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Lst>
  <p:notesMasterIdLst>
    <p:notesMasterId r:id="rId67"/>
  </p:notesMasterIdLst>
  <p:sldIdLst>
    <p:sldId id="256" r:id="rId8"/>
    <p:sldId id="330" r:id="rId9"/>
    <p:sldId id="257" r:id="rId10"/>
    <p:sldId id="377" r:id="rId11"/>
    <p:sldId id="387" r:id="rId12"/>
    <p:sldId id="331" r:id="rId13"/>
    <p:sldId id="258" r:id="rId14"/>
    <p:sldId id="332" r:id="rId15"/>
    <p:sldId id="327" r:id="rId16"/>
    <p:sldId id="326" r:id="rId17"/>
    <p:sldId id="316" r:id="rId18"/>
    <p:sldId id="333" r:id="rId19"/>
    <p:sldId id="334" r:id="rId20"/>
    <p:sldId id="335" r:id="rId21"/>
    <p:sldId id="337" r:id="rId22"/>
    <p:sldId id="338" r:id="rId23"/>
    <p:sldId id="339" r:id="rId24"/>
    <p:sldId id="340" r:id="rId25"/>
    <p:sldId id="341" r:id="rId26"/>
    <p:sldId id="342" r:id="rId27"/>
    <p:sldId id="343" r:id="rId28"/>
    <p:sldId id="344" r:id="rId29"/>
    <p:sldId id="345" r:id="rId30"/>
    <p:sldId id="368" r:id="rId31"/>
    <p:sldId id="369" r:id="rId32"/>
    <p:sldId id="349" r:id="rId33"/>
    <p:sldId id="347" r:id="rId34"/>
    <p:sldId id="346" r:id="rId35"/>
    <p:sldId id="376" r:id="rId36"/>
    <p:sldId id="348" r:id="rId37"/>
    <p:sldId id="336" r:id="rId38"/>
    <p:sldId id="354" r:id="rId39"/>
    <p:sldId id="371" r:id="rId40"/>
    <p:sldId id="350" r:id="rId41"/>
    <p:sldId id="351" r:id="rId42"/>
    <p:sldId id="352" r:id="rId43"/>
    <p:sldId id="353" r:id="rId44"/>
    <p:sldId id="370" r:id="rId45"/>
    <p:sldId id="355" r:id="rId46"/>
    <p:sldId id="358" r:id="rId47"/>
    <p:sldId id="357" r:id="rId48"/>
    <p:sldId id="356" r:id="rId49"/>
    <p:sldId id="360" r:id="rId50"/>
    <p:sldId id="361" r:id="rId51"/>
    <p:sldId id="362" r:id="rId52"/>
    <p:sldId id="364" r:id="rId53"/>
    <p:sldId id="365" r:id="rId54"/>
    <p:sldId id="363" r:id="rId55"/>
    <p:sldId id="381" r:id="rId56"/>
    <p:sldId id="382" r:id="rId57"/>
    <p:sldId id="383" r:id="rId58"/>
    <p:sldId id="385" r:id="rId59"/>
    <p:sldId id="384" r:id="rId60"/>
    <p:sldId id="366" r:id="rId61"/>
    <p:sldId id="367" r:id="rId62"/>
    <p:sldId id="386" r:id="rId63"/>
    <p:sldId id="378" r:id="rId64"/>
    <p:sldId id="379" r:id="rId65"/>
    <p:sldId id="380"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11" autoAdjust="0"/>
    <p:restoredTop sz="94660"/>
  </p:normalViewPr>
  <p:slideViewPr>
    <p:cSldViewPr>
      <p:cViewPr varScale="1">
        <p:scale>
          <a:sx n="65" d="100"/>
          <a:sy n="65" d="100"/>
        </p:scale>
        <p:origin x="-129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57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SG"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1373F4-894C-474B-8195-3338F0454B91}" type="datetimeFigureOut">
              <a:rPr lang="en-SG" smtClean="0"/>
              <a:pPr/>
              <a:t>5/9/2013</a:t>
            </a:fld>
            <a:endParaRPr lang="en-SG"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SG"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SG"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22DAAF-F8C3-4CF2-B247-3E61B0C68F76}" type="slidenum">
              <a:rPr lang="en-SG" smtClean="0"/>
              <a:pPr/>
              <a:t>‹#›</a:t>
            </a:fld>
            <a:endParaRPr lang="en-SG"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8E22DAAF-F8C3-4CF2-B247-3E61B0C68F76}" type="slidenum">
              <a:rPr lang="en-SG" smtClean="0"/>
              <a:pPr/>
              <a:t>3</a:t>
            </a:fld>
            <a:endParaRPr lang="en-SG"/>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34</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44</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45</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solidFill>
                  <a:prstClr val="black"/>
                </a:solidFill>
              </a:rPr>
              <a:pPr/>
              <a:t>46</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solidFill>
                  <a:prstClr val="black"/>
                </a:solidFill>
              </a:rPr>
              <a:pPr/>
              <a:t>54</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solidFill>
                  <a:prstClr val="black"/>
                </a:solidFill>
              </a:rPr>
              <a:pPr/>
              <a:t>55</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7D043BB2-7BE3-4F16-AAC6-7F30DDEFF11F}" type="slidenum">
              <a:rPr lang="en-US">
                <a:solidFill>
                  <a:prstClr val="black"/>
                </a:solidFill>
              </a:rPr>
              <a:pPr/>
              <a:t>11</a:t>
            </a:fld>
            <a:endParaRPr lang="en-US">
              <a:solidFill>
                <a:prstClr val="black"/>
              </a:solidFill>
            </a:endParaRPr>
          </a:p>
        </p:txBody>
      </p:sp>
      <p:sp>
        <p:nvSpPr>
          <p:cNvPr id="20483" name="Rectangle 1026"/>
          <p:cNvSpPr>
            <a:spLocks noGrp="1" noRot="1" noChangeAspect="1" noChangeArrowheads="1" noTextEdit="1"/>
          </p:cNvSpPr>
          <p:nvPr>
            <p:ph type="sldImg"/>
          </p:nvPr>
        </p:nvSpPr>
        <p:spPr>
          <a:xfrm>
            <a:off x="1144588" y="685800"/>
            <a:ext cx="4570412" cy="3429000"/>
          </a:xfrm>
          <a:ln/>
        </p:spPr>
      </p:sp>
      <p:sp>
        <p:nvSpPr>
          <p:cNvPr id="20484" name="Rectangle 1027"/>
          <p:cNvSpPr>
            <a:spLocks noGrp="1" noChangeArrowheads="1"/>
          </p:cNvSpPr>
          <p:nvPr>
            <p:ph type="body" idx="1"/>
          </p:nvPr>
        </p:nvSpPr>
        <p:spPr>
          <a:noFill/>
          <a:ln/>
        </p:spPr>
        <p:txBody>
          <a:bodyPr/>
          <a:lstStyle/>
          <a:p>
            <a:endParaRPr lang="en-US" smtClean="0">
              <a:latin typeface="Times" pitchFamily="1"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195FF60-2502-4284-B1D0-71EC7EA12824}" type="slidenum">
              <a:rPr lang="en-US"/>
              <a:pPr/>
              <a:t>12</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smtClean="0">
              <a:latin typeface="Times" pitchFamily="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3BF77F7C-2B3D-4556-89C2-6FE1576AC90C}" type="slidenum">
              <a:rPr lang="en-US"/>
              <a:pPr/>
              <a:t>15</a:t>
            </a:fld>
            <a:endParaRPr lang="en-US"/>
          </a:p>
        </p:txBody>
      </p:sp>
      <p:sp>
        <p:nvSpPr>
          <p:cNvPr id="40963" name="Rectangle 2"/>
          <p:cNvSpPr>
            <a:spLocks noGrp="1" noRot="1" noChangeAspect="1" noChangeArrowheads="1"/>
          </p:cNvSpPr>
          <p:nvPr>
            <p:ph type="sldImg"/>
          </p:nvPr>
        </p:nvSpPr>
        <p:spPr>
          <a:xfrm>
            <a:off x="1144588" y="685800"/>
            <a:ext cx="4570412" cy="3429000"/>
          </a:xfrm>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0A22155-E317-4EB9-BBA4-8E4A311D8095}" type="slidenum">
              <a:rPr lang="en-US"/>
              <a:pPr/>
              <a:t>16</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smtClean="0">
              <a:latin typeface="Times" pitchFamily="1"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A0BAC7-2ACF-4496-B6D7-D7BC78E1CDA6}" type="slidenum">
              <a:rPr lang="en-US" smtClean="0"/>
              <a:pPr/>
              <a:t>18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E361EABB-96A7-4E6A-AE74-FB8809C8DE80}" type="datetime1">
              <a:rPr lang="en-US"/>
              <a:pPr/>
              <a:t>9/6/2013</a:t>
            </a:fld>
            <a:endParaRPr lang="en-US"/>
          </a:p>
        </p:txBody>
      </p:sp>
      <p:sp>
        <p:nvSpPr>
          <p:cNvPr id="7" name="Rectangle 13"/>
          <p:cNvSpPr>
            <a:spLocks noGrp="1" noChangeArrowheads="1"/>
          </p:cNvSpPr>
          <p:nvPr>
            <p:ph type="sldNum" sz="quarter" idx="5"/>
          </p:nvPr>
        </p:nvSpPr>
        <p:spPr>
          <a:ln/>
        </p:spPr>
        <p:txBody>
          <a:bodyPr/>
          <a:lstStyle/>
          <a:p>
            <a:fld id="{1926300F-F3FC-46F2-A797-EB1647C9F410}" type="slidenum">
              <a:rPr lang="en-US"/>
              <a:pPr/>
              <a:t>21</a:t>
            </a:fld>
            <a:endParaRPr lang="en-US"/>
          </a:p>
        </p:txBody>
      </p:sp>
      <p:sp>
        <p:nvSpPr>
          <p:cNvPr id="1553410" name="Rectangle 2"/>
          <p:cNvSpPr>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1553411" name="Rectangle 3"/>
          <p:cNvSpPr>
            <a:spLocks noGrp="1" noChangeArrowheads="1"/>
          </p:cNvSpPr>
          <p:nvPr>
            <p:ph type="body" idx="1"/>
          </p:nvPr>
        </p:nvSpPr>
        <p:spPr bwMode="auto">
          <a:xfrm>
            <a:off x="914507" y="4344134"/>
            <a:ext cx="5028988" cy="4113951"/>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AE34F698-9547-43CC-8266-4C3CA4EDCB6D}" type="slidenum">
              <a:rPr lang="en-US"/>
              <a:pPr/>
              <a:t>28</a:t>
            </a:fld>
            <a:endParaRPr lang="en-US"/>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7125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18000" y="5140024"/>
            <a:ext cx="91080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Arial Rounded MT Bold" pitchFamily="34" charset="0"/>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18000" y="3585568"/>
            <a:ext cx="9108000" cy="1499616"/>
          </a:xfrm>
        </p:spPr>
        <p:txBody>
          <a:bodyPr lIns="118872" tIns="0" rIns="45720" bIns="0" anchor="b"/>
          <a:lstStyle>
            <a:lvl1pPr marL="0" indent="0" algn="l">
              <a:buNone/>
              <a:defRPr sz="2000" baseline="0">
                <a:solidFill>
                  <a:srgbClr val="FFFFFF"/>
                </a:solidFill>
                <a:latin typeface="Arial Rounded MT 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p>
        </p:txBody>
      </p:sp>
      <p:sp>
        <p:nvSpPr>
          <p:cNvPr id="5" name="Footer Placeholder 4"/>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p>
        </p:txBody>
      </p:sp>
      <p:sp>
        <p:nvSpPr>
          <p:cNvPr id="5" name="Footer Placeholder 4"/>
          <p:cNvSpPr>
            <a:spLocks noGrp="1"/>
          </p:cNvSpPr>
          <p:nvPr>
            <p:ph type="ftr" sz="quarter" idx="11"/>
          </p:nvPr>
        </p:nvSpPr>
        <p:spPr>
          <a:xfrm>
            <a:off x="2640597" y="6377459"/>
            <a:ext cx="3836404" cy="365125"/>
          </a:xfrm>
        </p:spPr>
        <p:txBody>
          <a:bodyPr/>
          <a:lstStyle/>
          <a:p>
            <a:r>
              <a:rPr lang="en-SG" smtClean="0"/>
              <a:t>Dr. B.Satyanarayana, TIFR, Mumbai                                     Shri. T.P.Bhatia College of Science, Kandivli                                     September 7, 2013</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US" smtClean="0">
                <a:solidFill>
                  <a:prstClr val="white">
                    <a:tint val="95000"/>
                  </a:prstClr>
                </a:solidFill>
              </a:rPr>
              <a:t>Dr. B.Satyanarayana, TIFR, Mumbai                                     Shri. T.P.Bhatia College of Science, Kandivli                                     September 7, 2013</a:t>
            </a:r>
            <a:endParaRPr lang="en-US" dirty="0">
              <a:solidFill>
                <a:prstClr val="white">
                  <a:tint val="95000"/>
                </a:prstClr>
              </a:solidFill>
            </a:endParaRPr>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86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480000"/>
            <a:ext cx="8640000" cy="252000"/>
          </a:xfrm>
        </p:spPr>
        <p:txBody>
          <a:bodyPr anchor="ctr" anchorCtr="1"/>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10" name="Slide Number Placeholder 6"/>
          <p:cNvSpPr>
            <a:spLocks noGrp="1"/>
          </p:cNvSpPr>
          <p:nvPr>
            <p:ph type="sldNum" sz="quarter" idx="12"/>
          </p:nvPr>
        </p:nvSpPr>
        <p:spPr>
          <a:xfrm>
            <a:off x="8663121" y="6480000"/>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US" smtClean="0">
                <a:solidFill>
                  <a:prstClr val="white">
                    <a:tint val="95000"/>
                  </a:prstClr>
                </a:solidFill>
              </a:rPr>
              <a:t>Dr. B.Satyanarayana, TIFR, Mumbai                                     Shri. T.P.Bhatia College of Science, Kandivli                                     September 7, 2013</a:t>
            </a:r>
            <a:endParaRPr lang="en-US" dirty="0">
              <a:solidFill>
                <a:prstClr val="white">
                  <a:tint val="95000"/>
                </a:prstClr>
              </a:solidFill>
            </a:endParaRPr>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18000" y="1512000"/>
            <a:ext cx="9108000" cy="5040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t>Dr. B.Satyanarayana, TIFR, Mumbai                                     Shri. T.P.Bhatia College of Science, Kandivli                                     September 7, 2013</a:t>
            </a:r>
            <a:endParaRPr lang="en-SG" dirty="0"/>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pPr/>
              <a:t>‹#›</a:t>
            </a:fld>
            <a:endParaRPr lang="en-SG"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solidFill>
                  <a:prstClr val="white">
                    <a:shade val="50000"/>
                  </a:prstClr>
                </a:solidFill>
              </a:rPr>
              <a:t>Dr. B.Satyanarayana, TIFR, Mumbai                                     Shri. T.P.Bhatia College of Science, Kandivli                                     September 7, 2013</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US" smtClean="0">
                <a:solidFill>
                  <a:prstClr val="white">
                    <a:tint val="95000"/>
                  </a:prstClr>
                </a:solidFill>
              </a:rPr>
              <a:t>Dr. B.Satyanarayana, TIFR, Mumbai                                     Shri. T.P.Bhatia College of Science, Kandivli                                     September 7, 2013</a:t>
            </a:r>
            <a:endParaRPr lang="en-US" dirty="0">
              <a:solidFill>
                <a:prstClr val="white">
                  <a:tint val="95000"/>
                </a:prstClr>
              </a:solidFill>
            </a:endParaRPr>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48000"/>
            <a:ext cx="9000000" cy="486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480000"/>
            <a:ext cx="8640000" cy="252000"/>
          </a:xfrm>
        </p:spPr>
        <p:txBody>
          <a:bodyPr anchor="ctr" anchorCtr="1"/>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10" name="Slide Number Placeholder 6"/>
          <p:cNvSpPr>
            <a:spLocks noGrp="1"/>
          </p:cNvSpPr>
          <p:nvPr>
            <p:ph type="sldNum" sz="quarter" idx="12"/>
          </p:nvPr>
        </p:nvSpPr>
        <p:spPr>
          <a:xfrm>
            <a:off x="8663121" y="6480000"/>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US" smtClean="0">
                <a:solidFill>
                  <a:prstClr val="white">
                    <a:tint val="95000"/>
                  </a:prstClr>
                </a:solidFill>
              </a:rPr>
              <a:t>Dr. B.Satyanarayana, TIFR, Mumbai                                     Shri. T.P.Bhatia College of Science, Kandivli                                     September 7, 2013</a:t>
            </a:r>
            <a:endParaRPr lang="en-US" dirty="0">
              <a:solidFill>
                <a:prstClr val="white">
                  <a:tint val="95000"/>
                </a:prstClr>
              </a:solidFill>
            </a:endParaRPr>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white">
                    <a:tint val="95000"/>
                  </a:prstClr>
                </a:solidFill>
              </a:rPr>
              <a:pPr/>
              <a:t>‹#›</a:t>
            </a:fld>
            <a:endParaRPr lang="en-US"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000" y="6480000"/>
            <a:ext cx="8640000" cy="252000"/>
          </a:xfrm>
        </p:spPr>
        <p:txBody>
          <a:bodyPr anchor="ctr" anchorCtr="1"/>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7"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SG" dirty="0"/>
          </a:p>
        </p:txBody>
      </p:sp>
      <p:sp>
        <p:nvSpPr>
          <p:cNvPr id="5" name="Footer Placeholder 4"/>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6" name="Slide Number Placeholder 5"/>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9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solidFill>
                  <a:prstClr val="white">
                    <a:shade val="50000"/>
                  </a:prstClr>
                </a:solidFill>
              </a:rPr>
              <a:t>Dr. B.Satyanarayana, TIFR, Mumbai                                     Shri. T.P.Bhatia College of Science, Kandivli                                     September 7, 2013</a:t>
            </a:r>
            <a:endParaRPr lang="en-US"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tint val="95000"/>
                </a:prstClr>
              </a:solidFill>
            </a:endParaRPr>
          </a:p>
        </p:txBody>
      </p:sp>
      <p:sp>
        <p:nvSpPr>
          <p:cNvPr id="5" name="Footer Placeholder 4"/>
          <p:cNvSpPr>
            <a:spLocks noGrp="1"/>
          </p:cNvSpPr>
          <p:nvPr>
            <p:ph type="ftr" sz="quarter" idx="11"/>
          </p:nvPr>
        </p:nvSpPr>
        <p:spPr>
          <a:xfrm>
            <a:off x="2640597" y="6377461"/>
            <a:ext cx="3836404" cy="365125"/>
          </a:xfrm>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7125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18000" y="5140024"/>
            <a:ext cx="91080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Arial Rounded MT Bold" pitchFamily="34" charset="0"/>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18000" y="3585568"/>
            <a:ext cx="9108000" cy="1499616"/>
          </a:xfrm>
        </p:spPr>
        <p:txBody>
          <a:bodyPr lIns="118872" tIns="0" rIns="45720" bIns="0" anchor="b"/>
          <a:lstStyle>
            <a:lvl1pPr marL="0" indent="0" algn="l">
              <a:buNone/>
              <a:defRPr sz="2000" baseline="0">
                <a:solidFill>
                  <a:srgbClr val="FFFFFF"/>
                </a:solidFill>
                <a:latin typeface="Arial Rounded MT 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18000" y="1512000"/>
            <a:ext cx="9108000" cy="5040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SG" dirty="0">
              <a:solidFill>
                <a:prstClr val="white">
                  <a:tint val="95000"/>
                </a:prstClr>
              </a:solidFill>
            </a:endParaRPr>
          </a:p>
        </p:txBody>
      </p:sp>
      <p:sp>
        <p:nvSpPr>
          <p:cNvPr id="5" name="Footer Placeholder 4"/>
          <p:cNvSpPr>
            <a:spLocks noGrp="1"/>
          </p:cNvSpPr>
          <p:nvPr>
            <p:ph type="ftr" sz="quarter" idx="11"/>
          </p:nvPr>
        </p:nvSpPr>
        <p:spPr/>
        <p:txBody>
          <a:bodyPr/>
          <a:lstStyle/>
          <a:p>
            <a:r>
              <a:rPr lang="en-SG" smtClean="0">
                <a:solidFill>
                  <a:prstClr val="white">
                    <a:tint val="95000"/>
                  </a:prstClr>
                </a:solidFill>
              </a:rPr>
              <a:t>Dr. B.Satyanarayana, TIFR, Mumbai                                     Shri. T.P.Bhatia College of Science, Kandivli                                     September 7, 2013</a:t>
            </a:r>
            <a:endParaRPr lang="en-SG"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87DA48A2-68BF-4CCB-B774-65C9A0FC6421}" type="slidenum">
              <a:rPr lang="en-SG" smtClean="0">
                <a:solidFill>
                  <a:prstClr val="white">
                    <a:tint val="95000"/>
                  </a:prstClr>
                </a:solidFill>
              </a:rPr>
              <a:pPr/>
              <a:t>‹#›</a:t>
            </a:fld>
            <a:endParaRPr lang="en-SG"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9" name="Content Placeholder 2"/>
          <p:cNvSpPr>
            <a:spLocks noGrp="1"/>
          </p:cNvSpPr>
          <p:nvPr>
            <p:ph idx="1"/>
          </p:nvPr>
        </p:nvSpPr>
        <p:spPr>
          <a:xfrm>
            <a:off x="18000" y="1547999"/>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11"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
        <p:nvSpPr>
          <p:cNvPr id="12" name="Content Placeholder 2"/>
          <p:cNvSpPr>
            <a:spLocks noGrp="1"/>
          </p:cNvSpPr>
          <p:nvPr>
            <p:ph idx="13"/>
          </p:nvPr>
        </p:nvSpPr>
        <p:spPr>
          <a:xfrm>
            <a:off x="4572504" y="1548000"/>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SG" dirty="0">
              <a:solidFill>
                <a:prstClr val="black">
                  <a:tint val="95000"/>
                </a:prstClr>
              </a:solidFill>
            </a:endParaRPr>
          </a:p>
        </p:txBody>
      </p:sp>
      <p:sp>
        <p:nvSpPr>
          <p:cNvPr id="8" name="Footer Placeholder 7"/>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9" name="Slide Number Placeholder 8"/>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SG" dirty="0">
              <a:solidFill>
                <a:prstClr val="black">
                  <a:tint val="95000"/>
                </a:prstClr>
              </a:solidFill>
            </a:endParaRPr>
          </a:p>
        </p:txBody>
      </p:sp>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9" name="Content Placeholder 2"/>
          <p:cNvSpPr>
            <a:spLocks noGrp="1"/>
          </p:cNvSpPr>
          <p:nvPr>
            <p:ph idx="1"/>
          </p:nvPr>
        </p:nvSpPr>
        <p:spPr>
          <a:xfrm>
            <a:off x="18000" y="1547999"/>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t>Dr. B.Satyanarayana, TIFR, Mumbai                                     Shri. T.P.Bhatia College of Science, Kandivli                                     September 7, 2013</a:t>
            </a:r>
            <a:endParaRPr lang="en-SG" dirty="0"/>
          </a:p>
        </p:txBody>
      </p:sp>
      <p:sp>
        <p:nvSpPr>
          <p:cNvPr id="11"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pPr/>
              <a:t>‹#›</a:t>
            </a:fld>
            <a:endParaRPr lang="en-SG" dirty="0"/>
          </a:p>
        </p:txBody>
      </p:sp>
      <p:sp>
        <p:nvSpPr>
          <p:cNvPr id="12" name="Content Placeholder 2"/>
          <p:cNvSpPr>
            <a:spLocks noGrp="1"/>
          </p:cNvSpPr>
          <p:nvPr>
            <p:ph idx="13"/>
          </p:nvPr>
        </p:nvSpPr>
        <p:spPr>
          <a:xfrm>
            <a:off x="4572504" y="1548000"/>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SG" dirty="0">
              <a:solidFill>
                <a:prstClr val="black">
                  <a:tint val="95000"/>
                </a:prstClr>
              </a:solidFill>
            </a:endParaRPr>
          </a:p>
        </p:txBody>
      </p:sp>
      <p:sp>
        <p:nvSpPr>
          <p:cNvPr id="6" name="Footer Placeholder 5"/>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SG"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SG" smtClean="0">
                <a:solidFill>
                  <a:prstClr val="white">
                    <a:shade val="50000"/>
                  </a:prstClr>
                </a:solidFill>
              </a:rPr>
              <a:t>Dr. B.Satyanarayana, TIFR, Mumbai                                     Shri. T.P.Bhatia College of Science, Kandivli                                     September 7, 2013</a:t>
            </a:r>
            <a:endParaRPr lang="en-SG"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solidFill>
                <a:prstClr val="black">
                  <a:tint val="95000"/>
                </a:prstClr>
              </a:solidFill>
            </a:endParaRPr>
          </a:p>
        </p:txBody>
      </p:sp>
      <p:sp>
        <p:nvSpPr>
          <p:cNvPr id="5" name="Footer Placeholder 4"/>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7125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18000" y="5140024"/>
            <a:ext cx="91080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Arial Rounded MT Bold" pitchFamily="34" charset="0"/>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18000" y="3585568"/>
            <a:ext cx="9108000" cy="1499616"/>
          </a:xfrm>
        </p:spPr>
        <p:txBody>
          <a:bodyPr lIns="118872" tIns="0" rIns="45720" bIns="0" anchor="b"/>
          <a:lstStyle>
            <a:lvl1pPr marL="0" indent="0" algn="l">
              <a:buNone/>
              <a:defRPr sz="2000" baseline="0">
                <a:solidFill>
                  <a:srgbClr val="FFFFFF"/>
                </a:solidFill>
                <a:latin typeface="Arial Rounded MT 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18000" y="1512000"/>
            <a:ext cx="9108000" cy="5040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SG" dirty="0">
              <a:solidFill>
                <a:prstClr val="white">
                  <a:tint val="95000"/>
                </a:prstClr>
              </a:solidFill>
            </a:endParaRPr>
          </a:p>
        </p:txBody>
      </p:sp>
      <p:sp>
        <p:nvSpPr>
          <p:cNvPr id="5" name="Footer Placeholder 4"/>
          <p:cNvSpPr>
            <a:spLocks noGrp="1"/>
          </p:cNvSpPr>
          <p:nvPr>
            <p:ph type="ftr" sz="quarter" idx="11"/>
          </p:nvPr>
        </p:nvSpPr>
        <p:spPr/>
        <p:txBody>
          <a:bodyPr/>
          <a:lstStyle/>
          <a:p>
            <a:r>
              <a:rPr lang="en-SG" smtClean="0">
                <a:solidFill>
                  <a:prstClr val="white">
                    <a:tint val="95000"/>
                  </a:prstClr>
                </a:solidFill>
              </a:rPr>
              <a:t>Dr. B.Satyanarayana, TIFR, Mumbai                                     Shri. T.P.Bhatia College of Science, Kandivli                                     September 7, 2013</a:t>
            </a:r>
            <a:endParaRPr lang="en-SG"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87DA48A2-68BF-4CCB-B774-65C9A0FC6421}" type="slidenum">
              <a:rPr lang="en-SG" smtClean="0">
                <a:solidFill>
                  <a:prstClr val="white">
                    <a:tint val="95000"/>
                  </a:prstClr>
                </a:solidFill>
              </a:rPr>
              <a:pPr/>
              <a:t>‹#›</a:t>
            </a:fld>
            <a:endParaRPr lang="en-SG"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9" name="Content Placeholder 2"/>
          <p:cNvSpPr>
            <a:spLocks noGrp="1"/>
          </p:cNvSpPr>
          <p:nvPr>
            <p:ph idx="1"/>
          </p:nvPr>
        </p:nvSpPr>
        <p:spPr>
          <a:xfrm>
            <a:off x="18000" y="1547999"/>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11"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
        <p:nvSpPr>
          <p:cNvPr id="12" name="Content Placeholder 2"/>
          <p:cNvSpPr>
            <a:spLocks noGrp="1"/>
          </p:cNvSpPr>
          <p:nvPr>
            <p:ph idx="13"/>
          </p:nvPr>
        </p:nvSpPr>
        <p:spPr>
          <a:xfrm>
            <a:off x="4572504" y="1548000"/>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SG" dirty="0">
              <a:solidFill>
                <a:prstClr val="black">
                  <a:tint val="95000"/>
                </a:prstClr>
              </a:solidFill>
            </a:endParaRPr>
          </a:p>
        </p:txBody>
      </p:sp>
      <p:sp>
        <p:nvSpPr>
          <p:cNvPr id="8" name="Footer Placeholder 7"/>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9" name="Slide Number Placeholder 8"/>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SG" dirty="0"/>
          </a:p>
        </p:txBody>
      </p:sp>
      <p:sp>
        <p:nvSpPr>
          <p:cNvPr id="8" name="Footer Placeholder 7"/>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9" name="Slide Number Placeholder 8"/>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SG" dirty="0">
              <a:solidFill>
                <a:prstClr val="black">
                  <a:tint val="95000"/>
                </a:prstClr>
              </a:solidFill>
            </a:endParaRPr>
          </a:p>
        </p:txBody>
      </p:sp>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SG" dirty="0">
              <a:solidFill>
                <a:prstClr val="black">
                  <a:tint val="95000"/>
                </a:prstClr>
              </a:solidFill>
            </a:endParaRPr>
          </a:p>
        </p:txBody>
      </p:sp>
      <p:sp>
        <p:nvSpPr>
          <p:cNvPr id="6" name="Footer Placeholder 5"/>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SG"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SG" smtClean="0">
                <a:solidFill>
                  <a:prstClr val="white">
                    <a:shade val="50000"/>
                  </a:prstClr>
                </a:solidFill>
              </a:rPr>
              <a:t>Dr. B.Satyanarayana, TIFR, Mumbai                                     Shri. T.P.Bhatia College of Science, Kandivli                                     September 7, 2013</a:t>
            </a:r>
            <a:endParaRPr lang="en-SG"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solidFill>
                <a:prstClr val="black">
                  <a:tint val="95000"/>
                </a:prstClr>
              </a:solidFill>
            </a:endParaRPr>
          </a:p>
        </p:txBody>
      </p:sp>
      <p:sp>
        <p:nvSpPr>
          <p:cNvPr id="5" name="Footer Placeholder 4"/>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7125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18000" y="5140024"/>
            <a:ext cx="91080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Arial Rounded MT Bold" pitchFamily="34" charset="0"/>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18000" y="3585568"/>
            <a:ext cx="9108000" cy="1499616"/>
          </a:xfrm>
        </p:spPr>
        <p:txBody>
          <a:bodyPr lIns="118872" tIns="0" rIns="45720" bIns="0" anchor="b"/>
          <a:lstStyle>
            <a:lvl1pPr marL="0" indent="0" algn="l">
              <a:buNone/>
              <a:defRPr sz="2000" baseline="0">
                <a:solidFill>
                  <a:srgbClr val="FFFFFF"/>
                </a:solidFill>
                <a:latin typeface="Arial Rounded MT 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18000" y="1512000"/>
            <a:ext cx="9108000" cy="5040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SG" dirty="0">
              <a:solidFill>
                <a:prstClr val="white">
                  <a:tint val="95000"/>
                </a:prstClr>
              </a:solidFill>
            </a:endParaRPr>
          </a:p>
        </p:txBody>
      </p:sp>
      <p:sp>
        <p:nvSpPr>
          <p:cNvPr id="5" name="Footer Placeholder 4"/>
          <p:cNvSpPr>
            <a:spLocks noGrp="1"/>
          </p:cNvSpPr>
          <p:nvPr>
            <p:ph type="ftr" sz="quarter" idx="11"/>
          </p:nvPr>
        </p:nvSpPr>
        <p:spPr/>
        <p:txBody>
          <a:bodyPr/>
          <a:lstStyle/>
          <a:p>
            <a:r>
              <a:rPr lang="en-SG" smtClean="0">
                <a:solidFill>
                  <a:prstClr val="white">
                    <a:tint val="95000"/>
                  </a:prstClr>
                </a:solidFill>
              </a:rPr>
              <a:t>Dr. B.Satyanarayana, TIFR, Mumbai                                     Shri. T.P.Bhatia College of Science, Kandivli                                     September 7, 2013</a:t>
            </a:r>
            <a:endParaRPr lang="en-SG"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87DA48A2-68BF-4CCB-B774-65C9A0FC6421}" type="slidenum">
              <a:rPr lang="en-SG" smtClean="0">
                <a:solidFill>
                  <a:prstClr val="white">
                    <a:tint val="95000"/>
                  </a:prstClr>
                </a:solidFill>
              </a:rPr>
              <a:pPr/>
              <a:t>‹#›</a:t>
            </a:fld>
            <a:endParaRPr lang="en-SG"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9" name="Content Placeholder 2"/>
          <p:cNvSpPr>
            <a:spLocks noGrp="1"/>
          </p:cNvSpPr>
          <p:nvPr>
            <p:ph idx="1"/>
          </p:nvPr>
        </p:nvSpPr>
        <p:spPr>
          <a:xfrm>
            <a:off x="18000" y="1547999"/>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11"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
        <p:nvSpPr>
          <p:cNvPr id="12" name="Content Placeholder 2"/>
          <p:cNvSpPr>
            <a:spLocks noGrp="1"/>
          </p:cNvSpPr>
          <p:nvPr>
            <p:ph idx="13"/>
          </p:nvPr>
        </p:nvSpPr>
        <p:spPr>
          <a:xfrm>
            <a:off x="4572504" y="1548000"/>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SG" dirty="0"/>
          </a:p>
        </p:txBody>
      </p:sp>
      <p:sp>
        <p:nvSpPr>
          <p:cNvPr id="4" name="Footer Placeholder 3"/>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SG" dirty="0">
              <a:solidFill>
                <a:prstClr val="black">
                  <a:tint val="95000"/>
                </a:prstClr>
              </a:solidFill>
            </a:endParaRPr>
          </a:p>
        </p:txBody>
      </p:sp>
      <p:sp>
        <p:nvSpPr>
          <p:cNvPr id="8" name="Footer Placeholder 7"/>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9" name="Slide Number Placeholder 8"/>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SG" dirty="0">
              <a:solidFill>
                <a:prstClr val="black">
                  <a:tint val="95000"/>
                </a:prstClr>
              </a:solidFill>
            </a:endParaRPr>
          </a:p>
        </p:txBody>
      </p:sp>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SG" dirty="0">
              <a:solidFill>
                <a:prstClr val="black">
                  <a:tint val="95000"/>
                </a:prstClr>
              </a:solidFill>
            </a:endParaRPr>
          </a:p>
        </p:txBody>
      </p:sp>
      <p:sp>
        <p:nvSpPr>
          <p:cNvPr id="6" name="Footer Placeholder 5"/>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SG"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SG" smtClean="0">
                <a:solidFill>
                  <a:prstClr val="white">
                    <a:shade val="50000"/>
                  </a:prstClr>
                </a:solidFill>
              </a:rPr>
              <a:t>Dr. B.Satyanarayana, TIFR, Mumbai                                     Shri. T.P.Bhatia College of Science, Kandivli                                     September 7, 2013</a:t>
            </a:r>
            <a:endParaRPr lang="en-SG"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solidFill>
                <a:prstClr val="black">
                  <a:tint val="95000"/>
                </a:prstClr>
              </a:solidFill>
            </a:endParaRPr>
          </a:p>
        </p:txBody>
      </p:sp>
      <p:sp>
        <p:nvSpPr>
          <p:cNvPr id="5" name="Footer Placeholder 4"/>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7125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ctrTitle"/>
          </p:nvPr>
        </p:nvSpPr>
        <p:spPr>
          <a:xfrm>
            <a:off x="18000" y="5140024"/>
            <a:ext cx="91080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Arial Rounded MT Bold" pitchFamily="34" charset="0"/>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18000" y="3585568"/>
            <a:ext cx="9108000" cy="1499616"/>
          </a:xfrm>
        </p:spPr>
        <p:txBody>
          <a:bodyPr lIns="118872" tIns="0" rIns="45720" bIns="0" anchor="b"/>
          <a:lstStyle>
            <a:lvl1pPr marL="0" indent="0" algn="l">
              <a:buNone/>
              <a:defRPr sz="2000" baseline="0">
                <a:solidFill>
                  <a:srgbClr val="FFFFFF"/>
                </a:solidFill>
                <a:latin typeface="Arial Rounded MT Bol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18000" y="1512000"/>
            <a:ext cx="9108000" cy="5040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SG" dirty="0">
              <a:solidFill>
                <a:prstClr val="white">
                  <a:tint val="95000"/>
                </a:prstClr>
              </a:solidFill>
            </a:endParaRPr>
          </a:p>
        </p:txBody>
      </p:sp>
      <p:sp>
        <p:nvSpPr>
          <p:cNvPr id="5" name="Footer Placeholder 4"/>
          <p:cNvSpPr>
            <a:spLocks noGrp="1"/>
          </p:cNvSpPr>
          <p:nvPr>
            <p:ph type="ftr" sz="quarter" idx="11"/>
          </p:nvPr>
        </p:nvSpPr>
        <p:spPr/>
        <p:txBody>
          <a:bodyPr/>
          <a:lstStyle/>
          <a:p>
            <a:r>
              <a:rPr lang="en-SG" smtClean="0">
                <a:solidFill>
                  <a:prstClr val="white">
                    <a:tint val="95000"/>
                  </a:prstClr>
                </a:solidFill>
              </a:rPr>
              <a:t>Dr. B.Satyanarayana, TIFR, Mumbai                                     Shri. T.P.Bhatia College of Science, Kandivli                                     September 7, 2013</a:t>
            </a:r>
            <a:endParaRPr lang="en-SG"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87DA48A2-68BF-4CCB-B774-65C9A0FC6421}" type="slidenum">
              <a:rPr lang="en-SG" smtClean="0">
                <a:solidFill>
                  <a:prstClr val="white">
                    <a:tint val="95000"/>
                  </a:prstClr>
                </a:solidFill>
              </a:rPr>
              <a:pPr/>
              <a:t>‹#›</a:t>
            </a:fld>
            <a:endParaRPr lang="en-SG" dirty="0">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SG" dirty="0"/>
          </a:p>
        </p:txBody>
      </p:sp>
      <p:sp>
        <p:nvSpPr>
          <p:cNvPr id="3" name="Footer Placeholder 2"/>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4" name="Slide Number Placeholder 3"/>
          <p:cNvSpPr>
            <a:spLocks noGrp="1"/>
          </p:cNvSpPr>
          <p:nvPr>
            <p:ph type="sldNum" sz="quarter" idx="12"/>
          </p:nvPr>
        </p:nvSpPr>
        <p:spPr/>
        <p:txBody>
          <a:bodyPr/>
          <a:lstStyle/>
          <a:p>
            <a:fld id="{87DA48A2-68BF-4CCB-B774-65C9A0FC6421}" type="slidenum">
              <a:rPr lang="en-SG" smtClean="0"/>
              <a:pPr/>
              <a:t>‹#›</a:t>
            </a:fld>
            <a:endParaRPr lang="en-SG"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8000" y="36000"/>
            <a:ext cx="9108000" cy="1368000"/>
          </a:xfrm>
        </p:spPr>
        <p:txBody>
          <a:bodyPr>
            <a:normAutofit/>
          </a:bodyPr>
          <a:lstStyle>
            <a:lvl1pPr>
              <a:defRPr sz="4800">
                <a:latin typeface="Arial Rounded MT Bold" pitchFamily="34" charset="0"/>
              </a:defRPr>
            </a:lvl1pPr>
            <a:extLst/>
          </a:lstStyle>
          <a:p>
            <a:r>
              <a:rPr kumimoji="0" lang="en-US" dirty="0" smtClean="0"/>
              <a:t>Click to edit Master title style</a:t>
            </a:r>
            <a:endParaRPr kumimoji="0" lang="en-US" dirty="0"/>
          </a:p>
        </p:txBody>
      </p:sp>
      <p:sp>
        <p:nvSpPr>
          <p:cNvPr id="9" name="Content Placeholder 2"/>
          <p:cNvSpPr>
            <a:spLocks noGrp="1"/>
          </p:cNvSpPr>
          <p:nvPr>
            <p:ph idx="1"/>
          </p:nvPr>
        </p:nvSpPr>
        <p:spPr>
          <a:xfrm>
            <a:off x="18000" y="1547999"/>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11"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
        <p:nvSpPr>
          <p:cNvPr id="12" name="Content Placeholder 2"/>
          <p:cNvSpPr>
            <a:spLocks noGrp="1"/>
          </p:cNvSpPr>
          <p:nvPr>
            <p:ph idx="13"/>
          </p:nvPr>
        </p:nvSpPr>
        <p:spPr>
          <a:xfrm>
            <a:off x="4572504" y="1548000"/>
            <a:ext cx="4536000" cy="4968000"/>
          </a:xfrm>
        </p:spPr>
        <p:txBody>
          <a:bodyPr/>
          <a:lstStyle>
            <a:lvl1pPr>
              <a:buClrTx/>
              <a:defRPr>
                <a:latin typeface="Arial Rounded MT Bold" pitchFamily="34" charset="0"/>
              </a:defRPr>
            </a:lvl1pPr>
            <a:lvl2pPr>
              <a:buClr>
                <a:srgbClr val="FF0000"/>
              </a:buClr>
              <a:defRPr>
                <a:solidFill>
                  <a:srgbClr val="FF0000"/>
                </a:solidFill>
                <a:latin typeface="Arial Rounded MT Bold" pitchFamily="34" charset="0"/>
              </a:defRPr>
            </a:lvl2pPr>
            <a:lvl3pPr>
              <a:defRPr>
                <a:latin typeface="Arial Rounded MT Bold" pitchFamily="34" charset="0"/>
              </a:defRPr>
            </a:lvl3pPr>
            <a:lvl4pPr>
              <a:defRPr>
                <a:latin typeface="Arial Rounded MT Bold" pitchFamily="34" charset="0"/>
              </a:defRPr>
            </a:lvl4pPr>
            <a:lvl5pPr>
              <a:defRPr>
                <a:latin typeface="Arial Rounded MT Bold"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SG" dirty="0">
              <a:solidFill>
                <a:prstClr val="black">
                  <a:tint val="95000"/>
                </a:prstClr>
              </a:solidFill>
            </a:endParaRPr>
          </a:p>
        </p:txBody>
      </p:sp>
      <p:sp>
        <p:nvSpPr>
          <p:cNvPr id="8" name="Footer Placeholder 7"/>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9" name="Slide Number Placeholder 8"/>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SG" dirty="0">
              <a:solidFill>
                <a:prstClr val="black">
                  <a:tint val="95000"/>
                </a:prstClr>
              </a:solidFill>
            </a:endParaRPr>
          </a:p>
        </p:txBody>
      </p:sp>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552000"/>
            <a:ext cx="8640000" cy="274320"/>
          </a:xfrm>
        </p:spPr>
        <p:txBody>
          <a:bodyPr/>
          <a:lstStyle>
            <a:lvl1pPr>
              <a:defRPr sz="1000">
                <a:latin typeface="Arial Rounded MT Bold" pitchFamily="34" charset="0"/>
              </a:defRPr>
            </a:lvl1p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a:xfrm>
            <a:off x="8676000" y="6552000"/>
            <a:ext cx="432000" cy="274320"/>
          </a:xfrm>
        </p:spPr>
        <p:txBody>
          <a:bodyPr/>
          <a:lstStyle>
            <a:lvl1pPr>
              <a:defRPr sz="1000">
                <a:latin typeface="Arial Rounded MT Bold" pitchFamily="34" charset="0"/>
              </a:defRPr>
            </a:lvl1p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SG" dirty="0">
              <a:solidFill>
                <a:prstClr val="black">
                  <a:tint val="95000"/>
                </a:prstClr>
              </a:solidFill>
            </a:endParaRPr>
          </a:p>
        </p:txBody>
      </p:sp>
      <p:sp>
        <p:nvSpPr>
          <p:cNvPr id="6" name="Footer Placeholder 5"/>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SG" dirty="0">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SG" smtClean="0">
                <a:solidFill>
                  <a:prstClr val="white">
                    <a:shade val="50000"/>
                  </a:prstClr>
                </a:solidFill>
              </a:rPr>
              <a:t>Dr. B.Satyanarayana, TIFR, Mumbai                                     Shri. T.P.Bhatia College of Science, Kandivli                                     September 7, 2013</a:t>
            </a:r>
            <a:endParaRPr lang="en-SG" dirty="0">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solidFill>
                <a:prstClr val="black">
                  <a:tint val="95000"/>
                </a:prstClr>
              </a:solidFill>
            </a:endParaRPr>
          </a:p>
        </p:txBody>
      </p:sp>
      <p:sp>
        <p:nvSpPr>
          <p:cNvPr id="5" name="Footer Placeholder 4"/>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SG" dirty="0">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SG" dirty="0"/>
          </a:p>
        </p:txBody>
      </p:sp>
      <p:sp>
        <p:nvSpPr>
          <p:cNvPr id="6" name="Footer Placeholder 5"/>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7" name="Slide Number Placeholder 6"/>
          <p:cNvSpPr>
            <a:spLocks noGrp="1"/>
          </p:cNvSpPr>
          <p:nvPr>
            <p:ph type="sldNum" sz="quarter" idx="12"/>
          </p:nvPr>
        </p:nvSpPr>
        <p:spPr/>
        <p:txBody>
          <a:bodyPr/>
          <a:lstStyle/>
          <a:p>
            <a:fld id="{87DA48A2-68BF-4CCB-B774-65C9A0FC6421}" type="slidenum">
              <a:rPr lang="en-SG" smtClean="0"/>
              <a:pPr/>
              <a:t>‹#›</a:t>
            </a:fld>
            <a:endParaRPr lang="en-SG"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SG"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SG" smtClean="0"/>
              <a:t>Dr. B.Satyanarayana, TIFR, Mumbai                                     Shri. T.P.Bhatia College of Science, Kandivli                                     September 7, 2013</a:t>
            </a:r>
            <a:endParaRPr lang="en-SG" dirty="0"/>
          </a:p>
        </p:txBody>
      </p:sp>
      <p:sp>
        <p:nvSpPr>
          <p:cNvPr id="7" name="Slide Number Placeholder 6"/>
          <p:cNvSpPr>
            <a:spLocks noGrp="1"/>
          </p:cNvSpPr>
          <p:nvPr>
            <p:ph type="sldNum" sz="quarter" idx="12"/>
          </p:nvPr>
        </p:nvSpPr>
        <p:spPr>
          <a:xfrm>
            <a:off x="8339328" y="1170432"/>
            <a:ext cx="733864" cy="201168"/>
          </a:xfrm>
        </p:spPr>
        <p:txBody>
          <a:bodyPr/>
          <a:lstStyle/>
          <a:p>
            <a:fld id="{87DA48A2-68BF-4CCB-B774-65C9A0FC6421}" type="slidenum">
              <a:rPr lang="en-SG" smtClean="0"/>
              <a:pPr/>
              <a:t>‹#›</a:t>
            </a:fld>
            <a:endParaRPr lang="en-SG"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SG"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SG" smtClean="0"/>
              <a:t>Dr. B.Satyanarayana, TIFR, Mumbai                                     Shri. T.P.Bhatia College of Science, Kandivli                                     September 7, 2013</a:t>
            </a:r>
            <a:endParaRPr lang="en-SG"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7DA48A2-68BF-4CCB-B774-65C9A0FC6421}" type="slidenum">
              <a:rPr lang="en-SG" smtClean="0"/>
              <a:pPr/>
              <a:t>‹#›</a:t>
            </a:fld>
            <a:endParaRPr lang="en-SG"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solidFill>
                <a:prstClr val="black">
                  <a:tint val="95000"/>
                </a:prstClr>
              </a:solidFill>
            </a:endParaRPr>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solidFill>
                  <a:prstClr val="black">
                    <a:tint val="95000"/>
                  </a:prstClr>
                </a:solidFill>
              </a:rPr>
              <a:pPr/>
              <a:t>‹#›</a:t>
            </a:fld>
            <a:endParaRPr lang="en-US"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SG" dirty="0">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SG" dirty="0">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SG" dirty="0">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SG" dirty="0">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7DA48A2-68BF-4CCB-B774-65C9A0FC6421}" type="slidenum">
              <a:rPr lang="en-SG" smtClean="0">
                <a:solidFill>
                  <a:prstClr val="black">
                    <a:tint val="95000"/>
                  </a:prstClr>
                </a:solidFill>
              </a:rPr>
              <a:pPr/>
              <a:t>‹#›</a:t>
            </a:fld>
            <a:endParaRPr lang="en-SG" dirty="0">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57.gif"/></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8.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jpeg"/><Relationship Id="rId15" Type="http://schemas.openxmlformats.org/officeDocument/2006/relationships/image" Target="../media/image8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 Id="rId1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slideLayout" Target="../slideLayouts/slideLayout2.xml"/><Relationship Id="rId5" Type="http://schemas.openxmlformats.org/officeDocument/2006/relationships/image" Target="../media/image94.wmf"/><Relationship Id="rId4" Type="http://schemas.openxmlformats.org/officeDocument/2006/relationships/image" Target="../media/image93.wmf"/></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6000" y="3625592"/>
            <a:ext cx="9108000" cy="1673352"/>
          </a:xfrm>
        </p:spPr>
        <p:txBody>
          <a:bodyPr anchor="ctr" anchorCtr="0">
            <a:normAutofit/>
          </a:bodyPr>
          <a:lstStyle/>
          <a:p>
            <a:r>
              <a:rPr lang="en-SG" sz="3200" dirty="0" smtClean="0"/>
              <a:t>Science, Engineering, Technology and </a:t>
            </a:r>
            <a:r>
              <a:rPr lang="en-SG" sz="4400" dirty="0" smtClean="0">
                <a:solidFill>
                  <a:srgbClr val="FF0000"/>
                </a:solidFill>
              </a:rPr>
              <a:t>Society</a:t>
            </a:r>
            <a:endParaRPr lang="en-SG" sz="4400" dirty="0">
              <a:solidFill>
                <a:srgbClr val="FF0000"/>
              </a:solidFill>
            </a:endParaRPr>
          </a:p>
        </p:txBody>
      </p:sp>
      <p:sp>
        <p:nvSpPr>
          <p:cNvPr id="5" name="Subtitle 4"/>
          <p:cNvSpPr>
            <a:spLocks noGrp="1"/>
          </p:cNvSpPr>
          <p:nvPr>
            <p:ph type="subTitle" idx="1"/>
          </p:nvPr>
        </p:nvSpPr>
        <p:spPr>
          <a:xfrm>
            <a:off x="18000" y="5279112"/>
            <a:ext cx="9108000" cy="1499616"/>
          </a:xfrm>
        </p:spPr>
        <p:txBody>
          <a:bodyPr>
            <a:normAutofit/>
          </a:bodyPr>
          <a:lstStyle/>
          <a:p>
            <a:r>
              <a:rPr lang="en-US" sz="1800" dirty="0" smtClean="0"/>
              <a:t>Dr. B.Satyanarayana </a:t>
            </a:r>
            <a:r>
              <a:rPr lang="en-US" sz="1800" dirty="0" smtClean="0">
                <a:cs typeface="Arial"/>
              </a:rPr>
              <a:t>▪ </a:t>
            </a:r>
            <a:r>
              <a:rPr lang="en-US" sz="1800" dirty="0" smtClean="0"/>
              <a:t>Scientific Officer (G)</a:t>
            </a:r>
          </a:p>
          <a:p>
            <a:r>
              <a:rPr lang="en-US" sz="1800" dirty="0" smtClean="0"/>
              <a:t>Department of High Energy Physics </a:t>
            </a:r>
            <a:r>
              <a:rPr lang="en-US" sz="1800" dirty="0" smtClean="0">
                <a:cs typeface="Arial"/>
              </a:rPr>
              <a:t>▪ </a:t>
            </a:r>
            <a:r>
              <a:rPr lang="en-US" sz="1800" dirty="0" smtClean="0"/>
              <a:t>Tata Institute of Fundamental Research</a:t>
            </a:r>
          </a:p>
          <a:p>
            <a:r>
              <a:rPr lang="en-US" sz="1800" dirty="0" smtClean="0"/>
              <a:t>Homi Bhabha Road </a:t>
            </a:r>
            <a:r>
              <a:rPr lang="en-US" sz="1800" dirty="0" smtClean="0">
                <a:cs typeface="Arial"/>
              </a:rPr>
              <a:t>▪ </a:t>
            </a:r>
            <a:r>
              <a:rPr lang="en-US" sz="1800" dirty="0" smtClean="0"/>
              <a:t>Colaba </a:t>
            </a:r>
            <a:r>
              <a:rPr lang="en-US" sz="1800" dirty="0" smtClean="0">
                <a:cs typeface="Arial"/>
              </a:rPr>
              <a:t>▪ </a:t>
            </a:r>
            <a:r>
              <a:rPr lang="en-US" sz="1800" dirty="0" smtClean="0"/>
              <a:t>Mumbai </a:t>
            </a:r>
            <a:r>
              <a:rPr lang="en-US" sz="1800" dirty="0" smtClean="0">
                <a:cs typeface="Arial"/>
              </a:rPr>
              <a:t>▪ </a:t>
            </a:r>
            <a:r>
              <a:rPr lang="en-US" sz="1800" dirty="0" smtClean="0"/>
              <a:t>400005 </a:t>
            </a:r>
            <a:r>
              <a:rPr lang="en-US" sz="1800" dirty="0" smtClean="0">
                <a:cs typeface="Arial"/>
              </a:rPr>
              <a:t>▪ </a:t>
            </a:r>
            <a:r>
              <a:rPr lang="en-US" sz="1800" dirty="0" smtClean="0"/>
              <a:t>INDIA</a:t>
            </a:r>
          </a:p>
          <a:p>
            <a:r>
              <a:rPr lang="en-US" sz="1800" b="1" dirty="0" smtClean="0"/>
              <a:t>T</a:t>
            </a:r>
            <a:r>
              <a:rPr lang="en-US" sz="1800" dirty="0" smtClean="0"/>
              <a:t>: 09987537702 ▪ </a:t>
            </a:r>
            <a:r>
              <a:rPr lang="en-US" sz="1800" b="1" dirty="0" smtClean="0"/>
              <a:t>E</a:t>
            </a:r>
            <a:r>
              <a:rPr lang="en-US" sz="1800" dirty="0" smtClean="0"/>
              <a:t>: bsn@tifr.res.in </a:t>
            </a:r>
            <a:r>
              <a:rPr lang="en-US" sz="1800" dirty="0" smtClean="0">
                <a:cs typeface="Arial"/>
              </a:rPr>
              <a:t>▪ </a:t>
            </a:r>
            <a:r>
              <a:rPr lang="en-US" sz="1800" b="1" dirty="0" smtClean="0">
                <a:cs typeface="Arial"/>
              </a:rPr>
              <a:t>W</a:t>
            </a:r>
            <a:r>
              <a:rPr lang="en-US" sz="1800" dirty="0" smtClean="0">
                <a:cs typeface="Arial"/>
              </a:rPr>
              <a:t>: http://www.tifr.res.in/~bsn</a:t>
            </a:r>
            <a:endParaRPr lang="en-SG" sz="1800" dirty="0" smtClean="0"/>
          </a:p>
        </p:txBody>
      </p:sp>
      <p:pic>
        <p:nvPicPr>
          <p:cNvPr id="167940" name="Picture 4" descr="http://www.open.edu/openlearn/sites/www.open.edu.openlearn/files/Bang_Poster_FRONT_FINAL-cat-land.jpg"/>
          <p:cNvPicPr>
            <a:picLocks noChangeAspect="1" noChangeArrowheads="1"/>
          </p:cNvPicPr>
          <p:nvPr/>
        </p:nvPicPr>
        <p:blipFill>
          <a:blip r:embed="rId2" cstate="print"/>
          <a:srcRect/>
          <a:stretch>
            <a:fillRect/>
          </a:stretch>
        </p:blipFill>
        <p:spPr bwMode="auto">
          <a:xfrm>
            <a:off x="18000" y="44624"/>
            <a:ext cx="9108000" cy="379380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3"/>
          </p:nvPr>
        </p:nvSpPr>
        <p:spPr>
          <a:xfrm>
            <a:off x="3779912" y="1656016"/>
            <a:ext cx="5184576" cy="4509288"/>
          </a:xfrm>
        </p:spPr>
        <p:txBody>
          <a:bodyPr>
            <a:noAutofit/>
          </a:bodyPr>
          <a:lstStyle/>
          <a:p>
            <a:r>
              <a:rPr lang="en-SG" sz="2000" dirty="0" smtClean="0"/>
              <a:t>The Nobel Prize in Physics 1992 was awarded to Georges Charpak "for his invention and development of particle detectors, in particular the multi-wire proportional chamber".</a:t>
            </a:r>
          </a:p>
          <a:p>
            <a:pPr>
              <a:buNone/>
            </a:pPr>
            <a:endParaRPr lang="en-SG" sz="2000" dirty="0" smtClean="0"/>
          </a:p>
          <a:p>
            <a:r>
              <a:rPr lang="en-SG" sz="2000" dirty="0" smtClean="0"/>
              <a:t>“The discoveries of the W and Z bosons at CERN, the charm quark at SLAC and Brookhaven and the top quark at Fermilab would not have been possible without this type of detector, and current research in high energy physics continues to depend on these devices”.</a:t>
            </a:r>
          </a:p>
        </p:txBody>
      </p:sp>
      <p:pic>
        <p:nvPicPr>
          <p:cNvPr id="4" name="Picture 3" descr="CCnew2_0910.jpg"/>
          <p:cNvPicPr>
            <a:picLocks noChangeAspect="1"/>
          </p:cNvPicPr>
          <p:nvPr/>
        </p:nvPicPr>
        <p:blipFill>
          <a:blip r:embed="rId2" cstate="print"/>
          <a:stretch>
            <a:fillRect/>
          </a:stretch>
        </p:blipFill>
        <p:spPr>
          <a:xfrm>
            <a:off x="649386" y="1844824"/>
            <a:ext cx="2698478" cy="3816424"/>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4"/>
          <p:cNvSpPr/>
          <p:nvPr/>
        </p:nvSpPr>
        <p:spPr>
          <a:xfrm>
            <a:off x="179512" y="5939988"/>
            <a:ext cx="3600537" cy="369332"/>
          </a:xfrm>
          <a:prstGeom prst="rect">
            <a:avLst/>
          </a:prstGeom>
        </p:spPr>
        <p:txBody>
          <a:bodyPr wrap="none">
            <a:spAutoFit/>
          </a:bodyPr>
          <a:lstStyle/>
          <a:p>
            <a:r>
              <a:rPr lang="en-SG" b="1" dirty="0" smtClean="0">
                <a:solidFill>
                  <a:srgbClr val="FF0000"/>
                </a:solidFill>
                <a:latin typeface="Arial Rounded MT Bold" pitchFamily="34" charset="0"/>
              </a:rPr>
              <a:t>Georges Charpak (1924–2010)</a:t>
            </a:r>
            <a:endParaRPr lang="en-SG" b="1" dirty="0">
              <a:solidFill>
                <a:srgbClr val="FF0000"/>
              </a:solidFill>
              <a:latin typeface="Arial Rounded MT Bold" pitchFamily="34" charset="0"/>
            </a:endParaRPr>
          </a:p>
        </p:txBody>
      </p:sp>
      <p:sp>
        <p:nvSpPr>
          <p:cNvPr id="9" name="Title 8"/>
          <p:cNvSpPr>
            <a:spLocks noGrp="1"/>
          </p:cNvSpPr>
          <p:nvPr>
            <p:ph type="title"/>
          </p:nvPr>
        </p:nvSpPr>
        <p:spPr/>
        <p:txBody>
          <a:bodyPr>
            <a:normAutofit fontScale="90000"/>
          </a:bodyPr>
          <a:lstStyle/>
          <a:p>
            <a:r>
              <a:rPr lang="en-US" dirty="0" smtClean="0"/>
              <a:t>Nobel Prize for detector builder</a:t>
            </a:r>
            <a:endParaRPr lang="en-SG" dirty="0"/>
          </a:p>
        </p:txBody>
      </p:sp>
      <p:sp>
        <p:nvSpPr>
          <p:cNvPr id="10" name="Slide Number Placeholder 9"/>
          <p:cNvSpPr>
            <a:spLocks noGrp="1"/>
          </p:cNvSpPr>
          <p:nvPr>
            <p:ph type="sldNum" sz="quarter" idx="12"/>
          </p:nvPr>
        </p:nvSpPr>
        <p:spPr/>
        <p:txBody>
          <a:bodyPr/>
          <a:lstStyle/>
          <a:p>
            <a:fld id="{87DA48A2-68BF-4CCB-B774-65C9A0FC6421}" type="slidenum">
              <a:rPr lang="en-SG" smtClean="0"/>
              <a:pPr/>
              <a:t>10</a:t>
            </a:fld>
            <a:endParaRPr lang="en-SG"/>
          </a:p>
        </p:txBody>
      </p:sp>
      <p:sp>
        <p:nvSpPr>
          <p:cNvPr id="11" name="Footer Placeholder 10"/>
          <p:cNvSpPr>
            <a:spLocks noGrp="1"/>
          </p:cNvSpPr>
          <p:nvPr>
            <p:ph type="ftr" sz="quarter" idx="11"/>
          </p:nvPr>
        </p:nvSpPr>
        <p:spPr/>
        <p:txBody>
          <a:bodyPr/>
          <a:lstStyle/>
          <a:p>
            <a:r>
              <a:rPr lang="en-SG" smtClean="0"/>
              <a:t>Dr. B.Satyanarayana, TIFR, Mumbai                                     Shri. T.P.Bhatia College of Science, Kandivli                                     September 7, 2013</a:t>
            </a:r>
            <a:endParaRPr lang="en-S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normAutofit fontScale="90000"/>
          </a:bodyPr>
          <a:lstStyle/>
          <a:p>
            <a:r>
              <a:rPr lang="en-US" dirty="0" smtClean="0"/>
              <a:t>Recipe for modern discoveries</a:t>
            </a:r>
          </a:p>
        </p:txBody>
      </p:sp>
      <p:sp>
        <p:nvSpPr>
          <p:cNvPr id="20" name="Content Placeholder 19"/>
          <p:cNvSpPr>
            <a:spLocks noGrp="1"/>
          </p:cNvSpPr>
          <p:nvPr>
            <p:ph idx="1"/>
          </p:nvPr>
        </p:nvSpPr>
        <p:spPr>
          <a:xfrm>
            <a:off x="18000" y="1512000"/>
            <a:ext cx="3617896" cy="5040000"/>
          </a:xfrm>
        </p:spPr>
        <p:txBody>
          <a:bodyPr>
            <a:normAutofit fontScale="47500" lnSpcReduction="20000"/>
          </a:bodyPr>
          <a:lstStyle/>
          <a:p>
            <a:pPr>
              <a:lnSpc>
                <a:spcPct val="120000"/>
              </a:lnSpc>
            </a:pPr>
            <a:r>
              <a:rPr lang="en-GB" b="1" dirty="0" smtClean="0">
                <a:solidFill>
                  <a:srgbClr val="FF0000"/>
                </a:solidFill>
                <a:ea typeface="MS PGothic" pitchFamily="34" charset="-128"/>
              </a:rPr>
              <a:t>Accelerators:</a:t>
            </a:r>
            <a:r>
              <a:rPr lang="en-GB" dirty="0" smtClean="0">
                <a:solidFill>
                  <a:srgbClr val="000000"/>
                </a:solidFill>
                <a:ea typeface="MS PGothic" pitchFamily="34" charset="-128"/>
              </a:rPr>
              <a:t> </a:t>
            </a:r>
            <a:r>
              <a:rPr lang="en-GB" dirty="0" smtClean="0">
                <a:solidFill>
                  <a:srgbClr val="3333CC"/>
                </a:solidFill>
                <a:ea typeface="MS PGothic" pitchFamily="34" charset="-128"/>
              </a:rPr>
              <a:t>powerful machines capable of accelerating particles to extremely high energies and bring them into collision with other particles</a:t>
            </a:r>
          </a:p>
          <a:p>
            <a:pPr>
              <a:lnSpc>
                <a:spcPct val="120000"/>
              </a:lnSpc>
            </a:pPr>
            <a:r>
              <a:rPr lang="en-GB" b="1" dirty="0" smtClean="0">
                <a:solidFill>
                  <a:srgbClr val="FF0000"/>
                </a:solidFill>
                <a:ea typeface="MS PGothic" pitchFamily="34" charset="-128"/>
              </a:rPr>
              <a:t>Detectors:</a:t>
            </a:r>
            <a:r>
              <a:rPr lang="en-GB" dirty="0" smtClean="0">
                <a:solidFill>
                  <a:srgbClr val="000000"/>
                </a:solidFill>
                <a:ea typeface="MS PGothic" pitchFamily="34" charset="-128"/>
              </a:rPr>
              <a:t> </a:t>
            </a:r>
            <a:r>
              <a:rPr lang="en-GB" dirty="0" smtClean="0">
                <a:solidFill>
                  <a:srgbClr val="3333CC"/>
                </a:solidFill>
                <a:ea typeface="MS PGothic" pitchFamily="34" charset="-128"/>
              </a:rPr>
              <a:t>gigantic instruments that record the particles as they “stream” out from the point of collision.</a:t>
            </a:r>
          </a:p>
          <a:p>
            <a:pPr>
              <a:lnSpc>
                <a:spcPct val="120000"/>
              </a:lnSpc>
            </a:pPr>
            <a:r>
              <a:rPr lang="en-GB" b="1" dirty="0" smtClean="0">
                <a:solidFill>
                  <a:srgbClr val="FF0000"/>
                </a:solidFill>
                <a:ea typeface="MS PGothic" pitchFamily="34" charset="-128"/>
              </a:rPr>
              <a:t>Computers:</a:t>
            </a:r>
            <a:r>
              <a:rPr lang="en-GB" dirty="0" smtClean="0">
                <a:solidFill>
                  <a:srgbClr val="000000"/>
                </a:solidFill>
                <a:ea typeface="MS PGothic" pitchFamily="34" charset="-128"/>
              </a:rPr>
              <a:t> </a:t>
            </a:r>
            <a:r>
              <a:rPr lang="en-GB" dirty="0" smtClean="0">
                <a:solidFill>
                  <a:srgbClr val="3333CC"/>
                </a:solidFill>
                <a:ea typeface="MS PGothic" pitchFamily="34" charset="-128"/>
              </a:rPr>
              <a:t>to collect, store, distribute and analyse the vast amount of data produced by the detectors</a:t>
            </a:r>
          </a:p>
          <a:p>
            <a:pPr>
              <a:lnSpc>
                <a:spcPct val="120000"/>
              </a:lnSpc>
            </a:pPr>
            <a:r>
              <a:rPr lang="en-GB" b="1" dirty="0" smtClean="0">
                <a:solidFill>
                  <a:srgbClr val="FF0000"/>
                </a:solidFill>
                <a:ea typeface="MS PGothic" pitchFamily="34" charset="-128"/>
              </a:rPr>
              <a:t>People </a:t>
            </a:r>
            <a:r>
              <a:rPr lang="en-GB" dirty="0" smtClean="0">
                <a:solidFill>
                  <a:srgbClr val="000000"/>
                </a:solidFill>
                <a:ea typeface="MS PGothic" pitchFamily="34" charset="-128"/>
              </a:rPr>
              <a:t> </a:t>
            </a:r>
            <a:r>
              <a:rPr lang="en-GB" dirty="0" smtClean="0">
                <a:solidFill>
                  <a:srgbClr val="3333CC"/>
                </a:solidFill>
                <a:ea typeface="MS PGothic" pitchFamily="34" charset="-128"/>
              </a:rPr>
              <a:t>Only a worldwide collaboration of thousands of scientists, engineers, technicians and support staff can design, build and soon operate such complex “machines”</a:t>
            </a:r>
            <a:endParaRPr lang="en-US" dirty="0" smtClean="0">
              <a:solidFill>
                <a:srgbClr val="3333CC"/>
              </a:solidFill>
              <a:ea typeface="MS PGothic" pitchFamily="34" charset="-128"/>
            </a:endParaRPr>
          </a:p>
          <a:p>
            <a:pPr>
              <a:lnSpc>
                <a:spcPct val="120000"/>
              </a:lnSpc>
            </a:pPr>
            <a:endParaRPr lang="en-US" dirty="0" smtClean="0">
              <a:solidFill>
                <a:srgbClr val="000000"/>
              </a:solidFill>
              <a:ea typeface="MS PGothic" pitchFamily="34" charset="-128"/>
            </a:endParaRPr>
          </a:p>
          <a:p>
            <a:pPr>
              <a:lnSpc>
                <a:spcPct val="120000"/>
              </a:lnSpc>
            </a:pPr>
            <a:endParaRPr lang="fr-FR" dirty="0" smtClean="0">
              <a:solidFill>
                <a:srgbClr val="3333CC"/>
              </a:solidFill>
              <a:ea typeface="MS PGothic" pitchFamily="34" charset="-128"/>
            </a:endParaRPr>
          </a:p>
          <a:p>
            <a:pPr>
              <a:lnSpc>
                <a:spcPct val="120000"/>
              </a:lnSpc>
            </a:pPr>
            <a:endParaRPr lang="en-SG" dirty="0"/>
          </a:p>
        </p:txBody>
      </p:sp>
      <p:sp>
        <p:nvSpPr>
          <p:cNvPr id="19458" name="Footer Placeholder 4"/>
          <p:cNvSpPr>
            <a:spLocks noGrp="1"/>
          </p:cNvSpPr>
          <p:nvPr>
            <p:ph type="ftr" sz="quarter" idx="11"/>
          </p:nvPr>
        </p:nvSpPr>
        <p:spPr>
          <a:noFill/>
        </p:spPr>
        <p:txBody>
          <a:bodyPr/>
          <a:lstStyle/>
          <a:p>
            <a:r>
              <a:rPr lang="en-US" smtClean="0">
                <a:solidFill>
                  <a:srgbClr val="000000"/>
                </a:solidFill>
              </a:rPr>
              <a:t>Dr. B.Satyanarayana, TIFR, Mumbai                                     Shri. T.P.Bhatia College of Science, Kandivli                                     September 7, 2013</a:t>
            </a:r>
            <a:endParaRPr lang="en-US">
              <a:solidFill>
                <a:srgbClr val="000000"/>
              </a:solidFill>
            </a:endParaRPr>
          </a:p>
        </p:txBody>
      </p:sp>
      <p:sp>
        <p:nvSpPr>
          <p:cNvPr id="19459" name="Slide Number Placeholder 5"/>
          <p:cNvSpPr>
            <a:spLocks noGrp="1"/>
          </p:cNvSpPr>
          <p:nvPr>
            <p:ph type="sldNum" sz="quarter" idx="12"/>
          </p:nvPr>
        </p:nvSpPr>
        <p:spPr>
          <a:noFill/>
        </p:spPr>
        <p:txBody>
          <a:bodyPr/>
          <a:lstStyle/>
          <a:p>
            <a:fld id="{1AF60E37-5FC1-4B21-A592-607BD4B724BC}" type="slidenum">
              <a:rPr lang="en-US">
                <a:solidFill>
                  <a:srgbClr val="000000"/>
                </a:solidFill>
              </a:rPr>
              <a:pPr/>
              <a:t>11</a:t>
            </a:fld>
            <a:endParaRPr lang="en-US">
              <a:solidFill>
                <a:srgbClr val="000000"/>
              </a:solidFill>
            </a:endParaRPr>
          </a:p>
        </p:txBody>
      </p:sp>
      <p:pic>
        <p:nvPicPr>
          <p:cNvPr id="19" name="Picture 9"/>
          <p:cNvPicPr>
            <a:picLocks noChangeAspect="1" noChangeArrowheads="1"/>
          </p:cNvPicPr>
          <p:nvPr/>
        </p:nvPicPr>
        <p:blipFill>
          <a:blip r:embed="rId3" cstate="print"/>
          <a:srcRect/>
          <a:stretch>
            <a:fillRect/>
          </a:stretch>
        </p:blipFill>
        <p:spPr bwMode="auto">
          <a:xfrm>
            <a:off x="3635896" y="1728000"/>
            <a:ext cx="2927208" cy="1944000"/>
          </a:xfrm>
          <a:prstGeom prst="rect">
            <a:avLst/>
          </a:prstGeom>
          <a:noFill/>
          <a:ln w="9525">
            <a:noFill/>
            <a:miter lim="800000"/>
            <a:headEnd/>
            <a:tailEnd/>
          </a:ln>
        </p:spPr>
      </p:pic>
      <p:pic>
        <p:nvPicPr>
          <p:cNvPr id="21" name="Picture 10" descr="05_May_backup1"/>
          <p:cNvPicPr>
            <a:picLocks noChangeAspect="1" noChangeArrowheads="1"/>
          </p:cNvPicPr>
          <p:nvPr/>
        </p:nvPicPr>
        <p:blipFill>
          <a:blip r:embed="rId4" cstate="print"/>
          <a:srcRect/>
          <a:stretch>
            <a:fillRect/>
          </a:stretch>
        </p:blipFill>
        <p:spPr bwMode="auto">
          <a:xfrm>
            <a:off x="6660232" y="1728000"/>
            <a:ext cx="2392617" cy="1944000"/>
          </a:xfrm>
          <a:prstGeom prst="rect">
            <a:avLst/>
          </a:prstGeom>
          <a:noFill/>
          <a:ln w="9525">
            <a:noFill/>
            <a:miter lim="800000"/>
            <a:headEnd/>
            <a:tailEnd/>
          </a:ln>
        </p:spPr>
      </p:pic>
      <p:pic>
        <p:nvPicPr>
          <p:cNvPr id="22" name="Picture 14" descr="grid"/>
          <p:cNvPicPr>
            <a:picLocks noChangeAspect="1" noChangeArrowheads="1"/>
          </p:cNvPicPr>
          <p:nvPr/>
        </p:nvPicPr>
        <p:blipFill>
          <a:blip r:embed="rId5" cstate="print"/>
          <a:srcRect/>
          <a:stretch>
            <a:fillRect/>
          </a:stretch>
        </p:blipFill>
        <p:spPr bwMode="auto">
          <a:xfrm>
            <a:off x="3707904" y="3861048"/>
            <a:ext cx="2859193" cy="1944000"/>
          </a:xfrm>
          <a:prstGeom prst="rect">
            <a:avLst/>
          </a:prstGeom>
          <a:noFill/>
          <a:ln w="9525">
            <a:noFill/>
            <a:miter lim="800000"/>
            <a:headEnd/>
            <a:tailEnd/>
          </a:ln>
        </p:spPr>
      </p:pic>
      <p:pic>
        <p:nvPicPr>
          <p:cNvPr id="23" name="Picture 7" descr="col_gen_0106_002"/>
          <p:cNvPicPr>
            <a:picLocks noChangeAspect="1" noChangeArrowheads="1"/>
          </p:cNvPicPr>
          <p:nvPr/>
        </p:nvPicPr>
        <p:blipFill>
          <a:blip r:embed="rId6" cstate="print"/>
          <a:srcRect/>
          <a:stretch>
            <a:fillRect/>
          </a:stretch>
        </p:blipFill>
        <p:spPr bwMode="auto">
          <a:xfrm>
            <a:off x="6660232" y="3862800"/>
            <a:ext cx="2104781" cy="194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par>
                                <p:cTn id="17" presetID="2" presetClass="entr" presetSubtype="2"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fade">
                                      <p:cBhvr>
                                        <p:cTn id="25" dur="500"/>
                                        <p:tgtEl>
                                          <p:spTgt spid="20">
                                            <p:txEl>
                                              <p:pRg st="2" end="2"/>
                                            </p:txEl>
                                          </p:spTgt>
                                        </p:tgtEl>
                                      </p:cBhvr>
                                    </p:animEffect>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xEl>
                                              <p:pRg st="3" end="3"/>
                                            </p:txEl>
                                          </p:spTgt>
                                        </p:tgtEl>
                                        <p:attrNameLst>
                                          <p:attrName>style.visibility</p:attrName>
                                        </p:attrNameLst>
                                      </p:cBhvr>
                                      <p:to>
                                        <p:strVal val="visible"/>
                                      </p:to>
                                    </p:set>
                                    <p:animEffect transition="in" filter="fade">
                                      <p:cBhvr>
                                        <p:cTn id="34" dur="500"/>
                                        <p:tgtEl>
                                          <p:spTgt spid="20">
                                            <p:txEl>
                                              <p:pRg st="3" end="3"/>
                                            </p:txEl>
                                          </p:spTgt>
                                        </p:tgtEl>
                                      </p:cBhvr>
                                    </p:animEffect>
                                  </p:childTnLst>
                                </p:cTn>
                              </p:par>
                              <p:par>
                                <p:cTn id="35" presetID="2" presetClass="entr" presetSubtype="2"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1+#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a:noFill/>
        </p:spPr>
        <p:txBody>
          <a:bodyPr/>
          <a:lstStyle/>
          <a:p>
            <a:r>
              <a:rPr lang="en-US" smtClean="0"/>
              <a:t>Dr. B.Satyanarayana, TIFR, Mumbai                                     Shri. T.P.Bhatia College of Science, Kandivli                                     September 7, 2013</a:t>
            </a:r>
            <a:endParaRPr lang="en-US"/>
          </a:p>
        </p:txBody>
      </p:sp>
      <p:sp>
        <p:nvSpPr>
          <p:cNvPr id="37891" name="Slide Number Placeholder 5"/>
          <p:cNvSpPr>
            <a:spLocks noGrp="1"/>
          </p:cNvSpPr>
          <p:nvPr>
            <p:ph type="sldNum" sz="quarter" idx="12"/>
          </p:nvPr>
        </p:nvSpPr>
        <p:spPr>
          <a:noFill/>
        </p:spPr>
        <p:txBody>
          <a:bodyPr/>
          <a:lstStyle/>
          <a:p>
            <a:fld id="{C49EB06A-A419-4A40-A20B-813A5D969A7E}" type="slidenum">
              <a:rPr lang="en-US"/>
              <a:pPr/>
              <a:t>12</a:t>
            </a:fld>
            <a:endParaRPr lang="en-US"/>
          </a:p>
        </p:txBody>
      </p:sp>
      <p:sp>
        <p:nvSpPr>
          <p:cNvPr id="37892" name="Rectangle 2"/>
          <p:cNvSpPr>
            <a:spLocks noGrp="1" noChangeArrowheads="1"/>
          </p:cNvSpPr>
          <p:nvPr>
            <p:ph type="title"/>
          </p:nvPr>
        </p:nvSpPr>
        <p:spPr/>
        <p:txBody>
          <a:bodyPr/>
          <a:lstStyle/>
          <a:p>
            <a:r>
              <a:rPr lang="en-US" smtClean="0"/>
              <a:t>CERN Site</a:t>
            </a:r>
          </a:p>
        </p:txBody>
      </p:sp>
      <p:pic>
        <p:nvPicPr>
          <p:cNvPr id="32770" name="Picture 2"/>
          <p:cNvPicPr>
            <a:picLocks noChangeAspect="1" noChangeArrowheads="1"/>
          </p:cNvPicPr>
          <p:nvPr/>
        </p:nvPicPr>
        <p:blipFill>
          <a:blip r:embed="rId3" cstate="print"/>
          <a:srcRect/>
          <a:stretch>
            <a:fillRect/>
          </a:stretch>
        </p:blipFill>
        <p:spPr bwMode="auto">
          <a:xfrm>
            <a:off x="545021" y="1512000"/>
            <a:ext cx="8053958" cy="50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The machine, the detectors and the detectives!</a:t>
            </a:r>
            <a:endParaRPr lang="en-SG" dirty="0"/>
          </a:p>
        </p:txBody>
      </p:sp>
      <p:sp>
        <p:nvSpPr>
          <p:cNvPr id="3" name="Footer Placeholder 2"/>
          <p:cNvSpPr>
            <a:spLocks noGrp="1"/>
          </p:cNvSpPr>
          <p:nvPr>
            <p:ph type="ftr" sz="quarter" idx="11"/>
          </p:nvPr>
        </p:nvSpPr>
        <p:spPr/>
        <p:txBody>
          <a:bodyPr/>
          <a:lstStyle/>
          <a:p>
            <a:r>
              <a:rPr lang="en-SG" smtClean="0"/>
              <a:t>Dr. B.Satyanarayana, TIFR, Mumbai                                     Shri. T.P.Bhatia College of Science, Kandivli                                     September 7, 2013</a:t>
            </a:r>
            <a:endParaRPr lang="en-SG"/>
          </a:p>
        </p:txBody>
      </p:sp>
      <p:sp>
        <p:nvSpPr>
          <p:cNvPr id="4" name="Slide Number Placeholder 3"/>
          <p:cNvSpPr>
            <a:spLocks noGrp="1"/>
          </p:cNvSpPr>
          <p:nvPr>
            <p:ph type="sldNum" sz="quarter" idx="12"/>
          </p:nvPr>
        </p:nvSpPr>
        <p:spPr/>
        <p:txBody>
          <a:bodyPr/>
          <a:lstStyle/>
          <a:p>
            <a:fld id="{87DA48A2-68BF-4CCB-B774-65C9A0FC6421}" type="slidenum">
              <a:rPr lang="en-SG" smtClean="0"/>
              <a:pPr/>
              <a:t>13</a:t>
            </a:fld>
            <a:endParaRPr lang="en-SG"/>
          </a:p>
        </p:txBody>
      </p:sp>
      <p:grpSp>
        <p:nvGrpSpPr>
          <p:cNvPr id="2" name="Group 9"/>
          <p:cNvGrpSpPr/>
          <p:nvPr/>
        </p:nvGrpSpPr>
        <p:grpSpPr>
          <a:xfrm>
            <a:off x="18000" y="1620000"/>
            <a:ext cx="9108000" cy="3600000"/>
            <a:chOff x="13" y="1453480"/>
            <a:chExt cx="9337503" cy="3600000"/>
          </a:xfrm>
        </p:grpSpPr>
        <p:pic>
          <p:nvPicPr>
            <p:cNvPr id="7" name="Picture 31" descr="TunnelMar07"/>
            <p:cNvPicPr>
              <a:picLocks noChangeAspect="1" noChangeArrowheads="1"/>
            </p:cNvPicPr>
            <p:nvPr/>
          </p:nvPicPr>
          <p:blipFill>
            <a:blip r:embed="rId2" cstate="print"/>
            <a:srcRect/>
            <a:stretch>
              <a:fillRect/>
            </a:stretch>
          </p:blipFill>
          <p:spPr bwMode="auto">
            <a:xfrm>
              <a:off x="1905000" y="1453480"/>
              <a:ext cx="5337760" cy="3600000"/>
            </a:xfrm>
            <a:prstGeom prst="rect">
              <a:avLst/>
            </a:prstGeom>
            <a:noFill/>
            <a:ln w="9525">
              <a:noFill/>
              <a:miter lim="800000"/>
              <a:headEnd/>
              <a:tailEnd/>
            </a:ln>
          </p:spPr>
        </p:pic>
        <p:pic>
          <p:nvPicPr>
            <p:cNvPr id="8" name="Picture 32" descr="_DSC9540bs"/>
            <p:cNvPicPr>
              <a:picLocks noChangeAspect="1" noChangeArrowheads="1"/>
            </p:cNvPicPr>
            <p:nvPr/>
          </p:nvPicPr>
          <p:blipFill>
            <a:blip r:embed="rId3" cstate="print"/>
            <a:srcRect/>
            <a:stretch>
              <a:fillRect/>
            </a:stretch>
          </p:blipFill>
          <p:spPr bwMode="auto">
            <a:xfrm>
              <a:off x="13" y="1453480"/>
              <a:ext cx="2394919" cy="3600000"/>
            </a:xfrm>
            <a:prstGeom prst="rect">
              <a:avLst/>
            </a:prstGeom>
            <a:solidFill>
              <a:srgbClr val="FFFF99"/>
            </a:solidFill>
            <a:ln w="38100">
              <a:solidFill>
                <a:srgbClr val="FFFF00"/>
              </a:solidFill>
              <a:miter lim="800000"/>
              <a:headEnd/>
              <a:tailEnd/>
            </a:ln>
          </p:spPr>
        </p:pic>
        <p:pic>
          <p:nvPicPr>
            <p:cNvPr id="9" name="Picture 34" descr="BigWheels"/>
            <p:cNvPicPr>
              <a:picLocks noChangeAspect="1" noChangeArrowheads="1"/>
            </p:cNvPicPr>
            <p:nvPr/>
          </p:nvPicPr>
          <p:blipFill>
            <a:blip r:embed="rId4" cstate="print"/>
            <a:srcRect/>
            <a:stretch>
              <a:fillRect/>
            </a:stretch>
          </p:blipFill>
          <p:spPr bwMode="auto">
            <a:xfrm>
              <a:off x="6840538" y="1453480"/>
              <a:ext cx="2496978" cy="3600000"/>
            </a:xfrm>
            <a:prstGeom prst="rect">
              <a:avLst/>
            </a:prstGeom>
            <a:noFill/>
            <a:ln w="28575">
              <a:solidFill>
                <a:srgbClr val="E7D817"/>
              </a:solidFill>
              <a:miter lim="800000"/>
              <a:headEnd/>
              <a:tailEnd/>
            </a:ln>
          </p:spPr>
        </p:pic>
      </p:grpSp>
      <p:sp>
        <p:nvSpPr>
          <p:cNvPr id="12" name="TextBox 11"/>
          <p:cNvSpPr txBox="1"/>
          <p:nvPr/>
        </p:nvSpPr>
        <p:spPr>
          <a:xfrm>
            <a:off x="18000" y="5301208"/>
            <a:ext cx="9108000" cy="369332"/>
          </a:xfrm>
          <a:prstGeom prst="rect">
            <a:avLst/>
          </a:prstGeom>
          <a:noFill/>
        </p:spPr>
        <p:txBody>
          <a:bodyPr wrap="square" rtlCol="0">
            <a:spAutoFit/>
          </a:bodyPr>
          <a:lstStyle/>
          <a:p>
            <a:pPr algn="ctr"/>
            <a:r>
              <a:rPr lang="en-US" dirty="0" smtClean="0">
                <a:solidFill>
                  <a:srgbClr val="0070C0"/>
                </a:solidFill>
                <a:latin typeface="Arial Rounded MT Bold" pitchFamily="34" charset="0"/>
              </a:rPr>
              <a:t>CMS Experiment                            LHC beam pipe                            ATLAS experiment</a:t>
            </a:r>
            <a:endParaRPr lang="en-SG" dirty="0">
              <a:solidFill>
                <a:srgbClr val="0070C0"/>
              </a:solidFill>
              <a:latin typeface="Arial Rounded MT Bold"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400" dirty="0" smtClean="0"/>
              <a:t>Cryogenics (1908 to 2008)</a:t>
            </a:r>
            <a:endParaRPr lang="en-US" dirty="0"/>
          </a:p>
        </p:txBody>
      </p:sp>
      <p:pic>
        <p:nvPicPr>
          <p:cNvPr id="13" name="Picture 4"/>
          <p:cNvPicPr>
            <a:picLocks noGrp="1" noChangeAspect="1" noChangeArrowheads="1"/>
          </p:cNvPicPr>
          <p:nvPr>
            <p:ph idx="1"/>
          </p:nvPr>
        </p:nvPicPr>
        <p:blipFill>
          <a:blip r:embed="rId3" cstate="print"/>
          <a:srcRect l="8054" t="5475" r="9665" b="5475"/>
          <a:stretch>
            <a:fillRect/>
          </a:stretch>
        </p:blipFill>
        <p:spPr bwMode="auto">
          <a:xfrm>
            <a:off x="251520" y="1512000"/>
            <a:ext cx="3567933" cy="5112000"/>
          </a:xfrm>
          <a:prstGeom prst="rect">
            <a:avLst/>
          </a:prstGeom>
          <a:noFill/>
          <a:ln>
            <a:noFill/>
          </a:ln>
        </p:spPr>
      </p:pic>
      <p:sp>
        <p:nvSpPr>
          <p:cNvPr id="5" name="Footer Placeholder 4"/>
          <p:cNvSpPr>
            <a:spLocks noGrp="1"/>
          </p:cNvSpPr>
          <p:nvPr>
            <p:ph type="ftr" sz="quarter" idx="11"/>
          </p:nvPr>
        </p:nvSpPr>
        <p:spPr/>
        <p:txBody>
          <a:bodyPr/>
          <a:lstStyle/>
          <a:p>
            <a:r>
              <a:rPr kumimoji="0" lang="sv-SE" smtClean="0"/>
              <a:t>Dr. B.Satyanarayana, TIFR, Mumbai                                     Shri. T.P.Bhatia College of Science, Kandivli                                     September 7, 2013</a:t>
            </a:r>
            <a:endParaRPr kumimoji="0" lang="en-US" dirty="0"/>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14</a:t>
            </a:fld>
            <a:endParaRPr kumimoji="0" lang="en-US" dirty="0"/>
          </a:p>
        </p:txBody>
      </p:sp>
      <p:pic>
        <p:nvPicPr>
          <p:cNvPr id="12" name="Picture 2"/>
          <p:cNvPicPr>
            <a:picLocks noGrp="1" noChangeAspect="1" noChangeArrowheads="1"/>
          </p:cNvPicPr>
          <p:nvPr>
            <p:ph idx="13"/>
          </p:nvPr>
        </p:nvPicPr>
        <p:blipFill>
          <a:blip r:embed="rId4" cstate="print"/>
          <a:stretch>
            <a:fillRect/>
          </a:stretch>
        </p:blipFill>
        <p:spPr bwMode="auto">
          <a:xfrm>
            <a:off x="3995936" y="1511998"/>
            <a:ext cx="5040000" cy="3717648"/>
          </a:xfrm>
          <a:prstGeom prst="rect">
            <a:avLst/>
          </a:prstGeom>
          <a:noFill/>
          <a:ln>
            <a:noFill/>
          </a:ln>
        </p:spPr>
      </p:pic>
      <p:sp>
        <p:nvSpPr>
          <p:cNvPr id="8" name="Text Placeholder 7"/>
          <p:cNvSpPr>
            <a:spLocks noGrp="1"/>
          </p:cNvSpPr>
          <p:nvPr>
            <p:ph type="body" idx="4294967295"/>
          </p:nvPr>
        </p:nvSpPr>
        <p:spPr>
          <a:xfrm>
            <a:off x="3995936" y="5301208"/>
            <a:ext cx="5040000" cy="1123384"/>
          </a:xfrm>
          <a:solidFill>
            <a:schemeClr val="bg1">
              <a:lumMod val="95000"/>
            </a:schemeClr>
          </a:solidFill>
        </p:spPr>
        <p:txBody>
          <a:bodyPr>
            <a:spAutoFit/>
          </a:bodyPr>
          <a:lstStyle/>
          <a:p>
            <a:pPr marL="252000" indent="-252000">
              <a:buClrTx/>
            </a:pPr>
            <a:r>
              <a:rPr lang="en-US" sz="1600" dirty="0" smtClean="0">
                <a:latin typeface="Arial Rounded MT Bold" pitchFamily="34" charset="0"/>
              </a:rPr>
              <a:t>100 years ago: in July 1908 Kamerlingh Onnes first liquefied Helium in Leiden (60 ml</a:t>
            </a:r>
            <a:r>
              <a:rPr lang="en-US" sz="1600" baseline="30000" dirty="0" smtClean="0">
                <a:latin typeface="Arial Rounded MT Bold" pitchFamily="34" charset="0"/>
              </a:rPr>
              <a:t> </a:t>
            </a:r>
            <a:r>
              <a:rPr lang="en-US" sz="1600" dirty="0" smtClean="0">
                <a:latin typeface="Arial Rounded MT Bold" pitchFamily="34" charset="0"/>
              </a:rPr>
              <a:t>in 1 hour)</a:t>
            </a:r>
          </a:p>
          <a:p>
            <a:pPr marL="252000" indent="-252000">
              <a:buClrTx/>
            </a:pPr>
            <a:r>
              <a:rPr lang="en-US" sz="1600" dirty="0" smtClean="0">
                <a:latin typeface="Arial Rounded MT Bold" pitchFamily="34" charset="0"/>
              </a:rPr>
              <a:t>LHC today: 32000 liters of  He liquefied per hour by eight big cryogenic plants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2"/>
          <p:cNvSpPr>
            <a:spLocks noGrp="1" noChangeArrowheads="1"/>
          </p:cNvSpPr>
          <p:nvPr>
            <p:ph type="title"/>
          </p:nvPr>
        </p:nvSpPr>
        <p:spPr/>
        <p:txBody>
          <a:bodyPr>
            <a:normAutofit/>
          </a:bodyPr>
          <a:lstStyle/>
          <a:p>
            <a:r>
              <a:rPr lang="en-US" dirty="0" smtClean="0"/>
              <a:t>The LHC Accelerator</a:t>
            </a:r>
            <a:endParaRPr lang="en-US" sz="7200" dirty="0" smtClean="0"/>
          </a:p>
        </p:txBody>
      </p:sp>
      <p:sp>
        <p:nvSpPr>
          <p:cNvPr id="39938" name="Footer Placeholder 3"/>
          <p:cNvSpPr>
            <a:spLocks noGrp="1"/>
          </p:cNvSpPr>
          <p:nvPr>
            <p:ph type="ftr" sz="quarter" idx="11"/>
          </p:nvPr>
        </p:nvSpPr>
        <p:spPr>
          <a:noFill/>
        </p:spPr>
        <p:txBody>
          <a:bodyPr/>
          <a:lstStyle/>
          <a:p>
            <a:r>
              <a:rPr lang="en-US" smtClean="0"/>
              <a:t>Dr. B.Satyanarayana, TIFR, Mumbai                                     Shri. T.P.Bhatia College of Science, Kandivli                                     September 7, 2013</a:t>
            </a:r>
            <a:endParaRPr lang="en-US" dirty="0"/>
          </a:p>
        </p:txBody>
      </p:sp>
      <p:sp>
        <p:nvSpPr>
          <p:cNvPr id="39939" name="Slide Number Placeholder 4"/>
          <p:cNvSpPr>
            <a:spLocks noGrp="1"/>
          </p:cNvSpPr>
          <p:nvPr>
            <p:ph type="sldNum" sz="quarter" idx="12"/>
          </p:nvPr>
        </p:nvSpPr>
        <p:spPr>
          <a:noFill/>
        </p:spPr>
        <p:txBody>
          <a:bodyPr/>
          <a:lstStyle/>
          <a:p>
            <a:fld id="{02319935-AEBF-4E37-AC9C-94D48E4B7051}" type="slidenum">
              <a:rPr lang="en-US"/>
              <a:pPr/>
              <a:t>15</a:t>
            </a:fld>
            <a:endParaRPr lang="en-US"/>
          </a:p>
        </p:txBody>
      </p:sp>
      <p:sp>
        <p:nvSpPr>
          <p:cNvPr id="12" name="Content Placeholder 11"/>
          <p:cNvSpPr>
            <a:spLocks noGrp="1"/>
          </p:cNvSpPr>
          <p:nvPr>
            <p:ph idx="13"/>
          </p:nvPr>
        </p:nvSpPr>
        <p:spPr>
          <a:xfrm>
            <a:off x="3707904" y="1548000"/>
            <a:ext cx="5400600" cy="4968000"/>
          </a:xfrm>
        </p:spPr>
        <p:txBody>
          <a:bodyPr>
            <a:normAutofit fontScale="92500" lnSpcReduction="10000"/>
          </a:bodyPr>
          <a:lstStyle/>
          <a:p>
            <a:pPr>
              <a:lnSpc>
                <a:spcPct val="110000"/>
              </a:lnSpc>
              <a:spcBef>
                <a:spcPct val="50000"/>
              </a:spcBef>
            </a:pPr>
            <a:r>
              <a:rPr lang="en-US" sz="2000" dirty="0" smtClean="0"/>
              <a:t>Protons are accelerated by powerful electric fields. And are guided around their circular orbits by powerful superconducting dipole magnets.</a:t>
            </a:r>
          </a:p>
          <a:p>
            <a:pPr>
              <a:lnSpc>
                <a:spcPct val="110000"/>
              </a:lnSpc>
              <a:spcBef>
                <a:spcPct val="50000"/>
              </a:spcBef>
            </a:pPr>
            <a:r>
              <a:rPr lang="en-US" sz="2000" dirty="0" smtClean="0"/>
              <a:t>To reach the required energy in the existing tunnel, the </a:t>
            </a:r>
            <a:r>
              <a:rPr lang="en-US" sz="2000" dirty="0" err="1" smtClean="0"/>
              <a:t>s.c</a:t>
            </a:r>
            <a:r>
              <a:rPr lang="en-US" sz="2000" dirty="0" smtClean="0"/>
              <a:t>. dipoles operate at 8.3T (200’000 x Earth’s magnetic field) &amp; 1.9 K  (-271°C) in super-fluid helium.</a:t>
            </a:r>
          </a:p>
          <a:p>
            <a:pPr>
              <a:lnSpc>
                <a:spcPct val="110000"/>
              </a:lnSpc>
              <a:spcBef>
                <a:spcPct val="50000"/>
              </a:spcBef>
            </a:pPr>
            <a:r>
              <a:rPr lang="en-US" sz="2000" dirty="0" smtClean="0"/>
              <a:t>Protons travel in a tube with better vacuum and colder than inter-planetary  space.</a:t>
            </a:r>
          </a:p>
          <a:p>
            <a:pPr>
              <a:lnSpc>
                <a:spcPct val="110000"/>
              </a:lnSpc>
              <a:spcBef>
                <a:spcPct val="50000"/>
              </a:spcBef>
            </a:pPr>
            <a:r>
              <a:rPr lang="en-GB" sz="2000" dirty="0" smtClean="0"/>
              <a:t>Comparison with Tevatron (USA)</a:t>
            </a:r>
          </a:p>
          <a:p>
            <a:pPr marL="406908" lvl="1" indent="-114300">
              <a:lnSpc>
                <a:spcPct val="110000"/>
              </a:lnSpc>
              <a:tabLst>
                <a:tab pos="2171700" algn="l"/>
              </a:tabLst>
            </a:pPr>
            <a:r>
              <a:rPr lang="en-GB" sz="1600" dirty="0" smtClean="0"/>
              <a:t>Energy (14 TeV)</a:t>
            </a:r>
            <a:r>
              <a:rPr lang="en-GB" sz="1600" i="1" dirty="0" smtClean="0"/>
              <a:t>		</a:t>
            </a:r>
            <a:r>
              <a:rPr lang="en-GB" sz="1600" dirty="0" smtClean="0"/>
              <a:t>x 7 </a:t>
            </a:r>
          </a:p>
          <a:p>
            <a:pPr marL="406908" lvl="1" indent="-114300">
              <a:lnSpc>
                <a:spcPct val="110000"/>
              </a:lnSpc>
              <a:tabLst>
                <a:tab pos="2171700" algn="l"/>
              </a:tabLst>
            </a:pPr>
            <a:r>
              <a:rPr lang="en-GB" sz="1600" dirty="0" smtClean="0"/>
              <a:t>Luminosity (10</a:t>
            </a:r>
            <a:r>
              <a:rPr lang="en-GB" sz="1600" baseline="30000" dirty="0" smtClean="0"/>
              <a:t>34</a:t>
            </a:r>
            <a:r>
              <a:rPr lang="en-GB" sz="1600" dirty="0" smtClean="0"/>
              <a:t>cm</a:t>
            </a:r>
            <a:r>
              <a:rPr lang="en-GB" sz="1600" baseline="30000" dirty="0" smtClean="0"/>
              <a:t>-2</a:t>
            </a:r>
            <a:r>
              <a:rPr lang="en-GB" sz="1600" dirty="0" smtClean="0"/>
              <a:t>s</a:t>
            </a:r>
            <a:r>
              <a:rPr lang="en-GB" sz="1600" baseline="30000" dirty="0" smtClean="0"/>
              <a:t>-1</a:t>
            </a:r>
            <a:r>
              <a:rPr lang="en-GB" sz="1600" dirty="0" smtClean="0"/>
              <a:t>)	x 30</a:t>
            </a:r>
            <a:endParaRPr lang="en-US" sz="2000" dirty="0" smtClean="0"/>
          </a:p>
          <a:p>
            <a:pPr>
              <a:lnSpc>
                <a:spcPct val="110000"/>
              </a:lnSpc>
              <a:spcBef>
                <a:spcPct val="50000"/>
              </a:spcBef>
            </a:pPr>
            <a:endParaRPr lang="en-US" sz="2000" dirty="0" smtClean="0"/>
          </a:p>
          <a:p>
            <a:pPr>
              <a:lnSpc>
                <a:spcPct val="110000"/>
              </a:lnSpc>
            </a:pPr>
            <a:endParaRPr lang="en-SG" sz="2000" dirty="0"/>
          </a:p>
        </p:txBody>
      </p:sp>
      <p:pic>
        <p:nvPicPr>
          <p:cNvPr id="39944" name="Picture 11" descr="0710027_01-A4-at-144-dpi"/>
          <p:cNvPicPr>
            <a:picLocks noChangeAspect="1" noChangeArrowheads="1"/>
          </p:cNvPicPr>
          <p:nvPr/>
        </p:nvPicPr>
        <p:blipFill>
          <a:blip r:embed="rId3" cstate="print"/>
          <a:srcRect/>
          <a:stretch>
            <a:fillRect/>
          </a:stretch>
        </p:blipFill>
        <p:spPr bwMode="auto">
          <a:xfrm>
            <a:off x="68885" y="1512000"/>
            <a:ext cx="3491750" cy="50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2"/>
          <p:cNvSpPr>
            <a:spLocks noGrp="1" noChangeArrowheads="1"/>
          </p:cNvSpPr>
          <p:nvPr>
            <p:ph type="title"/>
          </p:nvPr>
        </p:nvSpPr>
        <p:spPr/>
        <p:txBody>
          <a:bodyPr>
            <a:normAutofit fontScale="90000"/>
          </a:bodyPr>
          <a:lstStyle/>
          <a:p>
            <a:r>
              <a:rPr lang="en-US" dirty="0" smtClean="0"/>
              <a:t>Superconducting Dipole Magnets</a:t>
            </a:r>
          </a:p>
        </p:txBody>
      </p:sp>
      <p:sp>
        <p:nvSpPr>
          <p:cNvPr id="44034" name="Footer Placeholder 3"/>
          <p:cNvSpPr>
            <a:spLocks noGrp="1"/>
          </p:cNvSpPr>
          <p:nvPr>
            <p:ph type="ftr" sz="quarter" idx="11"/>
          </p:nvPr>
        </p:nvSpPr>
        <p:spPr>
          <a:noFill/>
        </p:spPr>
        <p:txBody>
          <a:bodyPr/>
          <a:lstStyle/>
          <a:p>
            <a:r>
              <a:rPr lang="en-US" smtClean="0"/>
              <a:t>Dr. B.Satyanarayana, TIFR, Mumbai                                     Shri. T.P.Bhatia College of Science, Kandivli                                     September 7, 2013</a:t>
            </a:r>
            <a:endParaRPr lang="en-US"/>
          </a:p>
        </p:txBody>
      </p:sp>
      <p:sp>
        <p:nvSpPr>
          <p:cNvPr id="44035" name="Slide Number Placeholder 4"/>
          <p:cNvSpPr>
            <a:spLocks noGrp="1"/>
          </p:cNvSpPr>
          <p:nvPr>
            <p:ph type="sldNum" sz="quarter" idx="12"/>
          </p:nvPr>
        </p:nvSpPr>
        <p:spPr>
          <a:noFill/>
        </p:spPr>
        <p:txBody>
          <a:bodyPr/>
          <a:lstStyle/>
          <a:p>
            <a:fld id="{91D9D6A6-C935-4816-8637-53EA9B0D8090}" type="slidenum">
              <a:rPr lang="en-US"/>
              <a:pPr/>
              <a:t>16</a:t>
            </a:fld>
            <a:endParaRPr lang="en-US"/>
          </a:p>
        </p:txBody>
      </p:sp>
      <p:pic>
        <p:nvPicPr>
          <p:cNvPr id="44036" name="Picture 3" descr="0704009_02-A5-at-72-dpi"/>
          <p:cNvPicPr>
            <a:picLocks noChangeAspect="1" noChangeArrowheads="1"/>
          </p:cNvPicPr>
          <p:nvPr/>
        </p:nvPicPr>
        <p:blipFill>
          <a:blip r:embed="rId3" cstate="print"/>
          <a:srcRect/>
          <a:stretch>
            <a:fillRect/>
          </a:stretch>
        </p:blipFill>
        <p:spPr bwMode="auto">
          <a:xfrm>
            <a:off x="229583" y="1512000"/>
            <a:ext cx="3118281" cy="5040000"/>
          </a:xfrm>
          <a:prstGeom prst="rect">
            <a:avLst/>
          </a:prstGeom>
          <a:noFill/>
          <a:ln w="9525">
            <a:noFill/>
            <a:miter lim="800000"/>
            <a:headEnd/>
            <a:tailEnd/>
          </a:ln>
        </p:spPr>
      </p:pic>
      <p:sp>
        <p:nvSpPr>
          <p:cNvPr id="44037" name="Text Box 12"/>
          <p:cNvSpPr txBox="1">
            <a:spLocks noChangeArrowheads="1"/>
          </p:cNvSpPr>
          <p:nvPr/>
        </p:nvSpPr>
        <p:spPr bwMode="auto">
          <a:xfrm>
            <a:off x="3491880" y="1512000"/>
            <a:ext cx="5472608" cy="969496"/>
          </a:xfrm>
          <a:prstGeom prst="rect">
            <a:avLst/>
          </a:prstGeom>
          <a:solidFill>
            <a:srgbClr val="F8EDD3"/>
          </a:solidFill>
          <a:ln w="9525">
            <a:solidFill>
              <a:schemeClr val="tx1"/>
            </a:solidFill>
            <a:miter lim="800000"/>
            <a:headEnd/>
            <a:tailEnd/>
          </a:ln>
        </p:spPr>
        <p:txBody>
          <a:bodyPr wrap="square">
            <a:spAutoFit/>
          </a:bodyPr>
          <a:lstStyle/>
          <a:p>
            <a:r>
              <a:rPr lang="en-US" sz="1900" dirty="0">
                <a:latin typeface="Arial Rounded MT Bold" pitchFamily="34" charset="0"/>
              </a:rPr>
              <a:t>Superconducting magnets are cooled down in a bath of ~120 tons of </a:t>
            </a:r>
            <a:r>
              <a:rPr lang="en-US" sz="1900" dirty="0" smtClean="0">
                <a:latin typeface="Arial Rounded MT Bold" pitchFamily="34" charset="0"/>
              </a:rPr>
              <a:t>super-fluid </a:t>
            </a:r>
            <a:r>
              <a:rPr lang="en-US" sz="1900" dirty="0">
                <a:latin typeface="Arial Rounded MT Bold" pitchFamily="34" charset="0"/>
              </a:rPr>
              <a:t>helium:</a:t>
            </a:r>
            <a:br>
              <a:rPr lang="en-US" sz="1900" dirty="0">
                <a:latin typeface="Arial Rounded MT Bold" pitchFamily="34" charset="0"/>
              </a:rPr>
            </a:br>
            <a:r>
              <a:rPr lang="en-US" sz="1900" dirty="0">
                <a:latin typeface="Arial Rounded MT Bold" pitchFamily="34" charset="0"/>
              </a:rPr>
              <a:t>a very interesting engineering material!</a:t>
            </a:r>
          </a:p>
        </p:txBody>
      </p:sp>
      <p:pic>
        <p:nvPicPr>
          <p:cNvPr id="44039" name="Picture 14" descr="0505004_01-A4-at-144-dpi"/>
          <p:cNvPicPr>
            <a:picLocks noChangeAspect="1" noChangeArrowheads="1"/>
          </p:cNvPicPr>
          <p:nvPr/>
        </p:nvPicPr>
        <p:blipFill>
          <a:blip r:embed="rId4" cstate="print"/>
          <a:srcRect/>
          <a:stretch>
            <a:fillRect/>
          </a:stretch>
        </p:blipFill>
        <p:spPr bwMode="auto">
          <a:xfrm>
            <a:off x="3456108" y="2639144"/>
            <a:ext cx="550838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000" dirty="0" smtClean="0">
                <a:solidFill>
                  <a:srgbClr val="FFC000"/>
                </a:solidFill>
                <a:sym typeface="Monotype Sorts" pitchFamily="2" charset="2"/>
              </a:rPr>
              <a:t>What is special with LHC machine ?</a:t>
            </a:r>
            <a:endParaRPr lang="en-SG" sz="4000" dirty="0">
              <a:solidFill>
                <a:srgbClr val="FFC000"/>
              </a:solidFill>
            </a:endParaRPr>
          </a:p>
        </p:txBody>
      </p:sp>
      <p:sp>
        <p:nvSpPr>
          <p:cNvPr id="5" name="Content Placeholder 4"/>
          <p:cNvSpPr>
            <a:spLocks noGrp="1"/>
          </p:cNvSpPr>
          <p:nvPr>
            <p:ph idx="1"/>
          </p:nvPr>
        </p:nvSpPr>
        <p:spPr>
          <a:xfrm>
            <a:off x="18000" y="1547999"/>
            <a:ext cx="3761912" cy="5161413"/>
          </a:xfrm>
        </p:spPr>
        <p:txBody>
          <a:bodyPr>
            <a:spAutoFit/>
          </a:bodyPr>
          <a:lstStyle/>
          <a:p>
            <a:pPr>
              <a:lnSpc>
                <a:spcPct val="120000"/>
              </a:lnSpc>
            </a:pPr>
            <a:r>
              <a:rPr lang="en-SG" sz="1600" dirty="0" smtClean="0"/>
              <a:t>The highest field accelerator magnets: 8.3T (ultimate: 9T)</a:t>
            </a:r>
          </a:p>
          <a:p>
            <a:pPr>
              <a:lnSpc>
                <a:spcPct val="120000"/>
              </a:lnSpc>
            </a:pPr>
            <a:r>
              <a:rPr lang="en-SG" sz="1600" dirty="0" smtClean="0"/>
              <a:t>Proton-Proton machine : Twin-aperture main magnets</a:t>
            </a:r>
          </a:p>
          <a:p>
            <a:pPr>
              <a:lnSpc>
                <a:spcPct val="120000"/>
              </a:lnSpc>
            </a:pPr>
            <a:r>
              <a:rPr lang="en-SG" sz="1600" dirty="0" smtClean="0"/>
              <a:t>The largest superconducting magnet system (~8000 magnets)</a:t>
            </a:r>
          </a:p>
          <a:p>
            <a:pPr>
              <a:lnSpc>
                <a:spcPct val="120000"/>
              </a:lnSpc>
            </a:pPr>
            <a:r>
              <a:rPr lang="en-SG" sz="1600" dirty="0" smtClean="0"/>
              <a:t>The largest 1.9 K cryogenics installation (super-fluid helium)</a:t>
            </a:r>
          </a:p>
          <a:p>
            <a:pPr>
              <a:lnSpc>
                <a:spcPct val="120000"/>
              </a:lnSpc>
            </a:pPr>
            <a:r>
              <a:rPr lang="en-SG" sz="1600" dirty="0" smtClean="0"/>
              <a:t>The highest currents controlled with high precision (up to 13 kA)</a:t>
            </a:r>
          </a:p>
          <a:p>
            <a:pPr>
              <a:lnSpc>
                <a:spcPct val="120000"/>
              </a:lnSpc>
            </a:pPr>
            <a:r>
              <a:rPr lang="en-SG" sz="1600" dirty="0" smtClean="0"/>
              <a:t>The highest precision ever demanded from the power converters, a few ppm</a:t>
            </a:r>
          </a:p>
          <a:p>
            <a:pPr>
              <a:lnSpc>
                <a:spcPct val="120000"/>
              </a:lnSpc>
            </a:pPr>
            <a:r>
              <a:rPr lang="en-SG" sz="1600" dirty="0" smtClean="0"/>
              <a:t>A sophisticated and ultra-reliable magnet quench protection system</a:t>
            </a:r>
          </a:p>
        </p:txBody>
      </p:sp>
      <p:sp>
        <p:nvSpPr>
          <p:cNvPr id="2" name="Footer Placeholder 1"/>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3" name="Slide Number Placeholder 2"/>
          <p:cNvSpPr>
            <a:spLocks noGrp="1"/>
          </p:cNvSpPr>
          <p:nvPr>
            <p:ph type="sldNum" sz="quarter" idx="12"/>
          </p:nvPr>
        </p:nvSpPr>
        <p:spPr/>
        <p:txBody>
          <a:bodyPr/>
          <a:lstStyle/>
          <a:p>
            <a:fld id="{87DA48A2-68BF-4CCB-B774-65C9A0FC6421}" type="slidenum">
              <a:rPr lang="en-SG" smtClean="0"/>
              <a:pPr/>
              <a:t>17</a:t>
            </a:fld>
            <a:endParaRPr lang="en-SG"/>
          </a:p>
        </p:txBody>
      </p:sp>
      <p:pic>
        <p:nvPicPr>
          <p:cNvPr id="7" name="Content Placeholder 6" descr="LHC-tunnel-withbike.jpg"/>
          <p:cNvPicPr>
            <a:picLocks noGrp="1" noChangeAspect="1"/>
          </p:cNvPicPr>
          <p:nvPr>
            <p:ph idx="13"/>
          </p:nvPr>
        </p:nvPicPr>
        <p:blipFill>
          <a:blip r:embed="rId2" cstate="email"/>
          <a:srcRect/>
          <a:stretch>
            <a:fillRect/>
          </a:stretch>
        </p:blipFill>
        <p:spPr>
          <a:xfrm>
            <a:off x="3851920" y="2245565"/>
            <a:ext cx="5184576" cy="377572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Fascinating facts about LHC</a:t>
            </a:r>
            <a:endParaRPr lang="en-US" dirty="0"/>
          </a:p>
        </p:txBody>
      </p:sp>
      <p:sp>
        <p:nvSpPr>
          <p:cNvPr id="3" name="Content Placeholder 2"/>
          <p:cNvSpPr>
            <a:spLocks noGrp="1"/>
          </p:cNvSpPr>
          <p:nvPr>
            <p:ph idx="1"/>
          </p:nvPr>
        </p:nvSpPr>
        <p:spPr/>
        <p:txBody>
          <a:bodyPr>
            <a:normAutofit fontScale="92500"/>
          </a:bodyPr>
          <a:lstStyle/>
          <a:p>
            <a:r>
              <a:rPr lang="en-US" sz="1650" dirty="0" smtClean="0"/>
              <a:t>When the 27-km long circular tunnel was excavated, between Lake Geneva and the Jura mountain range, the two ends met up to within 1 cm.</a:t>
            </a:r>
          </a:p>
          <a:p>
            <a:r>
              <a:rPr lang="en-US" sz="1650" dirty="0" smtClean="0"/>
              <a:t>Each of the 6400 superconducting filaments of niobium–titanium in the cable produced for the LHC is about 0.007 mm thick, about 10 times thinner than a normal human hair. If you added all the filaments together they would stretch to the Sun and back five times with enough left over for a few trips to the Moon.</a:t>
            </a:r>
          </a:p>
          <a:p>
            <a:r>
              <a:rPr lang="en-US" sz="1650" dirty="0" smtClean="0"/>
              <a:t>All protons accelerated at CERN are obtained from standard hydrogen. Although proton beams at the LHC are very intense, only 2 nano grams of hydrogen are accelerated each day. Therefore, it would take the LHC about 1 million years to accelerate 1 gram of hydrogen.</a:t>
            </a:r>
          </a:p>
          <a:p>
            <a:r>
              <a:rPr lang="en-US" sz="1650" dirty="0" smtClean="0"/>
              <a:t>The central part of the LHC will be the world’s largest fridge. At a temperature colder than deep outer space, it will contain iron, steel and the all important superconducting coils.</a:t>
            </a:r>
          </a:p>
          <a:p>
            <a:r>
              <a:rPr lang="en-US" sz="1650" dirty="0" smtClean="0"/>
              <a:t>The pressure in the beam pipes of the LHC will be about ten times lower than on the Moon. This is an ultrahigh vacuum.</a:t>
            </a:r>
          </a:p>
          <a:p>
            <a:r>
              <a:rPr lang="en-US" sz="1650" dirty="0" smtClean="0"/>
              <a:t>Each </a:t>
            </a:r>
            <a:r>
              <a:rPr lang="en-US" sz="1650" dirty="0" smtClean="0"/>
              <a:t>proton will go round the 27 km ring more than 11,000 times a second.</a:t>
            </a:r>
          </a:p>
          <a:p>
            <a:r>
              <a:rPr lang="en-US" sz="1650" dirty="0" smtClean="0"/>
              <a:t>At full energy, each of the two proton beams in the LHC will have a total energy equivalent to a 400t train (like the French TGV) travelling at 150 km/h. This is enough energy to melt 500 kg of copper.</a:t>
            </a:r>
          </a:p>
          <a:p>
            <a:r>
              <a:rPr lang="en-US" sz="1650" dirty="0" smtClean="0"/>
              <a:t>The CMS experiment magnet system contains about 10,000t of iron, which is more iron than in the Eiffel Tower.</a:t>
            </a:r>
          </a:p>
          <a:p>
            <a:r>
              <a:rPr lang="en-US" sz="1650" dirty="0" smtClean="0"/>
              <a:t>The data recorded by each of the big experiments at the LHC will be enough to fill around 5,000,000 DVDs every year</a:t>
            </a:r>
          </a:p>
        </p:txBody>
      </p:sp>
      <p:sp>
        <p:nvSpPr>
          <p:cNvPr id="4" name="Footer Placeholder 3"/>
          <p:cNvSpPr>
            <a:spLocks noGrp="1"/>
          </p:cNvSpPr>
          <p:nvPr>
            <p:ph type="ftr" sz="quarter" idx="11"/>
          </p:nvPr>
        </p:nvSpPr>
        <p:spPr/>
        <p:txBody>
          <a:bodyPr/>
          <a:lstStyle/>
          <a:p>
            <a:r>
              <a:rPr kumimoji="0" lang="sv-SE" smtClean="0"/>
              <a:t>Dr. B.Satyanarayana, TIFR, Mumbai                                     Shri. T.P.Bhatia College of Science, Kandivli                                     September 7, 2013</a:t>
            </a:r>
            <a:endParaRPr kumimoji="0" lang="en-US" dirty="0"/>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a:t>18</a:t>
            </a:fld>
            <a:endParaRPr kumimoji="0"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p:cBhvr override="childStyle">
                                        <p:cTn dur="1" fill="hold" display="0" masterRel="nextClick" afterEffect="1"/>
                                        <p:tgtEl>
                                          <p:spTgt spid="3">
                                            <p:txEl>
                                              <p:pRg st="7" end="7"/>
                                            </p:txEl>
                                          </p:spTgt>
                                        </p:tgtEl>
                                        <p:attrNameLst>
                                          <p:attrName>ppt_c</p:attrName>
                                        </p:attrNameLst>
                                      </p:cBhvr>
                                      <p:to>
                                        <a:schemeClr val="folHlink"/>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SG" dirty="0" smtClean="0"/>
              <a:t>CMS Superconducting cables</a:t>
            </a:r>
            <a:endParaRPr lang="en-SG" dirty="0"/>
          </a:p>
        </p:txBody>
      </p:sp>
      <p:sp>
        <p:nvSpPr>
          <p:cNvPr id="3" name="Content Placeholder 2"/>
          <p:cNvSpPr>
            <a:spLocks noGrp="1"/>
          </p:cNvSpPr>
          <p:nvPr>
            <p:ph idx="1"/>
          </p:nvPr>
        </p:nvSpPr>
        <p:spPr/>
        <p:txBody>
          <a:bodyPr>
            <a:normAutofit/>
          </a:bodyPr>
          <a:lstStyle/>
          <a:p>
            <a:pPr>
              <a:spcBef>
                <a:spcPct val="20000"/>
              </a:spcBef>
            </a:pPr>
            <a:r>
              <a:rPr lang="en-US" sz="1600" dirty="0" smtClean="0"/>
              <a:t>Al stabilized </a:t>
            </a:r>
            <a:r>
              <a:rPr lang="en-US" sz="1600" dirty="0" err="1" smtClean="0"/>
              <a:t>NbTi</a:t>
            </a:r>
            <a:r>
              <a:rPr lang="en-US" sz="1600" dirty="0" smtClean="0"/>
              <a:t> conductor </a:t>
            </a:r>
          </a:p>
          <a:p>
            <a:pPr>
              <a:spcBef>
                <a:spcPct val="20000"/>
              </a:spcBef>
            </a:pPr>
            <a:r>
              <a:rPr lang="en-US" sz="1600" dirty="0" smtClean="0"/>
              <a:t>Indirectly cooled at 4.5K by thermo siphon circuits</a:t>
            </a:r>
          </a:p>
          <a:p>
            <a:pPr>
              <a:spcBef>
                <a:spcPct val="20000"/>
              </a:spcBef>
            </a:pPr>
            <a:r>
              <a:rPr lang="en-US" sz="1600" dirty="0" smtClean="0"/>
              <a:t>Inner winding vacuum impregnated with epoxy resin</a:t>
            </a:r>
          </a:p>
          <a:p>
            <a:pPr>
              <a:spcBef>
                <a:spcPct val="20000"/>
              </a:spcBef>
            </a:pPr>
            <a:r>
              <a:rPr lang="en-US" sz="1600" dirty="0" smtClean="0"/>
              <a:t>Mechanically reinforced conductor (to contain magnetic forces)</a:t>
            </a:r>
          </a:p>
          <a:p>
            <a:r>
              <a:rPr lang="en-US" sz="1600" dirty="0" smtClean="0"/>
              <a:t>4 Layers (because of needed Ampere-turns)</a:t>
            </a:r>
          </a:p>
          <a:p>
            <a:pPr>
              <a:spcBef>
                <a:spcPct val="20000"/>
              </a:spcBef>
            </a:pPr>
            <a:r>
              <a:rPr lang="en-US" sz="1600" dirty="0" smtClean="0"/>
              <a:t>5 modules (to limit unit length of conductor)</a:t>
            </a:r>
          </a:p>
        </p:txBody>
      </p:sp>
      <p:sp>
        <p:nvSpPr>
          <p:cNvPr id="4" name="Footer Placeholder 3"/>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19</a:t>
            </a:fld>
            <a:endParaRPr lang="en-SG"/>
          </a:p>
        </p:txBody>
      </p:sp>
      <p:grpSp>
        <p:nvGrpSpPr>
          <p:cNvPr id="6" name="Group 4"/>
          <p:cNvGrpSpPr>
            <a:grpSpLocks noChangeAspect="1"/>
          </p:cNvGrpSpPr>
          <p:nvPr/>
        </p:nvGrpSpPr>
        <p:grpSpPr bwMode="auto">
          <a:xfrm>
            <a:off x="483493" y="3780000"/>
            <a:ext cx="4581888" cy="2790720"/>
            <a:chOff x="1327" y="2822"/>
            <a:chExt cx="2512" cy="1530"/>
          </a:xfrm>
        </p:grpSpPr>
        <p:pic>
          <p:nvPicPr>
            <p:cNvPr id="16" name="Picture 5" descr="Conducteur"/>
            <p:cNvPicPr>
              <a:picLocks noChangeAspect="1" noChangeArrowheads="1"/>
            </p:cNvPicPr>
            <p:nvPr/>
          </p:nvPicPr>
          <p:blipFill>
            <a:blip r:embed="rId2" cstate="print"/>
            <a:srcRect/>
            <a:stretch>
              <a:fillRect/>
            </a:stretch>
          </p:blipFill>
          <p:spPr bwMode="auto">
            <a:xfrm>
              <a:off x="1375" y="2822"/>
              <a:ext cx="2355" cy="1495"/>
            </a:xfrm>
            <a:prstGeom prst="rect">
              <a:avLst/>
            </a:prstGeom>
            <a:noFill/>
            <a:ln w="9525">
              <a:noFill/>
              <a:miter lim="800000"/>
              <a:headEnd/>
              <a:tailEnd/>
            </a:ln>
            <a:effectLst/>
          </p:spPr>
        </p:pic>
        <p:sp>
          <p:nvSpPr>
            <p:cNvPr id="17" name="Text Box 6"/>
            <p:cNvSpPr txBox="1">
              <a:spLocks noChangeArrowheads="1"/>
            </p:cNvSpPr>
            <p:nvPr/>
          </p:nvSpPr>
          <p:spPr bwMode="auto">
            <a:xfrm>
              <a:off x="1996" y="3606"/>
              <a:ext cx="1190"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Insert Pure Al</a:t>
              </a:r>
            </a:p>
          </p:txBody>
        </p:sp>
        <p:sp>
          <p:nvSpPr>
            <p:cNvPr id="18" name="Text Box 7"/>
            <p:cNvSpPr txBox="1">
              <a:spLocks noChangeArrowheads="1"/>
            </p:cNvSpPr>
            <p:nvPr/>
          </p:nvSpPr>
          <p:spPr bwMode="auto">
            <a:xfrm>
              <a:off x="2136" y="4100"/>
              <a:ext cx="840"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EB welds</a:t>
              </a:r>
            </a:p>
          </p:txBody>
        </p:sp>
        <p:sp>
          <p:nvSpPr>
            <p:cNvPr id="19" name="Line 8"/>
            <p:cNvSpPr>
              <a:spLocks noChangeShapeType="1"/>
            </p:cNvSpPr>
            <p:nvPr/>
          </p:nvSpPr>
          <p:spPr bwMode="auto">
            <a:xfrm flipH="1" flipV="1">
              <a:off x="1985" y="3822"/>
              <a:ext cx="246" cy="320"/>
            </a:xfrm>
            <a:prstGeom prst="line">
              <a:avLst/>
            </a:prstGeom>
            <a:noFill/>
            <a:ln w="9525">
              <a:solidFill>
                <a:srgbClr val="000000"/>
              </a:solidFill>
              <a:round/>
              <a:headEnd/>
              <a:tailEnd type="triangl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20" name="Line 9"/>
            <p:cNvSpPr>
              <a:spLocks noChangeShapeType="1"/>
            </p:cNvSpPr>
            <p:nvPr/>
          </p:nvSpPr>
          <p:spPr bwMode="auto">
            <a:xfrm flipV="1">
              <a:off x="2757" y="3815"/>
              <a:ext cx="296" cy="341"/>
            </a:xfrm>
            <a:prstGeom prst="line">
              <a:avLst/>
            </a:prstGeom>
            <a:noFill/>
            <a:ln w="9525">
              <a:solidFill>
                <a:srgbClr val="000000"/>
              </a:solidFill>
              <a:round/>
              <a:headEnd/>
              <a:tailEnd type="triangle" w="med" len="me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sysClr val="windowText" lastClr="000000"/>
                </a:solidFill>
                <a:effectLst/>
                <a:uLnTx/>
                <a:uFillTx/>
              </a:endParaRPr>
            </a:p>
          </p:txBody>
        </p:sp>
        <p:sp>
          <p:nvSpPr>
            <p:cNvPr id="21" name="Text Box 10"/>
            <p:cNvSpPr txBox="1">
              <a:spLocks noChangeArrowheads="1"/>
            </p:cNvSpPr>
            <p:nvPr/>
          </p:nvSpPr>
          <p:spPr bwMode="auto">
            <a:xfrm>
              <a:off x="2176" y="3293"/>
              <a:ext cx="816"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SC cable</a:t>
              </a:r>
            </a:p>
          </p:txBody>
        </p:sp>
        <p:sp>
          <p:nvSpPr>
            <p:cNvPr id="22" name="Text Box 11"/>
            <p:cNvSpPr txBox="1">
              <a:spLocks noChangeArrowheads="1"/>
            </p:cNvSpPr>
            <p:nvPr/>
          </p:nvSpPr>
          <p:spPr bwMode="auto">
            <a:xfrm>
              <a:off x="1327" y="3447"/>
              <a:ext cx="685"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Al alloy</a:t>
              </a:r>
            </a:p>
          </p:txBody>
        </p:sp>
        <p:sp>
          <p:nvSpPr>
            <p:cNvPr id="23" name="Text Box 12"/>
            <p:cNvSpPr txBox="1">
              <a:spLocks noChangeArrowheads="1"/>
            </p:cNvSpPr>
            <p:nvPr/>
          </p:nvSpPr>
          <p:spPr bwMode="auto">
            <a:xfrm>
              <a:off x="3154" y="3447"/>
              <a:ext cx="685" cy="252"/>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33CC"/>
                  </a:solidFill>
                  <a:effectLst/>
                  <a:uLnTx/>
                  <a:uFillTx/>
                  <a:latin typeface="Arial Rounded MT Bold" pitchFamily="34" charset="0"/>
                  <a:ea typeface="MS PGothic" pitchFamily="34" charset="-128"/>
                </a:rPr>
                <a:t>Al alloy</a:t>
              </a:r>
            </a:p>
          </p:txBody>
        </p:sp>
      </p:grpSp>
      <p:pic>
        <p:nvPicPr>
          <p:cNvPr id="24" name="Picture 13" descr="magnet-2001-008_EBW"/>
          <p:cNvPicPr>
            <a:picLocks noChangeAspect="1" noChangeArrowheads="1"/>
          </p:cNvPicPr>
          <p:nvPr/>
        </p:nvPicPr>
        <p:blipFill>
          <a:blip r:embed="rId3" cstate="print"/>
          <a:srcRect/>
          <a:stretch>
            <a:fillRect/>
          </a:stretch>
        </p:blipFill>
        <p:spPr bwMode="auto">
          <a:xfrm>
            <a:off x="4957961" y="3780000"/>
            <a:ext cx="3646487" cy="2735262"/>
          </a:xfrm>
          <a:prstGeom prst="rect">
            <a:avLst/>
          </a:prstGeom>
          <a:noFill/>
        </p:spPr>
      </p:pic>
      <p:pic>
        <p:nvPicPr>
          <p:cNvPr id="20482" name="Picture 2"/>
          <p:cNvPicPr>
            <a:picLocks noChangeAspect="1" noChangeArrowheads="1"/>
          </p:cNvPicPr>
          <p:nvPr/>
        </p:nvPicPr>
        <p:blipFill>
          <a:blip r:embed="rId4" cstate="print"/>
          <a:srcRect/>
          <a:stretch>
            <a:fillRect/>
          </a:stretch>
        </p:blipFill>
        <p:spPr bwMode="auto">
          <a:xfrm>
            <a:off x="6876256" y="1512000"/>
            <a:ext cx="1677169" cy="2233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What do I plan to talk to you...</a:t>
            </a:r>
            <a:endParaRPr lang="en-IN" dirty="0"/>
          </a:p>
        </p:txBody>
      </p:sp>
      <p:sp>
        <p:nvSpPr>
          <p:cNvPr id="3" name="Content Placeholder 2"/>
          <p:cNvSpPr>
            <a:spLocks noGrp="1"/>
          </p:cNvSpPr>
          <p:nvPr>
            <p:ph idx="1"/>
          </p:nvPr>
        </p:nvSpPr>
        <p:spPr/>
        <p:txBody>
          <a:bodyPr>
            <a:normAutofit fontScale="70000" lnSpcReduction="20000"/>
          </a:bodyPr>
          <a:lstStyle/>
          <a:p>
            <a:pPr marL="633222" indent="-514350">
              <a:lnSpc>
                <a:spcPct val="120000"/>
              </a:lnSpc>
            </a:pPr>
            <a:r>
              <a:rPr lang="en-SG" dirty="0" smtClean="0"/>
              <a:t>Science</a:t>
            </a:r>
            <a:r>
              <a:rPr lang="en-SG" dirty="0" smtClean="0"/>
              <a:t>, engineering and technology are not only </a:t>
            </a:r>
            <a:r>
              <a:rPr lang="en-SG" dirty="0" smtClean="0"/>
              <a:t>interconnected</a:t>
            </a:r>
            <a:r>
              <a:rPr lang="en-SG" dirty="0" smtClean="0"/>
              <a:t>, but they are even interdependent. </a:t>
            </a:r>
            <a:endParaRPr lang="en-SG" dirty="0" smtClean="0"/>
          </a:p>
          <a:p>
            <a:pPr marL="633222" indent="-514350">
              <a:lnSpc>
                <a:spcPct val="120000"/>
              </a:lnSpc>
            </a:pPr>
            <a:r>
              <a:rPr lang="en-SG" dirty="0" smtClean="0"/>
              <a:t>So </a:t>
            </a:r>
            <a:r>
              <a:rPr lang="en-SG" dirty="0" smtClean="0"/>
              <a:t>much so that the boundaries between them often seem non-existing. </a:t>
            </a:r>
            <a:endParaRPr lang="en-SG" dirty="0" smtClean="0"/>
          </a:p>
          <a:p>
            <a:pPr marL="633222" indent="-514350">
              <a:lnSpc>
                <a:spcPct val="120000"/>
              </a:lnSpc>
            </a:pPr>
            <a:r>
              <a:rPr lang="en-SG" dirty="0" smtClean="0"/>
              <a:t>Like </a:t>
            </a:r>
            <a:r>
              <a:rPr lang="en-SG" dirty="0" smtClean="0"/>
              <a:t>in case of other endeavours, these three seemingly distinct academic pursuits too strive to improve the societal wealth - be it materialistic,  intellectual or well-being. </a:t>
            </a:r>
            <a:endParaRPr lang="en-SG" dirty="0" smtClean="0"/>
          </a:p>
          <a:p>
            <a:pPr marL="633222" indent="-514350">
              <a:lnSpc>
                <a:spcPct val="120000"/>
              </a:lnSpc>
            </a:pPr>
            <a:r>
              <a:rPr lang="en-SG" dirty="0" smtClean="0"/>
              <a:t>Science </a:t>
            </a:r>
            <a:r>
              <a:rPr lang="en-SG" dirty="0" smtClean="0"/>
              <a:t>not only unravels the hidden mysteries of nature, but also gives birth to and nurtures the ideas which change the way the world exists. </a:t>
            </a:r>
            <a:endParaRPr lang="en-SG" dirty="0" smtClean="0"/>
          </a:p>
          <a:p>
            <a:pPr marL="633222" indent="-514350">
              <a:lnSpc>
                <a:spcPct val="120000"/>
              </a:lnSpc>
            </a:pPr>
            <a:r>
              <a:rPr lang="en-SG" dirty="0" smtClean="0"/>
              <a:t>I </a:t>
            </a:r>
            <a:r>
              <a:rPr lang="en-SG" dirty="0" smtClean="0"/>
              <a:t>will attempt to untangle this interplay using some case studies from modern experimental physics</a:t>
            </a:r>
            <a:r>
              <a:rPr lang="en-SG" dirty="0" smtClean="0"/>
              <a:t>.</a:t>
            </a:r>
            <a:endParaRPr lang="en-IN" dirty="0"/>
          </a:p>
        </p:txBody>
      </p:sp>
      <p:sp>
        <p:nvSpPr>
          <p:cNvPr id="4" name="Footer Placeholder 3"/>
          <p:cNvSpPr>
            <a:spLocks noGrp="1"/>
          </p:cNvSpPr>
          <p:nvPr>
            <p:ph type="ftr" sz="quarter" idx="11"/>
          </p:nvPr>
        </p:nvSpPr>
        <p:spPr/>
        <p:txBody>
          <a:bodyPr/>
          <a:lstStyle/>
          <a:p>
            <a:r>
              <a:rPr lang="en-SG" dirty="0" smtClean="0"/>
              <a:t>Dr. B.Satyanarayana, TIFR, Mumbai                                     Shri. T.P.Bhatia College of Science, Kandivli                                     September 7, 2013</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2</a:t>
            </a:fld>
            <a:endParaRPr lang="en-SG"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Superconducting Solenoid</a:t>
            </a:r>
            <a:endParaRPr lang="en-SG" dirty="0"/>
          </a:p>
        </p:txBody>
      </p:sp>
      <p:sp>
        <p:nvSpPr>
          <p:cNvPr id="2" name="Footer Placeholder 1"/>
          <p:cNvSpPr>
            <a:spLocks noGrp="1"/>
          </p:cNvSpPr>
          <p:nvPr>
            <p:ph type="ftr" sz="quarter" idx="11"/>
          </p:nvPr>
        </p:nvSpPr>
        <p:spPr/>
        <p:txBody>
          <a:bodyPr/>
          <a:lstStyle/>
          <a:p>
            <a:r>
              <a:rPr lang="en-SG" smtClean="0"/>
              <a:t>Dr. B.Satyanarayana, TIFR, Mumbai                                     Shri. T.P.Bhatia College of Science, Kandivli                                     September 7, 2013</a:t>
            </a:r>
            <a:endParaRPr lang="en-SG"/>
          </a:p>
        </p:txBody>
      </p:sp>
      <p:sp>
        <p:nvSpPr>
          <p:cNvPr id="3" name="Slide Number Placeholder 2"/>
          <p:cNvSpPr>
            <a:spLocks noGrp="1"/>
          </p:cNvSpPr>
          <p:nvPr>
            <p:ph type="sldNum" sz="quarter" idx="12"/>
          </p:nvPr>
        </p:nvSpPr>
        <p:spPr/>
        <p:txBody>
          <a:bodyPr/>
          <a:lstStyle/>
          <a:p>
            <a:fld id="{87DA48A2-68BF-4CCB-B774-65C9A0FC6421}" type="slidenum">
              <a:rPr lang="en-SG" smtClean="0"/>
              <a:pPr/>
              <a:t>20</a:t>
            </a:fld>
            <a:endParaRPr lang="en-SG"/>
          </a:p>
        </p:txBody>
      </p:sp>
      <p:sp>
        <p:nvSpPr>
          <p:cNvPr id="6" name="Content Placeholder 5"/>
          <p:cNvSpPr>
            <a:spLocks noGrp="1"/>
          </p:cNvSpPr>
          <p:nvPr>
            <p:ph idx="13"/>
          </p:nvPr>
        </p:nvSpPr>
        <p:spPr>
          <a:xfrm>
            <a:off x="5868144" y="1548000"/>
            <a:ext cx="3240360" cy="4968000"/>
          </a:xfrm>
        </p:spPr>
        <p:txBody>
          <a:bodyPr>
            <a:normAutofit fontScale="62500" lnSpcReduction="20000"/>
          </a:bodyPr>
          <a:lstStyle/>
          <a:p>
            <a:pPr>
              <a:lnSpc>
                <a:spcPct val="120000"/>
              </a:lnSpc>
            </a:pPr>
            <a:r>
              <a:rPr lang="en-GB" dirty="0" smtClean="0"/>
              <a:t>13m long, 6m inner diameter; largest superconducting</a:t>
            </a:r>
            <a:br>
              <a:rPr lang="en-GB" dirty="0" smtClean="0"/>
            </a:br>
            <a:r>
              <a:rPr lang="en-GB" dirty="0" smtClean="0"/>
              <a:t>solenoid ever made.</a:t>
            </a:r>
          </a:p>
          <a:p>
            <a:pPr>
              <a:lnSpc>
                <a:spcPct val="120000"/>
              </a:lnSpc>
            </a:pPr>
            <a:r>
              <a:rPr lang="en-GB" dirty="0" smtClean="0"/>
              <a:t>Niobium-Titanium wires </a:t>
            </a:r>
          </a:p>
          <a:p>
            <a:pPr>
              <a:lnSpc>
                <a:spcPct val="120000"/>
              </a:lnSpc>
            </a:pPr>
            <a:r>
              <a:rPr lang="en-GB" dirty="0" smtClean="0"/>
              <a:t>Cooled to -271</a:t>
            </a:r>
            <a:r>
              <a:rPr lang="en-GB" baseline="30000" dirty="0" smtClean="0"/>
              <a:t>o</a:t>
            </a:r>
            <a:r>
              <a:rPr lang="en-GB" dirty="0" smtClean="0"/>
              <a:t>C carry 20000 Amps to provide a 4 Tesla</a:t>
            </a:r>
            <a:br>
              <a:rPr lang="en-GB" dirty="0" smtClean="0"/>
            </a:br>
            <a:r>
              <a:rPr lang="en-GB" dirty="0" smtClean="0"/>
              <a:t>magnetic field – about </a:t>
            </a:r>
            <a:br>
              <a:rPr lang="en-GB" dirty="0" smtClean="0"/>
            </a:br>
            <a:r>
              <a:rPr lang="en-GB" dirty="0" smtClean="0"/>
              <a:t>100000 times stronger than</a:t>
            </a:r>
            <a:br>
              <a:rPr lang="en-GB" dirty="0" smtClean="0"/>
            </a:br>
            <a:r>
              <a:rPr lang="en-GB" dirty="0" smtClean="0"/>
              <a:t>that of the earth</a:t>
            </a:r>
            <a:endParaRPr lang="en-US" baseline="30000" dirty="0" smtClean="0"/>
          </a:p>
        </p:txBody>
      </p:sp>
      <p:pic>
        <p:nvPicPr>
          <p:cNvPr id="7" name="Picture 7" descr="0510024_10"/>
          <p:cNvPicPr>
            <a:picLocks noGrp="1" noChangeAspect="1" noChangeArrowheads="1"/>
          </p:cNvPicPr>
          <p:nvPr>
            <p:ph idx="1"/>
          </p:nvPr>
        </p:nvPicPr>
        <p:blipFill>
          <a:blip r:embed="rId2" cstate="print">
            <a:lum bright="-4000" contrast="6000"/>
          </a:blip>
          <a:srcRect/>
          <a:stretch>
            <a:fillRect/>
          </a:stretch>
        </p:blipFill>
        <p:spPr bwMode="auto">
          <a:xfrm>
            <a:off x="178941" y="2099100"/>
            <a:ext cx="5689203" cy="3706164"/>
          </a:xfrm>
          <a:prstGeom prst="rect">
            <a:avLst/>
          </a:prstGeom>
          <a:noFill/>
          <a:ln w="9525">
            <a:noFill/>
            <a:miter lim="800000"/>
            <a:headEnd/>
            <a:tailEnd/>
          </a:ln>
          <a:effectLst>
            <a:outerShdw dist="35921" dir="2700000" algn="ctr" rotWithShape="0">
              <a:srgbClr val="808080"/>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idx="1"/>
          </p:nvPr>
        </p:nvSpPr>
        <p:spPr/>
        <p:txBody>
          <a:bodyPr/>
          <a:lstStyle/>
          <a:p>
            <a:endParaRPr lang="en-SG" dirty="0"/>
          </a:p>
        </p:txBody>
      </p:sp>
      <p:sp>
        <p:nvSpPr>
          <p:cNvPr id="1552393" name="Rectangle 9"/>
          <p:cNvSpPr>
            <a:spLocks noChangeArrowheads="1"/>
          </p:cNvSpPr>
          <p:nvPr/>
        </p:nvSpPr>
        <p:spPr bwMode="auto">
          <a:xfrm>
            <a:off x="6084168" y="1673513"/>
            <a:ext cx="2808312" cy="1323439"/>
          </a:xfrm>
          <a:prstGeom prst="rect">
            <a:avLst/>
          </a:prstGeom>
          <a:solidFill>
            <a:schemeClr val="accent1">
              <a:lumMod val="20000"/>
              <a:lumOff val="80000"/>
            </a:schemeClr>
          </a:solidFill>
          <a:ln w="9525">
            <a:noFill/>
            <a:miter lim="800000"/>
            <a:headEnd/>
            <a:tailEnd/>
          </a:ln>
          <a:effectLst/>
        </p:spPr>
        <p:txBody>
          <a:bodyPr wrap="square">
            <a:spAutoFit/>
          </a:bodyPr>
          <a:lstStyle/>
          <a:p>
            <a:pPr algn="ctr"/>
            <a:r>
              <a:rPr kumimoji="0" lang="en-US" sz="2000" dirty="0" smtClean="0">
                <a:latin typeface="Arial Rounded MT Bold" pitchFamily="34" charset="0"/>
              </a:rPr>
              <a:t>Riding on the technology wave</a:t>
            </a:r>
          </a:p>
          <a:p>
            <a:pPr algn="ctr"/>
            <a:r>
              <a:rPr lang="en-US" sz="2000" dirty="0" smtClean="0">
                <a:latin typeface="Arial Rounded MT Bold" pitchFamily="34" charset="0"/>
              </a:rPr>
              <a:t>75k chips using </a:t>
            </a:r>
          </a:p>
          <a:p>
            <a:pPr algn="ctr"/>
            <a:r>
              <a:rPr lang="en-US" sz="2000" dirty="0" smtClean="0">
                <a:latin typeface="Arial Rounded MT Bold" pitchFamily="34" charset="0"/>
              </a:rPr>
              <a:t>0.25</a:t>
            </a:r>
            <a:r>
              <a:rPr lang="en-US" sz="2000" dirty="0" smtClean="0">
                <a:latin typeface="Arial Rounded MT Bold" pitchFamily="34" charset="0"/>
                <a:sym typeface="Symbol" pitchFamily="18" charset="2"/>
              </a:rPr>
              <a:t></a:t>
            </a:r>
            <a:r>
              <a:rPr lang="en-US" sz="2000" dirty="0" smtClean="0">
                <a:latin typeface="Arial Rounded MT Bold" pitchFamily="34" charset="0"/>
              </a:rPr>
              <a:t>m technology</a:t>
            </a:r>
          </a:p>
        </p:txBody>
      </p:sp>
      <p:sp>
        <p:nvSpPr>
          <p:cNvPr id="1552386" name="Rectangle 2"/>
          <p:cNvSpPr>
            <a:spLocks noGrp="1" noChangeArrowheads="1"/>
          </p:cNvSpPr>
          <p:nvPr>
            <p:ph type="title"/>
          </p:nvPr>
        </p:nvSpPr>
        <p:spPr/>
        <p:txBody>
          <a:bodyPr>
            <a:noAutofit/>
          </a:bodyPr>
          <a:lstStyle/>
          <a:p>
            <a:r>
              <a:rPr lang="en-US" sz="4000" dirty="0"/>
              <a:t>Si </a:t>
            </a:r>
            <a:r>
              <a:rPr lang="en-US" sz="4000" dirty="0" smtClean="0"/>
              <a:t>modules </a:t>
            </a:r>
            <a:r>
              <a:rPr lang="en-US" sz="4000" dirty="0"/>
              <a:t>and Electronics </a:t>
            </a:r>
            <a:r>
              <a:rPr lang="en-US" sz="4000" dirty="0" smtClean="0"/>
              <a:t>chain</a:t>
            </a:r>
            <a:endParaRPr lang="en-US" sz="4000" dirty="0"/>
          </a:p>
        </p:txBody>
      </p:sp>
      <p:sp>
        <p:nvSpPr>
          <p:cNvPr id="14" name="Footer Placeholder 13"/>
          <p:cNvSpPr>
            <a:spLocks noGrp="1"/>
          </p:cNvSpPr>
          <p:nvPr>
            <p:ph type="ftr" sz="quarter" idx="11"/>
          </p:nvPr>
        </p:nvSpPr>
        <p:spPr/>
        <p:txBody>
          <a:bodyPr/>
          <a:lstStyle/>
          <a:p>
            <a:r>
              <a:rPr lang="en-SG" smtClean="0"/>
              <a:t>Dr. B.Satyanarayana, TIFR, Mumbai                                     Shri. T.P.Bhatia College of Science, Kandivli                                     September 7, 2013</a:t>
            </a:r>
            <a:endParaRPr lang="en-SG"/>
          </a:p>
        </p:txBody>
      </p:sp>
      <p:pic>
        <p:nvPicPr>
          <p:cNvPr id="1552387" name="Picture 3" descr="g_modbare"/>
          <p:cNvPicPr>
            <a:picLocks noChangeAspect="1" noChangeArrowheads="1"/>
          </p:cNvPicPr>
          <p:nvPr/>
        </p:nvPicPr>
        <p:blipFill>
          <a:blip r:embed="rId3" cstate="print"/>
          <a:srcRect/>
          <a:stretch>
            <a:fillRect/>
          </a:stretch>
        </p:blipFill>
        <p:spPr bwMode="auto">
          <a:xfrm>
            <a:off x="103485" y="1510542"/>
            <a:ext cx="5908675" cy="3355975"/>
          </a:xfrm>
          <a:prstGeom prst="rect">
            <a:avLst/>
          </a:prstGeom>
          <a:noFill/>
        </p:spPr>
      </p:pic>
      <p:pic>
        <p:nvPicPr>
          <p:cNvPr id="1552388" name="Picture 4"/>
          <p:cNvPicPr>
            <a:picLocks noChangeAspect="1" noChangeArrowheads="1"/>
          </p:cNvPicPr>
          <p:nvPr/>
        </p:nvPicPr>
        <p:blipFill>
          <a:blip r:embed="rId4" cstate="print"/>
          <a:srcRect/>
          <a:stretch>
            <a:fillRect/>
          </a:stretch>
        </p:blipFill>
        <p:spPr bwMode="auto">
          <a:xfrm>
            <a:off x="5436096" y="3175595"/>
            <a:ext cx="3446463" cy="3133725"/>
          </a:xfrm>
          <a:prstGeom prst="rect">
            <a:avLst/>
          </a:prstGeom>
          <a:solidFill>
            <a:srgbClr val="FFFFCC"/>
          </a:solidFill>
          <a:effectLst>
            <a:outerShdw dist="107763" dir="2700000" algn="ctr" rotWithShape="0">
              <a:srgbClr val="808080"/>
            </a:outerShdw>
          </a:effectLst>
        </p:spPr>
      </p:pic>
      <p:sp>
        <p:nvSpPr>
          <p:cNvPr id="1552389" name="Text Box 5"/>
          <p:cNvSpPr txBox="1">
            <a:spLocks noChangeArrowheads="1"/>
          </p:cNvSpPr>
          <p:nvPr/>
        </p:nvSpPr>
        <p:spPr bwMode="auto">
          <a:xfrm>
            <a:off x="1758950" y="1905000"/>
            <a:ext cx="1497013" cy="396875"/>
          </a:xfrm>
          <a:prstGeom prst="rect">
            <a:avLst/>
          </a:prstGeom>
          <a:noFill/>
          <a:ln w="9525">
            <a:noFill/>
            <a:miter lim="800000"/>
            <a:headEnd/>
            <a:tailEnd/>
          </a:ln>
          <a:effectLst/>
        </p:spPr>
        <p:txBody>
          <a:bodyPr wrap="none">
            <a:spAutoFit/>
          </a:bodyPr>
          <a:lstStyle/>
          <a:p>
            <a:r>
              <a:rPr kumimoji="0" lang="en-US" sz="2000" b="1" dirty="0">
                <a:solidFill>
                  <a:schemeClr val="bg1"/>
                </a:solidFill>
                <a:latin typeface="Helvetica" pitchFamily="1" charset="0"/>
              </a:rPr>
              <a:t>Si Sensors</a:t>
            </a:r>
          </a:p>
        </p:txBody>
      </p:sp>
      <p:sp>
        <p:nvSpPr>
          <p:cNvPr id="1552390" name="Line 6"/>
          <p:cNvSpPr>
            <a:spLocks noChangeShapeType="1"/>
          </p:cNvSpPr>
          <p:nvPr/>
        </p:nvSpPr>
        <p:spPr bwMode="auto">
          <a:xfrm flipH="1" flipV="1">
            <a:off x="4713288" y="3048000"/>
            <a:ext cx="1828800" cy="685800"/>
          </a:xfrm>
          <a:prstGeom prst="line">
            <a:avLst/>
          </a:prstGeom>
          <a:noFill/>
          <a:ln w="28575">
            <a:solidFill>
              <a:srgbClr val="FF0000"/>
            </a:solidFill>
            <a:round/>
            <a:headEnd/>
            <a:tailEnd type="triangle" w="med" len="med"/>
          </a:ln>
          <a:effectLst/>
        </p:spPr>
        <p:txBody>
          <a:bodyPr/>
          <a:lstStyle/>
          <a:p>
            <a:endParaRPr lang="en-SG"/>
          </a:p>
        </p:txBody>
      </p:sp>
      <p:sp>
        <p:nvSpPr>
          <p:cNvPr id="13" name="Text Box 4"/>
          <p:cNvSpPr txBox="1">
            <a:spLocks noChangeArrowheads="1"/>
          </p:cNvSpPr>
          <p:nvPr/>
        </p:nvSpPr>
        <p:spPr bwMode="auto">
          <a:xfrm>
            <a:off x="179512" y="5013176"/>
            <a:ext cx="5184000" cy="1323439"/>
          </a:xfrm>
          <a:prstGeom prst="rect">
            <a:avLst/>
          </a:prstGeom>
          <a:solidFill>
            <a:schemeClr val="tx2">
              <a:lumMod val="20000"/>
              <a:lumOff val="80000"/>
            </a:schemeClr>
          </a:solidFill>
          <a:ln w="9525">
            <a:noFill/>
            <a:miter lim="800000"/>
            <a:headEnd/>
            <a:tailEnd/>
          </a:ln>
          <a:effectLst/>
        </p:spPr>
        <p:txBody>
          <a:bodyPr wrap="square">
            <a:spAutoFit/>
          </a:bodyPr>
          <a:lstStyle/>
          <a:p>
            <a:r>
              <a:rPr kumimoji="0" lang="en-US" sz="2000" dirty="0">
                <a:latin typeface="Arial Rounded MT Bold" pitchFamily="34" charset="0"/>
              </a:rPr>
              <a:t>Pixels: </a:t>
            </a:r>
            <a:r>
              <a:rPr kumimoji="0" lang="en-US" sz="2000" dirty="0" smtClean="0">
                <a:latin typeface="Arial Rounded MT Bold" pitchFamily="34" charset="0"/>
              </a:rPr>
              <a:t>~1 </a:t>
            </a:r>
            <a:r>
              <a:rPr kumimoji="0" lang="en-US" sz="2000" dirty="0">
                <a:latin typeface="Arial Rounded MT Bold" pitchFamily="34" charset="0"/>
              </a:rPr>
              <a:t>m</a:t>
            </a:r>
            <a:r>
              <a:rPr kumimoji="0" lang="en-US" sz="2000" baseline="30000" dirty="0">
                <a:latin typeface="Arial Rounded MT Bold" pitchFamily="34" charset="0"/>
              </a:rPr>
              <a:t>2</a:t>
            </a:r>
            <a:r>
              <a:rPr kumimoji="0" lang="en-US" sz="2000" dirty="0">
                <a:latin typeface="Arial Rounded MT Bold" pitchFamily="34" charset="0"/>
              </a:rPr>
              <a:t> of silicon sensors</a:t>
            </a:r>
            <a:r>
              <a:rPr kumimoji="0" lang="en-GB" sz="2000" dirty="0">
                <a:latin typeface="Arial Rounded MT Bold" pitchFamily="34" charset="0"/>
              </a:rPr>
              <a:t>, </a:t>
            </a:r>
            <a:endParaRPr kumimoji="0" lang="en-GB" sz="2000" dirty="0" smtClean="0">
              <a:latin typeface="Arial Rounded MT Bold" pitchFamily="34" charset="0"/>
            </a:endParaRPr>
          </a:p>
          <a:p>
            <a:r>
              <a:rPr kumimoji="0" lang="en-US" sz="2000" dirty="0" smtClean="0">
                <a:latin typeface="Arial Rounded MT Bold" pitchFamily="34" charset="0"/>
              </a:rPr>
              <a:t>65 </a:t>
            </a:r>
            <a:r>
              <a:rPr kumimoji="0" lang="en-US" sz="2000" dirty="0">
                <a:latin typeface="Arial Rounded MT Bold" pitchFamily="34" charset="0"/>
              </a:rPr>
              <a:t>M pixels, 100x150 </a:t>
            </a:r>
            <a:r>
              <a:rPr kumimoji="0" lang="en-US" sz="2000" dirty="0">
                <a:latin typeface="Arial Rounded MT Bold" pitchFamily="34" charset="0"/>
                <a:sym typeface="Symbol" pitchFamily="18" charset="2"/>
              </a:rPr>
              <a:t></a:t>
            </a:r>
            <a:r>
              <a:rPr kumimoji="0" lang="en-US" sz="2000" dirty="0">
                <a:latin typeface="Arial Rounded MT Bold" pitchFamily="34" charset="0"/>
              </a:rPr>
              <a:t>m</a:t>
            </a:r>
            <a:r>
              <a:rPr kumimoji="0" lang="en-US" sz="2000" baseline="30000" dirty="0">
                <a:latin typeface="Arial Rounded MT Bold" pitchFamily="34" charset="0"/>
              </a:rPr>
              <a:t>2</a:t>
            </a:r>
            <a:r>
              <a:rPr kumimoji="0" lang="en-GB" sz="2000" dirty="0">
                <a:latin typeface="Arial Rounded MT Bold" pitchFamily="34" charset="0"/>
              </a:rPr>
              <a:t> </a:t>
            </a:r>
            <a:r>
              <a:rPr kumimoji="0" lang="en-US" sz="2000" dirty="0">
                <a:latin typeface="Arial Rounded MT Bold" pitchFamily="34" charset="0"/>
              </a:rPr>
              <a:t>, r = 4, 7, 11 cm</a:t>
            </a:r>
          </a:p>
          <a:p>
            <a:r>
              <a:rPr kumimoji="0" lang="en-US" sz="2000" dirty="0">
                <a:latin typeface="Arial Rounded MT Bold" pitchFamily="34" charset="0"/>
              </a:rPr>
              <a:t>Si </a:t>
            </a:r>
            <a:r>
              <a:rPr kumimoji="0" lang="en-US" sz="2000" dirty="0">
                <a:latin typeface="Arial Rounded MT Bold" pitchFamily="34" charset="0"/>
                <a:sym typeface="Symbol" pitchFamily="18" charset="2"/>
              </a:rPr>
              <a:t></a:t>
            </a:r>
            <a:r>
              <a:rPr kumimoji="0" lang="en-US" sz="2000" dirty="0" smtClean="0">
                <a:latin typeface="Arial Rounded MT Bold" pitchFamily="34" charset="0"/>
              </a:rPr>
              <a:t>strips: </a:t>
            </a:r>
            <a:r>
              <a:rPr kumimoji="0" lang="en-US" sz="2000" dirty="0">
                <a:latin typeface="Arial Rounded MT Bold" pitchFamily="34" charset="0"/>
              </a:rPr>
              <a:t>223 m</a:t>
            </a:r>
            <a:r>
              <a:rPr kumimoji="0" lang="en-US" sz="2000" baseline="30000" dirty="0">
                <a:latin typeface="Arial Rounded MT Bold" pitchFamily="34" charset="0"/>
              </a:rPr>
              <a:t>2</a:t>
            </a:r>
            <a:r>
              <a:rPr kumimoji="0" lang="en-US" sz="2000" dirty="0">
                <a:latin typeface="Arial Rounded MT Bold" pitchFamily="34" charset="0"/>
              </a:rPr>
              <a:t> of silicon sensors</a:t>
            </a:r>
            <a:r>
              <a:rPr kumimoji="0" lang="en-GB" sz="2000" dirty="0">
                <a:latin typeface="Arial Rounded MT Bold" pitchFamily="34" charset="0"/>
              </a:rPr>
              <a:t>, </a:t>
            </a:r>
            <a:endParaRPr kumimoji="0" lang="en-GB" sz="2000" dirty="0" smtClean="0">
              <a:latin typeface="Arial Rounded MT Bold" pitchFamily="34" charset="0"/>
            </a:endParaRPr>
          </a:p>
          <a:p>
            <a:r>
              <a:rPr kumimoji="0" lang="en-US" sz="2000" dirty="0" smtClean="0">
                <a:latin typeface="Arial Rounded MT Bold" pitchFamily="34" charset="0"/>
              </a:rPr>
              <a:t>10 </a:t>
            </a:r>
            <a:r>
              <a:rPr kumimoji="0" lang="en-US" sz="2000" dirty="0">
                <a:latin typeface="Arial Rounded MT Bold" pitchFamily="34" charset="0"/>
              </a:rPr>
              <a:t>M strips</a:t>
            </a:r>
            <a:r>
              <a:rPr kumimoji="0" lang="en-GB" sz="2000" dirty="0">
                <a:latin typeface="Arial Rounded MT Bold" pitchFamily="34" charset="0"/>
              </a:rPr>
              <a:t>, 10 pts, r = 20 – 120 cm</a:t>
            </a:r>
            <a:endParaRPr kumimoji="0" lang="en-US" sz="2000" dirty="0">
              <a:latin typeface="Arial Rounded MT Bold" pitchFamily="34" charset="0"/>
            </a:endParaRPr>
          </a:p>
        </p:txBody>
      </p:sp>
      <p:sp>
        <p:nvSpPr>
          <p:cNvPr id="20" name="Slide Number Placeholder 5"/>
          <p:cNvSpPr>
            <a:spLocks noGrp="1"/>
          </p:cNvSpPr>
          <p:nvPr>
            <p:ph type="sldNum" sz="quarter" idx="12"/>
          </p:nvPr>
        </p:nvSpPr>
        <p:spPr>
          <a:xfrm>
            <a:off x="8676000" y="6552000"/>
            <a:ext cx="432000" cy="274320"/>
          </a:xfrm>
          <a:noFill/>
        </p:spPr>
        <p:txBody>
          <a:bodyPr/>
          <a:lstStyle/>
          <a:p>
            <a:fld id="{68BE4B97-9213-4BAE-8A14-2F3FE9EEBF2A}" type="slidenum">
              <a:rPr lang="en-US"/>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Fully assembled Si disk</a:t>
            </a:r>
            <a:endParaRPr lang="en-SG" dirty="0"/>
          </a:p>
        </p:txBody>
      </p:sp>
      <p:sp>
        <p:nvSpPr>
          <p:cNvPr id="4" name="Footer Placeholder 3"/>
          <p:cNvSpPr>
            <a:spLocks noGrp="1"/>
          </p:cNvSpPr>
          <p:nvPr>
            <p:ph type="ftr" sz="quarter" idx="11"/>
          </p:nvPr>
        </p:nvSpPr>
        <p:spPr/>
        <p:txBody>
          <a:bodyPr/>
          <a:lstStyle/>
          <a:p>
            <a:r>
              <a:rPr lang="en-SG" smtClean="0"/>
              <a:t>Dr. B.Satyanarayana, TIFR, Mumbai                                     Shri. T.P.Bhatia College of Science, Kandivli                                     September 7, 2013</a:t>
            </a:r>
            <a:endParaRPr lang="en-SG"/>
          </a:p>
        </p:txBody>
      </p:sp>
      <p:sp>
        <p:nvSpPr>
          <p:cNvPr id="5" name="Slide Number Placeholder 4"/>
          <p:cNvSpPr>
            <a:spLocks noGrp="1"/>
          </p:cNvSpPr>
          <p:nvPr>
            <p:ph type="sldNum" sz="quarter" idx="12"/>
          </p:nvPr>
        </p:nvSpPr>
        <p:spPr/>
        <p:txBody>
          <a:bodyPr/>
          <a:lstStyle/>
          <a:p>
            <a:fld id="{87DA48A2-68BF-4CCB-B774-65C9A0FC6421}" type="slidenum">
              <a:rPr lang="en-SG" smtClean="0"/>
              <a:pPr/>
              <a:t>22</a:t>
            </a:fld>
            <a:endParaRPr lang="en-SG"/>
          </a:p>
        </p:txBody>
      </p:sp>
      <p:pic>
        <p:nvPicPr>
          <p:cNvPr id="6" name="Picture 5" descr="0701015_01_red"/>
          <p:cNvPicPr>
            <a:picLocks noChangeAspect="1" noChangeArrowheads="1"/>
          </p:cNvPicPr>
          <p:nvPr/>
        </p:nvPicPr>
        <p:blipFill>
          <a:blip r:embed="rId2" cstate="print"/>
          <a:srcRect/>
          <a:stretch>
            <a:fillRect/>
          </a:stretch>
        </p:blipFill>
        <p:spPr bwMode="auto">
          <a:xfrm>
            <a:off x="807225" y="1512000"/>
            <a:ext cx="7529550" cy="504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Lowering very heavy elements</a:t>
            </a:r>
            <a:endParaRPr lang="en-SG" dirty="0"/>
          </a:p>
        </p:txBody>
      </p:sp>
      <p:sp>
        <p:nvSpPr>
          <p:cNvPr id="4" name="Footer Placeholder 3"/>
          <p:cNvSpPr>
            <a:spLocks noGrp="1"/>
          </p:cNvSpPr>
          <p:nvPr>
            <p:ph type="ftr" sz="quarter" idx="11"/>
          </p:nvPr>
        </p:nvSpPr>
        <p:spPr/>
        <p:txBody>
          <a:bodyPr/>
          <a:lstStyle/>
          <a:p>
            <a:r>
              <a:rPr lang="en-SG" smtClean="0"/>
              <a:t>Dr. B.Satyanarayana, TIFR, Mumbai                                     Shri. T.P.Bhatia College of Science, Kandivli                                     September 7, 2013</a:t>
            </a:r>
            <a:endParaRPr lang="en-SG"/>
          </a:p>
        </p:txBody>
      </p:sp>
      <p:sp>
        <p:nvSpPr>
          <p:cNvPr id="5" name="Slide Number Placeholder 4"/>
          <p:cNvSpPr>
            <a:spLocks noGrp="1"/>
          </p:cNvSpPr>
          <p:nvPr>
            <p:ph type="sldNum" sz="quarter" idx="12"/>
          </p:nvPr>
        </p:nvSpPr>
        <p:spPr/>
        <p:txBody>
          <a:bodyPr/>
          <a:lstStyle/>
          <a:p>
            <a:fld id="{87DA48A2-68BF-4CCB-B774-65C9A0FC6421}" type="slidenum">
              <a:rPr lang="en-SG" smtClean="0"/>
              <a:pPr/>
              <a:t>23</a:t>
            </a:fld>
            <a:endParaRPr lang="en-SG"/>
          </a:p>
        </p:txBody>
      </p:sp>
      <p:pic>
        <p:nvPicPr>
          <p:cNvPr id="18434" name="Picture 2"/>
          <p:cNvPicPr>
            <a:picLocks noChangeAspect="1" noChangeArrowheads="1"/>
          </p:cNvPicPr>
          <p:nvPr/>
        </p:nvPicPr>
        <p:blipFill>
          <a:blip r:embed="rId2" cstate="print"/>
          <a:srcRect/>
          <a:stretch>
            <a:fillRect/>
          </a:stretch>
        </p:blipFill>
        <p:spPr bwMode="auto">
          <a:xfrm>
            <a:off x="1524000" y="1512000"/>
            <a:ext cx="6569450" cy="50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3600" dirty="0" smtClean="0"/>
              <a:t>Compact Muon Solenoid (CMS) Detector</a:t>
            </a:r>
            <a:endParaRPr lang="en-SG" sz="3600" dirty="0"/>
          </a:p>
        </p:txBody>
      </p:sp>
      <p:pic>
        <p:nvPicPr>
          <p:cNvPr id="9" name="Picture 4"/>
          <p:cNvPicPr>
            <a:picLocks noGrp="1" noChangeAspect="1" noChangeArrowheads="1"/>
          </p:cNvPicPr>
          <p:nvPr>
            <p:ph idx="1"/>
          </p:nvPr>
        </p:nvPicPr>
        <p:blipFill>
          <a:blip r:embed="rId2"/>
          <a:stretch>
            <a:fillRect/>
          </a:stretch>
        </p:blipFill>
        <p:spPr bwMode="auto">
          <a:xfrm>
            <a:off x="4571997" y="4032248"/>
            <a:ext cx="7" cy="5"/>
          </a:xfrm>
          <a:prstGeom prst="rect">
            <a:avLst/>
          </a:prstGeom>
          <a:noFill/>
          <a:ln w="9525">
            <a:noFill/>
            <a:miter lim="800000"/>
            <a:headEnd/>
            <a:tailEnd/>
          </a:ln>
          <a:effectLst/>
        </p:spPr>
      </p:pic>
      <p:pic>
        <p:nvPicPr>
          <p:cNvPr id="23" name="Picture 4" descr="cms"/>
          <p:cNvPicPr>
            <a:picLocks noChangeAspect="1" noChangeArrowheads="1"/>
          </p:cNvPicPr>
          <p:nvPr/>
        </p:nvPicPr>
        <p:blipFill>
          <a:blip r:embed="rId3" cstate="print"/>
          <a:srcRect l="6734" t="18421" r="6734" b="8258"/>
          <a:stretch>
            <a:fillRect/>
          </a:stretch>
        </p:blipFill>
        <p:spPr>
          <a:xfrm>
            <a:off x="364828" y="1511999"/>
            <a:ext cx="8414345" cy="5040000"/>
          </a:xfrm>
          <a:prstGeom prst="rect">
            <a:avLst/>
          </a:prstGeom>
          <a:noFill/>
          <a:ln/>
        </p:spPr>
      </p:pic>
      <p:sp>
        <p:nvSpPr>
          <p:cNvPr id="7" name="Slide Number Placeholder 6"/>
          <p:cNvSpPr>
            <a:spLocks noGrp="1"/>
          </p:cNvSpPr>
          <p:nvPr>
            <p:ph type="sldNum" sz="quarter" idx="12"/>
          </p:nvPr>
        </p:nvSpPr>
        <p:spPr/>
        <p:txBody>
          <a:bodyPr/>
          <a:lstStyle/>
          <a:p>
            <a:fld id="{87DA48A2-68BF-4CCB-B774-65C9A0FC6421}" type="slidenum">
              <a:rPr lang="en-SG" smtClean="0">
                <a:solidFill>
                  <a:prstClr val="black">
                    <a:tint val="95000"/>
                  </a:prstClr>
                </a:solidFill>
              </a:rPr>
              <a:pPr/>
              <a:t>24</a:t>
            </a:fld>
            <a:endParaRPr lang="en-SG" dirty="0">
              <a:solidFill>
                <a:prstClr val="black">
                  <a:tint val="95000"/>
                </a:prstClr>
              </a:solidFill>
            </a:endParaRPr>
          </a:p>
        </p:txBody>
      </p:sp>
      <p:sp>
        <p:nvSpPr>
          <p:cNvPr id="6" name="Footer Placeholder 5"/>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slice of CMS experiment</a:t>
            </a:r>
            <a:endParaRPr lang="en-SG" dirty="0"/>
          </a:p>
        </p:txBody>
      </p:sp>
      <p:pic>
        <p:nvPicPr>
          <p:cNvPr id="6" name="Content Placeholder 5" descr="CMS_Slice"/>
          <p:cNvPicPr>
            <a:picLocks noGrp="1" noChangeAspect="1" noChangeArrowheads="1"/>
          </p:cNvPicPr>
          <p:nvPr>
            <p:ph idx="1"/>
          </p:nvPr>
        </p:nvPicPr>
        <p:blipFill>
          <a:blip r:embed="rId2" cstate="print"/>
          <a:srcRect/>
          <a:stretch>
            <a:fillRect/>
          </a:stretch>
        </p:blipFill>
        <p:spPr>
          <a:xfrm>
            <a:off x="17463" y="1689910"/>
            <a:ext cx="9109075" cy="4683093"/>
          </a:xfrm>
          <a:noFill/>
          <a:ln/>
        </p:spPr>
      </p:pic>
      <p:sp>
        <p:nvSpPr>
          <p:cNvPr id="7" name="Slide Number Placeholder 6"/>
          <p:cNvSpPr>
            <a:spLocks noGrp="1"/>
          </p:cNvSpPr>
          <p:nvPr>
            <p:ph type="sldNum" sz="quarter" idx="12"/>
          </p:nvPr>
        </p:nvSpPr>
        <p:spPr/>
        <p:txBody>
          <a:bodyPr/>
          <a:lstStyle/>
          <a:p>
            <a:fld id="{87DA48A2-68BF-4CCB-B774-65C9A0FC6421}" type="slidenum">
              <a:rPr lang="en-SG" smtClean="0">
                <a:solidFill>
                  <a:prstClr val="black">
                    <a:tint val="95000"/>
                  </a:prstClr>
                </a:solidFill>
              </a:rPr>
              <a:pPr/>
              <a:t>25</a:t>
            </a:fld>
            <a:endParaRPr lang="en-SG" dirty="0">
              <a:solidFill>
                <a:prstClr val="black">
                  <a:tint val="95000"/>
                </a:prstClr>
              </a:solidFill>
            </a:endParaRPr>
          </a:p>
        </p:txBody>
      </p:sp>
      <p:sp>
        <p:nvSpPr>
          <p:cNvPr id="5" name="Footer Placeholder 4"/>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 rates and data sizes</a:t>
            </a:r>
            <a:endParaRPr lang="en-SG" dirty="0"/>
          </a:p>
        </p:txBody>
      </p:sp>
      <p:sp>
        <p:nvSpPr>
          <p:cNvPr id="4" name="Footer Placeholder 3"/>
          <p:cNvSpPr>
            <a:spLocks noGrp="1"/>
          </p:cNvSpPr>
          <p:nvPr>
            <p:ph type="ftr" sz="quarter" idx="11"/>
          </p:nvPr>
        </p:nvSpPr>
        <p:spPr/>
        <p:txBody>
          <a:bodyPr/>
          <a:lstStyle/>
          <a:p>
            <a:r>
              <a:rPr lang="en-SG" smtClean="0"/>
              <a:t>Dr. B.Satyanarayana, TIFR, Mumbai                                     Shri. T.P.Bhatia College of Science, Kandivli                                     September 7, 2013</a:t>
            </a:r>
            <a:endParaRPr lang="en-SG"/>
          </a:p>
        </p:txBody>
      </p:sp>
      <p:sp>
        <p:nvSpPr>
          <p:cNvPr id="5" name="Slide Number Placeholder 4"/>
          <p:cNvSpPr>
            <a:spLocks noGrp="1"/>
          </p:cNvSpPr>
          <p:nvPr>
            <p:ph type="sldNum" sz="quarter" idx="12"/>
          </p:nvPr>
        </p:nvSpPr>
        <p:spPr/>
        <p:txBody>
          <a:bodyPr/>
          <a:lstStyle/>
          <a:p>
            <a:fld id="{87DA48A2-68BF-4CCB-B774-65C9A0FC6421}" type="slidenum">
              <a:rPr lang="en-SG" smtClean="0"/>
              <a:pPr/>
              <a:t>26</a:t>
            </a:fld>
            <a:endParaRPr lang="en-SG"/>
          </a:p>
        </p:txBody>
      </p:sp>
      <p:pic>
        <p:nvPicPr>
          <p:cNvPr id="6" name="Picture 8" descr="sizes"/>
          <p:cNvPicPr>
            <a:picLocks noGrp="1" noChangeAspect="1" noChangeArrowheads="1"/>
          </p:cNvPicPr>
          <p:nvPr>
            <p:ph idx="1"/>
          </p:nvPr>
        </p:nvPicPr>
        <p:blipFill>
          <a:blip r:embed="rId2" cstate="print"/>
          <a:srcRect t="853"/>
          <a:stretch>
            <a:fillRect/>
          </a:stretch>
        </p:blipFill>
        <p:spPr>
          <a:xfrm>
            <a:off x="1043477" y="1511999"/>
            <a:ext cx="7057047" cy="5040000"/>
          </a:xfrm>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8000" y="-17270"/>
            <a:ext cx="9108000" cy="6892541"/>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87DA48A2-68BF-4CCB-B774-65C9A0FC6421}" type="slidenum">
              <a:rPr lang="en-SG" smtClean="0"/>
              <a:pPr/>
              <a:t>27</a:t>
            </a:fld>
            <a:endParaRPr lang="en-SG"/>
          </a:p>
        </p:txBody>
      </p:sp>
      <p:sp>
        <p:nvSpPr>
          <p:cNvPr id="7" name="Footer Placeholder 6"/>
          <p:cNvSpPr>
            <a:spLocks noGrp="1"/>
          </p:cNvSpPr>
          <p:nvPr>
            <p:ph type="ftr" sz="quarter" idx="11"/>
          </p:nvPr>
        </p:nvSpPr>
        <p:spPr/>
        <p:txBody>
          <a:bodyPr/>
          <a:lstStyle/>
          <a:p>
            <a:r>
              <a:rPr lang="en-SG" smtClean="0"/>
              <a:t>Dr. B.Satyanarayana, TIFR, Mumbai                                     Shri. T.P.Bhatia College of Science, Kandivli                                     September 7, 2013</a:t>
            </a:r>
            <a:endParaRPr lang="en-SG"/>
          </a:p>
        </p:txBody>
      </p:sp>
      <p:sp>
        <p:nvSpPr>
          <p:cNvPr id="8" name="Rectangle 7"/>
          <p:cNvSpPr/>
          <p:nvPr/>
        </p:nvSpPr>
        <p:spPr>
          <a:xfrm>
            <a:off x="125760" y="6444044"/>
            <a:ext cx="8892480" cy="400110"/>
          </a:xfrm>
          <a:prstGeom prst="rect">
            <a:avLst/>
          </a:prstGeom>
          <a:solidFill>
            <a:srgbClr val="FFFF00"/>
          </a:solidFill>
        </p:spPr>
        <p:txBody>
          <a:bodyPr wrap="square">
            <a:spAutoFit/>
          </a:bodyPr>
          <a:lstStyle/>
          <a:p>
            <a:pPr algn="ctr"/>
            <a:r>
              <a:rPr lang="en-SG" sz="2000" dirty="0" smtClean="0">
                <a:latin typeface="Arial Rounded MT Bold" pitchFamily="34" charset="0"/>
              </a:rPr>
              <a:t>LHC Tier2 Grid computing centres for CMS and ALICE in India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2"/>
          <p:cNvSpPr>
            <a:spLocks noGrp="1" noChangeArrowheads="1"/>
          </p:cNvSpPr>
          <p:nvPr>
            <p:ph type="title"/>
          </p:nvPr>
        </p:nvSpPr>
        <p:spPr/>
        <p:txBody>
          <a:bodyPr>
            <a:normAutofit/>
          </a:bodyPr>
          <a:lstStyle/>
          <a:p>
            <a:r>
              <a:rPr lang="en-US" smtClean="0"/>
              <a:t>The LHC Computing Grid</a:t>
            </a:r>
          </a:p>
        </p:txBody>
      </p:sp>
      <p:sp>
        <p:nvSpPr>
          <p:cNvPr id="9" name="Content Placeholder 8"/>
          <p:cNvSpPr>
            <a:spLocks noGrp="1"/>
          </p:cNvSpPr>
          <p:nvPr>
            <p:ph idx="1"/>
          </p:nvPr>
        </p:nvSpPr>
        <p:spPr/>
        <p:txBody>
          <a:bodyPr>
            <a:normAutofit fontScale="70000" lnSpcReduction="20000"/>
          </a:bodyPr>
          <a:lstStyle/>
          <a:p>
            <a:pPr>
              <a:lnSpc>
                <a:spcPct val="120000"/>
              </a:lnSpc>
            </a:pPr>
            <a:r>
              <a:rPr lang="en-US" dirty="0" smtClean="0"/>
              <a:t>The Grid unites computing resources of particle physics institutions around the world.</a:t>
            </a:r>
          </a:p>
          <a:p>
            <a:pPr>
              <a:lnSpc>
                <a:spcPct val="120000"/>
              </a:lnSpc>
            </a:pPr>
            <a:r>
              <a:rPr lang="en-US" dirty="0" smtClean="0"/>
              <a:t>The World Wide Web (invented at CERN) provides seamless access to information that is stored in many millions of different geographical locations.</a:t>
            </a:r>
          </a:p>
          <a:p>
            <a:pPr>
              <a:lnSpc>
                <a:spcPct val="120000"/>
              </a:lnSpc>
            </a:pPr>
            <a:r>
              <a:rPr lang="en-US" dirty="0" smtClean="0"/>
              <a:t>The Grid is an infrastructure that provides seamless access to computing power and data storage capacity distributed over the globe.</a:t>
            </a:r>
          </a:p>
          <a:p>
            <a:pPr>
              <a:lnSpc>
                <a:spcPct val="120000"/>
              </a:lnSpc>
            </a:pPr>
            <a:endParaRPr lang="en-SG" dirty="0"/>
          </a:p>
        </p:txBody>
      </p:sp>
      <p:sp>
        <p:nvSpPr>
          <p:cNvPr id="121858" name="Footer Placeholder 2"/>
          <p:cNvSpPr>
            <a:spLocks noGrp="1"/>
          </p:cNvSpPr>
          <p:nvPr>
            <p:ph type="ftr" sz="quarter" idx="11"/>
          </p:nvPr>
        </p:nvSpPr>
        <p:spPr>
          <a:noFill/>
        </p:spPr>
        <p:txBody>
          <a:bodyPr/>
          <a:lstStyle/>
          <a:p>
            <a:r>
              <a:rPr lang="en-US" smtClean="0"/>
              <a:t>Dr. B.Satyanarayana, TIFR, Mumbai                                     Shri. T.P.Bhatia College of Science, Kandivli                                     September 7, 2013</a:t>
            </a:r>
            <a:endParaRPr lang="en-US"/>
          </a:p>
        </p:txBody>
      </p:sp>
      <p:sp>
        <p:nvSpPr>
          <p:cNvPr id="121859" name="Slide Number Placeholder 3"/>
          <p:cNvSpPr>
            <a:spLocks noGrp="1"/>
          </p:cNvSpPr>
          <p:nvPr>
            <p:ph type="sldNum" sz="quarter" idx="12"/>
          </p:nvPr>
        </p:nvSpPr>
        <p:spPr>
          <a:noFill/>
        </p:spPr>
        <p:txBody>
          <a:bodyPr/>
          <a:lstStyle/>
          <a:p>
            <a:fld id="{74FE83C9-05E3-4549-A3FF-A256EC903898}" type="slidenum">
              <a:rPr lang="en-US"/>
              <a:pPr/>
              <a:t>28</a:t>
            </a:fld>
            <a:endParaRPr lang="en-US"/>
          </a:p>
        </p:txBody>
      </p:sp>
      <p:sp>
        <p:nvSpPr>
          <p:cNvPr id="121861" name="Rectangle 3"/>
          <p:cNvSpPr>
            <a:spLocks noChangeArrowheads="1"/>
          </p:cNvSpPr>
          <p:nvPr/>
        </p:nvSpPr>
        <p:spPr bwMode="auto">
          <a:xfrm>
            <a:off x="457200" y="1066801"/>
            <a:ext cx="8220808" cy="4525963"/>
          </a:xfrm>
          <a:prstGeom prst="rect">
            <a:avLst/>
          </a:prstGeom>
          <a:noFill/>
          <a:ln w="9525">
            <a:noFill/>
            <a:miter lim="800000"/>
            <a:headEnd/>
            <a:tailEnd/>
          </a:ln>
        </p:spPr>
        <p:txBody>
          <a:bodyPr/>
          <a:lstStyle/>
          <a:p>
            <a:pPr marL="342900" indent="-342900" algn="l" eaLnBrk="1" hangingPunct="1">
              <a:spcBef>
                <a:spcPct val="20000"/>
              </a:spcBef>
              <a:buClr>
                <a:srgbClr val="3861AA"/>
              </a:buClr>
              <a:buFontTx/>
              <a:buChar char="•"/>
            </a:pPr>
            <a:endParaRPr lang="en-US" sz="2400">
              <a:solidFill>
                <a:srgbClr val="3861AA"/>
              </a:solidFill>
              <a:latin typeface="Arial" pitchFamily="34" charset="0"/>
            </a:endParaRPr>
          </a:p>
        </p:txBody>
      </p:sp>
      <p:pic>
        <p:nvPicPr>
          <p:cNvPr id="11" name="ShockwaveFlash1"/>
          <p:cNvPicPr>
            <a:picLocks noGrp="1" noChangeAspect="1" noChangeArrowheads="1"/>
          </p:cNvPicPr>
          <p:nvPr>
            <p:ph idx="13"/>
          </p:nvPr>
        </p:nvPicPr>
        <p:blipFill>
          <a:blip r:embed="rId3" cstate="print"/>
          <a:srcRect/>
          <a:stretch>
            <a:fillRect/>
          </a:stretch>
        </p:blipFill>
        <p:spPr bwMode="auto">
          <a:xfrm>
            <a:off x="4829417" y="2127488"/>
            <a:ext cx="4022240" cy="38095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Giant computing systems</a:t>
            </a:r>
            <a:endParaRPr lang="en-US" dirty="0"/>
          </a:p>
        </p:txBody>
      </p:sp>
      <p:pic>
        <p:nvPicPr>
          <p:cNvPr id="9" name="Picture 6"/>
          <p:cNvPicPr>
            <a:picLocks noGrp="1" noChangeAspect="1" noChangeArrowheads="1"/>
          </p:cNvPicPr>
          <p:nvPr>
            <p:ph idx="1"/>
          </p:nvPr>
        </p:nvPicPr>
        <p:blipFill>
          <a:blip r:embed="rId3" cstate="print"/>
          <a:stretch>
            <a:fillRect/>
          </a:stretch>
        </p:blipFill>
        <p:spPr bwMode="auto">
          <a:xfrm>
            <a:off x="236587" y="1522834"/>
            <a:ext cx="5343525" cy="3562350"/>
          </a:xfrm>
          <a:prstGeom prst="rect">
            <a:avLst/>
          </a:prstGeom>
          <a:noFill/>
          <a:ln>
            <a:noFill/>
          </a:ln>
        </p:spPr>
      </p:pic>
      <p:pic>
        <p:nvPicPr>
          <p:cNvPr id="10" name="Picture 5"/>
          <p:cNvPicPr>
            <a:picLocks noGrp="1" noChangeAspect="1" noChangeArrowheads="1"/>
          </p:cNvPicPr>
          <p:nvPr>
            <p:ph sz="half" idx="4294967295"/>
          </p:nvPr>
        </p:nvPicPr>
        <p:blipFill>
          <a:blip r:embed="rId4" cstate="print"/>
          <a:stretch>
            <a:fillRect/>
          </a:stretch>
        </p:blipFill>
        <p:spPr bwMode="auto">
          <a:xfrm>
            <a:off x="5652120" y="1521097"/>
            <a:ext cx="3435350" cy="5148263"/>
          </a:xfrm>
          <a:prstGeom prst="rect">
            <a:avLst/>
          </a:prstGeom>
          <a:noFill/>
          <a:ln>
            <a:noFill/>
          </a:ln>
        </p:spPr>
      </p:pic>
      <p:sp>
        <p:nvSpPr>
          <p:cNvPr id="7" name="Text Box 4"/>
          <p:cNvSpPr txBox="1">
            <a:spLocks noChangeArrowheads="1"/>
          </p:cNvSpPr>
          <p:nvPr/>
        </p:nvSpPr>
        <p:spPr bwMode="auto">
          <a:xfrm>
            <a:off x="108000" y="5157192"/>
            <a:ext cx="5400000" cy="1584000"/>
          </a:xfrm>
          <a:prstGeom prst="roundRect">
            <a:avLst/>
          </a:prstGeom>
          <a:ln>
            <a:noFill/>
            <a:headEnd/>
            <a:tailEnd/>
          </a:ln>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wrap="square" lIns="72000" tIns="0" rIns="0" bIns="0" anchor="t" anchorCtr="0">
            <a:spAutoFit/>
          </a:bodyPr>
          <a:lstStyle/>
          <a:p>
            <a:r>
              <a:rPr lang="en-US" sz="1400" dirty="0">
                <a:solidFill>
                  <a:srgbClr val="002060"/>
                </a:solidFill>
                <a:latin typeface="Arial" pitchFamily="34" charset="0"/>
              </a:rPr>
              <a:t>The </a:t>
            </a:r>
            <a:r>
              <a:rPr lang="en-US" sz="1400" b="1" dirty="0">
                <a:solidFill>
                  <a:srgbClr val="002060"/>
                </a:solidFill>
                <a:latin typeface="Arial" pitchFamily="34" charset="0"/>
              </a:rPr>
              <a:t>World Wide Web </a:t>
            </a:r>
            <a:r>
              <a:rPr lang="en-US" sz="1400" dirty="0">
                <a:solidFill>
                  <a:srgbClr val="002060"/>
                </a:solidFill>
                <a:latin typeface="Arial" pitchFamily="34" charset="0"/>
              </a:rPr>
              <a:t>(invented at CERN) provides seamless access to information that is stored in many millions of different geographical </a:t>
            </a:r>
            <a:r>
              <a:rPr lang="en-US" sz="1400" dirty="0" smtClean="0">
                <a:solidFill>
                  <a:srgbClr val="002060"/>
                </a:solidFill>
                <a:latin typeface="Arial" pitchFamily="34" charset="0"/>
              </a:rPr>
              <a:t>locations.</a:t>
            </a:r>
            <a:endParaRPr lang="en-US" sz="1400" dirty="0">
              <a:solidFill>
                <a:srgbClr val="002060"/>
              </a:solidFill>
              <a:latin typeface="Arial" pitchFamily="34" charset="0"/>
            </a:endParaRPr>
          </a:p>
          <a:p>
            <a:pPr>
              <a:buFontTx/>
              <a:buChar char="•"/>
            </a:pPr>
            <a:endParaRPr lang="en-US" sz="1400" dirty="0">
              <a:solidFill>
                <a:srgbClr val="002060"/>
              </a:solidFill>
              <a:latin typeface="Arial" pitchFamily="34" charset="0"/>
            </a:endParaRPr>
          </a:p>
          <a:p>
            <a:r>
              <a:rPr lang="en-US" sz="1400" dirty="0">
                <a:solidFill>
                  <a:srgbClr val="002060"/>
                </a:solidFill>
                <a:latin typeface="Arial" pitchFamily="34" charset="0"/>
              </a:rPr>
              <a:t>The </a:t>
            </a:r>
            <a:r>
              <a:rPr lang="en-US" sz="1400" b="1" dirty="0">
                <a:solidFill>
                  <a:srgbClr val="002060"/>
                </a:solidFill>
                <a:latin typeface="Arial" pitchFamily="34" charset="0"/>
              </a:rPr>
              <a:t>Grid</a:t>
            </a:r>
            <a:r>
              <a:rPr lang="en-US" sz="1400" dirty="0">
                <a:solidFill>
                  <a:srgbClr val="002060"/>
                </a:solidFill>
                <a:latin typeface="Arial" pitchFamily="34" charset="0"/>
              </a:rPr>
              <a:t> is an infrastructure that provides seamless access to computing power and data storage capacity distributed over the </a:t>
            </a:r>
            <a:r>
              <a:rPr lang="en-US" sz="1400" dirty="0" smtClean="0">
                <a:solidFill>
                  <a:srgbClr val="002060"/>
                </a:solidFill>
                <a:latin typeface="Arial" pitchFamily="34" charset="0"/>
              </a:rPr>
              <a:t>globe.</a:t>
            </a:r>
            <a:endParaRPr lang="en-US" sz="1400" dirty="0">
              <a:solidFill>
                <a:srgbClr val="002060"/>
              </a:solidFill>
              <a:latin typeface="Arial" pitchFamily="34" charset="0"/>
            </a:endParaRPr>
          </a:p>
        </p:txBody>
      </p:sp>
      <p:sp>
        <p:nvSpPr>
          <p:cNvPr id="8" name="Slide Number Placeholder 7"/>
          <p:cNvSpPr>
            <a:spLocks noGrp="1"/>
          </p:cNvSpPr>
          <p:nvPr>
            <p:ph type="sldNum" sz="quarter" idx="12"/>
          </p:nvPr>
        </p:nvSpPr>
        <p:spPr/>
        <p:txBody>
          <a:bodyPr/>
          <a:lstStyle/>
          <a:p>
            <a:fld id="{87DA48A2-68BF-4CCB-B774-65C9A0FC6421}" type="slidenum">
              <a:rPr lang="en-SG" smtClean="0"/>
              <a:pPr/>
              <a:t>29</a:t>
            </a:fld>
            <a:endParaRPr lang="en-SG" dirty="0"/>
          </a:p>
        </p:txBody>
      </p:sp>
      <p:sp>
        <p:nvSpPr>
          <p:cNvPr id="11" name="Footer Placeholder 10"/>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Definitions</a:t>
            </a:r>
            <a:endParaRPr lang="en-SG" dirty="0"/>
          </a:p>
        </p:txBody>
      </p:sp>
      <p:sp>
        <p:nvSpPr>
          <p:cNvPr id="9" name="Content Placeholder 8"/>
          <p:cNvSpPr>
            <a:spLocks noGrp="1"/>
          </p:cNvSpPr>
          <p:nvPr>
            <p:ph idx="1"/>
          </p:nvPr>
        </p:nvSpPr>
        <p:spPr/>
        <p:txBody>
          <a:bodyPr>
            <a:normAutofit fontScale="70000" lnSpcReduction="20000"/>
          </a:bodyPr>
          <a:lstStyle/>
          <a:p>
            <a:pPr>
              <a:lnSpc>
                <a:spcPct val="120000"/>
              </a:lnSpc>
            </a:pPr>
            <a:r>
              <a:rPr lang="en-SG" dirty="0" smtClean="0">
                <a:solidFill>
                  <a:srgbClr val="FF0000"/>
                </a:solidFill>
              </a:rPr>
              <a:t>Science</a:t>
            </a:r>
            <a:r>
              <a:rPr lang="en-SG" dirty="0" smtClean="0"/>
              <a:t> is the reasoned investigation or study of natural phenomena with the objective of discovering new principles and knowledge of natural phenomena.</a:t>
            </a:r>
          </a:p>
          <a:p>
            <a:pPr>
              <a:lnSpc>
                <a:spcPct val="120000"/>
              </a:lnSpc>
            </a:pPr>
            <a:r>
              <a:rPr lang="en-SG" dirty="0" smtClean="0">
                <a:solidFill>
                  <a:srgbClr val="FF0000"/>
                </a:solidFill>
              </a:rPr>
              <a:t>Technology</a:t>
            </a:r>
            <a:r>
              <a:rPr lang="en-SG" dirty="0" smtClean="0"/>
              <a:t> is the practical application of science. Technology includes the skill, technique and knowledge of the manipulation of nature for human purposes, using scientific results and knowledge.</a:t>
            </a:r>
          </a:p>
          <a:p>
            <a:pPr>
              <a:lnSpc>
                <a:spcPct val="120000"/>
              </a:lnSpc>
            </a:pPr>
            <a:r>
              <a:rPr lang="en-SG" dirty="0" smtClean="0">
                <a:solidFill>
                  <a:srgbClr val="FF0000"/>
                </a:solidFill>
              </a:rPr>
              <a:t>Engineering</a:t>
            </a:r>
            <a:r>
              <a:rPr lang="en-SG" dirty="0" smtClean="0"/>
              <a:t> is the professional art of using technology for achieving the optimum conversion of the resources of nature for the benefit of humankind.</a:t>
            </a:r>
          </a:p>
          <a:p>
            <a:pPr>
              <a:lnSpc>
                <a:spcPct val="120000"/>
              </a:lnSpc>
            </a:pPr>
            <a:r>
              <a:rPr lang="en-SG" dirty="0" smtClean="0"/>
              <a:t>A Scientist studies nature, a Technologist manipulates nature and an Engineer exploits technology for human purposes.</a:t>
            </a:r>
          </a:p>
          <a:p>
            <a:pPr>
              <a:lnSpc>
                <a:spcPct val="120000"/>
              </a:lnSpc>
            </a:pPr>
            <a:r>
              <a:rPr lang="en-SG" dirty="0" smtClean="0"/>
              <a:t>So, it looks like the Engineer is the one who is most useful to society and humankind!</a:t>
            </a:r>
            <a:r>
              <a:rPr lang="en-US" b="1" dirty="0" smtClean="0">
                <a:solidFill>
                  <a:srgbClr val="C00000"/>
                </a:solidFill>
                <a:latin typeface="Verdana" pitchFamily="34" charset="0"/>
                <a:cs typeface="Times New Roman" pitchFamily="18" charset="0"/>
              </a:rPr>
              <a:t> 			</a:t>
            </a:r>
            <a:r>
              <a:rPr lang="en-US" b="1" dirty="0" smtClean="0">
                <a:solidFill>
                  <a:srgbClr val="C00000"/>
                </a:solidFill>
                <a:latin typeface="Verdana" pitchFamily="34" charset="0"/>
                <a:cs typeface="Times New Roman" pitchFamily="18" charset="0"/>
              </a:rPr>
              <a:t>     </a:t>
            </a:r>
            <a:r>
              <a:rPr lang="en-US" sz="2600" b="1" dirty="0" smtClean="0">
                <a:solidFill>
                  <a:schemeClr val="bg2">
                    <a:lumMod val="90000"/>
                  </a:schemeClr>
                </a:solidFill>
                <a:latin typeface="Brush Script Std" pitchFamily="66" charset="0"/>
                <a:cs typeface="Times New Roman" pitchFamily="18" charset="0"/>
              </a:rPr>
              <a:t>©</a:t>
            </a:r>
            <a:r>
              <a:rPr lang="en-US" sz="2600" b="1" dirty="0" smtClean="0">
                <a:solidFill>
                  <a:schemeClr val="bg2">
                    <a:lumMod val="90000"/>
                  </a:schemeClr>
                </a:solidFill>
                <a:latin typeface="Brush Script Std" pitchFamily="66" charset="0"/>
                <a:cs typeface="Times New Roman" pitchFamily="18" charset="0"/>
              </a:rPr>
              <a:t>Vikram </a:t>
            </a:r>
            <a:r>
              <a:rPr lang="en-US" sz="2600" b="1" dirty="0" err="1" smtClean="0">
                <a:solidFill>
                  <a:schemeClr val="bg2">
                    <a:lumMod val="90000"/>
                  </a:schemeClr>
                </a:solidFill>
                <a:latin typeface="Brush Script Std" pitchFamily="66" charset="0"/>
                <a:cs typeface="Times New Roman" pitchFamily="18" charset="0"/>
              </a:rPr>
              <a:t>Karve</a:t>
            </a:r>
            <a:r>
              <a:rPr lang="en-US" sz="2600" b="1" dirty="0" smtClean="0">
                <a:solidFill>
                  <a:schemeClr val="bg2">
                    <a:lumMod val="90000"/>
                  </a:schemeClr>
                </a:solidFill>
                <a:latin typeface="Brush Script Std" pitchFamily="66" charset="0"/>
                <a:cs typeface="Times New Roman" pitchFamily="18" charset="0"/>
              </a:rPr>
              <a:t> 2010</a:t>
            </a:r>
          </a:p>
          <a:p>
            <a:pPr>
              <a:lnSpc>
                <a:spcPct val="120000"/>
              </a:lnSpc>
            </a:pPr>
            <a:endParaRPr lang="en-US" sz="1400" dirty="0" smtClean="0">
              <a:solidFill>
                <a:srgbClr val="C00000"/>
              </a:solidFill>
              <a:latin typeface="Arial" pitchFamily="34" charset="0"/>
              <a:cs typeface="Arial" pitchFamily="34" charset="0"/>
            </a:endParaRPr>
          </a:p>
          <a:p>
            <a:pPr>
              <a:lnSpc>
                <a:spcPct val="120000"/>
              </a:lnSpc>
            </a:pPr>
            <a:endParaRPr lang="en-SG" dirty="0"/>
          </a:p>
        </p:txBody>
      </p:sp>
      <p:sp>
        <p:nvSpPr>
          <p:cNvPr id="4" name="Footer Placeholder 3"/>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3</a:t>
            </a:fld>
            <a:endParaRPr lang="en-S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subTnLst>
                                    <p:animClr>
                                      <p:cBhvr override="childStyle">
                                        <p:cTn dur="1" fill="hold" display="0" masterRel="nextClick" afterEffect="1"/>
                                        <p:tgtEl>
                                          <p:spTgt spid="9">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subTnLst>
                                    <p:animClr>
                                      <p:cBhvr override="childStyle">
                                        <p:cTn dur="1" fill="hold" display="0" masterRel="nextClick" afterEffect="1"/>
                                        <p:tgtEl>
                                          <p:spTgt spid="9">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subTnLst>
                                    <p:animClr>
                                      <p:cBhvr override="childStyle">
                                        <p:cTn dur="1" fill="hold" display="0" masterRel="nextClick" afterEffect="1"/>
                                        <p:tgtEl>
                                          <p:spTgt spid="9">
                                            <p:txEl>
                                              <p:pRg st="2" end="2"/>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childTnLst>
                                  <p:subTnLst>
                                    <p:animClr>
                                      <p:cBhvr override="childStyle">
                                        <p:cTn dur="1" fill="hold" display="0" masterRel="nextClick" afterEffect="1"/>
                                        <p:tgtEl>
                                          <p:spTgt spid="9">
                                            <p:txEl>
                                              <p:pRg st="3" end="3"/>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event in the detector</a:t>
            </a:r>
            <a:endParaRPr lang="en-SG" dirty="0"/>
          </a:p>
        </p:txBody>
      </p:sp>
      <p:sp>
        <p:nvSpPr>
          <p:cNvPr id="4" name="Footer Placeholder 3"/>
          <p:cNvSpPr>
            <a:spLocks noGrp="1"/>
          </p:cNvSpPr>
          <p:nvPr>
            <p:ph type="ftr" sz="quarter" idx="11"/>
          </p:nvPr>
        </p:nvSpPr>
        <p:spPr/>
        <p:txBody>
          <a:bodyPr/>
          <a:lstStyle/>
          <a:p>
            <a:r>
              <a:rPr lang="en-SG" smtClean="0"/>
              <a:t>Dr. B.Satyanarayana, TIFR, Mumbai                                     Shri. T.P.Bhatia College of Science, Kandivli                                     September 7, 2013</a:t>
            </a:r>
            <a:endParaRPr lang="en-SG"/>
          </a:p>
        </p:txBody>
      </p:sp>
      <p:sp>
        <p:nvSpPr>
          <p:cNvPr id="5" name="Slide Number Placeholder 4"/>
          <p:cNvSpPr>
            <a:spLocks noGrp="1"/>
          </p:cNvSpPr>
          <p:nvPr>
            <p:ph type="sldNum" sz="quarter" idx="12"/>
          </p:nvPr>
        </p:nvSpPr>
        <p:spPr/>
        <p:txBody>
          <a:bodyPr/>
          <a:lstStyle/>
          <a:p>
            <a:fld id="{87DA48A2-68BF-4CCB-B774-65C9A0FC6421}" type="slidenum">
              <a:rPr lang="en-SG" smtClean="0"/>
              <a:pPr/>
              <a:t>30</a:t>
            </a:fld>
            <a:endParaRPr lang="en-SG"/>
          </a:p>
        </p:txBody>
      </p:sp>
      <p:pic>
        <p:nvPicPr>
          <p:cNvPr id="26626" name="Picture 2"/>
          <p:cNvPicPr>
            <a:picLocks noGrp="1" noChangeAspect="1" noChangeArrowheads="1"/>
          </p:cNvPicPr>
          <p:nvPr>
            <p:ph idx="1"/>
          </p:nvPr>
        </p:nvPicPr>
        <p:blipFill>
          <a:blip r:embed="rId2" cstate="print"/>
          <a:srcRect/>
          <a:stretch>
            <a:fillRect/>
          </a:stretch>
        </p:blipFill>
        <p:spPr bwMode="auto">
          <a:xfrm>
            <a:off x="930134" y="1511300"/>
            <a:ext cx="7283732" cy="504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SG" dirty="0" smtClean="0"/>
              <a:t>Complex pattern recognition</a:t>
            </a:r>
            <a:endParaRPr lang="en-SG" dirty="0"/>
          </a:p>
        </p:txBody>
      </p:sp>
      <p:sp>
        <p:nvSpPr>
          <p:cNvPr id="3" name="Footer Placeholder 2"/>
          <p:cNvSpPr>
            <a:spLocks noGrp="1"/>
          </p:cNvSpPr>
          <p:nvPr>
            <p:ph type="ftr" sz="quarter" idx="11"/>
          </p:nvPr>
        </p:nvSpPr>
        <p:spPr/>
        <p:txBody>
          <a:bodyPr/>
          <a:lstStyle/>
          <a:p>
            <a:r>
              <a:rPr lang="en-US" smtClean="0"/>
              <a:t>Dr. B.Satyanarayana, TIFR, Mumbai                                     Shri. T.P.Bhatia College of Science, Kandivli                                     September 7, 2013</a:t>
            </a:r>
            <a:endParaRPr lang="en-US"/>
          </a:p>
        </p:txBody>
      </p:sp>
      <p:sp>
        <p:nvSpPr>
          <p:cNvPr id="4" name="Slide Number Placeholder 3"/>
          <p:cNvSpPr>
            <a:spLocks noGrp="1"/>
          </p:cNvSpPr>
          <p:nvPr>
            <p:ph type="sldNum" sz="quarter" idx="12"/>
          </p:nvPr>
        </p:nvSpPr>
        <p:spPr/>
        <p:txBody>
          <a:bodyPr/>
          <a:lstStyle/>
          <a:p>
            <a:fld id="{EC5D9119-7225-475C-9E7E-B4AD61CD6787}" type="slidenum">
              <a:rPr lang="en-US" smtClean="0"/>
              <a:pPr/>
              <a:t>31</a:t>
            </a:fld>
            <a:endParaRPr lang="en-US" sz="1400">
              <a:solidFill>
                <a:schemeClr val="tx1"/>
              </a:solidFill>
            </a:endParaRPr>
          </a:p>
        </p:txBody>
      </p:sp>
      <p:pic>
        <p:nvPicPr>
          <p:cNvPr id="10" name="Picture 1032"/>
          <p:cNvPicPr>
            <a:picLocks noGrp="1" noChangeAspect="1" noChangeArrowheads="1"/>
          </p:cNvPicPr>
          <p:nvPr>
            <p:ph idx="1"/>
          </p:nvPr>
        </p:nvPicPr>
        <p:blipFill>
          <a:blip r:embed="rId2" cstate="print"/>
          <a:srcRect/>
          <a:stretch>
            <a:fillRect/>
          </a:stretch>
        </p:blipFill>
        <p:spPr bwMode="auto">
          <a:xfrm>
            <a:off x="136134" y="1800000"/>
            <a:ext cx="4795906" cy="2880000"/>
          </a:xfrm>
          <a:prstGeom prst="rect">
            <a:avLst/>
          </a:prstGeom>
          <a:noFill/>
          <a:ln w="9525">
            <a:noFill/>
            <a:miter lim="800000"/>
            <a:headEnd/>
            <a:tailEnd/>
          </a:ln>
          <a:effectLst/>
        </p:spPr>
      </p:pic>
      <p:pic>
        <p:nvPicPr>
          <p:cNvPr id="11" name="Picture 1033"/>
          <p:cNvPicPr>
            <a:picLocks noGrp="1" noChangeAspect="1" noChangeArrowheads="1"/>
          </p:cNvPicPr>
          <p:nvPr>
            <p:ph idx="13"/>
          </p:nvPr>
        </p:nvPicPr>
        <p:blipFill>
          <a:blip r:embed="rId3" cstate="print"/>
          <a:srcRect/>
          <a:stretch>
            <a:fillRect/>
          </a:stretch>
        </p:blipFill>
        <p:spPr bwMode="auto">
          <a:xfrm>
            <a:off x="5004048" y="1800000"/>
            <a:ext cx="4002958" cy="2880000"/>
          </a:xfrm>
          <a:prstGeom prst="rect">
            <a:avLst/>
          </a:prstGeom>
          <a:noFill/>
          <a:ln w="9525">
            <a:noFill/>
            <a:miter lim="800000"/>
            <a:headEnd/>
            <a:tailEnd/>
          </a:ln>
          <a:effectLst/>
        </p:spPr>
      </p:pic>
      <p:sp>
        <p:nvSpPr>
          <p:cNvPr id="12" name="Rectangle 11"/>
          <p:cNvSpPr/>
          <p:nvPr/>
        </p:nvSpPr>
        <p:spPr>
          <a:xfrm>
            <a:off x="179512" y="4797152"/>
            <a:ext cx="8784976" cy="1631216"/>
          </a:xfrm>
          <a:prstGeom prst="rect">
            <a:avLst/>
          </a:prstGeom>
        </p:spPr>
        <p:txBody>
          <a:bodyPr wrap="square">
            <a:spAutoFit/>
          </a:bodyPr>
          <a:lstStyle/>
          <a:p>
            <a:r>
              <a:rPr lang="en-GB" sz="2000" dirty="0" smtClean="0">
                <a:latin typeface="Arial Rounded MT Bold" pitchFamily="34" charset="0"/>
              </a:rPr>
              <a:t>Physics events in CMS and ALICE experiments at LHC, CERN</a:t>
            </a:r>
          </a:p>
          <a:p>
            <a:r>
              <a:rPr lang="en-GB" sz="2000" dirty="0" smtClean="0">
                <a:latin typeface="Arial Rounded MT Bold" pitchFamily="34" charset="0"/>
              </a:rPr>
              <a:t>Identifying useful signatures from thousands of tracks.</a:t>
            </a:r>
          </a:p>
          <a:p>
            <a:r>
              <a:rPr lang="en-GB" sz="2000" dirty="0" smtClean="0">
                <a:latin typeface="Arial Rounded MT Bold" pitchFamily="34" charset="0"/>
              </a:rPr>
              <a:t>Highly sophisticated software algorithms were developed.</a:t>
            </a:r>
          </a:p>
          <a:p>
            <a:r>
              <a:rPr lang="en-GB" sz="2000" dirty="0" smtClean="0">
                <a:latin typeface="Arial Rounded MT Bold" pitchFamily="34" charset="0"/>
              </a:rPr>
              <a:t>These find diverse applications in many other fields, including medical imaging etc.</a:t>
            </a:r>
            <a:endParaRPr lang="en-GB" sz="2000" dirty="0">
              <a:latin typeface="Arial Rounded MT Bold" pitchFamily="34" charset="0"/>
            </a:endParaRPr>
          </a:p>
        </p:txBody>
      </p:sp>
      <p:sp>
        <p:nvSpPr>
          <p:cNvPr id="8" name="TextBox 7"/>
          <p:cNvSpPr txBox="1"/>
          <p:nvPr/>
        </p:nvSpPr>
        <p:spPr>
          <a:xfrm>
            <a:off x="3851920" y="4221088"/>
            <a:ext cx="1008112" cy="369332"/>
          </a:xfrm>
          <a:prstGeom prst="rect">
            <a:avLst/>
          </a:prstGeom>
          <a:solidFill>
            <a:srgbClr val="FFFF00"/>
          </a:solidFill>
        </p:spPr>
        <p:txBody>
          <a:bodyPr wrap="square" rtlCol="0">
            <a:spAutoFit/>
          </a:bodyPr>
          <a:lstStyle/>
          <a:p>
            <a:pPr algn="ctr"/>
            <a:r>
              <a:rPr lang="en-US" dirty="0" smtClean="0">
                <a:solidFill>
                  <a:srgbClr val="FF0000"/>
                </a:solidFill>
                <a:latin typeface="Arial Rounded MT Bold" pitchFamily="34" charset="0"/>
              </a:rPr>
              <a:t>CMS</a:t>
            </a:r>
            <a:endParaRPr lang="en-SG" dirty="0">
              <a:solidFill>
                <a:srgbClr val="FF0000"/>
              </a:solidFill>
              <a:latin typeface="Arial Rounded MT Bold" pitchFamily="34" charset="0"/>
            </a:endParaRPr>
          </a:p>
        </p:txBody>
      </p:sp>
      <p:sp>
        <p:nvSpPr>
          <p:cNvPr id="9" name="TextBox 8"/>
          <p:cNvSpPr txBox="1"/>
          <p:nvPr/>
        </p:nvSpPr>
        <p:spPr>
          <a:xfrm>
            <a:off x="7812360" y="4221088"/>
            <a:ext cx="1080120" cy="369332"/>
          </a:xfrm>
          <a:prstGeom prst="rect">
            <a:avLst/>
          </a:prstGeom>
          <a:solidFill>
            <a:srgbClr val="FFFF00"/>
          </a:solidFill>
        </p:spPr>
        <p:txBody>
          <a:bodyPr wrap="square" rtlCol="0">
            <a:spAutoFit/>
          </a:bodyPr>
          <a:lstStyle/>
          <a:p>
            <a:pPr algn="ctr"/>
            <a:r>
              <a:rPr lang="en-US" dirty="0" smtClean="0">
                <a:solidFill>
                  <a:srgbClr val="FF0000"/>
                </a:solidFill>
                <a:latin typeface="Arial Rounded MT Bold" pitchFamily="34" charset="0"/>
              </a:rPr>
              <a:t>ALICE</a:t>
            </a:r>
            <a:endParaRPr lang="en-SG" dirty="0">
              <a:solidFill>
                <a:srgbClr val="FF0000"/>
              </a:solidFill>
              <a:latin typeface="Arial Rounded MT Bold"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000" y="1548000"/>
            <a:ext cx="5544000" cy="4860000"/>
          </a:xfrm>
        </p:spPr>
        <p:txBody>
          <a:bodyPr>
            <a:normAutofit fontScale="92500" lnSpcReduction="10000"/>
          </a:bodyPr>
          <a:lstStyle/>
          <a:p>
            <a:pPr marL="180000" indent="-180000">
              <a:lnSpc>
                <a:spcPct val="110000"/>
              </a:lnSpc>
            </a:pPr>
            <a:r>
              <a:rPr lang="en-IN" sz="1800" dirty="0" smtClean="0"/>
              <a:t>India had a long tradition of carrying out </a:t>
            </a:r>
            <a:r>
              <a:rPr lang="en-US" sz="1800" dirty="0" smtClean="0"/>
              <a:t>High Energy Physics research</a:t>
            </a:r>
            <a:r>
              <a:rPr lang="en-IN" sz="1800" dirty="0" smtClean="0"/>
              <a:t> </a:t>
            </a:r>
            <a:r>
              <a:rPr lang="en-US" sz="1800" dirty="0" smtClean="0"/>
              <a:t>using </a:t>
            </a:r>
            <a:r>
              <a:rPr lang="en-IN" sz="1800" dirty="0" smtClean="0"/>
              <a:t>deepest underground laboratories in the world </a:t>
            </a:r>
            <a:r>
              <a:rPr lang="en-US" sz="1800" dirty="0" smtClean="0"/>
              <a:t>at Kolar Gold Fields during 1952-92.</a:t>
            </a:r>
          </a:p>
          <a:p>
            <a:pPr marL="180000" indent="-180000">
              <a:lnSpc>
                <a:spcPct val="110000"/>
              </a:lnSpc>
            </a:pPr>
            <a:r>
              <a:rPr lang="en-US" sz="1800" dirty="0" smtClean="0"/>
              <a:t>Muon intensities and angular distributions at various depths were studied.</a:t>
            </a:r>
          </a:p>
          <a:p>
            <a:pPr marL="180000" indent="-180000">
              <a:lnSpc>
                <a:spcPct val="110000"/>
              </a:lnSpc>
            </a:pPr>
            <a:r>
              <a:rPr lang="en-US" sz="1800" dirty="0" smtClean="0"/>
              <a:t>Indian initiative in neutrino physics goes back to nearly 50 years.</a:t>
            </a:r>
          </a:p>
          <a:p>
            <a:pPr marL="180000" indent="-180000">
              <a:lnSpc>
                <a:spcPct val="110000"/>
              </a:lnSpc>
            </a:pPr>
            <a:r>
              <a:rPr lang="en-US" sz="1800" dirty="0" smtClean="0"/>
              <a:t>Demonstrated for the first time, the feasibility of doing neutrino experiments at KGF.</a:t>
            </a:r>
          </a:p>
          <a:p>
            <a:pPr marL="180000" indent="-180000">
              <a:lnSpc>
                <a:spcPct val="110000"/>
              </a:lnSpc>
            </a:pPr>
            <a:r>
              <a:rPr lang="en-US" sz="1800" dirty="0" smtClean="0"/>
              <a:t>International collaboration experiment to detect atmospheric neutrinos started at KGF in 1964.</a:t>
            </a:r>
          </a:p>
          <a:p>
            <a:pPr marL="180000" indent="-180000">
              <a:lnSpc>
                <a:spcPct val="110000"/>
              </a:lnSpc>
            </a:pPr>
            <a:r>
              <a:rPr lang="en-IN" sz="1800" dirty="0" smtClean="0"/>
              <a:t>First atmospheric neutrino was detected at KGF at a depth of 2.3km way back in 1965 by the TIFR-Osaka-Durham group.</a:t>
            </a:r>
          </a:p>
          <a:p>
            <a:pPr marL="180000" indent="-180000">
              <a:lnSpc>
                <a:spcPct val="110000"/>
              </a:lnSpc>
            </a:pPr>
            <a:r>
              <a:rPr lang="en-IN" sz="1800" dirty="0" smtClean="0"/>
              <a:t>During early 80s dedicated detectors were setup at KGF  by TIFR-Osaka collaboration to look for proton decay</a:t>
            </a:r>
            <a:endParaRPr lang="en-US" sz="1800" dirty="0" smtClean="0"/>
          </a:p>
          <a:p>
            <a:pPr marL="180000" indent="-180000">
              <a:lnSpc>
                <a:spcPct val="110000"/>
              </a:lnSpc>
            </a:pPr>
            <a:r>
              <a:rPr lang="en-US" sz="1800" dirty="0" smtClean="0"/>
              <a:t>Bounds on neutrino masses using cosmological data.</a:t>
            </a:r>
          </a:p>
          <a:p>
            <a:pPr marL="180000" indent="-180000">
              <a:lnSpc>
                <a:spcPct val="110000"/>
              </a:lnSpc>
            </a:pPr>
            <a:r>
              <a:rPr lang="en-US" sz="1800" dirty="0" smtClean="0"/>
              <a:t>Estimation of atmospheric neutrino flux.</a:t>
            </a:r>
          </a:p>
          <a:p>
            <a:pPr marL="180000" indent="-180000">
              <a:lnSpc>
                <a:spcPct val="110000"/>
              </a:lnSpc>
            </a:pPr>
            <a:endParaRPr lang="en-SG" sz="1800" dirty="0"/>
          </a:p>
        </p:txBody>
      </p:sp>
      <p:pic>
        <p:nvPicPr>
          <p:cNvPr id="8" name="Picture 7" descr="shaft.jpg"/>
          <p:cNvPicPr>
            <a:picLocks noChangeAspect="1"/>
          </p:cNvPicPr>
          <p:nvPr/>
        </p:nvPicPr>
        <p:blipFill>
          <a:blip r:embed="rId2" cstate="print"/>
          <a:srcRect l="1944" t="640" r="1944" b="1279"/>
          <a:stretch>
            <a:fillRect/>
          </a:stretch>
        </p:blipFill>
        <p:spPr>
          <a:xfrm>
            <a:off x="5758822" y="1548000"/>
            <a:ext cx="3133658" cy="4860000"/>
          </a:xfrm>
          <a:prstGeom prst="rect">
            <a:avLst/>
          </a:prstGeom>
          <a:ln>
            <a:noFill/>
          </a:ln>
          <a:effectLst>
            <a:softEdge rad="112500"/>
          </a:effectLst>
        </p:spPr>
      </p:pic>
      <p:sp>
        <p:nvSpPr>
          <p:cNvPr id="6" name="Title 5"/>
          <p:cNvSpPr>
            <a:spLocks noGrp="1"/>
          </p:cNvSpPr>
          <p:nvPr>
            <p:ph type="title"/>
          </p:nvPr>
        </p:nvSpPr>
        <p:spPr/>
        <p:txBody>
          <a:bodyPr>
            <a:normAutofit fontScale="90000"/>
          </a:bodyPr>
          <a:lstStyle/>
          <a:p>
            <a:r>
              <a:rPr lang="en-US" dirty="0" smtClean="0"/>
              <a:t>History of neutrino physics in India</a:t>
            </a:r>
            <a:endParaRPr lang="en-SG" dirty="0"/>
          </a:p>
        </p:txBody>
      </p:sp>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9" name="TextBox 8"/>
          <p:cNvSpPr txBox="1"/>
          <p:nvPr/>
        </p:nvSpPr>
        <p:spPr>
          <a:xfrm>
            <a:off x="5866548" y="1628840"/>
            <a:ext cx="2340000" cy="338554"/>
          </a:xfrm>
          <a:prstGeom prst="rect">
            <a:avLst/>
          </a:prstGeom>
          <a:noFill/>
        </p:spPr>
        <p:txBody>
          <a:bodyPr wrap="square" rtlCol="0">
            <a:spAutoFit/>
          </a:bodyPr>
          <a:lstStyle/>
          <a:p>
            <a:r>
              <a:rPr lang="en-US" sz="1600" dirty="0" smtClean="0">
                <a:solidFill>
                  <a:srgbClr val="FF0000"/>
                </a:solidFill>
                <a:latin typeface="Narkisim" pitchFamily="34" charset="-79"/>
                <a:cs typeface="Narkisim" pitchFamily="34" charset="-79"/>
              </a:rPr>
              <a:t>KGF underground shaft</a:t>
            </a:r>
            <a:endParaRPr lang="en-SG" sz="1600" dirty="0">
              <a:solidFill>
                <a:srgbClr val="FF0000"/>
              </a:solidFill>
              <a:latin typeface="Narkisim" pitchFamily="34" charset="-79"/>
              <a:cs typeface="Narkisim" pitchFamily="34" charset="-79"/>
            </a:endParaRPr>
          </a:p>
        </p:txBody>
      </p:sp>
      <p:sp>
        <p:nvSpPr>
          <p:cNvPr id="10" name="Slide Number Placeholder 9"/>
          <p:cNvSpPr>
            <a:spLocks noGrp="1"/>
          </p:cNvSpPr>
          <p:nvPr>
            <p:ph type="sldNum" sz="quarter" idx="12"/>
          </p:nvPr>
        </p:nvSpPr>
        <p:spPr/>
        <p:txBody>
          <a:bodyPr/>
          <a:lstStyle/>
          <a:p>
            <a:fld id="{5D0D82D1-030A-4AF5-855D-82A44DD93AEE}" type="slidenum">
              <a:rPr lang="en-US" smtClean="0">
                <a:solidFill>
                  <a:prstClr val="black">
                    <a:tint val="95000"/>
                  </a:prstClr>
                </a:solidFill>
              </a:rPr>
              <a:pPr/>
              <a:t>32</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Production of cosmic rays</a:t>
            </a:r>
            <a:endParaRPr lang="en-IN" dirty="0"/>
          </a:p>
        </p:txBody>
      </p:sp>
      <p:pic>
        <p:nvPicPr>
          <p:cNvPr id="5" name="Content Placeholder 4" descr="shower.png"/>
          <p:cNvPicPr>
            <a:picLocks noGrp="1" noChangeAspect="1"/>
          </p:cNvPicPr>
          <p:nvPr>
            <p:ph idx="1"/>
          </p:nvPr>
        </p:nvPicPr>
        <p:blipFill>
          <a:blip r:embed="rId2" cstate="print"/>
          <a:srcRect t="15592" b="2495"/>
          <a:stretch>
            <a:fillRect/>
          </a:stretch>
        </p:blipFill>
        <p:spPr>
          <a:xfrm>
            <a:off x="471749" y="1512000"/>
            <a:ext cx="8200502" cy="5328000"/>
          </a:xfrm>
        </p:spPr>
      </p:pic>
      <p:sp>
        <p:nvSpPr>
          <p:cNvPr id="4" name="Slide Number Placeholder 3"/>
          <p:cNvSpPr>
            <a:spLocks noGrp="1"/>
          </p:cNvSpPr>
          <p:nvPr>
            <p:ph type="sldNum" sz="quarter" idx="12"/>
          </p:nvPr>
        </p:nvSpPr>
        <p:spPr/>
        <p:txBody>
          <a:bodyPr/>
          <a:lstStyle/>
          <a:p>
            <a:fld id="{87DA48A2-68BF-4CCB-B774-65C9A0FC6421}" type="slidenum">
              <a:rPr lang="en-SG" smtClean="0"/>
              <a:pPr/>
              <a:t>33</a:t>
            </a:fld>
            <a:endParaRPr lang="en-SG" dirty="0"/>
          </a:p>
        </p:txBody>
      </p:sp>
      <p:sp>
        <p:nvSpPr>
          <p:cNvPr id="6" name="Footer Placeholder 5"/>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a:t>
            </a:r>
            <a:r>
              <a:rPr lang="en-US" dirty="0" smtClean="0">
                <a:sym typeface="Symbol"/>
              </a:rPr>
              <a:t>)</a:t>
            </a:r>
            <a:endParaRPr lang="en-US" dirty="0"/>
          </a:p>
        </p:txBody>
      </p:sp>
      <p:sp>
        <p:nvSpPr>
          <p:cNvPr id="3" name="Content Placeholder 2"/>
          <p:cNvSpPr>
            <a:spLocks noGrp="1"/>
          </p:cNvSpPr>
          <p:nvPr>
            <p:ph sz="half" idx="1"/>
          </p:nvPr>
        </p:nvSpPr>
        <p:spPr>
          <a:xfrm>
            <a:off x="35496" y="1548000"/>
            <a:ext cx="5679512" cy="4860000"/>
          </a:xfrm>
          <a:noFill/>
        </p:spPr>
        <p:txBody>
          <a:bodyPr>
            <a:normAutofit fontScale="92500" lnSpcReduction="20000"/>
          </a:bodyPr>
          <a:lstStyle/>
          <a:p>
            <a:pPr marL="360000">
              <a:lnSpc>
                <a:spcPct val="120000"/>
              </a:lnSpc>
              <a:buClrTx/>
            </a:pPr>
            <a:r>
              <a:rPr lang="en-US" dirty="0" smtClean="0"/>
              <a:t>Proposed by Wolfgang Pauli  in 1930 to explain beta decay.</a:t>
            </a:r>
          </a:p>
          <a:p>
            <a:pPr marL="360000">
              <a:lnSpc>
                <a:spcPct val="120000"/>
              </a:lnSpc>
              <a:buClrTx/>
            </a:pPr>
            <a:r>
              <a:rPr lang="en-US" dirty="0" smtClean="0"/>
              <a:t>Named by Enrico Fermi in 1931.</a:t>
            </a:r>
          </a:p>
          <a:p>
            <a:pPr marL="360000">
              <a:lnSpc>
                <a:spcPct val="120000"/>
              </a:lnSpc>
            </a:pPr>
            <a:r>
              <a:rPr lang="en-US" dirty="0" smtClean="0"/>
              <a:t>Discovered by Frederick </a:t>
            </a:r>
            <a:r>
              <a:rPr lang="en-US" dirty="0" err="1" smtClean="0"/>
              <a:t>Reines</a:t>
            </a:r>
            <a:r>
              <a:rPr lang="en-US" dirty="0" smtClean="0"/>
              <a:t> and Clyde Cowan in 1956.</a:t>
            </a:r>
          </a:p>
          <a:p>
            <a:pPr marL="360000">
              <a:lnSpc>
                <a:spcPct val="120000"/>
              </a:lnSpc>
              <a:buClrTx/>
            </a:pPr>
            <a:r>
              <a:rPr lang="en-US" dirty="0" smtClean="0"/>
              <a:t>Created during the Big Bang, Supernova, in the Sun, from cosmic rays, in nuclear reactors, in particle accelerators etc.</a:t>
            </a:r>
          </a:p>
          <a:p>
            <a:pPr marL="360000">
              <a:lnSpc>
                <a:spcPct val="120000"/>
              </a:lnSpc>
              <a:buClrTx/>
            </a:pPr>
            <a:r>
              <a:rPr lang="en-US" dirty="0" smtClean="0"/>
              <a:t>Interactions involving neutrinos are mediated by the weak force.</a:t>
            </a:r>
          </a:p>
        </p:txBody>
      </p:sp>
      <p:sp>
        <p:nvSpPr>
          <p:cNvPr id="4" name="Footer Placeholder 3"/>
          <p:cNvSpPr>
            <a:spLocks noGrp="1"/>
          </p:cNvSpPr>
          <p:nvPr>
            <p:ph type="ftr" sz="quarter" idx="11"/>
          </p:nvPr>
        </p:nvSpPr>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pic>
        <p:nvPicPr>
          <p:cNvPr id="48131" name="Picture 3" descr="http://upload.wikimedia.org/wikipedia/commons/thumb/f/fb/Wolfgang_Pauli_ETH-Bib_Portr_01042.jpg/220px-Wolfgang_Pauli_ETH-Bib_Portr_01042.jpg"/>
          <p:cNvPicPr>
            <a:picLocks noChangeAspect="1" noChangeArrowheads="1"/>
          </p:cNvPicPr>
          <p:nvPr/>
        </p:nvPicPr>
        <p:blipFill>
          <a:blip r:embed="rId3" cstate="print"/>
          <a:srcRect/>
          <a:stretch>
            <a:fillRect/>
          </a:stretch>
        </p:blipFill>
        <p:spPr bwMode="auto">
          <a:xfrm>
            <a:off x="5760000" y="1512000"/>
            <a:ext cx="1639491" cy="2340000"/>
          </a:xfrm>
          <a:prstGeom prst="rect">
            <a:avLst/>
          </a:prstGeom>
          <a:noFill/>
        </p:spPr>
      </p:pic>
      <p:pic>
        <p:nvPicPr>
          <p:cNvPr id="48142" name="Picture 14"/>
          <p:cNvPicPr>
            <a:picLocks noChangeAspect="1" noChangeArrowheads="1"/>
          </p:cNvPicPr>
          <p:nvPr/>
        </p:nvPicPr>
        <p:blipFill>
          <a:blip r:embed="rId4" cstate="print"/>
          <a:srcRect/>
          <a:stretch>
            <a:fillRect/>
          </a:stretch>
        </p:blipFill>
        <p:spPr bwMode="auto">
          <a:xfrm>
            <a:off x="5760000" y="3875081"/>
            <a:ext cx="3312000" cy="2532326"/>
          </a:xfrm>
          <a:prstGeom prst="rect">
            <a:avLst/>
          </a:prstGeom>
          <a:noFill/>
          <a:ln w="9525">
            <a:noFill/>
            <a:miter lim="800000"/>
            <a:headEnd/>
            <a:tailEnd/>
          </a:ln>
          <a:effectLst/>
        </p:spPr>
      </p:pic>
      <p:pic>
        <p:nvPicPr>
          <p:cNvPr id="48145" name="Picture 17"/>
          <p:cNvPicPr>
            <a:picLocks noChangeAspect="1" noChangeArrowheads="1"/>
          </p:cNvPicPr>
          <p:nvPr/>
        </p:nvPicPr>
        <p:blipFill>
          <a:blip r:embed="rId5" cstate="print"/>
          <a:srcRect/>
          <a:stretch>
            <a:fillRect/>
          </a:stretch>
        </p:blipFill>
        <p:spPr bwMode="auto">
          <a:xfrm>
            <a:off x="7397271" y="1512000"/>
            <a:ext cx="1669957" cy="23400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5D0D82D1-030A-4AF5-855D-82A44DD93AEE}" type="slidenum">
              <a:rPr lang="en-US" smtClean="0">
                <a:solidFill>
                  <a:prstClr val="black">
                    <a:tint val="95000"/>
                  </a:prstClr>
                </a:solidFill>
              </a:rPr>
              <a:pPr/>
              <a:t>34</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8131"/>
                                        </p:tgtEl>
                                        <p:attrNameLst>
                                          <p:attrName>style.visibility</p:attrName>
                                        </p:attrNameLst>
                                      </p:cBhvr>
                                      <p:to>
                                        <p:strVal val="visible"/>
                                      </p:to>
                                    </p:set>
                                    <p:anim calcmode="lin" valueType="num">
                                      <p:cBhvr additive="base">
                                        <p:cTn id="11" dur="500" fill="hold"/>
                                        <p:tgtEl>
                                          <p:spTgt spid="48131"/>
                                        </p:tgtEl>
                                        <p:attrNameLst>
                                          <p:attrName>ppt_x</p:attrName>
                                        </p:attrNameLst>
                                      </p:cBhvr>
                                      <p:tavLst>
                                        <p:tav tm="0">
                                          <p:val>
                                            <p:strVal val="1+#ppt_w/2"/>
                                          </p:val>
                                        </p:tav>
                                        <p:tav tm="100000">
                                          <p:val>
                                            <p:strVal val="#ppt_x"/>
                                          </p:val>
                                        </p:tav>
                                      </p:tavLst>
                                    </p:anim>
                                    <p:anim calcmode="lin" valueType="num">
                                      <p:cBhvr additive="base">
                                        <p:cTn id="12" dur="500" fill="hold"/>
                                        <p:tgtEl>
                                          <p:spTgt spid="481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8145"/>
                                        </p:tgtEl>
                                        <p:attrNameLst>
                                          <p:attrName>style.visibility</p:attrName>
                                        </p:attrNameLst>
                                      </p:cBhvr>
                                      <p:to>
                                        <p:strVal val="visible"/>
                                      </p:to>
                                    </p:set>
                                    <p:anim calcmode="lin" valueType="num">
                                      <p:cBhvr additive="base">
                                        <p:cTn id="21" dur="500" fill="hold"/>
                                        <p:tgtEl>
                                          <p:spTgt spid="48145"/>
                                        </p:tgtEl>
                                        <p:attrNameLst>
                                          <p:attrName>ppt_x</p:attrName>
                                        </p:attrNameLst>
                                      </p:cBhvr>
                                      <p:tavLst>
                                        <p:tav tm="0">
                                          <p:val>
                                            <p:strVal val="1+#ppt_w/2"/>
                                          </p:val>
                                        </p:tav>
                                        <p:tav tm="100000">
                                          <p:val>
                                            <p:strVal val="#ppt_x"/>
                                          </p:val>
                                        </p:tav>
                                      </p:tavLst>
                                    </p:anim>
                                    <p:anim calcmode="lin" valueType="num">
                                      <p:cBhvr additive="base">
                                        <p:cTn id="22" dur="500" fill="hold"/>
                                        <p:tgtEl>
                                          <p:spTgt spid="4814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8142"/>
                                        </p:tgtEl>
                                        <p:attrNameLst>
                                          <p:attrName>style.visibility</p:attrName>
                                        </p:attrNameLst>
                                      </p:cBhvr>
                                      <p:to>
                                        <p:strVal val="visible"/>
                                      </p:to>
                                    </p:set>
                                    <p:anim calcmode="lin" valueType="num">
                                      <p:cBhvr additive="base">
                                        <p:cTn id="31" dur="500" fill="hold"/>
                                        <p:tgtEl>
                                          <p:spTgt spid="48142"/>
                                        </p:tgtEl>
                                        <p:attrNameLst>
                                          <p:attrName>ppt_x</p:attrName>
                                        </p:attrNameLst>
                                      </p:cBhvr>
                                      <p:tavLst>
                                        <p:tav tm="0">
                                          <p:val>
                                            <p:strVal val="1+#ppt_w/2"/>
                                          </p:val>
                                        </p:tav>
                                        <p:tav tm="100000">
                                          <p:val>
                                            <p:strVal val="#ppt_x"/>
                                          </p:val>
                                        </p:tav>
                                      </p:tavLst>
                                    </p:anim>
                                    <p:anim calcmode="lin" valueType="num">
                                      <p:cBhvr additive="base">
                                        <p:cTn id="32" dur="500" fill="hold"/>
                                        <p:tgtEl>
                                          <p:spTgt spid="4814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420616" y="2708920"/>
            <a:ext cx="3615880" cy="187200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Unique features of neutrinos</a:t>
            </a:r>
            <a:endParaRPr lang="en-IN" dirty="0"/>
          </a:p>
        </p:txBody>
      </p:sp>
      <p:sp>
        <p:nvSpPr>
          <p:cNvPr id="4" name="Content Placeholder 3"/>
          <p:cNvSpPr>
            <a:spLocks noGrp="1"/>
          </p:cNvSpPr>
          <p:nvPr>
            <p:ph sz="half" idx="1"/>
          </p:nvPr>
        </p:nvSpPr>
        <p:spPr/>
        <p:txBody>
          <a:bodyPr>
            <a:normAutofit fontScale="70000" lnSpcReduction="20000"/>
          </a:bodyPr>
          <a:lstStyle/>
          <a:p>
            <a:pPr>
              <a:lnSpc>
                <a:spcPct val="120000"/>
              </a:lnSpc>
            </a:pPr>
            <a:r>
              <a:rPr lang="en-IN" dirty="0" smtClean="0"/>
              <a:t>The second most abundant particles in the universe</a:t>
            </a:r>
          </a:p>
          <a:p>
            <a:pPr lvl="1">
              <a:lnSpc>
                <a:spcPct val="120000"/>
              </a:lnSpc>
            </a:pPr>
            <a:r>
              <a:rPr lang="en-IN" dirty="0" smtClean="0"/>
              <a:t>Cosmic microware background photons: 400/cm</a:t>
            </a:r>
            <a:r>
              <a:rPr lang="en-IN" baseline="30000" dirty="0" smtClean="0"/>
              <a:t>3</a:t>
            </a:r>
            <a:endParaRPr lang="en-IN" dirty="0" smtClean="0"/>
          </a:p>
          <a:p>
            <a:pPr lvl="1">
              <a:lnSpc>
                <a:spcPct val="120000"/>
              </a:lnSpc>
            </a:pPr>
            <a:r>
              <a:rPr lang="en-IN" dirty="0" smtClean="0"/>
              <a:t>Cosmic microware background neutrinos: 300/cm</a:t>
            </a:r>
            <a:r>
              <a:rPr lang="en-IN" baseline="30000" dirty="0" smtClean="0"/>
              <a:t>3</a:t>
            </a:r>
            <a:endParaRPr lang="en-IN" dirty="0" smtClean="0"/>
          </a:p>
          <a:p>
            <a:pPr>
              <a:lnSpc>
                <a:spcPct val="120000"/>
              </a:lnSpc>
            </a:pPr>
            <a:r>
              <a:rPr lang="en-IN" dirty="0" smtClean="0"/>
              <a:t>The lightest massive particles</a:t>
            </a:r>
          </a:p>
          <a:p>
            <a:pPr lvl="1">
              <a:lnSpc>
                <a:spcPct val="120000"/>
              </a:lnSpc>
            </a:pPr>
            <a:r>
              <a:rPr lang="en-IN" dirty="0" smtClean="0"/>
              <a:t>A million times lighter than the electron</a:t>
            </a:r>
          </a:p>
          <a:p>
            <a:pPr lvl="1">
              <a:lnSpc>
                <a:spcPct val="120000"/>
              </a:lnSpc>
            </a:pPr>
            <a:r>
              <a:rPr lang="en-IN" dirty="0" smtClean="0"/>
              <a:t>No direct mass measurement yet</a:t>
            </a:r>
          </a:p>
          <a:p>
            <a:pPr>
              <a:lnSpc>
                <a:spcPct val="120000"/>
              </a:lnSpc>
            </a:pPr>
            <a:r>
              <a:rPr lang="en-IN" dirty="0" smtClean="0"/>
              <a:t>The most  weakly interacting particles</a:t>
            </a:r>
          </a:p>
          <a:p>
            <a:pPr lvl="1">
              <a:lnSpc>
                <a:spcPct val="120000"/>
              </a:lnSpc>
            </a:pPr>
            <a:r>
              <a:rPr lang="en-IN" dirty="0" smtClean="0"/>
              <a:t>Invisible: Do not interact with light</a:t>
            </a:r>
          </a:p>
          <a:p>
            <a:pPr lvl="1">
              <a:lnSpc>
                <a:spcPct val="120000"/>
              </a:lnSpc>
            </a:pPr>
            <a:r>
              <a:rPr lang="en-IN" dirty="0" smtClean="0"/>
              <a:t>Stopping </a:t>
            </a:r>
            <a:r>
              <a:rPr lang="en-IN" dirty="0" smtClean="0">
                <a:sym typeface="Symbol"/>
              </a:rPr>
              <a:t>, ,  </a:t>
            </a:r>
            <a:r>
              <a:rPr lang="en-IN" dirty="0" smtClean="0"/>
              <a:t>radiation: 50cm lead shielding</a:t>
            </a:r>
          </a:p>
          <a:p>
            <a:pPr lvl="1">
              <a:lnSpc>
                <a:spcPct val="120000"/>
              </a:lnSpc>
            </a:pPr>
            <a:r>
              <a:rPr lang="en-IN" dirty="0" smtClean="0"/>
              <a:t>Stopping neutrinos from the sun: Several light years!</a:t>
            </a:r>
          </a:p>
          <a:p>
            <a:pPr>
              <a:lnSpc>
                <a:spcPct val="120000"/>
              </a:lnSpc>
            </a:pPr>
            <a:r>
              <a:rPr lang="en-IN" sz="3600" dirty="0" smtClean="0"/>
              <a:t> </a:t>
            </a:r>
            <a:r>
              <a:rPr lang="en-IN" dirty="0" smtClean="0"/>
              <a:t>About 100 trillion neutrinos from the sun and other such objects are going through our body every second without doing any harm. </a:t>
            </a:r>
          </a:p>
          <a:p>
            <a:pPr>
              <a:lnSpc>
                <a:spcPct val="120000"/>
              </a:lnSpc>
            </a:pPr>
            <a:endParaRPr lang="en-IN" dirty="0"/>
          </a:p>
        </p:txBody>
      </p:sp>
      <p:sp>
        <p:nvSpPr>
          <p:cNvPr id="2" name="Footer Placeholder 1"/>
          <p:cNvSpPr>
            <a:spLocks noGrp="1"/>
          </p:cNvSpPr>
          <p:nvPr>
            <p:ph type="ftr" sz="quarter" idx="11"/>
          </p:nvPr>
        </p:nvSpPr>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35</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 model of particle physics</a:t>
            </a:r>
            <a:endParaRPr lang="en-US" dirty="0"/>
          </a:p>
        </p:txBody>
      </p:sp>
      <p:pic>
        <p:nvPicPr>
          <p:cNvPr id="7" name="Content Placeholder 6" descr="standardmodel-1.jpg"/>
          <p:cNvPicPr>
            <a:picLocks noGrp="1" noChangeAspect="1"/>
          </p:cNvPicPr>
          <p:nvPr>
            <p:ph sz="half" idx="1"/>
          </p:nvPr>
        </p:nvPicPr>
        <p:blipFill>
          <a:blip r:embed="rId3" cstate="print"/>
          <a:srcRect r="1969" b="3685"/>
          <a:stretch>
            <a:fillRect/>
          </a:stretch>
        </p:blipFill>
        <p:spPr>
          <a:xfrm>
            <a:off x="642079" y="1605600"/>
            <a:ext cx="3999947" cy="4860000"/>
          </a:xfrm>
          <a:prstGeom prst="rect">
            <a:avLst/>
          </a:prstGeom>
          <a:ln>
            <a:noFill/>
          </a:ln>
          <a:effectLst>
            <a:outerShdw blurRad="292100" dist="139700" dir="2700000" algn="tl" rotWithShape="0">
              <a:srgbClr val="333333">
                <a:alpha val="65000"/>
              </a:srgbClr>
            </a:outerShdw>
          </a:effectLst>
        </p:spPr>
      </p:pic>
      <p:pic>
        <p:nvPicPr>
          <p:cNvPr id="8" name="Content Placeholder 7" descr="reality_standard_model2.gif"/>
          <p:cNvPicPr>
            <a:picLocks noGrp="1" noChangeAspect="1"/>
          </p:cNvPicPr>
          <p:nvPr>
            <p:ph sz="half" idx="2"/>
          </p:nvPr>
        </p:nvPicPr>
        <p:blipFill>
          <a:blip r:embed="rId4" cstate="print"/>
          <a:stretch>
            <a:fillRect/>
          </a:stretch>
        </p:blipFill>
        <p:spPr>
          <a:xfrm>
            <a:off x="4973293" y="1605396"/>
            <a:ext cx="3561053" cy="4860000"/>
          </a:xfrm>
          <a:prstGeom prst="rect">
            <a:avLst/>
          </a:prstGeom>
          <a:ln>
            <a:noFill/>
          </a:ln>
          <a:effectLst>
            <a:outerShdw blurRad="292100" dist="139700" dir="2700000" algn="tl" rotWithShape="0">
              <a:srgbClr val="333333">
                <a:alpha val="65000"/>
              </a:srgbClr>
            </a:outerShdw>
          </a:effectLst>
        </p:spPr>
      </p:pic>
      <p:sp>
        <p:nvSpPr>
          <p:cNvPr id="5" name="Footer Placeholder 4"/>
          <p:cNvSpPr>
            <a:spLocks noGrp="1"/>
          </p:cNvSpPr>
          <p:nvPr>
            <p:ph type="ftr" sz="quarter" idx="11"/>
          </p:nvPr>
        </p:nvSpPr>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9" name="TextBox 8"/>
          <p:cNvSpPr txBox="1"/>
          <p:nvPr/>
        </p:nvSpPr>
        <p:spPr>
          <a:xfrm>
            <a:off x="5429256" y="5643578"/>
            <a:ext cx="756000" cy="276999"/>
          </a:xfrm>
          <a:prstGeom prst="rect">
            <a:avLst/>
          </a:prstGeom>
          <a:noFill/>
        </p:spPr>
        <p:txBody>
          <a:bodyPr wrap="square" rtlCol="0">
            <a:spAutoFit/>
          </a:bodyPr>
          <a:lstStyle/>
          <a:p>
            <a:pPr algn="ctr"/>
            <a:r>
              <a:rPr lang="en-US" sz="1200" b="1" dirty="0" smtClean="0">
                <a:solidFill>
                  <a:srgbClr val="FF0000"/>
                </a:solidFill>
              </a:rPr>
              <a:t>&lt;</a:t>
            </a:r>
            <a:r>
              <a:rPr lang="en-US" sz="1050" b="1" dirty="0" smtClean="0">
                <a:solidFill>
                  <a:srgbClr val="FF0000"/>
                </a:solidFill>
              </a:rPr>
              <a:t>2.2eV</a:t>
            </a:r>
            <a:endParaRPr lang="en-US" sz="1050" b="1" dirty="0">
              <a:solidFill>
                <a:srgbClr val="FF0000"/>
              </a:solidFill>
            </a:endParaRPr>
          </a:p>
        </p:txBody>
      </p:sp>
      <p:sp>
        <p:nvSpPr>
          <p:cNvPr id="10" name="TextBox 9"/>
          <p:cNvSpPr txBox="1"/>
          <p:nvPr/>
        </p:nvSpPr>
        <p:spPr>
          <a:xfrm>
            <a:off x="6072198" y="6000768"/>
            <a:ext cx="756000" cy="252000"/>
          </a:xfrm>
          <a:prstGeom prst="rect">
            <a:avLst/>
          </a:prstGeom>
          <a:noFill/>
        </p:spPr>
        <p:txBody>
          <a:bodyPr wrap="square" rtlCol="0">
            <a:spAutoFit/>
          </a:bodyPr>
          <a:lstStyle/>
          <a:p>
            <a:pPr algn="ctr"/>
            <a:r>
              <a:rPr lang="en-US" sz="1000" b="1" dirty="0" smtClean="0">
                <a:solidFill>
                  <a:srgbClr val="FF0000"/>
                </a:solidFill>
              </a:rPr>
              <a:t>&lt;</a:t>
            </a:r>
            <a:r>
              <a:rPr lang="en-US" sz="1050" b="1" dirty="0" smtClean="0">
                <a:solidFill>
                  <a:srgbClr val="FF0000"/>
                </a:solidFill>
              </a:rPr>
              <a:t>170keV</a:t>
            </a:r>
            <a:endParaRPr lang="en-US" sz="1050" b="1" dirty="0">
              <a:solidFill>
                <a:srgbClr val="FF0000"/>
              </a:solidFill>
            </a:endParaRPr>
          </a:p>
        </p:txBody>
      </p:sp>
      <p:sp>
        <p:nvSpPr>
          <p:cNvPr id="11" name="TextBox 10"/>
          <p:cNvSpPr txBox="1"/>
          <p:nvPr/>
        </p:nvSpPr>
        <p:spPr>
          <a:xfrm>
            <a:off x="6758606" y="5956626"/>
            <a:ext cx="756000" cy="252000"/>
          </a:xfrm>
          <a:prstGeom prst="rect">
            <a:avLst/>
          </a:prstGeom>
          <a:noFill/>
        </p:spPr>
        <p:txBody>
          <a:bodyPr wrap="square" rtlCol="0">
            <a:spAutoFit/>
          </a:bodyPr>
          <a:lstStyle/>
          <a:p>
            <a:pPr algn="ctr"/>
            <a:r>
              <a:rPr lang="en-US" sz="1050" b="1" dirty="0" smtClean="0">
                <a:solidFill>
                  <a:srgbClr val="FF0000"/>
                </a:solidFill>
              </a:rPr>
              <a:t>&lt;15.5MeV</a:t>
            </a:r>
            <a:endParaRPr lang="en-US" sz="1050" b="1" dirty="0">
              <a:solidFill>
                <a:srgbClr val="FF0000"/>
              </a:solidFill>
            </a:endParaRPr>
          </a:p>
        </p:txBody>
      </p:sp>
      <p:sp>
        <p:nvSpPr>
          <p:cNvPr id="12" name="Slide Number Placeholder 11"/>
          <p:cNvSpPr>
            <a:spLocks noGrp="1"/>
          </p:cNvSpPr>
          <p:nvPr>
            <p:ph type="sldNum" sz="quarter" idx="12"/>
          </p:nvPr>
        </p:nvSpPr>
        <p:spPr/>
        <p:txBody>
          <a:bodyPr/>
          <a:lstStyle/>
          <a:p>
            <a:fld id="{5D0D82D1-030A-4AF5-855D-82A44DD93AEE}" type="slidenum">
              <a:rPr lang="en-US" smtClean="0">
                <a:solidFill>
                  <a:prstClr val="black">
                    <a:tint val="95000"/>
                  </a:prstClr>
                </a:solidFill>
              </a:rPr>
              <a:pPr/>
              <a:t>36</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descr="kgf-neutrino-196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280" y="1512000"/>
            <a:ext cx="2590713" cy="46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p2-p2.bmp"/>
          <p:cNvPicPr>
            <a:picLocks noChangeAspect="1"/>
          </p:cNvPicPr>
          <p:nvPr/>
        </p:nvPicPr>
        <p:blipFill>
          <a:blip r:embed="rId3" cstate="print"/>
          <a:srcRect b="1868"/>
          <a:stretch>
            <a:fillRect/>
          </a:stretch>
        </p:blipFill>
        <p:spPr>
          <a:xfrm>
            <a:off x="2636234" y="1512000"/>
            <a:ext cx="6437811" cy="468000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2" name="Title 1"/>
          <p:cNvSpPr>
            <a:spLocks noGrp="1"/>
          </p:cNvSpPr>
          <p:nvPr>
            <p:ph type="title"/>
          </p:nvPr>
        </p:nvSpPr>
        <p:spPr/>
        <p:txBody>
          <a:bodyPr>
            <a:normAutofit/>
          </a:bodyPr>
          <a:lstStyle/>
          <a:p>
            <a:r>
              <a:rPr lang="en-US" dirty="0" smtClean="0"/>
              <a:t>Tradition of underground physics</a:t>
            </a:r>
            <a:endParaRPr lang="en-SG" dirty="0"/>
          </a:p>
        </p:txBody>
      </p:sp>
      <p:sp>
        <p:nvSpPr>
          <p:cNvPr id="10" name="TextBox 9"/>
          <p:cNvSpPr txBox="1"/>
          <p:nvPr/>
        </p:nvSpPr>
        <p:spPr>
          <a:xfrm rot="16200000" flipH="1">
            <a:off x="6521802" y="3645104"/>
            <a:ext cx="4680000" cy="369332"/>
          </a:xfrm>
          <a:prstGeom prst="rect">
            <a:avLst/>
          </a:prstGeom>
          <a:noFill/>
        </p:spPr>
        <p:txBody>
          <a:bodyPr wrap="square" rtlCol="0">
            <a:spAutoFit/>
          </a:bodyPr>
          <a:lstStyle/>
          <a:p>
            <a:pPr algn="ctr"/>
            <a:r>
              <a:rPr lang="en-US" dirty="0" smtClean="0">
                <a:solidFill>
                  <a:srgbClr val="FFFF00"/>
                </a:solidFill>
                <a:latin typeface="Narkisim" pitchFamily="34" charset="-79"/>
                <a:cs typeface="Narkisim" pitchFamily="34" charset="-79"/>
              </a:rPr>
              <a:t>Proton decay experiments</a:t>
            </a:r>
            <a:endParaRPr lang="en-SG" dirty="0">
              <a:solidFill>
                <a:srgbClr val="FFFF00"/>
              </a:solidFill>
              <a:latin typeface="Narkisim" pitchFamily="34" charset="-79"/>
              <a:cs typeface="Narkisim" pitchFamily="34" charset="-79"/>
            </a:endParaRPr>
          </a:p>
        </p:txBody>
      </p:sp>
      <p:sp>
        <p:nvSpPr>
          <p:cNvPr id="11" name="Text Box 7"/>
          <p:cNvSpPr txBox="1">
            <a:spLocks noChangeArrowheads="1"/>
          </p:cNvSpPr>
          <p:nvPr/>
        </p:nvSpPr>
        <p:spPr bwMode="auto">
          <a:xfrm rot="16200000">
            <a:off x="308357" y="3808796"/>
            <a:ext cx="4320000" cy="349633"/>
          </a:xfrm>
          <a:prstGeom prst="rect">
            <a:avLst/>
          </a:prstGeom>
          <a:noFill/>
          <a:ln w="9525">
            <a:noFill/>
            <a:miter lim="800000"/>
            <a:headEnd/>
            <a:tailEnd/>
          </a:ln>
          <a:effectLst/>
        </p:spPr>
        <p:txBody>
          <a:bodyPr wrap="square" lIns="102413" tIns="51206" rIns="102413" bIns="51206" anchor="ctr" anchorCtr="0">
            <a:spAutoFit/>
          </a:bodyPr>
          <a:lstStyle/>
          <a:p>
            <a:pPr algn="ctr" defTabSz="1023938"/>
            <a:r>
              <a:rPr lang="en-US" sz="1600" dirty="0">
                <a:solidFill>
                  <a:srgbClr val="FFFF00"/>
                </a:solidFill>
                <a:latin typeface="Narkisim" pitchFamily="34" charset="-79"/>
                <a:cs typeface="Narkisim" pitchFamily="34" charset="-79"/>
              </a:rPr>
              <a:t>Atmospheric neutrino </a:t>
            </a:r>
            <a:r>
              <a:rPr lang="en-US" sz="1600" dirty="0" smtClean="0">
                <a:solidFill>
                  <a:srgbClr val="FFFF00"/>
                </a:solidFill>
                <a:latin typeface="Narkisim" pitchFamily="34" charset="-79"/>
                <a:cs typeface="Narkisim" pitchFamily="34" charset="-79"/>
              </a:rPr>
              <a:t>detector  </a:t>
            </a:r>
            <a:r>
              <a:rPr lang="en-US" sz="1600" dirty="0">
                <a:solidFill>
                  <a:srgbClr val="FFFF00"/>
                </a:solidFill>
                <a:latin typeface="Narkisim" pitchFamily="34" charset="-79"/>
                <a:cs typeface="Narkisim" pitchFamily="34" charset="-79"/>
              </a:rPr>
              <a:t>at Kolar Gold </a:t>
            </a:r>
            <a:r>
              <a:rPr lang="en-US" sz="1600" dirty="0" smtClean="0">
                <a:solidFill>
                  <a:srgbClr val="FFFF00"/>
                </a:solidFill>
                <a:latin typeface="Narkisim" pitchFamily="34" charset="-79"/>
                <a:cs typeface="Narkisim" pitchFamily="34" charset="-79"/>
              </a:rPr>
              <a:t>Fields</a:t>
            </a:r>
            <a:endParaRPr lang="en-US" sz="1600" dirty="0">
              <a:solidFill>
                <a:srgbClr val="FFFF00"/>
              </a:solidFill>
              <a:latin typeface="Narkisim" pitchFamily="34" charset="-79"/>
              <a:cs typeface="Narkisim" pitchFamily="34" charset="-79"/>
            </a:endParaRPr>
          </a:p>
        </p:txBody>
      </p:sp>
      <p:sp>
        <p:nvSpPr>
          <p:cNvPr id="8" name="Slide Number Placeholder 7"/>
          <p:cNvSpPr>
            <a:spLocks noGrp="1"/>
          </p:cNvSpPr>
          <p:nvPr>
            <p:ph type="sldNum" sz="quarter" idx="12"/>
          </p:nvPr>
        </p:nvSpPr>
        <p:spPr/>
        <p:txBody>
          <a:bodyPr/>
          <a:lstStyle/>
          <a:p>
            <a:fld id="{5D0D82D1-030A-4AF5-855D-82A44DD93AEE}" type="slidenum">
              <a:rPr lang="en-US" smtClean="0">
                <a:solidFill>
                  <a:prstClr val="black">
                    <a:tint val="95000"/>
                  </a:prstClr>
                </a:solidFill>
              </a:rPr>
              <a:pPr/>
              <a:t>37</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Pioneering detectors and electronics in the b/w era</a:t>
            </a:r>
            <a:endParaRPr lang="en-IN" dirty="0"/>
          </a:p>
        </p:txBody>
      </p:sp>
      <p:sp>
        <p:nvSpPr>
          <p:cNvPr id="4" name="Slide Number Placeholder 3"/>
          <p:cNvSpPr>
            <a:spLocks noGrp="1"/>
          </p:cNvSpPr>
          <p:nvPr>
            <p:ph type="sldNum" sz="quarter" idx="12"/>
          </p:nvPr>
        </p:nvSpPr>
        <p:spPr/>
        <p:txBody>
          <a:bodyPr/>
          <a:lstStyle/>
          <a:p>
            <a:fld id="{87DA48A2-68BF-4CCB-B774-65C9A0FC6421}" type="slidenum">
              <a:rPr lang="en-SG" smtClean="0">
                <a:solidFill>
                  <a:prstClr val="black">
                    <a:tint val="95000"/>
                  </a:prstClr>
                </a:solidFill>
              </a:rPr>
              <a:pPr/>
              <a:t>38</a:t>
            </a:fld>
            <a:endParaRPr lang="en-SG" dirty="0">
              <a:solidFill>
                <a:prstClr val="black">
                  <a:tint val="95000"/>
                </a:prstClr>
              </a:solidFill>
            </a:endParaRPr>
          </a:p>
        </p:txBody>
      </p:sp>
      <p:grpSp>
        <p:nvGrpSpPr>
          <p:cNvPr id="3" name="Group 13"/>
          <p:cNvGrpSpPr/>
          <p:nvPr/>
        </p:nvGrpSpPr>
        <p:grpSpPr>
          <a:xfrm>
            <a:off x="1308783" y="1512000"/>
            <a:ext cx="6526434" cy="5292000"/>
            <a:chOff x="-31" y="1512000"/>
            <a:chExt cx="6526434" cy="5292000"/>
          </a:xfrm>
        </p:grpSpPr>
        <p:pic>
          <p:nvPicPr>
            <p:cNvPr id="6" name="Picture 5" descr="counters.jpg"/>
            <p:cNvPicPr>
              <a:picLocks noChangeAspect="1"/>
            </p:cNvPicPr>
            <p:nvPr/>
          </p:nvPicPr>
          <p:blipFill>
            <a:blip r:embed="rId2" cstate="print"/>
            <a:stretch>
              <a:fillRect/>
            </a:stretch>
          </p:blipFill>
          <p:spPr>
            <a:xfrm>
              <a:off x="-31" y="4788000"/>
              <a:ext cx="3261487" cy="2016000"/>
            </a:xfrm>
            <a:prstGeom prst="rect">
              <a:avLst/>
            </a:prstGeom>
          </p:spPr>
        </p:pic>
        <p:pic>
          <p:nvPicPr>
            <p:cNvPr id="7" name="Picture 6" descr="ramrack.jpg"/>
            <p:cNvPicPr>
              <a:picLocks noChangeAspect="1"/>
            </p:cNvPicPr>
            <p:nvPr/>
          </p:nvPicPr>
          <p:blipFill>
            <a:blip r:embed="rId3" cstate="print"/>
            <a:stretch>
              <a:fillRect/>
            </a:stretch>
          </p:blipFill>
          <p:spPr>
            <a:xfrm>
              <a:off x="71406" y="1512000"/>
              <a:ext cx="2108401" cy="3240000"/>
            </a:xfrm>
            <a:prstGeom prst="rect">
              <a:avLst/>
            </a:prstGeom>
          </p:spPr>
        </p:pic>
        <p:pic>
          <p:nvPicPr>
            <p:cNvPr id="8" name="Picture 7" descr="subcpu.jpg"/>
            <p:cNvPicPr>
              <a:picLocks noChangeAspect="1"/>
            </p:cNvPicPr>
            <p:nvPr/>
          </p:nvPicPr>
          <p:blipFill>
            <a:blip r:embed="rId4" cstate="print"/>
            <a:stretch>
              <a:fillRect/>
            </a:stretch>
          </p:blipFill>
          <p:spPr>
            <a:xfrm>
              <a:off x="2214546" y="1512000"/>
              <a:ext cx="2127520" cy="3240000"/>
            </a:xfrm>
            <a:prstGeom prst="rect">
              <a:avLst/>
            </a:prstGeom>
          </p:spPr>
        </p:pic>
        <p:pic>
          <p:nvPicPr>
            <p:cNvPr id="9" name="Picture 8" descr="trigger.jpg"/>
            <p:cNvPicPr>
              <a:picLocks noChangeAspect="1"/>
            </p:cNvPicPr>
            <p:nvPr/>
          </p:nvPicPr>
          <p:blipFill>
            <a:blip r:embed="rId5" cstate="print"/>
            <a:stretch>
              <a:fillRect/>
            </a:stretch>
          </p:blipFill>
          <p:spPr>
            <a:xfrm>
              <a:off x="4391310" y="1512000"/>
              <a:ext cx="2109516" cy="3240000"/>
            </a:xfrm>
            <a:prstGeom prst="rect">
              <a:avLst/>
            </a:prstGeom>
          </p:spPr>
        </p:pic>
        <p:pic>
          <p:nvPicPr>
            <p:cNvPr id="10" name="Picture 9" descr="ampdisc.jpg"/>
            <p:cNvPicPr>
              <a:picLocks noChangeAspect="1"/>
            </p:cNvPicPr>
            <p:nvPr/>
          </p:nvPicPr>
          <p:blipFill>
            <a:blip r:embed="rId6" cstate="print"/>
            <a:stretch>
              <a:fillRect/>
            </a:stretch>
          </p:blipFill>
          <p:spPr>
            <a:xfrm>
              <a:off x="3286116" y="4788000"/>
              <a:ext cx="3240287" cy="2016000"/>
            </a:xfrm>
            <a:prstGeom prst="rect">
              <a:avLst/>
            </a:prstGeom>
          </p:spPr>
        </p:pic>
      </p:grpSp>
      <p:sp>
        <p:nvSpPr>
          <p:cNvPr id="11" name="Footer Placeholder 10"/>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India-based Neutrino Observatory project</a:t>
            </a:r>
            <a:endParaRPr lang="en-SG" sz="4000" dirty="0"/>
          </a:p>
        </p:txBody>
      </p:sp>
      <p:sp>
        <p:nvSpPr>
          <p:cNvPr id="3" name="Content Placeholder 2"/>
          <p:cNvSpPr>
            <a:spLocks noGrp="1"/>
          </p:cNvSpPr>
          <p:nvPr>
            <p:ph idx="1"/>
          </p:nvPr>
        </p:nvSpPr>
        <p:spPr/>
        <p:txBody>
          <a:bodyPr>
            <a:normAutofit fontScale="85000" lnSpcReduction="10000"/>
          </a:bodyPr>
          <a:lstStyle/>
          <a:p>
            <a:pPr>
              <a:lnSpc>
                <a:spcPct val="120000"/>
              </a:lnSpc>
            </a:pPr>
            <a:r>
              <a:rPr lang="en-US" sz="2400" dirty="0" smtClean="0"/>
              <a:t>The primary goal of INO is neutrino physics.</a:t>
            </a:r>
          </a:p>
          <a:p>
            <a:pPr>
              <a:lnSpc>
                <a:spcPct val="120000"/>
              </a:lnSpc>
            </a:pPr>
            <a:r>
              <a:rPr lang="en-US" sz="2400" dirty="0" smtClean="0"/>
              <a:t>A national collaboration of scientists from more than 26 groups belonging to DAE institutions, IITs and Universities.</a:t>
            </a:r>
          </a:p>
          <a:p>
            <a:pPr>
              <a:lnSpc>
                <a:spcPct val="120000"/>
              </a:lnSpc>
            </a:pPr>
            <a:r>
              <a:rPr lang="en-US" sz="2400" dirty="0" smtClean="0"/>
              <a:t>The total cost of the project is expected to be about Rs.1500 </a:t>
            </a:r>
            <a:r>
              <a:rPr lang="en-US" sz="2400" dirty="0" err="1" smtClean="0"/>
              <a:t>crores</a:t>
            </a:r>
            <a:r>
              <a:rPr lang="en-US" sz="2400" dirty="0" smtClean="0"/>
              <a:t>.</a:t>
            </a:r>
          </a:p>
          <a:p>
            <a:pPr>
              <a:lnSpc>
                <a:spcPct val="120000"/>
              </a:lnSpc>
            </a:pPr>
            <a:r>
              <a:rPr lang="en-US" sz="2400" dirty="0" smtClean="0"/>
              <a:t>The project includes:</a:t>
            </a:r>
          </a:p>
          <a:p>
            <a:pPr lvl="1">
              <a:lnSpc>
                <a:spcPct val="120000"/>
              </a:lnSpc>
            </a:pPr>
            <a:r>
              <a:rPr lang="en-US" sz="2000" dirty="0" smtClean="0"/>
              <a:t>construction of an underground laboratory and associated surface facilities,</a:t>
            </a:r>
          </a:p>
          <a:p>
            <a:pPr lvl="1">
              <a:lnSpc>
                <a:spcPct val="120000"/>
              </a:lnSpc>
            </a:pPr>
            <a:r>
              <a:rPr lang="en-US" sz="2000" dirty="0" smtClean="0"/>
              <a:t>construction of a Iron Calorimeter (ICAL) detector for neutrinos,</a:t>
            </a:r>
          </a:p>
          <a:p>
            <a:pPr lvl="1">
              <a:lnSpc>
                <a:spcPct val="120000"/>
              </a:lnSpc>
            </a:pPr>
            <a:r>
              <a:rPr lang="en-US" sz="2000" dirty="0" smtClean="0"/>
              <a:t>setting up of National Centre for High energy Physics (NCHEP).</a:t>
            </a:r>
            <a:endParaRPr lang="en-SG" sz="2000" dirty="0" smtClean="0"/>
          </a:p>
          <a:p>
            <a:pPr>
              <a:lnSpc>
                <a:spcPct val="120000"/>
              </a:lnSpc>
            </a:pPr>
            <a:r>
              <a:rPr lang="en-US" sz="2400" dirty="0" smtClean="0"/>
              <a:t>The project is expected to be completed within seven years beginning April 2012. </a:t>
            </a:r>
            <a:endParaRPr lang="en-SG" sz="2400" dirty="0" smtClean="0"/>
          </a:p>
          <a:p>
            <a:pPr>
              <a:lnSpc>
                <a:spcPct val="120000"/>
              </a:lnSpc>
            </a:pPr>
            <a:r>
              <a:rPr lang="en-US" sz="2400" dirty="0" smtClean="0"/>
              <a:t>A successful INO-Industry interface developed because of the large scale of experimental science activity involved.</a:t>
            </a:r>
            <a:endParaRPr lang="en-SG" sz="2400" dirty="0" smtClean="0"/>
          </a:p>
          <a:p>
            <a:pPr>
              <a:lnSpc>
                <a:spcPct val="120000"/>
              </a:lnSpc>
            </a:pPr>
            <a:r>
              <a:rPr lang="en-US" sz="2400" dirty="0" smtClean="0"/>
              <a:t>INO Graduate Training Programme under the umbrella of Homi Bhabha National Institute (HBNI) - a deemed-to-be University within DAE is in its fifth year.</a:t>
            </a:r>
            <a:endParaRPr lang="en-SG" sz="2400" dirty="0" smtClean="0"/>
          </a:p>
        </p:txBody>
      </p:sp>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39</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The interplay ...</a:t>
            </a:r>
            <a:endParaRPr lang="en-IN" dirty="0"/>
          </a:p>
        </p:txBody>
      </p:sp>
      <p:pic>
        <p:nvPicPr>
          <p:cNvPr id="4" name="Content Placeholder 3" descr="science01.jpg"/>
          <p:cNvPicPr>
            <a:picLocks noGrp="1" noChangeAspect="1"/>
          </p:cNvPicPr>
          <p:nvPr>
            <p:ph idx="1"/>
          </p:nvPr>
        </p:nvPicPr>
        <p:blipFill>
          <a:blip r:embed="rId2" cstate="print"/>
          <a:stretch>
            <a:fillRect/>
          </a:stretch>
        </p:blipFill>
        <p:spPr>
          <a:xfrm>
            <a:off x="18000" y="1484784"/>
            <a:ext cx="9108000" cy="5352062"/>
          </a:xfrm>
        </p:spPr>
      </p:pic>
      <p:sp>
        <p:nvSpPr>
          <p:cNvPr id="6" name="Slide Number Placeholder 5"/>
          <p:cNvSpPr>
            <a:spLocks noGrp="1"/>
          </p:cNvSpPr>
          <p:nvPr>
            <p:ph type="sldNum" sz="quarter" idx="12"/>
          </p:nvPr>
        </p:nvSpPr>
        <p:spPr/>
        <p:txBody>
          <a:bodyPr/>
          <a:lstStyle/>
          <a:p>
            <a:fld id="{87DA48A2-68BF-4CCB-B774-65C9A0FC6421}" type="slidenum">
              <a:rPr lang="en-SG" smtClean="0"/>
              <a:pPr/>
              <a:t>4</a:t>
            </a:fld>
            <a:endParaRPr lang="en-SG"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IN" dirty="0" smtClean="0"/>
              <a:t>Site for the </a:t>
            </a:r>
            <a:r>
              <a:rPr lang="en-SG" dirty="0" smtClean="0"/>
              <a:t>INO project</a:t>
            </a:r>
            <a:endParaRPr lang="en-IN" dirty="0"/>
          </a:p>
        </p:txBody>
      </p:sp>
      <p:sp>
        <p:nvSpPr>
          <p:cNvPr id="3" name="Content Placeholder 2"/>
          <p:cNvSpPr>
            <a:spLocks noGrp="1"/>
          </p:cNvSpPr>
          <p:nvPr>
            <p:ph sz="half" idx="1"/>
          </p:nvPr>
        </p:nvSpPr>
        <p:spPr/>
        <p:txBody>
          <a:bodyPr/>
          <a:lstStyle/>
          <a:p>
            <a:endParaRPr lang="en-IN" dirty="0"/>
          </a:p>
        </p:txBody>
      </p:sp>
      <p:sp>
        <p:nvSpPr>
          <p:cNvPr id="4" name="Footer Placeholder 3"/>
          <p:cNvSpPr>
            <a:spLocks noGrp="1"/>
          </p:cNvSpPr>
          <p:nvPr>
            <p:ph type="ftr" sz="quarter" idx="11"/>
          </p:nvPr>
        </p:nvSpPr>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40</a:t>
            </a:fld>
            <a:endParaRPr lang="en-US" dirty="0">
              <a:solidFill>
                <a:prstClr val="black">
                  <a:tint val="95000"/>
                </a:prstClr>
              </a:solidFill>
            </a:endParaRPr>
          </a:p>
        </p:txBody>
      </p:sp>
      <p:pic>
        <p:nvPicPr>
          <p:cNvPr id="6" name="Picture 2"/>
          <p:cNvPicPr>
            <a:picLocks noChangeAspect="1" noChangeArrowheads="1"/>
          </p:cNvPicPr>
          <p:nvPr/>
        </p:nvPicPr>
        <p:blipFill>
          <a:blip r:embed="rId2" cstate="print"/>
          <a:srcRect b="27550"/>
          <a:stretch>
            <a:fillRect/>
          </a:stretch>
        </p:blipFill>
        <p:spPr bwMode="auto">
          <a:xfrm>
            <a:off x="17889" y="1484784"/>
            <a:ext cx="9126111" cy="4955739"/>
          </a:xfrm>
          <a:prstGeom prst="rect">
            <a:avLst/>
          </a:prstGeom>
          <a:noFill/>
          <a:ln w="9525">
            <a:noFill/>
            <a:miter lim="800000"/>
            <a:headEnd/>
            <a:tailEnd/>
          </a:ln>
        </p:spPr>
      </p:pic>
      <p:sp>
        <p:nvSpPr>
          <p:cNvPr id="7" name="Title 1"/>
          <p:cNvSpPr txBox="1">
            <a:spLocks/>
          </p:cNvSpPr>
          <p:nvPr/>
        </p:nvSpPr>
        <p:spPr>
          <a:xfrm>
            <a:off x="18000" y="4864992"/>
            <a:ext cx="9108000" cy="1661993"/>
          </a:xfrm>
          <a:prstGeom prst="rect">
            <a:avLst/>
          </a:prstGeom>
        </p:spPr>
        <p:txBody>
          <a:bodyPr vert="horz" lIns="91440" rIns="45720" rtlCol="0" anchor="b" anchorCtr="0">
            <a:normAutofit fontScale="975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chemeClr val="accent1">
                  <a:satMod val="150000"/>
                </a:schemeClr>
              </a:solidFill>
              <a:effectLst/>
              <a:uLnTx/>
              <a:uFillTx/>
              <a:latin typeface="Narkisim" pitchFamily="34" charset="-79"/>
              <a:ea typeface="+mj-ea"/>
              <a:cs typeface="Narkisim" pitchFamily="34" charset="-79"/>
            </a:endParaRPr>
          </a:p>
        </p:txBody>
      </p:sp>
      <p:sp>
        <p:nvSpPr>
          <p:cNvPr id="9" name="TextBox 8"/>
          <p:cNvSpPr txBox="1"/>
          <p:nvPr/>
        </p:nvSpPr>
        <p:spPr>
          <a:xfrm>
            <a:off x="846000" y="5786100"/>
            <a:ext cx="7452000" cy="523220"/>
          </a:xfrm>
          <a:prstGeom prst="rect">
            <a:avLst/>
          </a:prstGeom>
          <a:noFill/>
        </p:spPr>
        <p:txBody>
          <a:bodyPr wrap="square" rtlCol="0">
            <a:spAutoFit/>
          </a:bodyPr>
          <a:lstStyle/>
          <a:p>
            <a:r>
              <a:rPr lang="en-IN" sz="2800" dirty="0" smtClean="0">
                <a:solidFill>
                  <a:schemeClr val="bg1"/>
                </a:solidFill>
              </a:rPr>
              <a:t>A mega science complex coming up near Madurai</a:t>
            </a:r>
            <a:endParaRPr lang="en-IN" sz="2800"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Underground Laboratory Layout</a:t>
            </a:r>
            <a:endParaRPr lang="en-US" dirty="0"/>
          </a:p>
        </p:txBody>
      </p:sp>
      <p:sp>
        <p:nvSpPr>
          <p:cNvPr id="10" name="Content Placeholder 9"/>
          <p:cNvSpPr>
            <a:spLocks noGrp="1"/>
          </p:cNvSpPr>
          <p:nvPr>
            <p:ph sz="half" idx="1"/>
          </p:nvPr>
        </p:nvSpPr>
        <p:spPr/>
        <p:txBody>
          <a:bodyPr/>
          <a:lstStyle/>
          <a:p>
            <a:endParaRPr lang="en-IN"/>
          </a:p>
        </p:txBody>
      </p:sp>
      <p:sp>
        <p:nvSpPr>
          <p:cNvPr id="3" name="Slide Number Placeholder 2"/>
          <p:cNvSpPr>
            <a:spLocks noGrp="1"/>
          </p:cNvSpPr>
          <p:nvPr>
            <p:ph type="sldNum" sz="quarter" idx="12"/>
          </p:nvPr>
        </p:nvSpPr>
        <p:spPr/>
        <p:txBody>
          <a:bodyPr/>
          <a:lstStyle/>
          <a:p>
            <a:fld id="{10B22178-E535-47B0-96EF-1A4B49D845FC}" type="slidenum">
              <a:rPr lang="en-SG" smtClean="0"/>
              <a:pPr/>
              <a:t>41</a:t>
            </a:fld>
            <a:endParaRPr lang="en-SG" dirty="0"/>
          </a:p>
        </p:txBody>
      </p:sp>
      <p:pic>
        <p:nvPicPr>
          <p:cNvPr id="10244" name="Picture 3" descr="ug-lab.jpg"/>
          <p:cNvPicPr>
            <a:picLocks noChangeAspect="1"/>
          </p:cNvPicPr>
          <p:nvPr/>
        </p:nvPicPr>
        <p:blipFill>
          <a:blip r:embed="rId2" cstate="print"/>
          <a:srcRect/>
          <a:stretch>
            <a:fillRect/>
          </a:stretch>
        </p:blipFill>
        <p:spPr bwMode="auto">
          <a:xfrm>
            <a:off x="1907704" y="1772816"/>
            <a:ext cx="7139171" cy="5040560"/>
          </a:xfrm>
          <a:prstGeom prst="rect">
            <a:avLst/>
          </a:prstGeom>
          <a:noFill/>
          <a:ln w="9525">
            <a:noFill/>
            <a:miter lim="800000"/>
            <a:headEnd/>
            <a:tailEnd/>
          </a:ln>
        </p:spPr>
      </p:pic>
      <p:graphicFrame>
        <p:nvGraphicFramePr>
          <p:cNvPr id="6" name="Table 5"/>
          <p:cNvGraphicFramePr>
            <a:graphicFrameLocks noGrp="1"/>
          </p:cNvGraphicFramePr>
          <p:nvPr/>
        </p:nvGraphicFramePr>
        <p:xfrm>
          <a:off x="179512" y="1556792"/>
          <a:ext cx="4032448" cy="1981200"/>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944216"/>
                <a:gridCol w="2088232"/>
              </a:tblGrid>
              <a:tr h="183718">
                <a:tc>
                  <a:txBody>
                    <a:bodyPr/>
                    <a:lstStyle/>
                    <a:p>
                      <a:pPr algn="l">
                        <a:spcAft>
                          <a:spcPts val="0"/>
                        </a:spcAft>
                      </a:pPr>
                      <a:r>
                        <a:rPr lang="en-SG" sz="1300" kern="100" dirty="0">
                          <a:solidFill>
                            <a:srgbClr val="002060"/>
                          </a:solidFill>
                        </a:rPr>
                        <a:t>Length of the tunnel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smtClean="0">
                          <a:solidFill>
                            <a:srgbClr val="002060"/>
                          </a:solidFill>
                        </a:rPr>
                        <a:t>2.1 </a:t>
                      </a:r>
                      <a:r>
                        <a:rPr lang="en-SG" sz="1300" kern="100" dirty="0">
                          <a:solidFill>
                            <a:srgbClr val="002060"/>
                          </a:solidFill>
                        </a:rPr>
                        <a:t>km (approx.)</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cross-section</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7.5m wide and 7.5m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Tunnel gradient</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1:15</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overburden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SG" sz="1300" kern="100" dirty="0" smtClean="0">
                          <a:solidFill>
                            <a:srgbClr val="002060"/>
                          </a:solidFill>
                          <a:latin typeface="+mn-lt"/>
                          <a:ea typeface="+mn-ea"/>
                          <a:cs typeface="+mn-cs"/>
                        </a:rPr>
                        <a:t>1300m (</a:t>
                      </a:r>
                      <a:r>
                        <a:rPr kumimoji="0" lang="en-US" sz="1300" kern="100" dirty="0" smtClean="0">
                          <a:solidFill>
                            <a:srgbClr val="002060"/>
                          </a:solidFill>
                          <a:latin typeface="+mn-lt"/>
                          <a:ea typeface="+mn-ea"/>
                          <a:cs typeface="+mn-cs"/>
                        </a:rPr>
                        <a:t>4000 mwe)</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Rock type and density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Charnockite, 2.9 gm/cc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Number of caverns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3 (one big and two small)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Size of the main cavern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132m × 26m × 20m (high)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CERN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7100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algn="l">
                        <a:spcAft>
                          <a:spcPts val="0"/>
                        </a:spcAft>
                      </a:pPr>
                      <a:r>
                        <a:rPr lang="en-SG" sz="1300" kern="100" dirty="0">
                          <a:solidFill>
                            <a:srgbClr val="002060"/>
                          </a:solidFill>
                        </a:rPr>
                        <a:t>Distance from JPARC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l">
                        <a:spcAft>
                          <a:spcPts val="0"/>
                        </a:spcAft>
                      </a:pPr>
                      <a:r>
                        <a:rPr lang="en-SG" sz="1300" kern="100" dirty="0">
                          <a:solidFill>
                            <a:srgbClr val="002060"/>
                          </a:solidFill>
                        </a:rPr>
                        <a:t>6600 km </a:t>
                      </a:r>
                      <a:endParaRPr lang="en-SG" sz="1300" kern="100" dirty="0">
                        <a:solidFill>
                          <a:srgbClr val="002060"/>
                        </a:solidFill>
                        <a:latin typeface="Century"/>
                        <a:ea typeface="MS Mincho"/>
                        <a:cs typeface="Times New Roman"/>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183718">
                <a:tc>
                  <a:txBody>
                    <a:bodyPr/>
                    <a:lstStyle/>
                    <a:p>
                      <a:pPr marL="0" algn="l" rtl="0" eaLnBrk="1" latinLnBrk="0" hangingPunct="1">
                        <a:spcAft>
                          <a:spcPts val="0"/>
                        </a:spcAft>
                      </a:pPr>
                      <a:r>
                        <a:rPr kumimoji="0" lang="en-SG" sz="1300" kern="100" dirty="0" smtClean="0">
                          <a:solidFill>
                            <a:srgbClr val="002060"/>
                          </a:solidFill>
                          <a:latin typeface="+mn-lt"/>
                          <a:ea typeface="+mn-ea"/>
                          <a:cs typeface="+mn-cs"/>
                        </a:rPr>
                        <a:t>Future nuclear reactor</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kumimoji="0" lang="en-SG" sz="1300" kern="100" dirty="0" smtClean="0">
                          <a:solidFill>
                            <a:srgbClr val="002060"/>
                          </a:solidFill>
                          <a:latin typeface="+mn-lt"/>
                          <a:ea typeface="+mn-ea"/>
                          <a:cs typeface="+mn-cs"/>
                        </a:rPr>
                        <a:t>9000 Mwe, 205 km</a:t>
                      </a:r>
                      <a:endParaRPr kumimoji="0" lang="en-SG" sz="1300" kern="100" dirty="0">
                        <a:solidFill>
                          <a:srgbClr val="002060"/>
                        </a:solidFill>
                        <a:latin typeface="+mn-lt"/>
                        <a:ea typeface="+mn-ea"/>
                        <a:cs typeface="+mn-cs"/>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bl>
          </a:graphicData>
        </a:graphic>
      </p:graphicFrame>
      <p:sp>
        <p:nvSpPr>
          <p:cNvPr id="7" name="Rounded Rectangle 6"/>
          <p:cNvSpPr/>
          <p:nvPr/>
        </p:nvSpPr>
        <p:spPr>
          <a:xfrm>
            <a:off x="4355976" y="1587482"/>
            <a:ext cx="1872208" cy="442674"/>
          </a:xfrm>
          <a:prstGeom prst="roundRect">
            <a:avLst/>
          </a:prstGeom>
          <a:solidFill>
            <a:srgbClr val="FF99FF"/>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smtClean="0">
                <a:solidFill>
                  <a:schemeClr val="tx1"/>
                </a:solidFill>
              </a:rPr>
              <a:t>Basic features</a:t>
            </a:r>
            <a:endParaRPr lang="en-SG" sz="2000" dirty="0">
              <a:solidFill>
                <a:schemeClr val="tx1"/>
              </a:solidFill>
            </a:endParaRPr>
          </a:p>
        </p:txBody>
      </p:sp>
      <p:sp>
        <p:nvSpPr>
          <p:cNvPr id="8" name="Footer Placeholder 7"/>
          <p:cNvSpPr>
            <a:spLocks noGrp="1"/>
          </p:cNvSpPr>
          <p:nvPr>
            <p:ph type="ftr" sz="quarter" idx="11"/>
          </p:nvPr>
        </p:nvSpPr>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ICAL detector and construction</a:t>
            </a:r>
            <a:endParaRPr lang="en-SG" dirty="0"/>
          </a:p>
        </p:txBody>
      </p:sp>
      <p:sp>
        <p:nvSpPr>
          <p:cNvPr id="4" name="Footer Placeholder 3"/>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pic>
        <p:nvPicPr>
          <p:cNvPr id="6" name="Picture 2" descr="http://www.ino.tifr.res.in/ino/gallery/Schematic%20view%20of%20the%20INO%20detector.JPG">
            <a:hlinkClick r:id="rId3" action="ppaction://hlinkpres?slideindex=1&amp;slidetitle="/>
          </p:cNvPr>
          <p:cNvPicPr>
            <a:picLocks noGrp="1" noChangeAspect="1" noChangeArrowheads="1"/>
          </p:cNvPicPr>
          <p:nvPr>
            <p:ph idx="1"/>
          </p:nvPr>
        </p:nvPicPr>
        <p:blipFill>
          <a:blip r:embed="rId4" cstate="print"/>
          <a:srcRect/>
          <a:stretch>
            <a:fillRect/>
          </a:stretch>
        </p:blipFill>
        <p:spPr bwMode="auto">
          <a:xfrm>
            <a:off x="179512" y="1548000"/>
            <a:ext cx="4178301" cy="4860000"/>
          </a:xfrm>
          <a:prstGeom prst="rect">
            <a:avLst/>
          </a:prstGeom>
          <a:ln>
            <a:noFill/>
          </a:ln>
          <a:effectLst>
            <a:outerShdw blurRad="292100" dist="139700" dir="2700000" algn="tl" rotWithShape="0">
              <a:srgbClr val="333333">
                <a:alpha val="65000"/>
              </a:srgbClr>
            </a:outerShdw>
          </a:effectLst>
        </p:spPr>
      </p:pic>
      <p:sp>
        <p:nvSpPr>
          <p:cNvPr id="8" name="Text Box 12"/>
          <p:cNvSpPr txBox="1">
            <a:spLocks noChangeArrowheads="1"/>
          </p:cNvSpPr>
          <p:nvPr/>
        </p:nvSpPr>
        <p:spPr bwMode="auto">
          <a:xfrm>
            <a:off x="1529869" y="2034535"/>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Magnet coils</a:t>
            </a:r>
            <a:endParaRPr lang="en-US" baseline="0" dirty="0">
              <a:solidFill>
                <a:schemeClr val="bg1"/>
              </a:solidFill>
              <a:latin typeface="Arial" charset="0"/>
            </a:endParaRPr>
          </a:p>
        </p:txBody>
      </p:sp>
      <p:sp>
        <p:nvSpPr>
          <p:cNvPr id="13" name="Text Box 12"/>
          <p:cNvSpPr txBox="1">
            <a:spLocks noChangeArrowheads="1"/>
          </p:cNvSpPr>
          <p:nvPr/>
        </p:nvSpPr>
        <p:spPr bwMode="auto">
          <a:xfrm>
            <a:off x="730504" y="4149080"/>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a:r>
              <a:rPr lang="en-US" sz="1600" baseline="0" dirty="0" smtClean="0">
                <a:solidFill>
                  <a:schemeClr val="bg1"/>
                </a:solidFill>
                <a:latin typeface="Arial" charset="0"/>
              </a:rPr>
              <a:t>RPC handling trolleys</a:t>
            </a:r>
            <a:endParaRPr lang="en-US" sz="1600" baseline="0" dirty="0">
              <a:solidFill>
                <a:schemeClr val="bg1"/>
              </a:solidFill>
              <a:latin typeface="Arial" charset="0"/>
            </a:endParaRPr>
          </a:p>
        </p:txBody>
      </p:sp>
      <p:sp>
        <p:nvSpPr>
          <p:cNvPr id="14" name="Striped Right Arrow 13"/>
          <p:cNvSpPr/>
          <p:nvPr/>
        </p:nvSpPr>
        <p:spPr>
          <a:xfrm>
            <a:off x="3227612" y="424015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5" name="Striped Right Arrow 14"/>
          <p:cNvSpPr/>
          <p:nvPr/>
        </p:nvSpPr>
        <p:spPr>
          <a:xfrm rot="10800000">
            <a:off x="883421" y="421506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Text Box 12"/>
          <p:cNvSpPr txBox="1">
            <a:spLocks noChangeArrowheads="1"/>
          </p:cNvSpPr>
          <p:nvPr/>
        </p:nvSpPr>
        <p:spPr bwMode="auto">
          <a:xfrm>
            <a:off x="1043608" y="5673035"/>
            <a:ext cx="2421876"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Total weight: 50Ktons</a:t>
            </a:r>
            <a:endParaRPr lang="en-US" baseline="0" dirty="0">
              <a:solidFill>
                <a:schemeClr val="bg1"/>
              </a:solidFill>
              <a:latin typeface="Arial" charset="0"/>
            </a:endParaRPr>
          </a:p>
        </p:txBody>
      </p:sp>
      <p:pic>
        <p:nvPicPr>
          <p:cNvPr id="19" name="Content Placeholder 6" descr="overall_assy_new.jpg"/>
          <p:cNvPicPr>
            <a:picLocks noChangeAspect="1"/>
          </p:cNvPicPr>
          <p:nvPr/>
        </p:nvPicPr>
        <p:blipFill>
          <a:blip r:embed="rId5" cstate="print"/>
          <a:srcRect l="10172" r="29562" b="8791"/>
          <a:stretch>
            <a:fillRect/>
          </a:stretch>
        </p:blipFill>
        <p:spPr>
          <a:xfrm>
            <a:off x="4499992" y="1548000"/>
            <a:ext cx="4449942" cy="4860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rot="-1140000">
            <a:off x="6082710" y="3169968"/>
            <a:ext cx="2376000" cy="830997"/>
          </a:xfrm>
          <a:prstGeom prst="rect">
            <a:avLst/>
          </a:prstGeom>
          <a:noFill/>
        </p:spPr>
        <p:txBody>
          <a:bodyPr wrap="square" lIns="0" tIns="0" rIns="0" bIns="0" rtlCol="0" anchor="ctr" anchorCtr="1">
            <a:spAutoFit/>
          </a:bodyPr>
          <a:lstStyle/>
          <a:p>
            <a:r>
              <a:rPr lang="en-US" dirty="0" smtClean="0">
                <a:solidFill>
                  <a:srgbClr val="002060"/>
                </a:solidFill>
              </a:rPr>
              <a:t>4000mm</a:t>
            </a:r>
            <a:r>
              <a:rPr lang="en-US" dirty="0" smtClean="0">
                <a:solidFill>
                  <a:srgbClr val="002060"/>
                </a:solidFill>
                <a:sym typeface="Symbol"/>
              </a:rPr>
              <a:t>2000mm</a:t>
            </a:r>
          </a:p>
          <a:p>
            <a:r>
              <a:rPr lang="en-US" dirty="0" smtClean="0">
                <a:solidFill>
                  <a:srgbClr val="002060"/>
                </a:solidFill>
                <a:sym typeface="Symbol"/>
              </a:rPr>
              <a:t>56mm low carbon iron sheets</a:t>
            </a:r>
            <a:endParaRPr lang="en-US" dirty="0">
              <a:solidFill>
                <a:srgbClr val="002060"/>
              </a:solidFill>
            </a:endParaRPr>
          </a:p>
        </p:txBody>
      </p:sp>
      <p:sp>
        <p:nvSpPr>
          <p:cNvPr id="21" name="TextBox 20"/>
          <p:cNvSpPr txBox="1"/>
          <p:nvPr/>
        </p:nvSpPr>
        <p:spPr>
          <a:xfrm rot="1740000">
            <a:off x="4993770" y="4458188"/>
            <a:ext cx="800453" cy="461665"/>
          </a:xfrm>
          <a:prstGeom prst="rect">
            <a:avLst/>
          </a:prstGeom>
          <a:noFill/>
        </p:spPr>
        <p:txBody>
          <a:bodyPr wrap="square" rtlCol="0">
            <a:spAutoFit/>
          </a:bodyPr>
          <a:lstStyle/>
          <a:p>
            <a:r>
              <a:rPr lang="en-US" sz="2400" dirty="0" smtClean="0">
                <a:solidFill>
                  <a:srgbClr val="FFFF00"/>
                </a:solidFill>
              </a:rPr>
              <a:t>RPC</a:t>
            </a:r>
            <a:endParaRPr lang="en-US" sz="2000" dirty="0">
              <a:solidFill>
                <a:srgbClr val="FFFF00"/>
              </a:solidFill>
            </a:endParaRPr>
          </a:p>
        </p:txBody>
      </p:sp>
      <p:pic>
        <p:nvPicPr>
          <p:cNvPr id="20" name="Picture 2"/>
          <p:cNvPicPr>
            <a:picLocks noChangeAspect="1" noChangeArrowheads="1"/>
          </p:cNvPicPr>
          <p:nvPr/>
        </p:nvPicPr>
        <p:blipFill>
          <a:blip r:embed="rId6" cstate="print"/>
          <a:srcRect/>
          <a:stretch>
            <a:fillRect/>
          </a:stretch>
        </p:blipFill>
        <p:spPr bwMode="auto">
          <a:xfrm>
            <a:off x="4500000" y="1548000"/>
            <a:ext cx="2127848"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Slide Number Placeholder 17"/>
          <p:cNvSpPr>
            <a:spLocks noGrp="1"/>
          </p:cNvSpPr>
          <p:nvPr>
            <p:ph type="sldNum" sz="quarter" idx="12"/>
          </p:nvPr>
        </p:nvSpPr>
        <p:spPr/>
        <p:txBody>
          <a:bodyPr/>
          <a:lstStyle/>
          <a:p>
            <a:fld id="{5D0D82D1-030A-4AF5-855D-82A44DD93AEE}" type="slidenum">
              <a:rPr lang="en-US" smtClean="0"/>
              <a:pPr/>
              <a:t>42</a:t>
            </a:fld>
            <a:endParaRPr lang="en-US" dirty="0"/>
          </a:p>
        </p:txBody>
      </p:sp>
      <p:sp>
        <p:nvSpPr>
          <p:cNvPr id="22" name="TextBox 21"/>
          <p:cNvSpPr txBox="1"/>
          <p:nvPr/>
        </p:nvSpPr>
        <p:spPr>
          <a:xfrm>
            <a:off x="4643438" y="5929330"/>
            <a:ext cx="1857388" cy="400110"/>
          </a:xfrm>
          <a:prstGeom prst="rect">
            <a:avLst/>
          </a:prstGeom>
          <a:solidFill>
            <a:schemeClr val="accent3">
              <a:lumMod val="40000"/>
              <a:lumOff val="60000"/>
            </a:schemeClr>
          </a:solidFill>
        </p:spPr>
        <p:txBody>
          <a:bodyPr wrap="square" rtlCol="0">
            <a:spAutoFit/>
          </a:bodyPr>
          <a:lstStyle/>
          <a:p>
            <a:r>
              <a:rPr lang="en-IN" sz="2000" dirty="0" smtClean="0"/>
              <a:t>4832 * 3 sheets</a:t>
            </a:r>
            <a:endParaRPr lang="en-IN"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Factsheet of ICAL detector</a:t>
            </a:r>
            <a:endParaRPr lang="en-US" dirty="0"/>
          </a:p>
        </p:txBody>
      </p:sp>
      <p:sp>
        <p:nvSpPr>
          <p:cNvPr id="4" name="Footer Placeholder 3"/>
          <p:cNvSpPr>
            <a:spLocks noGrp="1"/>
          </p:cNvSpPr>
          <p:nvPr>
            <p:ph type="ftr" sz="quarter" idx="11"/>
          </p:nvPr>
        </p:nvSpPr>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graphicFrame>
        <p:nvGraphicFramePr>
          <p:cNvPr id="6" name="Group 3"/>
          <p:cNvGraphicFramePr>
            <a:graphicFrameLocks noChangeAspect="1"/>
          </p:cNvGraphicFramePr>
          <p:nvPr/>
        </p:nvGraphicFramePr>
        <p:xfrm>
          <a:off x="696268" y="1548000"/>
          <a:ext cx="7709795" cy="4833332"/>
        </p:xfrm>
        <a:graphic>
          <a:graphicData uri="http://schemas.openxmlformats.org/drawingml/2006/table">
            <a:tbl>
              <a:tblPr>
                <a:tableStyleId>{5940675A-B579-460E-94D1-54222C63F5DA}</a:tableStyleId>
              </a:tblPr>
              <a:tblGrid>
                <a:gridCol w="3856386"/>
                <a:gridCol w="3853409"/>
              </a:tblGrid>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modules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Module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16m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Detector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48.4m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layers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150</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Iron plate thickness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56mm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Gap for RPC trays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40mm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Magnetic field</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1.3Tesla</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RPC dimensions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1,950mm × 1,840mm × 24mm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Readout strip pitch</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 0mm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RPCs/Road/Layer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Roads/Layer/Module</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192</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28,800 (97,505m</a:t>
                      </a:r>
                      <a:r>
                        <a:rPr kumimoji="0" lang="en-US" sz="1800" u="none" strike="noStrike" cap="none" normalizeH="0" baseline="30000" dirty="0" smtClean="0">
                          <a:ln>
                            <a:noFill/>
                          </a:ln>
                          <a:effectLst>
                            <a:outerShdw blurRad="38100" dist="38100" dir="2700000" algn="tl">
                              <a:srgbClr val="000000"/>
                            </a:outerShdw>
                          </a:effectLst>
                        </a:rPr>
                        <a:t>2</a:t>
                      </a:r>
                      <a:r>
                        <a:rPr kumimoji="0" lang="en-US" sz="1800" u="none" strike="noStrike" cap="none" normalizeH="0" baseline="0" dirty="0" smtClean="0">
                          <a:ln>
                            <a:noFill/>
                          </a:ln>
                          <a:effectLst>
                            <a:outerShdw blurRad="38100" dist="38100" dir="2700000" algn="tl">
                              <a:srgbClr val="000000"/>
                            </a:outerShdw>
                          </a:effectLst>
                        </a:rPr>
                        <a:t>)</a:t>
                      </a:r>
                      <a:endParaRPr kumimoji="0" lang="en-US" sz="1800" b="0" i="0" u="none" strike="noStrike" cap="none" normalizeH="0" baseline="3000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readout strips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3,686,400</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43</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pic>
        <p:nvPicPr>
          <p:cNvPr id="12" name="Content Placeholder 11" descr="rpc-poo.jpg"/>
          <p:cNvPicPr>
            <a:picLocks noGrp="1" noChangeAspect="1"/>
          </p:cNvPicPr>
          <p:nvPr>
            <p:ph idx="4294967295"/>
          </p:nvPr>
        </p:nvPicPr>
        <p:blipFill>
          <a:blip r:embed="rId3" cstate="print"/>
          <a:srcRect l="2891" t="22373" r="16351" b="23638"/>
          <a:stretch>
            <a:fillRect/>
          </a:stretch>
        </p:blipFill>
        <p:spPr>
          <a:xfrm>
            <a:off x="71438" y="1913284"/>
            <a:ext cx="9001125" cy="3963988"/>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44</a:t>
            </a:fld>
            <a:endParaRPr lang="en-US" dirty="0">
              <a:solidFill>
                <a:prstClr val="black">
                  <a:tint val="95000"/>
                </a:prst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2" name="Title 1"/>
          <p:cNvSpPr>
            <a:spLocks noGrp="1"/>
          </p:cNvSpPr>
          <p:nvPr>
            <p:ph type="title"/>
          </p:nvPr>
        </p:nvSpPr>
        <p:spPr/>
        <p:txBody>
          <a:bodyPr>
            <a:normAutofit fontScale="90000"/>
          </a:bodyPr>
          <a:lstStyle/>
          <a:p>
            <a:r>
              <a:rPr lang="en-US" dirty="0" smtClean="0"/>
              <a:t>Deployment of RPCs in </a:t>
            </a:r>
            <a:br>
              <a:rPr lang="en-US" dirty="0" smtClean="0"/>
            </a:br>
            <a:r>
              <a:rPr lang="en-US" dirty="0" smtClean="0"/>
              <a:t>running experiments</a:t>
            </a:r>
            <a:endParaRPr lang="en-US" dirty="0"/>
          </a:p>
        </p:txBody>
      </p:sp>
      <p:graphicFrame>
        <p:nvGraphicFramePr>
          <p:cNvPr id="9" name="Table 8"/>
          <p:cNvGraphicFramePr>
            <a:graphicFrameLocks noGrp="1"/>
          </p:cNvGraphicFramePr>
          <p:nvPr/>
        </p:nvGraphicFramePr>
        <p:xfrm>
          <a:off x="899592" y="1548000"/>
          <a:ext cx="7239436" cy="4833318"/>
        </p:xfrm>
        <a:graphic>
          <a:graphicData uri="http://schemas.openxmlformats.org/drawingml/2006/table">
            <a:tbl>
              <a:tblPr>
                <a:effectLst>
                  <a:outerShdw blurRad="50800" dist="38100" dir="2700000" algn="tl" rotWithShape="0">
                    <a:prstClr val="black">
                      <a:alpha val="40000"/>
                    </a:prstClr>
                  </a:outerShdw>
                </a:effectLst>
              </a:tblPr>
              <a:tblGrid>
                <a:gridCol w="1587683"/>
                <a:gridCol w="957280"/>
                <a:gridCol w="1076942"/>
                <a:gridCol w="897451"/>
                <a:gridCol w="777790"/>
                <a:gridCol w="1017111"/>
                <a:gridCol w="925179"/>
              </a:tblGrid>
              <a:tr h="230158">
                <a:tc>
                  <a:txBody>
                    <a:bodyPr/>
                    <a:lstStyle/>
                    <a:p>
                      <a:pPr algn="ctr" rtl="0" fontAlgn="ctr"/>
                      <a:r>
                        <a:rPr lang="en-SG" sz="1200" b="1" i="0" u="none" strike="noStrike" dirty="0">
                          <a:solidFill>
                            <a:srgbClr val="FFFFFF"/>
                          </a:solidFill>
                          <a:latin typeface="Arial"/>
                        </a:rPr>
                        <a:t>Experiment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smtClean="0">
                          <a:solidFill>
                            <a:srgbClr val="FFFFFF"/>
                          </a:solidFill>
                          <a:latin typeface="Arial"/>
                        </a:rPr>
                        <a:t>Area (m</a:t>
                      </a:r>
                      <a:r>
                        <a:rPr lang="en-SG" sz="1200" b="1" i="0" u="none" strike="noStrike" baseline="30000" dirty="0" smtClean="0">
                          <a:solidFill>
                            <a:srgbClr val="FFFFFF"/>
                          </a:solidFill>
                          <a:latin typeface="Arial"/>
                        </a:rPr>
                        <a:t>2</a:t>
                      </a:r>
                      <a:r>
                        <a:rPr lang="en-SG" sz="1200" b="1" i="0" u="none" strike="noStrike" dirty="0">
                          <a:solidFill>
                            <a:srgbClr val="FFFFFF"/>
                          </a:solidFill>
                          <a:latin typeface="Arial"/>
                        </a:rPr>
                        <a: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Electrodes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Gap(mm)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Mode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Type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r>
              <a:tr h="230158">
                <a:tc>
                  <a:txBody>
                    <a:bodyPr/>
                    <a:lstStyle/>
                    <a:p>
                      <a:pPr algn="ctr" rtl="0" fontAlgn="ctr"/>
                      <a:r>
                        <a:rPr lang="en-SG" sz="1200" b="0" i="0" u="none" strike="noStrike" dirty="0">
                          <a:solidFill>
                            <a:srgbClr val="000000"/>
                          </a:solidFill>
                          <a:latin typeface="Arial"/>
                        </a:rPr>
                        <a:t>PHENIX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NeuLAND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FOPI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HADES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HARP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COVER-PLASTEX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EAS-TOP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STAR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CBM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ALICE  Muon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ALICE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L3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BESIII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BaBar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2000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Belle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CMS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2953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OPERA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YBJ-ARGO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5630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ATLAS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6550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ICAL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97,505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2</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solidFill>
                  <a:prstClr val="black">
                    <a:tint val="95000"/>
                  </a:prstClr>
                </a:solidFill>
              </a:rPr>
              <a:pPr/>
              <a:t>45</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152400"/>
            <a:ext cx="9000000" cy="1251062"/>
          </a:xfrm>
        </p:spPr>
        <p:txBody>
          <a:bodyPr>
            <a:normAutofit fontScale="90000"/>
          </a:bodyPr>
          <a:lstStyle/>
          <a:p>
            <a:r>
              <a:rPr lang="en-US" dirty="0" smtClean="0"/>
              <a:t>Data </a:t>
            </a:r>
            <a:r>
              <a:rPr lang="en-US" dirty="0" smtClean="0"/>
              <a:t>acquisition </a:t>
            </a:r>
            <a:r>
              <a:rPr lang="en-US" dirty="0" smtClean="0"/>
              <a:t>systems for </a:t>
            </a:r>
            <a:br>
              <a:rPr lang="en-US" dirty="0" smtClean="0"/>
            </a:br>
            <a:r>
              <a:rPr lang="en-US" dirty="0" smtClean="0"/>
              <a:t>high energy </a:t>
            </a:r>
            <a:r>
              <a:rPr lang="en-US" dirty="0" smtClean="0"/>
              <a:t>physics research</a:t>
            </a:r>
            <a:endParaRPr lang="en-US" dirty="0"/>
          </a:p>
        </p:txBody>
      </p:sp>
      <p:pic>
        <p:nvPicPr>
          <p:cNvPr id="17" name="Picture 4" descr="P9190163"/>
          <p:cNvPicPr>
            <a:picLocks noChangeAspect="1" noChangeArrowheads="1"/>
          </p:cNvPicPr>
          <p:nvPr/>
        </p:nvPicPr>
        <p:blipFill>
          <a:blip r:embed="rId3" cstate="print"/>
          <a:srcRect l="3444" t="2554" r="4305" b="3072"/>
          <a:stretch>
            <a:fillRect/>
          </a:stretch>
        </p:blipFill>
        <p:spPr>
          <a:xfrm rot="16200000">
            <a:off x="1450339" y="2208866"/>
            <a:ext cx="1584000" cy="1270593"/>
          </a:xfrm>
          <a:prstGeom prst="rect">
            <a:avLst/>
          </a:prstGeom>
          <a:noFill/>
          <a:ln/>
        </p:spPr>
      </p:pic>
      <p:pic>
        <p:nvPicPr>
          <p:cNvPr id="21" name="Picture 4" descr="P9190163"/>
          <p:cNvPicPr>
            <a:picLocks noChangeAspect="1" noChangeArrowheads="1"/>
          </p:cNvPicPr>
          <p:nvPr/>
        </p:nvPicPr>
        <p:blipFill>
          <a:blip r:embed="rId3" cstate="print"/>
          <a:srcRect l="3444" t="2554" r="4305" b="3072"/>
          <a:stretch>
            <a:fillRect/>
          </a:stretch>
        </p:blipFill>
        <p:spPr>
          <a:xfrm rot="16200000">
            <a:off x="1450338" y="4514399"/>
            <a:ext cx="1584000" cy="1270591"/>
          </a:xfrm>
          <a:prstGeom prst="rect">
            <a:avLst/>
          </a:prstGeom>
          <a:noFill/>
          <a:ln/>
        </p:spPr>
      </p:pic>
      <p:pic>
        <p:nvPicPr>
          <p:cNvPr id="22" name="Picture 4" descr="P9190163"/>
          <p:cNvPicPr>
            <a:picLocks noChangeAspect="1" noChangeArrowheads="1"/>
          </p:cNvPicPr>
          <p:nvPr/>
        </p:nvPicPr>
        <p:blipFill>
          <a:blip r:embed="rId3" cstate="print"/>
          <a:srcRect l="3444" t="2554" r="4305" b="3072"/>
          <a:stretch>
            <a:fillRect/>
          </a:stretch>
        </p:blipFill>
        <p:spPr>
          <a:xfrm rot="16200000">
            <a:off x="1602000" y="4657276"/>
            <a:ext cx="1584000" cy="1270589"/>
          </a:xfrm>
          <a:prstGeom prst="rect">
            <a:avLst/>
          </a:prstGeom>
          <a:noFill/>
          <a:ln/>
        </p:spPr>
      </p:pic>
      <p:pic>
        <p:nvPicPr>
          <p:cNvPr id="23" name="Picture 4" descr="DFE"/>
          <p:cNvPicPr>
            <a:picLocks noChangeAspect="1" noChangeArrowheads="1"/>
          </p:cNvPicPr>
          <p:nvPr/>
        </p:nvPicPr>
        <p:blipFill>
          <a:blip r:embed="rId4" cstate="print"/>
          <a:srcRect/>
          <a:stretch>
            <a:fillRect/>
          </a:stretch>
        </p:blipFill>
        <p:spPr>
          <a:xfrm flipH="1">
            <a:off x="3370626" y="2020644"/>
            <a:ext cx="1368000" cy="1671075"/>
          </a:xfrm>
          <a:prstGeom prst="rect">
            <a:avLst/>
          </a:prstGeom>
          <a:noFill/>
          <a:ln/>
        </p:spPr>
      </p:pic>
      <p:pic>
        <p:nvPicPr>
          <p:cNvPr id="29" name="Picture 4" descr="DFE"/>
          <p:cNvPicPr>
            <a:picLocks noChangeAspect="1" noChangeArrowheads="1"/>
          </p:cNvPicPr>
          <p:nvPr/>
        </p:nvPicPr>
        <p:blipFill>
          <a:blip r:embed="rId4" cstate="print"/>
          <a:srcRect/>
          <a:stretch>
            <a:fillRect/>
          </a:stretch>
        </p:blipFill>
        <p:spPr>
          <a:xfrm flipH="1">
            <a:off x="3372125" y="4389096"/>
            <a:ext cx="1368000" cy="1671075"/>
          </a:xfrm>
          <a:prstGeom prst="rect">
            <a:avLst/>
          </a:prstGeom>
          <a:noFill/>
          <a:ln/>
        </p:spPr>
      </p:pic>
      <p:pic>
        <p:nvPicPr>
          <p:cNvPr id="36" name="Picture 35" descr="kek 004"/>
          <p:cNvPicPr>
            <a:picLocks noChangeAspect="1" noChangeArrowheads="1"/>
          </p:cNvPicPr>
          <p:nvPr/>
        </p:nvPicPr>
        <p:blipFill>
          <a:blip r:embed="rId5" cstate="print"/>
          <a:srcRect l="8248" t="6182" r="3769"/>
          <a:stretch>
            <a:fillRect/>
          </a:stretch>
        </p:blipFill>
        <p:spPr>
          <a:xfrm>
            <a:off x="142844" y="1535799"/>
            <a:ext cx="612000" cy="2031650"/>
          </a:xfrm>
          <a:prstGeom prst="rect">
            <a:avLst/>
          </a:prstGeom>
          <a:noFill/>
          <a:ln/>
        </p:spPr>
      </p:pic>
      <p:pic>
        <p:nvPicPr>
          <p:cNvPr id="37" name="Picture 36" descr="kek 004"/>
          <p:cNvPicPr>
            <a:picLocks noChangeAspect="1" noChangeArrowheads="1"/>
          </p:cNvPicPr>
          <p:nvPr/>
        </p:nvPicPr>
        <p:blipFill>
          <a:blip r:embed="rId5" cstate="print"/>
          <a:srcRect l="8248" t="6182" r="3769"/>
          <a:stretch>
            <a:fillRect/>
          </a:stretch>
        </p:blipFill>
        <p:spPr>
          <a:xfrm>
            <a:off x="295244" y="1688199"/>
            <a:ext cx="612000" cy="2031650"/>
          </a:xfrm>
          <a:prstGeom prst="rect">
            <a:avLst/>
          </a:prstGeom>
          <a:noFill/>
          <a:ln/>
        </p:spPr>
      </p:pic>
      <p:pic>
        <p:nvPicPr>
          <p:cNvPr id="45" name="Picture 44" descr="kek 004"/>
          <p:cNvPicPr>
            <a:picLocks noChangeAspect="1" noChangeArrowheads="1"/>
          </p:cNvPicPr>
          <p:nvPr/>
        </p:nvPicPr>
        <p:blipFill>
          <a:blip r:embed="rId5" cstate="print"/>
          <a:srcRect l="8248" t="6182" r="3769"/>
          <a:stretch>
            <a:fillRect/>
          </a:stretch>
        </p:blipFill>
        <p:spPr>
          <a:xfrm>
            <a:off x="447644" y="1840599"/>
            <a:ext cx="612000" cy="2031650"/>
          </a:xfrm>
          <a:prstGeom prst="rect">
            <a:avLst/>
          </a:prstGeom>
          <a:noFill/>
          <a:ln/>
        </p:spPr>
      </p:pic>
      <p:pic>
        <p:nvPicPr>
          <p:cNvPr id="50" name="Picture 49" descr="kek 004"/>
          <p:cNvPicPr>
            <a:picLocks noChangeAspect="1" noChangeArrowheads="1"/>
          </p:cNvPicPr>
          <p:nvPr/>
        </p:nvPicPr>
        <p:blipFill>
          <a:blip r:embed="rId5" cstate="print"/>
          <a:srcRect l="8248" t="6182" r="3769"/>
          <a:stretch>
            <a:fillRect/>
          </a:stretch>
        </p:blipFill>
        <p:spPr>
          <a:xfrm>
            <a:off x="600044" y="1992999"/>
            <a:ext cx="612000" cy="2031650"/>
          </a:xfrm>
          <a:prstGeom prst="rect">
            <a:avLst/>
          </a:prstGeom>
          <a:noFill/>
          <a:ln/>
        </p:spPr>
      </p:pic>
      <p:pic>
        <p:nvPicPr>
          <p:cNvPr id="51" name="Picture 50" descr="kek 004"/>
          <p:cNvPicPr>
            <a:picLocks noChangeAspect="1" noChangeArrowheads="1"/>
          </p:cNvPicPr>
          <p:nvPr/>
        </p:nvPicPr>
        <p:blipFill>
          <a:blip r:embed="rId5" cstate="print"/>
          <a:srcRect l="8248" t="6182" r="3769"/>
          <a:stretch>
            <a:fillRect/>
          </a:stretch>
        </p:blipFill>
        <p:spPr>
          <a:xfrm>
            <a:off x="145214" y="4790749"/>
            <a:ext cx="612000" cy="2031650"/>
          </a:xfrm>
          <a:prstGeom prst="rect">
            <a:avLst/>
          </a:prstGeom>
          <a:noFill/>
          <a:ln/>
        </p:spPr>
      </p:pic>
      <p:pic>
        <p:nvPicPr>
          <p:cNvPr id="55" name="Picture 54" descr="kek 004"/>
          <p:cNvPicPr>
            <a:picLocks noChangeAspect="1" noChangeArrowheads="1"/>
          </p:cNvPicPr>
          <p:nvPr/>
        </p:nvPicPr>
        <p:blipFill>
          <a:blip r:embed="rId5" cstate="print"/>
          <a:srcRect l="8248" t="6182" r="3769"/>
          <a:stretch>
            <a:fillRect/>
          </a:stretch>
        </p:blipFill>
        <p:spPr>
          <a:xfrm>
            <a:off x="297614" y="4607821"/>
            <a:ext cx="612000" cy="2031650"/>
          </a:xfrm>
          <a:prstGeom prst="rect">
            <a:avLst/>
          </a:prstGeom>
          <a:noFill/>
          <a:ln/>
        </p:spPr>
      </p:pic>
      <p:pic>
        <p:nvPicPr>
          <p:cNvPr id="56" name="Picture 55" descr="kek 004"/>
          <p:cNvPicPr>
            <a:picLocks noChangeAspect="1" noChangeArrowheads="1"/>
          </p:cNvPicPr>
          <p:nvPr/>
        </p:nvPicPr>
        <p:blipFill>
          <a:blip r:embed="rId5" cstate="print"/>
          <a:srcRect l="8248" t="6182" r="3769"/>
          <a:stretch>
            <a:fillRect/>
          </a:stretch>
        </p:blipFill>
        <p:spPr>
          <a:xfrm>
            <a:off x="450014" y="4464945"/>
            <a:ext cx="612000" cy="2031650"/>
          </a:xfrm>
          <a:prstGeom prst="rect">
            <a:avLst/>
          </a:prstGeom>
          <a:noFill/>
          <a:ln/>
        </p:spPr>
      </p:pic>
      <p:pic>
        <p:nvPicPr>
          <p:cNvPr id="65" name="Picture 64" descr="kek 004"/>
          <p:cNvPicPr>
            <a:picLocks noChangeAspect="1" noChangeArrowheads="1"/>
          </p:cNvPicPr>
          <p:nvPr/>
        </p:nvPicPr>
        <p:blipFill>
          <a:blip r:embed="rId5" cstate="print"/>
          <a:srcRect l="8248" t="6182" r="3769"/>
          <a:stretch>
            <a:fillRect/>
          </a:stretch>
        </p:blipFill>
        <p:spPr>
          <a:xfrm>
            <a:off x="602414" y="4322069"/>
            <a:ext cx="612000" cy="2031650"/>
          </a:xfrm>
          <a:prstGeom prst="rect">
            <a:avLst/>
          </a:prstGeom>
          <a:noFill/>
          <a:ln/>
        </p:spPr>
      </p:pic>
      <p:sp>
        <p:nvSpPr>
          <p:cNvPr id="66" name="Right Arrow 65"/>
          <p:cNvSpPr/>
          <p:nvPr/>
        </p:nvSpPr>
        <p:spPr>
          <a:xfrm>
            <a:off x="1247417"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7" name="Right Arrow 66"/>
          <p:cNvSpPr/>
          <p:nvPr/>
        </p:nvSpPr>
        <p:spPr>
          <a:xfrm>
            <a:off x="3045242" y="27144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8" name="Right Arrow 67"/>
          <p:cNvSpPr/>
          <p:nvPr/>
        </p:nvSpPr>
        <p:spPr>
          <a:xfrm>
            <a:off x="47597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9" name="Right Arrow 68"/>
          <p:cNvSpPr/>
          <p:nvPr/>
        </p:nvSpPr>
        <p:spPr>
          <a:xfrm>
            <a:off x="1247417"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0" name="Right Arrow 69"/>
          <p:cNvSpPr/>
          <p:nvPr/>
        </p:nvSpPr>
        <p:spPr>
          <a:xfrm>
            <a:off x="3045242"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1" name="Right Arrow 70"/>
          <p:cNvSpPr/>
          <p:nvPr/>
        </p:nvSpPr>
        <p:spPr>
          <a:xfrm>
            <a:off x="47597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24" name="Picture 4"/>
          <p:cNvPicPr>
            <a:picLocks noChangeAspect="1" noChangeArrowheads="1"/>
          </p:cNvPicPr>
          <p:nvPr/>
        </p:nvPicPr>
        <p:blipFill>
          <a:blip r:embed="rId6" cstate="print"/>
          <a:srcRect/>
          <a:stretch>
            <a:fillRect/>
          </a:stretch>
        </p:blipFill>
        <p:spPr>
          <a:xfrm flipH="1">
            <a:off x="5111026" y="1976400"/>
            <a:ext cx="1276993" cy="1800000"/>
          </a:xfrm>
          <a:prstGeom prst="rect">
            <a:avLst/>
          </a:prstGeom>
          <a:noFill/>
          <a:ln/>
        </p:spPr>
      </p:pic>
      <p:pic>
        <p:nvPicPr>
          <p:cNvPr id="72" name="Picture 4"/>
          <p:cNvPicPr>
            <a:picLocks noChangeAspect="1" noChangeArrowheads="1"/>
          </p:cNvPicPr>
          <p:nvPr/>
        </p:nvPicPr>
        <p:blipFill>
          <a:blip r:embed="rId6" cstate="print"/>
          <a:srcRect/>
          <a:stretch>
            <a:fillRect/>
          </a:stretch>
        </p:blipFill>
        <p:spPr>
          <a:xfrm flipH="1">
            <a:off x="5262793" y="2128800"/>
            <a:ext cx="1276993" cy="1800000"/>
          </a:xfrm>
          <a:prstGeom prst="rect">
            <a:avLst/>
          </a:prstGeom>
          <a:noFill/>
          <a:ln/>
        </p:spPr>
      </p:pic>
      <p:pic>
        <p:nvPicPr>
          <p:cNvPr id="75" name="Picture 4" descr="bs 030"/>
          <p:cNvPicPr>
            <a:picLocks noChangeAspect="1" noChangeArrowheads="1"/>
          </p:cNvPicPr>
          <p:nvPr/>
        </p:nvPicPr>
        <p:blipFill>
          <a:blip r:embed="rId7" cstate="print"/>
          <a:srcRect/>
          <a:stretch>
            <a:fillRect/>
          </a:stretch>
        </p:blipFill>
        <p:spPr>
          <a:xfrm>
            <a:off x="5408653" y="2305042"/>
            <a:ext cx="1163611" cy="1800000"/>
          </a:xfrm>
          <a:prstGeom prst="rect">
            <a:avLst/>
          </a:prstGeom>
          <a:noFill/>
          <a:ln/>
        </p:spPr>
      </p:pic>
      <p:pic>
        <p:nvPicPr>
          <p:cNvPr id="81" name="Picture 4"/>
          <p:cNvPicPr>
            <a:picLocks noChangeAspect="1" noChangeArrowheads="1"/>
          </p:cNvPicPr>
          <p:nvPr/>
        </p:nvPicPr>
        <p:blipFill>
          <a:blip r:embed="rId6" cstate="print"/>
          <a:srcRect/>
          <a:stretch>
            <a:fillRect/>
          </a:stretch>
        </p:blipFill>
        <p:spPr>
          <a:xfrm flipH="1">
            <a:off x="5112000" y="4214818"/>
            <a:ext cx="1276993" cy="1800000"/>
          </a:xfrm>
          <a:prstGeom prst="rect">
            <a:avLst/>
          </a:prstGeom>
          <a:noFill/>
          <a:ln/>
        </p:spPr>
      </p:pic>
      <p:pic>
        <p:nvPicPr>
          <p:cNvPr id="82" name="Picture 4"/>
          <p:cNvPicPr>
            <a:picLocks noChangeAspect="1" noChangeArrowheads="1"/>
          </p:cNvPicPr>
          <p:nvPr/>
        </p:nvPicPr>
        <p:blipFill>
          <a:blip r:embed="rId6" cstate="print"/>
          <a:srcRect/>
          <a:stretch>
            <a:fillRect/>
          </a:stretch>
        </p:blipFill>
        <p:spPr>
          <a:xfrm flipH="1">
            <a:off x="5263200" y="4367218"/>
            <a:ext cx="1276993" cy="1800000"/>
          </a:xfrm>
          <a:prstGeom prst="rect">
            <a:avLst/>
          </a:prstGeom>
          <a:noFill/>
          <a:ln/>
        </p:spPr>
      </p:pic>
      <p:pic>
        <p:nvPicPr>
          <p:cNvPr id="83" name="Picture 4" descr="bs 030"/>
          <p:cNvPicPr>
            <a:picLocks noChangeAspect="1" noChangeArrowheads="1"/>
          </p:cNvPicPr>
          <p:nvPr/>
        </p:nvPicPr>
        <p:blipFill>
          <a:blip r:embed="rId7" cstate="print"/>
          <a:srcRect/>
          <a:stretch>
            <a:fillRect/>
          </a:stretch>
        </p:blipFill>
        <p:spPr>
          <a:xfrm>
            <a:off x="5407200" y="4543460"/>
            <a:ext cx="1163611" cy="1800000"/>
          </a:xfrm>
          <a:prstGeom prst="rect">
            <a:avLst/>
          </a:prstGeom>
          <a:noFill/>
          <a:ln/>
        </p:spPr>
      </p:pic>
      <p:sp>
        <p:nvSpPr>
          <p:cNvPr id="89" name="Right Arrow 88"/>
          <p:cNvSpPr/>
          <p:nvPr/>
        </p:nvSpPr>
        <p:spPr>
          <a:xfrm>
            <a:off x="65694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0" name="Right Arrow 89"/>
          <p:cNvSpPr/>
          <p:nvPr/>
        </p:nvSpPr>
        <p:spPr>
          <a:xfrm>
            <a:off x="65694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94" name="Picture 93" descr="daq 013.jpg"/>
          <p:cNvPicPr>
            <a:picLocks noChangeAspect="1"/>
          </p:cNvPicPr>
          <p:nvPr/>
        </p:nvPicPr>
        <p:blipFill>
          <a:blip r:embed="rId8" cstate="print"/>
          <a:srcRect/>
          <a:stretch>
            <a:fillRect/>
          </a:stretch>
        </p:blipFill>
        <p:spPr>
          <a:xfrm>
            <a:off x="6941329" y="1523248"/>
            <a:ext cx="2052000" cy="1620000"/>
          </a:xfrm>
          <a:prstGeom prst="rect">
            <a:avLst/>
          </a:prstGeom>
        </p:spPr>
      </p:pic>
      <p:pic>
        <p:nvPicPr>
          <p:cNvPr id="99" name="Picture 4" descr="P9190163"/>
          <p:cNvPicPr>
            <a:picLocks noChangeAspect="1" noChangeArrowheads="1"/>
          </p:cNvPicPr>
          <p:nvPr/>
        </p:nvPicPr>
        <p:blipFill>
          <a:blip r:embed="rId3" cstate="print"/>
          <a:srcRect l="3444" t="2554" r="4305" b="3072"/>
          <a:stretch>
            <a:fillRect/>
          </a:stretch>
        </p:blipFill>
        <p:spPr>
          <a:xfrm rot="16200000">
            <a:off x="1602739" y="2361266"/>
            <a:ext cx="1584000" cy="1270593"/>
          </a:xfrm>
          <a:prstGeom prst="rect">
            <a:avLst/>
          </a:prstGeom>
          <a:noFill/>
          <a:ln/>
        </p:spPr>
      </p:pic>
      <p:pic>
        <p:nvPicPr>
          <p:cNvPr id="100" name="Picture 99" descr="daq 013.jpg"/>
          <p:cNvPicPr>
            <a:picLocks noChangeAspect="1"/>
          </p:cNvPicPr>
          <p:nvPr/>
        </p:nvPicPr>
        <p:blipFill>
          <a:blip r:embed="rId8" cstate="print"/>
          <a:srcRect/>
          <a:stretch>
            <a:fillRect/>
          </a:stretch>
        </p:blipFill>
        <p:spPr>
          <a:xfrm>
            <a:off x="6940800" y="1785926"/>
            <a:ext cx="2052000" cy="1620000"/>
          </a:xfrm>
          <a:prstGeom prst="rect">
            <a:avLst/>
          </a:prstGeom>
        </p:spPr>
      </p:pic>
      <p:pic>
        <p:nvPicPr>
          <p:cNvPr id="101" name="Picture 100" descr="daq 013.jpg"/>
          <p:cNvPicPr>
            <a:picLocks noChangeAspect="1"/>
          </p:cNvPicPr>
          <p:nvPr/>
        </p:nvPicPr>
        <p:blipFill>
          <a:blip r:embed="rId8" cstate="print"/>
          <a:srcRect/>
          <a:stretch>
            <a:fillRect/>
          </a:stretch>
        </p:blipFill>
        <p:spPr>
          <a:xfrm>
            <a:off x="6940800" y="2115820"/>
            <a:ext cx="2052000" cy="1620000"/>
          </a:xfrm>
          <a:prstGeom prst="rect">
            <a:avLst/>
          </a:prstGeom>
        </p:spPr>
      </p:pic>
      <p:pic>
        <p:nvPicPr>
          <p:cNvPr id="47" name="Picture 46" descr="daq 013.jpg"/>
          <p:cNvPicPr>
            <a:picLocks noChangeAspect="1"/>
          </p:cNvPicPr>
          <p:nvPr/>
        </p:nvPicPr>
        <p:blipFill>
          <a:blip r:embed="rId8" cstate="print"/>
          <a:srcRect/>
          <a:stretch>
            <a:fillRect/>
          </a:stretch>
        </p:blipFill>
        <p:spPr>
          <a:xfrm>
            <a:off x="6940800" y="2473010"/>
            <a:ext cx="2052000" cy="1620000"/>
          </a:xfrm>
          <a:prstGeom prst="rect">
            <a:avLst/>
          </a:prstGeom>
        </p:spPr>
      </p:pic>
      <p:sp>
        <p:nvSpPr>
          <p:cNvPr id="109" name="TextBox 108"/>
          <p:cNvSpPr txBox="1"/>
          <p:nvPr/>
        </p:nvSpPr>
        <p:spPr>
          <a:xfrm>
            <a:off x="1620000" y="1558138"/>
            <a:ext cx="3071834"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200 boards of 13 types</a:t>
            </a:r>
          </a:p>
        </p:txBody>
      </p:sp>
      <p:pic>
        <p:nvPicPr>
          <p:cNvPr id="92" name="Picture 91" descr="daq 008.jpg"/>
          <p:cNvPicPr>
            <a:picLocks noChangeAspect="1"/>
          </p:cNvPicPr>
          <p:nvPr/>
        </p:nvPicPr>
        <p:blipFill>
          <a:blip r:embed="rId9" cstate="print"/>
          <a:srcRect/>
          <a:stretch>
            <a:fillRect/>
          </a:stretch>
        </p:blipFill>
        <p:spPr>
          <a:xfrm>
            <a:off x="6941900" y="2802904"/>
            <a:ext cx="2059256" cy="1584037"/>
          </a:xfrm>
          <a:prstGeom prst="rect">
            <a:avLst/>
          </a:prstGeom>
        </p:spPr>
      </p:pic>
      <p:pic>
        <p:nvPicPr>
          <p:cNvPr id="26" name="Picture 4" descr="Control"/>
          <p:cNvPicPr>
            <a:picLocks noChangeAspect="1" noChangeArrowheads="1"/>
          </p:cNvPicPr>
          <p:nvPr/>
        </p:nvPicPr>
        <p:blipFill>
          <a:blip r:embed="rId10" cstate="print"/>
          <a:srcRect l="4245" t="1859" r="6753" b="3820"/>
          <a:stretch>
            <a:fillRect/>
          </a:stretch>
        </p:blipFill>
        <p:spPr>
          <a:xfrm rot="5400000">
            <a:off x="7279796" y="2779259"/>
            <a:ext cx="1368000" cy="2068683"/>
          </a:xfrm>
          <a:prstGeom prst="rect">
            <a:avLst/>
          </a:prstGeom>
          <a:noFill/>
          <a:ln/>
        </p:spPr>
      </p:pic>
      <p:pic>
        <p:nvPicPr>
          <p:cNvPr id="27" name="Picture 4" descr="readout"/>
          <p:cNvPicPr>
            <a:picLocks noChangeAspect="1" noChangeArrowheads="1"/>
          </p:cNvPicPr>
          <p:nvPr/>
        </p:nvPicPr>
        <p:blipFill>
          <a:blip r:embed="rId11" cstate="print"/>
          <a:srcRect l="4124" r="6209" b="3763"/>
          <a:stretch>
            <a:fillRect/>
          </a:stretch>
        </p:blipFill>
        <p:spPr>
          <a:xfrm rot="5400000">
            <a:off x="7267033" y="3166058"/>
            <a:ext cx="1368000" cy="2043157"/>
          </a:xfrm>
          <a:prstGeom prst="rect">
            <a:avLst/>
          </a:prstGeom>
          <a:noFill/>
          <a:ln/>
        </p:spPr>
      </p:pic>
      <p:pic>
        <p:nvPicPr>
          <p:cNvPr id="28" name="Picture 4"/>
          <p:cNvPicPr>
            <a:picLocks noChangeAspect="1" noChangeArrowheads="1"/>
          </p:cNvPicPr>
          <p:nvPr/>
        </p:nvPicPr>
        <p:blipFill>
          <a:blip r:embed="rId12" cstate="print"/>
          <a:srcRect l="5062" b="5178"/>
          <a:stretch>
            <a:fillRect/>
          </a:stretch>
        </p:blipFill>
        <p:spPr>
          <a:xfrm rot="5400000">
            <a:off x="7236000" y="3544975"/>
            <a:ext cx="1440000" cy="2071702"/>
          </a:xfrm>
          <a:prstGeom prst="rect">
            <a:avLst/>
          </a:prstGeom>
          <a:noFill/>
          <a:ln/>
        </p:spPr>
      </p:pic>
      <p:pic>
        <p:nvPicPr>
          <p:cNvPr id="85" name="Picture 84" descr="daq 002.jpg"/>
          <p:cNvPicPr>
            <a:picLocks noChangeAspect="1"/>
          </p:cNvPicPr>
          <p:nvPr/>
        </p:nvPicPr>
        <p:blipFill>
          <a:blip r:embed="rId13" cstate="print"/>
          <a:srcRect/>
          <a:stretch>
            <a:fillRect/>
          </a:stretch>
        </p:blipFill>
        <p:spPr>
          <a:xfrm>
            <a:off x="6940800" y="4218016"/>
            <a:ext cx="2052000" cy="1285318"/>
          </a:xfrm>
          <a:prstGeom prst="rect">
            <a:avLst/>
          </a:prstGeom>
        </p:spPr>
      </p:pic>
      <p:pic>
        <p:nvPicPr>
          <p:cNvPr id="48" name="Picture 47" descr="daq 002.jpg"/>
          <p:cNvPicPr>
            <a:picLocks noChangeAspect="1"/>
          </p:cNvPicPr>
          <p:nvPr/>
        </p:nvPicPr>
        <p:blipFill>
          <a:blip r:embed="rId13" cstate="print"/>
          <a:srcRect/>
          <a:stretch>
            <a:fillRect/>
          </a:stretch>
        </p:blipFill>
        <p:spPr>
          <a:xfrm>
            <a:off x="6940800" y="4561558"/>
            <a:ext cx="2052000" cy="1285318"/>
          </a:xfrm>
          <a:prstGeom prst="rect">
            <a:avLst/>
          </a:prstGeom>
        </p:spPr>
      </p:pic>
      <p:pic>
        <p:nvPicPr>
          <p:cNvPr id="91" name="Picture 90" descr="daq 015.jpg"/>
          <p:cNvPicPr>
            <a:picLocks noChangeAspect="1"/>
          </p:cNvPicPr>
          <p:nvPr/>
        </p:nvPicPr>
        <p:blipFill>
          <a:blip r:embed="rId14" cstate="print"/>
          <a:srcRect/>
          <a:stretch>
            <a:fillRect/>
          </a:stretch>
        </p:blipFill>
        <p:spPr>
          <a:xfrm>
            <a:off x="6940800" y="4844112"/>
            <a:ext cx="2016000" cy="1244258"/>
          </a:xfrm>
          <a:prstGeom prst="rect">
            <a:avLst/>
          </a:prstGeom>
        </p:spPr>
      </p:pic>
      <p:sp>
        <p:nvSpPr>
          <p:cNvPr id="52" name="TextBox 51"/>
          <p:cNvSpPr txBox="1"/>
          <p:nvPr/>
        </p:nvSpPr>
        <p:spPr>
          <a:xfrm>
            <a:off x="1584000" y="3898960"/>
            <a:ext cx="3204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Custom designed using</a:t>
            </a:r>
          </a:p>
        </p:txBody>
      </p:sp>
      <p:sp>
        <p:nvSpPr>
          <p:cNvPr id="53" name="TextBox 52"/>
          <p:cNvSpPr txBox="1"/>
          <p:nvPr/>
        </p:nvSpPr>
        <p:spPr>
          <a:xfrm>
            <a:off x="1296000" y="6143644"/>
            <a:ext cx="3852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FPGA,CPLD,HMC,FIFO,SMD</a:t>
            </a:r>
          </a:p>
        </p:txBody>
      </p:sp>
      <p:pic>
        <p:nvPicPr>
          <p:cNvPr id="49" name="Picture 48" descr="daq 015.jpg"/>
          <p:cNvPicPr>
            <a:picLocks noChangeAspect="1"/>
          </p:cNvPicPr>
          <p:nvPr/>
        </p:nvPicPr>
        <p:blipFill>
          <a:blip r:embed="rId14" cstate="print"/>
          <a:srcRect/>
          <a:stretch>
            <a:fillRect/>
          </a:stretch>
        </p:blipFill>
        <p:spPr>
          <a:xfrm>
            <a:off x="6940800" y="5149908"/>
            <a:ext cx="2016000" cy="1244258"/>
          </a:xfrm>
          <a:prstGeom prst="rect">
            <a:avLst/>
          </a:prstGeom>
        </p:spPr>
      </p:pic>
      <p:pic>
        <p:nvPicPr>
          <p:cNvPr id="93" name="Picture 92" descr="daq 009.jpg"/>
          <p:cNvPicPr>
            <a:picLocks noChangeAspect="1"/>
          </p:cNvPicPr>
          <p:nvPr/>
        </p:nvPicPr>
        <p:blipFill>
          <a:blip r:embed="rId15" cstate="print"/>
          <a:srcRect/>
          <a:stretch>
            <a:fillRect/>
          </a:stretch>
        </p:blipFill>
        <p:spPr>
          <a:xfrm>
            <a:off x="6940800" y="5436000"/>
            <a:ext cx="2052000" cy="1362252"/>
          </a:xfrm>
          <a:prstGeom prst="rect">
            <a:avLst/>
          </a:prstGeom>
        </p:spPr>
      </p:pic>
      <p:sp>
        <p:nvSpPr>
          <p:cNvPr id="54" name="Footer Placeholder 53"/>
          <p:cNvSpPr>
            <a:spLocks noGrp="1"/>
          </p:cNvSpPr>
          <p:nvPr>
            <p:ph type="ftr" sz="quarter" idx="11"/>
          </p:nvPr>
        </p:nvSpPr>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sp>
        <p:nvSpPr>
          <p:cNvPr id="57" name="Slide Number Placeholder 56"/>
          <p:cNvSpPr>
            <a:spLocks noGrp="1"/>
          </p:cNvSpPr>
          <p:nvPr>
            <p:ph type="sldNum" sz="quarter" idx="12"/>
          </p:nvPr>
        </p:nvSpPr>
        <p:spPr/>
        <p:txBody>
          <a:bodyPr/>
          <a:lstStyle/>
          <a:p>
            <a:fld id="{5D0D82D1-030A-4AF5-855D-82A44DD93AEE}" type="slidenum">
              <a:rPr lang="en-US" smtClean="0">
                <a:solidFill>
                  <a:prstClr val="black">
                    <a:tint val="95000"/>
                  </a:prstClr>
                </a:solidFill>
              </a:rPr>
              <a:pPr/>
              <a:t>46</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6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50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8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500"/>
                                  </p:stCondLst>
                                  <p:childTnLst>
                                    <p:set>
                                      <p:cBhvr>
                                        <p:cTn id="88" dur="1" fill="hold">
                                          <p:stCondLst>
                                            <p:cond delay="0"/>
                                          </p:stCondLst>
                                        </p:cTn>
                                        <p:tgtEl>
                                          <p:spTgt spid="100"/>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nodeType="afterEffect">
                                  <p:stCondLst>
                                    <p:cond delay="500"/>
                                  </p:stCondLst>
                                  <p:childTnLst>
                                    <p:set>
                                      <p:cBhvr>
                                        <p:cTn id="91" dur="1" fill="hold">
                                          <p:stCondLst>
                                            <p:cond delay="0"/>
                                          </p:stCondLst>
                                        </p:cTn>
                                        <p:tgtEl>
                                          <p:spTgt spid="101"/>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nodeType="afterEffect">
                                  <p:stCondLst>
                                    <p:cond delay="50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nodeType="afterEffect">
                                  <p:stCondLst>
                                    <p:cond delay="500"/>
                                  </p:stCondLst>
                                  <p:childTnLst>
                                    <p:set>
                                      <p:cBhvr>
                                        <p:cTn id="117" dur="1" fill="hold">
                                          <p:stCondLst>
                                            <p:cond delay="0"/>
                                          </p:stCondLst>
                                        </p:cTn>
                                        <p:tgtEl>
                                          <p:spTgt spid="4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91"/>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nodeType="afterEffect">
                                  <p:stCondLst>
                                    <p:cond delay="50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8" presetClass="entr" presetSubtype="12" fill="hold" grpId="0" nodeType="clickEffect">
                                  <p:stCondLst>
                                    <p:cond delay="0"/>
                                  </p:stCondLst>
                                  <p:childTnLst>
                                    <p:set>
                                      <p:cBhvr>
                                        <p:cTn id="132" dur="1" fill="hold">
                                          <p:stCondLst>
                                            <p:cond delay="0"/>
                                          </p:stCondLst>
                                        </p:cTn>
                                        <p:tgtEl>
                                          <p:spTgt spid="109"/>
                                        </p:tgtEl>
                                        <p:attrNameLst>
                                          <p:attrName>style.visibility</p:attrName>
                                        </p:attrNameLst>
                                      </p:cBhvr>
                                      <p:to>
                                        <p:strVal val="visible"/>
                                      </p:to>
                                    </p:set>
                                    <p:animEffect transition="in" filter="strips(downLeft)">
                                      <p:cBhvr>
                                        <p:cTn id="133" dur="500"/>
                                        <p:tgtEl>
                                          <p:spTgt spid="109"/>
                                        </p:tgtEl>
                                      </p:cBhvr>
                                    </p:animEffect>
                                  </p:childTnLst>
                                </p:cTn>
                              </p:par>
                              <p:par>
                                <p:cTn id="134" presetID="18" presetClass="entr" presetSubtype="12" fill="hold" grpId="0"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strips(downLeft)">
                                      <p:cBhvr>
                                        <p:cTn id="136" dur="500"/>
                                        <p:tgtEl>
                                          <p:spTgt spid="52"/>
                                        </p:tgtEl>
                                      </p:cBhvr>
                                    </p:animEffect>
                                  </p:childTnLst>
                                </p:cTn>
                              </p:par>
                              <p:par>
                                <p:cTn id="137" presetID="18" presetClass="entr" presetSubtype="12" fill="hold"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strips(downLeft)">
                                      <p:cBhvr>
                                        <p:cTn id="1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5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smtClean="0"/>
              <a:t>Highly complex electronic chips:</a:t>
            </a:r>
            <a:br>
              <a:rPr lang="en-US" dirty="0" smtClean="0"/>
            </a:br>
            <a:r>
              <a:rPr lang="en-US" dirty="0" smtClean="0"/>
              <a:t>Made for research, useful elsewhere</a:t>
            </a:r>
            <a:endParaRPr lang="en-SG" dirty="0"/>
          </a:p>
        </p:txBody>
      </p:sp>
      <p:sp>
        <p:nvSpPr>
          <p:cNvPr id="19" name="TextBox 18"/>
          <p:cNvSpPr txBox="1"/>
          <p:nvPr/>
        </p:nvSpPr>
        <p:spPr>
          <a:xfrm>
            <a:off x="5400600" y="5373216"/>
            <a:ext cx="3563888" cy="646331"/>
          </a:xfrm>
          <a:prstGeom prst="rect">
            <a:avLst/>
          </a:prstGeom>
          <a:noFill/>
        </p:spPr>
        <p:txBody>
          <a:bodyPr wrap="square" rtlCol="0">
            <a:spAutoFit/>
          </a:bodyPr>
          <a:lstStyle/>
          <a:p>
            <a:r>
              <a:rPr lang="en-US" dirty="0" smtClean="0">
                <a:solidFill>
                  <a:prstClr val="white"/>
                </a:solidFill>
              </a:rPr>
              <a:t>CMEMS is also coming up with an ASIC with similar specs.</a:t>
            </a:r>
            <a:endParaRPr lang="en-SG" dirty="0">
              <a:solidFill>
                <a:prstClr val="white"/>
              </a:solidFill>
            </a:endParaRPr>
          </a:p>
        </p:txBody>
      </p:sp>
      <p:sp>
        <p:nvSpPr>
          <p:cNvPr id="21" name="Footer Placeholder 2"/>
          <p:cNvSpPr>
            <a:spLocks noGrp="1"/>
          </p:cNvSpPr>
          <p:nvPr>
            <p:ph type="ftr" sz="quarter" idx="11"/>
          </p:nvPr>
        </p:nvSpPr>
        <p:spPr>
          <a:xfrm>
            <a:off x="0" y="6333070"/>
            <a:ext cx="8640000" cy="360000"/>
          </a:xfrm>
        </p:spPr>
        <p:txBody>
          <a:bodyPr/>
          <a:lstStyle/>
          <a:p>
            <a:r>
              <a:rPr lang="nn-NO"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pic>
        <p:nvPicPr>
          <p:cNvPr id="377858" name="Picture 2"/>
          <p:cNvPicPr>
            <a:picLocks noChangeAspect="1" noChangeArrowheads="1"/>
          </p:cNvPicPr>
          <p:nvPr/>
        </p:nvPicPr>
        <p:blipFill>
          <a:blip r:embed="rId2" cstate="print"/>
          <a:srcRect l="1979" r="2638" b="1369"/>
          <a:stretch>
            <a:fillRect/>
          </a:stretch>
        </p:blipFill>
        <p:spPr bwMode="auto">
          <a:xfrm>
            <a:off x="4716016" y="1939956"/>
            <a:ext cx="4155986" cy="414000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5D0D82D1-030A-4AF5-855D-82A44DD93AEE}" type="slidenum">
              <a:rPr lang="en-US" smtClean="0">
                <a:solidFill>
                  <a:prstClr val="black">
                    <a:tint val="95000"/>
                  </a:prstClr>
                </a:solidFill>
              </a:rPr>
              <a:pPr/>
              <a:t>47</a:t>
            </a:fld>
            <a:endParaRPr lang="en-US" dirty="0">
              <a:solidFill>
                <a:prstClr val="black">
                  <a:tint val="95000"/>
                </a:prstClr>
              </a:solidFill>
            </a:endParaRPr>
          </a:p>
        </p:txBody>
      </p:sp>
      <p:pic>
        <p:nvPicPr>
          <p:cNvPr id="86017" name="Picture 1" descr="D:\ICAL-Frontend\Anusparsh\dsc_2603.jpg"/>
          <p:cNvPicPr>
            <a:picLocks noGrp="1" noChangeAspect="1" noChangeArrowheads="1"/>
          </p:cNvPicPr>
          <p:nvPr>
            <p:ph sz="half" idx="1"/>
          </p:nvPr>
        </p:nvPicPr>
        <p:blipFill>
          <a:blip r:embed="rId3" cstate="print"/>
          <a:srcRect l="31676"/>
          <a:stretch>
            <a:fillRect/>
          </a:stretch>
        </p:blipFill>
        <p:spPr bwMode="auto">
          <a:xfrm>
            <a:off x="241244" y="1961198"/>
            <a:ext cx="4258748" cy="4140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RPC </a:t>
            </a:r>
            <a:r>
              <a:rPr lang="en-US" i="1" dirty="0" smtClean="0"/>
              <a:t>tomography </a:t>
            </a:r>
            <a:r>
              <a:rPr lang="en-US" dirty="0" smtClean="0"/>
              <a:t>using </a:t>
            </a:r>
            <a:br>
              <a:rPr lang="en-US" dirty="0" smtClean="0"/>
            </a:br>
            <a:r>
              <a:rPr lang="en-US" dirty="0" smtClean="0"/>
              <a:t>cosmic ray muons</a:t>
            </a:r>
            <a:endParaRPr lang="en-SG" dirty="0"/>
          </a:p>
        </p:txBody>
      </p:sp>
      <p:sp>
        <p:nvSpPr>
          <p:cNvPr id="2" name="Footer Placeholder 1"/>
          <p:cNvSpPr>
            <a:spLocks noGrp="1"/>
          </p:cNvSpPr>
          <p:nvPr>
            <p:ph type="ftr" sz="quarter" idx="11"/>
          </p:nvPr>
        </p:nvSpPr>
        <p:spPr/>
        <p:txBody>
          <a:bodyPr/>
          <a:lstStyle/>
          <a:p>
            <a:r>
              <a:rPr lang="en-US" smtClean="0">
                <a:solidFill>
                  <a:prstClr val="black">
                    <a:tint val="95000"/>
                  </a:prstClr>
                </a:solidFill>
              </a:rPr>
              <a:t>Dr. B.Satyanarayana, TIFR, Mumbai                                     Shri. T.P.Bhatia College of Science, Kandivli                                     September 7, 2013</a:t>
            </a:r>
            <a:endParaRPr lang="en-US" dirty="0">
              <a:solidFill>
                <a:prstClr val="black">
                  <a:tint val="95000"/>
                </a:prstClr>
              </a:solidFill>
            </a:endParaRPr>
          </a:p>
        </p:txBody>
      </p:sp>
      <p:pic>
        <p:nvPicPr>
          <p:cNvPr id="7" name="Content Placeholder 9" descr="ab12-surf.jpg"/>
          <p:cNvPicPr>
            <a:picLocks noChangeAspect="1"/>
          </p:cNvPicPr>
          <p:nvPr/>
        </p:nvPicPr>
        <p:blipFill>
          <a:blip r:embed="rId2" cstate="print"/>
          <a:srcRect l="2073" r="8590"/>
          <a:stretch>
            <a:fillRect/>
          </a:stretch>
        </p:blipFill>
        <p:spPr>
          <a:xfrm>
            <a:off x="563349" y="1548000"/>
            <a:ext cx="8017303" cy="4860000"/>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solidFill>
                  <a:prstClr val="black">
                    <a:tint val="95000"/>
                  </a:prstClr>
                </a:solidFill>
              </a:rPr>
              <a:pPr/>
              <a:t>48</a:t>
            </a:fld>
            <a:endParaRPr lang="en-US"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smtClean="0">
                <a:solidFill>
                  <a:prstClr val="white"/>
                </a:solidFill>
              </a:rPr>
              <a:t>Accelerators:</a:t>
            </a:r>
            <a:r>
              <a:rPr lang="en-GB" sz="2800" dirty="0" smtClean="0">
                <a:solidFill>
                  <a:prstClr val="white"/>
                </a:solidFill>
              </a:rPr>
              <a:t> developed in physics labs are used in </a:t>
            </a:r>
            <a:r>
              <a:rPr lang="en-GB" sz="2800" dirty="0" smtClean="0">
                <a:solidFill>
                  <a:prstClr val="white"/>
                </a:solidFill>
              </a:rPr>
              <a:t>hospitals</a:t>
            </a:r>
            <a:endParaRPr lang="en-IN" sz="2800" dirty="0"/>
          </a:p>
        </p:txBody>
      </p:sp>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87DA48A2-68BF-4CCB-B774-65C9A0FC6421}" type="slidenum">
              <a:rPr lang="en-SG" smtClean="0">
                <a:solidFill>
                  <a:prstClr val="black">
                    <a:tint val="95000"/>
                  </a:prstClr>
                </a:solidFill>
              </a:rPr>
              <a:pPr/>
              <a:t>49</a:t>
            </a:fld>
            <a:endParaRPr lang="en-SG" dirty="0">
              <a:solidFill>
                <a:prstClr val="black">
                  <a:tint val="95000"/>
                </a:prstClr>
              </a:solidFill>
            </a:endParaRPr>
          </a:p>
        </p:txBody>
      </p:sp>
      <p:grpSp>
        <p:nvGrpSpPr>
          <p:cNvPr id="6" name="Group 1033"/>
          <p:cNvGrpSpPr>
            <a:grpSpLocks noGrp="1"/>
          </p:cNvGrpSpPr>
          <p:nvPr>
            <p:ph idx="1"/>
          </p:nvPr>
        </p:nvGrpSpPr>
        <p:grpSpPr bwMode="auto">
          <a:xfrm>
            <a:off x="17463" y="1511300"/>
            <a:ext cx="9109075" cy="5040313"/>
            <a:chOff x="360" y="636"/>
            <a:chExt cx="3989" cy="3081"/>
          </a:xfrm>
        </p:grpSpPr>
        <p:pic>
          <p:nvPicPr>
            <p:cNvPr id="7" name="Picture 1034" descr="figure"/>
            <p:cNvPicPr>
              <a:picLocks noChangeAspect="1" noChangeArrowheads="1"/>
            </p:cNvPicPr>
            <p:nvPr/>
          </p:nvPicPr>
          <p:blipFill>
            <a:blip r:embed="rId2" cstate="print"/>
            <a:srcRect/>
            <a:stretch>
              <a:fillRect/>
            </a:stretch>
          </p:blipFill>
          <p:spPr bwMode="auto">
            <a:xfrm>
              <a:off x="360" y="636"/>
              <a:ext cx="3968" cy="3081"/>
            </a:xfrm>
            <a:prstGeom prst="rect">
              <a:avLst/>
            </a:prstGeom>
            <a:noFill/>
          </p:spPr>
        </p:pic>
        <p:sp>
          <p:nvSpPr>
            <p:cNvPr id="8" name="Text Box 1035"/>
            <p:cNvSpPr txBox="1">
              <a:spLocks noChangeArrowheads="1"/>
            </p:cNvSpPr>
            <p:nvPr/>
          </p:nvSpPr>
          <p:spPr bwMode="auto">
            <a:xfrm>
              <a:off x="3357" y="3465"/>
              <a:ext cx="992" cy="202"/>
            </a:xfrm>
            <a:prstGeom prst="rect">
              <a:avLst/>
            </a:prstGeom>
            <a:noFill/>
            <a:ln w="9525">
              <a:noFill/>
              <a:miter lim="800000"/>
              <a:headEnd/>
              <a:tailEnd/>
            </a:ln>
            <a:effectLst/>
          </p:spPr>
          <p:txBody>
            <a:bodyPr wrap="none">
              <a:spAutoFit/>
            </a:bodyPr>
            <a:lstStyle/>
            <a:p>
              <a:pPr algn="r"/>
              <a:r>
                <a:rPr lang="en-GB" sz="1000" b="1">
                  <a:solidFill>
                    <a:prstClr val="white"/>
                  </a:solidFill>
                </a:rPr>
                <a:t>Courtesy of IBA</a:t>
              </a:r>
            </a:p>
          </p:txBody>
        </p:sp>
      </p:grpSp>
      <p:sp>
        <p:nvSpPr>
          <p:cNvPr id="10" name="Text Box 1036"/>
          <p:cNvSpPr txBox="1">
            <a:spLocks noChangeArrowheads="1"/>
          </p:cNvSpPr>
          <p:nvPr/>
        </p:nvSpPr>
        <p:spPr bwMode="auto">
          <a:xfrm>
            <a:off x="251520" y="1628800"/>
            <a:ext cx="2226700" cy="461665"/>
          </a:xfrm>
          <a:prstGeom prst="rect">
            <a:avLst/>
          </a:prstGeom>
          <a:noFill/>
          <a:ln w="9525">
            <a:noFill/>
            <a:miter lim="800000"/>
            <a:headEnd/>
            <a:tailEnd/>
          </a:ln>
        </p:spPr>
        <p:txBody>
          <a:bodyPr wrap="none">
            <a:spAutoFit/>
          </a:bodyPr>
          <a:lstStyle/>
          <a:p>
            <a:r>
              <a:rPr lang="en-US" sz="2400" dirty="0">
                <a:solidFill>
                  <a:schemeClr val="bg1"/>
                </a:solidFill>
              </a:rPr>
              <a:t>Hadron Therapy</a:t>
            </a:r>
          </a:p>
        </p:txBody>
      </p:sp>
      <p:sp>
        <p:nvSpPr>
          <p:cNvPr id="11" name="Rectangle 1037"/>
          <p:cNvSpPr>
            <a:spLocks noChangeArrowheads="1"/>
          </p:cNvSpPr>
          <p:nvPr/>
        </p:nvSpPr>
        <p:spPr bwMode="auto">
          <a:xfrm>
            <a:off x="72000" y="5826750"/>
            <a:ext cx="9000000" cy="338554"/>
          </a:xfrm>
          <a:prstGeom prst="rect">
            <a:avLst/>
          </a:prstGeom>
          <a:noFill/>
          <a:ln w="9525">
            <a:noFill/>
            <a:miter lim="800000"/>
            <a:headEnd/>
            <a:tailEnd/>
          </a:ln>
        </p:spPr>
        <p:txBody>
          <a:bodyPr>
            <a:spAutoFit/>
          </a:bodyPr>
          <a:lstStyle/>
          <a:p>
            <a:pPr algn="ctr"/>
            <a:r>
              <a:rPr lang="en-GB" sz="1600" dirty="0">
                <a:solidFill>
                  <a:prstClr val="white"/>
                </a:solidFill>
                <a:latin typeface="Helvetica" pitchFamily="34" charset="0"/>
              </a:rPr>
              <a:t>Around 9000 of the 17000 accelerators operating in the World today are used for medicine</a:t>
            </a:r>
            <a:r>
              <a:rPr lang="en-GB" sz="1600" dirty="0" smtClean="0">
                <a:solidFill>
                  <a:prstClr val="white"/>
                </a:solidFill>
                <a:latin typeface="Helvetica" pitchFamily="34" charset="0"/>
              </a:rPr>
              <a:t>.</a:t>
            </a:r>
            <a:endParaRPr lang="en-US" sz="1600" dirty="0">
              <a:solidFill>
                <a:prstClr val="white"/>
              </a:solidFill>
              <a:latin typeface="Helvetica"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Some examples</a:t>
            </a:r>
            <a:endParaRPr lang="en-IN" dirty="0"/>
          </a:p>
        </p:txBody>
      </p:sp>
      <p:sp>
        <p:nvSpPr>
          <p:cNvPr id="3" name="Content Placeholder 2"/>
          <p:cNvSpPr>
            <a:spLocks noGrp="1"/>
          </p:cNvSpPr>
          <p:nvPr>
            <p:ph idx="1"/>
          </p:nvPr>
        </p:nvSpPr>
        <p:spPr/>
        <p:txBody>
          <a:bodyPr>
            <a:normAutofit fontScale="92500" lnSpcReduction="20000"/>
          </a:bodyPr>
          <a:lstStyle/>
          <a:p>
            <a:pPr>
              <a:lnSpc>
                <a:spcPct val="110000"/>
              </a:lnSpc>
            </a:pPr>
            <a:r>
              <a:rPr lang="en-IN" dirty="0" smtClean="0"/>
              <a:t>Electron and applications</a:t>
            </a:r>
          </a:p>
          <a:p>
            <a:pPr>
              <a:lnSpc>
                <a:spcPct val="110000"/>
              </a:lnSpc>
            </a:pPr>
            <a:r>
              <a:rPr lang="en-IN" dirty="0" smtClean="0"/>
              <a:t>Laser applications – medical and industry</a:t>
            </a:r>
          </a:p>
          <a:p>
            <a:pPr>
              <a:lnSpc>
                <a:spcPct val="110000"/>
              </a:lnSpc>
            </a:pPr>
            <a:r>
              <a:rPr lang="en-IN" dirty="0" smtClean="0"/>
              <a:t>Particle accelerators and physics detectors for medical imaging and therapy</a:t>
            </a:r>
          </a:p>
          <a:p>
            <a:pPr>
              <a:lnSpc>
                <a:spcPct val="110000"/>
              </a:lnSpc>
            </a:pPr>
            <a:r>
              <a:rPr lang="en-IN" dirty="0" smtClean="0"/>
              <a:t>Statistical mechanical applications to traffic and crowd management</a:t>
            </a:r>
          </a:p>
          <a:p>
            <a:pPr>
              <a:lnSpc>
                <a:spcPct val="110000"/>
              </a:lnSpc>
            </a:pPr>
            <a:r>
              <a:rPr lang="en-IN" dirty="0" smtClean="0"/>
              <a:t>Space and remote sensing applications</a:t>
            </a:r>
          </a:p>
          <a:p>
            <a:pPr>
              <a:lnSpc>
                <a:spcPct val="110000"/>
              </a:lnSpc>
            </a:pPr>
            <a:r>
              <a:rPr lang="en-IN" dirty="0" smtClean="0"/>
              <a:t>Weather forecast – computing system and algorithms</a:t>
            </a:r>
          </a:p>
          <a:p>
            <a:pPr>
              <a:lnSpc>
                <a:spcPct val="110000"/>
              </a:lnSpc>
            </a:pPr>
            <a:r>
              <a:rPr lang="en-IN" dirty="0" smtClean="0"/>
              <a:t>GPS: Science-Engineering-Technology-Science-...</a:t>
            </a:r>
            <a:endParaRPr lang="en-IN" dirty="0"/>
          </a:p>
        </p:txBody>
      </p:sp>
      <p:sp>
        <p:nvSpPr>
          <p:cNvPr id="4" name="Footer Placeholder 3"/>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5</a:t>
            </a:fld>
            <a:endParaRPr lang="en-SG"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smtClean="0">
                <a:solidFill>
                  <a:prstClr val="white"/>
                </a:solidFill>
              </a:rPr>
              <a:t>Detectors:</a:t>
            </a:r>
            <a:r>
              <a:rPr lang="en-GB" sz="2800" dirty="0" smtClean="0">
                <a:solidFill>
                  <a:prstClr val="white"/>
                </a:solidFill>
              </a:rPr>
              <a:t> developed in physics labs  are used for medical </a:t>
            </a:r>
            <a:r>
              <a:rPr lang="en-GB" sz="2800" dirty="0" smtClean="0">
                <a:solidFill>
                  <a:prstClr val="white"/>
                </a:solidFill>
              </a:rPr>
              <a:t>imagery</a:t>
            </a:r>
            <a:endParaRPr lang="en-IN" sz="2800" dirty="0"/>
          </a:p>
        </p:txBody>
      </p:sp>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87DA48A2-68BF-4CCB-B774-65C9A0FC6421}" type="slidenum">
              <a:rPr lang="en-SG" smtClean="0">
                <a:solidFill>
                  <a:prstClr val="black">
                    <a:tint val="95000"/>
                  </a:prstClr>
                </a:solidFill>
              </a:rPr>
              <a:pPr/>
              <a:t>50</a:t>
            </a:fld>
            <a:endParaRPr lang="en-SG" dirty="0">
              <a:solidFill>
                <a:prstClr val="black">
                  <a:tint val="95000"/>
                </a:prstClr>
              </a:solidFill>
            </a:endParaRPr>
          </a:p>
        </p:txBody>
      </p:sp>
      <p:pic>
        <p:nvPicPr>
          <p:cNvPr id="6" name="Content Placeholder 5" descr="9803011_01"/>
          <p:cNvPicPr>
            <a:picLocks noGrp="1" noChangeAspect="1" noChangeArrowheads="1"/>
          </p:cNvPicPr>
          <p:nvPr>
            <p:ph idx="1"/>
          </p:nvPr>
        </p:nvPicPr>
        <p:blipFill>
          <a:blip r:embed="rId2" cstate="print"/>
          <a:srcRect/>
          <a:stretch>
            <a:fillRect/>
          </a:stretch>
        </p:blipFill>
        <p:spPr bwMode="auto">
          <a:xfrm>
            <a:off x="1153309" y="1484784"/>
            <a:ext cx="6837382" cy="5042727"/>
          </a:xfrm>
          <a:prstGeom prst="rect">
            <a:avLst/>
          </a:prstGeom>
          <a:noFill/>
        </p:spPr>
      </p:pic>
      <p:sp>
        <p:nvSpPr>
          <p:cNvPr id="7" name="Text Box 6"/>
          <p:cNvSpPr txBox="1">
            <a:spLocks noChangeArrowheads="1"/>
          </p:cNvSpPr>
          <p:nvPr/>
        </p:nvSpPr>
        <p:spPr bwMode="auto">
          <a:xfrm>
            <a:off x="35488" y="1484784"/>
            <a:ext cx="2844000" cy="2862322"/>
          </a:xfrm>
          <a:prstGeom prst="rect">
            <a:avLst/>
          </a:prstGeom>
          <a:solidFill>
            <a:schemeClr val="tx1">
              <a:lumMod val="65000"/>
              <a:lumOff val="35000"/>
            </a:schemeClr>
          </a:solidFill>
          <a:ln w="9525">
            <a:noFill/>
            <a:miter lim="800000"/>
            <a:headEnd/>
            <a:tailEnd/>
          </a:ln>
        </p:spPr>
        <p:txBody>
          <a:bodyPr wrap="square">
            <a:spAutoFit/>
          </a:bodyPr>
          <a:lstStyle/>
          <a:p>
            <a:r>
              <a:rPr lang="en-GB" sz="2000" dirty="0">
                <a:solidFill>
                  <a:prstClr val="white"/>
                </a:solidFill>
                <a:latin typeface="Helvetica" pitchFamily="34" charset="0"/>
              </a:rPr>
              <a:t>PET (Positron Emission Tomography) is a very important technique for localising and studying certain types of cancer using the Fluor-18 isotope produced by particle accelerators</a:t>
            </a:r>
            <a:r>
              <a:rPr lang="en-GB" sz="2000" dirty="0" smtClean="0">
                <a:solidFill>
                  <a:prstClr val="white"/>
                </a:solidFill>
                <a:latin typeface="Helvetica" pitchFamily="34" charset="0"/>
              </a:rPr>
              <a:t>.</a:t>
            </a:r>
            <a:endParaRPr lang="en-GB" sz="2000" dirty="0">
              <a:solidFill>
                <a:prstClr val="white"/>
              </a:solidFill>
              <a:latin typeface="Helvetica"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dirty="0" smtClean="0">
                <a:solidFill>
                  <a:prstClr val="white"/>
                </a:solidFill>
              </a:rPr>
              <a:t>WWW:</a:t>
            </a:r>
            <a:r>
              <a:rPr lang="fr-FR" sz="4000" dirty="0" smtClean="0">
                <a:solidFill>
                  <a:prstClr val="white"/>
                </a:solidFill>
              </a:rPr>
              <a:t/>
            </a:r>
            <a:br>
              <a:rPr lang="fr-FR" sz="4000" dirty="0" smtClean="0">
                <a:solidFill>
                  <a:prstClr val="white"/>
                </a:solidFill>
              </a:rPr>
            </a:br>
            <a:r>
              <a:rPr lang="fr-FR" sz="4000" dirty="0" err="1" smtClean="0">
                <a:solidFill>
                  <a:prstClr val="white"/>
                </a:solidFill>
              </a:rPr>
              <a:t>Greatest</a:t>
            </a:r>
            <a:r>
              <a:rPr lang="fr-FR" sz="4000" dirty="0" smtClean="0">
                <a:solidFill>
                  <a:prstClr val="white"/>
                </a:solidFill>
              </a:rPr>
              <a:t> spin-off of science</a:t>
            </a:r>
            <a:endParaRPr lang="en-IN" sz="4000" dirty="0"/>
          </a:p>
        </p:txBody>
      </p:sp>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87DA48A2-68BF-4CCB-B774-65C9A0FC6421}" type="slidenum">
              <a:rPr lang="en-SG" smtClean="0">
                <a:solidFill>
                  <a:prstClr val="black">
                    <a:tint val="95000"/>
                  </a:prstClr>
                </a:solidFill>
              </a:rPr>
              <a:pPr/>
              <a:t>51</a:t>
            </a:fld>
            <a:endParaRPr lang="en-SG" dirty="0">
              <a:solidFill>
                <a:prstClr val="black">
                  <a:tint val="95000"/>
                </a:prstClr>
              </a:solidFill>
            </a:endParaRPr>
          </a:p>
        </p:txBody>
      </p:sp>
      <p:pic>
        <p:nvPicPr>
          <p:cNvPr id="6" name="Picture 4"/>
          <p:cNvPicPr>
            <a:picLocks noGrp="1" noChangeAspect="1" noChangeArrowheads="1"/>
          </p:cNvPicPr>
          <p:nvPr>
            <p:ph idx="1"/>
          </p:nvPr>
        </p:nvPicPr>
        <p:blipFill>
          <a:blip r:embed="rId2" cstate="print"/>
          <a:srcRect/>
          <a:stretch>
            <a:fillRect/>
          </a:stretch>
        </p:blipFill>
        <p:spPr bwMode="auto">
          <a:xfrm>
            <a:off x="1195050" y="1511300"/>
            <a:ext cx="7481406" cy="5040313"/>
          </a:xfrm>
          <a:prstGeom prst="rect">
            <a:avLst/>
          </a:prstGeom>
          <a:noFill/>
        </p:spPr>
      </p:pic>
      <p:sp>
        <p:nvSpPr>
          <p:cNvPr id="7" name="Rectangle 6"/>
          <p:cNvSpPr/>
          <p:nvPr/>
        </p:nvSpPr>
        <p:spPr>
          <a:xfrm>
            <a:off x="4871759" y="6084004"/>
            <a:ext cx="3732689" cy="369332"/>
          </a:xfrm>
          <a:prstGeom prst="rect">
            <a:avLst/>
          </a:prstGeom>
        </p:spPr>
        <p:txBody>
          <a:bodyPr wrap="none">
            <a:spAutoFit/>
          </a:bodyPr>
          <a:lstStyle/>
          <a:p>
            <a:r>
              <a:rPr lang="en-IN" b="1" dirty="0" smtClean="0">
                <a:solidFill>
                  <a:srgbClr val="FF0000"/>
                </a:solidFill>
              </a:rPr>
              <a:t>Sir Timothy John "Tim" Berners-Lee</a:t>
            </a:r>
            <a:endParaRPr lang="en-IN" dirty="0">
              <a:solidFill>
                <a:srgbClr val="FF0000"/>
              </a:solidFill>
            </a:endParaRPr>
          </a:p>
        </p:txBody>
      </p:sp>
      <p:sp>
        <p:nvSpPr>
          <p:cNvPr id="8" name="Rectangle 7"/>
          <p:cNvSpPr/>
          <p:nvPr/>
        </p:nvSpPr>
        <p:spPr>
          <a:xfrm rot="16200000">
            <a:off x="-1915106" y="3717902"/>
            <a:ext cx="4968552" cy="646331"/>
          </a:xfrm>
          <a:prstGeom prst="rect">
            <a:avLst/>
          </a:prstGeom>
        </p:spPr>
        <p:txBody>
          <a:bodyPr wrap="square">
            <a:spAutoFit/>
          </a:bodyPr>
          <a:lstStyle/>
          <a:p>
            <a:r>
              <a:rPr lang="en-IN" dirty="0" smtClean="0">
                <a:latin typeface="Arial Rounded MT Bold" pitchFamily="34" charset="0"/>
              </a:rPr>
              <a:t>The first website built was at CERN  and was first put online on 6 August 1991</a:t>
            </a:r>
            <a:endParaRPr lang="en-IN" dirty="0">
              <a:latin typeface="Arial Rounded MT Bold"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The </a:t>
            </a:r>
            <a:r>
              <a:rPr lang="en-IN" dirty="0" smtClean="0">
                <a:solidFill>
                  <a:srgbClr val="FF0000"/>
                </a:solidFill>
              </a:rPr>
              <a:t>cell</a:t>
            </a:r>
            <a:r>
              <a:rPr lang="en-IN" dirty="0" smtClean="0"/>
              <a:t> is part of our body</a:t>
            </a:r>
            <a:endParaRPr lang="en-IN" dirty="0"/>
          </a:p>
        </p:txBody>
      </p:sp>
      <p:pic>
        <p:nvPicPr>
          <p:cNvPr id="6" name="Content Placeholder 5" descr="1186127_622499031128345_1742030654_n.jpg"/>
          <p:cNvPicPr>
            <a:picLocks noGrp="1" noChangeAspect="1"/>
          </p:cNvPicPr>
          <p:nvPr>
            <p:ph idx="1"/>
          </p:nvPr>
        </p:nvPicPr>
        <p:blipFill>
          <a:blip r:embed="rId2" cstate="print"/>
          <a:srcRect t="2643" b="14096"/>
          <a:stretch>
            <a:fillRect/>
          </a:stretch>
        </p:blipFill>
        <p:spPr>
          <a:xfrm>
            <a:off x="832301" y="1484784"/>
            <a:ext cx="7479399" cy="5040560"/>
          </a:xfrm>
        </p:spPr>
      </p:pic>
      <p:sp>
        <p:nvSpPr>
          <p:cNvPr id="4" name="Footer Placeholder 3"/>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52</a:t>
            </a:fld>
            <a:endParaRPr lang="en-SG"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4000" dirty="0" smtClean="0">
                <a:solidFill>
                  <a:prstClr val="white"/>
                </a:solidFill>
              </a:rPr>
              <a:t>Fundamental </a:t>
            </a:r>
            <a:r>
              <a:rPr lang="en-GB" sz="4000" dirty="0" smtClean="0">
                <a:solidFill>
                  <a:prstClr val="white"/>
                </a:solidFill>
              </a:rPr>
              <a:t>research: </a:t>
            </a:r>
            <a:br>
              <a:rPr lang="en-GB" sz="4000" dirty="0" smtClean="0">
                <a:solidFill>
                  <a:prstClr val="white"/>
                </a:solidFill>
              </a:rPr>
            </a:br>
            <a:r>
              <a:rPr lang="en-GB" sz="4000" dirty="0" smtClean="0">
                <a:solidFill>
                  <a:prstClr val="white"/>
                </a:solidFill>
              </a:rPr>
              <a:t>A </a:t>
            </a:r>
            <a:r>
              <a:rPr lang="en-GB" sz="4000" dirty="0" smtClean="0">
                <a:solidFill>
                  <a:prstClr val="white"/>
                </a:solidFill>
              </a:rPr>
              <a:t>driving force for innovation</a:t>
            </a:r>
            <a:endParaRPr lang="en-IN" sz="4000" dirty="0"/>
          </a:p>
        </p:txBody>
      </p:sp>
      <p:pic>
        <p:nvPicPr>
          <p:cNvPr id="8" name="Picture 4"/>
          <p:cNvPicPr>
            <a:picLocks noChangeAspect="1" noChangeArrowheads="1"/>
          </p:cNvPicPr>
          <p:nvPr/>
        </p:nvPicPr>
        <p:blipFill>
          <a:blip r:embed="rId2" cstate="print"/>
          <a:srcRect/>
          <a:stretch>
            <a:fillRect/>
          </a:stretch>
        </p:blipFill>
        <p:spPr bwMode="auto">
          <a:xfrm>
            <a:off x="152400" y="1916832"/>
            <a:ext cx="1800000" cy="1800000"/>
          </a:xfrm>
          <a:prstGeom prst="rect">
            <a:avLst/>
          </a:prstGeom>
          <a:noFill/>
          <a:ln w="9525">
            <a:noFill/>
            <a:miter lim="800000"/>
            <a:headEnd/>
            <a:tailEnd/>
          </a:ln>
          <a:effectLst/>
        </p:spPr>
      </p:pic>
      <p:pic>
        <p:nvPicPr>
          <p:cNvPr id="11" name="Picture 13"/>
          <p:cNvPicPr>
            <a:picLocks noChangeAspect="1" noChangeArrowheads="1"/>
          </p:cNvPicPr>
          <p:nvPr/>
        </p:nvPicPr>
        <p:blipFill>
          <a:blip r:embed="rId3" cstate="print"/>
          <a:srcRect/>
          <a:stretch>
            <a:fillRect/>
          </a:stretch>
        </p:blipFill>
        <p:spPr bwMode="auto">
          <a:xfrm>
            <a:off x="4355976" y="2060848"/>
            <a:ext cx="2460458" cy="1800000"/>
          </a:xfrm>
          <a:prstGeom prst="rect">
            <a:avLst/>
          </a:prstGeom>
          <a:noFill/>
          <a:ln w="9525">
            <a:noFill/>
            <a:miter lim="800000"/>
            <a:headEnd/>
            <a:tailEnd/>
          </a:ln>
          <a:effectLst/>
        </p:spPr>
      </p:pic>
      <p:sp>
        <p:nvSpPr>
          <p:cNvPr id="12" name="Rectangle 15"/>
          <p:cNvSpPr>
            <a:spLocks noChangeArrowheads="1"/>
          </p:cNvSpPr>
          <p:nvPr/>
        </p:nvSpPr>
        <p:spPr bwMode="auto">
          <a:xfrm rot="574552">
            <a:off x="6096000" y="3505200"/>
            <a:ext cx="762000" cy="152400"/>
          </a:xfrm>
          <a:prstGeom prst="rect">
            <a:avLst/>
          </a:prstGeom>
          <a:solidFill>
            <a:schemeClr val="tx1"/>
          </a:solidFill>
          <a:ln w="9525">
            <a:solidFill>
              <a:schemeClr val="tx1"/>
            </a:solidFill>
            <a:miter lim="800000"/>
            <a:headEnd/>
            <a:tailEnd/>
          </a:ln>
        </p:spPr>
        <p:txBody>
          <a:bodyPr wrap="none" anchor="ctr"/>
          <a:lstStyle/>
          <a:p>
            <a:endParaRPr lang="en-SG">
              <a:solidFill>
                <a:prstClr val="black"/>
              </a:solidFill>
            </a:endParaRPr>
          </a:p>
        </p:txBody>
      </p:sp>
      <p:pic>
        <p:nvPicPr>
          <p:cNvPr id="13" name="Picture 16"/>
          <p:cNvPicPr>
            <a:picLocks noChangeAspect="1" noChangeArrowheads="1"/>
          </p:cNvPicPr>
          <p:nvPr/>
        </p:nvPicPr>
        <p:blipFill>
          <a:blip r:embed="rId4" cstate="print"/>
          <a:srcRect/>
          <a:stretch>
            <a:fillRect/>
          </a:stretch>
        </p:blipFill>
        <p:spPr bwMode="auto">
          <a:xfrm>
            <a:off x="228597" y="4365104"/>
            <a:ext cx="1494946" cy="1800000"/>
          </a:xfrm>
          <a:prstGeom prst="rect">
            <a:avLst/>
          </a:prstGeom>
          <a:noFill/>
          <a:ln w="9525">
            <a:noFill/>
            <a:miter lim="800000"/>
            <a:headEnd/>
            <a:tailEnd/>
          </a:ln>
          <a:effectLst/>
        </p:spPr>
      </p:pic>
      <p:sp>
        <p:nvSpPr>
          <p:cNvPr id="15" name="AutoShape 20"/>
          <p:cNvSpPr>
            <a:spLocks noChangeArrowheads="1"/>
          </p:cNvSpPr>
          <p:nvPr/>
        </p:nvSpPr>
        <p:spPr bwMode="auto">
          <a:xfrm>
            <a:off x="4254624" y="5301208"/>
            <a:ext cx="533400" cy="228600"/>
          </a:xfrm>
          <a:prstGeom prst="rightArrow">
            <a:avLst>
              <a:gd name="adj1" fmla="val 50000"/>
              <a:gd name="adj2" fmla="val 58333"/>
            </a:avLst>
          </a:prstGeom>
          <a:solidFill>
            <a:schemeClr val="bg2"/>
          </a:solidFill>
          <a:ln w="9525">
            <a:solidFill>
              <a:schemeClr val="tx1"/>
            </a:solidFill>
            <a:miter lim="800000"/>
            <a:headEnd/>
            <a:tailEnd/>
          </a:ln>
        </p:spPr>
        <p:txBody>
          <a:bodyPr wrap="none" anchor="ctr"/>
          <a:lstStyle/>
          <a:p>
            <a:endParaRPr lang="en-SG">
              <a:solidFill>
                <a:prstClr val="black"/>
              </a:solidFill>
            </a:endParaRPr>
          </a:p>
        </p:txBody>
      </p:sp>
      <p:pic>
        <p:nvPicPr>
          <p:cNvPr id="16" name="Picture 21"/>
          <p:cNvPicPr>
            <a:picLocks noChangeAspect="1" noChangeArrowheads="1"/>
          </p:cNvPicPr>
          <p:nvPr/>
        </p:nvPicPr>
        <p:blipFill>
          <a:blip r:embed="rId5" cstate="print"/>
          <a:srcRect/>
          <a:stretch>
            <a:fillRect/>
          </a:stretch>
        </p:blipFill>
        <p:spPr bwMode="auto">
          <a:xfrm>
            <a:off x="4870980" y="4797152"/>
            <a:ext cx="2437324" cy="1080000"/>
          </a:xfrm>
          <a:prstGeom prst="rect">
            <a:avLst/>
          </a:prstGeom>
          <a:noFill/>
          <a:ln w="9525">
            <a:noFill/>
            <a:miter lim="800000"/>
            <a:headEnd/>
            <a:tailEnd/>
          </a:ln>
          <a:effectLst/>
        </p:spPr>
      </p:pic>
      <p:sp>
        <p:nvSpPr>
          <p:cNvPr id="17" name="Text Box 24"/>
          <p:cNvSpPr txBox="1">
            <a:spLocks noChangeArrowheads="1"/>
          </p:cNvSpPr>
          <p:nvPr/>
        </p:nvSpPr>
        <p:spPr bwMode="auto">
          <a:xfrm>
            <a:off x="1820416" y="5219908"/>
            <a:ext cx="2895600" cy="369332"/>
          </a:xfrm>
          <a:prstGeom prst="rect">
            <a:avLst/>
          </a:prstGeom>
          <a:noFill/>
          <a:ln w="9525">
            <a:noFill/>
            <a:miter lim="800000"/>
            <a:headEnd/>
            <a:tailEnd/>
          </a:ln>
        </p:spPr>
        <p:txBody>
          <a:bodyPr>
            <a:spAutoFit/>
          </a:bodyPr>
          <a:lstStyle/>
          <a:p>
            <a:pPr algn="ctr">
              <a:spcBef>
                <a:spcPct val="50000"/>
              </a:spcBef>
            </a:pPr>
            <a:r>
              <a:rPr lang="fr-FR" dirty="0" err="1"/>
              <a:t>Electromagnetism</a:t>
            </a:r>
            <a:endParaRPr lang="en-US" dirty="0"/>
          </a:p>
        </p:txBody>
      </p:sp>
      <p:sp>
        <p:nvSpPr>
          <p:cNvPr id="18" name="Text Box 25"/>
          <p:cNvSpPr txBox="1">
            <a:spLocks noChangeArrowheads="1"/>
          </p:cNvSpPr>
          <p:nvPr/>
        </p:nvSpPr>
        <p:spPr bwMode="auto">
          <a:xfrm>
            <a:off x="2404120" y="2771636"/>
            <a:ext cx="1447800" cy="369332"/>
          </a:xfrm>
          <a:prstGeom prst="rect">
            <a:avLst/>
          </a:prstGeom>
          <a:noFill/>
          <a:ln w="9525">
            <a:noFill/>
            <a:miter lim="800000"/>
            <a:headEnd/>
            <a:tailEnd/>
          </a:ln>
        </p:spPr>
        <p:txBody>
          <a:bodyPr>
            <a:spAutoFit/>
          </a:bodyPr>
          <a:lstStyle/>
          <a:p>
            <a:pPr algn="ctr">
              <a:spcBef>
                <a:spcPct val="50000"/>
              </a:spcBef>
            </a:pPr>
            <a:r>
              <a:rPr lang="fr-FR" dirty="0" err="1"/>
              <a:t>Relativity</a:t>
            </a:r>
            <a:endParaRPr lang="en-US" dirty="0"/>
          </a:p>
        </p:txBody>
      </p:sp>
      <p:sp>
        <p:nvSpPr>
          <p:cNvPr id="19" name="Text Box 28"/>
          <p:cNvSpPr txBox="1">
            <a:spLocks noChangeArrowheads="1"/>
          </p:cNvSpPr>
          <p:nvPr/>
        </p:nvSpPr>
        <p:spPr bwMode="auto">
          <a:xfrm>
            <a:off x="6948264" y="1628800"/>
            <a:ext cx="2016224" cy="2554545"/>
          </a:xfrm>
          <a:prstGeom prst="rect">
            <a:avLst/>
          </a:prstGeom>
          <a:noFill/>
          <a:ln w="9525">
            <a:noFill/>
            <a:miter lim="800000"/>
            <a:headEnd/>
            <a:tailEnd/>
          </a:ln>
        </p:spPr>
        <p:txBody>
          <a:bodyPr wrap="square">
            <a:spAutoFit/>
          </a:bodyPr>
          <a:lstStyle/>
          <a:p>
            <a:r>
              <a:rPr lang="en-GB" sz="1600" dirty="0">
                <a:latin typeface="Helvetica" pitchFamily="34" charset="0"/>
              </a:rPr>
              <a:t>For GPS to work, we have to take into account the correction due to time dilation. Otherwise, there would be a position error of around 10m after just 5 minutes of travel-time!</a:t>
            </a:r>
          </a:p>
        </p:txBody>
      </p:sp>
      <p:sp>
        <p:nvSpPr>
          <p:cNvPr id="20" name="Text Box 29"/>
          <p:cNvSpPr txBox="1">
            <a:spLocks noChangeArrowheads="1"/>
          </p:cNvSpPr>
          <p:nvPr/>
        </p:nvSpPr>
        <p:spPr bwMode="auto">
          <a:xfrm>
            <a:off x="439668" y="6093296"/>
            <a:ext cx="1107996" cy="307777"/>
          </a:xfrm>
          <a:prstGeom prst="rect">
            <a:avLst/>
          </a:prstGeom>
          <a:noFill/>
          <a:ln w="9525">
            <a:noFill/>
            <a:miter lim="800000"/>
            <a:headEnd/>
            <a:tailEnd/>
          </a:ln>
        </p:spPr>
        <p:txBody>
          <a:bodyPr wrap="none">
            <a:spAutoFit/>
          </a:bodyPr>
          <a:lstStyle/>
          <a:p>
            <a:r>
              <a:rPr lang="en-US" sz="1400" dirty="0">
                <a:solidFill>
                  <a:prstClr val="black"/>
                </a:solidFill>
              </a:rPr>
              <a:t>J.C. Maxwell</a:t>
            </a:r>
          </a:p>
        </p:txBody>
      </p:sp>
      <p:sp>
        <p:nvSpPr>
          <p:cNvPr id="21" name="Text Box 30"/>
          <p:cNvSpPr txBox="1">
            <a:spLocks noChangeArrowheads="1"/>
          </p:cNvSpPr>
          <p:nvPr/>
        </p:nvSpPr>
        <p:spPr bwMode="auto">
          <a:xfrm>
            <a:off x="569511" y="3861048"/>
            <a:ext cx="978153" cy="307777"/>
          </a:xfrm>
          <a:prstGeom prst="rect">
            <a:avLst/>
          </a:prstGeom>
          <a:noFill/>
          <a:ln w="9525">
            <a:noFill/>
            <a:miter lim="800000"/>
            <a:headEnd/>
            <a:tailEnd/>
          </a:ln>
        </p:spPr>
        <p:txBody>
          <a:bodyPr wrap="none">
            <a:spAutoFit/>
          </a:bodyPr>
          <a:lstStyle/>
          <a:p>
            <a:r>
              <a:rPr lang="en-US" sz="1400" dirty="0">
                <a:solidFill>
                  <a:srgbClr val="002060"/>
                </a:solidFill>
              </a:rPr>
              <a:t>A. Einstein</a:t>
            </a:r>
          </a:p>
        </p:txBody>
      </p:sp>
      <p:sp>
        <p:nvSpPr>
          <p:cNvPr id="22" name="Text Box 31"/>
          <p:cNvSpPr txBox="1">
            <a:spLocks noChangeArrowheads="1"/>
          </p:cNvSpPr>
          <p:nvPr/>
        </p:nvSpPr>
        <p:spPr bwMode="auto">
          <a:xfrm>
            <a:off x="7360096" y="4841865"/>
            <a:ext cx="1676400" cy="1323439"/>
          </a:xfrm>
          <a:prstGeom prst="rect">
            <a:avLst/>
          </a:prstGeom>
          <a:noFill/>
          <a:ln w="9525">
            <a:noFill/>
            <a:miter lim="800000"/>
            <a:headEnd/>
            <a:tailEnd/>
          </a:ln>
        </p:spPr>
        <p:txBody>
          <a:bodyPr>
            <a:spAutoFit/>
          </a:bodyPr>
          <a:lstStyle/>
          <a:p>
            <a:r>
              <a:rPr lang="en-GB" sz="1600" dirty="0">
                <a:latin typeface="Helvetica" pitchFamily="34" charset="0"/>
              </a:rPr>
              <a:t>Telephones use electromagnetic waves to communicate</a:t>
            </a:r>
          </a:p>
          <a:p>
            <a:endParaRPr lang="fr-FR" sz="1600" dirty="0">
              <a:latin typeface="Helvetica" pitchFamily="34" charset="0"/>
            </a:endParaRPr>
          </a:p>
        </p:txBody>
      </p:sp>
      <p:sp>
        <p:nvSpPr>
          <p:cNvPr id="23" name="Slide Number Placeholder 22"/>
          <p:cNvSpPr>
            <a:spLocks noGrp="1"/>
          </p:cNvSpPr>
          <p:nvPr>
            <p:ph type="sldNum" sz="quarter" idx="12"/>
          </p:nvPr>
        </p:nvSpPr>
        <p:spPr/>
        <p:txBody>
          <a:bodyPr/>
          <a:lstStyle/>
          <a:p>
            <a:fld id="{87DA48A2-68BF-4CCB-B774-65C9A0FC6421}" type="slidenum">
              <a:rPr lang="en-SG" smtClean="0"/>
              <a:pPr/>
              <a:t>53</a:t>
            </a:fld>
            <a:endParaRPr lang="en-SG" dirty="0"/>
          </a:p>
        </p:txBody>
      </p:sp>
      <p:sp>
        <p:nvSpPr>
          <p:cNvPr id="24" name="Footer Placeholder 23"/>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26" name="AutoShape 20"/>
          <p:cNvSpPr>
            <a:spLocks noChangeArrowheads="1"/>
          </p:cNvSpPr>
          <p:nvPr/>
        </p:nvSpPr>
        <p:spPr bwMode="auto">
          <a:xfrm>
            <a:off x="3779912" y="2852936"/>
            <a:ext cx="533400" cy="228600"/>
          </a:xfrm>
          <a:prstGeom prst="rightArrow">
            <a:avLst>
              <a:gd name="adj1" fmla="val 50000"/>
              <a:gd name="adj2" fmla="val 58333"/>
            </a:avLst>
          </a:prstGeom>
          <a:solidFill>
            <a:schemeClr val="bg2"/>
          </a:solidFill>
          <a:ln w="9525">
            <a:solidFill>
              <a:schemeClr val="tx1"/>
            </a:solidFill>
            <a:miter lim="800000"/>
            <a:headEnd/>
            <a:tailEnd/>
          </a:ln>
        </p:spPr>
        <p:txBody>
          <a:bodyPr wrap="none" anchor="ctr"/>
          <a:lstStyle/>
          <a:p>
            <a:endParaRPr lang="en-SG">
              <a:solidFill>
                <a:prstClr val="black"/>
              </a:solidFill>
            </a:endParaRPr>
          </a:p>
        </p:txBody>
      </p:sp>
      <p:sp>
        <p:nvSpPr>
          <p:cNvPr id="27" name="AutoShape 20"/>
          <p:cNvSpPr>
            <a:spLocks noChangeArrowheads="1"/>
          </p:cNvSpPr>
          <p:nvPr/>
        </p:nvSpPr>
        <p:spPr bwMode="auto">
          <a:xfrm>
            <a:off x="1763688" y="5301208"/>
            <a:ext cx="533400" cy="228600"/>
          </a:xfrm>
          <a:prstGeom prst="rightArrow">
            <a:avLst>
              <a:gd name="adj1" fmla="val 50000"/>
              <a:gd name="adj2" fmla="val 58333"/>
            </a:avLst>
          </a:prstGeom>
          <a:solidFill>
            <a:schemeClr val="bg2"/>
          </a:solidFill>
          <a:ln w="9525">
            <a:solidFill>
              <a:schemeClr val="tx1"/>
            </a:solidFill>
            <a:miter lim="800000"/>
            <a:headEnd/>
            <a:tailEnd/>
          </a:ln>
        </p:spPr>
        <p:txBody>
          <a:bodyPr wrap="none" anchor="ctr"/>
          <a:lstStyle/>
          <a:p>
            <a:endParaRPr lang="en-SG">
              <a:solidFill>
                <a:prstClr val="black"/>
              </a:solidFill>
            </a:endParaRPr>
          </a:p>
        </p:txBody>
      </p:sp>
      <p:sp>
        <p:nvSpPr>
          <p:cNvPr id="28" name="AutoShape 20"/>
          <p:cNvSpPr>
            <a:spLocks noChangeArrowheads="1"/>
          </p:cNvSpPr>
          <p:nvPr/>
        </p:nvSpPr>
        <p:spPr bwMode="auto">
          <a:xfrm>
            <a:off x="2051720" y="2852936"/>
            <a:ext cx="533400" cy="228600"/>
          </a:xfrm>
          <a:prstGeom prst="rightArrow">
            <a:avLst>
              <a:gd name="adj1" fmla="val 50000"/>
              <a:gd name="adj2" fmla="val 58333"/>
            </a:avLst>
          </a:prstGeom>
          <a:solidFill>
            <a:schemeClr val="bg2"/>
          </a:solidFill>
          <a:ln w="9525">
            <a:solidFill>
              <a:schemeClr val="tx1"/>
            </a:solidFill>
            <a:miter lim="800000"/>
            <a:headEnd/>
            <a:tailEnd/>
          </a:ln>
        </p:spPr>
        <p:txBody>
          <a:bodyPr wrap="none" anchor="ctr"/>
          <a:lstStyle/>
          <a:p>
            <a:endParaRPr lang="en-SG">
              <a:solidFill>
                <a:prstClr val="black"/>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smtClean="0"/>
              <a:t>Homi J Bhabha </a:t>
            </a:r>
            <a:endParaRPr lang="en-US" dirty="0"/>
          </a:p>
        </p:txBody>
      </p:sp>
      <p:sp>
        <p:nvSpPr>
          <p:cNvPr id="7" name="Content Placeholder 6"/>
          <p:cNvSpPr>
            <a:spLocks noGrp="1"/>
          </p:cNvSpPr>
          <p:nvPr>
            <p:ph idx="1"/>
          </p:nvPr>
        </p:nvSpPr>
        <p:spPr>
          <a:xfrm>
            <a:off x="18000" y="1512000"/>
            <a:ext cx="4536000" cy="5124480"/>
          </a:xfrm>
        </p:spPr>
        <p:txBody>
          <a:bodyPr>
            <a:spAutoFit/>
          </a:bodyPr>
          <a:lstStyle/>
          <a:p>
            <a:pPr marL="180000" indent="-180000"/>
            <a:r>
              <a:rPr lang="en-US" sz="1200" dirty="0" smtClean="0">
                <a:solidFill>
                  <a:srgbClr val="FF0000"/>
                </a:solidFill>
              </a:rPr>
              <a:t>I seriously say to you that business or job as an engineer is not the thing for me. It is totally foreign to my nature and radically opposed to my temperament and opinions. Physics is my line. I know I shall do great things here. For, each man can do best and excel in only that thing of which he is passionately fond, in which he believes, as I do, that he has the ability to do it, that he is in fact born and destined to do it. My success will not depend on what A or B thinks of me. My success will be what I make of my work. Besides, India is not a land where science cannot be carried on.</a:t>
            </a:r>
          </a:p>
          <a:p>
            <a:pPr marL="180000" indent="-180000"/>
            <a:r>
              <a:rPr lang="en-US" sz="1200" dirty="0" smtClean="0">
                <a:solidFill>
                  <a:srgbClr val="002060"/>
                </a:solidFill>
              </a:rPr>
              <a:t>I am burning with a desire to do physics. I will and must do it sometime. It is my only ambition. I have no desire to be a “successful” man or the head of a big firm. There are intelligent people who like that and let them do it. I hear you saying “But you are not Socrates or Einstein”. No—and that is what Berlioz's father said to Berlioz. He called him a useless musician when he was young—Hector Berlioz who now accepted as one of the world's greatest geniuses and France's greatest musician. How can anybody else know at what time what one will do, if there is nothing to show. ... It is no use saying to Beethoven ”You must be a scientist for it is great thing” when he did not care two hoots for science; or to Socrates “Be an engineer; it is work of intelligent man”. It is not in the nature of things. I therefore earnestly implore you to let me do physics</a:t>
            </a:r>
            <a:r>
              <a:rPr lang="en-US" sz="600" dirty="0" smtClean="0">
                <a:solidFill>
                  <a:srgbClr val="002060"/>
                </a:solidFill>
              </a:rPr>
              <a:t>.</a:t>
            </a:r>
          </a:p>
        </p:txBody>
      </p:sp>
      <p:sp>
        <p:nvSpPr>
          <p:cNvPr id="5" name="Slide Number Placeholder 4"/>
          <p:cNvSpPr>
            <a:spLocks noGrp="1"/>
          </p:cNvSpPr>
          <p:nvPr>
            <p:ph type="sldNum" sz="quarter" idx="12"/>
          </p:nvPr>
        </p:nvSpPr>
        <p:spPr/>
        <p:txBody>
          <a:bodyPr/>
          <a:lstStyle/>
          <a:p>
            <a:fld id="{2AA957AF-53C0-420B-9C2D-77DB1416566C}" type="slidenum">
              <a:rPr lang="en-US" smtClean="0">
                <a:solidFill>
                  <a:prstClr val="black">
                    <a:tint val="95000"/>
                  </a:prstClr>
                </a:solidFill>
              </a:rPr>
              <a:pPr/>
              <a:t>54</a:t>
            </a:fld>
            <a:endParaRPr lang="en-US" dirty="0">
              <a:solidFill>
                <a:prstClr val="black">
                  <a:tint val="95000"/>
                </a:prstClr>
              </a:solidFill>
            </a:endParaRPr>
          </a:p>
        </p:txBody>
      </p:sp>
      <p:pic>
        <p:nvPicPr>
          <p:cNvPr id="11" name="Content Placeholder 10" descr="homi bhabha.jpg"/>
          <p:cNvPicPr>
            <a:picLocks noGrp="1" noChangeAspect="1"/>
          </p:cNvPicPr>
          <p:nvPr>
            <p:ph idx="13"/>
          </p:nvPr>
        </p:nvPicPr>
        <p:blipFill>
          <a:blip r:embed="rId3" cstate="print"/>
          <a:srcRect r="37941"/>
          <a:stretch>
            <a:fillRect/>
          </a:stretch>
        </p:blipFill>
        <p:spPr>
          <a:xfrm>
            <a:off x="4786314" y="1512000"/>
            <a:ext cx="4000528" cy="4828659"/>
          </a:xfrm>
        </p:spPr>
      </p:pic>
      <p:sp>
        <p:nvSpPr>
          <p:cNvPr id="8" name="Footer Placeholder 7"/>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Philosophy of Science</a:t>
            </a:r>
            <a:endParaRPr lang="en-US" dirty="0"/>
          </a:p>
        </p:txBody>
      </p:sp>
      <p:sp>
        <p:nvSpPr>
          <p:cNvPr id="12" name="Content Placeholder 11"/>
          <p:cNvSpPr>
            <a:spLocks noGrp="1"/>
          </p:cNvSpPr>
          <p:nvPr>
            <p:ph idx="1"/>
          </p:nvPr>
        </p:nvSpPr>
        <p:spPr/>
        <p:txBody>
          <a:bodyPr>
            <a:normAutofit fontScale="77500" lnSpcReduction="20000"/>
          </a:bodyPr>
          <a:lstStyle/>
          <a:p>
            <a:pPr>
              <a:lnSpc>
                <a:spcPct val="120000"/>
              </a:lnSpc>
            </a:pPr>
            <a:r>
              <a:rPr lang="en-US" sz="2800" dirty="0" smtClean="0">
                <a:solidFill>
                  <a:srgbClr val="FF0000"/>
                </a:solidFill>
              </a:rPr>
              <a:t>To me there has never been a higher source of earthly honour or distinction than that connected with advances in science. </a:t>
            </a:r>
          </a:p>
          <a:p>
            <a:pPr>
              <a:lnSpc>
                <a:spcPct val="120000"/>
              </a:lnSpc>
            </a:pPr>
            <a:r>
              <a:rPr lang="en-US" sz="2800" dirty="0" smtClean="0">
                <a:solidFill>
                  <a:srgbClr val="002060"/>
                </a:solidFill>
              </a:rPr>
              <a:t>I seem to have been only like a boy playing on the seashore, and diverting myself in now and then finding a smoother pebble or a prettier shell than ordinary, whilst the great ocean of truth lay all undiscovered before me.</a:t>
            </a:r>
            <a:endParaRPr lang="en-US" dirty="0">
              <a:solidFill>
                <a:srgbClr val="002060"/>
              </a:solidFill>
            </a:endParaRPr>
          </a:p>
        </p:txBody>
      </p:sp>
      <p:sp>
        <p:nvSpPr>
          <p:cNvPr id="5" name="Slide Number Placeholder 4"/>
          <p:cNvSpPr>
            <a:spLocks noGrp="1"/>
          </p:cNvSpPr>
          <p:nvPr>
            <p:ph type="sldNum" sz="quarter" idx="12"/>
          </p:nvPr>
        </p:nvSpPr>
        <p:spPr/>
        <p:txBody>
          <a:bodyPr/>
          <a:lstStyle/>
          <a:p>
            <a:fld id="{2AA957AF-53C0-420B-9C2D-77DB1416566C}" type="slidenum">
              <a:rPr lang="en-US" smtClean="0">
                <a:solidFill>
                  <a:prstClr val="black">
                    <a:tint val="95000"/>
                  </a:prstClr>
                </a:solidFill>
              </a:rPr>
              <a:pPr/>
              <a:t>55</a:t>
            </a:fld>
            <a:endParaRPr lang="en-US" dirty="0">
              <a:solidFill>
                <a:prstClr val="black">
                  <a:tint val="95000"/>
                </a:prstClr>
              </a:solidFill>
            </a:endParaRPr>
          </a:p>
        </p:txBody>
      </p:sp>
      <p:pic>
        <p:nvPicPr>
          <p:cNvPr id="14" name="Picture 5" descr="newton"/>
          <p:cNvPicPr>
            <a:picLocks noGrp="1" noChangeAspect="1" noChangeArrowheads="1"/>
          </p:cNvPicPr>
          <p:nvPr>
            <p:ph idx="13"/>
          </p:nvPr>
        </p:nvPicPr>
        <p:blipFill>
          <a:blip r:embed="rId3" cstate="print"/>
          <a:stretch>
            <a:fillRect/>
          </a:stretch>
        </p:blipFill>
        <p:spPr bwMode="auto">
          <a:xfrm>
            <a:off x="5031653" y="1547813"/>
            <a:ext cx="3617768" cy="4968875"/>
          </a:xfrm>
          <a:prstGeom prst="rect">
            <a:avLst/>
          </a:prstGeom>
          <a:noFill/>
          <a:ln w="28575">
            <a:solidFill>
              <a:schemeClr val="bg1"/>
            </a:solidFill>
            <a:miter lim="800000"/>
            <a:headEnd/>
            <a:tailEnd/>
          </a:ln>
        </p:spPr>
      </p:pic>
      <p:sp>
        <p:nvSpPr>
          <p:cNvPr id="15" name="TextBox 14"/>
          <p:cNvSpPr txBox="1"/>
          <p:nvPr/>
        </p:nvSpPr>
        <p:spPr>
          <a:xfrm>
            <a:off x="5385714" y="5967731"/>
            <a:ext cx="2928958" cy="461665"/>
          </a:xfrm>
          <a:prstGeom prst="rect">
            <a:avLst/>
          </a:prstGeom>
          <a:noFill/>
        </p:spPr>
        <p:txBody>
          <a:bodyPr wrap="square" rtlCol="0">
            <a:spAutoFit/>
          </a:bodyPr>
          <a:lstStyle/>
          <a:p>
            <a:pPr algn="ctr"/>
            <a:r>
              <a:rPr lang="en-US" sz="2400" dirty="0" smtClean="0">
                <a:solidFill>
                  <a:srgbClr val="FFFF00"/>
                </a:solidFill>
              </a:rPr>
              <a:t>Sir Isaac Newton</a:t>
            </a:r>
          </a:p>
        </p:txBody>
      </p:sp>
      <p:sp>
        <p:nvSpPr>
          <p:cNvPr id="7" name="Footer Placeholder 6"/>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IN" dirty="0" smtClean="0"/>
              <a:t>Thank you for your attention</a:t>
            </a:r>
            <a:endParaRPr lang="en-IN" dirty="0"/>
          </a:p>
        </p:txBody>
      </p:sp>
      <p:sp>
        <p:nvSpPr>
          <p:cNvPr id="10" name="Subtitle 9"/>
          <p:cNvSpPr>
            <a:spLocks noGrp="1"/>
          </p:cNvSpPr>
          <p:nvPr>
            <p:ph type="subTitle" idx="1"/>
          </p:nvPr>
        </p:nvSpPr>
        <p:spPr/>
        <p:txBody>
          <a:bodyPr/>
          <a:lstStyle/>
          <a:p>
            <a:r>
              <a:rPr lang="en-IN" dirty="0" smtClean="0"/>
              <a:t>Best wishes for bright career</a:t>
            </a:r>
            <a:endParaRPr lang="en-IN" dirty="0"/>
          </a:p>
        </p:txBody>
      </p:sp>
      <p:sp>
        <p:nvSpPr>
          <p:cNvPr id="4" name="Footer Placeholder 3"/>
          <p:cNvSpPr>
            <a:spLocks noGrp="1"/>
          </p:cNvSpPr>
          <p:nvPr>
            <p:ph type="ftr" sz="quarter" idx="11"/>
          </p:nvPr>
        </p:nvSpPr>
        <p:spPr/>
        <p:txBody>
          <a:bodyPr/>
          <a:lstStyle/>
          <a:p>
            <a:r>
              <a:rPr lang="en-SG" smtClean="0">
                <a:solidFill>
                  <a:prstClr val="black">
                    <a:tint val="95000"/>
                  </a:prstClr>
                </a:solidFill>
              </a:rPr>
              <a:t>Dr. B.Satyanarayana, TIFR, Mumbai                                     Shri. T.P.Bhatia College of Science, Kandivli                                     September 7, 2013</a:t>
            </a:r>
            <a:endParaRPr lang="en-SG"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87DA48A2-68BF-4CCB-B774-65C9A0FC6421}" type="slidenum">
              <a:rPr lang="en-SG" smtClean="0">
                <a:solidFill>
                  <a:prstClr val="black">
                    <a:tint val="95000"/>
                  </a:prstClr>
                </a:solidFill>
              </a:rPr>
              <a:pPr/>
              <a:t>56</a:t>
            </a:fld>
            <a:endParaRPr lang="en-SG" dirty="0">
              <a:solidFill>
                <a:prstClr val="black">
                  <a:tint val="95000"/>
                </a:prstClr>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pic>
        <p:nvPicPr>
          <p:cNvPr id="99330" name="Picture 2"/>
          <p:cNvPicPr>
            <a:picLocks noChangeAspect="1" noChangeArrowheads="1"/>
          </p:cNvPicPr>
          <p:nvPr/>
        </p:nvPicPr>
        <p:blipFill>
          <a:blip r:embed="rId2" cstate="print"/>
          <a:srcRect l="5552" t="4980" r="7687" b="14941"/>
          <a:stretch>
            <a:fillRect/>
          </a:stretch>
        </p:blipFill>
        <p:spPr bwMode="auto">
          <a:xfrm>
            <a:off x="23371" y="72000"/>
            <a:ext cx="9097258"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57</a:t>
            </a:fld>
            <a:endParaRPr lang="en-SG"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pic>
        <p:nvPicPr>
          <p:cNvPr id="100354" name="Picture 2"/>
          <p:cNvPicPr>
            <a:picLocks noChangeAspect="1" noChangeArrowheads="1"/>
          </p:cNvPicPr>
          <p:nvPr/>
        </p:nvPicPr>
        <p:blipFill>
          <a:blip r:embed="rId2" cstate="print"/>
          <a:srcRect l="5979" t="4427" r="4271" b="5534"/>
          <a:stretch>
            <a:fillRect/>
          </a:stretch>
        </p:blipFill>
        <p:spPr bwMode="auto">
          <a:xfrm>
            <a:off x="387239" y="72000"/>
            <a:ext cx="8369522" cy="6480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7DA48A2-68BF-4CCB-B774-65C9A0FC6421}" type="slidenum">
              <a:rPr lang="en-SG" smtClean="0"/>
              <a:pPr/>
              <a:t>58</a:t>
            </a:fld>
            <a:endParaRPr lang="en-SG"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Significance of a result</a:t>
            </a:r>
            <a:endParaRPr lang="en-SG" dirty="0"/>
          </a:p>
        </p:txBody>
      </p:sp>
      <p:sp>
        <p:nvSpPr>
          <p:cNvPr id="4" name="Footer Placeholder 3"/>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pic>
        <p:nvPicPr>
          <p:cNvPr id="89090" name="Picture 2"/>
          <p:cNvPicPr>
            <a:picLocks noGrp="1" noChangeAspect="1" noChangeArrowheads="1"/>
          </p:cNvPicPr>
          <p:nvPr>
            <p:ph idx="1"/>
          </p:nvPr>
        </p:nvPicPr>
        <p:blipFill>
          <a:blip r:embed="rId2" cstate="print"/>
          <a:srcRect t="14388" b="7194"/>
          <a:stretch>
            <a:fillRect/>
          </a:stretch>
        </p:blipFill>
        <p:spPr bwMode="auto">
          <a:xfrm>
            <a:off x="285566" y="1512000"/>
            <a:ext cx="8572868" cy="504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7DA48A2-68BF-4CCB-B774-65C9A0FC6421}" type="slidenum">
              <a:rPr lang="en-SG" smtClean="0"/>
              <a:pPr/>
              <a:t>59</a:t>
            </a:fld>
            <a:endParaRPr lang="en-SG"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September 15: Engineer’s Day</a:t>
            </a:r>
            <a:endParaRPr lang="en-IN" dirty="0"/>
          </a:p>
        </p:txBody>
      </p:sp>
      <p:sp>
        <p:nvSpPr>
          <p:cNvPr id="4" name="Footer Placeholder 3"/>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5" name="Slide Number Placeholder 4"/>
          <p:cNvSpPr>
            <a:spLocks noGrp="1"/>
          </p:cNvSpPr>
          <p:nvPr>
            <p:ph type="sldNum" sz="quarter" idx="12"/>
          </p:nvPr>
        </p:nvSpPr>
        <p:spPr/>
        <p:txBody>
          <a:bodyPr/>
          <a:lstStyle/>
          <a:p>
            <a:fld id="{87DA48A2-68BF-4CCB-B774-65C9A0FC6421}" type="slidenum">
              <a:rPr lang="en-SG" smtClean="0"/>
              <a:pPr/>
              <a:t>6</a:t>
            </a:fld>
            <a:endParaRPr lang="en-SG" dirty="0"/>
          </a:p>
        </p:txBody>
      </p:sp>
      <p:pic>
        <p:nvPicPr>
          <p:cNvPr id="9" name="Picture 2" descr="https://encrypted-tbn2.google.com/images?q=tbn:ANd9GcR0WPi0JY0SOGC-mQmw4o-xB_lGiyNH99x7yS7MxJxSXLPppMn2"/>
          <p:cNvPicPr>
            <a:picLocks noGrp="1" noChangeAspect="1" noChangeArrowheads="1"/>
          </p:cNvPicPr>
          <p:nvPr>
            <p:ph idx="1"/>
          </p:nvPr>
        </p:nvPicPr>
        <p:blipFill>
          <a:blip r:embed="rId2" cstate="print"/>
          <a:srcRect/>
          <a:stretch>
            <a:fillRect/>
          </a:stretch>
        </p:blipFill>
        <p:spPr bwMode="auto">
          <a:xfrm>
            <a:off x="2040749" y="1497800"/>
            <a:ext cx="5062502" cy="5040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Sir </a:t>
            </a:r>
            <a:r>
              <a:rPr lang="en-US" sz="4000" dirty="0" err="1" smtClean="0"/>
              <a:t>Mokshagundam</a:t>
            </a:r>
            <a:r>
              <a:rPr lang="en-US" sz="4000" dirty="0" smtClean="0"/>
              <a:t> </a:t>
            </a:r>
            <a:r>
              <a:rPr lang="en-US" sz="4000" dirty="0" err="1" smtClean="0"/>
              <a:t>Visvesvaraya</a:t>
            </a:r>
            <a:r>
              <a:rPr lang="en-US" sz="4000" dirty="0" smtClean="0"/>
              <a:t>:</a:t>
            </a:r>
            <a:br>
              <a:rPr lang="en-US" sz="4000" dirty="0" smtClean="0"/>
            </a:br>
            <a:r>
              <a:rPr lang="en-US" sz="4000" dirty="0" smtClean="0"/>
              <a:t>A visionary Engineer par Excellence</a:t>
            </a:r>
            <a:endParaRPr lang="en-SG" sz="4000" dirty="0"/>
          </a:p>
        </p:txBody>
      </p:sp>
      <p:sp>
        <p:nvSpPr>
          <p:cNvPr id="3" name="Content Placeholder 2"/>
          <p:cNvSpPr>
            <a:spLocks noGrp="1"/>
          </p:cNvSpPr>
          <p:nvPr>
            <p:ph idx="1"/>
          </p:nvPr>
        </p:nvSpPr>
        <p:spPr/>
        <p:txBody>
          <a:bodyPr>
            <a:normAutofit/>
          </a:bodyPr>
          <a:lstStyle/>
          <a:p>
            <a:r>
              <a:rPr lang="en-US" sz="2000" dirty="0" smtClean="0"/>
              <a:t>Taming rivers and optimally using water resources…</a:t>
            </a:r>
          </a:p>
          <a:p>
            <a:r>
              <a:rPr lang="en-US" sz="2000" dirty="0" smtClean="0"/>
              <a:t>Water works at </a:t>
            </a:r>
            <a:r>
              <a:rPr lang="en-US" sz="2000" dirty="0" err="1" smtClean="0"/>
              <a:t>Ahmedabad</a:t>
            </a:r>
            <a:r>
              <a:rPr lang="en-US" sz="2000" dirty="0" smtClean="0"/>
              <a:t>, Belgaum, </a:t>
            </a:r>
            <a:r>
              <a:rPr lang="en-US" sz="2000" dirty="0" err="1" smtClean="0"/>
              <a:t>Bijapur</a:t>
            </a:r>
            <a:r>
              <a:rPr lang="en-US" sz="2000" dirty="0" smtClean="0"/>
              <a:t>, </a:t>
            </a:r>
            <a:r>
              <a:rPr lang="en-US" sz="2000" dirty="0" err="1" smtClean="0"/>
              <a:t>Dharwar</a:t>
            </a:r>
            <a:r>
              <a:rPr lang="en-US" sz="2000" dirty="0" smtClean="0"/>
              <a:t>, </a:t>
            </a:r>
            <a:r>
              <a:rPr lang="en-US" sz="2000" dirty="0" err="1" smtClean="0"/>
              <a:t>Khandesh</a:t>
            </a:r>
            <a:r>
              <a:rPr lang="en-US" sz="2000" dirty="0" smtClean="0"/>
              <a:t>, Kolhapur, Pune, </a:t>
            </a:r>
            <a:r>
              <a:rPr lang="en-US" sz="2000" dirty="0" err="1" smtClean="0"/>
              <a:t>Sukkur</a:t>
            </a:r>
            <a:r>
              <a:rPr lang="en-US" sz="2000" dirty="0" smtClean="0"/>
              <a:t>, Surat and Visakhapatnam</a:t>
            </a:r>
          </a:p>
          <a:p>
            <a:r>
              <a:rPr lang="en-US" sz="2000" dirty="0" err="1" smtClean="0"/>
              <a:t>Hirakud</a:t>
            </a:r>
            <a:r>
              <a:rPr lang="en-US" sz="2000" dirty="0" smtClean="0"/>
              <a:t>, Hyderabad tank bund, </a:t>
            </a:r>
            <a:r>
              <a:rPr lang="en-US" sz="2000" dirty="0" err="1" smtClean="0"/>
              <a:t>Krishnarajasagar</a:t>
            </a:r>
            <a:r>
              <a:rPr lang="en-US" sz="2000" dirty="0" smtClean="0"/>
              <a:t>, </a:t>
            </a:r>
            <a:r>
              <a:rPr lang="en-US" sz="2000" dirty="0" err="1" smtClean="0"/>
              <a:t>Khadakvasla</a:t>
            </a:r>
            <a:r>
              <a:rPr lang="en-US" sz="2000" dirty="0" smtClean="0"/>
              <a:t> and </a:t>
            </a:r>
            <a:r>
              <a:rPr lang="en-US" sz="2000" dirty="0" err="1" smtClean="0"/>
              <a:t>Tigara</a:t>
            </a:r>
            <a:r>
              <a:rPr lang="en-US" sz="2000" dirty="0" smtClean="0"/>
              <a:t> dams</a:t>
            </a:r>
            <a:endParaRPr lang="en-SG" sz="2000" dirty="0"/>
          </a:p>
        </p:txBody>
      </p:sp>
      <p:pic>
        <p:nvPicPr>
          <p:cNvPr id="10" name="Picture 4" descr="http://fullodia.com/sitesprofile-pic/1326968808-hirakud1.jpg"/>
          <p:cNvPicPr>
            <a:picLocks noGrp="1" noChangeAspect="1" noChangeArrowheads="1"/>
          </p:cNvPicPr>
          <p:nvPr>
            <p:ph idx="13"/>
          </p:nvPr>
        </p:nvPicPr>
        <p:blipFill>
          <a:blip r:embed="rId2" cstate="print"/>
          <a:srcRect/>
          <a:stretch>
            <a:fillRect/>
          </a:stretch>
        </p:blipFill>
        <p:spPr bwMode="auto">
          <a:xfrm>
            <a:off x="4572000" y="1548000"/>
            <a:ext cx="4537075" cy="3134819"/>
          </a:xfrm>
          <a:prstGeom prst="rect">
            <a:avLst/>
          </a:prstGeom>
          <a:ln>
            <a:noFill/>
          </a:ln>
          <a:effectLst>
            <a:outerShdw blurRad="292100" dist="139700" dir="2700000" algn="tl" rotWithShape="0">
              <a:srgbClr val="333333">
                <a:alpha val="65000"/>
              </a:srgbClr>
            </a:outerShdw>
          </a:effectLst>
        </p:spPr>
      </p:pic>
      <p:pic>
        <p:nvPicPr>
          <p:cNvPr id="20494" name="Picture 14" descr="http://www.meriyatrra.com/photos/images/hussain-sagar.jpg"/>
          <p:cNvPicPr>
            <a:picLocks noChangeAspect="1" noChangeArrowheads="1"/>
          </p:cNvPicPr>
          <p:nvPr/>
        </p:nvPicPr>
        <p:blipFill>
          <a:blip r:embed="rId3" cstate="print"/>
          <a:srcRect t="31330" b="16908"/>
          <a:stretch>
            <a:fillRect/>
          </a:stretch>
        </p:blipFill>
        <p:spPr bwMode="auto">
          <a:xfrm>
            <a:off x="18000" y="4725144"/>
            <a:ext cx="9108000" cy="2130213"/>
          </a:xfrm>
          <a:prstGeom prst="rect">
            <a:avLst/>
          </a:prstGeom>
          <a:ln>
            <a:noFill/>
          </a:ln>
          <a:effectLst>
            <a:outerShdw blurRad="292100" dist="139700" dir="2700000" algn="tl" rotWithShape="0">
              <a:srgbClr val="333333">
                <a:alpha val="65000"/>
              </a:srgbClr>
            </a:outerShdw>
          </a:effectLst>
        </p:spPr>
      </p:pic>
      <p:pic>
        <p:nvPicPr>
          <p:cNvPr id="20498" name="Picture 18" descr="https://encrypted-tbn3.google.com/images?q=tbn:ANd9GcR3VaOCRn0Sdz7XQEmUFJYEMcx0Po7m2MfhecoKTZXWZMrTMF4A"/>
          <p:cNvPicPr>
            <a:picLocks noChangeAspect="1" noChangeArrowheads="1"/>
          </p:cNvPicPr>
          <p:nvPr/>
        </p:nvPicPr>
        <p:blipFill>
          <a:blip r:embed="rId4" cstate="print"/>
          <a:srcRect/>
          <a:stretch>
            <a:fillRect/>
          </a:stretch>
        </p:blipFill>
        <p:spPr bwMode="auto">
          <a:xfrm>
            <a:off x="4499992" y="1484784"/>
            <a:ext cx="2326230" cy="1548000"/>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87DA48A2-68BF-4CCB-B774-65C9A0FC6421}" type="slidenum">
              <a:rPr lang="en-SG" smtClean="0"/>
              <a:pPr/>
              <a:t>7</a:t>
            </a:fld>
            <a:endParaRPr lang="en-S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subTnLst>
                                    <p:animClr>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subTnLst>
                                    <p:animClr>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494"/>
                                        </p:tgtEl>
                                        <p:attrNameLst>
                                          <p:attrName>style.visibility</p:attrName>
                                        </p:attrNameLst>
                                      </p:cBhvr>
                                      <p:to>
                                        <p:strVal val="visible"/>
                                      </p:to>
                                    </p:set>
                                    <p:anim calcmode="lin" valueType="num">
                                      <p:cBhvr additive="base">
                                        <p:cTn id="28" dur="500" fill="hold"/>
                                        <p:tgtEl>
                                          <p:spTgt spid="20494"/>
                                        </p:tgtEl>
                                        <p:attrNameLst>
                                          <p:attrName>ppt_x</p:attrName>
                                        </p:attrNameLst>
                                      </p:cBhvr>
                                      <p:tavLst>
                                        <p:tav tm="0">
                                          <p:val>
                                            <p:strVal val="#ppt_x"/>
                                          </p:val>
                                        </p:tav>
                                        <p:tav tm="100000">
                                          <p:val>
                                            <p:strVal val="#ppt_x"/>
                                          </p:val>
                                        </p:tav>
                                      </p:tavLst>
                                    </p:anim>
                                    <p:anim calcmode="lin" valueType="num">
                                      <p:cBhvr additive="base">
                                        <p:cTn id="29" dur="500" fill="hold"/>
                                        <p:tgtEl>
                                          <p:spTgt spid="2049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20498"/>
                                        </p:tgtEl>
                                        <p:attrNameLst>
                                          <p:attrName>style.visibility</p:attrName>
                                        </p:attrNameLst>
                                      </p:cBhvr>
                                      <p:to>
                                        <p:strVal val="visible"/>
                                      </p:to>
                                    </p:set>
                                    <p:anim calcmode="lin" valueType="num">
                                      <p:cBhvr additive="base">
                                        <p:cTn id="34" dur="500" fill="hold"/>
                                        <p:tgtEl>
                                          <p:spTgt spid="20498"/>
                                        </p:tgtEl>
                                        <p:attrNameLst>
                                          <p:attrName>ppt_x</p:attrName>
                                        </p:attrNameLst>
                                      </p:cBhvr>
                                      <p:tavLst>
                                        <p:tav tm="0">
                                          <p:val>
                                            <p:strVal val="#ppt_x"/>
                                          </p:val>
                                        </p:tav>
                                        <p:tav tm="100000">
                                          <p:val>
                                            <p:strVal val="#ppt_x"/>
                                          </p:val>
                                        </p:tav>
                                      </p:tavLst>
                                    </p:anim>
                                    <p:anim calcmode="lin" valueType="num">
                                      <p:cBhvr additive="base">
                                        <p:cTn id="35" dur="500" fill="hold"/>
                                        <p:tgtEl>
                                          <p:spTgt spid="204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History of constituents of matter</a:t>
            </a:r>
            <a:endParaRPr lang="en-SG" dirty="0"/>
          </a:p>
        </p:txBody>
      </p:sp>
      <p:sp>
        <p:nvSpPr>
          <p:cNvPr id="4" name="Footer Placeholder 3"/>
          <p:cNvSpPr>
            <a:spLocks noGrp="1"/>
          </p:cNvSpPr>
          <p:nvPr>
            <p:ph type="ftr" sz="quarter" idx="11"/>
          </p:nvPr>
        </p:nvSpPr>
        <p:spPr/>
        <p:txBody>
          <a:bodyPr/>
          <a:lstStyle/>
          <a:p>
            <a:r>
              <a:rPr lang="en-SG" smtClean="0"/>
              <a:t>Dr. B.Satyanarayana, TIFR, Mumbai                                     Shri. T.P.Bhatia College of Science, Kandivli                                     September 7, 2013</a:t>
            </a:r>
            <a:endParaRPr lang="en-SG"/>
          </a:p>
        </p:txBody>
      </p:sp>
      <p:sp>
        <p:nvSpPr>
          <p:cNvPr id="5" name="Slide Number Placeholder 4"/>
          <p:cNvSpPr>
            <a:spLocks noGrp="1"/>
          </p:cNvSpPr>
          <p:nvPr>
            <p:ph type="sldNum" sz="quarter" idx="12"/>
          </p:nvPr>
        </p:nvSpPr>
        <p:spPr/>
        <p:txBody>
          <a:bodyPr/>
          <a:lstStyle/>
          <a:p>
            <a:fld id="{87DA48A2-68BF-4CCB-B774-65C9A0FC6421}" type="slidenum">
              <a:rPr lang="en-SG" smtClean="0"/>
              <a:pPr/>
              <a:t>8</a:t>
            </a:fld>
            <a:endParaRPr lang="en-SG"/>
          </a:p>
        </p:txBody>
      </p:sp>
      <p:pic>
        <p:nvPicPr>
          <p:cNvPr id="21506" name="Picture 2"/>
          <p:cNvPicPr>
            <a:picLocks noChangeAspect="1" noChangeArrowheads="1"/>
          </p:cNvPicPr>
          <p:nvPr/>
        </p:nvPicPr>
        <p:blipFill>
          <a:blip r:embed="rId2" cstate="print"/>
          <a:srcRect/>
          <a:stretch>
            <a:fillRect/>
          </a:stretch>
        </p:blipFill>
        <p:spPr bwMode="auto">
          <a:xfrm>
            <a:off x="35496" y="1800000"/>
            <a:ext cx="3085712" cy="4320000"/>
          </a:xfrm>
          <a:prstGeom prst="rect">
            <a:avLst/>
          </a:prstGeom>
          <a:noFill/>
          <a:ln w="9525">
            <a:noFill/>
            <a:miter lim="800000"/>
            <a:headEnd/>
            <a:tailEnd/>
          </a:ln>
        </p:spPr>
      </p:pic>
      <p:pic>
        <p:nvPicPr>
          <p:cNvPr id="6" name="Picture 8"/>
          <p:cNvPicPr>
            <a:picLocks noGrp="1" noChangeAspect="1" noChangeArrowheads="1"/>
          </p:cNvPicPr>
          <p:nvPr>
            <p:ph idx="1"/>
          </p:nvPr>
        </p:nvPicPr>
        <p:blipFill>
          <a:blip r:embed="rId3" cstate="print"/>
          <a:srcRect l="6188" t="21354" r="11861" b="5177"/>
          <a:stretch>
            <a:fillRect/>
          </a:stretch>
        </p:blipFill>
        <p:spPr>
          <a:xfrm>
            <a:off x="3059832" y="1800000"/>
            <a:ext cx="6046474" cy="4320000"/>
          </a:xfrm>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Detectors aided major discoveries</a:t>
            </a:r>
            <a:endParaRPr lang="en-SG" dirty="0"/>
          </a:p>
        </p:txBody>
      </p:sp>
      <p:sp>
        <p:nvSpPr>
          <p:cNvPr id="6" name="Content Placeholder 5"/>
          <p:cNvSpPr>
            <a:spLocks noGrp="1"/>
          </p:cNvSpPr>
          <p:nvPr>
            <p:ph idx="1"/>
          </p:nvPr>
        </p:nvSpPr>
        <p:spPr/>
        <p:txBody>
          <a:bodyPr>
            <a:noAutofit/>
          </a:bodyPr>
          <a:lstStyle/>
          <a:p>
            <a:pPr>
              <a:buClr>
                <a:srgbClr val="0070C0"/>
              </a:buClr>
              <a:buFont typeface="Wingdings" pitchFamily="2" charset="2"/>
              <a:buChar char="v"/>
            </a:pPr>
            <a:r>
              <a:rPr lang="en-US" sz="900" dirty="0" smtClean="0">
                <a:solidFill>
                  <a:srgbClr val="0070C0"/>
                </a:solidFill>
              </a:rPr>
              <a:t>Crookes Tubes: </a:t>
            </a:r>
            <a:r>
              <a:rPr lang="en-SG" sz="900" dirty="0" smtClean="0">
                <a:solidFill>
                  <a:srgbClr val="0070C0"/>
                </a:solidFill>
              </a:rPr>
              <a:t>Sir William Crookes (1869-75)</a:t>
            </a:r>
          </a:p>
          <a:p>
            <a:pPr>
              <a:buClr>
                <a:srgbClr val="0070C0"/>
              </a:buClr>
              <a:buFont typeface="Wingdings" pitchFamily="2" charset="2"/>
              <a:buChar char="v"/>
            </a:pPr>
            <a:r>
              <a:rPr lang="en-SG" sz="900" dirty="0" smtClean="0">
                <a:solidFill>
                  <a:srgbClr val="0070C0"/>
                </a:solidFill>
              </a:rPr>
              <a:t>Cloud chamber: Charles Thomas Rees Wilson (1894),</a:t>
            </a:r>
            <a:r>
              <a:rPr lang="en-SG" sz="900" dirty="0" smtClean="0">
                <a:solidFill>
                  <a:srgbClr val="FF0000"/>
                </a:solidFill>
              </a:rPr>
              <a:t> Nobel Prize in Physics (1927)</a:t>
            </a:r>
            <a:endParaRPr lang="en-US" sz="900" dirty="0" smtClean="0">
              <a:solidFill>
                <a:srgbClr val="FF0000"/>
              </a:solidFill>
            </a:endParaRPr>
          </a:p>
          <a:p>
            <a:pPr>
              <a:buClr>
                <a:schemeClr val="tx1"/>
              </a:buClr>
              <a:buFont typeface="Wingdings" pitchFamily="2" charset="2"/>
              <a:buChar char="v"/>
            </a:pPr>
            <a:r>
              <a:rPr lang="en-US" sz="900" dirty="0" smtClean="0"/>
              <a:t>Electron: J.J.Thomson (1897) using Crookes Tubes</a:t>
            </a:r>
          </a:p>
          <a:p>
            <a:pPr>
              <a:buClr>
                <a:srgbClr val="0070C0"/>
              </a:buClr>
              <a:buFont typeface="Wingdings" pitchFamily="2" charset="2"/>
              <a:buChar char="v"/>
            </a:pPr>
            <a:r>
              <a:rPr lang="en-US" sz="900" dirty="0" smtClean="0">
                <a:solidFill>
                  <a:srgbClr val="0070C0"/>
                </a:solidFill>
              </a:rPr>
              <a:t>“Gold foil apparatus”:  </a:t>
            </a:r>
            <a:r>
              <a:rPr lang="en-SG" sz="900" dirty="0" smtClean="0">
                <a:solidFill>
                  <a:srgbClr val="0070C0"/>
                </a:solidFill>
              </a:rPr>
              <a:t>Hans Geiger &amp; Ernest Marsden (1909)</a:t>
            </a:r>
          </a:p>
          <a:p>
            <a:pPr>
              <a:buClr>
                <a:schemeClr val="tx1"/>
              </a:buClr>
              <a:buFont typeface="Wingdings" pitchFamily="2" charset="2"/>
              <a:buChar char="v"/>
            </a:pPr>
            <a:r>
              <a:rPr lang="en-US" sz="900" dirty="0" smtClean="0"/>
              <a:t>Proton: E.Rutherford (1911) using “Gold foil apparatus”</a:t>
            </a:r>
            <a:endParaRPr lang="en-SG" sz="900" dirty="0" smtClean="0"/>
          </a:p>
          <a:p>
            <a:pPr>
              <a:buClr>
                <a:schemeClr val="tx1"/>
              </a:buClr>
              <a:buFont typeface="Wingdings" pitchFamily="2" charset="2"/>
              <a:buChar char="v"/>
            </a:pPr>
            <a:r>
              <a:rPr lang="en-US" sz="900" dirty="0" smtClean="0"/>
              <a:t>Photon: A.Compton (1923)</a:t>
            </a:r>
            <a:endParaRPr lang="en-SG" sz="900" dirty="0" smtClean="0"/>
          </a:p>
          <a:p>
            <a:pPr>
              <a:buClr>
                <a:schemeClr val="tx1"/>
              </a:buClr>
              <a:buFont typeface="Wingdings" pitchFamily="2" charset="2"/>
              <a:buChar char="v"/>
            </a:pPr>
            <a:r>
              <a:rPr lang="en-US" sz="900" dirty="0" smtClean="0"/>
              <a:t>Neutron: J.Chadwick (1932)</a:t>
            </a:r>
          </a:p>
          <a:p>
            <a:pPr>
              <a:buClr>
                <a:schemeClr val="tx1"/>
              </a:buClr>
              <a:buFont typeface="Wingdings" pitchFamily="2" charset="2"/>
              <a:buChar char="v"/>
            </a:pPr>
            <a:r>
              <a:rPr lang="en-US" sz="900" dirty="0" smtClean="0"/>
              <a:t>Positron: C.Anderson (1932)</a:t>
            </a:r>
          </a:p>
          <a:p>
            <a:pPr>
              <a:buClr>
                <a:schemeClr val="tx1"/>
              </a:buClr>
              <a:buFont typeface="Wingdings" pitchFamily="2" charset="2"/>
              <a:buChar char="v"/>
            </a:pPr>
            <a:r>
              <a:rPr lang="en-US" sz="900" dirty="0" smtClean="0"/>
              <a:t>Muon: C.Anderson &amp; S.Neddermeyer (1937)</a:t>
            </a:r>
          </a:p>
          <a:p>
            <a:pPr>
              <a:buClr>
                <a:schemeClr val="tx1"/>
              </a:buClr>
              <a:buFont typeface="Wingdings" pitchFamily="2" charset="2"/>
              <a:buChar char="v"/>
            </a:pPr>
            <a:r>
              <a:rPr lang="en-US" sz="900" dirty="0" smtClean="0"/>
              <a:t>Neutral Kaon: G.Rochester &amp; C.Butler (1947) using cloud chamber triggered by Geiger counters</a:t>
            </a:r>
          </a:p>
          <a:p>
            <a:pPr>
              <a:buClr>
                <a:schemeClr val="tx1"/>
              </a:buClr>
              <a:buFont typeface="Wingdings" pitchFamily="2" charset="2"/>
              <a:buChar char="v"/>
            </a:pPr>
            <a:r>
              <a:rPr lang="en-US" sz="900" dirty="0" smtClean="0"/>
              <a:t>Charged Pion: C.Powell (1947) using photographic emulsions carried aloft by balloons</a:t>
            </a:r>
          </a:p>
          <a:p>
            <a:pPr>
              <a:buClr>
                <a:schemeClr val="tx1"/>
              </a:buClr>
              <a:buFont typeface="Wingdings" pitchFamily="2" charset="2"/>
              <a:buChar char="v"/>
            </a:pPr>
            <a:r>
              <a:rPr lang="en-US" sz="900" dirty="0" smtClean="0"/>
              <a:t>Lambda: (1947)</a:t>
            </a:r>
          </a:p>
          <a:p>
            <a:pPr>
              <a:buClr>
                <a:schemeClr val="tx1"/>
              </a:buClr>
              <a:buFont typeface="Wingdings" pitchFamily="2" charset="2"/>
              <a:buChar char="v"/>
            </a:pPr>
            <a:r>
              <a:rPr lang="en-US" sz="900" dirty="0" smtClean="0"/>
              <a:t>Neutral Pion: R.Bjorkland (1949)</a:t>
            </a:r>
          </a:p>
          <a:p>
            <a:pPr>
              <a:buClr>
                <a:srgbClr val="0070C0"/>
              </a:buClr>
              <a:buFont typeface="Wingdings" pitchFamily="2" charset="2"/>
              <a:buChar char="v"/>
            </a:pPr>
            <a:r>
              <a:rPr lang="en-US" sz="900" dirty="0" smtClean="0">
                <a:solidFill>
                  <a:srgbClr val="0070C0"/>
                </a:solidFill>
              </a:rPr>
              <a:t>Bubble chamber : D.</a:t>
            </a:r>
            <a:r>
              <a:rPr lang="en-SG" sz="900" dirty="0" smtClean="0">
                <a:solidFill>
                  <a:srgbClr val="0070C0"/>
                </a:solidFill>
              </a:rPr>
              <a:t>Glaser (1952</a:t>
            </a:r>
            <a:r>
              <a:rPr lang="en-US" sz="900" dirty="0" smtClean="0">
                <a:solidFill>
                  <a:srgbClr val="0070C0"/>
                </a:solidFill>
              </a:rPr>
              <a:t>), </a:t>
            </a:r>
            <a:r>
              <a:rPr lang="en-SG" sz="900" dirty="0" smtClean="0">
                <a:solidFill>
                  <a:srgbClr val="FF0000"/>
                </a:solidFill>
              </a:rPr>
              <a:t>Nobel Prize in Physics (1960)</a:t>
            </a:r>
            <a:endParaRPr lang="en-US" sz="900" dirty="0" smtClean="0">
              <a:solidFill>
                <a:srgbClr val="FF0000"/>
              </a:solidFill>
            </a:endParaRPr>
          </a:p>
          <a:p>
            <a:pPr>
              <a:buClr>
                <a:srgbClr val="0070C0"/>
              </a:buClr>
              <a:buFont typeface="Wingdings" pitchFamily="2" charset="2"/>
              <a:buChar char="v"/>
            </a:pPr>
            <a:r>
              <a:rPr lang="en-US" sz="900" dirty="0" smtClean="0">
                <a:solidFill>
                  <a:srgbClr val="0070C0"/>
                </a:solidFill>
              </a:rPr>
              <a:t>Synchrotron: (1952)</a:t>
            </a:r>
          </a:p>
          <a:p>
            <a:pPr>
              <a:buClr>
                <a:schemeClr val="tx1"/>
              </a:buClr>
              <a:buFont typeface="Wingdings" pitchFamily="2" charset="2"/>
              <a:buChar char="v"/>
            </a:pPr>
            <a:r>
              <a:rPr lang="en-US" sz="900" dirty="0" smtClean="0"/>
              <a:t>Xi minus: R.Armenteros (1952)</a:t>
            </a:r>
          </a:p>
          <a:p>
            <a:pPr>
              <a:buClr>
                <a:schemeClr val="tx1"/>
              </a:buClr>
              <a:buFont typeface="Wingdings" pitchFamily="2" charset="2"/>
              <a:buChar char="v"/>
            </a:pPr>
            <a:r>
              <a:rPr lang="en-US" sz="900" dirty="0" smtClean="0"/>
              <a:t>Sigma plus: G.Tomasini (1953) using emulsion technique</a:t>
            </a:r>
          </a:p>
          <a:p>
            <a:pPr>
              <a:buClr>
                <a:schemeClr val="tx1"/>
              </a:buClr>
              <a:buFont typeface="Wingdings" pitchFamily="2" charset="2"/>
              <a:buChar char="v"/>
            </a:pPr>
            <a:r>
              <a:rPr lang="en-US" sz="900" dirty="0" smtClean="0"/>
              <a:t>Sigma minus: W.Fowler (1953)</a:t>
            </a:r>
          </a:p>
          <a:p>
            <a:pPr>
              <a:buClr>
                <a:schemeClr val="tx1"/>
              </a:buClr>
              <a:buFont typeface="Wingdings" pitchFamily="2" charset="2"/>
              <a:buChar char="v"/>
            </a:pPr>
            <a:r>
              <a:rPr lang="en-US" sz="900" dirty="0" smtClean="0"/>
              <a:t>Antiproton: W.Segrè (1955)</a:t>
            </a:r>
          </a:p>
          <a:p>
            <a:pPr>
              <a:buClr>
                <a:schemeClr val="tx1"/>
              </a:buClr>
              <a:buFont typeface="Wingdings" pitchFamily="2" charset="2"/>
              <a:buChar char="v"/>
            </a:pPr>
            <a:r>
              <a:rPr lang="en-US" sz="900" dirty="0" smtClean="0"/>
              <a:t>Antineutron: B.Cork (1956) </a:t>
            </a:r>
          </a:p>
          <a:p>
            <a:pPr>
              <a:buClr>
                <a:srgbClr val="0070C0"/>
              </a:buClr>
              <a:buFont typeface="Wingdings" pitchFamily="2" charset="2"/>
              <a:buChar char="v"/>
            </a:pPr>
            <a:r>
              <a:rPr lang="en-SG" sz="900" dirty="0" smtClean="0">
                <a:solidFill>
                  <a:srgbClr val="0070C0"/>
                </a:solidFill>
              </a:rPr>
              <a:t>MOS transistors: Kahng &amp; Atalla (1960), </a:t>
            </a:r>
            <a:r>
              <a:rPr lang="en-US" sz="900" dirty="0" smtClean="0">
                <a:solidFill>
                  <a:srgbClr val="0070C0"/>
                </a:solidFill>
              </a:rPr>
              <a:t>electronic counters</a:t>
            </a:r>
          </a:p>
          <a:p>
            <a:pPr>
              <a:buClr>
                <a:srgbClr val="0070C0"/>
              </a:buClr>
              <a:buFont typeface="Wingdings" pitchFamily="2" charset="2"/>
              <a:buChar char="v"/>
            </a:pPr>
            <a:r>
              <a:rPr lang="en-US" sz="900" dirty="0" smtClean="0">
                <a:solidFill>
                  <a:srgbClr val="0070C0"/>
                </a:solidFill>
              </a:rPr>
              <a:t>Multi-Wire Proportional Counter:  G.Charpak (1968), </a:t>
            </a:r>
            <a:r>
              <a:rPr lang="en-SG" sz="900" dirty="0" smtClean="0">
                <a:solidFill>
                  <a:srgbClr val="FF0000"/>
                </a:solidFill>
              </a:rPr>
              <a:t>Nobel Prize in Physics (1992)</a:t>
            </a:r>
            <a:endParaRPr lang="en-US" sz="900" dirty="0" smtClean="0">
              <a:solidFill>
                <a:srgbClr val="FF0000"/>
              </a:solidFill>
            </a:endParaRPr>
          </a:p>
          <a:p>
            <a:pPr>
              <a:buClr>
                <a:srgbClr val="0070C0"/>
              </a:buClr>
              <a:buFont typeface="Wingdings" pitchFamily="2" charset="2"/>
              <a:buChar char="v"/>
            </a:pPr>
            <a:r>
              <a:rPr lang="en-SG" sz="900" dirty="0" smtClean="0">
                <a:solidFill>
                  <a:srgbClr val="0070C0"/>
                </a:solidFill>
              </a:rPr>
              <a:t>Time Projection Chamber: D.R.Nygren  (1974)</a:t>
            </a:r>
          </a:p>
          <a:p>
            <a:pPr>
              <a:buClr>
                <a:schemeClr val="tx1"/>
              </a:buClr>
              <a:buFont typeface="Wingdings" pitchFamily="2" charset="2"/>
              <a:buChar char="v"/>
            </a:pPr>
            <a:r>
              <a:rPr lang="en-US" sz="900" dirty="0" smtClean="0"/>
              <a:t>Charm quark: </a:t>
            </a:r>
            <a:r>
              <a:rPr lang="en-SG" sz="900" dirty="0" smtClean="0"/>
              <a:t>SLAC &amp; BNL </a:t>
            </a:r>
            <a:r>
              <a:rPr lang="en-US" sz="900" dirty="0" smtClean="0"/>
              <a:t>collaborations </a:t>
            </a:r>
            <a:r>
              <a:rPr lang="en-SG" sz="900" dirty="0" smtClean="0"/>
              <a:t>(1974)</a:t>
            </a:r>
            <a:endParaRPr lang="en-SG" sz="900" dirty="0" smtClean="0">
              <a:solidFill>
                <a:srgbClr val="FFFF00"/>
              </a:solidFill>
            </a:endParaRPr>
          </a:p>
          <a:p>
            <a:pPr>
              <a:buClr>
                <a:srgbClr val="0070C0"/>
              </a:buClr>
              <a:buFont typeface="Wingdings" pitchFamily="2" charset="2"/>
              <a:buChar char="v"/>
            </a:pPr>
            <a:r>
              <a:rPr lang="en-SG" sz="900" dirty="0" smtClean="0">
                <a:solidFill>
                  <a:srgbClr val="0070C0"/>
                </a:solidFill>
              </a:rPr>
              <a:t>Super Proton  Synchrotron: John  Adams </a:t>
            </a:r>
            <a:r>
              <a:rPr lang="en-SG" sz="900" i="1" dirty="0" smtClean="0">
                <a:solidFill>
                  <a:srgbClr val="0070C0"/>
                </a:solidFill>
              </a:rPr>
              <a:t>et al</a:t>
            </a:r>
            <a:r>
              <a:rPr lang="en-SG" sz="900" dirty="0" smtClean="0">
                <a:solidFill>
                  <a:srgbClr val="0070C0"/>
                </a:solidFill>
              </a:rPr>
              <a:t> (1976)</a:t>
            </a:r>
          </a:p>
          <a:p>
            <a:pPr>
              <a:buClr>
                <a:srgbClr val="0070C0"/>
              </a:buClr>
              <a:buFont typeface="Wingdings" pitchFamily="2" charset="2"/>
              <a:buChar char="v"/>
            </a:pPr>
            <a:r>
              <a:rPr lang="en-SG" sz="900" dirty="0" smtClean="0">
                <a:solidFill>
                  <a:srgbClr val="0070C0"/>
                </a:solidFill>
              </a:rPr>
              <a:t>Stochastic cooling: Van der Meer, Nobel Prize in Physics (1984)</a:t>
            </a:r>
          </a:p>
          <a:p>
            <a:pPr>
              <a:buClr>
                <a:srgbClr val="0070C0"/>
              </a:buClr>
              <a:buFont typeface="Wingdings" pitchFamily="2" charset="2"/>
              <a:buChar char="v"/>
            </a:pPr>
            <a:r>
              <a:rPr lang="en-US" sz="900" dirty="0" smtClean="0">
                <a:solidFill>
                  <a:srgbClr val="0070C0"/>
                </a:solidFill>
              </a:rPr>
              <a:t>Large area (20”) PMT: Hamamatsu (1980)</a:t>
            </a:r>
          </a:p>
          <a:p>
            <a:pPr>
              <a:buClr>
                <a:srgbClr val="0070C0"/>
              </a:buClr>
              <a:buFont typeface="Wingdings" pitchFamily="2" charset="2"/>
              <a:buChar char="v"/>
            </a:pPr>
            <a:r>
              <a:rPr lang="en-US" sz="900" dirty="0" smtClean="0">
                <a:solidFill>
                  <a:srgbClr val="0070C0"/>
                </a:solidFill>
              </a:rPr>
              <a:t>Resistive Plate Chamber: R.Santonico (1981)</a:t>
            </a:r>
            <a:endParaRPr lang="en-SG" sz="900" dirty="0" smtClean="0">
              <a:solidFill>
                <a:srgbClr val="0070C0"/>
              </a:solidFill>
            </a:endParaRPr>
          </a:p>
          <a:p>
            <a:pPr>
              <a:buClr>
                <a:schemeClr val="tx1"/>
              </a:buClr>
              <a:buFont typeface="Wingdings" pitchFamily="2" charset="2"/>
              <a:buChar char="v"/>
            </a:pPr>
            <a:r>
              <a:rPr lang="en-SG" sz="900" dirty="0" smtClean="0"/>
              <a:t>W &amp; Z bosons: UA1 and UA2 collaborations (1983)</a:t>
            </a:r>
          </a:p>
          <a:p>
            <a:pPr>
              <a:buClr>
                <a:srgbClr val="0070C0"/>
              </a:buClr>
              <a:buFont typeface="Wingdings" pitchFamily="2" charset="2"/>
              <a:buChar char="v"/>
            </a:pPr>
            <a:r>
              <a:rPr lang="en-US" sz="900" dirty="0" smtClean="0">
                <a:solidFill>
                  <a:srgbClr val="0070C0"/>
                </a:solidFill>
              </a:rPr>
              <a:t>Micro Strip Gas Chamber:  A.Oed (1988)</a:t>
            </a:r>
          </a:p>
          <a:p>
            <a:pPr>
              <a:buClr>
                <a:schemeClr val="tx1"/>
              </a:buClr>
              <a:buFont typeface="Wingdings" pitchFamily="2" charset="2"/>
              <a:buChar char="v"/>
            </a:pPr>
            <a:r>
              <a:rPr lang="en-US" sz="900" dirty="0" smtClean="0"/>
              <a:t>Top quark: D0 &amp; CDF collaborations (1995)</a:t>
            </a:r>
          </a:p>
          <a:p>
            <a:pPr>
              <a:buClr>
                <a:srgbClr val="0070C0"/>
              </a:buClr>
              <a:buFont typeface="Wingdings" pitchFamily="2" charset="2"/>
              <a:buChar char="v"/>
            </a:pPr>
            <a:r>
              <a:rPr lang="en-US" sz="900" dirty="0" smtClean="0">
                <a:solidFill>
                  <a:srgbClr val="0070C0"/>
                </a:solidFill>
              </a:rPr>
              <a:t>Gas Electron Multiplier: F.B.Sauli (1996)</a:t>
            </a:r>
          </a:p>
          <a:p>
            <a:pPr>
              <a:buClr>
                <a:schemeClr val="tx1"/>
              </a:buClr>
              <a:buFont typeface="Wingdings" pitchFamily="2" charset="2"/>
              <a:buChar char="v"/>
            </a:pPr>
            <a:r>
              <a:rPr lang="en-US" sz="900" dirty="0" smtClean="0"/>
              <a:t>Neutrino oscillation: Super-Kamiokande Collaboration (1998)</a:t>
            </a:r>
          </a:p>
        </p:txBody>
      </p:sp>
      <p:sp>
        <p:nvSpPr>
          <p:cNvPr id="3" name="Footer Placeholder 2"/>
          <p:cNvSpPr>
            <a:spLocks noGrp="1"/>
          </p:cNvSpPr>
          <p:nvPr>
            <p:ph type="ftr" sz="quarter" idx="11"/>
          </p:nvPr>
        </p:nvSpPr>
        <p:spPr/>
        <p:txBody>
          <a:bodyPr/>
          <a:lstStyle/>
          <a:p>
            <a:r>
              <a:rPr lang="en-SG" smtClean="0"/>
              <a:t>Dr. B.Satyanarayana, TIFR, Mumbai                                     Shri. T.P.Bhatia College of Science, Kandivli                                     September 7, 2013</a:t>
            </a:r>
            <a:endParaRPr lang="en-SG" dirty="0"/>
          </a:p>
        </p:txBody>
      </p:sp>
      <p:sp>
        <p:nvSpPr>
          <p:cNvPr id="4" name="Slide Number Placeholder 3"/>
          <p:cNvSpPr>
            <a:spLocks noGrp="1"/>
          </p:cNvSpPr>
          <p:nvPr>
            <p:ph type="sldNum" sz="quarter" idx="12"/>
          </p:nvPr>
        </p:nvSpPr>
        <p:spPr/>
        <p:txBody>
          <a:bodyPr/>
          <a:lstStyle/>
          <a:p>
            <a:fld id="{2A982391-68F7-4582-A8CA-1B26768C4C8F}" type="slidenum">
              <a:rPr lang="en-SG" smtClean="0"/>
              <a:pPr/>
              <a:t>9</a:t>
            </a:fld>
            <a:endParaRPr lang="en-SG" dirty="0"/>
          </a:p>
        </p:txBody>
      </p:sp>
      <p:pic>
        <p:nvPicPr>
          <p:cNvPr id="7" name="Picture 6" descr="crt.png"/>
          <p:cNvPicPr>
            <a:picLocks noChangeAspect="1"/>
          </p:cNvPicPr>
          <p:nvPr/>
        </p:nvPicPr>
        <p:blipFill>
          <a:blip r:embed="rId2" cstate="print"/>
          <a:stretch>
            <a:fillRect/>
          </a:stretch>
        </p:blipFill>
        <p:spPr>
          <a:xfrm>
            <a:off x="7883488" y="1628960"/>
            <a:ext cx="1153008" cy="14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gold-foil.jpg"/>
          <p:cNvPicPr>
            <a:picLocks noChangeAspect="1"/>
          </p:cNvPicPr>
          <p:nvPr/>
        </p:nvPicPr>
        <p:blipFill>
          <a:blip r:embed="rId3" cstate="print"/>
          <a:stretch>
            <a:fillRect/>
          </a:stretch>
        </p:blipFill>
        <p:spPr>
          <a:xfrm>
            <a:off x="5868144" y="1628800"/>
            <a:ext cx="1905230" cy="14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2" descr="&#10;newpmt.jpg                                                     00024314Main                           B6778B42:"/>
          <p:cNvPicPr>
            <a:picLocks noChangeAspect="1" noChangeArrowheads="1"/>
          </p:cNvPicPr>
          <p:nvPr/>
        </p:nvPicPr>
        <p:blipFill>
          <a:blip r:embed="rId4" cstate="print"/>
          <a:srcRect l="10828" t="5885" r="6398" b="9155"/>
          <a:stretch>
            <a:fillRect/>
          </a:stretch>
        </p:blipFill>
        <p:spPr bwMode="auto">
          <a:xfrm rot="5400000">
            <a:off x="7694840" y="3330656"/>
            <a:ext cx="1440000" cy="12049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C:\Users\bsn\Documents\Photos\newlab\DSC_8410.JPG"/>
          <p:cNvPicPr>
            <a:picLocks noChangeAspect="1" noChangeArrowheads="1"/>
          </p:cNvPicPr>
          <p:nvPr/>
        </p:nvPicPr>
        <p:blipFill>
          <a:blip r:embed="rId5" cstate="print"/>
          <a:srcRect/>
          <a:stretch>
            <a:fillRect/>
          </a:stretch>
        </p:blipFill>
        <p:spPr bwMode="auto">
          <a:xfrm>
            <a:off x="7452320" y="4842000"/>
            <a:ext cx="1586204" cy="161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p:cNvPicPr>
            <a:picLocks noChangeAspect="1" noChangeArrowheads="1"/>
          </p:cNvPicPr>
          <p:nvPr/>
        </p:nvPicPr>
        <p:blipFill>
          <a:blip r:embed="rId6" cstate="print"/>
          <a:srcRect/>
          <a:stretch>
            <a:fillRect/>
          </a:stretch>
        </p:blipFill>
        <p:spPr bwMode="auto">
          <a:xfrm>
            <a:off x="4570276" y="4841554"/>
            <a:ext cx="2702526" cy="161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4" descr="C:\My Documents\Picture\dzero8.tif"/>
          <p:cNvPicPr>
            <a:picLocks noChangeAspect="1" noChangeArrowheads="1"/>
          </p:cNvPicPr>
          <p:nvPr/>
        </p:nvPicPr>
        <p:blipFill>
          <a:blip r:embed="rId7" cstate="print"/>
          <a:srcRect/>
          <a:stretch>
            <a:fillRect/>
          </a:stretch>
        </p:blipFill>
        <p:spPr bwMode="auto">
          <a:xfrm rot="16200000">
            <a:off x="5841224" y="2807849"/>
            <a:ext cx="1440000" cy="2250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xEl>
                                              <p:pRg st="13" end="13"/>
                                            </p:txEl>
                                          </p:spTgt>
                                        </p:tgtEl>
                                        <p:attrNameLst>
                                          <p:attrName>style.visibility</p:attrName>
                                        </p:attrNameLst>
                                      </p:cBhvr>
                                      <p:to>
                                        <p:strVal val="visible"/>
                                      </p:to>
                                    </p:set>
                                    <p:anim calcmode="lin" valueType="num">
                                      <p:cBhvr additive="base">
                                        <p:cTn id="19" dur="500" fill="hold"/>
                                        <p:tgtEl>
                                          <p:spTgt spid="6">
                                            <p:txEl>
                                              <p:pRg st="13" end="1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13" end="1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
                                            <p:txEl>
                                              <p:pRg st="14" end="14"/>
                                            </p:txEl>
                                          </p:spTgt>
                                        </p:tgtEl>
                                        <p:attrNameLst>
                                          <p:attrName>style.visibility</p:attrName>
                                        </p:attrNameLst>
                                      </p:cBhvr>
                                      <p:to>
                                        <p:strVal val="visible"/>
                                      </p:to>
                                    </p:set>
                                    <p:anim calcmode="lin" valueType="num">
                                      <p:cBhvr additive="base">
                                        <p:cTn id="23" dur="500" fill="hold"/>
                                        <p:tgtEl>
                                          <p:spTgt spid="6">
                                            <p:txEl>
                                              <p:pRg st="14" end="1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14" end="1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xEl>
                                              <p:pRg st="20" end="20"/>
                                            </p:txEl>
                                          </p:spTgt>
                                        </p:tgtEl>
                                        <p:attrNameLst>
                                          <p:attrName>style.visibility</p:attrName>
                                        </p:attrNameLst>
                                      </p:cBhvr>
                                      <p:to>
                                        <p:strVal val="visible"/>
                                      </p:to>
                                    </p:set>
                                    <p:anim calcmode="lin" valueType="num">
                                      <p:cBhvr additive="base">
                                        <p:cTn id="27" dur="500" fill="hold"/>
                                        <p:tgtEl>
                                          <p:spTgt spid="6">
                                            <p:txEl>
                                              <p:pRg st="20" end="2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txEl>
                                              <p:pRg st="20" end="20"/>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
                                            <p:txEl>
                                              <p:pRg st="21" end="21"/>
                                            </p:txEl>
                                          </p:spTgt>
                                        </p:tgtEl>
                                        <p:attrNameLst>
                                          <p:attrName>style.visibility</p:attrName>
                                        </p:attrNameLst>
                                      </p:cBhvr>
                                      <p:to>
                                        <p:strVal val="visible"/>
                                      </p:to>
                                    </p:set>
                                    <p:anim calcmode="lin" valueType="num">
                                      <p:cBhvr additive="base">
                                        <p:cTn id="31" dur="500" fill="hold"/>
                                        <p:tgtEl>
                                          <p:spTgt spid="6">
                                            <p:txEl>
                                              <p:pRg st="21" end="2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21" end="21"/>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
                                            <p:txEl>
                                              <p:pRg st="22" end="22"/>
                                            </p:txEl>
                                          </p:spTgt>
                                        </p:tgtEl>
                                        <p:attrNameLst>
                                          <p:attrName>style.visibility</p:attrName>
                                        </p:attrNameLst>
                                      </p:cBhvr>
                                      <p:to>
                                        <p:strVal val="visible"/>
                                      </p:to>
                                    </p:set>
                                    <p:anim calcmode="lin" valueType="num">
                                      <p:cBhvr additive="base">
                                        <p:cTn id="35" dur="500" fill="hold"/>
                                        <p:tgtEl>
                                          <p:spTgt spid="6">
                                            <p:txEl>
                                              <p:pRg st="22" end="2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22" end="22"/>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
                                            <p:txEl>
                                              <p:pRg st="24" end="24"/>
                                            </p:txEl>
                                          </p:spTgt>
                                        </p:tgtEl>
                                        <p:attrNameLst>
                                          <p:attrName>style.visibility</p:attrName>
                                        </p:attrNameLst>
                                      </p:cBhvr>
                                      <p:to>
                                        <p:strVal val="visible"/>
                                      </p:to>
                                    </p:set>
                                    <p:anim calcmode="lin" valueType="num">
                                      <p:cBhvr additive="base">
                                        <p:cTn id="39" dur="500" fill="hold"/>
                                        <p:tgtEl>
                                          <p:spTgt spid="6">
                                            <p:txEl>
                                              <p:pRg st="24" end="2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txEl>
                                              <p:pRg st="24" end="24"/>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
                                            <p:txEl>
                                              <p:pRg st="25" end="25"/>
                                            </p:txEl>
                                          </p:spTgt>
                                        </p:tgtEl>
                                        <p:attrNameLst>
                                          <p:attrName>style.visibility</p:attrName>
                                        </p:attrNameLst>
                                      </p:cBhvr>
                                      <p:to>
                                        <p:strVal val="visible"/>
                                      </p:to>
                                    </p:set>
                                    <p:anim calcmode="lin" valueType="num">
                                      <p:cBhvr additive="base">
                                        <p:cTn id="43" dur="500" fill="hold"/>
                                        <p:tgtEl>
                                          <p:spTgt spid="6">
                                            <p:txEl>
                                              <p:pRg st="25" end="2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25" end="25"/>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6">
                                            <p:txEl>
                                              <p:pRg st="26" end="26"/>
                                            </p:txEl>
                                          </p:spTgt>
                                        </p:tgtEl>
                                        <p:attrNameLst>
                                          <p:attrName>style.visibility</p:attrName>
                                        </p:attrNameLst>
                                      </p:cBhvr>
                                      <p:to>
                                        <p:strVal val="visible"/>
                                      </p:to>
                                    </p:set>
                                    <p:anim calcmode="lin" valueType="num">
                                      <p:cBhvr additive="base">
                                        <p:cTn id="47" dur="500" fill="hold"/>
                                        <p:tgtEl>
                                          <p:spTgt spid="6">
                                            <p:txEl>
                                              <p:pRg st="26" end="26"/>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
                                            <p:txEl>
                                              <p:pRg st="26" end="26"/>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6">
                                            <p:txEl>
                                              <p:pRg st="27" end="27"/>
                                            </p:txEl>
                                          </p:spTgt>
                                        </p:tgtEl>
                                        <p:attrNameLst>
                                          <p:attrName>style.visibility</p:attrName>
                                        </p:attrNameLst>
                                      </p:cBhvr>
                                      <p:to>
                                        <p:strVal val="visible"/>
                                      </p:to>
                                    </p:set>
                                    <p:anim calcmode="lin" valueType="num">
                                      <p:cBhvr additive="base">
                                        <p:cTn id="51" dur="500" fill="hold"/>
                                        <p:tgtEl>
                                          <p:spTgt spid="6">
                                            <p:txEl>
                                              <p:pRg st="27" end="27"/>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6">
                                            <p:txEl>
                                              <p:pRg st="27" end="27"/>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6">
                                            <p:txEl>
                                              <p:pRg st="29" end="29"/>
                                            </p:txEl>
                                          </p:spTgt>
                                        </p:tgtEl>
                                        <p:attrNameLst>
                                          <p:attrName>style.visibility</p:attrName>
                                        </p:attrNameLst>
                                      </p:cBhvr>
                                      <p:to>
                                        <p:strVal val="visible"/>
                                      </p:to>
                                    </p:set>
                                    <p:anim calcmode="lin" valueType="num">
                                      <p:cBhvr additive="base">
                                        <p:cTn id="55" dur="500" fill="hold"/>
                                        <p:tgtEl>
                                          <p:spTgt spid="6">
                                            <p:txEl>
                                              <p:pRg st="29" end="2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
                                            <p:txEl>
                                              <p:pRg st="29" end="29"/>
                                            </p:tx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6">
                                            <p:txEl>
                                              <p:pRg st="31" end="31"/>
                                            </p:txEl>
                                          </p:spTgt>
                                        </p:tgtEl>
                                        <p:attrNameLst>
                                          <p:attrName>style.visibility</p:attrName>
                                        </p:attrNameLst>
                                      </p:cBhvr>
                                      <p:to>
                                        <p:strVal val="visible"/>
                                      </p:to>
                                    </p:set>
                                    <p:anim calcmode="lin" valueType="num">
                                      <p:cBhvr additive="base">
                                        <p:cTn id="59" dur="500" fill="hold"/>
                                        <p:tgtEl>
                                          <p:spTgt spid="6">
                                            <p:txEl>
                                              <p:pRg st="31" end="31"/>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6">
                                            <p:txEl>
                                              <p:pRg st="31" end="31"/>
                                            </p:txEl>
                                          </p:spTgt>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par>
                                <p:cTn id="74" presetID="10" presetClass="entr" presetSubtype="0" fill="hold" nodeType="withEffect">
                                  <p:stCondLst>
                                    <p:cond delay="0"/>
                                  </p:stCondLst>
                                  <p:childTnLst>
                                    <p:set>
                                      <p:cBhvr>
                                        <p:cTn id="75" dur="1" fill="hold">
                                          <p:stCondLst>
                                            <p:cond delay="0"/>
                                          </p:stCondLst>
                                        </p:cTn>
                                        <p:tgtEl>
                                          <p:spTgt spid="1027"/>
                                        </p:tgtEl>
                                        <p:attrNameLst>
                                          <p:attrName>style.visibility</p:attrName>
                                        </p:attrNameLst>
                                      </p:cBhvr>
                                      <p:to>
                                        <p:strVal val="visible"/>
                                      </p:to>
                                    </p:set>
                                    <p:animEffect transition="in" filter="fade">
                                      <p:cBhvr>
                                        <p:cTn id="76" dur="500"/>
                                        <p:tgtEl>
                                          <p:spTgt spid="1027"/>
                                        </p:tgtEl>
                                      </p:cBhvr>
                                    </p:animEffect>
                                  </p:childTnLst>
                                </p:cTn>
                              </p:par>
                              <p:par>
                                <p:cTn id="77" presetID="10" presetClass="entr" presetSubtype="0" fill="hold" nodeType="withEffect">
                                  <p:stCondLst>
                                    <p:cond delay="0"/>
                                  </p:stCondLst>
                                  <p:childTnLst>
                                    <p:set>
                                      <p:cBhvr>
                                        <p:cTn id="78" dur="1" fill="hold">
                                          <p:stCondLst>
                                            <p:cond delay="0"/>
                                          </p:stCondLst>
                                        </p:cTn>
                                        <p:tgtEl>
                                          <p:spTgt spid="1026"/>
                                        </p:tgtEl>
                                        <p:attrNameLst>
                                          <p:attrName>style.visibility</p:attrName>
                                        </p:attrNameLst>
                                      </p:cBhvr>
                                      <p:to>
                                        <p:strVal val="visible"/>
                                      </p:to>
                                    </p:set>
                                    <p:animEffect transition="in" filter="fade">
                                      <p:cBhvr>
                                        <p:cTn id="79" dur="500"/>
                                        <p:tgtEl>
                                          <p:spTgt spid="1026"/>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grpId="0" nodeType="clickEffect">
                                  <p:stCondLst>
                                    <p:cond delay="0"/>
                                  </p:stCondLst>
                                  <p:childTnLst>
                                    <p:set>
                                      <p:cBhvr>
                                        <p:cTn id="83" dur="1" fill="hold">
                                          <p:stCondLst>
                                            <p:cond delay="0"/>
                                          </p:stCondLst>
                                        </p:cTn>
                                        <p:tgtEl>
                                          <p:spTgt spid="6">
                                            <p:txEl>
                                              <p:pRg st="2" end="2"/>
                                            </p:txEl>
                                          </p:spTgt>
                                        </p:tgtEl>
                                        <p:attrNameLst>
                                          <p:attrName>style.visibility</p:attrName>
                                        </p:attrNameLst>
                                      </p:cBhvr>
                                      <p:to>
                                        <p:strVal val="visible"/>
                                      </p:to>
                                    </p:set>
                                    <p:anim calcmode="lin" valueType="num">
                                      <p:cBhvr additive="base">
                                        <p:cTn id="84"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6">
                                            <p:txEl>
                                              <p:pRg st="2" end="2"/>
                                            </p:txEl>
                                          </p:spTgt>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6">
                                            <p:txEl>
                                              <p:pRg st="4" end="4"/>
                                            </p:txEl>
                                          </p:spTgt>
                                        </p:tgtEl>
                                        <p:attrNameLst>
                                          <p:attrName>style.visibility</p:attrName>
                                        </p:attrNameLst>
                                      </p:cBhvr>
                                      <p:to>
                                        <p:strVal val="visible"/>
                                      </p:to>
                                    </p:set>
                                    <p:anim calcmode="lin" valueType="num">
                                      <p:cBhvr additive="base">
                                        <p:cTn id="88"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89" dur="500" fill="hold"/>
                                        <p:tgtEl>
                                          <p:spTgt spid="6">
                                            <p:txEl>
                                              <p:pRg st="4" end="4"/>
                                            </p:txEl>
                                          </p:spTgt>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6">
                                            <p:txEl>
                                              <p:pRg st="5" end="5"/>
                                            </p:txEl>
                                          </p:spTgt>
                                        </p:tgtEl>
                                        <p:attrNameLst>
                                          <p:attrName>style.visibility</p:attrName>
                                        </p:attrNameLst>
                                      </p:cBhvr>
                                      <p:to>
                                        <p:strVal val="visible"/>
                                      </p:to>
                                    </p:set>
                                    <p:anim calcmode="lin" valueType="num">
                                      <p:cBhvr additive="base">
                                        <p:cTn id="92"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93" dur="500" fill="hold"/>
                                        <p:tgtEl>
                                          <p:spTgt spid="6">
                                            <p:txEl>
                                              <p:pRg st="5" end="5"/>
                                            </p:txEl>
                                          </p:spTgt>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6">
                                            <p:txEl>
                                              <p:pRg st="6" end="6"/>
                                            </p:txEl>
                                          </p:spTgt>
                                        </p:tgtEl>
                                        <p:attrNameLst>
                                          <p:attrName>style.visibility</p:attrName>
                                        </p:attrNameLst>
                                      </p:cBhvr>
                                      <p:to>
                                        <p:strVal val="visible"/>
                                      </p:to>
                                    </p:set>
                                    <p:anim calcmode="lin" valueType="num">
                                      <p:cBhvr additive="base">
                                        <p:cTn id="96"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97" dur="500" fill="hold"/>
                                        <p:tgtEl>
                                          <p:spTgt spid="6">
                                            <p:txEl>
                                              <p:pRg st="6" end="6"/>
                                            </p:txEl>
                                          </p:spTgt>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6">
                                            <p:txEl>
                                              <p:pRg st="7" end="7"/>
                                            </p:txEl>
                                          </p:spTgt>
                                        </p:tgtEl>
                                        <p:attrNameLst>
                                          <p:attrName>style.visibility</p:attrName>
                                        </p:attrNameLst>
                                      </p:cBhvr>
                                      <p:to>
                                        <p:strVal val="visible"/>
                                      </p:to>
                                    </p:set>
                                    <p:anim calcmode="lin" valueType="num">
                                      <p:cBhvr additive="base">
                                        <p:cTn id="100"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6">
                                            <p:txEl>
                                              <p:pRg st="7" end="7"/>
                                            </p:txEl>
                                          </p:spTgt>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6">
                                            <p:txEl>
                                              <p:pRg st="8" end="8"/>
                                            </p:txEl>
                                          </p:spTgt>
                                        </p:tgtEl>
                                        <p:attrNameLst>
                                          <p:attrName>style.visibility</p:attrName>
                                        </p:attrNameLst>
                                      </p:cBhvr>
                                      <p:to>
                                        <p:strVal val="visible"/>
                                      </p:to>
                                    </p:set>
                                    <p:anim calcmode="lin" valueType="num">
                                      <p:cBhvr additive="base">
                                        <p:cTn id="104" dur="500" fill="hold"/>
                                        <p:tgtEl>
                                          <p:spTgt spid="6">
                                            <p:txEl>
                                              <p:pRg st="8" end="8"/>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6">
                                            <p:txEl>
                                              <p:pRg st="8" end="8"/>
                                            </p:txEl>
                                          </p:spTgt>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6">
                                            <p:txEl>
                                              <p:pRg st="9" end="9"/>
                                            </p:txEl>
                                          </p:spTgt>
                                        </p:tgtEl>
                                        <p:attrNameLst>
                                          <p:attrName>style.visibility</p:attrName>
                                        </p:attrNameLst>
                                      </p:cBhvr>
                                      <p:to>
                                        <p:strVal val="visible"/>
                                      </p:to>
                                    </p:set>
                                    <p:anim calcmode="lin" valueType="num">
                                      <p:cBhvr additive="base">
                                        <p:cTn id="108" dur="500" fill="hold"/>
                                        <p:tgtEl>
                                          <p:spTgt spid="6">
                                            <p:txEl>
                                              <p:pRg st="9" end="9"/>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6">
                                            <p:txEl>
                                              <p:pRg st="9" end="9"/>
                                            </p:txEl>
                                          </p:spTgt>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6">
                                            <p:txEl>
                                              <p:pRg st="10" end="10"/>
                                            </p:txEl>
                                          </p:spTgt>
                                        </p:tgtEl>
                                        <p:attrNameLst>
                                          <p:attrName>style.visibility</p:attrName>
                                        </p:attrNameLst>
                                      </p:cBhvr>
                                      <p:to>
                                        <p:strVal val="visible"/>
                                      </p:to>
                                    </p:set>
                                    <p:anim calcmode="lin" valueType="num">
                                      <p:cBhvr additive="base">
                                        <p:cTn id="112" dur="500" fill="hold"/>
                                        <p:tgtEl>
                                          <p:spTgt spid="6">
                                            <p:txEl>
                                              <p:pRg st="10" end="10"/>
                                            </p:txEl>
                                          </p:spTgt>
                                        </p:tgtEl>
                                        <p:attrNameLst>
                                          <p:attrName>ppt_x</p:attrName>
                                        </p:attrNameLst>
                                      </p:cBhvr>
                                      <p:tavLst>
                                        <p:tav tm="0">
                                          <p:val>
                                            <p:strVal val="1+#ppt_w/2"/>
                                          </p:val>
                                        </p:tav>
                                        <p:tav tm="100000">
                                          <p:val>
                                            <p:strVal val="#ppt_x"/>
                                          </p:val>
                                        </p:tav>
                                      </p:tavLst>
                                    </p:anim>
                                    <p:anim calcmode="lin" valueType="num">
                                      <p:cBhvr additive="base">
                                        <p:cTn id="113" dur="500" fill="hold"/>
                                        <p:tgtEl>
                                          <p:spTgt spid="6">
                                            <p:txEl>
                                              <p:pRg st="10" end="10"/>
                                            </p:txEl>
                                          </p:spTgt>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6">
                                            <p:txEl>
                                              <p:pRg st="11" end="11"/>
                                            </p:txEl>
                                          </p:spTgt>
                                        </p:tgtEl>
                                        <p:attrNameLst>
                                          <p:attrName>style.visibility</p:attrName>
                                        </p:attrNameLst>
                                      </p:cBhvr>
                                      <p:to>
                                        <p:strVal val="visible"/>
                                      </p:to>
                                    </p:set>
                                    <p:anim calcmode="lin" valueType="num">
                                      <p:cBhvr additive="base">
                                        <p:cTn id="116" dur="500" fill="hold"/>
                                        <p:tgtEl>
                                          <p:spTgt spid="6">
                                            <p:txEl>
                                              <p:pRg st="11" end="11"/>
                                            </p:txEl>
                                          </p:spTgt>
                                        </p:tgtEl>
                                        <p:attrNameLst>
                                          <p:attrName>ppt_x</p:attrName>
                                        </p:attrNameLst>
                                      </p:cBhvr>
                                      <p:tavLst>
                                        <p:tav tm="0">
                                          <p:val>
                                            <p:strVal val="1+#ppt_w/2"/>
                                          </p:val>
                                        </p:tav>
                                        <p:tav tm="100000">
                                          <p:val>
                                            <p:strVal val="#ppt_x"/>
                                          </p:val>
                                        </p:tav>
                                      </p:tavLst>
                                    </p:anim>
                                    <p:anim calcmode="lin" valueType="num">
                                      <p:cBhvr additive="base">
                                        <p:cTn id="117" dur="500" fill="hold"/>
                                        <p:tgtEl>
                                          <p:spTgt spid="6">
                                            <p:txEl>
                                              <p:pRg st="11" end="11"/>
                                            </p:txEl>
                                          </p:spTgt>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6">
                                            <p:txEl>
                                              <p:pRg st="12" end="12"/>
                                            </p:txEl>
                                          </p:spTgt>
                                        </p:tgtEl>
                                        <p:attrNameLst>
                                          <p:attrName>style.visibility</p:attrName>
                                        </p:attrNameLst>
                                      </p:cBhvr>
                                      <p:to>
                                        <p:strVal val="visible"/>
                                      </p:to>
                                    </p:set>
                                    <p:anim calcmode="lin" valueType="num">
                                      <p:cBhvr additive="base">
                                        <p:cTn id="120" dur="500" fill="hold"/>
                                        <p:tgtEl>
                                          <p:spTgt spid="6">
                                            <p:txEl>
                                              <p:pRg st="12" end="12"/>
                                            </p:txEl>
                                          </p:spTgt>
                                        </p:tgtEl>
                                        <p:attrNameLst>
                                          <p:attrName>ppt_x</p:attrName>
                                        </p:attrNameLst>
                                      </p:cBhvr>
                                      <p:tavLst>
                                        <p:tav tm="0">
                                          <p:val>
                                            <p:strVal val="1+#ppt_w/2"/>
                                          </p:val>
                                        </p:tav>
                                        <p:tav tm="100000">
                                          <p:val>
                                            <p:strVal val="#ppt_x"/>
                                          </p:val>
                                        </p:tav>
                                      </p:tavLst>
                                    </p:anim>
                                    <p:anim calcmode="lin" valueType="num">
                                      <p:cBhvr additive="base">
                                        <p:cTn id="121" dur="500" fill="hold"/>
                                        <p:tgtEl>
                                          <p:spTgt spid="6">
                                            <p:txEl>
                                              <p:pRg st="12" end="12"/>
                                            </p:txEl>
                                          </p:spTgt>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0"/>
                                  </p:stCondLst>
                                  <p:childTnLst>
                                    <p:set>
                                      <p:cBhvr>
                                        <p:cTn id="123" dur="1" fill="hold">
                                          <p:stCondLst>
                                            <p:cond delay="0"/>
                                          </p:stCondLst>
                                        </p:cTn>
                                        <p:tgtEl>
                                          <p:spTgt spid="6">
                                            <p:txEl>
                                              <p:pRg st="15" end="15"/>
                                            </p:txEl>
                                          </p:spTgt>
                                        </p:tgtEl>
                                        <p:attrNameLst>
                                          <p:attrName>style.visibility</p:attrName>
                                        </p:attrNameLst>
                                      </p:cBhvr>
                                      <p:to>
                                        <p:strVal val="visible"/>
                                      </p:to>
                                    </p:set>
                                    <p:anim calcmode="lin" valueType="num">
                                      <p:cBhvr additive="base">
                                        <p:cTn id="124" dur="500" fill="hold"/>
                                        <p:tgtEl>
                                          <p:spTgt spid="6">
                                            <p:txEl>
                                              <p:pRg st="15" end="15"/>
                                            </p:txEl>
                                          </p:spTgt>
                                        </p:tgtEl>
                                        <p:attrNameLst>
                                          <p:attrName>ppt_x</p:attrName>
                                        </p:attrNameLst>
                                      </p:cBhvr>
                                      <p:tavLst>
                                        <p:tav tm="0">
                                          <p:val>
                                            <p:strVal val="1+#ppt_w/2"/>
                                          </p:val>
                                        </p:tav>
                                        <p:tav tm="100000">
                                          <p:val>
                                            <p:strVal val="#ppt_x"/>
                                          </p:val>
                                        </p:tav>
                                      </p:tavLst>
                                    </p:anim>
                                    <p:anim calcmode="lin" valueType="num">
                                      <p:cBhvr additive="base">
                                        <p:cTn id="125" dur="500" fill="hold"/>
                                        <p:tgtEl>
                                          <p:spTgt spid="6">
                                            <p:txEl>
                                              <p:pRg st="15" end="15"/>
                                            </p:txEl>
                                          </p:spTgt>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0"/>
                                  </p:stCondLst>
                                  <p:childTnLst>
                                    <p:set>
                                      <p:cBhvr>
                                        <p:cTn id="127" dur="1" fill="hold">
                                          <p:stCondLst>
                                            <p:cond delay="0"/>
                                          </p:stCondLst>
                                        </p:cTn>
                                        <p:tgtEl>
                                          <p:spTgt spid="6">
                                            <p:txEl>
                                              <p:pRg st="16" end="16"/>
                                            </p:txEl>
                                          </p:spTgt>
                                        </p:tgtEl>
                                        <p:attrNameLst>
                                          <p:attrName>style.visibility</p:attrName>
                                        </p:attrNameLst>
                                      </p:cBhvr>
                                      <p:to>
                                        <p:strVal val="visible"/>
                                      </p:to>
                                    </p:set>
                                    <p:anim calcmode="lin" valueType="num">
                                      <p:cBhvr additive="base">
                                        <p:cTn id="128" dur="500" fill="hold"/>
                                        <p:tgtEl>
                                          <p:spTgt spid="6">
                                            <p:txEl>
                                              <p:pRg st="16" end="16"/>
                                            </p:txEl>
                                          </p:spTgt>
                                        </p:tgtEl>
                                        <p:attrNameLst>
                                          <p:attrName>ppt_x</p:attrName>
                                        </p:attrNameLst>
                                      </p:cBhvr>
                                      <p:tavLst>
                                        <p:tav tm="0">
                                          <p:val>
                                            <p:strVal val="1+#ppt_w/2"/>
                                          </p:val>
                                        </p:tav>
                                        <p:tav tm="100000">
                                          <p:val>
                                            <p:strVal val="#ppt_x"/>
                                          </p:val>
                                        </p:tav>
                                      </p:tavLst>
                                    </p:anim>
                                    <p:anim calcmode="lin" valueType="num">
                                      <p:cBhvr additive="base">
                                        <p:cTn id="129" dur="500" fill="hold"/>
                                        <p:tgtEl>
                                          <p:spTgt spid="6">
                                            <p:txEl>
                                              <p:pRg st="16" end="16"/>
                                            </p:txEl>
                                          </p:spTgt>
                                        </p:tgtEl>
                                        <p:attrNameLst>
                                          <p:attrName>ppt_y</p:attrName>
                                        </p:attrNameLst>
                                      </p:cBhvr>
                                      <p:tavLst>
                                        <p:tav tm="0">
                                          <p:val>
                                            <p:strVal val="#ppt_y"/>
                                          </p:val>
                                        </p:tav>
                                        <p:tav tm="100000">
                                          <p:val>
                                            <p:strVal val="#ppt_y"/>
                                          </p:val>
                                        </p:tav>
                                      </p:tavLst>
                                    </p:anim>
                                  </p:childTnLst>
                                </p:cTn>
                              </p:par>
                              <p:par>
                                <p:cTn id="130" presetID="2" presetClass="entr" presetSubtype="2" fill="hold" grpId="0" nodeType="withEffect">
                                  <p:stCondLst>
                                    <p:cond delay="0"/>
                                  </p:stCondLst>
                                  <p:childTnLst>
                                    <p:set>
                                      <p:cBhvr>
                                        <p:cTn id="131" dur="1" fill="hold">
                                          <p:stCondLst>
                                            <p:cond delay="0"/>
                                          </p:stCondLst>
                                        </p:cTn>
                                        <p:tgtEl>
                                          <p:spTgt spid="6">
                                            <p:txEl>
                                              <p:pRg st="17" end="17"/>
                                            </p:txEl>
                                          </p:spTgt>
                                        </p:tgtEl>
                                        <p:attrNameLst>
                                          <p:attrName>style.visibility</p:attrName>
                                        </p:attrNameLst>
                                      </p:cBhvr>
                                      <p:to>
                                        <p:strVal val="visible"/>
                                      </p:to>
                                    </p:set>
                                    <p:anim calcmode="lin" valueType="num">
                                      <p:cBhvr additive="base">
                                        <p:cTn id="132" dur="500" fill="hold"/>
                                        <p:tgtEl>
                                          <p:spTgt spid="6">
                                            <p:txEl>
                                              <p:pRg st="17" end="17"/>
                                            </p:txEl>
                                          </p:spTgt>
                                        </p:tgtEl>
                                        <p:attrNameLst>
                                          <p:attrName>ppt_x</p:attrName>
                                        </p:attrNameLst>
                                      </p:cBhvr>
                                      <p:tavLst>
                                        <p:tav tm="0">
                                          <p:val>
                                            <p:strVal val="1+#ppt_w/2"/>
                                          </p:val>
                                        </p:tav>
                                        <p:tav tm="100000">
                                          <p:val>
                                            <p:strVal val="#ppt_x"/>
                                          </p:val>
                                        </p:tav>
                                      </p:tavLst>
                                    </p:anim>
                                    <p:anim calcmode="lin" valueType="num">
                                      <p:cBhvr additive="base">
                                        <p:cTn id="133" dur="500" fill="hold"/>
                                        <p:tgtEl>
                                          <p:spTgt spid="6">
                                            <p:txEl>
                                              <p:pRg st="17" end="17"/>
                                            </p:txEl>
                                          </p:spTgt>
                                        </p:tgtEl>
                                        <p:attrNameLst>
                                          <p:attrName>ppt_y</p:attrName>
                                        </p:attrNameLst>
                                      </p:cBhvr>
                                      <p:tavLst>
                                        <p:tav tm="0">
                                          <p:val>
                                            <p:strVal val="#ppt_y"/>
                                          </p:val>
                                        </p:tav>
                                        <p:tav tm="100000">
                                          <p:val>
                                            <p:strVal val="#ppt_y"/>
                                          </p:val>
                                        </p:tav>
                                      </p:tavLst>
                                    </p:anim>
                                  </p:childTnLst>
                                </p:cTn>
                              </p:par>
                              <p:par>
                                <p:cTn id="134" presetID="2" presetClass="entr" presetSubtype="2" fill="hold" grpId="0" nodeType="withEffect">
                                  <p:stCondLst>
                                    <p:cond delay="0"/>
                                  </p:stCondLst>
                                  <p:childTnLst>
                                    <p:set>
                                      <p:cBhvr>
                                        <p:cTn id="135" dur="1" fill="hold">
                                          <p:stCondLst>
                                            <p:cond delay="0"/>
                                          </p:stCondLst>
                                        </p:cTn>
                                        <p:tgtEl>
                                          <p:spTgt spid="6">
                                            <p:txEl>
                                              <p:pRg st="18" end="18"/>
                                            </p:txEl>
                                          </p:spTgt>
                                        </p:tgtEl>
                                        <p:attrNameLst>
                                          <p:attrName>style.visibility</p:attrName>
                                        </p:attrNameLst>
                                      </p:cBhvr>
                                      <p:to>
                                        <p:strVal val="visible"/>
                                      </p:to>
                                    </p:set>
                                    <p:anim calcmode="lin" valueType="num">
                                      <p:cBhvr additive="base">
                                        <p:cTn id="136" dur="500" fill="hold"/>
                                        <p:tgtEl>
                                          <p:spTgt spid="6">
                                            <p:txEl>
                                              <p:pRg st="18" end="18"/>
                                            </p:txEl>
                                          </p:spTgt>
                                        </p:tgtEl>
                                        <p:attrNameLst>
                                          <p:attrName>ppt_x</p:attrName>
                                        </p:attrNameLst>
                                      </p:cBhvr>
                                      <p:tavLst>
                                        <p:tav tm="0">
                                          <p:val>
                                            <p:strVal val="1+#ppt_w/2"/>
                                          </p:val>
                                        </p:tav>
                                        <p:tav tm="100000">
                                          <p:val>
                                            <p:strVal val="#ppt_x"/>
                                          </p:val>
                                        </p:tav>
                                      </p:tavLst>
                                    </p:anim>
                                    <p:anim calcmode="lin" valueType="num">
                                      <p:cBhvr additive="base">
                                        <p:cTn id="137" dur="500" fill="hold"/>
                                        <p:tgtEl>
                                          <p:spTgt spid="6">
                                            <p:txEl>
                                              <p:pRg st="18" end="18"/>
                                            </p:txEl>
                                          </p:spTgt>
                                        </p:tgtEl>
                                        <p:attrNameLst>
                                          <p:attrName>ppt_y</p:attrName>
                                        </p:attrNameLst>
                                      </p:cBhvr>
                                      <p:tavLst>
                                        <p:tav tm="0">
                                          <p:val>
                                            <p:strVal val="#ppt_y"/>
                                          </p:val>
                                        </p:tav>
                                        <p:tav tm="100000">
                                          <p:val>
                                            <p:strVal val="#ppt_y"/>
                                          </p:val>
                                        </p:tav>
                                      </p:tavLst>
                                    </p:anim>
                                  </p:childTnLst>
                                </p:cTn>
                              </p:par>
                              <p:par>
                                <p:cTn id="138" presetID="2" presetClass="entr" presetSubtype="2" fill="hold" grpId="0" nodeType="withEffect">
                                  <p:stCondLst>
                                    <p:cond delay="0"/>
                                  </p:stCondLst>
                                  <p:childTnLst>
                                    <p:set>
                                      <p:cBhvr>
                                        <p:cTn id="139" dur="1" fill="hold">
                                          <p:stCondLst>
                                            <p:cond delay="0"/>
                                          </p:stCondLst>
                                        </p:cTn>
                                        <p:tgtEl>
                                          <p:spTgt spid="6">
                                            <p:txEl>
                                              <p:pRg st="19" end="19"/>
                                            </p:txEl>
                                          </p:spTgt>
                                        </p:tgtEl>
                                        <p:attrNameLst>
                                          <p:attrName>style.visibility</p:attrName>
                                        </p:attrNameLst>
                                      </p:cBhvr>
                                      <p:to>
                                        <p:strVal val="visible"/>
                                      </p:to>
                                    </p:set>
                                    <p:anim calcmode="lin" valueType="num">
                                      <p:cBhvr additive="base">
                                        <p:cTn id="140" dur="500" fill="hold"/>
                                        <p:tgtEl>
                                          <p:spTgt spid="6">
                                            <p:txEl>
                                              <p:pRg st="19" end="19"/>
                                            </p:txEl>
                                          </p:spTgt>
                                        </p:tgtEl>
                                        <p:attrNameLst>
                                          <p:attrName>ppt_x</p:attrName>
                                        </p:attrNameLst>
                                      </p:cBhvr>
                                      <p:tavLst>
                                        <p:tav tm="0">
                                          <p:val>
                                            <p:strVal val="1+#ppt_w/2"/>
                                          </p:val>
                                        </p:tav>
                                        <p:tav tm="100000">
                                          <p:val>
                                            <p:strVal val="#ppt_x"/>
                                          </p:val>
                                        </p:tav>
                                      </p:tavLst>
                                    </p:anim>
                                    <p:anim calcmode="lin" valueType="num">
                                      <p:cBhvr additive="base">
                                        <p:cTn id="141" dur="500" fill="hold"/>
                                        <p:tgtEl>
                                          <p:spTgt spid="6">
                                            <p:txEl>
                                              <p:pRg st="19" end="19"/>
                                            </p:txEl>
                                          </p:spTgt>
                                        </p:tgtEl>
                                        <p:attrNameLst>
                                          <p:attrName>ppt_y</p:attrName>
                                        </p:attrNameLst>
                                      </p:cBhvr>
                                      <p:tavLst>
                                        <p:tav tm="0">
                                          <p:val>
                                            <p:strVal val="#ppt_y"/>
                                          </p:val>
                                        </p:tav>
                                        <p:tav tm="100000">
                                          <p:val>
                                            <p:strVal val="#ppt_y"/>
                                          </p:val>
                                        </p:tav>
                                      </p:tavLst>
                                    </p:anim>
                                  </p:childTnLst>
                                </p:cTn>
                              </p:par>
                              <p:par>
                                <p:cTn id="142" presetID="2" presetClass="entr" presetSubtype="2" fill="hold" grpId="0" nodeType="withEffect">
                                  <p:stCondLst>
                                    <p:cond delay="0"/>
                                  </p:stCondLst>
                                  <p:childTnLst>
                                    <p:set>
                                      <p:cBhvr>
                                        <p:cTn id="143" dur="1" fill="hold">
                                          <p:stCondLst>
                                            <p:cond delay="0"/>
                                          </p:stCondLst>
                                        </p:cTn>
                                        <p:tgtEl>
                                          <p:spTgt spid="6">
                                            <p:txEl>
                                              <p:pRg st="23" end="23"/>
                                            </p:txEl>
                                          </p:spTgt>
                                        </p:tgtEl>
                                        <p:attrNameLst>
                                          <p:attrName>style.visibility</p:attrName>
                                        </p:attrNameLst>
                                      </p:cBhvr>
                                      <p:to>
                                        <p:strVal val="visible"/>
                                      </p:to>
                                    </p:set>
                                    <p:anim calcmode="lin" valueType="num">
                                      <p:cBhvr additive="base">
                                        <p:cTn id="144" dur="500" fill="hold"/>
                                        <p:tgtEl>
                                          <p:spTgt spid="6">
                                            <p:txEl>
                                              <p:pRg st="23" end="23"/>
                                            </p:txEl>
                                          </p:spTgt>
                                        </p:tgtEl>
                                        <p:attrNameLst>
                                          <p:attrName>ppt_x</p:attrName>
                                        </p:attrNameLst>
                                      </p:cBhvr>
                                      <p:tavLst>
                                        <p:tav tm="0">
                                          <p:val>
                                            <p:strVal val="1+#ppt_w/2"/>
                                          </p:val>
                                        </p:tav>
                                        <p:tav tm="100000">
                                          <p:val>
                                            <p:strVal val="#ppt_x"/>
                                          </p:val>
                                        </p:tav>
                                      </p:tavLst>
                                    </p:anim>
                                    <p:anim calcmode="lin" valueType="num">
                                      <p:cBhvr additive="base">
                                        <p:cTn id="145" dur="500" fill="hold"/>
                                        <p:tgtEl>
                                          <p:spTgt spid="6">
                                            <p:txEl>
                                              <p:pRg st="23" end="23"/>
                                            </p:txEl>
                                          </p:spTgt>
                                        </p:tgtEl>
                                        <p:attrNameLst>
                                          <p:attrName>ppt_y</p:attrName>
                                        </p:attrNameLst>
                                      </p:cBhvr>
                                      <p:tavLst>
                                        <p:tav tm="0">
                                          <p:val>
                                            <p:strVal val="#ppt_y"/>
                                          </p:val>
                                        </p:tav>
                                        <p:tav tm="100000">
                                          <p:val>
                                            <p:strVal val="#ppt_y"/>
                                          </p:val>
                                        </p:tav>
                                      </p:tavLst>
                                    </p:anim>
                                  </p:childTnLst>
                                </p:cTn>
                              </p:par>
                              <p:par>
                                <p:cTn id="146" presetID="2" presetClass="entr" presetSubtype="2" fill="hold" grpId="0" nodeType="withEffect">
                                  <p:stCondLst>
                                    <p:cond delay="0"/>
                                  </p:stCondLst>
                                  <p:childTnLst>
                                    <p:set>
                                      <p:cBhvr>
                                        <p:cTn id="147" dur="1" fill="hold">
                                          <p:stCondLst>
                                            <p:cond delay="0"/>
                                          </p:stCondLst>
                                        </p:cTn>
                                        <p:tgtEl>
                                          <p:spTgt spid="6">
                                            <p:txEl>
                                              <p:pRg st="28" end="28"/>
                                            </p:txEl>
                                          </p:spTgt>
                                        </p:tgtEl>
                                        <p:attrNameLst>
                                          <p:attrName>style.visibility</p:attrName>
                                        </p:attrNameLst>
                                      </p:cBhvr>
                                      <p:to>
                                        <p:strVal val="visible"/>
                                      </p:to>
                                    </p:set>
                                    <p:anim calcmode="lin" valueType="num">
                                      <p:cBhvr additive="base">
                                        <p:cTn id="148" dur="500" fill="hold"/>
                                        <p:tgtEl>
                                          <p:spTgt spid="6">
                                            <p:txEl>
                                              <p:pRg st="28" end="28"/>
                                            </p:txEl>
                                          </p:spTgt>
                                        </p:tgtEl>
                                        <p:attrNameLst>
                                          <p:attrName>ppt_x</p:attrName>
                                        </p:attrNameLst>
                                      </p:cBhvr>
                                      <p:tavLst>
                                        <p:tav tm="0">
                                          <p:val>
                                            <p:strVal val="1+#ppt_w/2"/>
                                          </p:val>
                                        </p:tav>
                                        <p:tav tm="100000">
                                          <p:val>
                                            <p:strVal val="#ppt_x"/>
                                          </p:val>
                                        </p:tav>
                                      </p:tavLst>
                                    </p:anim>
                                    <p:anim calcmode="lin" valueType="num">
                                      <p:cBhvr additive="base">
                                        <p:cTn id="149" dur="500" fill="hold"/>
                                        <p:tgtEl>
                                          <p:spTgt spid="6">
                                            <p:txEl>
                                              <p:pRg st="28" end="28"/>
                                            </p:txEl>
                                          </p:spTgt>
                                        </p:tgtEl>
                                        <p:attrNameLst>
                                          <p:attrName>ppt_y</p:attrName>
                                        </p:attrNameLst>
                                      </p:cBhvr>
                                      <p:tavLst>
                                        <p:tav tm="0">
                                          <p:val>
                                            <p:strVal val="#ppt_y"/>
                                          </p:val>
                                        </p:tav>
                                        <p:tav tm="100000">
                                          <p:val>
                                            <p:strVal val="#ppt_y"/>
                                          </p:val>
                                        </p:tav>
                                      </p:tavLst>
                                    </p:anim>
                                  </p:childTnLst>
                                </p:cTn>
                              </p:par>
                              <p:par>
                                <p:cTn id="150" presetID="2" presetClass="entr" presetSubtype="2" fill="hold" grpId="0" nodeType="withEffect">
                                  <p:stCondLst>
                                    <p:cond delay="0"/>
                                  </p:stCondLst>
                                  <p:childTnLst>
                                    <p:set>
                                      <p:cBhvr>
                                        <p:cTn id="151" dur="1" fill="hold">
                                          <p:stCondLst>
                                            <p:cond delay="0"/>
                                          </p:stCondLst>
                                        </p:cTn>
                                        <p:tgtEl>
                                          <p:spTgt spid="6">
                                            <p:txEl>
                                              <p:pRg st="30" end="30"/>
                                            </p:txEl>
                                          </p:spTgt>
                                        </p:tgtEl>
                                        <p:attrNameLst>
                                          <p:attrName>style.visibility</p:attrName>
                                        </p:attrNameLst>
                                      </p:cBhvr>
                                      <p:to>
                                        <p:strVal val="visible"/>
                                      </p:to>
                                    </p:set>
                                    <p:anim calcmode="lin" valueType="num">
                                      <p:cBhvr additive="base">
                                        <p:cTn id="152" dur="500" fill="hold"/>
                                        <p:tgtEl>
                                          <p:spTgt spid="6">
                                            <p:txEl>
                                              <p:pRg st="30" end="30"/>
                                            </p:txEl>
                                          </p:spTgt>
                                        </p:tgtEl>
                                        <p:attrNameLst>
                                          <p:attrName>ppt_x</p:attrName>
                                        </p:attrNameLst>
                                      </p:cBhvr>
                                      <p:tavLst>
                                        <p:tav tm="0">
                                          <p:val>
                                            <p:strVal val="1+#ppt_w/2"/>
                                          </p:val>
                                        </p:tav>
                                        <p:tav tm="100000">
                                          <p:val>
                                            <p:strVal val="#ppt_x"/>
                                          </p:val>
                                        </p:tav>
                                      </p:tavLst>
                                    </p:anim>
                                    <p:anim calcmode="lin" valueType="num">
                                      <p:cBhvr additive="base">
                                        <p:cTn id="153" dur="500" fill="hold"/>
                                        <p:tgtEl>
                                          <p:spTgt spid="6">
                                            <p:txEl>
                                              <p:pRg st="30" end="30"/>
                                            </p:txEl>
                                          </p:spTgt>
                                        </p:tgtEl>
                                        <p:attrNameLst>
                                          <p:attrName>ppt_y</p:attrName>
                                        </p:attrNameLst>
                                      </p:cBhvr>
                                      <p:tavLst>
                                        <p:tav tm="0">
                                          <p:val>
                                            <p:strVal val="#ppt_y"/>
                                          </p:val>
                                        </p:tav>
                                        <p:tav tm="100000">
                                          <p:val>
                                            <p:strVal val="#ppt_y"/>
                                          </p:val>
                                        </p:tav>
                                      </p:tavLst>
                                    </p:anim>
                                  </p:childTnLst>
                                </p:cTn>
                              </p:par>
                              <p:par>
                                <p:cTn id="154" presetID="2" presetClass="entr" presetSubtype="2" fill="hold" grpId="0" nodeType="withEffect">
                                  <p:stCondLst>
                                    <p:cond delay="0"/>
                                  </p:stCondLst>
                                  <p:childTnLst>
                                    <p:set>
                                      <p:cBhvr>
                                        <p:cTn id="155" dur="1" fill="hold">
                                          <p:stCondLst>
                                            <p:cond delay="0"/>
                                          </p:stCondLst>
                                        </p:cTn>
                                        <p:tgtEl>
                                          <p:spTgt spid="6">
                                            <p:txEl>
                                              <p:pRg st="32" end="32"/>
                                            </p:txEl>
                                          </p:spTgt>
                                        </p:tgtEl>
                                        <p:attrNameLst>
                                          <p:attrName>style.visibility</p:attrName>
                                        </p:attrNameLst>
                                      </p:cBhvr>
                                      <p:to>
                                        <p:strVal val="visible"/>
                                      </p:to>
                                    </p:set>
                                    <p:anim calcmode="lin" valueType="num">
                                      <p:cBhvr additive="base">
                                        <p:cTn id="156" dur="500" fill="hold"/>
                                        <p:tgtEl>
                                          <p:spTgt spid="6">
                                            <p:txEl>
                                              <p:pRg st="32" end="32"/>
                                            </p:txEl>
                                          </p:spTgt>
                                        </p:tgtEl>
                                        <p:attrNameLst>
                                          <p:attrName>ppt_x</p:attrName>
                                        </p:attrNameLst>
                                      </p:cBhvr>
                                      <p:tavLst>
                                        <p:tav tm="0">
                                          <p:val>
                                            <p:strVal val="1+#ppt_w/2"/>
                                          </p:val>
                                        </p:tav>
                                        <p:tav tm="100000">
                                          <p:val>
                                            <p:strVal val="#ppt_x"/>
                                          </p:val>
                                        </p:tav>
                                      </p:tavLst>
                                    </p:anim>
                                    <p:anim calcmode="lin" valueType="num">
                                      <p:cBhvr additive="base">
                                        <p:cTn id="157" dur="500" fill="hold"/>
                                        <p:tgtEl>
                                          <p:spTgt spid="6">
                                            <p:txEl>
                                              <p:pRg st="32" end="3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3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4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6.xml><?xml version="1.0" encoding="utf-8"?>
<a:theme xmlns:a="http://schemas.openxmlformats.org/drawingml/2006/main" name="5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7.xml><?xml version="1.0" encoding="utf-8"?>
<a:theme xmlns:a="http://schemas.openxmlformats.org/drawingml/2006/main" name="6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6954</TotalTime>
  <Words>4204</Words>
  <Application>Microsoft Office PowerPoint</Application>
  <PresentationFormat>On-screen Show (4:3)</PresentationFormat>
  <Paragraphs>584</Paragraphs>
  <Slides>59</Slides>
  <Notes>19</Notes>
  <HiddenSlides>0</HiddenSlides>
  <MMClips>0</MMClips>
  <ScaleCrop>false</ScaleCrop>
  <HeadingPairs>
    <vt:vector size="4" baseType="variant">
      <vt:variant>
        <vt:lpstr>Theme</vt:lpstr>
      </vt:variant>
      <vt:variant>
        <vt:i4>7</vt:i4>
      </vt:variant>
      <vt:variant>
        <vt:lpstr>Slide Titles</vt:lpstr>
      </vt:variant>
      <vt:variant>
        <vt:i4>59</vt:i4>
      </vt:variant>
    </vt:vector>
  </HeadingPairs>
  <TitlesOfParts>
    <vt:vector size="66" baseType="lpstr">
      <vt:lpstr>Module</vt:lpstr>
      <vt:lpstr>1_Module</vt:lpstr>
      <vt:lpstr>2_Module</vt:lpstr>
      <vt:lpstr>3_Module</vt:lpstr>
      <vt:lpstr>4_Module</vt:lpstr>
      <vt:lpstr>5_Module</vt:lpstr>
      <vt:lpstr>6_Module</vt:lpstr>
      <vt:lpstr>Science, Engineering, Technology and Society</vt:lpstr>
      <vt:lpstr>What do I plan to talk to you...</vt:lpstr>
      <vt:lpstr>Definitions</vt:lpstr>
      <vt:lpstr>The interplay ...</vt:lpstr>
      <vt:lpstr>Some examples</vt:lpstr>
      <vt:lpstr>September 15: Engineer’s Day</vt:lpstr>
      <vt:lpstr>Sir Mokshagundam Visvesvaraya: A visionary Engineer par Excellence</vt:lpstr>
      <vt:lpstr>History of constituents of matter</vt:lpstr>
      <vt:lpstr>Detectors aided major discoveries</vt:lpstr>
      <vt:lpstr>Nobel Prize for detector builder</vt:lpstr>
      <vt:lpstr>Recipe for modern discoveries</vt:lpstr>
      <vt:lpstr>CERN Site</vt:lpstr>
      <vt:lpstr>The machine, the detectors and the detectives!</vt:lpstr>
      <vt:lpstr>Cryogenics (1908 to 2008)</vt:lpstr>
      <vt:lpstr>The LHC Accelerator</vt:lpstr>
      <vt:lpstr>Superconducting Dipole Magnets</vt:lpstr>
      <vt:lpstr>What is special with LHC machine ?</vt:lpstr>
      <vt:lpstr>Fascinating facts about LHC</vt:lpstr>
      <vt:lpstr>CMS Superconducting cables</vt:lpstr>
      <vt:lpstr>Superconducting Solenoid</vt:lpstr>
      <vt:lpstr>Si modules and Electronics chain</vt:lpstr>
      <vt:lpstr>Fully assembled Si disk</vt:lpstr>
      <vt:lpstr>Lowering very heavy elements</vt:lpstr>
      <vt:lpstr>Compact Muon Solenoid (CMS) Detector</vt:lpstr>
      <vt:lpstr>A slice of CMS experiment</vt:lpstr>
      <vt:lpstr>Trigger rates and data sizes</vt:lpstr>
      <vt:lpstr>Slide 27</vt:lpstr>
      <vt:lpstr>The LHC Computing Grid</vt:lpstr>
      <vt:lpstr>Giant computing systems</vt:lpstr>
      <vt:lpstr>Typical event in the detector</vt:lpstr>
      <vt:lpstr>Complex pattern recognition</vt:lpstr>
      <vt:lpstr>History of neutrino physics in India</vt:lpstr>
      <vt:lpstr>Production of cosmic rays</vt:lpstr>
      <vt:lpstr>Neutrino ()</vt:lpstr>
      <vt:lpstr>Unique features of neutrinos</vt:lpstr>
      <vt:lpstr>Standard model of particle physics</vt:lpstr>
      <vt:lpstr>Tradition of underground physics</vt:lpstr>
      <vt:lpstr>Pioneering detectors and electronics in the b/w era</vt:lpstr>
      <vt:lpstr>India-based Neutrino Observatory project</vt:lpstr>
      <vt:lpstr>Site for the INO project</vt:lpstr>
      <vt:lpstr>Underground Laboratory Layout</vt:lpstr>
      <vt:lpstr>ICAL detector and construction</vt:lpstr>
      <vt:lpstr>Factsheet of ICAL detector</vt:lpstr>
      <vt:lpstr>Schematic of a basic RPC</vt:lpstr>
      <vt:lpstr>Deployment of RPCs in  running experiments</vt:lpstr>
      <vt:lpstr>Data acquisition systems for  high energy physics research</vt:lpstr>
      <vt:lpstr>Highly complex electronic chips: Made for research, useful elsewhere</vt:lpstr>
      <vt:lpstr>RPC tomography using  cosmic ray muons</vt:lpstr>
      <vt:lpstr>Accelerators: developed in physics labs are used in hospitals</vt:lpstr>
      <vt:lpstr>Detectors: developed in physics labs  are used for medical imagery</vt:lpstr>
      <vt:lpstr>WWW: Greatest spin-off of science</vt:lpstr>
      <vt:lpstr>The cell is part of our body</vt:lpstr>
      <vt:lpstr>Fundamental research:  A driving force for innovation</vt:lpstr>
      <vt:lpstr>Homi J Bhabha </vt:lpstr>
      <vt:lpstr>Philosophy of Science</vt:lpstr>
      <vt:lpstr>Thank you for your attention</vt:lpstr>
      <vt:lpstr>Slide 57</vt:lpstr>
      <vt:lpstr>Slide 58</vt:lpstr>
      <vt:lpstr>Significance of a result</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Engineering and Technology: Three surfaces of the same coin</dc:title>
  <dc:creator>Satyanarayana Bheesette</dc:creator>
  <cp:lastModifiedBy>admin</cp:lastModifiedBy>
  <cp:revision>110</cp:revision>
  <dcterms:created xsi:type="dcterms:W3CDTF">2012-09-10T15:33:41Z</dcterms:created>
  <dcterms:modified xsi:type="dcterms:W3CDTF">2013-09-07T03:32:35Z</dcterms:modified>
</cp:coreProperties>
</file>