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92"/>
  </p:notesMasterIdLst>
  <p:sldIdLst>
    <p:sldId id="256" r:id="rId2"/>
    <p:sldId id="261" r:id="rId3"/>
    <p:sldId id="308" r:id="rId4"/>
    <p:sldId id="263" r:id="rId5"/>
    <p:sldId id="264" r:id="rId6"/>
    <p:sldId id="262" r:id="rId7"/>
    <p:sldId id="269" r:id="rId8"/>
    <p:sldId id="270" r:id="rId9"/>
    <p:sldId id="283" r:id="rId10"/>
    <p:sldId id="282" r:id="rId11"/>
    <p:sldId id="286" r:id="rId12"/>
    <p:sldId id="284" r:id="rId13"/>
    <p:sldId id="285" r:id="rId14"/>
    <p:sldId id="367" r:id="rId15"/>
    <p:sldId id="368" r:id="rId16"/>
    <p:sldId id="267" r:id="rId17"/>
    <p:sldId id="366" r:id="rId18"/>
    <p:sldId id="365" r:id="rId19"/>
    <p:sldId id="265" r:id="rId20"/>
    <p:sldId id="268" r:id="rId21"/>
    <p:sldId id="281" r:id="rId22"/>
    <p:sldId id="287" r:id="rId23"/>
    <p:sldId id="289" r:id="rId24"/>
    <p:sldId id="290" r:id="rId25"/>
    <p:sldId id="288" r:id="rId26"/>
    <p:sldId id="369" r:id="rId27"/>
    <p:sldId id="307" r:id="rId28"/>
    <p:sldId id="274" r:id="rId29"/>
    <p:sldId id="278" r:id="rId30"/>
    <p:sldId id="279" r:id="rId31"/>
    <p:sldId id="280" r:id="rId32"/>
    <p:sldId id="277" r:id="rId33"/>
    <p:sldId id="276" r:id="rId34"/>
    <p:sldId id="275" r:id="rId35"/>
    <p:sldId id="299" r:id="rId36"/>
    <p:sldId id="300" r:id="rId37"/>
    <p:sldId id="301" r:id="rId38"/>
    <p:sldId id="302" r:id="rId39"/>
    <p:sldId id="303" r:id="rId40"/>
    <p:sldId id="304" r:id="rId41"/>
    <p:sldId id="309" r:id="rId42"/>
    <p:sldId id="305" r:id="rId43"/>
    <p:sldId id="306" r:id="rId44"/>
    <p:sldId id="310" r:id="rId45"/>
    <p:sldId id="319" r:id="rId46"/>
    <p:sldId id="320" r:id="rId47"/>
    <p:sldId id="379" r:id="rId48"/>
    <p:sldId id="381" r:id="rId49"/>
    <p:sldId id="382" r:id="rId50"/>
    <p:sldId id="380" r:id="rId51"/>
    <p:sldId id="362" r:id="rId52"/>
    <p:sldId id="378" r:id="rId53"/>
    <p:sldId id="383" r:id="rId54"/>
    <p:sldId id="384" r:id="rId55"/>
    <p:sldId id="385" r:id="rId56"/>
    <p:sldId id="386" r:id="rId57"/>
    <p:sldId id="387" r:id="rId58"/>
    <p:sldId id="388" r:id="rId59"/>
    <p:sldId id="389" r:id="rId60"/>
    <p:sldId id="326" r:id="rId61"/>
    <p:sldId id="327" r:id="rId62"/>
    <p:sldId id="324" r:id="rId63"/>
    <p:sldId id="325" r:id="rId64"/>
    <p:sldId id="322" r:id="rId65"/>
    <p:sldId id="332" r:id="rId66"/>
    <p:sldId id="323" r:id="rId67"/>
    <p:sldId id="333" r:id="rId68"/>
    <p:sldId id="328" r:id="rId69"/>
    <p:sldId id="329" r:id="rId70"/>
    <p:sldId id="331" r:id="rId71"/>
    <p:sldId id="330" r:id="rId72"/>
    <p:sldId id="338" r:id="rId73"/>
    <p:sldId id="339" r:id="rId74"/>
    <p:sldId id="344" r:id="rId75"/>
    <p:sldId id="340" r:id="rId76"/>
    <p:sldId id="341" r:id="rId77"/>
    <p:sldId id="342" r:id="rId78"/>
    <p:sldId id="343" r:id="rId79"/>
    <p:sldId id="348" r:id="rId80"/>
    <p:sldId id="345" r:id="rId81"/>
    <p:sldId id="346" r:id="rId82"/>
    <p:sldId id="350" r:id="rId83"/>
    <p:sldId id="359" r:id="rId84"/>
    <p:sldId id="376" r:id="rId85"/>
    <p:sldId id="377" r:id="rId86"/>
    <p:sldId id="390" r:id="rId87"/>
    <p:sldId id="391" r:id="rId88"/>
    <p:sldId id="373" r:id="rId89"/>
    <p:sldId id="375" r:id="rId90"/>
    <p:sldId id="364" r:id="rId91"/>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presentationPr>
</file>

<file path=ppt/tableStyles.xml><?xml version="1.0" encoding="utf-8"?>
<a:tblStyleLst xmlns:a="http://schemas.openxmlformats.org/drawingml/2006/main" def="{5C22544A-7EE6-4342-B048-85BDC9FD1C3A}">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4" d="100"/>
          <a:sy n="74" d="100"/>
        </p:scale>
        <p:origin x="-1038" y="-90"/>
      </p:cViewPr>
      <p:guideLst>
        <p:guide orient="horz" pos="2160"/>
        <p:guide pos="2880"/>
      </p:guideLst>
    </p:cSldViewPr>
  </p:slideViewPr>
  <p:notesTextViewPr>
    <p:cViewPr>
      <p:scale>
        <a:sx n="100" d="100"/>
        <a:sy n="100" d="100"/>
      </p:scale>
      <p:origin x="0" y="0"/>
    </p:cViewPr>
  </p:notesTextViewPr>
  <p:sorterViewPr>
    <p:cViewPr>
      <p:scale>
        <a:sx n="80" d="100"/>
        <a:sy n="80" d="100"/>
      </p:scale>
      <p:origin x="0" y="7314"/>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1B4F26-450C-4052-B66A-B914D1AA0D30}" type="doc">
      <dgm:prSet loTypeId="urn:microsoft.com/office/officeart/2005/8/layout/matrix1" loCatId="matrix" qsTypeId="urn:microsoft.com/office/officeart/2005/8/quickstyle/3d7" qsCatId="3D" csTypeId="urn:microsoft.com/office/officeart/2005/8/colors/accent1_2" csCatId="accent1" phldr="1"/>
      <dgm:spPr/>
      <dgm:t>
        <a:bodyPr/>
        <a:lstStyle/>
        <a:p>
          <a:endParaRPr lang="en-US"/>
        </a:p>
      </dgm:t>
    </dgm:pt>
    <dgm:pt modelId="{8B0A96E6-19DA-4853-B95E-AF04C67569A6}">
      <dgm:prSet phldrT="[Text]" custT="1"/>
      <dgm:spPr/>
      <dgm:t>
        <a:bodyPr/>
        <a:lstStyle/>
        <a:p>
          <a:r>
            <a:rPr lang="en-US" sz="4000" dirty="0" smtClean="0">
              <a:solidFill>
                <a:srgbClr val="00B050"/>
              </a:solidFill>
            </a:rPr>
            <a:t>System layers</a:t>
          </a:r>
          <a:endParaRPr lang="en-US" sz="4000" dirty="0">
            <a:solidFill>
              <a:srgbClr val="00B050"/>
            </a:solidFill>
          </a:endParaRPr>
        </a:p>
      </dgm:t>
    </dgm:pt>
    <dgm:pt modelId="{0CF8269D-B0D1-47EF-B639-DB0CFD1E3C34}" type="parTrans" cxnId="{A7A4CDD5-0CC8-4856-8B5D-B8DEEA574391}">
      <dgm:prSet/>
      <dgm:spPr/>
      <dgm:t>
        <a:bodyPr/>
        <a:lstStyle/>
        <a:p>
          <a:endParaRPr lang="en-US"/>
        </a:p>
      </dgm:t>
    </dgm:pt>
    <dgm:pt modelId="{B409379E-4D95-4805-B314-6D0C4EFEA065}" type="sibTrans" cxnId="{A7A4CDD5-0CC8-4856-8B5D-B8DEEA574391}">
      <dgm:prSet/>
      <dgm:spPr/>
      <dgm:t>
        <a:bodyPr/>
        <a:lstStyle/>
        <a:p>
          <a:endParaRPr lang="en-US"/>
        </a:p>
      </dgm:t>
    </dgm:pt>
    <dgm:pt modelId="{B305355C-BA55-4D26-8F20-E331186DFCE8}">
      <dgm:prSet phldrT="[Text]"/>
      <dgm:spPr/>
      <dgm:t>
        <a:bodyPr/>
        <a:lstStyle/>
        <a:p>
          <a:r>
            <a:rPr lang="en-US" dirty="0" smtClean="0"/>
            <a:t>CAMAC Hardware</a:t>
          </a:r>
        </a:p>
        <a:p>
          <a:r>
            <a:rPr lang="en-US" dirty="0" smtClean="0">
              <a:solidFill>
                <a:srgbClr val="FF0000"/>
              </a:solidFill>
            </a:rPr>
            <a:t>CAMAC controller and PC interface</a:t>
          </a:r>
        </a:p>
        <a:p>
          <a:r>
            <a:rPr lang="en-US" dirty="0" smtClean="0">
              <a:solidFill>
                <a:srgbClr val="FF0000"/>
              </a:solidFill>
            </a:rPr>
            <a:t>Serial, Parallel, GPIB, USB and Ethernet interfaces</a:t>
          </a:r>
          <a:endParaRPr lang="en-US" dirty="0">
            <a:solidFill>
              <a:srgbClr val="FF0000"/>
            </a:solidFill>
          </a:endParaRPr>
        </a:p>
      </dgm:t>
    </dgm:pt>
    <dgm:pt modelId="{F12081BF-3C47-4EE8-B2BF-252993CBB1B7}" type="parTrans" cxnId="{11B8D212-7059-4D46-B00B-79238CD586B8}">
      <dgm:prSet/>
      <dgm:spPr/>
      <dgm:t>
        <a:bodyPr/>
        <a:lstStyle/>
        <a:p>
          <a:endParaRPr lang="en-US"/>
        </a:p>
      </dgm:t>
    </dgm:pt>
    <dgm:pt modelId="{34CA552E-B55D-4584-919C-E24546AEA21F}" type="sibTrans" cxnId="{11B8D212-7059-4D46-B00B-79238CD586B8}">
      <dgm:prSet/>
      <dgm:spPr/>
      <dgm:t>
        <a:bodyPr/>
        <a:lstStyle/>
        <a:p>
          <a:endParaRPr lang="en-US"/>
        </a:p>
      </dgm:t>
    </dgm:pt>
    <dgm:pt modelId="{E929E835-2781-420F-ABE4-28DA40D0F800}">
      <dgm:prSet phldrT="[Text]"/>
      <dgm:spPr/>
      <dgm:t>
        <a:bodyPr/>
        <a:lstStyle/>
        <a:p>
          <a:r>
            <a:rPr lang="en-US" dirty="0" smtClean="0"/>
            <a:t>Driver software</a:t>
          </a:r>
        </a:p>
        <a:p>
          <a:r>
            <a:rPr lang="en-US" dirty="0" smtClean="0">
              <a:solidFill>
                <a:srgbClr val="FF0000"/>
              </a:solidFill>
            </a:rPr>
            <a:t>Operating System specific</a:t>
          </a:r>
          <a:endParaRPr lang="en-US" dirty="0">
            <a:solidFill>
              <a:srgbClr val="FF0000"/>
            </a:solidFill>
          </a:endParaRPr>
        </a:p>
      </dgm:t>
    </dgm:pt>
    <dgm:pt modelId="{B65D81E3-65E2-4B98-AA86-4F3DF5D5BAF6}" type="parTrans" cxnId="{94DFAAC2-C8E8-4BF8-B70C-EA9F103ABB2A}">
      <dgm:prSet/>
      <dgm:spPr/>
      <dgm:t>
        <a:bodyPr/>
        <a:lstStyle/>
        <a:p>
          <a:endParaRPr lang="en-US"/>
        </a:p>
      </dgm:t>
    </dgm:pt>
    <dgm:pt modelId="{7411E392-9816-46C0-A256-06FC694FCDCE}" type="sibTrans" cxnId="{94DFAAC2-C8E8-4BF8-B70C-EA9F103ABB2A}">
      <dgm:prSet/>
      <dgm:spPr/>
      <dgm:t>
        <a:bodyPr/>
        <a:lstStyle/>
        <a:p>
          <a:endParaRPr lang="en-US"/>
        </a:p>
      </dgm:t>
    </dgm:pt>
    <dgm:pt modelId="{3DA26F0D-FCF6-44C5-8B74-0E29F6486594}">
      <dgm:prSet phldrT="[Text]"/>
      <dgm:spPr/>
      <dgm:t>
        <a:bodyPr/>
        <a:lstStyle/>
        <a:p>
          <a:r>
            <a:rPr lang="en-US" dirty="0" smtClean="0"/>
            <a:t>Application program</a:t>
          </a:r>
        </a:p>
        <a:p>
          <a:r>
            <a:rPr lang="en-US" dirty="0" smtClean="0">
              <a:solidFill>
                <a:srgbClr val="FF0000"/>
              </a:solidFill>
            </a:rPr>
            <a:t>DAQ system specific</a:t>
          </a:r>
          <a:endParaRPr lang="en-US" dirty="0">
            <a:solidFill>
              <a:srgbClr val="FF0000"/>
            </a:solidFill>
          </a:endParaRPr>
        </a:p>
      </dgm:t>
    </dgm:pt>
    <dgm:pt modelId="{A4CF44B8-77B8-4406-A231-3B2E56A9F5A1}" type="parTrans" cxnId="{8CC55572-21ED-42FD-BC19-FBA3684732D1}">
      <dgm:prSet/>
      <dgm:spPr/>
      <dgm:t>
        <a:bodyPr/>
        <a:lstStyle/>
        <a:p>
          <a:endParaRPr lang="en-US"/>
        </a:p>
      </dgm:t>
    </dgm:pt>
    <dgm:pt modelId="{F993C230-7798-434C-ABE9-3554C6430FFD}" type="sibTrans" cxnId="{8CC55572-21ED-42FD-BC19-FBA3684732D1}">
      <dgm:prSet/>
      <dgm:spPr/>
      <dgm:t>
        <a:bodyPr/>
        <a:lstStyle/>
        <a:p>
          <a:endParaRPr lang="en-US"/>
        </a:p>
      </dgm:t>
    </dgm:pt>
    <dgm:pt modelId="{116A174E-FB47-46BB-8826-8442DCE500B0}">
      <dgm:prSet phldrT="[Text]"/>
      <dgm:spPr/>
      <dgm:t>
        <a:bodyPr/>
        <a:lstStyle/>
        <a:p>
          <a:r>
            <a:rPr lang="en-US" dirty="0" smtClean="0"/>
            <a:t>Software library</a:t>
          </a:r>
        </a:p>
        <a:p>
          <a:r>
            <a:rPr lang="en-US" dirty="0" smtClean="0">
              <a:solidFill>
                <a:srgbClr val="FF0000"/>
              </a:solidFill>
            </a:rPr>
            <a:t>Programming Language specific</a:t>
          </a:r>
          <a:endParaRPr lang="en-US" dirty="0">
            <a:solidFill>
              <a:srgbClr val="FF0000"/>
            </a:solidFill>
          </a:endParaRPr>
        </a:p>
      </dgm:t>
    </dgm:pt>
    <dgm:pt modelId="{72D95130-FDA0-48E1-8C66-39EA128C1158}" type="parTrans" cxnId="{0B25F337-E9C3-4481-8E66-C2F8349460D4}">
      <dgm:prSet/>
      <dgm:spPr/>
      <dgm:t>
        <a:bodyPr/>
        <a:lstStyle/>
        <a:p>
          <a:endParaRPr lang="en-US"/>
        </a:p>
      </dgm:t>
    </dgm:pt>
    <dgm:pt modelId="{463122ED-D146-471F-99CB-F4EA0AC1587A}" type="sibTrans" cxnId="{0B25F337-E9C3-4481-8E66-C2F8349460D4}">
      <dgm:prSet/>
      <dgm:spPr/>
      <dgm:t>
        <a:bodyPr/>
        <a:lstStyle/>
        <a:p>
          <a:endParaRPr lang="en-US"/>
        </a:p>
      </dgm:t>
    </dgm:pt>
    <dgm:pt modelId="{39F4468A-A980-48EB-87E8-5E8EAE458B15}" type="pres">
      <dgm:prSet presAssocID="{621B4F26-450C-4052-B66A-B914D1AA0D30}" presName="diagram" presStyleCnt="0">
        <dgm:presLayoutVars>
          <dgm:chMax val="1"/>
          <dgm:dir/>
          <dgm:animLvl val="ctr"/>
          <dgm:resizeHandles val="exact"/>
        </dgm:presLayoutVars>
      </dgm:prSet>
      <dgm:spPr/>
      <dgm:t>
        <a:bodyPr/>
        <a:lstStyle/>
        <a:p>
          <a:endParaRPr lang="en-US"/>
        </a:p>
      </dgm:t>
    </dgm:pt>
    <dgm:pt modelId="{8AF32BE4-D866-4356-BEEB-786C77C89B93}" type="pres">
      <dgm:prSet presAssocID="{621B4F26-450C-4052-B66A-B914D1AA0D30}" presName="matrix" presStyleCnt="0"/>
      <dgm:spPr/>
    </dgm:pt>
    <dgm:pt modelId="{0B5915FE-7E8F-454A-A9D2-760FB083D6DA}" type="pres">
      <dgm:prSet presAssocID="{621B4F26-450C-4052-B66A-B914D1AA0D30}" presName="tile1" presStyleLbl="node1" presStyleIdx="0" presStyleCnt="4"/>
      <dgm:spPr/>
      <dgm:t>
        <a:bodyPr/>
        <a:lstStyle/>
        <a:p>
          <a:endParaRPr lang="en-US"/>
        </a:p>
      </dgm:t>
    </dgm:pt>
    <dgm:pt modelId="{9F2899FD-3809-4DBB-9040-51E0585EA97D}" type="pres">
      <dgm:prSet presAssocID="{621B4F26-450C-4052-B66A-B914D1AA0D30}" presName="tile1text" presStyleLbl="node1" presStyleIdx="0" presStyleCnt="4">
        <dgm:presLayoutVars>
          <dgm:chMax val="0"/>
          <dgm:chPref val="0"/>
          <dgm:bulletEnabled val="1"/>
        </dgm:presLayoutVars>
      </dgm:prSet>
      <dgm:spPr/>
      <dgm:t>
        <a:bodyPr/>
        <a:lstStyle/>
        <a:p>
          <a:endParaRPr lang="en-US"/>
        </a:p>
      </dgm:t>
    </dgm:pt>
    <dgm:pt modelId="{1D8F8413-AF8B-45C5-9327-E5B648716791}" type="pres">
      <dgm:prSet presAssocID="{621B4F26-450C-4052-B66A-B914D1AA0D30}" presName="tile2" presStyleLbl="node1" presStyleIdx="1" presStyleCnt="4"/>
      <dgm:spPr/>
      <dgm:t>
        <a:bodyPr/>
        <a:lstStyle/>
        <a:p>
          <a:endParaRPr lang="en-US"/>
        </a:p>
      </dgm:t>
    </dgm:pt>
    <dgm:pt modelId="{66A59513-B367-4E46-8A1F-2C485EF4F5DB}" type="pres">
      <dgm:prSet presAssocID="{621B4F26-450C-4052-B66A-B914D1AA0D30}" presName="tile2text" presStyleLbl="node1" presStyleIdx="1" presStyleCnt="4">
        <dgm:presLayoutVars>
          <dgm:chMax val="0"/>
          <dgm:chPref val="0"/>
          <dgm:bulletEnabled val="1"/>
        </dgm:presLayoutVars>
      </dgm:prSet>
      <dgm:spPr/>
      <dgm:t>
        <a:bodyPr/>
        <a:lstStyle/>
        <a:p>
          <a:endParaRPr lang="en-US"/>
        </a:p>
      </dgm:t>
    </dgm:pt>
    <dgm:pt modelId="{03CD854E-0433-4E41-9F1C-A6D884A7EF71}" type="pres">
      <dgm:prSet presAssocID="{621B4F26-450C-4052-B66A-B914D1AA0D30}" presName="tile3" presStyleLbl="node1" presStyleIdx="2" presStyleCnt="4"/>
      <dgm:spPr/>
      <dgm:t>
        <a:bodyPr/>
        <a:lstStyle/>
        <a:p>
          <a:endParaRPr lang="en-US"/>
        </a:p>
      </dgm:t>
    </dgm:pt>
    <dgm:pt modelId="{B5E1E867-9D31-4ED0-8148-AF8151BC19AB}" type="pres">
      <dgm:prSet presAssocID="{621B4F26-450C-4052-B66A-B914D1AA0D30}" presName="tile3text" presStyleLbl="node1" presStyleIdx="2" presStyleCnt="4">
        <dgm:presLayoutVars>
          <dgm:chMax val="0"/>
          <dgm:chPref val="0"/>
          <dgm:bulletEnabled val="1"/>
        </dgm:presLayoutVars>
      </dgm:prSet>
      <dgm:spPr/>
      <dgm:t>
        <a:bodyPr/>
        <a:lstStyle/>
        <a:p>
          <a:endParaRPr lang="en-US"/>
        </a:p>
      </dgm:t>
    </dgm:pt>
    <dgm:pt modelId="{BA8CAD5F-8941-4957-8A5F-9B38909ABAA7}" type="pres">
      <dgm:prSet presAssocID="{621B4F26-450C-4052-B66A-B914D1AA0D30}" presName="tile4" presStyleLbl="node1" presStyleIdx="3" presStyleCnt="4"/>
      <dgm:spPr/>
      <dgm:t>
        <a:bodyPr/>
        <a:lstStyle/>
        <a:p>
          <a:endParaRPr lang="en-US"/>
        </a:p>
      </dgm:t>
    </dgm:pt>
    <dgm:pt modelId="{34ACD31A-B95F-4162-BFB4-1148D295A0FB}" type="pres">
      <dgm:prSet presAssocID="{621B4F26-450C-4052-B66A-B914D1AA0D30}" presName="tile4text" presStyleLbl="node1" presStyleIdx="3" presStyleCnt="4">
        <dgm:presLayoutVars>
          <dgm:chMax val="0"/>
          <dgm:chPref val="0"/>
          <dgm:bulletEnabled val="1"/>
        </dgm:presLayoutVars>
      </dgm:prSet>
      <dgm:spPr/>
      <dgm:t>
        <a:bodyPr/>
        <a:lstStyle/>
        <a:p>
          <a:endParaRPr lang="en-US"/>
        </a:p>
      </dgm:t>
    </dgm:pt>
    <dgm:pt modelId="{57BB698C-20D8-4429-BE7E-222C288E9929}" type="pres">
      <dgm:prSet presAssocID="{621B4F26-450C-4052-B66A-B914D1AA0D30}" presName="centerTile" presStyleLbl="fgShp" presStyleIdx="0" presStyleCnt="1">
        <dgm:presLayoutVars>
          <dgm:chMax val="0"/>
          <dgm:chPref val="0"/>
        </dgm:presLayoutVars>
      </dgm:prSet>
      <dgm:spPr/>
      <dgm:t>
        <a:bodyPr/>
        <a:lstStyle/>
        <a:p>
          <a:endParaRPr lang="en-US"/>
        </a:p>
      </dgm:t>
    </dgm:pt>
  </dgm:ptLst>
  <dgm:cxnLst>
    <dgm:cxn modelId="{C312C730-7551-44EB-AF67-54005C24D627}" type="presOf" srcId="{E929E835-2781-420F-ABE4-28DA40D0F800}" destId="{1D8F8413-AF8B-45C5-9327-E5B648716791}" srcOrd="0" destOrd="0" presId="urn:microsoft.com/office/officeart/2005/8/layout/matrix1"/>
    <dgm:cxn modelId="{11B8D212-7059-4D46-B00B-79238CD586B8}" srcId="{8B0A96E6-19DA-4853-B95E-AF04C67569A6}" destId="{B305355C-BA55-4D26-8F20-E331186DFCE8}" srcOrd="0" destOrd="0" parTransId="{F12081BF-3C47-4EE8-B2BF-252993CBB1B7}" sibTransId="{34CA552E-B55D-4584-919C-E24546AEA21F}"/>
    <dgm:cxn modelId="{A7A4CDD5-0CC8-4856-8B5D-B8DEEA574391}" srcId="{621B4F26-450C-4052-B66A-B914D1AA0D30}" destId="{8B0A96E6-19DA-4853-B95E-AF04C67569A6}" srcOrd="0" destOrd="0" parTransId="{0CF8269D-B0D1-47EF-B639-DB0CFD1E3C34}" sibTransId="{B409379E-4D95-4805-B314-6D0C4EFEA065}"/>
    <dgm:cxn modelId="{8C671D44-C3B4-4D18-96E5-3FC0CFA74488}" type="presOf" srcId="{E929E835-2781-420F-ABE4-28DA40D0F800}" destId="{66A59513-B367-4E46-8A1F-2C485EF4F5DB}" srcOrd="1" destOrd="0" presId="urn:microsoft.com/office/officeart/2005/8/layout/matrix1"/>
    <dgm:cxn modelId="{8CC55572-21ED-42FD-BC19-FBA3684732D1}" srcId="{8B0A96E6-19DA-4853-B95E-AF04C67569A6}" destId="{3DA26F0D-FCF6-44C5-8B74-0E29F6486594}" srcOrd="2" destOrd="0" parTransId="{A4CF44B8-77B8-4406-A231-3B2E56A9F5A1}" sibTransId="{F993C230-7798-434C-ABE9-3554C6430FFD}"/>
    <dgm:cxn modelId="{0B25F337-E9C3-4481-8E66-C2F8349460D4}" srcId="{8B0A96E6-19DA-4853-B95E-AF04C67569A6}" destId="{116A174E-FB47-46BB-8826-8442DCE500B0}" srcOrd="3" destOrd="0" parTransId="{72D95130-FDA0-48E1-8C66-39EA128C1158}" sibTransId="{463122ED-D146-471F-99CB-F4EA0AC1587A}"/>
    <dgm:cxn modelId="{CD5E306E-4B57-4948-B0B0-16E8C0F2B1BF}" type="presOf" srcId="{116A174E-FB47-46BB-8826-8442DCE500B0}" destId="{34ACD31A-B95F-4162-BFB4-1148D295A0FB}" srcOrd="1" destOrd="0" presId="urn:microsoft.com/office/officeart/2005/8/layout/matrix1"/>
    <dgm:cxn modelId="{2FC05A23-3316-409F-BBB8-DC4E2FEBC6B6}" type="presOf" srcId="{3DA26F0D-FCF6-44C5-8B74-0E29F6486594}" destId="{03CD854E-0433-4E41-9F1C-A6D884A7EF71}" srcOrd="0" destOrd="0" presId="urn:microsoft.com/office/officeart/2005/8/layout/matrix1"/>
    <dgm:cxn modelId="{94DFAAC2-C8E8-4BF8-B70C-EA9F103ABB2A}" srcId="{8B0A96E6-19DA-4853-B95E-AF04C67569A6}" destId="{E929E835-2781-420F-ABE4-28DA40D0F800}" srcOrd="1" destOrd="0" parTransId="{B65D81E3-65E2-4B98-AA86-4F3DF5D5BAF6}" sibTransId="{7411E392-9816-46C0-A256-06FC694FCDCE}"/>
    <dgm:cxn modelId="{0C663105-DC33-4FCB-8CB0-2316C420F139}" type="presOf" srcId="{B305355C-BA55-4D26-8F20-E331186DFCE8}" destId="{9F2899FD-3809-4DBB-9040-51E0585EA97D}" srcOrd="1" destOrd="0" presId="urn:microsoft.com/office/officeart/2005/8/layout/matrix1"/>
    <dgm:cxn modelId="{7B7C21C2-6B4C-4A77-B567-F13FDA733471}" type="presOf" srcId="{116A174E-FB47-46BB-8826-8442DCE500B0}" destId="{BA8CAD5F-8941-4957-8A5F-9B38909ABAA7}" srcOrd="0" destOrd="0" presId="urn:microsoft.com/office/officeart/2005/8/layout/matrix1"/>
    <dgm:cxn modelId="{C16F1195-1050-4CFB-B9ED-AD63E19E6F05}" type="presOf" srcId="{621B4F26-450C-4052-B66A-B914D1AA0D30}" destId="{39F4468A-A980-48EB-87E8-5E8EAE458B15}" srcOrd="0" destOrd="0" presId="urn:microsoft.com/office/officeart/2005/8/layout/matrix1"/>
    <dgm:cxn modelId="{D190F155-2094-4489-8E8F-4C76EED449BF}" type="presOf" srcId="{3DA26F0D-FCF6-44C5-8B74-0E29F6486594}" destId="{B5E1E867-9D31-4ED0-8148-AF8151BC19AB}" srcOrd="1" destOrd="0" presId="urn:microsoft.com/office/officeart/2005/8/layout/matrix1"/>
    <dgm:cxn modelId="{908CC3DD-2701-4F70-8ED0-317061C48EFE}" type="presOf" srcId="{B305355C-BA55-4D26-8F20-E331186DFCE8}" destId="{0B5915FE-7E8F-454A-A9D2-760FB083D6DA}" srcOrd="0" destOrd="0" presId="urn:microsoft.com/office/officeart/2005/8/layout/matrix1"/>
    <dgm:cxn modelId="{C57BE708-6544-4E98-B2C5-7800348BD75D}" type="presOf" srcId="{8B0A96E6-19DA-4853-B95E-AF04C67569A6}" destId="{57BB698C-20D8-4429-BE7E-222C288E9929}" srcOrd="0" destOrd="0" presId="urn:microsoft.com/office/officeart/2005/8/layout/matrix1"/>
    <dgm:cxn modelId="{A148B923-A143-44A1-9194-855BB8D57624}" type="presParOf" srcId="{39F4468A-A980-48EB-87E8-5E8EAE458B15}" destId="{8AF32BE4-D866-4356-BEEB-786C77C89B93}" srcOrd="0" destOrd="0" presId="urn:microsoft.com/office/officeart/2005/8/layout/matrix1"/>
    <dgm:cxn modelId="{ED0A30D8-799F-4E7E-8F6F-8A8F108FA155}" type="presParOf" srcId="{8AF32BE4-D866-4356-BEEB-786C77C89B93}" destId="{0B5915FE-7E8F-454A-A9D2-760FB083D6DA}" srcOrd="0" destOrd="0" presId="urn:microsoft.com/office/officeart/2005/8/layout/matrix1"/>
    <dgm:cxn modelId="{387ACAB2-3A01-4AA5-B353-63D78C12FD11}" type="presParOf" srcId="{8AF32BE4-D866-4356-BEEB-786C77C89B93}" destId="{9F2899FD-3809-4DBB-9040-51E0585EA97D}" srcOrd="1" destOrd="0" presId="urn:microsoft.com/office/officeart/2005/8/layout/matrix1"/>
    <dgm:cxn modelId="{7D96835D-7D25-40DB-93FD-AB1A474012F3}" type="presParOf" srcId="{8AF32BE4-D866-4356-BEEB-786C77C89B93}" destId="{1D8F8413-AF8B-45C5-9327-E5B648716791}" srcOrd="2" destOrd="0" presId="urn:microsoft.com/office/officeart/2005/8/layout/matrix1"/>
    <dgm:cxn modelId="{208615F8-11D9-4553-92A0-30D73EF5770D}" type="presParOf" srcId="{8AF32BE4-D866-4356-BEEB-786C77C89B93}" destId="{66A59513-B367-4E46-8A1F-2C485EF4F5DB}" srcOrd="3" destOrd="0" presId="urn:microsoft.com/office/officeart/2005/8/layout/matrix1"/>
    <dgm:cxn modelId="{2A2B4B2F-7110-4F68-87D6-942E1241E7F5}" type="presParOf" srcId="{8AF32BE4-D866-4356-BEEB-786C77C89B93}" destId="{03CD854E-0433-4E41-9F1C-A6D884A7EF71}" srcOrd="4" destOrd="0" presId="urn:microsoft.com/office/officeart/2005/8/layout/matrix1"/>
    <dgm:cxn modelId="{5BA874B5-DD16-40A3-AD5E-F6F85C7C09F2}" type="presParOf" srcId="{8AF32BE4-D866-4356-BEEB-786C77C89B93}" destId="{B5E1E867-9D31-4ED0-8148-AF8151BC19AB}" srcOrd="5" destOrd="0" presId="urn:microsoft.com/office/officeart/2005/8/layout/matrix1"/>
    <dgm:cxn modelId="{CFBCFF36-8BDB-47E9-B95D-5865F3985378}" type="presParOf" srcId="{8AF32BE4-D866-4356-BEEB-786C77C89B93}" destId="{BA8CAD5F-8941-4957-8A5F-9B38909ABAA7}" srcOrd="6" destOrd="0" presId="urn:microsoft.com/office/officeart/2005/8/layout/matrix1"/>
    <dgm:cxn modelId="{C58BC6E5-A8ED-4F26-86D6-25FA9AE045DF}" type="presParOf" srcId="{8AF32BE4-D866-4356-BEEB-786C77C89B93}" destId="{34ACD31A-B95F-4162-BFB4-1148D295A0FB}" srcOrd="7" destOrd="0" presId="urn:microsoft.com/office/officeart/2005/8/layout/matrix1"/>
    <dgm:cxn modelId="{C2FADA69-7736-44F5-A446-550558CE84EC}" type="presParOf" srcId="{39F4468A-A980-48EB-87E8-5E8EAE458B15}" destId="{57BB698C-20D8-4429-BE7E-222C288E9929}" srcOrd="1" destOrd="0" presId="urn:microsoft.com/office/officeart/2005/8/layout/matrix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5915FE-7E8F-454A-A9D2-760FB083D6DA}">
      <dsp:nvSpPr>
        <dsp:cNvPr id="0" name=""/>
        <dsp:cNvSpPr/>
      </dsp:nvSpPr>
      <dsp:spPr>
        <a:xfrm rot="16200000">
          <a:off x="845740" y="-845740"/>
          <a:ext cx="2736056" cy="4427537"/>
        </a:xfrm>
        <a:prstGeom prst="round1Rect">
          <a:avLst/>
        </a:prstGeom>
        <a:solidFill>
          <a:schemeClr val="accent1">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CAMAC Hardware</a:t>
          </a:r>
        </a:p>
        <a:p>
          <a:pPr lvl="0" algn="ctr" defTabSz="933450">
            <a:lnSpc>
              <a:spcPct val="90000"/>
            </a:lnSpc>
            <a:spcBef>
              <a:spcPct val="0"/>
            </a:spcBef>
            <a:spcAft>
              <a:spcPct val="35000"/>
            </a:spcAft>
          </a:pPr>
          <a:r>
            <a:rPr lang="en-US" sz="2100" kern="1200" dirty="0" smtClean="0">
              <a:solidFill>
                <a:srgbClr val="FF0000"/>
              </a:solidFill>
            </a:rPr>
            <a:t>CAMAC controller and PC interface</a:t>
          </a:r>
        </a:p>
        <a:p>
          <a:pPr lvl="0" algn="ctr" defTabSz="933450">
            <a:lnSpc>
              <a:spcPct val="90000"/>
            </a:lnSpc>
            <a:spcBef>
              <a:spcPct val="0"/>
            </a:spcBef>
            <a:spcAft>
              <a:spcPct val="35000"/>
            </a:spcAft>
          </a:pPr>
          <a:r>
            <a:rPr lang="en-US" sz="2100" kern="1200" dirty="0" smtClean="0">
              <a:solidFill>
                <a:srgbClr val="FF0000"/>
              </a:solidFill>
            </a:rPr>
            <a:t>Serial, Parallel, GPIB, USB and Ethernet interfaces</a:t>
          </a:r>
          <a:endParaRPr lang="en-US" sz="2100" kern="1200" dirty="0">
            <a:solidFill>
              <a:srgbClr val="FF0000"/>
            </a:solidFill>
          </a:endParaRPr>
        </a:p>
      </dsp:txBody>
      <dsp:txXfrm rot="16200000">
        <a:off x="1187747" y="-1187747"/>
        <a:ext cx="2052042" cy="4427537"/>
      </dsp:txXfrm>
    </dsp:sp>
    <dsp:sp modelId="{1D8F8413-AF8B-45C5-9327-E5B648716791}">
      <dsp:nvSpPr>
        <dsp:cNvPr id="0" name=""/>
        <dsp:cNvSpPr/>
      </dsp:nvSpPr>
      <dsp:spPr>
        <a:xfrm>
          <a:off x="4427537" y="0"/>
          <a:ext cx="4427537" cy="2736056"/>
        </a:xfrm>
        <a:prstGeom prst="round1Rect">
          <a:avLst/>
        </a:prstGeom>
        <a:solidFill>
          <a:schemeClr val="accent1">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Driver software</a:t>
          </a:r>
        </a:p>
        <a:p>
          <a:pPr lvl="0" algn="ctr" defTabSz="933450">
            <a:lnSpc>
              <a:spcPct val="90000"/>
            </a:lnSpc>
            <a:spcBef>
              <a:spcPct val="0"/>
            </a:spcBef>
            <a:spcAft>
              <a:spcPct val="35000"/>
            </a:spcAft>
          </a:pPr>
          <a:r>
            <a:rPr lang="en-US" sz="2100" kern="1200" dirty="0" smtClean="0">
              <a:solidFill>
                <a:srgbClr val="FF0000"/>
              </a:solidFill>
            </a:rPr>
            <a:t>Operating System specific</a:t>
          </a:r>
          <a:endParaRPr lang="en-US" sz="2100" kern="1200" dirty="0">
            <a:solidFill>
              <a:srgbClr val="FF0000"/>
            </a:solidFill>
          </a:endParaRPr>
        </a:p>
      </dsp:txBody>
      <dsp:txXfrm>
        <a:off x="4427537" y="0"/>
        <a:ext cx="4427537" cy="2052042"/>
      </dsp:txXfrm>
    </dsp:sp>
    <dsp:sp modelId="{03CD854E-0433-4E41-9F1C-A6D884A7EF71}">
      <dsp:nvSpPr>
        <dsp:cNvPr id="0" name=""/>
        <dsp:cNvSpPr/>
      </dsp:nvSpPr>
      <dsp:spPr>
        <a:xfrm rot="10800000">
          <a:off x="0" y="2736056"/>
          <a:ext cx="4427537" cy="2736056"/>
        </a:xfrm>
        <a:prstGeom prst="round1Rect">
          <a:avLst/>
        </a:prstGeom>
        <a:solidFill>
          <a:schemeClr val="accent1">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Application program</a:t>
          </a:r>
        </a:p>
        <a:p>
          <a:pPr lvl="0" algn="ctr" defTabSz="933450">
            <a:lnSpc>
              <a:spcPct val="90000"/>
            </a:lnSpc>
            <a:spcBef>
              <a:spcPct val="0"/>
            </a:spcBef>
            <a:spcAft>
              <a:spcPct val="35000"/>
            </a:spcAft>
          </a:pPr>
          <a:r>
            <a:rPr lang="en-US" sz="2100" kern="1200" dirty="0" smtClean="0">
              <a:solidFill>
                <a:srgbClr val="FF0000"/>
              </a:solidFill>
            </a:rPr>
            <a:t>DAQ system specific</a:t>
          </a:r>
          <a:endParaRPr lang="en-US" sz="2100" kern="1200" dirty="0">
            <a:solidFill>
              <a:srgbClr val="FF0000"/>
            </a:solidFill>
          </a:endParaRPr>
        </a:p>
      </dsp:txBody>
      <dsp:txXfrm rot="10800000">
        <a:off x="0" y="3420070"/>
        <a:ext cx="4427537" cy="2052042"/>
      </dsp:txXfrm>
    </dsp:sp>
    <dsp:sp modelId="{BA8CAD5F-8941-4957-8A5F-9B38909ABAA7}">
      <dsp:nvSpPr>
        <dsp:cNvPr id="0" name=""/>
        <dsp:cNvSpPr/>
      </dsp:nvSpPr>
      <dsp:spPr>
        <a:xfrm rot="5400000">
          <a:off x="5273278" y="1890316"/>
          <a:ext cx="2736056" cy="4427537"/>
        </a:xfrm>
        <a:prstGeom prst="round1Rect">
          <a:avLst/>
        </a:prstGeom>
        <a:solidFill>
          <a:schemeClr val="accent1">
            <a:hueOff val="0"/>
            <a:satOff val="0"/>
            <a:lumOff val="0"/>
            <a:alphaOff val="0"/>
          </a:schemeClr>
        </a:solidFill>
        <a:ln>
          <a:noFill/>
        </a:ln>
        <a:effectLst>
          <a:outerShdw blurRad="95000" rotWithShape="0">
            <a:srgbClr val="000000">
              <a:alpha val="50000"/>
            </a:srgbClr>
          </a:outerShdw>
          <a:softEdge rad="12700"/>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Software library</a:t>
          </a:r>
        </a:p>
        <a:p>
          <a:pPr lvl="0" algn="ctr" defTabSz="933450">
            <a:lnSpc>
              <a:spcPct val="90000"/>
            </a:lnSpc>
            <a:spcBef>
              <a:spcPct val="0"/>
            </a:spcBef>
            <a:spcAft>
              <a:spcPct val="35000"/>
            </a:spcAft>
          </a:pPr>
          <a:r>
            <a:rPr lang="en-US" sz="2100" kern="1200" dirty="0" smtClean="0">
              <a:solidFill>
                <a:srgbClr val="FF0000"/>
              </a:solidFill>
            </a:rPr>
            <a:t>Programming Language specific</a:t>
          </a:r>
          <a:endParaRPr lang="en-US" sz="2100" kern="1200" dirty="0">
            <a:solidFill>
              <a:srgbClr val="FF0000"/>
            </a:solidFill>
          </a:endParaRPr>
        </a:p>
      </dsp:txBody>
      <dsp:txXfrm rot="5400000">
        <a:off x="5615285" y="2232323"/>
        <a:ext cx="2052042" cy="4427537"/>
      </dsp:txXfrm>
    </dsp:sp>
    <dsp:sp modelId="{57BB698C-20D8-4429-BE7E-222C288E9929}">
      <dsp:nvSpPr>
        <dsp:cNvPr id="0" name=""/>
        <dsp:cNvSpPr/>
      </dsp:nvSpPr>
      <dsp:spPr>
        <a:xfrm>
          <a:off x="3099276" y="2052042"/>
          <a:ext cx="2656522" cy="1368028"/>
        </a:xfrm>
        <a:prstGeom prst="roundRect">
          <a:avLst/>
        </a:prstGeom>
        <a:solidFill>
          <a:schemeClr val="accent1">
            <a:tint val="60000"/>
            <a:hueOff val="0"/>
            <a:satOff val="0"/>
            <a:lumOff val="0"/>
            <a:alphaOff val="0"/>
          </a:schemeClr>
        </a:solidFill>
        <a:ln>
          <a:noFill/>
        </a:ln>
        <a:effectLst/>
        <a:sp3d z="57200" extrusionH="600" contourW="3000" prstMaterial="plastic">
          <a:bevelT w="80600" h="18600" prst="relaxedInset"/>
          <a:bevelB w="80600" h="8600" prst="relaxedInset"/>
        </a:sp3d>
      </dsp:spPr>
      <dsp:style>
        <a:lnRef idx="0">
          <a:scrgbClr r="0" g="0" b="0"/>
        </a:lnRef>
        <a:fillRef idx="1">
          <a:scrgbClr r="0" g="0" b="0"/>
        </a:fillRef>
        <a:effectRef idx="0">
          <a:scrgbClr r="0" g="0" b="0"/>
        </a:effectRef>
        <a:fontRef idx="minor"/>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r>
            <a:rPr lang="en-US" sz="4000" kern="1200" dirty="0" smtClean="0">
              <a:solidFill>
                <a:srgbClr val="00B050"/>
              </a:solidFill>
            </a:rPr>
            <a:t>System layers</a:t>
          </a:r>
          <a:endParaRPr lang="en-US" sz="4000" kern="1200" dirty="0">
            <a:solidFill>
              <a:srgbClr val="00B050"/>
            </a:solidFill>
          </a:endParaRPr>
        </a:p>
      </dsp:txBody>
      <dsp:txXfrm>
        <a:off x="3099276" y="2052042"/>
        <a:ext cx="2656522" cy="1368028"/>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8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US"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999728C1-596C-4961-911E-F41F3399DD28}" type="datetimeFigureOut">
              <a:rPr lang="en-US" smtClean="0"/>
              <a:pPr/>
              <a:t>7/4/2011</a:t>
            </a:fld>
            <a:endParaRPr lang="en-US" dirty="0"/>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US"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19B48660-2078-4AB4-92BF-1F1ABD9131CA}"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B48660-2078-4AB4-92BF-1F1ABD9131CA}" type="slidenum">
              <a:rPr lang="en-US" smtClean="0"/>
              <a:pPr/>
              <a:t>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CF52F7-0FA1-4A8F-9D0D-499356DC2708}" type="slidenum">
              <a:rPr lang="en-US"/>
              <a:pPr/>
              <a:t>72</a:t>
            </a:fld>
            <a:endParaRPr lang="en-US" dirty="0"/>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875052-D5C0-4BCE-8B2F-FDF6F79D5059}" type="slidenum">
              <a:rPr lang="en-US"/>
              <a:pPr/>
              <a:t>73</a:t>
            </a:fld>
            <a:endParaRPr lang="en-US" dirty="0"/>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999B32-FDA4-403D-9047-A3F3359D61A4}" type="slidenum">
              <a:rPr lang="en-US"/>
              <a:pPr/>
              <a:t>74</a:t>
            </a:fld>
            <a:endParaRPr lang="en-US" dirty="0"/>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F4ECAC-C553-48F7-AAF5-735D5621012C}" type="slidenum">
              <a:rPr lang="en-US"/>
              <a:pPr/>
              <a:t>75</a:t>
            </a:fld>
            <a:endParaRPr lang="en-US" dirty="0"/>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45D73C-EF45-4975-906A-837D58131839}" type="slidenum">
              <a:rPr lang="en-US"/>
              <a:pPr/>
              <a:t>77</a:t>
            </a:fld>
            <a:endParaRPr lang="en-US" dirty="0"/>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CBE1C7-0E93-4D0E-BABA-CA87266580D1}" type="slidenum">
              <a:rPr lang="en-US"/>
              <a:pPr/>
              <a:t>78</a:t>
            </a:fld>
            <a:endParaRPr lang="en-US" dirty="0"/>
          </a:p>
        </p:txBody>
      </p:sp>
      <p:sp>
        <p:nvSpPr>
          <p:cNvPr id="235522" name="Rectangle 2"/>
          <p:cNvSpPr>
            <a:spLocks noGrp="1" noRot="1" noChangeAspect="1" noChangeArrowheads="1" noTextEdit="1"/>
          </p:cNvSpPr>
          <p:nvPr>
            <p:ph type="sldImg"/>
          </p:nvPr>
        </p:nvSpPr>
        <p:spPr>
          <a:ln/>
        </p:spPr>
      </p:sp>
      <p:sp>
        <p:nvSpPr>
          <p:cNvPr id="2355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FD7A98B-4B55-4F9F-864F-1752BF66AE57}" type="slidenum">
              <a:rPr lang="de-DE"/>
              <a:pPr/>
              <a:t>88</a:t>
            </a:fld>
            <a:endParaRPr lang="de-DE"/>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FFF00"/>
                </a:solidFill>
                <a:effectLst>
                  <a:innerShdw blurRad="50800" dist="25400" dir="13500000">
                    <a:srgbClr val="000000">
                      <a:alpha val="70000"/>
                    </a:srgbClr>
                  </a:innerShdw>
                </a:effectLst>
              </a:defRPr>
            </a:lvl1pPr>
          </a:lstStyle>
          <a:p>
            <a:r>
              <a:rPr kumimoji="0" lang="en-US" dirty="0" smtClean="0"/>
              <a:t>Click to edit Master title style</a:t>
            </a:r>
            <a:endParaRPr kumimoji="0" lang="en-US" dirty="0"/>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dirty="0"/>
          </a:p>
        </p:txBody>
      </p:sp>
      <p:sp>
        <p:nvSpPr>
          <p:cNvPr id="10" name="Footer Placeholder 3"/>
          <p:cNvSpPr>
            <a:spLocks noGrp="1"/>
          </p:cNvSpPr>
          <p:nvPr>
            <p:ph type="ftr" sz="quarter" idx="11"/>
          </p:nvPr>
        </p:nvSpPr>
        <p:spPr>
          <a:xfrm>
            <a:off x="72000" y="6408000"/>
            <a:ext cx="9000000" cy="360000"/>
          </a:xfrm>
        </p:spPr>
        <p:txBody>
          <a:bodyPr anchor="b" anchorCtr="0"/>
          <a:lstStyle>
            <a:lvl1pPr algn="ctr">
              <a:defRPr/>
            </a:lvl1pPr>
          </a:lstStyle>
          <a:p>
            <a:r>
              <a:rPr lang="sv-SE" smtClean="0"/>
              <a:t>B.Satyanarayana, TIFR, Mumbai                    Signal Processing Electronics                    SERCEHEP11, VECC, Kolkata</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kumimoji="0" lang="sv-SE" smtClean="0"/>
              <a:t>B.Satyanarayana, TIFR, Mumbai                    Signal Processing Electronics                    SERCEHEP11, VECC, Kolkata</a:t>
            </a:r>
            <a:endParaRPr kumimoji="0" lang="en-US" dirty="0"/>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kumimoji="0" lang="sv-SE" smtClean="0"/>
              <a:t>B.Satyanarayana, TIFR, Mumbai                    Signal Processing Electronics                    SERCEHEP11, VECC, Kolkata</a:t>
            </a:r>
            <a:endParaRPr kumimoji="0" lang="en-US" dirty="0"/>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a:t>
            </a:fld>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3" y="23813"/>
            <a:ext cx="8345487" cy="5857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685800"/>
            <a:ext cx="44958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685800"/>
            <a:ext cx="4495800" cy="579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0" y="6553200"/>
            <a:ext cx="3048000" cy="304800"/>
          </a:xfrm>
        </p:spPr>
        <p:txBody>
          <a:bodyPr/>
          <a:lstStyle>
            <a:lvl1pPr>
              <a:defRPr/>
            </a:lvl1pPr>
          </a:lstStyle>
          <a:p>
            <a:endParaRPr lang="en-US" dirty="0"/>
          </a:p>
        </p:txBody>
      </p:sp>
      <p:sp>
        <p:nvSpPr>
          <p:cNvPr id="6" name="Footer Placeholder 5"/>
          <p:cNvSpPr>
            <a:spLocks noGrp="1"/>
          </p:cNvSpPr>
          <p:nvPr>
            <p:ph type="ftr" sz="quarter" idx="11"/>
          </p:nvPr>
        </p:nvSpPr>
        <p:spPr>
          <a:xfrm>
            <a:off x="4191000" y="6553200"/>
            <a:ext cx="1905000" cy="304800"/>
          </a:xfrm>
        </p:spPr>
        <p:txBody>
          <a:bodyPr/>
          <a:lstStyle>
            <a:lvl1pPr>
              <a:defRPr/>
            </a:lvl1pPr>
          </a:lstStyle>
          <a:p>
            <a:r>
              <a:rPr lang="sv-SE" smtClean="0"/>
              <a:t>B.Satyanarayana, TIFR, Mumbai                    Signal Processing Electronics                    SERCEHEP11, VECC, Kolkata</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779463" y="23813"/>
            <a:ext cx="8345487" cy="5857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0" y="685800"/>
            <a:ext cx="91440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0" y="3657600"/>
            <a:ext cx="9144000" cy="2819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0" y="6553200"/>
            <a:ext cx="3048000" cy="304800"/>
          </a:xfrm>
        </p:spPr>
        <p:txBody>
          <a:bodyPr/>
          <a:lstStyle>
            <a:lvl1pPr>
              <a:defRPr/>
            </a:lvl1pPr>
          </a:lstStyle>
          <a:p>
            <a:endParaRPr lang="en-US" dirty="0"/>
          </a:p>
        </p:txBody>
      </p:sp>
      <p:sp>
        <p:nvSpPr>
          <p:cNvPr id="6" name="Footer Placeholder 5"/>
          <p:cNvSpPr>
            <a:spLocks noGrp="1"/>
          </p:cNvSpPr>
          <p:nvPr>
            <p:ph type="ftr" sz="quarter" idx="11"/>
          </p:nvPr>
        </p:nvSpPr>
        <p:spPr>
          <a:xfrm>
            <a:off x="4191000" y="6553200"/>
            <a:ext cx="1905000" cy="304800"/>
          </a:xfrm>
        </p:spPr>
        <p:txBody>
          <a:bodyPr/>
          <a:lstStyle>
            <a:lvl1pPr>
              <a:defRPr/>
            </a:lvl1pPr>
          </a:lstStyle>
          <a:p>
            <a:r>
              <a:rPr lang="sv-SE" smtClean="0"/>
              <a:t>B.Satyanarayana, TIFR, Mumbai                    Signal Processing Electronics                    SERCEHEP11, VECC, Kolkata</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72000" y="792000"/>
            <a:ext cx="9000000" cy="5580000"/>
          </a:xfrm>
        </p:spPr>
        <p:txBody>
          <a:bodyPr/>
          <a:lstStyle>
            <a:lvl1pPr>
              <a:buClr>
                <a:schemeClr val="tx2"/>
              </a:buClr>
              <a:defRPr>
                <a:solidFill>
                  <a:schemeClr val="tx2"/>
                </a:solidFill>
              </a:defRPr>
            </a:lvl1pPr>
            <a:lvl2pPr>
              <a:buClrTx/>
              <a:buFont typeface="Wingdings" pitchFamily="2" charset="2"/>
              <a:buChar char="v"/>
              <a:defRPr>
                <a:solidFill>
                  <a:schemeClr val="tx1"/>
                </a:solidFill>
              </a:defRPr>
            </a:lvl2pPr>
            <a:lvl3pPr>
              <a:buClrTx/>
              <a:buFont typeface="Wingdings" pitchFamily="2" charset="2"/>
              <a:buChar char="§"/>
              <a:defRPr>
                <a:solidFill>
                  <a:schemeClr val="bg1"/>
                </a:solidFill>
              </a:defRPr>
            </a:lvl3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7" name="Title 16"/>
          <p:cNvSpPr>
            <a:spLocks noGrp="1"/>
          </p:cNvSpPr>
          <p:nvPr>
            <p:ph type="title"/>
          </p:nvPr>
        </p:nvSpPr>
        <p:spPr>
          <a:xfrm>
            <a:off x="72000" y="84006"/>
            <a:ext cx="9000000" cy="648000"/>
          </a:xfrm>
        </p:spPr>
        <p:txBody>
          <a:bodyPr rtlCol="0" anchor="ctr" anchorCtr="1"/>
          <a:lstStyle>
            <a:lvl1pPr algn="ctr">
              <a:defRPr>
                <a:solidFill>
                  <a:srgbClr val="FFFF00"/>
                </a:solidFill>
              </a:defRPr>
            </a:lvl1pPr>
          </a:lstStyle>
          <a:p>
            <a:r>
              <a:rPr kumimoji="0" lang="en-US" dirty="0" smtClean="0"/>
              <a:t>Click to edit Master title style</a:t>
            </a:r>
            <a:endParaRPr kumimoji="0" lang="en-US" dirty="0"/>
          </a:p>
        </p:txBody>
      </p:sp>
      <p:sp>
        <p:nvSpPr>
          <p:cNvPr id="7" name="Footer Placeholder 3"/>
          <p:cNvSpPr>
            <a:spLocks noGrp="1"/>
          </p:cNvSpPr>
          <p:nvPr>
            <p:ph type="ftr" sz="quarter" idx="11"/>
          </p:nvPr>
        </p:nvSpPr>
        <p:spPr>
          <a:xfrm>
            <a:off x="72000" y="6408000"/>
            <a:ext cx="8460000" cy="360000"/>
          </a:xfrm>
        </p:spPr>
        <p:txBody>
          <a:bodyPr anchor="b" anchorCtr="0"/>
          <a:lstStyle>
            <a:lvl1pPr algn="ctr">
              <a:defRPr/>
            </a:lvl1pPr>
          </a:lstStyle>
          <a:p>
            <a:r>
              <a:rPr lang="sv-SE" smtClean="0"/>
              <a:t>B.Satyanarayana, TIFR, Mumbai                    Signal Processing Electronics                    SERCEHEP11, VECC, Kolkata</a:t>
            </a:r>
            <a:endParaRPr lang="en-US" dirty="0"/>
          </a:p>
        </p:txBody>
      </p:sp>
      <p:sp>
        <p:nvSpPr>
          <p:cNvPr id="8" name="Slide Number Placeholder 4"/>
          <p:cNvSpPr>
            <a:spLocks noGrp="1"/>
          </p:cNvSpPr>
          <p:nvPr>
            <p:ph type="sldNum" sz="quarter" idx="12"/>
          </p:nvPr>
        </p:nvSpPr>
        <p:spPr>
          <a:xfrm>
            <a:off x="8532440" y="6408000"/>
            <a:ext cx="540000" cy="360000"/>
          </a:xfrm>
        </p:spPr>
        <p:txBody>
          <a:bodyPr anchor="b" anchorCtr="0"/>
          <a:lstStyle/>
          <a:p>
            <a:fld id="{69E29E33-B620-47F9-BB04-8846C2A5AFCC}" type="slidenum">
              <a:rPr kumimoji="0" lang="en-US" smtClean="0"/>
              <a:pPr/>
              <a:t>‹#›</a:t>
            </a:fld>
            <a:endParaRPr kumimoji="0"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8" name="Footer Placeholder 3"/>
          <p:cNvSpPr>
            <a:spLocks noGrp="1"/>
          </p:cNvSpPr>
          <p:nvPr>
            <p:ph type="ftr" sz="quarter" idx="11"/>
          </p:nvPr>
        </p:nvSpPr>
        <p:spPr>
          <a:xfrm>
            <a:off x="144000" y="6402538"/>
            <a:ext cx="8172000" cy="384048"/>
          </a:xfrm>
        </p:spPr>
        <p:txBody>
          <a:bodyPr anchor="b" anchorCtr="0"/>
          <a:lstStyle>
            <a:lvl1pPr algn="ctr">
              <a:defRPr/>
            </a:lvl1pPr>
          </a:lstStyle>
          <a:p>
            <a:r>
              <a:rPr lang="sv-SE" smtClean="0"/>
              <a:t>B.Satyanarayana, TIFR, Mumbai                    Signal Processing Electronics                    SERCEHEP11, VECC, Kolkata</a:t>
            </a:r>
            <a:endParaRPr lang="en-US" dirty="0"/>
          </a:p>
        </p:txBody>
      </p:sp>
      <p:sp>
        <p:nvSpPr>
          <p:cNvPr id="9" name="Slide Number Placeholder 4"/>
          <p:cNvSpPr>
            <a:spLocks noGrp="1"/>
          </p:cNvSpPr>
          <p:nvPr>
            <p:ph type="sldNum" sz="quarter" idx="12"/>
          </p:nvPr>
        </p:nvSpPr>
        <p:spPr>
          <a:xfrm>
            <a:off x="8410575" y="6404400"/>
            <a:ext cx="609600" cy="385200"/>
          </a:xfrm>
        </p:spPr>
        <p:txBody>
          <a:bodyPr anchor="b" anchorCtr="0"/>
          <a:lstStyle/>
          <a:p>
            <a:fld id="{69E29E33-B620-47F9-BB04-8846C2A5AFCC}" type="slidenum">
              <a:rPr kumimoji="0" lang="en-US" smtClean="0"/>
              <a:pPr/>
              <a:t>‹#›</a:t>
            </a:fld>
            <a:endParaRPr kumimoji="0"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Content Placeholder 10"/>
          <p:cNvSpPr>
            <a:spLocks noGrp="1"/>
          </p:cNvSpPr>
          <p:nvPr>
            <p:ph sz="half" idx="1"/>
          </p:nvPr>
        </p:nvSpPr>
        <p:spPr>
          <a:xfrm>
            <a:off x="144000" y="838800"/>
            <a:ext cx="4428000" cy="54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594412" y="838800"/>
            <a:ext cx="4428000" cy="5472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8" name="Title 16"/>
          <p:cNvSpPr>
            <a:spLocks noGrp="1"/>
          </p:cNvSpPr>
          <p:nvPr>
            <p:ph type="title"/>
          </p:nvPr>
        </p:nvSpPr>
        <p:spPr>
          <a:xfrm>
            <a:off x="144000" y="84006"/>
            <a:ext cx="8856000" cy="648000"/>
          </a:xfrm>
        </p:spPr>
        <p:txBody>
          <a:bodyPr rtlCol="0" anchor="b" anchorCtr="0"/>
          <a:lstStyle>
            <a:lvl1pPr algn="ctr">
              <a:defRPr/>
            </a:lvl1pPr>
          </a:lstStyle>
          <a:p>
            <a:r>
              <a:rPr kumimoji="0" lang="en-US" dirty="0" smtClean="0"/>
              <a:t>Click to edit Master title style</a:t>
            </a:r>
            <a:endParaRPr kumimoji="0" lang="en-US" dirty="0"/>
          </a:p>
        </p:txBody>
      </p:sp>
      <p:sp>
        <p:nvSpPr>
          <p:cNvPr id="9" name="Footer Placeholder 3"/>
          <p:cNvSpPr>
            <a:spLocks noGrp="1"/>
          </p:cNvSpPr>
          <p:nvPr>
            <p:ph type="ftr" sz="quarter" idx="11"/>
          </p:nvPr>
        </p:nvSpPr>
        <p:spPr>
          <a:xfrm>
            <a:off x="144000" y="6402538"/>
            <a:ext cx="8172000" cy="384048"/>
          </a:xfrm>
        </p:spPr>
        <p:txBody>
          <a:bodyPr anchor="b" anchorCtr="0"/>
          <a:lstStyle>
            <a:lvl1pPr algn="ctr">
              <a:defRPr/>
            </a:lvl1pPr>
          </a:lstStyle>
          <a:p>
            <a:r>
              <a:rPr lang="sv-SE" smtClean="0"/>
              <a:t>B.Satyanarayana, TIFR, Mumbai                    Signal Processing Electronics                    SERCEHEP11, VECC, Kolkata</a:t>
            </a:r>
            <a:endParaRPr lang="en-US" dirty="0"/>
          </a:p>
        </p:txBody>
      </p:sp>
      <p:sp>
        <p:nvSpPr>
          <p:cNvPr id="10" name="Slide Number Placeholder 4"/>
          <p:cNvSpPr>
            <a:spLocks noGrp="1"/>
          </p:cNvSpPr>
          <p:nvPr>
            <p:ph type="sldNum" sz="quarter" idx="12"/>
          </p:nvPr>
        </p:nvSpPr>
        <p:spPr>
          <a:xfrm>
            <a:off x="8410575" y="6404400"/>
            <a:ext cx="609600" cy="385200"/>
          </a:xfrm>
        </p:spPr>
        <p:txBody>
          <a:bodyPr anchor="b" anchorCtr="0"/>
          <a:lstStyle/>
          <a:p>
            <a:fld id="{69E29E33-B620-47F9-BB04-8846C2A5AFCC}" type="slidenum">
              <a:rPr kumimoji="0" lang="en-US" smtClean="0"/>
              <a:pPr/>
              <a:t>‹#›</a:t>
            </a:fld>
            <a:endParaRPr kumimoji="0"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4000" y="809612"/>
            <a:ext cx="4428000" cy="1296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32" name="Content Placeholder 31"/>
          <p:cNvSpPr>
            <a:spLocks noGrp="1"/>
          </p:cNvSpPr>
          <p:nvPr>
            <p:ph sz="half" idx="2"/>
          </p:nvPr>
        </p:nvSpPr>
        <p:spPr>
          <a:xfrm>
            <a:off x="144000" y="2201896"/>
            <a:ext cx="4428000" cy="4140000"/>
          </a:xfrm>
        </p:spPr>
        <p:txBody>
          <a:body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34" name="Content Placeholder 33"/>
          <p:cNvSpPr>
            <a:spLocks noGrp="1"/>
          </p:cNvSpPr>
          <p:nvPr>
            <p:ph sz="quarter" idx="4"/>
          </p:nvPr>
        </p:nvSpPr>
        <p:spPr>
          <a:xfrm>
            <a:off x="4649788" y="2201896"/>
            <a:ext cx="4428000" cy="4140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idx="3"/>
          </p:nvPr>
        </p:nvSpPr>
        <p:spPr>
          <a:xfrm>
            <a:off x="4648200" y="810000"/>
            <a:ext cx="4428000" cy="1296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3" name="Footer Placeholder 3"/>
          <p:cNvSpPr>
            <a:spLocks noGrp="1"/>
          </p:cNvSpPr>
          <p:nvPr>
            <p:ph type="ftr" sz="quarter" idx="11"/>
          </p:nvPr>
        </p:nvSpPr>
        <p:spPr>
          <a:xfrm>
            <a:off x="144000" y="6402538"/>
            <a:ext cx="8172000" cy="384048"/>
          </a:xfrm>
        </p:spPr>
        <p:txBody>
          <a:bodyPr anchor="b" anchorCtr="0"/>
          <a:lstStyle>
            <a:lvl1pPr algn="ctr">
              <a:defRPr/>
            </a:lvl1pPr>
          </a:lstStyle>
          <a:p>
            <a:r>
              <a:rPr lang="sv-SE" smtClean="0"/>
              <a:t>B.Satyanarayana, TIFR, Mumbai                    Signal Processing Electronics                    SERCEHEP11, VECC, Kolkata</a:t>
            </a:r>
            <a:endParaRPr lang="en-US" dirty="0"/>
          </a:p>
        </p:txBody>
      </p:sp>
      <p:sp>
        <p:nvSpPr>
          <p:cNvPr id="14" name="Slide Number Placeholder 4"/>
          <p:cNvSpPr>
            <a:spLocks noGrp="1"/>
          </p:cNvSpPr>
          <p:nvPr>
            <p:ph type="sldNum" sz="quarter" idx="12"/>
          </p:nvPr>
        </p:nvSpPr>
        <p:spPr>
          <a:xfrm>
            <a:off x="8410575" y="6404400"/>
            <a:ext cx="609600" cy="385200"/>
          </a:xfrm>
        </p:spPr>
        <p:txBody>
          <a:bodyPr anchor="b" anchorCtr="0"/>
          <a:lstStyle/>
          <a:p>
            <a:fld id="{69E29E33-B620-47F9-BB04-8846C2A5AFCC}" type="slidenum">
              <a:rPr kumimoji="0" lang="en-US" smtClean="0"/>
              <a:pPr/>
              <a:t>‹#›</a:t>
            </a:fld>
            <a:endParaRPr kumimoji="0" lang="en-US" dirty="0"/>
          </a:p>
        </p:txBody>
      </p:sp>
      <p:sp>
        <p:nvSpPr>
          <p:cNvPr id="15" name="Title 16"/>
          <p:cNvSpPr>
            <a:spLocks noGrp="1"/>
          </p:cNvSpPr>
          <p:nvPr>
            <p:ph type="title"/>
          </p:nvPr>
        </p:nvSpPr>
        <p:spPr>
          <a:xfrm>
            <a:off x="144000" y="84006"/>
            <a:ext cx="8856000" cy="648000"/>
          </a:xfrm>
        </p:spPr>
        <p:txBody>
          <a:bodyPr rtlCol="0" anchor="b" anchorCtr="0"/>
          <a:lstStyle>
            <a:lvl1pPr algn="ctr">
              <a:defRPr/>
            </a:lvl1pPr>
          </a:lstStyle>
          <a:p>
            <a:r>
              <a:rPr kumimoji="0" lang="en-US" dirty="0" smtClean="0"/>
              <a:t>Click to edit Master title style</a:t>
            </a:r>
            <a:endParaRPr kumimoji="0"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10575" y="6404400"/>
            <a:ext cx="609600" cy="385200"/>
          </a:xfrm>
        </p:spPr>
        <p:txBody>
          <a:bodyPr anchor="b" anchorCtr="0"/>
          <a:lstStyle/>
          <a:p>
            <a:fld id="{69E29E33-B620-47F9-BB04-8846C2A5AFCC}" type="slidenum">
              <a:rPr kumimoji="0" lang="en-US" smtClean="0"/>
              <a:pPr/>
              <a:t>‹#›</a:t>
            </a:fld>
            <a:endParaRPr kumimoji="0" lang="en-US" dirty="0"/>
          </a:p>
        </p:txBody>
      </p:sp>
      <p:sp>
        <p:nvSpPr>
          <p:cNvPr id="8" name="Footer Placeholder 3"/>
          <p:cNvSpPr>
            <a:spLocks noGrp="1"/>
          </p:cNvSpPr>
          <p:nvPr>
            <p:ph type="ftr" sz="quarter" idx="11"/>
          </p:nvPr>
        </p:nvSpPr>
        <p:spPr>
          <a:xfrm>
            <a:off x="144000" y="6402538"/>
            <a:ext cx="8172000" cy="384048"/>
          </a:xfrm>
        </p:spPr>
        <p:txBody>
          <a:bodyPr anchor="b" anchorCtr="0"/>
          <a:lstStyle>
            <a:lvl1pPr algn="ctr">
              <a:defRPr/>
            </a:lvl1pPr>
          </a:lstStyle>
          <a:p>
            <a:r>
              <a:rPr lang="sv-SE" smtClean="0"/>
              <a:t>B.Satyanarayana, TIFR, Mumbai                    Signal Processing Electronics                    SERCEHEP11, VECC, Kolkata</a:t>
            </a:r>
            <a:endParaRPr lang="en-US" dirty="0"/>
          </a:p>
        </p:txBody>
      </p:sp>
      <p:sp>
        <p:nvSpPr>
          <p:cNvPr id="9" name="Title 16"/>
          <p:cNvSpPr>
            <a:spLocks noGrp="1"/>
          </p:cNvSpPr>
          <p:nvPr>
            <p:ph type="title"/>
          </p:nvPr>
        </p:nvSpPr>
        <p:spPr>
          <a:xfrm>
            <a:off x="144000" y="84006"/>
            <a:ext cx="8856000" cy="648000"/>
          </a:xfrm>
        </p:spPr>
        <p:txBody>
          <a:bodyPr rtlCol="0" anchor="b" anchorCtr="0"/>
          <a:lstStyle>
            <a:lvl1pPr algn="ctr">
              <a:defRPr/>
            </a:lvl1pPr>
          </a:lstStyle>
          <a:p>
            <a:r>
              <a:rPr kumimoji="0" lang="en-US" dirty="0" smtClean="0"/>
              <a:t>Click to edit Master title style</a:t>
            </a:r>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kumimoji="0" lang="sv-SE" smtClean="0"/>
              <a:t>B.Satyanarayana, TIFR, Mumbai                    Signal Processing Electronics                    SERCEHEP11, VECC, Kolkata</a:t>
            </a:r>
            <a:endParaRPr kumimoji="0" lang="en-US" dirty="0"/>
          </a:p>
        </p:txBody>
      </p:sp>
      <p:sp>
        <p:nvSpPr>
          <p:cNvPr id="4" name="Slide Number Placeholder 3"/>
          <p:cNvSpPr>
            <a:spLocks noGrp="1"/>
          </p:cNvSpPr>
          <p:nvPr>
            <p:ph type="sldNum" sz="quarter" idx="12"/>
          </p:nvPr>
        </p:nvSpPr>
        <p:spPr/>
        <p:txBody>
          <a:bodyPr/>
          <a:lstStyle/>
          <a:p>
            <a:fld id="{69E29E33-B620-47F9-BB04-8846C2A5AFCC}" type="slidenum">
              <a:rPr kumimoji="0" lang="en-US" smtClean="0"/>
              <a:pPr/>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endParaRPr lang="en-US" dirty="0"/>
          </a:p>
        </p:txBody>
      </p:sp>
      <p:sp>
        <p:nvSpPr>
          <p:cNvPr id="9" name="Slide Number Placeholder 8"/>
          <p:cNvSpPr>
            <a:spLocks noGrp="1"/>
          </p:cNvSpPr>
          <p:nvPr>
            <p:ph type="sldNum" sz="quarter" idx="15"/>
          </p:nvPr>
        </p:nvSpPr>
        <p:spPr/>
        <p:txBody>
          <a:bodyPr/>
          <a:lstStyle/>
          <a:p>
            <a:fld id="{69E29E33-B620-47F9-BB04-8846C2A5AFCC}" type="slidenum">
              <a:rPr kumimoji="0" lang="en-US" smtClean="0"/>
              <a:pPr/>
              <a:t>‹#›</a:t>
            </a:fld>
            <a:endParaRPr kumimoji="0" lang="en-US" dirty="0"/>
          </a:p>
        </p:txBody>
      </p:sp>
      <p:sp>
        <p:nvSpPr>
          <p:cNvPr id="10" name="Footer Placeholder 9"/>
          <p:cNvSpPr>
            <a:spLocks noGrp="1"/>
          </p:cNvSpPr>
          <p:nvPr>
            <p:ph type="ftr" sz="quarter" idx="16"/>
          </p:nvPr>
        </p:nvSpPr>
        <p:spPr/>
        <p:txBody>
          <a:bodyPr/>
          <a:lstStyle/>
          <a:p>
            <a:r>
              <a:rPr kumimoji="0" lang="sv-SE" smtClean="0"/>
              <a:t>B.Satyanarayana, TIFR, Mumbai                    Signal Processing Electronics                    SERCEHEP11, VECC, Kolkata</a:t>
            </a:r>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1"/>
          </p:nvPr>
        </p:nvSpPr>
        <p:spPr/>
        <p:txBody>
          <a:bodyPr/>
          <a:lstStyle/>
          <a:p>
            <a:fld id="{69E29E33-B620-47F9-BB04-8846C2A5AFCC}" type="slidenum">
              <a:rPr kumimoji="0" lang="en-US" smtClean="0"/>
              <a:pPr/>
              <a:t>‹#›</a:t>
            </a:fld>
            <a:endParaRPr kumimoji="0" lang="en-US" dirty="0"/>
          </a:p>
        </p:txBody>
      </p:sp>
      <p:sp>
        <p:nvSpPr>
          <p:cNvPr id="10" name="Footer Placeholder 9"/>
          <p:cNvSpPr>
            <a:spLocks noGrp="1"/>
          </p:cNvSpPr>
          <p:nvPr>
            <p:ph type="ftr" sz="quarter" idx="12"/>
          </p:nvPr>
        </p:nvSpPr>
        <p:spPr/>
        <p:txBody>
          <a:bodyPr/>
          <a:lstStyle/>
          <a:p>
            <a:r>
              <a:rPr kumimoji="0" lang="sv-SE" smtClean="0"/>
              <a:t>B.Satyanarayana, TIFR, Mumbai                    Signal Processing Electronics                    SERCEHEP11, VECC, Kolkata</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endParaRPr lang="en-US" dirty="0">
              <a:solidFill>
                <a:schemeClr val="tx1">
                  <a:shade val="50000"/>
                </a:schemeClr>
              </a:solidFill>
            </a:endParaRPr>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r>
              <a:rPr kumimoji="0" lang="sv-SE" smtClean="0">
                <a:solidFill>
                  <a:schemeClr val="tx1">
                    <a:shade val="50000"/>
                  </a:schemeClr>
                </a:solidFill>
              </a:rPr>
              <a:t>B.Satyanarayana, TIFR, Mumbai                    Signal Processing Electronics                    SERCEHEP11, VECC, Kolkata</a:t>
            </a:r>
            <a:endParaRPr kumimoji="0" lang="en-US" dirty="0">
              <a:solidFill>
                <a:schemeClr val="tx1">
                  <a:shade val="50000"/>
                </a:schemeClr>
              </a:solidFill>
            </a:endParaRPr>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69E29E33-B620-47F9-BB04-8846C2A5AFCC}" type="slidenum">
              <a:rPr kumimoji="0" lang="en-US" smtClean="0"/>
              <a:pPr/>
              <a:t>‹#›</a:t>
            </a:fld>
            <a:endParaRPr kumimoji="0" lang="en-US" dirty="0">
              <a:solidFill>
                <a:schemeClr val="tx1">
                  <a:shade val="50000"/>
                </a:schemeClr>
              </a:solidFill>
            </a:endParaRP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file:///F:\INO\presentation\DAE-DST-Detector.pptx"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5.gif"/><Relationship Id="rId2" Type="http://schemas.openxmlformats.org/officeDocument/2006/relationships/image" Target="../media/image44.jpeg"/><Relationship Id="rId1" Type="http://schemas.openxmlformats.org/officeDocument/2006/relationships/slideLayout" Target="../slideLayouts/slideLayout6.xml"/><Relationship Id="rId5" Type="http://schemas.openxmlformats.org/officeDocument/2006/relationships/image" Target="../media/image47.jpeg"/><Relationship Id="rId4" Type="http://schemas.openxmlformats.org/officeDocument/2006/relationships/image" Target="../media/image46.gif"/></Relationships>
</file>

<file path=ppt/slides/_rels/slide55.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jpeg"/><Relationship Id="rId1" Type="http://schemas.openxmlformats.org/officeDocument/2006/relationships/slideLayout" Target="../slideLayouts/slideLayout6.xml"/><Relationship Id="rId5" Type="http://schemas.openxmlformats.org/officeDocument/2006/relationships/image" Target="../media/image51.gif"/><Relationship Id="rId4" Type="http://schemas.openxmlformats.org/officeDocument/2006/relationships/image" Target="../media/image50.gif"/></Relationships>
</file>

<file path=ppt/slides/_rels/slide5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6.xml"/><Relationship Id="rId4" Type="http://schemas.openxmlformats.org/officeDocument/2006/relationships/image" Target="../media/image56.jpeg"/></Relationships>
</file>

<file path=ppt/slides/_rels/slide59.xml.rels><?xml version="1.0" encoding="UTF-8" standalone="yes"?>
<Relationships xmlns="http://schemas.openxmlformats.org/package/2006/relationships"><Relationship Id="rId2" Type="http://schemas.openxmlformats.org/officeDocument/2006/relationships/image" Target="../media/image57.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61.gif"/><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7.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8.jpeg"/></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76.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7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7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pn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fontScale="92500" lnSpcReduction="10000"/>
          </a:bodyPr>
          <a:lstStyle/>
          <a:p>
            <a:r>
              <a:rPr lang="en-US" dirty="0" smtClean="0"/>
              <a:t>B.Satyanarayana</a:t>
            </a:r>
          </a:p>
          <a:p>
            <a:r>
              <a:rPr lang="en-US" dirty="0" smtClean="0"/>
              <a:t>Tata Institute of Fundamental Research, Mumbai</a:t>
            </a:r>
          </a:p>
          <a:p>
            <a:r>
              <a:rPr lang="en-US" dirty="0" smtClean="0"/>
              <a:t>Contact: bsn@tifr.res.in</a:t>
            </a:r>
            <a:endParaRPr lang="en-US" dirty="0"/>
          </a:p>
        </p:txBody>
      </p:sp>
      <p:sp>
        <p:nvSpPr>
          <p:cNvPr id="2" name="Title 1"/>
          <p:cNvSpPr>
            <a:spLocks noGrp="1"/>
          </p:cNvSpPr>
          <p:nvPr>
            <p:ph type="ctrTitle"/>
          </p:nvPr>
        </p:nvSpPr>
        <p:spPr>
          <a:xfrm>
            <a:off x="457200" y="1340768"/>
            <a:ext cx="8305800" cy="1981200"/>
          </a:xfrm>
        </p:spPr>
        <p:txBody>
          <a:bodyPr/>
          <a:lstStyle/>
          <a:p>
            <a:r>
              <a:rPr lang="en-US" dirty="0" smtClean="0"/>
              <a:t>Signal Processing Electronics</a:t>
            </a:r>
            <a:endParaRPr lang="en-US"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1400" dirty="0" smtClean="0"/>
              <a:t>The Overview</a:t>
            </a:r>
          </a:p>
          <a:p>
            <a:pPr lvl="1"/>
            <a:r>
              <a:rPr lang="en-US" sz="1200" dirty="0" smtClean="0"/>
              <a:t>First one needs to know the initial conditions, namely how powerful the collision was: this is done by measuring the remnants of the colliding nuclei in detectors made of high density materials located about 110 meters on both sides of ALICE (the ZDC’s) and by measuring with the FMD, V0 and T0 the number of particles produced in the collision and their spatial distribution. T0 also measures with high precision the time when the event takes place.</a:t>
            </a:r>
          </a:p>
          <a:p>
            <a:r>
              <a:rPr lang="en-US" sz="1400" dirty="0" smtClean="0"/>
              <a:t>Tracking particles</a:t>
            </a:r>
          </a:p>
          <a:p>
            <a:pPr lvl="1"/>
            <a:r>
              <a:rPr lang="en-US" sz="1200" dirty="0" smtClean="0"/>
              <a:t>An ensemble of cylindrical detectors (from inside out: ITS Pixels (ITS Drift, ITS Strips, TPC, TRD) measures at many points (over 100 just the TPC ) the passage of each particle carrying an electric charge, so that its trajectory is precisely known. The ALICE tracking detectors are embedded in a magnetic field (produced by the huge red magnet!) bending the trajectories of the particles: from the curvature of the tracks one can find their momentum. The ITS is so precise that particles which are generated by the decay of other particles with a very short life time can be identified by seeing that they do not originate from the point where the interaction has taken place (the “vertex” of the event) but rather from a point at a distance of as small as a tenth of a millimeter.</a:t>
            </a:r>
          </a:p>
          <a:p>
            <a:r>
              <a:rPr lang="en-US" sz="1400" dirty="0" smtClean="0"/>
              <a:t>The particles' Identity</a:t>
            </a:r>
          </a:p>
          <a:p>
            <a:pPr lvl="1"/>
            <a:r>
              <a:rPr lang="en-US" sz="1200" dirty="0" smtClean="0"/>
              <a:t>ALICE also wants to know the identity of each particle, whether it is an electron, or a proton, a kaon or a pion. In addition to the information given by ITS and TPC, more specialized detectors are needed: the TOFmeasures, with a precision better than a tenth of a billionth of a second, the time that each particle takes to travel from the vertex to reach it, so that one can measure its speed, while the HMPID measures the faint light patterns generated by fast particles and the TRD measures the special radiation very fast particles emit when crossing different materials, thus allowing to identify electrons. Muons are measured by exploiting the fact that they penetrate matter more easily than most other particles: in the forward region a very thick and complex absorber stops all other particles and muons are measured by a dedicated set of detectors: the muon spectrometer.</a:t>
            </a:r>
          </a:p>
          <a:p>
            <a:r>
              <a:rPr lang="en-US" sz="1400" dirty="0" smtClean="0"/>
              <a:t>Catching Photons</a:t>
            </a:r>
          </a:p>
          <a:p>
            <a:pPr lvl="1"/>
            <a:r>
              <a:rPr lang="en-US" sz="1200" dirty="0" smtClean="0"/>
              <a:t>The photons (particles of light), like the light emitted from a hot object, tell us about the temperature of the system. To measure them, special detectors are necessary: the crystals of the PHOS, which are as dense as lead and as transparent as glass, will measure them with fantastic precision in a limited region, while the PMD and in particular the EMCal will measure them over a very wide area. The EMCal will also measure groups of close particles (called “jets”) which have a memory of the early phases of the event.</a:t>
            </a:r>
          </a:p>
          <a:p>
            <a:endParaRPr lang="en-US" sz="1400" dirty="0"/>
          </a:p>
        </p:txBody>
      </p:sp>
      <p:sp>
        <p:nvSpPr>
          <p:cNvPr id="3" name="Title 2"/>
          <p:cNvSpPr>
            <a:spLocks noGrp="1"/>
          </p:cNvSpPr>
          <p:nvPr>
            <p:ph type="title"/>
          </p:nvPr>
        </p:nvSpPr>
        <p:spPr/>
        <p:txBody>
          <a:bodyPr>
            <a:noAutofit/>
          </a:bodyPr>
          <a:lstStyle/>
          <a:p>
            <a:r>
              <a:rPr sz="4400" dirty="0" smtClean="0"/>
              <a:t>Detectors of the ALICE experiment</a:t>
            </a:r>
            <a:endParaRPr lang="en-US" sz="4400"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10</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animClr>
                                      <p:cBhvr override="childStyle">
                                        <p:cTn dur="1" fill="hold" display="0" masterRel="nextClick" afterEffect="1"/>
                                        <p:tgtEl>
                                          <p:spTgt spid="2">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subTnLst>
                                    <p:animClr>
                                      <p:cBhvr override="childStyle">
                                        <p:cTn dur="1" fill="hold" display="0" masterRel="nextClick" afterEffect="1"/>
                                        <p:tgtEl>
                                          <p:spTgt spid="2">
                                            <p:txEl>
                                              <p:pRg st="1" end="1"/>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subTnLst>
                                    <p:animClr>
                                      <p:cBhvr override="childStyle">
                                        <p:cTn dur="1" fill="hold" display="0" masterRel="nextClick" afterEffect="1"/>
                                        <p:tgtEl>
                                          <p:spTgt spid="2">
                                            <p:txEl>
                                              <p:pRg st="2" end="2"/>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subTnLst>
                                    <p:animClr>
                                      <p:cBhvr override="childStyle">
                                        <p:cTn dur="1" fill="hold" display="0" masterRel="nextClick" afterEffect="1"/>
                                        <p:tgtEl>
                                          <p:spTgt spid="2">
                                            <p:txEl>
                                              <p:pRg st="3" end="3"/>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subTnLst>
                                    <p:animClr>
                                      <p:cBhvr override="childStyle">
                                        <p:cTn dur="1" fill="hold" display="0" masterRel="nextClick" afterEffect="1"/>
                                        <p:tgtEl>
                                          <p:spTgt spid="2">
                                            <p:txEl>
                                              <p:pRg st="4" end="4"/>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subTnLst>
                                    <p:animClr>
                                      <p:cBhvr override="childStyle">
                                        <p:cTn dur="1" fill="hold" display="0" masterRel="nextClick" afterEffect="1"/>
                                        <p:tgtEl>
                                          <p:spTgt spid="2">
                                            <p:txEl>
                                              <p:pRg st="5" end="5"/>
                                            </p:txEl>
                                          </p:spTgt>
                                        </p:tgtEl>
                                        <p:attrNameLst>
                                          <p:attrName>ppt_c</p:attrName>
                                        </p:attrNameLst>
                                      </p:cBhvr>
                                      <p:to>
                                        <a:schemeClr val="accent1"/>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subTnLst>
                                    <p:animClr>
                                      <p:cBhvr override="childStyle">
                                        <p:cTn dur="1" fill="hold" display="0" masterRel="nextClick" afterEffect="1"/>
                                        <p:tgtEl>
                                          <p:spTgt spid="2">
                                            <p:txEl>
                                              <p:pRg st="6" end="6"/>
                                            </p:txEl>
                                          </p:spTgt>
                                        </p:tgtEl>
                                        <p:attrNameLst>
                                          <p:attrName>ppt_c</p:attrName>
                                        </p:attrNameLst>
                                      </p:cBhvr>
                                      <p:to>
                                        <a:schemeClr val="accent1"/>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LICE-SetUp-NewSimple.gif"/>
          <p:cNvPicPr>
            <a:picLocks noGrp="1" noChangeAspect="1"/>
          </p:cNvPicPr>
          <p:nvPr>
            <p:ph idx="1"/>
          </p:nvPr>
        </p:nvPicPr>
        <p:blipFill>
          <a:blip r:embed="rId2" cstate="print"/>
          <a:stretch>
            <a:fillRect/>
          </a:stretch>
        </p:blipFill>
        <p:spPr>
          <a:xfrm>
            <a:off x="72000" y="1089000"/>
            <a:ext cx="9000000" cy="4744819"/>
          </a:xfrm>
          <a:prstGeom prst="rect">
            <a:avLst/>
          </a:prstGeom>
          <a:noFill/>
          <a:ln>
            <a:noFill/>
          </a:ln>
        </p:spPr>
      </p:pic>
      <p:sp>
        <p:nvSpPr>
          <p:cNvPr id="3" name="Title 2"/>
          <p:cNvSpPr>
            <a:spLocks noGrp="1"/>
          </p:cNvSpPr>
          <p:nvPr>
            <p:ph type="title"/>
          </p:nvPr>
        </p:nvSpPr>
        <p:spPr/>
        <p:txBody>
          <a:bodyPr>
            <a:noAutofit/>
          </a:bodyPr>
          <a:lstStyle/>
          <a:p>
            <a:r>
              <a:rPr sz="4400" dirty="0" smtClean="0"/>
              <a:t>ALICE experiment</a:t>
            </a:r>
            <a:endParaRPr lang="en-US" sz="4400"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11</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600px-CMScollaborationPoster.png"/>
          <p:cNvPicPr>
            <a:picLocks noGrp="1" noChangeAspect="1"/>
          </p:cNvPicPr>
          <p:nvPr>
            <p:ph idx="1"/>
          </p:nvPr>
        </p:nvPicPr>
        <p:blipFill>
          <a:blip r:embed="rId2" cstate="print"/>
          <a:stretch>
            <a:fillRect/>
          </a:stretch>
        </p:blipFill>
        <p:spPr>
          <a:xfrm>
            <a:off x="72000" y="1089000"/>
            <a:ext cx="9000000" cy="4710000"/>
          </a:xfrm>
          <a:prstGeom prst="rect">
            <a:avLst/>
          </a:prstGeom>
          <a:noFill/>
          <a:ln>
            <a:noFill/>
          </a:ln>
        </p:spPr>
      </p:pic>
      <p:sp>
        <p:nvSpPr>
          <p:cNvPr id="3" name="Title 2"/>
          <p:cNvSpPr>
            <a:spLocks noGrp="1"/>
          </p:cNvSpPr>
          <p:nvPr>
            <p:ph type="title"/>
          </p:nvPr>
        </p:nvSpPr>
        <p:spPr/>
        <p:txBody>
          <a:bodyPr>
            <a:noAutofit/>
          </a:bodyPr>
          <a:lstStyle/>
          <a:p>
            <a:r>
              <a:rPr sz="4400" dirty="0" smtClean="0"/>
              <a:t>CMS experiment</a:t>
            </a:r>
            <a:endParaRPr lang="en-US" sz="4400"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12</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CMS_Slice.gif"/>
          <p:cNvPicPr>
            <a:picLocks noGrp="1" noChangeAspect="1"/>
          </p:cNvPicPr>
          <p:nvPr>
            <p:ph idx="1"/>
          </p:nvPr>
        </p:nvPicPr>
        <p:blipFill>
          <a:blip r:embed="rId2" cstate="print"/>
          <a:stretch>
            <a:fillRect/>
          </a:stretch>
        </p:blipFill>
        <p:spPr>
          <a:xfrm>
            <a:off x="144463" y="1298002"/>
            <a:ext cx="8855075" cy="4552508"/>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p:txBody>
          <a:bodyPr>
            <a:noAutofit/>
          </a:bodyPr>
          <a:lstStyle/>
          <a:p>
            <a:r>
              <a:rPr sz="4400" dirty="0" smtClean="0"/>
              <a:t>A slice of CMS experiment</a:t>
            </a:r>
            <a:endParaRPr lang="en-US" sz="4400"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13</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SG" sz="4400" dirty="0" smtClean="0"/>
              <a:t>INO's ICAL detector</a:t>
            </a:r>
            <a:endParaRPr lang="en-SG" sz="4400"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14</a:t>
            </a:fld>
            <a:endParaRPr kumimoji="0" lang="en-US" dirty="0"/>
          </a:p>
        </p:txBody>
      </p:sp>
      <p:pic>
        <p:nvPicPr>
          <p:cNvPr id="6" name="Picture 2" descr="http://www.ino.tifr.res.in/ino/gallery/Schematic%20view%20of%20the%20INO%20detector.JPG">
            <a:hlinkClick r:id="rId2" action="ppaction://hlinkpres?slideindex=1&amp;slidetitle="/>
          </p:cNvPr>
          <p:cNvPicPr>
            <a:picLocks noChangeAspect="1" noChangeArrowheads="1"/>
          </p:cNvPicPr>
          <p:nvPr/>
        </p:nvPicPr>
        <p:blipFill>
          <a:blip r:embed="rId3" cstate="print"/>
          <a:srcRect/>
          <a:stretch>
            <a:fillRect/>
          </a:stretch>
        </p:blipFill>
        <p:spPr bwMode="auto">
          <a:xfrm>
            <a:off x="72000" y="1200518"/>
            <a:ext cx="4513140" cy="4816800"/>
          </a:xfrm>
          <a:prstGeom prst="rect">
            <a:avLst/>
          </a:prstGeom>
          <a:ln>
            <a:noFill/>
          </a:ln>
          <a:effectLst>
            <a:outerShdw blurRad="292100" dist="139700" dir="2700000" algn="tl" rotWithShape="0">
              <a:srgbClr val="333333">
                <a:alpha val="65000"/>
              </a:srgbClr>
            </a:outerShdw>
          </a:effectLst>
        </p:spPr>
      </p:pic>
      <p:pic>
        <p:nvPicPr>
          <p:cNvPr id="7" name="Picture 6" descr="Picture1.png"/>
          <p:cNvPicPr>
            <a:picLocks noChangeAspect="1"/>
          </p:cNvPicPr>
          <p:nvPr/>
        </p:nvPicPr>
        <p:blipFill>
          <a:blip r:embed="rId4" cstate="print"/>
          <a:srcRect l="25878" r="9585"/>
          <a:stretch>
            <a:fillRect/>
          </a:stretch>
        </p:blipFill>
        <p:spPr>
          <a:xfrm>
            <a:off x="4560125" y="1200518"/>
            <a:ext cx="4511875" cy="4820770"/>
          </a:xfrm>
          <a:prstGeom prst="rect">
            <a:avLst/>
          </a:prstGeom>
          <a:ln>
            <a:noFill/>
          </a:ln>
          <a:effectLst>
            <a:outerShdw blurRad="292100" dist="139700" dir="2700000" algn="tl" rotWithShape="0">
              <a:srgbClr val="333333">
                <a:alpha val="65000"/>
              </a:srgbClr>
            </a:outerShdw>
          </a:effectLst>
        </p:spPr>
      </p:pic>
      <p:sp>
        <p:nvSpPr>
          <p:cNvPr id="8" name="Text Box 12"/>
          <p:cNvSpPr txBox="1">
            <a:spLocks noChangeArrowheads="1"/>
          </p:cNvSpPr>
          <p:nvPr/>
        </p:nvSpPr>
        <p:spPr bwMode="auto">
          <a:xfrm>
            <a:off x="1511223" y="1671602"/>
            <a:ext cx="1667392" cy="420261"/>
          </a:xfrm>
          <a:prstGeom prst="roundRect">
            <a:avLst/>
          </a:prstGeom>
          <a:noFill/>
          <a:ln w="9525">
            <a:noFill/>
            <a:miter lim="800000"/>
            <a:headEnd/>
            <a:tailEnd/>
          </a:ln>
        </p:spPr>
        <p:txBody>
          <a:bodyPr wrap="none" lIns="101858" tIns="50929" rIns="101858" bIns="50929" anchor="ctr" anchorCtr="1">
            <a:spAutoFit/>
          </a:bodyPr>
          <a:lstStyle/>
          <a:p>
            <a:pPr defTabSz="1019175"/>
            <a:r>
              <a:rPr lang="en-US" baseline="0" dirty="0" smtClean="0">
                <a:solidFill>
                  <a:schemeClr val="bg1"/>
                </a:solidFill>
                <a:latin typeface="Arial" charset="0"/>
              </a:rPr>
              <a:t>Magnet coils</a:t>
            </a:r>
            <a:endParaRPr lang="en-US" baseline="0" dirty="0">
              <a:solidFill>
                <a:schemeClr val="bg1"/>
              </a:solidFill>
              <a:latin typeface="Arial" charset="0"/>
            </a:endParaRPr>
          </a:p>
        </p:txBody>
      </p:sp>
      <p:sp>
        <p:nvSpPr>
          <p:cNvPr id="9" name="Text Box 12"/>
          <p:cNvSpPr txBox="1">
            <a:spLocks noChangeArrowheads="1"/>
          </p:cNvSpPr>
          <p:nvPr/>
        </p:nvSpPr>
        <p:spPr bwMode="auto">
          <a:xfrm>
            <a:off x="653875" y="3856718"/>
            <a:ext cx="3217163" cy="349074"/>
          </a:xfrm>
          <a:prstGeom prst="rect">
            <a:avLst/>
          </a:prstGeom>
          <a:noFill/>
          <a:ln w="9525">
            <a:noFill/>
            <a:miter lim="800000"/>
            <a:headEnd/>
            <a:tailEnd/>
          </a:ln>
        </p:spPr>
        <p:txBody>
          <a:bodyPr wrap="square" lIns="101858" tIns="50929" rIns="101858" bIns="50929" anchor="ctr" anchorCtr="1">
            <a:spAutoFit/>
          </a:bodyPr>
          <a:lstStyle/>
          <a:p>
            <a:pPr defTabSz="1019175"/>
            <a:r>
              <a:rPr lang="en-US" sz="1600" baseline="0" dirty="0" smtClean="0">
                <a:solidFill>
                  <a:schemeClr val="bg1"/>
                </a:solidFill>
                <a:latin typeface="Arial" charset="0"/>
              </a:rPr>
              <a:t>RPC handling trolleys</a:t>
            </a:r>
            <a:endParaRPr lang="en-US" sz="1600" baseline="0" dirty="0">
              <a:solidFill>
                <a:schemeClr val="bg1"/>
              </a:solidFill>
              <a:latin typeface="Arial" charset="0"/>
            </a:endParaRPr>
          </a:p>
        </p:txBody>
      </p:sp>
      <p:sp>
        <p:nvSpPr>
          <p:cNvPr id="10" name="Striped Right Arrow 9"/>
          <p:cNvSpPr/>
          <p:nvPr/>
        </p:nvSpPr>
        <p:spPr>
          <a:xfrm>
            <a:off x="3375285" y="3947790"/>
            <a:ext cx="392337" cy="198880"/>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1" name="Striped Right Arrow 10"/>
          <p:cNvSpPr/>
          <p:nvPr/>
        </p:nvSpPr>
        <p:spPr>
          <a:xfrm rot="10800000">
            <a:off x="820528" y="3922700"/>
            <a:ext cx="392337" cy="198880"/>
          </a:xfrm>
          <a:prstGeom prst="striped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p>
        </p:txBody>
      </p:sp>
      <p:sp>
        <p:nvSpPr>
          <p:cNvPr id="12" name="Text Box 12"/>
          <p:cNvSpPr txBox="1">
            <a:spLocks noChangeArrowheads="1"/>
          </p:cNvSpPr>
          <p:nvPr/>
        </p:nvSpPr>
        <p:spPr bwMode="auto">
          <a:xfrm>
            <a:off x="1000089" y="5228318"/>
            <a:ext cx="2639421" cy="420261"/>
          </a:xfrm>
          <a:prstGeom prst="roundRect">
            <a:avLst/>
          </a:prstGeom>
          <a:noFill/>
          <a:ln w="9525">
            <a:noFill/>
            <a:miter lim="800000"/>
            <a:headEnd/>
            <a:tailEnd/>
          </a:ln>
        </p:spPr>
        <p:txBody>
          <a:bodyPr wrap="none" lIns="101858" tIns="50929" rIns="101858" bIns="50929" anchor="ctr" anchorCtr="1">
            <a:spAutoFit/>
          </a:bodyPr>
          <a:lstStyle/>
          <a:p>
            <a:pPr defTabSz="1019175"/>
            <a:r>
              <a:rPr lang="en-US" baseline="0" dirty="0" smtClean="0">
                <a:solidFill>
                  <a:schemeClr val="bg1"/>
                </a:solidFill>
                <a:latin typeface="Arial" charset="0"/>
              </a:rPr>
              <a:t>Total weight: 50Ktons</a:t>
            </a:r>
            <a:endParaRPr lang="en-US" baseline="0" dirty="0">
              <a:solidFill>
                <a:schemeClr val="bg1"/>
              </a:solidFill>
              <a:latin typeface="Arial" charset="0"/>
            </a:endParaRPr>
          </a:p>
        </p:txBody>
      </p:sp>
      <p:sp>
        <p:nvSpPr>
          <p:cNvPr id="13" name="TextBox 12"/>
          <p:cNvSpPr txBox="1"/>
          <p:nvPr/>
        </p:nvSpPr>
        <p:spPr>
          <a:xfrm rot="19800000">
            <a:off x="5181056" y="3355813"/>
            <a:ext cx="2589424" cy="830997"/>
          </a:xfrm>
          <a:prstGeom prst="rect">
            <a:avLst/>
          </a:prstGeom>
          <a:noFill/>
        </p:spPr>
        <p:txBody>
          <a:bodyPr wrap="square" lIns="0" tIns="0" rIns="0" bIns="0" rtlCol="0" anchor="ctr" anchorCtr="1">
            <a:spAutoFit/>
          </a:bodyPr>
          <a:lstStyle/>
          <a:p>
            <a:pPr algn="ctr"/>
            <a:r>
              <a:rPr lang="en-US" dirty="0" smtClean="0">
                <a:solidFill>
                  <a:srgbClr val="002060"/>
                </a:solidFill>
              </a:rPr>
              <a:t>4000mm </a:t>
            </a:r>
            <a:r>
              <a:rPr lang="en-US" dirty="0" smtClean="0">
                <a:solidFill>
                  <a:srgbClr val="002060"/>
                </a:solidFill>
                <a:sym typeface="Symbol"/>
              </a:rPr>
              <a:t> 2000mm</a:t>
            </a:r>
          </a:p>
          <a:p>
            <a:pPr algn="ctr"/>
            <a:r>
              <a:rPr lang="en-US" dirty="0" smtClean="0">
                <a:solidFill>
                  <a:srgbClr val="002060"/>
                </a:solidFill>
                <a:sym typeface="Symbol"/>
              </a:rPr>
              <a:t> 56mm low carbon    iron sheets</a:t>
            </a:r>
            <a:endParaRPr lang="en-US"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up)">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22" presetClass="entr" presetSubtype="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P spid="12"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SG" sz="4400" dirty="0" smtClean="0"/>
              <a:t>Factsheet of ICAL detector</a:t>
            </a:r>
            <a:endParaRPr lang="en-SG" sz="4400"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15</a:t>
            </a:fld>
            <a:endParaRPr kumimoji="0" lang="en-US" dirty="0"/>
          </a:p>
        </p:txBody>
      </p:sp>
      <p:graphicFrame>
        <p:nvGraphicFramePr>
          <p:cNvPr id="6" name="Group 3"/>
          <p:cNvGraphicFramePr>
            <a:graphicFrameLocks noGrp="1"/>
          </p:cNvGraphicFramePr>
          <p:nvPr>
            <p:ph idx="1"/>
          </p:nvPr>
        </p:nvGraphicFramePr>
        <p:xfrm>
          <a:off x="205270" y="949246"/>
          <a:ext cx="8751123" cy="5288066"/>
        </p:xfrm>
        <a:graphic>
          <a:graphicData uri="http://schemas.openxmlformats.org/drawingml/2006/table">
            <a:tbl>
              <a:tblPr>
                <a:effectLst>
                  <a:outerShdw blurRad="50800" dist="38100" dir="2700000" algn="tl" rotWithShape="0">
                    <a:prstClr val="black">
                      <a:alpha val="40000"/>
                    </a:prstClr>
                  </a:outerShdw>
                </a:effectLst>
                <a:tableStyleId>{E8B1032C-EA38-4F05-BA0D-38AFFFC7BED3}</a:tableStyleId>
              </a:tblPr>
              <a:tblGrid>
                <a:gridCol w="4377251"/>
                <a:gridCol w="4373872"/>
              </a:tblGrid>
              <a:tr h="377719">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No. of  modules</a:t>
                      </a:r>
                      <a:endPar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marL="82296" marR="82296" marT="27432" marB="27432"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3</a:t>
                      </a:r>
                      <a:endPar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marL="82296" marR="82296" marT="27432" marB="27432" horzOverflow="overflow"/>
                </a:tc>
              </a:tr>
              <a:tr h="377719">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Module dimensions</a:t>
                      </a:r>
                      <a:endPar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marL="82296" marR="82296" marT="27432" marB="27432"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16m × 16m × 14.5m</a:t>
                      </a:r>
                      <a:endPar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marL="82296" marR="82296" marT="27432" marB="27432" horzOverflow="overflow"/>
                </a:tc>
              </a:tr>
              <a:tr h="377719">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solidFill>
                            <a:srgbClr val="FFFF00"/>
                          </a:solidFill>
                          <a:effectLst>
                            <a:outerShdw blurRad="38100" dist="38100" dir="2700000" algn="tl">
                              <a:srgbClr val="000000"/>
                            </a:outerShdw>
                          </a:effectLst>
                        </a:rPr>
                        <a:t>Detector dimensions</a:t>
                      </a:r>
                      <a:endPar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marL="82296" marR="82296" marT="27432" marB="27432"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solidFill>
                            <a:srgbClr val="FFFF00"/>
                          </a:solidFill>
                          <a:effectLst>
                            <a:outerShdw blurRad="38100" dist="38100" dir="2700000" algn="tl">
                              <a:srgbClr val="000000"/>
                            </a:outerShdw>
                          </a:effectLst>
                        </a:rPr>
                        <a:t>48.4m × 16m × 14.5m</a:t>
                      </a:r>
                      <a:endPar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marL="82296" marR="82296" marT="27432" marB="27432" horzOverflow="overflow"/>
                </a:tc>
              </a:tr>
              <a:tr h="377719">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No. of  layers</a:t>
                      </a:r>
                      <a:endPar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marL="82296" marR="82296" marT="27432" marB="27432"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150</a:t>
                      </a:r>
                      <a:endPar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marL="82296" marR="82296" marT="27432" marB="27432" horzOverflow="overflow"/>
                </a:tc>
              </a:tr>
              <a:tr h="377719">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Iron plate thickness</a:t>
                      </a:r>
                      <a:endPar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marL="82296" marR="82296" marT="27432" marB="27432"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56mm</a:t>
                      </a:r>
                      <a:endPar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marL="82296" marR="82296" marT="27432" marB="27432" horzOverflow="overflow"/>
                </a:tc>
              </a:tr>
              <a:tr h="377719">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solidFill>
                            <a:srgbClr val="FFFF00"/>
                          </a:solidFill>
                          <a:effectLst>
                            <a:outerShdw blurRad="38100" dist="38100" dir="2700000" algn="tl">
                              <a:srgbClr val="000000"/>
                            </a:outerShdw>
                          </a:effectLst>
                        </a:rPr>
                        <a:t>Gap for RPC trays</a:t>
                      </a:r>
                      <a:endPar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marL="82296" marR="82296" marT="27432" marB="27432"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solidFill>
                            <a:srgbClr val="FFFF00"/>
                          </a:solidFill>
                          <a:effectLst>
                            <a:outerShdw blurRad="38100" dist="38100" dir="2700000" algn="tl">
                              <a:srgbClr val="000000"/>
                            </a:outerShdw>
                          </a:effectLst>
                        </a:rPr>
                        <a:t>40mm</a:t>
                      </a:r>
                      <a:endPar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marL="82296" marR="82296" marT="27432" marB="27432" horzOverflow="overflow"/>
                </a:tc>
              </a:tr>
              <a:tr h="377719">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solidFill>
                            <a:srgbClr val="FFFF00"/>
                          </a:solidFill>
                          <a:effectLst>
                            <a:outerShdw blurRad="38100" dist="38100" dir="2700000" algn="tl">
                              <a:srgbClr val="000000"/>
                            </a:outerShdw>
                          </a:effectLst>
                        </a:rPr>
                        <a:t>Magnetic field</a:t>
                      </a:r>
                      <a:endPar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marL="82296" marR="82296" marT="27432" marB="27432"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solidFill>
                            <a:srgbClr val="FFFF00"/>
                          </a:solidFill>
                          <a:effectLst>
                            <a:outerShdw blurRad="38100" dist="38100" dir="2700000" algn="tl">
                              <a:srgbClr val="000000"/>
                            </a:outerShdw>
                          </a:effectLst>
                        </a:rPr>
                        <a:t>1.3Tesla</a:t>
                      </a:r>
                      <a:endPar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marL="82296" marR="82296" marT="27432" marB="27432" horzOverflow="overflow"/>
                </a:tc>
              </a:tr>
              <a:tr h="377719">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solidFill>
                            <a:srgbClr val="FFFF00"/>
                          </a:solidFill>
                          <a:effectLst>
                            <a:outerShdw blurRad="38100" dist="38100" dir="2700000" algn="tl">
                              <a:srgbClr val="000000"/>
                            </a:outerShdw>
                          </a:effectLst>
                        </a:rPr>
                        <a:t>RPC dimensions</a:t>
                      </a:r>
                      <a:endPar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marL="82296" marR="82296" marT="27432" marB="27432"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solidFill>
                            <a:srgbClr val="FFFF00"/>
                          </a:solidFill>
                          <a:effectLst>
                            <a:outerShdw blurRad="38100" dist="38100" dir="2700000" algn="tl">
                              <a:srgbClr val="000000"/>
                            </a:outerShdw>
                          </a:effectLst>
                        </a:rPr>
                        <a:t>1,950mm × 1,840mm × 26mm</a:t>
                      </a:r>
                      <a:endPar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marL="82296" marR="82296" marT="27432" marB="27432" horzOverflow="overflow"/>
                </a:tc>
              </a:tr>
              <a:tr h="377719">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solidFill>
                            <a:srgbClr val="FFFF00"/>
                          </a:solidFill>
                          <a:effectLst>
                            <a:outerShdw blurRad="38100" dist="38100" dir="2700000" algn="tl">
                              <a:srgbClr val="000000"/>
                            </a:outerShdw>
                          </a:effectLst>
                        </a:rPr>
                        <a:t>Readout strip pitch</a:t>
                      </a:r>
                      <a:endPar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marL="82296" marR="82296" marT="27432" marB="27432"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solidFill>
                            <a:srgbClr val="FFFF00"/>
                          </a:solidFill>
                          <a:effectLst>
                            <a:outerShdw blurRad="38100" dist="38100" dir="2700000" algn="tl">
                              <a:srgbClr val="000000"/>
                            </a:outerShdw>
                          </a:effectLst>
                        </a:rPr>
                        <a:t>30mm</a:t>
                      </a:r>
                      <a:endPar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marL="82296" marR="82296" marT="27432" marB="27432" horzOverflow="overflow"/>
                </a:tc>
              </a:tr>
              <a:tr h="377719">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No. of  RPCs/Road/Layer</a:t>
                      </a:r>
                      <a:endParaRPr kumimoji="0" lang="en-US" sz="1800" b="0" i="0" u="none" strike="noStrike" cap="none" normalizeH="0" baseline="0" dirty="0" smtClean="0">
                        <a:ln>
                          <a:noFill/>
                        </a:ln>
                        <a:solidFill>
                          <a:srgbClr val="00FF00"/>
                        </a:solidFill>
                        <a:effectLst>
                          <a:outerShdw blurRad="38100" dist="38100" dir="2700000" algn="tl">
                            <a:srgbClr val="000000"/>
                          </a:outerShdw>
                        </a:effectLst>
                        <a:latin typeface="Arial" charset="0"/>
                        <a:cs typeface="Arial" charset="0"/>
                      </a:endParaRPr>
                    </a:p>
                  </a:txBody>
                  <a:tcPr marL="82296" marR="82296" marT="27432" marB="27432"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8</a:t>
                      </a:r>
                      <a:endParaRPr kumimoji="0" lang="en-US" sz="1800" b="0" i="0" u="none" strike="noStrike" cap="none" normalizeH="0" baseline="0" dirty="0" smtClean="0">
                        <a:ln>
                          <a:noFill/>
                        </a:ln>
                        <a:solidFill>
                          <a:srgbClr val="00FF00"/>
                        </a:solidFill>
                        <a:effectLst>
                          <a:outerShdw blurRad="38100" dist="38100" dir="2700000" algn="tl">
                            <a:srgbClr val="000000"/>
                          </a:outerShdw>
                        </a:effectLst>
                        <a:latin typeface="Arial" charset="0"/>
                        <a:cs typeface="Arial" charset="0"/>
                      </a:endParaRPr>
                    </a:p>
                  </a:txBody>
                  <a:tcPr marL="82296" marR="82296" marT="27432" marB="27432" horzOverflow="overflow"/>
                </a:tc>
              </a:tr>
              <a:tr h="377719">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No. of  Roads/Layer/Module</a:t>
                      </a:r>
                      <a:endParaRPr kumimoji="0" lang="en-US" sz="1800" b="0" i="0" u="none" strike="noStrike" cap="none" normalizeH="0" baseline="0" dirty="0" smtClean="0">
                        <a:ln>
                          <a:noFill/>
                        </a:ln>
                        <a:solidFill>
                          <a:srgbClr val="00FF00"/>
                        </a:solidFill>
                        <a:effectLst>
                          <a:outerShdw blurRad="38100" dist="38100" dir="2700000" algn="tl">
                            <a:srgbClr val="000000"/>
                          </a:outerShdw>
                        </a:effectLst>
                        <a:latin typeface="Arial" charset="0"/>
                        <a:cs typeface="Arial" charset="0"/>
                      </a:endParaRPr>
                    </a:p>
                  </a:txBody>
                  <a:tcPr marL="82296" marR="82296" marT="27432" marB="27432"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8</a:t>
                      </a:r>
                      <a:endParaRPr kumimoji="0" lang="en-US" sz="1800" b="0" i="0" u="none" strike="noStrike" cap="none" normalizeH="0" baseline="0" dirty="0" smtClean="0">
                        <a:ln>
                          <a:noFill/>
                        </a:ln>
                        <a:solidFill>
                          <a:srgbClr val="00FF00"/>
                        </a:solidFill>
                        <a:effectLst>
                          <a:outerShdw blurRad="38100" dist="38100" dir="2700000" algn="tl">
                            <a:srgbClr val="000000"/>
                          </a:outerShdw>
                        </a:effectLst>
                        <a:latin typeface="Arial" charset="0"/>
                        <a:cs typeface="Arial" charset="0"/>
                      </a:endParaRPr>
                    </a:p>
                  </a:txBody>
                  <a:tcPr marL="82296" marR="82296" marT="27432" marB="27432" horzOverflow="overflow"/>
                </a:tc>
              </a:tr>
              <a:tr h="377719">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No. of  RPC units/Layer</a:t>
                      </a:r>
                      <a:endParaRPr kumimoji="0" lang="en-US" sz="1800" b="0" i="0" u="none" strike="noStrike" cap="none" normalizeH="0" baseline="0" dirty="0" smtClean="0">
                        <a:ln>
                          <a:noFill/>
                        </a:ln>
                        <a:solidFill>
                          <a:srgbClr val="00FF00"/>
                        </a:solidFill>
                        <a:effectLst>
                          <a:outerShdw blurRad="38100" dist="38100" dir="2700000" algn="tl">
                            <a:srgbClr val="000000"/>
                          </a:outerShdw>
                        </a:effectLst>
                        <a:latin typeface="Arial" charset="0"/>
                        <a:cs typeface="Arial" charset="0"/>
                      </a:endParaRPr>
                    </a:p>
                  </a:txBody>
                  <a:tcPr marL="82296" marR="82296" marT="27432" marB="27432"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effectLst>
                            <a:outerShdw blurRad="38100" dist="38100" dir="2700000" algn="tl">
                              <a:srgbClr val="000000"/>
                            </a:outerShdw>
                          </a:effectLst>
                        </a:rPr>
                        <a:t>192</a:t>
                      </a:r>
                      <a:endParaRPr kumimoji="0" lang="en-US" sz="1800" b="0" i="0" u="none" strike="noStrike" cap="none" normalizeH="0" baseline="0" dirty="0" smtClean="0">
                        <a:ln>
                          <a:noFill/>
                        </a:ln>
                        <a:solidFill>
                          <a:srgbClr val="00FF00"/>
                        </a:solidFill>
                        <a:effectLst>
                          <a:outerShdw blurRad="38100" dist="38100" dir="2700000" algn="tl">
                            <a:srgbClr val="000000"/>
                          </a:outerShdw>
                        </a:effectLst>
                        <a:latin typeface="Arial" charset="0"/>
                        <a:cs typeface="Arial" charset="0"/>
                      </a:endParaRPr>
                    </a:p>
                  </a:txBody>
                  <a:tcPr marL="82296" marR="82296" marT="27432" marB="27432" horzOverflow="overflow"/>
                </a:tc>
              </a:tr>
              <a:tr h="377719">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solidFill>
                            <a:srgbClr val="FFFF00"/>
                          </a:solidFill>
                          <a:effectLst>
                            <a:outerShdw blurRad="38100" dist="38100" dir="2700000" algn="tl">
                              <a:srgbClr val="000000"/>
                            </a:outerShdw>
                          </a:effectLst>
                        </a:rPr>
                        <a:t>No. of  RPC units</a:t>
                      </a:r>
                      <a:endPar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marL="82296" marR="82296" marT="27432" marB="27432"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solidFill>
                            <a:srgbClr val="FFFF00"/>
                          </a:solidFill>
                          <a:effectLst>
                            <a:outerShdw blurRad="38100" dist="38100" dir="2700000" algn="tl">
                              <a:srgbClr val="000000"/>
                            </a:outerShdw>
                          </a:effectLst>
                        </a:rPr>
                        <a:t>28,800 (97,505m</a:t>
                      </a:r>
                      <a:r>
                        <a:rPr kumimoji="0" lang="en-US" sz="1800" u="none" strike="noStrike" cap="none" normalizeH="0" baseline="30000" dirty="0" smtClean="0">
                          <a:ln>
                            <a:noFill/>
                          </a:ln>
                          <a:solidFill>
                            <a:srgbClr val="FFFF00"/>
                          </a:solidFill>
                          <a:effectLst>
                            <a:outerShdw blurRad="38100" dist="38100" dir="2700000" algn="tl">
                              <a:srgbClr val="000000"/>
                            </a:outerShdw>
                          </a:effectLst>
                        </a:rPr>
                        <a:t>2</a:t>
                      </a:r>
                      <a:r>
                        <a:rPr kumimoji="0" lang="en-US" sz="1800" u="none" strike="noStrike" cap="none" normalizeH="0" baseline="0" dirty="0" smtClean="0">
                          <a:ln>
                            <a:noFill/>
                          </a:ln>
                          <a:solidFill>
                            <a:srgbClr val="FFFF00"/>
                          </a:solidFill>
                          <a:effectLst>
                            <a:outerShdw blurRad="38100" dist="38100" dir="2700000" algn="tl">
                              <a:srgbClr val="000000"/>
                            </a:outerShdw>
                          </a:effectLst>
                        </a:rPr>
                        <a:t>)</a:t>
                      </a:r>
                      <a:endParaRPr kumimoji="0" lang="en-US" sz="1800" b="0" i="0" u="none" strike="noStrike" cap="none" normalizeH="0" baseline="30000" dirty="0" smtClean="0">
                        <a:ln>
                          <a:noFill/>
                        </a:ln>
                        <a:solidFill>
                          <a:srgbClr val="FFFF00"/>
                        </a:solidFill>
                        <a:effectLst>
                          <a:outerShdw blurRad="38100" dist="38100" dir="2700000" algn="tl">
                            <a:srgbClr val="000000"/>
                          </a:outerShdw>
                        </a:effectLst>
                        <a:latin typeface="Arial" charset="0"/>
                        <a:cs typeface="Arial" charset="0"/>
                      </a:endParaRPr>
                    </a:p>
                  </a:txBody>
                  <a:tcPr marL="82296" marR="82296" marT="27432" marB="27432" horzOverflow="overflow"/>
                </a:tc>
              </a:tr>
              <a:tr h="377719">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solidFill>
                            <a:srgbClr val="FFFF00"/>
                          </a:solidFill>
                          <a:effectLst>
                            <a:outerShdw blurRad="38100" dist="38100" dir="2700000" algn="tl">
                              <a:srgbClr val="000000"/>
                            </a:outerShdw>
                          </a:effectLst>
                        </a:rPr>
                        <a:t>No. of readout strips</a:t>
                      </a:r>
                      <a:endPar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marL="82296" marR="82296" marT="27432" marB="27432" horzOverflow="overflow"/>
                </a:tc>
                <a:tc>
                  <a:txBody>
                    <a:bodyPr/>
                    <a:lstStyle/>
                    <a:p>
                      <a:pPr marL="0" marR="0" lvl="0" indent="0" algn="l" defTabSz="1019175" rtl="0" eaLnBrk="1" fontAlgn="base" latinLnBrk="0" hangingPunct="1">
                        <a:lnSpc>
                          <a:spcPct val="100000"/>
                        </a:lnSpc>
                        <a:spcBef>
                          <a:spcPct val="20000"/>
                        </a:spcBef>
                        <a:spcAft>
                          <a:spcPct val="0"/>
                        </a:spcAft>
                        <a:buClr>
                          <a:schemeClr val="hlink"/>
                        </a:buClr>
                        <a:buSzTx/>
                        <a:buFont typeface="Wingdings" pitchFamily="2" charset="2"/>
                        <a:buNone/>
                        <a:tabLst/>
                      </a:pPr>
                      <a:r>
                        <a:rPr kumimoji="0" lang="en-US" sz="1800" u="none" strike="noStrike" cap="none" normalizeH="0" baseline="0" dirty="0" smtClean="0">
                          <a:ln>
                            <a:noFill/>
                          </a:ln>
                          <a:solidFill>
                            <a:srgbClr val="FFFF00"/>
                          </a:solidFill>
                          <a:effectLst>
                            <a:outerShdw blurRad="38100" dist="38100" dir="2700000" algn="tl">
                              <a:srgbClr val="000000"/>
                            </a:outerShdw>
                          </a:effectLst>
                        </a:rPr>
                        <a:t>3,686,400</a:t>
                      </a:r>
                      <a:endParaRPr kumimoji="0" lang="en-US" sz="1800" b="0" i="0" u="none" strike="noStrike" cap="none" normalizeH="0" baseline="0" dirty="0" smtClean="0">
                        <a:ln>
                          <a:noFill/>
                        </a:ln>
                        <a:solidFill>
                          <a:srgbClr val="FFFF00"/>
                        </a:solidFill>
                        <a:effectLst>
                          <a:outerShdw blurRad="38100" dist="38100" dir="2700000" algn="tl">
                            <a:srgbClr val="000000"/>
                          </a:outerShdw>
                        </a:effectLst>
                        <a:latin typeface="Arial" charset="0"/>
                        <a:cs typeface="Arial" charset="0"/>
                      </a:endParaRPr>
                    </a:p>
                  </a:txBody>
                  <a:tcPr marL="82296" marR="82296" marT="27432" marB="27432" horzOverflow="overflow"/>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4"/>
          <p:cNvSpPr>
            <a:spLocks noGrp="1"/>
          </p:cNvSpPr>
          <p:nvPr>
            <p:ph type="sldNum" sz="quarter" idx="12"/>
          </p:nvPr>
        </p:nvSpPr>
        <p:spPr/>
        <p:txBody>
          <a:bodyPr/>
          <a:lstStyle/>
          <a:p>
            <a:fld id="{E49E8493-94D5-47D1-BCFB-9B0404048DAB}" type="slidenum">
              <a:rPr lang="en-US"/>
              <a:pPr/>
              <a:t>16</a:t>
            </a:fld>
            <a:endParaRPr lang="en-US" sz="1600" dirty="0">
              <a:solidFill>
                <a:schemeClr val="tx1"/>
              </a:solidFill>
            </a:endParaRPr>
          </a:p>
        </p:txBody>
      </p:sp>
      <p:sp>
        <p:nvSpPr>
          <p:cNvPr id="240642" name="Rectangle 2"/>
          <p:cNvSpPr>
            <a:spLocks noGrp="1" noChangeArrowheads="1"/>
          </p:cNvSpPr>
          <p:nvPr>
            <p:ph type="title"/>
          </p:nvPr>
        </p:nvSpPr>
        <p:spPr/>
        <p:txBody>
          <a:bodyPr>
            <a:noAutofit/>
          </a:bodyPr>
          <a:lstStyle/>
          <a:p>
            <a:r>
              <a:rPr lang="en-GB" sz="4400" dirty="0">
                <a:solidFill>
                  <a:srgbClr val="FFFF00"/>
                </a:solidFill>
              </a:rPr>
              <a:t>Electronic requirements for detectors</a:t>
            </a:r>
          </a:p>
        </p:txBody>
      </p:sp>
      <p:graphicFrame>
        <p:nvGraphicFramePr>
          <p:cNvPr id="240644" name="Group 4"/>
          <p:cNvGraphicFramePr>
            <a:graphicFrameLocks noGrp="1"/>
          </p:cNvGraphicFramePr>
          <p:nvPr/>
        </p:nvGraphicFramePr>
        <p:xfrm>
          <a:off x="428596" y="1260919"/>
          <a:ext cx="8370276" cy="4380675"/>
        </p:xfrm>
        <a:graphic>
          <a:graphicData uri="http://schemas.openxmlformats.org/drawingml/2006/table">
            <a:tbl>
              <a:tblPr>
                <a:effectLst>
                  <a:outerShdw blurRad="50800" dist="38100" dir="2700000" algn="tl" rotWithShape="0">
                    <a:prstClr val="black">
                      <a:alpha val="40000"/>
                    </a:prstClr>
                  </a:outerShdw>
                </a:effectLst>
                <a:tableStyleId>{616DA210-FB5B-4158-B5E0-FEB733F419BA}</a:tableStyleId>
              </a:tblPr>
              <a:tblGrid>
                <a:gridCol w="1785950"/>
                <a:gridCol w="3214710"/>
                <a:gridCol w="3369616"/>
              </a:tblGrid>
              <a:tr h="4572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effectLst/>
                        </a:rPr>
                        <a:t>Detector</a:t>
                      </a:r>
                      <a:endParaRPr kumimoji="0" lang="en-US" sz="2400" b="1" i="0" u="none" strike="noStrike" cap="none" normalizeH="0" baseline="0" dirty="0" smtClean="0">
                        <a:ln>
                          <a:noFill/>
                        </a:ln>
                        <a:solidFill>
                          <a:schemeClr val="bg1"/>
                        </a:solidFill>
                        <a:effectLst/>
                        <a:latin typeface="+mn-lt"/>
                      </a:endParaRPr>
                    </a:p>
                  </a:txBody>
                  <a:tcPr marL="84406" marR="84406"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effectLst/>
                        </a:rPr>
                        <a:t>Physics</a:t>
                      </a:r>
                      <a:endParaRPr kumimoji="0" lang="en-US" sz="2400" b="0" i="0" u="none" strike="noStrike" cap="none" normalizeH="0" baseline="0" dirty="0" smtClean="0">
                        <a:ln>
                          <a:noFill/>
                        </a:ln>
                        <a:solidFill>
                          <a:schemeClr val="bg1"/>
                        </a:solidFill>
                        <a:effectLst/>
                        <a:latin typeface="+mn-lt"/>
                      </a:endParaRPr>
                    </a:p>
                  </a:txBody>
                  <a:tcPr marL="84406" marR="84406"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u="none" strike="noStrike" cap="none" normalizeH="0" baseline="0" dirty="0" smtClean="0">
                          <a:ln>
                            <a:noFill/>
                          </a:ln>
                          <a:effectLst/>
                        </a:rPr>
                        <a:t>Technical</a:t>
                      </a:r>
                      <a:endParaRPr kumimoji="0" lang="en-US" sz="2400" b="0" i="0" u="none" strike="noStrike" cap="none" normalizeH="0" baseline="0" dirty="0" smtClean="0">
                        <a:ln>
                          <a:noFill/>
                        </a:ln>
                        <a:solidFill>
                          <a:schemeClr val="bg1"/>
                        </a:solidFill>
                        <a:effectLst/>
                        <a:latin typeface="+mn-lt"/>
                      </a:endParaRPr>
                    </a:p>
                  </a:txBody>
                  <a:tcPr marL="84406" marR="84406" horzOverflow="overflow"/>
                </a:tc>
              </a:tr>
              <a:tr h="124618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u="none" strike="noStrike" cap="none" normalizeH="0" baseline="0" dirty="0" smtClean="0">
                          <a:ln>
                            <a:noFill/>
                          </a:ln>
                          <a:effectLst/>
                        </a:rPr>
                        <a:t>Tracking</a:t>
                      </a:r>
                      <a:endParaRPr kumimoji="0" lang="en-US" sz="2200" b="1" i="0" u="none" strike="noStrike" cap="none" normalizeH="0" baseline="0" dirty="0" smtClean="0">
                        <a:ln>
                          <a:noFill/>
                        </a:ln>
                        <a:solidFill>
                          <a:schemeClr val="bg1"/>
                        </a:solidFill>
                        <a:effectLst/>
                        <a:latin typeface="+mn-lt"/>
                      </a:endParaRPr>
                    </a:p>
                  </a:txBody>
                  <a:tcPr marL="84406" marR="84406"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smtClean="0">
                          <a:ln>
                            <a:noFill/>
                          </a:ln>
                          <a:effectLst/>
                        </a:rPr>
                        <a:t>High spatial precision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smtClean="0">
                          <a:ln>
                            <a:noFill/>
                          </a:ln>
                          <a:effectLst/>
                        </a:rPr>
                        <a:t>Large channel count</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smtClean="0">
                          <a:ln>
                            <a:noFill/>
                          </a:ln>
                          <a:effectLst/>
                        </a:rPr>
                        <a:t>Limited energy precision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smtClean="0">
                          <a:ln>
                            <a:noFill/>
                          </a:ln>
                          <a:effectLst/>
                        </a:rPr>
                        <a:t>Limited dynamic range</a:t>
                      </a:r>
                      <a:endParaRPr kumimoji="0" lang="en-US" sz="1800" b="0" i="0" u="none" strike="noStrike" cap="none" normalizeH="0" baseline="0" dirty="0" smtClean="0">
                        <a:ln>
                          <a:noFill/>
                        </a:ln>
                        <a:solidFill>
                          <a:schemeClr val="bg1"/>
                        </a:solidFill>
                        <a:effectLst/>
                        <a:latin typeface="+mn-lt"/>
                      </a:endParaRPr>
                    </a:p>
                  </a:txBody>
                  <a:tcPr marL="84406" marR="84406"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smtClean="0">
                          <a:ln>
                            <a:noFill/>
                          </a:ln>
                          <a:effectLst/>
                        </a:rPr>
                        <a:t>Low power ~mW/channel</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smtClean="0">
                          <a:ln>
                            <a:noFill/>
                          </a:ln>
                          <a:effectLst/>
                        </a:rPr>
                        <a:t>High radiation levels  ~10Mrad</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smtClean="0">
                          <a:ln>
                            <a:noFill/>
                          </a:ln>
                          <a:effectLst/>
                        </a:rPr>
                        <a:t>         </a:t>
                      </a:r>
                      <a:endParaRPr kumimoji="0" lang="en-US" sz="1800" b="0" i="0" u="none" strike="noStrike" cap="none" normalizeH="0" baseline="0" dirty="0" smtClean="0">
                        <a:ln>
                          <a:noFill/>
                        </a:ln>
                        <a:solidFill>
                          <a:schemeClr val="bg1"/>
                        </a:solidFill>
                        <a:effectLst/>
                        <a:latin typeface="+mn-lt"/>
                      </a:endParaRPr>
                    </a:p>
                  </a:txBody>
                  <a:tcPr marL="84406" marR="84406" horzOverflow="overflow"/>
                </a:tc>
              </a:tr>
              <a:tr h="14684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u="none" strike="noStrike" cap="none" normalizeH="0" baseline="0" dirty="0" smtClean="0">
                          <a:ln>
                            <a:noFill/>
                          </a:ln>
                          <a:effectLst/>
                        </a:rPr>
                        <a:t>Calorimeter</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mn-lt"/>
                        </a:rPr>
                        <a:t>(EM/Hadron)</a:t>
                      </a:r>
                      <a:endParaRPr kumimoji="0" lang="en-US" sz="2200" b="0" i="0" u="none" strike="noStrike" cap="none" normalizeH="0" baseline="0" dirty="0" smtClean="0">
                        <a:ln>
                          <a:noFill/>
                        </a:ln>
                        <a:solidFill>
                          <a:schemeClr val="tx1"/>
                        </a:solidFill>
                        <a:effectLst/>
                        <a:latin typeface="+mn-lt"/>
                      </a:endParaRPr>
                    </a:p>
                  </a:txBody>
                  <a:tcPr marL="84406" marR="84406"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smtClean="0">
                          <a:ln>
                            <a:noFill/>
                          </a:ln>
                          <a:effectLst/>
                        </a:rPr>
                        <a:t>High energy resolution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smtClean="0">
                          <a:ln>
                            <a:noFill/>
                          </a:ln>
                          <a:effectLst/>
                        </a:rPr>
                        <a:t>Large energy range</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smtClean="0">
                          <a:ln>
                            <a:noFill/>
                          </a:ln>
                          <a:effectLst/>
                        </a:rPr>
                        <a:t>Excellent linearity</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smtClean="0">
                          <a:ln>
                            <a:noFill/>
                          </a:ln>
                          <a:effectLst/>
                        </a:rPr>
                        <a:t>Very stable over time</a:t>
                      </a:r>
                      <a:endParaRPr kumimoji="0" lang="en-US" sz="1800" b="0" i="0" u="none" strike="noStrike" cap="none" normalizeH="0" baseline="0" dirty="0" smtClean="0">
                        <a:ln>
                          <a:noFill/>
                        </a:ln>
                        <a:solidFill>
                          <a:schemeClr val="bg1"/>
                        </a:solidFill>
                        <a:effectLst/>
                        <a:latin typeface="+mn-lt"/>
                      </a:endParaRPr>
                    </a:p>
                  </a:txBody>
                  <a:tcPr marL="84406" marR="84406"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smtClean="0">
                          <a:ln>
                            <a:noFill/>
                          </a:ln>
                          <a:effectLst/>
                        </a:rPr>
                        <a:t>Intermediate radiation levels</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smtClean="0">
                          <a:ln>
                            <a:noFill/>
                          </a:ln>
                          <a:effectLst/>
                        </a:rPr>
                        <a:t> ~0.5Mrad</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smtClean="0">
                          <a:ln>
                            <a:noFill/>
                          </a:ln>
                          <a:effectLst/>
                        </a:rPr>
                        <a:t>Power constraints</a:t>
                      </a:r>
                      <a:endParaRPr kumimoji="0" lang="en-US" sz="1800" b="0" i="0" u="none" strike="noStrike" cap="none" normalizeH="0" baseline="0" dirty="0" smtClean="0">
                        <a:ln>
                          <a:noFill/>
                        </a:ln>
                        <a:solidFill>
                          <a:schemeClr val="bg1"/>
                        </a:solidFill>
                        <a:effectLst/>
                        <a:latin typeface="+mn-lt"/>
                      </a:endParaRPr>
                    </a:p>
                  </a:txBody>
                  <a:tcPr marL="84406" marR="84406" horzOverflow="overflow"/>
                </a:tc>
              </a:tr>
              <a:tr h="110172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200" u="none" strike="noStrike" cap="none" normalizeH="0" baseline="0" dirty="0" smtClean="0">
                          <a:ln>
                            <a:noFill/>
                          </a:ln>
                          <a:effectLst/>
                        </a:rPr>
                        <a:t>Muon</a:t>
                      </a:r>
                      <a:endParaRPr kumimoji="0" lang="en-US" sz="2200" b="0" i="0" u="none" strike="noStrike" cap="none" normalizeH="0" baseline="0" dirty="0" smtClean="0">
                        <a:ln>
                          <a:noFill/>
                        </a:ln>
                        <a:solidFill>
                          <a:schemeClr val="bg1"/>
                        </a:solidFill>
                        <a:effectLst/>
                        <a:latin typeface="+mn-lt"/>
                      </a:endParaRPr>
                    </a:p>
                  </a:txBody>
                  <a:tcPr marL="84406" marR="84406"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smtClean="0">
                          <a:ln>
                            <a:noFill/>
                          </a:ln>
                          <a:effectLst/>
                        </a:rPr>
                        <a:t>Very large area</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smtClean="0">
                          <a:ln>
                            <a:noFill/>
                          </a:ln>
                          <a:effectLst/>
                        </a:rPr>
                        <a:t>Moderate spatial resolution</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smtClean="0">
                          <a:ln>
                            <a:noFill/>
                          </a:ln>
                          <a:effectLst/>
                        </a:rPr>
                        <a:t>Accurate alignment &amp; stability</a:t>
                      </a:r>
                      <a:endParaRPr kumimoji="0" lang="en-US" sz="1800" b="0" i="0" u="none" strike="noStrike" cap="none" normalizeH="0" baseline="0" dirty="0" smtClean="0">
                        <a:ln>
                          <a:noFill/>
                        </a:ln>
                        <a:solidFill>
                          <a:schemeClr val="bg1"/>
                        </a:solidFill>
                        <a:effectLst/>
                        <a:latin typeface="+mn-lt"/>
                      </a:endParaRPr>
                    </a:p>
                  </a:txBody>
                  <a:tcPr marL="84406" marR="84406" horzOverflow="overflow"/>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u="none" strike="noStrike" cap="none" normalizeH="0" baseline="0" dirty="0" smtClean="0">
                          <a:ln>
                            <a:noFill/>
                          </a:ln>
                          <a:effectLst/>
                        </a:rPr>
                        <a:t>Low radiation levels</a:t>
                      </a:r>
                      <a:endParaRPr kumimoji="0" lang="en-US" sz="1800" b="0" i="0" u="none" strike="noStrike" cap="none" normalizeH="0" baseline="0" dirty="0" smtClean="0">
                        <a:ln>
                          <a:noFill/>
                        </a:ln>
                        <a:solidFill>
                          <a:schemeClr val="bg1"/>
                        </a:solidFill>
                        <a:effectLst/>
                        <a:latin typeface="+mn-lt"/>
                      </a:endParaRPr>
                    </a:p>
                  </a:txBody>
                  <a:tcPr marL="84406" marR="84406" horzOverflow="overflow"/>
                </a:tc>
              </a:tr>
            </a:tbl>
          </a:graphicData>
        </a:graphic>
      </p:graphicFrame>
      <p:sp>
        <p:nvSpPr>
          <p:cNvPr id="8" name="Footer Placeholder 3"/>
          <p:cNvSpPr>
            <a:spLocks noGrp="1"/>
          </p:cNvSpPr>
          <p:nvPr>
            <p:ph type="ftr" sz="quarter" idx="11"/>
          </p:nvPr>
        </p:nvSpPr>
        <p:spPr>
          <a:xfrm>
            <a:off x="144000" y="6402538"/>
            <a:ext cx="8172000" cy="384048"/>
          </a:xfrm>
        </p:spPr>
        <p:txBody>
          <a:bodyPr/>
          <a:lstStyle/>
          <a:p>
            <a:r>
              <a:rPr lang="sv-SE" smtClean="0"/>
              <a:t>B.Satyanarayana, TIFR, Mumbai                    Signal Processing Electronics                    SERCEHEP11, VECC, Kolkata</a:t>
            </a:r>
            <a:endParaRPr lang="en-US" dirty="0"/>
          </a:p>
        </p:txBody>
      </p:sp>
    </p:spTree>
  </p:cSld>
  <p:clrMapOvr>
    <a:masterClrMapping/>
  </p:clrMapOvr>
  <p:transition advTm="4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40644"/>
                                        </p:tgtEl>
                                        <p:attrNameLst>
                                          <p:attrName>style.visibility</p:attrName>
                                        </p:attrNameLst>
                                      </p:cBhvr>
                                      <p:to>
                                        <p:strVal val="visible"/>
                                      </p:to>
                                    </p:set>
                                    <p:animEffect transition="in" filter="wipe(up)">
                                      <p:cBhvr>
                                        <p:cTn id="7" dur="500"/>
                                        <p:tgtEl>
                                          <p:spTgt spid="2406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sz="half" idx="1"/>
          </p:nvPr>
        </p:nvSpPr>
        <p:spPr>
          <a:xfrm>
            <a:off x="144000" y="838800"/>
            <a:ext cx="3995952" cy="5472000"/>
          </a:xfrm>
        </p:spPr>
        <p:txBody>
          <a:bodyPr/>
          <a:lstStyle/>
          <a:p>
            <a:r>
              <a:rPr lang="en-US" dirty="0"/>
              <a:t>Some primary and some derived</a:t>
            </a:r>
          </a:p>
          <a:p>
            <a:r>
              <a:rPr lang="en-US" dirty="0"/>
              <a:t>Light</a:t>
            </a:r>
          </a:p>
          <a:p>
            <a:r>
              <a:rPr lang="en-US" dirty="0"/>
              <a:t>Energy</a:t>
            </a:r>
          </a:p>
          <a:p>
            <a:r>
              <a:rPr lang="en-US" dirty="0" smtClean="0"/>
              <a:t>Charge/Current</a:t>
            </a:r>
          </a:p>
          <a:p>
            <a:r>
              <a:rPr lang="en-US" dirty="0" smtClean="0"/>
              <a:t>Pulse shape</a:t>
            </a:r>
            <a:endParaRPr lang="en-US" dirty="0"/>
          </a:p>
          <a:p>
            <a:r>
              <a:rPr lang="en-US" dirty="0"/>
              <a:t>Pulse height/Voltage</a:t>
            </a:r>
          </a:p>
          <a:p>
            <a:r>
              <a:rPr lang="en-US" dirty="0"/>
              <a:t>Relative timing</a:t>
            </a:r>
          </a:p>
          <a:p>
            <a:r>
              <a:rPr lang="en-US" dirty="0"/>
              <a:t>Position/Particle track</a:t>
            </a:r>
          </a:p>
        </p:txBody>
      </p:sp>
      <p:sp>
        <p:nvSpPr>
          <p:cNvPr id="7" name="Content Placeholder 6"/>
          <p:cNvSpPr>
            <a:spLocks noGrp="1"/>
          </p:cNvSpPr>
          <p:nvPr>
            <p:ph sz="half" idx="2"/>
          </p:nvPr>
        </p:nvSpPr>
        <p:spPr>
          <a:xfrm>
            <a:off x="4155956" y="838800"/>
            <a:ext cx="4788040" cy="5472000"/>
          </a:xfrm>
        </p:spPr>
        <p:txBody>
          <a:bodyPr/>
          <a:lstStyle/>
          <a:p>
            <a:r>
              <a:rPr lang="en-US" dirty="0" smtClean="0"/>
              <a:t>Amplifiers and Comparators</a:t>
            </a:r>
          </a:p>
          <a:p>
            <a:r>
              <a:rPr lang="en-US" dirty="0" smtClean="0"/>
              <a:t>Analog to Digital Converters</a:t>
            </a:r>
          </a:p>
          <a:p>
            <a:r>
              <a:rPr lang="en-US" dirty="0" smtClean="0"/>
              <a:t>Charge to Digital Converters</a:t>
            </a:r>
          </a:p>
          <a:p>
            <a:r>
              <a:rPr lang="en-US" dirty="0" smtClean="0"/>
              <a:t>Time to Digital Converters</a:t>
            </a:r>
          </a:p>
          <a:p>
            <a:r>
              <a:rPr lang="en-US" dirty="0" smtClean="0"/>
              <a:t>Waveform digitisers</a:t>
            </a:r>
          </a:p>
          <a:p>
            <a:r>
              <a:rPr lang="en-US" dirty="0" smtClean="0"/>
              <a:t>Latches and Registers</a:t>
            </a:r>
          </a:p>
          <a:p>
            <a:r>
              <a:rPr lang="en-US" dirty="0" smtClean="0"/>
              <a:t>Memories</a:t>
            </a:r>
          </a:p>
          <a:p>
            <a:r>
              <a:rPr lang="en-US" dirty="0" smtClean="0"/>
              <a:t>Logic/trigger systems</a:t>
            </a:r>
          </a:p>
          <a:p>
            <a:r>
              <a:rPr lang="en-US" dirty="0" smtClean="0"/>
              <a:t>Hybrids</a:t>
            </a:r>
          </a:p>
          <a:p>
            <a:endParaRPr lang="en-SG" dirty="0"/>
          </a:p>
        </p:txBody>
      </p:sp>
      <p:sp>
        <p:nvSpPr>
          <p:cNvPr id="3" name="Title 2"/>
          <p:cNvSpPr>
            <a:spLocks noGrp="1"/>
          </p:cNvSpPr>
          <p:nvPr>
            <p:ph type="title"/>
          </p:nvPr>
        </p:nvSpPr>
        <p:spPr/>
        <p:txBody>
          <a:bodyPr>
            <a:noAutofit/>
          </a:bodyPr>
          <a:lstStyle/>
          <a:p>
            <a:r>
              <a:rPr lang="en-US" sz="4400" dirty="0" smtClean="0"/>
              <a:t>Measurements &amp; measuring elements</a:t>
            </a:r>
            <a:endParaRPr lang="en-SG" sz="4400"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17</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up)">
                                      <p:cBhvr>
                                        <p:cTn id="10" dur="500"/>
                                        <p:tgtEl>
                                          <p:spTgt spid="6">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up)">
                                      <p:cBhvr>
                                        <p:cTn id="13" dur="500"/>
                                        <p:tgtEl>
                                          <p:spTgt spid="6">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up)">
                                      <p:cBhvr>
                                        <p:cTn id="16" dur="500"/>
                                        <p:tgtEl>
                                          <p:spTgt spid="6">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wipe(up)">
                                      <p:cBhvr>
                                        <p:cTn id="19" dur="500"/>
                                        <p:tgtEl>
                                          <p:spTgt spid="6">
                                            <p:txEl>
                                              <p:pRg st="4" end="4"/>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wipe(up)">
                                      <p:cBhvr>
                                        <p:cTn id="22" dur="500"/>
                                        <p:tgtEl>
                                          <p:spTgt spid="6">
                                            <p:txEl>
                                              <p:pRg st="5" end="5"/>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animEffect transition="in" filter="wipe(up)">
                                      <p:cBhvr>
                                        <p:cTn id="25" dur="500"/>
                                        <p:tgtEl>
                                          <p:spTgt spid="6">
                                            <p:txEl>
                                              <p:pRg st="6" end="6"/>
                                            </p:tx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Effect transition="in" filter="wipe(up)">
                                      <p:cBhvr>
                                        <p:cTn id="28" dur="500"/>
                                        <p:tgtEl>
                                          <p:spTgt spid="6">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wipe(up)">
                                      <p:cBhvr>
                                        <p:cTn id="33" dur="500"/>
                                        <p:tgtEl>
                                          <p:spTgt spid="7">
                                            <p:txEl>
                                              <p:pRg st="0" end="0"/>
                                            </p:txEl>
                                          </p:spTgt>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wipe(up)">
                                      <p:cBhvr>
                                        <p:cTn id="36" dur="500"/>
                                        <p:tgtEl>
                                          <p:spTgt spid="7">
                                            <p:txEl>
                                              <p:pRg st="1" end="1"/>
                                            </p:txEl>
                                          </p:spTgt>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wipe(up)">
                                      <p:cBhvr>
                                        <p:cTn id="39" dur="500"/>
                                        <p:tgtEl>
                                          <p:spTgt spid="7">
                                            <p:txEl>
                                              <p:pRg st="2" end="2"/>
                                            </p:txEl>
                                          </p:spTgt>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7">
                                            <p:txEl>
                                              <p:pRg st="3" end="3"/>
                                            </p:txEl>
                                          </p:spTgt>
                                        </p:tgtEl>
                                        <p:attrNameLst>
                                          <p:attrName>style.visibility</p:attrName>
                                        </p:attrNameLst>
                                      </p:cBhvr>
                                      <p:to>
                                        <p:strVal val="visible"/>
                                      </p:to>
                                    </p:set>
                                    <p:animEffect transition="in" filter="wipe(up)">
                                      <p:cBhvr>
                                        <p:cTn id="42" dur="500"/>
                                        <p:tgtEl>
                                          <p:spTgt spid="7">
                                            <p:txEl>
                                              <p:pRg st="3" end="3"/>
                                            </p:txEl>
                                          </p:spTgt>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7">
                                            <p:txEl>
                                              <p:pRg st="4" end="4"/>
                                            </p:txEl>
                                          </p:spTgt>
                                        </p:tgtEl>
                                        <p:attrNameLst>
                                          <p:attrName>style.visibility</p:attrName>
                                        </p:attrNameLst>
                                      </p:cBhvr>
                                      <p:to>
                                        <p:strVal val="visible"/>
                                      </p:to>
                                    </p:set>
                                    <p:animEffect transition="in" filter="wipe(up)">
                                      <p:cBhvr>
                                        <p:cTn id="45" dur="500"/>
                                        <p:tgtEl>
                                          <p:spTgt spid="7">
                                            <p:txEl>
                                              <p:pRg st="4" end="4"/>
                                            </p:txEl>
                                          </p:spTgt>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7">
                                            <p:txEl>
                                              <p:pRg st="5" end="5"/>
                                            </p:txEl>
                                          </p:spTgt>
                                        </p:tgtEl>
                                        <p:attrNameLst>
                                          <p:attrName>style.visibility</p:attrName>
                                        </p:attrNameLst>
                                      </p:cBhvr>
                                      <p:to>
                                        <p:strVal val="visible"/>
                                      </p:to>
                                    </p:set>
                                    <p:animEffect transition="in" filter="wipe(up)">
                                      <p:cBhvr>
                                        <p:cTn id="48" dur="500"/>
                                        <p:tgtEl>
                                          <p:spTgt spid="7">
                                            <p:txEl>
                                              <p:pRg st="5" end="5"/>
                                            </p:txEl>
                                          </p:spTgt>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7">
                                            <p:txEl>
                                              <p:pRg st="6" end="6"/>
                                            </p:txEl>
                                          </p:spTgt>
                                        </p:tgtEl>
                                        <p:attrNameLst>
                                          <p:attrName>style.visibility</p:attrName>
                                        </p:attrNameLst>
                                      </p:cBhvr>
                                      <p:to>
                                        <p:strVal val="visible"/>
                                      </p:to>
                                    </p:set>
                                    <p:animEffect transition="in" filter="wipe(up)">
                                      <p:cBhvr>
                                        <p:cTn id="51" dur="500"/>
                                        <p:tgtEl>
                                          <p:spTgt spid="7">
                                            <p:txEl>
                                              <p:pRg st="6" end="6"/>
                                            </p:txEl>
                                          </p:spTgt>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7">
                                            <p:txEl>
                                              <p:pRg st="7" end="7"/>
                                            </p:txEl>
                                          </p:spTgt>
                                        </p:tgtEl>
                                        <p:attrNameLst>
                                          <p:attrName>style.visibility</p:attrName>
                                        </p:attrNameLst>
                                      </p:cBhvr>
                                      <p:to>
                                        <p:strVal val="visible"/>
                                      </p:to>
                                    </p:set>
                                    <p:animEffect transition="in" filter="wipe(up)">
                                      <p:cBhvr>
                                        <p:cTn id="54" dur="500"/>
                                        <p:tgtEl>
                                          <p:spTgt spid="7">
                                            <p:txEl>
                                              <p:pRg st="7" end="7"/>
                                            </p:txEl>
                                          </p:spTgt>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7">
                                            <p:txEl>
                                              <p:pRg st="8" end="8"/>
                                            </p:txEl>
                                          </p:spTgt>
                                        </p:tgtEl>
                                        <p:attrNameLst>
                                          <p:attrName>style.visibility</p:attrName>
                                        </p:attrNameLst>
                                      </p:cBhvr>
                                      <p:to>
                                        <p:strVal val="visible"/>
                                      </p:to>
                                    </p:set>
                                    <p:animEffect transition="in" filter="wipe(up)">
                                      <p:cBhvr>
                                        <p:cTn id="57" dur="5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400" dirty="0" smtClean="0"/>
              <a:t>Concept of HEP instrumentation</a:t>
            </a:r>
            <a:endParaRPr lang="en-SG" sz="4400"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18</a:t>
            </a:fld>
            <a:endParaRPr kumimoji="0" lang="en-US" dirty="0"/>
          </a:p>
        </p:txBody>
      </p:sp>
      <p:pic>
        <p:nvPicPr>
          <p:cNvPr id="6" name="Picture 6" descr="bsn_circuit"/>
          <p:cNvPicPr>
            <a:picLocks noChangeAspect="1" noChangeArrowheads="1"/>
          </p:cNvPicPr>
          <p:nvPr/>
        </p:nvPicPr>
        <p:blipFill>
          <a:blip r:embed="rId2" cstate="print"/>
          <a:srcRect/>
          <a:stretch>
            <a:fillRect/>
          </a:stretch>
        </p:blipFill>
        <p:spPr>
          <a:xfrm>
            <a:off x="72000" y="1071563"/>
            <a:ext cx="9000000" cy="5268053"/>
          </a:xfrm>
          <a:prstGeom prst="rect">
            <a:avLst/>
          </a:prstGeo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3"/>
          <p:cNvSpPr>
            <a:spLocks noGrp="1" noChangeArrowheads="1"/>
          </p:cNvSpPr>
          <p:nvPr>
            <p:ph idx="1"/>
          </p:nvPr>
        </p:nvSpPr>
        <p:spPr/>
        <p:txBody>
          <a:bodyPr>
            <a:normAutofit lnSpcReduction="10000"/>
          </a:bodyPr>
          <a:lstStyle/>
          <a:p>
            <a:pPr>
              <a:spcBef>
                <a:spcPts val="300"/>
              </a:spcBef>
            </a:pPr>
            <a:r>
              <a:rPr lang="en-US" altLang="en-GB" sz="2000" dirty="0" smtClean="0">
                <a:cs typeface="Times" charset="0"/>
              </a:rPr>
              <a:t>Typical </a:t>
            </a:r>
            <a:r>
              <a:rPr lang="en-US" altLang="en-GB" sz="2000" dirty="0">
                <a:cs typeface="Times" charset="0"/>
              </a:rPr>
              <a:t>application  -  precise measurements of x-ray or gamma-ray energies</a:t>
            </a:r>
          </a:p>
          <a:p>
            <a:pPr>
              <a:spcBef>
                <a:spcPts val="300"/>
              </a:spcBef>
            </a:pPr>
            <a:endParaRPr lang="en-US" altLang="en-GB" sz="2000" dirty="0">
              <a:cs typeface="Times" charset="0"/>
            </a:endParaRPr>
          </a:p>
          <a:p>
            <a:pPr>
              <a:spcBef>
                <a:spcPts val="300"/>
              </a:spcBef>
            </a:pPr>
            <a:endParaRPr lang="en-US" altLang="en-GB" sz="2000" dirty="0">
              <a:solidFill>
                <a:schemeClr val="accent2"/>
              </a:solidFill>
              <a:cs typeface="Times" charset="0"/>
            </a:endParaRPr>
          </a:p>
          <a:p>
            <a:pPr>
              <a:spcBef>
                <a:spcPts val="300"/>
              </a:spcBef>
            </a:pPr>
            <a:endParaRPr lang="en-US" altLang="en-GB" sz="2000" dirty="0">
              <a:solidFill>
                <a:schemeClr val="accent2"/>
              </a:solidFill>
              <a:cs typeface="Times" charset="0"/>
            </a:endParaRPr>
          </a:p>
          <a:p>
            <a:endParaRPr lang="en-US" altLang="en-GB" sz="2000" dirty="0">
              <a:cs typeface="Times" charset="0"/>
            </a:endParaRPr>
          </a:p>
          <a:p>
            <a:endParaRPr lang="en-US" altLang="en-GB" sz="2000" dirty="0">
              <a:cs typeface="Times" charset="0"/>
            </a:endParaRPr>
          </a:p>
          <a:p>
            <a:endParaRPr lang="en-US" altLang="en-GB" sz="2000" dirty="0">
              <a:cs typeface="Times" charset="0"/>
            </a:endParaRPr>
          </a:p>
          <a:p>
            <a:endParaRPr lang="en-US" altLang="en-GB" sz="2000" dirty="0">
              <a:cs typeface="Times" charset="0"/>
            </a:endParaRPr>
          </a:p>
          <a:p>
            <a:endParaRPr lang="en-US" altLang="en-GB" sz="2000" dirty="0" smtClean="0">
              <a:cs typeface="Times" charset="0"/>
            </a:endParaRPr>
          </a:p>
          <a:p>
            <a:r>
              <a:rPr lang="en-US" altLang="en-GB" sz="2000" dirty="0" smtClean="0">
                <a:cs typeface="Times" charset="0"/>
              </a:rPr>
              <a:t>Pre-amplifier - </a:t>
            </a:r>
            <a:r>
              <a:rPr lang="en-US" altLang="en-GB" sz="2000" i="1" dirty="0" smtClean="0">
                <a:cs typeface="Times" charset="0"/>
              </a:rPr>
              <a:t>first </a:t>
            </a:r>
            <a:r>
              <a:rPr lang="en-US" altLang="en-GB" sz="2000" i="1" dirty="0">
                <a:cs typeface="Times" charset="0"/>
              </a:rPr>
              <a:t>stage of </a:t>
            </a:r>
            <a:r>
              <a:rPr lang="en-US" altLang="en-GB" sz="2000" i="1" dirty="0" smtClean="0">
                <a:cs typeface="Times" charset="0"/>
              </a:rPr>
              <a:t>amplification </a:t>
            </a:r>
            <a:endParaRPr lang="en-US" altLang="en-GB" sz="2000" i="1" dirty="0">
              <a:cs typeface="Times" charset="0"/>
            </a:endParaRPr>
          </a:p>
          <a:p>
            <a:r>
              <a:rPr lang="en-US" altLang="en-GB" sz="2000" dirty="0" smtClean="0">
                <a:cs typeface="Times" charset="0"/>
              </a:rPr>
              <a:t>Main amplifier - </a:t>
            </a:r>
            <a:r>
              <a:rPr lang="en-US" altLang="en-GB" sz="2000" i="1" dirty="0" smtClean="0">
                <a:cs typeface="Times" charset="0"/>
              </a:rPr>
              <a:t>adds </a:t>
            </a:r>
            <a:r>
              <a:rPr lang="en-US" altLang="en-GB" sz="2000" i="1" dirty="0">
                <a:cs typeface="Times" charset="0"/>
              </a:rPr>
              <a:t>gain and provides bandwidth </a:t>
            </a:r>
            <a:r>
              <a:rPr lang="en-US" altLang="en-GB" sz="2000" i="1" dirty="0" smtClean="0">
                <a:cs typeface="Times" charset="0"/>
              </a:rPr>
              <a:t>limiting</a:t>
            </a:r>
          </a:p>
          <a:p>
            <a:pPr lvl="1"/>
            <a:r>
              <a:rPr lang="en-US" altLang="en-GB" sz="1800" dirty="0" smtClean="0">
                <a:cs typeface="Times" charset="0"/>
              </a:rPr>
              <a:t>ADC - analog </a:t>
            </a:r>
            <a:r>
              <a:rPr lang="en-US" altLang="en-GB" sz="1800" dirty="0">
                <a:cs typeface="Times" charset="0"/>
              </a:rPr>
              <a:t>to digital conversion - </a:t>
            </a:r>
            <a:r>
              <a:rPr lang="en-US" altLang="en-GB" sz="1800" i="1" dirty="0" smtClean="0">
                <a:cs typeface="Times" charset="0"/>
              </a:rPr>
              <a:t>signal </a:t>
            </a:r>
            <a:r>
              <a:rPr lang="en-US" altLang="en-GB" sz="1800" i="1" dirty="0">
                <a:cs typeface="Times" charset="0"/>
              </a:rPr>
              <a:t>amplitude to binary number</a:t>
            </a:r>
          </a:p>
          <a:p>
            <a:r>
              <a:rPr lang="en-US" altLang="en-GB" sz="2000" dirty="0" smtClean="0">
                <a:cs typeface="Times" charset="0"/>
              </a:rPr>
              <a:t>Fast </a:t>
            </a:r>
            <a:r>
              <a:rPr lang="en-US" altLang="en-GB" sz="2000" dirty="0">
                <a:cs typeface="Times" charset="0"/>
              </a:rPr>
              <a:t>amplifier and </a:t>
            </a:r>
            <a:r>
              <a:rPr lang="en-US" altLang="en-GB" sz="2000" dirty="0" smtClean="0">
                <a:cs typeface="Times" charset="0"/>
              </a:rPr>
              <a:t>logic</a:t>
            </a:r>
          </a:p>
          <a:p>
            <a:pPr lvl="1"/>
            <a:r>
              <a:rPr lang="en-US" altLang="en-GB" sz="1800" dirty="0" smtClean="0">
                <a:cs typeface="Times" charset="0"/>
              </a:rPr>
              <a:t>Start ADC ("gate") and flag interesting "events" to DAQ system  </a:t>
            </a:r>
          </a:p>
          <a:p>
            <a:pPr lvl="1"/>
            <a:r>
              <a:rPr lang="en-US" altLang="en-GB" sz="1800" dirty="0" smtClean="0">
                <a:cs typeface="Times" charset="0"/>
              </a:rPr>
              <a:t>Most </a:t>
            </a:r>
            <a:r>
              <a:rPr lang="en-US" altLang="en-GB" sz="1800" dirty="0">
                <a:cs typeface="Times" charset="0"/>
              </a:rPr>
              <a:t>signals arrive randomly in time. </a:t>
            </a:r>
          </a:p>
          <a:p>
            <a:pPr lvl="1"/>
            <a:r>
              <a:rPr lang="en-US" altLang="en-GB" sz="1800" dirty="0" smtClean="0">
                <a:cs typeface="Times" charset="0"/>
              </a:rPr>
              <a:t>Other </a:t>
            </a:r>
            <a:r>
              <a:rPr lang="en-US" altLang="en-GB" sz="1800" dirty="0">
                <a:cs typeface="Times" charset="0"/>
              </a:rPr>
              <a:t>logic required to maximise chance of "good" event, </a:t>
            </a:r>
            <a:r>
              <a:rPr lang="en-US" altLang="en-GB" sz="1800" dirty="0" smtClean="0">
                <a:cs typeface="Times" charset="0"/>
              </a:rPr>
              <a:t>ex. </a:t>
            </a:r>
            <a:r>
              <a:rPr lang="en-US" altLang="en-GB" sz="1800" dirty="0">
                <a:cs typeface="Times" charset="0"/>
              </a:rPr>
              <a:t>second detector</a:t>
            </a:r>
          </a:p>
        </p:txBody>
      </p:sp>
      <p:sp>
        <p:nvSpPr>
          <p:cNvPr id="173058" name="Rectangle 2"/>
          <p:cNvSpPr>
            <a:spLocks noGrp="1" noChangeArrowheads="1"/>
          </p:cNvSpPr>
          <p:nvPr>
            <p:ph type="title"/>
          </p:nvPr>
        </p:nvSpPr>
        <p:spPr/>
        <p:txBody>
          <a:bodyPr>
            <a:noAutofit/>
          </a:bodyPr>
          <a:lstStyle/>
          <a:p>
            <a:pPr>
              <a:spcBef>
                <a:spcPts val="300"/>
              </a:spcBef>
            </a:pPr>
            <a:r>
              <a:rPr lang="en-GB" sz="4400" dirty="0"/>
              <a:t>Amplifier systems for spectroscopy</a:t>
            </a:r>
          </a:p>
        </p:txBody>
      </p:sp>
      <p:sp>
        <p:nvSpPr>
          <p:cNvPr id="8" name="Footer Placeholder 3"/>
          <p:cNvSpPr>
            <a:spLocks noGrp="1"/>
          </p:cNvSpPr>
          <p:nvPr>
            <p:ph type="ftr" sz="quarter" idx="11"/>
          </p:nvPr>
        </p:nvSpPr>
        <p:spPr/>
        <p:txBody>
          <a:bodyPr/>
          <a:lstStyle/>
          <a:p>
            <a:r>
              <a:rPr lang="sv-SE" dirty="0" smtClean="0"/>
              <a:t>B.Satyanarayana, TIFR, Mumbai                    Signal Processing Electronics                    SERCEHEP11, VECC, Kolkata</a:t>
            </a:r>
            <a:endParaRPr lang="en-US" dirty="0"/>
          </a:p>
        </p:txBody>
      </p:sp>
      <p:sp>
        <p:nvSpPr>
          <p:cNvPr id="7" name="Slide Number Placeholder 4"/>
          <p:cNvSpPr>
            <a:spLocks noGrp="1"/>
          </p:cNvSpPr>
          <p:nvPr>
            <p:ph type="sldNum" sz="quarter" idx="12"/>
          </p:nvPr>
        </p:nvSpPr>
        <p:spPr/>
        <p:txBody>
          <a:bodyPr/>
          <a:lstStyle/>
          <a:p>
            <a:fld id="{C9F9711F-07BC-449F-B2E4-5A0964D31265}" type="slidenum">
              <a:rPr lang="en-US" altLang="en-US"/>
              <a:pPr/>
              <a:t>19</a:t>
            </a:fld>
            <a:endParaRPr lang="en-US" altLang="en-US" sz="1600" dirty="0">
              <a:solidFill>
                <a:schemeClr val="tx1"/>
              </a:solidFill>
            </a:endParaRPr>
          </a:p>
        </p:txBody>
      </p:sp>
      <p:pic>
        <p:nvPicPr>
          <p:cNvPr id="173065" name="Picture 9"/>
          <p:cNvPicPr>
            <a:picLocks noChangeAspect="1" noChangeArrowheads="1"/>
          </p:cNvPicPr>
          <p:nvPr/>
        </p:nvPicPr>
        <p:blipFill>
          <a:blip r:embed="rId2" cstate="print"/>
          <a:srcRect l="2842" t="11762" r="4240" b="10586"/>
          <a:stretch>
            <a:fillRect/>
          </a:stretch>
        </p:blipFill>
        <p:spPr bwMode="auto">
          <a:xfrm>
            <a:off x="243352" y="1268760"/>
            <a:ext cx="8657297" cy="23672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animEffect transition="in" filter="wipe(up)">
                                      <p:cBhvr>
                                        <p:cTn id="7" dur="500"/>
                                        <p:tgtEl>
                                          <p:spTgt spid="1730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73065"/>
                                        </p:tgtEl>
                                        <p:attrNameLst>
                                          <p:attrName>style.visibility</p:attrName>
                                        </p:attrNameLst>
                                      </p:cBhvr>
                                      <p:to>
                                        <p:strVal val="visible"/>
                                      </p:to>
                                    </p:set>
                                    <p:animEffect transition="in" filter="wipe(up)">
                                      <p:cBhvr>
                                        <p:cTn id="12" dur="500"/>
                                        <p:tgtEl>
                                          <p:spTgt spid="1730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73059">
                                            <p:txEl>
                                              <p:pRg st="9" end="9"/>
                                            </p:txEl>
                                          </p:spTgt>
                                        </p:tgtEl>
                                        <p:attrNameLst>
                                          <p:attrName>style.visibility</p:attrName>
                                        </p:attrNameLst>
                                      </p:cBhvr>
                                      <p:to>
                                        <p:strVal val="visible"/>
                                      </p:to>
                                    </p:set>
                                    <p:animEffect transition="in" filter="wipe(up)">
                                      <p:cBhvr>
                                        <p:cTn id="17" dur="500"/>
                                        <p:tgtEl>
                                          <p:spTgt spid="173059">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73059">
                                            <p:txEl>
                                              <p:pRg st="10" end="10"/>
                                            </p:txEl>
                                          </p:spTgt>
                                        </p:tgtEl>
                                        <p:attrNameLst>
                                          <p:attrName>style.visibility</p:attrName>
                                        </p:attrNameLst>
                                      </p:cBhvr>
                                      <p:to>
                                        <p:strVal val="visible"/>
                                      </p:to>
                                    </p:set>
                                    <p:animEffect transition="in" filter="wipe(up)">
                                      <p:cBhvr>
                                        <p:cTn id="22" dur="500"/>
                                        <p:tgtEl>
                                          <p:spTgt spid="173059">
                                            <p:txEl>
                                              <p:pRg st="10" end="10"/>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73059">
                                            <p:txEl>
                                              <p:pRg st="11" end="11"/>
                                            </p:txEl>
                                          </p:spTgt>
                                        </p:tgtEl>
                                        <p:attrNameLst>
                                          <p:attrName>style.visibility</p:attrName>
                                        </p:attrNameLst>
                                      </p:cBhvr>
                                      <p:to>
                                        <p:strVal val="visible"/>
                                      </p:to>
                                    </p:set>
                                    <p:animEffect transition="in" filter="wipe(up)">
                                      <p:cBhvr>
                                        <p:cTn id="25" dur="500"/>
                                        <p:tgtEl>
                                          <p:spTgt spid="173059">
                                            <p:txEl>
                                              <p:pRg st="11" end="1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73059">
                                            <p:txEl>
                                              <p:pRg st="12" end="12"/>
                                            </p:txEl>
                                          </p:spTgt>
                                        </p:tgtEl>
                                        <p:attrNameLst>
                                          <p:attrName>style.visibility</p:attrName>
                                        </p:attrNameLst>
                                      </p:cBhvr>
                                      <p:to>
                                        <p:strVal val="visible"/>
                                      </p:to>
                                    </p:set>
                                    <p:animEffect transition="in" filter="wipe(up)">
                                      <p:cBhvr>
                                        <p:cTn id="30" dur="500"/>
                                        <p:tgtEl>
                                          <p:spTgt spid="173059">
                                            <p:txEl>
                                              <p:pRg st="12" end="12"/>
                                            </p:txEl>
                                          </p:spTgt>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173059">
                                            <p:txEl>
                                              <p:pRg st="13" end="13"/>
                                            </p:txEl>
                                          </p:spTgt>
                                        </p:tgtEl>
                                        <p:attrNameLst>
                                          <p:attrName>style.visibility</p:attrName>
                                        </p:attrNameLst>
                                      </p:cBhvr>
                                      <p:to>
                                        <p:strVal val="visible"/>
                                      </p:to>
                                    </p:set>
                                    <p:animEffect transition="in" filter="wipe(up)">
                                      <p:cBhvr>
                                        <p:cTn id="33" dur="500"/>
                                        <p:tgtEl>
                                          <p:spTgt spid="173059">
                                            <p:txEl>
                                              <p:pRg st="13" end="13"/>
                                            </p:txEl>
                                          </p:spTgt>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173059">
                                            <p:txEl>
                                              <p:pRg st="14" end="14"/>
                                            </p:txEl>
                                          </p:spTgt>
                                        </p:tgtEl>
                                        <p:attrNameLst>
                                          <p:attrName>style.visibility</p:attrName>
                                        </p:attrNameLst>
                                      </p:cBhvr>
                                      <p:to>
                                        <p:strVal val="visible"/>
                                      </p:to>
                                    </p:set>
                                    <p:animEffect transition="in" filter="wipe(up)">
                                      <p:cBhvr>
                                        <p:cTn id="36" dur="500"/>
                                        <p:tgtEl>
                                          <p:spTgt spid="173059">
                                            <p:txEl>
                                              <p:pRg st="14" end="14"/>
                                            </p:txEl>
                                          </p:spTgt>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73059">
                                            <p:txEl>
                                              <p:pRg st="15" end="15"/>
                                            </p:txEl>
                                          </p:spTgt>
                                        </p:tgtEl>
                                        <p:attrNameLst>
                                          <p:attrName>style.visibility</p:attrName>
                                        </p:attrNameLst>
                                      </p:cBhvr>
                                      <p:to>
                                        <p:strVal val="visible"/>
                                      </p:to>
                                    </p:set>
                                    <p:animEffect transition="in" filter="wipe(up)">
                                      <p:cBhvr>
                                        <p:cTn id="39" dur="500"/>
                                        <p:tgtEl>
                                          <p:spTgt spid="173059">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dirty="0" smtClean="0"/>
              <a:t>Lecture – 1</a:t>
            </a:r>
          </a:p>
          <a:p>
            <a:pPr lvl="1"/>
            <a:r>
              <a:rPr lang="en-US" dirty="0" smtClean="0"/>
              <a:t>Basic concepts, from signals to DAQ systems</a:t>
            </a:r>
          </a:p>
          <a:p>
            <a:r>
              <a:rPr lang="en-US" dirty="0" smtClean="0"/>
              <a:t>Lecture – 2</a:t>
            </a:r>
          </a:p>
          <a:p>
            <a:pPr lvl="1"/>
            <a:r>
              <a:rPr lang="en-US" dirty="0" smtClean="0"/>
              <a:t>Signal transmission, preamplifiers, shaping amplifiers, discriminators, coincidence circuits and instrumentation standards</a:t>
            </a:r>
          </a:p>
          <a:p>
            <a:r>
              <a:rPr lang="en-US" dirty="0" smtClean="0"/>
              <a:t>Lecture – 3</a:t>
            </a:r>
          </a:p>
          <a:p>
            <a:pPr lvl="1"/>
            <a:r>
              <a:rPr lang="en-US" dirty="0" smtClean="0"/>
              <a:t>Analog-to-Digital, Time-to-Digital Converters and modern DAQ system elements</a:t>
            </a:r>
          </a:p>
          <a:p>
            <a:r>
              <a:rPr lang="en-US" dirty="0" smtClean="0">
                <a:solidFill>
                  <a:srgbClr val="FFFF00"/>
                </a:solidFill>
              </a:rPr>
              <a:t>Examples from CMS, ALICE and INO experiments</a:t>
            </a:r>
            <a:endParaRPr lang="en-US" dirty="0">
              <a:solidFill>
                <a:srgbClr val="FFFF00"/>
              </a:solidFill>
            </a:endParaRPr>
          </a:p>
        </p:txBody>
      </p:sp>
      <p:sp>
        <p:nvSpPr>
          <p:cNvPr id="3" name="Title 2"/>
          <p:cNvSpPr>
            <a:spLocks noGrp="1"/>
          </p:cNvSpPr>
          <p:nvPr>
            <p:ph type="title"/>
          </p:nvPr>
        </p:nvSpPr>
        <p:spPr/>
        <p:txBody>
          <a:bodyPr>
            <a:noAutofit/>
          </a:bodyPr>
          <a:lstStyle/>
          <a:p>
            <a:r>
              <a:rPr sz="4400" dirty="0" smtClean="0"/>
              <a:t>Plan of the course</a:t>
            </a:r>
            <a:endParaRPr lang="en-US" sz="4400"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2</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subTnLst>
                                    <p:animClr>
                                      <p:cBhvr override="childStyle">
                                        <p:cTn dur="1" fill="hold" display="0" masterRel="nextClick" afterEffect="1"/>
                                        <p:tgtEl>
                                          <p:spTgt spid="6">
                                            <p:txEl>
                                              <p:pRg st="0" end="0"/>
                                            </p:txEl>
                                          </p:spTgt>
                                        </p:tgtEl>
                                        <p:attrNameLst>
                                          <p:attrName>ppt_c</p:attrName>
                                        </p:attrNameLst>
                                      </p:cBhvr>
                                      <p:to>
                                        <a:schemeClr val="accent1"/>
                                      </p:to>
                                    </p:animClr>
                                  </p:subTnLst>
                                </p:cTn>
                              </p:par>
                              <p:par>
                                <p:cTn id="8" presetID="22" presetClass="entr" presetSubtype="1"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up)">
                                      <p:cBhvr>
                                        <p:cTn id="10" dur="500"/>
                                        <p:tgtEl>
                                          <p:spTgt spid="6">
                                            <p:txEl>
                                              <p:pRg st="1" end="1"/>
                                            </p:txEl>
                                          </p:spTgt>
                                        </p:tgtEl>
                                      </p:cBhvr>
                                    </p:animEffect>
                                  </p:childTnLst>
                                  <p:subTnLst>
                                    <p:animClr>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up)">
                                      <p:cBhvr>
                                        <p:cTn id="15" dur="500"/>
                                        <p:tgtEl>
                                          <p:spTgt spid="6">
                                            <p:txEl>
                                              <p:pRg st="2" end="2"/>
                                            </p:txEl>
                                          </p:spTgt>
                                        </p:tgtEl>
                                      </p:cBhvr>
                                    </p:animEffect>
                                  </p:childTnLst>
                                  <p:subTnLst>
                                    <p:animClr>
                                      <p:cBhvr override="childStyle">
                                        <p:cTn dur="1" fill="hold" display="0" masterRel="nextClick" afterEffect="1"/>
                                        <p:tgtEl>
                                          <p:spTgt spid="6">
                                            <p:txEl>
                                              <p:pRg st="2" end="2"/>
                                            </p:txEl>
                                          </p:spTgt>
                                        </p:tgtEl>
                                        <p:attrNameLst>
                                          <p:attrName>ppt_c</p:attrName>
                                        </p:attrNameLst>
                                      </p:cBhvr>
                                      <p:to>
                                        <a:schemeClr val="accent1"/>
                                      </p:to>
                                    </p:animClr>
                                  </p:subTnLst>
                                </p:cTn>
                              </p:par>
                              <p:par>
                                <p:cTn id="16" presetID="22" presetClass="entr" presetSubtype="1"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wipe(up)">
                                      <p:cBhvr>
                                        <p:cTn id="18" dur="500"/>
                                        <p:tgtEl>
                                          <p:spTgt spid="6">
                                            <p:txEl>
                                              <p:pRg st="3" end="3"/>
                                            </p:txEl>
                                          </p:spTgt>
                                        </p:tgtEl>
                                      </p:cBhvr>
                                    </p:animEffect>
                                  </p:childTnLst>
                                  <p:subTnLst>
                                    <p:animClr>
                                      <p:cBhvr override="childStyle">
                                        <p:cTn dur="1" fill="hold" display="0" masterRel="nextClick" afterEffect="1"/>
                                        <p:tgtEl>
                                          <p:spTgt spid="6">
                                            <p:txEl>
                                              <p:pRg st="3" end="3"/>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up)">
                                      <p:cBhvr>
                                        <p:cTn id="23" dur="500"/>
                                        <p:tgtEl>
                                          <p:spTgt spid="6">
                                            <p:txEl>
                                              <p:pRg st="4" end="4"/>
                                            </p:txEl>
                                          </p:spTgt>
                                        </p:tgtEl>
                                      </p:cBhvr>
                                    </p:animEffect>
                                  </p:childTnLst>
                                  <p:subTnLst>
                                    <p:animClr>
                                      <p:cBhvr override="childStyle">
                                        <p:cTn dur="1" fill="hold" display="0" masterRel="nextClick" afterEffect="1"/>
                                        <p:tgtEl>
                                          <p:spTgt spid="6">
                                            <p:txEl>
                                              <p:pRg st="4" end="4"/>
                                            </p:txEl>
                                          </p:spTgt>
                                        </p:tgtEl>
                                        <p:attrNameLst>
                                          <p:attrName>ppt_c</p:attrName>
                                        </p:attrNameLst>
                                      </p:cBhvr>
                                      <p:to>
                                        <a:schemeClr val="accent1"/>
                                      </p:to>
                                    </p:animClr>
                                  </p:subTnLst>
                                </p:cTn>
                              </p:par>
                              <p:par>
                                <p:cTn id="24" presetID="22" presetClass="entr" presetSubtype="1" fill="hold" grpId="0"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wipe(up)">
                                      <p:cBhvr>
                                        <p:cTn id="26" dur="500"/>
                                        <p:tgtEl>
                                          <p:spTgt spid="6">
                                            <p:txEl>
                                              <p:pRg st="5" end="5"/>
                                            </p:txEl>
                                          </p:spTgt>
                                        </p:tgtEl>
                                      </p:cBhvr>
                                    </p:animEffect>
                                  </p:childTnLst>
                                  <p:subTnLst>
                                    <p:animClr>
                                      <p:cBhvr override="childStyle">
                                        <p:cTn dur="1" fill="hold" display="0" masterRel="nextClick" afterEffect="1"/>
                                        <p:tgtEl>
                                          <p:spTgt spid="6">
                                            <p:txEl>
                                              <p:pRg st="5" end="5"/>
                                            </p:txEl>
                                          </p:spTgt>
                                        </p:tgtEl>
                                        <p:attrNameLst>
                                          <p:attrName>ppt_c</p:attrName>
                                        </p:attrNameLst>
                                      </p:cBhvr>
                                      <p:to>
                                        <a:schemeClr val="accent1"/>
                                      </p:to>
                                    </p:animClr>
                                  </p:sub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wipe(up)">
                                      <p:cBhvr>
                                        <p:cTn id="31"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2000" y="792000"/>
            <a:ext cx="2844000" cy="5840060"/>
          </a:xfrm>
        </p:spPr>
        <p:txBody>
          <a:bodyPr>
            <a:spAutoFit/>
          </a:bodyPr>
          <a:lstStyle/>
          <a:p>
            <a:r>
              <a:rPr lang="en-GB" sz="1600" dirty="0" smtClean="0"/>
              <a:t>Functions required by all systems</a:t>
            </a:r>
          </a:p>
          <a:p>
            <a:pPr lvl="1"/>
            <a:r>
              <a:rPr lang="en-GB" sz="1600" dirty="0" smtClean="0"/>
              <a:t>Amplification and filtering</a:t>
            </a:r>
          </a:p>
          <a:p>
            <a:pPr lvl="1"/>
            <a:r>
              <a:rPr lang="en-GB" sz="1600" dirty="0" smtClean="0"/>
              <a:t>Analog to digital conversion</a:t>
            </a:r>
          </a:p>
          <a:p>
            <a:pPr lvl="1"/>
            <a:r>
              <a:rPr lang="en-GB" sz="1600" dirty="0" smtClean="0"/>
              <a:t>Association to beam crossing</a:t>
            </a:r>
          </a:p>
          <a:p>
            <a:pPr lvl="1"/>
            <a:r>
              <a:rPr lang="en-GB" sz="1600" dirty="0" smtClean="0"/>
              <a:t>Storage prior to trigger</a:t>
            </a:r>
          </a:p>
          <a:p>
            <a:pPr lvl="1"/>
            <a:r>
              <a:rPr lang="en-GB" sz="1600" dirty="0" smtClean="0"/>
              <a:t>Dead time free readout</a:t>
            </a:r>
          </a:p>
          <a:p>
            <a:pPr lvl="1"/>
            <a:r>
              <a:rPr lang="en-GB" sz="1600" dirty="0" smtClean="0"/>
              <a:t>Pre-DAQ storage</a:t>
            </a:r>
          </a:p>
          <a:p>
            <a:pPr lvl="1"/>
            <a:r>
              <a:rPr lang="en-GB" sz="1600" dirty="0" smtClean="0"/>
              <a:t>Calibration</a:t>
            </a:r>
          </a:p>
          <a:p>
            <a:pPr lvl="1"/>
            <a:r>
              <a:rPr lang="en-GB" sz="1600" dirty="0" smtClean="0"/>
              <a:t>Control </a:t>
            </a:r>
          </a:p>
          <a:p>
            <a:pPr lvl="1"/>
            <a:r>
              <a:rPr lang="en-GB" sz="1600" dirty="0" smtClean="0"/>
              <a:t>Monitoring</a:t>
            </a:r>
          </a:p>
          <a:p>
            <a:r>
              <a:rPr lang="en-GB" sz="1600" dirty="0" smtClean="0"/>
              <a:t>Calorimeter and  muon detector  functions</a:t>
            </a:r>
          </a:p>
          <a:p>
            <a:pPr lvl="1"/>
            <a:r>
              <a:rPr lang="en-GB" sz="1600" dirty="0" smtClean="0"/>
              <a:t>First level trigger primitive generation</a:t>
            </a:r>
          </a:p>
          <a:p>
            <a:r>
              <a:rPr lang="en-GB" sz="1600" dirty="0" smtClean="0"/>
              <a:t>Optional</a:t>
            </a:r>
          </a:p>
          <a:p>
            <a:pPr lvl="1"/>
            <a:r>
              <a:rPr lang="en-GB" sz="1600" dirty="0" smtClean="0"/>
              <a:t>Location of digitisation &amp; memory</a:t>
            </a:r>
            <a:endParaRPr lang="en-US" sz="1600" dirty="0"/>
          </a:p>
        </p:txBody>
      </p:sp>
      <p:sp>
        <p:nvSpPr>
          <p:cNvPr id="4" name="Title 3"/>
          <p:cNvSpPr>
            <a:spLocks noGrp="1"/>
          </p:cNvSpPr>
          <p:nvPr>
            <p:ph type="title"/>
          </p:nvPr>
        </p:nvSpPr>
        <p:spPr/>
        <p:txBody>
          <a:bodyPr>
            <a:noAutofit/>
          </a:bodyPr>
          <a:lstStyle/>
          <a:p>
            <a:r>
              <a:rPr lang="en-GB" sz="4400" dirty="0" smtClean="0">
                <a:solidFill>
                  <a:srgbClr val="FFFF00"/>
                </a:solidFill>
              </a:rPr>
              <a:t>Generic HEP detector readout systems</a:t>
            </a:r>
            <a:endParaRPr lang="en-US" sz="4400" dirty="0">
              <a:solidFill>
                <a:srgbClr val="FFFF00"/>
              </a:solidFill>
            </a:endParaRPr>
          </a:p>
        </p:txBody>
      </p:sp>
      <p:sp>
        <p:nvSpPr>
          <p:cNvPr id="2" name="Footer Placeholder 1"/>
          <p:cNvSpPr>
            <a:spLocks noGrp="1"/>
          </p:cNvSpPr>
          <p:nvPr>
            <p:ph type="ftr" sz="quarter" idx="11"/>
          </p:nvPr>
        </p:nvSpPr>
        <p:spPr/>
        <p:txBody>
          <a:bodyPr/>
          <a:lstStyle/>
          <a:p>
            <a:r>
              <a:rPr kumimoji="0" lang="sv-SE" smtClean="0"/>
              <a:t>B.Satyanarayana, TIFR, Mumbai                    Signal Processing Electronics                    SERCEHEP11, VECC, Kolkata</a:t>
            </a:r>
            <a:endParaRPr kumimoji="0" lang="en-US" dirty="0"/>
          </a:p>
        </p:txBody>
      </p:sp>
      <p:sp>
        <p:nvSpPr>
          <p:cNvPr id="3" name="Slide Number Placeholder 2"/>
          <p:cNvSpPr>
            <a:spLocks noGrp="1"/>
          </p:cNvSpPr>
          <p:nvPr>
            <p:ph type="sldNum" sz="quarter" idx="12"/>
          </p:nvPr>
        </p:nvSpPr>
        <p:spPr/>
        <p:txBody>
          <a:bodyPr/>
          <a:lstStyle/>
          <a:p>
            <a:fld id="{69E29E33-B620-47F9-BB04-8846C2A5AFCC}" type="slidenum">
              <a:rPr kumimoji="0" lang="en-US" smtClean="0"/>
              <a:pPr/>
              <a:t>20</a:t>
            </a:fld>
            <a:endParaRPr kumimoji="0" lang="en-US" dirty="0"/>
          </a:p>
        </p:txBody>
      </p:sp>
      <p:pic>
        <p:nvPicPr>
          <p:cNvPr id="12" name="Content Placeholder 11" descr="temp.JPG"/>
          <p:cNvPicPr>
            <a:picLocks noGrp="1" noChangeAspect="1"/>
          </p:cNvPicPr>
          <p:nvPr>
            <p:ph sz="half" idx="4294967295"/>
          </p:nvPr>
        </p:nvPicPr>
        <p:blipFill>
          <a:blip r:embed="rId2" cstate="print"/>
          <a:srcRect r="1591" b="4499"/>
          <a:stretch>
            <a:fillRect/>
          </a:stretch>
        </p:blipFill>
        <p:spPr>
          <a:xfrm>
            <a:off x="2880000" y="1472748"/>
            <a:ext cx="6120000" cy="2100268"/>
          </a:xfrm>
        </p:spPr>
      </p:pic>
      <p:pic>
        <p:nvPicPr>
          <p:cNvPr id="13" name="Picture 12" descr="temp.JPG"/>
          <p:cNvPicPr>
            <a:picLocks noChangeAspect="1"/>
          </p:cNvPicPr>
          <p:nvPr/>
        </p:nvPicPr>
        <p:blipFill>
          <a:blip r:embed="rId3" cstate="print"/>
          <a:srcRect r="1206" b="3405"/>
          <a:stretch>
            <a:fillRect/>
          </a:stretch>
        </p:blipFill>
        <p:spPr>
          <a:xfrm>
            <a:off x="2880000" y="3686628"/>
            <a:ext cx="6120000" cy="21186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up)">
                                      <p:cBhvr>
                                        <p:cTn id="7" dur="500"/>
                                        <p:tgtEl>
                                          <p:spTgt spid="5">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ipe(up)">
                                      <p:cBhvr>
                                        <p:cTn id="10" dur="500"/>
                                        <p:tgtEl>
                                          <p:spTgt spid="5">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ipe(up)">
                                      <p:cBhvr>
                                        <p:cTn id="13" dur="500"/>
                                        <p:tgtEl>
                                          <p:spTgt spid="5">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ipe(up)">
                                      <p:cBhvr>
                                        <p:cTn id="16" dur="500"/>
                                        <p:tgtEl>
                                          <p:spTgt spid="5">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up)">
                                      <p:cBhvr>
                                        <p:cTn id="19" dur="500"/>
                                        <p:tgtEl>
                                          <p:spTgt spid="5">
                                            <p:txEl>
                                              <p:pRg st="4" end="4"/>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up)">
                                      <p:cBhvr>
                                        <p:cTn id="22" dur="500"/>
                                        <p:tgtEl>
                                          <p:spTgt spid="5">
                                            <p:txEl>
                                              <p:pRg st="5" end="5"/>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wipe(up)">
                                      <p:cBhvr>
                                        <p:cTn id="25" dur="500"/>
                                        <p:tgtEl>
                                          <p:spTgt spid="5">
                                            <p:txEl>
                                              <p:pRg st="6" end="6"/>
                                            </p:tx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wipe(up)">
                                      <p:cBhvr>
                                        <p:cTn id="28" dur="500"/>
                                        <p:tgtEl>
                                          <p:spTgt spid="5">
                                            <p:txEl>
                                              <p:pRg st="7" end="7"/>
                                            </p:tx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wipe(up)">
                                      <p:cBhvr>
                                        <p:cTn id="31" dur="500"/>
                                        <p:tgtEl>
                                          <p:spTgt spid="5">
                                            <p:txEl>
                                              <p:pRg st="8" end="8"/>
                                            </p:txEl>
                                          </p:spTgt>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wipe(up)">
                                      <p:cBhvr>
                                        <p:cTn id="34" dur="500"/>
                                        <p:tgtEl>
                                          <p:spTgt spid="5">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animEffect transition="in" filter="wipe(up)">
                                      <p:cBhvr>
                                        <p:cTn id="39" dur="500"/>
                                        <p:tgtEl>
                                          <p:spTgt spid="5">
                                            <p:txEl>
                                              <p:pRg st="10" end="10"/>
                                            </p:txEl>
                                          </p:spTgt>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5">
                                            <p:txEl>
                                              <p:pRg st="11" end="11"/>
                                            </p:txEl>
                                          </p:spTgt>
                                        </p:tgtEl>
                                        <p:attrNameLst>
                                          <p:attrName>style.visibility</p:attrName>
                                        </p:attrNameLst>
                                      </p:cBhvr>
                                      <p:to>
                                        <p:strVal val="visible"/>
                                      </p:to>
                                    </p:set>
                                    <p:animEffect transition="in" filter="wipe(up)">
                                      <p:cBhvr>
                                        <p:cTn id="42" dur="500"/>
                                        <p:tgtEl>
                                          <p:spTgt spid="5">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animEffect transition="in" filter="wipe(up)">
                                      <p:cBhvr>
                                        <p:cTn id="47" dur="500"/>
                                        <p:tgtEl>
                                          <p:spTgt spid="5">
                                            <p:txEl>
                                              <p:pRg st="12" end="12"/>
                                            </p:txEl>
                                          </p:spTgt>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5">
                                            <p:txEl>
                                              <p:pRg st="13" end="13"/>
                                            </p:txEl>
                                          </p:spTgt>
                                        </p:tgtEl>
                                        <p:attrNameLst>
                                          <p:attrName>style.visibility</p:attrName>
                                        </p:attrNameLst>
                                      </p:cBhvr>
                                      <p:to>
                                        <p:strVal val="visible"/>
                                      </p:to>
                                    </p:set>
                                    <p:animEffect transition="in" filter="wipe(up)">
                                      <p:cBhvr>
                                        <p:cTn id="50" dur="500"/>
                                        <p:tgtEl>
                                          <p:spTgt spid="5">
                                            <p:txEl>
                                              <p:pRg st="13" end="1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1"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up)">
                                      <p:cBhvr>
                                        <p:cTn id="55" dur="500"/>
                                        <p:tgtEl>
                                          <p:spTgt spid="1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nodeType="click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up)">
                                      <p:cBhvr>
                                        <p:cTn id="6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1600" dirty="0" smtClean="0"/>
              <a:t>For every bunch crossing in the LHC machine, the Central Trigger Processor (CTP) decides within less than one microsecond whether to collect the data resulting from a particular collision.</a:t>
            </a:r>
          </a:p>
          <a:p>
            <a:r>
              <a:rPr lang="en-US" sz="1600" dirty="0" smtClean="0"/>
              <a:t>The trigger decision is distributed to the front-end electronics (FEE) of each detector via the corresponding Local Trigger Unit (LTU) and an optical broadcast system: the Trigger, Timing and Control system (TTC). </a:t>
            </a:r>
          </a:p>
          <a:p>
            <a:r>
              <a:rPr lang="en-US" sz="1600" dirty="0" smtClean="0"/>
              <a:t>Upon reception of a positive decision, the data are transferred from the detectors over the 400 optical Detector Data Links (DDL) via PCI adapters (RORC) to a farm of 300 individual computers; the Local Data Concentrator/Front-End Processors (LDC/FEP). </a:t>
            </a:r>
          </a:p>
          <a:p>
            <a:r>
              <a:rPr lang="en-US" sz="1600" dirty="0" smtClean="0"/>
              <a:t>The several hundred different data fragments corresponding to the information from one event are checked for data integrity, processed and assembled into sub events. </a:t>
            </a:r>
          </a:p>
          <a:p>
            <a:r>
              <a:rPr lang="en-US" sz="1600" dirty="0" smtClean="0"/>
              <a:t>These sub events are then sent over a network for the event building to one of the 40 Global Data Collector computers (GDC), which can process up to 40 different events in parallel. </a:t>
            </a:r>
          </a:p>
          <a:p>
            <a:r>
              <a:rPr lang="en-US" sz="1600" dirty="0" smtClean="0"/>
              <a:t>20 Global Data Storage Servers (GDS) store the data locally before their migration and archive in the CERN computing center where they become available for the offline analysis. </a:t>
            </a:r>
          </a:p>
          <a:p>
            <a:r>
              <a:rPr lang="en-US" sz="1600" dirty="0" smtClean="0"/>
              <a:t>The hardware of the ALICE DAQ system is largely based on commodity components: PC's running Linux and standard Ethernet switches for the event building network. The required performances are achieved by the interconnection of hundreds of these PC's into a large DAQ fabric. </a:t>
            </a:r>
          </a:p>
          <a:p>
            <a:r>
              <a:rPr lang="en-US" sz="1600" dirty="0" smtClean="0"/>
              <a:t>The software framework of the ALICE DAQ is called DATE (ALICE Data Acquisition and Test Environment). DATE was used during the construction and testing phase of the experiment, while evolving gradually towards the final production system. </a:t>
            </a:r>
            <a:endParaRPr lang="en-US" sz="1600" dirty="0"/>
          </a:p>
        </p:txBody>
      </p:sp>
      <p:sp>
        <p:nvSpPr>
          <p:cNvPr id="3" name="Title 2"/>
          <p:cNvSpPr>
            <a:spLocks noGrp="1"/>
          </p:cNvSpPr>
          <p:nvPr>
            <p:ph type="title"/>
          </p:nvPr>
        </p:nvSpPr>
        <p:spPr/>
        <p:txBody>
          <a:bodyPr>
            <a:noAutofit/>
          </a:bodyPr>
          <a:lstStyle/>
          <a:p>
            <a:r>
              <a:rPr dirty="0" smtClean="0"/>
              <a:t>ALICE trigger and DAQ systems</a:t>
            </a:r>
            <a:endParaRPr lang="en-US"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21</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animClr>
                                      <p:cBhvr override="childStyle">
                                        <p:cTn dur="1" fill="hold" display="0" masterRel="nextClick" afterEffect="1"/>
                                        <p:tgtEl>
                                          <p:spTgt spid="2">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subTnLst>
                                    <p:animClr>
                                      <p:cBhvr override="childStyle">
                                        <p:cTn dur="1" fill="hold" display="0" masterRel="nextClick" afterEffect="1"/>
                                        <p:tgtEl>
                                          <p:spTgt spid="2">
                                            <p:txEl>
                                              <p:pRg st="1" end="1"/>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subTnLst>
                                    <p:animClr>
                                      <p:cBhvr override="childStyle">
                                        <p:cTn dur="1" fill="hold" display="0" masterRel="nextClick" afterEffect="1"/>
                                        <p:tgtEl>
                                          <p:spTgt spid="2">
                                            <p:txEl>
                                              <p:pRg st="2" end="2"/>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subTnLst>
                                    <p:animClr>
                                      <p:cBhvr override="childStyle">
                                        <p:cTn dur="1" fill="hold" display="0" masterRel="nextClick" afterEffect="1"/>
                                        <p:tgtEl>
                                          <p:spTgt spid="2">
                                            <p:txEl>
                                              <p:pRg st="3" end="3"/>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subTnLst>
                                    <p:animClr>
                                      <p:cBhvr override="childStyle">
                                        <p:cTn dur="1" fill="hold" display="0" masterRel="nextClick" afterEffect="1"/>
                                        <p:tgtEl>
                                          <p:spTgt spid="2">
                                            <p:txEl>
                                              <p:pRg st="4" end="4"/>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subTnLst>
                                    <p:animClr>
                                      <p:cBhvr override="childStyle">
                                        <p:cTn dur="1" fill="hold" display="0" masterRel="nextClick" afterEffect="1"/>
                                        <p:tgtEl>
                                          <p:spTgt spid="2">
                                            <p:txEl>
                                              <p:pRg st="5" end="5"/>
                                            </p:txEl>
                                          </p:spTgt>
                                        </p:tgtEl>
                                        <p:attrNameLst>
                                          <p:attrName>ppt_c</p:attrName>
                                        </p:attrNameLst>
                                      </p:cBhvr>
                                      <p:to>
                                        <a:schemeClr val="accent1"/>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subTnLst>
                                    <p:animClr>
                                      <p:cBhvr override="childStyle">
                                        <p:cTn dur="1" fill="hold" display="0" masterRel="nextClick" afterEffect="1"/>
                                        <p:tgtEl>
                                          <p:spTgt spid="2">
                                            <p:txEl>
                                              <p:pRg st="6" end="6"/>
                                            </p:txEl>
                                          </p:spTgt>
                                        </p:tgtEl>
                                        <p:attrNameLst>
                                          <p:attrName>ppt_c</p:attrName>
                                        </p:attrNameLst>
                                      </p:cBhvr>
                                      <p:to>
                                        <a:schemeClr val="accent1"/>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dirty="0" smtClean="0"/>
              <a:t>ALICE DAQ system</a:t>
            </a:r>
            <a:endParaRPr lang="en-US"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22</a:t>
            </a:fld>
            <a:endParaRPr kumimoji="0" lang="en-US"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40816" y="891000"/>
            <a:ext cx="8862369" cy="5076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up)">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dirty="0" smtClean="0"/>
              <a:t>ATLAS/CMS Trigger architectures</a:t>
            </a:r>
            <a:endParaRPr lang="en-US"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23</a:t>
            </a:fld>
            <a:endParaRPr kumimoji="0" lang="en-US" dirty="0"/>
          </a:p>
        </p:txBody>
      </p:sp>
      <p:pic>
        <p:nvPicPr>
          <p:cNvPr id="6" name="Picture 1"/>
          <p:cNvPicPr>
            <a:picLocks noGrp="1" noChangeAspect="1" noChangeArrowheads="1"/>
          </p:cNvPicPr>
          <p:nvPr>
            <p:ph idx="1"/>
          </p:nvPr>
        </p:nvPicPr>
        <p:blipFill>
          <a:blip r:embed="rId2" cstate="print"/>
          <a:srcRect l="4489" t="19056" r="14813" b="8893"/>
          <a:stretch>
            <a:fillRect/>
          </a:stretch>
        </p:blipFill>
        <p:spPr bwMode="auto">
          <a:xfrm>
            <a:off x="72000" y="808629"/>
            <a:ext cx="9000000" cy="56780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sz="4400" dirty="0" smtClean="0"/>
              <a:t>Principle of CMS DAQ </a:t>
            </a:r>
            <a:endParaRPr lang="en-US" sz="4400"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24</a:t>
            </a:fld>
            <a:endParaRPr kumimoji="0" lang="en-US" dirty="0"/>
          </a:p>
        </p:txBody>
      </p:sp>
      <p:pic>
        <p:nvPicPr>
          <p:cNvPr id="6" name="Picture 1"/>
          <p:cNvPicPr>
            <a:picLocks noGrp="1" noChangeAspect="1" noChangeArrowheads="1"/>
          </p:cNvPicPr>
          <p:nvPr>
            <p:ph idx="1"/>
          </p:nvPr>
        </p:nvPicPr>
        <p:blipFill>
          <a:blip r:embed="rId2" cstate="print"/>
          <a:srcRect l="14021" t="18625" r="16789" b="8268"/>
          <a:stretch>
            <a:fillRect/>
          </a:stretch>
        </p:blipFill>
        <p:spPr bwMode="auto">
          <a:xfrm>
            <a:off x="714857" y="740834"/>
            <a:ext cx="7714286" cy="5760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sz="4400" dirty="0" smtClean="0"/>
              <a:t>DAQ scheme of CMS experiment</a:t>
            </a:r>
            <a:endParaRPr lang="en-US" sz="4400"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25</a:t>
            </a:fld>
            <a:endParaRPr kumimoji="0" lang="en-US" dirty="0"/>
          </a:p>
        </p:txBody>
      </p:sp>
      <p:pic>
        <p:nvPicPr>
          <p:cNvPr id="6" name="Picture 2" descr="D:\rgit\layout3.gif"/>
          <p:cNvPicPr>
            <a:picLocks noGrp="1" noChangeAspect="1" noChangeArrowheads="1"/>
          </p:cNvPicPr>
          <p:nvPr>
            <p:ph idx="1"/>
          </p:nvPr>
        </p:nvPicPr>
        <p:blipFill>
          <a:blip r:embed="rId2" cstate="print"/>
          <a:srcRect/>
          <a:stretch>
            <a:fillRect/>
          </a:stretch>
        </p:blipFill>
        <p:spPr bwMode="auto">
          <a:xfrm>
            <a:off x="72000" y="1359000"/>
            <a:ext cx="9000000" cy="421653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4400" dirty="0" smtClean="0"/>
              <a:t>Functional diagram of ICAL DAQ</a:t>
            </a:r>
            <a:endParaRPr lang="en-SG" sz="4400"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26</a:t>
            </a:fld>
            <a:endParaRPr kumimoji="0" lang="en-US" dirty="0"/>
          </a:p>
        </p:txBody>
      </p:sp>
      <p:pic>
        <p:nvPicPr>
          <p:cNvPr id="6" name="Content Placeholder 10" descr="RPC_elec_layout.bmp"/>
          <p:cNvPicPr>
            <a:picLocks noGrp="1" noChangeAspect="1"/>
          </p:cNvPicPr>
          <p:nvPr>
            <p:ph idx="1"/>
          </p:nvPr>
        </p:nvPicPr>
        <p:blipFill>
          <a:blip r:embed="rId2" cstate="print"/>
          <a:srcRect l="25781" t="1963" r="10156" b="4250"/>
          <a:stretch>
            <a:fillRect/>
          </a:stretch>
        </p:blipFill>
        <p:spPr>
          <a:xfrm>
            <a:off x="236294" y="837336"/>
            <a:ext cx="5040000" cy="5040000"/>
          </a:xfrm>
          <a:prstGeom prst="rect">
            <a:avLst/>
          </a:prstGeom>
          <a:ln>
            <a:noFill/>
          </a:ln>
          <a:effectLst>
            <a:outerShdw blurRad="292100" dist="139700" dir="2700000" algn="tl" rotWithShape="0">
              <a:srgbClr val="333333">
                <a:alpha val="65000"/>
              </a:srgbClr>
            </a:outerShdw>
          </a:effectLst>
        </p:spPr>
      </p:pic>
      <p:pic>
        <p:nvPicPr>
          <p:cNvPr id="7" name="Picture 2"/>
          <p:cNvPicPr>
            <a:picLocks noChangeAspect="1" noChangeArrowheads="1"/>
          </p:cNvPicPr>
          <p:nvPr/>
        </p:nvPicPr>
        <p:blipFill>
          <a:blip r:embed="rId3" cstate="print"/>
          <a:srcRect l="18611" t="37906" r="14205" b="33397"/>
          <a:stretch>
            <a:fillRect/>
          </a:stretch>
        </p:blipFill>
        <p:spPr bwMode="auto">
          <a:xfrm>
            <a:off x="5310225" y="843015"/>
            <a:ext cx="3600000" cy="1989188"/>
          </a:xfrm>
          <a:prstGeom prst="rect">
            <a:avLst/>
          </a:prstGeom>
          <a:ln>
            <a:noFill/>
          </a:ln>
          <a:effectLst>
            <a:outerShdw blurRad="292100" dist="139700" dir="2700000" algn="tl" rotWithShape="0">
              <a:srgbClr val="333333">
                <a:alpha val="65000"/>
              </a:srgbClr>
            </a:outerShdw>
          </a:effectLst>
        </p:spPr>
      </p:pic>
      <p:pic>
        <p:nvPicPr>
          <p:cNvPr id="8" name="Picture 3"/>
          <p:cNvPicPr>
            <a:picLocks noChangeAspect="1" noChangeArrowheads="1"/>
          </p:cNvPicPr>
          <p:nvPr/>
        </p:nvPicPr>
        <p:blipFill>
          <a:blip r:embed="rId4" cstate="print"/>
          <a:srcRect l="18500" t="38183" r="17069" b="20475"/>
          <a:stretch>
            <a:fillRect/>
          </a:stretch>
        </p:blipFill>
        <p:spPr bwMode="auto">
          <a:xfrm>
            <a:off x="5310225" y="2883682"/>
            <a:ext cx="3600000" cy="2988081"/>
          </a:xfrm>
          <a:prstGeom prst="rect">
            <a:avLst/>
          </a:prstGeom>
          <a:noFill/>
          <a:ln w="9525">
            <a:noFill/>
            <a:miter lim="800000"/>
            <a:headEnd/>
            <a:tailEnd/>
          </a:ln>
        </p:spPr>
      </p:pic>
      <p:sp>
        <p:nvSpPr>
          <p:cNvPr id="9" name="TextBox 8"/>
          <p:cNvSpPr txBox="1"/>
          <p:nvPr/>
        </p:nvSpPr>
        <p:spPr>
          <a:xfrm>
            <a:off x="1835696" y="5949280"/>
            <a:ext cx="2376264" cy="523220"/>
          </a:xfrm>
          <a:prstGeom prst="rect">
            <a:avLst/>
          </a:prstGeom>
          <a:noFill/>
        </p:spPr>
        <p:txBody>
          <a:bodyPr wrap="square" rtlCol="0">
            <a:spAutoFit/>
          </a:bodyPr>
          <a:lstStyle/>
          <a:p>
            <a:pPr algn="ctr"/>
            <a:r>
              <a:rPr lang="en-US" sz="2800" dirty="0" smtClean="0"/>
              <a:t>On detector </a:t>
            </a:r>
            <a:endParaRPr lang="en-SG" sz="2800" dirty="0"/>
          </a:p>
        </p:txBody>
      </p:sp>
      <p:sp>
        <p:nvSpPr>
          <p:cNvPr id="10" name="TextBox 9"/>
          <p:cNvSpPr txBox="1"/>
          <p:nvPr/>
        </p:nvSpPr>
        <p:spPr>
          <a:xfrm>
            <a:off x="6084168" y="5949280"/>
            <a:ext cx="2304256" cy="523220"/>
          </a:xfrm>
          <a:prstGeom prst="rect">
            <a:avLst/>
          </a:prstGeom>
          <a:noFill/>
        </p:spPr>
        <p:txBody>
          <a:bodyPr wrap="square" rtlCol="0">
            <a:spAutoFit/>
          </a:bodyPr>
          <a:lstStyle/>
          <a:p>
            <a:pPr algn="ctr"/>
            <a:r>
              <a:rPr lang="en-US" sz="2800" dirty="0" smtClean="0"/>
              <a:t>Back-end </a:t>
            </a:r>
            <a:endParaRPr lang="en-SG"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1"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dirty="0" smtClean="0"/>
              <a:t>Lecture - II</a:t>
            </a:r>
            <a:r>
              <a:rPr dirty="0" smtClean="0"/>
              <a:t/>
            </a:r>
            <a:br>
              <a:rPr dirty="0" smtClean="0"/>
            </a:br>
            <a:r>
              <a:rPr sz="2400" dirty="0" smtClean="0"/>
              <a:t>Saturday, July 2, 2011</a:t>
            </a:r>
            <a:endParaRPr lang="en-US" sz="2400" dirty="0"/>
          </a:p>
        </p:txBody>
      </p:sp>
      <p:sp>
        <p:nvSpPr>
          <p:cNvPr id="9" name="Text Placeholder 8"/>
          <p:cNvSpPr>
            <a:spLocks noGrp="1"/>
          </p:cNvSpPr>
          <p:nvPr>
            <p:ph type="body" idx="1"/>
          </p:nvPr>
        </p:nvSpPr>
        <p:spPr/>
        <p:txBody>
          <a:bodyPr/>
          <a:lstStyle/>
          <a:p>
            <a:r>
              <a:rPr lang="en-US" dirty="0" smtClean="0">
                <a:solidFill>
                  <a:srgbClr val="FFFF00"/>
                </a:solidFill>
              </a:rPr>
              <a:t>Acknowledgements &amp; References: </a:t>
            </a:r>
            <a:r>
              <a:rPr lang="en-US" dirty="0" smtClean="0"/>
              <a:t>G.Hall, W.R.Leo, ALICE collaboration, M.C.S.Williams, L.B.Robinson, G.F.Knoll</a:t>
            </a:r>
            <a:endParaRPr lang="en-US"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27</a:t>
            </a:fld>
            <a:endParaRPr kumimoji="0"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lnSpcReduction="10000"/>
          </a:bodyPr>
          <a:lstStyle/>
          <a:p>
            <a:r>
              <a:rPr lang="en-US" dirty="0" smtClean="0"/>
              <a:t>•Real systems are often distributed</a:t>
            </a:r>
          </a:p>
          <a:p>
            <a:pPr lvl="1"/>
            <a:r>
              <a:rPr lang="en-US" dirty="0" smtClean="0"/>
              <a:t>Data source is remote from signal processing</a:t>
            </a:r>
          </a:p>
          <a:p>
            <a:pPr lvl="1"/>
            <a:r>
              <a:rPr lang="en-US" dirty="0" smtClean="0"/>
              <a:t>Instruments in hazardous or very remote environment</a:t>
            </a:r>
          </a:p>
          <a:p>
            <a:pPr lvl="2"/>
            <a:r>
              <a:rPr lang="en-US" dirty="0" smtClean="0"/>
              <a:t>Eg. satellites, HEP, nuclear reactors,..,</a:t>
            </a:r>
          </a:p>
          <a:p>
            <a:pPr lvl="1"/>
            <a:r>
              <a:rPr lang="en-US" dirty="0" smtClean="0"/>
              <a:t>But also applies to much shorter distances - like nearby labs or instruments in the same room</a:t>
            </a:r>
          </a:p>
          <a:p>
            <a:pPr lvl="1"/>
            <a:r>
              <a:rPr lang="en-US" dirty="0" smtClean="0"/>
              <a:t>Need to transfer data from source to receiver</a:t>
            </a:r>
          </a:p>
          <a:p>
            <a:pPr lvl="1"/>
            <a:r>
              <a:rPr lang="en-US" dirty="0" smtClean="0"/>
              <a:t>And usually send messages (eg. control signals) back</a:t>
            </a:r>
          </a:p>
          <a:p>
            <a:r>
              <a:rPr lang="en-US" dirty="0" smtClean="0"/>
              <a:t>Need to understand</a:t>
            </a:r>
          </a:p>
          <a:p>
            <a:pPr lvl="1"/>
            <a:r>
              <a:rPr lang="en-US" dirty="0" smtClean="0"/>
              <a:t>Practical ways of doing this</a:t>
            </a:r>
          </a:p>
          <a:p>
            <a:pPr lvl="1"/>
            <a:r>
              <a:rPr lang="en-US" dirty="0" smtClean="0"/>
              <a:t>Issues: power, speed, noise,… other physical constraints</a:t>
            </a:r>
          </a:p>
          <a:p>
            <a:r>
              <a:rPr lang="en-US" dirty="0" smtClean="0"/>
              <a:t>Methods - a mixture</a:t>
            </a:r>
          </a:p>
          <a:p>
            <a:pPr lvl="1"/>
            <a:r>
              <a:rPr lang="en-US" dirty="0" smtClean="0"/>
              <a:t>Electrical, but increasing use of optical fibres,</a:t>
            </a:r>
          </a:p>
          <a:p>
            <a:pPr lvl="1"/>
            <a:r>
              <a:rPr lang="en-US" dirty="0" smtClean="0"/>
              <a:t>Radio for satellites and space, mobile telephones,...</a:t>
            </a:r>
            <a:endParaRPr lang="en-US" dirty="0"/>
          </a:p>
        </p:txBody>
      </p:sp>
      <p:sp>
        <p:nvSpPr>
          <p:cNvPr id="6" name="Title 5"/>
          <p:cNvSpPr>
            <a:spLocks noGrp="1"/>
          </p:cNvSpPr>
          <p:nvPr>
            <p:ph type="title"/>
          </p:nvPr>
        </p:nvSpPr>
        <p:spPr/>
        <p:txBody>
          <a:bodyPr>
            <a:noAutofit/>
          </a:bodyPr>
          <a:lstStyle/>
          <a:p>
            <a:r>
              <a:rPr dirty="0" smtClean="0"/>
              <a:t>Transmission of data</a:t>
            </a:r>
            <a:endParaRPr lang="en-US"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28</a:t>
            </a:fld>
            <a:endParaRPr kumimoji="0"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sz="4400" dirty="0" smtClean="0"/>
              <a:t>Cables</a:t>
            </a:r>
            <a:endParaRPr lang="en-US" sz="4400"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29</a:t>
            </a:fld>
            <a:endParaRPr kumimoji="0" lang="en-US" dirty="0"/>
          </a:p>
        </p:txBody>
      </p:sp>
      <p:pic>
        <p:nvPicPr>
          <p:cNvPr id="1026" name="Picture 2"/>
          <p:cNvPicPr>
            <a:picLocks noGrp="1" noChangeAspect="1" noChangeArrowheads="1"/>
          </p:cNvPicPr>
          <p:nvPr>
            <p:ph idx="1"/>
          </p:nvPr>
        </p:nvPicPr>
        <p:blipFill>
          <a:blip r:embed="rId2" cstate="print"/>
          <a:srcRect l="3352" t="12460" r="3352" b="9493"/>
          <a:stretch>
            <a:fillRect/>
          </a:stretch>
        </p:blipFill>
        <p:spPr bwMode="auto">
          <a:xfrm>
            <a:off x="72000" y="848309"/>
            <a:ext cx="9000000" cy="5316995"/>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dirty="0" smtClean="0"/>
              <a:t>Lecture - I</a:t>
            </a:r>
            <a:br>
              <a:rPr dirty="0" smtClean="0"/>
            </a:br>
            <a:r>
              <a:rPr sz="2400" dirty="0" smtClean="0"/>
              <a:t>Friday, July 1, 2011</a:t>
            </a:r>
            <a:endParaRPr lang="en-US" sz="2400" dirty="0"/>
          </a:p>
        </p:txBody>
      </p:sp>
      <p:sp>
        <p:nvSpPr>
          <p:cNvPr id="9" name="Text Placeholder 8"/>
          <p:cNvSpPr>
            <a:spLocks noGrp="1"/>
          </p:cNvSpPr>
          <p:nvPr>
            <p:ph type="body" idx="1"/>
          </p:nvPr>
        </p:nvSpPr>
        <p:spPr/>
        <p:txBody>
          <a:bodyPr>
            <a:normAutofit fontScale="92500"/>
          </a:bodyPr>
          <a:lstStyle/>
          <a:p>
            <a:r>
              <a:rPr lang="en-US" dirty="0" smtClean="0">
                <a:solidFill>
                  <a:srgbClr val="FFFF00"/>
                </a:solidFill>
              </a:rPr>
              <a:t>Acknowledgements &amp; References: </a:t>
            </a:r>
            <a:r>
              <a:rPr lang="en-US" dirty="0" smtClean="0"/>
              <a:t>G.Hall, ALICE collaboration, CMS collaboration, INO collaboration, ATLAS collaboration, P.W.Nicholson, G.G.Eichholz &amp; J.W.Poston, E.Fenyves &amp; O.Haiman</a:t>
            </a:r>
            <a:endParaRPr lang="en-US"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3</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up)">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sz="4400" dirty="0" smtClean="0"/>
              <a:t>Coaxial cable</a:t>
            </a:r>
            <a:endParaRPr lang="en-US" sz="4400"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30</a:t>
            </a:fld>
            <a:endParaRPr kumimoji="0" lang="en-US" dirty="0"/>
          </a:p>
        </p:txBody>
      </p:sp>
      <p:pic>
        <p:nvPicPr>
          <p:cNvPr id="2050" name="Picture 2"/>
          <p:cNvPicPr>
            <a:picLocks noGrp="1" noChangeAspect="1" noChangeArrowheads="1"/>
          </p:cNvPicPr>
          <p:nvPr>
            <p:ph idx="1"/>
          </p:nvPr>
        </p:nvPicPr>
        <p:blipFill>
          <a:blip r:embed="rId2" cstate="print"/>
          <a:srcRect l="3352" t="13647" r="3352" b="9493"/>
          <a:stretch>
            <a:fillRect/>
          </a:stretch>
        </p:blipFill>
        <p:spPr bwMode="auto">
          <a:xfrm>
            <a:off x="72000" y="929199"/>
            <a:ext cx="9000000" cy="5236105"/>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l="3352" t="14240" r="4190" b="10087"/>
          <a:stretch>
            <a:fillRect/>
          </a:stretch>
        </p:blipFill>
        <p:spPr bwMode="auto">
          <a:xfrm>
            <a:off x="72000" y="1035291"/>
            <a:ext cx="9000000" cy="5202021"/>
          </a:xfrm>
          <a:prstGeom prst="rect">
            <a:avLst/>
          </a:prstGeom>
          <a:noFill/>
          <a:ln>
            <a:noFill/>
          </a:ln>
        </p:spPr>
      </p:pic>
      <p:sp>
        <p:nvSpPr>
          <p:cNvPr id="3" name="Title 2"/>
          <p:cNvSpPr>
            <a:spLocks noGrp="1"/>
          </p:cNvSpPr>
          <p:nvPr>
            <p:ph type="title"/>
          </p:nvPr>
        </p:nvSpPr>
        <p:spPr/>
        <p:txBody>
          <a:bodyPr>
            <a:noAutofit/>
          </a:bodyPr>
          <a:lstStyle/>
          <a:p>
            <a:r>
              <a:rPr sz="4400" dirty="0" smtClean="0"/>
              <a:t>Termination and Matching</a:t>
            </a:r>
            <a:endParaRPr lang="en-US" sz="4400"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31</a:t>
            </a:fld>
            <a:endParaRPr kumimoji="0"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Impedance matching is a general question, not only for transmission lines</a:t>
            </a:r>
          </a:p>
          <a:p>
            <a:r>
              <a:rPr lang="en-US" dirty="0" smtClean="0"/>
              <a:t>Match if</a:t>
            </a:r>
          </a:p>
          <a:p>
            <a:pPr lvl="1"/>
            <a:r>
              <a:rPr lang="en-US" dirty="0" smtClean="0"/>
              <a:t>to transfer maximum power to load (source must be capable)</a:t>
            </a:r>
          </a:p>
          <a:p>
            <a:pPr lvl="2"/>
            <a:r>
              <a:rPr lang="en-US" dirty="0" smtClean="0"/>
              <a:t>eg audio speakers</a:t>
            </a:r>
          </a:p>
          <a:p>
            <a:pPr lvl="1"/>
            <a:r>
              <a:rPr lang="en-US" dirty="0" smtClean="0"/>
              <a:t>minimise reflections from load</a:t>
            </a:r>
          </a:p>
          <a:p>
            <a:pPr lvl="2"/>
            <a:r>
              <a:rPr lang="en-US" dirty="0" smtClean="0"/>
              <a:t>very important in audio, fast (high frequency) systems, to avoid ringing</a:t>
            </a:r>
          </a:p>
          <a:p>
            <a:pPr lvl="2"/>
            <a:r>
              <a:rPr lang="en-US" dirty="0" smtClean="0"/>
              <a:t>or multiple pulses (eg in counting systems)</a:t>
            </a:r>
          </a:p>
          <a:p>
            <a:pPr lvl="1"/>
            <a:r>
              <a:rPr lang="en-US" dirty="0" smtClean="0"/>
              <a:t>fast pulses</a:t>
            </a:r>
          </a:p>
          <a:p>
            <a:pPr lvl="2"/>
            <a:r>
              <a:rPr lang="en-US" dirty="0" smtClean="0"/>
              <a:t>pulse properties can contain important information</a:t>
            </a:r>
          </a:p>
          <a:p>
            <a:pPr lvl="2"/>
            <a:r>
              <a:rPr lang="en-US" dirty="0" smtClean="0"/>
              <a:t>usually don't want to change</a:t>
            </a:r>
          </a:p>
          <a:p>
            <a:pPr lvl="2"/>
            <a:r>
              <a:rPr lang="en-US" dirty="0" smtClean="0"/>
              <a:t>sometimes we wish to do this with "too fast" signals - "spoiling"</a:t>
            </a:r>
          </a:p>
          <a:p>
            <a:r>
              <a:rPr lang="en-US" dirty="0" smtClean="0"/>
              <a:t>Usually match by choosing impedances, adding voltage buffers</a:t>
            </a:r>
          </a:p>
          <a:p>
            <a:pPr lvl="1"/>
            <a:r>
              <a:rPr lang="en-US" dirty="0" smtClean="0"/>
              <a:t>transformer matching is another method if this is impractical</a:t>
            </a:r>
          </a:p>
          <a:p>
            <a:endParaRPr lang="en-US" dirty="0"/>
          </a:p>
        </p:txBody>
      </p:sp>
      <p:sp>
        <p:nvSpPr>
          <p:cNvPr id="3" name="Title 2"/>
          <p:cNvSpPr>
            <a:spLocks noGrp="1"/>
          </p:cNvSpPr>
          <p:nvPr>
            <p:ph type="title"/>
          </p:nvPr>
        </p:nvSpPr>
        <p:spPr/>
        <p:txBody>
          <a:bodyPr>
            <a:noAutofit/>
          </a:bodyPr>
          <a:lstStyle/>
          <a:p>
            <a:r>
              <a:rPr sz="4400" dirty="0" smtClean="0"/>
              <a:t>To match or not? (i)</a:t>
            </a:r>
            <a:endParaRPr lang="en-US" sz="4400"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32</a:t>
            </a:fld>
            <a:endParaRPr kumimoji="0"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Don't match if</a:t>
            </a:r>
          </a:p>
          <a:p>
            <a:pPr lvl="1"/>
            <a:r>
              <a:rPr lang="en-US" dirty="0" smtClean="0"/>
              <a:t>High impedance source with small current signals - typical of many sensors</a:t>
            </a:r>
          </a:p>
          <a:p>
            <a:pPr lvl="2"/>
            <a:r>
              <a:rPr lang="en-US" dirty="0" smtClean="0"/>
              <a:t>photodiode, or other sensors must drive high impedance load</a:t>
            </a:r>
          </a:p>
          <a:p>
            <a:pPr lvl="2"/>
            <a:r>
              <a:rPr lang="en-US" dirty="0" smtClean="0"/>
              <a:t>short cables are required to avoid difficulties</a:t>
            </a:r>
          </a:p>
          <a:p>
            <a:pPr lvl="1"/>
            <a:r>
              <a:rPr lang="en-US" dirty="0" smtClean="0"/>
              <a:t>Weak voltage source, where drawing power from source would affect result</a:t>
            </a:r>
          </a:p>
          <a:p>
            <a:pPr lvl="2"/>
            <a:r>
              <a:rPr lang="en-US" dirty="0" smtClean="0"/>
              <a:t>eg bridge circuits</a:t>
            </a:r>
          </a:p>
          <a:p>
            <a:pPr lvl="1"/>
            <a:r>
              <a:rPr lang="en-US" dirty="0" smtClean="0"/>
              <a:t>require to change properties of fast pulse</a:t>
            </a:r>
          </a:p>
          <a:p>
            <a:pPr lvl="2"/>
            <a:r>
              <a:rPr lang="en-US" dirty="0" smtClean="0"/>
              <a:t>eg pulse widening for ease of detection</a:t>
            </a:r>
          </a:p>
          <a:p>
            <a:pPr lvl="1"/>
            <a:r>
              <a:rPr lang="en-US" dirty="0" smtClean="0"/>
              <a:t>electronics with limited drive capabilities</a:t>
            </a:r>
          </a:p>
          <a:p>
            <a:pPr lvl="2"/>
            <a:r>
              <a:rPr lang="en-US" dirty="0" smtClean="0"/>
              <a:t>eg logic circuits, many are designed to drive other logic, not long lines</a:t>
            </a:r>
          </a:p>
          <a:p>
            <a:pPr lvl="2"/>
            <a:r>
              <a:rPr lang="en-US" dirty="0" smtClean="0"/>
              <a:t>CMOS circuits, even with follower, are an example</a:t>
            </a:r>
          </a:p>
          <a:p>
            <a:pPr lvl="1"/>
            <a:r>
              <a:rPr lang="en-US" dirty="0" smtClean="0"/>
              <a:t>If you get this wrong, often end up with new time constants in the system</a:t>
            </a:r>
          </a:p>
          <a:p>
            <a:pPr lvl="2"/>
            <a:r>
              <a:rPr lang="en-US" dirty="0" smtClean="0"/>
              <a:t>or prevent system from working at all, eg diode with low R load</a:t>
            </a:r>
            <a:endParaRPr lang="en-US" dirty="0"/>
          </a:p>
        </p:txBody>
      </p:sp>
      <p:sp>
        <p:nvSpPr>
          <p:cNvPr id="3" name="Title 2"/>
          <p:cNvSpPr>
            <a:spLocks noGrp="1"/>
          </p:cNvSpPr>
          <p:nvPr>
            <p:ph type="title"/>
          </p:nvPr>
        </p:nvSpPr>
        <p:spPr/>
        <p:txBody>
          <a:bodyPr>
            <a:noAutofit/>
          </a:bodyPr>
          <a:lstStyle/>
          <a:p>
            <a:r>
              <a:rPr sz="4400" dirty="0" smtClean="0"/>
              <a:t>To match or not? (ii)</a:t>
            </a:r>
            <a:endParaRPr lang="en-US" sz="4400"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33</a:t>
            </a:fld>
            <a:endParaRPr kumimoji="0"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pPr>
              <a:lnSpc>
                <a:spcPct val="120000"/>
              </a:lnSpc>
            </a:pPr>
            <a:r>
              <a:rPr lang="en-US" dirty="0" smtClean="0"/>
              <a:t>Transmission speed and bandwidth limiting</a:t>
            </a:r>
          </a:p>
          <a:p>
            <a:pPr lvl="1">
              <a:lnSpc>
                <a:spcPct val="120000"/>
              </a:lnSpc>
            </a:pPr>
            <a:r>
              <a:rPr lang="en-US" dirty="0" smtClean="0"/>
              <a:t>all cables have finite resistance (though remarkably small)</a:t>
            </a:r>
          </a:p>
          <a:p>
            <a:pPr lvl="1">
              <a:lnSpc>
                <a:spcPct val="120000"/>
              </a:lnSpc>
            </a:pPr>
            <a:r>
              <a:rPr lang="en-US" dirty="0" smtClean="0"/>
              <a:t>for long cables, RC time constant per unit length becomes noticeable</a:t>
            </a:r>
          </a:p>
          <a:p>
            <a:pPr lvl="1">
              <a:lnSpc>
                <a:spcPct val="120000"/>
              </a:lnSpc>
            </a:pPr>
            <a:r>
              <a:rPr lang="en-US" dirty="0" smtClean="0"/>
              <a:t>therefore expect delay, attenuation and finite rise time in fast pulses</a:t>
            </a:r>
          </a:p>
          <a:p>
            <a:pPr>
              <a:lnSpc>
                <a:spcPct val="120000"/>
              </a:lnSpc>
            </a:pPr>
            <a:r>
              <a:rPr lang="en-US" dirty="0" smtClean="0"/>
              <a:t>When is a cable a transmission line?</a:t>
            </a:r>
          </a:p>
          <a:p>
            <a:pPr lvl="1">
              <a:lnSpc>
                <a:spcPct val="120000"/>
              </a:lnSpc>
            </a:pPr>
            <a:r>
              <a:rPr lang="en-US" dirty="0" smtClean="0"/>
              <a:t>not reasonable to assume transmission line behaviour unless length of line is at least ~ 1/8 wavelength</a:t>
            </a:r>
          </a:p>
          <a:p>
            <a:pPr>
              <a:lnSpc>
                <a:spcPct val="120000"/>
              </a:lnSpc>
            </a:pPr>
            <a:r>
              <a:rPr lang="en-US" dirty="0" smtClean="0"/>
              <a:t>Other forms of transmission line</a:t>
            </a:r>
          </a:p>
          <a:p>
            <a:pPr lvl="1">
              <a:lnSpc>
                <a:spcPct val="120000"/>
              </a:lnSpc>
            </a:pPr>
            <a:r>
              <a:rPr lang="en-US" dirty="0" smtClean="0"/>
              <a:t>in high speed circuits, tracks must be laid out carefully using knowledge of the characteristics of the boards to control delays, rise times and signal velocities</a:t>
            </a:r>
          </a:p>
          <a:p>
            <a:pPr lvl="1">
              <a:lnSpc>
                <a:spcPct val="120000"/>
              </a:lnSpc>
            </a:pPr>
            <a:r>
              <a:rPr lang="en-US" dirty="0" smtClean="0"/>
              <a:t>eg parallel tracks,...</a:t>
            </a:r>
          </a:p>
          <a:p>
            <a:pPr lvl="1">
              <a:lnSpc>
                <a:spcPct val="120000"/>
              </a:lnSpc>
            </a:pPr>
            <a:r>
              <a:rPr lang="en-US" dirty="0" smtClean="0"/>
              <a:t>often need measurement to define parameters precisely</a:t>
            </a:r>
          </a:p>
          <a:p>
            <a:pPr lvl="1">
              <a:lnSpc>
                <a:spcPct val="120000"/>
              </a:lnSpc>
            </a:pPr>
            <a:r>
              <a:rPr lang="en-US" dirty="0" smtClean="0"/>
              <a:t>ultra high frequencies need waveguides or alternative</a:t>
            </a:r>
            <a:endParaRPr lang="en-US" dirty="0"/>
          </a:p>
        </p:txBody>
      </p:sp>
      <p:sp>
        <p:nvSpPr>
          <p:cNvPr id="3" name="Title 2"/>
          <p:cNvSpPr>
            <a:spLocks noGrp="1"/>
          </p:cNvSpPr>
          <p:nvPr>
            <p:ph type="title"/>
          </p:nvPr>
        </p:nvSpPr>
        <p:spPr/>
        <p:txBody>
          <a:bodyPr>
            <a:noAutofit/>
          </a:bodyPr>
          <a:lstStyle/>
          <a:p>
            <a:r>
              <a:rPr sz="4400" dirty="0" smtClean="0"/>
              <a:t>Coaxial cable limits</a:t>
            </a:r>
            <a:endParaRPr lang="en-US" sz="4400"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34</a:t>
            </a:fld>
            <a:endParaRPr kumimoji="0"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Inescapable in electronic instruments</a:t>
            </a:r>
          </a:p>
          <a:p>
            <a:pPr lvl="1"/>
            <a:r>
              <a:rPr lang="en-US" dirty="0" smtClean="0"/>
              <a:t>amplifiers are needed for many instruments</a:t>
            </a:r>
          </a:p>
          <a:p>
            <a:pPr lvl="1"/>
            <a:r>
              <a:rPr lang="en-US" dirty="0" smtClean="0"/>
              <a:t>even if not used to boost signals, amplifiers are the basis of most important functional blocks</a:t>
            </a:r>
          </a:p>
          <a:p>
            <a:r>
              <a:rPr lang="en-US" dirty="0" smtClean="0"/>
              <a:t>In many circumstances amplification, in the sense of “boosting” signals, is vital</a:t>
            </a:r>
          </a:p>
          <a:p>
            <a:pPr lvl="1"/>
            <a:r>
              <a:rPr lang="en-US" dirty="0" smtClean="0"/>
              <a:t>signals to be measured or observed are often small</a:t>
            </a:r>
          </a:p>
          <a:p>
            <a:pPr lvl="1"/>
            <a:r>
              <a:rPr lang="en-US" dirty="0" smtClean="0"/>
              <a:t>defined by source - or object being observed</a:t>
            </a:r>
          </a:p>
          <a:p>
            <a:pPr lvl="1"/>
            <a:r>
              <a:rPr lang="en-US" dirty="0" smtClean="0"/>
              <a:t>and sensor - it is not usually easy to get large signals</a:t>
            </a:r>
          </a:p>
          <a:p>
            <a:pPr lvl="1"/>
            <a:r>
              <a:rPr lang="en-US" dirty="0" smtClean="0"/>
              <a:t>data have to be transferred over long distances without errors</a:t>
            </a:r>
          </a:p>
          <a:p>
            <a:pPr lvl="1"/>
            <a:r>
              <a:rPr lang="en-US" dirty="0" smtClean="0"/>
              <a:t>safest with “large” signals</a:t>
            </a:r>
            <a:endParaRPr lang="en-US" dirty="0"/>
          </a:p>
        </p:txBody>
      </p:sp>
      <p:sp>
        <p:nvSpPr>
          <p:cNvPr id="3" name="Title 2"/>
          <p:cNvSpPr>
            <a:spLocks noGrp="1"/>
          </p:cNvSpPr>
          <p:nvPr>
            <p:ph type="title"/>
          </p:nvPr>
        </p:nvSpPr>
        <p:spPr/>
        <p:txBody>
          <a:bodyPr>
            <a:noAutofit/>
          </a:bodyPr>
          <a:lstStyle/>
          <a:p>
            <a:r>
              <a:rPr sz="4400" dirty="0" smtClean="0"/>
              <a:t>Amplifiers</a:t>
            </a:r>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35</a:t>
            </a:fld>
            <a:endParaRPr kumimoji="0"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a:lnSpc>
                <a:spcPct val="120000"/>
              </a:lnSpc>
            </a:pPr>
            <a:r>
              <a:rPr lang="en-US" dirty="0" smtClean="0"/>
              <a:t>Amplification	</a:t>
            </a:r>
          </a:p>
          <a:p>
            <a:pPr lvl="1">
              <a:lnSpc>
                <a:spcPct val="120000"/>
              </a:lnSpc>
            </a:pPr>
            <a:r>
              <a:rPr lang="en-US" dirty="0" smtClean="0"/>
              <a:t>Role of preamplifier	</a:t>
            </a:r>
          </a:p>
          <a:p>
            <a:pPr lvl="1">
              <a:lnSpc>
                <a:spcPct val="120000"/>
              </a:lnSpc>
            </a:pPr>
            <a:r>
              <a:rPr lang="en-US" dirty="0" smtClean="0"/>
              <a:t>single gain stage rarely sufficient</a:t>
            </a:r>
          </a:p>
          <a:p>
            <a:pPr lvl="1">
              <a:lnSpc>
                <a:spcPct val="120000"/>
              </a:lnSpc>
            </a:pPr>
            <a:r>
              <a:rPr lang="en-US" dirty="0" smtClean="0"/>
              <a:t>add gain to avoid external noise eg to transfer signals from detector</a:t>
            </a:r>
          </a:p>
          <a:p>
            <a:pPr lvl="1">
              <a:lnSpc>
                <a:spcPct val="120000"/>
              </a:lnSpc>
            </a:pPr>
            <a:r>
              <a:rPr lang="en-US" dirty="0" smtClean="0"/>
              <a:t>practical designs depend on detailed requirements</a:t>
            </a:r>
          </a:p>
          <a:p>
            <a:pPr lvl="1">
              <a:lnSpc>
                <a:spcPct val="120000"/>
              </a:lnSpc>
            </a:pPr>
            <a:r>
              <a:rPr lang="en-US" dirty="0" smtClean="0"/>
              <a:t>constraints on power, space,… cost in large systems</a:t>
            </a:r>
          </a:p>
          <a:p>
            <a:pPr lvl="1">
              <a:lnSpc>
                <a:spcPct val="120000"/>
              </a:lnSpc>
            </a:pPr>
            <a:r>
              <a:rPr lang="en-US" dirty="0" smtClean="0"/>
              <a:t>e.g. ICs use limited supply voltage which may constrain dynamic range</a:t>
            </a:r>
          </a:p>
          <a:p>
            <a:pPr>
              <a:lnSpc>
                <a:spcPct val="120000"/>
              </a:lnSpc>
            </a:pPr>
            <a:r>
              <a:rPr lang="en-US" dirty="0" smtClean="0"/>
              <a:t>Noise will be an important issue in many situations</a:t>
            </a:r>
          </a:p>
          <a:p>
            <a:pPr lvl="1">
              <a:lnSpc>
                <a:spcPct val="120000"/>
              </a:lnSpc>
            </a:pPr>
            <a:r>
              <a:rPr lang="en-US" dirty="0" smtClean="0"/>
              <a:t>most noise originates at input as first stage of amplifier dominates</a:t>
            </a:r>
          </a:p>
          <a:p>
            <a:pPr lvl="1">
              <a:lnSpc>
                <a:spcPct val="120000"/>
              </a:lnSpc>
            </a:pPr>
            <a:r>
              <a:rPr lang="en-US" dirty="0" smtClean="0"/>
              <a:t>often refer to Preamplifier = input amplifier</a:t>
            </a:r>
          </a:p>
          <a:p>
            <a:pPr lvl="1">
              <a:lnSpc>
                <a:spcPct val="120000"/>
              </a:lnSpc>
            </a:pPr>
            <a:r>
              <a:rPr lang="en-US" dirty="0" smtClean="0"/>
              <a:t>may be closest to sensor, subsequently transfer signal further away</a:t>
            </a:r>
          </a:p>
          <a:p>
            <a:pPr>
              <a:lnSpc>
                <a:spcPct val="120000"/>
              </a:lnSpc>
            </a:pPr>
            <a:r>
              <a:rPr lang="en-US" dirty="0" smtClean="0"/>
              <a:t>In principle, several possible choices</a:t>
            </a:r>
          </a:p>
          <a:p>
            <a:pPr lvl="1">
              <a:lnSpc>
                <a:spcPct val="120000"/>
              </a:lnSpc>
            </a:pPr>
            <a:r>
              <a:rPr lang="en-US" dirty="0" smtClean="0"/>
              <a:t>V sensitive (Conventional)</a:t>
            </a:r>
          </a:p>
          <a:p>
            <a:pPr lvl="1">
              <a:lnSpc>
                <a:spcPct val="120000"/>
              </a:lnSpc>
            </a:pPr>
            <a:r>
              <a:rPr lang="en-US" dirty="0" smtClean="0"/>
              <a:t>I sensitive (Used with low impedance detectors)</a:t>
            </a:r>
          </a:p>
          <a:p>
            <a:pPr lvl="1">
              <a:lnSpc>
                <a:spcPct val="120000"/>
              </a:lnSpc>
            </a:pPr>
            <a:r>
              <a:rPr lang="en-US" dirty="0" smtClean="0"/>
              <a:t>Q sensitive (Used with semiconductor detectors)</a:t>
            </a:r>
            <a:endParaRPr lang="en-US" dirty="0"/>
          </a:p>
        </p:txBody>
      </p:sp>
      <p:sp>
        <p:nvSpPr>
          <p:cNvPr id="3" name="Title 2"/>
          <p:cNvSpPr>
            <a:spLocks noGrp="1"/>
          </p:cNvSpPr>
          <p:nvPr>
            <p:ph type="title"/>
          </p:nvPr>
        </p:nvSpPr>
        <p:spPr/>
        <p:txBody>
          <a:bodyPr>
            <a:noAutofit/>
          </a:bodyPr>
          <a:lstStyle/>
          <a:p>
            <a:r>
              <a:rPr sz="4400" dirty="0" smtClean="0"/>
              <a:t>Amplifiers in systems</a:t>
            </a:r>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36</a:t>
            </a:fld>
            <a:endParaRPr kumimoji="0"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sz="4400" dirty="0" smtClean="0"/>
              <a:t>V</a:t>
            </a:r>
            <a:r>
              <a:rPr lang="en-US" sz="4400" dirty="0" smtClean="0"/>
              <a:t>o</a:t>
            </a:r>
            <a:r>
              <a:rPr sz="4400" dirty="0" smtClean="0"/>
              <a:t>ltage sensitive amplifier</a:t>
            </a:r>
            <a:endParaRPr lang="en-US" sz="4400"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37</a:t>
            </a:fld>
            <a:endParaRPr kumimoji="0" lang="en-US" dirty="0"/>
          </a:p>
        </p:txBody>
      </p:sp>
      <p:pic>
        <p:nvPicPr>
          <p:cNvPr id="2050" name="Picture 2"/>
          <p:cNvPicPr>
            <a:picLocks noGrp="1" noChangeAspect="1" noChangeArrowheads="1"/>
          </p:cNvPicPr>
          <p:nvPr>
            <p:ph idx="1"/>
          </p:nvPr>
        </p:nvPicPr>
        <p:blipFill>
          <a:blip r:embed="rId2" cstate="print"/>
          <a:srcRect l="4824" t="13403" r="7590" b="25402"/>
          <a:stretch>
            <a:fillRect/>
          </a:stretch>
        </p:blipFill>
        <p:spPr bwMode="auto">
          <a:xfrm>
            <a:off x="72000" y="1364440"/>
            <a:ext cx="9000000" cy="44408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000000" cy="648000"/>
          </a:xfrm>
        </p:spPr>
        <p:txBody>
          <a:bodyPr>
            <a:noAutofit/>
          </a:bodyPr>
          <a:lstStyle/>
          <a:p>
            <a:r>
              <a:rPr sz="4400" dirty="0" smtClean="0"/>
              <a:t>Current sensitive amplifier</a:t>
            </a:r>
            <a:endParaRPr lang="en-US" sz="4400"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38</a:t>
            </a:fld>
            <a:endParaRPr kumimoji="0" lang="en-US" dirty="0"/>
          </a:p>
        </p:txBody>
      </p:sp>
      <p:pic>
        <p:nvPicPr>
          <p:cNvPr id="3074" name="Picture 2"/>
          <p:cNvPicPr>
            <a:picLocks noGrp="1" noChangeAspect="1" noChangeArrowheads="1"/>
          </p:cNvPicPr>
          <p:nvPr>
            <p:ph idx="1"/>
          </p:nvPr>
        </p:nvPicPr>
        <p:blipFill>
          <a:blip r:embed="rId2" cstate="print"/>
          <a:srcRect l="4824" t="13403" r="5746" b="9573"/>
          <a:stretch>
            <a:fillRect/>
          </a:stretch>
        </p:blipFill>
        <p:spPr bwMode="auto">
          <a:xfrm>
            <a:off x="133017" y="909320"/>
            <a:ext cx="8877966" cy="540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sz="4400" dirty="0" smtClean="0"/>
              <a:t>Charge sensitive amplifier</a:t>
            </a:r>
            <a:endParaRPr lang="en-US" sz="4400"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39</a:t>
            </a:fld>
            <a:endParaRPr kumimoji="0" lang="en-US" dirty="0"/>
          </a:p>
        </p:txBody>
      </p:sp>
      <p:pic>
        <p:nvPicPr>
          <p:cNvPr id="4098" name="Picture 2"/>
          <p:cNvPicPr>
            <a:picLocks noGrp="1" noChangeAspect="1" noChangeArrowheads="1"/>
          </p:cNvPicPr>
          <p:nvPr>
            <p:ph idx="1"/>
          </p:nvPr>
        </p:nvPicPr>
        <p:blipFill>
          <a:blip r:embed="rId2" cstate="print"/>
          <a:srcRect l="4824" t="13403" r="3903" b="10879"/>
          <a:stretch>
            <a:fillRect/>
          </a:stretch>
        </p:blipFill>
        <p:spPr bwMode="auto">
          <a:xfrm>
            <a:off x="117000" y="819000"/>
            <a:ext cx="8910001" cy="522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sz="4400" dirty="0" smtClean="0"/>
              <a:t>Signals</a:t>
            </a:r>
            <a:endParaRPr lang="en-US" sz="4400"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4</a:t>
            </a:fld>
            <a:endParaRPr kumimoji="0" lang="en-US" dirty="0"/>
          </a:p>
        </p:txBody>
      </p:sp>
      <p:sp>
        <p:nvSpPr>
          <p:cNvPr id="6" name="Content Placeholder 5"/>
          <p:cNvSpPr>
            <a:spLocks noGrp="1"/>
          </p:cNvSpPr>
          <p:nvPr>
            <p:ph idx="1"/>
          </p:nvPr>
        </p:nvSpPr>
        <p:spPr/>
        <p:txBody>
          <a:bodyPr>
            <a:normAutofit/>
          </a:bodyPr>
          <a:lstStyle/>
          <a:p>
            <a:r>
              <a:rPr lang="en-SG" sz="2000" dirty="0" smtClean="0"/>
              <a:t>Generalised name for inputs into the instrumentation system</a:t>
            </a:r>
          </a:p>
          <a:p>
            <a:r>
              <a:rPr lang="en-SG" sz="2000" dirty="0" smtClean="0"/>
              <a:t>Might seem logical to consider signals even before the sensors, though they can not be captured or seen</a:t>
            </a:r>
          </a:p>
          <a:p>
            <a:r>
              <a:rPr lang="en-SG" sz="2000" dirty="0" smtClean="0"/>
              <a:t>Wide range of signal types are possible:</a:t>
            </a:r>
          </a:p>
          <a:p>
            <a:pPr lvl="1"/>
            <a:r>
              <a:rPr lang="en-SG" sz="2000" dirty="0" smtClean="0"/>
              <a:t>Depends on sensors</a:t>
            </a:r>
          </a:p>
          <a:p>
            <a:pPr lvl="1"/>
            <a:r>
              <a:rPr lang="en-SG" sz="2000" dirty="0" smtClean="0"/>
              <a:t>Depends on any further transformation – for ex. light to electrical</a:t>
            </a:r>
          </a:p>
          <a:p>
            <a:r>
              <a:rPr lang="en-SG" sz="2000" dirty="0" smtClean="0"/>
              <a:t>Most common types of signals:</a:t>
            </a:r>
          </a:p>
          <a:p>
            <a:pPr lvl="1"/>
            <a:r>
              <a:rPr lang="en-SG" sz="2000" dirty="0" smtClean="0"/>
              <a:t>Short, random pulses, usually current, amplitude carries information - typical of radiation sensors</a:t>
            </a:r>
          </a:p>
          <a:p>
            <a:pPr lvl="1"/>
            <a:r>
              <a:rPr lang="en-SG" sz="2000" dirty="0" smtClean="0"/>
              <a:t>Trains of pulses, often current, usually binary - typical of communication systems</a:t>
            </a:r>
          </a:p>
          <a:p>
            <a:pPr lvl="1"/>
            <a:r>
              <a:rPr lang="en-SG" sz="2000" dirty="0" smtClean="0"/>
              <a:t>Continuous, usually of slowly varying quantity – for ex. current or voltage</a:t>
            </a:r>
            <a:endParaRPr lang="nn-NO" sz="2000" dirty="0" smtClean="0"/>
          </a:p>
        </p:txBody>
      </p:sp>
      <p:sp>
        <p:nvSpPr>
          <p:cNvPr id="102406" name="AutoShape 6" descr="data:image/jpg;base64,/9j/4AAQSkZJRgABAQAAAQABAAD/2wCEAAkGBhQSEBQUExQUFRUVFxUWGBcXGBgUFBUUFRQXFxcVFxUXHCYeFxklGRUWHy8gJCcpLCwsFR4xNTAqNSYrLCkBCQoKDgwOGg8PGikkHCQsKiwsLCwsKiwsLCwsLCksKSwsLCwsLCwpLCksLCkpLCwsKSwvLCwsLCksLCwsLCwsLP/AABEIAM8A9AMBIgACEQEDEQH/xAAbAAACAgMBAAAAAAAAAAAAAAAEBQMGAAECB//EAFEQAAIBAgMDBwYKBQkHBAMAAAECAwARBBIhBTFBBhMiUWFxkRQjMlKBsRUzQlNicpKhwdEHFkOi8CREVIKUssLS0zRzk7PD4eIXJWO0g4Tx/8QAGQEAAwEBAQAAAAAAAAAAAAAAAAECAwQF/8QAMBEAAgIBAwIDBwUAAwEAAAAAAAECEQMSITFBUQRh0RNxgZGhwfAiMlKx4SNi8RT/2gAMAwEAAhEDEQA/AEsbYaCMZ4le+l2BNz2DqrPh3CbvJ4/sGuJYc0Sd591KNrNzUZYC+4eNcUY26NHJ82Oht3Cf0eP7Jrfw5g/6PH9k1Vo8ebdIKpIzcfZXez8czlwVF1F9ONavC0roWvzLL8OYP+jx/ZatHbWC/o8fg351XnxMgIHN2vbrPDsra4p7m8ZAHHXrsbVnpRVsenaeAP8ANo/Bvzrg4vZ5/msfg350nE7ktZNBuuDruo7DQMWYMBYWta+t6KoVsnEmz738mT9+3vqUYvZ39Fi8H/Og8dGUW4F9QOzWhOfPR6B1tc2PHqoAceW7O/okXg/510Mfs7+ix/v/AJ0ijxTH5FtR12FyRr4ffXa4hiQMm8XO/t/KmFj1dp4D+jJ4v+dTJt3BDdAB/Wk/zUh2bIZL3W2gPjwpgMJUsBqOVGF+a/ekPvNd/rdhvm/3pPzpR5JW/I+ylsA3HK/DD9mPFj+Ndjllhvml/epN5HWeRUbDHY5a4cfsx+9WfrvB6h+0/wCdJPI635FRsIffr9B6g/erk8ucOTfmx99I/IqzyKlS7DHT8tsMd8SnxrleWWFG6JfvpP5FUcuHVRc2A7dKdLsFvuOpeWGFbfEp+1fx31AeUuDvfmRc9rj3GlHQzZbi/VfXwrEyFsoKk9V9dKNK7Bb7jdeVODH7L73PvNd/rbhPmR4v+dJsqXIuLgXIvqB1mtoENrEHNe2u+2+1Gldg1PuOByuwnzQ8X/Os/WzCfMjxf86UpAp3WO8e0bxXfkVLTHsPU+4z/WvCfMjxf861SLErlNrX0rKemPYLfcaYceaHf+FAbX2cZYyoIB0+6j8IfNDv/Cu6qL0u0Q1ZXI+T75RmyEjjqLjgDUmz9hujOzMLsLacDT80p2xjHSwU20vfjrWrzSaonSluQDY0otaQ6a631P5VsbJk06Vrb9WObvvu9lArteX128a18Ly/ON41G47Qf8ESn9pxJ46XB037t1F7PwDoxLNcWPWbm9767uqk67Wl+cbxrZ2tLf4xvGluLUixYvDsV6Omo9o6r8KDGz5bjpcD+Nu/h4UrXa03zjeNa+FpvnG8aVBqQ2+D5bb9des62FuHXfxrt8JIb7he3XpbeN3Gk3wrN84/iaw7Vm+cfxNFBrQ3GAluOl1/j48PCtnAy2HS+877b79/Ck/wtN84/ia18LTfOP4mnTDUhy2zpbGzm5I7rXF/bv8AGmMMJAF73tVV+F5vnH8TW12tN84/iaVBqLbzZ6j4VnNHqPhVSG1ZvnH8TWxtSb5x/E0qDWi280eo+FZzR6j4VUW2pN84/wBo1nwpN84/2jToNaLfzJ6j4VnMnqPgap52nN84/wBo1z8KzfOP9o0UGpFz5g+qfA0JtDZZkCix0ZW9E/JN7VVjtWb5x/tGtfCkvzj/AGjToeofJsBxJm1HSZtA12uLWOtrfkKzCbBdSma5EYIFlIJJ4t/HGkJ2hL84/wBo1sY2X13+0aCXNIdT8nWaRm16R1GU6pYDL4r95ruLk6RzYOayKRoGW5Yi5uPb41XpsfIPlv4muBtKT12+0aNxqSe5YRyaeyLvC3JurXYlr777vfTfm7aEW79KpQx8nrt9o052FtVy2RyWFiRfUggX0NDRVhuMTpeysrMa3S9n51qkMmwPxQ7x7jUlR7P+K9o/GpalAaNKeUC+gfoj3U2NC7Xw+aND9EUyW6RSsVjAh6z1UONr/R++pPIecxaxEkZ3VbgZiA1hovHfuo+PkwgnxUTs45jPYjLmNicpKHVrix0tvvetrilucmTPjg6l2v4XQuG2vo/fWjtrX0fvp3s7kdG8YMkhV+KgxkC53A5tSq2kP0TprSTbWzUhlCJIJBlDZtLdK5UafQKk9pIpJwbpEY/E4ck3CL3+J2du63yff/2rBtz6H3/9qb4vkciYrDQh5Tz0YdrqquhIJ3XsRYX4kd+lawPIwO0mZ3UKxCHKAWQM65mVmGUkoUA9YgGi8ZH/ANeBR1XtV9e9CdtufR++un27cAZN3bU/KHYCYfLllzli2lgGUJYHMATZs+YW+jXWN5OKmAhxQZiZHKFStgLZiCrX1HR6uu2401odM1jmxNRkurpc8gvw5p6H31H8MH1fvp9geQ4eAO8jRPchgyWVQOmbMT0jzQLADsGl71UytOOl8FYs2PI2oPjkO+GD6v31tdskfJ++gMlTYPC55EQsqBmVSzeioJtmPYN9VpRu6Stha7cN/QHjWDbp9QeNG4DksJJxGJ4SOLI1zx0RGCl26O5b7xRmF5ClpJ1ZpAsbWVxHcOA7L62huhAGuoNyKhuCOSficMeX/YmfbhPyB41h26fUHjRvKPkr5Ksbc5n5wsAMuUjLa4bU2YEkEcCDUg5IFo8M6Mx57VyUssQuoJve7AFgL2AvbXWi4VY14jC4qV7O656ci/4eNvQHjUR2wfV++rI/6OjkZllJKqXyGPKzaXCgZj0wbKw+SzW1qqYzC5HZAwbKbZl9Ekb7HiAbi/G1+NOOh8FYc+LLaxu/mTfC59X7618LH1R40JkrMtXpR0h/w21rZR4mpYuUTAAc2pt2mjsFyPMmGWYSAXTEMVIBa8AByqFYnUHeQLdtxdtyW/RwuLwwmM+S7OuUR57Zd1znG/XhwrN6Dgy+I8PFNyfDrrzv6FXxO2y59AD2mpcDig5tuNOeWvIVMDHG4nEjSH0CgRgtic9s5Nrix7TxqsbOXzq24/lTpVsb4ckJ49WPgck0y2H8aO4+40AYbUw2MPOjuPuNZN7HTFpjfGnpeysrrFjpeyspWWS7NPmvCpTUGyvij7KnqUBlR45jzK26hUlaxK3hXuoE0UzZ7H4SQ8c1/bkNqEblTiTqZST2qhP3rR2ES20U+sP7hpF5G/qP9k9V+rqFbpJvfsvucEseOWZ60nsuffIPXlNP6y+2OI/4KZbf5RyjEMEMAXLHYRxRlNY1Y+kl73Jv21X/ACJ/Uf7Lddurr0pjyggZpywBYFIukqFQbQJfTssb9xNFRsl4cPtF+lcPovIN2fytlknhGIkVog6Bs0cZyx5hmsclwLX3UPieUMosQY7HN+xgOgYgW811Adfs3UJsnCgYiLno3MYkTnBlY9DOocWAvuNtNda4xWGay2VrdO3RO7MSOF9wvr1UVGw9jhU6UVXuVdRhg+V8qZs0eHkupUZoIeix3OMqC5HUdK3+teIMNiyFUYWUwwlAWDXIXmsoOnZx38E3kr+o32T2dnaPGpo8O3Nt0W3p8nhZ+zs+6m1EuWDDzpXQL/Webqh/s+H/ANOpIOUMrZtIdFZtMPh/ki+vmTp4d4pWcK/qt9k93V2jxqXC4drt0W9B/kn1GPEdh8KHGI3hxJbRX0Cv1lm6oP7Nh/8ATorZe25JJo0bmQHdVJGFwxIzG2g5vtpL5M3qt9k9nZ2jxFMNgQuuKhIWQWkQ3VTmADa28Gv3HqoaVCyYsSg2kuH2Om5Syg6CDsPk2HB77c3pWfrRN1Qf2fD/AOnQWJwr52usm9icynNxN27bamojhX9Rvsns7O0eIp6YlLDia4Q6xvKicExnmisbMFVoISF11spiFr8dBQ36zTdUH9nw/wDp0NjMK/OPZG9I7lPWRwAG+40HCoPJn9Rvsnqv1dWtCjEUcOGl+lDg8qsRGSEMS5kF7QQLmV1DEHzYupvu3d++hf1il9XD/wBmw/8Ap0PicI9x0G9Ffkngovew7R2661F5FJ6j/Zbrt1denfQlEI4sVcIYy7elAU5YOkt/9mw/rMNPNdnb38BH+sUvVB/ZsP8A6dDyYKQqlkfdwU8WcjcOoHfwHVUXkUnqP9k9Wbq6te6ikNY8XZDqHlhio4xkdUDFwQsUSqdFvoIwNxtvPDdx4h5b4pFypIqrcnKsUSrcixOUJa9qXPgZObHQbRnv0TcWCXvx4jeONQnASfNv9k9durr0paYkLBgfMY/JDbbe2pcVhlknbO6ysmbKobKYw2W6gXF7n2mkezzaVf44UwlhZcHZgR58HUW3xOP8JpdgvjF7/wAKa4ZpgjFRcY8Wx+Hpjsc+dHcfcaWqKY7I+NHc3uNYM6kqHmKPS9larnFel7KykUdbK+KPs99E0Lsc+aPcPfRVJAartx5kd34muKmRbxD2+80CZTsOv/ucX1l9xqs3NWoLbakP1k/Gk2EMsYOVIiDr044ZTu4GRSRpwFbxf9L7nHaWaV9l/cgXC4d5GypctZja+pCqWNus2B0GtG8oZicQTnLdCHW2X9hGLW7N3ba9HbM2lKk0bNHDlV1Y5YMKG6Lbgcgsbi176b6j5TYaR8QXIN2SFtcqb8PG1gotZQDp2Wqm1YOUfaLdcP7C7ZWIVZ4mkuyLIhcb7oHBYW43F9KaeRArJm0JhaSG75bZ8REEOXPxjZzYgdHXXfQWzcKUmjZ0DKsiFlJQgqrjMtibG9iNdPZTzlHtNpJOcjjgKSZnAaKIslwCUN99h1cMvHQK1Ym4a7v06nODwUBMRZBkMrjMJxmaJVK85IjSqR0wHyrkNlOvSU0Zh9i4V8NIBKofJGyHnbFyFhLgK7gK3OPPEMwtYXNstyg8qlvbmcN1fEwb726uuuJhJJG5KRqBkPQVIwd56QQgHTrv2VTaNJShXQV883WfE1NhJTc6n0JONvkN9Ifwdx3HPIH6h1ekvXbr66mwmCe5NvkSbmF7c0xO5r7v44Um1Q5ONPgD5w9Z8TR2w3PlMI6Z84mikhj0xoN/WeHE1AcA99w+0nXb1us/wKK2Ts9jNH0QemhtnRbi5O8nTRT/AARcbVE5HHQ+OAXGswlcHOLMwsxJYWJFmOlzwOgqAues+NHY/ZrrK4soszac5G1hvtcNroR//QQIfg59fR6vjI+vL63X+e7WhNUVGUaXBmPkPOMbnf1k/wCJveaGzHrNH43APnPo623unEccxBG7j2dYuP5C30ftx9V/W6j+G+hNUEZRpGYpzddT6CcT1fWP4dwqG9G4rAsMno+gvy06yOJGniO08IPIz1p/xI+sj1uz+L000EZRo5mPQTubr9Ynr7eofjUNGS4Q5E1Tc3y07+z3nXTQ6VCcKetPtr2dvb7+qhNBGSNNfmhvtnbrtfKnsvu7fuocijWwvmx0k9JvlL1KN4Ht39tuJh8l+kn2h12oTHGSJ1/2N+yeP74pfyoHBfGr3/hTPmrYOTUHz0J0N7ebn30twPxq9/4UlwycT/d7/QfLTHZHxo7j7jQCij9k/GjuPuNYM6EOsSuvsrK6xG/2VlIoi2P8We4e8UWaF2P6B7vxoo0kBqjcIgMWpt6XvoKicP8AF+1vfQyZK0VedFG1cPYkjNHfSx9I7qETZezyT/LJVHDNhrn25ZDReKW21MN9aP8Avmqu2FPrJ9sdV62j9vU86cLyv9TWy7d5eRYDsXZ97DHvw18la3b8u9OeUfJmHnVklxaxRtDhRHmRnllVcNEufm01RdOJ6+qqQuE19OP7Y6z+X3inPKvDHno+ko/k2E0Ztf8AZYt3Zrp3Gm+eROErSU39PQe7MOz3x2HkyTQHn42RBGHgmUTAKwzEFA2UgjpAG9txFDTx4CNue57n+lM6xeTssbFwSEZyRYAldRe3ADiBshv5Ts/VBzTxLfMTn/lkj5l6O67FeO4ddgFtiHOzsWjUtLOxXN0lzFWyno3uMxGvFWoaXBLwq1HU6/PKwzauxsMRMYjNFLEMzYeRVcDKyq4WZW1tmuLruB1O+k+zsI0gdVAvYNc7lVLuzE5TYBVY7xu47qcYOXncTiHYxeehxNwrMQp5p2B1F7Axg9xFAbOvHndXiuFtY3IKvZHU6XsVkZTbt3aGizeEtLcW26oX4zCNFI0bizKbEb/AjeLa+2jNh7KknkKxgEhTvIAu5EaDUHUu6gacb3WxYR4wmWRneWMsxuT0gOI0AXQWA06iPYXsHHNh5CySRXI45iLqVkRhcAZldVI13qRqDY02jeUlTANnbPeaVY0AzMeJCgWFyWJ0UAAkk7gDVnSLZzTxrmkiKNGpdQJYJmXKGk6To6AtfcbW1sN1Ktmx83BiHzrdgkAbp6c4xL/JvrHEwPY/basnxCySwMJF6EeHQ84HIzRoAbgK110t+Fql7nNP/kb3arsN32NBh8SxldZZg8h8kiiadS2pVHkzAW1BIGYi2uu4TDts1+cLeUQl1OVcqTpG2YNdWzqzaAgXHytTxoZsQsOPMpZGyTM+Vc6A2e+UXj01JG75J7LqVw66DnF4Dc/Xa/o9Qv7evShBHHcU3J3sWd5MDEJAqTYlGMYkYxJC0K5Ws0ciswVmYjQgA5SDek228JAFjkw5lyPnUiUJnVo8l9U0IIkXq41vyhVSZCwJlWEX6XRyZX1FjfcBv4+wdyopwSDOvRnkscrX6UURIva/yR4UcDjHQ003vz8gDE4RhzXRIzopXS2bUjSw6XDt1HZTo7BwsN1xOJfnR6UcEYkCN6rSu6qWHELcAgi9Mzjw5wzNlAihbEA9IhjFEuHUgfJXNhFbL9IjqJqi4cMfTZjxsjMeNyfu8aLG25PSm0l5D0x7MEa3bGki+4YcX1G8ZiR7aiDbM9XHfagF/wB3SlUsSc2nnDvf5DW3KdLm2/TTvPCoDCmtnY2ufQ4XGp6Wg1Ph20CWL/tL8+Ba/gfZ5waYgvikj514ynm5JWkEasMpGVUW28kE7qWDaWz0GUYSaQaks8+SQdQAjTJbvBNAb4MuZyiyFtI9AWXKSTfToqDqeG7jQTxKDYs4PEFACOve/dTQo4rvU3z5jraU2GbByHDxyx+dgzCSRZB6E9spCKevfffVdwHxq9/4UzjA8jnsSfO4feLfJn7TSzBfGr301wzXDGtS8/siyKRRuzfjB7fcaXrRuzD5we33GudnSkOsQ2vsrK3M4B1rKdMqyPYvoN3UXQWwj0G7jRpqRmURhfQ9re+hqLwS9A/WNAmVjHj/AN0wv14/+ZVOk9I9599XbaqW2lhPrp/zBVcTZ8JYZpwt2cMMp6NgCPEkj+rW0ZJfL1OCU1DM2+y/uQsWnXKwedi0t/JcHxv/ADaPX/tUMezobC8+uRmPQOjgtlX22T7fZTXlNg4iyMZMpGEwmUBScx5qJTfXQ5c5tp6O/Wq1qyvbRclV/JguEa02zT1c3/8AfmqDbbs00jOuVmxM5ZNeixZSy2J4E23DdvO4NI4cOZcKI5mcxGFfQI0OInka97bs0Yv9Ljautt4eMzvzzFWONxIkIXUdKK9ludAS+ut91qTkrJlljqTr6PsBwRgbQxCgAAeXqANAAIpwABwFBbMHmMX/ALqP/wC1BVj2dg4TtQ5mkytLilk6GgztMhAI+iRuvvOotapdmbL2dzWJAxcxHMpmPk9rfyiE5gOc1u2UZepjrpRe5LzJZJbPhdPNlFtTfAJ/J1NtfKCNL3tzG7TWnT7G2YurYnFgXW18MASLEtYlrHh1WvuO+mmy9l7NeNVSXFOvlDGxhU380NDZ9FA1v9wp2VLxCcXs/kUx9MEg9edz383FGB/zT4mt4xAksJWy+aw7kgA9Ixqxa3E317ab7cTCxrFCpxJCJI95IxE/OSWAGQ/J82muo6R1rJtniRoykeKfLBhSDEuYi0MZbUA2O/7qXQI5P0NtPe/7A41D7UsbMGxDXBUAEGQ6Fd1IU3DuFXA8z8K7ps3lRvnIvlzjr167X1sV1pUuyQIVkbD4oKE6TlSEzsWyHMVta2QeOhoT2LhlSgrRAsIMU7EAlVw+U8RcqDbQbx/B3nkj+Rj/AH5++EflTaKFJI5ljR2Yx4IBU1JYKgYBQCScwJPXrupjHs7D4fDuMbh8XGGnRolNkdkySDTOLWAZc3G7Jqd1F8Gc8qSjt2FbC2GDdWDC/b2hIPdf76WbKxyxiYM0i87GIw0diVPPRSX1ZeERG/eRVuiwUWIw7Jg8NiXvGoJaSOyhZ3dRfKAXJubC+h9E2JoFuRs1z/IphrGbFwNAhDjXfdrHsA3i9JMiHiIpu118vI7xPKfCOpc4ch5GlznJC5yl0b0ja7EAXJAsWe2mhXQ8ooY5pmjiIR+ZKqAq3aOJkdGUMQI3dyxAJ9EC3U1l5HTc0g8lbRsQbGWMEB0jEZLFhezAm3vvQ8nIyUKb4VVOQDpYqEENzgbPYvuyAr/WvVKT7Gi8TH8oAxHKBMr8yJIVdUQqgSMZgbSSZEYZiyAmx0UyEAgKtKNubQE8xkF/RjW5vcmOJI81izWvlvbMbX31cY+SMnNl/J4ubE8bEHExZcoDXQyZ7A2cC3UCeFLzybCgBhgg2VlscWlyTfK2jW4jjfo8BRr8iV4uH5XqI8BCWws6qLky4YAdZPPAD76W4aMrMFIsQxBHURcEeNX7BYWPCxySTRwNE5wyeamSYqy3vNZGJBFieGrnfVHSQNirgkhpGIJtcgkm5tpeknyPBlc5Tpbf4hyBRmzR5we33GoAlGbMHnV9vuNYWdyY1xC6jurK7nGo7qytlwJguwT0D3Gj70u5PnonuPupgKxNDDRmz5SFNvWNBmi8ABlN/WPuFDJlVbiLbUpO0cET66f8xaTS8u8ZnY89xPyIus8MlOttqPL8FbXzi/8AMWq5LhcHf4+UknpAQjo39KxL62N++tY/Y83Ioe2/VG9l0vqwr/1Bxx/nDjduCDd12XWpeW2NaSaJ3N2fC4RmNrXYwrcntoWPC4HNrNiCLb+aQG+uluc3btb9fsd8q0wY5ku2ILeS4fIAkaqUEYCZiW0Ngb2B1PG2rb34JUoRmtMGvhRqHlPPhp8PDDJkjVcLcKqrnzrHI+ZgMxuXN9aC2thS+0njkIu2OkRiLXs0wU7rHj2CidqNg1xi3OJuvNAkLGAAkShLDNc7kvfqPXTLFjDjajqwxBYY57NcZTLzqlib6WvutrY68KnoYRlpgpJPj8Yqj5WYrESzxvNIY2TFHJeyi0UjrYCwFiq+FAclcc8TYh0NiuHkYaA2ZWQowvuKvlYH6PgVsObCl9En5wxTljnTKR5PKXyjLcEi9r7tK3srFYUeUFYZsow7XBmXMQZYwQCI7AWPVenZo2lqiovhA2K21PicJLz8skvNyQFc7FsuZZgbX6wB4VLsDaEsOHYxyOnOYiJGyFlJXm5GIupB1IXcR6I1reFxWGOExIEElwY21muLZmRCfN6lTIL2IzX4AWomDaGF5mMrhmCHEdJWnzDMsYKtm5vQWcgixuO3UFlyezjp6+XZCba+IaSPDO7MzGNgWYlmIE8tgSdTamW1tuyKmEjikkRVw0N1V2jVnzNmY2IF+ioufUFdYraGGEELeSkg86qgzt0MpudQnSuZQ19NdNw16xuPw4MF8KrWihJvK9irIGK2C3AzEneTYkcRYsNWyTj1fbz8zWZRtvpCyeWdKxz6NNrqN97/AH2oWPbE0smIDySFWixByF2KCyMwAW9rAgW00yinmKxcHwtlOGQ5p4gGEkgsTIDn7ScwuN2lKtjbQiaTL5NHm5ubM+eS75cPISCM1gGtra3ZRexOu4Xp4iuxmyMU8cGNZSQ3k+GUEEqwDTQqbGwPokjuJ1PFbPMzYRcxJ8++83/ZR03h2yixYgjDQ5Wjw4K3kykZ1OpEt9+XiPRvYEmhvhVPIwfJ4LrOL35zW6Zt2e2uQqbW03W30GlttPT1XbsCbQkIwmFUbjz7ntJkCbrcAnb6VKnkJ368NddOruqy4rbQy4bLhcM2aM5YykjAMcRKOiOczXNhpc1zJJIqMPJcExjYK2Uc5IGzhchCyG+rBdB2g36VUjTHdft6v+2V9z0F3Xu3Ve1kt29e/wBnGoc1WlNoTOpIweHsvOXXmXC3DRIwUFtZLsgKg303DirblG1rczhgbk35rpenntv3X0tbdpTLTl/EHGObyZor9Ayo9vpBHW+/qPVwGo3FeWp6OUr5Swiw4syjLzQy7nINiCL79b8dx4CHlFJltkh33vzMd997Xy3twt1aUK+wo6ldR+pxhT/JMT9bD/3pKW4L41O+ncu0mmwuILBBZsOBkRIx6Um8IBfcN9I8F8anfTXDLxX+q+/2RZBRuzPjV/jhQYajNmnzi+33VznSh1MdfZWVzKdfZWVquBMD5OnonuPupmKVcmjp7D7qa1iWaNE4L0W+t+AoaicDubv/AAFAmJds/wC3YL/er/fSqLN6bd599Xvbn+2YL/er/fSqVNiFzN5tDqd5frH0+w/aPZbaH59Tj4zP3L+2DqaunKbYM88eCkhhmlXyOBSVRnysoY2OUG2jKRfrqo+UD5tP3+36Xb9w7bvtvbSeNsMUGS+Ew50J9XhY6Do2t1X66p3ZOTU5Jx5BeUQtjZAdCCgPYyxorA9oII9lXDa3JjELtVpRC7ReWNNzqrmQRGQMSWA6IGt7nSx0HHz+PEkm1k1+gvEEbyO3xseFXTlFs7+UThcTg1TyiRgWKne18rAIekCNRl7LkaVD2VHPlTjGML6UVzklHmxsKggZyUBJsLyIyC56rsKZ/qnicLFiXnjypzJQPmRlZjLFlylWN72oX4HOVyuKwbFEZsqAl2CISQt4RrlUm9x33pZh8Y3T1HoMdFA+Up4KePcO0UzR3OTcWq2v5hOwYucE0IKhpYxlzMqAvHIklszEKLqr7zvtTDFbKfDRQpLkDtOJFCSJISmRRm8y5I1txBPCq+MY9rZjbd7LW91T4XaD84pzt6Snf9K/EEb9dQabRpPHK2+nP0oY7PwYxOGWMSwpJC7sFldYhIkojByu1lzK0e4kaNpuqDba5JkXMjFIoVJRllXMqC4DKSrW7DQC7Qk9d91vSNrZctt/qkjurBj5M1+ckve9w7XvcG4N991U361HVRQezld9N/qX3FbMV8amK5/DhVkiZw0iRyAxlQ942I35CRa9wRaqbsacJiFZgchzKxyk2WRGQm31WJ9lScoMRIMTIC0wsRbOzZgLXHVYa3HfUWxoxJKFkeQJlkZimrZY4mbohiATZbanjUxVIwxYnDFu9q+g42lsUQYd/PwSmRIQqxMzv0WVixHNrlFhx1Fxe971FsPY4nw0yPIsBWSJlMivlYkSoU6Ckg69R3WrnE+R3F5MYeitrRxC4sLHWY9XDTdQW0cPDzSyQNMRnZGEoQEdEMtshN/lX7hTHG2q6t80FbVwrxNhxC3ONEoYSRq+UPz8si2zoDcdo4cRXEW2JUeR0w6Lzt84CS5SCCzWu91BVjuOgNxbfQ2BwHOjpEhYoZZTa5YqjkFUB03tqRoAGJvYgyx8mGdecRlWPIZBzt1bm1WQs5Cq1xmikUWuTYGwBq0jrxxajVjM8qsUArGKMsBJGcyPrHdDkYZ9bZyuYgGzHpE6isNg3v6BHZY+tltr26U9m5FyqtmkgGRpQek5F0zq9rR/J8nlv15RbeLxDkNPa5MQ9IWLG5ZSi5dF3nnEtws2+1NWUrFIwjc2eifST7w/b2dXtHGDyVur71G8X4mn8vJfIoV26WSWWQKASpgadGjS4BY3jFze2/0tDUsX6P5PKViMiFWeVQ6XJ8zLzTWVrC+cjS5sDm3WJFYJM45LbCaeOePo2zYd26Q1RXbMBlO+zCw0qvmMDFELcKJGABvcAMbA3AO7rAp0kQgwhkidw7HDuQyhSjK8liLE3U7xfW2trEXr+GcmZSd5a5PaTc0qe5jjjL2k23t/iLGKM2d8Yv8AHCgxRez/AIxf44Vzs7BxKNfZWVkh91ZWiEwHkudP46qbCk/JU6U4WsupZlFYAaN3j3ULRmzZCM1use6hifGwk2+P5Xgv98v99KoU/ptu9I++vQOUcpOLwN/nh/eSq9Ly6xgZrTsNSNFQcexa1hf58Tgk5+1elLhdfN+QgRCd1Pdt4J38nyxnTDQL0btqAw1tuPZWPy5xrb8VL7Gy/wB21G7U5YYvzOXFS/EoTkkcdK7Xza6v194q3dkylm1LZder9BTheT2ILqBBNqRrzb21I19HdrRXKZc2JxHNglTiZcpAJvcn6N9/b7ONCzco8S3pYic7zrK+/wAe2t7Yxis8hhLCMykoLkELbTQtffru9tLewrJ7ROVcehNyYwTviVUIxzrKm4gHPA4AudNSy+I66LwvIXGXcGEg5WAzNEt2vawzONbg7r0gw2OkjYOjsrLuYEgjS2h4aVvCn0/qN1/h+OlOmXOGTU2munT3jYcjMV82vtmgB8DJUuG5HYlXQkRLZl34jDg3zdQlB3jgQart6lwx6a/WX3jsPuPcaKKcclcr5f6Ov1On4thh2HFYe+n/AOT+LVh5ISC15sGL2/nUHHho1IiazNRQacn8l8v9LVtTkpeZjz+CjBPonEoSNBe4Fz21FhdjLAXdsThGtHMMqSlnYvC6KAMoB1YcaV7d0xD2KEdH0MwT0F3ZgDQIakuDOGOcoK5bV2CcTBqvST0V+UOFuoDr7dx1NNNnYCKTDukmJhhKyq4zZ3zAoynKEUk2tfuI66TYg+j9Vf43n8O6oiadGrg5R5LFHsmFAjLtCJHGaxSPEZt7b2WMFdNNevqrRgi3fCbbyT5vE2uy2cjrJBI4X1vSGYnInc3X6x3X08KgoSEscv5P6ehaXERQX2lJ6Tfs8QSSQL/L+k2vHM3WRWi0XHac5tu81Od5vfWQcReq4x82PrN7k7Px9g4w3ppAscv5P6ehbmjg5kOdo4glHVU81IWQBG3XnGVbEj2G2l6WkYWwBxmKOUgjzAspAADAHEaGwA9g6qTX82frL1X3N7fw+6oCadBHHL+T+noXnY0ME0br5XM+RsPlGIQKlwzZY1vJJYN1W3Lx3VT3YeVmwCjnW6IsQozHQEaEDdU+Ea2ExB+nh/8ArH8KW4U+dT6wqUt2ThxtTm27/wDEWoEUVgT5xaDWi8APOL31gdiQ4fh3Vqtv+FZVoYr5Jt76dikHJFtfbT8VD5KN0Ts8el7PdQt6L2a2rf1fxpMT4FHKNLYnBH/51/vLVQk5P4ks1sPMRmb9m9t542q2ctcUqHDOy3VJQxHWBYka91KIuV0TvmnwySenfQEi9ubAudyjNofWvwrSOpK0jzczyxnqhG9vXzQsTkxieMLj61l/vEU02xyfmIgAMbEQohAkiUqwZjkN36R6Q14kkcKNwG24ZJY0gw/NsxucrJBquYhTIq6pY8ekSq6k1BjOUrwzsjxqxRmV7uS5POMxCyRhQo6VhYaWpapt8HJ7bxEppaVa3r6dxYOSmI16KXF7+di6Nt9+npbS/fRe0tkGVpXiMKRlwwAljKoMhFiIyQDoT7DRY/SBJZgI0AN7am4uBvIsG3DcBoAOFccndvyWaGNYo41XnD0HlYWAja1jmcsXHdwtYCi58stz8TWuUVt+eYHHyVAdeenhiS9nbzjEAHK1gEsWuCLX30K2y4kZgMVh2XpAG01yDua3Mmx/i9WzHwbQxEJicRZJA8hYc9dVjYSZCBfcXAC5WvbS5FV+PkPIXy84gNtc2YAtnmUhSAcwAgc30voN9NT7sMfibTeSde7f48C47MjG/ExexJz/ANIV1DhIFIPlI0IOkMp3G/ZUW0cI0EzwuQ2QgXF7aqGFr6jQ0zxHIxo3KPiMKjC11aU5luAbEBTwIq/idblFJXN7+70ATg8N/SX9kB/GQVgwuG+flP8A+uv4z0UeSqjfjMGO55W90VRwbMgWcJJOjJlLGSLNYEalPOICSVUgaWu667xQ2L2kWtpP5f4axckEjlmkmJNvRgiQaADcJrDdUWXC+tiD/VjH+M0zi2Xhea1kXOMwLc6oGcKCFVLXKXJGe9iU03ih12JG0ihHkMZBJkWFpLG5KrlW3Sy5M2ujEjW1SmiI5I1Vvby/wHMmFNrjEmwA0MS7v6hrRfC+pif+LEP+jR+I2JhY7CTETqTqAcIVJHWM0ooXHbPwwgMkOId3DquR41iJDBiWW0jEgZQDp8oVSLjOD41fUFbEYbTzU2n/AM0Y8bYfWufKcP8AMye2ZfwhFAkVqqo6PZrz+bGXl0FrcwSNTrMd5t1IOoVr4Qg/ow9ssv4EUuNF7J2PLiZObiXM1i1rhdBvN2IFFJEyjCCuTpe9+pN8KRWt5LHbfYyYi1xexsJB1nxNRNtKPhhoftYg/wDWqyERySmM4FPNOY3K2UiyMBmtIqE50Ym+hC2uK4xxgxMUi4fCZZA4u5yx5LliFPTsNFZb21NvRNgY1o5FnjauL8/1cX8Ss4nat42jWOONWKscucklM2XV3bTpGgcKfOL9Ye+iNpbOkhbLIuUkXtcHiQRpuIIII3ggg0LhvjF+sPfWqqtjuxqNXHhlsU0XgPjF76FSi8EOmvfXIaobkbu4Vlabh3CtVoMQci218Ks1Vjkm3nT9b8as5/P31MuSjKK2aNW7h+NCXorZ29u4e80mJiD9Ii+aj+uf7pqjIa9S5Vcm5MThiYxdkOYLxYWIIHbavMHgZSQysCN4III9lb43sQ0XTBbIgw0kcvPWcGPKHCOCXYLzth8i2Ygb+je9NeSuwIMfNi5ZQ72l6JBK3DFt+SwG6vN1hY7lJ7gaMwkeIUEIswvvyhxfvtvqPZvueVk8FklFtZHqe18bDnl1smPDYto4lKqFQ2uW1I11bWk2DxRVgQSp3ZlJVrHfqNa7bZGKc3MM5PWUcnxIra8m8Wf5vP8A8Nvyq6VU2dmPE44lCTt1yeq8o9nYaHBTtHkRxEQpWQZgbWsOlfcSBbrNeYbMxcSxzs5cTKqGAq1iH5wXtxvY37s3fWLyQxp/m032Le+pF5DY4/zZ/blHvNSoxXU5vD+B9lBxlJu3d/YTyTlmLMSzE3JJuSesk6mupJyTckkneSSSe8mnafo/x3zB9rxj/FUq/o4xx/ZKO+SP/NV3E9DSQbP2zDCrDIZOkGBdU3iO4ubk2EwXTioPXakV6tSfowxx+TGO+QfhUqfoqxh3mEf1z+C0k4omGJRba6lTVq9K5D8uMNhsFzMpcNndrKhYWOWxvmHUaTr+ibFfOQD2v/kqZf0R4j5+Af8AEP8AhpNxfUy8R4aOeOmQH+kPlJFjJo2hz2RCpzgKb5iRYAnS1VImr6P0PzccRF7Fc10P0PvxxK+yM/5qFKKLw4VigoR4R59esr0Vf0PdeJ8Iv/Ouv/SFeOJb/hj/AD09cTajzcmnPJblD5HNzuTP0WTLmy6MLXvY1cB+iWLjiX+yg/GpE/RNB89Ke7J+VJzizPJijki4S4ZSJeU0nPTSIFXnnLsCA41LnL0hqOme/Sg8LtuWLMUa2chmuFbMRm1OYH128ewV6Kf0VYf15j7V/wAtDSfo5wo+XIf64/BaWqBKwQqqR51tHaLzNmkYsbWubdZPDeSSSTvJJJqHAxFpFA6/dXoUnILDD1/tH8q7g5NxxDoLa/HefE0/aJKkbRioqlwI1FGYH0176nxWCtXGEHSHfWBYwPDuFZWzw7hWq0EVrkc15Lnsq2t+J99U/kefOeFXB957z76U/wBwzmmewBeQ/VHvpXTLk/OFnAbcwy+3eKlgXLDQWFD7QljjRpHtlUXJtfSjS2lAbVwfPQvHe2dSt+q4pEgo2uOCVo7abgg8T+VVz9UMb/SUA7mrP1JxXHGD7LfnRXmOkXWCTOobdQm2tqDDwtKQSFy6D6TBb9wvf2VxsbCGCII8nOG5OaxG/hbWt7VhimieJ26LgqbXuL8RpvoFQC23JOAjtw/i9RfD0t/2f3fnSR+RUHHFzW+r/wCNcHkpgxvxU59n/hRXmVRf4HzKG6xSzlLthsNGjKBZpFRifkq1xmHXrYe2oNn7ZwsESxrI7Bb6sGLG5vqbDrqPaO3MJMhjkzMrbxlI43BBvob8aBUAy8pH+eUe1a5g5SHMLzA67rjX7qB+Cdm/Nzn+s3+apE2bs4HTDynvdv8AUopDL3G4YAjUEAg9h1qvcpdtNBNDdrROHU9YcWKm/VbNp2V3HymRVCpC4CgAAFAAALAb+qosXt2OVcsmGzr1OVI8LGmKgJ+WMHzp++usDyyg5wDnDqQNd2ptUebDDdgYfbl/y1JFjolIK4PDqRuIAB+5KNh0XBqpO29tHDYmTns5R8rRm2g0ysgPYRf+tTFuVEnzafaY1G3KSQ/Ij/eP40BQiPLmHgrnwpxya5ULNKIxHIM19SDYWF9TbTdbwrv9YZfViH9U/nWfrFN1p9n/AL0wosc0VwR16eNUBcXiMNeFsPLLkJCuFYhk+SbgEHS1PBt6Y/KX7A/OsO2pvX/cX8qSChH8N4g7sFN9h/yp3sMSTK3OwPCRa2YWzXvuv1fjXDbYm+cP2V/KuDtab51v3R+FDAKxfJ++6keL2MYzmOn40wbaEx/av4/9qExDsxuzFj1k3pABtWVjnWsqxH//2Q=="/>
          <p:cNvSpPr>
            <a:spLocks noChangeAspect="1" noChangeArrowheads="1"/>
          </p:cNvSpPr>
          <p:nvPr/>
        </p:nvSpPr>
        <p:spPr bwMode="auto">
          <a:xfrm>
            <a:off x="77788" y="-957263"/>
            <a:ext cx="2324100" cy="1971676"/>
          </a:xfrm>
          <a:prstGeom prst="rect">
            <a:avLst/>
          </a:prstGeom>
          <a:noFill/>
        </p:spPr>
        <p:txBody>
          <a:bodyPr vert="horz" wrap="square" lIns="91440" tIns="45720" rIns="91440" bIns="45720" numCol="1" anchor="t" anchorCtr="0" compatLnSpc="1">
            <a:prstTxWarp prst="textNoShape">
              <a:avLst/>
            </a:prstTxWarp>
          </a:bodyPr>
          <a:lstStyle/>
          <a:p>
            <a:endParaRPr lang="en-SG" dirty="0"/>
          </a:p>
        </p:txBody>
      </p:sp>
      <p:sp>
        <p:nvSpPr>
          <p:cNvPr id="102408" name="AutoShape 8" descr="data:image/jpg;base64,/9j/4AAQSkZJRgABAQAAAQABAAD/2wCEAAkGBhQSEBQUExQUFRUVFxUWGBcXGBgUFBUUFRQXFxcVFxUXHCYeFxklGRUWHy8gJCcpLCwsFR4xNTAqNSYrLCkBCQoKDgwOGg8PGikkHCQsKiwsLCwsKiwsLCwsLCksKSwsLCwsLCwpLCksLCkpLCwsKSwvLCwsLCksLCwsLCwsLP/AABEIAM8A9AMBIgACEQEDEQH/xAAbAAACAgMBAAAAAAAAAAAAAAAEBQMGAAECB//EAFEQAAIBAgMDBwYKBQkHBAMAAAECAwARBBIhBTFBBhMiUWFxkRQjMlKBsRUzQlNicpKhwdEHFkOi8CREVIKUssLS0zRzk7PD4eIXJWO0g4Tx/8QAGQEAAwEBAQAAAAAAAAAAAAAAAAECAwQF/8QAMBEAAgIBAwIDBwUAAwEAAAAAAAECEQMSITFBUQRh0RNxgZGhwfAiMlKx4SNi8RT/2gAMAwEAAhEDEQA/AEsbYaCMZ4le+l2BNz2DqrPh3CbvJ4/sGuJYc0Sd591KNrNzUZYC+4eNcUY26NHJ82Oht3Cf0eP7Jrfw5g/6PH9k1Vo8ebdIKpIzcfZXez8czlwVF1F9ONavC0roWvzLL8OYP+jx/ZatHbWC/o8fg351XnxMgIHN2vbrPDsra4p7m8ZAHHXrsbVnpRVsenaeAP8ANo/Bvzrg4vZ5/msfg350nE7ktZNBuuDruo7DQMWYMBYWta+t6KoVsnEmz738mT9+3vqUYvZ39Fi8H/Og8dGUW4F9QOzWhOfPR6B1tc2PHqoAceW7O/okXg/510Mfs7+ix/v/AJ0ijxTH5FtR12FyRr4ffXa4hiQMm8XO/t/KmFj1dp4D+jJ4v+dTJt3BDdAB/Wk/zUh2bIZL3W2gPjwpgMJUsBqOVGF+a/ekPvNd/rdhvm/3pPzpR5JW/I+ylsA3HK/DD9mPFj+Ndjllhvml/epN5HWeRUbDHY5a4cfsx+9WfrvB6h+0/wCdJPI635FRsIffr9B6g/erk8ucOTfmx99I/IqzyKlS7DHT8tsMd8SnxrleWWFG6JfvpP5FUcuHVRc2A7dKdLsFvuOpeWGFbfEp+1fx31AeUuDvfmRc9rj3GlHQzZbi/VfXwrEyFsoKk9V9dKNK7Bb7jdeVODH7L73PvNd/rbhPmR4v+dJsqXIuLgXIvqB1mtoENrEHNe2u+2+1Gldg1PuOByuwnzQ8X/Os/WzCfMjxf86UpAp3WO8e0bxXfkVLTHsPU+4z/WvCfMjxf861SLErlNrX0rKemPYLfcaYceaHf+FAbX2cZYyoIB0+6j8IfNDv/Cu6qL0u0Q1ZXI+T75RmyEjjqLjgDUmz9hujOzMLsLacDT80p2xjHSwU20vfjrWrzSaonSluQDY0otaQ6a631P5VsbJk06Vrb9WObvvu9lArteX128a18Ly/ON41G47Qf8ESn9pxJ46XB037t1F7PwDoxLNcWPWbm9767uqk67Wl+cbxrZ2tLf4xvGluLUixYvDsV6Omo9o6r8KDGz5bjpcD+Nu/h4UrXa03zjeNa+FpvnG8aVBqQ2+D5bb9des62FuHXfxrt8JIb7he3XpbeN3Gk3wrN84/iaw7Vm+cfxNFBrQ3GAluOl1/j48PCtnAy2HS+877b79/Ck/wtN84/ia18LTfOP4mnTDUhy2zpbGzm5I7rXF/bv8AGmMMJAF73tVV+F5vnH8TW12tN84/iaVBqLbzZ6j4VnNHqPhVSG1ZvnH8TWxtSb5x/E0qDWi280eo+FZzR6j4VUW2pN84/wBo1nwpN84/2jToNaLfzJ6j4VnMnqPgap52nN84/wBo1z8KzfOP9o0UGpFz5g+qfA0JtDZZkCix0ZW9E/JN7VVjtWb5x/tGtfCkvzj/AGjToeofJsBxJm1HSZtA12uLWOtrfkKzCbBdSma5EYIFlIJJ4t/HGkJ2hL84/wBo1sY2X13+0aCXNIdT8nWaRm16R1GU6pYDL4r95ruLk6RzYOayKRoGW5Yi5uPb41XpsfIPlv4muBtKT12+0aNxqSe5YRyaeyLvC3JurXYlr777vfTfm7aEW79KpQx8nrt9o052FtVy2RyWFiRfUggX0NDRVhuMTpeysrMa3S9n51qkMmwPxQ7x7jUlR7P+K9o/GpalAaNKeUC+gfoj3U2NC7Xw+aND9EUyW6RSsVjAh6z1UONr/R++pPIecxaxEkZ3VbgZiA1hovHfuo+PkwgnxUTs45jPYjLmNicpKHVrix0tvvetrilucmTPjg6l2v4XQuG2vo/fWjtrX0fvp3s7kdG8YMkhV+KgxkC53A5tSq2kP0TprSTbWzUhlCJIJBlDZtLdK5UafQKk9pIpJwbpEY/E4ck3CL3+J2du63yff/2rBtz6H3/9qb4vkciYrDQh5Tz0YdrqquhIJ3XsRYX4kd+lawPIwO0mZ3UKxCHKAWQM65mVmGUkoUA9YgGi8ZH/ANeBR1XtV9e9CdtufR++un27cAZN3bU/KHYCYfLllzli2lgGUJYHMATZs+YW+jXWN5OKmAhxQZiZHKFStgLZiCrX1HR6uu2401odM1jmxNRkurpc8gvw5p6H31H8MH1fvp9geQ4eAO8jRPchgyWVQOmbMT0jzQLADsGl71UytOOl8FYs2PI2oPjkO+GD6v31tdskfJ++gMlTYPC55EQsqBmVSzeioJtmPYN9VpRu6Stha7cN/QHjWDbp9QeNG4DksJJxGJ4SOLI1zx0RGCl26O5b7xRmF5ClpJ1ZpAsbWVxHcOA7L62huhAGuoNyKhuCOSficMeX/YmfbhPyB41h26fUHjRvKPkr5Ksbc5n5wsAMuUjLa4bU2YEkEcCDUg5IFo8M6Mx57VyUssQuoJve7AFgL2AvbXWi4VY14jC4qV7O656ci/4eNvQHjUR2wfV++rI/6OjkZllJKqXyGPKzaXCgZj0wbKw+SzW1qqYzC5HZAwbKbZl9Ekb7HiAbi/G1+NOOh8FYc+LLaxu/mTfC59X7618LH1R40JkrMtXpR0h/w21rZR4mpYuUTAAc2pt2mjsFyPMmGWYSAXTEMVIBa8AByqFYnUHeQLdtxdtyW/RwuLwwmM+S7OuUR57Zd1znG/XhwrN6Dgy+I8PFNyfDrrzv6FXxO2y59AD2mpcDig5tuNOeWvIVMDHG4nEjSH0CgRgtic9s5Nrix7TxqsbOXzq24/lTpVsb4ckJ49WPgck0y2H8aO4+40AYbUw2MPOjuPuNZN7HTFpjfGnpeysrrFjpeyspWWS7NPmvCpTUGyvij7KnqUBlR45jzK26hUlaxK3hXuoE0UzZ7H4SQ8c1/bkNqEblTiTqZST2qhP3rR2ES20U+sP7hpF5G/qP9k9V+rqFbpJvfsvucEseOWZ60nsuffIPXlNP6y+2OI/4KZbf5RyjEMEMAXLHYRxRlNY1Y+kl73Jv21X/ACJ/Uf7Lddurr0pjyggZpywBYFIukqFQbQJfTssb9xNFRsl4cPtF+lcPovIN2fytlknhGIkVog6Bs0cZyx5hmsclwLX3UPieUMosQY7HN+xgOgYgW811Adfs3UJsnCgYiLno3MYkTnBlY9DOocWAvuNtNda4xWGay2VrdO3RO7MSOF9wvr1UVGw9jhU6UVXuVdRhg+V8qZs0eHkupUZoIeix3OMqC5HUdK3+teIMNiyFUYWUwwlAWDXIXmsoOnZx38E3kr+o32T2dnaPGpo8O3Nt0W3p8nhZ+zs+6m1EuWDDzpXQL/Webqh/s+H/ANOpIOUMrZtIdFZtMPh/ki+vmTp4d4pWcK/qt9k93V2jxqXC4drt0W9B/kn1GPEdh8KHGI3hxJbRX0Cv1lm6oP7Nh/8ATorZe25JJo0bmQHdVJGFwxIzG2g5vtpL5M3qt9k9nZ2jxFMNgQuuKhIWQWkQ3VTmADa28Gv3HqoaVCyYsSg2kuH2Om5Syg6CDsPk2HB77c3pWfrRN1Qf2fD/AOnQWJwr52usm9icynNxN27bamojhX9Rvsns7O0eIp6YlLDia4Q6xvKicExnmisbMFVoISF11spiFr8dBQ36zTdUH9nw/wDp0NjMK/OPZG9I7lPWRwAG+40HCoPJn9Rvsnqv1dWtCjEUcOGl+lDg8qsRGSEMS5kF7QQLmV1DEHzYupvu3d++hf1il9XD/wBmw/8Ap0PicI9x0G9Ffkngovew7R2661F5FJ6j/Zbrt1denfQlEI4sVcIYy7elAU5YOkt/9mw/rMNPNdnb38BH+sUvVB/ZsP8A6dDyYKQqlkfdwU8WcjcOoHfwHVUXkUnqP9k9Wbq6te6ikNY8XZDqHlhio4xkdUDFwQsUSqdFvoIwNxtvPDdx4h5b4pFypIqrcnKsUSrcixOUJa9qXPgZObHQbRnv0TcWCXvx4jeONQnASfNv9k9durr0paYkLBgfMY/JDbbe2pcVhlknbO6ysmbKobKYw2W6gXF7n2mkezzaVf44UwlhZcHZgR58HUW3xOP8JpdgvjF7/wAKa4ZpgjFRcY8Wx+Hpjsc+dHcfcaWqKY7I+NHc3uNYM6kqHmKPS9larnFel7KykUdbK+KPs99E0Lsc+aPcPfRVJAartx5kd34muKmRbxD2+80CZTsOv/ucX1l9xqs3NWoLbakP1k/Gk2EMsYOVIiDr044ZTu4GRSRpwFbxf9L7nHaWaV9l/cgXC4d5GypctZja+pCqWNus2B0GtG8oZicQTnLdCHW2X9hGLW7N3ba9HbM2lKk0bNHDlV1Y5YMKG6Lbgcgsbi176b6j5TYaR8QXIN2SFtcqb8PG1gotZQDp2Wqm1YOUfaLdcP7C7ZWIVZ4mkuyLIhcb7oHBYW43F9KaeRArJm0JhaSG75bZ8REEOXPxjZzYgdHXXfQWzcKUmjZ0DKsiFlJQgqrjMtibG9iNdPZTzlHtNpJOcjjgKSZnAaKIslwCUN99h1cMvHQK1Ym4a7v06nODwUBMRZBkMrjMJxmaJVK85IjSqR0wHyrkNlOvSU0Zh9i4V8NIBKofJGyHnbFyFhLgK7gK3OPPEMwtYXNstyg8qlvbmcN1fEwb726uuuJhJJG5KRqBkPQVIwd56QQgHTrv2VTaNJShXQV883WfE1NhJTc6n0JONvkN9Ifwdx3HPIH6h1ekvXbr66mwmCe5NvkSbmF7c0xO5r7v44Um1Q5ONPgD5w9Z8TR2w3PlMI6Z84mikhj0xoN/WeHE1AcA99w+0nXb1us/wKK2Ts9jNH0QemhtnRbi5O8nTRT/AARcbVE5HHQ+OAXGswlcHOLMwsxJYWJFmOlzwOgqAues+NHY/ZrrK4soszac5G1hvtcNroR//QQIfg59fR6vjI+vL63X+e7WhNUVGUaXBmPkPOMbnf1k/wCJveaGzHrNH43APnPo623unEccxBG7j2dYuP5C30ftx9V/W6j+G+hNUEZRpGYpzddT6CcT1fWP4dwqG9G4rAsMno+gvy06yOJGniO08IPIz1p/xI+sj1uz+L000EZRo5mPQTubr9Ynr7eofjUNGS4Q5E1Tc3y07+z3nXTQ6VCcKetPtr2dvb7+qhNBGSNNfmhvtnbrtfKnsvu7fuocijWwvmx0k9JvlL1KN4Ht39tuJh8l+kn2h12oTHGSJ1/2N+yeP74pfyoHBfGr3/hTPmrYOTUHz0J0N7ebn30twPxq9/4UlwycT/d7/QfLTHZHxo7j7jQCij9k/GjuPuNYM6EOsSuvsrK6xG/2VlIoi2P8We4e8UWaF2P6B7vxoo0kBqjcIgMWpt6XvoKicP8AF+1vfQyZK0VedFG1cPYkjNHfSx9I7qETZezyT/LJVHDNhrn25ZDReKW21MN9aP8Avmqu2FPrJ9sdV62j9vU86cLyv9TWy7d5eRYDsXZ97DHvw18la3b8u9OeUfJmHnVklxaxRtDhRHmRnllVcNEufm01RdOJ6+qqQuE19OP7Y6z+X3inPKvDHno+ko/k2E0Ztf8AZYt3Zrp3Gm+eROErSU39PQe7MOz3x2HkyTQHn42RBGHgmUTAKwzEFA2UgjpAG9txFDTx4CNue57n+lM6xeTssbFwSEZyRYAldRe3ADiBshv5Ts/VBzTxLfMTn/lkj5l6O67FeO4ddgFtiHOzsWjUtLOxXN0lzFWyno3uMxGvFWoaXBLwq1HU6/PKwzauxsMRMYjNFLEMzYeRVcDKyq4WZW1tmuLruB1O+k+zsI0gdVAvYNc7lVLuzE5TYBVY7xu47qcYOXncTiHYxeehxNwrMQp5p2B1F7Axg9xFAbOvHndXiuFtY3IKvZHU6XsVkZTbt3aGizeEtLcW26oX4zCNFI0bizKbEb/AjeLa+2jNh7KknkKxgEhTvIAu5EaDUHUu6gacb3WxYR4wmWRneWMsxuT0gOI0AXQWA06iPYXsHHNh5CySRXI45iLqVkRhcAZldVI13qRqDY02jeUlTANnbPeaVY0AzMeJCgWFyWJ0UAAkk7gDVnSLZzTxrmkiKNGpdQJYJmXKGk6To6AtfcbW1sN1Ktmx83BiHzrdgkAbp6c4xL/JvrHEwPY/basnxCySwMJF6EeHQ84HIzRoAbgK110t+Fql7nNP/kb3arsN32NBh8SxldZZg8h8kiiadS2pVHkzAW1BIGYi2uu4TDts1+cLeUQl1OVcqTpG2YNdWzqzaAgXHytTxoZsQsOPMpZGyTM+Vc6A2e+UXj01JG75J7LqVw66DnF4Dc/Xa/o9Qv7evShBHHcU3J3sWd5MDEJAqTYlGMYkYxJC0K5Ws0ciswVmYjQgA5SDek228JAFjkw5lyPnUiUJnVo8l9U0IIkXq41vyhVSZCwJlWEX6XRyZX1FjfcBv4+wdyopwSDOvRnkscrX6UURIva/yR4UcDjHQ003vz8gDE4RhzXRIzopXS2bUjSw6XDt1HZTo7BwsN1xOJfnR6UcEYkCN6rSu6qWHELcAgi9Mzjw5wzNlAihbEA9IhjFEuHUgfJXNhFbL9IjqJqi4cMfTZjxsjMeNyfu8aLG25PSm0l5D0x7MEa3bGki+4YcX1G8ZiR7aiDbM9XHfagF/wB3SlUsSc2nnDvf5DW3KdLm2/TTvPCoDCmtnY2ufQ4XGp6Wg1Ph20CWL/tL8+Ba/gfZ5waYgvikj514ynm5JWkEasMpGVUW28kE7qWDaWz0GUYSaQaks8+SQdQAjTJbvBNAb4MuZyiyFtI9AWXKSTfToqDqeG7jQTxKDYs4PEFACOve/dTQo4rvU3z5jraU2GbByHDxyx+dgzCSRZB6E9spCKevfffVdwHxq9/4UzjA8jnsSfO4feLfJn7TSzBfGr301wzXDGtS8/siyKRRuzfjB7fcaXrRuzD5we33GudnSkOsQ2vsrK3M4B1rKdMqyPYvoN3UXQWwj0G7jRpqRmURhfQ9re+hqLwS9A/WNAmVjHj/AN0wv14/+ZVOk9I9599XbaqW2lhPrp/zBVcTZ8JYZpwt2cMMp6NgCPEkj+rW0ZJfL1OCU1DM2+y/uQsWnXKwedi0t/JcHxv/ADaPX/tUMezobC8+uRmPQOjgtlX22T7fZTXlNg4iyMZMpGEwmUBScx5qJTfXQ5c5tp6O/Wq1qyvbRclV/JguEa02zT1c3/8AfmqDbbs00jOuVmxM5ZNeixZSy2J4E23DdvO4NI4cOZcKI5mcxGFfQI0OInka97bs0Yv9Ljautt4eMzvzzFWONxIkIXUdKK9ludAS+ut91qTkrJlljqTr6PsBwRgbQxCgAAeXqANAAIpwABwFBbMHmMX/ALqP/wC1BVj2dg4TtQ5mkytLilk6GgztMhAI+iRuvvOotapdmbL2dzWJAxcxHMpmPk9rfyiE5gOc1u2UZepjrpRe5LzJZJbPhdPNlFtTfAJ/J1NtfKCNL3tzG7TWnT7G2YurYnFgXW18MASLEtYlrHh1WvuO+mmy9l7NeNVSXFOvlDGxhU380NDZ9FA1v9wp2VLxCcXs/kUx9MEg9edz383FGB/zT4mt4xAksJWy+aw7kgA9Ixqxa3E317ab7cTCxrFCpxJCJI95IxE/OSWAGQ/J82muo6R1rJtniRoykeKfLBhSDEuYi0MZbUA2O/7qXQI5P0NtPe/7A41D7UsbMGxDXBUAEGQ6Fd1IU3DuFXA8z8K7ps3lRvnIvlzjr167X1sV1pUuyQIVkbD4oKE6TlSEzsWyHMVta2QeOhoT2LhlSgrRAsIMU7EAlVw+U8RcqDbQbx/B3nkj+Rj/AH5++EflTaKFJI5ljR2Yx4IBU1JYKgYBQCScwJPXrupjHs7D4fDuMbh8XGGnRolNkdkySDTOLWAZc3G7Jqd1F8Gc8qSjt2FbC2GDdWDC/b2hIPdf76WbKxyxiYM0i87GIw0diVPPRSX1ZeERG/eRVuiwUWIw7Jg8NiXvGoJaSOyhZ3dRfKAXJubC+h9E2JoFuRs1z/IphrGbFwNAhDjXfdrHsA3i9JMiHiIpu118vI7xPKfCOpc4ch5GlznJC5yl0b0ja7EAXJAsWe2mhXQ8ooY5pmjiIR+ZKqAq3aOJkdGUMQI3dyxAJ9EC3U1l5HTc0g8lbRsQbGWMEB0jEZLFhezAm3vvQ8nIyUKb4VVOQDpYqEENzgbPYvuyAr/WvVKT7Gi8TH8oAxHKBMr8yJIVdUQqgSMZgbSSZEYZiyAmx0UyEAgKtKNubQE8xkF/RjW5vcmOJI81izWvlvbMbX31cY+SMnNl/J4ubE8bEHExZcoDXQyZ7A2cC3UCeFLzybCgBhgg2VlscWlyTfK2jW4jjfo8BRr8iV4uH5XqI8BCWws6qLky4YAdZPPAD76W4aMrMFIsQxBHURcEeNX7BYWPCxySTRwNE5wyeamSYqy3vNZGJBFieGrnfVHSQNirgkhpGIJtcgkm5tpeknyPBlc5Tpbf4hyBRmzR5we33GoAlGbMHnV9vuNYWdyY1xC6jurK7nGo7qytlwJguwT0D3Gj70u5PnonuPupgKxNDDRmz5SFNvWNBmi8ABlN/WPuFDJlVbiLbUpO0cET66f8xaTS8u8ZnY89xPyIus8MlOttqPL8FbXzi/8AMWq5LhcHf4+UknpAQjo39KxL62N++tY/Y83Ioe2/VG9l0vqwr/1Bxx/nDjduCDd12XWpeW2NaSaJ3N2fC4RmNrXYwrcntoWPC4HNrNiCLb+aQG+uluc3btb9fsd8q0wY5ku2ILeS4fIAkaqUEYCZiW0Ngb2B1PG2rb34JUoRmtMGvhRqHlPPhp8PDDJkjVcLcKqrnzrHI+ZgMxuXN9aC2thS+0njkIu2OkRiLXs0wU7rHj2CidqNg1xi3OJuvNAkLGAAkShLDNc7kvfqPXTLFjDjajqwxBYY57NcZTLzqlib6WvutrY68KnoYRlpgpJPj8Yqj5WYrESzxvNIY2TFHJeyi0UjrYCwFiq+FAclcc8TYh0NiuHkYaA2ZWQowvuKvlYH6PgVsObCl9En5wxTljnTKR5PKXyjLcEi9r7tK3srFYUeUFYZsow7XBmXMQZYwQCI7AWPVenZo2lqiovhA2K21PicJLz8skvNyQFc7FsuZZgbX6wB4VLsDaEsOHYxyOnOYiJGyFlJXm5GIupB1IXcR6I1reFxWGOExIEElwY21muLZmRCfN6lTIL2IzX4AWomDaGF5mMrhmCHEdJWnzDMsYKtm5vQWcgixuO3UFlyezjp6+XZCba+IaSPDO7MzGNgWYlmIE8tgSdTamW1tuyKmEjikkRVw0N1V2jVnzNmY2IF+ioufUFdYraGGEELeSkg86qgzt0MpudQnSuZQ19NdNw16xuPw4MF8KrWihJvK9irIGK2C3AzEneTYkcRYsNWyTj1fbz8zWZRtvpCyeWdKxz6NNrqN97/AH2oWPbE0smIDySFWixByF2KCyMwAW9rAgW00yinmKxcHwtlOGQ5p4gGEkgsTIDn7ScwuN2lKtjbQiaTL5NHm5ubM+eS75cPISCM1gGtra3ZRexOu4Xp4iuxmyMU8cGNZSQ3k+GUEEqwDTQqbGwPokjuJ1PFbPMzYRcxJ8++83/ZR03h2yixYgjDQ5Wjw4K3kykZ1OpEt9+XiPRvYEmhvhVPIwfJ4LrOL35zW6Zt2e2uQqbW03W30GlttPT1XbsCbQkIwmFUbjz7ntJkCbrcAnb6VKnkJ368NddOruqy4rbQy4bLhcM2aM5YykjAMcRKOiOczXNhpc1zJJIqMPJcExjYK2Uc5IGzhchCyG+rBdB2g36VUjTHdft6v+2V9z0F3Xu3Ve1kt29e/wBnGoc1WlNoTOpIweHsvOXXmXC3DRIwUFtZLsgKg303DirblG1rczhgbk35rpenntv3X0tbdpTLTl/EHGObyZor9Ayo9vpBHW+/qPVwGo3FeWp6OUr5Swiw4syjLzQy7nINiCL79b8dx4CHlFJltkh33vzMd997Xy3twt1aUK+wo6ldR+pxhT/JMT9bD/3pKW4L41O+ncu0mmwuILBBZsOBkRIx6Um8IBfcN9I8F8anfTXDLxX+q+/2RZBRuzPjV/jhQYajNmnzi+33VznSh1MdfZWVzKdfZWVquBMD5OnonuPupmKVcmjp7D7qa1iWaNE4L0W+t+AoaicDubv/AAFAmJds/wC3YL/er/fSqLN6bd599Xvbn+2YL/er/fSqVNiFzN5tDqd5frH0+w/aPZbaH59Tj4zP3L+2DqaunKbYM88eCkhhmlXyOBSVRnysoY2OUG2jKRfrqo+UD5tP3+36Xb9w7bvtvbSeNsMUGS+Ew50J9XhY6Do2t1X66p3ZOTU5Jx5BeUQtjZAdCCgPYyxorA9oII9lXDa3JjELtVpRC7ReWNNzqrmQRGQMSWA6IGt7nSx0HHz+PEkm1k1+gvEEbyO3xseFXTlFs7+UThcTg1TyiRgWKne18rAIekCNRl7LkaVD2VHPlTjGML6UVzklHmxsKggZyUBJsLyIyC56rsKZ/qnicLFiXnjypzJQPmRlZjLFlylWN72oX4HOVyuKwbFEZsqAl2CISQt4RrlUm9x33pZh8Y3T1HoMdFA+Up4KePcO0UzR3OTcWq2v5hOwYucE0IKhpYxlzMqAvHIklszEKLqr7zvtTDFbKfDRQpLkDtOJFCSJISmRRm8y5I1txBPCq+MY9rZjbd7LW91T4XaD84pzt6Snf9K/EEb9dQabRpPHK2+nP0oY7PwYxOGWMSwpJC7sFldYhIkojByu1lzK0e4kaNpuqDba5JkXMjFIoVJRllXMqC4DKSrW7DQC7Qk9d91vSNrZctt/qkjurBj5M1+ckve9w7XvcG4N991U361HVRQezld9N/qX3FbMV8amK5/DhVkiZw0iRyAxlQ942I35CRa9wRaqbsacJiFZgchzKxyk2WRGQm31WJ9lScoMRIMTIC0wsRbOzZgLXHVYa3HfUWxoxJKFkeQJlkZimrZY4mbohiATZbanjUxVIwxYnDFu9q+g42lsUQYd/PwSmRIQqxMzv0WVixHNrlFhx1Fxe971FsPY4nw0yPIsBWSJlMivlYkSoU6Ckg69R3WrnE+R3F5MYeitrRxC4sLHWY9XDTdQW0cPDzSyQNMRnZGEoQEdEMtshN/lX7hTHG2q6t80FbVwrxNhxC3ONEoYSRq+UPz8si2zoDcdo4cRXEW2JUeR0w6Lzt84CS5SCCzWu91BVjuOgNxbfQ2BwHOjpEhYoZZTa5YqjkFUB03tqRoAGJvYgyx8mGdecRlWPIZBzt1bm1WQs5Cq1xmikUWuTYGwBq0jrxxajVjM8qsUArGKMsBJGcyPrHdDkYZ9bZyuYgGzHpE6isNg3v6BHZY+tltr26U9m5FyqtmkgGRpQek5F0zq9rR/J8nlv15RbeLxDkNPa5MQ9IWLG5ZSi5dF3nnEtws2+1NWUrFIwjc2eifST7w/b2dXtHGDyVur71G8X4mn8vJfIoV26WSWWQKASpgadGjS4BY3jFze2/0tDUsX6P5PKViMiFWeVQ6XJ8zLzTWVrC+cjS5sDm3WJFYJM45LbCaeOePo2zYd26Q1RXbMBlO+zCw0qvmMDFELcKJGABvcAMbA3AO7rAp0kQgwhkidw7HDuQyhSjK8liLE3U7xfW2trEXr+GcmZSd5a5PaTc0qe5jjjL2k23t/iLGKM2d8Yv8AHCgxRez/AIxf44Vzs7BxKNfZWVkh91ZWiEwHkudP46qbCk/JU6U4WsupZlFYAaN3j3ULRmzZCM1use6hifGwk2+P5Xgv98v99KoU/ptu9I++vQOUcpOLwN/nh/eSq9Ly6xgZrTsNSNFQcexa1hf58Tgk5+1elLhdfN+QgRCd1Pdt4J38nyxnTDQL0btqAw1tuPZWPy5xrb8VL7Gy/wB21G7U5YYvzOXFS/EoTkkcdK7Xza6v194q3dkylm1LZder9BTheT2ILqBBNqRrzb21I19HdrRXKZc2JxHNglTiZcpAJvcn6N9/b7ONCzco8S3pYic7zrK+/wAe2t7Yxis8hhLCMykoLkELbTQtffru9tLewrJ7ROVcehNyYwTviVUIxzrKm4gHPA4AudNSy+I66LwvIXGXcGEg5WAzNEt2vawzONbg7r0gw2OkjYOjsrLuYEgjS2h4aVvCn0/qN1/h+OlOmXOGTU2munT3jYcjMV82vtmgB8DJUuG5HYlXQkRLZl34jDg3zdQlB3jgQart6lwx6a/WX3jsPuPcaKKcclcr5f6Ov1On4thh2HFYe+n/AOT+LVh5ISC15sGL2/nUHHho1IiazNRQacn8l8v9LVtTkpeZjz+CjBPonEoSNBe4Fz21FhdjLAXdsThGtHMMqSlnYvC6KAMoB1YcaV7d0xD2KEdH0MwT0F3ZgDQIakuDOGOcoK5bV2CcTBqvST0V+UOFuoDr7dx1NNNnYCKTDukmJhhKyq4zZ3zAoynKEUk2tfuI66TYg+j9Vf43n8O6oiadGrg5R5LFHsmFAjLtCJHGaxSPEZt7b2WMFdNNevqrRgi3fCbbyT5vE2uy2cjrJBI4X1vSGYnInc3X6x3X08KgoSEscv5P6ehaXERQX2lJ6Tfs8QSSQL/L+k2vHM3WRWi0XHac5tu81Od5vfWQcReq4x82PrN7k7Px9g4w3ppAscv5P6ehbmjg5kOdo4glHVU81IWQBG3XnGVbEj2G2l6WkYWwBxmKOUgjzAspAADAHEaGwA9g6qTX82frL1X3N7fw+6oCadBHHL+T+noXnY0ME0br5XM+RsPlGIQKlwzZY1vJJYN1W3Lx3VT3YeVmwCjnW6IsQozHQEaEDdU+Ea2ExB+nh/8ArH8KW4U+dT6wqUt2ThxtTm27/wDEWoEUVgT5xaDWi8APOL31gdiQ4fh3Vqtv+FZVoYr5Jt76dikHJFtfbT8VD5KN0Ts8el7PdQt6L2a2rf1fxpMT4FHKNLYnBH/51/vLVQk5P4ks1sPMRmb9m9t542q2ctcUqHDOy3VJQxHWBYka91KIuV0TvmnwySenfQEi9ubAudyjNofWvwrSOpK0jzczyxnqhG9vXzQsTkxieMLj61l/vEU02xyfmIgAMbEQohAkiUqwZjkN36R6Q14kkcKNwG24ZJY0gw/NsxucrJBquYhTIq6pY8ekSq6k1BjOUrwzsjxqxRmV7uS5POMxCyRhQo6VhYaWpapt8HJ7bxEppaVa3r6dxYOSmI16KXF7+di6Nt9+npbS/fRe0tkGVpXiMKRlwwAljKoMhFiIyQDoT7DRY/SBJZgI0AN7am4uBvIsG3DcBoAOFccndvyWaGNYo41XnD0HlYWAja1jmcsXHdwtYCi58stz8TWuUVt+eYHHyVAdeenhiS9nbzjEAHK1gEsWuCLX30K2y4kZgMVh2XpAG01yDua3Mmx/i9WzHwbQxEJicRZJA8hYc9dVjYSZCBfcXAC5WvbS5FV+PkPIXy84gNtc2YAtnmUhSAcwAgc30voN9NT7sMfibTeSde7f48C47MjG/ExexJz/ANIV1DhIFIPlI0IOkMp3G/ZUW0cI0EzwuQ2QgXF7aqGFr6jQ0zxHIxo3KPiMKjC11aU5luAbEBTwIq/idblFJXN7+70ATg8N/SX9kB/GQVgwuG+flP8A+uv4z0UeSqjfjMGO55W90VRwbMgWcJJOjJlLGSLNYEalPOICSVUgaWu667xQ2L2kWtpP5f4axckEjlmkmJNvRgiQaADcJrDdUWXC+tiD/VjH+M0zi2Xhea1kXOMwLc6oGcKCFVLXKXJGe9iU03ih12JG0ihHkMZBJkWFpLG5KrlW3Sy5M2ujEjW1SmiI5I1Vvby/wHMmFNrjEmwA0MS7v6hrRfC+pif+LEP+jR+I2JhY7CTETqTqAcIVJHWM0ooXHbPwwgMkOId3DquR41iJDBiWW0jEgZQDp8oVSLjOD41fUFbEYbTzU2n/AM0Y8bYfWufKcP8AMye2ZfwhFAkVqqo6PZrz+bGXl0FrcwSNTrMd5t1IOoVr4Qg/ow9ssv4EUuNF7J2PLiZObiXM1i1rhdBvN2IFFJEyjCCuTpe9+pN8KRWt5LHbfYyYi1xexsJB1nxNRNtKPhhoftYg/wDWqyERySmM4FPNOY3K2UiyMBmtIqE50Ym+hC2uK4xxgxMUi4fCZZA4u5yx5LliFPTsNFZb21NvRNgY1o5FnjauL8/1cX8Ss4nat42jWOONWKscucklM2XV3bTpGgcKfOL9Ye+iNpbOkhbLIuUkXtcHiQRpuIIII3ggg0LhvjF+sPfWqqtjuxqNXHhlsU0XgPjF76FSi8EOmvfXIaobkbu4Vlabh3CtVoMQci218Ks1Vjkm3nT9b8as5/P31MuSjKK2aNW7h+NCXorZ29u4e80mJiD9Ii+aj+uf7pqjIa9S5Vcm5MThiYxdkOYLxYWIIHbavMHgZSQysCN4III9lb43sQ0XTBbIgw0kcvPWcGPKHCOCXYLzth8i2Ygb+je9NeSuwIMfNi5ZQ72l6JBK3DFt+SwG6vN1hY7lJ7gaMwkeIUEIswvvyhxfvtvqPZvueVk8FklFtZHqe18bDnl1smPDYto4lKqFQ2uW1I11bWk2DxRVgQSp3ZlJVrHfqNa7bZGKc3MM5PWUcnxIra8m8Wf5vP8A8Nvyq6VU2dmPE44lCTt1yeq8o9nYaHBTtHkRxEQpWQZgbWsOlfcSBbrNeYbMxcSxzs5cTKqGAq1iH5wXtxvY37s3fWLyQxp/m032Le+pF5DY4/zZ/blHvNSoxXU5vD+B9lBxlJu3d/YTyTlmLMSzE3JJuSesk6mupJyTckkneSSSe8mnafo/x3zB9rxj/FUq/o4xx/ZKO+SP/NV3E9DSQbP2zDCrDIZOkGBdU3iO4ubk2EwXTioPXakV6tSfowxx+TGO+QfhUqfoqxh3mEf1z+C0k4omGJRba6lTVq9K5D8uMNhsFzMpcNndrKhYWOWxvmHUaTr+ibFfOQD2v/kqZf0R4j5+Af8AEP8AhpNxfUy8R4aOeOmQH+kPlJFjJo2hz2RCpzgKb5iRYAnS1VImr6P0PzccRF7Fc10P0PvxxK+yM/5qFKKLw4VigoR4R59esr0Vf0PdeJ8Iv/Ouv/SFeOJb/hj/AD09cTajzcmnPJblD5HNzuTP0WTLmy6MLXvY1cB+iWLjiX+yg/GpE/RNB89Ke7J+VJzizPJijki4S4ZSJeU0nPTSIFXnnLsCA41LnL0hqOme/Sg8LtuWLMUa2chmuFbMRm1OYH128ewV6Kf0VYf15j7V/wAtDSfo5wo+XIf64/BaWqBKwQqqR51tHaLzNmkYsbWubdZPDeSSSTvJJJqHAxFpFA6/dXoUnILDD1/tH8q7g5NxxDoLa/HefE0/aJKkbRioqlwI1FGYH0176nxWCtXGEHSHfWBYwPDuFZWzw7hWq0EVrkc15Lnsq2t+J99U/kefOeFXB957z76U/wBwzmmewBeQ/VHvpXTLk/OFnAbcwy+3eKlgXLDQWFD7QljjRpHtlUXJtfSjS2lAbVwfPQvHe2dSt+q4pEgo2uOCVo7abgg8T+VVz9UMb/SUA7mrP1JxXHGD7LfnRXmOkXWCTOobdQm2tqDDwtKQSFy6D6TBb9wvf2VxsbCGCII8nOG5OaxG/hbWt7VhimieJ26LgqbXuL8RpvoFQC23JOAjtw/i9RfD0t/2f3fnSR+RUHHFzW+r/wCNcHkpgxvxU59n/hRXmVRf4HzKG6xSzlLthsNGjKBZpFRifkq1xmHXrYe2oNn7ZwsESxrI7Bb6sGLG5vqbDrqPaO3MJMhjkzMrbxlI43BBvob8aBUAy8pH+eUe1a5g5SHMLzA67rjX7qB+Cdm/Nzn+s3+apE2bs4HTDynvdv8AUopDL3G4YAjUEAg9h1qvcpdtNBNDdrROHU9YcWKm/VbNp2V3HymRVCpC4CgAAFAAALAb+qosXt2OVcsmGzr1OVI8LGmKgJ+WMHzp++usDyyg5wDnDqQNd2ptUebDDdgYfbl/y1JFjolIK4PDqRuIAB+5KNh0XBqpO29tHDYmTns5R8rRm2g0ysgPYRf+tTFuVEnzafaY1G3KSQ/Ij/eP40BQiPLmHgrnwpxya5ULNKIxHIM19SDYWF9TbTdbwrv9YZfViH9U/nWfrFN1p9n/AL0wosc0VwR16eNUBcXiMNeFsPLLkJCuFYhk+SbgEHS1PBt6Y/KX7A/OsO2pvX/cX8qSChH8N4g7sFN9h/yp3sMSTK3OwPCRa2YWzXvuv1fjXDbYm+cP2V/KuDtab51v3R+FDAKxfJ++6keL2MYzmOn40wbaEx/av4/9qExDsxuzFj1k3pABtWVjnWsqxH//2Q=="/>
          <p:cNvSpPr>
            <a:spLocks noChangeAspect="1" noChangeArrowheads="1"/>
          </p:cNvSpPr>
          <p:nvPr/>
        </p:nvSpPr>
        <p:spPr bwMode="auto">
          <a:xfrm>
            <a:off x="77788" y="-957263"/>
            <a:ext cx="2324100" cy="1971676"/>
          </a:xfrm>
          <a:prstGeom prst="rect">
            <a:avLst/>
          </a:prstGeom>
          <a:noFill/>
        </p:spPr>
        <p:txBody>
          <a:bodyPr vert="horz" wrap="square" lIns="91440" tIns="45720" rIns="91440" bIns="45720" numCol="1" anchor="t" anchorCtr="0" compatLnSpc="1">
            <a:prstTxWarp prst="textNoShape">
              <a:avLst/>
            </a:prstTxWarp>
          </a:bodyPr>
          <a:lstStyle/>
          <a:p>
            <a:endParaRPr lang="en-SG" dirty="0"/>
          </a:p>
        </p:txBody>
      </p:sp>
      <p:pic>
        <p:nvPicPr>
          <p:cNvPr id="102404" name="Picture 4" descr="http://www.dadehabzar.ir/images/ecg_sig.jpg"/>
          <p:cNvPicPr>
            <a:picLocks noChangeAspect="1" noChangeArrowheads="1"/>
          </p:cNvPicPr>
          <p:nvPr/>
        </p:nvPicPr>
        <p:blipFill>
          <a:blip r:embed="rId2" cstate="print"/>
          <a:srcRect/>
          <a:stretch>
            <a:fillRect/>
          </a:stretch>
        </p:blipFill>
        <p:spPr bwMode="auto">
          <a:xfrm>
            <a:off x="6073023" y="4968000"/>
            <a:ext cx="2359346" cy="1512168"/>
          </a:xfrm>
          <a:prstGeom prst="rect">
            <a:avLst/>
          </a:prstGeom>
          <a:noFill/>
        </p:spPr>
      </p:pic>
      <p:pic>
        <p:nvPicPr>
          <p:cNvPr id="102412" name="Picture 12" descr="play station controller communication signals on scope"/>
          <p:cNvPicPr>
            <a:picLocks noChangeAspect="1" noChangeArrowheads="1"/>
          </p:cNvPicPr>
          <p:nvPr/>
        </p:nvPicPr>
        <p:blipFill>
          <a:blip r:embed="rId3" cstate="print"/>
          <a:srcRect l="14488" t="17112" r="7559" b="9672"/>
          <a:stretch>
            <a:fillRect/>
          </a:stretch>
        </p:blipFill>
        <p:spPr bwMode="auto">
          <a:xfrm>
            <a:off x="3773000" y="4968000"/>
            <a:ext cx="1901346" cy="1512000"/>
          </a:xfrm>
          <a:prstGeom prst="rect">
            <a:avLst/>
          </a:prstGeom>
          <a:noFill/>
        </p:spPr>
      </p:pic>
      <p:pic>
        <p:nvPicPr>
          <p:cNvPr id="102413" name="Picture 13" descr="C:\Users\bsn\Documents\My Thesis\ThesisBSN+\Chapter3\Chapter3Figs\amptraces.jpg"/>
          <p:cNvPicPr>
            <a:picLocks noChangeAspect="1" noChangeArrowheads="1"/>
          </p:cNvPicPr>
          <p:nvPr/>
        </p:nvPicPr>
        <p:blipFill>
          <a:blip r:embed="rId4" cstate="print"/>
          <a:srcRect t="8071" r="9884" b="9417"/>
          <a:stretch>
            <a:fillRect/>
          </a:stretch>
        </p:blipFill>
        <p:spPr bwMode="auto">
          <a:xfrm>
            <a:off x="711632" y="4968000"/>
            <a:ext cx="2697095" cy="1512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subTnLst>
                                    <p:animClr>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500"/>
                                        <p:tgtEl>
                                          <p:spTgt spid="6">
                                            <p:txEl>
                                              <p:pRg st="1" end="1"/>
                                            </p:txEl>
                                          </p:spTgt>
                                        </p:tgtEl>
                                      </p:cBhvr>
                                    </p:animEffect>
                                  </p:childTnLst>
                                  <p:subTnLst>
                                    <p:animClr>
                                      <p:cBhvr override="childStyle">
                                        <p:cTn dur="1" fill="hold" display="0" masterRel="nextClick" afterEffect="1"/>
                                        <p:tgtEl>
                                          <p:spTgt spid="6">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up)">
                                      <p:cBhvr>
                                        <p:cTn id="17" dur="500"/>
                                        <p:tgtEl>
                                          <p:spTgt spid="6">
                                            <p:txEl>
                                              <p:pRg st="2" end="2"/>
                                            </p:txEl>
                                          </p:spTgt>
                                        </p:tgtEl>
                                      </p:cBhvr>
                                    </p:animEffect>
                                  </p:childTnLst>
                                  <p:subTnLst>
                                    <p:animClr>
                                      <p:cBhvr override="childStyle">
                                        <p:cTn dur="1" fill="hold" display="0" masterRel="nextClick" afterEffect="1"/>
                                        <p:tgtEl>
                                          <p:spTgt spid="6">
                                            <p:txEl>
                                              <p:pRg st="2" end="2"/>
                                            </p:txEl>
                                          </p:spTgt>
                                        </p:tgtEl>
                                        <p:attrNameLst>
                                          <p:attrName>ppt_c</p:attrName>
                                        </p:attrNameLst>
                                      </p:cBhvr>
                                      <p:to>
                                        <a:schemeClr val="accent1"/>
                                      </p:to>
                                    </p:animClr>
                                  </p:subTnLst>
                                </p:cTn>
                              </p:par>
                              <p:par>
                                <p:cTn id="18" presetID="22" presetClass="entr" presetSubtype="1" fill="hold" nodeType="with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wipe(up)">
                                      <p:cBhvr>
                                        <p:cTn id="20" dur="500"/>
                                        <p:tgtEl>
                                          <p:spTgt spid="6">
                                            <p:txEl>
                                              <p:pRg st="3" end="3"/>
                                            </p:txEl>
                                          </p:spTgt>
                                        </p:tgtEl>
                                      </p:cBhvr>
                                    </p:animEffect>
                                  </p:childTnLst>
                                  <p:subTnLst>
                                    <p:animClr>
                                      <p:cBhvr override="childStyle">
                                        <p:cTn dur="1" fill="hold" display="0" masterRel="nextClick" afterEffect="1"/>
                                        <p:tgtEl>
                                          <p:spTgt spid="6">
                                            <p:txEl>
                                              <p:pRg st="3" end="3"/>
                                            </p:txEl>
                                          </p:spTgt>
                                        </p:tgtEl>
                                        <p:attrNameLst>
                                          <p:attrName>ppt_c</p:attrName>
                                        </p:attrNameLst>
                                      </p:cBhvr>
                                      <p:to>
                                        <a:schemeClr val="accent1"/>
                                      </p:to>
                                    </p:animClr>
                                  </p:subTnLst>
                                </p:cTn>
                              </p:par>
                              <p:par>
                                <p:cTn id="21" presetID="22" presetClass="entr" presetSubtype="1" fill="hold"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up)">
                                      <p:cBhvr>
                                        <p:cTn id="23" dur="500"/>
                                        <p:tgtEl>
                                          <p:spTgt spid="6">
                                            <p:txEl>
                                              <p:pRg st="4" end="4"/>
                                            </p:txEl>
                                          </p:spTgt>
                                        </p:tgtEl>
                                      </p:cBhvr>
                                    </p:animEffect>
                                  </p:childTnLst>
                                  <p:subTnLst>
                                    <p:animClr>
                                      <p:cBhvr override="childStyle">
                                        <p:cTn dur="1" fill="hold" display="0" masterRel="nextClick" afterEffect="1"/>
                                        <p:tgtEl>
                                          <p:spTgt spid="6">
                                            <p:txEl>
                                              <p:pRg st="4" end="4"/>
                                            </p:txEl>
                                          </p:spTgt>
                                        </p:tgtEl>
                                        <p:attrNameLst>
                                          <p:attrName>ppt_c</p:attrName>
                                        </p:attrNameLst>
                                      </p:cBhvr>
                                      <p:to>
                                        <a:schemeClr val="accent1"/>
                                      </p:to>
                                    </p:animClr>
                                  </p:sub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wipe(up)">
                                      <p:cBhvr>
                                        <p:cTn id="28" dur="500"/>
                                        <p:tgtEl>
                                          <p:spTgt spid="6">
                                            <p:txEl>
                                              <p:pRg st="5" end="5"/>
                                            </p:txEl>
                                          </p:spTgt>
                                        </p:tgtEl>
                                      </p:cBhvr>
                                    </p:animEffect>
                                  </p:childTnLst>
                                  <p:subTnLst>
                                    <p:animClr>
                                      <p:cBhvr override="childStyle">
                                        <p:cTn dur="1" fill="hold" display="0" masterRel="nextClick" afterEffect="1"/>
                                        <p:tgtEl>
                                          <p:spTgt spid="6">
                                            <p:txEl>
                                              <p:pRg st="5" end="5"/>
                                            </p:txEl>
                                          </p:spTgt>
                                        </p:tgtEl>
                                        <p:attrNameLst>
                                          <p:attrName>ppt_c</p:attrName>
                                        </p:attrNameLst>
                                      </p:cBhvr>
                                      <p:to>
                                        <a:schemeClr val="accent1"/>
                                      </p:to>
                                    </p:animClr>
                                  </p:sub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wipe(up)">
                                      <p:cBhvr>
                                        <p:cTn id="33" dur="500"/>
                                        <p:tgtEl>
                                          <p:spTgt spid="6">
                                            <p:txEl>
                                              <p:pRg st="6" end="6"/>
                                            </p:txEl>
                                          </p:spTgt>
                                        </p:tgtEl>
                                      </p:cBhvr>
                                    </p:animEffect>
                                  </p:childTnLst>
                                  <p:subTnLst>
                                    <p:animClr>
                                      <p:cBhvr override="childStyle">
                                        <p:cTn dur="1" fill="hold" display="0" masterRel="nextClick" afterEffect="1"/>
                                        <p:tgtEl>
                                          <p:spTgt spid="6">
                                            <p:txEl>
                                              <p:pRg st="6" end="6"/>
                                            </p:txEl>
                                          </p:spTgt>
                                        </p:tgtEl>
                                        <p:attrNameLst>
                                          <p:attrName>ppt_c</p:attrName>
                                        </p:attrNameLst>
                                      </p:cBhvr>
                                      <p:to>
                                        <a:schemeClr val="accent1"/>
                                      </p:to>
                                    </p:animClr>
                                  </p:subTnLst>
                                </p:cTn>
                              </p:par>
                              <p:par>
                                <p:cTn id="34" presetID="22" presetClass="entr" presetSubtype="1" fill="hold" nodeType="withEffect">
                                  <p:stCondLst>
                                    <p:cond delay="0"/>
                                  </p:stCondLst>
                                  <p:childTnLst>
                                    <p:set>
                                      <p:cBhvr>
                                        <p:cTn id="35" dur="1" fill="hold">
                                          <p:stCondLst>
                                            <p:cond delay="0"/>
                                          </p:stCondLst>
                                        </p:cTn>
                                        <p:tgtEl>
                                          <p:spTgt spid="102413"/>
                                        </p:tgtEl>
                                        <p:attrNameLst>
                                          <p:attrName>style.visibility</p:attrName>
                                        </p:attrNameLst>
                                      </p:cBhvr>
                                      <p:to>
                                        <p:strVal val="visible"/>
                                      </p:to>
                                    </p:set>
                                    <p:animEffect transition="in" filter="wipe(up)">
                                      <p:cBhvr>
                                        <p:cTn id="36" dur="500"/>
                                        <p:tgtEl>
                                          <p:spTgt spid="10241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Effect transition="in" filter="wipe(up)">
                                      <p:cBhvr>
                                        <p:cTn id="41" dur="500"/>
                                        <p:tgtEl>
                                          <p:spTgt spid="6">
                                            <p:txEl>
                                              <p:pRg st="7" end="7"/>
                                            </p:txEl>
                                          </p:spTgt>
                                        </p:tgtEl>
                                      </p:cBhvr>
                                    </p:animEffect>
                                  </p:childTnLst>
                                  <p:subTnLst>
                                    <p:animClr>
                                      <p:cBhvr override="childStyle">
                                        <p:cTn dur="1" fill="hold" display="0" masterRel="nextClick" afterEffect="1"/>
                                        <p:tgtEl>
                                          <p:spTgt spid="6">
                                            <p:txEl>
                                              <p:pRg st="7" end="7"/>
                                            </p:txEl>
                                          </p:spTgt>
                                        </p:tgtEl>
                                        <p:attrNameLst>
                                          <p:attrName>ppt_c</p:attrName>
                                        </p:attrNameLst>
                                      </p:cBhvr>
                                      <p:to>
                                        <a:schemeClr val="accent1"/>
                                      </p:to>
                                    </p:animClr>
                                  </p:subTnLst>
                                </p:cTn>
                              </p:par>
                              <p:par>
                                <p:cTn id="42" presetID="22" presetClass="entr" presetSubtype="1" fill="hold" nodeType="withEffect">
                                  <p:stCondLst>
                                    <p:cond delay="0"/>
                                  </p:stCondLst>
                                  <p:childTnLst>
                                    <p:set>
                                      <p:cBhvr>
                                        <p:cTn id="43" dur="1" fill="hold">
                                          <p:stCondLst>
                                            <p:cond delay="0"/>
                                          </p:stCondLst>
                                        </p:cTn>
                                        <p:tgtEl>
                                          <p:spTgt spid="102412"/>
                                        </p:tgtEl>
                                        <p:attrNameLst>
                                          <p:attrName>style.visibility</p:attrName>
                                        </p:attrNameLst>
                                      </p:cBhvr>
                                      <p:to>
                                        <p:strVal val="visible"/>
                                      </p:to>
                                    </p:set>
                                    <p:animEffect transition="in" filter="wipe(up)">
                                      <p:cBhvr>
                                        <p:cTn id="44" dur="500"/>
                                        <p:tgtEl>
                                          <p:spTgt spid="10241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Effect transition="in" filter="wipe(up)">
                                      <p:cBhvr>
                                        <p:cTn id="49" dur="500"/>
                                        <p:tgtEl>
                                          <p:spTgt spid="6">
                                            <p:txEl>
                                              <p:pRg st="8" end="8"/>
                                            </p:txEl>
                                          </p:spTgt>
                                        </p:tgtEl>
                                      </p:cBhvr>
                                    </p:animEffect>
                                  </p:childTnLst>
                                </p:cTn>
                              </p:par>
                              <p:par>
                                <p:cTn id="50" presetID="22" presetClass="entr" presetSubtype="1" fill="hold" nodeType="withEffect">
                                  <p:stCondLst>
                                    <p:cond delay="0"/>
                                  </p:stCondLst>
                                  <p:childTnLst>
                                    <p:set>
                                      <p:cBhvr>
                                        <p:cTn id="51" dur="1" fill="hold">
                                          <p:stCondLst>
                                            <p:cond delay="0"/>
                                          </p:stCondLst>
                                        </p:cTn>
                                        <p:tgtEl>
                                          <p:spTgt spid="102404"/>
                                        </p:tgtEl>
                                        <p:attrNameLst>
                                          <p:attrName>style.visibility</p:attrName>
                                        </p:attrNameLst>
                                      </p:cBhvr>
                                      <p:to>
                                        <p:strVal val="visible"/>
                                      </p:to>
                                    </p:set>
                                    <p:animEffect transition="in" filter="wipe(up)">
                                      <p:cBhvr>
                                        <p:cTn id="52" dur="500"/>
                                        <p:tgtEl>
                                          <p:spTgt spid="102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40</a:t>
            </a:fld>
            <a:endParaRPr kumimoji="0" lang="en-US" dirty="0"/>
          </a:p>
        </p:txBody>
      </p:sp>
      <p:pic>
        <p:nvPicPr>
          <p:cNvPr id="5122" name="Picture 2"/>
          <p:cNvPicPr>
            <a:picLocks noGrp="1" noChangeAspect="1" noChangeArrowheads="1"/>
          </p:cNvPicPr>
          <p:nvPr>
            <p:ph idx="1"/>
          </p:nvPr>
        </p:nvPicPr>
        <p:blipFill>
          <a:blip r:embed="rId2" cstate="print"/>
          <a:srcRect l="4824" t="4264" r="5746" b="9573"/>
          <a:stretch>
            <a:fillRect/>
          </a:stretch>
        </p:blipFill>
        <p:spPr bwMode="auto">
          <a:xfrm>
            <a:off x="72000" y="367144"/>
            <a:ext cx="9000000" cy="61237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Amplifiers must preserve the information of interest</a:t>
            </a:r>
          </a:p>
          <a:p>
            <a:pPr lvl="1"/>
            <a:r>
              <a:rPr lang="en-US" dirty="0" smtClean="0"/>
              <a:t>If timing required: fast response</a:t>
            </a:r>
          </a:p>
          <a:p>
            <a:pPr lvl="1"/>
            <a:r>
              <a:rPr lang="en-US" dirty="0" smtClean="0"/>
              <a:t>If pulse height required: strict proportionality, limit bandwidth</a:t>
            </a:r>
          </a:p>
          <a:p>
            <a:r>
              <a:rPr lang="en-US" dirty="0" smtClean="0"/>
              <a:t>Preamplifier pulse</a:t>
            </a:r>
          </a:p>
          <a:p>
            <a:pPr lvl="1"/>
            <a:r>
              <a:rPr lang="en-US" dirty="0" smtClean="0"/>
              <a:t>Exponential with long tail</a:t>
            </a:r>
          </a:p>
          <a:p>
            <a:pPr lvl="1"/>
            <a:r>
              <a:rPr lang="en-US" dirty="0" smtClean="0"/>
              <a:t>Pulse pileup: Reduce counting rate or reshape</a:t>
            </a:r>
          </a:p>
          <a:p>
            <a:r>
              <a:rPr lang="en-US" dirty="0" smtClean="0"/>
              <a:t>Optimization of signal-to-noise ratio</a:t>
            </a:r>
          </a:p>
          <a:p>
            <a:pPr lvl="1"/>
            <a:r>
              <a:rPr lang="en-US" dirty="0" smtClean="0"/>
              <a:t>For a given noise spectrum, there exists an optimum pulse shape to improve the S/N</a:t>
            </a:r>
          </a:p>
          <a:p>
            <a:pPr lvl="1"/>
            <a:r>
              <a:rPr lang="en-US" dirty="0" smtClean="0"/>
              <a:t>For ex: Tail pulses in presence of typical noise spectra are not ideal</a:t>
            </a:r>
          </a:p>
          <a:p>
            <a:pPr lvl="1"/>
            <a:r>
              <a:rPr lang="en-US" dirty="0" smtClean="0"/>
              <a:t>Triangular or  Gaussian – symmetric pulse shapes are ideal</a:t>
            </a:r>
          </a:p>
          <a:p>
            <a:r>
              <a:rPr lang="en-US" dirty="0" smtClean="0"/>
              <a:t>Fast amplifiers: No or very little shaping</a:t>
            </a:r>
          </a:p>
          <a:p>
            <a:r>
              <a:rPr lang="en-US" dirty="0" smtClean="0"/>
              <a:t>What to do in case you need good timing and pulse height information? </a:t>
            </a:r>
            <a:endParaRPr lang="en-US" dirty="0"/>
          </a:p>
        </p:txBody>
      </p:sp>
      <p:sp>
        <p:nvSpPr>
          <p:cNvPr id="3" name="Title 2"/>
          <p:cNvSpPr>
            <a:spLocks noGrp="1"/>
          </p:cNvSpPr>
          <p:nvPr>
            <p:ph type="title"/>
          </p:nvPr>
        </p:nvSpPr>
        <p:spPr/>
        <p:txBody>
          <a:bodyPr>
            <a:noAutofit/>
          </a:bodyPr>
          <a:lstStyle/>
          <a:p>
            <a:r>
              <a:rPr sz="4400" dirty="0" smtClean="0"/>
              <a:t>Pulse shaping</a:t>
            </a:r>
            <a:endParaRPr lang="en-US" sz="4400"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41</a:t>
            </a:fld>
            <a:endParaRPr kumimoji="0"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sz="4400" dirty="0" smtClean="0"/>
              <a:t>Discriminators</a:t>
            </a:r>
            <a:endParaRPr lang="en-US" sz="4400"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42</a:t>
            </a:fld>
            <a:endParaRPr kumimoji="0" lang="en-US" dirty="0"/>
          </a:p>
        </p:txBody>
      </p:sp>
      <p:pic>
        <p:nvPicPr>
          <p:cNvPr id="6146" name="Picture 2"/>
          <p:cNvPicPr>
            <a:picLocks noGrp="1" noChangeAspect="1" noChangeArrowheads="1"/>
          </p:cNvPicPr>
          <p:nvPr>
            <p:ph idx="1"/>
          </p:nvPr>
        </p:nvPicPr>
        <p:blipFill>
          <a:blip r:embed="rId2" cstate="print"/>
          <a:srcRect l="4824" t="12460" r="6668" b="9573"/>
          <a:stretch>
            <a:fillRect/>
          </a:stretch>
        </p:blipFill>
        <p:spPr bwMode="auto">
          <a:xfrm>
            <a:off x="252000" y="908720"/>
            <a:ext cx="8640000" cy="537497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sz="4400" dirty="0" smtClean="0"/>
              <a:t>Hysteresis</a:t>
            </a:r>
            <a:endParaRPr lang="en-US" sz="4400"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43</a:t>
            </a:fld>
            <a:endParaRPr kumimoji="0" lang="en-US" dirty="0"/>
          </a:p>
        </p:txBody>
      </p:sp>
      <p:pic>
        <p:nvPicPr>
          <p:cNvPr id="7170" name="Picture 2"/>
          <p:cNvPicPr>
            <a:picLocks noGrp="1" noChangeAspect="1" noChangeArrowheads="1"/>
          </p:cNvPicPr>
          <p:nvPr>
            <p:ph idx="1"/>
          </p:nvPr>
        </p:nvPicPr>
        <p:blipFill>
          <a:blip r:embed="rId2" cstate="print"/>
          <a:srcRect l="5746" t="13403" r="3903" b="9573"/>
          <a:stretch>
            <a:fillRect/>
          </a:stretch>
        </p:blipFill>
        <p:spPr bwMode="auto">
          <a:xfrm>
            <a:off x="326436" y="909288"/>
            <a:ext cx="8491128" cy="511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smtClean="0"/>
              <a:t>Two common problems</a:t>
            </a:r>
          </a:p>
          <a:p>
            <a:pPr lvl="1"/>
            <a:r>
              <a:rPr lang="en-US" sz="2800" dirty="0" smtClean="0"/>
              <a:t>Walk</a:t>
            </a:r>
          </a:p>
          <a:p>
            <a:pPr lvl="1"/>
            <a:r>
              <a:rPr lang="en-US" sz="2800" dirty="0" smtClean="0"/>
              <a:t>Jitter</a:t>
            </a:r>
          </a:p>
          <a:p>
            <a:r>
              <a:rPr lang="en-US" sz="2800" dirty="0" smtClean="0"/>
              <a:t>Time-Pickoff methods</a:t>
            </a:r>
          </a:p>
          <a:p>
            <a:pPr lvl="1"/>
            <a:r>
              <a:rPr lang="en-US" sz="2800" dirty="0" smtClean="0"/>
              <a:t>Leading edge triggering</a:t>
            </a:r>
          </a:p>
          <a:p>
            <a:pPr lvl="1"/>
            <a:r>
              <a:rPr lang="en-US" sz="2800" dirty="0" smtClean="0"/>
              <a:t>Fast zero-crossing triggering</a:t>
            </a:r>
          </a:p>
          <a:p>
            <a:pPr lvl="1"/>
            <a:r>
              <a:rPr lang="en-US" sz="2800" dirty="0" smtClean="0"/>
              <a:t>Constant fraction triggering</a:t>
            </a:r>
          </a:p>
          <a:p>
            <a:pPr lvl="1"/>
            <a:r>
              <a:rPr lang="en-US" sz="2800" dirty="0" smtClean="0"/>
              <a:t>Amplitude and risetime compensated triggering</a:t>
            </a:r>
            <a:endParaRPr lang="en-US" sz="2800" dirty="0"/>
          </a:p>
        </p:txBody>
      </p:sp>
      <p:sp>
        <p:nvSpPr>
          <p:cNvPr id="3" name="Title 2"/>
          <p:cNvSpPr>
            <a:spLocks noGrp="1"/>
          </p:cNvSpPr>
          <p:nvPr>
            <p:ph type="title"/>
          </p:nvPr>
        </p:nvSpPr>
        <p:spPr/>
        <p:txBody>
          <a:bodyPr>
            <a:noAutofit/>
          </a:bodyPr>
          <a:lstStyle/>
          <a:p>
            <a:r>
              <a:rPr sz="4400" dirty="0" smtClean="0"/>
              <a:t>Considerations for discriminators</a:t>
            </a:r>
            <a:endParaRPr lang="en-US" sz="4400"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44</a:t>
            </a:fld>
            <a:endParaRPr kumimoji="0"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sz="4400" dirty="0" smtClean="0"/>
              <a:t>Timewalk and jitter</a:t>
            </a:r>
            <a:endParaRPr lang="en-US" sz="4400"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45</a:t>
            </a:fld>
            <a:endParaRPr kumimoji="0" lang="en-US" dirty="0"/>
          </a:p>
        </p:txBody>
      </p:sp>
      <p:grpSp>
        <p:nvGrpSpPr>
          <p:cNvPr id="9" name="Group 8"/>
          <p:cNvGrpSpPr>
            <a:grpSpLocks noChangeAspect="1"/>
          </p:cNvGrpSpPr>
          <p:nvPr/>
        </p:nvGrpSpPr>
        <p:grpSpPr>
          <a:xfrm>
            <a:off x="72761" y="1800000"/>
            <a:ext cx="8998478" cy="3420000"/>
            <a:chOff x="303036" y="1800000"/>
            <a:chExt cx="8525820" cy="3240360"/>
          </a:xfrm>
        </p:grpSpPr>
        <p:pic>
          <p:nvPicPr>
            <p:cNvPr id="51201" name="Picture 1"/>
            <p:cNvPicPr>
              <a:picLocks noChangeAspect="1" noChangeArrowheads="1"/>
            </p:cNvPicPr>
            <p:nvPr/>
          </p:nvPicPr>
          <p:blipFill>
            <a:blip r:embed="rId2" cstate="print"/>
            <a:srcRect l="22144" t="17595" r="45372" b="39880"/>
            <a:stretch>
              <a:fillRect/>
            </a:stretch>
          </p:blipFill>
          <p:spPr bwMode="auto">
            <a:xfrm>
              <a:off x="303036" y="1800000"/>
              <a:ext cx="3960440" cy="3240360"/>
            </a:xfrm>
            <a:prstGeom prst="rect">
              <a:avLst/>
            </a:prstGeom>
            <a:noFill/>
            <a:ln w="9525">
              <a:noFill/>
              <a:miter lim="800000"/>
              <a:headEnd/>
              <a:tailEnd/>
            </a:ln>
          </p:spPr>
        </p:pic>
        <p:pic>
          <p:nvPicPr>
            <p:cNvPr id="8" name="Picture 1"/>
            <p:cNvPicPr>
              <a:picLocks noChangeAspect="1" noChangeArrowheads="1"/>
            </p:cNvPicPr>
            <p:nvPr/>
          </p:nvPicPr>
          <p:blipFill>
            <a:blip r:embed="rId2" cstate="print"/>
            <a:srcRect l="58693" t="17595" r="4029" b="39880"/>
            <a:stretch>
              <a:fillRect/>
            </a:stretch>
          </p:blipFill>
          <p:spPr bwMode="auto">
            <a:xfrm>
              <a:off x="4283968" y="1800000"/>
              <a:ext cx="4544888" cy="324036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dirty="0" smtClean="0"/>
              <a:t>Zero-crossing and Constant fraction</a:t>
            </a:r>
            <a:endParaRPr lang="en-US"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46</a:t>
            </a:fld>
            <a:endParaRPr kumimoji="0" lang="en-US" dirty="0"/>
          </a:p>
        </p:txBody>
      </p:sp>
      <p:pic>
        <p:nvPicPr>
          <p:cNvPr id="50177" name="Picture 1"/>
          <p:cNvPicPr>
            <a:picLocks noChangeAspect="1" noChangeArrowheads="1"/>
          </p:cNvPicPr>
          <p:nvPr/>
        </p:nvPicPr>
        <p:blipFill>
          <a:blip r:embed="rId2" cstate="print"/>
          <a:srcRect l="76481" t="17955" r="4619" b="47081"/>
          <a:stretch>
            <a:fillRect/>
          </a:stretch>
        </p:blipFill>
        <p:spPr bwMode="auto">
          <a:xfrm>
            <a:off x="120384" y="1089000"/>
            <a:ext cx="4047568" cy="4680000"/>
          </a:xfrm>
          <a:prstGeom prst="rect">
            <a:avLst/>
          </a:prstGeom>
          <a:noFill/>
          <a:ln w="9525">
            <a:noFill/>
            <a:miter lim="800000"/>
            <a:headEnd/>
            <a:tailEnd/>
          </a:ln>
        </p:spPr>
      </p:pic>
      <p:pic>
        <p:nvPicPr>
          <p:cNvPr id="50179" name="Picture 3"/>
          <p:cNvPicPr>
            <a:picLocks noChangeAspect="1" noChangeArrowheads="1"/>
          </p:cNvPicPr>
          <p:nvPr/>
        </p:nvPicPr>
        <p:blipFill>
          <a:blip r:embed="rId3" cstate="print"/>
          <a:srcRect l="52953" t="15120" r="5704" b="20621"/>
          <a:stretch>
            <a:fillRect/>
          </a:stretch>
        </p:blipFill>
        <p:spPr bwMode="auto">
          <a:xfrm>
            <a:off x="4232455" y="1089000"/>
            <a:ext cx="4817646" cy="468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Functional diagram of FE ASIC</a:t>
            </a:r>
            <a:endParaRPr lang="en-SG" sz="4400"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SG" dirty="0"/>
          </a:p>
        </p:txBody>
      </p:sp>
      <p:grpSp>
        <p:nvGrpSpPr>
          <p:cNvPr id="3" name="Group 55"/>
          <p:cNvGrpSpPr>
            <a:grpSpLocks noChangeAspect="1"/>
          </p:cNvGrpSpPr>
          <p:nvPr/>
        </p:nvGrpSpPr>
        <p:grpSpPr>
          <a:xfrm>
            <a:off x="154230" y="1008000"/>
            <a:ext cx="8835541" cy="4968000"/>
            <a:chOff x="380284" y="465138"/>
            <a:chExt cx="8323244" cy="4679950"/>
          </a:xfrm>
        </p:grpSpPr>
        <p:sp>
          <p:nvSpPr>
            <p:cNvPr id="5" name="TextBox 4"/>
            <p:cNvSpPr txBox="1"/>
            <p:nvPr/>
          </p:nvSpPr>
          <p:spPr>
            <a:xfrm>
              <a:off x="7993077" y="2625112"/>
              <a:ext cx="710451" cy="230832"/>
            </a:xfrm>
            <a:prstGeom prst="rect">
              <a:avLst/>
            </a:prstGeom>
            <a:noFill/>
          </p:spPr>
          <p:txBody>
            <a:bodyPr wrap="none" rtlCol="0">
              <a:spAutoFit/>
            </a:bodyPr>
            <a:lstStyle/>
            <a:p>
              <a:r>
                <a:rPr lang="en-US" sz="900" dirty="0" smtClean="0"/>
                <a:t>Amp_out</a:t>
              </a:r>
              <a:endParaRPr lang="en-US" sz="900" dirty="0"/>
            </a:p>
          </p:txBody>
        </p:sp>
        <p:cxnSp>
          <p:nvCxnSpPr>
            <p:cNvPr id="6" name="Straight Connector 5"/>
            <p:cNvCxnSpPr/>
            <p:nvPr/>
          </p:nvCxnSpPr>
          <p:spPr>
            <a:xfrm rot="5400000" flipH="1" flipV="1">
              <a:off x="1694793" y="2592449"/>
              <a:ext cx="3745379" cy="149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5400000">
              <a:off x="1536609" y="3118268"/>
              <a:ext cx="1246672" cy="1490"/>
            </a:xfrm>
            <a:prstGeom prst="line">
              <a:avLst/>
            </a:prstGeom>
            <a:ln w="25400">
              <a:solidFill>
                <a:srgbClr val="FFFF00"/>
              </a:solidFill>
              <a:prstDash val="dash"/>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6034365" y="2593194"/>
              <a:ext cx="1000909" cy="936345"/>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8:1 Analog Multiplexer</a:t>
              </a:r>
              <a:endParaRPr lang="en-US" sz="900" dirty="0">
                <a:solidFill>
                  <a:schemeClr val="tx1"/>
                </a:solidFill>
              </a:endParaRPr>
            </a:p>
          </p:txBody>
        </p:sp>
        <p:cxnSp>
          <p:nvCxnSpPr>
            <p:cNvPr id="9" name="Straight Connector 8"/>
            <p:cNvCxnSpPr/>
            <p:nvPr/>
          </p:nvCxnSpPr>
          <p:spPr>
            <a:xfrm rot="5400000">
              <a:off x="3321778" y="2337899"/>
              <a:ext cx="850336" cy="745"/>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3746573" y="2743755"/>
              <a:ext cx="2287791" cy="1774"/>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3066411" y="4040344"/>
              <a:ext cx="1361069" cy="745"/>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746573" y="3359295"/>
              <a:ext cx="2287791" cy="1774"/>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a:off x="4571378" y="3064851"/>
              <a:ext cx="402152" cy="1490"/>
            </a:xfrm>
            <a:prstGeom prst="line">
              <a:avLst/>
            </a:prstGeom>
            <a:ln w="25400">
              <a:solidFill>
                <a:srgbClr val="FFFF00"/>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175353" y="2488388"/>
              <a:ext cx="782587" cy="230832"/>
            </a:xfrm>
            <a:prstGeom prst="rect">
              <a:avLst/>
            </a:prstGeom>
            <a:noFill/>
          </p:spPr>
          <p:txBody>
            <a:bodyPr wrap="none" rtlCol="0">
              <a:spAutoFit/>
            </a:bodyPr>
            <a:lstStyle/>
            <a:p>
              <a:r>
                <a:rPr lang="en-US" sz="900" dirty="0" smtClean="0"/>
                <a:t>Channel-0</a:t>
              </a:r>
              <a:endParaRPr lang="en-US" sz="1000" dirty="0"/>
            </a:p>
          </p:txBody>
        </p:sp>
        <p:sp>
          <p:nvSpPr>
            <p:cNvPr id="15" name="TextBox 14"/>
            <p:cNvSpPr txBox="1"/>
            <p:nvPr/>
          </p:nvSpPr>
          <p:spPr>
            <a:xfrm>
              <a:off x="5175353" y="3103928"/>
              <a:ext cx="782587" cy="230832"/>
            </a:xfrm>
            <a:prstGeom prst="rect">
              <a:avLst/>
            </a:prstGeom>
            <a:noFill/>
          </p:spPr>
          <p:txBody>
            <a:bodyPr wrap="none" rtlCol="0">
              <a:spAutoFit/>
            </a:bodyPr>
            <a:lstStyle/>
            <a:p>
              <a:r>
                <a:rPr lang="en-US" sz="900" dirty="0" smtClean="0"/>
                <a:t>Channel-7</a:t>
              </a:r>
              <a:endParaRPr lang="en-US" sz="900" dirty="0"/>
            </a:p>
          </p:txBody>
        </p:sp>
        <p:sp>
          <p:nvSpPr>
            <p:cNvPr id="16" name="Rounded Rectangle 15"/>
            <p:cNvSpPr/>
            <p:nvPr/>
          </p:nvSpPr>
          <p:spPr>
            <a:xfrm>
              <a:off x="7321246" y="2678317"/>
              <a:ext cx="720000" cy="680978"/>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Output </a:t>
              </a:r>
              <a:r>
                <a:rPr lang="en-US" sz="900" dirty="0" smtClean="0">
                  <a:solidFill>
                    <a:schemeClr val="tx1"/>
                  </a:solidFill>
                </a:rPr>
                <a:t>Buffer</a:t>
              </a:r>
              <a:endParaRPr lang="en-US" sz="1000" dirty="0">
                <a:solidFill>
                  <a:schemeClr val="tx1"/>
                </a:solidFill>
              </a:endParaRPr>
            </a:p>
          </p:txBody>
        </p:sp>
        <p:cxnSp>
          <p:nvCxnSpPr>
            <p:cNvPr id="17" name="Straight Arrow Connector 16"/>
            <p:cNvCxnSpPr/>
            <p:nvPr/>
          </p:nvCxnSpPr>
          <p:spPr>
            <a:xfrm>
              <a:off x="8054841" y="3018806"/>
              <a:ext cx="357467" cy="1774"/>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grpSp>
          <p:nvGrpSpPr>
            <p:cNvPr id="18" name="Group 109"/>
            <p:cNvGrpSpPr/>
            <p:nvPr/>
          </p:nvGrpSpPr>
          <p:grpSpPr>
            <a:xfrm>
              <a:off x="886834" y="1060994"/>
              <a:ext cx="5219024" cy="1276834"/>
              <a:chOff x="457200" y="1143000"/>
              <a:chExt cx="5562600" cy="1143000"/>
            </a:xfrm>
          </p:grpSpPr>
          <p:grpSp>
            <p:nvGrpSpPr>
              <p:cNvPr id="19" name="Group 25"/>
              <p:cNvGrpSpPr/>
              <p:nvPr/>
            </p:nvGrpSpPr>
            <p:grpSpPr>
              <a:xfrm>
                <a:off x="457200" y="1143000"/>
                <a:ext cx="5562600" cy="1143000"/>
                <a:chOff x="457200" y="1143000"/>
                <a:chExt cx="5562600" cy="1143000"/>
              </a:xfrm>
            </p:grpSpPr>
            <p:sp>
              <p:nvSpPr>
                <p:cNvPr id="21" name="Rounded Rectangle 20"/>
                <p:cNvSpPr/>
                <p:nvPr/>
              </p:nvSpPr>
              <p:spPr>
                <a:xfrm>
                  <a:off x="528934" y="1447800"/>
                  <a:ext cx="1332000" cy="6858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Regulated Cascode </a:t>
                  </a:r>
                  <a:r>
                    <a:rPr lang="en-US" sz="900" dirty="0" smtClean="0">
                      <a:solidFill>
                        <a:schemeClr val="tx1"/>
                      </a:solidFill>
                    </a:rPr>
                    <a:t>Transimpedance</a:t>
                  </a:r>
                  <a:r>
                    <a:rPr lang="en-US" sz="1000" dirty="0" smtClean="0">
                      <a:solidFill>
                        <a:schemeClr val="tx1"/>
                      </a:solidFill>
                    </a:rPr>
                    <a:t> Amplifier</a:t>
                  </a:r>
                  <a:endParaRPr lang="en-US" sz="1000" dirty="0">
                    <a:solidFill>
                      <a:schemeClr val="tx1"/>
                    </a:solidFill>
                  </a:endParaRPr>
                </a:p>
              </p:txBody>
            </p:sp>
            <p:sp>
              <p:nvSpPr>
                <p:cNvPr id="22" name="Rounded Rectangle 21"/>
                <p:cNvSpPr/>
                <p:nvPr/>
              </p:nvSpPr>
              <p:spPr>
                <a:xfrm>
                  <a:off x="2209800" y="1447800"/>
                  <a:ext cx="972000" cy="6840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Differential Amplifier</a:t>
                  </a:r>
                  <a:endParaRPr lang="en-US" sz="900" dirty="0">
                    <a:solidFill>
                      <a:schemeClr val="tx1"/>
                    </a:solidFill>
                  </a:endParaRPr>
                </a:p>
              </p:txBody>
            </p:sp>
            <p:sp>
              <p:nvSpPr>
                <p:cNvPr id="23" name="Rounded Rectangle 22"/>
                <p:cNvSpPr/>
                <p:nvPr/>
              </p:nvSpPr>
              <p:spPr>
                <a:xfrm>
                  <a:off x="3733800" y="1447800"/>
                  <a:ext cx="1044000" cy="6858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Comparator</a:t>
                  </a:r>
                  <a:endParaRPr lang="en-US" sz="900" dirty="0">
                    <a:solidFill>
                      <a:schemeClr val="tx1"/>
                    </a:solidFill>
                  </a:endParaRPr>
                </a:p>
              </p:txBody>
            </p:sp>
            <p:sp>
              <p:nvSpPr>
                <p:cNvPr id="24" name="Rounded Rectangle 23"/>
                <p:cNvSpPr/>
                <p:nvPr/>
              </p:nvSpPr>
              <p:spPr>
                <a:xfrm>
                  <a:off x="4953000" y="1447800"/>
                  <a:ext cx="914400" cy="6858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solidFill>
                        <a:schemeClr val="tx1"/>
                      </a:solidFill>
                    </a:rPr>
                    <a:t>LVDS </a:t>
                  </a:r>
                  <a:r>
                    <a:rPr lang="en-US" sz="900" dirty="0" smtClean="0">
                      <a:solidFill>
                        <a:schemeClr val="tx1"/>
                      </a:solidFill>
                    </a:rPr>
                    <a:t>output</a:t>
                  </a:r>
                  <a:r>
                    <a:rPr lang="en-US" sz="1000" dirty="0" smtClean="0">
                      <a:solidFill>
                        <a:schemeClr val="tx1"/>
                      </a:solidFill>
                    </a:rPr>
                    <a:t> driver</a:t>
                  </a:r>
                  <a:endParaRPr lang="en-US" sz="1000" dirty="0">
                    <a:solidFill>
                      <a:schemeClr val="tx1"/>
                    </a:solidFill>
                  </a:endParaRPr>
                </a:p>
              </p:txBody>
            </p:sp>
            <p:cxnSp>
              <p:nvCxnSpPr>
                <p:cNvPr id="25" name="Straight Arrow Connector 24"/>
                <p:cNvCxnSpPr/>
                <p:nvPr/>
              </p:nvCxnSpPr>
              <p:spPr>
                <a:xfrm>
                  <a:off x="1847850" y="1676400"/>
                  <a:ext cx="360000" cy="1588"/>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3182134" y="1903412"/>
                  <a:ext cx="540000" cy="1588"/>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1847850" y="1905000"/>
                  <a:ext cx="360000" cy="1588"/>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23" idx="3"/>
                  <a:endCxn id="24" idx="1"/>
                </p:cNvCxnSpPr>
                <p:nvPr/>
              </p:nvCxnSpPr>
              <p:spPr>
                <a:xfrm>
                  <a:off x="4777800" y="1790700"/>
                  <a:ext cx="175200" cy="1588"/>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18"/>
                <p:cNvCxnSpPr/>
                <p:nvPr/>
              </p:nvCxnSpPr>
              <p:spPr>
                <a:xfrm>
                  <a:off x="3310154" y="1676400"/>
                  <a:ext cx="432000" cy="1588"/>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30" name="Rectangle 29"/>
                <p:cNvSpPr/>
                <p:nvPr/>
              </p:nvSpPr>
              <p:spPr>
                <a:xfrm>
                  <a:off x="457200" y="1143000"/>
                  <a:ext cx="5562600" cy="11430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Rectangle 19"/>
              <p:cNvSpPr/>
              <p:nvPr/>
            </p:nvSpPr>
            <p:spPr>
              <a:xfrm>
                <a:off x="533400" y="1371600"/>
                <a:ext cx="2667000" cy="838200"/>
              </a:xfrm>
              <a:prstGeom prst="rect">
                <a:avLst/>
              </a:prstGeom>
              <a:noFill/>
              <a:ln w="1270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184"/>
            <p:cNvGrpSpPr/>
            <p:nvPr/>
          </p:nvGrpSpPr>
          <p:grpSpPr>
            <a:xfrm>
              <a:off x="886834" y="3868254"/>
              <a:ext cx="5219024" cy="1276834"/>
              <a:chOff x="572666" y="4113212"/>
              <a:chExt cx="5562600" cy="1143000"/>
            </a:xfrm>
          </p:grpSpPr>
          <p:grpSp>
            <p:nvGrpSpPr>
              <p:cNvPr id="32" name="Group 58"/>
              <p:cNvGrpSpPr/>
              <p:nvPr/>
            </p:nvGrpSpPr>
            <p:grpSpPr>
              <a:xfrm>
                <a:off x="572666" y="4113212"/>
                <a:ext cx="5562600" cy="1143000"/>
                <a:chOff x="457200" y="1143000"/>
                <a:chExt cx="5562600" cy="1143000"/>
              </a:xfrm>
            </p:grpSpPr>
            <p:sp>
              <p:nvSpPr>
                <p:cNvPr id="34" name="Rounded Rectangle 33"/>
                <p:cNvSpPr/>
                <p:nvPr/>
              </p:nvSpPr>
              <p:spPr>
                <a:xfrm>
                  <a:off x="527444" y="1447800"/>
                  <a:ext cx="1332000" cy="6858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Regulated Cascode Transimpedance Amplifier</a:t>
                  </a:r>
                  <a:endParaRPr lang="en-US" sz="900" dirty="0">
                    <a:solidFill>
                      <a:schemeClr val="tx1"/>
                    </a:solidFill>
                  </a:endParaRPr>
                </a:p>
              </p:txBody>
            </p:sp>
            <p:sp>
              <p:nvSpPr>
                <p:cNvPr id="35" name="Rounded Rectangle 34"/>
                <p:cNvSpPr/>
                <p:nvPr/>
              </p:nvSpPr>
              <p:spPr>
                <a:xfrm>
                  <a:off x="2209800" y="1447800"/>
                  <a:ext cx="972000" cy="6858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Differential Amplifier</a:t>
                  </a:r>
                  <a:endParaRPr lang="en-US" sz="900" dirty="0">
                    <a:solidFill>
                      <a:schemeClr val="tx1"/>
                    </a:solidFill>
                  </a:endParaRPr>
                </a:p>
              </p:txBody>
            </p:sp>
            <p:sp>
              <p:nvSpPr>
                <p:cNvPr id="36" name="Rounded Rectangle 35"/>
                <p:cNvSpPr/>
                <p:nvPr/>
              </p:nvSpPr>
              <p:spPr>
                <a:xfrm>
                  <a:off x="3733800" y="1447800"/>
                  <a:ext cx="1044000" cy="6858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Comparator</a:t>
                  </a:r>
                  <a:endParaRPr lang="en-US" sz="900" dirty="0">
                    <a:solidFill>
                      <a:schemeClr val="tx1"/>
                    </a:solidFill>
                  </a:endParaRPr>
                </a:p>
              </p:txBody>
            </p:sp>
            <p:sp>
              <p:nvSpPr>
                <p:cNvPr id="37" name="Rounded Rectangle 36"/>
                <p:cNvSpPr/>
                <p:nvPr/>
              </p:nvSpPr>
              <p:spPr>
                <a:xfrm>
                  <a:off x="4953000" y="1447800"/>
                  <a:ext cx="914400" cy="685800"/>
                </a:xfrm>
                <a:prstGeom prst="round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LVDS output driver</a:t>
                  </a:r>
                  <a:endParaRPr lang="en-US" sz="900" dirty="0">
                    <a:solidFill>
                      <a:schemeClr val="tx1"/>
                    </a:solidFill>
                  </a:endParaRPr>
                </a:p>
              </p:txBody>
            </p:sp>
            <p:cxnSp>
              <p:nvCxnSpPr>
                <p:cNvPr id="38" name="Straight Arrow Connector 37"/>
                <p:cNvCxnSpPr/>
                <p:nvPr/>
              </p:nvCxnSpPr>
              <p:spPr>
                <a:xfrm>
                  <a:off x="1847850" y="1676400"/>
                  <a:ext cx="360000" cy="1588"/>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3181350" y="1903412"/>
                  <a:ext cx="540000" cy="1588"/>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40" name="Straight Arrow Connector 39"/>
                <p:cNvCxnSpPr/>
                <p:nvPr/>
              </p:nvCxnSpPr>
              <p:spPr>
                <a:xfrm>
                  <a:off x="1847850" y="1905000"/>
                  <a:ext cx="360000" cy="1588"/>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a:stCxn id="36" idx="3"/>
                  <a:endCxn id="37" idx="1"/>
                </p:cNvCxnSpPr>
                <p:nvPr/>
              </p:nvCxnSpPr>
              <p:spPr>
                <a:xfrm>
                  <a:off x="4777800" y="1790700"/>
                  <a:ext cx="175200" cy="1588"/>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a:off x="3302358" y="1676400"/>
                  <a:ext cx="432000" cy="1588"/>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43" name="Rectangle 42"/>
                <p:cNvSpPr/>
                <p:nvPr/>
              </p:nvSpPr>
              <p:spPr>
                <a:xfrm>
                  <a:off x="457200" y="1143000"/>
                  <a:ext cx="5562600" cy="11430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Rectangle 32"/>
              <p:cNvSpPr/>
              <p:nvPr/>
            </p:nvSpPr>
            <p:spPr>
              <a:xfrm>
                <a:off x="648866" y="4341812"/>
                <a:ext cx="2667000" cy="838200"/>
              </a:xfrm>
              <a:prstGeom prst="rect">
                <a:avLst/>
              </a:prstGeom>
              <a:noFill/>
              <a:ln w="1270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00"/>
                  </a:solidFill>
                </a:endParaRPr>
              </a:p>
            </p:txBody>
          </p:sp>
        </p:grpSp>
        <p:sp>
          <p:nvSpPr>
            <p:cNvPr id="44" name="TextBox 43"/>
            <p:cNvSpPr txBox="1"/>
            <p:nvPr/>
          </p:nvSpPr>
          <p:spPr>
            <a:xfrm>
              <a:off x="2896482" y="465138"/>
              <a:ext cx="1290738" cy="230832"/>
            </a:xfrm>
            <a:prstGeom prst="rect">
              <a:avLst/>
            </a:prstGeom>
            <a:noFill/>
          </p:spPr>
          <p:txBody>
            <a:bodyPr wrap="none" rtlCol="0">
              <a:spAutoFit/>
            </a:bodyPr>
            <a:lstStyle/>
            <a:p>
              <a:r>
                <a:rPr lang="en-US" sz="900" dirty="0" smtClean="0"/>
                <a:t>Common threshold</a:t>
              </a:r>
              <a:endParaRPr lang="en-US" sz="900" dirty="0"/>
            </a:p>
          </p:txBody>
        </p:sp>
        <p:cxnSp>
          <p:nvCxnSpPr>
            <p:cNvPr id="45" name="Straight Arrow Connector 44"/>
            <p:cNvCxnSpPr/>
            <p:nvPr/>
          </p:nvCxnSpPr>
          <p:spPr>
            <a:xfrm>
              <a:off x="5962871" y="1656850"/>
              <a:ext cx="643441" cy="1774"/>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46" name="TextBox 45"/>
            <p:cNvSpPr txBox="1"/>
            <p:nvPr/>
          </p:nvSpPr>
          <p:spPr>
            <a:xfrm>
              <a:off x="6606312" y="1656850"/>
              <a:ext cx="830677" cy="230832"/>
            </a:xfrm>
            <a:prstGeom prst="rect">
              <a:avLst/>
            </a:prstGeom>
            <a:noFill/>
          </p:spPr>
          <p:txBody>
            <a:bodyPr wrap="none" rtlCol="0">
              <a:spAutoFit/>
            </a:bodyPr>
            <a:lstStyle/>
            <a:p>
              <a:r>
                <a:rPr lang="en-US" sz="900" dirty="0" smtClean="0"/>
                <a:t>LVDS_out0</a:t>
              </a:r>
              <a:endParaRPr lang="en-US" sz="1000" dirty="0"/>
            </a:p>
          </p:txBody>
        </p:sp>
        <p:cxnSp>
          <p:nvCxnSpPr>
            <p:cNvPr id="47" name="Straight Arrow Connector 46"/>
            <p:cNvCxnSpPr/>
            <p:nvPr/>
          </p:nvCxnSpPr>
          <p:spPr>
            <a:xfrm>
              <a:off x="5962871" y="1912216"/>
              <a:ext cx="643441" cy="1774"/>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p:nvPr/>
          </p:nvCxnSpPr>
          <p:spPr>
            <a:xfrm>
              <a:off x="5962871" y="4464110"/>
              <a:ext cx="643441" cy="1774"/>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49" name="TextBox 48"/>
            <p:cNvSpPr txBox="1"/>
            <p:nvPr/>
          </p:nvSpPr>
          <p:spPr>
            <a:xfrm>
              <a:off x="6606312" y="4464110"/>
              <a:ext cx="830677" cy="230832"/>
            </a:xfrm>
            <a:prstGeom prst="rect">
              <a:avLst/>
            </a:prstGeom>
            <a:noFill/>
          </p:spPr>
          <p:txBody>
            <a:bodyPr wrap="none" rtlCol="0">
              <a:spAutoFit/>
            </a:bodyPr>
            <a:lstStyle/>
            <a:p>
              <a:r>
                <a:rPr lang="en-US" sz="900" dirty="0" smtClean="0"/>
                <a:t>LVDS_out7</a:t>
              </a:r>
              <a:endParaRPr lang="en-US" sz="900" dirty="0"/>
            </a:p>
          </p:txBody>
        </p:sp>
        <p:cxnSp>
          <p:nvCxnSpPr>
            <p:cNvPr id="50" name="Straight Arrow Connector 49"/>
            <p:cNvCxnSpPr/>
            <p:nvPr/>
          </p:nvCxnSpPr>
          <p:spPr>
            <a:xfrm>
              <a:off x="5962871" y="4719477"/>
              <a:ext cx="643441" cy="1774"/>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p:nvPr/>
          </p:nvCxnSpPr>
          <p:spPr>
            <a:xfrm>
              <a:off x="468660" y="1741972"/>
              <a:ext cx="428961" cy="1774"/>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52" name="TextBox 51"/>
            <p:cNvSpPr txBox="1"/>
            <p:nvPr/>
          </p:nvSpPr>
          <p:spPr>
            <a:xfrm>
              <a:off x="380284" y="1466921"/>
              <a:ext cx="465192" cy="230832"/>
            </a:xfrm>
            <a:prstGeom prst="rect">
              <a:avLst/>
            </a:prstGeom>
            <a:noFill/>
          </p:spPr>
          <p:txBody>
            <a:bodyPr wrap="none" rtlCol="0">
              <a:spAutoFit/>
            </a:bodyPr>
            <a:lstStyle/>
            <a:p>
              <a:r>
                <a:rPr lang="en-US" sz="900" dirty="0" smtClean="0"/>
                <a:t>Ch-0</a:t>
              </a:r>
              <a:endParaRPr lang="en-US" sz="1000" dirty="0"/>
            </a:p>
          </p:txBody>
        </p:sp>
        <p:sp>
          <p:nvSpPr>
            <p:cNvPr id="53" name="TextBox 52"/>
            <p:cNvSpPr txBox="1"/>
            <p:nvPr/>
          </p:nvSpPr>
          <p:spPr>
            <a:xfrm>
              <a:off x="409893" y="4293865"/>
              <a:ext cx="465192" cy="230832"/>
            </a:xfrm>
            <a:prstGeom prst="rect">
              <a:avLst/>
            </a:prstGeom>
            <a:noFill/>
          </p:spPr>
          <p:txBody>
            <a:bodyPr wrap="none" rtlCol="0">
              <a:spAutoFit/>
            </a:bodyPr>
            <a:lstStyle/>
            <a:p>
              <a:r>
                <a:rPr lang="en-US" sz="900" dirty="0" smtClean="0"/>
                <a:t>Ch-7</a:t>
              </a:r>
              <a:endParaRPr lang="en-US" sz="1000" dirty="0"/>
            </a:p>
          </p:txBody>
        </p:sp>
        <p:cxnSp>
          <p:nvCxnSpPr>
            <p:cNvPr id="54" name="Straight Arrow Connector 53"/>
            <p:cNvCxnSpPr/>
            <p:nvPr/>
          </p:nvCxnSpPr>
          <p:spPr>
            <a:xfrm>
              <a:off x="467131" y="4568916"/>
              <a:ext cx="428961" cy="1774"/>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p:nvPr/>
          </p:nvCxnSpPr>
          <p:spPr>
            <a:xfrm>
              <a:off x="7035273" y="3018806"/>
              <a:ext cx="285974" cy="1774"/>
            </a:xfrm>
            <a:prstGeom prst="straightConnector1">
              <a:avLst/>
            </a:prstGeom>
            <a:ln>
              <a:solidFill>
                <a:srgbClr val="FFFF00"/>
              </a:solidFill>
              <a:tailEnd type="arrow"/>
            </a:ln>
          </p:spPr>
          <p:style>
            <a:lnRef idx="2">
              <a:schemeClr val="accent1"/>
            </a:lnRef>
            <a:fillRef idx="0">
              <a:schemeClr val="accent1"/>
            </a:fillRef>
            <a:effectRef idx="1">
              <a:schemeClr val="accent1"/>
            </a:effectRef>
            <a:fontRef idx="minor">
              <a:schemeClr val="tx1"/>
            </a:fontRef>
          </p:style>
        </p:cxnSp>
      </p:grpSp>
      <p:pic>
        <p:nvPicPr>
          <p:cNvPr id="57" name="Content Placeholder 4" descr="scope_1.bmp"/>
          <p:cNvPicPr>
            <a:picLocks noGrp="1" noChangeAspect="1"/>
          </p:cNvPicPr>
          <p:nvPr>
            <p:ph idx="1"/>
          </p:nvPr>
        </p:nvPicPr>
        <p:blipFill>
          <a:blip r:embed="rId2" cstate="print"/>
          <a:srcRect b="12790"/>
          <a:stretch>
            <a:fillRect/>
          </a:stretch>
        </p:blipFill>
        <p:spPr>
          <a:xfrm>
            <a:off x="827584" y="3094718"/>
            <a:ext cx="2520280" cy="1442988"/>
          </a:xfrm>
          <a:prstGeom prst="rect">
            <a:avLst/>
          </a:prstGeom>
          <a:ln>
            <a:noFill/>
          </a:ln>
          <a:effectLst>
            <a:outerShdw blurRad="292100" dist="139700" dir="2700000" algn="tl" rotWithShape="0">
              <a:srgbClr val="333333">
                <a:alpha val="65000"/>
              </a:srgbClr>
            </a:outerShdw>
          </a:effectLst>
        </p:spPr>
      </p:pic>
      <p:sp>
        <p:nvSpPr>
          <p:cNvPr id="58" name="Slide Number Placeholder 57"/>
          <p:cNvSpPr>
            <a:spLocks noGrp="1"/>
          </p:cNvSpPr>
          <p:nvPr>
            <p:ph type="sldNum" sz="quarter" idx="12"/>
          </p:nvPr>
        </p:nvSpPr>
        <p:spPr/>
        <p:txBody>
          <a:bodyPr/>
          <a:lstStyle/>
          <a:p>
            <a:fld id="{69E29E33-B620-47F9-BB04-8846C2A5AFCC}" type="slidenum">
              <a:rPr kumimoji="0" lang="en-US" smtClean="0"/>
              <a:pPr/>
              <a:t>47</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dirty="0" smtClean="0"/>
              <a:t>NINO Input stage</a:t>
            </a:r>
            <a:endParaRPr lang="en-US"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48</a:t>
            </a:fld>
            <a:endParaRPr kumimoji="0" lang="en-US" dirty="0"/>
          </a:p>
        </p:txBody>
      </p:sp>
      <p:pic>
        <p:nvPicPr>
          <p:cNvPr id="9" name="Picture 2"/>
          <p:cNvPicPr>
            <a:picLocks noGrp="1" noChangeAspect="1" noChangeArrowheads="1"/>
          </p:cNvPicPr>
          <p:nvPr>
            <p:ph idx="1"/>
          </p:nvPr>
        </p:nvPicPr>
        <p:blipFill>
          <a:blip r:embed="rId2" cstate="print"/>
          <a:srcRect b="6436"/>
          <a:stretch>
            <a:fillRect/>
          </a:stretch>
        </p:blipFill>
        <p:spPr bwMode="auto">
          <a:xfrm>
            <a:off x="490308" y="792000"/>
            <a:ext cx="8214727" cy="5760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dirty="0" smtClean="0"/>
              <a:t>Complete  circuit of NINO chip</a:t>
            </a:r>
            <a:endParaRPr lang="en-US"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49</a:t>
            </a:fld>
            <a:endParaRPr kumimoji="0" lang="en-US" dirty="0"/>
          </a:p>
        </p:txBody>
      </p:sp>
      <p:pic>
        <p:nvPicPr>
          <p:cNvPr id="1026" name="Picture 2"/>
          <p:cNvPicPr>
            <a:picLocks noGrp="1" noChangeAspect="1" noChangeArrowheads="1"/>
          </p:cNvPicPr>
          <p:nvPr>
            <p:ph idx="1"/>
          </p:nvPr>
        </p:nvPicPr>
        <p:blipFill>
          <a:blip r:embed="rId2" cstate="print"/>
          <a:srcRect b="3046"/>
          <a:stretch>
            <a:fillRect/>
          </a:stretch>
        </p:blipFill>
        <p:spPr bwMode="auto">
          <a:xfrm>
            <a:off x="657804" y="838200"/>
            <a:ext cx="7828392" cy="568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fontScale="92500" lnSpcReduction="10000"/>
          </a:bodyPr>
          <a:lstStyle/>
          <a:p>
            <a:r>
              <a:rPr lang="en-SG" dirty="0" smtClean="0"/>
              <a:t>Issues in practical applications</a:t>
            </a:r>
          </a:p>
          <a:p>
            <a:pPr lvl="1"/>
            <a:r>
              <a:rPr lang="en-SG" dirty="0" smtClean="0"/>
              <a:t>Duration</a:t>
            </a:r>
          </a:p>
          <a:p>
            <a:pPr lvl="2"/>
            <a:r>
              <a:rPr lang="en-SG" dirty="0" smtClean="0"/>
              <a:t>Radiation: depends on transit time through sensor and details of charge induction process in external circuit</a:t>
            </a:r>
          </a:p>
          <a:p>
            <a:pPr lvl="1"/>
            <a:r>
              <a:rPr lang="en-SG" dirty="0" smtClean="0"/>
              <a:t>Linearity</a:t>
            </a:r>
          </a:p>
          <a:p>
            <a:pPr lvl="2"/>
            <a:r>
              <a:rPr lang="en-SG" dirty="0" smtClean="0"/>
              <a:t>Most radiation sensors are characterised or chosen for linearity</a:t>
            </a:r>
          </a:p>
          <a:p>
            <a:pPr lvl="2">
              <a:lnSpc>
                <a:spcPct val="110000"/>
              </a:lnSpc>
            </a:pPr>
            <a:r>
              <a:rPr lang="en-SG" dirty="0" smtClean="0"/>
              <a:t>Commercial components can expect non-linearity, offset and possible saturation</a:t>
            </a:r>
          </a:p>
          <a:p>
            <a:pPr lvl="1"/>
            <a:r>
              <a:rPr lang="en-SG" dirty="0" smtClean="0"/>
              <a:t>Reproducibility</a:t>
            </a:r>
          </a:p>
          <a:p>
            <a:pPr lvl="2"/>
            <a:r>
              <a:rPr lang="en-SG" dirty="0" smtClean="0"/>
              <a:t>Many signals are temperature dependent in magnitude -                     mobility of charges, other effects easily possible as well</a:t>
            </a:r>
          </a:p>
          <a:p>
            <a:pPr lvl="1"/>
            <a:r>
              <a:rPr lang="en-SG" dirty="0" smtClean="0"/>
              <a:t>Ageing</a:t>
            </a:r>
          </a:p>
          <a:p>
            <a:pPr lvl="2"/>
            <a:r>
              <a:rPr lang="en-SG" dirty="0" smtClean="0"/>
              <a:t>Sensor signals can changed with time for many reasons</a:t>
            </a:r>
          </a:p>
          <a:p>
            <a:pPr lvl="2"/>
            <a:r>
              <a:rPr lang="en-SG" dirty="0" smtClean="0"/>
              <a:t>Natural degradation of sensor, variation in operating conditions, radiation damage, etc.</a:t>
            </a:r>
          </a:p>
          <a:p>
            <a:r>
              <a:rPr lang="en-SG" dirty="0" smtClean="0"/>
              <a:t>All these issues mean that one should always be checking or calibrating measurements intended for accuracy, as best one can</a:t>
            </a:r>
            <a:endParaRPr lang="en-SG" dirty="0"/>
          </a:p>
        </p:txBody>
      </p:sp>
      <p:sp>
        <p:nvSpPr>
          <p:cNvPr id="3" name="Title 2"/>
          <p:cNvSpPr>
            <a:spLocks noGrp="1"/>
          </p:cNvSpPr>
          <p:nvPr>
            <p:ph type="title"/>
          </p:nvPr>
        </p:nvSpPr>
        <p:spPr/>
        <p:txBody>
          <a:bodyPr>
            <a:noAutofit/>
          </a:bodyPr>
          <a:lstStyle/>
          <a:p>
            <a:r>
              <a:rPr sz="4400" dirty="0" smtClean="0"/>
              <a:t>Issues on signal production</a:t>
            </a:r>
            <a:endParaRPr lang="en-US" sz="4400"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5</a:t>
            </a:fld>
            <a:endParaRPr kumimoji="0" lang="en-US" dirty="0"/>
          </a:p>
        </p:txBody>
      </p:sp>
      <p:pic>
        <p:nvPicPr>
          <p:cNvPr id="7" name="Content Placeholder 7" descr="rate-profile.png"/>
          <p:cNvPicPr>
            <a:picLocks noChangeAspect="1"/>
          </p:cNvPicPr>
          <p:nvPr/>
        </p:nvPicPr>
        <p:blipFill>
          <a:blip r:embed="rId2" cstate="print"/>
          <a:stretch>
            <a:fillRect/>
          </a:stretch>
        </p:blipFill>
        <p:spPr>
          <a:xfrm>
            <a:off x="7020272" y="3475760"/>
            <a:ext cx="1998865" cy="1332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subTnLst>
                                    <p:animClr>
                                      <p:cBhvr override="childStyle">
                                        <p:cTn dur="1" fill="hold" display="0" masterRel="nextClick" afterEffect="1"/>
                                        <p:tgtEl>
                                          <p:spTgt spid="6">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up)">
                                      <p:cBhvr>
                                        <p:cTn id="12" dur="500"/>
                                        <p:tgtEl>
                                          <p:spTgt spid="6">
                                            <p:txEl>
                                              <p:pRg st="1" end="1"/>
                                            </p:txEl>
                                          </p:spTgt>
                                        </p:tgtEl>
                                      </p:cBhvr>
                                    </p:animEffect>
                                  </p:childTnLst>
                                  <p:subTnLst>
                                    <p:animClr>
                                      <p:cBhvr override="childStyle">
                                        <p:cTn dur="1" fill="hold" display="0" masterRel="nextClick" afterEffect="1"/>
                                        <p:tgtEl>
                                          <p:spTgt spid="6">
                                            <p:txEl>
                                              <p:pRg st="1" end="1"/>
                                            </p:txEl>
                                          </p:spTgt>
                                        </p:tgtEl>
                                        <p:attrNameLst>
                                          <p:attrName>ppt_c</p:attrName>
                                        </p:attrNameLst>
                                      </p:cBhvr>
                                      <p:to>
                                        <a:schemeClr val="accent1"/>
                                      </p:to>
                                    </p:animClr>
                                  </p:subTnLst>
                                </p:cTn>
                              </p:par>
                              <p:par>
                                <p:cTn id="13" presetID="22" presetClass="entr" presetSubtype="1"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up)">
                                      <p:cBhvr>
                                        <p:cTn id="15" dur="500"/>
                                        <p:tgtEl>
                                          <p:spTgt spid="6">
                                            <p:txEl>
                                              <p:pRg st="2" end="2"/>
                                            </p:txEl>
                                          </p:spTgt>
                                        </p:tgtEl>
                                      </p:cBhvr>
                                    </p:animEffect>
                                  </p:childTnLst>
                                  <p:subTnLst>
                                    <p:animClr>
                                      <p:cBhvr override="childStyle">
                                        <p:cTn dur="1" fill="hold" display="0" masterRel="nextClick" afterEffect="1"/>
                                        <p:tgtEl>
                                          <p:spTgt spid="6">
                                            <p:txEl>
                                              <p:pRg st="2" end="2"/>
                                            </p:txEl>
                                          </p:spTgt>
                                        </p:tgtEl>
                                        <p:attrNameLst>
                                          <p:attrName>ppt_c</p:attrName>
                                        </p:attrNameLst>
                                      </p:cBhvr>
                                      <p:to>
                                        <a:schemeClr val="accent1"/>
                                      </p:to>
                                    </p:animClr>
                                  </p:sub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wipe(up)">
                                      <p:cBhvr>
                                        <p:cTn id="20" dur="500"/>
                                        <p:tgtEl>
                                          <p:spTgt spid="6">
                                            <p:txEl>
                                              <p:pRg st="3" end="3"/>
                                            </p:txEl>
                                          </p:spTgt>
                                        </p:tgtEl>
                                      </p:cBhvr>
                                    </p:animEffect>
                                  </p:childTnLst>
                                  <p:subTnLst>
                                    <p:animClr>
                                      <p:cBhvr override="childStyle">
                                        <p:cTn dur="1" fill="hold" display="0" masterRel="nextClick" afterEffect="1"/>
                                        <p:tgtEl>
                                          <p:spTgt spid="6">
                                            <p:txEl>
                                              <p:pRg st="3" end="3"/>
                                            </p:txEl>
                                          </p:spTgt>
                                        </p:tgtEl>
                                        <p:attrNameLst>
                                          <p:attrName>ppt_c</p:attrName>
                                        </p:attrNameLst>
                                      </p:cBhvr>
                                      <p:to>
                                        <a:schemeClr val="accent1"/>
                                      </p:to>
                                    </p:animClr>
                                  </p:subTnLst>
                                </p:cTn>
                              </p:par>
                              <p:par>
                                <p:cTn id="21" presetID="22" presetClass="entr" presetSubtype="1"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wipe(up)">
                                      <p:cBhvr>
                                        <p:cTn id="23" dur="500"/>
                                        <p:tgtEl>
                                          <p:spTgt spid="6">
                                            <p:txEl>
                                              <p:pRg st="4" end="4"/>
                                            </p:txEl>
                                          </p:spTgt>
                                        </p:tgtEl>
                                      </p:cBhvr>
                                    </p:animEffect>
                                  </p:childTnLst>
                                  <p:subTnLst>
                                    <p:animClr>
                                      <p:cBhvr override="childStyle">
                                        <p:cTn dur="1" fill="hold" display="0" masterRel="nextClick" afterEffect="1"/>
                                        <p:tgtEl>
                                          <p:spTgt spid="6">
                                            <p:txEl>
                                              <p:pRg st="4" end="4"/>
                                            </p:txEl>
                                          </p:spTgt>
                                        </p:tgtEl>
                                        <p:attrNameLst>
                                          <p:attrName>ppt_c</p:attrName>
                                        </p:attrNameLst>
                                      </p:cBhvr>
                                      <p:to>
                                        <a:schemeClr val="accent1"/>
                                      </p:to>
                                    </p:animClr>
                                  </p:subTnLst>
                                </p:cTn>
                              </p:par>
                              <p:par>
                                <p:cTn id="24" presetID="22" presetClass="entr" presetSubtype="1" fill="hold" grpId="0" nodeType="with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wipe(up)">
                                      <p:cBhvr>
                                        <p:cTn id="26" dur="500"/>
                                        <p:tgtEl>
                                          <p:spTgt spid="6">
                                            <p:txEl>
                                              <p:pRg st="5" end="5"/>
                                            </p:txEl>
                                          </p:spTgt>
                                        </p:tgtEl>
                                      </p:cBhvr>
                                    </p:animEffect>
                                  </p:childTnLst>
                                  <p:subTnLst>
                                    <p:animClr>
                                      <p:cBhvr override="childStyle">
                                        <p:cTn dur="1" fill="hold" display="0" masterRel="nextClick" afterEffect="1"/>
                                        <p:tgtEl>
                                          <p:spTgt spid="6">
                                            <p:txEl>
                                              <p:pRg st="5" end="5"/>
                                            </p:txEl>
                                          </p:spTgt>
                                        </p:tgtEl>
                                        <p:attrNameLst>
                                          <p:attrName>ppt_c</p:attrName>
                                        </p:attrNameLst>
                                      </p:cBhvr>
                                      <p:to>
                                        <a:schemeClr val="accent1"/>
                                      </p:to>
                                    </p:animClr>
                                  </p:sub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Effect transition="in" filter="wipe(up)">
                                      <p:cBhvr>
                                        <p:cTn id="31" dur="500"/>
                                        <p:tgtEl>
                                          <p:spTgt spid="6">
                                            <p:txEl>
                                              <p:pRg st="6" end="6"/>
                                            </p:txEl>
                                          </p:spTgt>
                                        </p:tgtEl>
                                      </p:cBhvr>
                                    </p:animEffect>
                                  </p:childTnLst>
                                  <p:subTnLst>
                                    <p:animClr>
                                      <p:cBhvr override="childStyle">
                                        <p:cTn dur="1" fill="hold" display="0" masterRel="nextClick" afterEffect="1"/>
                                        <p:tgtEl>
                                          <p:spTgt spid="6">
                                            <p:txEl>
                                              <p:pRg st="6" end="6"/>
                                            </p:txEl>
                                          </p:spTgt>
                                        </p:tgtEl>
                                        <p:attrNameLst>
                                          <p:attrName>ppt_c</p:attrName>
                                        </p:attrNameLst>
                                      </p:cBhvr>
                                      <p:to>
                                        <a:schemeClr val="accent1"/>
                                      </p:to>
                                    </p:animClr>
                                  </p:subTnLst>
                                </p:cTn>
                              </p:par>
                              <p:par>
                                <p:cTn id="32" presetID="22" presetClass="entr" presetSubtype="1" fill="hold" grpId="0" nodeType="with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wipe(up)">
                                      <p:cBhvr>
                                        <p:cTn id="34" dur="500"/>
                                        <p:tgtEl>
                                          <p:spTgt spid="6">
                                            <p:txEl>
                                              <p:pRg st="7" end="7"/>
                                            </p:txEl>
                                          </p:spTgt>
                                        </p:tgtEl>
                                      </p:cBhvr>
                                    </p:animEffect>
                                  </p:childTnLst>
                                  <p:subTnLst>
                                    <p:animClr>
                                      <p:cBhvr override="childStyle">
                                        <p:cTn dur="1" fill="hold" display="0" masterRel="nextClick" afterEffect="1"/>
                                        <p:tgtEl>
                                          <p:spTgt spid="6">
                                            <p:txEl>
                                              <p:pRg st="7" end="7"/>
                                            </p:txEl>
                                          </p:spTgt>
                                        </p:tgtEl>
                                        <p:attrNameLst>
                                          <p:attrName>ppt_c</p:attrName>
                                        </p:attrNameLst>
                                      </p:cBhvr>
                                      <p:to>
                                        <a:schemeClr val="accent1"/>
                                      </p:to>
                                    </p:animClr>
                                  </p:sub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animEffect transition="in" filter="wipe(up)">
                                      <p:cBhvr>
                                        <p:cTn id="39" dur="500"/>
                                        <p:tgtEl>
                                          <p:spTgt spid="6">
                                            <p:txEl>
                                              <p:pRg st="8" end="8"/>
                                            </p:txEl>
                                          </p:spTgt>
                                        </p:tgtEl>
                                      </p:cBhvr>
                                    </p:animEffect>
                                  </p:childTnLst>
                                  <p:subTnLst>
                                    <p:animClr>
                                      <p:cBhvr override="childStyle">
                                        <p:cTn dur="1" fill="hold" display="0" masterRel="nextClick" afterEffect="1"/>
                                        <p:tgtEl>
                                          <p:spTgt spid="6">
                                            <p:txEl>
                                              <p:pRg st="8" end="8"/>
                                            </p:txEl>
                                          </p:spTgt>
                                        </p:tgtEl>
                                        <p:attrNameLst>
                                          <p:attrName>ppt_c</p:attrName>
                                        </p:attrNameLst>
                                      </p:cBhvr>
                                      <p:to>
                                        <a:schemeClr val="accent1"/>
                                      </p:to>
                                    </p:animClr>
                                  </p:subTnLst>
                                </p:cTn>
                              </p:par>
                              <p:par>
                                <p:cTn id="40" presetID="22" presetClass="entr" presetSubtype="1" fill="hold" grpId="0" nodeType="with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wipe(up)">
                                      <p:cBhvr>
                                        <p:cTn id="42" dur="500"/>
                                        <p:tgtEl>
                                          <p:spTgt spid="6">
                                            <p:txEl>
                                              <p:pRg st="9" end="9"/>
                                            </p:txEl>
                                          </p:spTgt>
                                        </p:tgtEl>
                                      </p:cBhvr>
                                    </p:animEffect>
                                  </p:childTnLst>
                                  <p:subTnLst>
                                    <p:animClr>
                                      <p:cBhvr override="childStyle">
                                        <p:cTn dur="1" fill="hold" display="0" masterRel="nextClick" afterEffect="1"/>
                                        <p:tgtEl>
                                          <p:spTgt spid="6">
                                            <p:txEl>
                                              <p:pRg st="9" end="9"/>
                                            </p:txEl>
                                          </p:spTgt>
                                        </p:tgtEl>
                                        <p:attrNameLst>
                                          <p:attrName>ppt_c</p:attrName>
                                        </p:attrNameLst>
                                      </p:cBhvr>
                                      <p:to>
                                        <a:schemeClr val="accent1"/>
                                      </p:to>
                                    </p:animClr>
                                  </p:subTnLst>
                                </p:cTn>
                              </p:par>
                              <p:par>
                                <p:cTn id="43" presetID="22" presetClass="entr" presetSubtype="1" fill="hold" grpId="0" nodeType="withEffect">
                                  <p:stCondLst>
                                    <p:cond delay="0"/>
                                  </p:stCondLst>
                                  <p:childTnLst>
                                    <p:set>
                                      <p:cBhvr>
                                        <p:cTn id="44" dur="1" fill="hold">
                                          <p:stCondLst>
                                            <p:cond delay="0"/>
                                          </p:stCondLst>
                                        </p:cTn>
                                        <p:tgtEl>
                                          <p:spTgt spid="6">
                                            <p:txEl>
                                              <p:pRg st="10" end="10"/>
                                            </p:txEl>
                                          </p:spTgt>
                                        </p:tgtEl>
                                        <p:attrNameLst>
                                          <p:attrName>style.visibility</p:attrName>
                                        </p:attrNameLst>
                                      </p:cBhvr>
                                      <p:to>
                                        <p:strVal val="visible"/>
                                      </p:to>
                                    </p:set>
                                    <p:animEffect transition="in" filter="wipe(up)">
                                      <p:cBhvr>
                                        <p:cTn id="45" dur="500"/>
                                        <p:tgtEl>
                                          <p:spTgt spid="6">
                                            <p:txEl>
                                              <p:pRg st="10" end="10"/>
                                            </p:txEl>
                                          </p:spTgt>
                                        </p:tgtEl>
                                      </p:cBhvr>
                                    </p:animEffect>
                                  </p:childTnLst>
                                  <p:subTnLst>
                                    <p:animClr>
                                      <p:cBhvr override="childStyle">
                                        <p:cTn dur="1" fill="hold" display="0" masterRel="nextClick" afterEffect="1"/>
                                        <p:tgtEl>
                                          <p:spTgt spid="6">
                                            <p:txEl>
                                              <p:pRg st="10" end="10"/>
                                            </p:txEl>
                                          </p:spTgt>
                                        </p:tgtEl>
                                        <p:attrNameLst>
                                          <p:attrName>ppt_c</p:attrName>
                                        </p:attrNameLst>
                                      </p:cBhvr>
                                      <p:to>
                                        <a:schemeClr val="accent1"/>
                                      </p:to>
                                    </p:animClr>
                                  </p:subTnLst>
                                </p:cTn>
                              </p:par>
                              <p:par>
                                <p:cTn id="46" presetID="22" presetClass="entr" presetSubtype="1"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up)">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6">
                                            <p:txEl>
                                              <p:pRg st="11" end="11"/>
                                            </p:txEl>
                                          </p:spTgt>
                                        </p:tgtEl>
                                        <p:attrNameLst>
                                          <p:attrName>style.visibility</p:attrName>
                                        </p:attrNameLst>
                                      </p:cBhvr>
                                      <p:to>
                                        <p:strVal val="visible"/>
                                      </p:to>
                                    </p:set>
                                    <p:animEffect transition="in" filter="wipe(up)">
                                      <p:cBhvr>
                                        <p:cTn id="53"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Features of ICAL FE ASIC</a:t>
            </a:r>
            <a:endParaRPr lang="en-SG" sz="4400" dirty="0"/>
          </a:p>
        </p:txBody>
      </p:sp>
      <p:sp>
        <p:nvSpPr>
          <p:cNvPr id="3" name="Content Placeholder 2"/>
          <p:cNvSpPr>
            <a:spLocks noGrp="1"/>
          </p:cNvSpPr>
          <p:nvPr>
            <p:ph idx="1"/>
          </p:nvPr>
        </p:nvSpPr>
        <p:spPr/>
        <p:txBody>
          <a:bodyPr>
            <a:normAutofit fontScale="77500" lnSpcReduction="20000"/>
          </a:bodyPr>
          <a:lstStyle/>
          <a:p>
            <a:pPr>
              <a:lnSpc>
                <a:spcPct val="120000"/>
              </a:lnSpc>
              <a:buFont typeface="Wingdings" pitchFamily="2" charset="2"/>
              <a:buChar char="v"/>
            </a:pPr>
            <a:r>
              <a:rPr lang="en-US" dirty="0" smtClean="0"/>
              <a:t>IC Service: Europractice (MPW), Belgium</a:t>
            </a:r>
          </a:p>
          <a:p>
            <a:pPr>
              <a:lnSpc>
                <a:spcPct val="120000"/>
              </a:lnSpc>
              <a:buFont typeface="Wingdings" pitchFamily="2" charset="2"/>
              <a:buChar char="v"/>
            </a:pPr>
            <a:r>
              <a:rPr lang="en-SG" dirty="0" smtClean="0"/>
              <a:t>Service agent:  IMEC, Belgium</a:t>
            </a:r>
          </a:p>
          <a:p>
            <a:pPr>
              <a:lnSpc>
                <a:spcPct val="120000"/>
              </a:lnSpc>
              <a:buFont typeface="Wingdings" pitchFamily="2" charset="2"/>
              <a:buChar char="v"/>
            </a:pPr>
            <a:r>
              <a:rPr lang="en-US" dirty="0" smtClean="0"/>
              <a:t>Foundry: austriamicrosystems</a:t>
            </a:r>
            <a:endParaRPr lang="en-SG" dirty="0" smtClean="0"/>
          </a:p>
          <a:p>
            <a:pPr>
              <a:lnSpc>
                <a:spcPct val="120000"/>
              </a:lnSpc>
              <a:buFont typeface="Wingdings" pitchFamily="2" charset="2"/>
              <a:buChar char="v"/>
            </a:pPr>
            <a:r>
              <a:rPr lang="en-SG" dirty="0" smtClean="0"/>
              <a:t>Process: AMSc35b4c3 (0.35</a:t>
            </a:r>
            <a:r>
              <a:rPr lang="el-GR" dirty="0" smtClean="0"/>
              <a:t>μ</a:t>
            </a:r>
            <a:r>
              <a:rPr lang="en-SG" dirty="0" smtClean="0"/>
              <a:t>m CMOS)</a:t>
            </a:r>
          </a:p>
          <a:p>
            <a:pPr>
              <a:lnSpc>
                <a:spcPct val="120000"/>
              </a:lnSpc>
              <a:buFont typeface="Wingdings" pitchFamily="2" charset="2"/>
              <a:buChar char="v"/>
            </a:pPr>
            <a:r>
              <a:rPr lang="en-US" dirty="0" smtClean="0"/>
              <a:t>Input dynamic range:18fC – 1.36pC</a:t>
            </a:r>
          </a:p>
          <a:p>
            <a:pPr>
              <a:lnSpc>
                <a:spcPct val="120000"/>
              </a:lnSpc>
              <a:buFont typeface="Wingdings" pitchFamily="2" charset="2"/>
              <a:buChar char="v"/>
            </a:pPr>
            <a:r>
              <a:rPr lang="en-US" dirty="0" smtClean="0"/>
              <a:t>Input impedance: 45</a:t>
            </a:r>
            <a:r>
              <a:rPr lang="el-GR" dirty="0" smtClean="0"/>
              <a:t>Ω</a:t>
            </a:r>
            <a:r>
              <a:rPr lang="en-US" dirty="0" smtClean="0"/>
              <a:t> @350MHz</a:t>
            </a:r>
          </a:p>
          <a:p>
            <a:pPr>
              <a:lnSpc>
                <a:spcPct val="120000"/>
              </a:lnSpc>
              <a:buFont typeface="Wingdings" pitchFamily="2" charset="2"/>
              <a:buChar char="v"/>
            </a:pPr>
            <a:r>
              <a:rPr lang="en-US" dirty="0" smtClean="0"/>
              <a:t>Amplifier gain: 8mV/</a:t>
            </a:r>
            <a:r>
              <a:rPr lang="el-GR" dirty="0" smtClean="0"/>
              <a:t>μ</a:t>
            </a:r>
            <a:r>
              <a:rPr lang="en-US" dirty="0" smtClean="0"/>
              <a:t>A</a:t>
            </a:r>
          </a:p>
          <a:p>
            <a:pPr>
              <a:lnSpc>
                <a:spcPct val="120000"/>
              </a:lnSpc>
              <a:buFont typeface="Wingdings" pitchFamily="2" charset="2"/>
              <a:buChar char="v"/>
            </a:pPr>
            <a:r>
              <a:rPr lang="en-US" dirty="0" smtClean="0"/>
              <a:t>3-dB Bandwidth: 274MHz</a:t>
            </a:r>
          </a:p>
          <a:p>
            <a:pPr>
              <a:lnSpc>
                <a:spcPct val="120000"/>
              </a:lnSpc>
              <a:buFont typeface="Wingdings" pitchFamily="2" charset="2"/>
              <a:buChar char="v"/>
            </a:pPr>
            <a:r>
              <a:rPr lang="en-US" dirty="0" smtClean="0"/>
              <a:t>Rise time: 1.2ns</a:t>
            </a:r>
          </a:p>
          <a:p>
            <a:pPr>
              <a:lnSpc>
                <a:spcPct val="120000"/>
              </a:lnSpc>
              <a:buFont typeface="Wingdings" pitchFamily="2" charset="2"/>
              <a:buChar char="v"/>
            </a:pPr>
            <a:r>
              <a:rPr lang="en-US" dirty="0" smtClean="0"/>
              <a:t>Comparator’s sensitivity: 2mV</a:t>
            </a:r>
            <a:endParaRPr lang="en-SG" dirty="0" smtClean="0"/>
          </a:p>
          <a:p>
            <a:pPr>
              <a:lnSpc>
                <a:spcPct val="120000"/>
              </a:lnSpc>
              <a:buFont typeface="Wingdings" pitchFamily="2" charset="2"/>
              <a:buChar char="v"/>
            </a:pPr>
            <a:r>
              <a:rPr lang="en-US" dirty="0" smtClean="0"/>
              <a:t>LVDS drive: 4mA</a:t>
            </a:r>
          </a:p>
          <a:p>
            <a:pPr>
              <a:lnSpc>
                <a:spcPct val="120000"/>
              </a:lnSpc>
              <a:buFont typeface="Wingdings" pitchFamily="2" charset="2"/>
              <a:buChar char="v"/>
            </a:pPr>
            <a:r>
              <a:rPr lang="en-US" dirty="0" smtClean="0"/>
              <a:t>Power per channel: &lt; 20mW</a:t>
            </a:r>
            <a:endParaRPr lang="en-SG" dirty="0" smtClean="0"/>
          </a:p>
          <a:p>
            <a:pPr>
              <a:lnSpc>
                <a:spcPct val="120000"/>
              </a:lnSpc>
              <a:buFont typeface="Wingdings" pitchFamily="2" charset="2"/>
              <a:buChar char="v"/>
            </a:pPr>
            <a:r>
              <a:rPr lang="en-US" dirty="0" smtClean="0"/>
              <a:t>Package: </a:t>
            </a:r>
            <a:r>
              <a:rPr lang="en-SG" dirty="0" smtClean="0"/>
              <a:t>CLCC48(</a:t>
            </a:r>
            <a:r>
              <a:rPr lang="en-US" dirty="0" smtClean="0"/>
              <a:t>48-pin)</a:t>
            </a:r>
            <a:endParaRPr lang="en-SG" dirty="0" smtClean="0"/>
          </a:p>
          <a:p>
            <a:pPr>
              <a:lnSpc>
                <a:spcPct val="120000"/>
              </a:lnSpc>
              <a:buFont typeface="Wingdings" pitchFamily="2" charset="2"/>
              <a:buChar char="v"/>
            </a:pPr>
            <a:r>
              <a:rPr lang="en-US" dirty="0" smtClean="0"/>
              <a:t>Chip area: 13mm</a:t>
            </a:r>
            <a:r>
              <a:rPr lang="en-US" baseline="30000" dirty="0" smtClean="0"/>
              <a:t>2</a:t>
            </a:r>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SG" dirty="0"/>
          </a:p>
        </p:txBody>
      </p:sp>
      <p:pic>
        <p:nvPicPr>
          <p:cNvPr id="5" name="Picture 4" descr="dsc_2603.jpg"/>
          <p:cNvPicPr>
            <a:picLocks noChangeAspect="1"/>
          </p:cNvPicPr>
          <p:nvPr/>
        </p:nvPicPr>
        <p:blipFill>
          <a:blip r:embed="rId2" cstate="print"/>
          <a:srcRect l="11017" t="1276" r="10467" b="13271"/>
          <a:stretch>
            <a:fillRect/>
          </a:stretch>
        </p:blipFill>
        <p:spPr>
          <a:xfrm>
            <a:off x="4620384" y="2972958"/>
            <a:ext cx="4416112" cy="3192346"/>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fld id="{69E29E33-B620-47F9-BB04-8846C2A5AFCC}" type="slidenum">
              <a:rPr kumimoji="0" lang="en-US" smtClean="0"/>
              <a:pPr/>
              <a:t>50</a:t>
            </a:fld>
            <a:endParaRPr kumimoji="0"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sz="4000" dirty="0" smtClean="0"/>
              <a:t>Coincidence scheme for cosmic telescope</a:t>
            </a:r>
            <a:endParaRPr lang="en-US" sz="4000"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51</a:t>
            </a:fld>
            <a:endParaRPr kumimoji="0" lang="en-US" dirty="0"/>
          </a:p>
        </p:txBody>
      </p:sp>
      <p:pic>
        <p:nvPicPr>
          <p:cNvPr id="6" name="Content Placeholder 7" descr="rpc-effi.png"/>
          <p:cNvPicPr>
            <a:picLocks noGrp="1" noChangeAspect="1"/>
          </p:cNvPicPr>
          <p:nvPr>
            <p:ph idx="1"/>
          </p:nvPr>
        </p:nvPicPr>
        <p:blipFill>
          <a:blip r:embed="rId2" cstate="print"/>
          <a:srcRect t="17211" r="13501" b="11078"/>
          <a:stretch>
            <a:fillRect/>
          </a:stretch>
        </p:blipFill>
        <p:spPr>
          <a:xfrm>
            <a:off x="226788" y="1031644"/>
            <a:ext cx="8690425" cy="5112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SG" sz="4400" dirty="0" smtClean="0"/>
              <a:t>Memory-lookup tables </a:t>
            </a:r>
            <a:endParaRPr lang="en-SG" sz="4400"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52</a:t>
            </a:fld>
            <a:endParaRPr kumimoji="0" lang="en-US" dirty="0"/>
          </a:p>
        </p:txBody>
      </p:sp>
      <p:pic>
        <p:nvPicPr>
          <p:cNvPr id="138246" name="Picture 6" descr="http://sub.allaboutcircuits.com/images/04215.png"/>
          <p:cNvPicPr>
            <a:picLocks noChangeAspect="1" noChangeArrowheads="1"/>
          </p:cNvPicPr>
          <p:nvPr/>
        </p:nvPicPr>
        <p:blipFill>
          <a:blip r:embed="rId2" cstate="print"/>
          <a:srcRect/>
          <a:stretch>
            <a:fillRect/>
          </a:stretch>
        </p:blipFill>
        <p:spPr bwMode="auto">
          <a:xfrm>
            <a:off x="55988" y="836712"/>
            <a:ext cx="3960000" cy="1686317"/>
          </a:xfrm>
          <a:prstGeom prst="rect">
            <a:avLst/>
          </a:prstGeom>
          <a:noFill/>
        </p:spPr>
      </p:pic>
      <p:pic>
        <p:nvPicPr>
          <p:cNvPr id="138252" name="Picture 12" descr="http://sub.allaboutcircuits.com/images/04219.png"/>
          <p:cNvPicPr>
            <a:picLocks noChangeAspect="1" noChangeArrowheads="1"/>
          </p:cNvPicPr>
          <p:nvPr/>
        </p:nvPicPr>
        <p:blipFill>
          <a:blip r:embed="rId3" cstate="print"/>
          <a:srcRect/>
          <a:stretch>
            <a:fillRect/>
          </a:stretch>
        </p:blipFill>
        <p:spPr bwMode="auto">
          <a:xfrm>
            <a:off x="55988" y="2564901"/>
            <a:ext cx="3960000" cy="3377331"/>
          </a:xfrm>
          <a:prstGeom prst="rect">
            <a:avLst/>
          </a:prstGeom>
          <a:noFill/>
        </p:spPr>
      </p:pic>
      <p:pic>
        <p:nvPicPr>
          <p:cNvPr id="138254" name="Picture 14" descr="http://sub.allaboutcircuits.com/images/04217.png"/>
          <p:cNvPicPr>
            <a:picLocks noChangeAspect="1" noChangeArrowheads="1"/>
          </p:cNvPicPr>
          <p:nvPr/>
        </p:nvPicPr>
        <p:blipFill>
          <a:blip r:embed="rId4" cstate="print"/>
          <a:srcRect l="2060" r="2060"/>
          <a:stretch>
            <a:fillRect/>
          </a:stretch>
        </p:blipFill>
        <p:spPr bwMode="auto">
          <a:xfrm>
            <a:off x="4044656" y="836712"/>
            <a:ext cx="5025211" cy="5112568"/>
          </a:xfrm>
          <a:prstGeom prst="rect">
            <a:avLst/>
          </a:prstGeom>
          <a:noFill/>
        </p:spPr>
      </p:pic>
      <p:sp>
        <p:nvSpPr>
          <p:cNvPr id="13" name="TextBox 12"/>
          <p:cNvSpPr txBox="1"/>
          <p:nvPr/>
        </p:nvSpPr>
        <p:spPr>
          <a:xfrm>
            <a:off x="72000" y="6021288"/>
            <a:ext cx="9000000" cy="369332"/>
          </a:xfrm>
          <a:prstGeom prst="rect">
            <a:avLst/>
          </a:prstGeom>
          <a:noFill/>
        </p:spPr>
        <p:txBody>
          <a:bodyPr wrap="square" rtlCol="0">
            <a:spAutoFit/>
          </a:bodyPr>
          <a:lstStyle/>
          <a:p>
            <a:r>
              <a:rPr lang="en-US" dirty="0" smtClean="0">
                <a:solidFill>
                  <a:srgbClr val="FFFF00"/>
                </a:solidFill>
              </a:rPr>
              <a:t>Can be implemented in memories or modern VLSI devices, adds flexibility to the system.</a:t>
            </a:r>
            <a:endParaRPr lang="en-SG"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38246"/>
                                        </p:tgtEl>
                                        <p:attrNameLst>
                                          <p:attrName>style.visibility</p:attrName>
                                        </p:attrNameLst>
                                      </p:cBhvr>
                                      <p:to>
                                        <p:strVal val="visible"/>
                                      </p:to>
                                    </p:set>
                                    <p:animEffect transition="in" filter="wipe(up)">
                                      <p:cBhvr>
                                        <p:cTn id="7" dur="500"/>
                                        <p:tgtEl>
                                          <p:spTgt spid="13824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38254"/>
                                        </p:tgtEl>
                                        <p:attrNameLst>
                                          <p:attrName>style.visibility</p:attrName>
                                        </p:attrNameLst>
                                      </p:cBhvr>
                                      <p:to>
                                        <p:strVal val="visible"/>
                                      </p:to>
                                    </p:set>
                                    <p:animEffect transition="in" filter="wipe(up)">
                                      <p:cBhvr>
                                        <p:cTn id="12" dur="500"/>
                                        <p:tgtEl>
                                          <p:spTgt spid="1382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38252"/>
                                        </p:tgtEl>
                                        <p:attrNameLst>
                                          <p:attrName>style.visibility</p:attrName>
                                        </p:attrNameLst>
                                      </p:cBhvr>
                                      <p:to>
                                        <p:strVal val="visible"/>
                                      </p:to>
                                    </p:set>
                                    <p:animEffect transition="in" filter="wipe(up)">
                                      <p:cBhvr>
                                        <p:cTn id="17" dur="500"/>
                                        <p:tgtEl>
                                          <p:spTgt spid="1382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up)">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a:lnSpc>
                <a:spcPct val="120000"/>
              </a:lnSpc>
            </a:pPr>
            <a:r>
              <a:rPr lang="en-US" dirty="0" smtClean="0"/>
              <a:t>The NIM (Nuclear Instrumentation Methods) standard established in 1964 for the nuclear and high energy physics communities. The goal of NIM was to promote a system that allows for interchangeability of modules. </a:t>
            </a:r>
          </a:p>
          <a:p>
            <a:pPr>
              <a:lnSpc>
                <a:spcPct val="120000"/>
              </a:lnSpc>
            </a:pPr>
            <a:r>
              <a:rPr lang="en-US" dirty="0" smtClean="0"/>
              <a:t>Standard NIM modules are required to have a height of 8.75", width in multiples of 1.35". Modules with a width of 1.35" are referred to as single width modules and modules with a width of 2.7" are double width modules, etc. The NIM crate, or NIM bin, is designed for mounting in EIA 19" racks, providing slots for 12 single-width modules. The power supply, which is in general, detachable from the NIM bin, is required to deliver voltages of +6 V, -6 V, +12 V, -12 V, +24 V, and -24 V. </a:t>
            </a:r>
          </a:p>
          <a:p>
            <a:pPr>
              <a:lnSpc>
                <a:spcPct val="120000"/>
              </a:lnSpc>
            </a:pPr>
            <a:r>
              <a:rPr lang="en-US" dirty="0" smtClean="0"/>
              <a:t>The NIM standard also specifies three sets of logic levels. </a:t>
            </a:r>
          </a:p>
          <a:p>
            <a:pPr lvl="1">
              <a:lnSpc>
                <a:spcPct val="120000"/>
              </a:lnSpc>
            </a:pPr>
            <a:r>
              <a:rPr lang="en-US" dirty="0" smtClean="0"/>
              <a:t>In fast-negative logic, usually referred to as NIM logic, logic levels are defined by current ranges. Since the standard also requires 50 ohm input/out impedances, these current ranges correspond to voltages of 0 V and -0.8 V for logic 0 and 1 respectively. Fast-negative logic circuitry can provide NIM signal with rise times of order 1 nsec. </a:t>
            </a:r>
          </a:p>
          <a:p>
            <a:pPr lvl="1">
              <a:lnSpc>
                <a:spcPct val="120000"/>
              </a:lnSpc>
            </a:pPr>
            <a:r>
              <a:rPr lang="en-US" dirty="0" smtClean="0"/>
              <a:t>Slow-positive logic, is rarely used in fast-pulse electronics due to the slow rise times involved. </a:t>
            </a:r>
          </a:p>
          <a:p>
            <a:pPr lvl="1">
              <a:lnSpc>
                <a:spcPct val="120000"/>
              </a:lnSpc>
            </a:pPr>
            <a:r>
              <a:rPr lang="en-US" dirty="0" smtClean="0"/>
              <a:t>Specifications for ECL (emitter-coupled logic) voltage levels and interconnections have been added to the NIM subsequently.</a:t>
            </a:r>
          </a:p>
        </p:txBody>
      </p:sp>
      <p:sp>
        <p:nvSpPr>
          <p:cNvPr id="3" name="Title 2"/>
          <p:cNvSpPr>
            <a:spLocks noGrp="1"/>
          </p:cNvSpPr>
          <p:nvPr>
            <p:ph type="title"/>
          </p:nvPr>
        </p:nvSpPr>
        <p:spPr/>
        <p:txBody>
          <a:bodyPr>
            <a:noAutofit/>
          </a:bodyPr>
          <a:lstStyle/>
          <a:p>
            <a:r>
              <a:rPr dirty="0" smtClean="0"/>
              <a:t>Introduction to NIM</a:t>
            </a:r>
            <a:endParaRPr lang="en-US"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53</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animClr>
                                      <p:cBhvr override="childStyle">
                                        <p:cTn dur="1" fill="hold" display="0" masterRel="nextClick" afterEffect="1"/>
                                        <p:tgtEl>
                                          <p:spTgt spid="2">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subTnLst>
                                    <p:animClr>
                                      <p:cBhvr override="childStyle">
                                        <p:cTn dur="1" fill="hold" display="0" masterRel="nextClick" afterEffect="1"/>
                                        <p:tgtEl>
                                          <p:spTgt spid="2">
                                            <p:txEl>
                                              <p:pRg st="1" end="1"/>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subTnLst>
                                    <p:animClr>
                                      <p:cBhvr override="childStyle">
                                        <p:cTn dur="1" fill="hold" display="0" masterRel="nextClick" afterEffect="1"/>
                                        <p:tgtEl>
                                          <p:spTgt spid="2">
                                            <p:txEl>
                                              <p:pRg st="2" end="2"/>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subTnLst>
                                    <p:animClr>
                                      <p:cBhvr override="childStyle">
                                        <p:cTn dur="1" fill="hold" display="0" masterRel="nextClick" afterEffect="1"/>
                                        <p:tgtEl>
                                          <p:spTgt spid="2">
                                            <p:txEl>
                                              <p:pRg st="3" end="3"/>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subTnLst>
                                    <p:animClr>
                                      <p:cBhvr override="childStyle">
                                        <p:cTn dur="1" fill="hold" display="0" masterRel="nextClick" afterEffect="1"/>
                                        <p:tgtEl>
                                          <p:spTgt spid="2">
                                            <p:txEl>
                                              <p:pRg st="4" end="4"/>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9E29E33-B620-47F9-BB04-8846C2A5AFCC}" type="slidenum">
              <a:rPr kumimoji="0" lang="en-US" smtClean="0"/>
              <a:pPr/>
              <a:t>54</a:t>
            </a:fld>
            <a:endParaRPr kumimoji="0" lang="en-US"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6" name="Title 5"/>
          <p:cNvSpPr>
            <a:spLocks noGrp="1"/>
          </p:cNvSpPr>
          <p:nvPr>
            <p:ph type="title"/>
          </p:nvPr>
        </p:nvSpPr>
        <p:spPr/>
        <p:txBody>
          <a:bodyPr>
            <a:noAutofit/>
          </a:bodyPr>
          <a:lstStyle/>
          <a:p>
            <a:r>
              <a:rPr dirty="0" smtClean="0"/>
              <a:t>NIM crate and power supplies</a:t>
            </a:r>
            <a:endParaRPr lang="en-US" dirty="0"/>
          </a:p>
        </p:txBody>
      </p:sp>
      <p:pic>
        <p:nvPicPr>
          <p:cNvPr id="7" name="Picture 6" descr="nim-crate.jpg"/>
          <p:cNvPicPr>
            <a:picLocks noChangeAspect="1"/>
          </p:cNvPicPr>
          <p:nvPr/>
        </p:nvPicPr>
        <p:blipFill>
          <a:blip r:embed="rId2" cstate="print"/>
          <a:stretch>
            <a:fillRect/>
          </a:stretch>
        </p:blipFill>
        <p:spPr>
          <a:xfrm>
            <a:off x="500034" y="842484"/>
            <a:ext cx="4714888" cy="3434010"/>
          </a:xfrm>
          <a:prstGeom prst="rect">
            <a:avLst/>
          </a:prstGeom>
          <a:ln>
            <a:noFill/>
          </a:ln>
          <a:effectLst>
            <a:softEdge rad="112500"/>
          </a:effectLst>
        </p:spPr>
      </p:pic>
      <p:pic>
        <p:nvPicPr>
          <p:cNvPr id="8" name="Picture 7" descr="nim1.gif"/>
          <p:cNvPicPr>
            <a:picLocks noChangeAspect="1"/>
          </p:cNvPicPr>
          <p:nvPr/>
        </p:nvPicPr>
        <p:blipFill>
          <a:blip r:embed="rId3" cstate="print"/>
          <a:stretch>
            <a:fillRect/>
          </a:stretch>
        </p:blipFill>
        <p:spPr>
          <a:xfrm>
            <a:off x="5324494" y="814409"/>
            <a:ext cx="1962150" cy="5686425"/>
          </a:xfrm>
          <a:prstGeom prst="rect">
            <a:avLst/>
          </a:prstGeom>
          <a:ln>
            <a:noFill/>
          </a:ln>
          <a:effectLst>
            <a:outerShdw blurRad="292100" dist="139700" dir="2700000" algn="tl" rotWithShape="0">
              <a:srgbClr val="333333">
                <a:alpha val="65000"/>
              </a:srgbClr>
            </a:outerShdw>
          </a:effectLst>
        </p:spPr>
      </p:pic>
      <p:pic>
        <p:nvPicPr>
          <p:cNvPr id="9" name="Picture 8" descr="nim3.gif"/>
          <p:cNvPicPr>
            <a:picLocks noChangeAspect="1"/>
          </p:cNvPicPr>
          <p:nvPr/>
        </p:nvPicPr>
        <p:blipFill>
          <a:blip r:embed="rId4" cstate="print"/>
          <a:stretch>
            <a:fillRect/>
          </a:stretch>
        </p:blipFill>
        <p:spPr>
          <a:xfrm>
            <a:off x="7377378" y="812988"/>
            <a:ext cx="1338026" cy="5688000"/>
          </a:xfrm>
          <a:prstGeom prst="rect">
            <a:avLst/>
          </a:prstGeom>
          <a:ln>
            <a:noFill/>
          </a:ln>
          <a:effectLst>
            <a:outerShdw blurRad="292100" dist="139700" dir="2700000" algn="tl" rotWithShape="0">
              <a:srgbClr val="333333">
                <a:alpha val="65000"/>
              </a:srgbClr>
            </a:outerShdw>
          </a:effectLst>
        </p:spPr>
      </p:pic>
      <p:pic>
        <p:nvPicPr>
          <p:cNvPr id="11" name="Picture 10" descr="moduleFADC.jpg"/>
          <p:cNvPicPr>
            <a:picLocks noChangeAspect="1"/>
          </p:cNvPicPr>
          <p:nvPr/>
        </p:nvPicPr>
        <p:blipFill>
          <a:blip r:embed="rId5" cstate="print"/>
          <a:stretch>
            <a:fillRect/>
          </a:stretch>
        </p:blipFill>
        <p:spPr>
          <a:xfrm>
            <a:off x="1571604" y="3571876"/>
            <a:ext cx="2459277" cy="2880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9E29E33-B620-47F9-BB04-8846C2A5AFCC}" type="slidenum">
              <a:rPr kumimoji="0" lang="en-US" smtClean="0"/>
              <a:pPr/>
              <a:t>55</a:t>
            </a:fld>
            <a:endParaRPr kumimoji="0" lang="en-US" dirty="0"/>
          </a:p>
        </p:txBody>
      </p:sp>
      <p:sp>
        <p:nvSpPr>
          <p:cNvPr id="3" name="Footer Placeholder 2"/>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4" name="Title 3"/>
          <p:cNvSpPr>
            <a:spLocks noGrp="1"/>
          </p:cNvSpPr>
          <p:nvPr>
            <p:ph type="title"/>
          </p:nvPr>
        </p:nvSpPr>
        <p:spPr/>
        <p:txBody>
          <a:bodyPr>
            <a:normAutofit fontScale="90000"/>
          </a:bodyPr>
          <a:lstStyle/>
          <a:p>
            <a:r>
              <a:rPr dirty="0" smtClean="0"/>
              <a:t>CAMAC hardware and signals</a:t>
            </a:r>
            <a:endParaRPr lang="en-US" dirty="0"/>
          </a:p>
        </p:txBody>
      </p:sp>
      <p:pic>
        <p:nvPicPr>
          <p:cNvPr id="5" name="Picture 4" descr="camac2.jpg"/>
          <p:cNvPicPr>
            <a:picLocks noChangeAspect="1"/>
          </p:cNvPicPr>
          <p:nvPr/>
        </p:nvPicPr>
        <p:blipFill>
          <a:blip r:embed="rId2" cstate="print"/>
          <a:stretch>
            <a:fillRect/>
          </a:stretch>
        </p:blipFill>
        <p:spPr>
          <a:xfrm>
            <a:off x="244866" y="785794"/>
            <a:ext cx="3469878" cy="5760000"/>
          </a:xfrm>
          <a:prstGeom prst="rect">
            <a:avLst/>
          </a:prstGeom>
          <a:ln>
            <a:noFill/>
          </a:ln>
          <a:effectLst>
            <a:outerShdw blurRad="292100" dist="139700" dir="2700000" algn="tl" rotWithShape="0">
              <a:srgbClr val="333333">
                <a:alpha val="65000"/>
              </a:srgbClr>
            </a:outerShdw>
          </a:effectLst>
        </p:spPr>
      </p:pic>
      <p:pic>
        <p:nvPicPr>
          <p:cNvPr id="8" name="Picture 7" descr="4418v.gif"/>
          <p:cNvPicPr>
            <a:picLocks noChangeAspect="1"/>
          </p:cNvPicPr>
          <p:nvPr/>
        </p:nvPicPr>
        <p:blipFill>
          <a:blip r:embed="rId3" cstate="print"/>
          <a:srcRect l="29094" r="26481"/>
          <a:stretch>
            <a:fillRect/>
          </a:stretch>
        </p:blipFill>
        <p:spPr>
          <a:xfrm>
            <a:off x="3786182" y="785794"/>
            <a:ext cx="1224009" cy="5760000"/>
          </a:xfrm>
          <a:prstGeom prst="rect">
            <a:avLst/>
          </a:prstGeom>
          <a:ln>
            <a:noFill/>
          </a:ln>
          <a:effectLst>
            <a:outerShdw blurRad="292100" dist="139700" dir="2700000" algn="tl" rotWithShape="0">
              <a:srgbClr val="333333">
                <a:alpha val="65000"/>
              </a:srgbClr>
            </a:outerShdw>
          </a:effectLst>
        </p:spPr>
      </p:pic>
      <p:pic>
        <p:nvPicPr>
          <p:cNvPr id="79874" name="Picture 2" descr="http://www-esd.fnal.gov/esd/catalog/intro/cambd.gif"/>
          <p:cNvPicPr>
            <a:picLocks noChangeAspect="1" noChangeArrowheads="1"/>
          </p:cNvPicPr>
          <p:nvPr/>
        </p:nvPicPr>
        <p:blipFill>
          <a:blip r:embed="rId4" cstate="print"/>
          <a:srcRect/>
          <a:stretch>
            <a:fillRect/>
          </a:stretch>
        </p:blipFill>
        <p:spPr bwMode="auto">
          <a:xfrm>
            <a:off x="5004048" y="790462"/>
            <a:ext cx="3668064" cy="2541600"/>
          </a:xfrm>
          <a:prstGeom prst="rect">
            <a:avLst/>
          </a:prstGeom>
          <a:noFill/>
        </p:spPr>
      </p:pic>
      <p:pic>
        <p:nvPicPr>
          <p:cNvPr id="7" name="Picture 6" descr="camtb4.gif"/>
          <p:cNvPicPr>
            <a:picLocks noChangeAspect="1"/>
          </p:cNvPicPr>
          <p:nvPr/>
        </p:nvPicPr>
        <p:blipFill>
          <a:blip r:embed="rId5" cstate="print"/>
          <a:srcRect t="5975" b="5974"/>
          <a:stretch>
            <a:fillRect/>
          </a:stretch>
        </p:blipFill>
        <p:spPr>
          <a:xfrm>
            <a:off x="5000628" y="3396820"/>
            <a:ext cx="3895451" cy="317073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9874"/>
                                        </p:tgtEl>
                                        <p:attrNameLst>
                                          <p:attrName>style.visibility</p:attrName>
                                        </p:attrNameLst>
                                      </p:cBhvr>
                                      <p:to>
                                        <p:strVal val="visible"/>
                                      </p:to>
                                    </p:set>
                                    <p:anim calcmode="lin" valueType="num">
                                      <p:cBhvr additive="base">
                                        <p:cTn id="19" dur="500" fill="hold"/>
                                        <p:tgtEl>
                                          <p:spTgt spid="79874"/>
                                        </p:tgtEl>
                                        <p:attrNameLst>
                                          <p:attrName>ppt_x</p:attrName>
                                        </p:attrNameLst>
                                      </p:cBhvr>
                                      <p:tavLst>
                                        <p:tav tm="0">
                                          <p:val>
                                            <p:strVal val="1+#ppt_w/2"/>
                                          </p:val>
                                        </p:tav>
                                        <p:tav tm="100000">
                                          <p:val>
                                            <p:strVal val="#ppt_x"/>
                                          </p:val>
                                        </p:tav>
                                      </p:tavLst>
                                    </p:anim>
                                    <p:anim calcmode="lin" valueType="num">
                                      <p:cBhvr additive="base">
                                        <p:cTn id="20" dur="500" fill="hold"/>
                                        <p:tgtEl>
                                          <p:spTgt spid="7987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dirty="0" smtClean="0"/>
              <a:t>CAMAC dataway timing charts</a:t>
            </a:r>
            <a:endParaRPr lang="en-US" dirty="0"/>
          </a:p>
        </p:txBody>
      </p:sp>
      <p:sp>
        <p:nvSpPr>
          <p:cNvPr id="5" name="Footer Placeholder 4"/>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56</a:t>
            </a:fld>
            <a:endParaRPr kumimoji="0" lang="en-US" dirty="0"/>
          </a:p>
        </p:txBody>
      </p:sp>
      <p:pic>
        <p:nvPicPr>
          <p:cNvPr id="1028" name="Picture 4"/>
          <p:cNvPicPr>
            <a:picLocks noGrp="1" noChangeAspect="1" noChangeArrowheads="1"/>
          </p:cNvPicPr>
          <p:nvPr>
            <p:ph sz="half" idx="1"/>
          </p:nvPr>
        </p:nvPicPr>
        <p:blipFill>
          <a:blip r:embed="rId2" cstate="print"/>
          <a:srcRect t="6875" b="13490"/>
          <a:stretch>
            <a:fillRect/>
          </a:stretch>
        </p:blipFill>
        <p:spPr bwMode="auto">
          <a:xfrm>
            <a:off x="128261" y="909000"/>
            <a:ext cx="4458979" cy="5040000"/>
          </a:xfrm>
          <a:prstGeom prst="rect">
            <a:avLst/>
          </a:prstGeom>
          <a:ln>
            <a:noFill/>
          </a:ln>
          <a:effectLst>
            <a:outerShdw blurRad="292100" dist="139700" dir="2700000" algn="tl" rotWithShape="0">
              <a:srgbClr val="333333">
                <a:alpha val="65000"/>
              </a:srgbClr>
            </a:outerShdw>
          </a:effectLst>
        </p:spPr>
      </p:pic>
      <p:pic>
        <p:nvPicPr>
          <p:cNvPr id="1030" name="Picture 6"/>
          <p:cNvPicPr>
            <a:picLocks noGrp="1" noChangeAspect="1" noChangeArrowheads="1"/>
          </p:cNvPicPr>
          <p:nvPr>
            <p:ph sz="half" idx="2"/>
          </p:nvPr>
        </p:nvPicPr>
        <p:blipFill>
          <a:blip r:embed="rId3" cstate="print"/>
          <a:srcRect t="6875" b="13490"/>
          <a:stretch>
            <a:fillRect/>
          </a:stretch>
        </p:blipFill>
        <p:spPr bwMode="auto">
          <a:xfrm>
            <a:off x="4613615" y="909000"/>
            <a:ext cx="4458979" cy="5040000"/>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179512" y="5991671"/>
            <a:ext cx="9000000" cy="461665"/>
          </a:xfrm>
          <a:prstGeom prst="rect">
            <a:avLst/>
          </a:prstGeom>
        </p:spPr>
        <p:txBody>
          <a:bodyPr wrap="square">
            <a:spAutoFit/>
          </a:bodyPr>
          <a:lstStyle/>
          <a:p>
            <a:pPr algn="ctr"/>
            <a:r>
              <a:rPr lang="en-SG" sz="2400" b="1" dirty="0" smtClean="0"/>
              <a:t>Computer Automated Measurement and Control</a:t>
            </a:r>
            <a:endParaRPr lang="en-SG"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0-#ppt_w/2"/>
                                          </p:val>
                                        </p:tav>
                                        <p:tav tm="100000">
                                          <p:val>
                                            <p:strVal val="#ppt_x"/>
                                          </p:val>
                                        </p:tav>
                                      </p:tavLst>
                                    </p:anim>
                                    <p:anim calcmode="lin" valueType="num">
                                      <p:cBhvr additive="base">
                                        <p:cTn id="8" dur="500" fill="hold"/>
                                        <p:tgtEl>
                                          <p:spTgt spid="10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 calcmode="lin" valueType="num">
                                      <p:cBhvr additive="base">
                                        <p:cTn id="13" dur="500" fill="hold"/>
                                        <p:tgtEl>
                                          <p:spTgt spid="1030"/>
                                        </p:tgtEl>
                                        <p:attrNameLst>
                                          <p:attrName>ppt_x</p:attrName>
                                        </p:attrNameLst>
                                      </p:cBhvr>
                                      <p:tavLst>
                                        <p:tav tm="0">
                                          <p:val>
                                            <p:strVal val="1+#ppt_w/2"/>
                                          </p:val>
                                        </p:tav>
                                        <p:tav tm="100000">
                                          <p:val>
                                            <p:strVal val="#ppt_x"/>
                                          </p:val>
                                        </p:tav>
                                      </p:tavLst>
                                    </p:anim>
                                    <p:anim calcmode="lin" valueType="num">
                                      <p:cBhvr additive="base">
                                        <p:cTn id="14" dur="500" fill="hold"/>
                                        <p:tgtEl>
                                          <p:spTgt spid="10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144463" y="838200"/>
          <a:ext cx="8855075" cy="5472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Autofit/>
          </a:bodyPr>
          <a:lstStyle/>
          <a:p>
            <a:r>
              <a:rPr dirty="0" smtClean="0"/>
              <a:t>CAMAC system development</a:t>
            </a:r>
            <a:endParaRPr lang="en-US"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57</a:t>
            </a:fld>
            <a:endParaRPr kumimoji="0"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9E29E33-B620-47F9-BB04-8846C2A5AFCC}" type="slidenum">
              <a:rPr kumimoji="0" lang="en-US" smtClean="0"/>
              <a:pPr/>
              <a:t>58</a:t>
            </a:fld>
            <a:endParaRPr kumimoji="0" lang="en-US" dirty="0"/>
          </a:p>
        </p:txBody>
      </p:sp>
      <p:sp>
        <p:nvSpPr>
          <p:cNvPr id="5" name="Footer Placeholder 4"/>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7" name="Title 6"/>
          <p:cNvSpPr>
            <a:spLocks noGrp="1"/>
          </p:cNvSpPr>
          <p:nvPr>
            <p:ph type="title"/>
          </p:nvPr>
        </p:nvSpPr>
        <p:spPr/>
        <p:txBody>
          <a:bodyPr>
            <a:noAutofit/>
          </a:bodyPr>
          <a:lstStyle/>
          <a:p>
            <a:pPr lvl="0"/>
            <a:r>
              <a:rPr sz="4400" dirty="0" smtClean="0"/>
              <a:t/>
            </a:r>
            <a:br>
              <a:rPr sz="4400" dirty="0" smtClean="0"/>
            </a:br>
            <a:r>
              <a:rPr sz="4000" dirty="0" smtClean="0"/>
              <a:t> VME system hardware components</a:t>
            </a:r>
            <a:endParaRPr lang="en-US" dirty="0"/>
          </a:p>
        </p:txBody>
      </p:sp>
      <p:sp>
        <p:nvSpPr>
          <p:cNvPr id="8" name="Rectangle 7"/>
          <p:cNvSpPr txBox="1">
            <a:spLocks noChangeArrowheads="1"/>
          </p:cNvSpPr>
          <p:nvPr/>
        </p:nvSpPr>
        <p:spPr>
          <a:xfrm>
            <a:off x="195263" y="228600"/>
            <a:ext cx="8015287" cy="914400"/>
          </a:xfrm>
          <a:prstGeom prst="rect">
            <a:avLst/>
          </a:prstGeom>
          <a:ln w="6350" cap="rnd">
            <a:noFill/>
          </a:ln>
        </p:spPr>
        <p:txBody>
          <a:bodyPr vert="horz" rtlCol="0" anchor="b" anchorCtr="0">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800" b="0" i="0" u="none" strike="noStrike" kern="1200" cap="none" spc="-100" normalizeH="0" baseline="0" noProof="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endParaRPr>
          </a:p>
        </p:txBody>
      </p:sp>
      <p:pic>
        <p:nvPicPr>
          <p:cNvPr id="10" name="Picture 15" descr="getattach"/>
          <p:cNvPicPr>
            <a:picLocks noChangeAspect="1" noChangeArrowheads="1"/>
          </p:cNvPicPr>
          <p:nvPr/>
        </p:nvPicPr>
        <p:blipFill>
          <a:blip r:embed="rId2" cstate="print"/>
          <a:srcRect/>
          <a:stretch>
            <a:fillRect/>
          </a:stretch>
        </p:blipFill>
        <p:spPr bwMode="auto">
          <a:xfrm>
            <a:off x="7874925" y="2162188"/>
            <a:ext cx="1197669" cy="4051709"/>
          </a:xfrm>
          <a:prstGeom prst="rect">
            <a:avLst/>
          </a:prstGeom>
          <a:noFill/>
        </p:spPr>
      </p:pic>
      <p:pic>
        <p:nvPicPr>
          <p:cNvPr id="11" name="Picture 18" descr="WIENER backplanes"/>
          <p:cNvPicPr>
            <a:picLocks noChangeAspect="1" noChangeArrowheads="1"/>
          </p:cNvPicPr>
          <p:nvPr/>
        </p:nvPicPr>
        <p:blipFill>
          <a:blip r:embed="rId3" cstate="print"/>
          <a:srcRect/>
          <a:stretch>
            <a:fillRect/>
          </a:stretch>
        </p:blipFill>
        <p:spPr bwMode="auto">
          <a:xfrm>
            <a:off x="2778983" y="2162175"/>
            <a:ext cx="5015622" cy="4052907"/>
          </a:xfrm>
          <a:prstGeom prst="rect">
            <a:avLst/>
          </a:prstGeom>
          <a:noFill/>
          <a:ln>
            <a:noFill/>
          </a:ln>
          <a:effectLst/>
        </p:spPr>
      </p:pic>
      <p:pic>
        <p:nvPicPr>
          <p:cNvPr id="12" name="Picture 20" descr="VIPA 9U crate"/>
          <p:cNvPicPr>
            <a:picLocks noChangeAspect="1" noChangeArrowheads="1"/>
          </p:cNvPicPr>
          <p:nvPr/>
        </p:nvPicPr>
        <p:blipFill>
          <a:blip r:embed="rId4" cstate="print"/>
          <a:srcRect/>
          <a:stretch>
            <a:fillRect/>
          </a:stretch>
        </p:blipFill>
        <p:spPr bwMode="auto">
          <a:xfrm>
            <a:off x="71438" y="2162175"/>
            <a:ext cx="2659488" cy="4051709"/>
          </a:xfrm>
          <a:prstGeom prst="rect">
            <a:avLst/>
          </a:prstGeom>
          <a:noFill/>
          <a:ln>
            <a:noFill/>
          </a:ln>
          <a:effectLst/>
        </p:spPr>
      </p:pic>
      <p:sp>
        <p:nvSpPr>
          <p:cNvPr id="13" name="Text Box 23"/>
          <p:cNvSpPr txBox="1">
            <a:spLocks noChangeArrowheads="1"/>
          </p:cNvSpPr>
          <p:nvPr/>
        </p:nvSpPr>
        <p:spPr bwMode="auto">
          <a:xfrm>
            <a:off x="533400" y="836712"/>
            <a:ext cx="7924800" cy="1323439"/>
          </a:xfrm>
          <a:prstGeom prst="rect">
            <a:avLst/>
          </a:prstGeom>
          <a:noFill/>
          <a:ln w="9525">
            <a:noFill/>
            <a:miter lim="800000"/>
            <a:headEnd/>
            <a:tailEnd/>
          </a:ln>
          <a:effectLst/>
        </p:spPr>
        <p:txBody>
          <a:bodyPr>
            <a:spAutoFit/>
          </a:bodyPr>
          <a:lstStyle/>
          <a:p>
            <a:pPr indent="-180000">
              <a:buFont typeface="Arial" pitchFamily="34" charset="0"/>
              <a:buChar char="•"/>
            </a:pPr>
            <a:r>
              <a:rPr lang="en-IN" sz="2000" dirty="0" smtClean="0">
                <a:solidFill>
                  <a:srgbClr val="FFFF00"/>
                </a:solidFill>
              </a:rPr>
              <a:t>“VERSA-module Europe”</a:t>
            </a:r>
          </a:p>
          <a:p>
            <a:pPr indent="-180000">
              <a:buFont typeface="Arial" pitchFamily="34" charset="0"/>
              <a:buChar char="•"/>
            </a:pPr>
            <a:r>
              <a:rPr lang="en-US" sz="2000" dirty="0" smtClean="0">
                <a:solidFill>
                  <a:srgbClr val="FFFF00"/>
                </a:solidFill>
              </a:rPr>
              <a:t>A </a:t>
            </a:r>
            <a:r>
              <a:rPr lang="en-US" sz="2000" dirty="0">
                <a:solidFill>
                  <a:srgbClr val="FFFF00"/>
                </a:solidFill>
              </a:rPr>
              <a:t>modern fast, high density, modular, scientific instrumentation </a:t>
            </a:r>
            <a:r>
              <a:rPr lang="en-US" sz="2000" dirty="0" smtClean="0">
                <a:solidFill>
                  <a:srgbClr val="FFFF00"/>
                </a:solidFill>
              </a:rPr>
              <a:t>standard.</a:t>
            </a:r>
          </a:p>
          <a:p>
            <a:pPr indent="-180000">
              <a:buFont typeface="Arial" pitchFamily="34" charset="0"/>
              <a:buChar char="•"/>
            </a:pPr>
            <a:r>
              <a:rPr lang="en-US" sz="2000" dirty="0" smtClean="0">
                <a:solidFill>
                  <a:srgbClr val="FFFF00"/>
                </a:solidFill>
              </a:rPr>
              <a:t> </a:t>
            </a:r>
            <a:r>
              <a:rPr lang="en-GB" sz="2000" dirty="0" smtClean="0">
                <a:solidFill>
                  <a:srgbClr val="FFFF00"/>
                </a:solidFill>
              </a:rPr>
              <a:t>Bandwidth up to 40MBytes/s (compare with 1MByes/s of  CAMAC)</a:t>
            </a:r>
            <a:endParaRPr lang="en-US" sz="2000"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downLeft)">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strips(down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strips(down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Rectangle 2"/>
          <p:cNvSpPr>
            <a:spLocks noGrp="1" noChangeArrowheads="1"/>
          </p:cNvSpPr>
          <p:nvPr>
            <p:ph type="title"/>
          </p:nvPr>
        </p:nvSpPr>
        <p:spPr/>
        <p:txBody>
          <a:bodyPr>
            <a:noAutofit/>
          </a:bodyPr>
          <a:lstStyle/>
          <a:p>
            <a:pPr eaLnBrk="1" hangingPunct="1"/>
            <a:r>
              <a:rPr lang="en-IN" sz="4400" dirty="0" smtClean="0"/>
              <a:t>Custom VME Module</a:t>
            </a:r>
          </a:p>
        </p:txBody>
      </p:sp>
      <p:grpSp>
        <p:nvGrpSpPr>
          <p:cNvPr id="2" name="Group 51"/>
          <p:cNvGrpSpPr>
            <a:grpSpLocks noChangeAspect="1"/>
          </p:cNvGrpSpPr>
          <p:nvPr/>
        </p:nvGrpSpPr>
        <p:grpSpPr>
          <a:xfrm>
            <a:off x="647700" y="1008000"/>
            <a:ext cx="7848600" cy="5524500"/>
            <a:chOff x="152400" y="1295400"/>
            <a:chExt cx="7848600" cy="5524500"/>
          </a:xfrm>
        </p:grpSpPr>
        <p:sp>
          <p:nvSpPr>
            <p:cNvPr id="24583" name="Rectangle 5"/>
            <p:cNvSpPr>
              <a:spLocks noChangeArrowheads="1"/>
            </p:cNvSpPr>
            <p:nvPr/>
          </p:nvSpPr>
          <p:spPr bwMode="auto">
            <a:xfrm>
              <a:off x="3429000" y="2667000"/>
              <a:ext cx="1676400" cy="3429000"/>
            </a:xfrm>
            <a:prstGeom prst="rect">
              <a:avLst/>
            </a:prstGeom>
            <a:solidFill>
              <a:schemeClr val="accent1"/>
            </a:solidFill>
            <a:ln w="57150" cmpd="thinThick">
              <a:solidFill>
                <a:schemeClr val="tx1"/>
              </a:solidFill>
              <a:miter lim="800000"/>
              <a:headEnd/>
              <a:tailEnd/>
            </a:ln>
          </p:spPr>
          <p:txBody>
            <a:bodyPr wrap="none" anchor="ctr"/>
            <a:lstStyle/>
            <a:p>
              <a:pPr algn="ctr"/>
              <a:r>
                <a:rPr lang="en-IN" sz="1200" b="1" dirty="0"/>
                <a:t>VME Interface</a:t>
              </a:r>
            </a:p>
            <a:p>
              <a:pPr algn="ctr"/>
              <a:r>
                <a:rPr lang="en-IN" sz="1200" b="1" dirty="0"/>
                <a:t>Logic</a:t>
              </a:r>
            </a:p>
            <a:p>
              <a:pPr algn="ctr"/>
              <a:r>
                <a:rPr lang="en-IN" sz="1200" dirty="0"/>
                <a:t>(FPGA)</a:t>
              </a:r>
            </a:p>
          </p:txBody>
        </p:sp>
        <p:sp>
          <p:nvSpPr>
            <p:cNvPr id="24584" name="AutoShape 6"/>
            <p:cNvSpPr>
              <a:spLocks noChangeArrowheads="1"/>
            </p:cNvSpPr>
            <p:nvPr/>
          </p:nvSpPr>
          <p:spPr bwMode="auto">
            <a:xfrm>
              <a:off x="533400" y="2743200"/>
              <a:ext cx="838200" cy="381000"/>
            </a:xfrm>
            <a:prstGeom prst="leftRightArrow">
              <a:avLst>
                <a:gd name="adj1" fmla="val 50000"/>
                <a:gd name="adj2" fmla="val 44000"/>
              </a:avLst>
            </a:prstGeom>
            <a:solidFill>
              <a:schemeClr val="bg2"/>
            </a:solidFill>
            <a:ln w="9525">
              <a:solidFill>
                <a:schemeClr val="tx1"/>
              </a:solidFill>
              <a:miter lim="800000"/>
              <a:headEnd/>
              <a:tailEnd/>
            </a:ln>
          </p:spPr>
          <p:txBody>
            <a:bodyPr wrap="none" anchor="ctr"/>
            <a:lstStyle/>
            <a:p>
              <a:pPr algn="ctr"/>
              <a:r>
                <a:rPr lang="en-IN" sz="1200" dirty="0"/>
                <a:t>VME Data</a:t>
              </a:r>
            </a:p>
          </p:txBody>
        </p:sp>
        <p:sp>
          <p:nvSpPr>
            <p:cNvPr id="24585" name="Rectangle 7"/>
            <p:cNvSpPr>
              <a:spLocks noChangeArrowheads="1"/>
            </p:cNvSpPr>
            <p:nvPr/>
          </p:nvSpPr>
          <p:spPr bwMode="auto">
            <a:xfrm>
              <a:off x="1371600" y="2438400"/>
              <a:ext cx="533400" cy="1143000"/>
            </a:xfrm>
            <a:prstGeom prst="rect">
              <a:avLst/>
            </a:prstGeom>
            <a:solidFill>
              <a:schemeClr val="bg2"/>
            </a:solidFill>
            <a:ln w="9525">
              <a:solidFill>
                <a:schemeClr val="tx1"/>
              </a:solidFill>
              <a:miter lim="800000"/>
              <a:headEnd/>
              <a:tailEnd/>
            </a:ln>
          </p:spPr>
          <p:txBody>
            <a:bodyPr vert="eaVert" anchor="ctr"/>
            <a:lstStyle/>
            <a:p>
              <a:pPr algn="ctr"/>
              <a:r>
                <a:rPr lang="en-IN" sz="1200" dirty="0"/>
                <a:t>Transceiver</a:t>
              </a:r>
            </a:p>
          </p:txBody>
        </p:sp>
        <p:sp>
          <p:nvSpPr>
            <p:cNvPr id="24586" name="AutoShape 8"/>
            <p:cNvSpPr>
              <a:spLocks noChangeArrowheads="1"/>
            </p:cNvSpPr>
            <p:nvPr/>
          </p:nvSpPr>
          <p:spPr bwMode="auto">
            <a:xfrm>
              <a:off x="1905000" y="2590800"/>
              <a:ext cx="1524000" cy="381000"/>
            </a:xfrm>
            <a:prstGeom prst="leftRightArrow">
              <a:avLst>
                <a:gd name="adj1" fmla="val 50000"/>
                <a:gd name="adj2" fmla="val 49667"/>
              </a:avLst>
            </a:prstGeom>
            <a:solidFill>
              <a:schemeClr val="bg2"/>
            </a:solidFill>
            <a:ln w="9525">
              <a:solidFill>
                <a:schemeClr val="tx1"/>
              </a:solidFill>
              <a:miter lim="800000"/>
              <a:headEnd/>
              <a:tailEnd/>
            </a:ln>
          </p:spPr>
          <p:txBody>
            <a:bodyPr wrap="none" anchor="ctr"/>
            <a:lstStyle/>
            <a:p>
              <a:pPr algn="ctr"/>
              <a:r>
                <a:rPr lang="en-IN" sz="1200" dirty="0"/>
                <a:t>Data Bus</a:t>
              </a:r>
            </a:p>
          </p:txBody>
        </p:sp>
        <p:sp>
          <p:nvSpPr>
            <p:cNvPr id="24587" name="Line 9"/>
            <p:cNvSpPr>
              <a:spLocks noChangeShapeType="1"/>
            </p:cNvSpPr>
            <p:nvPr/>
          </p:nvSpPr>
          <p:spPr bwMode="auto">
            <a:xfrm flipH="1">
              <a:off x="1905000" y="3200400"/>
              <a:ext cx="1524000" cy="0"/>
            </a:xfrm>
            <a:prstGeom prst="line">
              <a:avLst/>
            </a:prstGeom>
            <a:noFill/>
            <a:ln w="9525">
              <a:solidFill>
                <a:schemeClr val="tx1"/>
              </a:solidFill>
              <a:round/>
              <a:headEnd/>
              <a:tailEnd type="triangle" w="med" len="lg"/>
            </a:ln>
          </p:spPr>
          <p:txBody>
            <a:bodyPr/>
            <a:lstStyle/>
            <a:p>
              <a:endParaRPr lang="en-SG" dirty="0"/>
            </a:p>
          </p:txBody>
        </p:sp>
        <p:sp>
          <p:nvSpPr>
            <p:cNvPr id="24588" name="Line 10"/>
            <p:cNvSpPr>
              <a:spLocks noChangeShapeType="1"/>
            </p:cNvSpPr>
            <p:nvPr/>
          </p:nvSpPr>
          <p:spPr bwMode="auto">
            <a:xfrm flipH="1">
              <a:off x="1905000" y="3429000"/>
              <a:ext cx="1524000" cy="0"/>
            </a:xfrm>
            <a:prstGeom prst="line">
              <a:avLst/>
            </a:prstGeom>
            <a:noFill/>
            <a:ln w="9525">
              <a:solidFill>
                <a:schemeClr val="tx1"/>
              </a:solidFill>
              <a:round/>
              <a:headEnd/>
              <a:tailEnd type="triangle" w="med" len="lg"/>
            </a:ln>
          </p:spPr>
          <p:txBody>
            <a:bodyPr/>
            <a:lstStyle/>
            <a:p>
              <a:endParaRPr lang="en-SG" dirty="0"/>
            </a:p>
          </p:txBody>
        </p:sp>
        <p:sp>
          <p:nvSpPr>
            <p:cNvPr id="24589" name="AutoShape 11"/>
            <p:cNvSpPr>
              <a:spLocks noChangeArrowheads="1"/>
            </p:cNvSpPr>
            <p:nvPr/>
          </p:nvSpPr>
          <p:spPr bwMode="auto">
            <a:xfrm>
              <a:off x="533400" y="3886200"/>
              <a:ext cx="838200" cy="381000"/>
            </a:xfrm>
            <a:prstGeom prst="leftRightArrow">
              <a:avLst>
                <a:gd name="adj1" fmla="val 50000"/>
                <a:gd name="adj2" fmla="val 44000"/>
              </a:avLst>
            </a:prstGeom>
            <a:solidFill>
              <a:schemeClr val="bg2"/>
            </a:solidFill>
            <a:ln w="9525">
              <a:solidFill>
                <a:schemeClr val="tx1"/>
              </a:solidFill>
              <a:miter lim="800000"/>
              <a:headEnd/>
              <a:tailEnd/>
            </a:ln>
          </p:spPr>
          <p:txBody>
            <a:bodyPr wrap="none" anchor="ctr"/>
            <a:lstStyle/>
            <a:p>
              <a:pPr algn="ctr"/>
              <a:r>
                <a:rPr lang="en-IN" sz="1200" dirty="0"/>
                <a:t>VME Addr</a:t>
              </a:r>
            </a:p>
          </p:txBody>
        </p:sp>
        <p:sp>
          <p:nvSpPr>
            <p:cNvPr id="24590" name="Rectangle 12"/>
            <p:cNvSpPr>
              <a:spLocks noChangeArrowheads="1"/>
            </p:cNvSpPr>
            <p:nvPr/>
          </p:nvSpPr>
          <p:spPr bwMode="auto">
            <a:xfrm>
              <a:off x="1371600" y="3657600"/>
              <a:ext cx="533400" cy="1143000"/>
            </a:xfrm>
            <a:prstGeom prst="rect">
              <a:avLst/>
            </a:prstGeom>
            <a:solidFill>
              <a:schemeClr val="bg2"/>
            </a:solidFill>
            <a:ln w="9525">
              <a:solidFill>
                <a:schemeClr val="tx1"/>
              </a:solidFill>
              <a:miter lim="800000"/>
              <a:headEnd/>
              <a:tailEnd/>
            </a:ln>
          </p:spPr>
          <p:txBody>
            <a:bodyPr vert="eaVert" anchor="ctr"/>
            <a:lstStyle/>
            <a:p>
              <a:pPr algn="ctr"/>
              <a:r>
                <a:rPr lang="en-IN" sz="1200" dirty="0"/>
                <a:t>Transceiver</a:t>
              </a:r>
            </a:p>
          </p:txBody>
        </p:sp>
        <p:sp>
          <p:nvSpPr>
            <p:cNvPr id="24591" name="AutoShape 13"/>
            <p:cNvSpPr>
              <a:spLocks noChangeArrowheads="1"/>
            </p:cNvSpPr>
            <p:nvPr/>
          </p:nvSpPr>
          <p:spPr bwMode="auto">
            <a:xfrm>
              <a:off x="1905000" y="3810000"/>
              <a:ext cx="1524000" cy="381000"/>
            </a:xfrm>
            <a:prstGeom prst="leftRightArrow">
              <a:avLst>
                <a:gd name="adj1" fmla="val 50000"/>
                <a:gd name="adj2" fmla="val 49667"/>
              </a:avLst>
            </a:prstGeom>
            <a:solidFill>
              <a:schemeClr val="bg2"/>
            </a:solidFill>
            <a:ln w="9525">
              <a:solidFill>
                <a:schemeClr val="tx1"/>
              </a:solidFill>
              <a:miter lim="800000"/>
              <a:headEnd/>
              <a:tailEnd/>
            </a:ln>
          </p:spPr>
          <p:txBody>
            <a:bodyPr wrap="none" anchor="ctr"/>
            <a:lstStyle/>
            <a:p>
              <a:pPr algn="ctr"/>
              <a:r>
                <a:rPr lang="en-IN" sz="1200" dirty="0"/>
                <a:t>Address Bus</a:t>
              </a:r>
            </a:p>
          </p:txBody>
        </p:sp>
        <p:sp>
          <p:nvSpPr>
            <p:cNvPr id="24592" name="Line 14"/>
            <p:cNvSpPr>
              <a:spLocks noChangeShapeType="1"/>
            </p:cNvSpPr>
            <p:nvPr/>
          </p:nvSpPr>
          <p:spPr bwMode="auto">
            <a:xfrm flipH="1">
              <a:off x="1905000" y="4419600"/>
              <a:ext cx="1524000" cy="0"/>
            </a:xfrm>
            <a:prstGeom prst="line">
              <a:avLst/>
            </a:prstGeom>
            <a:noFill/>
            <a:ln w="9525">
              <a:solidFill>
                <a:schemeClr val="tx1"/>
              </a:solidFill>
              <a:round/>
              <a:headEnd/>
              <a:tailEnd type="triangle" w="med" len="lg"/>
            </a:ln>
          </p:spPr>
          <p:txBody>
            <a:bodyPr/>
            <a:lstStyle/>
            <a:p>
              <a:endParaRPr lang="en-SG" dirty="0"/>
            </a:p>
          </p:txBody>
        </p:sp>
        <p:sp>
          <p:nvSpPr>
            <p:cNvPr id="24593" name="Line 15"/>
            <p:cNvSpPr>
              <a:spLocks noChangeShapeType="1"/>
            </p:cNvSpPr>
            <p:nvPr/>
          </p:nvSpPr>
          <p:spPr bwMode="auto">
            <a:xfrm flipH="1">
              <a:off x="1905000" y="4648200"/>
              <a:ext cx="1524000" cy="0"/>
            </a:xfrm>
            <a:prstGeom prst="line">
              <a:avLst/>
            </a:prstGeom>
            <a:noFill/>
            <a:ln w="9525">
              <a:solidFill>
                <a:schemeClr val="tx1"/>
              </a:solidFill>
              <a:round/>
              <a:headEnd/>
              <a:tailEnd type="triangle" w="med" len="lg"/>
            </a:ln>
          </p:spPr>
          <p:txBody>
            <a:bodyPr/>
            <a:lstStyle/>
            <a:p>
              <a:endParaRPr lang="en-SG" dirty="0"/>
            </a:p>
          </p:txBody>
        </p:sp>
        <p:sp>
          <p:nvSpPr>
            <p:cNvPr id="24594" name="Rectangle 18"/>
            <p:cNvSpPr>
              <a:spLocks noChangeArrowheads="1"/>
            </p:cNvSpPr>
            <p:nvPr/>
          </p:nvSpPr>
          <p:spPr bwMode="auto">
            <a:xfrm>
              <a:off x="2819400" y="1295400"/>
              <a:ext cx="1295400" cy="685800"/>
            </a:xfrm>
            <a:prstGeom prst="rect">
              <a:avLst/>
            </a:prstGeom>
            <a:solidFill>
              <a:schemeClr val="bg2"/>
            </a:solidFill>
            <a:ln w="9525">
              <a:solidFill>
                <a:schemeClr val="tx1"/>
              </a:solidFill>
              <a:miter lim="800000"/>
              <a:headEnd/>
              <a:tailEnd/>
            </a:ln>
          </p:spPr>
          <p:txBody>
            <a:bodyPr wrap="none" anchor="ctr"/>
            <a:lstStyle/>
            <a:p>
              <a:pPr algn="ctr"/>
              <a:r>
                <a:rPr lang="en-IN" sz="1200" dirty="0"/>
                <a:t>JTAG</a:t>
              </a:r>
            </a:p>
          </p:txBody>
        </p:sp>
        <p:sp>
          <p:nvSpPr>
            <p:cNvPr id="24595" name="AutoShape 19"/>
            <p:cNvSpPr>
              <a:spLocks noChangeArrowheads="1"/>
            </p:cNvSpPr>
            <p:nvPr/>
          </p:nvSpPr>
          <p:spPr bwMode="auto">
            <a:xfrm rot="-5400000">
              <a:off x="3505200" y="2209800"/>
              <a:ext cx="685800" cy="228600"/>
            </a:xfrm>
            <a:prstGeom prst="leftRightArrow">
              <a:avLst>
                <a:gd name="adj1" fmla="val 31944"/>
                <a:gd name="adj2" fmla="val 49431"/>
              </a:avLst>
            </a:prstGeom>
            <a:solidFill>
              <a:schemeClr val="bg2"/>
            </a:solidFill>
            <a:ln w="9525">
              <a:solidFill>
                <a:schemeClr val="tx1"/>
              </a:solidFill>
              <a:miter lim="800000"/>
              <a:headEnd/>
              <a:tailEnd/>
            </a:ln>
          </p:spPr>
          <p:txBody>
            <a:bodyPr rot="10800000" wrap="none" anchor="ctr"/>
            <a:lstStyle/>
            <a:p>
              <a:endParaRPr lang="en-US" dirty="0"/>
            </a:p>
          </p:txBody>
        </p:sp>
        <p:sp>
          <p:nvSpPr>
            <p:cNvPr id="24596" name="Rectangle 20"/>
            <p:cNvSpPr>
              <a:spLocks noChangeArrowheads="1"/>
            </p:cNvSpPr>
            <p:nvPr/>
          </p:nvSpPr>
          <p:spPr bwMode="auto">
            <a:xfrm>
              <a:off x="4343400" y="1295400"/>
              <a:ext cx="1447800" cy="685800"/>
            </a:xfrm>
            <a:prstGeom prst="rect">
              <a:avLst/>
            </a:prstGeom>
            <a:solidFill>
              <a:schemeClr val="bg2"/>
            </a:solidFill>
            <a:ln w="9525">
              <a:solidFill>
                <a:schemeClr val="tx1"/>
              </a:solidFill>
              <a:miter lim="800000"/>
              <a:headEnd/>
              <a:tailEnd/>
            </a:ln>
          </p:spPr>
          <p:txBody>
            <a:bodyPr anchor="ctr"/>
            <a:lstStyle/>
            <a:p>
              <a:pPr algn="ctr"/>
              <a:r>
                <a:rPr lang="en-IN" sz="1200" dirty="0"/>
                <a:t>FPGA Configuration Logic</a:t>
              </a:r>
            </a:p>
          </p:txBody>
        </p:sp>
        <p:sp>
          <p:nvSpPr>
            <p:cNvPr id="24597" name="AutoShape 21"/>
            <p:cNvSpPr>
              <a:spLocks noChangeArrowheads="1"/>
            </p:cNvSpPr>
            <p:nvPr/>
          </p:nvSpPr>
          <p:spPr bwMode="auto">
            <a:xfrm rot="-5400000">
              <a:off x="4191000" y="2209800"/>
              <a:ext cx="685800" cy="228600"/>
            </a:xfrm>
            <a:prstGeom prst="leftRightArrow">
              <a:avLst>
                <a:gd name="adj1" fmla="val 31944"/>
                <a:gd name="adj2" fmla="val 49431"/>
              </a:avLst>
            </a:prstGeom>
            <a:solidFill>
              <a:schemeClr val="bg2"/>
            </a:solidFill>
            <a:ln w="9525">
              <a:solidFill>
                <a:schemeClr val="tx1"/>
              </a:solidFill>
              <a:miter lim="800000"/>
              <a:headEnd/>
              <a:tailEnd/>
            </a:ln>
          </p:spPr>
          <p:txBody>
            <a:bodyPr rot="10800000" wrap="none" anchor="ctr"/>
            <a:lstStyle/>
            <a:p>
              <a:endParaRPr lang="en-US" dirty="0"/>
            </a:p>
          </p:txBody>
        </p:sp>
        <p:sp>
          <p:nvSpPr>
            <p:cNvPr id="24598" name="Rectangle 23"/>
            <p:cNvSpPr>
              <a:spLocks noChangeArrowheads="1"/>
            </p:cNvSpPr>
            <p:nvPr/>
          </p:nvSpPr>
          <p:spPr bwMode="auto">
            <a:xfrm>
              <a:off x="6705600" y="2286000"/>
              <a:ext cx="1295400" cy="838200"/>
            </a:xfrm>
            <a:prstGeom prst="rect">
              <a:avLst/>
            </a:prstGeom>
            <a:solidFill>
              <a:schemeClr val="bg2"/>
            </a:solidFill>
            <a:ln w="9525">
              <a:solidFill>
                <a:schemeClr val="tx1"/>
              </a:solidFill>
              <a:miter lim="800000"/>
              <a:headEnd/>
              <a:tailEnd/>
            </a:ln>
          </p:spPr>
          <p:txBody>
            <a:bodyPr anchor="ctr"/>
            <a:lstStyle/>
            <a:p>
              <a:pPr algn="ctr"/>
              <a:r>
                <a:rPr lang="en-IN" sz="1200" dirty="0"/>
                <a:t>On board logic analyser port</a:t>
              </a:r>
            </a:p>
          </p:txBody>
        </p:sp>
        <p:sp>
          <p:nvSpPr>
            <p:cNvPr id="24599" name="AutoShape 24"/>
            <p:cNvSpPr>
              <a:spLocks noChangeArrowheads="1"/>
            </p:cNvSpPr>
            <p:nvPr/>
          </p:nvSpPr>
          <p:spPr bwMode="auto">
            <a:xfrm>
              <a:off x="5105400" y="2667000"/>
              <a:ext cx="1600200" cy="381000"/>
            </a:xfrm>
            <a:prstGeom prst="rightArrow">
              <a:avLst>
                <a:gd name="adj1" fmla="val 55833"/>
                <a:gd name="adj2" fmla="val 86256"/>
              </a:avLst>
            </a:prstGeom>
            <a:solidFill>
              <a:schemeClr val="bg2"/>
            </a:solidFill>
            <a:ln w="9525">
              <a:solidFill>
                <a:schemeClr val="tx1"/>
              </a:solidFill>
              <a:miter lim="800000"/>
              <a:headEnd/>
              <a:tailEnd/>
            </a:ln>
          </p:spPr>
          <p:txBody>
            <a:bodyPr wrap="none" anchor="ctr"/>
            <a:lstStyle/>
            <a:p>
              <a:endParaRPr lang="en-US" dirty="0"/>
            </a:p>
          </p:txBody>
        </p:sp>
        <p:sp>
          <p:nvSpPr>
            <p:cNvPr id="24600" name="AutoShape 25"/>
            <p:cNvSpPr>
              <a:spLocks noChangeArrowheads="1"/>
            </p:cNvSpPr>
            <p:nvPr/>
          </p:nvSpPr>
          <p:spPr bwMode="auto">
            <a:xfrm>
              <a:off x="533400" y="4953000"/>
              <a:ext cx="838200" cy="381000"/>
            </a:xfrm>
            <a:prstGeom prst="leftRightArrow">
              <a:avLst>
                <a:gd name="adj1" fmla="val 50000"/>
                <a:gd name="adj2" fmla="val 44000"/>
              </a:avLst>
            </a:prstGeom>
            <a:solidFill>
              <a:schemeClr val="bg2"/>
            </a:solidFill>
            <a:ln w="9525">
              <a:solidFill>
                <a:schemeClr val="tx1"/>
              </a:solidFill>
              <a:miter lim="800000"/>
              <a:headEnd/>
              <a:tailEnd/>
            </a:ln>
          </p:spPr>
          <p:txBody>
            <a:bodyPr anchor="ctr"/>
            <a:lstStyle/>
            <a:p>
              <a:pPr algn="ctr"/>
              <a:r>
                <a:rPr lang="en-IN" sz="1200" dirty="0"/>
                <a:t>VME Control Signals</a:t>
              </a:r>
            </a:p>
          </p:txBody>
        </p:sp>
        <p:sp>
          <p:nvSpPr>
            <p:cNvPr id="24601" name="Rectangle 26"/>
            <p:cNvSpPr>
              <a:spLocks noChangeArrowheads="1"/>
            </p:cNvSpPr>
            <p:nvPr/>
          </p:nvSpPr>
          <p:spPr bwMode="auto">
            <a:xfrm>
              <a:off x="1371600" y="4876800"/>
              <a:ext cx="533400" cy="609600"/>
            </a:xfrm>
            <a:prstGeom prst="rect">
              <a:avLst/>
            </a:prstGeom>
            <a:solidFill>
              <a:schemeClr val="bg2"/>
            </a:solidFill>
            <a:ln w="9525">
              <a:solidFill>
                <a:schemeClr val="tx1"/>
              </a:solidFill>
              <a:miter lim="800000"/>
              <a:headEnd/>
              <a:tailEnd/>
            </a:ln>
          </p:spPr>
          <p:txBody>
            <a:bodyPr vert="eaVert" anchor="ctr"/>
            <a:lstStyle/>
            <a:p>
              <a:pPr algn="ctr"/>
              <a:r>
                <a:rPr lang="en-IN" sz="1200" dirty="0"/>
                <a:t>Buffer</a:t>
              </a:r>
            </a:p>
          </p:txBody>
        </p:sp>
        <p:sp>
          <p:nvSpPr>
            <p:cNvPr id="24602" name="AutoShape 30"/>
            <p:cNvSpPr>
              <a:spLocks noChangeArrowheads="1"/>
            </p:cNvSpPr>
            <p:nvPr/>
          </p:nvSpPr>
          <p:spPr bwMode="auto">
            <a:xfrm>
              <a:off x="1905000" y="4953000"/>
              <a:ext cx="1524000" cy="381000"/>
            </a:xfrm>
            <a:prstGeom prst="rightArrow">
              <a:avLst>
                <a:gd name="adj1" fmla="val 54167"/>
                <a:gd name="adj2" fmla="val 55833"/>
              </a:avLst>
            </a:prstGeom>
            <a:solidFill>
              <a:schemeClr val="bg2"/>
            </a:solidFill>
            <a:ln w="9525">
              <a:solidFill>
                <a:schemeClr val="tx1"/>
              </a:solidFill>
              <a:miter lim="800000"/>
              <a:headEnd/>
              <a:tailEnd/>
            </a:ln>
          </p:spPr>
          <p:txBody>
            <a:bodyPr wrap="none" anchor="ctr"/>
            <a:lstStyle/>
            <a:p>
              <a:endParaRPr lang="en-US" dirty="0"/>
            </a:p>
          </p:txBody>
        </p:sp>
        <p:sp>
          <p:nvSpPr>
            <p:cNvPr id="24603" name="Text Box 31"/>
            <p:cNvSpPr txBox="1">
              <a:spLocks noChangeArrowheads="1"/>
            </p:cNvSpPr>
            <p:nvPr/>
          </p:nvSpPr>
          <p:spPr bwMode="auto">
            <a:xfrm>
              <a:off x="1981200" y="4800600"/>
              <a:ext cx="1371600" cy="457200"/>
            </a:xfrm>
            <a:prstGeom prst="rect">
              <a:avLst/>
            </a:prstGeom>
            <a:noFill/>
            <a:ln w="9525">
              <a:noFill/>
              <a:miter lim="800000"/>
              <a:headEnd/>
              <a:tailEnd/>
            </a:ln>
          </p:spPr>
          <p:txBody>
            <a:bodyPr>
              <a:spAutoFit/>
            </a:bodyPr>
            <a:lstStyle/>
            <a:p>
              <a:pPr>
                <a:spcBef>
                  <a:spcPct val="50000"/>
                </a:spcBef>
              </a:pPr>
              <a:r>
                <a:rPr lang="en-IN" sz="1200" dirty="0"/>
                <a:t>AM, DS, WR, SYSRST, IACK..</a:t>
              </a:r>
            </a:p>
          </p:txBody>
        </p:sp>
        <p:sp>
          <p:nvSpPr>
            <p:cNvPr id="24604" name="AutoShape 32"/>
            <p:cNvSpPr>
              <a:spLocks noChangeArrowheads="1"/>
            </p:cNvSpPr>
            <p:nvPr/>
          </p:nvSpPr>
          <p:spPr bwMode="auto">
            <a:xfrm>
              <a:off x="1905000" y="5562600"/>
              <a:ext cx="1524000" cy="381000"/>
            </a:xfrm>
            <a:prstGeom prst="leftArrow">
              <a:avLst>
                <a:gd name="adj1" fmla="val 55833"/>
                <a:gd name="adj2" fmla="val 66667"/>
              </a:avLst>
            </a:prstGeom>
            <a:solidFill>
              <a:schemeClr val="bg2"/>
            </a:solidFill>
            <a:ln w="9525">
              <a:solidFill>
                <a:schemeClr val="tx1"/>
              </a:solidFill>
              <a:miter lim="800000"/>
              <a:headEnd/>
              <a:tailEnd/>
            </a:ln>
          </p:spPr>
          <p:txBody>
            <a:bodyPr wrap="none" anchor="ctr"/>
            <a:lstStyle/>
            <a:p>
              <a:endParaRPr lang="en-US" dirty="0"/>
            </a:p>
          </p:txBody>
        </p:sp>
        <p:sp>
          <p:nvSpPr>
            <p:cNvPr id="24605" name="Rectangle 33"/>
            <p:cNvSpPr>
              <a:spLocks noChangeArrowheads="1"/>
            </p:cNvSpPr>
            <p:nvPr/>
          </p:nvSpPr>
          <p:spPr bwMode="auto">
            <a:xfrm>
              <a:off x="1371600" y="5562600"/>
              <a:ext cx="533400" cy="609600"/>
            </a:xfrm>
            <a:prstGeom prst="rect">
              <a:avLst/>
            </a:prstGeom>
            <a:solidFill>
              <a:schemeClr val="bg2"/>
            </a:solidFill>
            <a:ln w="9525">
              <a:solidFill>
                <a:schemeClr val="tx1"/>
              </a:solidFill>
              <a:miter lim="800000"/>
              <a:headEnd/>
              <a:tailEnd/>
            </a:ln>
          </p:spPr>
          <p:txBody>
            <a:bodyPr vert="eaVert" anchor="ctr"/>
            <a:lstStyle/>
            <a:p>
              <a:pPr algn="ctr"/>
              <a:r>
                <a:rPr lang="en-IN" sz="1200" dirty="0"/>
                <a:t>Buffer</a:t>
              </a:r>
            </a:p>
          </p:txBody>
        </p:sp>
        <p:sp>
          <p:nvSpPr>
            <p:cNvPr id="24606" name="AutoShape 35"/>
            <p:cNvSpPr>
              <a:spLocks noChangeArrowheads="1"/>
            </p:cNvSpPr>
            <p:nvPr/>
          </p:nvSpPr>
          <p:spPr bwMode="auto">
            <a:xfrm>
              <a:off x="533400" y="5638800"/>
              <a:ext cx="838200" cy="381000"/>
            </a:xfrm>
            <a:prstGeom prst="leftRightArrow">
              <a:avLst>
                <a:gd name="adj1" fmla="val 50000"/>
                <a:gd name="adj2" fmla="val 44000"/>
              </a:avLst>
            </a:prstGeom>
            <a:solidFill>
              <a:schemeClr val="bg2"/>
            </a:solidFill>
            <a:ln w="9525">
              <a:solidFill>
                <a:schemeClr val="tx1"/>
              </a:solidFill>
              <a:miter lim="800000"/>
              <a:headEnd/>
              <a:tailEnd/>
            </a:ln>
          </p:spPr>
          <p:txBody>
            <a:bodyPr wrap="none" anchor="ctr"/>
            <a:lstStyle/>
            <a:p>
              <a:pPr algn="ctr"/>
              <a:endParaRPr lang="en-US" sz="1200" dirty="0"/>
            </a:p>
          </p:txBody>
        </p:sp>
        <p:sp>
          <p:nvSpPr>
            <p:cNvPr id="24607" name="AutoShape 36"/>
            <p:cNvSpPr>
              <a:spLocks noChangeArrowheads="1"/>
            </p:cNvSpPr>
            <p:nvPr/>
          </p:nvSpPr>
          <p:spPr bwMode="auto">
            <a:xfrm rot="-5400000">
              <a:off x="-1638300" y="4152900"/>
              <a:ext cx="4038600" cy="457200"/>
            </a:xfrm>
            <a:prstGeom prst="leftRightArrow">
              <a:avLst>
                <a:gd name="adj1" fmla="val 43750"/>
                <a:gd name="adj2" fmla="val 61792"/>
              </a:avLst>
            </a:prstGeom>
            <a:solidFill>
              <a:schemeClr val="bg2"/>
            </a:solidFill>
            <a:ln w="9525">
              <a:solidFill>
                <a:schemeClr val="tx1"/>
              </a:solidFill>
              <a:miter lim="800000"/>
              <a:headEnd/>
              <a:tailEnd/>
            </a:ln>
          </p:spPr>
          <p:txBody>
            <a:bodyPr vert="eaVert" anchor="ctr"/>
            <a:lstStyle/>
            <a:p>
              <a:pPr algn="ctr"/>
              <a:r>
                <a:rPr lang="en-IN" sz="1400" dirty="0"/>
                <a:t>VME</a:t>
              </a:r>
            </a:p>
            <a:p>
              <a:pPr algn="ctr"/>
              <a:r>
                <a:rPr lang="en-IN" sz="1400" dirty="0"/>
                <a:t> BUS</a:t>
              </a:r>
            </a:p>
          </p:txBody>
        </p:sp>
        <p:sp>
          <p:nvSpPr>
            <p:cNvPr id="24608" name="Rectangle 37"/>
            <p:cNvSpPr>
              <a:spLocks noChangeArrowheads="1"/>
            </p:cNvSpPr>
            <p:nvPr/>
          </p:nvSpPr>
          <p:spPr bwMode="auto">
            <a:xfrm>
              <a:off x="6705600" y="3276600"/>
              <a:ext cx="1295400" cy="609600"/>
            </a:xfrm>
            <a:prstGeom prst="rect">
              <a:avLst/>
            </a:prstGeom>
            <a:solidFill>
              <a:schemeClr val="bg2"/>
            </a:solidFill>
            <a:ln w="9525">
              <a:solidFill>
                <a:schemeClr val="tx1"/>
              </a:solidFill>
              <a:miter lim="800000"/>
              <a:headEnd/>
              <a:tailEnd/>
            </a:ln>
          </p:spPr>
          <p:txBody>
            <a:bodyPr anchor="ctr"/>
            <a:lstStyle/>
            <a:p>
              <a:pPr algn="ctr"/>
              <a:r>
                <a:rPr lang="en-IN" sz="1200" dirty="0"/>
                <a:t>LVDS Tx OUT</a:t>
              </a:r>
            </a:p>
          </p:txBody>
        </p:sp>
        <p:sp>
          <p:nvSpPr>
            <p:cNvPr id="24609" name="AutoShape 39"/>
            <p:cNvSpPr>
              <a:spLocks noChangeArrowheads="1"/>
            </p:cNvSpPr>
            <p:nvPr/>
          </p:nvSpPr>
          <p:spPr bwMode="auto">
            <a:xfrm>
              <a:off x="5105400" y="3429000"/>
              <a:ext cx="1600200" cy="381000"/>
            </a:xfrm>
            <a:prstGeom prst="rightArrow">
              <a:avLst>
                <a:gd name="adj1" fmla="val 54167"/>
                <a:gd name="adj2" fmla="val 58625"/>
              </a:avLst>
            </a:prstGeom>
            <a:solidFill>
              <a:schemeClr val="bg2"/>
            </a:solidFill>
            <a:ln w="9525">
              <a:solidFill>
                <a:schemeClr val="tx1"/>
              </a:solidFill>
              <a:miter lim="800000"/>
              <a:headEnd/>
              <a:tailEnd/>
            </a:ln>
          </p:spPr>
          <p:txBody>
            <a:bodyPr wrap="none" anchor="ctr"/>
            <a:lstStyle/>
            <a:p>
              <a:endParaRPr lang="en-US" dirty="0"/>
            </a:p>
          </p:txBody>
        </p:sp>
        <p:sp>
          <p:nvSpPr>
            <p:cNvPr id="24610" name="Rectangle 42"/>
            <p:cNvSpPr>
              <a:spLocks noChangeArrowheads="1"/>
            </p:cNvSpPr>
            <p:nvPr/>
          </p:nvSpPr>
          <p:spPr bwMode="auto">
            <a:xfrm>
              <a:off x="6705600" y="3962400"/>
              <a:ext cx="1295400" cy="609600"/>
            </a:xfrm>
            <a:prstGeom prst="rect">
              <a:avLst/>
            </a:prstGeom>
            <a:solidFill>
              <a:schemeClr val="bg2"/>
            </a:solidFill>
            <a:ln w="9525">
              <a:solidFill>
                <a:schemeClr val="tx1"/>
              </a:solidFill>
              <a:miter lim="800000"/>
              <a:headEnd/>
              <a:tailEnd/>
            </a:ln>
          </p:spPr>
          <p:txBody>
            <a:bodyPr anchor="ctr"/>
            <a:lstStyle/>
            <a:p>
              <a:pPr algn="ctr"/>
              <a:r>
                <a:rPr lang="en-IN" sz="1200" dirty="0"/>
                <a:t>LVDS Rx IN</a:t>
              </a:r>
            </a:p>
          </p:txBody>
        </p:sp>
        <p:sp>
          <p:nvSpPr>
            <p:cNvPr id="24611" name="AutoShape 43"/>
            <p:cNvSpPr>
              <a:spLocks noChangeArrowheads="1"/>
            </p:cNvSpPr>
            <p:nvPr/>
          </p:nvSpPr>
          <p:spPr bwMode="auto">
            <a:xfrm>
              <a:off x="5105400" y="4114800"/>
              <a:ext cx="1600200" cy="381000"/>
            </a:xfrm>
            <a:prstGeom prst="leftArrow">
              <a:avLst>
                <a:gd name="adj1" fmla="val 55833"/>
                <a:gd name="adj2" fmla="val 70000"/>
              </a:avLst>
            </a:prstGeom>
            <a:solidFill>
              <a:schemeClr val="bg2"/>
            </a:solidFill>
            <a:ln w="9525">
              <a:solidFill>
                <a:schemeClr val="tx1"/>
              </a:solidFill>
              <a:miter lim="800000"/>
              <a:headEnd/>
              <a:tailEnd/>
            </a:ln>
          </p:spPr>
          <p:txBody>
            <a:bodyPr wrap="none" anchor="ctr"/>
            <a:lstStyle/>
            <a:p>
              <a:endParaRPr lang="en-US" dirty="0"/>
            </a:p>
          </p:txBody>
        </p:sp>
        <p:sp>
          <p:nvSpPr>
            <p:cNvPr id="24612" name="AutoShape 44"/>
            <p:cNvSpPr>
              <a:spLocks noChangeArrowheads="1"/>
            </p:cNvSpPr>
            <p:nvPr/>
          </p:nvSpPr>
          <p:spPr bwMode="auto">
            <a:xfrm>
              <a:off x="5105400" y="5257800"/>
              <a:ext cx="1600200" cy="381000"/>
            </a:xfrm>
            <a:prstGeom prst="leftRightArrow">
              <a:avLst>
                <a:gd name="adj1" fmla="val 50000"/>
                <a:gd name="adj2" fmla="val 68017"/>
              </a:avLst>
            </a:prstGeom>
            <a:solidFill>
              <a:schemeClr val="bg2"/>
            </a:solidFill>
            <a:ln w="9525">
              <a:solidFill>
                <a:schemeClr val="tx1"/>
              </a:solidFill>
              <a:miter lim="800000"/>
              <a:headEnd/>
              <a:tailEnd/>
            </a:ln>
          </p:spPr>
          <p:txBody>
            <a:bodyPr wrap="none" anchor="ctr"/>
            <a:lstStyle/>
            <a:p>
              <a:pPr algn="ctr"/>
              <a:r>
                <a:rPr lang="en-IN" sz="1200" dirty="0"/>
                <a:t>Data</a:t>
              </a:r>
            </a:p>
          </p:txBody>
        </p:sp>
        <p:sp>
          <p:nvSpPr>
            <p:cNvPr id="24613" name="Rectangle 45"/>
            <p:cNvSpPr>
              <a:spLocks noChangeArrowheads="1"/>
            </p:cNvSpPr>
            <p:nvPr/>
          </p:nvSpPr>
          <p:spPr bwMode="auto">
            <a:xfrm>
              <a:off x="6705600" y="5181600"/>
              <a:ext cx="1295400" cy="914400"/>
            </a:xfrm>
            <a:prstGeom prst="rect">
              <a:avLst/>
            </a:prstGeom>
            <a:solidFill>
              <a:schemeClr val="bg2"/>
            </a:solidFill>
            <a:ln w="9525">
              <a:solidFill>
                <a:schemeClr val="tx1"/>
              </a:solidFill>
              <a:miter lim="800000"/>
              <a:headEnd/>
              <a:tailEnd/>
            </a:ln>
          </p:spPr>
          <p:txBody>
            <a:bodyPr anchor="ctr"/>
            <a:lstStyle/>
            <a:p>
              <a:pPr algn="ctr"/>
              <a:r>
                <a:rPr lang="en-IN" sz="1200" dirty="0"/>
                <a:t>Interface for V1495s piggy boards</a:t>
              </a:r>
            </a:p>
          </p:txBody>
        </p:sp>
        <p:sp>
          <p:nvSpPr>
            <p:cNvPr id="24614" name="Line 46"/>
            <p:cNvSpPr>
              <a:spLocks noChangeShapeType="1"/>
            </p:cNvSpPr>
            <p:nvPr/>
          </p:nvSpPr>
          <p:spPr bwMode="auto">
            <a:xfrm>
              <a:off x="5105400" y="5791200"/>
              <a:ext cx="1600200" cy="0"/>
            </a:xfrm>
            <a:prstGeom prst="line">
              <a:avLst/>
            </a:prstGeom>
            <a:noFill/>
            <a:ln w="9525">
              <a:solidFill>
                <a:schemeClr val="tx1"/>
              </a:solidFill>
              <a:round/>
              <a:headEnd/>
              <a:tailEnd type="triangle" w="med" len="lg"/>
            </a:ln>
          </p:spPr>
          <p:txBody>
            <a:bodyPr/>
            <a:lstStyle/>
            <a:p>
              <a:endParaRPr lang="en-SG" dirty="0"/>
            </a:p>
          </p:txBody>
        </p:sp>
        <p:sp>
          <p:nvSpPr>
            <p:cNvPr id="24615" name="Line 47"/>
            <p:cNvSpPr>
              <a:spLocks noChangeShapeType="1"/>
            </p:cNvSpPr>
            <p:nvPr/>
          </p:nvSpPr>
          <p:spPr bwMode="auto">
            <a:xfrm>
              <a:off x="5105400" y="6019800"/>
              <a:ext cx="1600200" cy="0"/>
            </a:xfrm>
            <a:prstGeom prst="line">
              <a:avLst/>
            </a:prstGeom>
            <a:noFill/>
            <a:ln w="9525">
              <a:solidFill>
                <a:schemeClr val="tx1"/>
              </a:solidFill>
              <a:round/>
              <a:headEnd/>
              <a:tailEnd type="triangle" w="med" len="lg"/>
            </a:ln>
          </p:spPr>
          <p:txBody>
            <a:bodyPr/>
            <a:lstStyle/>
            <a:p>
              <a:endParaRPr lang="en-SG" dirty="0"/>
            </a:p>
          </p:txBody>
        </p:sp>
        <p:sp>
          <p:nvSpPr>
            <p:cNvPr id="24616" name="Text Box 48"/>
            <p:cNvSpPr txBox="1">
              <a:spLocks noChangeArrowheads="1"/>
            </p:cNvSpPr>
            <p:nvPr/>
          </p:nvSpPr>
          <p:spPr bwMode="auto">
            <a:xfrm>
              <a:off x="2057400" y="2971800"/>
              <a:ext cx="457200" cy="274638"/>
            </a:xfrm>
            <a:prstGeom prst="rect">
              <a:avLst/>
            </a:prstGeom>
            <a:noFill/>
            <a:ln w="9525">
              <a:noFill/>
              <a:miter lim="800000"/>
              <a:headEnd/>
              <a:tailEnd/>
            </a:ln>
          </p:spPr>
          <p:txBody>
            <a:bodyPr>
              <a:spAutoFit/>
            </a:bodyPr>
            <a:lstStyle/>
            <a:p>
              <a:pPr>
                <a:spcBef>
                  <a:spcPct val="50000"/>
                </a:spcBef>
              </a:pPr>
              <a:r>
                <a:rPr lang="en-IN" sz="1200" dirty="0"/>
                <a:t>OE</a:t>
              </a:r>
            </a:p>
          </p:txBody>
        </p:sp>
        <p:sp>
          <p:nvSpPr>
            <p:cNvPr id="24617" name="Text Box 49"/>
            <p:cNvSpPr txBox="1">
              <a:spLocks noChangeArrowheads="1"/>
            </p:cNvSpPr>
            <p:nvPr/>
          </p:nvSpPr>
          <p:spPr bwMode="auto">
            <a:xfrm>
              <a:off x="2057400" y="3200400"/>
              <a:ext cx="457200" cy="274638"/>
            </a:xfrm>
            <a:prstGeom prst="rect">
              <a:avLst/>
            </a:prstGeom>
            <a:noFill/>
            <a:ln w="9525">
              <a:noFill/>
              <a:miter lim="800000"/>
              <a:headEnd/>
              <a:tailEnd/>
            </a:ln>
          </p:spPr>
          <p:txBody>
            <a:bodyPr>
              <a:spAutoFit/>
            </a:bodyPr>
            <a:lstStyle/>
            <a:p>
              <a:pPr>
                <a:spcBef>
                  <a:spcPct val="50000"/>
                </a:spcBef>
              </a:pPr>
              <a:r>
                <a:rPr lang="en-IN" sz="1200" dirty="0"/>
                <a:t>DIR</a:t>
              </a:r>
            </a:p>
          </p:txBody>
        </p:sp>
        <p:sp>
          <p:nvSpPr>
            <p:cNvPr id="24618" name="Text Box 50"/>
            <p:cNvSpPr txBox="1">
              <a:spLocks noChangeArrowheads="1"/>
            </p:cNvSpPr>
            <p:nvPr/>
          </p:nvSpPr>
          <p:spPr bwMode="auto">
            <a:xfrm>
              <a:off x="2133600" y="4191000"/>
              <a:ext cx="457200" cy="274638"/>
            </a:xfrm>
            <a:prstGeom prst="rect">
              <a:avLst/>
            </a:prstGeom>
            <a:noFill/>
            <a:ln w="9525">
              <a:noFill/>
              <a:miter lim="800000"/>
              <a:headEnd/>
              <a:tailEnd/>
            </a:ln>
          </p:spPr>
          <p:txBody>
            <a:bodyPr>
              <a:spAutoFit/>
            </a:bodyPr>
            <a:lstStyle/>
            <a:p>
              <a:pPr>
                <a:spcBef>
                  <a:spcPct val="50000"/>
                </a:spcBef>
              </a:pPr>
              <a:r>
                <a:rPr lang="en-IN" sz="1200" dirty="0"/>
                <a:t>OE</a:t>
              </a:r>
            </a:p>
          </p:txBody>
        </p:sp>
        <p:sp>
          <p:nvSpPr>
            <p:cNvPr id="24619" name="Text Box 51"/>
            <p:cNvSpPr txBox="1">
              <a:spLocks noChangeArrowheads="1"/>
            </p:cNvSpPr>
            <p:nvPr/>
          </p:nvSpPr>
          <p:spPr bwMode="auto">
            <a:xfrm>
              <a:off x="2133600" y="4419600"/>
              <a:ext cx="457200" cy="274638"/>
            </a:xfrm>
            <a:prstGeom prst="rect">
              <a:avLst/>
            </a:prstGeom>
            <a:noFill/>
            <a:ln w="9525">
              <a:noFill/>
              <a:miter lim="800000"/>
              <a:headEnd/>
              <a:tailEnd/>
            </a:ln>
          </p:spPr>
          <p:txBody>
            <a:bodyPr>
              <a:spAutoFit/>
            </a:bodyPr>
            <a:lstStyle/>
            <a:p>
              <a:pPr>
                <a:spcBef>
                  <a:spcPct val="50000"/>
                </a:spcBef>
              </a:pPr>
              <a:r>
                <a:rPr lang="en-IN" sz="1200" dirty="0"/>
                <a:t>DIR</a:t>
              </a:r>
            </a:p>
          </p:txBody>
        </p:sp>
        <p:sp>
          <p:nvSpPr>
            <p:cNvPr id="24620" name="Text Box 34"/>
            <p:cNvSpPr txBox="1">
              <a:spLocks noChangeArrowheads="1"/>
            </p:cNvSpPr>
            <p:nvPr/>
          </p:nvSpPr>
          <p:spPr bwMode="auto">
            <a:xfrm>
              <a:off x="2133600" y="5410200"/>
              <a:ext cx="1371600" cy="639763"/>
            </a:xfrm>
            <a:prstGeom prst="rect">
              <a:avLst/>
            </a:prstGeom>
            <a:noFill/>
            <a:ln w="9525">
              <a:noFill/>
              <a:miter lim="800000"/>
              <a:headEnd/>
              <a:tailEnd/>
            </a:ln>
          </p:spPr>
          <p:txBody>
            <a:bodyPr>
              <a:spAutoFit/>
            </a:bodyPr>
            <a:lstStyle/>
            <a:p>
              <a:pPr>
                <a:spcBef>
                  <a:spcPct val="50000"/>
                </a:spcBef>
              </a:pPr>
              <a:r>
                <a:rPr lang="en-IN" sz="1200" dirty="0"/>
                <a:t>DATCK, IACKOUT, IRQs, BERR</a:t>
              </a:r>
            </a:p>
          </p:txBody>
        </p:sp>
        <p:sp>
          <p:nvSpPr>
            <p:cNvPr id="24621" name="Line 46"/>
            <p:cNvSpPr>
              <a:spLocks noChangeShapeType="1"/>
            </p:cNvSpPr>
            <p:nvPr/>
          </p:nvSpPr>
          <p:spPr bwMode="auto">
            <a:xfrm>
              <a:off x="5105400" y="4768850"/>
              <a:ext cx="1600200" cy="0"/>
            </a:xfrm>
            <a:prstGeom prst="line">
              <a:avLst/>
            </a:prstGeom>
            <a:noFill/>
            <a:ln w="9525">
              <a:solidFill>
                <a:schemeClr val="tx1"/>
              </a:solidFill>
              <a:round/>
              <a:headEnd/>
              <a:tailEnd type="triangle" w="med" len="lg"/>
            </a:ln>
          </p:spPr>
          <p:txBody>
            <a:bodyPr/>
            <a:lstStyle/>
            <a:p>
              <a:endParaRPr lang="en-SG" dirty="0"/>
            </a:p>
          </p:txBody>
        </p:sp>
        <p:sp>
          <p:nvSpPr>
            <p:cNvPr id="24622" name="Line 47"/>
            <p:cNvSpPr>
              <a:spLocks noChangeShapeType="1"/>
            </p:cNvSpPr>
            <p:nvPr/>
          </p:nvSpPr>
          <p:spPr bwMode="auto">
            <a:xfrm>
              <a:off x="5105400" y="4986338"/>
              <a:ext cx="1600200" cy="0"/>
            </a:xfrm>
            <a:prstGeom prst="line">
              <a:avLst/>
            </a:prstGeom>
            <a:noFill/>
            <a:ln w="9525">
              <a:solidFill>
                <a:schemeClr val="tx1"/>
              </a:solidFill>
              <a:round/>
              <a:headEnd/>
              <a:tailEnd type="triangle" w="med" len="lg"/>
            </a:ln>
          </p:spPr>
          <p:txBody>
            <a:bodyPr/>
            <a:lstStyle/>
            <a:p>
              <a:endParaRPr lang="en-SG" dirty="0"/>
            </a:p>
          </p:txBody>
        </p:sp>
        <p:sp>
          <p:nvSpPr>
            <p:cNvPr id="24623" name="AutoShape 44"/>
            <p:cNvSpPr>
              <a:spLocks noChangeArrowheads="1"/>
            </p:cNvSpPr>
            <p:nvPr/>
          </p:nvSpPr>
          <p:spPr bwMode="auto">
            <a:xfrm>
              <a:off x="6705600" y="4648200"/>
              <a:ext cx="228600" cy="228600"/>
            </a:xfrm>
            <a:prstGeom prst="sun">
              <a:avLst>
                <a:gd name="adj" fmla="val 25000"/>
              </a:avLst>
            </a:prstGeom>
            <a:solidFill>
              <a:srgbClr val="FFFF00"/>
            </a:solidFill>
            <a:ln w="9525">
              <a:solidFill>
                <a:schemeClr val="tx1"/>
              </a:solidFill>
              <a:miter lim="800000"/>
              <a:headEnd/>
              <a:tailEnd/>
            </a:ln>
          </p:spPr>
          <p:txBody>
            <a:bodyPr wrap="none" anchor="ctr"/>
            <a:lstStyle/>
            <a:p>
              <a:endParaRPr lang="en-US" dirty="0"/>
            </a:p>
          </p:txBody>
        </p:sp>
        <p:sp>
          <p:nvSpPr>
            <p:cNvPr id="24624" name="AutoShape 45"/>
            <p:cNvSpPr>
              <a:spLocks noChangeArrowheads="1"/>
            </p:cNvSpPr>
            <p:nvPr/>
          </p:nvSpPr>
          <p:spPr bwMode="auto">
            <a:xfrm>
              <a:off x="6705600" y="4876800"/>
              <a:ext cx="228600" cy="228600"/>
            </a:xfrm>
            <a:prstGeom prst="sun">
              <a:avLst>
                <a:gd name="adj" fmla="val 25000"/>
              </a:avLst>
            </a:prstGeom>
            <a:solidFill>
              <a:srgbClr val="00FF00"/>
            </a:solidFill>
            <a:ln w="9525">
              <a:solidFill>
                <a:schemeClr val="tx1"/>
              </a:solidFill>
              <a:miter lim="800000"/>
              <a:headEnd/>
              <a:tailEnd/>
            </a:ln>
          </p:spPr>
          <p:txBody>
            <a:bodyPr wrap="none" anchor="ctr"/>
            <a:lstStyle/>
            <a:p>
              <a:endParaRPr lang="en-US" dirty="0"/>
            </a:p>
          </p:txBody>
        </p:sp>
        <p:sp>
          <p:nvSpPr>
            <p:cNvPr id="24625" name="Text Box 51"/>
            <p:cNvSpPr txBox="1">
              <a:spLocks noChangeArrowheads="1"/>
            </p:cNvSpPr>
            <p:nvPr/>
          </p:nvSpPr>
          <p:spPr bwMode="auto">
            <a:xfrm>
              <a:off x="6934200" y="4648200"/>
              <a:ext cx="1066800" cy="457200"/>
            </a:xfrm>
            <a:prstGeom prst="rect">
              <a:avLst/>
            </a:prstGeom>
            <a:noFill/>
            <a:ln w="9525">
              <a:noFill/>
              <a:miter lim="800000"/>
              <a:headEnd/>
              <a:tailEnd/>
            </a:ln>
          </p:spPr>
          <p:txBody>
            <a:bodyPr>
              <a:spAutoFit/>
            </a:bodyPr>
            <a:lstStyle/>
            <a:p>
              <a:pPr>
                <a:spcBef>
                  <a:spcPct val="50000"/>
                </a:spcBef>
              </a:pPr>
              <a:r>
                <a:rPr lang="en-IN" sz="1200" dirty="0"/>
                <a:t>Front panel LEDs</a:t>
              </a:r>
            </a:p>
          </p:txBody>
        </p:sp>
        <p:sp>
          <p:nvSpPr>
            <p:cNvPr id="24673" name="AutoShape 97"/>
            <p:cNvSpPr>
              <a:spLocks noChangeArrowheads="1"/>
            </p:cNvSpPr>
            <p:nvPr/>
          </p:nvSpPr>
          <p:spPr bwMode="auto">
            <a:xfrm>
              <a:off x="4114800" y="6096000"/>
              <a:ext cx="304800" cy="381000"/>
            </a:xfrm>
            <a:prstGeom prst="upArrow">
              <a:avLst>
                <a:gd name="adj1" fmla="val 32287"/>
                <a:gd name="adj2" fmla="val 57813"/>
              </a:avLst>
            </a:prstGeom>
            <a:solidFill>
              <a:schemeClr val="bg2"/>
            </a:solidFill>
            <a:ln w="9525">
              <a:solidFill>
                <a:schemeClr val="tx1"/>
              </a:solidFill>
              <a:miter lim="800000"/>
              <a:headEnd/>
              <a:tailEnd/>
            </a:ln>
            <a:effectLst/>
          </p:spPr>
          <p:txBody>
            <a:bodyPr wrap="none" anchor="ctr"/>
            <a:lstStyle/>
            <a:p>
              <a:endParaRPr lang="en-SG" dirty="0"/>
            </a:p>
          </p:txBody>
        </p:sp>
        <p:pic>
          <p:nvPicPr>
            <p:cNvPr id="24674" name="Picture 4"/>
            <p:cNvPicPr>
              <a:picLocks noChangeAspect="1" noChangeArrowheads="1"/>
            </p:cNvPicPr>
            <p:nvPr/>
          </p:nvPicPr>
          <p:blipFill>
            <a:blip r:embed="rId2" cstate="print"/>
            <a:srcRect/>
            <a:stretch>
              <a:fillRect/>
            </a:stretch>
          </p:blipFill>
          <p:spPr bwMode="auto">
            <a:xfrm>
              <a:off x="3505200" y="6443663"/>
              <a:ext cx="1524000" cy="376237"/>
            </a:xfrm>
            <a:prstGeom prst="rect">
              <a:avLst/>
            </a:prstGeom>
            <a:noFill/>
            <a:ln w="9525">
              <a:noFill/>
              <a:miter lim="800000"/>
              <a:headEnd/>
              <a:tailEnd/>
            </a:ln>
          </p:spPr>
        </p:pic>
        <p:sp>
          <p:nvSpPr>
            <p:cNvPr id="24675" name="Text Box 99"/>
            <p:cNvSpPr txBox="1">
              <a:spLocks noChangeArrowheads="1"/>
            </p:cNvSpPr>
            <p:nvPr/>
          </p:nvSpPr>
          <p:spPr bwMode="auto">
            <a:xfrm>
              <a:off x="4419600" y="6172200"/>
              <a:ext cx="1406525" cy="304800"/>
            </a:xfrm>
            <a:prstGeom prst="rect">
              <a:avLst/>
            </a:prstGeom>
            <a:noFill/>
            <a:ln w="9525">
              <a:noFill/>
              <a:miter lim="800000"/>
              <a:headEnd/>
              <a:tailEnd/>
            </a:ln>
            <a:effectLst/>
          </p:spPr>
          <p:txBody>
            <a:bodyPr wrap="none">
              <a:spAutoFit/>
            </a:bodyPr>
            <a:lstStyle/>
            <a:p>
              <a:r>
                <a:rPr lang="en-US" sz="1400" dirty="0"/>
                <a:t>Board Address </a:t>
              </a:r>
            </a:p>
          </p:txBody>
        </p:sp>
      </p:grpSp>
      <p:sp>
        <p:nvSpPr>
          <p:cNvPr id="51" name="Footer Placeholder 50"/>
          <p:cNvSpPr>
            <a:spLocks noGrp="1"/>
          </p:cNvSpPr>
          <p:nvPr>
            <p:ph type="ftr" sz="quarter" idx="11"/>
          </p:nvPr>
        </p:nvSpPr>
        <p:spPr/>
        <p:txBody>
          <a:bodyPr/>
          <a:lstStyle/>
          <a:p>
            <a:r>
              <a:rPr lang="sv-SE" smtClean="0"/>
              <a:t>B.Satyanarayana, TIFR, Mumbai                    Signal Processing Electronics                    SERCEHEP11, VECC, Kolkata</a:t>
            </a:r>
            <a:endParaRPr lang="en-SG" dirty="0"/>
          </a:p>
        </p:txBody>
      </p:sp>
      <p:sp>
        <p:nvSpPr>
          <p:cNvPr id="52" name="Slide Number Placeholder 51"/>
          <p:cNvSpPr>
            <a:spLocks noGrp="1"/>
          </p:cNvSpPr>
          <p:nvPr>
            <p:ph type="sldNum" sz="quarter" idx="12"/>
          </p:nvPr>
        </p:nvSpPr>
        <p:spPr/>
        <p:txBody>
          <a:bodyPr/>
          <a:lstStyle/>
          <a:p>
            <a:fld id="{69E29E33-B620-47F9-BB04-8846C2A5AFCC}" type="slidenum">
              <a:rPr kumimoji="0" lang="en-US" smtClean="0"/>
              <a:pPr/>
              <a:t>59</a:t>
            </a:fld>
            <a:endParaRPr kumimoji="0"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sz="4400" dirty="0" smtClean="0"/>
              <a:t>Sensor equivalent circuits</a:t>
            </a:r>
            <a:endParaRPr lang="en-US" sz="4400"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6</a:t>
            </a:fld>
            <a:endParaRPr kumimoji="0" lang="en-US" dirty="0"/>
          </a:p>
        </p:txBody>
      </p:sp>
      <p:sp>
        <p:nvSpPr>
          <p:cNvPr id="6" name="Content Placeholder 5"/>
          <p:cNvSpPr>
            <a:spLocks noGrp="1"/>
          </p:cNvSpPr>
          <p:nvPr>
            <p:ph idx="1"/>
          </p:nvPr>
        </p:nvSpPr>
        <p:spPr/>
        <p:txBody>
          <a:bodyPr>
            <a:normAutofit/>
          </a:bodyPr>
          <a:lstStyle/>
          <a:p>
            <a:r>
              <a:rPr lang="en-SG" sz="2400" dirty="0" smtClean="0"/>
              <a:t>Many of the sensors considered so far can be modelled as current source + associated capacitance of t</a:t>
            </a:r>
            <a:r>
              <a:rPr lang="en-SG" sz="2000" dirty="0" smtClean="0"/>
              <a:t>ypical values ~ few pF</a:t>
            </a:r>
          </a:p>
          <a:p>
            <a:r>
              <a:rPr lang="en-SG" sz="2400" dirty="0" smtClean="0"/>
              <a:t>But the capacitance of detectors vary considerably:</a:t>
            </a:r>
          </a:p>
          <a:p>
            <a:pPr lvl="1"/>
            <a:r>
              <a:rPr lang="en-SG" sz="2000" dirty="0" smtClean="0"/>
              <a:t>100fF for semiconductor pixel</a:t>
            </a:r>
          </a:p>
          <a:p>
            <a:pPr lvl="1"/>
            <a:r>
              <a:rPr lang="pt-BR" sz="2000" dirty="0" smtClean="0"/>
              <a:t>10-20pF for gas or Si microstrip, PM anode</a:t>
            </a:r>
          </a:p>
          <a:p>
            <a:pPr lvl="1"/>
            <a:r>
              <a:rPr lang="en-SG" sz="2000" dirty="0" smtClean="0"/>
              <a:t>100pF for large area diode</a:t>
            </a:r>
          </a:p>
          <a:p>
            <a:pPr lvl="1"/>
            <a:r>
              <a:rPr lang="el-GR" sz="2000" dirty="0" smtClean="0"/>
              <a:t>μ</a:t>
            </a:r>
            <a:r>
              <a:rPr lang="en-SG" sz="2000" dirty="0" smtClean="0"/>
              <a:t>F for wire chamber</a:t>
            </a:r>
          </a:p>
          <a:p>
            <a:r>
              <a:rPr lang="en-SG" sz="2400" dirty="0" smtClean="0"/>
              <a:t>Usually there is some resistance associated with the sensor, for ex. leads or metallisation but this has little effect on signal formation or amplification</a:t>
            </a:r>
          </a:p>
          <a:p>
            <a:r>
              <a:rPr lang="en-SG" sz="2400" dirty="0" smtClean="0"/>
              <a:t>Notable exceptions: microstrips - gas or silicon</a:t>
            </a:r>
          </a:p>
          <a:p>
            <a:pPr lvl="1"/>
            <a:r>
              <a:rPr lang="en-SG" sz="2000" dirty="0" smtClean="0"/>
              <a:t>The capacitance is distributed, along with the strip resistance</a:t>
            </a:r>
          </a:p>
          <a:p>
            <a:pPr lvl="1"/>
            <a:r>
              <a:rPr lang="en-SG" sz="2000" dirty="0" smtClean="0"/>
              <a:t>Forms a dissipative transmission line</a:t>
            </a:r>
            <a:endParaRPr lang="en-SG" sz="2000" dirty="0"/>
          </a:p>
        </p:txBody>
      </p:sp>
      <p:pic>
        <p:nvPicPr>
          <p:cNvPr id="7" name="Picture 2"/>
          <p:cNvPicPr>
            <a:picLocks noChangeAspect="1" noChangeArrowheads="1"/>
          </p:cNvPicPr>
          <p:nvPr/>
        </p:nvPicPr>
        <p:blipFill>
          <a:blip r:embed="rId2" cstate="print"/>
          <a:srcRect l="67885" t="13403" r="14107" b="68273"/>
          <a:stretch>
            <a:fillRect/>
          </a:stretch>
        </p:blipFill>
        <p:spPr bwMode="auto">
          <a:xfrm>
            <a:off x="7524328" y="1268761"/>
            <a:ext cx="1548000" cy="1112365"/>
          </a:xfrm>
          <a:prstGeom prst="rect">
            <a:avLst/>
          </a:prstGeom>
          <a:noFill/>
          <a:ln w="9525">
            <a:noFill/>
            <a:miter lim="800000"/>
            <a:headEnd/>
            <a:tailEnd/>
          </a:ln>
          <a:effectLst/>
        </p:spPr>
      </p:pic>
      <p:pic>
        <p:nvPicPr>
          <p:cNvPr id="8" name="Picture 2"/>
          <p:cNvPicPr>
            <a:picLocks noChangeAspect="1" noChangeArrowheads="1"/>
          </p:cNvPicPr>
          <p:nvPr/>
        </p:nvPicPr>
        <p:blipFill>
          <a:blip r:embed="rId2" cstate="print"/>
          <a:srcRect l="43123" t="76837" r="5853" b="11867"/>
          <a:stretch>
            <a:fillRect/>
          </a:stretch>
        </p:blipFill>
        <p:spPr bwMode="auto">
          <a:xfrm>
            <a:off x="4490610" y="5733256"/>
            <a:ext cx="4605015" cy="720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subTnLst>
                                    <p:animClr>
                                      <p:cBhvr override="childStyle">
                                        <p:cTn dur="1" fill="hold" display="0" masterRel="nextClick" afterEffect="1"/>
                                        <p:tgtEl>
                                          <p:spTgt spid="6">
                                            <p:txEl>
                                              <p:pRg st="0" end="0"/>
                                            </p:txEl>
                                          </p:spTgt>
                                        </p:tgtEl>
                                        <p:attrNameLst>
                                          <p:attrName>ppt_c</p:attrName>
                                        </p:attrNameLst>
                                      </p:cBhvr>
                                      <p:to>
                                        <a:schemeClr val="accent1"/>
                                      </p:to>
                                    </p:animClr>
                                  </p:subTnLst>
                                </p:cTn>
                              </p:par>
                              <p:par>
                                <p:cTn id="8" presetID="22"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up)">
                                      <p:cBhvr>
                                        <p:cTn id="15" dur="500"/>
                                        <p:tgtEl>
                                          <p:spTgt spid="6">
                                            <p:txEl>
                                              <p:pRg st="1" end="1"/>
                                            </p:txEl>
                                          </p:spTgt>
                                        </p:tgtEl>
                                      </p:cBhvr>
                                    </p:animEffect>
                                  </p:childTnLst>
                                  <p:subTnLst>
                                    <p:animClr>
                                      <p:cBhvr override="childStyle">
                                        <p:cTn dur="1" fill="hold" display="0" masterRel="nextClick" afterEffect="1"/>
                                        <p:tgtEl>
                                          <p:spTgt spid="6">
                                            <p:txEl>
                                              <p:pRg st="1" end="1"/>
                                            </p:txEl>
                                          </p:spTgt>
                                        </p:tgtEl>
                                        <p:attrNameLst>
                                          <p:attrName>ppt_c</p:attrName>
                                        </p:attrNameLst>
                                      </p:cBhvr>
                                      <p:to>
                                        <a:schemeClr val="accent1"/>
                                      </p:to>
                                    </p:animClr>
                                  </p:subTnLst>
                                </p:cTn>
                              </p:par>
                              <p:par>
                                <p:cTn id="16" presetID="22" presetClass="entr" presetSubtype="1" fill="hold" grpId="0" nodeType="with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wipe(up)">
                                      <p:cBhvr>
                                        <p:cTn id="18" dur="500"/>
                                        <p:tgtEl>
                                          <p:spTgt spid="6">
                                            <p:txEl>
                                              <p:pRg st="2" end="2"/>
                                            </p:txEl>
                                          </p:spTgt>
                                        </p:tgtEl>
                                      </p:cBhvr>
                                    </p:animEffect>
                                  </p:childTnLst>
                                  <p:subTnLst>
                                    <p:animClr>
                                      <p:cBhvr override="childStyle">
                                        <p:cTn dur="1" fill="hold" display="0" masterRel="nextClick" afterEffect="1"/>
                                        <p:tgtEl>
                                          <p:spTgt spid="6">
                                            <p:txEl>
                                              <p:pRg st="2" end="2"/>
                                            </p:txEl>
                                          </p:spTgt>
                                        </p:tgtEl>
                                        <p:attrNameLst>
                                          <p:attrName>ppt_c</p:attrName>
                                        </p:attrNameLst>
                                      </p:cBhvr>
                                      <p:to>
                                        <a:schemeClr val="accent1"/>
                                      </p:to>
                                    </p:animClr>
                                  </p:subTnLst>
                                </p:cTn>
                              </p:par>
                              <p:par>
                                <p:cTn id="19" presetID="22" presetClass="entr" presetSubtype="1" fill="hold" grpId="0"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wipe(up)">
                                      <p:cBhvr>
                                        <p:cTn id="21" dur="500"/>
                                        <p:tgtEl>
                                          <p:spTgt spid="6">
                                            <p:txEl>
                                              <p:pRg st="3" end="3"/>
                                            </p:txEl>
                                          </p:spTgt>
                                        </p:tgtEl>
                                      </p:cBhvr>
                                    </p:animEffect>
                                  </p:childTnLst>
                                  <p:subTnLst>
                                    <p:animClr>
                                      <p:cBhvr override="childStyle">
                                        <p:cTn dur="1" fill="hold" display="0" masterRel="nextClick" afterEffect="1"/>
                                        <p:tgtEl>
                                          <p:spTgt spid="6">
                                            <p:txEl>
                                              <p:pRg st="3" end="3"/>
                                            </p:txEl>
                                          </p:spTgt>
                                        </p:tgtEl>
                                        <p:attrNameLst>
                                          <p:attrName>ppt_c</p:attrName>
                                        </p:attrNameLst>
                                      </p:cBhvr>
                                      <p:to>
                                        <a:schemeClr val="accent1"/>
                                      </p:to>
                                    </p:animClr>
                                  </p:subTnLst>
                                </p:cTn>
                              </p:par>
                              <p:par>
                                <p:cTn id="22" presetID="22" presetClass="entr" presetSubtype="1" fill="hold" grpId="0" nodeType="with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wipe(up)">
                                      <p:cBhvr>
                                        <p:cTn id="24" dur="500"/>
                                        <p:tgtEl>
                                          <p:spTgt spid="6">
                                            <p:txEl>
                                              <p:pRg st="4" end="4"/>
                                            </p:txEl>
                                          </p:spTgt>
                                        </p:tgtEl>
                                      </p:cBhvr>
                                    </p:animEffect>
                                  </p:childTnLst>
                                  <p:subTnLst>
                                    <p:animClr>
                                      <p:cBhvr override="childStyle">
                                        <p:cTn dur="1" fill="hold" display="0" masterRel="nextClick" afterEffect="1"/>
                                        <p:tgtEl>
                                          <p:spTgt spid="6">
                                            <p:txEl>
                                              <p:pRg st="4" end="4"/>
                                            </p:txEl>
                                          </p:spTgt>
                                        </p:tgtEl>
                                        <p:attrNameLst>
                                          <p:attrName>ppt_c</p:attrName>
                                        </p:attrNameLst>
                                      </p:cBhvr>
                                      <p:to>
                                        <a:schemeClr val="accent1"/>
                                      </p:to>
                                    </p:animClr>
                                  </p:subTnLst>
                                </p:cTn>
                              </p:par>
                              <p:par>
                                <p:cTn id="25" presetID="22" presetClass="entr" presetSubtype="1"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up)">
                                      <p:cBhvr>
                                        <p:cTn id="27" dur="500"/>
                                        <p:tgtEl>
                                          <p:spTgt spid="6">
                                            <p:txEl>
                                              <p:pRg st="5" end="5"/>
                                            </p:txEl>
                                          </p:spTgt>
                                        </p:tgtEl>
                                      </p:cBhvr>
                                    </p:animEffect>
                                  </p:childTnLst>
                                  <p:subTnLst>
                                    <p:animClr>
                                      <p:cBhvr override="childStyle">
                                        <p:cTn dur="1" fill="hold" display="0" masterRel="nextClick" afterEffect="1"/>
                                        <p:tgtEl>
                                          <p:spTgt spid="6">
                                            <p:txEl>
                                              <p:pRg st="5" end="5"/>
                                            </p:txEl>
                                          </p:spTgt>
                                        </p:tgtEl>
                                        <p:attrNameLst>
                                          <p:attrName>ppt_c</p:attrName>
                                        </p:attrNameLst>
                                      </p:cBhvr>
                                      <p:to>
                                        <a:schemeClr val="accent1"/>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wipe(up)">
                                      <p:cBhvr>
                                        <p:cTn id="32" dur="500"/>
                                        <p:tgtEl>
                                          <p:spTgt spid="6">
                                            <p:txEl>
                                              <p:pRg st="6" end="6"/>
                                            </p:txEl>
                                          </p:spTgt>
                                        </p:tgtEl>
                                      </p:cBhvr>
                                    </p:animEffect>
                                  </p:childTnLst>
                                  <p:subTnLst>
                                    <p:animClr>
                                      <p:cBhvr override="childStyle">
                                        <p:cTn dur="1" fill="hold" display="0" masterRel="nextClick" afterEffect="1"/>
                                        <p:tgtEl>
                                          <p:spTgt spid="6">
                                            <p:txEl>
                                              <p:pRg st="6" end="6"/>
                                            </p:txEl>
                                          </p:spTgt>
                                        </p:tgtEl>
                                        <p:attrNameLst>
                                          <p:attrName>ppt_c</p:attrName>
                                        </p:attrNameLst>
                                      </p:cBhvr>
                                      <p:to>
                                        <a:schemeClr val="accent1"/>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wipe(up)">
                                      <p:cBhvr>
                                        <p:cTn id="37" dur="500"/>
                                        <p:tgtEl>
                                          <p:spTgt spid="6">
                                            <p:txEl>
                                              <p:pRg st="7" end="7"/>
                                            </p:txEl>
                                          </p:spTgt>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6">
                                            <p:txEl>
                                              <p:pRg st="8" end="8"/>
                                            </p:txEl>
                                          </p:spTgt>
                                        </p:tgtEl>
                                        <p:attrNameLst>
                                          <p:attrName>style.visibility</p:attrName>
                                        </p:attrNameLst>
                                      </p:cBhvr>
                                      <p:to>
                                        <p:strVal val="visible"/>
                                      </p:to>
                                    </p:set>
                                    <p:animEffect transition="in" filter="wipe(up)">
                                      <p:cBhvr>
                                        <p:cTn id="40" dur="500"/>
                                        <p:tgtEl>
                                          <p:spTgt spid="6">
                                            <p:txEl>
                                              <p:pRg st="8" end="8"/>
                                            </p:txEl>
                                          </p:spTgt>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animEffect transition="in" filter="wipe(up)">
                                      <p:cBhvr>
                                        <p:cTn id="43" dur="500"/>
                                        <p:tgtEl>
                                          <p:spTgt spid="6">
                                            <p:txEl>
                                              <p:pRg st="9" end="9"/>
                                            </p:txEl>
                                          </p:spTgt>
                                        </p:tgtEl>
                                      </p:cBhvr>
                                    </p:animEffect>
                                  </p:childTnLst>
                                </p:cTn>
                              </p:par>
                              <p:par>
                                <p:cTn id="44" presetID="22" presetClass="entr" presetSubtype="1"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up)">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dirty="0" smtClean="0"/>
              <a:t>Lecture - </a:t>
            </a:r>
            <a:r>
              <a:rPr dirty="0" smtClean="0"/>
              <a:t>III</a:t>
            </a:r>
            <a:r>
              <a:rPr dirty="0" smtClean="0"/>
              <a:t/>
            </a:r>
            <a:br>
              <a:rPr dirty="0" smtClean="0"/>
            </a:br>
            <a:r>
              <a:rPr sz="2400" dirty="0" smtClean="0"/>
              <a:t>Monday, July 4, 2011</a:t>
            </a:r>
            <a:endParaRPr lang="en-US" sz="2400" dirty="0"/>
          </a:p>
        </p:txBody>
      </p:sp>
      <p:sp>
        <p:nvSpPr>
          <p:cNvPr id="9" name="Text Placeholder 8"/>
          <p:cNvSpPr>
            <a:spLocks noGrp="1"/>
          </p:cNvSpPr>
          <p:nvPr>
            <p:ph type="body" idx="1"/>
          </p:nvPr>
        </p:nvSpPr>
        <p:spPr/>
        <p:txBody>
          <a:bodyPr>
            <a:normAutofit lnSpcReduction="10000"/>
          </a:bodyPr>
          <a:lstStyle/>
          <a:p>
            <a:r>
              <a:rPr lang="en-US" dirty="0" smtClean="0">
                <a:solidFill>
                  <a:srgbClr val="FFFF00"/>
                </a:solidFill>
              </a:rPr>
              <a:t>Acknowledgements &amp; References: </a:t>
            </a:r>
            <a:r>
              <a:rPr lang="en-US" dirty="0" smtClean="0"/>
              <a:t>G.Hall, W.R.Leo, J</a:t>
            </a:r>
            <a:r>
              <a:rPr lang="en-US" sz="1800" dirty="0" smtClean="0"/>
              <a:t>Ö</a:t>
            </a:r>
            <a:r>
              <a:rPr lang="en-US" dirty="0" smtClean="0"/>
              <a:t>rgen Christiansen, GRAPES collaboration, Ortec, P.Horowitz &amp; W.Hill, C.F.G.Delaney, Stefan Ritt, INO collaboration</a:t>
            </a:r>
            <a:endParaRPr lang="en-US"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60</a:t>
            </a:fld>
            <a:endParaRPr kumimoji="0"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Turns electrical input (voltage/charge) into numeric value</a:t>
            </a:r>
          </a:p>
          <a:p>
            <a:r>
              <a:rPr lang="en-US" dirty="0" smtClean="0"/>
              <a:t>Parameters and requirements</a:t>
            </a:r>
          </a:p>
          <a:p>
            <a:pPr lvl="1"/>
            <a:r>
              <a:rPr lang="en-US" dirty="0" smtClean="0"/>
              <a:t>Resolution</a:t>
            </a:r>
          </a:p>
          <a:p>
            <a:pPr lvl="2"/>
            <a:r>
              <a:rPr lang="en-US" dirty="0" smtClean="0"/>
              <a:t>the granularity of the digital values</a:t>
            </a:r>
          </a:p>
          <a:p>
            <a:pPr lvl="1"/>
            <a:r>
              <a:rPr lang="en-US" dirty="0" smtClean="0"/>
              <a:t>Integral Non-Linearity</a:t>
            </a:r>
          </a:p>
          <a:p>
            <a:pPr lvl="2"/>
            <a:r>
              <a:rPr lang="en-US" dirty="0" smtClean="0"/>
              <a:t>proportionality of output to input</a:t>
            </a:r>
          </a:p>
          <a:p>
            <a:pPr lvl="1"/>
            <a:r>
              <a:rPr lang="en-US" dirty="0" smtClean="0"/>
              <a:t>Differential Non-Linearity</a:t>
            </a:r>
          </a:p>
          <a:p>
            <a:pPr lvl="2"/>
            <a:r>
              <a:rPr lang="en-US" dirty="0" smtClean="0"/>
              <a:t>uniformity of digitisation increments</a:t>
            </a:r>
          </a:p>
          <a:p>
            <a:pPr lvl="1"/>
            <a:r>
              <a:rPr lang="en-US" dirty="0" smtClean="0"/>
              <a:t>Conversion time</a:t>
            </a:r>
          </a:p>
          <a:p>
            <a:pPr lvl="2"/>
            <a:r>
              <a:rPr lang="en-US" dirty="0" smtClean="0"/>
              <a:t>how much time to convert signal to digital value</a:t>
            </a:r>
          </a:p>
          <a:p>
            <a:pPr lvl="1"/>
            <a:r>
              <a:rPr lang="en-US" dirty="0" smtClean="0"/>
              <a:t>Count-rate performance</a:t>
            </a:r>
          </a:p>
          <a:p>
            <a:pPr lvl="2"/>
            <a:r>
              <a:rPr lang="en-US" dirty="0" smtClean="0"/>
              <a:t>how quickly a new conversion can begin after a previous event</a:t>
            </a:r>
          </a:p>
          <a:p>
            <a:pPr lvl="1"/>
            <a:r>
              <a:rPr lang="en-US" dirty="0" smtClean="0"/>
              <a:t>Stability</a:t>
            </a:r>
          </a:p>
          <a:p>
            <a:pPr lvl="2"/>
            <a:r>
              <a:rPr lang="en-US" dirty="0" smtClean="0"/>
              <a:t>how much values change with time</a:t>
            </a:r>
            <a:endParaRPr lang="en-US" dirty="0"/>
          </a:p>
        </p:txBody>
      </p:sp>
      <p:sp>
        <p:nvSpPr>
          <p:cNvPr id="3" name="Title 2"/>
          <p:cNvSpPr>
            <a:spLocks noGrp="1"/>
          </p:cNvSpPr>
          <p:nvPr>
            <p:ph type="title"/>
          </p:nvPr>
        </p:nvSpPr>
        <p:spPr/>
        <p:txBody>
          <a:bodyPr>
            <a:noAutofit/>
          </a:bodyPr>
          <a:lstStyle/>
          <a:p>
            <a:r>
              <a:rPr sz="4400" dirty="0" smtClean="0"/>
              <a:t>Analogue to Digital Conversion</a:t>
            </a:r>
            <a:endParaRPr lang="en-US" sz="4400"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61</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subTnLst>
                                    <p:animClr>
                                      <p:cBhvr override="childStyle">
                                        <p:cTn dur="1" fill="hold" display="0" masterRel="nextClick" afterEffect="1"/>
                                        <p:tgtEl>
                                          <p:spTgt spid="2">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subTnLst>
                                    <p:animClr>
                                      <p:cBhvr override="childStyle">
                                        <p:cTn dur="1" fill="hold" display="0" masterRel="nextClick" afterEffect="1"/>
                                        <p:tgtEl>
                                          <p:spTgt spid="2">
                                            <p:txEl>
                                              <p:pRg st="1" end="1"/>
                                            </p:txEl>
                                          </p:spTgt>
                                        </p:tgtEl>
                                        <p:attrNameLst>
                                          <p:attrName>ppt_c</p:attrName>
                                        </p:attrNameLst>
                                      </p:cBhvr>
                                      <p:to>
                                        <a:schemeClr val="accent1"/>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500"/>
                                        <p:tgtEl>
                                          <p:spTgt spid="2">
                                            <p:txEl>
                                              <p:pRg st="2" end="2"/>
                                            </p:txEl>
                                          </p:spTgt>
                                        </p:tgtEl>
                                      </p:cBhvr>
                                    </p:animEffect>
                                  </p:childTnLst>
                                  <p:subTnLst>
                                    <p:animClr>
                                      <p:cBhvr override="childStyle">
                                        <p:cTn dur="1" fill="hold" display="0" masterRel="nextClick" afterEffect="1"/>
                                        <p:tgtEl>
                                          <p:spTgt spid="2">
                                            <p:txEl>
                                              <p:pRg st="2" end="2"/>
                                            </p:txEl>
                                          </p:spTgt>
                                        </p:tgtEl>
                                        <p:attrNameLst>
                                          <p:attrName>ppt_c</p:attrName>
                                        </p:attrNameLst>
                                      </p:cBhvr>
                                      <p:to>
                                        <a:schemeClr val="accent1"/>
                                      </p:to>
                                    </p:animClr>
                                  </p:subTnLst>
                                </p:cTn>
                              </p:par>
                              <p:par>
                                <p:cTn id="18" presetID="22" presetClass="entr" presetSubtype="1" fill="hold" grpId="0"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wipe(up)">
                                      <p:cBhvr>
                                        <p:cTn id="20" dur="500"/>
                                        <p:tgtEl>
                                          <p:spTgt spid="2">
                                            <p:txEl>
                                              <p:pRg st="3" end="3"/>
                                            </p:txEl>
                                          </p:spTgt>
                                        </p:tgtEl>
                                      </p:cBhvr>
                                    </p:animEffect>
                                  </p:childTnLst>
                                  <p:subTnLst>
                                    <p:animClr>
                                      <p:cBhvr override="childStyle">
                                        <p:cTn dur="1" fill="hold" display="0" masterRel="nextClick" afterEffect="1"/>
                                        <p:tgtEl>
                                          <p:spTgt spid="2">
                                            <p:txEl>
                                              <p:pRg st="3" end="3"/>
                                            </p:txEl>
                                          </p:spTgt>
                                        </p:tgtEl>
                                        <p:attrNameLst>
                                          <p:attrName>ppt_c</p:attrName>
                                        </p:attrNameLst>
                                      </p:cBhvr>
                                      <p:to>
                                        <a:schemeClr val="accent1"/>
                                      </p:to>
                                    </p:animClr>
                                  </p:sub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wipe(up)">
                                      <p:cBhvr>
                                        <p:cTn id="25" dur="500"/>
                                        <p:tgtEl>
                                          <p:spTgt spid="2">
                                            <p:txEl>
                                              <p:pRg st="4" end="4"/>
                                            </p:txEl>
                                          </p:spTgt>
                                        </p:tgtEl>
                                      </p:cBhvr>
                                    </p:animEffect>
                                  </p:childTnLst>
                                  <p:subTnLst>
                                    <p:animClr>
                                      <p:cBhvr override="childStyle">
                                        <p:cTn dur="1" fill="hold" display="0" masterRel="nextClick" afterEffect="1"/>
                                        <p:tgtEl>
                                          <p:spTgt spid="2">
                                            <p:txEl>
                                              <p:pRg st="4" end="4"/>
                                            </p:txEl>
                                          </p:spTgt>
                                        </p:tgtEl>
                                        <p:attrNameLst>
                                          <p:attrName>ppt_c</p:attrName>
                                        </p:attrNameLst>
                                      </p:cBhvr>
                                      <p:to>
                                        <a:schemeClr val="accent1"/>
                                      </p:to>
                                    </p:animClr>
                                  </p:subTnLst>
                                </p:cTn>
                              </p:par>
                              <p:par>
                                <p:cTn id="26" presetID="22" presetClass="entr" presetSubtype="1" fill="hold" grpId="0"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wipe(up)">
                                      <p:cBhvr>
                                        <p:cTn id="28" dur="500"/>
                                        <p:tgtEl>
                                          <p:spTgt spid="2">
                                            <p:txEl>
                                              <p:pRg st="5" end="5"/>
                                            </p:txEl>
                                          </p:spTgt>
                                        </p:tgtEl>
                                      </p:cBhvr>
                                    </p:animEffect>
                                  </p:childTnLst>
                                  <p:subTnLst>
                                    <p:animClr>
                                      <p:cBhvr override="childStyle">
                                        <p:cTn dur="1" fill="hold" display="0" masterRel="nextClick" afterEffect="1"/>
                                        <p:tgtEl>
                                          <p:spTgt spid="2">
                                            <p:txEl>
                                              <p:pRg st="5" end="5"/>
                                            </p:txEl>
                                          </p:spTgt>
                                        </p:tgtEl>
                                        <p:attrNameLst>
                                          <p:attrName>ppt_c</p:attrName>
                                        </p:attrNameLst>
                                      </p:cBhvr>
                                      <p:to>
                                        <a:schemeClr val="accent1"/>
                                      </p:to>
                                    </p:animClr>
                                  </p:sub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wipe(up)">
                                      <p:cBhvr>
                                        <p:cTn id="33" dur="500"/>
                                        <p:tgtEl>
                                          <p:spTgt spid="2">
                                            <p:txEl>
                                              <p:pRg st="6" end="6"/>
                                            </p:txEl>
                                          </p:spTgt>
                                        </p:tgtEl>
                                      </p:cBhvr>
                                    </p:animEffect>
                                  </p:childTnLst>
                                  <p:subTnLst>
                                    <p:animClr>
                                      <p:cBhvr override="childStyle">
                                        <p:cTn dur="1" fill="hold" display="0" masterRel="nextClick" afterEffect="1"/>
                                        <p:tgtEl>
                                          <p:spTgt spid="2">
                                            <p:txEl>
                                              <p:pRg st="6" end="6"/>
                                            </p:txEl>
                                          </p:spTgt>
                                        </p:tgtEl>
                                        <p:attrNameLst>
                                          <p:attrName>ppt_c</p:attrName>
                                        </p:attrNameLst>
                                      </p:cBhvr>
                                      <p:to>
                                        <a:schemeClr val="accent1"/>
                                      </p:to>
                                    </p:animClr>
                                  </p:subTnLst>
                                </p:cTn>
                              </p:par>
                              <p:par>
                                <p:cTn id="34" presetID="22" presetClass="entr" presetSubtype="1" fill="hold" grpId="0" nodeType="withEffect">
                                  <p:stCondLst>
                                    <p:cond delay="0"/>
                                  </p:stCondLst>
                                  <p:childTnLst>
                                    <p:set>
                                      <p:cBhvr>
                                        <p:cTn id="35" dur="1" fill="hold">
                                          <p:stCondLst>
                                            <p:cond delay="0"/>
                                          </p:stCondLst>
                                        </p:cTn>
                                        <p:tgtEl>
                                          <p:spTgt spid="2">
                                            <p:txEl>
                                              <p:pRg st="7" end="7"/>
                                            </p:txEl>
                                          </p:spTgt>
                                        </p:tgtEl>
                                        <p:attrNameLst>
                                          <p:attrName>style.visibility</p:attrName>
                                        </p:attrNameLst>
                                      </p:cBhvr>
                                      <p:to>
                                        <p:strVal val="visible"/>
                                      </p:to>
                                    </p:set>
                                    <p:animEffect transition="in" filter="wipe(up)">
                                      <p:cBhvr>
                                        <p:cTn id="36" dur="500"/>
                                        <p:tgtEl>
                                          <p:spTgt spid="2">
                                            <p:txEl>
                                              <p:pRg st="7" end="7"/>
                                            </p:txEl>
                                          </p:spTgt>
                                        </p:tgtEl>
                                      </p:cBhvr>
                                    </p:animEffect>
                                  </p:childTnLst>
                                  <p:subTnLst>
                                    <p:animClr>
                                      <p:cBhvr override="childStyle">
                                        <p:cTn dur="1" fill="hold" display="0" masterRel="nextClick" afterEffect="1"/>
                                        <p:tgtEl>
                                          <p:spTgt spid="2">
                                            <p:txEl>
                                              <p:pRg st="7" end="7"/>
                                            </p:txEl>
                                          </p:spTgt>
                                        </p:tgtEl>
                                        <p:attrNameLst>
                                          <p:attrName>ppt_c</p:attrName>
                                        </p:attrNameLst>
                                      </p:cBhvr>
                                      <p:to>
                                        <a:schemeClr val="accent1"/>
                                      </p:to>
                                    </p:animClr>
                                  </p:sub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Effect transition="in" filter="wipe(up)">
                                      <p:cBhvr>
                                        <p:cTn id="41" dur="500"/>
                                        <p:tgtEl>
                                          <p:spTgt spid="2">
                                            <p:txEl>
                                              <p:pRg st="8" end="8"/>
                                            </p:txEl>
                                          </p:spTgt>
                                        </p:tgtEl>
                                      </p:cBhvr>
                                    </p:animEffect>
                                  </p:childTnLst>
                                  <p:subTnLst>
                                    <p:animClr>
                                      <p:cBhvr override="childStyle">
                                        <p:cTn dur="1" fill="hold" display="0" masterRel="nextClick" afterEffect="1"/>
                                        <p:tgtEl>
                                          <p:spTgt spid="2">
                                            <p:txEl>
                                              <p:pRg st="8" end="8"/>
                                            </p:txEl>
                                          </p:spTgt>
                                        </p:tgtEl>
                                        <p:attrNameLst>
                                          <p:attrName>ppt_c</p:attrName>
                                        </p:attrNameLst>
                                      </p:cBhvr>
                                      <p:to>
                                        <a:schemeClr val="accent1"/>
                                      </p:to>
                                    </p:animClr>
                                  </p:subTnLst>
                                </p:cTn>
                              </p:par>
                              <p:par>
                                <p:cTn id="42" presetID="22" presetClass="entr" presetSubtype="1" fill="hold" grpId="0" nodeType="withEffect">
                                  <p:stCondLst>
                                    <p:cond delay="0"/>
                                  </p:stCondLst>
                                  <p:childTnLst>
                                    <p:set>
                                      <p:cBhvr>
                                        <p:cTn id="43" dur="1" fill="hold">
                                          <p:stCondLst>
                                            <p:cond delay="0"/>
                                          </p:stCondLst>
                                        </p:cTn>
                                        <p:tgtEl>
                                          <p:spTgt spid="2">
                                            <p:txEl>
                                              <p:pRg st="9" end="9"/>
                                            </p:txEl>
                                          </p:spTgt>
                                        </p:tgtEl>
                                        <p:attrNameLst>
                                          <p:attrName>style.visibility</p:attrName>
                                        </p:attrNameLst>
                                      </p:cBhvr>
                                      <p:to>
                                        <p:strVal val="visible"/>
                                      </p:to>
                                    </p:set>
                                    <p:animEffect transition="in" filter="wipe(up)">
                                      <p:cBhvr>
                                        <p:cTn id="44" dur="500"/>
                                        <p:tgtEl>
                                          <p:spTgt spid="2">
                                            <p:txEl>
                                              <p:pRg st="9" end="9"/>
                                            </p:txEl>
                                          </p:spTgt>
                                        </p:tgtEl>
                                      </p:cBhvr>
                                    </p:animEffect>
                                  </p:childTnLst>
                                  <p:subTnLst>
                                    <p:animClr>
                                      <p:cBhvr override="childStyle">
                                        <p:cTn dur="1" fill="hold" display="0" masterRel="nextClick" afterEffect="1"/>
                                        <p:tgtEl>
                                          <p:spTgt spid="2">
                                            <p:txEl>
                                              <p:pRg st="9" end="9"/>
                                            </p:txEl>
                                          </p:spTgt>
                                        </p:tgtEl>
                                        <p:attrNameLst>
                                          <p:attrName>ppt_c</p:attrName>
                                        </p:attrNameLst>
                                      </p:cBhvr>
                                      <p:to>
                                        <a:schemeClr val="accent1"/>
                                      </p:to>
                                    </p:animClr>
                                  </p:sub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animEffect transition="in" filter="wipe(up)">
                                      <p:cBhvr>
                                        <p:cTn id="49" dur="500"/>
                                        <p:tgtEl>
                                          <p:spTgt spid="2">
                                            <p:txEl>
                                              <p:pRg st="10" end="10"/>
                                            </p:txEl>
                                          </p:spTgt>
                                        </p:tgtEl>
                                      </p:cBhvr>
                                    </p:animEffect>
                                  </p:childTnLst>
                                  <p:subTnLst>
                                    <p:animClr>
                                      <p:cBhvr override="childStyle">
                                        <p:cTn dur="1" fill="hold" display="0" masterRel="nextClick" afterEffect="1"/>
                                        <p:tgtEl>
                                          <p:spTgt spid="2">
                                            <p:txEl>
                                              <p:pRg st="10" end="10"/>
                                            </p:txEl>
                                          </p:spTgt>
                                        </p:tgtEl>
                                        <p:attrNameLst>
                                          <p:attrName>ppt_c</p:attrName>
                                        </p:attrNameLst>
                                      </p:cBhvr>
                                      <p:to>
                                        <a:schemeClr val="accent1"/>
                                      </p:to>
                                    </p:animClr>
                                  </p:subTnLst>
                                </p:cTn>
                              </p:par>
                              <p:par>
                                <p:cTn id="50" presetID="22" presetClass="entr" presetSubtype="1" fill="hold" grpId="0" nodeType="withEffect">
                                  <p:stCondLst>
                                    <p:cond delay="0"/>
                                  </p:stCondLst>
                                  <p:childTnLst>
                                    <p:set>
                                      <p:cBhvr>
                                        <p:cTn id="51" dur="1" fill="hold">
                                          <p:stCondLst>
                                            <p:cond delay="0"/>
                                          </p:stCondLst>
                                        </p:cTn>
                                        <p:tgtEl>
                                          <p:spTgt spid="2">
                                            <p:txEl>
                                              <p:pRg st="11" end="11"/>
                                            </p:txEl>
                                          </p:spTgt>
                                        </p:tgtEl>
                                        <p:attrNameLst>
                                          <p:attrName>style.visibility</p:attrName>
                                        </p:attrNameLst>
                                      </p:cBhvr>
                                      <p:to>
                                        <p:strVal val="visible"/>
                                      </p:to>
                                    </p:set>
                                    <p:animEffect transition="in" filter="wipe(up)">
                                      <p:cBhvr>
                                        <p:cTn id="52" dur="500"/>
                                        <p:tgtEl>
                                          <p:spTgt spid="2">
                                            <p:txEl>
                                              <p:pRg st="11" end="11"/>
                                            </p:txEl>
                                          </p:spTgt>
                                        </p:tgtEl>
                                      </p:cBhvr>
                                    </p:animEffect>
                                  </p:childTnLst>
                                  <p:subTnLst>
                                    <p:animClr>
                                      <p:cBhvr override="childStyle">
                                        <p:cTn dur="1" fill="hold" display="0" masterRel="nextClick" afterEffect="1"/>
                                        <p:tgtEl>
                                          <p:spTgt spid="2">
                                            <p:txEl>
                                              <p:pRg st="11" end="11"/>
                                            </p:txEl>
                                          </p:spTgt>
                                        </p:tgtEl>
                                        <p:attrNameLst>
                                          <p:attrName>ppt_c</p:attrName>
                                        </p:attrNameLst>
                                      </p:cBhvr>
                                      <p:to>
                                        <a:schemeClr val="accent1"/>
                                      </p:to>
                                    </p:animClr>
                                  </p:sub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2">
                                            <p:txEl>
                                              <p:pRg st="12" end="12"/>
                                            </p:txEl>
                                          </p:spTgt>
                                        </p:tgtEl>
                                        <p:attrNameLst>
                                          <p:attrName>style.visibility</p:attrName>
                                        </p:attrNameLst>
                                      </p:cBhvr>
                                      <p:to>
                                        <p:strVal val="visible"/>
                                      </p:to>
                                    </p:set>
                                    <p:animEffect transition="in" filter="wipe(up)">
                                      <p:cBhvr>
                                        <p:cTn id="57" dur="500"/>
                                        <p:tgtEl>
                                          <p:spTgt spid="2">
                                            <p:txEl>
                                              <p:pRg st="12" end="12"/>
                                            </p:txEl>
                                          </p:spTgt>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2">
                                            <p:txEl>
                                              <p:pRg st="13" end="13"/>
                                            </p:txEl>
                                          </p:spTgt>
                                        </p:tgtEl>
                                        <p:attrNameLst>
                                          <p:attrName>style.visibility</p:attrName>
                                        </p:attrNameLst>
                                      </p:cBhvr>
                                      <p:to>
                                        <p:strVal val="visible"/>
                                      </p:to>
                                    </p:set>
                                    <p:animEffect transition="in" filter="wipe(up)">
                                      <p:cBhvr>
                                        <p:cTn id="60"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Peak-sensing</a:t>
            </a:r>
          </a:p>
          <a:p>
            <a:pPr lvl="1"/>
            <a:r>
              <a:rPr lang="en-US" dirty="0" smtClean="0"/>
              <a:t>Maximum of the voltage signal is digitised</a:t>
            </a:r>
          </a:p>
          <a:p>
            <a:pPr lvl="1"/>
            <a:r>
              <a:rPr lang="en-US" dirty="0" smtClean="0"/>
              <a:t>Ex: Signal of the PMT in voltage mode (slow signals, already integrated)</a:t>
            </a:r>
          </a:p>
          <a:p>
            <a:r>
              <a:rPr lang="en-US" dirty="0" smtClean="0"/>
              <a:t>Charge sensitive</a:t>
            </a:r>
          </a:p>
          <a:p>
            <a:pPr lvl="1"/>
            <a:r>
              <a:rPr lang="en-US" dirty="0" smtClean="0"/>
              <a:t>Total integrated current digitised</a:t>
            </a:r>
          </a:p>
          <a:p>
            <a:pPr lvl="1"/>
            <a:r>
              <a:rPr lang="en-US" dirty="0" smtClean="0"/>
              <a:t>Ex: Signal of the PMT in the current mode (fast signals)</a:t>
            </a:r>
          </a:p>
          <a:p>
            <a:r>
              <a:rPr lang="en-US" dirty="0" smtClean="0"/>
              <a:t>Time of integration or the time period over which the ADC seeks a maximum is determined by the width of the gate signal</a:t>
            </a:r>
          </a:p>
        </p:txBody>
      </p:sp>
      <p:sp>
        <p:nvSpPr>
          <p:cNvPr id="3" name="Title 2"/>
          <p:cNvSpPr>
            <a:spLocks noGrp="1"/>
          </p:cNvSpPr>
          <p:nvPr>
            <p:ph type="title"/>
          </p:nvPr>
        </p:nvSpPr>
        <p:spPr/>
        <p:txBody>
          <a:bodyPr>
            <a:noAutofit/>
          </a:bodyPr>
          <a:lstStyle/>
          <a:p>
            <a:r>
              <a:rPr sz="4400" dirty="0" smtClean="0"/>
              <a:t>Analog-to-Digital Converters (ADCs)</a:t>
            </a:r>
            <a:endParaRPr lang="en-US" sz="4400"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62</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subTnLst>
                                    <p:animClr>
                                      <p:cBhvr override="childStyle">
                                        <p:cTn dur="1" fill="hold" display="0" masterRel="nextClick" afterEffect="1"/>
                                        <p:tgtEl>
                                          <p:spTgt spid="2">
                                            <p:txEl>
                                              <p:pRg st="0" end="0"/>
                                            </p:txEl>
                                          </p:spTgt>
                                        </p:tgtEl>
                                        <p:attrNameLst>
                                          <p:attrName>ppt_c</p:attrName>
                                        </p:attrNameLst>
                                      </p:cBhvr>
                                      <p:to>
                                        <a:schemeClr val="accent1"/>
                                      </p:to>
                                    </p:animClr>
                                  </p:subTnLst>
                                </p:cTn>
                              </p:par>
                              <p:par>
                                <p:cTn id="8" presetID="22" presetClass="entr" presetSubtype="1"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up)">
                                      <p:cBhvr>
                                        <p:cTn id="10" dur="500"/>
                                        <p:tgtEl>
                                          <p:spTgt spid="2">
                                            <p:txEl>
                                              <p:pRg st="1" end="1"/>
                                            </p:txEl>
                                          </p:spTgt>
                                        </p:tgtEl>
                                      </p:cBhvr>
                                    </p:animEffect>
                                  </p:childTnLst>
                                  <p:subTnLst>
                                    <p:animClr>
                                      <p:cBhvr override="childStyle">
                                        <p:cTn dur="1" fill="hold" display="0" masterRel="nextClick" afterEffect="1"/>
                                        <p:tgtEl>
                                          <p:spTgt spid="2">
                                            <p:txEl>
                                              <p:pRg st="1" end="1"/>
                                            </p:txEl>
                                          </p:spTgt>
                                        </p:tgtEl>
                                        <p:attrNameLst>
                                          <p:attrName>ppt_c</p:attrName>
                                        </p:attrNameLst>
                                      </p:cBhvr>
                                      <p:to>
                                        <a:schemeClr val="accent1"/>
                                      </p:to>
                                    </p:animClr>
                                  </p:subTnLst>
                                </p:cTn>
                              </p:par>
                              <p:par>
                                <p:cTn id="11" presetID="22" presetClass="entr" presetSubtype="1"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up)">
                                      <p:cBhvr>
                                        <p:cTn id="13" dur="500"/>
                                        <p:tgtEl>
                                          <p:spTgt spid="2">
                                            <p:txEl>
                                              <p:pRg st="2" end="2"/>
                                            </p:txEl>
                                          </p:spTgt>
                                        </p:tgtEl>
                                      </p:cBhvr>
                                    </p:animEffect>
                                  </p:childTnLst>
                                  <p:subTnLst>
                                    <p:animClr>
                                      <p:cBhvr override="childStyle">
                                        <p:cTn dur="1" fill="hold" display="0" masterRel="nextClick" afterEffect="1"/>
                                        <p:tgtEl>
                                          <p:spTgt spid="2">
                                            <p:txEl>
                                              <p:pRg st="2" end="2"/>
                                            </p:txEl>
                                          </p:spTgt>
                                        </p:tgtEl>
                                        <p:attrNameLst>
                                          <p:attrName>ppt_c</p:attrName>
                                        </p:attrNameLst>
                                      </p:cBhvr>
                                      <p:to>
                                        <a:schemeClr val="accent1"/>
                                      </p:to>
                                    </p:animClr>
                                  </p:sub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up)">
                                      <p:cBhvr>
                                        <p:cTn id="18" dur="500"/>
                                        <p:tgtEl>
                                          <p:spTgt spid="2">
                                            <p:txEl>
                                              <p:pRg st="3" end="3"/>
                                            </p:txEl>
                                          </p:spTgt>
                                        </p:tgtEl>
                                      </p:cBhvr>
                                    </p:animEffect>
                                  </p:childTnLst>
                                  <p:subTnLst>
                                    <p:animClr>
                                      <p:cBhvr override="childStyle">
                                        <p:cTn dur="1" fill="hold" display="0" masterRel="nextClick" afterEffect="1"/>
                                        <p:tgtEl>
                                          <p:spTgt spid="2">
                                            <p:txEl>
                                              <p:pRg st="3" end="3"/>
                                            </p:txEl>
                                          </p:spTgt>
                                        </p:tgtEl>
                                        <p:attrNameLst>
                                          <p:attrName>ppt_c</p:attrName>
                                        </p:attrNameLst>
                                      </p:cBhvr>
                                      <p:to>
                                        <a:schemeClr val="accent1"/>
                                      </p:to>
                                    </p:animClr>
                                  </p:subTnLst>
                                </p:cTn>
                              </p:par>
                              <p:par>
                                <p:cTn id="19" presetID="22" presetClass="entr" presetSubtype="1"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wipe(up)">
                                      <p:cBhvr>
                                        <p:cTn id="21" dur="500"/>
                                        <p:tgtEl>
                                          <p:spTgt spid="2">
                                            <p:txEl>
                                              <p:pRg st="4" end="4"/>
                                            </p:txEl>
                                          </p:spTgt>
                                        </p:tgtEl>
                                      </p:cBhvr>
                                    </p:animEffect>
                                  </p:childTnLst>
                                  <p:subTnLst>
                                    <p:animClr>
                                      <p:cBhvr override="childStyle">
                                        <p:cTn dur="1" fill="hold" display="0" masterRel="nextClick" afterEffect="1"/>
                                        <p:tgtEl>
                                          <p:spTgt spid="2">
                                            <p:txEl>
                                              <p:pRg st="4" end="4"/>
                                            </p:txEl>
                                          </p:spTgt>
                                        </p:tgtEl>
                                        <p:attrNameLst>
                                          <p:attrName>ppt_c</p:attrName>
                                        </p:attrNameLst>
                                      </p:cBhvr>
                                      <p:to>
                                        <a:schemeClr val="accent1"/>
                                      </p:to>
                                    </p:animClr>
                                  </p:subTnLst>
                                </p:cTn>
                              </p:par>
                              <p:par>
                                <p:cTn id="22" presetID="22" presetClass="entr" presetSubtype="1" fill="hold" grpId="0"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wipe(up)">
                                      <p:cBhvr>
                                        <p:cTn id="24" dur="500"/>
                                        <p:tgtEl>
                                          <p:spTgt spid="2">
                                            <p:txEl>
                                              <p:pRg st="5" end="5"/>
                                            </p:txEl>
                                          </p:spTgt>
                                        </p:tgtEl>
                                      </p:cBhvr>
                                    </p:animEffect>
                                  </p:childTnLst>
                                  <p:subTnLst>
                                    <p:animClr>
                                      <p:cBhvr override="childStyle">
                                        <p:cTn dur="1" fill="hold" display="0" masterRel="nextClick" afterEffect="1"/>
                                        <p:tgtEl>
                                          <p:spTgt spid="2">
                                            <p:txEl>
                                              <p:pRg st="5" end="5"/>
                                            </p:txEl>
                                          </p:spTgt>
                                        </p:tgtEl>
                                        <p:attrNameLst>
                                          <p:attrName>ppt_c</p:attrName>
                                        </p:attrNameLst>
                                      </p:cBhvr>
                                      <p:to>
                                        <a:schemeClr val="accent1"/>
                                      </p:to>
                                    </p:animClr>
                                  </p:sub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wipe(up)">
                                      <p:cBhvr>
                                        <p:cTn id="29"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Ramp or Wilkinson</a:t>
            </a:r>
          </a:p>
          <a:p>
            <a:r>
              <a:rPr lang="en-US" dirty="0" smtClean="0"/>
              <a:t>Successive approximation</a:t>
            </a:r>
          </a:p>
          <a:p>
            <a:r>
              <a:rPr lang="en-US" dirty="0" smtClean="0"/>
              <a:t>Flash or parallel</a:t>
            </a:r>
          </a:p>
          <a:p>
            <a:r>
              <a:rPr lang="en-US" dirty="0" smtClean="0"/>
              <a:t>Sigma-delta ADC</a:t>
            </a:r>
          </a:p>
          <a:p>
            <a:r>
              <a:rPr lang="en-US" dirty="0" smtClean="0"/>
              <a:t>Hybrid (Wilkinson + successive approximation)</a:t>
            </a:r>
          </a:p>
          <a:p>
            <a:r>
              <a:rPr lang="en-US" dirty="0" smtClean="0"/>
              <a:t>Tracking ADC</a:t>
            </a:r>
          </a:p>
          <a:p>
            <a:r>
              <a:rPr lang="en-US" dirty="0" smtClean="0"/>
              <a:t>Parallel ripple ADC</a:t>
            </a:r>
          </a:p>
          <a:p>
            <a:r>
              <a:rPr lang="en-US" dirty="0" smtClean="0"/>
              <a:t>Variable threshold flash ADC</a:t>
            </a:r>
          </a:p>
          <a:p>
            <a:r>
              <a:rPr lang="en-US" dirty="0" smtClean="0"/>
              <a:t>…</a:t>
            </a:r>
          </a:p>
          <a:p>
            <a:endParaRPr lang="en-US" dirty="0"/>
          </a:p>
        </p:txBody>
      </p:sp>
      <p:sp>
        <p:nvSpPr>
          <p:cNvPr id="3" name="Title 2"/>
          <p:cNvSpPr>
            <a:spLocks noGrp="1"/>
          </p:cNvSpPr>
          <p:nvPr>
            <p:ph type="title"/>
          </p:nvPr>
        </p:nvSpPr>
        <p:spPr/>
        <p:txBody>
          <a:bodyPr>
            <a:noAutofit/>
          </a:bodyPr>
          <a:lstStyle/>
          <a:p>
            <a:r>
              <a:rPr sz="4400" dirty="0" smtClean="0"/>
              <a:t>Types of ADCs</a:t>
            </a:r>
            <a:endParaRPr lang="en-US" sz="4400"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63</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up)">
                                      <p:cBhvr>
                                        <p:cTn id="10" dur="500"/>
                                        <p:tgtEl>
                                          <p:spTgt spid="2">
                                            <p:txEl>
                                              <p:pRg st="1" end="1"/>
                                            </p:txEl>
                                          </p:spTgt>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up)">
                                      <p:cBhvr>
                                        <p:cTn id="13" dur="500"/>
                                        <p:tgtEl>
                                          <p:spTgt spid="2">
                                            <p:txEl>
                                              <p:pRg st="2" end="2"/>
                                            </p:txEl>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up)">
                                      <p:cBhvr>
                                        <p:cTn id="16" dur="500"/>
                                        <p:tgtEl>
                                          <p:spTgt spid="2">
                                            <p:txEl>
                                              <p:pRg st="3" end="3"/>
                                            </p:txEl>
                                          </p:spTgt>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up)">
                                      <p:cBhvr>
                                        <p:cTn id="19" dur="500"/>
                                        <p:tgtEl>
                                          <p:spTgt spid="2">
                                            <p:txEl>
                                              <p:pRg st="4" end="4"/>
                                            </p:txEl>
                                          </p:spTgt>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up)">
                                      <p:cBhvr>
                                        <p:cTn id="22" dur="500"/>
                                        <p:tgtEl>
                                          <p:spTgt spid="2">
                                            <p:txEl>
                                              <p:pRg st="5" end="5"/>
                                            </p:txEl>
                                          </p:spTgt>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up)">
                                      <p:cBhvr>
                                        <p:cTn id="25" dur="500"/>
                                        <p:tgtEl>
                                          <p:spTgt spid="2">
                                            <p:txEl>
                                              <p:pRg st="6" end="6"/>
                                            </p:tx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up)">
                                      <p:cBhvr>
                                        <p:cTn id="28" dur="500"/>
                                        <p:tgtEl>
                                          <p:spTgt spid="2">
                                            <p:txEl>
                                              <p:pRg st="7" end="7"/>
                                            </p:tx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ipe(up)">
                                      <p:cBhvr>
                                        <p:cTn id="31"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fig1.jpg"/>
          <p:cNvPicPr>
            <a:picLocks noGrp="1" noChangeAspect="1"/>
          </p:cNvPicPr>
          <p:nvPr>
            <p:ph sz="half" idx="1"/>
          </p:nvPr>
        </p:nvPicPr>
        <p:blipFill>
          <a:blip r:embed="rId2" cstate="print"/>
          <a:srcRect b="-572"/>
          <a:stretch>
            <a:fillRect/>
          </a:stretch>
        </p:blipFill>
        <p:spPr>
          <a:xfrm>
            <a:off x="467544" y="720000"/>
            <a:ext cx="4041417" cy="5760000"/>
          </a:xfrm>
          <a:prstGeom prst="rect">
            <a:avLst/>
          </a:prstGeom>
          <a:ln>
            <a:noFill/>
          </a:ln>
          <a:effectLst>
            <a:outerShdw blurRad="292100" dist="139700" dir="2700000" algn="tl" rotWithShape="0">
              <a:srgbClr val="333333">
                <a:alpha val="65000"/>
              </a:srgbClr>
            </a:outerShdw>
          </a:effectLst>
        </p:spPr>
      </p:pic>
      <p:sp>
        <p:nvSpPr>
          <p:cNvPr id="7" name="Title 6"/>
          <p:cNvSpPr>
            <a:spLocks noGrp="1"/>
          </p:cNvSpPr>
          <p:nvPr>
            <p:ph type="title"/>
          </p:nvPr>
        </p:nvSpPr>
        <p:spPr/>
        <p:txBody>
          <a:bodyPr>
            <a:noAutofit/>
          </a:bodyPr>
          <a:lstStyle/>
          <a:p>
            <a:r>
              <a:rPr sz="4400" dirty="0" smtClean="0"/>
              <a:t>Ramp or Wilkinson ADC </a:t>
            </a:r>
            <a:endParaRPr lang="en-US" sz="4400"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64</a:t>
            </a:fld>
            <a:endParaRPr kumimoji="0" lang="en-US" dirty="0"/>
          </a:p>
        </p:txBody>
      </p:sp>
      <p:pic>
        <p:nvPicPr>
          <p:cNvPr id="11" name="Content Placeholder 10" descr="fig2.jpg"/>
          <p:cNvPicPr>
            <a:picLocks noGrp="1" noChangeAspect="1"/>
          </p:cNvPicPr>
          <p:nvPr>
            <p:ph sz="half" idx="2"/>
          </p:nvPr>
        </p:nvPicPr>
        <p:blipFill>
          <a:blip r:embed="rId3" cstate="print"/>
          <a:srcRect b="-569"/>
          <a:stretch>
            <a:fillRect/>
          </a:stretch>
        </p:blipFill>
        <p:spPr>
          <a:xfrm>
            <a:off x="4527869" y="720000"/>
            <a:ext cx="4025346" cy="57600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sz="4400" dirty="0" smtClean="0"/>
              <a:t>Successive approximation ADC</a:t>
            </a:r>
            <a:endParaRPr lang="en-US" sz="4400" dirty="0"/>
          </a:p>
        </p:txBody>
      </p:sp>
      <p:sp>
        <p:nvSpPr>
          <p:cNvPr id="5" name="Footer Placeholder 4"/>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65</a:t>
            </a:fld>
            <a:endParaRPr kumimoji="0" lang="en-US" dirty="0"/>
          </a:p>
        </p:txBody>
      </p:sp>
      <p:pic>
        <p:nvPicPr>
          <p:cNvPr id="4098" name="Picture 2"/>
          <p:cNvPicPr>
            <a:picLocks noGrp="1" noChangeAspect="1" noChangeArrowheads="1"/>
          </p:cNvPicPr>
          <p:nvPr>
            <p:ph idx="1"/>
          </p:nvPr>
        </p:nvPicPr>
        <p:blipFill>
          <a:blip r:embed="rId2" cstate="print"/>
          <a:srcRect l="5447" t="13053" r="12570" b="19580"/>
          <a:stretch>
            <a:fillRect/>
          </a:stretch>
        </p:blipFill>
        <p:spPr bwMode="auto">
          <a:xfrm>
            <a:off x="44039" y="980728"/>
            <a:ext cx="9055922" cy="52560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up)">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36512" y="1053344"/>
            <a:ext cx="4428000" cy="5472000"/>
          </a:xfrm>
        </p:spPr>
        <p:txBody>
          <a:bodyPr>
            <a:normAutofit fontScale="77500" lnSpcReduction="20000"/>
          </a:bodyPr>
          <a:lstStyle/>
          <a:p>
            <a:pPr>
              <a:lnSpc>
                <a:spcPct val="120000"/>
              </a:lnSpc>
            </a:pPr>
            <a:r>
              <a:rPr lang="en-US" dirty="0" smtClean="0"/>
              <a:t>Flash ADC is the fastest ADC type available. The digital equivalent of the analog signal will be available right away at it output – hence the name “flash”.</a:t>
            </a:r>
          </a:p>
          <a:p>
            <a:pPr>
              <a:lnSpc>
                <a:spcPct val="120000"/>
              </a:lnSpc>
            </a:pPr>
            <a:r>
              <a:rPr lang="en-US" dirty="0" smtClean="0"/>
              <a:t>The number of required comparators is </a:t>
            </a:r>
            <a:r>
              <a:rPr lang="en-US" dirty="0" smtClean="0"/>
              <a:t>2</a:t>
            </a:r>
            <a:r>
              <a:rPr lang="en-US" baseline="30000" dirty="0" smtClean="0"/>
              <a:t>n</a:t>
            </a:r>
            <a:r>
              <a:rPr lang="en-US" dirty="0" smtClean="0"/>
              <a:t> -1, </a:t>
            </a:r>
            <a:r>
              <a:rPr lang="en-US" dirty="0" smtClean="0"/>
              <a:t>where n is the number of output bits.</a:t>
            </a:r>
          </a:p>
          <a:p>
            <a:pPr>
              <a:lnSpc>
                <a:spcPct val="120000"/>
              </a:lnSpc>
            </a:pPr>
            <a:r>
              <a:rPr lang="en-US" dirty="0" smtClean="0"/>
              <a:t>Since Flash ADC comparisons are set by a set of resistors, one could set different values for the resistors in order to obtain a non-linear output, i.e. one value would represent a different voltage step from the other values.</a:t>
            </a:r>
          </a:p>
          <a:p>
            <a:pPr>
              <a:lnSpc>
                <a:spcPct val="120000"/>
              </a:lnSpc>
            </a:pPr>
            <a:endParaRPr lang="en-US" dirty="0"/>
          </a:p>
        </p:txBody>
      </p:sp>
      <p:pic>
        <p:nvPicPr>
          <p:cNvPr id="7" name="Content Placeholder 6" descr="imageview.php.gif"/>
          <p:cNvPicPr>
            <a:picLocks noGrp="1" noChangeAspect="1"/>
          </p:cNvPicPr>
          <p:nvPr>
            <p:ph sz="half" idx="2"/>
          </p:nvPr>
        </p:nvPicPr>
        <p:blipFill>
          <a:blip r:embed="rId2" cstate="print">
            <a:clrChange>
              <a:clrFrom>
                <a:srgbClr val="FFFFFF"/>
              </a:clrFrom>
              <a:clrTo>
                <a:srgbClr val="FFFFFF">
                  <a:alpha val="0"/>
                </a:srgbClr>
              </a:clrTo>
            </a:clrChange>
          </a:blip>
          <a:stretch>
            <a:fillRect/>
          </a:stretch>
        </p:blipFill>
        <p:spPr>
          <a:xfrm>
            <a:off x="4283968" y="850524"/>
            <a:ext cx="4765071" cy="5242772"/>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title"/>
          </p:nvPr>
        </p:nvSpPr>
        <p:spPr/>
        <p:txBody>
          <a:bodyPr>
            <a:noAutofit/>
          </a:bodyPr>
          <a:lstStyle/>
          <a:p>
            <a:r>
              <a:rPr sz="4400" dirty="0" smtClean="0"/>
              <a:t>Flash or parallel ADC</a:t>
            </a:r>
            <a:endParaRPr lang="en-US" sz="4400" dirty="0"/>
          </a:p>
        </p:txBody>
      </p:sp>
      <p:sp>
        <p:nvSpPr>
          <p:cNvPr id="5" name="Footer Placeholder 4"/>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66</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subTnLst>
                                    <p:animClr>
                                      <p:cBhvr override="childStyle">
                                        <p:cTn dur="1" fill="hold" display="0" masterRel="nextClick" afterEffect="1"/>
                                        <p:tgtEl>
                                          <p:spTgt spid="2">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up)">
                                      <p:cBhvr>
                                        <p:cTn id="12" dur="500"/>
                                        <p:tgtEl>
                                          <p:spTgt spid="2">
                                            <p:txEl>
                                              <p:pRg st="1" end="1"/>
                                            </p:txEl>
                                          </p:spTgt>
                                        </p:tgtEl>
                                      </p:cBhvr>
                                    </p:animEffect>
                                  </p:childTnLst>
                                  <p:subTnLst>
                                    <p:animClr>
                                      <p:cBhvr override="childStyle">
                                        <p:cTn dur="1" fill="hold" display="0" masterRel="nextClick" afterEffect="1"/>
                                        <p:tgtEl>
                                          <p:spTgt spid="2">
                                            <p:txEl>
                                              <p:pRg st="1" end="1"/>
                                            </p:txEl>
                                          </p:spTgt>
                                        </p:tgtEl>
                                        <p:attrNameLst>
                                          <p:attrName>ppt_c</p:attrName>
                                        </p:attrNameLst>
                                      </p:cBhvr>
                                      <p:to>
                                        <a:schemeClr val="accent1"/>
                                      </p:to>
                                    </p:animClr>
                                  </p:subTnLst>
                                </p:cTn>
                              </p:par>
                              <p:par>
                                <p:cTn id="13" presetID="2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up)">
                                      <p:cBhvr>
                                        <p:cTn id="20"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r>
              <a:rPr sz="4400" dirty="0" smtClean="0"/>
              <a:t>Sigma-delta ADC</a:t>
            </a:r>
            <a:endParaRPr lang="en-US" sz="4400" dirty="0"/>
          </a:p>
        </p:txBody>
      </p:sp>
      <p:sp>
        <p:nvSpPr>
          <p:cNvPr id="5" name="Footer Placeholder 4"/>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67</a:t>
            </a:fld>
            <a:endParaRPr kumimoji="0" lang="en-US" dirty="0"/>
          </a:p>
        </p:txBody>
      </p:sp>
      <p:pic>
        <p:nvPicPr>
          <p:cNvPr id="5122" name="Picture 2"/>
          <p:cNvPicPr>
            <a:picLocks noGrp="1" noChangeAspect="1" noChangeArrowheads="1"/>
          </p:cNvPicPr>
          <p:nvPr>
            <p:ph idx="1"/>
          </p:nvPr>
        </p:nvPicPr>
        <p:blipFill>
          <a:blip r:embed="rId2" cstate="print"/>
          <a:srcRect l="5866" t="13053" r="4609" b="10087"/>
          <a:stretch>
            <a:fillRect/>
          </a:stretch>
        </p:blipFill>
        <p:spPr bwMode="auto">
          <a:xfrm>
            <a:off x="59592" y="909328"/>
            <a:ext cx="9024816" cy="54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idx="1"/>
          </p:nvPr>
        </p:nvSpPr>
        <p:spPr/>
        <p:txBody>
          <a:bodyPr>
            <a:noAutofit/>
          </a:bodyPr>
          <a:lstStyle/>
          <a:p>
            <a:pPr marL="180000" indent="-180000">
              <a:buFont typeface="Arial" pitchFamily="34" charset="0"/>
              <a:buChar char="•"/>
            </a:pPr>
            <a:r>
              <a:rPr lang="en-US" sz="2200" b="0" dirty="0" smtClean="0"/>
              <a:t>Output value D should be linearly proportional to V</a:t>
            </a:r>
          </a:p>
          <a:p>
            <a:pPr marL="180000" indent="-180000">
              <a:buFont typeface="Arial" pitchFamily="34" charset="0"/>
              <a:buChar char="•"/>
            </a:pPr>
            <a:r>
              <a:rPr lang="en-US" sz="2200" b="0" dirty="0" smtClean="0"/>
              <a:t>Check with plot</a:t>
            </a:r>
            <a:endParaRPr lang="en-US" sz="2200" b="0" dirty="0"/>
          </a:p>
        </p:txBody>
      </p:sp>
      <p:pic>
        <p:nvPicPr>
          <p:cNvPr id="16" name="Picture 3"/>
          <p:cNvPicPr>
            <a:picLocks noGrp="1" noChangeAspect="1" noChangeArrowheads="1"/>
          </p:cNvPicPr>
          <p:nvPr>
            <p:ph sz="half" idx="2"/>
          </p:nvPr>
        </p:nvPicPr>
        <p:blipFill>
          <a:blip r:embed="rId2" cstate="print"/>
          <a:stretch>
            <a:fillRect/>
          </a:stretch>
        </p:blipFill>
        <p:spPr bwMode="auto">
          <a:xfrm>
            <a:off x="74240" y="2857496"/>
            <a:ext cx="4539702" cy="2988000"/>
          </a:xfrm>
          <a:prstGeom prst="rect">
            <a:avLst/>
          </a:prstGeom>
          <a:noFill/>
          <a:ln w="9525">
            <a:noFill/>
            <a:miter lim="800000"/>
            <a:headEnd/>
            <a:tailEnd/>
          </a:ln>
          <a:effectLst/>
        </p:spPr>
      </p:pic>
      <p:pic>
        <p:nvPicPr>
          <p:cNvPr id="15" name="Picture 2"/>
          <p:cNvPicPr>
            <a:picLocks noGrp="1" noChangeAspect="1" noChangeArrowheads="1"/>
          </p:cNvPicPr>
          <p:nvPr>
            <p:ph sz="quarter" idx="4"/>
          </p:nvPr>
        </p:nvPicPr>
        <p:blipFill>
          <a:blip r:embed="rId3" cstate="print"/>
          <a:stretch>
            <a:fillRect/>
          </a:stretch>
        </p:blipFill>
        <p:spPr bwMode="auto">
          <a:xfrm>
            <a:off x="4642112" y="2857496"/>
            <a:ext cx="4430482" cy="2988000"/>
          </a:xfrm>
          <a:prstGeom prst="rect">
            <a:avLst/>
          </a:prstGeom>
          <a:noFill/>
          <a:ln w="9525">
            <a:noFill/>
            <a:miter lim="800000"/>
            <a:headEnd/>
            <a:tailEnd/>
          </a:ln>
          <a:effectLst/>
        </p:spPr>
      </p:pic>
      <p:sp>
        <p:nvSpPr>
          <p:cNvPr id="18" name="Text Placeholder 17"/>
          <p:cNvSpPr>
            <a:spLocks noGrp="1"/>
          </p:cNvSpPr>
          <p:nvPr>
            <p:ph type="body" idx="3"/>
          </p:nvPr>
        </p:nvSpPr>
        <p:spPr/>
        <p:txBody>
          <a:bodyPr>
            <a:noAutofit/>
          </a:bodyPr>
          <a:lstStyle/>
          <a:p>
            <a:pPr marL="180000" indent="-180000">
              <a:lnSpc>
                <a:spcPct val="120000"/>
              </a:lnSpc>
              <a:buFont typeface="Arial" pitchFamily="34" charset="0"/>
              <a:buChar char="•"/>
            </a:pPr>
            <a:r>
              <a:rPr lang="en-US" sz="2200" b="0" dirty="0" smtClean="0"/>
              <a:t>For more precise evaluation of INL fit to line and plot deviations</a:t>
            </a:r>
          </a:p>
          <a:p>
            <a:pPr marL="180000" indent="-180000">
              <a:lnSpc>
                <a:spcPct val="120000"/>
              </a:lnSpc>
              <a:buFont typeface="Arial" pitchFamily="34" charset="0"/>
              <a:buChar char="•"/>
            </a:pPr>
            <a:r>
              <a:rPr lang="en-US" sz="2200" b="0" dirty="0" smtClean="0"/>
              <a:t>Plot D</a:t>
            </a:r>
            <a:r>
              <a:rPr lang="en-US" sz="2200" b="0" baseline="-25000" dirty="0" smtClean="0"/>
              <a:t>i</a:t>
            </a:r>
            <a:r>
              <a:rPr lang="en-US" sz="2200" b="0" dirty="0" smtClean="0"/>
              <a:t>-D</a:t>
            </a:r>
            <a:r>
              <a:rPr lang="en-US" sz="2200" b="0" baseline="-25000" dirty="0" smtClean="0"/>
              <a:t>fit</a:t>
            </a:r>
            <a:r>
              <a:rPr lang="en-US" sz="2200" b="0" dirty="0" smtClean="0"/>
              <a:t>  vs nchan</a:t>
            </a:r>
            <a:endParaRPr lang="en-US" sz="2200" b="0" dirty="0"/>
          </a:p>
        </p:txBody>
      </p:sp>
      <p:sp>
        <p:nvSpPr>
          <p:cNvPr id="5" name="Footer Placeholder 4"/>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6" name="Slide Number Placeholder 5"/>
          <p:cNvSpPr>
            <a:spLocks noGrp="1"/>
          </p:cNvSpPr>
          <p:nvPr>
            <p:ph type="sldNum" sz="quarter" idx="12"/>
          </p:nvPr>
        </p:nvSpPr>
        <p:spPr/>
        <p:txBody>
          <a:bodyPr/>
          <a:lstStyle/>
          <a:p>
            <a:fld id="{69E29E33-B620-47F9-BB04-8846C2A5AFCC}" type="slidenum">
              <a:rPr kumimoji="0" lang="en-US" smtClean="0"/>
              <a:pPr/>
              <a:t>68</a:t>
            </a:fld>
            <a:endParaRPr kumimoji="0" lang="en-US" dirty="0"/>
          </a:p>
        </p:txBody>
      </p:sp>
      <p:sp>
        <p:nvSpPr>
          <p:cNvPr id="7" name="Title 6"/>
          <p:cNvSpPr>
            <a:spLocks noGrp="1"/>
          </p:cNvSpPr>
          <p:nvPr>
            <p:ph type="title"/>
          </p:nvPr>
        </p:nvSpPr>
        <p:spPr/>
        <p:txBody>
          <a:bodyPr>
            <a:noAutofit/>
          </a:bodyPr>
          <a:lstStyle/>
          <a:p>
            <a:r>
              <a:rPr sz="4400" dirty="0" smtClean="0"/>
              <a:t>Integral non-linearity</a:t>
            </a:r>
            <a:endParaRPr lang="en-US" sz="4400"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Autofit/>
          </a:bodyPr>
          <a:lstStyle/>
          <a:p>
            <a:r>
              <a:rPr sz="4400" dirty="0" smtClean="0"/>
              <a:t>Differential non-linearity</a:t>
            </a:r>
            <a:endParaRPr lang="en-US" sz="4400" dirty="0"/>
          </a:p>
        </p:txBody>
      </p:sp>
      <p:sp>
        <p:nvSpPr>
          <p:cNvPr id="6" name="Footer Placeholder 5"/>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69</a:t>
            </a:fld>
            <a:endParaRPr kumimoji="0" lang="en-US"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214282" y="3714752"/>
            <a:ext cx="8703312" cy="2786082"/>
          </a:xfrm>
          <a:prstGeom prst="rect">
            <a:avLst/>
          </a:prstGeom>
          <a:noFill/>
          <a:ln w="9525">
            <a:noFill/>
            <a:miter lim="800000"/>
            <a:headEnd/>
            <a:tailEnd/>
          </a:ln>
          <a:effectLst/>
        </p:spPr>
      </p:pic>
      <p:sp>
        <p:nvSpPr>
          <p:cNvPr id="12" name="TextBox 11"/>
          <p:cNvSpPr txBox="1"/>
          <p:nvPr/>
        </p:nvSpPr>
        <p:spPr>
          <a:xfrm>
            <a:off x="285720" y="836712"/>
            <a:ext cx="8501122" cy="2677656"/>
          </a:xfrm>
          <a:prstGeom prst="rect">
            <a:avLst/>
          </a:prstGeom>
          <a:noFill/>
        </p:spPr>
        <p:txBody>
          <a:bodyPr wrap="square" rtlCol="0">
            <a:spAutoFit/>
          </a:bodyPr>
          <a:lstStyle/>
          <a:p>
            <a:pPr marL="180000" indent="-180000">
              <a:buFont typeface="Arial" pitchFamily="34" charset="0"/>
              <a:buChar char="•"/>
            </a:pPr>
            <a:r>
              <a:rPr lang="en-US" sz="2400" dirty="0" smtClean="0"/>
              <a:t>Measures non-uniformity in channel profiles over range</a:t>
            </a:r>
          </a:p>
          <a:p>
            <a:pPr marL="800100" lvl="1" indent="-180000"/>
            <a:r>
              <a:rPr lang="nn-NO" sz="2400" dirty="0" smtClean="0"/>
              <a:t>DNL = DV </a:t>
            </a:r>
            <a:r>
              <a:rPr lang="nn-NO" sz="2400" baseline="-25000" dirty="0" smtClean="0"/>
              <a:t>i</a:t>
            </a:r>
            <a:r>
              <a:rPr lang="nn-NO" sz="2400" dirty="0" smtClean="0"/>
              <a:t>/&lt;DV&gt; - 1</a:t>
            </a:r>
          </a:p>
          <a:p>
            <a:pPr marL="800100" lvl="1" indent="-180000"/>
            <a:r>
              <a:rPr lang="en-US" sz="2400" dirty="0" smtClean="0"/>
              <a:t>DV </a:t>
            </a:r>
            <a:r>
              <a:rPr lang="en-US" sz="2400" baseline="-25000" dirty="0" smtClean="0"/>
              <a:t>i</a:t>
            </a:r>
            <a:r>
              <a:rPr lang="en-US" sz="2400" dirty="0" smtClean="0"/>
              <a:t> = width of channel i</a:t>
            </a:r>
          </a:p>
          <a:p>
            <a:pPr marL="800100" lvl="1" indent="-180000"/>
            <a:r>
              <a:rPr lang="en-US" sz="2400" dirty="0" smtClean="0"/>
              <a:t>&lt;DV&gt; = average width</a:t>
            </a:r>
          </a:p>
          <a:p>
            <a:pPr marL="180000" indent="-180000">
              <a:buFont typeface="Arial" pitchFamily="34" charset="0"/>
              <a:buChar char="•"/>
            </a:pPr>
            <a:r>
              <a:rPr lang="en-US" sz="2400" dirty="0" smtClean="0"/>
              <a:t>RMS or worst case values may be quoted</a:t>
            </a:r>
          </a:p>
          <a:p>
            <a:pPr marL="800100" lvl="1" indent="-180000"/>
            <a:r>
              <a:rPr lang="en-US" sz="2400" dirty="0" smtClean="0"/>
              <a:t>DNL ~ 1% is typical but 10</a:t>
            </a:r>
            <a:r>
              <a:rPr lang="en-US" sz="2400" baseline="30000" dirty="0" smtClean="0"/>
              <a:t>-3</a:t>
            </a:r>
            <a:r>
              <a:rPr lang="en-US" sz="2400" dirty="0" smtClean="0"/>
              <a:t> can be achieved</a:t>
            </a:r>
          </a:p>
          <a:p>
            <a:pPr marL="800100" lvl="1" indent="-180000"/>
            <a:r>
              <a:rPr lang="en-US" sz="2400" dirty="0" smtClean="0"/>
              <a:t>can show up systematic effects, as well as random</a:t>
            </a:r>
            <a:endParaRPr lang="en-US"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fontScale="92500" lnSpcReduction="10000"/>
          </a:bodyPr>
          <a:lstStyle/>
          <a:p>
            <a:pPr>
              <a:lnSpc>
                <a:spcPct val="120000"/>
              </a:lnSpc>
            </a:pPr>
            <a:r>
              <a:rPr lang="en-GB" dirty="0" smtClean="0"/>
              <a:t>In most systems, there will be a smallest </a:t>
            </a:r>
            <a:r>
              <a:rPr lang="en-GB" u="sng" dirty="0" smtClean="0"/>
              <a:t>measurable</a:t>
            </a:r>
            <a:r>
              <a:rPr lang="en-GB" dirty="0" smtClean="0"/>
              <a:t> signal</a:t>
            </a:r>
          </a:p>
          <a:p>
            <a:pPr lvl="1">
              <a:lnSpc>
                <a:spcPct val="120000"/>
              </a:lnSpc>
            </a:pPr>
            <a:r>
              <a:rPr lang="en-GB" dirty="0" smtClean="0"/>
              <a:t>If there is noise present, it is most likely to be related to the smallest signal distinguishable from noise</a:t>
            </a:r>
          </a:p>
          <a:p>
            <a:pPr>
              <a:lnSpc>
                <a:spcPct val="120000"/>
              </a:lnSpc>
            </a:pPr>
            <a:r>
              <a:rPr lang="en-GB" dirty="0" smtClean="0"/>
              <a:t>and a largest </a:t>
            </a:r>
            <a:r>
              <a:rPr lang="en-GB" u="sng" dirty="0" smtClean="0"/>
              <a:t>measurable</a:t>
            </a:r>
            <a:r>
              <a:rPr lang="en-GB" dirty="0" smtClean="0"/>
              <a:t> signal</a:t>
            </a:r>
          </a:p>
          <a:p>
            <a:pPr lvl="1">
              <a:lnSpc>
                <a:spcPct val="120000"/>
              </a:lnSpc>
            </a:pPr>
            <a:r>
              <a:rPr lang="en-GB" dirty="0" smtClean="0"/>
              <a:t>most likely set by apparatus or instrument, eg. saturation</a:t>
            </a:r>
          </a:p>
          <a:p>
            <a:pPr>
              <a:lnSpc>
                <a:spcPct val="110000"/>
              </a:lnSpc>
            </a:pPr>
            <a:r>
              <a:rPr lang="en-GB" dirty="0" smtClean="0"/>
              <a:t>Dynamic range = ratio of largest to smallest signal  often expressed in dB or bits		</a:t>
            </a:r>
          </a:p>
          <a:p>
            <a:pPr lvl="1">
              <a:lnSpc>
                <a:spcPct val="120000"/>
              </a:lnSpc>
            </a:pPr>
            <a:r>
              <a:rPr lang="en-GB" dirty="0" smtClean="0"/>
              <a:t>For ex. 8 bits = dynamic range is 256</a:t>
            </a:r>
            <a:r>
              <a:rPr lang="en-GB" baseline="-25000" dirty="0" smtClean="0"/>
              <a:t>10</a:t>
            </a:r>
            <a:r>
              <a:rPr lang="en-GB" dirty="0" smtClean="0"/>
              <a:t> = 48dB (if signal is voltage)</a:t>
            </a:r>
          </a:p>
          <a:p>
            <a:pPr>
              <a:lnSpc>
                <a:spcPct val="120000"/>
              </a:lnSpc>
            </a:pPr>
            <a:r>
              <a:rPr lang="en-GB" dirty="0" smtClean="0"/>
              <a:t>Decibels (dB)</a:t>
            </a:r>
          </a:p>
          <a:p>
            <a:pPr lvl="1">
              <a:lnSpc>
                <a:spcPct val="120000"/>
              </a:lnSpc>
            </a:pPr>
            <a:r>
              <a:rPr lang="en-GB" dirty="0" smtClean="0"/>
              <a:t>Signal magnitudes cover wide range, so frequently logarithmic scale is preferred.</a:t>
            </a:r>
          </a:p>
          <a:p>
            <a:pPr lvl="1">
              <a:lnSpc>
                <a:spcPct val="120000"/>
              </a:lnSpc>
            </a:pPr>
            <a:r>
              <a:rPr lang="en-GB" dirty="0" smtClean="0"/>
              <a:t>Number of dB = 10log</a:t>
            </a:r>
            <a:r>
              <a:rPr lang="en-GB" baseline="-25000" dirty="0" smtClean="0"/>
              <a:t>10</a:t>
            </a:r>
            <a:r>
              <a:rPr lang="en-GB" dirty="0" smtClean="0"/>
              <a:t>(P</a:t>
            </a:r>
            <a:r>
              <a:rPr lang="en-GB" baseline="-25000" dirty="0" smtClean="0"/>
              <a:t>2</a:t>
            </a:r>
            <a:r>
              <a:rPr lang="en-GB" dirty="0" smtClean="0"/>
              <a:t>/P</a:t>
            </a:r>
            <a:r>
              <a:rPr lang="en-GB" baseline="-25000" dirty="0" smtClean="0"/>
              <a:t>1</a:t>
            </a:r>
            <a:r>
              <a:rPr lang="en-GB" dirty="0" smtClean="0"/>
              <a:t>)</a:t>
            </a:r>
          </a:p>
          <a:p>
            <a:pPr lvl="1">
              <a:lnSpc>
                <a:spcPct val="120000"/>
              </a:lnSpc>
            </a:pPr>
            <a:r>
              <a:rPr lang="en-GB" dirty="0" smtClean="0"/>
              <a:t>Often measuring voltages in system: dB =20 log</a:t>
            </a:r>
            <a:r>
              <a:rPr lang="en-GB" baseline="-25000" dirty="0" smtClean="0"/>
              <a:t>10</a:t>
            </a:r>
            <a:r>
              <a:rPr lang="en-GB" dirty="0" smtClean="0"/>
              <a:t>(V</a:t>
            </a:r>
            <a:r>
              <a:rPr lang="en-GB" baseline="-25000" dirty="0" smtClean="0"/>
              <a:t>2</a:t>
            </a:r>
            <a:r>
              <a:rPr lang="en-GB" dirty="0" smtClean="0"/>
              <a:t>/V</a:t>
            </a:r>
            <a:r>
              <a:rPr lang="en-GB" baseline="-25000" dirty="0" smtClean="0"/>
              <a:t>1</a:t>
            </a:r>
            <a:r>
              <a:rPr lang="en-GB" dirty="0" smtClean="0"/>
              <a:t>)</a:t>
            </a:r>
          </a:p>
          <a:p>
            <a:pPr>
              <a:lnSpc>
                <a:spcPct val="120000"/>
              </a:lnSpc>
            </a:pPr>
            <a:endParaRPr lang="en-US" dirty="0"/>
          </a:p>
        </p:txBody>
      </p:sp>
      <p:sp>
        <p:nvSpPr>
          <p:cNvPr id="6" name="Title 5"/>
          <p:cNvSpPr>
            <a:spLocks noGrp="1"/>
          </p:cNvSpPr>
          <p:nvPr>
            <p:ph type="title"/>
          </p:nvPr>
        </p:nvSpPr>
        <p:spPr/>
        <p:txBody>
          <a:bodyPr>
            <a:noAutofit/>
          </a:bodyPr>
          <a:lstStyle/>
          <a:p>
            <a:r>
              <a:rPr sz="4400" dirty="0" smtClean="0"/>
              <a:t>Dynamic range of signals</a:t>
            </a:r>
            <a:endParaRPr lang="en-US" sz="4400"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7</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subTnLst>
                                    <p:animClr>
                                      <p:cBhvr override="childStyle">
                                        <p:cTn dur="1" fill="hold" display="0" masterRel="nextClick" afterEffect="1"/>
                                        <p:tgtEl>
                                          <p:spTgt spid="7">
                                            <p:txEl>
                                              <p:pRg st="0" end="0"/>
                                            </p:txEl>
                                          </p:spTgt>
                                        </p:tgtEl>
                                        <p:attrNameLst>
                                          <p:attrName>ppt_c</p:attrName>
                                        </p:attrNameLst>
                                      </p:cBhvr>
                                      <p:to>
                                        <a:schemeClr val="accent1"/>
                                      </p:to>
                                    </p:animClr>
                                  </p:sub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subTnLst>
                                    <p:animClr>
                                      <p:cBhvr override="childStyle">
                                        <p:cTn dur="1" fill="hold" display="0" masterRel="nextClick" afterEffect="1"/>
                                        <p:tgtEl>
                                          <p:spTgt spid="7">
                                            <p:txEl>
                                              <p:pRg st="1" end="1"/>
                                            </p:txEl>
                                          </p:spTgt>
                                        </p:tgtEl>
                                        <p:attrNameLst>
                                          <p:attrName>ppt_c</p:attrName>
                                        </p:attrNameLst>
                                      </p:cBhvr>
                                      <p:to>
                                        <a:schemeClr val="accent1"/>
                                      </p:to>
                                    </p:animClr>
                                  </p:sub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subTnLst>
                                    <p:animClr>
                                      <p:cBhvr override="childStyle">
                                        <p:cTn dur="1" fill="hold" display="0" masterRel="nextClick" afterEffect="1"/>
                                        <p:tgtEl>
                                          <p:spTgt spid="7">
                                            <p:txEl>
                                              <p:pRg st="2" end="2"/>
                                            </p:txEl>
                                          </p:spTgt>
                                        </p:tgtEl>
                                        <p:attrNameLst>
                                          <p:attrName>ppt_c</p:attrName>
                                        </p:attrNameLst>
                                      </p:cBhvr>
                                      <p:to>
                                        <a:schemeClr val="accent1"/>
                                      </p:to>
                                    </p:animClr>
                                  </p:sub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subTnLst>
                                    <p:animClr>
                                      <p:cBhvr override="childStyle">
                                        <p:cTn dur="1" fill="hold" display="0" masterRel="nextClick" afterEffect="1"/>
                                        <p:tgtEl>
                                          <p:spTgt spid="7">
                                            <p:txEl>
                                              <p:pRg st="3" end="3"/>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subTnLst>
                                    <p:animClr>
                                      <p:cBhvr override="childStyle">
                                        <p:cTn dur="1" fill="hold" display="0" masterRel="nextClick" afterEffect="1"/>
                                        <p:tgtEl>
                                          <p:spTgt spid="7">
                                            <p:txEl>
                                              <p:pRg st="4" end="4"/>
                                            </p:txEl>
                                          </p:spTgt>
                                        </p:tgtEl>
                                        <p:attrNameLst>
                                          <p:attrName>ppt_c</p:attrName>
                                        </p:attrNameLst>
                                      </p:cBhvr>
                                      <p:to>
                                        <a:schemeClr val="accent1"/>
                                      </p:to>
                                    </p:animClr>
                                  </p:sub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subTnLst>
                                    <p:animClr>
                                      <p:cBhvr override="childStyle">
                                        <p:cTn dur="1" fill="hold" display="0" masterRel="nextClick" afterEffect="1"/>
                                        <p:tgtEl>
                                          <p:spTgt spid="7">
                                            <p:txEl>
                                              <p:pRg st="5" end="5"/>
                                            </p:txEl>
                                          </p:spTgt>
                                        </p:tgtEl>
                                        <p:attrNameLst>
                                          <p:attrName>ppt_c</p:attrName>
                                        </p:attrNameLst>
                                      </p:cBhvr>
                                      <p:to>
                                        <a:schemeClr val="accent1"/>
                                      </p:to>
                                    </p:animClr>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sz="4400" dirty="0" smtClean="0"/>
              <a:t>Resolution</a:t>
            </a:r>
            <a:endParaRPr lang="en-US" sz="4400"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70</a:t>
            </a:fld>
            <a:endParaRPr kumimoji="0" lang="en-US" dirty="0"/>
          </a:p>
        </p:txBody>
      </p:sp>
      <p:pic>
        <p:nvPicPr>
          <p:cNvPr id="3074" name="Picture 2"/>
          <p:cNvPicPr>
            <a:picLocks noGrp="1" noChangeAspect="1" noChangeArrowheads="1"/>
          </p:cNvPicPr>
          <p:nvPr>
            <p:ph idx="1"/>
          </p:nvPr>
        </p:nvPicPr>
        <p:blipFill>
          <a:blip r:embed="rId2" cstate="print"/>
          <a:srcRect l="5447" t="13053" r="5866" b="9493"/>
          <a:stretch>
            <a:fillRect/>
          </a:stretch>
        </p:blipFill>
        <p:spPr bwMode="auto">
          <a:xfrm>
            <a:off x="77743" y="836712"/>
            <a:ext cx="8988515" cy="554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Conversion time			</a:t>
            </a:r>
          </a:p>
          <a:p>
            <a:pPr lvl="1"/>
            <a:r>
              <a:rPr lang="en-US" dirty="0" smtClean="0"/>
              <a:t>finite time is required for conversion and storage of values</a:t>
            </a:r>
          </a:p>
          <a:p>
            <a:pPr lvl="1"/>
            <a:r>
              <a:rPr lang="en-US" dirty="0" smtClean="0"/>
              <a:t>may depend on signal amplitude</a:t>
            </a:r>
          </a:p>
          <a:p>
            <a:pPr lvl="1"/>
            <a:r>
              <a:rPr lang="en-US" dirty="0" smtClean="0"/>
              <a:t>gives rise to dead time in system</a:t>
            </a:r>
          </a:p>
          <a:p>
            <a:pPr lvl="1"/>
            <a:r>
              <a:rPr lang="en-US" dirty="0" smtClean="0"/>
              <a:t>i.e. system cannot handle another event during dead time</a:t>
            </a:r>
          </a:p>
          <a:p>
            <a:pPr lvl="1"/>
            <a:r>
              <a:rPr lang="en-US" dirty="0" smtClean="0"/>
              <a:t>may need accounting for, or risk bias in results</a:t>
            </a:r>
          </a:p>
          <a:p>
            <a:r>
              <a:rPr lang="en-US" dirty="0" smtClean="0"/>
              <a:t>Rate effects</a:t>
            </a:r>
          </a:p>
          <a:p>
            <a:pPr lvl="1"/>
            <a:r>
              <a:rPr lang="en-US" dirty="0" smtClean="0"/>
              <a:t>results may depend on rate of arrival of signals</a:t>
            </a:r>
          </a:p>
          <a:p>
            <a:pPr lvl="1"/>
            <a:r>
              <a:rPr lang="en-US" dirty="0" smtClean="0"/>
              <a:t>typically lead to spectral broadening</a:t>
            </a:r>
          </a:p>
          <a:p>
            <a:r>
              <a:rPr lang="en-US" dirty="0" smtClean="0"/>
              <a:t>Stability</a:t>
            </a:r>
          </a:p>
          <a:p>
            <a:pPr lvl="1"/>
            <a:r>
              <a:rPr lang="en-US" dirty="0" smtClean="0"/>
              <a:t>temperature effects are a typical cause of variations</a:t>
            </a:r>
          </a:p>
          <a:p>
            <a:r>
              <a:rPr lang="en-US" dirty="0" smtClean="0"/>
              <a:t>A partial solution to most of these problems is regular calibration, preferably under  real operating conditions, as well as control of variables</a:t>
            </a:r>
            <a:endParaRPr lang="en-US" dirty="0"/>
          </a:p>
        </p:txBody>
      </p:sp>
      <p:sp>
        <p:nvSpPr>
          <p:cNvPr id="3" name="Title 2"/>
          <p:cNvSpPr>
            <a:spLocks noGrp="1"/>
          </p:cNvSpPr>
          <p:nvPr>
            <p:ph type="title"/>
          </p:nvPr>
        </p:nvSpPr>
        <p:spPr/>
        <p:txBody>
          <a:bodyPr>
            <a:noAutofit/>
          </a:bodyPr>
          <a:lstStyle/>
          <a:p>
            <a:r>
              <a:rPr sz="4400" dirty="0" smtClean="0"/>
              <a:t>Other  variables</a:t>
            </a:r>
            <a:endParaRPr lang="en-US" sz="4400"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71</a:t>
            </a:fld>
            <a:endParaRPr kumimoji="0"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Content Placeholder 37"/>
          <p:cNvSpPr>
            <a:spLocks noGrp="1"/>
          </p:cNvSpPr>
          <p:nvPr>
            <p:ph idx="1"/>
          </p:nvPr>
        </p:nvSpPr>
        <p:spPr>
          <a:xfrm>
            <a:off x="72000" y="792000"/>
            <a:ext cx="7308000" cy="5580000"/>
          </a:xfrm>
        </p:spPr>
        <p:txBody>
          <a:bodyPr>
            <a:normAutofit/>
          </a:bodyPr>
          <a:lstStyle/>
          <a:p>
            <a:pPr marL="0">
              <a:buNone/>
            </a:pPr>
            <a:r>
              <a:rPr lang="en-US" sz="2000" dirty="0" smtClean="0"/>
              <a:t>TDCs are used to measure time or intervals</a:t>
            </a:r>
          </a:p>
          <a:p>
            <a:r>
              <a:rPr lang="en-US" sz="2400" dirty="0" smtClean="0"/>
              <a:t>Start – Stop measurement</a:t>
            </a:r>
          </a:p>
          <a:p>
            <a:pPr lvl="1"/>
            <a:r>
              <a:rPr lang="en-US" sz="2000" dirty="0" smtClean="0"/>
              <a:t>Measurement of time interval between two events:</a:t>
            </a:r>
          </a:p>
          <a:p>
            <a:pPr lvl="2"/>
            <a:r>
              <a:rPr lang="en-US" sz="1800" dirty="0" smtClean="0"/>
              <a:t>Start signal – Stop signal</a:t>
            </a:r>
          </a:p>
          <a:p>
            <a:pPr lvl="1"/>
            <a:r>
              <a:rPr lang="en-US" sz="2000" dirty="0" smtClean="0"/>
              <a:t>Used to measure relatively short time intervals with high precision</a:t>
            </a:r>
          </a:p>
          <a:p>
            <a:pPr lvl="1"/>
            <a:r>
              <a:rPr lang="en-US" sz="2000" dirty="0" smtClean="0"/>
              <a:t>Like a stop watch used to measure sport competitions</a:t>
            </a:r>
          </a:p>
          <a:p>
            <a:r>
              <a:rPr lang="en-US" sz="2400" dirty="0" smtClean="0"/>
              <a:t>Time tagging</a:t>
            </a:r>
          </a:p>
          <a:p>
            <a:pPr lvl="1"/>
            <a:r>
              <a:rPr lang="en-US" sz="2000" dirty="0" smtClean="0"/>
              <a:t>Measure time of occurrence of events with a given time reference:</a:t>
            </a:r>
          </a:p>
          <a:p>
            <a:pPr lvl="2"/>
            <a:r>
              <a:rPr lang="en-US" sz="1800" dirty="0" smtClean="0"/>
              <a:t>Time reference (Clock)</a:t>
            </a:r>
          </a:p>
          <a:p>
            <a:pPr lvl="2"/>
            <a:r>
              <a:rPr lang="en-US" sz="1800" dirty="0" smtClean="0"/>
              <a:t>Events to be measured (Hits)</a:t>
            </a:r>
          </a:p>
          <a:p>
            <a:pPr lvl="1"/>
            <a:r>
              <a:rPr lang="en-US" sz="2000" dirty="0" smtClean="0"/>
              <a:t>Used to measure relative occurrence of many events on a defined time scale:</a:t>
            </a:r>
          </a:p>
          <a:p>
            <a:pPr lvl="2"/>
            <a:r>
              <a:rPr lang="en-US" sz="1800" dirty="0" smtClean="0"/>
              <a:t>Such a time scale will have limited range; like 12/24 hour</a:t>
            </a:r>
          </a:p>
          <a:p>
            <a:pPr lvl="2"/>
            <a:r>
              <a:rPr lang="en-US" sz="1800" dirty="0" smtClean="0"/>
              <a:t>time scale on your watch when having no date and year</a:t>
            </a:r>
            <a:endParaRPr lang="en-SG" sz="2000" dirty="0"/>
          </a:p>
        </p:txBody>
      </p:sp>
      <p:sp>
        <p:nvSpPr>
          <p:cNvPr id="214018" name="Rectangle 2"/>
          <p:cNvSpPr>
            <a:spLocks noGrp="1" noChangeArrowheads="1"/>
          </p:cNvSpPr>
          <p:nvPr>
            <p:ph type="title"/>
          </p:nvPr>
        </p:nvSpPr>
        <p:spPr/>
        <p:txBody>
          <a:bodyPr>
            <a:noAutofit/>
          </a:bodyPr>
          <a:lstStyle/>
          <a:p>
            <a:r>
              <a:rPr lang="en-US" sz="4400" dirty="0"/>
              <a:t>Why TDCs?</a:t>
            </a:r>
          </a:p>
        </p:txBody>
      </p:sp>
      <p:sp>
        <p:nvSpPr>
          <p:cNvPr id="34" name="Footer Placeholder 4"/>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36" name="Slide Number Placeholder 35"/>
          <p:cNvSpPr>
            <a:spLocks noGrp="1"/>
          </p:cNvSpPr>
          <p:nvPr>
            <p:ph type="sldNum" sz="quarter" idx="12"/>
          </p:nvPr>
        </p:nvSpPr>
        <p:spPr/>
        <p:txBody>
          <a:bodyPr/>
          <a:lstStyle/>
          <a:p>
            <a:fld id="{69E29E33-B620-47F9-BB04-8846C2A5AFCC}" type="slidenum">
              <a:rPr kumimoji="0" lang="en-US" smtClean="0"/>
              <a:pPr/>
              <a:t>72</a:t>
            </a:fld>
            <a:endParaRPr kumimoji="0" lang="en-US" dirty="0"/>
          </a:p>
        </p:txBody>
      </p:sp>
      <p:grpSp>
        <p:nvGrpSpPr>
          <p:cNvPr id="35" name="Group 34"/>
          <p:cNvGrpSpPr/>
          <p:nvPr/>
        </p:nvGrpSpPr>
        <p:grpSpPr>
          <a:xfrm>
            <a:off x="6934200" y="1295400"/>
            <a:ext cx="2017713" cy="2185988"/>
            <a:chOff x="6934200" y="1295400"/>
            <a:chExt cx="2017713" cy="2185988"/>
          </a:xfrm>
        </p:grpSpPr>
        <p:grpSp>
          <p:nvGrpSpPr>
            <p:cNvPr id="3" name="Group 4"/>
            <p:cNvGrpSpPr>
              <a:grpSpLocks/>
            </p:cNvGrpSpPr>
            <p:nvPr/>
          </p:nvGrpSpPr>
          <p:grpSpPr bwMode="auto">
            <a:xfrm>
              <a:off x="6934200" y="1295400"/>
              <a:ext cx="2017713" cy="588963"/>
              <a:chOff x="1995" y="958"/>
              <a:chExt cx="1271" cy="371"/>
            </a:xfrm>
          </p:grpSpPr>
          <p:sp>
            <p:nvSpPr>
              <p:cNvPr id="214021" name="Line 5"/>
              <p:cNvSpPr>
                <a:spLocks noChangeShapeType="1"/>
              </p:cNvSpPr>
              <p:nvPr/>
            </p:nvSpPr>
            <p:spPr bwMode="auto">
              <a:xfrm>
                <a:off x="2268" y="1071"/>
                <a:ext cx="998" cy="0"/>
              </a:xfrm>
              <a:prstGeom prst="line">
                <a:avLst/>
              </a:prstGeom>
              <a:noFill/>
              <a:ln w="9525">
                <a:solidFill>
                  <a:schemeClr val="tx1"/>
                </a:solidFill>
                <a:round/>
                <a:headEnd/>
                <a:tailEnd/>
              </a:ln>
              <a:effectLst/>
            </p:spPr>
            <p:txBody>
              <a:bodyPr wrap="none" anchor="ctr"/>
              <a:lstStyle/>
              <a:p>
                <a:endParaRPr lang="en-US" dirty="0"/>
              </a:p>
            </p:txBody>
          </p:sp>
          <p:sp>
            <p:nvSpPr>
              <p:cNvPr id="214022" name="Line 6"/>
              <p:cNvSpPr>
                <a:spLocks noChangeShapeType="1"/>
              </p:cNvSpPr>
              <p:nvPr/>
            </p:nvSpPr>
            <p:spPr bwMode="auto">
              <a:xfrm flipV="1">
                <a:off x="2472" y="958"/>
                <a:ext cx="0" cy="113"/>
              </a:xfrm>
              <a:prstGeom prst="line">
                <a:avLst/>
              </a:prstGeom>
              <a:noFill/>
              <a:ln w="9525">
                <a:solidFill>
                  <a:schemeClr val="tx1"/>
                </a:solidFill>
                <a:round/>
                <a:headEnd/>
                <a:tailEnd type="triangle" w="med" len="med"/>
              </a:ln>
              <a:effectLst/>
            </p:spPr>
            <p:txBody>
              <a:bodyPr wrap="none" anchor="ctr"/>
              <a:lstStyle/>
              <a:p>
                <a:endParaRPr lang="en-US" dirty="0"/>
              </a:p>
            </p:txBody>
          </p:sp>
          <p:sp>
            <p:nvSpPr>
              <p:cNvPr id="214023" name="Line 7"/>
              <p:cNvSpPr>
                <a:spLocks noChangeShapeType="1"/>
              </p:cNvSpPr>
              <p:nvPr/>
            </p:nvSpPr>
            <p:spPr bwMode="auto">
              <a:xfrm>
                <a:off x="2268" y="1275"/>
                <a:ext cx="998" cy="0"/>
              </a:xfrm>
              <a:prstGeom prst="line">
                <a:avLst/>
              </a:prstGeom>
              <a:noFill/>
              <a:ln w="9525">
                <a:solidFill>
                  <a:schemeClr val="tx1"/>
                </a:solidFill>
                <a:round/>
                <a:headEnd/>
                <a:tailEnd/>
              </a:ln>
              <a:effectLst/>
            </p:spPr>
            <p:txBody>
              <a:bodyPr wrap="none" anchor="ctr"/>
              <a:lstStyle/>
              <a:p>
                <a:endParaRPr lang="en-US" dirty="0"/>
              </a:p>
            </p:txBody>
          </p:sp>
          <p:sp>
            <p:nvSpPr>
              <p:cNvPr id="214024" name="Line 8"/>
              <p:cNvSpPr>
                <a:spLocks noChangeShapeType="1"/>
              </p:cNvSpPr>
              <p:nvPr/>
            </p:nvSpPr>
            <p:spPr bwMode="auto">
              <a:xfrm flipV="1">
                <a:off x="3061" y="1161"/>
                <a:ext cx="0" cy="113"/>
              </a:xfrm>
              <a:prstGeom prst="line">
                <a:avLst/>
              </a:prstGeom>
              <a:noFill/>
              <a:ln w="9525">
                <a:solidFill>
                  <a:schemeClr val="tx1"/>
                </a:solidFill>
                <a:round/>
                <a:headEnd/>
                <a:tailEnd type="triangle" w="med" len="med"/>
              </a:ln>
              <a:effectLst/>
            </p:spPr>
            <p:txBody>
              <a:bodyPr wrap="none" anchor="ctr"/>
              <a:lstStyle/>
              <a:p>
                <a:endParaRPr lang="en-US" dirty="0"/>
              </a:p>
            </p:txBody>
          </p:sp>
          <p:sp>
            <p:nvSpPr>
              <p:cNvPr id="214025" name="Line 9"/>
              <p:cNvSpPr>
                <a:spLocks noChangeShapeType="1"/>
              </p:cNvSpPr>
              <p:nvPr/>
            </p:nvSpPr>
            <p:spPr bwMode="auto">
              <a:xfrm>
                <a:off x="2472" y="1117"/>
                <a:ext cx="589" cy="0"/>
              </a:xfrm>
              <a:prstGeom prst="line">
                <a:avLst/>
              </a:prstGeom>
              <a:noFill/>
              <a:ln w="9525">
                <a:solidFill>
                  <a:schemeClr val="tx1"/>
                </a:solidFill>
                <a:round/>
                <a:headEnd type="triangle" w="med" len="med"/>
                <a:tailEnd type="triangle" w="med" len="med"/>
              </a:ln>
              <a:effectLst/>
            </p:spPr>
            <p:txBody>
              <a:bodyPr wrap="none" anchor="ctr"/>
              <a:lstStyle/>
              <a:p>
                <a:endParaRPr lang="en-US" dirty="0"/>
              </a:p>
            </p:txBody>
          </p:sp>
          <p:sp>
            <p:nvSpPr>
              <p:cNvPr id="214026" name="Text Box 10"/>
              <p:cNvSpPr txBox="1">
                <a:spLocks noChangeArrowheads="1"/>
              </p:cNvSpPr>
              <p:nvPr/>
            </p:nvSpPr>
            <p:spPr bwMode="auto">
              <a:xfrm>
                <a:off x="1995" y="958"/>
                <a:ext cx="284" cy="144"/>
              </a:xfrm>
              <a:prstGeom prst="rect">
                <a:avLst/>
              </a:prstGeom>
              <a:noFill/>
              <a:ln w="9525" algn="ctr">
                <a:noFill/>
                <a:miter lim="800000"/>
                <a:headEnd/>
                <a:tailEnd/>
              </a:ln>
              <a:effectLst/>
            </p:spPr>
            <p:txBody>
              <a:bodyPr wrap="none">
                <a:spAutoFit/>
              </a:bodyPr>
              <a:lstStyle/>
              <a:p>
                <a:pPr eaLnBrk="0" hangingPunct="0">
                  <a:lnSpc>
                    <a:spcPct val="90000"/>
                  </a:lnSpc>
                  <a:spcBef>
                    <a:spcPct val="20000"/>
                  </a:spcBef>
                </a:pPr>
                <a:r>
                  <a:rPr lang="en-US" sz="1000" dirty="0">
                    <a:latin typeface="Arial" charset="0"/>
                  </a:rPr>
                  <a:t>Start</a:t>
                </a:r>
              </a:p>
            </p:txBody>
          </p:sp>
          <p:sp>
            <p:nvSpPr>
              <p:cNvPr id="214027" name="Text Box 11"/>
              <p:cNvSpPr txBox="1">
                <a:spLocks noChangeArrowheads="1"/>
              </p:cNvSpPr>
              <p:nvPr/>
            </p:nvSpPr>
            <p:spPr bwMode="auto">
              <a:xfrm>
                <a:off x="1995" y="1185"/>
                <a:ext cx="279" cy="144"/>
              </a:xfrm>
              <a:prstGeom prst="rect">
                <a:avLst/>
              </a:prstGeom>
              <a:noFill/>
              <a:ln w="9525" algn="ctr">
                <a:noFill/>
                <a:miter lim="800000"/>
                <a:headEnd/>
                <a:tailEnd/>
              </a:ln>
              <a:effectLst/>
            </p:spPr>
            <p:txBody>
              <a:bodyPr wrap="none">
                <a:spAutoFit/>
              </a:bodyPr>
              <a:lstStyle/>
              <a:p>
                <a:pPr eaLnBrk="0" hangingPunct="0">
                  <a:lnSpc>
                    <a:spcPct val="90000"/>
                  </a:lnSpc>
                  <a:spcBef>
                    <a:spcPct val="20000"/>
                  </a:spcBef>
                </a:pPr>
                <a:r>
                  <a:rPr lang="en-US" sz="1000" dirty="0">
                    <a:latin typeface="Arial" charset="0"/>
                  </a:rPr>
                  <a:t>Stop</a:t>
                </a:r>
              </a:p>
            </p:txBody>
          </p:sp>
        </p:grpSp>
        <p:pic>
          <p:nvPicPr>
            <p:cNvPr id="214069" name="Picture 53" descr="stopwatch"/>
            <p:cNvPicPr>
              <a:picLocks noChangeAspect="1" noChangeArrowheads="1" noCrop="1"/>
            </p:cNvPicPr>
            <p:nvPr/>
          </p:nvPicPr>
          <p:blipFill>
            <a:blip r:embed="rId3" cstate="print"/>
            <a:srcRect/>
            <a:stretch>
              <a:fillRect/>
            </a:stretch>
          </p:blipFill>
          <p:spPr bwMode="auto">
            <a:xfrm>
              <a:off x="7467600" y="1905000"/>
              <a:ext cx="1181100" cy="1576388"/>
            </a:xfrm>
            <a:prstGeom prst="rect">
              <a:avLst/>
            </a:prstGeom>
            <a:noFill/>
          </p:spPr>
        </p:pic>
      </p:grpSp>
      <p:grpSp>
        <p:nvGrpSpPr>
          <p:cNvPr id="37" name="Group 36"/>
          <p:cNvGrpSpPr/>
          <p:nvPr/>
        </p:nvGrpSpPr>
        <p:grpSpPr>
          <a:xfrm>
            <a:off x="6858000" y="3886200"/>
            <a:ext cx="1943100" cy="2362200"/>
            <a:chOff x="6858000" y="3886200"/>
            <a:chExt cx="1943100" cy="2362200"/>
          </a:xfrm>
        </p:grpSpPr>
        <p:grpSp>
          <p:nvGrpSpPr>
            <p:cNvPr id="2" name="Group 12"/>
            <p:cNvGrpSpPr>
              <a:grpSpLocks/>
            </p:cNvGrpSpPr>
            <p:nvPr/>
          </p:nvGrpSpPr>
          <p:grpSpPr bwMode="auto">
            <a:xfrm>
              <a:off x="6858000" y="3886200"/>
              <a:ext cx="1943100" cy="719138"/>
              <a:chOff x="2064" y="1502"/>
              <a:chExt cx="1224" cy="453"/>
            </a:xfrm>
          </p:grpSpPr>
          <p:sp>
            <p:nvSpPr>
              <p:cNvPr id="214029" name="Line 13"/>
              <p:cNvSpPr>
                <a:spLocks noChangeShapeType="1"/>
              </p:cNvSpPr>
              <p:nvPr/>
            </p:nvSpPr>
            <p:spPr bwMode="auto">
              <a:xfrm>
                <a:off x="2290" y="1638"/>
                <a:ext cx="998" cy="0"/>
              </a:xfrm>
              <a:prstGeom prst="line">
                <a:avLst/>
              </a:prstGeom>
              <a:noFill/>
              <a:ln w="9525">
                <a:solidFill>
                  <a:schemeClr val="tx1"/>
                </a:solidFill>
                <a:round/>
                <a:headEnd/>
                <a:tailEnd type="arrow" w="med" len="med"/>
              </a:ln>
              <a:effectLst/>
            </p:spPr>
            <p:txBody>
              <a:bodyPr wrap="none" anchor="ctr"/>
              <a:lstStyle/>
              <a:p>
                <a:endParaRPr lang="en-US" dirty="0"/>
              </a:p>
            </p:txBody>
          </p:sp>
          <p:sp>
            <p:nvSpPr>
              <p:cNvPr id="214030" name="Line 14"/>
              <p:cNvSpPr>
                <a:spLocks noChangeShapeType="1"/>
              </p:cNvSpPr>
              <p:nvPr/>
            </p:nvSpPr>
            <p:spPr bwMode="auto">
              <a:xfrm>
                <a:off x="2290" y="1616"/>
                <a:ext cx="0" cy="45"/>
              </a:xfrm>
              <a:prstGeom prst="line">
                <a:avLst/>
              </a:prstGeom>
              <a:noFill/>
              <a:ln w="9525">
                <a:solidFill>
                  <a:schemeClr val="tx1"/>
                </a:solidFill>
                <a:round/>
                <a:headEnd/>
                <a:tailEnd/>
              </a:ln>
              <a:effectLst/>
            </p:spPr>
            <p:txBody>
              <a:bodyPr wrap="none" anchor="ctr"/>
              <a:lstStyle/>
              <a:p>
                <a:endParaRPr lang="en-US" dirty="0"/>
              </a:p>
            </p:txBody>
          </p:sp>
          <p:sp>
            <p:nvSpPr>
              <p:cNvPr id="214031" name="Text Box 15"/>
              <p:cNvSpPr txBox="1">
                <a:spLocks noChangeArrowheads="1"/>
              </p:cNvSpPr>
              <p:nvPr/>
            </p:nvSpPr>
            <p:spPr bwMode="auto">
              <a:xfrm>
                <a:off x="2472" y="1502"/>
                <a:ext cx="760" cy="144"/>
              </a:xfrm>
              <a:prstGeom prst="rect">
                <a:avLst/>
              </a:prstGeom>
              <a:noFill/>
              <a:ln w="9525" algn="ctr">
                <a:noFill/>
                <a:miter lim="800000"/>
                <a:headEnd/>
                <a:tailEnd/>
              </a:ln>
              <a:effectLst/>
            </p:spPr>
            <p:txBody>
              <a:bodyPr wrap="none">
                <a:spAutoFit/>
              </a:bodyPr>
              <a:lstStyle/>
              <a:p>
                <a:pPr eaLnBrk="0" hangingPunct="0">
                  <a:lnSpc>
                    <a:spcPct val="90000"/>
                  </a:lnSpc>
                  <a:spcBef>
                    <a:spcPct val="20000"/>
                  </a:spcBef>
                </a:pPr>
                <a:r>
                  <a:rPr lang="en-US" sz="1000" dirty="0">
                    <a:latin typeface="Arial" charset="0"/>
                  </a:rPr>
                  <a:t>Time scale (clock)</a:t>
                </a:r>
              </a:p>
            </p:txBody>
          </p:sp>
          <p:sp>
            <p:nvSpPr>
              <p:cNvPr id="214032" name="Line 16"/>
              <p:cNvSpPr>
                <a:spLocks noChangeShapeType="1"/>
              </p:cNvSpPr>
              <p:nvPr/>
            </p:nvSpPr>
            <p:spPr bwMode="auto">
              <a:xfrm>
                <a:off x="2290" y="1797"/>
                <a:ext cx="976" cy="0"/>
              </a:xfrm>
              <a:prstGeom prst="line">
                <a:avLst/>
              </a:prstGeom>
              <a:noFill/>
              <a:ln w="9525">
                <a:solidFill>
                  <a:schemeClr val="tx1"/>
                </a:solidFill>
                <a:round/>
                <a:headEnd/>
                <a:tailEnd/>
              </a:ln>
              <a:effectLst/>
            </p:spPr>
            <p:txBody>
              <a:bodyPr wrap="none" anchor="ctr"/>
              <a:lstStyle/>
              <a:p>
                <a:endParaRPr lang="en-US" dirty="0"/>
              </a:p>
            </p:txBody>
          </p:sp>
          <p:sp>
            <p:nvSpPr>
              <p:cNvPr id="214033" name="Line 17"/>
              <p:cNvSpPr>
                <a:spLocks noChangeShapeType="1"/>
              </p:cNvSpPr>
              <p:nvPr/>
            </p:nvSpPr>
            <p:spPr bwMode="auto">
              <a:xfrm flipV="1">
                <a:off x="2358" y="1684"/>
                <a:ext cx="0" cy="113"/>
              </a:xfrm>
              <a:prstGeom prst="line">
                <a:avLst/>
              </a:prstGeom>
              <a:noFill/>
              <a:ln w="9525">
                <a:solidFill>
                  <a:schemeClr val="tx1"/>
                </a:solidFill>
                <a:round/>
                <a:headEnd/>
                <a:tailEnd type="triangle" w="med" len="med"/>
              </a:ln>
              <a:effectLst/>
            </p:spPr>
            <p:txBody>
              <a:bodyPr wrap="none" anchor="ctr"/>
              <a:lstStyle/>
              <a:p>
                <a:endParaRPr lang="en-US" dirty="0"/>
              </a:p>
            </p:txBody>
          </p:sp>
          <p:sp>
            <p:nvSpPr>
              <p:cNvPr id="214034" name="Line 18"/>
              <p:cNvSpPr>
                <a:spLocks noChangeShapeType="1"/>
              </p:cNvSpPr>
              <p:nvPr/>
            </p:nvSpPr>
            <p:spPr bwMode="auto">
              <a:xfrm flipV="1">
                <a:off x="2517" y="1684"/>
                <a:ext cx="0" cy="113"/>
              </a:xfrm>
              <a:prstGeom prst="line">
                <a:avLst/>
              </a:prstGeom>
              <a:noFill/>
              <a:ln w="9525">
                <a:solidFill>
                  <a:schemeClr val="tx1"/>
                </a:solidFill>
                <a:round/>
                <a:headEnd/>
                <a:tailEnd type="triangle" w="med" len="med"/>
              </a:ln>
              <a:effectLst/>
            </p:spPr>
            <p:txBody>
              <a:bodyPr wrap="none" anchor="ctr"/>
              <a:lstStyle/>
              <a:p>
                <a:endParaRPr lang="en-US" dirty="0"/>
              </a:p>
            </p:txBody>
          </p:sp>
          <p:sp>
            <p:nvSpPr>
              <p:cNvPr id="214035" name="Line 19"/>
              <p:cNvSpPr>
                <a:spLocks noChangeShapeType="1"/>
              </p:cNvSpPr>
              <p:nvPr/>
            </p:nvSpPr>
            <p:spPr bwMode="auto">
              <a:xfrm flipV="1">
                <a:off x="2585" y="1684"/>
                <a:ext cx="0" cy="113"/>
              </a:xfrm>
              <a:prstGeom prst="line">
                <a:avLst/>
              </a:prstGeom>
              <a:noFill/>
              <a:ln w="9525">
                <a:solidFill>
                  <a:schemeClr val="tx1"/>
                </a:solidFill>
                <a:round/>
                <a:headEnd/>
                <a:tailEnd type="triangle" w="med" len="med"/>
              </a:ln>
              <a:effectLst/>
            </p:spPr>
            <p:txBody>
              <a:bodyPr wrap="none" anchor="ctr"/>
              <a:lstStyle/>
              <a:p>
                <a:endParaRPr lang="en-US" dirty="0"/>
              </a:p>
            </p:txBody>
          </p:sp>
          <p:sp>
            <p:nvSpPr>
              <p:cNvPr id="214036" name="Line 20"/>
              <p:cNvSpPr>
                <a:spLocks noChangeShapeType="1"/>
              </p:cNvSpPr>
              <p:nvPr/>
            </p:nvSpPr>
            <p:spPr bwMode="auto">
              <a:xfrm flipV="1">
                <a:off x="2903" y="1684"/>
                <a:ext cx="0" cy="113"/>
              </a:xfrm>
              <a:prstGeom prst="line">
                <a:avLst/>
              </a:prstGeom>
              <a:noFill/>
              <a:ln w="9525">
                <a:solidFill>
                  <a:schemeClr val="tx1"/>
                </a:solidFill>
                <a:round/>
                <a:headEnd/>
                <a:tailEnd type="triangle" w="med" len="med"/>
              </a:ln>
              <a:effectLst/>
            </p:spPr>
            <p:txBody>
              <a:bodyPr wrap="none" anchor="ctr"/>
              <a:lstStyle/>
              <a:p>
                <a:endParaRPr lang="en-US" dirty="0"/>
              </a:p>
            </p:txBody>
          </p:sp>
          <p:sp>
            <p:nvSpPr>
              <p:cNvPr id="214037" name="Line 21"/>
              <p:cNvSpPr>
                <a:spLocks noChangeShapeType="1"/>
              </p:cNvSpPr>
              <p:nvPr/>
            </p:nvSpPr>
            <p:spPr bwMode="auto">
              <a:xfrm flipV="1">
                <a:off x="2971" y="1684"/>
                <a:ext cx="0" cy="113"/>
              </a:xfrm>
              <a:prstGeom prst="line">
                <a:avLst/>
              </a:prstGeom>
              <a:noFill/>
              <a:ln w="9525">
                <a:solidFill>
                  <a:schemeClr val="tx1"/>
                </a:solidFill>
                <a:round/>
                <a:headEnd/>
                <a:tailEnd type="triangle" w="med" len="med"/>
              </a:ln>
              <a:effectLst/>
            </p:spPr>
            <p:txBody>
              <a:bodyPr wrap="none" anchor="ctr"/>
              <a:lstStyle/>
              <a:p>
                <a:endParaRPr lang="en-US" dirty="0"/>
              </a:p>
            </p:txBody>
          </p:sp>
          <p:sp>
            <p:nvSpPr>
              <p:cNvPr id="214038" name="Line 22"/>
              <p:cNvSpPr>
                <a:spLocks noChangeShapeType="1"/>
              </p:cNvSpPr>
              <p:nvPr/>
            </p:nvSpPr>
            <p:spPr bwMode="auto">
              <a:xfrm flipV="1">
                <a:off x="3084" y="1684"/>
                <a:ext cx="0" cy="113"/>
              </a:xfrm>
              <a:prstGeom prst="line">
                <a:avLst/>
              </a:prstGeom>
              <a:noFill/>
              <a:ln w="9525">
                <a:solidFill>
                  <a:schemeClr val="tx1"/>
                </a:solidFill>
                <a:round/>
                <a:headEnd/>
                <a:tailEnd type="triangle" w="med" len="med"/>
              </a:ln>
              <a:effectLst/>
            </p:spPr>
            <p:txBody>
              <a:bodyPr wrap="none" anchor="ctr"/>
              <a:lstStyle/>
              <a:p>
                <a:endParaRPr lang="en-US" dirty="0"/>
              </a:p>
            </p:txBody>
          </p:sp>
          <p:sp>
            <p:nvSpPr>
              <p:cNvPr id="214039" name="Line 23"/>
              <p:cNvSpPr>
                <a:spLocks noChangeShapeType="1"/>
              </p:cNvSpPr>
              <p:nvPr/>
            </p:nvSpPr>
            <p:spPr bwMode="auto">
              <a:xfrm>
                <a:off x="2290" y="1955"/>
                <a:ext cx="976" cy="0"/>
              </a:xfrm>
              <a:prstGeom prst="line">
                <a:avLst/>
              </a:prstGeom>
              <a:noFill/>
              <a:ln w="9525">
                <a:solidFill>
                  <a:schemeClr val="tx1"/>
                </a:solidFill>
                <a:round/>
                <a:headEnd/>
                <a:tailEnd/>
              </a:ln>
              <a:effectLst/>
            </p:spPr>
            <p:txBody>
              <a:bodyPr wrap="none" anchor="ctr"/>
              <a:lstStyle/>
              <a:p>
                <a:endParaRPr lang="en-US" dirty="0"/>
              </a:p>
            </p:txBody>
          </p:sp>
          <p:sp>
            <p:nvSpPr>
              <p:cNvPr id="214040" name="Line 24"/>
              <p:cNvSpPr>
                <a:spLocks noChangeShapeType="1"/>
              </p:cNvSpPr>
              <p:nvPr/>
            </p:nvSpPr>
            <p:spPr bwMode="auto">
              <a:xfrm flipV="1">
                <a:off x="2449" y="1842"/>
                <a:ext cx="0" cy="113"/>
              </a:xfrm>
              <a:prstGeom prst="line">
                <a:avLst/>
              </a:prstGeom>
              <a:noFill/>
              <a:ln w="9525">
                <a:solidFill>
                  <a:schemeClr val="tx1"/>
                </a:solidFill>
                <a:round/>
                <a:headEnd/>
                <a:tailEnd type="triangle" w="med" len="med"/>
              </a:ln>
              <a:effectLst/>
            </p:spPr>
            <p:txBody>
              <a:bodyPr wrap="none" anchor="ctr"/>
              <a:lstStyle/>
              <a:p>
                <a:endParaRPr lang="en-US" dirty="0"/>
              </a:p>
            </p:txBody>
          </p:sp>
          <p:sp>
            <p:nvSpPr>
              <p:cNvPr id="214041" name="Line 25"/>
              <p:cNvSpPr>
                <a:spLocks noChangeShapeType="1"/>
              </p:cNvSpPr>
              <p:nvPr/>
            </p:nvSpPr>
            <p:spPr bwMode="auto">
              <a:xfrm flipV="1">
                <a:off x="2562" y="1842"/>
                <a:ext cx="0" cy="113"/>
              </a:xfrm>
              <a:prstGeom prst="line">
                <a:avLst/>
              </a:prstGeom>
              <a:noFill/>
              <a:ln w="9525">
                <a:solidFill>
                  <a:schemeClr val="tx1"/>
                </a:solidFill>
                <a:round/>
                <a:headEnd/>
                <a:tailEnd type="triangle" w="med" len="med"/>
              </a:ln>
              <a:effectLst/>
            </p:spPr>
            <p:txBody>
              <a:bodyPr wrap="none" anchor="ctr"/>
              <a:lstStyle/>
              <a:p>
                <a:endParaRPr lang="en-US" dirty="0"/>
              </a:p>
            </p:txBody>
          </p:sp>
          <p:sp>
            <p:nvSpPr>
              <p:cNvPr id="214042" name="Line 26"/>
              <p:cNvSpPr>
                <a:spLocks noChangeShapeType="1"/>
              </p:cNvSpPr>
              <p:nvPr/>
            </p:nvSpPr>
            <p:spPr bwMode="auto">
              <a:xfrm flipV="1">
                <a:off x="2608" y="1842"/>
                <a:ext cx="0" cy="113"/>
              </a:xfrm>
              <a:prstGeom prst="line">
                <a:avLst/>
              </a:prstGeom>
              <a:noFill/>
              <a:ln w="9525">
                <a:solidFill>
                  <a:schemeClr val="tx1"/>
                </a:solidFill>
                <a:round/>
                <a:headEnd/>
                <a:tailEnd type="triangle" w="med" len="med"/>
              </a:ln>
              <a:effectLst/>
            </p:spPr>
            <p:txBody>
              <a:bodyPr wrap="none" anchor="ctr"/>
              <a:lstStyle/>
              <a:p>
                <a:endParaRPr lang="en-US" dirty="0"/>
              </a:p>
            </p:txBody>
          </p:sp>
          <p:sp>
            <p:nvSpPr>
              <p:cNvPr id="214043" name="Line 27"/>
              <p:cNvSpPr>
                <a:spLocks noChangeShapeType="1"/>
              </p:cNvSpPr>
              <p:nvPr/>
            </p:nvSpPr>
            <p:spPr bwMode="auto">
              <a:xfrm flipV="1">
                <a:off x="2812" y="1842"/>
                <a:ext cx="0" cy="113"/>
              </a:xfrm>
              <a:prstGeom prst="line">
                <a:avLst/>
              </a:prstGeom>
              <a:noFill/>
              <a:ln w="9525">
                <a:solidFill>
                  <a:schemeClr val="tx1"/>
                </a:solidFill>
                <a:round/>
                <a:headEnd/>
                <a:tailEnd type="triangle" w="med" len="med"/>
              </a:ln>
              <a:effectLst/>
            </p:spPr>
            <p:txBody>
              <a:bodyPr wrap="none" anchor="ctr"/>
              <a:lstStyle/>
              <a:p>
                <a:endParaRPr lang="en-US" dirty="0"/>
              </a:p>
            </p:txBody>
          </p:sp>
          <p:sp>
            <p:nvSpPr>
              <p:cNvPr id="214044" name="Line 28"/>
              <p:cNvSpPr>
                <a:spLocks noChangeShapeType="1"/>
              </p:cNvSpPr>
              <p:nvPr/>
            </p:nvSpPr>
            <p:spPr bwMode="auto">
              <a:xfrm flipV="1">
                <a:off x="2857" y="1842"/>
                <a:ext cx="0" cy="113"/>
              </a:xfrm>
              <a:prstGeom prst="line">
                <a:avLst/>
              </a:prstGeom>
              <a:noFill/>
              <a:ln w="9525">
                <a:solidFill>
                  <a:schemeClr val="tx1"/>
                </a:solidFill>
                <a:round/>
                <a:headEnd/>
                <a:tailEnd type="triangle" w="med" len="med"/>
              </a:ln>
              <a:effectLst/>
            </p:spPr>
            <p:txBody>
              <a:bodyPr wrap="none" anchor="ctr"/>
              <a:lstStyle/>
              <a:p>
                <a:endParaRPr lang="en-US" dirty="0"/>
              </a:p>
            </p:txBody>
          </p:sp>
          <p:sp>
            <p:nvSpPr>
              <p:cNvPr id="214045" name="Line 29"/>
              <p:cNvSpPr>
                <a:spLocks noChangeShapeType="1"/>
              </p:cNvSpPr>
              <p:nvPr/>
            </p:nvSpPr>
            <p:spPr bwMode="auto">
              <a:xfrm flipV="1">
                <a:off x="3152" y="1842"/>
                <a:ext cx="0" cy="113"/>
              </a:xfrm>
              <a:prstGeom prst="line">
                <a:avLst/>
              </a:prstGeom>
              <a:noFill/>
              <a:ln w="9525">
                <a:solidFill>
                  <a:schemeClr val="tx1"/>
                </a:solidFill>
                <a:round/>
                <a:headEnd/>
                <a:tailEnd type="triangle" w="med" len="med"/>
              </a:ln>
              <a:effectLst/>
            </p:spPr>
            <p:txBody>
              <a:bodyPr wrap="none" anchor="ctr"/>
              <a:lstStyle/>
              <a:p>
                <a:endParaRPr lang="en-US" dirty="0"/>
              </a:p>
            </p:txBody>
          </p:sp>
          <p:sp>
            <p:nvSpPr>
              <p:cNvPr id="214046" name="Text Box 30"/>
              <p:cNvSpPr txBox="1">
                <a:spLocks noChangeArrowheads="1"/>
              </p:cNvSpPr>
              <p:nvPr/>
            </p:nvSpPr>
            <p:spPr bwMode="auto">
              <a:xfrm>
                <a:off x="2064" y="1797"/>
                <a:ext cx="254" cy="144"/>
              </a:xfrm>
              <a:prstGeom prst="rect">
                <a:avLst/>
              </a:prstGeom>
              <a:noFill/>
              <a:ln w="9525" algn="ctr">
                <a:noFill/>
                <a:miter lim="800000"/>
                <a:headEnd/>
                <a:tailEnd/>
              </a:ln>
              <a:effectLst/>
            </p:spPr>
            <p:txBody>
              <a:bodyPr wrap="none">
                <a:spAutoFit/>
              </a:bodyPr>
              <a:lstStyle/>
              <a:p>
                <a:pPr eaLnBrk="0" hangingPunct="0">
                  <a:lnSpc>
                    <a:spcPct val="90000"/>
                  </a:lnSpc>
                  <a:spcBef>
                    <a:spcPct val="20000"/>
                  </a:spcBef>
                </a:pPr>
                <a:r>
                  <a:rPr lang="en-US" sz="1000" dirty="0">
                    <a:latin typeface="Arial" charset="0"/>
                  </a:rPr>
                  <a:t>Hits</a:t>
                </a:r>
              </a:p>
            </p:txBody>
          </p:sp>
        </p:grpSp>
        <p:pic>
          <p:nvPicPr>
            <p:cNvPr id="214070" name="Picture 54" descr="round-wall-clock"/>
            <p:cNvPicPr>
              <a:picLocks noChangeAspect="1" noChangeArrowheads="1"/>
            </p:cNvPicPr>
            <p:nvPr/>
          </p:nvPicPr>
          <p:blipFill>
            <a:blip r:embed="rId4" cstate="print"/>
            <a:srcRect/>
            <a:stretch>
              <a:fillRect/>
            </a:stretch>
          </p:blipFill>
          <p:spPr bwMode="auto">
            <a:xfrm>
              <a:off x="7239000" y="4781550"/>
              <a:ext cx="1466850" cy="1466850"/>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wipe(up)">
                                      <p:cBhvr>
                                        <p:cTn id="7" dur="500"/>
                                        <p:tgtEl>
                                          <p:spTgt spid="38">
                                            <p:txEl>
                                              <p:pRg st="0" end="0"/>
                                            </p:txEl>
                                          </p:spTgt>
                                        </p:tgtEl>
                                      </p:cBhvr>
                                    </p:animEffect>
                                  </p:childTnLst>
                                  <p:subTnLst>
                                    <p:animClr>
                                      <p:cBhvr override="childStyle">
                                        <p:cTn dur="1" fill="hold" display="0" masterRel="nextClick" afterEffect="1"/>
                                        <p:tgtEl>
                                          <p:spTgt spid="38">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8">
                                            <p:txEl>
                                              <p:pRg st="1" end="1"/>
                                            </p:txEl>
                                          </p:spTgt>
                                        </p:tgtEl>
                                        <p:attrNameLst>
                                          <p:attrName>style.visibility</p:attrName>
                                        </p:attrNameLst>
                                      </p:cBhvr>
                                      <p:to>
                                        <p:strVal val="visible"/>
                                      </p:to>
                                    </p:set>
                                    <p:animEffect transition="in" filter="wipe(up)">
                                      <p:cBhvr>
                                        <p:cTn id="12" dur="500"/>
                                        <p:tgtEl>
                                          <p:spTgt spid="38">
                                            <p:txEl>
                                              <p:pRg st="1" end="1"/>
                                            </p:txEl>
                                          </p:spTgt>
                                        </p:tgtEl>
                                      </p:cBhvr>
                                    </p:animEffect>
                                  </p:childTnLst>
                                  <p:subTnLst>
                                    <p:animClr>
                                      <p:cBhvr override="childStyle">
                                        <p:cTn dur="1" fill="hold" display="0" masterRel="nextClick" afterEffect="1"/>
                                        <p:tgtEl>
                                          <p:spTgt spid="38">
                                            <p:txEl>
                                              <p:pRg st="1" end="1"/>
                                            </p:txEl>
                                          </p:spTgt>
                                        </p:tgtEl>
                                        <p:attrNameLst>
                                          <p:attrName>ppt_c</p:attrName>
                                        </p:attrNameLst>
                                      </p:cBhvr>
                                      <p:to>
                                        <a:schemeClr val="accent1"/>
                                      </p:to>
                                    </p:animClr>
                                  </p:subTnLst>
                                </p:cTn>
                              </p:par>
                              <p:par>
                                <p:cTn id="13" presetID="22" presetClass="entr" presetSubtype="1" fill="hold" nodeType="withEffect">
                                  <p:stCondLst>
                                    <p:cond delay="0"/>
                                  </p:stCondLst>
                                  <p:childTnLst>
                                    <p:set>
                                      <p:cBhvr>
                                        <p:cTn id="14" dur="1" fill="hold">
                                          <p:stCondLst>
                                            <p:cond delay="0"/>
                                          </p:stCondLst>
                                        </p:cTn>
                                        <p:tgtEl>
                                          <p:spTgt spid="38">
                                            <p:txEl>
                                              <p:pRg st="2" end="2"/>
                                            </p:txEl>
                                          </p:spTgt>
                                        </p:tgtEl>
                                        <p:attrNameLst>
                                          <p:attrName>style.visibility</p:attrName>
                                        </p:attrNameLst>
                                      </p:cBhvr>
                                      <p:to>
                                        <p:strVal val="visible"/>
                                      </p:to>
                                    </p:set>
                                    <p:animEffect transition="in" filter="wipe(up)">
                                      <p:cBhvr>
                                        <p:cTn id="15" dur="500"/>
                                        <p:tgtEl>
                                          <p:spTgt spid="38">
                                            <p:txEl>
                                              <p:pRg st="2" end="2"/>
                                            </p:txEl>
                                          </p:spTgt>
                                        </p:tgtEl>
                                      </p:cBhvr>
                                    </p:animEffect>
                                  </p:childTnLst>
                                  <p:subTnLst>
                                    <p:animClr>
                                      <p:cBhvr override="childStyle">
                                        <p:cTn dur="1" fill="hold" display="0" masterRel="nextClick" afterEffect="1"/>
                                        <p:tgtEl>
                                          <p:spTgt spid="38">
                                            <p:txEl>
                                              <p:pRg st="2" end="2"/>
                                            </p:txEl>
                                          </p:spTgt>
                                        </p:tgtEl>
                                        <p:attrNameLst>
                                          <p:attrName>ppt_c</p:attrName>
                                        </p:attrNameLst>
                                      </p:cBhvr>
                                      <p:to>
                                        <a:schemeClr val="accent1"/>
                                      </p:to>
                                    </p:animClr>
                                  </p:subTnLst>
                                </p:cTn>
                              </p:par>
                              <p:par>
                                <p:cTn id="16" presetID="22" presetClass="entr" presetSubtype="1" fill="hold" nodeType="withEffect">
                                  <p:stCondLst>
                                    <p:cond delay="0"/>
                                  </p:stCondLst>
                                  <p:childTnLst>
                                    <p:set>
                                      <p:cBhvr>
                                        <p:cTn id="17" dur="1" fill="hold">
                                          <p:stCondLst>
                                            <p:cond delay="0"/>
                                          </p:stCondLst>
                                        </p:cTn>
                                        <p:tgtEl>
                                          <p:spTgt spid="38">
                                            <p:txEl>
                                              <p:pRg st="3" end="3"/>
                                            </p:txEl>
                                          </p:spTgt>
                                        </p:tgtEl>
                                        <p:attrNameLst>
                                          <p:attrName>style.visibility</p:attrName>
                                        </p:attrNameLst>
                                      </p:cBhvr>
                                      <p:to>
                                        <p:strVal val="visible"/>
                                      </p:to>
                                    </p:set>
                                    <p:animEffect transition="in" filter="wipe(up)">
                                      <p:cBhvr>
                                        <p:cTn id="18" dur="500"/>
                                        <p:tgtEl>
                                          <p:spTgt spid="38">
                                            <p:txEl>
                                              <p:pRg st="3" end="3"/>
                                            </p:txEl>
                                          </p:spTgt>
                                        </p:tgtEl>
                                      </p:cBhvr>
                                    </p:animEffect>
                                  </p:childTnLst>
                                  <p:subTnLst>
                                    <p:animClr>
                                      <p:cBhvr override="childStyle">
                                        <p:cTn dur="1" fill="hold" display="0" masterRel="nextClick" afterEffect="1"/>
                                        <p:tgtEl>
                                          <p:spTgt spid="38">
                                            <p:txEl>
                                              <p:pRg st="3" end="3"/>
                                            </p:txEl>
                                          </p:spTgt>
                                        </p:tgtEl>
                                        <p:attrNameLst>
                                          <p:attrName>ppt_c</p:attrName>
                                        </p:attrNameLst>
                                      </p:cBhvr>
                                      <p:to>
                                        <a:schemeClr val="accent1"/>
                                      </p:to>
                                    </p:animClr>
                                  </p:subTnLst>
                                </p:cTn>
                              </p:par>
                              <p:par>
                                <p:cTn id="19" presetID="22" presetClass="entr" presetSubtype="1" fill="hold" nodeType="withEffect">
                                  <p:stCondLst>
                                    <p:cond delay="0"/>
                                  </p:stCondLst>
                                  <p:childTnLst>
                                    <p:set>
                                      <p:cBhvr>
                                        <p:cTn id="20" dur="1" fill="hold">
                                          <p:stCondLst>
                                            <p:cond delay="0"/>
                                          </p:stCondLst>
                                        </p:cTn>
                                        <p:tgtEl>
                                          <p:spTgt spid="38">
                                            <p:txEl>
                                              <p:pRg st="4" end="4"/>
                                            </p:txEl>
                                          </p:spTgt>
                                        </p:tgtEl>
                                        <p:attrNameLst>
                                          <p:attrName>style.visibility</p:attrName>
                                        </p:attrNameLst>
                                      </p:cBhvr>
                                      <p:to>
                                        <p:strVal val="visible"/>
                                      </p:to>
                                    </p:set>
                                    <p:animEffect transition="in" filter="wipe(up)">
                                      <p:cBhvr>
                                        <p:cTn id="21" dur="500"/>
                                        <p:tgtEl>
                                          <p:spTgt spid="38">
                                            <p:txEl>
                                              <p:pRg st="4" end="4"/>
                                            </p:txEl>
                                          </p:spTgt>
                                        </p:tgtEl>
                                      </p:cBhvr>
                                    </p:animEffect>
                                  </p:childTnLst>
                                  <p:subTnLst>
                                    <p:animClr>
                                      <p:cBhvr override="childStyle">
                                        <p:cTn dur="1" fill="hold" display="0" masterRel="nextClick" afterEffect="1"/>
                                        <p:tgtEl>
                                          <p:spTgt spid="38">
                                            <p:txEl>
                                              <p:pRg st="4" end="4"/>
                                            </p:txEl>
                                          </p:spTgt>
                                        </p:tgtEl>
                                        <p:attrNameLst>
                                          <p:attrName>ppt_c</p:attrName>
                                        </p:attrNameLst>
                                      </p:cBhvr>
                                      <p:to>
                                        <a:schemeClr val="accent1"/>
                                      </p:to>
                                    </p:animClr>
                                  </p:subTnLst>
                                </p:cTn>
                              </p:par>
                              <p:par>
                                <p:cTn id="22" presetID="22" presetClass="entr" presetSubtype="1" fill="hold" nodeType="withEffect">
                                  <p:stCondLst>
                                    <p:cond delay="0"/>
                                  </p:stCondLst>
                                  <p:childTnLst>
                                    <p:set>
                                      <p:cBhvr>
                                        <p:cTn id="23" dur="1" fill="hold">
                                          <p:stCondLst>
                                            <p:cond delay="0"/>
                                          </p:stCondLst>
                                        </p:cTn>
                                        <p:tgtEl>
                                          <p:spTgt spid="38">
                                            <p:txEl>
                                              <p:pRg st="5" end="5"/>
                                            </p:txEl>
                                          </p:spTgt>
                                        </p:tgtEl>
                                        <p:attrNameLst>
                                          <p:attrName>style.visibility</p:attrName>
                                        </p:attrNameLst>
                                      </p:cBhvr>
                                      <p:to>
                                        <p:strVal val="visible"/>
                                      </p:to>
                                    </p:set>
                                    <p:animEffect transition="in" filter="wipe(up)">
                                      <p:cBhvr>
                                        <p:cTn id="24" dur="500"/>
                                        <p:tgtEl>
                                          <p:spTgt spid="38">
                                            <p:txEl>
                                              <p:pRg st="5" end="5"/>
                                            </p:txEl>
                                          </p:spTgt>
                                        </p:tgtEl>
                                      </p:cBhvr>
                                    </p:animEffect>
                                  </p:childTnLst>
                                  <p:subTnLst>
                                    <p:animClr>
                                      <p:cBhvr override="childStyle">
                                        <p:cTn dur="1" fill="hold" display="0" masterRel="nextClick" afterEffect="1"/>
                                        <p:tgtEl>
                                          <p:spTgt spid="38">
                                            <p:txEl>
                                              <p:pRg st="5" end="5"/>
                                            </p:txEl>
                                          </p:spTgt>
                                        </p:tgtEl>
                                        <p:attrNameLst>
                                          <p:attrName>ppt_c</p:attrName>
                                        </p:attrNameLst>
                                      </p:cBhvr>
                                      <p:to>
                                        <a:schemeClr val="accent1"/>
                                      </p:to>
                                    </p:animClr>
                                  </p:subTnLst>
                                </p:cTn>
                              </p:par>
                              <p:par>
                                <p:cTn id="25" presetID="22" presetClass="entr" presetSubtype="1"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8">
                                            <p:txEl>
                                              <p:pRg st="6" end="6"/>
                                            </p:txEl>
                                          </p:spTgt>
                                        </p:tgtEl>
                                        <p:attrNameLst>
                                          <p:attrName>style.visibility</p:attrName>
                                        </p:attrNameLst>
                                      </p:cBhvr>
                                      <p:to>
                                        <p:strVal val="visible"/>
                                      </p:to>
                                    </p:set>
                                    <p:animEffect transition="in" filter="wipe(up)">
                                      <p:cBhvr>
                                        <p:cTn id="32" dur="500"/>
                                        <p:tgtEl>
                                          <p:spTgt spid="38">
                                            <p:txEl>
                                              <p:pRg st="6" end="6"/>
                                            </p:txEl>
                                          </p:spTgt>
                                        </p:tgtEl>
                                      </p:cBhvr>
                                    </p:animEffect>
                                  </p:childTnLst>
                                </p:cTn>
                              </p:par>
                              <p:par>
                                <p:cTn id="33" presetID="22" presetClass="entr" presetSubtype="1" fill="hold" nodeType="withEffect">
                                  <p:stCondLst>
                                    <p:cond delay="0"/>
                                  </p:stCondLst>
                                  <p:childTnLst>
                                    <p:set>
                                      <p:cBhvr>
                                        <p:cTn id="34" dur="1" fill="hold">
                                          <p:stCondLst>
                                            <p:cond delay="0"/>
                                          </p:stCondLst>
                                        </p:cTn>
                                        <p:tgtEl>
                                          <p:spTgt spid="38">
                                            <p:txEl>
                                              <p:pRg st="7" end="7"/>
                                            </p:txEl>
                                          </p:spTgt>
                                        </p:tgtEl>
                                        <p:attrNameLst>
                                          <p:attrName>style.visibility</p:attrName>
                                        </p:attrNameLst>
                                      </p:cBhvr>
                                      <p:to>
                                        <p:strVal val="visible"/>
                                      </p:to>
                                    </p:set>
                                    <p:animEffect transition="in" filter="wipe(up)">
                                      <p:cBhvr>
                                        <p:cTn id="35" dur="500"/>
                                        <p:tgtEl>
                                          <p:spTgt spid="38">
                                            <p:txEl>
                                              <p:pRg st="7" end="7"/>
                                            </p:txEl>
                                          </p:spTgt>
                                        </p:tgtEl>
                                      </p:cBhvr>
                                    </p:animEffect>
                                  </p:childTnLst>
                                </p:cTn>
                              </p:par>
                              <p:par>
                                <p:cTn id="36" presetID="22" presetClass="entr" presetSubtype="1" fill="hold" nodeType="withEffect">
                                  <p:stCondLst>
                                    <p:cond delay="0"/>
                                  </p:stCondLst>
                                  <p:childTnLst>
                                    <p:set>
                                      <p:cBhvr>
                                        <p:cTn id="37" dur="1" fill="hold">
                                          <p:stCondLst>
                                            <p:cond delay="0"/>
                                          </p:stCondLst>
                                        </p:cTn>
                                        <p:tgtEl>
                                          <p:spTgt spid="38">
                                            <p:txEl>
                                              <p:pRg st="8" end="8"/>
                                            </p:txEl>
                                          </p:spTgt>
                                        </p:tgtEl>
                                        <p:attrNameLst>
                                          <p:attrName>style.visibility</p:attrName>
                                        </p:attrNameLst>
                                      </p:cBhvr>
                                      <p:to>
                                        <p:strVal val="visible"/>
                                      </p:to>
                                    </p:set>
                                    <p:animEffect transition="in" filter="wipe(up)">
                                      <p:cBhvr>
                                        <p:cTn id="38" dur="500"/>
                                        <p:tgtEl>
                                          <p:spTgt spid="38">
                                            <p:txEl>
                                              <p:pRg st="8" end="8"/>
                                            </p:txEl>
                                          </p:spTgt>
                                        </p:tgtEl>
                                      </p:cBhvr>
                                    </p:animEffect>
                                  </p:childTnLst>
                                </p:cTn>
                              </p:par>
                              <p:par>
                                <p:cTn id="39" presetID="22" presetClass="entr" presetSubtype="1" fill="hold" nodeType="withEffect">
                                  <p:stCondLst>
                                    <p:cond delay="0"/>
                                  </p:stCondLst>
                                  <p:childTnLst>
                                    <p:set>
                                      <p:cBhvr>
                                        <p:cTn id="40" dur="1" fill="hold">
                                          <p:stCondLst>
                                            <p:cond delay="0"/>
                                          </p:stCondLst>
                                        </p:cTn>
                                        <p:tgtEl>
                                          <p:spTgt spid="38">
                                            <p:txEl>
                                              <p:pRg st="9" end="9"/>
                                            </p:txEl>
                                          </p:spTgt>
                                        </p:tgtEl>
                                        <p:attrNameLst>
                                          <p:attrName>style.visibility</p:attrName>
                                        </p:attrNameLst>
                                      </p:cBhvr>
                                      <p:to>
                                        <p:strVal val="visible"/>
                                      </p:to>
                                    </p:set>
                                    <p:animEffect transition="in" filter="wipe(up)">
                                      <p:cBhvr>
                                        <p:cTn id="41" dur="500"/>
                                        <p:tgtEl>
                                          <p:spTgt spid="38">
                                            <p:txEl>
                                              <p:pRg st="9" end="9"/>
                                            </p:txEl>
                                          </p:spTgt>
                                        </p:tgtEl>
                                      </p:cBhvr>
                                    </p:animEffect>
                                  </p:childTnLst>
                                </p:cTn>
                              </p:par>
                              <p:par>
                                <p:cTn id="42" presetID="22" presetClass="entr" presetSubtype="1" fill="hold" nodeType="withEffect">
                                  <p:stCondLst>
                                    <p:cond delay="0"/>
                                  </p:stCondLst>
                                  <p:childTnLst>
                                    <p:set>
                                      <p:cBhvr>
                                        <p:cTn id="43" dur="1" fill="hold">
                                          <p:stCondLst>
                                            <p:cond delay="0"/>
                                          </p:stCondLst>
                                        </p:cTn>
                                        <p:tgtEl>
                                          <p:spTgt spid="38">
                                            <p:txEl>
                                              <p:pRg st="10" end="10"/>
                                            </p:txEl>
                                          </p:spTgt>
                                        </p:tgtEl>
                                        <p:attrNameLst>
                                          <p:attrName>style.visibility</p:attrName>
                                        </p:attrNameLst>
                                      </p:cBhvr>
                                      <p:to>
                                        <p:strVal val="visible"/>
                                      </p:to>
                                    </p:set>
                                    <p:animEffect transition="in" filter="wipe(up)">
                                      <p:cBhvr>
                                        <p:cTn id="44" dur="500"/>
                                        <p:tgtEl>
                                          <p:spTgt spid="38">
                                            <p:txEl>
                                              <p:pRg st="10" end="10"/>
                                            </p:txEl>
                                          </p:spTgt>
                                        </p:tgtEl>
                                      </p:cBhvr>
                                    </p:animEffect>
                                  </p:childTnLst>
                                </p:cTn>
                              </p:par>
                              <p:par>
                                <p:cTn id="45" presetID="22" presetClass="entr" presetSubtype="1" fill="hold" nodeType="withEffect">
                                  <p:stCondLst>
                                    <p:cond delay="0"/>
                                  </p:stCondLst>
                                  <p:childTnLst>
                                    <p:set>
                                      <p:cBhvr>
                                        <p:cTn id="46" dur="1" fill="hold">
                                          <p:stCondLst>
                                            <p:cond delay="0"/>
                                          </p:stCondLst>
                                        </p:cTn>
                                        <p:tgtEl>
                                          <p:spTgt spid="38">
                                            <p:txEl>
                                              <p:pRg st="11" end="11"/>
                                            </p:txEl>
                                          </p:spTgt>
                                        </p:tgtEl>
                                        <p:attrNameLst>
                                          <p:attrName>style.visibility</p:attrName>
                                        </p:attrNameLst>
                                      </p:cBhvr>
                                      <p:to>
                                        <p:strVal val="visible"/>
                                      </p:to>
                                    </p:set>
                                    <p:animEffect transition="in" filter="wipe(up)">
                                      <p:cBhvr>
                                        <p:cTn id="47" dur="500"/>
                                        <p:tgtEl>
                                          <p:spTgt spid="38">
                                            <p:txEl>
                                              <p:pRg st="11" end="11"/>
                                            </p:txEl>
                                          </p:spTgt>
                                        </p:tgtEl>
                                      </p:cBhvr>
                                    </p:animEffect>
                                  </p:childTnLst>
                                </p:cTn>
                              </p:par>
                              <p:par>
                                <p:cTn id="48" presetID="22" presetClass="entr" presetSubtype="1" fill="hold" nodeType="withEffect">
                                  <p:stCondLst>
                                    <p:cond delay="0"/>
                                  </p:stCondLst>
                                  <p:childTnLst>
                                    <p:set>
                                      <p:cBhvr>
                                        <p:cTn id="49" dur="1" fill="hold">
                                          <p:stCondLst>
                                            <p:cond delay="0"/>
                                          </p:stCondLst>
                                        </p:cTn>
                                        <p:tgtEl>
                                          <p:spTgt spid="38">
                                            <p:txEl>
                                              <p:pRg st="12" end="12"/>
                                            </p:txEl>
                                          </p:spTgt>
                                        </p:tgtEl>
                                        <p:attrNameLst>
                                          <p:attrName>style.visibility</p:attrName>
                                        </p:attrNameLst>
                                      </p:cBhvr>
                                      <p:to>
                                        <p:strVal val="visible"/>
                                      </p:to>
                                    </p:set>
                                    <p:animEffect transition="in" filter="wipe(up)">
                                      <p:cBhvr>
                                        <p:cTn id="50" dur="500"/>
                                        <p:tgtEl>
                                          <p:spTgt spid="38">
                                            <p:txEl>
                                              <p:pRg st="12" end="12"/>
                                            </p:txEl>
                                          </p:spTgt>
                                        </p:tgtEl>
                                      </p:cBhvr>
                                    </p:animEffect>
                                  </p:childTnLst>
                                </p:cTn>
                              </p:par>
                              <p:par>
                                <p:cTn id="51" presetID="22" presetClass="entr" presetSubtype="1"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up)">
                                      <p:cBhvr>
                                        <p:cTn id="5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248834" name="Rectangle 2"/>
          <p:cNvSpPr>
            <a:spLocks noGrp="1" noChangeArrowheads="1"/>
          </p:cNvSpPr>
          <p:nvPr>
            <p:ph type="title"/>
          </p:nvPr>
        </p:nvSpPr>
        <p:spPr/>
        <p:txBody>
          <a:bodyPr>
            <a:noAutofit/>
          </a:bodyPr>
          <a:lstStyle/>
          <a:p>
            <a:r>
              <a:rPr lang="en-US" sz="4400" dirty="0"/>
              <a:t>Where TDCs?</a:t>
            </a:r>
          </a:p>
        </p:txBody>
      </p:sp>
      <p:sp>
        <p:nvSpPr>
          <p:cNvPr id="248835" name="Rectangle 3"/>
          <p:cNvSpPr>
            <a:spLocks noGrp="1" noChangeArrowheads="1"/>
          </p:cNvSpPr>
          <p:nvPr>
            <p:ph type="body" idx="1"/>
          </p:nvPr>
        </p:nvSpPr>
        <p:spPr>
          <a:xfrm>
            <a:off x="144000" y="1143000"/>
            <a:ext cx="8856000" cy="4953000"/>
          </a:xfrm>
        </p:spPr>
        <p:txBody>
          <a:bodyPr/>
          <a:lstStyle/>
          <a:p>
            <a:r>
              <a:rPr lang="en-US" sz="2800" dirty="0"/>
              <a:t>Special needs for High Energy Physics</a:t>
            </a:r>
          </a:p>
          <a:p>
            <a:pPr lvl="1"/>
            <a:r>
              <a:rPr lang="en-US" sz="2400" dirty="0"/>
              <a:t>Many thousands of channels needed </a:t>
            </a:r>
          </a:p>
          <a:p>
            <a:pPr lvl="1"/>
            <a:r>
              <a:rPr lang="en-US" sz="2400" dirty="0"/>
              <a:t>Rate of measurements can be very high</a:t>
            </a:r>
          </a:p>
          <a:p>
            <a:pPr lvl="1"/>
            <a:r>
              <a:rPr lang="en-US" sz="2400" dirty="0"/>
              <a:t>Very high timing resolution</a:t>
            </a:r>
          </a:p>
          <a:p>
            <a:pPr lvl="1"/>
            <a:r>
              <a:rPr lang="en-US" sz="2400" dirty="0"/>
              <a:t>A mechanism to store measurements during a given interval and extract only those related to an interesting event, signaled by a trigger, must be integrated with TDC function</a:t>
            </a:r>
          </a:p>
          <a:p>
            <a:r>
              <a:rPr lang="en-US" sz="2800" dirty="0"/>
              <a:t>Other applications</a:t>
            </a:r>
          </a:p>
          <a:p>
            <a:pPr lvl="1"/>
            <a:r>
              <a:rPr lang="en-US" sz="2400" dirty="0"/>
              <a:t>Laser/radar ranging to measure distance between cars</a:t>
            </a:r>
          </a:p>
          <a:p>
            <a:pPr lvl="1"/>
            <a:r>
              <a:rPr lang="en-US" sz="2400" dirty="0"/>
              <a:t>Time delay reflection to measure location of broken fiber</a:t>
            </a:r>
          </a:p>
          <a:p>
            <a:pPr lvl="1"/>
            <a:r>
              <a:rPr lang="en-US" sz="2400" dirty="0"/>
              <a:t>Most other applications only needs one or a few channels</a:t>
            </a:r>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73</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48835">
                                            <p:txEl>
                                              <p:pRg st="0" end="0"/>
                                            </p:txEl>
                                          </p:spTgt>
                                        </p:tgtEl>
                                        <p:attrNameLst>
                                          <p:attrName>style.visibility</p:attrName>
                                        </p:attrNameLst>
                                      </p:cBhvr>
                                      <p:to>
                                        <p:strVal val="visible"/>
                                      </p:to>
                                    </p:set>
                                    <p:animEffect transition="in" filter="wipe(up)">
                                      <p:cBhvr>
                                        <p:cTn id="7" dur="500"/>
                                        <p:tgtEl>
                                          <p:spTgt spid="248835">
                                            <p:txEl>
                                              <p:pRg st="0" end="0"/>
                                            </p:txEl>
                                          </p:spTgt>
                                        </p:tgtEl>
                                      </p:cBhvr>
                                    </p:animEffect>
                                  </p:childTnLst>
                                  <p:subTnLst>
                                    <p:animClr>
                                      <p:cBhvr override="childStyle">
                                        <p:cTn dur="1" fill="hold" display="0" masterRel="nextClick" afterEffect="1"/>
                                        <p:tgtEl>
                                          <p:spTgt spid="248835">
                                            <p:txEl>
                                              <p:pRg st="0" end="0"/>
                                            </p:txEl>
                                          </p:spTgt>
                                        </p:tgtEl>
                                        <p:attrNameLst>
                                          <p:attrName>ppt_c</p:attrName>
                                        </p:attrNameLst>
                                      </p:cBhvr>
                                      <p:to>
                                        <a:schemeClr val="accent1"/>
                                      </p:to>
                                    </p:animClr>
                                  </p:subTnLst>
                                </p:cTn>
                              </p:par>
                              <p:par>
                                <p:cTn id="8" presetID="22" presetClass="entr" presetSubtype="1" fill="hold" grpId="0" nodeType="withEffect">
                                  <p:stCondLst>
                                    <p:cond delay="0"/>
                                  </p:stCondLst>
                                  <p:childTnLst>
                                    <p:set>
                                      <p:cBhvr>
                                        <p:cTn id="9" dur="1" fill="hold">
                                          <p:stCondLst>
                                            <p:cond delay="0"/>
                                          </p:stCondLst>
                                        </p:cTn>
                                        <p:tgtEl>
                                          <p:spTgt spid="248835">
                                            <p:txEl>
                                              <p:pRg st="1" end="1"/>
                                            </p:txEl>
                                          </p:spTgt>
                                        </p:tgtEl>
                                        <p:attrNameLst>
                                          <p:attrName>style.visibility</p:attrName>
                                        </p:attrNameLst>
                                      </p:cBhvr>
                                      <p:to>
                                        <p:strVal val="visible"/>
                                      </p:to>
                                    </p:set>
                                    <p:animEffect transition="in" filter="wipe(up)">
                                      <p:cBhvr>
                                        <p:cTn id="10" dur="500"/>
                                        <p:tgtEl>
                                          <p:spTgt spid="248835">
                                            <p:txEl>
                                              <p:pRg st="1" end="1"/>
                                            </p:txEl>
                                          </p:spTgt>
                                        </p:tgtEl>
                                      </p:cBhvr>
                                    </p:animEffect>
                                  </p:childTnLst>
                                  <p:subTnLst>
                                    <p:animClr>
                                      <p:cBhvr override="childStyle">
                                        <p:cTn dur="1" fill="hold" display="0" masterRel="nextClick" afterEffect="1"/>
                                        <p:tgtEl>
                                          <p:spTgt spid="248835">
                                            <p:txEl>
                                              <p:pRg st="1" end="1"/>
                                            </p:txEl>
                                          </p:spTgt>
                                        </p:tgtEl>
                                        <p:attrNameLst>
                                          <p:attrName>ppt_c</p:attrName>
                                        </p:attrNameLst>
                                      </p:cBhvr>
                                      <p:to>
                                        <a:schemeClr val="accent1"/>
                                      </p:to>
                                    </p:animClr>
                                  </p:subTnLst>
                                </p:cTn>
                              </p:par>
                              <p:par>
                                <p:cTn id="11" presetID="22" presetClass="entr" presetSubtype="1" fill="hold" grpId="0" nodeType="withEffect">
                                  <p:stCondLst>
                                    <p:cond delay="0"/>
                                  </p:stCondLst>
                                  <p:childTnLst>
                                    <p:set>
                                      <p:cBhvr>
                                        <p:cTn id="12" dur="1" fill="hold">
                                          <p:stCondLst>
                                            <p:cond delay="0"/>
                                          </p:stCondLst>
                                        </p:cTn>
                                        <p:tgtEl>
                                          <p:spTgt spid="248835">
                                            <p:txEl>
                                              <p:pRg st="2" end="2"/>
                                            </p:txEl>
                                          </p:spTgt>
                                        </p:tgtEl>
                                        <p:attrNameLst>
                                          <p:attrName>style.visibility</p:attrName>
                                        </p:attrNameLst>
                                      </p:cBhvr>
                                      <p:to>
                                        <p:strVal val="visible"/>
                                      </p:to>
                                    </p:set>
                                    <p:animEffect transition="in" filter="wipe(up)">
                                      <p:cBhvr>
                                        <p:cTn id="13" dur="500"/>
                                        <p:tgtEl>
                                          <p:spTgt spid="248835">
                                            <p:txEl>
                                              <p:pRg st="2" end="2"/>
                                            </p:txEl>
                                          </p:spTgt>
                                        </p:tgtEl>
                                      </p:cBhvr>
                                    </p:animEffect>
                                  </p:childTnLst>
                                  <p:subTnLst>
                                    <p:animClr>
                                      <p:cBhvr override="childStyle">
                                        <p:cTn dur="1" fill="hold" display="0" masterRel="nextClick" afterEffect="1"/>
                                        <p:tgtEl>
                                          <p:spTgt spid="248835">
                                            <p:txEl>
                                              <p:pRg st="2" end="2"/>
                                            </p:txEl>
                                          </p:spTgt>
                                        </p:tgtEl>
                                        <p:attrNameLst>
                                          <p:attrName>ppt_c</p:attrName>
                                        </p:attrNameLst>
                                      </p:cBhvr>
                                      <p:to>
                                        <a:schemeClr val="accent1"/>
                                      </p:to>
                                    </p:animClr>
                                  </p:subTnLst>
                                </p:cTn>
                              </p:par>
                              <p:par>
                                <p:cTn id="14" presetID="22" presetClass="entr" presetSubtype="1" fill="hold" grpId="0" nodeType="withEffect">
                                  <p:stCondLst>
                                    <p:cond delay="0"/>
                                  </p:stCondLst>
                                  <p:childTnLst>
                                    <p:set>
                                      <p:cBhvr>
                                        <p:cTn id="15" dur="1" fill="hold">
                                          <p:stCondLst>
                                            <p:cond delay="0"/>
                                          </p:stCondLst>
                                        </p:cTn>
                                        <p:tgtEl>
                                          <p:spTgt spid="248835">
                                            <p:txEl>
                                              <p:pRg st="3" end="3"/>
                                            </p:txEl>
                                          </p:spTgt>
                                        </p:tgtEl>
                                        <p:attrNameLst>
                                          <p:attrName>style.visibility</p:attrName>
                                        </p:attrNameLst>
                                      </p:cBhvr>
                                      <p:to>
                                        <p:strVal val="visible"/>
                                      </p:to>
                                    </p:set>
                                    <p:animEffect transition="in" filter="wipe(up)">
                                      <p:cBhvr>
                                        <p:cTn id="16" dur="500"/>
                                        <p:tgtEl>
                                          <p:spTgt spid="248835">
                                            <p:txEl>
                                              <p:pRg st="3" end="3"/>
                                            </p:txEl>
                                          </p:spTgt>
                                        </p:tgtEl>
                                      </p:cBhvr>
                                    </p:animEffect>
                                  </p:childTnLst>
                                  <p:subTnLst>
                                    <p:animClr>
                                      <p:cBhvr override="childStyle">
                                        <p:cTn dur="1" fill="hold" display="0" masterRel="nextClick" afterEffect="1"/>
                                        <p:tgtEl>
                                          <p:spTgt spid="248835">
                                            <p:txEl>
                                              <p:pRg st="3" end="3"/>
                                            </p:txEl>
                                          </p:spTgt>
                                        </p:tgtEl>
                                        <p:attrNameLst>
                                          <p:attrName>ppt_c</p:attrName>
                                        </p:attrNameLst>
                                      </p:cBhvr>
                                      <p:to>
                                        <a:schemeClr val="accent1"/>
                                      </p:to>
                                    </p:animClr>
                                  </p:subTnLst>
                                </p:cTn>
                              </p:par>
                              <p:par>
                                <p:cTn id="17" presetID="22" presetClass="entr" presetSubtype="1" fill="hold" grpId="0" nodeType="withEffect">
                                  <p:stCondLst>
                                    <p:cond delay="0"/>
                                  </p:stCondLst>
                                  <p:childTnLst>
                                    <p:set>
                                      <p:cBhvr>
                                        <p:cTn id="18" dur="1" fill="hold">
                                          <p:stCondLst>
                                            <p:cond delay="0"/>
                                          </p:stCondLst>
                                        </p:cTn>
                                        <p:tgtEl>
                                          <p:spTgt spid="248835">
                                            <p:txEl>
                                              <p:pRg st="4" end="4"/>
                                            </p:txEl>
                                          </p:spTgt>
                                        </p:tgtEl>
                                        <p:attrNameLst>
                                          <p:attrName>style.visibility</p:attrName>
                                        </p:attrNameLst>
                                      </p:cBhvr>
                                      <p:to>
                                        <p:strVal val="visible"/>
                                      </p:to>
                                    </p:set>
                                    <p:animEffect transition="in" filter="wipe(up)">
                                      <p:cBhvr>
                                        <p:cTn id="19" dur="500"/>
                                        <p:tgtEl>
                                          <p:spTgt spid="248835">
                                            <p:txEl>
                                              <p:pRg st="4" end="4"/>
                                            </p:txEl>
                                          </p:spTgt>
                                        </p:tgtEl>
                                      </p:cBhvr>
                                    </p:animEffect>
                                  </p:childTnLst>
                                  <p:subTnLst>
                                    <p:animClr>
                                      <p:cBhvr override="childStyle">
                                        <p:cTn dur="1" fill="hold" display="0" masterRel="nextClick" afterEffect="1"/>
                                        <p:tgtEl>
                                          <p:spTgt spid="248835">
                                            <p:txEl>
                                              <p:pRg st="4" end="4"/>
                                            </p:txEl>
                                          </p:spTgt>
                                        </p:tgtEl>
                                        <p:attrNameLst>
                                          <p:attrName>ppt_c</p:attrName>
                                        </p:attrNameLst>
                                      </p:cBhvr>
                                      <p:to>
                                        <a:schemeClr val="accent1"/>
                                      </p:to>
                                    </p:animClr>
                                  </p:sub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248835">
                                            <p:txEl>
                                              <p:pRg st="5" end="5"/>
                                            </p:txEl>
                                          </p:spTgt>
                                        </p:tgtEl>
                                        <p:attrNameLst>
                                          <p:attrName>style.visibility</p:attrName>
                                        </p:attrNameLst>
                                      </p:cBhvr>
                                      <p:to>
                                        <p:strVal val="visible"/>
                                      </p:to>
                                    </p:set>
                                    <p:animEffect transition="in" filter="wipe(up)">
                                      <p:cBhvr>
                                        <p:cTn id="24" dur="500"/>
                                        <p:tgtEl>
                                          <p:spTgt spid="248835">
                                            <p:txEl>
                                              <p:pRg st="5" end="5"/>
                                            </p:txEl>
                                          </p:spTgt>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248835">
                                            <p:txEl>
                                              <p:pRg st="6" end="6"/>
                                            </p:txEl>
                                          </p:spTgt>
                                        </p:tgtEl>
                                        <p:attrNameLst>
                                          <p:attrName>style.visibility</p:attrName>
                                        </p:attrNameLst>
                                      </p:cBhvr>
                                      <p:to>
                                        <p:strVal val="visible"/>
                                      </p:to>
                                    </p:set>
                                    <p:animEffect transition="in" filter="wipe(up)">
                                      <p:cBhvr>
                                        <p:cTn id="27" dur="500"/>
                                        <p:tgtEl>
                                          <p:spTgt spid="248835">
                                            <p:txEl>
                                              <p:pRg st="6" end="6"/>
                                            </p:tx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48835">
                                            <p:txEl>
                                              <p:pRg st="7" end="7"/>
                                            </p:txEl>
                                          </p:spTgt>
                                        </p:tgtEl>
                                        <p:attrNameLst>
                                          <p:attrName>style.visibility</p:attrName>
                                        </p:attrNameLst>
                                      </p:cBhvr>
                                      <p:to>
                                        <p:strVal val="visible"/>
                                      </p:to>
                                    </p:set>
                                    <p:animEffect transition="in" filter="wipe(up)">
                                      <p:cBhvr>
                                        <p:cTn id="30" dur="500"/>
                                        <p:tgtEl>
                                          <p:spTgt spid="248835">
                                            <p:txEl>
                                              <p:pRg st="7" end="7"/>
                                            </p:txEl>
                                          </p:spTgt>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48835">
                                            <p:txEl>
                                              <p:pRg st="8" end="8"/>
                                            </p:txEl>
                                          </p:spTgt>
                                        </p:tgtEl>
                                        <p:attrNameLst>
                                          <p:attrName>style.visibility</p:attrName>
                                        </p:attrNameLst>
                                      </p:cBhvr>
                                      <p:to>
                                        <p:strVal val="visible"/>
                                      </p:to>
                                    </p:set>
                                    <p:animEffect transition="in" filter="wipe(up)">
                                      <p:cBhvr>
                                        <p:cTn id="33" dur="500"/>
                                        <p:tgtEl>
                                          <p:spTgt spid="2488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5" grpId="0" uiExpand="1"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220162" name="Rectangle 2"/>
          <p:cNvSpPr>
            <a:spLocks noGrp="1" noChangeArrowheads="1"/>
          </p:cNvSpPr>
          <p:nvPr>
            <p:ph type="title"/>
          </p:nvPr>
        </p:nvSpPr>
        <p:spPr/>
        <p:txBody>
          <a:bodyPr>
            <a:noAutofit/>
          </a:bodyPr>
          <a:lstStyle/>
          <a:p>
            <a:r>
              <a:rPr lang="en-US" sz="4400" dirty="0"/>
              <a:t>How to compare TDCs?</a:t>
            </a:r>
          </a:p>
        </p:txBody>
      </p:sp>
      <p:sp>
        <p:nvSpPr>
          <p:cNvPr id="220163" name="Rectangle 3"/>
          <p:cNvSpPr>
            <a:spLocks noGrp="1" noChangeArrowheads="1"/>
          </p:cNvSpPr>
          <p:nvPr>
            <p:ph type="body" idx="1"/>
          </p:nvPr>
        </p:nvSpPr>
        <p:spPr>
          <a:xfrm>
            <a:off x="72000" y="762000"/>
            <a:ext cx="9000000" cy="5544000"/>
          </a:xfrm>
        </p:spPr>
        <p:txBody>
          <a:bodyPr>
            <a:noAutofit/>
          </a:bodyPr>
          <a:lstStyle/>
          <a:p>
            <a:pPr>
              <a:lnSpc>
                <a:spcPct val="90000"/>
              </a:lnSpc>
            </a:pPr>
            <a:r>
              <a:rPr lang="en-US" sz="2000" dirty="0"/>
              <a:t>Merits</a:t>
            </a:r>
          </a:p>
          <a:p>
            <a:pPr lvl="1">
              <a:lnSpc>
                <a:spcPct val="90000"/>
              </a:lnSpc>
            </a:pPr>
            <a:r>
              <a:rPr lang="en-US" sz="1800" dirty="0"/>
              <a:t>Resolution</a:t>
            </a:r>
          </a:p>
          <a:p>
            <a:pPr lvl="2">
              <a:lnSpc>
                <a:spcPct val="90000"/>
              </a:lnSpc>
            </a:pPr>
            <a:r>
              <a:rPr lang="en-US" sz="1600" dirty="0"/>
              <a:t>Bin size and effective resolution (RMS, INL, DNL)</a:t>
            </a:r>
          </a:p>
          <a:p>
            <a:pPr lvl="1">
              <a:lnSpc>
                <a:spcPct val="90000"/>
              </a:lnSpc>
            </a:pPr>
            <a:r>
              <a:rPr lang="en-US" sz="1800" dirty="0"/>
              <a:t>Dynamic range</a:t>
            </a:r>
          </a:p>
          <a:p>
            <a:pPr lvl="1">
              <a:lnSpc>
                <a:spcPct val="90000"/>
              </a:lnSpc>
            </a:pPr>
            <a:r>
              <a:rPr lang="en-US" sz="1800" dirty="0"/>
              <a:t>Stability</a:t>
            </a:r>
          </a:p>
          <a:p>
            <a:pPr lvl="2">
              <a:lnSpc>
                <a:spcPct val="90000"/>
              </a:lnSpc>
            </a:pPr>
            <a:r>
              <a:rPr lang="en-US" sz="1600" dirty="0"/>
              <a:t>Use of external reference</a:t>
            </a:r>
          </a:p>
          <a:p>
            <a:pPr lvl="2">
              <a:lnSpc>
                <a:spcPct val="90000"/>
              </a:lnSpc>
            </a:pPr>
            <a:r>
              <a:rPr lang="en-US" sz="1600" dirty="0"/>
              <a:t>Drift (e.g. temperature)</a:t>
            </a:r>
          </a:p>
          <a:p>
            <a:pPr lvl="2">
              <a:lnSpc>
                <a:spcPct val="90000"/>
              </a:lnSpc>
            </a:pPr>
            <a:r>
              <a:rPr lang="en-US" sz="1600" dirty="0"/>
              <a:t>Jitter and Noise</a:t>
            </a:r>
          </a:p>
          <a:p>
            <a:pPr lvl="1">
              <a:lnSpc>
                <a:spcPct val="90000"/>
              </a:lnSpc>
            </a:pPr>
            <a:r>
              <a:rPr lang="en-US" sz="1800" dirty="0"/>
              <a:t>Integration issues</a:t>
            </a:r>
            <a:endParaRPr lang="en-US" dirty="0"/>
          </a:p>
          <a:p>
            <a:pPr lvl="2">
              <a:lnSpc>
                <a:spcPct val="90000"/>
              </a:lnSpc>
            </a:pPr>
            <a:r>
              <a:rPr lang="en-US" sz="1600" dirty="0"/>
              <a:t>Digital / analog</a:t>
            </a:r>
          </a:p>
          <a:p>
            <a:pPr lvl="2">
              <a:lnSpc>
                <a:spcPct val="90000"/>
              </a:lnSpc>
            </a:pPr>
            <a:r>
              <a:rPr lang="en-US" sz="1600" dirty="0"/>
              <a:t>Noise / power supply sensitivity</a:t>
            </a:r>
          </a:p>
          <a:p>
            <a:pPr lvl="2">
              <a:lnSpc>
                <a:spcPct val="90000"/>
              </a:lnSpc>
            </a:pPr>
            <a:r>
              <a:rPr lang="en-US" sz="1600" dirty="0"/>
              <a:t>Sensitivity to matching of active elements</a:t>
            </a:r>
          </a:p>
          <a:p>
            <a:pPr lvl="2">
              <a:lnSpc>
                <a:spcPct val="90000"/>
              </a:lnSpc>
            </a:pPr>
            <a:r>
              <a:rPr lang="en-US" sz="1600" dirty="0"/>
              <a:t>Required IC area</a:t>
            </a:r>
          </a:p>
          <a:p>
            <a:pPr lvl="2">
              <a:lnSpc>
                <a:spcPct val="90000"/>
              </a:lnSpc>
            </a:pPr>
            <a:r>
              <a:rPr lang="en-US" sz="1600" dirty="0"/>
              <a:t>Common timing block per channel</a:t>
            </a:r>
          </a:p>
          <a:p>
            <a:pPr lvl="2">
              <a:lnSpc>
                <a:spcPct val="90000"/>
              </a:lnSpc>
            </a:pPr>
            <a:r>
              <a:rPr lang="en-US" sz="1600" dirty="0"/>
              <a:t>Time critical block must be implemented on chip together with noisy digital logic</a:t>
            </a:r>
          </a:p>
          <a:p>
            <a:pPr>
              <a:lnSpc>
                <a:spcPct val="90000"/>
              </a:lnSpc>
            </a:pPr>
            <a:r>
              <a:rPr lang="en-US" sz="2000" dirty="0"/>
              <a:t>Use in final system</a:t>
            </a:r>
          </a:p>
          <a:p>
            <a:pPr lvl="2">
              <a:lnSpc>
                <a:spcPct val="90000"/>
              </a:lnSpc>
            </a:pPr>
            <a:r>
              <a:rPr lang="en-US" sz="1600" dirty="0"/>
              <a:t>Can one actually use effectively very high time resolution in large systems (detectors)</a:t>
            </a:r>
          </a:p>
          <a:p>
            <a:pPr lvl="2">
              <a:lnSpc>
                <a:spcPct val="90000"/>
              </a:lnSpc>
            </a:pPr>
            <a:r>
              <a:rPr lang="en-US" sz="1600" dirty="0"/>
              <a:t>Calibration - stability</a:t>
            </a:r>
          </a:p>
          <a:p>
            <a:pPr lvl="2">
              <a:lnSpc>
                <a:spcPct val="90000"/>
              </a:lnSpc>
            </a:pPr>
            <a:r>
              <a:rPr lang="en-US" sz="1600" dirty="0"/>
              <a:t>Distribution of timing reference (start signal or reference clock)</a:t>
            </a:r>
          </a:p>
          <a:p>
            <a:pPr lvl="2">
              <a:lnSpc>
                <a:spcPct val="90000"/>
              </a:lnSpc>
            </a:pPr>
            <a:r>
              <a:rPr lang="en-US" sz="1600" dirty="0"/>
              <a:t>Other features: data buffering, triggering, readout, test, radiation, etc.</a:t>
            </a:r>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74</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0163">
                                            <p:txEl>
                                              <p:pRg st="0" end="0"/>
                                            </p:txEl>
                                          </p:spTgt>
                                        </p:tgtEl>
                                        <p:attrNameLst>
                                          <p:attrName>style.visibility</p:attrName>
                                        </p:attrNameLst>
                                      </p:cBhvr>
                                      <p:to>
                                        <p:strVal val="visible"/>
                                      </p:to>
                                    </p:set>
                                    <p:animEffect transition="in" filter="wipe(up)">
                                      <p:cBhvr>
                                        <p:cTn id="7" dur="500"/>
                                        <p:tgtEl>
                                          <p:spTgt spid="220163">
                                            <p:txEl>
                                              <p:pRg st="0" end="0"/>
                                            </p:txEl>
                                          </p:spTgt>
                                        </p:tgtEl>
                                      </p:cBhvr>
                                    </p:animEffect>
                                  </p:childTnLst>
                                  <p:subTnLst>
                                    <p:animClr>
                                      <p:cBhvr override="childStyle">
                                        <p:cTn dur="1" fill="hold" display="0" masterRel="nextClick" afterEffect="1"/>
                                        <p:tgtEl>
                                          <p:spTgt spid="220163">
                                            <p:txEl>
                                              <p:pRg st="0" end="0"/>
                                            </p:txEl>
                                          </p:spTgt>
                                        </p:tgtEl>
                                        <p:attrNameLst>
                                          <p:attrName>ppt_c</p:attrName>
                                        </p:attrNameLst>
                                      </p:cBhvr>
                                      <p:to>
                                        <a:schemeClr val="accent1"/>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20163">
                                            <p:txEl>
                                              <p:pRg st="1" end="1"/>
                                            </p:txEl>
                                          </p:spTgt>
                                        </p:tgtEl>
                                        <p:attrNameLst>
                                          <p:attrName>style.visibility</p:attrName>
                                        </p:attrNameLst>
                                      </p:cBhvr>
                                      <p:to>
                                        <p:strVal val="visible"/>
                                      </p:to>
                                    </p:set>
                                    <p:animEffect transition="in" filter="wipe(up)">
                                      <p:cBhvr>
                                        <p:cTn id="12" dur="500"/>
                                        <p:tgtEl>
                                          <p:spTgt spid="220163">
                                            <p:txEl>
                                              <p:pRg st="1" end="1"/>
                                            </p:txEl>
                                          </p:spTgt>
                                        </p:tgtEl>
                                      </p:cBhvr>
                                    </p:animEffect>
                                  </p:childTnLst>
                                  <p:subTnLst>
                                    <p:animClr>
                                      <p:cBhvr override="childStyle">
                                        <p:cTn dur="1" fill="hold" display="0" masterRel="nextClick" afterEffect="1"/>
                                        <p:tgtEl>
                                          <p:spTgt spid="220163">
                                            <p:txEl>
                                              <p:pRg st="1" end="1"/>
                                            </p:txEl>
                                          </p:spTgt>
                                        </p:tgtEl>
                                        <p:attrNameLst>
                                          <p:attrName>ppt_c</p:attrName>
                                        </p:attrNameLst>
                                      </p:cBhvr>
                                      <p:to>
                                        <a:schemeClr val="accent1"/>
                                      </p:to>
                                    </p:animClr>
                                  </p:subTnLst>
                                </p:cTn>
                              </p:par>
                              <p:par>
                                <p:cTn id="13" presetID="22" presetClass="entr" presetSubtype="1" fill="hold" grpId="0" nodeType="withEffect">
                                  <p:stCondLst>
                                    <p:cond delay="0"/>
                                  </p:stCondLst>
                                  <p:childTnLst>
                                    <p:set>
                                      <p:cBhvr>
                                        <p:cTn id="14" dur="1" fill="hold">
                                          <p:stCondLst>
                                            <p:cond delay="0"/>
                                          </p:stCondLst>
                                        </p:cTn>
                                        <p:tgtEl>
                                          <p:spTgt spid="220163">
                                            <p:txEl>
                                              <p:pRg st="2" end="2"/>
                                            </p:txEl>
                                          </p:spTgt>
                                        </p:tgtEl>
                                        <p:attrNameLst>
                                          <p:attrName>style.visibility</p:attrName>
                                        </p:attrNameLst>
                                      </p:cBhvr>
                                      <p:to>
                                        <p:strVal val="visible"/>
                                      </p:to>
                                    </p:set>
                                    <p:animEffect transition="in" filter="wipe(up)">
                                      <p:cBhvr>
                                        <p:cTn id="15" dur="500"/>
                                        <p:tgtEl>
                                          <p:spTgt spid="220163">
                                            <p:txEl>
                                              <p:pRg st="2" end="2"/>
                                            </p:txEl>
                                          </p:spTgt>
                                        </p:tgtEl>
                                      </p:cBhvr>
                                    </p:animEffect>
                                  </p:childTnLst>
                                  <p:subTnLst>
                                    <p:animClr>
                                      <p:cBhvr override="childStyle">
                                        <p:cTn dur="1" fill="hold" display="0" masterRel="nextClick" afterEffect="1"/>
                                        <p:tgtEl>
                                          <p:spTgt spid="220163">
                                            <p:txEl>
                                              <p:pRg st="2" end="2"/>
                                            </p:txEl>
                                          </p:spTgt>
                                        </p:tgtEl>
                                        <p:attrNameLst>
                                          <p:attrName>ppt_c</p:attrName>
                                        </p:attrNameLst>
                                      </p:cBhvr>
                                      <p:to>
                                        <a:schemeClr val="accent1"/>
                                      </p:to>
                                    </p:animClr>
                                  </p:sub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20163">
                                            <p:txEl>
                                              <p:pRg st="3" end="3"/>
                                            </p:txEl>
                                          </p:spTgt>
                                        </p:tgtEl>
                                        <p:attrNameLst>
                                          <p:attrName>style.visibility</p:attrName>
                                        </p:attrNameLst>
                                      </p:cBhvr>
                                      <p:to>
                                        <p:strVal val="visible"/>
                                      </p:to>
                                    </p:set>
                                    <p:animEffect transition="in" filter="wipe(up)">
                                      <p:cBhvr>
                                        <p:cTn id="20" dur="500"/>
                                        <p:tgtEl>
                                          <p:spTgt spid="220163">
                                            <p:txEl>
                                              <p:pRg st="3" end="3"/>
                                            </p:txEl>
                                          </p:spTgt>
                                        </p:tgtEl>
                                      </p:cBhvr>
                                    </p:animEffect>
                                  </p:childTnLst>
                                  <p:subTnLst>
                                    <p:animClr>
                                      <p:cBhvr override="childStyle">
                                        <p:cTn dur="1" fill="hold" display="0" masterRel="nextClick" afterEffect="1"/>
                                        <p:tgtEl>
                                          <p:spTgt spid="220163">
                                            <p:txEl>
                                              <p:pRg st="3" end="3"/>
                                            </p:txEl>
                                          </p:spTgt>
                                        </p:tgtEl>
                                        <p:attrNameLst>
                                          <p:attrName>ppt_c</p:attrName>
                                        </p:attrNameLst>
                                      </p:cBhvr>
                                      <p:to>
                                        <a:schemeClr val="accent1"/>
                                      </p:to>
                                    </p:animClr>
                                  </p:sub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20163">
                                            <p:txEl>
                                              <p:pRg st="4" end="4"/>
                                            </p:txEl>
                                          </p:spTgt>
                                        </p:tgtEl>
                                        <p:attrNameLst>
                                          <p:attrName>style.visibility</p:attrName>
                                        </p:attrNameLst>
                                      </p:cBhvr>
                                      <p:to>
                                        <p:strVal val="visible"/>
                                      </p:to>
                                    </p:set>
                                    <p:animEffect transition="in" filter="wipe(up)">
                                      <p:cBhvr>
                                        <p:cTn id="25" dur="500"/>
                                        <p:tgtEl>
                                          <p:spTgt spid="220163">
                                            <p:txEl>
                                              <p:pRg st="4" end="4"/>
                                            </p:txEl>
                                          </p:spTgt>
                                        </p:tgtEl>
                                      </p:cBhvr>
                                    </p:animEffect>
                                  </p:childTnLst>
                                  <p:subTnLst>
                                    <p:animClr>
                                      <p:cBhvr override="childStyle">
                                        <p:cTn dur="1" fill="hold" display="0" masterRel="nextClick" afterEffect="1"/>
                                        <p:tgtEl>
                                          <p:spTgt spid="220163">
                                            <p:txEl>
                                              <p:pRg st="4" end="4"/>
                                            </p:txEl>
                                          </p:spTgt>
                                        </p:tgtEl>
                                        <p:attrNameLst>
                                          <p:attrName>ppt_c</p:attrName>
                                        </p:attrNameLst>
                                      </p:cBhvr>
                                      <p:to>
                                        <a:schemeClr val="accent1"/>
                                      </p:to>
                                    </p:animClr>
                                  </p:subTnLst>
                                </p:cTn>
                              </p:par>
                              <p:par>
                                <p:cTn id="26" presetID="22" presetClass="entr" presetSubtype="1" fill="hold" grpId="0" nodeType="withEffect">
                                  <p:stCondLst>
                                    <p:cond delay="0"/>
                                  </p:stCondLst>
                                  <p:childTnLst>
                                    <p:set>
                                      <p:cBhvr>
                                        <p:cTn id="27" dur="1" fill="hold">
                                          <p:stCondLst>
                                            <p:cond delay="0"/>
                                          </p:stCondLst>
                                        </p:cTn>
                                        <p:tgtEl>
                                          <p:spTgt spid="220163">
                                            <p:txEl>
                                              <p:pRg st="5" end="5"/>
                                            </p:txEl>
                                          </p:spTgt>
                                        </p:tgtEl>
                                        <p:attrNameLst>
                                          <p:attrName>style.visibility</p:attrName>
                                        </p:attrNameLst>
                                      </p:cBhvr>
                                      <p:to>
                                        <p:strVal val="visible"/>
                                      </p:to>
                                    </p:set>
                                    <p:animEffect transition="in" filter="wipe(up)">
                                      <p:cBhvr>
                                        <p:cTn id="28" dur="500"/>
                                        <p:tgtEl>
                                          <p:spTgt spid="220163">
                                            <p:txEl>
                                              <p:pRg st="5" end="5"/>
                                            </p:txEl>
                                          </p:spTgt>
                                        </p:tgtEl>
                                      </p:cBhvr>
                                    </p:animEffect>
                                  </p:childTnLst>
                                  <p:subTnLst>
                                    <p:animClr>
                                      <p:cBhvr override="childStyle">
                                        <p:cTn dur="1" fill="hold" display="0" masterRel="nextClick" afterEffect="1"/>
                                        <p:tgtEl>
                                          <p:spTgt spid="220163">
                                            <p:txEl>
                                              <p:pRg st="5" end="5"/>
                                            </p:txEl>
                                          </p:spTgt>
                                        </p:tgtEl>
                                        <p:attrNameLst>
                                          <p:attrName>ppt_c</p:attrName>
                                        </p:attrNameLst>
                                      </p:cBhvr>
                                      <p:to>
                                        <a:schemeClr val="accent1"/>
                                      </p:to>
                                    </p:animClr>
                                  </p:subTnLst>
                                </p:cTn>
                              </p:par>
                              <p:par>
                                <p:cTn id="29" presetID="22" presetClass="entr" presetSubtype="1" fill="hold" grpId="0" nodeType="withEffect">
                                  <p:stCondLst>
                                    <p:cond delay="0"/>
                                  </p:stCondLst>
                                  <p:childTnLst>
                                    <p:set>
                                      <p:cBhvr>
                                        <p:cTn id="30" dur="1" fill="hold">
                                          <p:stCondLst>
                                            <p:cond delay="0"/>
                                          </p:stCondLst>
                                        </p:cTn>
                                        <p:tgtEl>
                                          <p:spTgt spid="220163">
                                            <p:txEl>
                                              <p:pRg st="6" end="6"/>
                                            </p:txEl>
                                          </p:spTgt>
                                        </p:tgtEl>
                                        <p:attrNameLst>
                                          <p:attrName>style.visibility</p:attrName>
                                        </p:attrNameLst>
                                      </p:cBhvr>
                                      <p:to>
                                        <p:strVal val="visible"/>
                                      </p:to>
                                    </p:set>
                                    <p:animEffect transition="in" filter="wipe(up)">
                                      <p:cBhvr>
                                        <p:cTn id="31" dur="500"/>
                                        <p:tgtEl>
                                          <p:spTgt spid="220163">
                                            <p:txEl>
                                              <p:pRg st="6" end="6"/>
                                            </p:txEl>
                                          </p:spTgt>
                                        </p:tgtEl>
                                      </p:cBhvr>
                                    </p:animEffect>
                                  </p:childTnLst>
                                  <p:subTnLst>
                                    <p:animClr>
                                      <p:cBhvr override="childStyle">
                                        <p:cTn dur="1" fill="hold" display="0" masterRel="nextClick" afterEffect="1"/>
                                        <p:tgtEl>
                                          <p:spTgt spid="220163">
                                            <p:txEl>
                                              <p:pRg st="6" end="6"/>
                                            </p:txEl>
                                          </p:spTgt>
                                        </p:tgtEl>
                                        <p:attrNameLst>
                                          <p:attrName>ppt_c</p:attrName>
                                        </p:attrNameLst>
                                      </p:cBhvr>
                                      <p:to>
                                        <a:schemeClr val="accent1"/>
                                      </p:to>
                                    </p:animClr>
                                  </p:subTnLst>
                                </p:cTn>
                              </p:par>
                              <p:par>
                                <p:cTn id="32" presetID="22" presetClass="entr" presetSubtype="1" fill="hold" grpId="0" nodeType="withEffect">
                                  <p:stCondLst>
                                    <p:cond delay="0"/>
                                  </p:stCondLst>
                                  <p:childTnLst>
                                    <p:set>
                                      <p:cBhvr>
                                        <p:cTn id="33" dur="1" fill="hold">
                                          <p:stCondLst>
                                            <p:cond delay="0"/>
                                          </p:stCondLst>
                                        </p:cTn>
                                        <p:tgtEl>
                                          <p:spTgt spid="220163">
                                            <p:txEl>
                                              <p:pRg st="7" end="7"/>
                                            </p:txEl>
                                          </p:spTgt>
                                        </p:tgtEl>
                                        <p:attrNameLst>
                                          <p:attrName>style.visibility</p:attrName>
                                        </p:attrNameLst>
                                      </p:cBhvr>
                                      <p:to>
                                        <p:strVal val="visible"/>
                                      </p:to>
                                    </p:set>
                                    <p:animEffect transition="in" filter="wipe(up)">
                                      <p:cBhvr>
                                        <p:cTn id="34" dur="500"/>
                                        <p:tgtEl>
                                          <p:spTgt spid="220163">
                                            <p:txEl>
                                              <p:pRg st="7" end="7"/>
                                            </p:txEl>
                                          </p:spTgt>
                                        </p:tgtEl>
                                      </p:cBhvr>
                                    </p:animEffect>
                                  </p:childTnLst>
                                  <p:subTnLst>
                                    <p:animClr>
                                      <p:cBhvr override="childStyle">
                                        <p:cTn dur="1" fill="hold" display="0" masterRel="nextClick" afterEffect="1"/>
                                        <p:tgtEl>
                                          <p:spTgt spid="220163">
                                            <p:txEl>
                                              <p:pRg st="7" end="7"/>
                                            </p:txEl>
                                          </p:spTgt>
                                        </p:tgtEl>
                                        <p:attrNameLst>
                                          <p:attrName>ppt_c</p:attrName>
                                        </p:attrNameLst>
                                      </p:cBhvr>
                                      <p:to>
                                        <a:schemeClr val="accent1"/>
                                      </p:to>
                                    </p:animClr>
                                  </p:sub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20163">
                                            <p:txEl>
                                              <p:pRg st="8" end="8"/>
                                            </p:txEl>
                                          </p:spTgt>
                                        </p:tgtEl>
                                        <p:attrNameLst>
                                          <p:attrName>style.visibility</p:attrName>
                                        </p:attrNameLst>
                                      </p:cBhvr>
                                      <p:to>
                                        <p:strVal val="visible"/>
                                      </p:to>
                                    </p:set>
                                    <p:animEffect transition="in" filter="wipe(up)">
                                      <p:cBhvr>
                                        <p:cTn id="39" dur="500"/>
                                        <p:tgtEl>
                                          <p:spTgt spid="220163">
                                            <p:txEl>
                                              <p:pRg st="8" end="8"/>
                                            </p:txEl>
                                          </p:spTgt>
                                        </p:tgtEl>
                                      </p:cBhvr>
                                    </p:animEffect>
                                  </p:childTnLst>
                                  <p:subTnLst>
                                    <p:animClr>
                                      <p:cBhvr override="childStyle">
                                        <p:cTn dur="1" fill="hold" display="0" masterRel="nextClick" afterEffect="1"/>
                                        <p:tgtEl>
                                          <p:spTgt spid="220163">
                                            <p:txEl>
                                              <p:pRg st="8" end="8"/>
                                            </p:txEl>
                                          </p:spTgt>
                                        </p:tgtEl>
                                        <p:attrNameLst>
                                          <p:attrName>ppt_c</p:attrName>
                                        </p:attrNameLst>
                                      </p:cBhvr>
                                      <p:to>
                                        <a:schemeClr val="accent1"/>
                                      </p:to>
                                    </p:animClr>
                                  </p:subTnLst>
                                </p:cTn>
                              </p:par>
                              <p:par>
                                <p:cTn id="40" presetID="22" presetClass="entr" presetSubtype="1" fill="hold" grpId="0" nodeType="withEffect">
                                  <p:stCondLst>
                                    <p:cond delay="0"/>
                                  </p:stCondLst>
                                  <p:childTnLst>
                                    <p:set>
                                      <p:cBhvr>
                                        <p:cTn id="41" dur="1" fill="hold">
                                          <p:stCondLst>
                                            <p:cond delay="0"/>
                                          </p:stCondLst>
                                        </p:cTn>
                                        <p:tgtEl>
                                          <p:spTgt spid="220163">
                                            <p:txEl>
                                              <p:pRg st="9" end="9"/>
                                            </p:txEl>
                                          </p:spTgt>
                                        </p:tgtEl>
                                        <p:attrNameLst>
                                          <p:attrName>style.visibility</p:attrName>
                                        </p:attrNameLst>
                                      </p:cBhvr>
                                      <p:to>
                                        <p:strVal val="visible"/>
                                      </p:to>
                                    </p:set>
                                    <p:animEffect transition="in" filter="wipe(up)">
                                      <p:cBhvr>
                                        <p:cTn id="42" dur="500"/>
                                        <p:tgtEl>
                                          <p:spTgt spid="220163">
                                            <p:txEl>
                                              <p:pRg st="9" end="9"/>
                                            </p:txEl>
                                          </p:spTgt>
                                        </p:tgtEl>
                                      </p:cBhvr>
                                    </p:animEffect>
                                  </p:childTnLst>
                                  <p:subTnLst>
                                    <p:animClr>
                                      <p:cBhvr override="childStyle">
                                        <p:cTn dur="1" fill="hold" display="0" masterRel="nextClick" afterEffect="1"/>
                                        <p:tgtEl>
                                          <p:spTgt spid="220163">
                                            <p:txEl>
                                              <p:pRg st="9" end="9"/>
                                            </p:txEl>
                                          </p:spTgt>
                                        </p:tgtEl>
                                        <p:attrNameLst>
                                          <p:attrName>ppt_c</p:attrName>
                                        </p:attrNameLst>
                                      </p:cBhvr>
                                      <p:to>
                                        <a:schemeClr val="accent1"/>
                                      </p:to>
                                    </p:animClr>
                                  </p:subTnLst>
                                </p:cTn>
                              </p:par>
                              <p:par>
                                <p:cTn id="43" presetID="22" presetClass="entr" presetSubtype="1" fill="hold" grpId="0" nodeType="withEffect">
                                  <p:stCondLst>
                                    <p:cond delay="0"/>
                                  </p:stCondLst>
                                  <p:childTnLst>
                                    <p:set>
                                      <p:cBhvr>
                                        <p:cTn id="44" dur="1" fill="hold">
                                          <p:stCondLst>
                                            <p:cond delay="0"/>
                                          </p:stCondLst>
                                        </p:cTn>
                                        <p:tgtEl>
                                          <p:spTgt spid="220163">
                                            <p:txEl>
                                              <p:pRg st="10" end="10"/>
                                            </p:txEl>
                                          </p:spTgt>
                                        </p:tgtEl>
                                        <p:attrNameLst>
                                          <p:attrName>style.visibility</p:attrName>
                                        </p:attrNameLst>
                                      </p:cBhvr>
                                      <p:to>
                                        <p:strVal val="visible"/>
                                      </p:to>
                                    </p:set>
                                    <p:animEffect transition="in" filter="wipe(up)">
                                      <p:cBhvr>
                                        <p:cTn id="45" dur="500"/>
                                        <p:tgtEl>
                                          <p:spTgt spid="220163">
                                            <p:txEl>
                                              <p:pRg st="10" end="10"/>
                                            </p:txEl>
                                          </p:spTgt>
                                        </p:tgtEl>
                                      </p:cBhvr>
                                    </p:animEffect>
                                  </p:childTnLst>
                                  <p:subTnLst>
                                    <p:animClr>
                                      <p:cBhvr override="childStyle">
                                        <p:cTn dur="1" fill="hold" display="0" masterRel="nextClick" afterEffect="1"/>
                                        <p:tgtEl>
                                          <p:spTgt spid="220163">
                                            <p:txEl>
                                              <p:pRg st="10" end="10"/>
                                            </p:txEl>
                                          </p:spTgt>
                                        </p:tgtEl>
                                        <p:attrNameLst>
                                          <p:attrName>ppt_c</p:attrName>
                                        </p:attrNameLst>
                                      </p:cBhvr>
                                      <p:to>
                                        <a:schemeClr val="accent1"/>
                                      </p:to>
                                    </p:animClr>
                                  </p:subTnLst>
                                </p:cTn>
                              </p:par>
                              <p:par>
                                <p:cTn id="46" presetID="22" presetClass="entr" presetSubtype="1" fill="hold" grpId="0" nodeType="withEffect">
                                  <p:stCondLst>
                                    <p:cond delay="0"/>
                                  </p:stCondLst>
                                  <p:childTnLst>
                                    <p:set>
                                      <p:cBhvr>
                                        <p:cTn id="47" dur="1" fill="hold">
                                          <p:stCondLst>
                                            <p:cond delay="0"/>
                                          </p:stCondLst>
                                        </p:cTn>
                                        <p:tgtEl>
                                          <p:spTgt spid="220163">
                                            <p:txEl>
                                              <p:pRg st="11" end="11"/>
                                            </p:txEl>
                                          </p:spTgt>
                                        </p:tgtEl>
                                        <p:attrNameLst>
                                          <p:attrName>style.visibility</p:attrName>
                                        </p:attrNameLst>
                                      </p:cBhvr>
                                      <p:to>
                                        <p:strVal val="visible"/>
                                      </p:to>
                                    </p:set>
                                    <p:animEffect transition="in" filter="wipe(up)">
                                      <p:cBhvr>
                                        <p:cTn id="48" dur="500"/>
                                        <p:tgtEl>
                                          <p:spTgt spid="220163">
                                            <p:txEl>
                                              <p:pRg st="11" end="11"/>
                                            </p:txEl>
                                          </p:spTgt>
                                        </p:tgtEl>
                                      </p:cBhvr>
                                    </p:animEffect>
                                  </p:childTnLst>
                                  <p:subTnLst>
                                    <p:animClr>
                                      <p:cBhvr override="childStyle">
                                        <p:cTn dur="1" fill="hold" display="0" masterRel="nextClick" afterEffect="1"/>
                                        <p:tgtEl>
                                          <p:spTgt spid="220163">
                                            <p:txEl>
                                              <p:pRg st="11" end="11"/>
                                            </p:txEl>
                                          </p:spTgt>
                                        </p:tgtEl>
                                        <p:attrNameLst>
                                          <p:attrName>ppt_c</p:attrName>
                                        </p:attrNameLst>
                                      </p:cBhvr>
                                      <p:to>
                                        <a:schemeClr val="accent1"/>
                                      </p:to>
                                    </p:animClr>
                                  </p:subTnLst>
                                </p:cTn>
                              </p:par>
                              <p:par>
                                <p:cTn id="49" presetID="22" presetClass="entr" presetSubtype="1" fill="hold" grpId="0" nodeType="withEffect">
                                  <p:stCondLst>
                                    <p:cond delay="0"/>
                                  </p:stCondLst>
                                  <p:childTnLst>
                                    <p:set>
                                      <p:cBhvr>
                                        <p:cTn id="50" dur="1" fill="hold">
                                          <p:stCondLst>
                                            <p:cond delay="0"/>
                                          </p:stCondLst>
                                        </p:cTn>
                                        <p:tgtEl>
                                          <p:spTgt spid="220163">
                                            <p:txEl>
                                              <p:pRg st="12" end="12"/>
                                            </p:txEl>
                                          </p:spTgt>
                                        </p:tgtEl>
                                        <p:attrNameLst>
                                          <p:attrName>style.visibility</p:attrName>
                                        </p:attrNameLst>
                                      </p:cBhvr>
                                      <p:to>
                                        <p:strVal val="visible"/>
                                      </p:to>
                                    </p:set>
                                    <p:animEffect transition="in" filter="wipe(up)">
                                      <p:cBhvr>
                                        <p:cTn id="51" dur="500"/>
                                        <p:tgtEl>
                                          <p:spTgt spid="220163">
                                            <p:txEl>
                                              <p:pRg st="12" end="12"/>
                                            </p:txEl>
                                          </p:spTgt>
                                        </p:tgtEl>
                                      </p:cBhvr>
                                    </p:animEffect>
                                  </p:childTnLst>
                                  <p:subTnLst>
                                    <p:animClr>
                                      <p:cBhvr override="childStyle">
                                        <p:cTn dur="1" fill="hold" display="0" masterRel="nextClick" afterEffect="1"/>
                                        <p:tgtEl>
                                          <p:spTgt spid="220163">
                                            <p:txEl>
                                              <p:pRg st="12" end="12"/>
                                            </p:txEl>
                                          </p:spTgt>
                                        </p:tgtEl>
                                        <p:attrNameLst>
                                          <p:attrName>ppt_c</p:attrName>
                                        </p:attrNameLst>
                                      </p:cBhvr>
                                      <p:to>
                                        <a:schemeClr val="accent1"/>
                                      </p:to>
                                    </p:animClr>
                                  </p:subTnLst>
                                </p:cTn>
                              </p:par>
                              <p:par>
                                <p:cTn id="52" presetID="22" presetClass="entr" presetSubtype="1" fill="hold" grpId="0" nodeType="withEffect">
                                  <p:stCondLst>
                                    <p:cond delay="0"/>
                                  </p:stCondLst>
                                  <p:childTnLst>
                                    <p:set>
                                      <p:cBhvr>
                                        <p:cTn id="53" dur="1" fill="hold">
                                          <p:stCondLst>
                                            <p:cond delay="0"/>
                                          </p:stCondLst>
                                        </p:cTn>
                                        <p:tgtEl>
                                          <p:spTgt spid="220163">
                                            <p:txEl>
                                              <p:pRg st="13" end="13"/>
                                            </p:txEl>
                                          </p:spTgt>
                                        </p:tgtEl>
                                        <p:attrNameLst>
                                          <p:attrName>style.visibility</p:attrName>
                                        </p:attrNameLst>
                                      </p:cBhvr>
                                      <p:to>
                                        <p:strVal val="visible"/>
                                      </p:to>
                                    </p:set>
                                    <p:animEffect transition="in" filter="wipe(up)">
                                      <p:cBhvr>
                                        <p:cTn id="54" dur="500"/>
                                        <p:tgtEl>
                                          <p:spTgt spid="220163">
                                            <p:txEl>
                                              <p:pRg st="13" end="13"/>
                                            </p:txEl>
                                          </p:spTgt>
                                        </p:tgtEl>
                                      </p:cBhvr>
                                    </p:animEffect>
                                  </p:childTnLst>
                                  <p:subTnLst>
                                    <p:animClr>
                                      <p:cBhvr override="childStyle">
                                        <p:cTn dur="1" fill="hold" display="0" masterRel="nextClick" afterEffect="1"/>
                                        <p:tgtEl>
                                          <p:spTgt spid="220163">
                                            <p:txEl>
                                              <p:pRg st="13" end="13"/>
                                            </p:txEl>
                                          </p:spTgt>
                                        </p:tgtEl>
                                        <p:attrNameLst>
                                          <p:attrName>ppt_c</p:attrName>
                                        </p:attrNameLst>
                                      </p:cBhvr>
                                      <p:to>
                                        <a:schemeClr val="accent1"/>
                                      </p:to>
                                    </p:animClr>
                                  </p:subTnLst>
                                </p:cTn>
                              </p:par>
                              <p:par>
                                <p:cTn id="55" presetID="22" presetClass="entr" presetSubtype="1" fill="hold" grpId="0" nodeType="withEffect">
                                  <p:stCondLst>
                                    <p:cond delay="0"/>
                                  </p:stCondLst>
                                  <p:childTnLst>
                                    <p:set>
                                      <p:cBhvr>
                                        <p:cTn id="56" dur="1" fill="hold">
                                          <p:stCondLst>
                                            <p:cond delay="0"/>
                                          </p:stCondLst>
                                        </p:cTn>
                                        <p:tgtEl>
                                          <p:spTgt spid="220163">
                                            <p:txEl>
                                              <p:pRg st="14" end="14"/>
                                            </p:txEl>
                                          </p:spTgt>
                                        </p:tgtEl>
                                        <p:attrNameLst>
                                          <p:attrName>style.visibility</p:attrName>
                                        </p:attrNameLst>
                                      </p:cBhvr>
                                      <p:to>
                                        <p:strVal val="visible"/>
                                      </p:to>
                                    </p:set>
                                    <p:animEffect transition="in" filter="wipe(up)">
                                      <p:cBhvr>
                                        <p:cTn id="57" dur="500"/>
                                        <p:tgtEl>
                                          <p:spTgt spid="220163">
                                            <p:txEl>
                                              <p:pRg st="14" end="14"/>
                                            </p:txEl>
                                          </p:spTgt>
                                        </p:tgtEl>
                                      </p:cBhvr>
                                    </p:animEffect>
                                  </p:childTnLst>
                                  <p:subTnLst>
                                    <p:animClr>
                                      <p:cBhvr override="childStyle">
                                        <p:cTn dur="1" fill="hold" display="0" masterRel="nextClick" afterEffect="1"/>
                                        <p:tgtEl>
                                          <p:spTgt spid="220163">
                                            <p:txEl>
                                              <p:pRg st="14" end="14"/>
                                            </p:txEl>
                                          </p:spTgt>
                                        </p:tgtEl>
                                        <p:attrNameLst>
                                          <p:attrName>ppt_c</p:attrName>
                                        </p:attrNameLst>
                                      </p:cBhvr>
                                      <p:to>
                                        <a:schemeClr val="accent1"/>
                                      </p:to>
                                    </p:animClr>
                                  </p:sub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220163">
                                            <p:txEl>
                                              <p:pRg st="15" end="15"/>
                                            </p:txEl>
                                          </p:spTgt>
                                        </p:tgtEl>
                                        <p:attrNameLst>
                                          <p:attrName>style.visibility</p:attrName>
                                        </p:attrNameLst>
                                      </p:cBhvr>
                                      <p:to>
                                        <p:strVal val="visible"/>
                                      </p:to>
                                    </p:set>
                                    <p:animEffect transition="in" filter="wipe(up)">
                                      <p:cBhvr>
                                        <p:cTn id="62" dur="500"/>
                                        <p:tgtEl>
                                          <p:spTgt spid="220163">
                                            <p:txEl>
                                              <p:pRg st="15" end="15"/>
                                            </p:txEl>
                                          </p:spTgt>
                                        </p:tgtEl>
                                      </p:cBhvr>
                                    </p:animEffect>
                                  </p:childTnLst>
                                </p:cTn>
                              </p:par>
                              <p:par>
                                <p:cTn id="63" presetID="22" presetClass="entr" presetSubtype="1" fill="hold" grpId="0" nodeType="withEffect">
                                  <p:stCondLst>
                                    <p:cond delay="0"/>
                                  </p:stCondLst>
                                  <p:childTnLst>
                                    <p:set>
                                      <p:cBhvr>
                                        <p:cTn id="64" dur="1" fill="hold">
                                          <p:stCondLst>
                                            <p:cond delay="0"/>
                                          </p:stCondLst>
                                        </p:cTn>
                                        <p:tgtEl>
                                          <p:spTgt spid="220163">
                                            <p:txEl>
                                              <p:pRg st="16" end="16"/>
                                            </p:txEl>
                                          </p:spTgt>
                                        </p:tgtEl>
                                        <p:attrNameLst>
                                          <p:attrName>style.visibility</p:attrName>
                                        </p:attrNameLst>
                                      </p:cBhvr>
                                      <p:to>
                                        <p:strVal val="visible"/>
                                      </p:to>
                                    </p:set>
                                    <p:animEffect transition="in" filter="wipe(up)">
                                      <p:cBhvr>
                                        <p:cTn id="65" dur="500"/>
                                        <p:tgtEl>
                                          <p:spTgt spid="220163">
                                            <p:txEl>
                                              <p:pRg st="16" end="16"/>
                                            </p:txEl>
                                          </p:spTgt>
                                        </p:tgtEl>
                                      </p:cBhvr>
                                    </p:animEffect>
                                  </p:childTnLst>
                                </p:cTn>
                              </p:par>
                              <p:par>
                                <p:cTn id="66" presetID="22" presetClass="entr" presetSubtype="1" fill="hold" grpId="0" nodeType="withEffect">
                                  <p:stCondLst>
                                    <p:cond delay="0"/>
                                  </p:stCondLst>
                                  <p:childTnLst>
                                    <p:set>
                                      <p:cBhvr>
                                        <p:cTn id="67" dur="1" fill="hold">
                                          <p:stCondLst>
                                            <p:cond delay="0"/>
                                          </p:stCondLst>
                                        </p:cTn>
                                        <p:tgtEl>
                                          <p:spTgt spid="220163">
                                            <p:txEl>
                                              <p:pRg st="17" end="17"/>
                                            </p:txEl>
                                          </p:spTgt>
                                        </p:tgtEl>
                                        <p:attrNameLst>
                                          <p:attrName>style.visibility</p:attrName>
                                        </p:attrNameLst>
                                      </p:cBhvr>
                                      <p:to>
                                        <p:strVal val="visible"/>
                                      </p:to>
                                    </p:set>
                                    <p:animEffect transition="in" filter="wipe(up)">
                                      <p:cBhvr>
                                        <p:cTn id="68" dur="500"/>
                                        <p:tgtEl>
                                          <p:spTgt spid="220163">
                                            <p:txEl>
                                              <p:pRg st="17" end="17"/>
                                            </p:txEl>
                                          </p:spTgt>
                                        </p:tgtEl>
                                      </p:cBhvr>
                                    </p:animEffect>
                                  </p:childTnLst>
                                </p:cTn>
                              </p:par>
                              <p:par>
                                <p:cTn id="69" presetID="22" presetClass="entr" presetSubtype="1" fill="hold" grpId="0" nodeType="withEffect">
                                  <p:stCondLst>
                                    <p:cond delay="0"/>
                                  </p:stCondLst>
                                  <p:childTnLst>
                                    <p:set>
                                      <p:cBhvr>
                                        <p:cTn id="70" dur="1" fill="hold">
                                          <p:stCondLst>
                                            <p:cond delay="0"/>
                                          </p:stCondLst>
                                        </p:cTn>
                                        <p:tgtEl>
                                          <p:spTgt spid="220163">
                                            <p:txEl>
                                              <p:pRg st="18" end="18"/>
                                            </p:txEl>
                                          </p:spTgt>
                                        </p:tgtEl>
                                        <p:attrNameLst>
                                          <p:attrName>style.visibility</p:attrName>
                                        </p:attrNameLst>
                                      </p:cBhvr>
                                      <p:to>
                                        <p:strVal val="visible"/>
                                      </p:to>
                                    </p:set>
                                    <p:animEffect transition="in" filter="wipe(up)">
                                      <p:cBhvr>
                                        <p:cTn id="71" dur="500"/>
                                        <p:tgtEl>
                                          <p:spTgt spid="220163">
                                            <p:txEl>
                                              <p:pRg st="18" end="18"/>
                                            </p:txEl>
                                          </p:spTgt>
                                        </p:tgtEl>
                                      </p:cBhvr>
                                    </p:animEffect>
                                  </p:childTnLst>
                                </p:cTn>
                              </p:par>
                              <p:par>
                                <p:cTn id="72" presetID="22" presetClass="entr" presetSubtype="1" fill="hold" grpId="0" nodeType="withEffect">
                                  <p:stCondLst>
                                    <p:cond delay="0"/>
                                  </p:stCondLst>
                                  <p:childTnLst>
                                    <p:set>
                                      <p:cBhvr>
                                        <p:cTn id="73" dur="1" fill="hold">
                                          <p:stCondLst>
                                            <p:cond delay="0"/>
                                          </p:stCondLst>
                                        </p:cTn>
                                        <p:tgtEl>
                                          <p:spTgt spid="220163">
                                            <p:txEl>
                                              <p:pRg st="19" end="19"/>
                                            </p:txEl>
                                          </p:spTgt>
                                        </p:tgtEl>
                                        <p:attrNameLst>
                                          <p:attrName>style.visibility</p:attrName>
                                        </p:attrNameLst>
                                      </p:cBhvr>
                                      <p:to>
                                        <p:strVal val="visible"/>
                                      </p:to>
                                    </p:set>
                                    <p:animEffect transition="in" filter="wipe(up)">
                                      <p:cBhvr>
                                        <p:cTn id="74" dur="500"/>
                                        <p:tgtEl>
                                          <p:spTgt spid="220163">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3"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Footer Placeholder 4"/>
          <p:cNvSpPr>
            <a:spLocks noGrp="1"/>
          </p:cNvSpPr>
          <p:nvPr>
            <p:ph type="ftr" sz="quarter" idx="11"/>
          </p:nvPr>
        </p:nvSpPr>
        <p:spPr>
          <a:xfrm>
            <a:off x="144000" y="6399524"/>
            <a:ext cx="8172000" cy="384048"/>
          </a:xfrm>
        </p:spPr>
        <p:txBody>
          <a:bodyPr/>
          <a:lstStyle/>
          <a:p>
            <a:r>
              <a:rPr lang="sv-SE" smtClean="0"/>
              <a:t>B.Satyanarayana, TIFR, Mumbai                    Signal Processing Electronics                    SERCEHEP11, VECC, Kolkata</a:t>
            </a:r>
            <a:endParaRPr lang="en-US" dirty="0"/>
          </a:p>
        </p:txBody>
      </p:sp>
      <p:sp>
        <p:nvSpPr>
          <p:cNvPr id="217090" name="Rectangle 2"/>
          <p:cNvSpPr>
            <a:spLocks noGrp="1" noChangeArrowheads="1"/>
          </p:cNvSpPr>
          <p:nvPr>
            <p:ph type="title"/>
          </p:nvPr>
        </p:nvSpPr>
        <p:spPr/>
        <p:txBody>
          <a:bodyPr>
            <a:noAutofit/>
          </a:bodyPr>
          <a:lstStyle/>
          <a:p>
            <a:r>
              <a:rPr lang="en-US" sz="4400" dirty="0"/>
              <a:t>Basic TDC types - I</a:t>
            </a:r>
          </a:p>
        </p:txBody>
      </p:sp>
      <p:sp>
        <p:nvSpPr>
          <p:cNvPr id="217091" name="Rectangle 3"/>
          <p:cNvSpPr>
            <a:spLocks noGrp="1" noChangeArrowheads="1"/>
          </p:cNvSpPr>
          <p:nvPr>
            <p:ph type="body" idx="1"/>
          </p:nvPr>
        </p:nvSpPr>
        <p:spPr>
          <a:xfrm>
            <a:off x="35496" y="762000"/>
            <a:ext cx="5256584" cy="5616000"/>
          </a:xfrm>
        </p:spPr>
        <p:txBody>
          <a:bodyPr/>
          <a:lstStyle/>
          <a:p>
            <a:pPr>
              <a:lnSpc>
                <a:spcPct val="90000"/>
              </a:lnSpc>
            </a:pPr>
            <a:r>
              <a:rPr lang="en-US" sz="2000" dirty="0"/>
              <a:t>Counter type</a:t>
            </a:r>
          </a:p>
          <a:p>
            <a:pPr lvl="1">
              <a:lnSpc>
                <a:spcPct val="90000"/>
              </a:lnSpc>
            </a:pPr>
            <a:r>
              <a:rPr lang="en-US" sz="1800" dirty="0"/>
              <a:t>Advantages</a:t>
            </a:r>
          </a:p>
          <a:p>
            <a:pPr lvl="2">
              <a:lnSpc>
                <a:spcPct val="90000"/>
              </a:lnSpc>
            </a:pPr>
            <a:r>
              <a:rPr lang="en-US" sz="1600" dirty="0"/>
              <a:t>Simple; but still useful!</a:t>
            </a:r>
          </a:p>
          <a:p>
            <a:pPr lvl="2">
              <a:lnSpc>
                <a:spcPct val="90000"/>
              </a:lnSpc>
            </a:pPr>
            <a:r>
              <a:rPr lang="en-US" sz="1600" dirty="0"/>
              <a:t>Digital</a:t>
            </a:r>
          </a:p>
          <a:p>
            <a:pPr lvl="2">
              <a:lnSpc>
                <a:spcPct val="90000"/>
              </a:lnSpc>
            </a:pPr>
            <a:r>
              <a:rPr lang="en-US" sz="1600" dirty="0"/>
              <a:t>large dynamic range possible</a:t>
            </a:r>
          </a:p>
          <a:p>
            <a:pPr lvl="2">
              <a:lnSpc>
                <a:spcPct val="90000"/>
              </a:lnSpc>
            </a:pPr>
            <a:r>
              <a:rPr lang="en-US" sz="1600" dirty="0"/>
              <a:t>Easy to integrate many channels per chip</a:t>
            </a:r>
          </a:p>
          <a:p>
            <a:pPr lvl="1">
              <a:lnSpc>
                <a:spcPct val="90000"/>
              </a:lnSpc>
            </a:pPr>
            <a:r>
              <a:rPr lang="en-US" sz="1800" dirty="0"/>
              <a:t>Disadvantages</a:t>
            </a:r>
          </a:p>
          <a:p>
            <a:pPr lvl="2">
              <a:lnSpc>
                <a:spcPct val="90000"/>
              </a:lnSpc>
            </a:pPr>
            <a:r>
              <a:rPr lang="en-US" sz="1600" dirty="0"/>
              <a:t>Limited time resolution (1ns using modern CMOS technology)</a:t>
            </a:r>
          </a:p>
          <a:p>
            <a:pPr lvl="2">
              <a:lnSpc>
                <a:spcPct val="90000"/>
              </a:lnSpc>
            </a:pPr>
            <a:r>
              <a:rPr lang="en-US" sz="1600" dirty="0" smtClean="0"/>
              <a:t>Meta stability </a:t>
            </a:r>
            <a:r>
              <a:rPr lang="en-US" sz="1600" dirty="0"/>
              <a:t>(use of Gray code counter)</a:t>
            </a:r>
          </a:p>
          <a:p>
            <a:pPr>
              <a:lnSpc>
                <a:spcPct val="90000"/>
              </a:lnSpc>
            </a:pPr>
            <a:r>
              <a:rPr lang="en-US" sz="2000" dirty="0"/>
              <a:t>Single Delay chain type</a:t>
            </a:r>
          </a:p>
          <a:p>
            <a:pPr lvl="1">
              <a:lnSpc>
                <a:spcPct val="90000"/>
              </a:lnSpc>
            </a:pPr>
            <a:r>
              <a:rPr lang="en-US" sz="1800" dirty="0"/>
              <a:t>Cable delay chain (distributed  L-C)</a:t>
            </a:r>
          </a:p>
          <a:p>
            <a:pPr lvl="2">
              <a:lnSpc>
                <a:spcPct val="90000"/>
              </a:lnSpc>
            </a:pPr>
            <a:r>
              <a:rPr lang="en-US" sz="1600" dirty="0"/>
              <a:t>Very good resolution (5ps mm)</a:t>
            </a:r>
          </a:p>
          <a:p>
            <a:pPr lvl="2">
              <a:lnSpc>
                <a:spcPct val="90000"/>
              </a:lnSpc>
            </a:pPr>
            <a:r>
              <a:rPr lang="en-US" sz="1600" dirty="0"/>
              <a:t>Not easy to integrate on integrated circuits</a:t>
            </a:r>
          </a:p>
          <a:p>
            <a:pPr lvl="1">
              <a:lnSpc>
                <a:spcPct val="90000"/>
              </a:lnSpc>
            </a:pPr>
            <a:r>
              <a:rPr lang="en-US" sz="1800" dirty="0"/>
              <a:t>Simple delay chain using active </a:t>
            </a:r>
            <a:r>
              <a:rPr lang="en-US" sz="1800" i="1" dirty="0"/>
              <a:t>gates</a:t>
            </a:r>
          </a:p>
          <a:p>
            <a:pPr lvl="2">
              <a:lnSpc>
                <a:spcPct val="90000"/>
              </a:lnSpc>
            </a:pPr>
            <a:r>
              <a:rPr lang="en-US" sz="1600" dirty="0"/>
              <a:t>Good resolution (~100ps using modern tech)</a:t>
            </a:r>
          </a:p>
          <a:p>
            <a:pPr lvl="2">
              <a:lnSpc>
                <a:spcPct val="90000"/>
              </a:lnSpc>
            </a:pPr>
            <a:r>
              <a:rPr lang="en-US" sz="1600" dirty="0"/>
              <a:t>Limited dynamic range (long delay chain and register)</a:t>
            </a:r>
          </a:p>
          <a:p>
            <a:pPr lvl="2">
              <a:lnSpc>
                <a:spcPct val="90000"/>
              </a:lnSpc>
            </a:pPr>
            <a:r>
              <a:rPr lang="en-US" sz="1600" dirty="0"/>
              <a:t>Only start-stop type</a:t>
            </a:r>
          </a:p>
          <a:p>
            <a:pPr lvl="2">
              <a:lnSpc>
                <a:spcPct val="90000"/>
              </a:lnSpc>
            </a:pPr>
            <a:r>
              <a:rPr lang="en-US" sz="1600" dirty="0"/>
              <a:t>Large delay variations between chips and with temperature and supply voltage</a:t>
            </a:r>
          </a:p>
        </p:txBody>
      </p:sp>
      <p:sp>
        <p:nvSpPr>
          <p:cNvPr id="102" name="Slide Number Placeholder 101"/>
          <p:cNvSpPr>
            <a:spLocks noGrp="1"/>
          </p:cNvSpPr>
          <p:nvPr>
            <p:ph type="sldNum" sz="quarter" idx="12"/>
          </p:nvPr>
        </p:nvSpPr>
        <p:spPr>
          <a:xfrm>
            <a:off x="8410575" y="6401386"/>
            <a:ext cx="609600" cy="385200"/>
          </a:xfrm>
        </p:spPr>
        <p:txBody>
          <a:bodyPr/>
          <a:lstStyle/>
          <a:p>
            <a:fld id="{69E29E33-B620-47F9-BB04-8846C2A5AFCC}" type="slidenum">
              <a:rPr kumimoji="0" lang="en-US" smtClean="0"/>
              <a:pPr/>
              <a:t>75</a:t>
            </a:fld>
            <a:endParaRPr kumimoji="0" lang="en-US" dirty="0"/>
          </a:p>
        </p:txBody>
      </p:sp>
      <p:pic>
        <p:nvPicPr>
          <p:cNvPr id="101" name="Picture 100" descr="counter.png"/>
          <p:cNvPicPr>
            <a:picLocks noChangeAspect="1"/>
          </p:cNvPicPr>
          <p:nvPr/>
        </p:nvPicPr>
        <p:blipFill>
          <a:blip r:embed="rId3" cstate="print"/>
          <a:stretch>
            <a:fillRect/>
          </a:stretch>
        </p:blipFill>
        <p:spPr>
          <a:xfrm>
            <a:off x="6309750" y="764703"/>
            <a:ext cx="2438714" cy="2808000"/>
          </a:xfrm>
          <a:prstGeom prst="rect">
            <a:avLst/>
          </a:prstGeom>
        </p:spPr>
      </p:pic>
      <p:pic>
        <p:nvPicPr>
          <p:cNvPr id="103" name="Picture 102" descr="sdc.png"/>
          <p:cNvPicPr>
            <a:picLocks noChangeAspect="1"/>
          </p:cNvPicPr>
          <p:nvPr/>
        </p:nvPicPr>
        <p:blipFill>
          <a:blip r:embed="rId4" cstate="print"/>
          <a:stretch>
            <a:fillRect/>
          </a:stretch>
        </p:blipFill>
        <p:spPr>
          <a:xfrm>
            <a:off x="5528107" y="3645024"/>
            <a:ext cx="3292365" cy="280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7091">
                                            <p:txEl>
                                              <p:pRg st="0" end="0"/>
                                            </p:txEl>
                                          </p:spTgt>
                                        </p:tgtEl>
                                        <p:attrNameLst>
                                          <p:attrName>style.visibility</p:attrName>
                                        </p:attrNameLst>
                                      </p:cBhvr>
                                      <p:to>
                                        <p:strVal val="visible"/>
                                      </p:to>
                                    </p:set>
                                    <p:animEffect transition="in" filter="wipe(up)">
                                      <p:cBhvr>
                                        <p:cTn id="7" dur="500"/>
                                        <p:tgtEl>
                                          <p:spTgt spid="217091">
                                            <p:txEl>
                                              <p:pRg st="0" end="0"/>
                                            </p:txEl>
                                          </p:spTgt>
                                        </p:tgtEl>
                                      </p:cBhvr>
                                    </p:animEffect>
                                  </p:childTnLst>
                                  <p:subTnLst>
                                    <p:animClr>
                                      <p:cBhvr override="childStyle">
                                        <p:cTn dur="1" fill="hold" display="0" masterRel="nextClick" afterEffect="1"/>
                                        <p:tgtEl>
                                          <p:spTgt spid="217091">
                                            <p:txEl>
                                              <p:pRg st="0" end="0"/>
                                            </p:txEl>
                                          </p:spTgt>
                                        </p:tgtEl>
                                        <p:attrNameLst>
                                          <p:attrName>ppt_c</p:attrName>
                                        </p:attrNameLst>
                                      </p:cBhvr>
                                      <p:to>
                                        <a:schemeClr val="accent1"/>
                                      </p:to>
                                    </p:animClr>
                                  </p:subTnLst>
                                </p:cTn>
                              </p:par>
                              <p:par>
                                <p:cTn id="8" presetID="22" presetClass="entr" presetSubtype="1" fill="hold" grpId="0" nodeType="withEffect">
                                  <p:stCondLst>
                                    <p:cond delay="0"/>
                                  </p:stCondLst>
                                  <p:childTnLst>
                                    <p:set>
                                      <p:cBhvr>
                                        <p:cTn id="9" dur="1" fill="hold">
                                          <p:stCondLst>
                                            <p:cond delay="0"/>
                                          </p:stCondLst>
                                        </p:cTn>
                                        <p:tgtEl>
                                          <p:spTgt spid="217091">
                                            <p:txEl>
                                              <p:pRg st="1" end="1"/>
                                            </p:txEl>
                                          </p:spTgt>
                                        </p:tgtEl>
                                        <p:attrNameLst>
                                          <p:attrName>style.visibility</p:attrName>
                                        </p:attrNameLst>
                                      </p:cBhvr>
                                      <p:to>
                                        <p:strVal val="visible"/>
                                      </p:to>
                                    </p:set>
                                    <p:animEffect transition="in" filter="wipe(up)">
                                      <p:cBhvr>
                                        <p:cTn id="10" dur="500"/>
                                        <p:tgtEl>
                                          <p:spTgt spid="217091">
                                            <p:txEl>
                                              <p:pRg st="1" end="1"/>
                                            </p:txEl>
                                          </p:spTgt>
                                        </p:tgtEl>
                                      </p:cBhvr>
                                    </p:animEffect>
                                  </p:childTnLst>
                                  <p:subTnLst>
                                    <p:animClr>
                                      <p:cBhvr override="childStyle">
                                        <p:cTn dur="1" fill="hold" display="0" masterRel="nextClick" afterEffect="1"/>
                                        <p:tgtEl>
                                          <p:spTgt spid="217091">
                                            <p:txEl>
                                              <p:pRg st="1" end="1"/>
                                            </p:txEl>
                                          </p:spTgt>
                                        </p:tgtEl>
                                        <p:attrNameLst>
                                          <p:attrName>ppt_c</p:attrName>
                                        </p:attrNameLst>
                                      </p:cBhvr>
                                      <p:to>
                                        <a:schemeClr val="accent1"/>
                                      </p:to>
                                    </p:animClr>
                                  </p:subTnLst>
                                </p:cTn>
                              </p:par>
                              <p:par>
                                <p:cTn id="11" presetID="22" presetClass="entr" presetSubtype="1" fill="hold" grpId="0" nodeType="withEffect">
                                  <p:stCondLst>
                                    <p:cond delay="0"/>
                                  </p:stCondLst>
                                  <p:childTnLst>
                                    <p:set>
                                      <p:cBhvr>
                                        <p:cTn id="12" dur="1" fill="hold">
                                          <p:stCondLst>
                                            <p:cond delay="0"/>
                                          </p:stCondLst>
                                        </p:cTn>
                                        <p:tgtEl>
                                          <p:spTgt spid="217091">
                                            <p:txEl>
                                              <p:pRg st="2" end="2"/>
                                            </p:txEl>
                                          </p:spTgt>
                                        </p:tgtEl>
                                        <p:attrNameLst>
                                          <p:attrName>style.visibility</p:attrName>
                                        </p:attrNameLst>
                                      </p:cBhvr>
                                      <p:to>
                                        <p:strVal val="visible"/>
                                      </p:to>
                                    </p:set>
                                    <p:animEffect transition="in" filter="wipe(up)">
                                      <p:cBhvr>
                                        <p:cTn id="13" dur="500"/>
                                        <p:tgtEl>
                                          <p:spTgt spid="217091">
                                            <p:txEl>
                                              <p:pRg st="2" end="2"/>
                                            </p:txEl>
                                          </p:spTgt>
                                        </p:tgtEl>
                                      </p:cBhvr>
                                    </p:animEffect>
                                  </p:childTnLst>
                                  <p:subTnLst>
                                    <p:animClr>
                                      <p:cBhvr override="childStyle">
                                        <p:cTn dur="1" fill="hold" display="0" masterRel="nextClick" afterEffect="1"/>
                                        <p:tgtEl>
                                          <p:spTgt spid="217091">
                                            <p:txEl>
                                              <p:pRg st="2" end="2"/>
                                            </p:txEl>
                                          </p:spTgt>
                                        </p:tgtEl>
                                        <p:attrNameLst>
                                          <p:attrName>ppt_c</p:attrName>
                                        </p:attrNameLst>
                                      </p:cBhvr>
                                      <p:to>
                                        <a:schemeClr val="accent1"/>
                                      </p:to>
                                    </p:animClr>
                                  </p:subTnLst>
                                </p:cTn>
                              </p:par>
                              <p:par>
                                <p:cTn id="14" presetID="22" presetClass="entr" presetSubtype="1" fill="hold" grpId="0" nodeType="withEffect">
                                  <p:stCondLst>
                                    <p:cond delay="0"/>
                                  </p:stCondLst>
                                  <p:childTnLst>
                                    <p:set>
                                      <p:cBhvr>
                                        <p:cTn id="15" dur="1" fill="hold">
                                          <p:stCondLst>
                                            <p:cond delay="0"/>
                                          </p:stCondLst>
                                        </p:cTn>
                                        <p:tgtEl>
                                          <p:spTgt spid="217091">
                                            <p:txEl>
                                              <p:pRg st="3" end="3"/>
                                            </p:txEl>
                                          </p:spTgt>
                                        </p:tgtEl>
                                        <p:attrNameLst>
                                          <p:attrName>style.visibility</p:attrName>
                                        </p:attrNameLst>
                                      </p:cBhvr>
                                      <p:to>
                                        <p:strVal val="visible"/>
                                      </p:to>
                                    </p:set>
                                    <p:animEffect transition="in" filter="wipe(up)">
                                      <p:cBhvr>
                                        <p:cTn id="16" dur="500"/>
                                        <p:tgtEl>
                                          <p:spTgt spid="217091">
                                            <p:txEl>
                                              <p:pRg st="3" end="3"/>
                                            </p:txEl>
                                          </p:spTgt>
                                        </p:tgtEl>
                                      </p:cBhvr>
                                    </p:animEffect>
                                  </p:childTnLst>
                                  <p:subTnLst>
                                    <p:animClr>
                                      <p:cBhvr override="childStyle">
                                        <p:cTn dur="1" fill="hold" display="0" masterRel="nextClick" afterEffect="1"/>
                                        <p:tgtEl>
                                          <p:spTgt spid="217091">
                                            <p:txEl>
                                              <p:pRg st="3" end="3"/>
                                            </p:txEl>
                                          </p:spTgt>
                                        </p:tgtEl>
                                        <p:attrNameLst>
                                          <p:attrName>ppt_c</p:attrName>
                                        </p:attrNameLst>
                                      </p:cBhvr>
                                      <p:to>
                                        <a:schemeClr val="accent1"/>
                                      </p:to>
                                    </p:animClr>
                                  </p:subTnLst>
                                </p:cTn>
                              </p:par>
                              <p:par>
                                <p:cTn id="17" presetID="22" presetClass="entr" presetSubtype="1" fill="hold" grpId="0" nodeType="withEffect">
                                  <p:stCondLst>
                                    <p:cond delay="0"/>
                                  </p:stCondLst>
                                  <p:childTnLst>
                                    <p:set>
                                      <p:cBhvr>
                                        <p:cTn id="18" dur="1" fill="hold">
                                          <p:stCondLst>
                                            <p:cond delay="0"/>
                                          </p:stCondLst>
                                        </p:cTn>
                                        <p:tgtEl>
                                          <p:spTgt spid="217091">
                                            <p:txEl>
                                              <p:pRg st="4" end="4"/>
                                            </p:txEl>
                                          </p:spTgt>
                                        </p:tgtEl>
                                        <p:attrNameLst>
                                          <p:attrName>style.visibility</p:attrName>
                                        </p:attrNameLst>
                                      </p:cBhvr>
                                      <p:to>
                                        <p:strVal val="visible"/>
                                      </p:to>
                                    </p:set>
                                    <p:animEffect transition="in" filter="wipe(up)">
                                      <p:cBhvr>
                                        <p:cTn id="19" dur="500"/>
                                        <p:tgtEl>
                                          <p:spTgt spid="217091">
                                            <p:txEl>
                                              <p:pRg st="4" end="4"/>
                                            </p:txEl>
                                          </p:spTgt>
                                        </p:tgtEl>
                                      </p:cBhvr>
                                    </p:animEffect>
                                  </p:childTnLst>
                                  <p:subTnLst>
                                    <p:animClr>
                                      <p:cBhvr override="childStyle">
                                        <p:cTn dur="1" fill="hold" display="0" masterRel="nextClick" afterEffect="1"/>
                                        <p:tgtEl>
                                          <p:spTgt spid="217091">
                                            <p:txEl>
                                              <p:pRg st="4" end="4"/>
                                            </p:txEl>
                                          </p:spTgt>
                                        </p:tgtEl>
                                        <p:attrNameLst>
                                          <p:attrName>ppt_c</p:attrName>
                                        </p:attrNameLst>
                                      </p:cBhvr>
                                      <p:to>
                                        <a:schemeClr val="accent1"/>
                                      </p:to>
                                    </p:animClr>
                                  </p:subTnLst>
                                </p:cTn>
                              </p:par>
                              <p:par>
                                <p:cTn id="20" presetID="22" presetClass="entr" presetSubtype="1" fill="hold" grpId="0" nodeType="withEffect">
                                  <p:stCondLst>
                                    <p:cond delay="0"/>
                                  </p:stCondLst>
                                  <p:childTnLst>
                                    <p:set>
                                      <p:cBhvr>
                                        <p:cTn id="21" dur="1" fill="hold">
                                          <p:stCondLst>
                                            <p:cond delay="0"/>
                                          </p:stCondLst>
                                        </p:cTn>
                                        <p:tgtEl>
                                          <p:spTgt spid="217091">
                                            <p:txEl>
                                              <p:pRg st="5" end="5"/>
                                            </p:txEl>
                                          </p:spTgt>
                                        </p:tgtEl>
                                        <p:attrNameLst>
                                          <p:attrName>style.visibility</p:attrName>
                                        </p:attrNameLst>
                                      </p:cBhvr>
                                      <p:to>
                                        <p:strVal val="visible"/>
                                      </p:to>
                                    </p:set>
                                    <p:animEffect transition="in" filter="wipe(up)">
                                      <p:cBhvr>
                                        <p:cTn id="22" dur="500"/>
                                        <p:tgtEl>
                                          <p:spTgt spid="217091">
                                            <p:txEl>
                                              <p:pRg st="5" end="5"/>
                                            </p:txEl>
                                          </p:spTgt>
                                        </p:tgtEl>
                                      </p:cBhvr>
                                    </p:animEffect>
                                  </p:childTnLst>
                                  <p:subTnLst>
                                    <p:animClr>
                                      <p:cBhvr override="childStyle">
                                        <p:cTn dur="1" fill="hold" display="0" masterRel="nextClick" afterEffect="1"/>
                                        <p:tgtEl>
                                          <p:spTgt spid="217091">
                                            <p:txEl>
                                              <p:pRg st="5" end="5"/>
                                            </p:txEl>
                                          </p:spTgt>
                                        </p:tgtEl>
                                        <p:attrNameLst>
                                          <p:attrName>ppt_c</p:attrName>
                                        </p:attrNameLst>
                                      </p:cBhvr>
                                      <p:to>
                                        <a:schemeClr val="accent1"/>
                                      </p:to>
                                    </p:animClr>
                                  </p:subTnLst>
                                </p:cTn>
                              </p:par>
                              <p:par>
                                <p:cTn id="23" presetID="22" presetClass="entr" presetSubtype="1" fill="hold" grpId="0" nodeType="withEffect">
                                  <p:stCondLst>
                                    <p:cond delay="0"/>
                                  </p:stCondLst>
                                  <p:childTnLst>
                                    <p:set>
                                      <p:cBhvr>
                                        <p:cTn id="24" dur="1" fill="hold">
                                          <p:stCondLst>
                                            <p:cond delay="0"/>
                                          </p:stCondLst>
                                        </p:cTn>
                                        <p:tgtEl>
                                          <p:spTgt spid="217091">
                                            <p:txEl>
                                              <p:pRg st="6" end="6"/>
                                            </p:txEl>
                                          </p:spTgt>
                                        </p:tgtEl>
                                        <p:attrNameLst>
                                          <p:attrName>style.visibility</p:attrName>
                                        </p:attrNameLst>
                                      </p:cBhvr>
                                      <p:to>
                                        <p:strVal val="visible"/>
                                      </p:to>
                                    </p:set>
                                    <p:animEffect transition="in" filter="wipe(up)">
                                      <p:cBhvr>
                                        <p:cTn id="25" dur="500"/>
                                        <p:tgtEl>
                                          <p:spTgt spid="217091">
                                            <p:txEl>
                                              <p:pRg st="6" end="6"/>
                                            </p:txEl>
                                          </p:spTgt>
                                        </p:tgtEl>
                                      </p:cBhvr>
                                    </p:animEffect>
                                  </p:childTnLst>
                                  <p:subTnLst>
                                    <p:animClr>
                                      <p:cBhvr override="childStyle">
                                        <p:cTn dur="1" fill="hold" display="0" masterRel="nextClick" afterEffect="1"/>
                                        <p:tgtEl>
                                          <p:spTgt spid="217091">
                                            <p:txEl>
                                              <p:pRg st="6" end="6"/>
                                            </p:txEl>
                                          </p:spTgt>
                                        </p:tgtEl>
                                        <p:attrNameLst>
                                          <p:attrName>ppt_c</p:attrName>
                                        </p:attrNameLst>
                                      </p:cBhvr>
                                      <p:to>
                                        <a:schemeClr val="accent1"/>
                                      </p:to>
                                    </p:animClr>
                                  </p:subTnLst>
                                </p:cTn>
                              </p:par>
                              <p:par>
                                <p:cTn id="26" presetID="22" presetClass="entr" presetSubtype="1" fill="hold" grpId="0" nodeType="withEffect">
                                  <p:stCondLst>
                                    <p:cond delay="0"/>
                                  </p:stCondLst>
                                  <p:childTnLst>
                                    <p:set>
                                      <p:cBhvr>
                                        <p:cTn id="27" dur="1" fill="hold">
                                          <p:stCondLst>
                                            <p:cond delay="0"/>
                                          </p:stCondLst>
                                        </p:cTn>
                                        <p:tgtEl>
                                          <p:spTgt spid="217091">
                                            <p:txEl>
                                              <p:pRg st="7" end="7"/>
                                            </p:txEl>
                                          </p:spTgt>
                                        </p:tgtEl>
                                        <p:attrNameLst>
                                          <p:attrName>style.visibility</p:attrName>
                                        </p:attrNameLst>
                                      </p:cBhvr>
                                      <p:to>
                                        <p:strVal val="visible"/>
                                      </p:to>
                                    </p:set>
                                    <p:animEffect transition="in" filter="wipe(up)">
                                      <p:cBhvr>
                                        <p:cTn id="28" dur="500"/>
                                        <p:tgtEl>
                                          <p:spTgt spid="217091">
                                            <p:txEl>
                                              <p:pRg st="7" end="7"/>
                                            </p:txEl>
                                          </p:spTgt>
                                        </p:tgtEl>
                                      </p:cBhvr>
                                    </p:animEffect>
                                  </p:childTnLst>
                                  <p:subTnLst>
                                    <p:animClr>
                                      <p:cBhvr override="childStyle">
                                        <p:cTn dur="1" fill="hold" display="0" masterRel="nextClick" afterEffect="1"/>
                                        <p:tgtEl>
                                          <p:spTgt spid="217091">
                                            <p:txEl>
                                              <p:pRg st="7" end="7"/>
                                            </p:txEl>
                                          </p:spTgt>
                                        </p:tgtEl>
                                        <p:attrNameLst>
                                          <p:attrName>ppt_c</p:attrName>
                                        </p:attrNameLst>
                                      </p:cBhvr>
                                      <p:to>
                                        <a:schemeClr val="accent1"/>
                                      </p:to>
                                    </p:animClr>
                                  </p:subTnLst>
                                </p:cTn>
                              </p:par>
                              <p:par>
                                <p:cTn id="29" presetID="22" presetClass="entr" presetSubtype="1" fill="hold" grpId="0" nodeType="withEffect">
                                  <p:stCondLst>
                                    <p:cond delay="0"/>
                                  </p:stCondLst>
                                  <p:childTnLst>
                                    <p:set>
                                      <p:cBhvr>
                                        <p:cTn id="30" dur="1" fill="hold">
                                          <p:stCondLst>
                                            <p:cond delay="0"/>
                                          </p:stCondLst>
                                        </p:cTn>
                                        <p:tgtEl>
                                          <p:spTgt spid="217091">
                                            <p:txEl>
                                              <p:pRg st="8" end="8"/>
                                            </p:txEl>
                                          </p:spTgt>
                                        </p:tgtEl>
                                        <p:attrNameLst>
                                          <p:attrName>style.visibility</p:attrName>
                                        </p:attrNameLst>
                                      </p:cBhvr>
                                      <p:to>
                                        <p:strVal val="visible"/>
                                      </p:to>
                                    </p:set>
                                    <p:animEffect transition="in" filter="wipe(up)">
                                      <p:cBhvr>
                                        <p:cTn id="31" dur="500"/>
                                        <p:tgtEl>
                                          <p:spTgt spid="217091">
                                            <p:txEl>
                                              <p:pRg st="8" end="8"/>
                                            </p:txEl>
                                          </p:spTgt>
                                        </p:tgtEl>
                                      </p:cBhvr>
                                    </p:animEffect>
                                  </p:childTnLst>
                                  <p:subTnLst>
                                    <p:animClr>
                                      <p:cBhvr override="childStyle">
                                        <p:cTn dur="1" fill="hold" display="0" masterRel="nextClick" afterEffect="1"/>
                                        <p:tgtEl>
                                          <p:spTgt spid="217091">
                                            <p:txEl>
                                              <p:pRg st="8" end="8"/>
                                            </p:txEl>
                                          </p:spTgt>
                                        </p:tgtEl>
                                        <p:attrNameLst>
                                          <p:attrName>ppt_c</p:attrName>
                                        </p:attrNameLst>
                                      </p:cBhvr>
                                      <p:to>
                                        <a:schemeClr val="accent1"/>
                                      </p:to>
                                    </p:animClr>
                                  </p:subTnLst>
                                </p:cTn>
                              </p:par>
                              <p:par>
                                <p:cTn id="32" presetID="22" presetClass="entr" presetSubtype="1" fill="hold" nodeType="withEffect">
                                  <p:stCondLst>
                                    <p:cond delay="0"/>
                                  </p:stCondLst>
                                  <p:childTnLst>
                                    <p:set>
                                      <p:cBhvr>
                                        <p:cTn id="33" dur="1" fill="hold">
                                          <p:stCondLst>
                                            <p:cond delay="0"/>
                                          </p:stCondLst>
                                        </p:cTn>
                                        <p:tgtEl>
                                          <p:spTgt spid="101"/>
                                        </p:tgtEl>
                                        <p:attrNameLst>
                                          <p:attrName>style.visibility</p:attrName>
                                        </p:attrNameLst>
                                      </p:cBhvr>
                                      <p:to>
                                        <p:strVal val="visible"/>
                                      </p:to>
                                    </p:set>
                                    <p:animEffect transition="in" filter="wipe(up)">
                                      <p:cBhvr>
                                        <p:cTn id="34" dur="500"/>
                                        <p:tgtEl>
                                          <p:spTgt spid="101"/>
                                        </p:tgtEl>
                                      </p:cBhvr>
                                    </p:animEffect>
                                  </p:childTnLst>
                                  <p:subTnLst>
                                    <p:animClr>
                                      <p:cBhvr override="childStyle">
                                        <p:cTn dur="1" fill="hold" display="0" masterRel="nextClick" afterEffect="1"/>
                                        <p:tgtEl>
                                          <p:spTgt spid="101"/>
                                        </p:tgtEl>
                                        <p:attrNameLst>
                                          <p:attrName>ppt_c</p:attrName>
                                        </p:attrNameLst>
                                      </p:cBhvr>
                                      <p:to>
                                        <a:schemeClr val="accent1"/>
                                      </p:to>
                                    </p:animClr>
                                  </p:sub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17091">
                                            <p:txEl>
                                              <p:pRg st="9" end="9"/>
                                            </p:txEl>
                                          </p:spTgt>
                                        </p:tgtEl>
                                        <p:attrNameLst>
                                          <p:attrName>style.visibility</p:attrName>
                                        </p:attrNameLst>
                                      </p:cBhvr>
                                      <p:to>
                                        <p:strVal val="visible"/>
                                      </p:to>
                                    </p:set>
                                    <p:animEffect transition="in" filter="wipe(up)">
                                      <p:cBhvr>
                                        <p:cTn id="39" dur="500"/>
                                        <p:tgtEl>
                                          <p:spTgt spid="217091">
                                            <p:txEl>
                                              <p:pRg st="9" end="9"/>
                                            </p:txEl>
                                          </p:spTgt>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217091">
                                            <p:txEl>
                                              <p:pRg st="10" end="10"/>
                                            </p:txEl>
                                          </p:spTgt>
                                        </p:tgtEl>
                                        <p:attrNameLst>
                                          <p:attrName>style.visibility</p:attrName>
                                        </p:attrNameLst>
                                      </p:cBhvr>
                                      <p:to>
                                        <p:strVal val="visible"/>
                                      </p:to>
                                    </p:set>
                                    <p:animEffect transition="in" filter="wipe(up)">
                                      <p:cBhvr>
                                        <p:cTn id="42" dur="500"/>
                                        <p:tgtEl>
                                          <p:spTgt spid="217091">
                                            <p:txEl>
                                              <p:pRg st="10" end="10"/>
                                            </p:txEl>
                                          </p:spTgt>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217091">
                                            <p:txEl>
                                              <p:pRg st="11" end="11"/>
                                            </p:txEl>
                                          </p:spTgt>
                                        </p:tgtEl>
                                        <p:attrNameLst>
                                          <p:attrName>style.visibility</p:attrName>
                                        </p:attrNameLst>
                                      </p:cBhvr>
                                      <p:to>
                                        <p:strVal val="visible"/>
                                      </p:to>
                                    </p:set>
                                    <p:animEffect transition="in" filter="wipe(up)">
                                      <p:cBhvr>
                                        <p:cTn id="45" dur="500"/>
                                        <p:tgtEl>
                                          <p:spTgt spid="217091">
                                            <p:txEl>
                                              <p:pRg st="11" end="11"/>
                                            </p:txEl>
                                          </p:spTgt>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217091">
                                            <p:txEl>
                                              <p:pRg st="12" end="12"/>
                                            </p:txEl>
                                          </p:spTgt>
                                        </p:tgtEl>
                                        <p:attrNameLst>
                                          <p:attrName>style.visibility</p:attrName>
                                        </p:attrNameLst>
                                      </p:cBhvr>
                                      <p:to>
                                        <p:strVal val="visible"/>
                                      </p:to>
                                    </p:set>
                                    <p:animEffect transition="in" filter="wipe(up)">
                                      <p:cBhvr>
                                        <p:cTn id="48" dur="500"/>
                                        <p:tgtEl>
                                          <p:spTgt spid="217091">
                                            <p:txEl>
                                              <p:pRg st="12" end="12"/>
                                            </p:txEl>
                                          </p:spTgt>
                                        </p:tgtEl>
                                      </p:cBhvr>
                                    </p:animEffect>
                                  </p:childTnLst>
                                </p:cTn>
                              </p:par>
                              <p:par>
                                <p:cTn id="49" presetID="22" presetClass="entr" presetSubtype="1" fill="hold" grpId="0" nodeType="withEffect">
                                  <p:stCondLst>
                                    <p:cond delay="0"/>
                                  </p:stCondLst>
                                  <p:childTnLst>
                                    <p:set>
                                      <p:cBhvr>
                                        <p:cTn id="50" dur="1" fill="hold">
                                          <p:stCondLst>
                                            <p:cond delay="0"/>
                                          </p:stCondLst>
                                        </p:cTn>
                                        <p:tgtEl>
                                          <p:spTgt spid="217091">
                                            <p:txEl>
                                              <p:pRg st="13" end="13"/>
                                            </p:txEl>
                                          </p:spTgt>
                                        </p:tgtEl>
                                        <p:attrNameLst>
                                          <p:attrName>style.visibility</p:attrName>
                                        </p:attrNameLst>
                                      </p:cBhvr>
                                      <p:to>
                                        <p:strVal val="visible"/>
                                      </p:to>
                                    </p:set>
                                    <p:animEffect transition="in" filter="wipe(up)">
                                      <p:cBhvr>
                                        <p:cTn id="51" dur="500"/>
                                        <p:tgtEl>
                                          <p:spTgt spid="217091">
                                            <p:txEl>
                                              <p:pRg st="13" end="13"/>
                                            </p:txEl>
                                          </p:spTgt>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217091">
                                            <p:txEl>
                                              <p:pRg st="14" end="14"/>
                                            </p:txEl>
                                          </p:spTgt>
                                        </p:tgtEl>
                                        <p:attrNameLst>
                                          <p:attrName>style.visibility</p:attrName>
                                        </p:attrNameLst>
                                      </p:cBhvr>
                                      <p:to>
                                        <p:strVal val="visible"/>
                                      </p:to>
                                    </p:set>
                                    <p:animEffect transition="in" filter="wipe(up)">
                                      <p:cBhvr>
                                        <p:cTn id="54" dur="500"/>
                                        <p:tgtEl>
                                          <p:spTgt spid="217091">
                                            <p:txEl>
                                              <p:pRg st="14" end="14"/>
                                            </p:txEl>
                                          </p:spTgt>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217091">
                                            <p:txEl>
                                              <p:pRg st="15" end="15"/>
                                            </p:txEl>
                                          </p:spTgt>
                                        </p:tgtEl>
                                        <p:attrNameLst>
                                          <p:attrName>style.visibility</p:attrName>
                                        </p:attrNameLst>
                                      </p:cBhvr>
                                      <p:to>
                                        <p:strVal val="visible"/>
                                      </p:to>
                                    </p:set>
                                    <p:animEffect transition="in" filter="wipe(up)">
                                      <p:cBhvr>
                                        <p:cTn id="57" dur="500"/>
                                        <p:tgtEl>
                                          <p:spTgt spid="217091">
                                            <p:txEl>
                                              <p:pRg st="15" end="15"/>
                                            </p:txEl>
                                          </p:spTgt>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217091">
                                            <p:txEl>
                                              <p:pRg st="16" end="16"/>
                                            </p:txEl>
                                          </p:spTgt>
                                        </p:tgtEl>
                                        <p:attrNameLst>
                                          <p:attrName>style.visibility</p:attrName>
                                        </p:attrNameLst>
                                      </p:cBhvr>
                                      <p:to>
                                        <p:strVal val="visible"/>
                                      </p:to>
                                    </p:set>
                                    <p:animEffect transition="in" filter="wipe(up)">
                                      <p:cBhvr>
                                        <p:cTn id="60" dur="500"/>
                                        <p:tgtEl>
                                          <p:spTgt spid="217091">
                                            <p:txEl>
                                              <p:pRg st="16" end="16"/>
                                            </p:txEl>
                                          </p:spTgt>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217091">
                                            <p:txEl>
                                              <p:pRg st="17" end="17"/>
                                            </p:txEl>
                                          </p:spTgt>
                                        </p:tgtEl>
                                        <p:attrNameLst>
                                          <p:attrName>style.visibility</p:attrName>
                                        </p:attrNameLst>
                                      </p:cBhvr>
                                      <p:to>
                                        <p:strVal val="visible"/>
                                      </p:to>
                                    </p:set>
                                    <p:animEffect transition="in" filter="wipe(up)">
                                      <p:cBhvr>
                                        <p:cTn id="63" dur="500"/>
                                        <p:tgtEl>
                                          <p:spTgt spid="217091">
                                            <p:txEl>
                                              <p:pRg st="17" end="17"/>
                                            </p:txEl>
                                          </p:spTgt>
                                        </p:tgtEl>
                                      </p:cBhvr>
                                    </p:animEffect>
                                  </p:childTnLst>
                                </p:cTn>
                              </p:par>
                              <p:par>
                                <p:cTn id="64" presetID="22" presetClass="entr" presetSubtype="1" fill="hold" nodeType="withEffect">
                                  <p:stCondLst>
                                    <p:cond delay="0"/>
                                  </p:stCondLst>
                                  <p:childTnLst>
                                    <p:set>
                                      <p:cBhvr>
                                        <p:cTn id="65" dur="1" fill="hold">
                                          <p:stCondLst>
                                            <p:cond delay="0"/>
                                          </p:stCondLst>
                                        </p:cTn>
                                        <p:tgtEl>
                                          <p:spTgt spid="103"/>
                                        </p:tgtEl>
                                        <p:attrNameLst>
                                          <p:attrName>style.visibility</p:attrName>
                                        </p:attrNameLst>
                                      </p:cBhvr>
                                      <p:to>
                                        <p:strVal val="visible"/>
                                      </p:to>
                                    </p:set>
                                    <p:animEffect transition="in" filter="wipe(up)">
                                      <p:cBhvr>
                                        <p:cTn id="66"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91" grpId="0" uiExpand="1"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Footer Placeholder 4"/>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275458" name="Rectangle 2"/>
          <p:cNvSpPr>
            <a:spLocks noGrp="1" noChangeArrowheads="1"/>
          </p:cNvSpPr>
          <p:nvPr>
            <p:ph type="title"/>
          </p:nvPr>
        </p:nvSpPr>
        <p:spPr/>
        <p:txBody>
          <a:bodyPr>
            <a:noAutofit/>
          </a:bodyPr>
          <a:lstStyle/>
          <a:p>
            <a:r>
              <a:rPr lang="en-US" sz="4000" dirty="0"/>
              <a:t>Basic TDC types - II</a:t>
            </a:r>
          </a:p>
        </p:txBody>
      </p:sp>
      <p:sp>
        <p:nvSpPr>
          <p:cNvPr id="275459" name="Rectangle 3"/>
          <p:cNvSpPr>
            <a:spLocks noGrp="1" noChangeArrowheads="1"/>
          </p:cNvSpPr>
          <p:nvPr>
            <p:ph type="body" idx="1"/>
          </p:nvPr>
        </p:nvSpPr>
        <p:spPr>
          <a:xfrm>
            <a:off x="72000" y="685800"/>
            <a:ext cx="9000000" cy="3780000"/>
          </a:xfrm>
        </p:spPr>
        <p:txBody>
          <a:bodyPr>
            <a:noAutofit/>
          </a:bodyPr>
          <a:lstStyle/>
          <a:p>
            <a:r>
              <a:rPr lang="en-US" sz="2800" dirty="0"/>
              <a:t>Single Delay chain type (</a:t>
            </a:r>
            <a:r>
              <a:rPr lang="en-US" sz="2800" dirty="0" smtClean="0"/>
              <a:t>Contd …)</a:t>
            </a:r>
            <a:endParaRPr lang="en-US" sz="2800" dirty="0"/>
          </a:p>
          <a:p>
            <a:pPr lvl="1"/>
            <a:r>
              <a:rPr lang="en-US" dirty="0"/>
              <a:t>Delay locked </a:t>
            </a:r>
            <a:r>
              <a:rPr lang="en-US" dirty="0" smtClean="0"/>
              <a:t>loop</a:t>
            </a:r>
            <a:endParaRPr lang="en-US" dirty="0"/>
          </a:p>
          <a:p>
            <a:pPr lvl="2"/>
            <a:r>
              <a:rPr lang="en-US" sz="2000" dirty="0"/>
              <a:t>Self calibrating using external frequency reference (clock)</a:t>
            </a:r>
          </a:p>
          <a:p>
            <a:pPr lvl="2"/>
            <a:r>
              <a:rPr lang="en-US" sz="2000" dirty="0"/>
              <a:t>Allows combination with counter</a:t>
            </a:r>
          </a:p>
          <a:p>
            <a:pPr lvl="2"/>
            <a:r>
              <a:rPr lang="en-US" sz="2000" dirty="0"/>
              <a:t>Delicate feedback loop design (jitter)</a:t>
            </a:r>
          </a:p>
          <a:p>
            <a:pPr lvl="1"/>
            <a:r>
              <a:rPr lang="en-US" dirty="0"/>
              <a:t>R-C delay chain</a:t>
            </a:r>
          </a:p>
          <a:p>
            <a:pPr lvl="2"/>
            <a:r>
              <a:rPr lang="en-US" sz="2000" dirty="0"/>
              <a:t>Very good resolution</a:t>
            </a:r>
          </a:p>
          <a:p>
            <a:pPr lvl="2"/>
            <a:r>
              <a:rPr lang="en-US" sz="2000" dirty="0"/>
              <a:t>Signal slew rate deteriorates</a:t>
            </a:r>
          </a:p>
          <a:p>
            <a:pPr lvl="2"/>
            <a:r>
              <a:rPr lang="en-US" sz="2000" dirty="0"/>
              <a:t>Delay chain with losses; so only short delay chain possible</a:t>
            </a:r>
          </a:p>
          <a:p>
            <a:pPr lvl="2"/>
            <a:r>
              <a:rPr lang="en-US" sz="2000" dirty="0"/>
              <a:t>Large sensitivity to process parameters (and temperature)</a:t>
            </a:r>
          </a:p>
          <a:p>
            <a:endParaRPr lang="en-US" sz="2000" dirty="0"/>
          </a:p>
        </p:txBody>
      </p:sp>
      <p:sp>
        <p:nvSpPr>
          <p:cNvPr id="158" name="Slide Number Placeholder 157"/>
          <p:cNvSpPr>
            <a:spLocks noGrp="1"/>
          </p:cNvSpPr>
          <p:nvPr>
            <p:ph type="sldNum" sz="quarter" idx="12"/>
          </p:nvPr>
        </p:nvSpPr>
        <p:spPr/>
        <p:txBody>
          <a:bodyPr/>
          <a:lstStyle/>
          <a:p>
            <a:fld id="{69E29E33-B620-47F9-BB04-8846C2A5AFCC}" type="slidenum">
              <a:rPr kumimoji="0" lang="en-US" smtClean="0"/>
              <a:pPr/>
              <a:t>76</a:t>
            </a:fld>
            <a:endParaRPr kumimoji="0" lang="en-US" dirty="0"/>
          </a:p>
        </p:txBody>
      </p:sp>
      <p:pic>
        <p:nvPicPr>
          <p:cNvPr id="157" name="Picture 156" descr="dll.png"/>
          <p:cNvPicPr>
            <a:picLocks noChangeAspect="1"/>
          </p:cNvPicPr>
          <p:nvPr/>
        </p:nvPicPr>
        <p:blipFill>
          <a:blip r:embed="rId2" cstate="print"/>
          <a:stretch>
            <a:fillRect/>
          </a:stretch>
        </p:blipFill>
        <p:spPr>
          <a:xfrm>
            <a:off x="0" y="4428000"/>
            <a:ext cx="4500000" cy="1388403"/>
          </a:xfrm>
          <a:prstGeom prst="rect">
            <a:avLst/>
          </a:prstGeom>
        </p:spPr>
      </p:pic>
      <p:pic>
        <p:nvPicPr>
          <p:cNvPr id="164" name="Picture 163" descr="rcdc.png"/>
          <p:cNvPicPr>
            <a:picLocks noChangeAspect="1"/>
          </p:cNvPicPr>
          <p:nvPr/>
        </p:nvPicPr>
        <p:blipFill>
          <a:blip r:embed="rId3" cstate="print"/>
          <a:stretch>
            <a:fillRect/>
          </a:stretch>
        </p:blipFill>
        <p:spPr>
          <a:xfrm>
            <a:off x="4499992" y="4428000"/>
            <a:ext cx="4500000" cy="21036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75459">
                                            <p:txEl>
                                              <p:pRg st="0" end="0"/>
                                            </p:txEl>
                                          </p:spTgt>
                                        </p:tgtEl>
                                        <p:attrNameLst>
                                          <p:attrName>style.visibility</p:attrName>
                                        </p:attrNameLst>
                                      </p:cBhvr>
                                      <p:to>
                                        <p:strVal val="visible"/>
                                      </p:to>
                                    </p:set>
                                    <p:animEffect transition="in" filter="wipe(up)">
                                      <p:cBhvr>
                                        <p:cTn id="7" dur="500"/>
                                        <p:tgtEl>
                                          <p:spTgt spid="275459">
                                            <p:txEl>
                                              <p:pRg st="0" end="0"/>
                                            </p:txEl>
                                          </p:spTgt>
                                        </p:tgtEl>
                                      </p:cBhvr>
                                    </p:animEffect>
                                  </p:childTnLst>
                                  <p:subTnLst>
                                    <p:animClr>
                                      <p:cBhvr override="childStyle">
                                        <p:cTn dur="1" fill="hold" display="0" masterRel="nextClick" afterEffect="1"/>
                                        <p:tgtEl>
                                          <p:spTgt spid="275459">
                                            <p:txEl>
                                              <p:pRg st="0" end="0"/>
                                            </p:txEl>
                                          </p:spTgt>
                                        </p:tgtEl>
                                        <p:attrNameLst>
                                          <p:attrName>ppt_c</p:attrName>
                                        </p:attrNameLst>
                                      </p:cBhvr>
                                      <p:to>
                                        <a:schemeClr val="accent1"/>
                                      </p:to>
                                    </p:animClr>
                                  </p:subTnLst>
                                </p:cTn>
                              </p:par>
                              <p:par>
                                <p:cTn id="8" presetID="22" presetClass="entr" presetSubtype="1" fill="hold" grpId="0" nodeType="withEffect">
                                  <p:stCondLst>
                                    <p:cond delay="0"/>
                                  </p:stCondLst>
                                  <p:childTnLst>
                                    <p:set>
                                      <p:cBhvr>
                                        <p:cTn id="9" dur="1" fill="hold">
                                          <p:stCondLst>
                                            <p:cond delay="0"/>
                                          </p:stCondLst>
                                        </p:cTn>
                                        <p:tgtEl>
                                          <p:spTgt spid="275459">
                                            <p:txEl>
                                              <p:pRg st="1" end="1"/>
                                            </p:txEl>
                                          </p:spTgt>
                                        </p:tgtEl>
                                        <p:attrNameLst>
                                          <p:attrName>style.visibility</p:attrName>
                                        </p:attrNameLst>
                                      </p:cBhvr>
                                      <p:to>
                                        <p:strVal val="visible"/>
                                      </p:to>
                                    </p:set>
                                    <p:animEffect transition="in" filter="wipe(up)">
                                      <p:cBhvr>
                                        <p:cTn id="10" dur="500"/>
                                        <p:tgtEl>
                                          <p:spTgt spid="275459">
                                            <p:txEl>
                                              <p:pRg st="1" end="1"/>
                                            </p:txEl>
                                          </p:spTgt>
                                        </p:tgtEl>
                                      </p:cBhvr>
                                    </p:animEffect>
                                  </p:childTnLst>
                                  <p:subTnLst>
                                    <p:animClr>
                                      <p:cBhvr override="childStyle">
                                        <p:cTn dur="1" fill="hold" display="0" masterRel="nextClick" afterEffect="1"/>
                                        <p:tgtEl>
                                          <p:spTgt spid="275459">
                                            <p:txEl>
                                              <p:pRg st="1" end="1"/>
                                            </p:txEl>
                                          </p:spTgt>
                                        </p:tgtEl>
                                        <p:attrNameLst>
                                          <p:attrName>ppt_c</p:attrName>
                                        </p:attrNameLst>
                                      </p:cBhvr>
                                      <p:to>
                                        <a:schemeClr val="accent1"/>
                                      </p:to>
                                    </p:animClr>
                                  </p:subTnLst>
                                </p:cTn>
                              </p:par>
                              <p:par>
                                <p:cTn id="11" presetID="22" presetClass="entr" presetSubtype="1" fill="hold" grpId="0" nodeType="withEffect">
                                  <p:stCondLst>
                                    <p:cond delay="0"/>
                                  </p:stCondLst>
                                  <p:childTnLst>
                                    <p:set>
                                      <p:cBhvr>
                                        <p:cTn id="12" dur="1" fill="hold">
                                          <p:stCondLst>
                                            <p:cond delay="0"/>
                                          </p:stCondLst>
                                        </p:cTn>
                                        <p:tgtEl>
                                          <p:spTgt spid="275459">
                                            <p:txEl>
                                              <p:pRg st="2" end="2"/>
                                            </p:txEl>
                                          </p:spTgt>
                                        </p:tgtEl>
                                        <p:attrNameLst>
                                          <p:attrName>style.visibility</p:attrName>
                                        </p:attrNameLst>
                                      </p:cBhvr>
                                      <p:to>
                                        <p:strVal val="visible"/>
                                      </p:to>
                                    </p:set>
                                    <p:animEffect transition="in" filter="wipe(up)">
                                      <p:cBhvr>
                                        <p:cTn id="13" dur="500"/>
                                        <p:tgtEl>
                                          <p:spTgt spid="275459">
                                            <p:txEl>
                                              <p:pRg st="2" end="2"/>
                                            </p:txEl>
                                          </p:spTgt>
                                        </p:tgtEl>
                                      </p:cBhvr>
                                    </p:animEffect>
                                  </p:childTnLst>
                                  <p:subTnLst>
                                    <p:animClr>
                                      <p:cBhvr override="childStyle">
                                        <p:cTn dur="1" fill="hold" display="0" masterRel="nextClick" afterEffect="1"/>
                                        <p:tgtEl>
                                          <p:spTgt spid="275459">
                                            <p:txEl>
                                              <p:pRg st="2" end="2"/>
                                            </p:txEl>
                                          </p:spTgt>
                                        </p:tgtEl>
                                        <p:attrNameLst>
                                          <p:attrName>ppt_c</p:attrName>
                                        </p:attrNameLst>
                                      </p:cBhvr>
                                      <p:to>
                                        <a:schemeClr val="accent1"/>
                                      </p:to>
                                    </p:animClr>
                                  </p:subTnLst>
                                </p:cTn>
                              </p:par>
                              <p:par>
                                <p:cTn id="14" presetID="22" presetClass="entr" presetSubtype="1" fill="hold" grpId="0" nodeType="withEffect">
                                  <p:stCondLst>
                                    <p:cond delay="0"/>
                                  </p:stCondLst>
                                  <p:childTnLst>
                                    <p:set>
                                      <p:cBhvr>
                                        <p:cTn id="15" dur="1" fill="hold">
                                          <p:stCondLst>
                                            <p:cond delay="0"/>
                                          </p:stCondLst>
                                        </p:cTn>
                                        <p:tgtEl>
                                          <p:spTgt spid="275459">
                                            <p:txEl>
                                              <p:pRg st="3" end="3"/>
                                            </p:txEl>
                                          </p:spTgt>
                                        </p:tgtEl>
                                        <p:attrNameLst>
                                          <p:attrName>style.visibility</p:attrName>
                                        </p:attrNameLst>
                                      </p:cBhvr>
                                      <p:to>
                                        <p:strVal val="visible"/>
                                      </p:to>
                                    </p:set>
                                    <p:animEffect transition="in" filter="wipe(up)">
                                      <p:cBhvr>
                                        <p:cTn id="16" dur="500"/>
                                        <p:tgtEl>
                                          <p:spTgt spid="275459">
                                            <p:txEl>
                                              <p:pRg st="3" end="3"/>
                                            </p:txEl>
                                          </p:spTgt>
                                        </p:tgtEl>
                                      </p:cBhvr>
                                    </p:animEffect>
                                  </p:childTnLst>
                                  <p:subTnLst>
                                    <p:animClr>
                                      <p:cBhvr override="childStyle">
                                        <p:cTn dur="1" fill="hold" display="0" masterRel="nextClick" afterEffect="1"/>
                                        <p:tgtEl>
                                          <p:spTgt spid="275459">
                                            <p:txEl>
                                              <p:pRg st="3" end="3"/>
                                            </p:txEl>
                                          </p:spTgt>
                                        </p:tgtEl>
                                        <p:attrNameLst>
                                          <p:attrName>ppt_c</p:attrName>
                                        </p:attrNameLst>
                                      </p:cBhvr>
                                      <p:to>
                                        <a:schemeClr val="accent1"/>
                                      </p:to>
                                    </p:animClr>
                                  </p:subTnLst>
                                </p:cTn>
                              </p:par>
                              <p:par>
                                <p:cTn id="17" presetID="22" presetClass="entr" presetSubtype="1" fill="hold" grpId="0" nodeType="withEffect">
                                  <p:stCondLst>
                                    <p:cond delay="0"/>
                                  </p:stCondLst>
                                  <p:childTnLst>
                                    <p:set>
                                      <p:cBhvr>
                                        <p:cTn id="18" dur="1" fill="hold">
                                          <p:stCondLst>
                                            <p:cond delay="0"/>
                                          </p:stCondLst>
                                        </p:cTn>
                                        <p:tgtEl>
                                          <p:spTgt spid="275459">
                                            <p:txEl>
                                              <p:pRg st="4" end="4"/>
                                            </p:txEl>
                                          </p:spTgt>
                                        </p:tgtEl>
                                        <p:attrNameLst>
                                          <p:attrName>style.visibility</p:attrName>
                                        </p:attrNameLst>
                                      </p:cBhvr>
                                      <p:to>
                                        <p:strVal val="visible"/>
                                      </p:to>
                                    </p:set>
                                    <p:animEffect transition="in" filter="wipe(up)">
                                      <p:cBhvr>
                                        <p:cTn id="19" dur="500"/>
                                        <p:tgtEl>
                                          <p:spTgt spid="275459">
                                            <p:txEl>
                                              <p:pRg st="4" end="4"/>
                                            </p:txEl>
                                          </p:spTgt>
                                        </p:tgtEl>
                                      </p:cBhvr>
                                    </p:animEffect>
                                  </p:childTnLst>
                                  <p:subTnLst>
                                    <p:animClr>
                                      <p:cBhvr override="childStyle">
                                        <p:cTn dur="1" fill="hold" display="0" masterRel="nextClick" afterEffect="1"/>
                                        <p:tgtEl>
                                          <p:spTgt spid="275459">
                                            <p:txEl>
                                              <p:pRg st="4" end="4"/>
                                            </p:txEl>
                                          </p:spTgt>
                                        </p:tgtEl>
                                        <p:attrNameLst>
                                          <p:attrName>ppt_c</p:attrName>
                                        </p:attrNameLst>
                                      </p:cBhvr>
                                      <p:to>
                                        <a:schemeClr val="accent1"/>
                                      </p:to>
                                    </p:animClr>
                                  </p:subTnLst>
                                </p:cTn>
                              </p:par>
                              <p:par>
                                <p:cTn id="20" presetID="22" presetClass="entr" presetSubtype="1" fill="hold" nodeType="withEffect">
                                  <p:stCondLst>
                                    <p:cond delay="0"/>
                                  </p:stCondLst>
                                  <p:childTnLst>
                                    <p:set>
                                      <p:cBhvr>
                                        <p:cTn id="21" dur="1" fill="hold">
                                          <p:stCondLst>
                                            <p:cond delay="0"/>
                                          </p:stCondLst>
                                        </p:cTn>
                                        <p:tgtEl>
                                          <p:spTgt spid="157"/>
                                        </p:tgtEl>
                                        <p:attrNameLst>
                                          <p:attrName>style.visibility</p:attrName>
                                        </p:attrNameLst>
                                      </p:cBhvr>
                                      <p:to>
                                        <p:strVal val="visible"/>
                                      </p:to>
                                    </p:set>
                                    <p:animEffect transition="in" filter="wipe(up)">
                                      <p:cBhvr>
                                        <p:cTn id="22" dur="500"/>
                                        <p:tgtEl>
                                          <p:spTgt spid="157"/>
                                        </p:tgtEl>
                                      </p:cBhvr>
                                    </p:animEffect>
                                  </p:childTnLst>
                                  <p:subTnLst>
                                    <p:animClr>
                                      <p:cBhvr override="childStyle">
                                        <p:cTn dur="1" fill="hold" display="0" masterRel="nextClick" afterEffect="1"/>
                                        <p:tgtEl>
                                          <p:spTgt spid="157"/>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75459">
                                            <p:txEl>
                                              <p:pRg st="5" end="5"/>
                                            </p:txEl>
                                          </p:spTgt>
                                        </p:tgtEl>
                                        <p:attrNameLst>
                                          <p:attrName>style.visibility</p:attrName>
                                        </p:attrNameLst>
                                      </p:cBhvr>
                                      <p:to>
                                        <p:strVal val="visible"/>
                                      </p:to>
                                    </p:set>
                                    <p:animEffect transition="in" filter="wipe(up)">
                                      <p:cBhvr>
                                        <p:cTn id="27" dur="500"/>
                                        <p:tgtEl>
                                          <p:spTgt spid="275459">
                                            <p:txEl>
                                              <p:pRg st="5" end="5"/>
                                            </p:tx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75459">
                                            <p:txEl>
                                              <p:pRg st="6" end="6"/>
                                            </p:txEl>
                                          </p:spTgt>
                                        </p:tgtEl>
                                        <p:attrNameLst>
                                          <p:attrName>style.visibility</p:attrName>
                                        </p:attrNameLst>
                                      </p:cBhvr>
                                      <p:to>
                                        <p:strVal val="visible"/>
                                      </p:to>
                                    </p:set>
                                    <p:animEffect transition="in" filter="wipe(up)">
                                      <p:cBhvr>
                                        <p:cTn id="30" dur="500"/>
                                        <p:tgtEl>
                                          <p:spTgt spid="275459">
                                            <p:txEl>
                                              <p:pRg st="6" end="6"/>
                                            </p:txEl>
                                          </p:spTgt>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75459">
                                            <p:txEl>
                                              <p:pRg st="7" end="7"/>
                                            </p:txEl>
                                          </p:spTgt>
                                        </p:tgtEl>
                                        <p:attrNameLst>
                                          <p:attrName>style.visibility</p:attrName>
                                        </p:attrNameLst>
                                      </p:cBhvr>
                                      <p:to>
                                        <p:strVal val="visible"/>
                                      </p:to>
                                    </p:set>
                                    <p:animEffect transition="in" filter="wipe(up)">
                                      <p:cBhvr>
                                        <p:cTn id="33" dur="500"/>
                                        <p:tgtEl>
                                          <p:spTgt spid="275459">
                                            <p:txEl>
                                              <p:pRg st="7" end="7"/>
                                            </p:txEl>
                                          </p:spTgt>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275459">
                                            <p:txEl>
                                              <p:pRg st="8" end="8"/>
                                            </p:txEl>
                                          </p:spTgt>
                                        </p:tgtEl>
                                        <p:attrNameLst>
                                          <p:attrName>style.visibility</p:attrName>
                                        </p:attrNameLst>
                                      </p:cBhvr>
                                      <p:to>
                                        <p:strVal val="visible"/>
                                      </p:to>
                                    </p:set>
                                    <p:animEffect transition="in" filter="wipe(up)">
                                      <p:cBhvr>
                                        <p:cTn id="36" dur="500"/>
                                        <p:tgtEl>
                                          <p:spTgt spid="275459">
                                            <p:txEl>
                                              <p:pRg st="8" end="8"/>
                                            </p:txEl>
                                          </p:spTgt>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75459">
                                            <p:txEl>
                                              <p:pRg st="9" end="9"/>
                                            </p:txEl>
                                          </p:spTgt>
                                        </p:tgtEl>
                                        <p:attrNameLst>
                                          <p:attrName>style.visibility</p:attrName>
                                        </p:attrNameLst>
                                      </p:cBhvr>
                                      <p:to>
                                        <p:strVal val="visible"/>
                                      </p:to>
                                    </p:set>
                                    <p:animEffect transition="in" filter="wipe(up)">
                                      <p:cBhvr>
                                        <p:cTn id="39" dur="500"/>
                                        <p:tgtEl>
                                          <p:spTgt spid="275459">
                                            <p:txEl>
                                              <p:pRg st="9" end="9"/>
                                            </p:txEl>
                                          </p:spTgt>
                                        </p:tgtEl>
                                      </p:cBhvr>
                                    </p:animEffect>
                                  </p:childTnLst>
                                </p:cTn>
                              </p:par>
                              <p:par>
                                <p:cTn id="40" presetID="22" presetClass="entr" presetSubtype="1" fill="hold" nodeType="with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up)">
                                      <p:cBhvr>
                                        <p:cTn id="42" dur="500"/>
                                        <p:tgtEl>
                                          <p:spTgt spid="1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9" grpId="0" uiExpand="1"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Footer Placeholder 4"/>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218114" name="Rectangle 2"/>
          <p:cNvSpPr>
            <a:spLocks noGrp="1" noChangeArrowheads="1"/>
          </p:cNvSpPr>
          <p:nvPr>
            <p:ph type="title"/>
          </p:nvPr>
        </p:nvSpPr>
        <p:spPr/>
        <p:txBody>
          <a:bodyPr>
            <a:noAutofit/>
          </a:bodyPr>
          <a:lstStyle/>
          <a:p>
            <a:r>
              <a:rPr lang="en-US" sz="4400" dirty="0"/>
              <a:t>Basic TDC types - III</a:t>
            </a:r>
          </a:p>
        </p:txBody>
      </p:sp>
      <p:sp>
        <p:nvSpPr>
          <p:cNvPr id="218115" name="Rectangle 3"/>
          <p:cNvSpPr>
            <a:spLocks noGrp="1" noChangeArrowheads="1"/>
          </p:cNvSpPr>
          <p:nvPr>
            <p:ph type="body" idx="1"/>
          </p:nvPr>
        </p:nvSpPr>
        <p:spPr>
          <a:xfrm>
            <a:off x="-32" y="692696"/>
            <a:ext cx="4860064" cy="5544715"/>
          </a:xfrm>
        </p:spPr>
        <p:txBody>
          <a:bodyPr>
            <a:noAutofit/>
          </a:bodyPr>
          <a:lstStyle/>
          <a:p>
            <a:r>
              <a:rPr lang="en-US" sz="2400" dirty="0"/>
              <a:t>Multiple delay chain type</a:t>
            </a:r>
          </a:p>
          <a:p>
            <a:pPr lvl="1"/>
            <a:r>
              <a:rPr lang="en-US" sz="2000" dirty="0"/>
              <a:t>Vernier delay chain </a:t>
            </a:r>
            <a:r>
              <a:rPr lang="en-US" sz="2000" dirty="0" smtClean="0"/>
              <a:t>types</a:t>
            </a:r>
            <a:endParaRPr lang="en-US" sz="2000" dirty="0"/>
          </a:p>
          <a:p>
            <a:pPr lvl="2"/>
            <a:r>
              <a:rPr lang="en-US" sz="1800" dirty="0"/>
              <a:t>Resolution determined by delay difference between two chains. Delay difference can be made very small and very high resolution can be obtained.</a:t>
            </a:r>
          </a:p>
          <a:p>
            <a:pPr lvl="2"/>
            <a:r>
              <a:rPr lang="en-US" sz="1800" dirty="0"/>
              <a:t>Small dynamic range (long chains)</a:t>
            </a:r>
          </a:p>
          <a:p>
            <a:pPr lvl="2"/>
            <a:r>
              <a:rPr lang="en-US" sz="1800" dirty="0"/>
              <a:t>Delay chains can not be directly calibrated using DLL</a:t>
            </a:r>
          </a:p>
          <a:p>
            <a:pPr lvl="2"/>
            <a:r>
              <a:rPr lang="en-US" sz="1800" dirty="0"/>
              <a:t>Matching between delay cells becomes critical</a:t>
            </a:r>
          </a:p>
          <a:p>
            <a:pPr lvl="1"/>
            <a:r>
              <a:rPr lang="en-US" sz="2000" dirty="0"/>
              <a:t>Coupled delay locked loops</a:t>
            </a:r>
          </a:p>
          <a:p>
            <a:pPr lvl="2"/>
            <a:r>
              <a:rPr lang="en-US" sz="1800" dirty="0"/>
              <a:t>Sub-delay cell resolution (¼)</a:t>
            </a:r>
          </a:p>
          <a:p>
            <a:pPr lvl="2"/>
            <a:r>
              <a:rPr lang="en-US" sz="1800" dirty="0"/>
              <a:t>All DLLs use common time reference (clock)</a:t>
            </a:r>
          </a:p>
          <a:p>
            <a:pPr lvl="2"/>
            <a:r>
              <a:rPr lang="en-US" sz="1800" dirty="0"/>
              <a:t>Common timing generator for multiple channels</a:t>
            </a:r>
          </a:p>
          <a:p>
            <a:pPr lvl="2"/>
            <a:r>
              <a:rPr lang="en-US" sz="1800" dirty="0"/>
              <a:t>Jitter analysis not trivial</a:t>
            </a:r>
          </a:p>
        </p:txBody>
      </p:sp>
      <p:sp>
        <p:nvSpPr>
          <p:cNvPr id="449" name="Slide Number Placeholder 448"/>
          <p:cNvSpPr>
            <a:spLocks noGrp="1"/>
          </p:cNvSpPr>
          <p:nvPr>
            <p:ph type="sldNum" sz="quarter" idx="12"/>
          </p:nvPr>
        </p:nvSpPr>
        <p:spPr/>
        <p:txBody>
          <a:bodyPr/>
          <a:lstStyle/>
          <a:p>
            <a:fld id="{69E29E33-B620-47F9-BB04-8846C2A5AFCC}" type="slidenum">
              <a:rPr kumimoji="0" lang="en-US" smtClean="0"/>
              <a:pPr/>
              <a:t>77</a:t>
            </a:fld>
            <a:endParaRPr kumimoji="0" lang="en-US" dirty="0"/>
          </a:p>
        </p:txBody>
      </p:sp>
      <p:pic>
        <p:nvPicPr>
          <p:cNvPr id="450" name="Picture 449" descr="vernier.png"/>
          <p:cNvPicPr>
            <a:picLocks noChangeAspect="1"/>
          </p:cNvPicPr>
          <p:nvPr/>
        </p:nvPicPr>
        <p:blipFill>
          <a:blip r:embed="rId3" cstate="print"/>
          <a:stretch>
            <a:fillRect/>
          </a:stretch>
        </p:blipFill>
        <p:spPr>
          <a:xfrm>
            <a:off x="4680000" y="1268760"/>
            <a:ext cx="4572000" cy="1558814"/>
          </a:xfrm>
          <a:prstGeom prst="rect">
            <a:avLst/>
          </a:prstGeom>
        </p:spPr>
      </p:pic>
      <p:pic>
        <p:nvPicPr>
          <p:cNvPr id="451" name="Picture 450" descr="cdl.png"/>
          <p:cNvPicPr>
            <a:picLocks noChangeAspect="1"/>
          </p:cNvPicPr>
          <p:nvPr/>
        </p:nvPicPr>
        <p:blipFill>
          <a:blip r:embed="rId4" cstate="print"/>
          <a:stretch>
            <a:fillRect/>
          </a:stretch>
        </p:blipFill>
        <p:spPr>
          <a:xfrm>
            <a:off x="4536504" y="2924944"/>
            <a:ext cx="4572000" cy="351195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8115">
                                            <p:txEl>
                                              <p:pRg st="0" end="0"/>
                                            </p:txEl>
                                          </p:spTgt>
                                        </p:tgtEl>
                                        <p:attrNameLst>
                                          <p:attrName>style.visibility</p:attrName>
                                        </p:attrNameLst>
                                      </p:cBhvr>
                                      <p:to>
                                        <p:strVal val="visible"/>
                                      </p:to>
                                    </p:set>
                                    <p:animEffect transition="in" filter="wipe(up)">
                                      <p:cBhvr>
                                        <p:cTn id="7" dur="500"/>
                                        <p:tgtEl>
                                          <p:spTgt spid="218115">
                                            <p:txEl>
                                              <p:pRg st="0" end="0"/>
                                            </p:txEl>
                                          </p:spTgt>
                                        </p:tgtEl>
                                      </p:cBhvr>
                                    </p:animEffect>
                                  </p:childTnLst>
                                  <p:subTnLst>
                                    <p:animClr>
                                      <p:cBhvr override="childStyle">
                                        <p:cTn dur="1" fill="hold" display="0" masterRel="nextClick" afterEffect="1"/>
                                        <p:tgtEl>
                                          <p:spTgt spid="218115">
                                            <p:txEl>
                                              <p:pRg st="0" end="0"/>
                                            </p:txEl>
                                          </p:spTgt>
                                        </p:tgtEl>
                                        <p:attrNameLst>
                                          <p:attrName>ppt_c</p:attrName>
                                        </p:attrNameLst>
                                      </p:cBhvr>
                                      <p:to>
                                        <a:schemeClr val="accent1"/>
                                      </p:to>
                                    </p:animClr>
                                  </p:subTnLst>
                                </p:cTn>
                              </p:par>
                              <p:par>
                                <p:cTn id="8" presetID="22" presetClass="entr" presetSubtype="1" fill="hold" grpId="0" nodeType="withEffect">
                                  <p:stCondLst>
                                    <p:cond delay="0"/>
                                  </p:stCondLst>
                                  <p:childTnLst>
                                    <p:set>
                                      <p:cBhvr>
                                        <p:cTn id="9" dur="1" fill="hold">
                                          <p:stCondLst>
                                            <p:cond delay="0"/>
                                          </p:stCondLst>
                                        </p:cTn>
                                        <p:tgtEl>
                                          <p:spTgt spid="218115">
                                            <p:txEl>
                                              <p:pRg st="1" end="1"/>
                                            </p:txEl>
                                          </p:spTgt>
                                        </p:tgtEl>
                                        <p:attrNameLst>
                                          <p:attrName>style.visibility</p:attrName>
                                        </p:attrNameLst>
                                      </p:cBhvr>
                                      <p:to>
                                        <p:strVal val="visible"/>
                                      </p:to>
                                    </p:set>
                                    <p:animEffect transition="in" filter="wipe(up)">
                                      <p:cBhvr>
                                        <p:cTn id="10" dur="500"/>
                                        <p:tgtEl>
                                          <p:spTgt spid="218115">
                                            <p:txEl>
                                              <p:pRg st="1" end="1"/>
                                            </p:txEl>
                                          </p:spTgt>
                                        </p:tgtEl>
                                      </p:cBhvr>
                                    </p:animEffect>
                                  </p:childTnLst>
                                  <p:subTnLst>
                                    <p:animClr>
                                      <p:cBhvr override="childStyle">
                                        <p:cTn dur="1" fill="hold" display="0" masterRel="nextClick" afterEffect="1"/>
                                        <p:tgtEl>
                                          <p:spTgt spid="218115">
                                            <p:txEl>
                                              <p:pRg st="1" end="1"/>
                                            </p:txEl>
                                          </p:spTgt>
                                        </p:tgtEl>
                                        <p:attrNameLst>
                                          <p:attrName>ppt_c</p:attrName>
                                        </p:attrNameLst>
                                      </p:cBhvr>
                                      <p:to>
                                        <a:schemeClr val="accent1"/>
                                      </p:to>
                                    </p:animClr>
                                  </p:subTnLst>
                                </p:cTn>
                              </p:par>
                              <p:par>
                                <p:cTn id="11" presetID="22" presetClass="entr" presetSubtype="1" fill="hold" grpId="0" nodeType="withEffect">
                                  <p:stCondLst>
                                    <p:cond delay="0"/>
                                  </p:stCondLst>
                                  <p:childTnLst>
                                    <p:set>
                                      <p:cBhvr>
                                        <p:cTn id="12" dur="1" fill="hold">
                                          <p:stCondLst>
                                            <p:cond delay="0"/>
                                          </p:stCondLst>
                                        </p:cTn>
                                        <p:tgtEl>
                                          <p:spTgt spid="218115">
                                            <p:txEl>
                                              <p:pRg st="2" end="2"/>
                                            </p:txEl>
                                          </p:spTgt>
                                        </p:tgtEl>
                                        <p:attrNameLst>
                                          <p:attrName>style.visibility</p:attrName>
                                        </p:attrNameLst>
                                      </p:cBhvr>
                                      <p:to>
                                        <p:strVal val="visible"/>
                                      </p:to>
                                    </p:set>
                                    <p:animEffect transition="in" filter="wipe(up)">
                                      <p:cBhvr>
                                        <p:cTn id="13" dur="500"/>
                                        <p:tgtEl>
                                          <p:spTgt spid="218115">
                                            <p:txEl>
                                              <p:pRg st="2" end="2"/>
                                            </p:txEl>
                                          </p:spTgt>
                                        </p:tgtEl>
                                      </p:cBhvr>
                                    </p:animEffect>
                                  </p:childTnLst>
                                  <p:subTnLst>
                                    <p:animClr>
                                      <p:cBhvr override="childStyle">
                                        <p:cTn dur="1" fill="hold" display="0" masterRel="nextClick" afterEffect="1"/>
                                        <p:tgtEl>
                                          <p:spTgt spid="218115">
                                            <p:txEl>
                                              <p:pRg st="2" end="2"/>
                                            </p:txEl>
                                          </p:spTgt>
                                        </p:tgtEl>
                                        <p:attrNameLst>
                                          <p:attrName>ppt_c</p:attrName>
                                        </p:attrNameLst>
                                      </p:cBhvr>
                                      <p:to>
                                        <a:schemeClr val="accent1"/>
                                      </p:to>
                                    </p:animClr>
                                  </p:subTnLst>
                                </p:cTn>
                              </p:par>
                              <p:par>
                                <p:cTn id="14" presetID="22" presetClass="entr" presetSubtype="1" fill="hold" grpId="0" nodeType="withEffect">
                                  <p:stCondLst>
                                    <p:cond delay="0"/>
                                  </p:stCondLst>
                                  <p:childTnLst>
                                    <p:set>
                                      <p:cBhvr>
                                        <p:cTn id="15" dur="1" fill="hold">
                                          <p:stCondLst>
                                            <p:cond delay="0"/>
                                          </p:stCondLst>
                                        </p:cTn>
                                        <p:tgtEl>
                                          <p:spTgt spid="218115">
                                            <p:txEl>
                                              <p:pRg st="3" end="3"/>
                                            </p:txEl>
                                          </p:spTgt>
                                        </p:tgtEl>
                                        <p:attrNameLst>
                                          <p:attrName>style.visibility</p:attrName>
                                        </p:attrNameLst>
                                      </p:cBhvr>
                                      <p:to>
                                        <p:strVal val="visible"/>
                                      </p:to>
                                    </p:set>
                                    <p:animEffect transition="in" filter="wipe(up)">
                                      <p:cBhvr>
                                        <p:cTn id="16" dur="500"/>
                                        <p:tgtEl>
                                          <p:spTgt spid="218115">
                                            <p:txEl>
                                              <p:pRg st="3" end="3"/>
                                            </p:txEl>
                                          </p:spTgt>
                                        </p:tgtEl>
                                      </p:cBhvr>
                                    </p:animEffect>
                                  </p:childTnLst>
                                  <p:subTnLst>
                                    <p:animClr>
                                      <p:cBhvr override="childStyle">
                                        <p:cTn dur="1" fill="hold" display="0" masterRel="nextClick" afterEffect="1"/>
                                        <p:tgtEl>
                                          <p:spTgt spid="218115">
                                            <p:txEl>
                                              <p:pRg st="3" end="3"/>
                                            </p:txEl>
                                          </p:spTgt>
                                        </p:tgtEl>
                                        <p:attrNameLst>
                                          <p:attrName>ppt_c</p:attrName>
                                        </p:attrNameLst>
                                      </p:cBhvr>
                                      <p:to>
                                        <a:schemeClr val="accent1"/>
                                      </p:to>
                                    </p:animClr>
                                  </p:subTnLst>
                                </p:cTn>
                              </p:par>
                              <p:par>
                                <p:cTn id="17" presetID="22" presetClass="entr" presetSubtype="1" fill="hold" grpId="0" nodeType="withEffect">
                                  <p:stCondLst>
                                    <p:cond delay="0"/>
                                  </p:stCondLst>
                                  <p:childTnLst>
                                    <p:set>
                                      <p:cBhvr>
                                        <p:cTn id="18" dur="1" fill="hold">
                                          <p:stCondLst>
                                            <p:cond delay="0"/>
                                          </p:stCondLst>
                                        </p:cTn>
                                        <p:tgtEl>
                                          <p:spTgt spid="218115">
                                            <p:txEl>
                                              <p:pRg st="4" end="4"/>
                                            </p:txEl>
                                          </p:spTgt>
                                        </p:tgtEl>
                                        <p:attrNameLst>
                                          <p:attrName>style.visibility</p:attrName>
                                        </p:attrNameLst>
                                      </p:cBhvr>
                                      <p:to>
                                        <p:strVal val="visible"/>
                                      </p:to>
                                    </p:set>
                                    <p:animEffect transition="in" filter="wipe(up)">
                                      <p:cBhvr>
                                        <p:cTn id="19" dur="500"/>
                                        <p:tgtEl>
                                          <p:spTgt spid="218115">
                                            <p:txEl>
                                              <p:pRg st="4" end="4"/>
                                            </p:txEl>
                                          </p:spTgt>
                                        </p:tgtEl>
                                      </p:cBhvr>
                                    </p:animEffect>
                                  </p:childTnLst>
                                  <p:subTnLst>
                                    <p:animClr>
                                      <p:cBhvr override="childStyle">
                                        <p:cTn dur="1" fill="hold" display="0" masterRel="nextClick" afterEffect="1"/>
                                        <p:tgtEl>
                                          <p:spTgt spid="218115">
                                            <p:txEl>
                                              <p:pRg st="4" end="4"/>
                                            </p:txEl>
                                          </p:spTgt>
                                        </p:tgtEl>
                                        <p:attrNameLst>
                                          <p:attrName>ppt_c</p:attrName>
                                        </p:attrNameLst>
                                      </p:cBhvr>
                                      <p:to>
                                        <a:schemeClr val="accent1"/>
                                      </p:to>
                                    </p:animClr>
                                  </p:subTnLst>
                                </p:cTn>
                              </p:par>
                              <p:par>
                                <p:cTn id="20" presetID="22" presetClass="entr" presetSubtype="1" fill="hold" grpId="0" nodeType="withEffect">
                                  <p:stCondLst>
                                    <p:cond delay="0"/>
                                  </p:stCondLst>
                                  <p:childTnLst>
                                    <p:set>
                                      <p:cBhvr>
                                        <p:cTn id="21" dur="1" fill="hold">
                                          <p:stCondLst>
                                            <p:cond delay="0"/>
                                          </p:stCondLst>
                                        </p:cTn>
                                        <p:tgtEl>
                                          <p:spTgt spid="218115">
                                            <p:txEl>
                                              <p:pRg st="5" end="5"/>
                                            </p:txEl>
                                          </p:spTgt>
                                        </p:tgtEl>
                                        <p:attrNameLst>
                                          <p:attrName>style.visibility</p:attrName>
                                        </p:attrNameLst>
                                      </p:cBhvr>
                                      <p:to>
                                        <p:strVal val="visible"/>
                                      </p:to>
                                    </p:set>
                                    <p:animEffect transition="in" filter="wipe(up)">
                                      <p:cBhvr>
                                        <p:cTn id="22" dur="500"/>
                                        <p:tgtEl>
                                          <p:spTgt spid="218115">
                                            <p:txEl>
                                              <p:pRg st="5" end="5"/>
                                            </p:txEl>
                                          </p:spTgt>
                                        </p:tgtEl>
                                      </p:cBhvr>
                                    </p:animEffect>
                                  </p:childTnLst>
                                  <p:subTnLst>
                                    <p:animClr>
                                      <p:cBhvr override="childStyle">
                                        <p:cTn dur="1" fill="hold" display="0" masterRel="nextClick" afterEffect="1"/>
                                        <p:tgtEl>
                                          <p:spTgt spid="218115">
                                            <p:txEl>
                                              <p:pRg st="5" end="5"/>
                                            </p:txEl>
                                          </p:spTgt>
                                        </p:tgtEl>
                                        <p:attrNameLst>
                                          <p:attrName>ppt_c</p:attrName>
                                        </p:attrNameLst>
                                      </p:cBhvr>
                                      <p:to>
                                        <a:schemeClr val="accent1"/>
                                      </p:to>
                                    </p:animClr>
                                  </p:subTnLst>
                                </p:cTn>
                              </p:par>
                              <p:par>
                                <p:cTn id="23" presetID="22" presetClass="entr" presetSubtype="1" fill="hold" nodeType="withEffect">
                                  <p:stCondLst>
                                    <p:cond delay="0"/>
                                  </p:stCondLst>
                                  <p:childTnLst>
                                    <p:set>
                                      <p:cBhvr>
                                        <p:cTn id="24" dur="1" fill="hold">
                                          <p:stCondLst>
                                            <p:cond delay="0"/>
                                          </p:stCondLst>
                                        </p:cTn>
                                        <p:tgtEl>
                                          <p:spTgt spid="450"/>
                                        </p:tgtEl>
                                        <p:attrNameLst>
                                          <p:attrName>style.visibility</p:attrName>
                                        </p:attrNameLst>
                                      </p:cBhvr>
                                      <p:to>
                                        <p:strVal val="visible"/>
                                      </p:to>
                                    </p:set>
                                    <p:animEffect transition="in" filter="wipe(up)">
                                      <p:cBhvr>
                                        <p:cTn id="25" dur="500"/>
                                        <p:tgtEl>
                                          <p:spTgt spid="450"/>
                                        </p:tgtEl>
                                      </p:cBhvr>
                                    </p:animEffect>
                                  </p:childTnLst>
                                  <p:subTnLst>
                                    <p:animClr>
                                      <p:cBhvr override="childStyle">
                                        <p:cTn dur="1" fill="hold" display="0" masterRel="nextClick" afterEffect="1"/>
                                        <p:tgtEl>
                                          <p:spTgt spid="450"/>
                                        </p:tgtEl>
                                        <p:attrNameLst>
                                          <p:attrName>ppt_c</p:attrName>
                                        </p:attrNameLst>
                                      </p:cBhvr>
                                      <p:to>
                                        <a:schemeClr val="accent1"/>
                                      </p:to>
                                    </p:animClr>
                                  </p:sub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18115">
                                            <p:txEl>
                                              <p:pRg st="6" end="6"/>
                                            </p:txEl>
                                          </p:spTgt>
                                        </p:tgtEl>
                                        <p:attrNameLst>
                                          <p:attrName>style.visibility</p:attrName>
                                        </p:attrNameLst>
                                      </p:cBhvr>
                                      <p:to>
                                        <p:strVal val="visible"/>
                                      </p:to>
                                    </p:set>
                                    <p:animEffect transition="in" filter="wipe(up)">
                                      <p:cBhvr>
                                        <p:cTn id="30" dur="500"/>
                                        <p:tgtEl>
                                          <p:spTgt spid="218115">
                                            <p:txEl>
                                              <p:pRg st="6" end="6"/>
                                            </p:txEl>
                                          </p:spTgt>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18115">
                                            <p:txEl>
                                              <p:pRg st="7" end="7"/>
                                            </p:txEl>
                                          </p:spTgt>
                                        </p:tgtEl>
                                        <p:attrNameLst>
                                          <p:attrName>style.visibility</p:attrName>
                                        </p:attrNameLst>
                                      </p:cBhvr>
                                      <p:to>
                                        <p:strVal val="visible"/>
                                      </p:to>
                                    </p:set>
                                    <p:animEffect transition="in" filter="wipe(up)">
                                      <p:cBhvr>
                                        <p:cTn id="33" dur="500"/>
                                        <p:tgtEl>
                                          <p:spTgt spid="218115">
                                            <p:txEl>
                                              <p:pRg st="7" end="7"/>
                                            </p:txEl>
                                          </p:spTgt>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218115">
                                            <p:txEl>
                                              <p:pRg st="8" end="8"/>
                                            </p:txEl>
                                          </p:spTgt>
                                        </p:tgtEl>
                                        <p:attrNameLst>
                                          <p:attrName>style.visibility</p:attrName>
                                        </p:attrNameLst>
                                      </p:cBhvr>
                                      <p:to>
                                        <p:strVal val="visible"/>
                                      </p:to>
                                    </p:set>
                                    <p:animEffect transition="in" filter="wipe(up)">
                                      <p:cBhvr>
                                        <p:cTn id="36" dur="500"/>
                                        <p:tgtEl>
                                          <p:spTgt spid="218115">
                                            <p:txEl>
                                              <p:pRg st="8" end="8"/>
                                            </p:txEl>
                                          </p:spTgt>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18115">
                                            <p:txEl>
                                              <p:pRg st="9" end="9"/>
                                            </p:txEl>
                                          </p:spTgt>
                                        </p:tgtEl>
                                        <p:attrNameLst>
                                          <p:attrName>style.visibility</p:attrName>
                                        </p:attrNameLst>
                                      </p:cBhvr>
                                      <p:to>
                                        <p:strVal val="visible"/>
                                      </p:to>
                                    </p:set>
                                    <p:animEffect transition="in" filter="wipe(up)">
                                      <p:cBhvr>
                                        <p:cTn id="39" dur="500"/>
                                        <p:tgtEl>
                                          <p:spTgt spid="218115">
                                            <p:txEl>
                                              <p:pRg st="9" end="9"/>
                                            </p:txEl>
                                          </p:spTgt>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218115">
                                            <p:txEl>
                                              <p:pRg st="10" end="10"/>
                                            </p:txEl>
                                          </p:spTgt>
                                        </p:tgtEl>
                                        <p:attrNameLst>
                                          <p:attrName>style.visibility</p:attrName>
                                        </p:attrNameLst>
                                      </p:cBhvr>
                                      <p:to>
                                        <p:strVal val="visible"/>
                                      </p:to>
                                    </p:set>
                                    <p:animEffect transition="in" filter="wipe(up)">
                                      <p:cBhvr>
                                        <p:cTn id="42" dur="500"/>
                                        <p:tgtEl>
                                          <p:spTgt spid="218115">
                                            <p:txEl>
                                              <p:pRg st="10" end="10"/>
                                            </p:txEl>
                                          </p:spTgt>
                                        </p:tgtEl>
                                      </p:cBhvr>
                                    </p:animEffect>
                                  </p:childTnLst>
                                </p:cTn>
                              </p:par>
                              <p:par>
                                <p:cTn id="43" presetID="22" presetClass="entr" presetSubtype="1" fill="hold" nodeType="withEffect">
                                  <p:stCondLst>
                                    <p:cond delay="0"/>
                                  </p:stCondLst>
                                  <p:childTnLst>
                                    <p:set>
                                      <p:cBhvr>
                                        <p:cTn id="44" dur="1" fill="hold">
                                          <p:stCondLst>
                                            <p:cond delay="0"/>
                                          </p:stCondLst>
                                        </p:cTn>
                                        <p:tgtEl>
                                          <p:spTgt spid="451"/>
                                        </p:tgtEl>
                                        <p:attrNameLst>
                                          <p:attrName>style.visibility</p:attrName>
                                        </p:attrNameLst>
                                      </p:cBhvr>
                                      <p:to>
                                        <p:strVal val="visible"/>
                                      </p:to>
                                    </p:set>
                                    <p:animEffect transition="in" filter="wipe(up)">
                                      <p:cBhvr>
                                        <p:cTn id="45" dur="500"/>
                                        <p:tgtEl>
                                          <p:spTgt spid="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5"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Footer Placeholder 4"/>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219138" name="Rectangle 2"/>
          <p:cNvSpPr>
            <a:spLocks noGrp="1" noChangeArrowheads="1"/>
          </p:cNvSpPr>
          <p:nvPr>
            <p:ph type="title"/>
          </p:nvPr>
        </p:nvSpPr>
        <p:spPr/>
        <p:txBody>
          <a:bodyPr>
            <a:noAutofit/>
          </a:bodyPr>
          <a:lstStyle/>
          <a:p>
            <a:r>
              <a:rPr lang="en-US" sz="4400" dirty="0"/>
              <a:t>Basic TDC types - IV</a:t>
            </a:r>
          </a:p>
        </p:txBody>
      </p:sp>
      <p:sp>
        <p:nvSpPr>
          <p:cNvPr id="219139" name="Rectangle 3"/>
          <p:cNvSpPr>
            <a:spLocks noGrp="1" noChangeArrowheads="1"/>
          </p:cNvSpPr>
          <p:nvPr>
            <p:ph type="body" idx="1"/>
          </p:nvPr>
        </p:nvSpPr>
        <p:spPr>
          <a:xfrm>
            <a:off x="152400" y="836613"/>
            <a:ext cx="5486400" cy="4428000"/>
          </a:xfrm>
        </p:spPr>
        <p:txBody>
          <a:bodyPr/>
          <a:lstStyle/>
          <a:p>
            <a:r>
              <a:rPr lang="en-US" sz="2000" dirty="0"/>
              <a:t>Charge integration</a:t>
            </a:r>
          </a:p>
          <a:p>
            <a:pPr lvl="1"/>
            <a:r>
              <a:rPr lang="en-US" sz="1800" dirty="0"/>
              <a:t>Using ADC (TAC)</a:t>
            </a:r>
          </a:p>
          <a:p>
            <a:pPr lvl="2"/>
            <a:r>
              <a:rPr lang="en-US" sz="1600" dirty="0"/>
              <a:t>High resolution</a:t>
            </a:r>
          </a:p>
          <a:p>
            <a:pPr lvl="2"/>
            <a:r>
              <a:rPr lang="en-US" sz="1600" dirty="0"/>
              <a:t>Low dynamic range</a:t>
            </a:r>
          </a:p>
          <a:p>
            <a:pPr lvl="2"/>
            <a:r>
              <a:rPr lang="en-US" sz="1600" dirty="0"/>
              <a:t>Sensitive analog design</a:t>
            </a:r>
          </a:p>
          <a:p>
            <a:pPr lvl="2"/>
            <a:r>
              <a:rPr lang="en-US" sz="1600" dirty="0"/>
              <a:t>Low hit rate</a:t>
            </a:r>
          </a:p>
          <a:p>
            <a:pPr lvl="2"/>
            <a:r>
              <a:rPr lang="en-US" sz="1600" dirty="0"/>
              <a:t>Requires ADC</a:t>
            </a:r>
          </a:p>
          <a:p>
            <a:pPr lvl="1"/>
            <a:r>
              <a:rPr lang="en-US" sz="1800" dirty="0"/>
              <a:t>Using double slope (time stretcher)</a:t>
            </a:r>
          </a:p>
          <a:p>
            <a:pPr lvl="2"/>
            <a:r>
              <a:rPr lang="en-US" sz="1600" dirty="0"/>
              <a:t>No need for ADC (substituted with a counter)</a:t>
            </a:r>
          </a:p>
          <a:p>
            <a:r>
              <a:rPr lang="en-US" sz="2000" dirty="0"/>
              <a:t>Multiple </a:t>
            </a:r>
            <a:r>
              <a:rPr lang="en-US" sz="2000" i="1" dirty="0"/>
              <a:t>exotic</a:t>
            </a:r>
            <a:r>
              <a:rPr lang="en-US" sz="2000" dirty="0"/>
              <a:t> architectures</a:t>
            </a:r>
          </a:p>
          <a:p>
            <a:pPr lvl="1"/>
            <a:r>
              <a:rPr lang="en-US" sz="1800" dirty="0"/>
              <a:t>Heavily coupled phase locked loops</a:t>
            </a:r>
          </a:p>
          <a:p>
            <a:pPr lvl="1"/>
            <a:r>
              <a:rPr lang="en-US" sz="1800" dirty="0"/>
              <a:t>Beating between two PLLs</a:t>
            </a:r>
          </a:p>
          <a:p>
            <a:pPr lvl="1"/>
            <a:r>
              <a:rPr lang="en-US" sz="1800" dirty="0"/>
              <a:t>Re-circulating delay loops</a:t>
            </a:r>
          </a:p>
          <a:p>
            <a:pPr lvl="1"/>
            <a:r>
              <a:rPr lang="en-US" sz="1800" dirty="0"/>
              <a:t>Summing of signals with different slew rates</a:t>
            </a:r>
            <a:endParaRPr lang="en-US" dirty="0"/>
          </a:p>
        </p:txBody>
      </p:sp>
      <p:grpSp>
        <p:nvGrpSpPr>
          <p:cNvPr id="7" name="Group 65"/>
          <p:cNvGrpSpPr>
            <a:grpSpLocks noChangeAspect="1"/>
          </p:cNvGrpSpPr>
          <p:nvPr/>
        </p:nvGrpSpPr>
        <p:grpSpPr bwMode="auto">
          <a:xfrm>
            <a:off x="5292000" y="4495799"/>
            <a:ext cx="3780000" cy="1862500"/>
            <a:chOff x="3606" y="2840"/>
            <a:chExt cx="1581" cy="779"/>
          </a:xfrm>
        </p:grpSpPr>
        <p:sp>
          <p:nvSpPr>
            <p:cNvPr id="219202" name="Line 66"/>
            <p:cNvSpPr>
              <a:spLocks noChangeShapeType="1"/>
            </p:cNvSpPr>
            <p:nvPr/>
          </p:nvSpPr>
          <p:spPr bwMode="auto">
            <a:xfrm>
              <a:off x="3651" y="2840"/>
              <a:ext cx="0" cy="545"/>
            </a:xfrm>
            <a:prstGeom prst="line">
              <a:avLst/>
            </a:prstGeom>
            <a:noFill/>
            <a:ln w="9525">
              <a:solidFill>
                <a:schemeClr val="tx1"/>
              </a:solidFill>
              <a:round/>
              <a:headEnd type="triangle" w="med" len="med"/>
              <a:tailEnd/>
            </a:ln>
            <a:effectLst/>
          </p:spPr>
          <p:txBody>
            <a:bodyPr wrap="none" anchor="ctr"/>
            <a:lstStyle/>
            <a:p>
              <a:endParaRPr lang="en-US" dirty="0"/>
            </a:p>
          </p:txBody>
        </p:sp>
        <p:sp>
          <p:nvSpPr>
            <p:cNvPr id="219203" name="Line 67"/>
            <p:cNvSpPr>
              <a:spLocks noChangeShapeType="1"/>
            </p:cNvSpPr>
            <p:nvPr/>
          </p:nvSpPr>
          <p:spPr bwMode="auto">
            <a:xfrm>
              <a:off x="3651" y="3317"/>
              <a:ext cx="159" cy="0"/>
            </a:xfrm>
            <a:prstGeom prst="line">
              <a:avLst/>
            </a:prstGeom>
            <a:noFill/>
            <a:ln w="9525">
              <a:solidFill>
                <a:schemeClr val="tx1"/>
              </a:solidFill>
              <a:round/>
              <a:headEnd/>
              <a:tailEnd/>
            </a:ln>
            <a:effectLst/>
          </p:spPr>
          <p:txBody>
            <a:bodyPr wrap="none" anchor="ctr"/>
            <a:lstStyle/>
            <a:p>
              <a:endParaRPr lang="en-US" dirty="0"/>
            </a:p>
          </p:txBody>
        </p:sp>
        <p:sp>
          <p:nvSpPr>
            <p:cNvPr id="219204" name="Line 68"/>
            <p:cNvSpPr>
              <a:spLocks noChangeShapeType="1"/>
            </p:cNvSpPr>
            <p:nvPr/>
          </p:nvSpPr>
          <p:spPr bwMode="auto">
            <a:xfrm flipV="1">
              <a:off x="3810" y="3113"/>
              <a:ext cx="181" cy="204"/>
            </a:xfrm>
            <a:prstGeom prst="line">
              <a:avLst/>
            </a:prstGeom>
            <a:noFill/>
            <a:ln w="9525">
              <a:solidFill>
                <a:schemeClr val="tx1"/>
              </a:solidFill>
              <a:round/>
              <a:headEnd/>
              <a:tailEnd/>
            </a:ln>
            <a:effectLst/>
          </p:spPr>
          <p:txBody>
            <a:bodyPr wrap="none" anchor="ctr"/>
            <a:lstStyle/>
            <a:p>
              <a:endParaRPr lang="en-US" dirty="0"/>
            </a:p>
          </p:txBody>
        </p:sp>
        <p:sp>
          <p:nvSpPr>
            <p:cNvPr id="219205" name="Line 69"/>
            <p:cNvSpPr>
              <a:spLocks noChangeShapeType="1"/>
            </p:cNvSpPr>
            <p:nvPr/>
          </p:nvSpPr>
          <p:spPr bwMode="auto">
            <a:xfrm flipV="1">
              <a:off x="3991" y="2932"/>
              <a:ext cx="136" cy="182"/>
            </a:xfrm>
            <a:prstGeom prst="line">
              <a:avLst/>
            </a:prstGeom>
            <a:noFill/>
            <a:ln w="9525">
              <a:solidFill>
                <a:schemeClr val="tx1"/>
              </a:solidFill>
              <a:prstDash val="sysDot"/>
              <a:round/>
              <a:headEnd/>
              <a:tailEnd/>
            </a:ln>
            <a:effectLst/>
          </p:spPr>
          <p:txBody>
            <a:bodyPr wrap="none" anchor="ctr"/>
            <a:lstStyle/>
            <a:p>
              <a:endParaRPr lang="en-US" dirty="0"/>
            </a:p>
          </p:txBody>
        </p:sp>
        <p:sp>
          <p:nvSpPr>
            <p:cNvPr id="219206" name="Line 70"/>
            <p:cNvSpPr>
              <a:spLocks noChangeShapeType="1"/>
            </p:cNvSpPr>
            <p:nvPr/>
          </p:nvSpPr>
          <p:spPr bwMode="auto">
            <a:xfrm>
              <a:off x="3991" y="3113"/>
              <a:ext cx="794" cy="204"/>
            </a:xfrm>
            <a:prstGeom prst="line">
              <a:avLst/>
            </a:prstGeom>
            <a:noFill/>
            <a:ln w="9525">
              <a:solidFill>
                <a:schemeClr val="tx1"/>
              </a:solidFill>
              <a:round/>
              <a:headEnd/>
              <a:tailEnd/>
            </a:ln>
            <a:effectLst/>
          </p:spPr>
          <p:txBody>
            <a:bodyPr wrap="none" anchor="ctr"/>
            <a:lstStyle/>
            <a:p>
              <a:endParaRPr lang="en-US" dirty="0"/>
            </a:p>
          </p:txBody>
        </p:sp>
        <p:sp>
          <p:nvSpPr>
            <p:cNvPr id="219207" name="Line 71"/>
            <p:cNvSpPr>
              <a:spLocks noChangeShapeType="1"/>
            </p:cNvSpPr>
            <p:nvPr/>
          </p:nvSpPr>
          <p:spPr bwMode="auto">
            <a:xfrm>
              <a:off x="3810" y="3317"/>
              <a:ext cx="0" cy="68"/>
            </a:xfrm>
            <a:prstGeom prst="line">
              <a:avLst/>
            </a:prstGeom>
            <a:noFill/>
            <a:ln w="9525">
              <a:solidFill>
                <a:schemeClr val="tx1"/>
              </a:solidFill>
              <a:prstDash val="sysDot"/>
              <a:round/>
              <a:headEnd/>
              <a:tailEnd/>
            </a:ln>
            <a:effectLst/>
          </p:spPr>
          <p:txBody>
            <a:bodyPr wrap="none" anchor="ctr"/>
            <a:lstStyle/>
            <a:p>
              <a:endParaRPr lang="en-US" dirty="0"/>
            </a:p>
          </p:txBody>
        </p:sp>
        <p:sp>
          <p:nvSpPr>
            <p:cNvPr id="219208" name="Line 72"/>
            <p:cNvSpPr>
              <a:spLocks noChangeShapeType="1"/>
            </p:cNvSpPr>
            <p:nvPr/>
          </p:nvSpPr>
          <p:spPr bwMode="auto">
            <a:xfrm>
              <a:off x="3991" y="3113"/>
              <a:ext cx="0" cy="272"/>
            </a:xfrm>
            <a:prstGeom prst="line">
              <a:avLst/>
            </a:prstGeom>
            <a:noFill/>
            <a:ln w="9525">
              <a:solidFill>
                <a:schemeClr val="tx1"/>
              </a:solidFill>
              <a:prstDash val="sysDot"/>
              <a:round/>
              <a:headEnd/>
              <a:tailEnd/>
            </a:ln>
            <a:effectLst/>
          </p:spPr>
          <p:txBody>
            <a:bodyPr wrap="none" anchor="ctr"/>
            <a:lstStyle/>
            <a:p>
              <a:endParaRPr lang="en-US" dirty="0"/>
            </a:p>
          </p:txBody>
        </p:sp>
        <p:sp>
          <p:nvSpPr>
            <p:cNvPr id="219209" name="Line 73"/>
            <p:cNvSpPr>
              <a:spLocks noChangeShapeType="1"/>
            </p:cNvSpPr>
            <p:nvPr/>
          </p:nvSpPr>
          <p:spPr bwMode="auto">
            <a:xfrm>
              <a:off x="3651" y="3317"/>
              <a:ext cx="1202" cy="0"/>
            </a:xfrm>
            <a:prstGeom prst="line">
              <a:avLst/>
            </a:prstGeom>
            <a:noFill/>
            <a:ln w="9525" cap="rnd">
              <a:solidFill>
                <a:schemeClr val="tx1"/>
              </a:solidFill>
              <a:prstDash val="sysDot"/>
              <a:round/>
              <a:headEnd/>
              <a:tailEnd/>
            </a:ln>
            <a:effectLst/>
          </p:spPr>
          <p:txBody>
            <a:bodyPr wrap="none" anchor="ctr"/>
            <a:lstStyle/>
            <a:p>
              <a:endParaRPr lang="en-US" dirty="0"/>
            </a:p>
          </p:txBody>
        </p:sp>
        <p:sp>
          <p:nvSpPr>
            <p:cNvPr id="219210" name="Line 74"/>
            <p:cNvSpPr>
              <a:spLocks noChangeShapeType="1"/>
            </p:cNvSpPr>
            <p:nvPr/>
          </p:nvSpPr>
          <p:spPr bwMode="auto">
            <a:xfrm>
              <a:off x="3991" y="3340"/>
              <a:ext cx="794" cy="0"/>
            </a:xfrm>
            <a:prstGeom prst="line">
              <a:avLst/>
            </a:prstGeom>
            <a:noFill/>
            <a:ln w="9525">
              <a:solidFill>
                <a:schemeClr val="tx1"/>
              </a:solidFill>
              <a:round/>
              <a:headEnd type="triangle" w="med" len="med"/>
              <a:tailEnd type="triangle" w="med" len="med"/>
            </a:ln>
            <a:effectLst/>
          </p:spPr>
          <p:txBody>
            <a:bodyPr wrap="none" anchor="ctr"/>
            <a:lstStyle/>
            <a:p>
              <a:endParaRPr lang="en-US" dirty="0"/>
            </a:p>
          </p:txBody>
        </p:sp>
        <p:sp>
          <p:nvSpPr>
            <p:cNvPr id="219211" name="Line 75"/>
            <p:cNvSpPr>
              <a:spLocks noChangeShapeType="1"/>
            </p:cNvSpPr>
            <p:nvPr/>
          </p:nvSpPr>
          <p:spPr bwMode="auto">
            <a:xfrm>
              <a:off x="4785" y="3317"/>
              <a:ext cx="0" cy="68"/>
            </a:xfrm>
            <a:prstGeom prst="line">
              <a:avLst/>
            </a:prstGeom>
            <a:noFill/>
            <a:ln w="9525">
              <a:solidFill>
                <a:schemeClr val="tx1"/>
              </a:solidFill>
              <a:round/>
              <a:headEnd/>
              <a:tailEnd/>
            </a:ln>
            <a:effectLst/>
          </p:spPr>
          <p:txBody>
            <a:bodyPr wrap="none" anchor="ctr"/>
            <a:lstStyle/>
            <a:p>
              <a:endParaRPr lang="en-US" dirty="0"/>
            </a:p>
          </p:txBody>
        </p:sp>
        <p:sp>
          <p:nvSpPr>
            <p:cNvPr id="219212" name="Line 76"/>
            <p:cNvSpPr>
              <a:spLocks noChangeShapeType="1"/>
            </p:cNvSpPr>
            <p:nvPr/>
          </p:nvSpPr>
          <p:spPr bwMode="auto">
            <a:xfrm>
              <a:off x="3650" y="3385"/>
              <a:ext cx="1270" cy="0"/>
            </a:xfrm>
            <a:prstGeom prst="line">
              <a:avLst/>
            </a:prstGeom>
            <a:noFill/>
            <a:ln w="9525">
              <a:solidFill>
                <a:schemeClr val="tx1"/>
              </a:solidFill>
              <a:round/>
              <a:headEnd/>
              <a:tailEnd type="triangle" w="med" len="med"/>
            </a:ln>
            <a:effectLst/>
          </p:spPr>
          <p:txBody>
            <a:bodyPr wrap="none" anchor="ctr"/>
            <a:lstStyle/>
            <a:p>
              <a:endParaRPr lang="en-US" dirty="0"/>
            </a:p>
          </p:txBody>
        </p:sp>
        <p:sp>
          <p:nvSpPr>
            <p:cNvPr id="219213" name="Text Box 77"/>
            <p:cNvSpPr txBox="1">
              <a:spLocks noChangeArrowheads="1"/>
            </p:cNvSpPr>
            <p:nvPr/>
          </p:nvSpPr>
          <p:spPr bwMode="auto">
            <a:xfrm>
              <a:off x="3606" y="3407"/>
              <a:ext cx="284" cy="144"/>
            </a:xfrm>
            <a:prstGeom prst="rect">
              <a:avLst/>
            </a:prstGeom>
            <a:noFill/>
            <a:ln w="9525" algn="ctr">
              <a:noFill/>
              <a:miter lim="800000"/>
              <a:headEnd/>
              <a:tailEnd/>
            </a:ln>
            <a:effectLst/>
          </p:spPr>
          <p:txBody>
            <a:bodyPr wrap="none">
              <a:spAutoFit/>
            </a:bodyPr>
            <a:lstStyle/>
            <a:p>
              <a:pPr eaLnBrk="0" hangingPunct="0">
                <a:lnSpc>
                  <a:spcPct val="90000"/>
                </a:lnSpc>
                <a:spcBef>
                  <a:spcPct val="20000"/>
                </a:spcBef>
              </a:pPr>
              <a:r>
                <a:rPr lang="en-US" sz="1000" dirty="0">
                  <a:latin typeface="Arial" charset="0"/>
                </a:rPr>
                <a:t>Start</a:t>
              </a:r>
            </a:p>
          </p:txBody>
        </p:sp>
        <p:sp>
          <p:nvSpPr>
            <p:cNvPr id="219214" name="Text Box 78"/>
            <p:cNvSpPr txBox="1">
              <a:spLocks noChangeArrowheads="1"/>
            </p:cNvSpPr>
            <p:nvPr/>
          </p:nvSpPr>
          <p:spPr bwMode="auto">
            <a:xfrm>
              <a:off x="3946" y="3407"/>
              <a:ext cx="279" cy="144"/>
            </a:xfrm>
            <a:prstGeom prst="rect">
              <a:avLst/>
            </a:prstGeom>
            <a:noFill/>
            <a:ln w="9525" algn="ctr">
              <a:noFill/>
              <a:miter lim="800000"/>
              <a:headEnd/>
              <a:tailEnd/>
            </a:ln>
            <a:effectLst/>
          </p:spPr>
          <p:txBody>
            <a:bodyPr wrap="none">
              <a:spAutoFit/>
            </a:bodyPr>
            <a:lstStyle/>
            <a:p>
              <a:pPr eaLnBrk="0" hangingPunct="0">
                <a:lnSpc>
                  <a:spcPct val="90000"/>
                </a:lnSpc>
                <a:spcBef>
                  <a:spcPct val="20000"/>
                </a:spcBef>
              </a:pPr>
              <a:r>
                <a:rPr lang="en-US" sz="1000" dirty="0">
                  <a:latin typeface="Arial" charset="0"/>
                </a:rPr>
                <a:t>Stop</a:t>
              </a:r>
            </a:p>
          </p:txBody>
        </p:sp>
        <p:sp>
          <p:nvSpPr>
            <p:cNvPr id="219215" name="Text Box 79"/>
            <p:cNvSpPr txBox="1">
              <a:spLocks noChangeArrowheads="1"/>
            </p:cNvSpPr>
            <p:nvPr/>
          </p:nvSpPr>
          <p:spPr bwMode="auto">
            <a:xfrm>
              <a:off x="4558" y="3475"/>
              <a:ext cx="629" cy="144"/>
            </a:xfrm>
            <a:prstGeom prst="rect">
              <a:avLst/>
            </a:prstGeom>
            <a:noFill/>
            <a:ln w="9525" algn="ctr">
              <a:noFill/>
              <a:miter lim="800000"/>
              <a:headEnd/>
              <a:tailEnd/>
            </a:ln>
            <a:effectLst/>
          </p:spPr>
          <p:txBody>
            <a:bodyPr wrap="none">
              <a:spAutoFit/>
            </a:bodyPr>
            <a:lstStyle/>
            <a:p>
              <a:pPr eaLnBrk="0" hangingPunct="0">
                <a:lnSpc>
                  <a:spcPct val="90000"/>
                </a:lnSpc>
                <a:spcBef>
                  <a:spcPct val="20000"/>
                </a:spcBef>
              </a:pPr>
              <a:r>
                <a:rPr lang="en-US" sz="1000" dirty="0">
                  <a:latin typeface="Arial" charset="0"/>
                </a:rPr>
                <a:t>Stretched time</a:t>
              </a:r>
            </a:p>
          </p:txBody>
        </p:sp>
        <p:sp>
          <p:nvSpPr>
            <p:cNvPr id="219216" name="Line 80"/>
            <p:cNvSpPr>
              <a:spLocks noChangeShapeType="1"/>
            </p:cNvSpPr>
            <p:nvPr/>
          </p:nvSpPr>
          <p:spPr bwMode="auto">
            <a:xfrm>
              <a:off x="4354" y="3339"/>
              <a:ext cx="227" cy="204"/>
            </a:xfrm>
            <a:prstGeom prst="line">
              <a:avLst/>
            </a:prstGeom>
            <a:noFill/>
            <a:ln w="9525">
              <a:solidFill>
                <a:schemeClr val="tx1"/>
              </a:solidFill>
              <a:round/>
              <a:headEnd/>
              <a:tailEnd/>
            </a:ln>
            <a:effectLst/>
          </p:spPr>
          <p:txBody>
            <a:bodyPr wrap="none" anchor="ctr"/>
            <a:lstStyle/>
            <a:p>
              <a:endParaRPr lang="en-US" dirty="0"/>
            </a:p>
          </p:txBody>
        </p:sp>
      </p:grpSp>
      <p:sp>
        <p:nvSpPr>
          <p:cNvPr id="85" name="Slide Number Placeholder 84"/>
          <p:cNvSpPr>
            <a:spLocks noGrp="1"/>
          </p:cNvSpPr>
          <p:nvPr>
            <p:ph type="sldNum" sz="quarter" idx="12"/>
          </p:nvPr>
        </p:nvSpPr>
        <p:spPr/>
        <p:txBody>
          <a:bodyPr/>
          <a:lstStyle/>
          <a:p>
            <a:fld id="{69E29E33-B620-47F9-BB04-8846C2A5AFCC}" type="slidenum">
              <a:rPr kumimoji="0" lang="en-US" smtClean="0"/>
              <a:pPr/>
              <a:t>78</a:t>
            </a:fld>
            <a:endParaRPr kumimoji="0" lang="en-US" dirty="0"/>
          </a:p>
        </p:txBody>
      </p:sp>
      <p:pic>
        <p:nvPicPr>
          <p:cNvPr id="87" name="Picture 86" descr="tac.png"/>
          <p:cNvPicPr>
            <a:picLocks noChangeAspect="1"/>
          </p:cNvPicPr>
          <p:nvPr/>
        </p:nvPicPr>
        <p:blipFill>
          <a:blip r:embed="rId3" cstate="print"/>
          <a:stretch>
            <a:fillRect/>
          </a:stretch>
        </p:blipFill>
        <p:spPr>
          <a:xfrm>
            <a:off x="5292000" y="836712"/>
            <a:ext cx="3780000" cy="1335326"/>
          </a:xfrm>
          <a:prstGeom prst="rect">
            <a:avLst/>
          </a:prstGeom>
        </p:spPr>
      </p:pic>
      <p:pic>
        <p:nvPicPr>
          <p:cNvPr id="91" name="Picture 90" descr="double-slope.png"/>
          <p:cNvPicPr>
            <a:picLocks noChangeAspect="1"/>
          </p:cNvPicPr>
          <p:nvPr/>
        </p:nvPicPr>
        <p:blipFill>
          <a:blip r:embed="rId4" cstate="print"/>
          <a:stretch>
            <a:fillRect/>
          </a:stretch>
        </p:blipFill>
        <p:spPr>
          <a:xfrm>
            <a:off x="5291999" y="2492878"/>
            <a:ext cx="3780000" cy="20711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19139">
                                            <p:txEl>
                                              <p:pRg st="0" end="0"/>
                                            </p:txEl>
                                          </p:spTgt>
                                        </p:tgtEl>
                                        <p:attrNameLst>
                                          <p:attrName>style.visibility</p:attrName>
                                        </p:attrNameLst>
                                      </p:cBhvr>
                                      <p:to>
                                        <p:strVal val="visible"/>
                                      </p:to>
                                    </p:set>
                                    <p:animEffect transition="in" filter="wipe(up)">
                                      <p:cBhvr>
                                        <p:cTn id="7" dur="500"/>
                                        <p:tgtEl>
                                          <p:spTgt spid="219139">
                                            <p:txEl>
                                              <p:pRg st="0" end="0"/>
                                            </p:txEl>
                                          </p:spTgt>
                                        </p:tgtEl>
                                      </p:cBhvr>
                                    </p:animEffect>
                                  </p:childTnLst>
                                  <p:subTnLst>
                                    <p:animClr>
                                      <p:cBhvr override="childStyle">
                                        <p:cTn dur="1" fill="hold" display="0" masterRel="nextClick" afterEffect="1"/>
                                        <p:tgtEl>
                                          <p:spTgt spid="219139">
                                            <p:txEl>
                                              <p:pRg st="0" end="0"/>
                                            </p:txEl>
                                          </p:spTgt>
                                        </p:tgtEl>
                                        <p:attrNameLst>
                                          <p:attrName>ppt_c</p:attrName>
                                        </p:attrNameLst>
                                      </p:cBhvr>
                                      <p:to>
                                        <a:schemeClr val="accent1"/>
                                      </p:to>
                                    </p:animClr>
                                  </p:subTnLst>
                                </p:cTn>
                              </p:par>
                              <p:par>
                                <p:cTn id="8" presetID="22" presetClass="entr" presetSubtype="1" fill="hold" grpId="0" nodeType="withEffect">
                                  <p:stCondLst>
                                    <p:cond delay="0"/>
                                  </p:stCondLst>
                                  <p:childTnLst>
                                    <p:set>
                                      <p:cBhvr>
                                        <p:cTn id="9" dur="1" fill="hold">
                                          <p:stCondLst>
                                            <p:cond delay="0"/>
                                          </p:stCondLst>
                                        </p:cTn>
                                        <p:tgtEl>
                                          <p:spTgt spid="219139">
                                            <p:txEl>
                                              <p:pRg st="1" end="1"/>
                                            </p:txEl>
                                          </p:spTgt>
                                        </p:tgtEl>
                                        <p:attrNameLst>
                                          <p:attrName>style.visibility</p:attrName>
                                        </p:attrNameLst>
                                      </p:cBhvr>
                                      <p:to>
                                        <p:strVal val="visible"/>
                                      </p:to>
                                    </p:set>
                                    <p:animEffect transition="in" filter="wipe(up)">
                                      <p:cBhvr>
                                        <p:cTn id="10" dur="500"/>
                                        <p:tgtEl>
                                          <p:spTgt spid="219139">
                                            <p:txEl>
                                              <p:pRg st="1" end="1"/>
                                            </p:txEl>
                                          </p:spTgt>
                                        </p:tgtEl>
                                      </p:cBhvr>
                                    </p:animEffect>
                                  </p:childTnLst>
                                  <p:subTnLst>
                                    <p:animClr>
                                      <p:cBhvr override="childStyle">
                                        <p:cTn dur="1" fill="hold" display="0" masterRel="nextClick" afterEffect="1"/>
                                        <p:tgtEl>
                                          <p:spTgt spid="219139">
                                            <p:txEl>
                                              <p:pRg st="1" end="1"/>
                                            </p:txEl>
                                          </p:spTgt>
                                        </p:tgtEl>
                                        <p:attrNameLst>
                                          <p:attrName>ppt_c</p:attrName>
                                        </p:attrNameLst>
                                      </p:cBhvr>
                                      <p:to>
                                        <a:schemeClr val="accent1"/>
                                      </p:to>
                                    </p:animClr>
                                  </p:subTnLst>
                                </p:cTn>
                              </p:par>
                              <p:par>
                                <p:cTn id="11" presetID="22" presetClass="entr" presetSubtype="1" fill="hold" grpId="0" nodeType="withEffect">
                                  <p:stCondLst>
                                    <p:cond delay="0"/>
                                  </p:stCondLst>
                                  <p:childTnLst>
                                    <p:set>
                                      <p:cBhvr>
                                        <p:cTn id="12" dur="1" fill="hold">
                                          <p:stCondLst>
                                            <p:cond delay="0"/>
                                          </p:stCondLst>
                                        </p:cTn>
                                        <p:tgtEl>
                                          <p:spTgt spid="219139">
                                            <p:txEl>
                                              <p:pRg st="2" end="2"/>
                                            </p:txEl>
                                          </p:spTgt>
                                        </p:tgtEl>
                                        <p:attrNameLst>
                                          <p:attrName>style.visibility</p:attrName>
                                        </p:attrNameLst>
                                      </p:cBhvr>
                                      <p:to>
                                        <p:strVal val="visible"/>
                                      </p:to>
                                    </p:set>
                                    <p:animEffect transition="in" filter="wipe(up)">
                                      <p:cBhvr>
                                        <p:cTn id="13" dur="500"/>
                                        <p:tgtEl>
                                          <p:spTgt spid="219139">
                                            <p:txEl>
                                              <p:pRg st="2" end="2"/>
                                            </p:txEl>
                                          </p:spTgt>
                                        </p:tgtEl>
                                      </p:cBhvr>
                                    </p:animEffect>
                                  </p:childTnLst>
                                  <p:subTnLst>
                                    <p:animClr>
                                      <p:cBhvr override="childStyle">
                                        <p:cTn dur="1" fill="hold" display="0" masterRel="nextClick" afterEffect="1"/>
                                        <p:tgtEl>
                                          <p:spTgt spid="219139">
                                            <p:txEl>
                                              <p:pRg st="2" end="2"/>
                                            </p:txEl>
                                          </p:spTgt>
                                        </p:tgtEl>
                                        <p:attrNameLst>
                                          <p:attrName>ppt_c</p:attrName>
                                        </p:attrNameLst>
                                      </p:cBhvr>
                                      <p:to>
                                        <a:schemeClr val="accent1"/>
                                      </p:to>
                                    </p:animClr>
                                  </p:subTnLst>
                                </p:cTn>
                              </p:par>
                              <p:par>
                                <p:cTn id="14" presetID="22" presetClass="entr" presetSubtype="1" fill="hold" grpId="0" nodeType="withEffect">
                                  <p:stCondLst>
                                    <p:cond delay="0"/>
                                  </p:stCondLst>
                                  <p:childTnLst>
                                    <p:set>
                                      <p:cBhvr>
                                        <p:cTn id="15" dur="1" fill="hold">
                                          <p:stCondLst>
                                            <p:cond delay="0"/>
                                          </p:stCondLst>
                                        </p:cTn>
                                        <p:tgtEl>
                                          <p:spTgt spid="219139">
                                            <p:txEl>
                                              <p:pRg st="3" end="3"/>
                                            </p:txEl>
                                          </p:spTgt>
                                        </p:tgtEl>
                                        <p:attrNameLst>
                                          <p:attrName>style.visibility</p:attrName>
                                        </p:attrNameLst>
                                      </p:cBhvr>
                                      <p:to>
                                        <p:strVal val="visible"/>
                                      </p:to>
                                    </p:set>
                                    <p:animEffect transition="in" filter="wipe(up)">
                                      <p:cBhvr>
                                        <p:cTn id="16" dur="500"/>
                                        <p:tgtEl>
                                          <p:spTgt spid="219139">
                                            <p:txEl>
                                              <p:pRg st="3" end="3"/>
                                            </p:txEl>
                                          </p:spTgt>
                                        </p:tgtEl>
                                      </p:cBhvr>
                                    </p:animEffect>
                                  </p:childTnLst>
                                  <p:subTnLst>
                                    <p:animClr>
                                      <p:cBhvr override="childStyle">
                                        <p:cTn dur="1" fill="hold" display="0" masterRel="nextClick" afterEffect="1"/>
                                        <p:tgtEl>
                                          <p:spTgt spid="219139">
                                            <p:txEl>
                                              <p:pRg st="3" end="3"/>
                                            </p:txEl>
                                          </p:spTgt>
                                        </p:tgtEl>
                                        <p:attrNameLst>
                                          <p:attrName>ppt_c</p:attrName>
                                        </p:attrNameLst>
                                      </p:cBhvr>
                                      <p:to>
                                        <a:schemeClr val="accent1"/>
                                      </p:to>
                                    </p:animClr>
                                  </p:subTnLst>
                                </p:cTn>
                              </p:par>
                              <p:par>
                                <p:cTn id="17" presetID="22" presetClass="entr" presetSubtype="1" fill="hold" grpId="0" nodeType="withEffect">
                                  <p:stCondLst>
                                    <p:cond delay="0"/>
                                  </p:stCondLst>
                                  <p:childTnLst>
                                    <p:set>
                                      <p:cBhvr>
                                        <p:cTn id="18" dur="1" fill="hold">
                                          <p:stCondLst>
                                            <p:cond delay="0"/>
                                          </p:stCondLst>
                                        </p:cTn>
                                        <p:tgtEl>
                                          <p:spTgt spid="219139">
                                            <p:txEl>
                                              <p:pRg st="4" end="4"/>
                                            </p:txEl>
                                          </p:spTgt>
                                        </p:tgtEl>
                                        <p:attrNameLst>
                                          <p:attrName>style.visibility</p:attrName>
                                        </p:attrNameLst>
                                      </p:cBhvr>
                                      <p:to>
                                        <p:strVal val="visible"/>
                                      </p:to>
                                    </p:set>
                                    <p:animEffect transition="in" filter="wipe(up)">
                                      <p:cBhvr>
                                        <p:cTn id="19" dur="500"/>
                                        <p:tgtEl>
                                          <p:spTgt spid="219139">
                                            <p:txEl>
                                              <p:pRg st="4" end="4"/>
                                            </p:txEl>
                                          </p:spTgt>
                                        </p:tgtEl>
                                      </p:cBhvr>
                                    </p:animEffect>
                                  </p:childTnLst>
                                  <p:subTnLst>
                                    <p:animClr>
                                      <p:cBhvr override="childStyle">
                                        <p:cTn dur="1" fill="hold" display="0" masterRel="nextClick" afterEffect="1"/>
                                        <p:tgtEl>
                                          <p:spTgt spid="219139">
                                            <p:txEl>
                                              <p:pRg st="4" end="4"/>
                                            </p:txEl>
                                          </p:spTgt>
                                        </p:tgtEl>
                                        <p:attrNameLst>
                                          <p:attrName>ppt_c</p:attrName>
                                        </p:attrNameLst>
                                      </p:cBhvr>
                                      <p:to>
                                        <a:schemeClr val="accent1"/>
                                      </p:to>
                                    </p:animClr>
                                  </p:subTnLst>
                                </p:cTn>
                              </p:par>
                              <p:par>
                                <p:cTn id="20" presetID="22" presetClass="entr" presetSubtype="1" fill="hold" grpId="0" nodeType="withEffect">
                                  <p:stCondLst>
                                    <p:cond delay="0"/>
                                  </p:stCondLst>
                                  <p:childTnLst>
                                    <p:set>
                                      <p:cBhvr>
                                        <p:cTn id="21" dur="1" fill="hold">
                                          <p:stCondLst>
                                            <p:cond delay="0"/>
                                          </p:stCondLst>
                                        </p:cTn>
                                        <p:tgtEl>
                                          <p:spTgt spid="219139">
                                            <p:txEl>
                                              <p:pRg st="5" end="5"/>
                                            </p:txEl>
                                          </p:spTgt>
                                        </p:tgtEl>
                                        <p:attrNameLst>
                                          <p:attrName>style.visibility</p:attrName>
                                        </p:attrNameLst>
                                      </p:cBhvr>
                                      <p:to>
                                        <p:strVal val="visible"/>
                                      </p:to>
                                    </p:set>
                                    <p:animEffect transition="in" filter="wipe(up)">
                                      <p:cBhvr>
                                        <p:cTn id="22" dur="500"/>
                                        <p:tgtEl>
                                          <p:spTgt spid="219139">
                                            <p:txEl>
                                              <p:pRg st="5" end="5"/>
                                            </p:txEl>
                                          </p:spTgt>
                                        </p:tgtEl>
                                      </p:cBhvr>
                                    </p:animEffect>
                                  </p:childTnLst>
                                  <p:subTnLst>
                                    <p:animClr>
                                      <p:cBhvr override="childStyle">
                                        <p:cTn dur="1" fill="hold" display="0" masterRel="nextClick" afterEffect="1"/>
                                        <p:tgtEl>
                                          <p:spTgt spid="219139">
                                            <p:txEl>
                                              <p:pRg st="5" end="5"/>
                                            </p:txEl>
                                          </p:spTgt>
                                        </p:tgtEl>
                                        <p:attrNameLst>
                                          <p:attrName>ppt_c</p:attrName>
                                        </p:attrNameLst>
                                      </p:cBhvr>
                                      <p:to>
                                        <a:schemeClr val="accent1"/>
                                      </p:to>
                                    </p:animClr>
                                  </p:subTnLst>
                                </p:cTn>
                              </p:par>
                              <p:par>
                                <p:cTn id="23" presetID="22" presetClass="entr" presetSubtype="1" fill="hold" grpId="0" nodeType="withEffect">
                                  <p:stCondLst>
                                    <p:cond delay="0"/>
                                  </p:stCondLst>
                                  <p:childTnLst>
                                    <p:set>
                                      <p:cBhvr>
                                        <p:cTn id="24" dur="1" fill="hold">
                                          <p:stCondLst>
                                            <p:cond delay="0"/>
                                          </p:stCondLst>
                                        </p:cTn>
                                        <p:tgtEl>
                                          <p:spTgt spid="219139">
                                            <p:txEl>
                                              <p:pRg st="6" end="6"/>
                                            </p:txEl>
                                          </p:spTgt>
                                        </p:tgtEl>
                                        <p:attrNameLst>
                                          <p:attrName>style.visibility</p:attrName>
                                        </p:attrNameLst>
                                      </p:cBhvr>
                                      <p:to>
                                        <p:strVal val="visible"/>
                                      </p:to>
                                    </p:set>
                                    <p:animEffect transition="in" filter="wipe(up)">
                                      <p:cBhvr>
                                        <p:cTn id="25" dur="500"/>
                                        <p:tgtEl>
                                          <p:spTgt spid="219139">
                                            <p:txEl>
                                              <p:pRg st="6" end="6"/>
                                            </p:txEl>
                                          </p:spTgt>
                                        </p:tgtEl>
                                      </p:cBhvr>
                                    </p:animEffect>
                                  </p:childTnLst>
                                  <p:subTnLst>
                                    <p:animClr>
                                      <p:cBhvr override="childStyle">
                                        <p:cTn dur="1" fill="hold" display="0" masterRel="nextClick" afterEffect="1"/>
                                        <p:tgtEl>
                                          <p:spTgt spid="219139">
                                            <p:txEl>
                                              <p:pRg st="6" end="6"/>
                                            </p:txEl>
                                          </p:spTgt>
                                        </p:tgtEl>
                                        <p:attrNameLst>
                                          <p:attrName>ppt_c</p:attrName>
                                        </p:attrNameLst>
                                      </p:cBhvr>
                                      <p:to>
                                        <a:schemeClr val="accent1"/>
                                      </p:to>
                                    </p:animClr>
                                  </p:subTnLst>
                                </p:cTn>
                              </p:par>
                              <p:par>
                                <p:cTn id="26" presetID="22" presetClass="entr" presetSubtype="1" fill="hold" nodeType="withEffect">
                                  <p:stCondLst>
                                    <p:cond delay="0"/>
                                  </p:stCondLst>
                                  <p:childTnLst>
                                    <p:set>
                                      <p:cBhvr>
                                        <p:cTn id="27" dur="1" fill="hold">
                                          <p:stCondLst>
                                            <p:cond delay="0"/>
                                          </p:stCondLst>
                                        </p:cTn>
                                        <p:tgtEl>
                                          <p:spTgt spid="87"/>
                                        </p:tgtEl>
                                        <p:attrNameLst>
                                          <p:attrName>style.visibility</p:attrName>
                                        </p:attrNameLst>
                                      </p:cBhvr>
                                      <p:to>
                                        <p:strVal val="visible"/>
                                      </p:to>
                                    </p:set>
                                    <p:animEffect transition="in" filter="wipe(up)">
                                      <p:cBhvr>
                                        <p:cTn id="28" dur="500"/>
                                        <p:tgtEl>
                                          <p:spTgt spid="87"/>
                                        </p:tgtEl>
                                      </p:cBhvr>
                                    </p:animEffect>
                                  </p:childTnLst>
                                  <p:subTnLst>
                                    <p:animClr>
                                      <p:cBhvr override="childStyle">
                                        <p:cTn dur="1" fill="hold" display="0" masterRel="nextClick" afterEffect="1"/>
                                        <p:tgtEl>
                                          <p:spTgt spid="87"/>
                                        </p:tgtEl>
                                        <p:attrNameLst>
                                          <p:attrName>ppt_c</p:attrName>
                                        </p:attrNameLst>
                                      </p:cBhvr>
                                      <p:to>
                                        <a:schemeClr val="accent1"/>
                                      </p:to>
                                    </p:animClr>
                                  </p:sub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219139">
                                            <p:txEl>
                                              <p:pRg st="7" end="7"/>
                                            </p:txEl>
                                          </p:spTgt>
                                        </p:tgtEl>
                                        <p:attrNameLst>
                                          <p:attrName>style.visibility</p:attrName>
                                        </p:attrNameLst>
                                      </p:cBhvr>
                                      <p:to>
                                        <p:strVal val="visible"/>
                                      </p:to>
                                    </p:set>
                                    <p:animEffect transition="in" filter="wipe(up)">
                                      <p:cBhvr>
                                        <p:cTn id="33" dur="500"/>
                                        <p:tgtEl>
                                          <p:spTgt spid="219139">
                                            <p:txEl>
                                              <p:pRg st="7" end="7"/>
                                            </p:txEl>
                                          </p:spTgt>
                                        </p:tgtEl>
                                      </p:cBhvr>
                                    </p:animEffect>
                                  </p:childTnLst>
                                  <p:subTnLst>
                                    <p:animClr>
                                      <p:cBhvr override="childStyle">
                                        <p:cTn dur="1" fill="hold" display="0" masterRel="nextClick" afterEffect="1"/>
                                        <p:tgtEl>
                                          <p:spTgt spid="219139">
                                            <p:txEl>
                                              <p:pRg st="7" end="7"/>
                                            </p:txEl>
                                          </p:spTgt>
                                        </p:tgtEl>
                                        <p:attrNameLst>
                                          <p:attrName>ppt_c</p:attrName>
                                        </p:attrNameLst>
                                      </p:cBhvr>
                                      <p:to>
                                        <a:schemeClr val="accent1"/>
                                      </p:to>
                                    </p:animClr>
                                  </p:subTnLst>
                                </p:cTn>
                              </p:par>
                              <p:par>
                                <p:cTn id="34" presetID="22" presetClass="entr" presetSubtype="1" fill="hold" grpId="0" nodeType="withEffect">
                                  <p:stCondLst>
                                    <p:cond delay="0"/>
                                  </p:stCondLst>
                                  <p:childTnLst>
                                    <p:set>
                                      <p:cBhvr>
                                        <p:cTn id="35" dur="1" fill="hold">
                                          <p:stCondLst>
                                            <p:cond delay="0"/>
                                          </p:stCondLst>
                                        </p:cTn>
                                        <p:tgtEl>
                                          <p:spTgt spid="219139">
                                            <p:txEl>
                                              <p:pRg st="8" end="8"/>
                                            </p:txEl>
                                          </p:spTgt>
                                        </p:tgtEl>
                                        <p:attrNameLst>
                                          <p:attrName>style.visibility</p:attrName>
                                        </p:attrNameLst>
                                      </p:cBhvr>
                                      <p:to>
                                        <p:strVal val="visible"/>
                                      </p:to>
                                    </p:set>
                                    <p:animEffect transition="in" filter="wipe(up)">
                                      <p:cBhvr>
                                        <p:cTn id="36" dur="500"/>
                                        <p:tgtEl>
                                          <p:spTgt spid="219139">
                                            <p:txEl>
                                              <p:pRg st="8" end="8"/>
                                            </p:txEl>
                                          </p:spTgt>
                                        </p:tgtEl>
                                      </p:cBhvr>
                                    </p:animEffect>
                                  </p:childTnLst>
                                  <p:subTnLst>
                                    <p:animClr>
                                      <p:cBhvr override="childStyle">
                                        <p:cTn dur="1" fill="hold" display="0" masterRel="nextClick" afterEffect="1"/>
                                        <p:tgtEl>
                                          <p:spTgt spid="219139">
                                            <p:txEl>
                                              <p:pRg st="8" end="8"/>
                                            </p:txEl>
                                          </p:spTgt>
                                        </p:tgtEl>
                                        <p:attrNameLst>
                                          <p:attrName>ppt_c</p:attrName>
                                        </p:attrNameLst>
                                      </p:cBhvr>
                                      <p:to>
                                        <a:schemeClr val="accent1"/>
                                      </p:to>
                                    </p:animClr>
                                  </p:subTnLst>
                                </p:cTn>
                              </p:par>
                              <p:par>
                                <p:cTn id="37" presetID="22" presetClass="entr" presetSubtype="1" fill="hold" nodeType="with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wipe(up)">
                                      <p:cBhvr>
                                        <p:cTn id="39" dur="500"/>
                                        <p:tgtEl>
                                          <p:spTgt spid="91"/>
                                        </p:tgtEl>
                                      </p:cBhvr>
                                    </p:animEffect>
                                  </p:childTnLst>
                                  <p:subTnLst>
                                    <p:animClr>
                                      <p:cBhvr override="childStyle">
                                        <p:cTn dur="1" fill="hold" display="0" masterRel="nextClick" afterEffect="1"/>
                                        <p:tgtEl>
                                          <p:spTgt spid="91"/>
                                        </p:tgtEl>
                                        <p:attrNameLst>
                                          <p:attrName>ppt_c</p:attrName>
                                        </p:attrNameLst>
                                      </p:cBhvr>
                                      <p:to>
                                        <a:schemeClr val="accent1"/>
                                      </p:to>
                                    </p:animClr>
                                  </p:sub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219139">
                                            <p:txEl>
                                              <p:pRg st="9" end="9"/>
                                            </p:txEl>
                                          </p:spTgt>
                                        </p:tgtEl>
                                        <p:attrNameLst>
                                          <p:attrName>style.visibility</p:attrName>
                                        </p:attrNameLst>
                                      </p:cBhvr>
                                      <p:to>
                                        <p:strVal val="visible"/>
                                      </p:to>
                                    </p:set>
                                    <p:animEffect transition="in" filter="wipe(up)">
                                      <p:cBhvr>
                                        <p:cTn id="44" dur="500"/>
                                        <p:tgtEl>
                                          <p:spTgt spid="219139">
                                            <p:txEl>
                                              <p:pRg st="9" end="9"/>
                                            </p:txEl>
                                          </p:spTgt>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219139">
                                            <p:txEl>
                                              <p:pRg st="10" end="10"/>
                                            </p:txEl>
                                          </p:spTgt>
                                        </p:tgtEl>
                                        <p:attrNameLst>
                                          <p:attrName>style.visibility</p:attrName>
                                        </p:attrNameLst>
                                      </p:cBhvr>
                                      <p:to>
                                        <p:strVal val="visible"/>
                                      </p:to>
                                    </p:set>
                                    <p:animEffect transition="in" filter="wipe(up)">
                                      <p:cBhvr>
                                        <p:cTn id="47" dur="500"/>
                                        <p:tgtEl>
                                          <p:spTgt spid="219139">
                                            <p:txEl>
                                              <p:pRg st="10" end="10"/>
                                            </p:txEl>
                                          </p:spTgt>
                                        </p:tgtEl>
                                      </p:cBhvr>
                                    </p:animEffect>
                                  </p:childTnLst>
                                </p:cTn>
                              </p:par>
                              <p:par>
                                <p:cTn id="48" presetID="22" presetClass="entr" presetSubtype="1" fill="hold" grpId="0" nodeType="withEffect">
                                  <p:stCondLst>
                                    <p:cond delay="0"/>
                                  </p:stCondLst>
                                  <p:childTnLst>
                                    <p:set>
                                      <p:cBhvr>
                                        <p:cTn id="49" dur="1" fill="hold">
                                          <p:stCondLst>
                                            <p:cond delay="0"/>
                                          </p:stCondLst>
                                        </p:cTn>
                                        <p:tgtEl>
                                          <p:spTgt spid="219139">
                                            <p:txEl>
                                              <p:pRg st="11" end="11"/>
                                            </p:txEl>
                                          </p:spTgt>
                                        </p:tgtEl>
                                        <p:attrNameLst>
                                          <p:attrName>style.visibility</p:attrName>
                                        </p:attrNameLst>
                                      </p:cBhvr>
                                      <p:to>
                                        <p:strVal val="visible"/>
                                      </p:to>
                                    </p:set>
                                    <p:animEffect transition="in" filter="wipe(up)">
                                      <p:cBhvr>
                                        <p:cTn id="50" dur="500"/>
                                        <p:tgtEl>
                                          <p:spTgt spid="219139">
                                            <p:txEl>
                                              <p:pRg st="11" end="11"/>
                                            </p:txEl>
                                          </p:spTgt>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219139">
                                            <p:txEl>
                                              <p:pRg st="12" end="12"/>
                                            </p:txEl>
                                          </p:spTgt>
                                        </p:tgtEl>
                                        <p:attrNameLst>
                                          <p:attrName>style.visibility</p:attrName>
                                        </p:attrNameLst>
                                      </p:cBhvr>
                                      <p:to>
                                        <p:strVal val="visible"/>
                                      </p:to>
                                    </p:set>
                                    <p:animEffect transition="in" filter="wipe(up)">
                                      <p:cBhvr>
                                        <p:cTn id="53" dur="500"/>
                                        <p:tgtEl>
                                          <p:spTgt spid="219139">
                                            <p:txEl>
                                              <p:pRg st="12" end="12"/>
                                            </p:txEl>
                                          </p:spTgt>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219139">
                                            <p:txEl>
                                              <p:pRg st="13" end="13"/>
                                            </p:txEl>
                                          </p:spTgt>
                                        </p:tgtEl>
                                        <p:attrNameLst>
                                          <p:attrName>style.visibility</p:attrName>
                                        </p:attrNameLst>
                                      </p:cBhvr>
                                      <p:to>
                                        <p:strVal val="visible"/>
                                      </p:to>
                                    </p:set>
                                    <p:animEffect transition="in" filter="wipe(up)">
                                      <p:cBhvr>
                                        <p:cTn id="56" dur="500"/>
                                        <p:tgtEl>
                                          <p:spTgt spid="219139">
                                            <p:txEl>
                                              <p:pRg st="13" end="13"/>
                                            </p:txEl>
                                          </p:spTgt>
                                        </p:tgtEl>
                                      </p:cBhvr>
                                    </p:animEffect>
                                  </p:childTnLst>
                                </p:cTn>
                              </p:par>
                              <p:par>
                                <p:cTn id="57" presetID="22" presetClass="entr" presetSubtype="1"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up)">
                                      <p:cBhvr>
                                        <p:cTn id="5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9" grpId="0" uiExpand="1"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309253" name="Rectangle 5"/>
          <p:cNvSpPr>
            <a:spLocks noGrp="1" noChangeArrowheads="1"/>
          </p:cNvSpPr>
          <p:nvPr>
            <p:ph type="title"/>
          </p:nvPr>
        </p:nvSpPr>
        <p:spPr/>
        <p:txBody>
          <a:bodyPr>
            <a:noAutofit/>
          </a:bodyPr>
          <a:lstStyle/>
          <a:p>
            <a:r>
              <a:rPr lang="en-US" sz="4400" dirty="0"/>
              <a:t>Architecture of </a:t>
            </a:r>
            <a:r>
              <a:rPr lang="en-US" sz="4400" dirty="0" smtClean="0"/>
              <a:t>HPTDC (ALICE TOF)</a:t>
            </a:r>
            <a:endParaRPr lang="en-US" sz="4400" dirty="0"/>
          </a:p>
        </p:txBody>
      </p:sp>
      <p:pic>
        <p:nvPicPr>
          <p:cNvPr id="309255" name="Picture 7" descr="hptdc"/>
          <p:cNvPicPr>
            <a:picLocks noGrp="1" noChangeAspect="1" noChangeArrowheads="1"/>
          </p:cNvPicPr>
          <p:nvPr>
            <p:ph idx="1"/>
          </p:nvPr>
        </p:nvPicPr>
        <p:blipFill>
          <a:blip r:embed="rId2" cstate="print"/>
          <a:srcRect/>
          <a:stretch>
            <a:fillRect/>
          </a:stretch>
        </p:blipFill>
        <p:spPr>
          <a:xfrm>
            <a:off x="1710158" y="720000"/>
            <a:ext cx="5723684" cy="5760000"/>
          </a:xfrm>
          <a:prstGeom prst="rect">
            <a:avLst/>
          </a:prstGeom>
          <a:ln>
            <a:noFill/>
          </a:ln>
          <a:effectLst>
            <a:outerShdw blurRad="292100" dist="139700" dir="2700000" algn="tl" rotWithShape="0">
              <a:srgbClr val="333333">
                <a:alpha val="65000"/>
              </a:srgbClr>
            </a:outerShdw>
          </a:effectLst>
        </p:spPr>
      </p:pic>
      <p:sp>
        <p:nvSpPr>
          <p:cNvPr id="8" name="Slide Number Placeholder 7"/>
          <p:cNvSpPr>
            <a:spLocks noGrp="1"/>
          </p:cNvSpPr>
          <p:nvPr>
            <p:ph type="sldNum" sz="quarter" idx="12"/>
          </p:nvPr>
        </p:nvSpPr>
        <p:spPr/>
        <p:txBody>
          <a:bodyPr/>
          <a:lstStyle/>
          <a:p>
            <a:fld id="{69E29E33-B620-47F9-BB04-8846C2A5AFCC}" type="slidenum">
              <a:rPr kumimoji="0" lang="en-US" smtClean="0"/>
              <a:pPr/>
              <a:t>79</a:t>
            </a:fld>
            <a:endParaRPr kumimoji="0" lang="en-US" dirty="0"/>
          </a:p>
        </p:txBody>
      </p:sp>
      <p:sp>
        <p:nvSpPr>
          <p:cNvPr id="7" name="TextBox 6"/>
          <p:cNvSpPr txBox="1"/>
          <p:nvPr/>
        </p:nvSpPr>
        <p:spPr>
          <a:xfrm rot="16200000">
            <a:off x="-1452524" y="3367776"/>
            <a:ext cx="5760000" cy="461665"/>
          </a:xfrm>
          <a:prstGeom prst="rect">
            <a:avLst/>
          </a:prstGeom>
          <a:noFill/>
        </p:spPr>
        <p:txBody>
          <a:bodyPr wrap="square" rtlCol="0">
            <a:spAutoFit/>
          </a:bodyPr>
          <a:lstStyle/>
          <a:p>
            <a:pPr algn="ctr"/>
            <a:r>
              <a:rPr lang="en-US" sz="2400" dirty="0" smtClean="0"/>
              <a:t>Application Specific Integrated Circuit</a:t>
            </a:r>
            <a:endParaRPr lang="en-SG"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9255"/>
                                        </p:tgtEl>
                                        <p:attrNameLst>
                                          <p:attrName>style.visibility</p:attrName>
                                        </p:attrNameLst>
                                      </p:cBhvr>
                                      <p:to>
                                        <p:strVal val="visible"/>
                                      </p:to>
                                    </p:set>
                                    <p:animEffect transition="in" filter="wipe(up)">
                                      <p:cBhvr>
                                        <p:cTn id="7" dur="500"/>
                                        <p:tgtEl>
                                          <p:spTgt spid="30925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GB" dirty="0" smtClean="0"/>
              <a:t>Many measurements involve detection of particle or radiation quantum (photon)</a:t>
            </a:r>
          </a:p>
          <a:p>
            <a:pPr lvl="1">
              <a:lnSpc>
                <a:spcPct val="110000"/>
              </a:lnSpc>
            </a:pPr>
            <a:r>
              <a:rPr lang="en-GB" dirty="0" smtClean="0"/>
              <a:t>Simple presence or absence sometimes sufficient = binary (0 or 1)</a:t>
            </a:r>
          </a:p>
          <a:p>
            <a:pPr lvl="1"/>
            <a:r>
              <a:rPr lang="en-GB" dirty="0" smtClean="0"/>
              <a:t>Other measurements are of energy</a:t>
            </a:r>
          </a:p>
          <a:p>
            <a:r>
              <a:rPr lang="en-GB" dirty="0" smtClean="0"/>
              <a:t>Why do we need such observations?</a:t>
            </a:r>
          </a:p>
          <a:p>
            <a:pPr lvl="1"/>
            <a:r>
              <a:rPr lang="en-GB" dirty="0" smtClean="0"/>
              <a:t>Primary measurement may be energy</a:t>
            </a:r>
            <a:endParaRPr lang="en-GB" dirty="0" smtClean="0">
              <a:solidFill>
                <a:srgbClr val="FF0000"/>
              </a:solidFill>
            </a:endParaRPr>
          </a:p>
          <a:p>
            <a:pPr lvl="2"/>
            <a:r>
              <a:rPr lang="en-GB" dirty="0" smtClean="0"/>
              <a:t>Ex. medical imaging using gammas or high energy x-rays, astro-particle physics</a:t>
            </a:r>
          </a:p>
          <a:p>
            <a:pPr lvl="1"/>
            <a:r>
              <a:rPr lang="en-GB" dirty="0" smtClean="0"/>
              <a:t>Extra information to improve data quality</a:t>
            </a:r>
          </a:p>
          <a:p>
            <a:pPr lvl="2"/>
            <a:r>
              <a:rPr lang="en-GB" dirty="0" smtClean="0"/>
              <a:t>Removes experimental background, for ex. Compton scattered photons mistaken for real signal</a:t>
            </a:r>
          </a:p>
          <a:p>
            <a:pPr lvl="1"/>
            <a:r>
              <a:rPr lang="en-GB" dirty="0" smtClean="0"/>
              <a:t>Optical communications - pressure to increase “bandwidth” – eg. number of telephone calls carried per optical fibre</a:t>
            </a:r>
          </a:p>
          <a:p>
            <a:pPr lvl="2"/>
            <a:r>
              <a:rPr lang="en-GB" dirty="0" smtClean="0"/>
              <a:t>Wavelength division multiplexing  - several “colours” or wavelengths in same fibre simultaneously</a:t>
            </a:r>
          </a:p>
        </p:txBody>
      </p:sp>
      <p:sp>
        <p:nvSpPr>
          <p:cNvPr id="3" name="Title 2"/>
          <p:cNvSpPr>
            <a:spLocks noGrp="1"/>
          </p:cNvSpPr>
          <p:nvPr>
            <p:ph type="title"/>
          </p:nvPr>
        </p:nvSpPr>
        <p:spPr/>
        <p:txBody>
          <a:bodyPr>
            <a:noAutofit/>
          </a:bodyPr>
          <a:lstStyle/>
          <a:p>
            <a:r>
              <a:rPr sz="4400" dirty="0" smtClean="0"/>
              <a:t>Precision of signal measurement</a:t>
            </a:r>
            <a:endParaRPr lang="en-US" sz="4400"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8</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animClr>
                                      <p:cBhvr override="childStyle">
                                        <p:cTn dur="1" fill="hold" display="0" masterRel="nextClick" afterEffect="1"/>
                                        <p:tgtEl>
                                          <p:spTgt spid="2">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subTnLst>
                                    <p:animClr>
                                      <p:cBhvr override="childStyle">
                                        <p:cTn dur="1" fill="hold" display="0" masterRel="nextClick" afterEffect="1"/>
                                        <p:tgtEl>
                                          <p:spTgt spid="2">
                                            <p:txEl>
                                              <p:pRg st="1" end="1"/>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subTnLst>
                                    <p:animClr>
                                      <p:cBhvr override="childStyle">
                                        <p:cTn dur="1" fill="hold" display="0" masterRel="nextClick" afterEffect="1"/>
                                        <p:tgtEl>
                                          <p:spTgt spid="2">
                                            <p:txEl>
                                              <p:pRg st="2" end="2"/>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subTnLst>
                                    <p:animClr>
                                      <p:cBhvr override="childStyle">
                                        <p:cTn dur="1" fill="hold" display="0" masterRel="nextClick" afterEffect="1"/>
                                        <p:tgtEl>
                                          <p:spTgt spid="2">
                                            <p:txEl>
                                              <p:pRg st="3" end="3"/>
                                            </p:txEl>
                                          </p:spTgt>
                                        </p:tgtEl>
                                        <p:attrNameLst>
                                          <p:attrName>ppt_c</p:attrName>
                                        </p:attrNameLst>
                                      </p:cBhvr>
                                      <p:to>
                                        <a:schemeClr val="accent1"/>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subTnLst>
                                    <p:animClr>
                                      <p:cBhvr override="childStyle">
                                        <p:cTn dur="1" fill="hold" display="0" masterRel="nextClick" afterEffect="1"/>
                                        <p:tgtEl>
                                          <p:spTgt spid="2">
                                            <p:txEl>
                                              <p:pRg st="4" end="4"/>
                                            </p:txEl>
                                          </p:spTgt>
                                        </p:tgtEl>
                                        <p:attrNameLst>
                                          <p:attrName>ppt_c</p:attrName>
                                        </p:attrNameLst>
                                      </p:cBhvr>
                                      <p:to>
                                        <a:schemeClr val="accent1"/>
                                      </p:to>
                                    </p:animClr>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subTnLst>
                                    <p:animClr>
                                      <p:cBhvr override="childStyle">
                                        <p:cTn dur="1" fill="hold" display="0" masterRel="nextClick" afterEffect="1"/>
                                        <p:tgtEl>
                                          <p:spTgt spid="2">
                                            <p:txEl>
                                              <p:pRg st="5" end="5"/>
                                            </p:txEl>
                                          </p:spTgt>
                                        </p:tgtEl>
                                        <p:attrNameLst>
                                          <p:attrName>ppt_c</p:attrName>
                                        </p:attrNameLst>
                                      </p:cBhvr>
                                      <p:to>
                                        <a:schemeClr val="accent1"/>
                                      </p:to>
                                    </p:animClr>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subTnLst>
                                    <p:animClr>
                                      <p:cBhvr override="childStyle">
                                        <p:cTn dur="1" fill="hold" display="0" masterRel="nextClick" afterEffect="1"/>
                                        <p:tgtEl>
                                          <p:spTgt spid="2">
                                            <p:txEl>
                                              <p:pRg st="6" end="6"/>
                                            </p:txEl>
                                          </p:spTgt>
                                        </p:tgtEl>
                                        <p:attrNameLst>
                                          <p:attrName>ppt_c</p:attrName>
                                        </p:attrNameLst>
                                      </p:cBhvr>
                                      <p:to>
                                        <a:schemeClr val="accent1"/>
                                      </p:to>
                                    </p:animClr>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subTnLst>
                                    <p:animClr>
                                      <p:cBhvr override="childStyle">
                                        <p:cTn dur="1" fill="hold" display="0" masterRel="nextClick" afterEffect="1"/>
                                        <p:tgtEl>
                                          <p:spTgt spid="2">
                                            <p:txEl>
                                              <p:pRg st="7" end="7"/>
                                            </p:txEl>
                                          </p:spTgt>
                                        </p:tgtEl>
                                        <p:attrNameLst>
                                          <p:attrName>ppt_c</p:attrName>
                                        </p:attrNameLst>
                                      </p:cBhvr>
                                      <p:to>
                                        <a:schemeClr val="accent1"/>
                                      </p:to>
                                    </p:animClr>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subTnLst>
                                    <p:animClr>
                                      <p:cBhvr override="childStyle">
                                        <p:cTn dur="1" fill="hold" display="0" masterRel="nextClick" afterEffect="1"/>
                                        <p:tgtEl>
                                          <p:spTgt spid="2">
                                            <p:txEl>
                                              <p:pRg st="8" end="8"/>
                                            </p:txEl>
                                          </p:spTgt>
                                        </p:tgtEl>
                                        <p:attrNameLst>
                                          <p:attrName>ppt_c</p:attrName>
                                        </p:attrNameLst>
                                      </p:cBhvr>
                                      <p:to>
                                        <a:schemeClr val="accent1"/>
                                      </p:to>
                                    </p:animClr>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subTnLst>
                                    <p:animClr>
                                      <p:cBhvr override="childStyle">
                                        <p:cTn dur="1" fill="hold" display="0" masterRel="nextClick" afterEffect="1"/>
                                        <p:tgtEl>
                                          <p:spTgt spid="2">
                                            <p:txEl>
                                              <p:pRg st="9" end="9"/>
                                            </p:txEl>
                                          </p:spTgt>
                                        </p:tgtEl>
                                        <p:attrNameLst>
                                          <p:attrName>ppt_c</p:attrName>
                                        </p:attrNameLst>
                                      </p:cBhvr>
                                      <p:to>
                                        <a:schemeClr val="accent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5"/>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283652" name="Rectangle 4"/>
          <p:cNvSpPr>
            <a:spLocks noGrp="1" noChangeArrowheads="1"/>
          </p:cNvSpPr>
          <p:nvPr>
            <p:ph type="title"/>
          </p:nvPr>
        </p:nvSpPr>
        <p:spPr/>
        <p:txBody>
          <a:bodyPr>
            <a:noAutofit/>
          </a:bodyPr>
          <a:lstStyle/>
          <a:p>
            <a:r>
              <a:rPr lang="en-US" sz="4400" dirty="0"/>
              <a:t>Delay Locked </a:t>
            </a:r>
            <a:r>
              <a:rPr lang="en-US" sz="4400" dirty="0" smtClean="0"/>
              <a:t>Loop (DLL)</a:t>
            </a:r>
            <a:endParaRPr lang="en-US" sz="4400" dirty="0"/>
          </a:p>
        </p:txBody>
      </p:sp>
      <p:sp>
        <p:nvSpPr>
          <p:cNvPr id="283653" name="Rectangle 5"/>
          <p:cNvSpPr>
            <a:spLocks noGrp="1" noChangeArrowheads="1"/>
          </p:cNvSpPr>
          <p:nvPr>
            <p:ph type="body" sz="half" idx="4294967295"/>
          </p:nvPr>
        </p:nvSpPr>
        <p:spPr>
          <a:xfrm>
            <a:off x="214282" y="1214422"/>
            <a:ext cx="4320000" cy="4953000"/>
          </a:xfrm>
        </p:spPr>
        <p:txBody>
          <a:bodyPr/>
          <a:lstStyle/>
          <a:p>
            <a:r>
              <a:rPr lang="en-US" sz="2400" dirty="0"/>
              <a:t>Three major components:</a:t>
            </a:r>
          </a:p>
          <a:p>
            <a:pPr lvl="1"/>
            <a:r>
              <a:rPr lang="en-US" sz="2000" dirty="0"/>
              <a:t>Chain of 32 delay elements; adjustable delay</a:t>
            </a:r>
          </a:p>
          <a:p>
            <a:pPr lvl="1"/>
            <a:r>
              <a:rPr lang="en-US" sz="2000" dirty="0"/>
              <a:t>Phase detector between clock and delayed signal</a:t>
            </a:r>
          </a:p>
          <a:p>
            <a:pPr lvl="1"/>
            <a:r>
              <a:rPr lang="en-US" sz="2000" dirty="0"/>
              <a:t>Charge pump &amp; level shifter generating control voltage to the delay elements</a:t>
            </a:r>
          </a:p>
          <a:p>
            <a:r>
              <a:rPr lang="en-US" sz="2400" dirty="0"/>
              <a:t>Jitter in the delay chain</a:t>
            </a:r>
          </a:p>
          <a:p>
            <a:r>
              <a:rPr lang="en-US" sz="2400" dirty="0"/>
              <a:t>Lock monitoring</a:t>
            </a:r>
          </a:p>
          <a:p>
            <a:r>
              <a:rPr lang="en-US" sz="2400" dirty="0"/>
              <a:t>Dynamics of the control loop</a:t>
            </a:r>
          </a:p>
          <a:p>
            <a:r>
              <a:rPr lang="en-US" sz="2400" dirty="0"/>
              <a:t>Programmable charge pump current level</a:t>
            </a:r>
          </a:p>
        </p:txBody>
      </p:sp>
      <p:pic>
        <p:nvPicPr>
          <p:cNvPr id="283655" name="Picture 7" descr="dll1"/>
          <p:cNvPicPr>
            <a:picLocks noGrp="1" noChangeAspect="1" noChangeArrowheads="1"/>
          </p:cNvPicPr>
          <p:nvPr>
            <p:ph sz="half" idx="4294967295"/>
          </p:nvPr>
        </p:nvPicPr>
        <p:blipFill>
          <a:blip r:embed="rId2" cstate="print"/>
          <a:srcRect/>
          <a:stretch>
            <a:fillRect/>
          </a:stretch>
        </p:blipFill>
        <p:spPr>
          <a:xfrm>
            <a:off x="4505356" y="1479550"/>
            <a:ext cx="4495800" cy="1416050"/>
          </a:xfrm>
          <a:prstGeom prst="rect">
            <a:avLst/>
          </a:prstGeom>
          <a:ln>
            <a:noFill/>
          </a:ln>
          <a:effectLst>
            <a:outerShdw blurRad="292100" dist="139700" dir="2700000" algn="tl" rotWithShape="0">
              <a:srgbClr val="333333">
                <a:alpha val="65000"/>
              </a:srgbClr>
            </a:outerShdw>
          </a:effectLst>
        </p:spPr>
      </p:pic>
      <p:pic>
        <p:nvPicPr>
          <p:cNvPr id="283656" name="Picture 8" descr="dll2"/>
          <p:cNvPicPr>
            <a:picLocks noChangeAspect="1" noChangeArrowheads="1"/>
          </p:cNvPicPr>
          <p:nvPr/>
        </p:nvPicPr>
        <p:blipFill>
          <a:blip r:embed="rId3" cstate="print"/>
          <a:srcRect/>
          <a:stretch>
            <a:fillRect/>
          </a:stretch>
        </p:blipFill>
        <p:spPr bwMode="auto">
          <a:xfrm>
            <a:off x="4500562" y="2978167"/>
            <a:ext cx="4495800" cy="2879725"/>
          </a:xfrm>
          <a:prstGeom prst="rect">
            <a:avLst/>
          </a:prstGeom>
          <a:ln>
            <a:noFill/>
          </a:ln>
          <a:effectLst>
            <a:outerShdw blurRad="292100" dist="139700" dir="2700000" algn="tl" rotWithShape="0">
              <a:srgbClr val="333333">
                <a:alpha val="65000"/>
              </a:srgbClr>
            </a:outerShdw>
          </a:effectLst>
        </p:spPr>
      </p:pic>
      <p:sp>
        <p:nvSpPr>
          <p:cNvPr id="7" name="Slide Number Placeholder 6"/>
          <p:cNvSpPr>
            <a:spLocks noGrp="1"/>
          </p:cNvSpPr>
          <p:nvPr>
            <p:ph type="sldNum" sz="quarter" idx="12"/>
          </p:nvPr>
        </p:nvSpPr>
        <p:spPr/>
        <p:txBody>
          <a:bodyPr/>
          <a:lstStyle/>
          <a:p>
            <a:fld id="{69E29E33-B620-47F9-BB04-8846C2A5AFCC}" type="slidenum">
              <a:rPr kumimoji="0" lang="en-US" smtClean="0"/>
              <a:pPr/>
              <a:t>80</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365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365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365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365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365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365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365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365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365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36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5"/>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285698" name="Rectangle 2"/>
          <p:cNvSpPr>
            <a:spLocks noGrp="1" noChangeArrowheads="1"/>
          </p:cNvSpPr>
          <p:nvPr>
            <p:ph type="title"/>
          </p:nvPr>
        </p:nvSpPr>
        <p:spPr/>
        <p:txBody>
          <a:bodyPr>
            <a:noAutofit/>
          </a:bodyPr>
          <a:lstStyle/>
          <a:p>
            <a:r>
              <a:rPr lang="en-US" sz="4400" dirty="0"/>
              <a:t>Coarse time count</a:t>
            </a:r>
          </a:p>
        </p:txBody>
      </p:sp>
      <p:sp>
        <p:nvSpPr>
          <p:cNvPr id="285700" name="Rectangle 4"/>
          <p:cNvSpPr>
            <a:spLocks noGrp="1" noChangeArrowheads="1"/>
          </p:cNvSpPr>
          <p:nvPr>
            <p:ph type="body" sz="half" idx="4294967295"/>
          </p:nvPr>
        </p:nvSpPr>
        <p:spPr>
          <a:xfrm>
            <a:off x="324000" y="823914"/>
            <a:ext cx="8496000" cy="2412000"/>
          </a:xfrm>
        </p:spPr>
        <p:txBody>
          <a:bodyPr>
            <a:normAutofit/>
          </a:bodyPr>
          <a:lstStyle/>
          <a:p>
            <a:pPr>
              <a:lnSpc>
                <a:spcPct val="90000"/>
              </a:lnSpc>
            </a:pPr>
            <a:r>
              <a:rPr lang="en-US" sz="2400" dirty="0"/>
              <a:t>Dynamic range of the fine time measurement, extracted from the state of DLL is expanded, by</a:t>
            </a:r>
          </a:p>
          <a:p>
            <a:pPr>
              <a:lnSpc>
                <a:spcPct val="90000"/>
              </a:lnSpc>
            </a:pPr>
            <a:r>
              <a:rPr lang="en-US" sz="2400" dirty="0"/>
              <a:t>Storing the state of a clock synchronous counter</a:t>
            </a:r>
          </a:p>
          <a:p>
            <a:pPr>
              <a:lnSpc>
                <a:spcPct val="90000"/>
              </a:lnSpc>
            </a:pPr>
            <a:r>
              <a:rPr lang="en-US" sz="2400" dirty="0"/>
              <a:t>Hit signal is synchronous to the clocking, so</a:t>
            </a:r>
          </a:p>
          <a:p>
            <a:pPr>
              <a:lnSpc>
                <a:spcPct val="90000"/>
              </a:lnSpc>
            </a:pPr>
            <a:r>
              <a:rPr lang="en-US" sz="2400" dirty="0"/>
              <a:t>Two count values, ½ a clock cycle out of phase stored</a:t>
            </a:r>
          </a:p>
          <a:p>
            <a:pPr>
              <a:lnSpc>
                <a:spcPct val="90000"/>
              </a:lnSpc>
            </a:pPr>
            <a:r>
              <a:rPr lang="en-US" sz="2400" dirty="0"/>
              <a:t>At reset, coarse time counter loaded with time offset</a:t>
            </a:r>
          </a:p>
        </p:txBody>
      </p:sp>
      <p:pic>
        <p:nvPicPr>
          <p:cNvPr id="285702" name="Picture 6" descr="working1"/>
          <p:cNvPicPr>
            <a:picLocks noGrp="1" noChangeAspect="1" noChangeArrowheads="1"/>
          </p:cNvPicPr>
          <p:nvPr>
            <p:ph sz="half" idx="4294967295"/>
          </p:nvPr>
        </p:nvPicPr>
        <p:blipFill>
          <a:blip r:embed="rId2" cstate="print"/>
          <a:srcRect/>
          <a:stretch>
            <a:fillRect/>
          </a:stretch>
        </p:blipFill>
        <p:spPr>
          <a:xfrm>
            <a:off x="1336675" y="3429000"/>
            <a:ext cx="6470650" cy="2819400"/>
          </a:xfrm>
          <a:noFill/>
          <a:ln/>
        </p:spPr>
      </p:pic>
      <p:sp>
        <p:nvSpPr>
          <p:cNvPr id="6" name="Slide Number Placeholder 5"/>
          <p:cNvSpPr>
            <a:spLocks noGrp="1"/>
          </p:cNvSpPr>
          <p:nvPr>
            <p:ph type="sldNum" sz="quarter" idx="12"/>
          </p:nvPr>
        </p:nvSpPr>
        <p:spPr/>
        <p:txBody>
          <a:bodyPr/>
          <a:lstStyle/>
          <a:p>
            <a:fld id="{69E29E33-B620-47F9-BB04-8846C2A5AFCC}" type="slidenum">
              <a:rPr kumimoji="0" lang="en-US" smtClean="0"/>
              <a:pPr/>
              <a:t>81</a:t>
            </a:fld>
            <a:endParaRPr kumimoji="0"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Footer Placeholder 4"/>
          <p:cNvSpPr>
            <a:spLocks noGrp="1"/>
          </p:cNvSpPr>
          <p:nvPr>
            <p:ph type="ftr" sz="quarter" idx="11"/>
          </p:nvPr>
        </p:nvSpPr>
        <p:spPr bwMode="auto">
          <a:noFill/>
          <a:ln>
            <a:miter lim="800000"/>
            <a:headEnd/>
            <a:tailEnd/>
          </a:ln>
        </p:spPr>
        <p:txBody>
          <a:bodyPr wrap="square" lIns="91440" tIns="45720" rIns="91440" bIns="45720" numCol="1" compatLnSpc="1">
            <a:prstTxWarp prst="textNoShape">
              <a:avLst/>
            </a:prstTxWarp>
          </a:bodyPr>
          <a:lstStyle/>
          <a:p>
            <a:pPr fontAlgn="base">
              <a:spcBef>
                <a:spcPct val="0"/>
              </a:spcBef>
              <a:spcAft>
                <a:spcPct val="0"/>
              </a:spcAft>
            </a:pPr>
            <a:r>
              <a:rPr lang="sv-SE" smtClean="0"/>
              <a:t>B.Satyanarayana, TIFR, Mumbai                    Signal Processing Electronics                    SERCEHEP11, VECC, Kolkata</a:t>
            </a:r>
            <a:endParaRPr lang="en-US" dirty="0"/>
          </a:p>
        </p:txBody>
      </p:sp>
      <p:sp>
        <p:nvSpPr>
          <p:cNvPr id="3076" name="Slide Number Placeholder 3"/>
          <p:cNvSpPr>
            <a:spLocks noGrp="1"/>
          </p:cNvSpPr>
          <p:nvPr>
            <p:ph type="sldNum" sz="quarter" idx="12"/>
          </p:nvPr>
        </p:nvSpPr>
        <p:spPr bwMode="auto">
          <a:noFill/>
          <a:ln>
            <a:miter lim="800000"/>
            <a:headEnd/>
            <a:tailEnd/>
          </a:ln>
        </p:spPr>
        <p:txBody>
          <a:bodyPr wrap="square" numCol="1" compatLnSpc="1">
            <a:prstTxWarp prst="textNoShape">
              <a:avLst/>
            </a:prstTxWarp>
          </a:bodyPr>
          <a:lstStyle/>
          <a:p>
            <a:pPr fontAlgn="base">
              <a:spcBef>
                <a:spcPct val="0"/>
              </a:spcBef>
              <a:spcAft>
                <a:spcPct val="0"/>
              </a:spcAft>
            </a:pPr>
            <a:fld id="{73614DB9-C9A2-4DD8-A88D-98B56DA34AFA}" type="slidenum">
              <a:rPr lang="en-US">
                <a:latin typeface="Bookman Old Style" pitchFamily="18" charset="0"/>
              </a:rPr>
              <a:pPr fontAlgn="base">
                <a:spcBef>
                  <a:spcPct val="0"/>
                </a:spcBef>
                <a:spcAft>
                  <a:spcPct val="0"/>
                </a:spcAft>
              </a:pPr>
              <a:t>82</a:t>
            </a:fld>
            <a:endParaRPr lang="en-US" dirty="0">
              <a:latin typeface="Bookman Old Style" pitchFamily="18" charset="0"/>
            </a:endParaRPr>
          </a:p>
        </p:txBody>
      </p:sp>
      <p:graphicFrame>
        <p:nvGraphicFramePr>
          <p:cNvPr id="7173" name="Object 7"/>
          <p:cNvGraphicFramePr>
            <a:graphicFrameLocks noChangeAspect="1"/>
          </p:cNvGraphicFramePr>
          <p:nvPr>
            <p:ph idx="1"/>
          </p:nvPr>
        </p:nvGraphicFramePr>
        <p:xfrm>
          <a:off x="251520" y="81133"/>
          <a:ext cx="8650688" cy="6372203"/>
        </p:xfrm>
        <a:graphic>
          <a:graphicData uri="http://schemas.openxmlformats.org/presentationml/2006/ole">
            <p:oleObj spid="_x0000_s7173" name="Worksheet" r:id="rId3" imgW="8677351" imgH="6391351" progId="Excel.Sheet.8">
              <p:embed/>
            </p:oleObj>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107" name="Group 115"/>
          <p:cNvGraphicFramePr>
            <a:graphicFrameLocks noGrp="1"/>
          </p:cNvGraphicFramePr>
          <p:nvPr>
            <p:ph idx="1"/>
          </p:nvPr>
        </p:nvGraphicFramePr>
        <p:xfrm>
          <a:off x="142844" y="2947372"/>
          <a:ext cx="8855075" cy="3284539"/>
        </p:xfrm>
        <a:graphic>
          <a:graphicData uri="http://schemas.openxmlformats.org/drawingml/2006/table">
            <a:tbl>
              <a:tblPr/>
              <a:tblGrid>
                <a:gridCol w="4020257"/>
                <a:gridCol w="4834818"/>
              </a:tblGrid>
              <a:tr h="625475">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2400" b="1" i="0" u="none" strike="noStrike" cap="none" normalizeH="0" baseline="0" dirty="0" smtClean="0">
                          <a:ln>
                            <a:noFill/>
                          </a:ln>
                          <a:solidFill>
                            <a:schemeClr val="bg1"/>
                          </a:solidFill>
                          <a:effectLst/>
                          <a:latin typeface="Constantia" pitchFamily="18" charset="0"/>
                        </a:rPr>
                        <a:t>Test Condition</a:t>
                      </a:r>
                    </a:p>
                  </a:txBody>
                  <a:tcPr marL="108108" marR="1081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2400" b="1" i="0" u="none" strike="noStrike" cap="none" normalizeH="0" baseline="0" dirty="0" smtClean="0">
                          <a:ln>
                            <a:noFill/>
                          </a:ln>
                          <a:solidFill>
                            <a:schemeClr val="bg1"/>
                          </a:solidFill>
                          <a:effectLst/>
                          <a:latin typeface="Constantia" pitchFamily="18" charset="0"/>
                        </a:rPr>
                        <a:t>Effective resolution (RMS)</a:t>
                      </a:r>
                    </a:p>
                  </a:txBody>
                  <a:tcPr marL="108108" marR="1081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485775">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2400" b="1" i="0" u="none" strike="noStrike" cap="none" normalizeH="0" baseline="0" dirty="0" smtClean="0">
                          <a:ln>
                            <a:noFill/>
                          </a:ln>
                          <a:solidFill>
                            <a:srgbClr val="FF0000"/>
                          </a:solidFill>
                          <a:effectLst/>
                          <a:latin typeface="Constantia" pitchFamily="18" charset="0"/>
                        </a:rPr>
                        <a:t>98ps resolution</a:t>
                      </a:r>
                    </a:p>
                  </a:txBody>
                  <a:tcPr marL="108108" marR="1081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2400" b="1" i="0" u="none" strike="noStrike" cap="none" normalizeH="0" baseline="0" dirty="0" smtClean="0">
                          <a:ln>
                            <a:noFill/>
                          </a:ln>
                          <a:solidFill>
                            <a:srgbClr val="FF0000"/>
                          </a:solidFill>
                          <a:effectLst/>
                          <a:latin typeface="Constantia" pitchFamily="18" charset="0"/>
                        </a:rPr>
                        <a:t>64ps</a:t>
                      </a:r>
                    </a:p>
                  </a:txBody>
                  <a:tcPr marL="108108" marR="1081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842963">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2400" b="1" i="0" u="none" strike="noStrike" cap="none" normalizeH="0" baseline="0" dirty="0" smtClean="0">
                          <a:ln>
                            <a:noFill/>
                          </a:ln>
                          <a:solidFill>
                            <a:srgbClr val="000099"/>
                          </a:solidFill>
                          <a:effectLst/>
                          <a:latin typeface="Constantia" pitchFamily="18" charset="0"/>
                        </a:rPr>
                        <a:t>98ps resolution after INL correction</a:t>
                      </a:r>
                    </a:p>
                  </a:txBody>
                  <a:tcPr marL="108108" marR="1081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2400" b="1" i="0" u="none" strike="noStrike" cap="none" normalizeH="0" baseline="0" dirty="0" smtClean="0">
                          <a:ln>
                            <a:noFill/>
                          </a:ln>
                          <a:solidFill>
                            <a:srgbClr val="000099"/>
                          </a:solidFill>
                          <a:effectLst/>
                          <a:latin typeface="Constantia" pitchFamily="18" charset="0"/>
                        </a:rPr>
                        <a:t>34ps</a:t>
                      </a:r>
                    </a:p>
                  </a:txBody>
                  <a:tcPr marL="108108" marR="1081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487363">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2400" b="1" i="0" u="none" strike="noStrike" cap="none" normalizeH="0" baseline="0" dirty="0" smtClean="0">
                          <a:ln>
                            <a:noFill/>
                          </a:ln>
                          <a:solidFill>
                            <a:srgbClr val="FF0000"/>
                          </a:solidFill>
                          <a:effectLst/>
                          <a:latin typeface="Constantia" pitchFamily="18" charset="0"/>
                        </a:rPr>
                        <a:t>24ps resolution</a:t>
                      </a:r>
                    </a:p>
                  </a:txBody>
                  <a:tcPr marL="108108" marR="1081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2400" b="1" i="0" u="none" strike="noStrike" cap="none" normalizeH="0" baseline="0" dirty="0" smtClean="0">
                          <a:ln>
                            <a:noFill/>
                          </a:ln>
                          <a:solidFill>
                            <a:srgbClr val="FF0000"/>
                          </a:solidFill>
                          <a:effectLst/>
                          <a:latin typeface="Constantia" pitchFamily="18" charset="0"/>
                        </a:rPr>
                        <a:t>58ps</a:t>
                      </a:r>
                    </a:p>
                  </a:txBody>
                  <a:tcPr marL="108108" marR="1081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842963">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2400" b="1" i="0" u="none" strike="noStrike" cap="none" normalizeH="0" baseline="0" dirty="0" smtClean="0">
                          <a:ln>
                            <a:noFill/>
                          </a:ln>
                          <a:solidFill>
                            <a:srgbClr val="000099"/>
                          </a:solidFill>
                          <a:effectLst/>
                          <a:latin typeface="Constantia" pitchFamily="18" charset="0"/>
                        </a:rPr>
                        <a:t>24ps resolution after INL correction</a:t>
                      </a:r>
                    </a:p>
                  </a:txBody>
                  <a:tcPr marL="108108" marR="1081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ts val="600"/>
                        </a:spcBef>
                        <a:spcAft>
                          <a:spcPct val="0"/>
                        </a:spcAft>
                        <a:buClr>
                          <a:schemeClr val="accent2"/>
                        </a:buClr>
                        <a:buSzPct val="85000"/>
                        <a:buFont typeface="Wingdings 2" pitchFamily="18" charset="2"/>
                        <a:buNone/>
                        <a:tabLst/>
                      </a:pPr>
                      <a:r>
                        <a:rPr kumimoji="0" lang="en-US" sz="2400" b="1" i="0" u="none" strike="noStrike" cap="none" normalizeH="0" baseline="0" dirty="0" smtClean="0">
                          <a:ln>
                            <a:noFill/>
                          </a:ln>
                          <a:solidFill>
                            <a:srgbClr val="000099"/>
                          </a:solidFill>
                          <a:effectLst/>
                          <a:latin typeface="Constantia" pitchFamily="18" charset="0"/>
                        </a:rPr>
                        <a:t>17ps</a:t>
                      </a:r>
                    </a:p>
                  </a:txBody>
                  <a:tcPr marL="108108" marR="10810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bl>
          </a:graphicData>
        </a:graphic>
      </p:graphicFrame>
      <p:sp>
        <p:nvSpPr>
          <p:cNvPr id="84994" name="Rectangle 2"/>
          <p:cNvSpPr>
            <a:spLocks noGrp="1"/>
          </p:cNvSpPr>
          <p:nvPr>
            <p:ph type="title"/>
          </p:nvPr>
        </p:nvSpPr>
        <p:spPr bwMode="auto">
          <a:noFill/>
          <a:ln w="9525"/>
        </p:spPr>
        <p:txBody>
          <a:bodyPr wrap="square" lIns="91440" tIns="45720" rIns="91440" bIns="45720" numCol="1" compatLnSpc="1">
            <a:prstTxWarp prst="textNoShape">
              <a:avLst/>
            </a:prstTxWarp>
            <a:noAutofit/>
          </a:bodyPr>
          <a:lstStyle/>
          <a:p>
            <a:r>
              <a:rPr dirty="0" smtClean="0">
                <a:ln>
                  <a:noFill/>
                </a:ln>
                <a:effectLst/>
              </a:rPr>
              <a:t>HPTDC's DNL/INL data correction</a:t>
            </a:r>
          </a:p>
        </p:txBody>
      </p:sp>
      <p:sp>
        <p:nvSpPr>
          <p:cNvPr id="10" name="Footer Placeholder 9"/>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84995" name="Rectangle 3"/>
          <p:cNvSpPr>
            <a:spLocks noGrp="1"/>
          </p:cNvSpPr>
          <p:nvPr>
            <p:ph type="body" sz="half" idx="4294967295"/>
          </p:nvPr>
        </p:nvSpPr>
        <p:spPr>
          <a:xfrm>
            <a:off x="426244" y="841496"/>
            <a:ext cx="8291512" cy="2016000"/>
          </a:xfrm>
        </p:spPr>
        <p:txBody>
          <a:bodyPr/>
          <a:lstStyle/>
          <a:p>
            <a:r>
              <a:rPr lang="en-US" sz="2000" dirty="0" smtClean="0"/>
              <a:t>The fixed pattern in the INL is caused by 40 MHz cross talk from the logic part of the chip to the time measurement part . </a:t>
            </a:r>
          </a:p>
          <a:p>
            <a:r>
              <a:rPr lang="en-US" sz="2000" dirty="0" smtClean="0"/>
              <a:t>As this crosstalk comes from the 40MHz clock, which is also the time reference of the TDC, the integral non linearity have a stable shape between chips and can therefore be compensated for using the LSB bits of the measurements.</a:t>
            </a:r>
          </a:p>
          <a:p>
            <a:endParaRPr lang="en-US" sz="2000" dirty="0" smtClean="0"/>
          </a:p>
        </p:txBody>
      </p:sp>
      <p:sp>
        <p:nvSpPr>
          <p:cNvPr id="85065" name="Slide Number Placeholder 3"/>
          <p:cNvSpPr txBox="1">
            <a:spLocks noGrp="1"/>
          </p:cNvSpPr>
          <p:nvPr/>
        </p:nvSpPr>
        <p:spPr bwMode="auto">
          <a:xfrm>
            <a:off x="8534400" y="6400800"/>
            <a:ext cx="609600" cy="457200"/>
          </a:xfrm>
          <a:prstGeom prst="rect">
            <a:avLst/>
          </a:prstGeom>
          <a:noFill/>
          <a:ln w="9525">
            <a:noFill/>
            <a:miter lim="800000"/>
            <a:headEnd/>
            <a:tailEnd/>
          </a:ln>
        </p:spPr>
        <p:txBody>
          <a:bodyPr lIns="0" tIns="0" rIns="0" bIns="0" anchor="ctr"/>
          <a:lstStyle/>
          <a:p>
            <a:pPr algn="ctr"/>
            <a:fld id="{B9CD3CFB-38AA-422E-8212-B1BB64187592}" type="slidenum">
              <a:rPr lang="en-US" sz="1600">
                <a:solidFill>
                  <a:schemeClr val="tx2"/>
                </a:solidFill>
                <a:latin typeface="Bookman Old Style" pitchFamily="18" charset="0"/>
              </a:rPr>
              <a:pPr algn="ctr"/>
              <a:t>83</a:t>
            </a:fld>
            <a:endParaRPr lang="en-US" sz="1600" dirty="0">
              <a:solidFill>
                <a:schemeClr val="tx2"/>
              </a:solidFill>
              <a:latin typeface="Bookman Old Style" pitchFamily="18" charset="0"/>
            </a:endParaRPr>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83</a:t>
            </a:fld>
            <a:endParaRPr kumimoji="0"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half" idx="1"/>
          </p:nvPr>
        </p:nvSpPr>
        <p:spPr>
          <a:xfrm>
            <a:off x="-3141" y="838800"/>
            <a:ext cx="4428000" cy="5472000"/>
          </a:xfrm>
        </p:spPr>
        <p:txBody>
          <a:bodyPr>
            <a:normAutofit fontScale="92500" lnSpcReduction="20000"/>
          </a:bodyPr>
          <a:lstStyle/>
          <a:p>
            <a:pPr>
              <a:lnSpc>
                <a:spcPct val="120000"/>
              </a:lnSpc>
            </a:pPr>
            <a:r>
              <a:rPr lang="en-US" sz="2400" dirty="0" smtClean="0">
                <a:latin typeface="Times New Roman" pitchFamily="18" charset="0"/>
                <a:sym typeface="Wingdings" pitchFamily="2" charset="2"/>
              </a:rPr>
              <a:t>Two clocks of slightly different periods T</a:t>
            </a:r>
            <a:r>
              <a:rPr lang="en-US" sz="2400" baseline="-25000" dirty="0" smtClean="0">
                <a:latin typeface="Times New Roman" pitchFamily="18" charset="0"/>
                <a:sym typeface="Wingdings" pitchFamily="2" charset="2"/>
              </a:rPr>
              <a:t>1</a:t>
            </a:r>
            <a:r>
              <a:rPr lang="en-US" sz="2400" dirty="0" smtClean="0">
                <a:latin typeface="Times New Roman" pitchFamily="18" charset="0"/>
                <a:sym typeface="Wingdings" pitchFamily="2" charset="2"/>
              </a:rPr>
              <a:t> and T</a:t>
            </a:r>
            <a:r>
              <a:rPr lang="en-US" sz="2400" baseline="-25000" dirty="0" smtClean="0">
                <a:latin typeface="Times New Roman" pitchFamily="18" charset="0"/>
                <a:sym typeface="Wingdings" pitchFamily="2" charset="2"/>
              </a:rPr>
              <a:t>2</a:t>
            </a:r>
            <a:r>
              <a:rPr lang="en-US" sz="2400" dirty="0" smtClean="0">
                <a:latin typeface="Times New Roman" pitchFamily="18" charset="0"/>
                <a:sym typeface="Wingdings" pitchFamily="2" charset="2"/>
              </a:rPr>
              <a:t> (T</a:t>
            </a:r>
            <a:r>
              <a:rPr lang="en-US" sz="2400" baseline="-25000" dirty="0" smtClean="0">
                <a:latin typeface="Times New Roman" pitchFamily="18" charset="0"/>
                <a:sym typeface="Wingdings" pitchFamily="2" charset="2"/>
              </a:rPr>
              <a:t>1</a:t>
            </a:r>
            <a:r>
              <a:rPr lang="en-US" sz="2400" dirty="0" smtClean="0">
                <a:latin typeface="Times New Roman" pitchFamily="18" charset="0"/>
                <a:sym typeface="Wingdings" pitchFamily="2" charset="2"/>
              </a:rPr>
              <a:t> &gt; T</a:t>
            </a:r>
            <a:r>
              <a:rPr lang="en-US" sz="2400" baseline="-25000" dirty="0" smtClean="0">
                <a:latin typeface="Times New Roman" pitchFamily="18" charset="0"/>
                <a:sym typeface="Wingdings" pitchFamily="2" charset="2"/>
              </a:rPr>
              <a:t>2</a:t>
            </a:r>
            <a:r>
              <a:rPr lang="en-US" sz="2400" dirty="0" smtClean="0">
                <a:latin typeface="Times New Roman" pitchFamily="18" charset="0"/>
                <a:sym typeface="Wingdings" pitchFamily="2" charset="2"/>
              </a:rPr>
              <a:t>) are employed.</a:t>
            </a:r>
          </a:p>
          <a:p>
            <a:pPr>
              <a:lnSpc>
                <a:spcPct val="120000"/>
              </a:lnSpc>
            </a:pPr>
            <a:r>
              <a:rPr lang="en-US" sz="2400" dirty="0" smtClean="0">
                <a:latin typeface="Times New Roman" pitchFamily="18" charset="0"/>
                <a:sym typeface="Wingdings" pitchFamily="2" charset="2"/>
              </a:rPr>
              <a:t>START pulse will start the slow oscillator (T</a:t>
            </a:r>
            <a:r>
              <a:rPr lang="en-US" sz="2400" baseline="-25000" dirty="0" smtClean="0">
                <a:latin typeface="Times New Roman" pitchFamily="18" charset="0"/>
                <a:sym typeface="Wingdings" pitchFamily="2" charset="2"/>
              </a:rPr>
              <a:t>1</a:t>
            </a:r>
            <a:r>
              <a:rPr lang="en-US" sz="2400" dirty="0" smtClean="0">
                <a:latin typeface="Times New Roman" pitchFamily="18" charset="0"/>
                <a:sym typeface="Wingdings" pitchFamily="2" charset="2"/>
              </a:rPr>
              <a:t>)  and  STOP  pulse will start the fast oscillator (T</a:t>
            </a:r>
            <a:r>
              <a:rPr lang="en-US" sz="2400" baseline="-25000" dirty="0" smtClean="0">
                <a:latin typeface="Times New Roman" pitchFamily="18" charset="0"/>
                <a:sym typeface="Wingdings" pitchFamily="2" charset="2"/>
              </a:rPr>
              <a:t>2</a:t>
            </a:r>
            <a:r>
              <a:rPr lang="en-US" sz="2400" dirty="0" smtClean="0">
                <a:latin typeface="Times New Roman" pitchFamily="18" charset="0"/>
                <a:sym typeface="Wingdings" pitchFamily="2" charset="2"/>
              </a:rPr>
              <a:t>).</a:t>
            </a:r>
          </a:p>
          <a:p>
            <a:pPr>
              <a:lnSpc>
                <a:spcPct val="120000"/>
              </a:lnSpc>
            </a:pPr>
            <a:r>
              <a:rPr lang="en-US" sz="2400" dirty="0" smtClean="0">
                <a:latin typeface="Times New Roman" pitchFamily="18" charset="0"/>
                <a:sym typeface="Wingdings" pitchFamily="2" charset="2"/>
              </a:rPr>
              <a:t>Since T</a:t>
            </a:r>
            <a:r>
              <a:rPr lang="en-US" sz="2400" baseline="-25000" dirty="0" smtClean="0">
                <a:latin typeface="Times New Roman" pitchFamily="18" charset="0"/>
                <a:sym typeface="Wingdings" pitchFamily="2" charset="2"/>
              </a:rPr>
              <a:t>2 </a:t>
            </a:r>
            <a:r>
              <a:rPr lang="en-US" sz="2400" dirty="0" smtClean="0">
                <a:latin typeface="Times New Roman" pitchFamily="18" charset="0"/>
                <a:sym typeface="Wingdings" pitchFamily="2" charset="2"/>
              </a:rPr>
              <a:t>&lt; T</a:t>
            </a:r>
            <a:r>
              <a:rPr lang="en-US" sz="2400" baseline="-25000" dirty="0" smtClean="0">
                <a:latin typeface="Times New Roman" pitchFamily="18" charset="0"/>
                <a:sym typeface="Wingdings" pitchFamily="2" charset="2"/>
              </a:rPr>
              <a:t>1</a:t>
            </a:r>
            <a:r>
              <a:rPr lang="en-US" sz="2400" dirty="0" smtClean="0">
                <a:latin typeface="Times New Roman" pitchFamily="18" charset="0"/>
                <a:sym typeface="Wingdings" pitchFamily="2" charset="2"/>
              </a:rPr>
              <a:t>, fast oscillator will catch up with the slow one.</a:t>
            </a:r>
          </a:p>
          <a:p>
            <a:pPr>
              <a:lnSpc>
                <a:spcPct val="120000"/>
              </a:lnSpc>
            </a:pPr>
            <a:r>
              <a:rPr lang="en-US" sz="2400" dirty="0" smtClean="0">
                <a:latin typeface="Times New Roman" pitchFamily="18" charset="0"/>
                <a:sym typeface="Wingdings" pitchFamily="2" charset="2"/>
              </a:rPr>
              <a:t>The  time interval between the START and STOP can be measured  as:</a:t>
            </a:r>
          </a:p>
          <a:p>
            <a:pPr lvl="1">
              <a:lnSpc>
                <a:spcPct val="120000"/>
              </a:lnSpc>
              <a:buNone/>
            </a:pPr>
            <a:r>
              <a:rPr lang="pt-BR" sz="2000" dirty="0" smtClean="0">
                <a:solidFill>
                  <a:srgbClr val="FFFF00"/>
                </a:solidFill>
                <a:latin typeface="Times New Roman" pitchFamily="18" charset="0"/>
                <a:cs typeface="Times New Roman" pitchFamily="18" charset="0"/>
                <a:sym typeface="Symbol"/>
              </a:rPr>
              <a:t></a:t>
            </a:r>
            <a:r>
              <a:rPr lang="pt-BR" sz="2000" dirty="0" smtClean="0">
                <a:solidFill>
                  <a:srgbClr val="FFFF00"/>
                </a:solidFill>
                <a:latin typeface="Times New Roman" pitchFamily="18" charset="0"/>
                <a:cs typeface="Times New Roman" pitchFamily="18" charset="0"/>
              </a:rPr>
              <a:t> = (N</a:t>
            </a:r>
            <a:r>
              <a:rPr lang="pt-BR" sz="2000" baseline="-25000" dirty="0" smtClean="0">
                <a:solidFill>
                  <a:srgbClr val="FFFF00"/>
                </a:solidFill>
                <a:latin typeface="Times New Roman" pitchFamily="18" charset="0"/>
                <a:cs typeface="Times New Roman" pitchFamily="18" charset="0"/>
              </a:rPr>
              <a:t>1</a:t>
            </a:r>
            <a:r>
              <a:rPr lang="pt-BR" sz="2000" dirty="0" smtClean="0">
                <a:solidFill>
                  <a:srgbClr val="FFFF00"/>
                </a:solidFill>
                <a:latin typeface="Times New Roman" pitchFamily="18" charset="0"/>
                <a:cs typeface="Times New Roman" pitchFamily="18" charset="0"/>
              </a:rPr>
              <a:t> − 1)</a:t>
            </a:r>
            <a:r>
              <a:rPr lang="en-US" sz="2000" dirty="0" smtClean="0">
                <a:solidFill>
                  <a:srgbClr val="FFFF00"/>
                </a:solidFill>
                <a:latin typeface="Times New Roman" pitchFamily="18" charset="0"/>
                <a:sym typeface="Wingdings" pitchFamily="2" charset="2"/>
              </a:rPr>
              <a:t> T</a:t>
            </a:r>
            <a:r>
              <a:rPr lang="en-US" sz="2000" baseline="-25000" dirty="0" smtClean="0">
                <a:solidFill>
                  <a:srgbClr val="FFFF00"/>
                </a:solidFill>
                <a:latin typeface="Times New Roman" pitchFamily="18" charset="0"/>
                <a:sym typeface="Wingdings" pitchFamily="2" charset="2"/>
              </a:rPr>
              <a:t>1</a:t>
            </a:r>
            <a:r>
              <a:rPr lang="pt-BR" sz="2000" dirty="0" smtClean="0">
                <a:solidFill>
                  <a:srgbClr val="FFFF00"/>
                </a:solidFill>
                <a:latin typeface="Times New Roman" pitchFamily="18" charset="0"/>
                <a:cs typeface="Times New Roman" pitchFamily="18" charset="0"/>
              </a:rPr>
              <a:t> − (N</a:t>
            </a:r>
            <a:r>
              <a:rPr lang="pt-BR" sz="2000" baseline="-25000" dirty="0" smtClean="0">
                <a:solidFill>
                  <a:srgbClr val="FFFF00"/>
                </a:solidFill>
                <a:latin typeface="Times New Roman" pitchFamily="18" charset="0"/>
                <a:cs typeface="Times New Roman" pitchFamily="18" charset="0"/>
              </a:rPr>
              <a:t>2</a:t>
            </a:r>
            <a:r>
              <a:rPr lang="pt-BR" sz="2000" dirty="0" smtClean="0">
                <a:solidFill>
                  <a:srgbClr val="FFFF00"/>
                </a:solidFill>
                <a:latin typeface="Times New Roman" pitchFamily="18" charset="0"/>
                <a:cs typeface="Times New Roman" pitchFamily="18" charset="0"/>
              </a:rPr>
              <a:t> − 1)</a:t>
            </a:r>
            <a:r>
              <a:rPr lang="en-US" sz="2000" dirty="0" smtClean="0">
                <a:solidFill>
                  <a:srgbClr val="FFFF00"/>
                </a:solidFill>
                <a:latin typeface="Times New Roman" pitchFamily="18" charset="0"/>
                <a:sym typeface="Wingdings" pitchFamily="2" charset="2"/>
              </a:rPr>
              <a:t> T</a:t>
            </a:r>
            <a:r>
              <a:rPr lang="en-US" sz="2000" baseline="-25000" dirty="0" smtClean="0">
                <a:solidFill>
                  <a:srgbClr val="FFFF00"/>
                </a:solidFill>
                <a:latin typeface="Times New Roman" pitchFamily="18" charset="0"/>
                <a:sym typeface="Wingdings" pitchFamily="2" charset="2"/>
              </a:rPr>
              <a:t>2</a:t>
            </a:r>
            <a:endParaRPr lang="en-US" sz="2000" dirty="0" smtClean="0">
              <a:latin typeface="Times New Roman" pitchFamily="18" charset="0"/>
              <a:sym typeface="Wingdings" pitchFamily="2" charset="2"/>
            </a:endParaRPr>
          </a:p>
          <a:p>
            <a:pPr>
              <a:lnSpc>
                <a:spcPct val="120000"/>
              </a:lnSpc>
            </a:pPr>
            <a:r>
              <a:rPr lang="en-US" sz="2400" dirty="0" smtClean="0">
                <a:latin typeface="Times New Roman" pitchFamily="18" charset="0"/>
                <a:cs typeface="Times New Roman" pitchFamily="18" charset="0"/>
                <a:sym typeface="Wingdings" pitchFamily="2" charset="2"/>
              </a:rPr>
              <a:t>Two counters for </a:t>
            </a:r>
            <a:r>
              <a:rPr lang="pt-BR" sz="2400" dirty="0" smtClean="0">
                <a:latin typeface="Times New Roman" pitchFamily="18" charset="0"/>
                <a:cs typeface="Times New Roman" pitchFamily="18" charset="0"/>
              </a:rPr>
              <a:t>N</a:t>
            </a:r>
            <a:r>
              <a:rPr lang="pt-BR" sz="2400" baseline="-25000" dirty="0" smtClean="0">
                <a:latin typeface="Times New Roman" pitchFamily="18" charset="0"/>
                <a:cs typeface="Times New Roman" pitchFamily="18" charset="0"/>
              </a:rPr>
              <a:t>1</a:t>
            </a:r>
            <a:r>
              <a:rPr lang="pt-BR" sz="2400" dirty="0" smtClean="0">
                <a:latin typeface="Times New Roman" pitchFamily="18" charset="0"/>
                <a:cs typeface="Times New Roman" pitchFamily="18" charset="0"/>
              </a:rPr>
              <a:t> and N</a:t>
            </a:r>
            <a:r>
              <a:rPr lang="pt-BR" sz="2400" baseline="-25000" dirty="0" smtClean="0">
                <a:latin typeface="Times New Roman" pitchFamily="18" charset="0"/>
                <a:cs typeface="Times New Roman" pitchFamily="18" charset="0"/>
              </a:rPr>
              <a:t>2</a:t>
            </a:r>
            <a:r>
              <a:rPr lang="pt-BR" sz="2400" dirty="0" smtClean="0">
                <a:latin typeface="Times New Roman" pitchFamily="18" charset="0"/>
                <a:cs typeface="Times New Roman" pitchFamily="18" charset="0"/>
              </a:rPr>
              <a:t> are needed.</a:t>
            </a:r>
          </a:p>
          <a:p>
            <a:pPr>
              <a:lnSpc>
                <a:spcPct val="120000"/>
              </a:lnSpc>
            </a:pPr>
            <a:endParaRPr lang="en-US" sz="2000" dirty="0" smtClean="0">
              <a:latin typeface="Times New Roman" pitchFamily="18" charset="0"/>
              <a:sym typeface="Wingdings" pitchFamily="2" charset="2"/>
            </a:endParaRPr>
          </a:p>
          <a:p>
            <a:pPr>
              <a:lnSpc>
                <a:spcPct val="120000"/>
              </a:lnSpc>
            </a:pPr>
            <a:endParaRPr lang="en-US" sz="2000" dirty="0" smtClean="0">
              <a:latin typeface="Times New Roman" pitchFamily="18" charset="0"/>
              <a:sym typeface="Wingdings" pitchFamily="2" charset="2"/>
            </a:endParaRPr>
          </a:p>
          <a:p>
            <a:pPr>
              <a:lnSpc>
                <a:spcPct val="120000"/>
              </a:lnSpc>
            </a:pPr>
            <a:endParaRPr lang="en-SG" sz="2000" dirty="0"/>
          </a:p>
        </p:txBody>
      </p:sp>
      <p:pic>
        <p:nvPicPr>
          <p:cNvPr id="10" name="Picture 2"/>
          <p:cNvPicPr>
            <a:picLocks noGrp="1" noChangeAspect="1" noChangeArrowheads="1"/>
          </p:cNvPicPr>
          <p:nvPr>
            <p:ph sz="half" idx="2"/>
          </p:nvPr>
        </p:nvPicPr>
        <p:blipFill>
          <a:blip r:embed="rId2" cstate="print"/>
          <a:srcRect/>
          <a:stretch>
            <a:fillRect/>
          </a:stretch>
        </p:blipFill>
        <p:spPr bwMode="auto">
          <a:xfrm>
            <a:off x="4093195" y="980728"/>
            <a:ext cx="4956180" cy="2726425"/>
          </a:xfrm>
          <a:prstGeom prst="rect">
            <a:avLst/>
          </a:prstGeom>
          <a:noFill/>
          <a:ln w="9525">
            <a:noFill/>
            <a:miter lim="800000"/>
            <a:headEnd/>
            <a:tailEnd/>
          </a:ln>
        </p:spPr>
      </p:pic>
      <p:sp>
        <p:nvSpPr>
          <p:cNvPr id="7" name="Title 6"/>
          <p:cNvSpPr>
            <a:spLocks noGrp="1"/>
          </p:cNvSpPr>
          <p:nvPr>
            <p:ph type="title"/>
          </p:nvPr>
        </p:nvSpPr>
        <p:spPr/>
        <p:txBody>
          <a:bodyPr>
            <a:noAutofit/>
          </a:bodyPr>
          <a:lstStyle/>
          <a:p>
            <a:r>
              <a:rPr lang="en-US" sz="4400" dirty="0" smtClean="0"/>
              <a:t>Concept of a vernier TDC</a:t>
            </a:r>
            <a:endParaRPr lang="en-SG" sz="4400" dirty="0"/>
          </a:p>
        </p:txBody>
      </p:sp>
      <p:sp>
        <p:nvSpPr>
          <p:cNvPr id="5" name="Footer Placeholder 4"/>
          <p:cNvSpPr>
            <a:spLocks noGrp="1"/>
          </p:cNvSpPr>
          <p:nvPr>
            <p:ph type="ftr" sz="quarter" idx="11"/>
          </p:nvPr>
        </p:nvSpPr>
        <p:spPr/>
        <p:txBody>
          <a:bodyPr/>
          <a:lstStyle/>
          <a:p>
            <a:r>
              <a:rPr lang="sv-SE" smtClean="0"/>
              <a:t>B.Satyanarayana, TIFR, Mumbai                    Signal Processing Electronics                    SERCEHEP11, VECC, Kolkata</a:t>
            </a:r>
            <a:endParaRPr lang="en-SG" dirty="0"/>
          </a:p>
        </p:txBody>
      </p:sp>
      <p:sp>
        <p:nvSpPr>
          <p:cNvPr id="6" name="Slide Number Placeholder 5"/>
          <p:cNvSpPr>
            <a:spLocks noGrp="1"/>
          </p:cNvSpPr>
          <p:nvPr>
            <p:ph type="sldNum" sz="quarter" idx="12"/>
          </p:nvPr>
        </p:nvSpPr>
        <p:spPr/>
        <p:txBody>
          <a:bodyPr/>
          <a:lstStyle/>
          <a:p>
            <a:fld id="{DB0635E2-3927-421F-A54A-B808AA626813}" type="slidenum">
              <a:rPr lang="en-SG" smtClean="0"/>
              <a:pPr/>
              <a:t>84</a:t>
            </a:fld>
            <a:endParaRPr lang="en-SG" dirty="0"/>
          </a:p>
        </p:txBody>
      </p:sp>
      <p:pic>
        <p:nvPicPr>
          <p:cNvPr id="11" name="Picture 5"/>
          <p:cNvPicPr>
            <a:picLocks noChangeAspect="1" noChangeArrowheads="1"/>
          </p:cNvPicPr>
          <p:nvPr/>
        </p:nvPicPr>
        <p:blipFill>
          <a:blip r:embed="rId3" cstate="print"/>
          <a:srcRect/>
          <a:stretch>
            <a:fillRect/>
          </a:stretch>
        </p:blipFill>
        <p:spPr bwMode="auto">
          <a:xfrm>
            <a:off x="4103228" y="3277371"/>
            <a:ext cx="4956180" cy="29599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Title 77"/>
          <p:cNvSpPr>
            <a:spLocks noGrp="1"/>
          </p:cNvSpPr>
          <p:nvPr>
            <p:ph type="title"/>
          </p:nvPr>
        </p:nvSpPr>
        <p:spPr/>
        <p:txBody>
          <a:bodyPr>
            <a:noAutofit/>
          </a:bodyPr>
          <a:lstStyle/>
          <a:p>
            <a:r>
              <a:rPr lang="en-US" sz="4400" dirty="0" smtClean="0"/>
              <a:t>Schematic of a vernier TDC</a:t>
            </a:r>
            <a:endParaRPr lang="en-SG" sz="4400" dirty="0"/>
          </a:p>
        </p:txBody>
      </p:sp>
      <p:sp>
        <p:nvSpPr>
          <p:cNvPr id="77" name="Footer Placeholder 76"/>
          <p:cNvSpPr>
            <a:spLocks noGrp="1"/>
          </p:cNvSpPr>
          <p:nvPr>
            <p:ph type="ftr" sz="quarter" idx="11"/>
          </p:nvPr>
        </p:nvSpPr>
        <p:spPr/>
        <p:txBody>
          <a:bodyPr/>
          <a:lstStyle/>
          <a:p>
            <a:r>
              <a:rPr lang="sv-SE" smtClean="0"/>
              <a:t>B.Satyanarayana, TIFR, Mumbai                    Signal Processing Electronics                    SERCEHEP11, VECC, Kolkata</a:t>
            </a:r>
            <a:endParaRPr lang="en-SG" dirty="0"/>
          </a:p>
        </p:txBody>
      </p:sp>
      <p:sp>
        <p:nvSpPr>
          <p:cNvPr id="76" name="Slide Number Placeholder 75"/>
          <p:cNvSpPr>
            <a:spLocks noGrp="1"/>
          </p:cNvSpPr>
          <p:nvPr>
            <p:ph type="sldNum" sz="quarter" idx="12"/>
          </p:nvPr>
        </p:nvSpPr>
        <p:spPr/>
        <p:txBody>
          <a:bodyPr/>
          <a:lstStyle/>
          <a:p>
            <a:fld id="{F122BDE9-4950-4042-AE1C-9263AE776B83}" type="slidenum">
              <a:rPr lang="en-SG" smtClean="0"/>
              <a:pPr/>
              <a:t>85</a:t>
            </a:fld>
            <a:endParaRPr lang="en-SG" dirty="0"/>
          </a:p>
        </p:txBody>
      </p:sp>
      <p:grpSp>
        <p:nvGrpSpPr>
          <p:cNvPr id="2" name="Group 78"/>
          <p:cNvGrpSpPr>
            <a:grpSpLocks noChangeAspect="1"/>
          </p:cNvGrpSpPr>
          <p:nvPr/>
        </p:nvGrpSpPr>
        <p:grpSpPr>
          <a:xfrm>
            <a:off x="432000" y="1071546"/>
            <a:ext cx="8280000" cy="5236927"/>
            <a:chOff x="0" y="1066800"/>
            <a:chExt cx="8915400" cy="5638800"/>
          </a:xfrm>
        </p:grpSpPr>
        <p:sp>
          <p:nvSpPr>
            <p:cNvPr id="4099" name="Rectangle 7"/>
            <p:cNvSpPr>
              <a:spLocks noChangeArrowheads="1"/>
            </p:cNvSpPr>
            <p:nvPr/>
          </p:nvSpPr>
          <p:spPr bwMode="auto">
            <a:xfrm>
              <a:off x="1371600" y="3581400"/>
              <a:ext cx="1828800" cy="609600"/>
            </a:xfrm>
            <a:prstGeom prst="rect">
              <a:avLst/>
            </a:prstGeom>
            <a:solidFill>
              <a:schemeClr val="bg1"/>
            </a:solidFill>
            <a:ln w="9525">
              <a:solidFill>
                <a:schemeClr val="tx1"/>
              </a:solidFill>
              <a:miter lim="800000"/>
              <a:headEnd/>
              <a:tailEnd/>
            </a:ln>
          </p:spPr>
          <p:txBody>
            <a:bodyPr wrap="none" anchor="ctr"/>
            <a:lstStyle/>
            <a:p>
              <a:pPr algn="ctr"/>
              <a:r>
                <a:rPr lang="en-US" dirty="0">
                  <a:latin typeface="Times New Roman" pitchFamily="18" charset="0"/>
                </a:rPr>
                <a:t>Coarse Counter</a:t>
              </a:r>
            </a:p>
          </p:txBody>
        </p:sp>
        <p:sp>
          <p:nvSpPr>
            <p:cNvPr id="4100" name="Rectangle 8"/>
            <p:cNvSpPr>
              <a:spLocks noChangeArrowheads="1"/>
            </p:cNvSpPr>
            <p:nvPr/>
          </p:nvSpPr>
          <p:spPr bwMode="auto">
            <a:xfrm>
              <a:off x="1447800" y="1066800"/>
              <a:ext cx="3657600" cy="2057400"/>
            </a:xfrm>
            <a:prstGeom prst="rect">
              <a:avLst/>
            </a:prstGeom>
            <a:solidFill>
              <a:schemeClr val="bg1"/>
            </a:solidFill>
            <a:ln w="9525">
              <a:solidFill>
                <a:schemeClr val="tx1"/>
              </a:solidFill>
              <a:miter lim="800000"/>
              <a:headEnd/>
              <a:tailEnd/>
            </a:ln>
          </p:spPr>
          <p:txBody>
            <a:bodyPr wrap="none" anchor="ctr"/>
            <a:lstStyle/>
            <a:p>
              <a:pPr algn="ctr"/>
              <a:endParaRPr lang="en-US" dirty="0">
                <a:latin typeface="Calibri" pitchFamily="34" charset="0"/>
              </a:endParaRPr>
            </a:p>
          </p:txBody>
        </p:sp>
        <p:sp>
          <p:nvSpPr>
            <p:cNvPr id="4101" name="Rectangle 9"/>
            <p:cNvSpPr>
              <a:spLocks noChangeArrowheads="1"/>
            </p:cNvSpPr>
            <p:nvPr/>
          </p:nvSpPr>
          <p:spPr bwMode="auto">
            <a:xfrm>
              <a:off x="3594378" y="2759041"/>
              <a:ext cx="1401763" cy="304800"/>
            </a:xfrm>
            <a:prstGeom prst="rect">
              <a:avLst/>
            </a:prstGeom>
            <a:noFill/>
            <a:ln w="9525">
              <a:noFill/>
              <a:miter lim="800000"/>
              <a:headEnd/>
              <a:tailEnd/>
            </a:ln>
          </p:spPr>
          <p:txBody>
            <a:bodyPr wrap="none">
              <a:spAutoFit/>
            </a:bodyPr>
            <a:lstStyle/>
            <a:p>
              <a:r>
                <a:rPr lang="en-US" sz="1400" dirty="0">
                  <a:latin typeface="Times New Roman" pitchFamily="18" charset="0"/>
                </a:rPr>
                <a:t>Start Interpolator</a:t>
              </a:r>
            </a:p>
          </p:txBody>
        </p:sp>
        <p:sp>
          <p:nvSpPr>
            <p:cNvPr id="4102" name="Line 13"/>
            <p:cNvSpPr>
              <a:spLocks noChangeShapeType="1"/>
            </p:cNvSpPr>
            <p:nvPr/>
          </p:nvSpPr>
          <p:spPr bwMode="auto">
            <a:xfrm>
              <a:off x="0" y="3505200"/>
              <a:ext cx="914400" cy="0"/>
            </a:xfrm>
            <a:prstGeom prst="line">
              <a:avLst/>
            </a:prstGeom>
            <a:noFill/>
            <a:ln w="9525">
              <a:solidFill>
                <a:schemeClr val="tx1"/>
              </a:solidFill>
              <a:round/>
              <a:headEnd/>
              <a:tailEnd/>
            </a:ln>
          </p:spPr>
          <p:txBody>
            <a:bodyPr/>
            <a:lstStyle/>
            <a:p>
              <a:endParaRPr lang="en-SG" dirty="0"/>
            </a:p>
          </p:txBody>
        </p:sp>
        <p:sp>
          <p:nvSpPr>
            <p:cNvPr id="4103" name="Line 15"/>
            <p:cNvSpPr>
              <a:spLocks noChangeShapeType="1"/>
            </p:cNvSpPr>
            <p:nvPr/>
          </p:nvSpPr>
          <p:spPr bwMode="auto">
            <a:xfrm>
              <a:off x="0" y="4114800"/>
              <a:ext cx="838200" cy="0"/>
            </a:xfrm>
            <a:prstGeom prst="line">
              <a:avLst/>
            </a:prstGeom>
            <a:noFill/>
            <a:ln w="9525">
              <a:solidFill>
                <a:schemeClr val="tx1"/>
              </a:solidFill>
              <a:round/>
              <a:headEnd/>
              <a:tailEnd/>
            </a:ln>
          </p:spPr>
          <p:txBody>
            <a:bodyPr/>
            <a:lstStyle/>
            <a:p>
              <a:endParaRPr lang="en-SG" dirty="0"/>
            </a:p>
          </p:txBody>
        </p:sp>
        <p:sp>
          <p:nvSpPr>
            <p:cNvPr id="4104" name="Line 16"/>
            <p:cNvSpPr>
              <a:spLocks noChangeShapeType="1"/>
            </p:cNvSpPr>
            <p:nvPr/>
          </p:nvSpPr>
          <p:spPr bwMode="auto">
            <a:xfrm>
              <a:off x="0" y="3886200"/>
              <a:ext cx="1371600" cy="0"/>
            </a:xfrm>
            <a:prstGeom prst="line">
              <a:avLst/>
            </a:prstGeom>
            <a:noFill/>
            <a:ln w="9525">
              <a:solidFill>
                <a:schemeClr val="tx1"/>
              </a:solidFill>
              <a:round/>
              <a:headEnd/>
              <a:tailEnd type="triangle" w="med" len="med"/>
            </a:ln>
          </p:spPr>
          <p:txBody>
            <a:bodyPr/>
            <a:lstStyle/>
            <a:p>
              <a:endParaRPr lang="en-SG" dirty="0"/>
            </a:p>
          </p:txBody>
        </p:sp>
        <p:sp>
          <p:nvSpPr>
            <p:cNvPr id="4105" name="Line 17"/>
            <p:cNvSpPr>
              <a:spLocks noChangeShapeType="1"/>
            </p:cNvSpPr>
            <p:nvPr/>
          </p:nvSpPr>
          <p:spPr bwMode="auto">
            <a:xfrm>
              <a:off x="838200" y="4114800"/>
              <a:ext cx="0" cy="1524000"/>
            </a:xfrm>
            <a:prstGeom prst="line">
              <a:avLst/>
            </a:prstGeom>
            <a:noFill/>
            <a:ln w="9525">
              <a:solidFill>
                <a:schemeClr val="tx1"/>
              </a:solidFill>
              <a:round/>
              <a:headEnd/>
              <a:tailEnd/>
            </a:ln>
          </p:spPr>
          <p:txBody>
            <a:bodyPr/>
            <a:lstStyle/>
            <a:p>
              <a:endParaRPr lang="en-SG" dirty="0"/>
            </a:p>
          </p:txBody>
        </p:sp>
        <p:sp>
          <p:nvSpPr>
            <p:cNvPr id="4106" name="Line 20"/>
            <p:cNvSpPr>
              <a:spLocks noChangeShapeType="1"/>
            </p:cNvSpPr>
            <p:nvPr/>
          </p:nvSpPr>
          <p:spPr bwMode="auto">
            <a:xfrm flipV="1">
              <a:off x="914400" y="1905000"/>
              <a:ext cx="0" cy="1600200"/>
            </a:xfrm>
            <a:prstGeom prst="line">
              <a:avLst/>
            </a:prstGeom>
            <a:noFill/>
            <a:ln w="9525">
              <a:solidFill>
                <a:schemeClr val="tx1"/>
              </a:solidFill>
              <a:round/>
              <a:headEnd/>
              <a:tailEnd/>
            </a:ln>
          </p:spPr>
          <p:txBody>
            <a:bodyPr/>
            <a:lstStyle/>
            <a:p>
              <a:endParaRPr lang="en-SG" dirty="0"/>
            </a:p>
          </p:txBody>
        </p:sp>
        <p:sp>
          <p:nvSpPr>
            <p:cNvPr id="4107" name="Line 22"/>
            <p:cNvSpPr>
              <a:spLocks noChangeShapeType="1"/>
            </p:cNvSpPr>
            <p:nvPr/>
          </p:nvSpPr>
          <p:spPr bwMode="auto">
            <a:xfrm>
              <a:off x="914400" y="1905000"/>
              <a:ext cx="533400" cy="0"/>
            </a:xfrm>
            <a:prstGeom prst="line">
              <a:avLst/>
            </a:prstGeom>
            <a:noFill/>
            <a:ln w="9525">
              <a:solidFill>
                <a:schemeClr val="tx1"/>
              </a:solidFill>
              <a:round/>
              <a:headEnd/>
              <a:tailEnd type="triangle" w="med" len="med"/>
            </a:ln>
          </p:spPr>
          <p:txBody>
            <a:bodyPr/>
            <a:lstStyle/>
            <a:p>
              <a:endParaRPr lang="en-SG" dirty="0"/>
            </a:p>
          </p:txBody>
        </p:sp>
        <p:sp>
          <p:nvSpPr>
            <p:cNvPr id="4108" name="Text Box 23"/>
            <p:cNvSpPr txBox="1">
              <a:spLocks noChangeArrowheads="1"/>
            </p:cNvSpPr>
            <p:nvPr/>
          </p:nvSpPr>
          <p:spPr bwMode="auto">
            <a:xfrm>
              <a:off x="0" y="3200400"/>
              <a:ext cx="838200" cy="366713"/>
            </a:xfrm>
            <a:prstGeom prst="rect">
              <a:avLst/>
            </a:prstGeom>
            <a:noFill/>
            <a:ln w="9525">
              <a:noFill/>
              <a:miter lim="800000"/>
              <a:headEnd/>
              <a:tailEnd/>
            </a:ln>
          </p:spPr>
          <p:txBody>
            <a:bodyPr>
              <a:spAutoFit/>
            </a:bodyPr>
            <a:lstStyle/>
            <a:p>
              <a:pPr>
                <a:spcBef>
                  <a:spcPct val="50000"/>
                </a:spcBef>
              </a:pPr>
              <a:r>
                <a:rPr lang="en-US" dirty="0">
                  <a:latin typeface="Times New Roman" pitchFamily="18" charset="0"/>
                </a:rPr>
                <a:t>Start</a:t>
              </a:r>
            </a:p>
          </p:txBody>
        </p:sp>
        <p:sp>
          <p:nvSpPr>
            <p:cNvPr id="4109" name="Text Box 24"/>
            <p:cNvSpPr txBox="1">
              <a:spLocks noChangeArrowheads="1"/>
            </p:cNvSpPr>
            <p:nvPr/>
          </p:nvSpPr>
          <p:spPr bwMode="auto">
            <a:xfrm>
              <a:off x="0" y="4114800"/>
              <a:ext cx="762000" cy="366713"/>
            </a:xfrm>
            <a:prstGeom prst="rect">
              <a:avLst/>
            </a:prstGeom>
            <a:noFill/>
            <a:ln w="9525">
              <a:noFill/>
              <a:miter lim="800000"/>
              <a:headEnd/>
              <a:tailEnd/>
            </a:ln>
          </p:spPr>
          <p:txBody>
            <a:bodyPr>
              <a:spAutoFit/>
            </a:bodyPr>
            <a:lstStyle/>
            <a:p>
              <a:pPr>
                <a:spcBef>
                  <a:spcPct val="50000"/>
                </a:spcBef>
              </a:pPr>
              <a:r>
                <a:rPr lang="en-US" dirty="0">
                  <a:latin typeface="Times New Roman" pitchFamily="18" charset="0"/>
                </a:rPr>
                <a:t>Stop</a:t>
              </a:r>
            </a:p>
          </p:txBody>
        </p:sp>
        <p:sp>
          <p:nvSpPr>
            <p:cNvPr id="4110" name="Text Box 25"/>
            <p:cNvSpPr txBox="1">
              <a:spLocks noChangeArrowheads="1"/>
            </p:cNvSpPr>
            <p:nvPr/>
          </p:nvSpPr>
          <p:spPr bwMode="auto">
            <a:xfrm>
              <a:off x="0" y="3581400"/>
              <a:ext cx="609600" cy="366713"/>
            </a:xfrm>
            <a:prstGeom prst="rect">
              <a:avLst/>
            </a:prstGeom>
            <a:noFill/>
            <a:ln w="9525">
              <a:noFill/>
              <a:miter lim="800000"/>
              <a:headEnd/>
              <a:tailEnd/>
            </a:ln>
          </p:spPr>
          <p:txBody>
            <a:bodyPr>
              <a:spAutoFit/>
            </a:bodyPr>
            <a:lstStyle/>
            <a:p>
              <a:pPr>
                <a:spcBef>
                  <a:spcPct val="50000"/>
                </a:spcBef>
              </a:pPr>
              <a:r>
                <a:rPr lang="en-US" dirty="0">
                  <a:latin typeface="Times New Roman" pitchFamily="18" charset="0"/>
                </a:rPr>
                <a:t>Clk</a:t>
              </a:r>
            </a:p>
          </p:txBody>
        </p:sp>
        <p:sp>
          <p:nvSpPr>
            <p:cNvPr id="4111" name="Line 26"/>
            <p:cNvSpPr>
              <a:spLocks noChangeShapeType="1"/>
            </p:cNvSpPr>
            <p:nvPr/>
          </p:nvSpPr>
          <p:spPr bwMode="auto">
            <a:xfrm flipV="1">
              <a:off x="1066800" y="2438400"/>
              <a:ext cx="0" cy="1447800"/>
            </a:xfrm>
            <a:prstGeom prst="line">
              <a:avLst/>
            </a:prstGeom>
            <a:noFill/>
            <a:ln w="9525">
              <a:solidFill>
                <a:schemeClr val="tx1"/>
              </a:solidFill>
              <a:round/>
              <a:headEnd/>
              <a:tailEnd/>
            </a:ln>
          </p:spPr>
          <p:txBody>
            <a:bodyPr/>
            <a:lstStyle/>
            <a:p>
              <a:endParaRPr lang="en-SG" dirty="0"/>
            </a:p>
          </p:txBody>
        </p:sp>
        <p:sp>
          <p:nvSpPr>
            <p:cNvPr id="4112" name="Line 27"/>
            <p:cNvSpPr>
              <a:spLocks noChangeShapeType="1"/>
            </p:cNvSpPr>
            <p:nvPr/>
          </p:nvSpPr>
          <p:spPr bwMode="auto">
            <a:xfrm>
              <a:off x="1066800" y="2438400"/>
              <a:ext cx="381000" cy="0"/>
            </a:xfrm>
            <a:prstGeom prst="line">
              <a:avLst/>
            </a:prstGeom>
            <a:noFill/>
            <a:ln w="9525">
              <a:solidFill>
                <a:schemeClr val="tx1"/>
              </a:solidFill>
              <a:round/>
              <a:headEnd/>
              <a:tailEnd type="triangle" w="med" len="med"/>
            </a:ln>
          </p:spPr>
          <p:txBody>
            <a:bodyPr/>
            <a:lstStyle/>
            <a:p>
              <a:endParaRPr lang="en-SG" dirty="0"/>
            </a:p>
          </p:txBody>
        </p:sp>
        <p:sp>
          <p:nvSpPr>
            <p:cNvPr id="4113" name="Line 28"/>
            <p:cNvSpPr>
              <a:spLocks noChangeShapeType="1"/>
            </p:cNvSpPr>
            <p:nvPr/>
          </p:nvSpPr>
          <p:spPr bwMode="auto">
            <a:xfrm>
              <a:off x="1066800" y="3886200"/>
              <a:ext cx="0" cy="1143000"/>
            </a:xfrm>
            <a:prstGeom prst="line">
              <a:avLst/>
            </a:prstGeom>
            <a:noFill/>
            <a:ln w="9525">
              <a:solidFill>
                <a:schemeClr val="tx1"/>
              </a:solidFill>
              <a:round/>
              <a:headEnd/>
              <a:tailEnd/>
            </a:ln>
          </p:spPr>
          <p:txBody>
            <a:bodyPr/>
            <a:lstStyle/>
            <a:p>
              <a:endParaRPr lang="en-SG" dirty="0"/>
            </a:p>
          </p:txBody>
        </p:sp>
        <p:sp>
          <p:nvSpPr>
            <p:cNvPr id="4114" name="Line 29"/>
            <p:cNvSpPr>
              <a:spLocks noChangeShapeType="1"/>
            </p:cNvSpPr>
            <p:nvPr/>
          </p:nvSpPr>
          <p:spPr bwMode="auto">
            <a:xfrm>
              <a:off x="1066800" y="5029200"/>
              <a:ext cx="304800" cy="0"/>
            </a:xfrm>
            <a:prstGeom prst="line">
              <a:avLst/>
            </a:prstGeom>
            <a:noFill/>
            <a:ln w="9525">
              <a:solidFill>
                <a:schemeClr val="tx1"/>
              </a:solidFill>
              <a:round/>
              <a:headEnd/>
              <a:tailEnd type="triangle" w="med" len="med"/>
            </a:ln>
          </p:spPr>
          <p:txBody>
            <a:bodyPr/>
            <a:lstStyle/>
            <a:p>
              <a:endParaRPr lang="en-SG" dirty="0"/>
            </a:p>
          </p:txBody>
        </p:sp>
        <p:sp>
          <p:nvSpPr>
            <p:cNvPr id="4115" name="Line 30"/>
            <p:cNvSpPr>
              <a:spLocks noChangeShapeType="1"/>
            </p:cNvSpPr>
            <p:nvPr/>
          </p:nvSpPr>
          <p:spPr bwMode="auto">
            <a:xfrm>
              <a:off x="838200" y="5638800"/>
              <a:ext cx="0" cy="609600"/>
            </a:xfrm>
            <a:prstGeom prst="line">
              <a:avLst/>
            </a:prstGeom>
            <a:noFill/>
            <a:ln w="9525">
              <a:solidFill>
                <a:schemeClr val="tx1"/>
              </a:solidFill>
              <a:round/>
              <a:headEnd/>
              <a:tailEnd/>
            </a:ln>
          </p:spPr>
          <p:txBody>
            <a:bodyPr/>
            <a:lstStyle/>
            <a:p>
              <a:endParaRPr lang="en-SG" dirty="0"/>
            </a:p>
          </p:txBody>
        </p:sp>
        <p:sp>
          <p:nvSpPr>
            <p:cNvPr id="4116" name="Line 31"/>
            <p:cNvSpPr>
              <a:spLocks noChangeShapeType="1"/>
            </p:cNvSpPr>
            <p:nvPr/>
          </p:nvSpPr>
          <p:spPr bwMode="auto">
            <a:xfrm>
              <a:off x="838200" y="6248400"/>
              <a:ext cx="609600" cy="0"/>
            </a:xfrm>
            <a:prstGeom prst="line">
              <a:avLst/>
            </a:prstGeom>
            <a:noFill/>
            <a:ln w="9525">
              <a:solidFill>
                <a:schemeClr val="tx1"/>
              </a:solidFill>
              <a:round/>
              <a:headEnd/>
              <a:tailEnd type="triangle" w="med" len="med"/>
            </a:ln>
          </p:spPr>
          <p:txBody>
            <a:bodyPr/>
            <a:lstStyle/>
            <a:p>
              <a:endParaRPr lang="en-SG" dirty="0"/>
            </a:p>
          </p:txBody>
        </p:sp>
        <p:sp>
          <p:nvSpPr>
            <p:cNvPr id="4117" name="Rectangle 32"/>
            <p:cNvSpPr>
              <a:spLocks noChangeArrowheads="1"/>
            </p:cNvSpPr>
            <p:nvPr/>
          </p:nvSpPr>
          <p:spPr bwMode="auto">
            <a:xfrm>
              <a:off x="3276600" y="2209800"/>
              <a:ext cx="1447800" cy="533400"/>
            </a:xfrm>
            <a:prstGeom prst="rect">
              <a:avLst/>
            </a:prstGeom>
            <a:solidFill>
              <a:schemeClr val="bg1"/>
            </a:solidFill>
            <a:ln w="9525">
              <a:solidFill>
                <a:schemeClr val="tx1"/>
              </a:solidFill>
              <a:miter lim="800000"/>
              <a:headEnd/>
              <a:tailEnd/>
            </a:ln>
          </p:spPr>
          <p:txBody>
            <a:bodyPr wrap="none" anchor="ctr"/>
            <a:lstStyle/>
            <a:p>
              <a:pPr algn="ctr"/>
              <a:r>
                <a:rPr lang="en-US" dirty="0">
                  <a:latin typeface="Times New Roman" pitchFamily="18" charset="0"/>
                </a:rPr>
                <a:t>Fine counter</a:t>
              </a:r>
            </a:p>
          </p:txBody>
        </p:sp>
        <p:sp>
          <p:nvSpPr>
            <p:cNvPr id="4118" name="Rectangle 33"/>
            <p:cNvSpPr>
              <a:spLocks noChangeArrowheads="1"/>
            </p:cNvSpPr>
            <p:nvPr/>
          </p:nvSpPr>
          <p:spPr bwMode="auto">
            <a:xfrm>
              <a:off x="1600200" y="1371600"/>
              <a:ext cx="1066800" cy="533400"/>
            </a:xfrm>
            <a:prstGeom prst="rect">
              <a:avLst/>
            </a:prstGeom>
            <a:solidFill>
              <a:schemeClr val="bg1"/>
            </a:solidFill>
            <a:ln w="9525">
              <a:solidFill>
                <a:schemeClr val="tx1"/>
              </a:solidFill>
              <a:miter lim="800000"/>
              <a:headEnd/>
              <a:tailEnd/>
            </a:ln>
          </p:spPr>
          <p:txBody>
            <a:bodyPr wrap="none" anchor="ctr"/>
            <a:lstStyle/>
            <a:p>
              <a:pPr algn="ctr"/>
              <a:r>
                <a:rPr lang="en-US" dirty="0">
                  <a:latin typeface="Times New Roman" pitchFamily="18" charset="0"/>
                </a:rPr>
                <a:t>Ring Osc</a:t>
              </a:r>
            </a:p>
            <a:p>
              <a:pPr algn="ctr"/>
              <a:r>
                <a:rPr lang="en-US" dirty="0">
                  <a:latin typeface="Times New Roman" pitchFamily="18" charset="0"/>
                </a:rPr>
                <a:t>slow</a:t>
              </a:r>
            </a:p>
          </p:txBody>
        </p:sp>
        <p:sp>
          <p:nvSpPr>
            <p:cNvPr id="4119" name="Rectangle 34"/>
            <p:cNvSpPr>
              <a:spLocks noChangeArrowheads="1"/>
            </p:cNvSpPr>
            <p:nvPr/>
          </p:nvSpPr>
          <p:spPr bwMode="auto">
            <a:xfrm>
              <a:off x="1600200" y="2286000"/>
              <a:ext cx="990600" cy="533400"/>
            </a:xfrm>
            <a:prstGeom prst="rect">
              <a:avLst/>
            </a:prstGeom>
            <a:solidFill>
              <a:schemeClr val="bg1"/>
            </a:solidFill>
            <a:ln w="9525">
              <a:solidFill>
                <a:schemeClr val="tx1"/>
              </a:solidFill>
              <a:miter lim="800000"/>
              <a:headEnd/>
              <a:tailEnd/>
            </a:ln>
          </p:spPr>
          <p:txBody>
            <a:bodyPr wrap="none" anchor="ctr"/>
            <a:lstStyle/>
            <a:p>
              <a:pPr algn="ctr"/>
              <a:r>
                <a:rPr lang="en-US" dirty="0">
                  <a:latin typeface="Times New Roman" pitchFamily="18" charset="0"/>
                </a:rPr>
                <a:t>Ring Osc</a:t>
              </a:r>
            </a:p>
            <a:p>
              <a:pPr algn="ctr"/>
              <a:r>
                <a:rPr lang="en-US" dirty="0">
                  <a:latin typeface="Times New Roman" pitchFamily="18" charset="0"/>
                </a:rPr>
                <a:t>fast</a:t>
              </a:r>
            </a:p>
          </p:txBody>
        </p:sp>
        <p:sp>
          <p:nvSpPr>
            <p:cNvPr id="4120" name="Line 37"/>
            <p:cNvSpPr>
              <a:spLocks noChangeShapeType="1"/>
            </p:cNvSpPr>
            <p:nvPr/>
          </p:nvSpPr>
          <p:spPr bwMode="auto">
            <a:xfrm>
              <a:off x="2590800" y="2514600"/>
              <a:ext cx="685800" cy="0"/>
            </a:xfrm>
            <a:prstGeom prst="line">
              <a:avLst/>
            </a:prstGeom>
            <a:noFill/>
            <a:ln w="9525">
              <a:solidFill>
                <a:schemeClr val="tx1"/>
              </a:solidFill>
              <a:round/>
              <a:headEnd/>
              <a:tailEnd type="triangle" w="med" len="med"/>
            </a:ln>
          </p:spPr>
          <p:txBody>
            <a:bodyPr/>
            <a:lstStyle/>
            <a:p>
              <a:endParaRPr lang="en-SG" dirty="0"/>
            </a:p>
          </p:txBody>
        </p:sp>
        <p:sp>
          <p:nvSpPr>
            <p:cNvPr id="4121" name="Rectangle 38"/>
            <p:cNvSpPr>
              <a:spLocks noChangeArrowheads="1"/>
            </p:cNvSpPr>
            <p:nvPr/>
          </p:nvSpPr>
          <p:spPr bwMode="auto">
            <a:xfrm>
              <a:off x="3200400" y="1219200"/>
              <a:ext cx="1524000" cy="685800"/>
            </a:xfrm>
            <a:prstGeom prst="rect">
              <a:avLst/>
            </a:prstGeom>
            <a:solidFill>
              <a:schemeClr val="bg1"/>
            </a:solidFill>
            <a:ln w="9525">
              <a:solidFill>
                <a:schemeClr val="tx1"/>
              </a:solidFill>
              <a:miter lim="800000"/>
              <a:headEnd/>
              <a:tailEnd/>
            </a:ln>
          </p:spPr>
          <p:txBody>
            <a:bodyPr wrap="none" anchor="ctr"/>
            <a:lstStyle/>
            <a:p>
              <a:pPr algn="ctr"/>
              <a:r>
                <a:rPr lang="en-US" dirty="0">
                  <a:latin typeface="Times New Roman" pitchFamily="18" charset="0"/>
                </a:rPr>
                <a:t>Coincidence </a:t>
              </a:r>
            </a:p>
            <a:p>
              <a:pPr algn="ctr"/>
              <a:r>
                <a:rPr lang="en-US" dirty="0">
                  <a:latin typeface="Times New Roman" pitchFamily="18" charset="0"/>
                </a:rPr>
                <a:t>detector</a:t>
              </a:r>
            </a:p>
          </p:txBody>
        </p:sp>
        <p:sp>
          <p:nvSpPr>
            <p:cNvPr id="4122" name="Line 40"/>
            <p:cNvSpPr>
              <a:spLocks noChangeShapeType="1"/>
            </p:cNvSpPr>
            <p:nvPr/>
          </p:nvSpPr>
          <p:spPr bwMode="auto">
            <a:xfrm>
              <a:off x="2667000" y="1524000"/>
              <a:ext cx="533400" cy="0"/>
            </a:xfrm>
            <a:prstGeom prst="line">
              <a:avLst/>
            </a:prstGeom>
            <a:noFill/>
            <a:ln w="9525">
              <a:solidFill>
                <a:schemeClr val="tx1"/>
              </a:solidFill>
              <a:round/>
              <a:headEnd/>
              <a:tailEnd type="triangle" w="med" len="med"/>
            </a:ln>
          </p:spPr>
          <p:txBody>
            <a:bodyPr/>
            <a:lstStyle/>
            <a:p>
              <a:endParaRPr lang="en-SG" dirty="0"/>
            </a:p>
          </p:txBody>
        </p:sp>
        <p:sp>
          <p:nvSpPr>
            <p:cNvPr id="4123" name="Line 42"/>
            <p:cNvSpPr>
              <a:spLocks noChangeShapeType="1"/>
            </p:cNvSpPr>
            <p:nvPr/>
          </p:nvSpPr>
          <p:spPr bwMode="auto">
            <a:xfrm>
              <a:off x="2819400" y="1752600"/>
              <a:ext cx="0" cy="762000"/>
            </a:xfrm>
            <a:prstGeom prst="line">
              <a:avLst/>
            </a:prstGeom>
            <a:noFill/>
            <a:ln w="9525">
              <a:solidFill>
                <a:schemeClr val="tx1"/>
              </a:solidFill>
              <a:round/>
              <a:headEnd/>
              <a:tailEnd/>
            </a:ln>
          </p:spPr>
          <p:txBody>
            <a:bodyPr/>
            <a:lstStyle/>
            <a:p>
              <a:endParaRPr lang="en-SG" dirty="0"/>
            </a:p>
          </p:txBody>
        </p:sp>
        <p:sp>
          <p:nvSpPr>
            <p:cNvPr id="4124" name="Line 43"/>
            <p:cNvSpPr>
              <a:spLocks noChangeShapeType="1"/>
            </p:cNvSpPr>
            <p:nvPr/>
          </p:nvSpPr>
          <p:spPr bwMode="auto">
            <a:xfrm>
              <a:off x="2819400" y="1752600"/>
              <a:ext cx="381000" cy="0"/>
            </a:xfrm>
            <a:prstGeom prst="line">
              <a:avLst/>
            </a:prstGeom>
            <a:noFill/>
            <a:ln w="9525">
              <a:solidFill>
                <a:schemeClr val="tx1"/>
              </a:solidFill>
              <a:round/>
              <a:headEnd/>
              <a:tailEnd type="triangle" w="med" len="med"/>
            </a:ln>
          </p:spPr>
          <p:txBody>
            <a:bodyPr/>
            <a:lstStyle/>
            <a:p>
              <a:endParaRPr lang="en-SG" dirty="0"/>
            </a:p>
          </p:txBody>
        </p:sp>
        <p:sp>
          <p:nvSpPr>
            <p:cNvPr id="4125" name="Line 44"/>
            <p:cNvSpPr>
              <a:spLocks noChangeShapeType="1"/>
            </p:cNvSpPr>
            <p:nvPr/>
          </p:nvSpPr>
          <p:spPr bwMode="auto">
            <a:xfrm>
              <a:off x="4724400" y="2438400"/>
              <a:ext cx="1295400" cy="0"/>
            </a:xfrm>
            <a:prstGeom prst="line">
              <a:avLst/>
            </a:prstGeom>
            <a:noFill/>
            <a:ln w="38100">
              <a:solidFill>
                <a:schemeClr val="tx1"/>
              </a:solidFill>
              <a:round/>
              <a:headEnd/>
              <a:tailEnd type="triangle" w="med" len="med"/>
            </a:ln>
          </p:spPr>
          <p:txBody>
            <a:bodyPr/>
            <a:lstStyle/>
            <a:p>
              <a:endParaRPr lang="en-SG" dirty="0"/>
            </a:p>
          </p:txBody>
        </p:sp>
        <p:sp>
          <p:nvSpPr>
            <p:cNvPr id="4126" name="Rectangle 46"/>
            <p:cNvSpPr>
              <a:spLocks noChangeArrowheads="1"/>
            </p:cNvSpPr>
            <p:nvPr/>
          </p:nvSpPr>
          <p:spPr bwMode="auto">
            <a:xfrm>
              <a:off x="1447800" y="4572000"/>
              <a:ext cx="3657600" cy="2057400"/>
            </a:xfrm>
            <a:prstGeom prst="rect">
              <a:avLst/>
            </a:prstGeom>
            <a:solidFill>
              <a:schemeClr val="bg1"/>
            </a:solidFill>
            <a:ln w="9525">
              <a:solidFill>
                <a:schemeClr val="tx1"/>
              </a:solidFill>
              <a:miter lim="800000"/>
              <a:headEnd/>
              <a:tailEnd/>
            </a:ln>
          </p:spPr>
          <p:txBody>
            <a:bodyPr wrap="none" anchor="ctr"/>
            <a:lstStyle/>
            <a:p>
              <a:pPr algn="ctr"/>
              <a:endParaRPr lang="en-US" dirty="0">
                <a:latin typeface="Calibri" pitchFamily="34" charset="0"/>
              </a:endParaRPr>
            </a:p>
          </p:txBody>
        </p:sp>
        <p:sp>
          <p:nvSpPr>
            <p:cNvPr id="4127" name="Rectangle 47"/>
            <p:cNvSpPr>
              <a:spLocks noChangeArrowheads="1"/>
            </p:cNvSpPr>
            <p:nvPr/>
          </p:nvSpPr>
          <p:spPr bwMode="auto">
            <a:xfrm>
              <a:off x="3657600" y="6324600"/>
              <a:ext cx="1392238" cy="304800"/>
            </a:xfrm>
            <a:prstGeom prst="rect">
              <a:avLst/>
            </a:prstGeom>
            <a:noFill/>
            <a:ln w="9525">
              <a:noFill/>
              <a:miter lim="800000"/>
              <a:headEnd/>
              <a:tailEnd/>
            </a:ln>
          </p:spPr>
          <p:txBody>
            <a:bodyPr wrap="none">
              <a:spAutoFit/>
            </a:bodyPr>
            <a:lstStyle/>
            <a:p>
              <a:r>
                <a:rPr lang="en-US" sz="1400" dirty="0">
                  <a:latin typeface="Times New Roman" pitchFamily="18" charset="0"/>
                </a:rPr>
                <a:t>Stop Interpolator</a:t>
              </a:r>
            </a:p>
          </p:txBody>
        </p:sp>
        <p:sp>
          <p:nvSpPr>
            <p:cNvPr id="4128" name="Rectangle 48"/>
            <p:cNvSpPr>
              <a:spLocks noChangeArrowheads="1"/>
            </p:cNvSpPr>
            <p:nvPr/>
          </p:nvSpPr>
          <p:spPr bwMode="auto">
            <a:xfrm>
              <a:off x="3276600" y="5715000"/>
              <a:ext cx="1600200" cy="533400"/>
            </a:xfrm>
            <a:prstGeom prst="rect">
              <a:avLst/>
            </a:prstGeom>
            <a:solidFill>
              <a:schemeClr val="bg1"/>
            </a:solidFill>
            <a:ln w="9525">
              <a:solidFill>
                <a:schemeClr val="tx1"/>
              </a:solidFill>
              <a:miter lim="800000"/>
              <a:headEnd/>
              <a:tailEnd/>
            </a:ln>
          </p:spPr>
          <p:txBody>
            <a:bodyPr wrap="none" anchor="ctr"/>
            <a:lstStyle/>
            <a:p>
              <a:pPr algn="ctr"/>
              <a:r>
                <a:rPr lang="en-US" dirty="0">
                  <a:latin typeface="Times New Roman" pitchFamily="18" charset="0"/>
                </a:rPr>
                <a:t>Coincidence </a:t>
              </a:r>
            </a:p>
            <a:p>
              <a:pPr algn="ctr"/>
              <a:r>
                <a:rPr lang="en-US" dirty="0">
                  <a:latin typeface="Times New Roman" pitchFamily="18" charset="0"/>
                </a:rPr>
                <a:t>detector</a:t>
              </a:r>
            </a:p>
          </p:txBody>
        </p:sp>
        <p:sp>
          <p:nvSpPr>
            <p:cNvPr id="4129" name="Rectangle 49"/>
            <p:cNvSpPr>
              <a:spLocks noChangeArrowheads="1"/>
            </p:cNvSpPr>
            <p:nvPr/>
          </p:nvSpPr>
          <p:spPr bwMode="auto">
            <a:xfrm>
              <a:off x="1600200" y="4876800"/>
              <a:ext cx="1066800" cy="533400"/>
            </a:xfrm>
            <a:prstGeom prst="rect">
              <a:avLst/>
            </a:prstGeom>
            <a:solidFill>
              <a:schemeClr val="bg1"/>
            </a:solidFill>
            <a:ln w="9525">
              <a:solidFill>
                <a:schemeClr val="tx1"/>
              </a:solidFill>
              <a:miter lim="800000"/>
              <a:headEnd/>
              <a:tailEnd/>
            </a:ln>
          </p:spPr>
          <p:txBody>
            <a:bodyPr wrap="none" anchor="ctr"/>
            <a:lstStyle/>
            <a:p>
              <a:pPr algn="ctr"/>
              <a:r>
                <a:rPr lang="en-US" dirty="0">
                  <a:latin typeface="Times New Roman" pitchFamily="18" charset="0"/>
                </a:rPr>
                <a:t>Ring Osc</a:t>
              </a:r>
            </a:p>
            <a:p>
              <a:pPr algn="ctr"/>
              <a:r>
                <a:rPr lang="en-US" dirty="0">
                  <a:latin typeface="Times New Roman" pitchFamily="18" charset="0"/>
                </a:rPr>
                <a:t>fast</a:t>
              </a:r>
            </a:p>
          </p:txBody>
        </p:sp>
        <p:sp>
          <p:nvSpPr>
            <p:cNvPr id="4130" name="Rectangle 50"/>
            <p:cNvSpPr>
              <a:spLocks noChangeArrowheads="1"/>
            </p:cNvSpPr>
            <p:nvPr/>
          </p:nvSpPr>
          <p:spPr bwMode="auto">
            <a:xfrm>
              <a:off x="1600200" y="5791200"/>
              <a:ext cx="990600" cy="533400"/>
            </a:xfrm>
            <a:prstGeom prst="rect">
              <a:avLst/>
            </a:prstGeom>
            <a:solidFill>
              <a:schemeClr val="bg1"/>
            </a:solidFill>
            <a:ln w="9525">
              <a:solidFill>
                <a:schemeClr val="tx1"/>
              </a:solidFill>
              <a:miter lim="800000"/>
              <a:headEnd/>
              <a:tailEnd/>
            </a:ln>
          </p:spPr>
          <p:txBody>
            <a:bodyPr wrap="none" anchor="ctr"/>
            <a:lstStyle/>
            <a:p>
              <a:pPr algn="ctr"/>
              <a:r>
                <a:rPr lang="en-US" dirty="0">
                  <a:latin typeface="Times New Roman" pitchFamily="18" charset="0"/>
                </a:rPr>
                <a:t>Ring Osc</a:t>
              </a:r>
            </a:p>
            <a:p>
              <a:pPr algn="ctr"/>
              <a:r>
                <a:rPr lang="en-US" dirty="0">
                  <a:latin typeface="Times New Roman" pitchFamily="18" charset="0"/>
                </a:rPr>
                <a:t>slow</a:t>
              </a:r>
            </a:p>
          </p:txBody>
        </p:sp>
        <p:sp>
          <p:nvSpPr>
            <p:cNvPr id="4131" name="Rectangle 51"/>
            <p:cNvSpPr>
              <a:spLocks noChangeArrowheads="1"/>
            </p:cNvSpPr>
            <p:nvPr/>
          </p:nvSpPr>
          <p:spPr bwMode="auto">
            <a:xfrm>
              <a:off x="3200400" y="4724400"/>
              <a:ext cx="1524000" cy="685800"/>
            </a:xfrm>
            <a:prstGeom prst="rect">
              <a:avLst/>
            </a:prstGeom>
            <a:solidFill>
              <a:schemeClr val="bg1"/>
            </a:solidFill>
            <a:ln w="9525">
              <a:solidFill>
                <a:schemeClr val="tx1"/>
              </a:solidFill>
              <a:miter lim="800000"/>
              <a:headEnd/>
              <a:tailEnd/>
            </a:ln>
          </p:spPr>
          <p:txBody>
            <a:bodyPr wrap="none" anchor="ctr"/>
            <a:lstStyle/>
            <a:p>
              <a:pPr algn="ctr"/>
              <a:r>
                <a:rPr lang="en-US" dirty="0">
                  <a:latin typeface="Times New Roman" pitchFamily="18" charset="0"/>
                </a:rPr>
                <a:t>Fine Counter</a:t>
              </a:r>
            </a:p>
          </p:txBody>
        </p:sp>
        <p:sp>
          <p:nvSpPr>
            <p:cNvPr id="4132" name="Line 53"/>
            <p:cNvSpPr>
              <a:spLocks noChangeShapeType="1"/>
            </p:cNvSpPr>
            <p:nvPr/>
          </p:nvSpPr>
          <p:spPr bwMode="auto">
            <a:xfrm>
              <a:off x="3962400" y="1905000"/>
              <a:ext cx="0" cy="304800"/>
            </a:xfrm>
            <a:prstGeom prst="line">
              <a:avLst/>
            </a:prstGeom>
            <a:noFill/>
            <a:ln w="9525">
              <a:solidFill>
                <a:schemeClr val="tx1"/>
              </a:solidFill>
              <a:round/>
              <a:headEnd/>
              <a:tailEnd type="triangle" w="med" len="med"/>
            </a:ln>
          </p:spPr>
          <p:txBody>
            <a:bodyPr/>
            <a:lstStyle/>
            <a:p>
              <a:endParaRPr lang="en-SG" dirty="0"/>
            </a:p>
          </p:txBody>
        </p:sp>
        <p:sp>
          <p:nvSpPr>
            <p:cNvPr id="4133" name="Line 54"/>
            <p:cNvSpPr>
              <a:spLocks noChangeShapeType="1"/>
            </p:cNvSpPr>
            <p:nvPr/>
          </p:nvSpPr>
          <p:spPr bwMode="auto">
            <a:xfrm>
              <a:off x="2590800" y="6019800"/>
              <a:ext cx="685800" cy="0"/>
            </a:xfrm>
            <a:prstGeom prst="line">
              <a:avLst/>
            </a:prstGeom>
            <a:noFill/>
            <a:ln w="9525">
              <a:solidFill>
                <a:schemeClr val="tx1"/>
              </a:solidFill>
              <a:round/>
              <a:headEnd/>
              <a:tailEnd type="triangle" w="med" len="med"/>
            </a:ln>
          </p:spPr>
          <p:txBody>
            <a:bodyPr/>
            <a:lstStyle/>
            <a:p>
              <a:endParaRPr lang="en-SG" dirty="0"/>
            </a:p>
          </p:txBody>
        </p:sp>
        <p:sp>
          <p:nvSpPr>
            <p:cNvPr id="4134" name="Line 55"/>
            <p:cNvSpPr>
              <a:spLocks noChangeShapeType="1"/>
            </p:cNvSpPr>
            <p:nvPr/>
          </p:nvSpPr>
          <p:spPr bwMode="auto">
            <a:xfrm>
              <a:off x="2667000" y="4953000"/>
              <a:ext cx="609600" cy="0"/>
            </a:xfrm>
            <a:prstGeom prst="line">
              <a:avLst/>
            </a:prstGeom>
            <a:noFill/>
            <a:ln w="9525">
              <a:solidFill>
                <a:schemeClr val="tx1"/>
              </a:solidFill>
              <a:round/>
              <a:headEnd/>
              <a:tailEnd type="triangle" w="med" len="med"/>
            </a:ln>
          </p:spPr>
          <p:txBody>
            <a:bodyPr/>
            <a:lstStyle/>
            <a:p>
              <a:endParaRPr lang="en-SG" dirty="0"/>
            </a:p>
          </p:txBody>
        </p:sp>
        <p:sp>
          <p:nvSpPr>
            <p:cNvPr id="4135" name="Line 56"/>
            <p:cNvSpPr>
              <a:spLocks noChangeShapeType="1"/>
            </p:cNvSpPr>
            <p:nvPr/>
          </p:nvSpPr>
          <p:spPr bwMode="auto">
            <a:xfrm>
              <a:off x="2667000" y="5105400"/>
              <a:ext cx="228600" cy="0"/>
            </a:xfrm>
            <a:prstGeom prst="line">
              <a:avLst/>
            </a:prstGeom>
            <a:noFill/>
            <a:ln w="9525">
              <a:solidFill>
                <a:schemeClr val="tx1"/>
              </a:solidFill>
              <a:round/>
              <a:headEnd/>
              <a:tailEnd/>
            </a:ln>
          </p:spPr>
          <p:txBody>
            <a:bodyPr/>
            <a:lstStyle/>
            <a:p>
              <a:endParaRPr lang="en-SG" dirty="0"/>
            </a:p>
          </p:txBody>
        </p:sp>
        <p:sp>
          <p:nvSpPr>
            <p:cNvPr id="4136" name="Line 57"/>
            <p:cNvSpPr>
              <a:spLocks noChangeShapeType="1"/>
            </p:cNvSpPr>
            <p:nvPr/>
          </p:nvSpPr>
          <p:spPr bwMode="auto">
            <a:xfrm>
              <a:off x="2895600" y="5105400"/>
              <a:ext cx="0" cy="685800"/>
            </a:xfrm>
            <a:prstGeom prst="line">
              <a:avLst/>
            </a:prstGeom>
            <a:noFill/>
            <a:ln w="9525">
              <a:solidFill>
                <a:schemeClr val="tx1"/>
              </a:solidFill>
              <a:round/>
              <a:headEnd/>
              <a:tailEnd/>
            </a:ln>
          </p:spPr>
          <p:txBody>
            <a:bodyPr/>
            <a:lstStyle/>
            <a:p>
              <a:endParaRPr lang="en-SG" dirty="0"/>
            </a:p>
          </p:txBody>
        </p:sp>
        <p:sp>
          <p:nvSpPr>
            <p:cNvPr id="4137" name="Line 58"/>
            <p:cNvSpPr>
              <a:spLocks noChangeShapeType="1"/>
            </p:cNvSpPr>
            <p:nvPr/>
          </p:nvSpPr>
          <p:spPr bwMode="auto">
            <a:xfrm>
              <a:off x="2895600" y="5791200"/>
              <a:ext cx="381000" cy="0"/>
            </a:xfrm>
            <a:prstGeom prst="line">
              <a:avLst/>
            </a:prstGeom>
            <a:noFill/>
            <a:ln w="9525">
              <a:solidFill>
                <a:schemeClr val="tx1"/>
              </a:solidFill>
              <a:round/>
              <a:headEnd/>
              <a:tailEnd type="triangle" w="med" len="med"/>
            </a:ln>
          </p:spPr>
          <p:txBody>
            <a:bodyPr/>
            <a:lstStyle/>
            <a:p>
              <a:endParaRPr lang="en-SG" dirty="0"/>
            </a:p>
          </p:txBody>
        </p:sp>
        <p:sp>
          <p:nvSpPr>
            <p:cNvPr id="4138" name="Line 59"/>
            <p:cNvSpPr>
              <a:spLocks noChangeShapeType="1"/>
            </p:cNvSpPr>
            <p:nvPr/>
          </p:nvSpPr>
          <p:spPr bwMode="auto">
            <a:xfrm flipV="1">
              <a:off x="4038600" y="5410200"/>
              <a:ext cx="0" cy="304800"/>
            </a:xfrm>
            <a:prstGeom prst="line">
              <a:avLst/>
            </a:prstGeom>
            <a:noFill/>
            <a:ln w="9525">
              <a:solidFill>
                <a:schemeClr val="tx1"/>
              </a:solidFill>
              <a:round/>
              <a:headEnd/>
              <a:tailEnd type="triangle" w="med" len="med"/>
            </a:ln>
          </p:spPr>
          <p:txBody>
            <a:bodyPr/>
            <a:lstStyle/>
            <a:p>
              <a:endParaRPr lang="en-SG" dirty="0"/>
            </a:p>
          </p:txBody>
        </p:sp>
        <p:sp>
          <p:nvSpPr>
            <p:cNvPr id="4139" name="Line 61"/>
            <p:cNvSpPr>
              <a:spLocks noChangeShapeType="1"/>
            </p:cNvSpPr>
            <p:nvPr/>
          </p:nvSpPr>
          <p:spPr bwMode="auto">
            <a:xfrm>
              <a:off x="3200400" y="3886200"/>
              <a:ext cx="2743200" cy="0"/>
            </a:xfrm>
            <a:prstGeom prst="line">
              <a:avLst/>
            </a:prstGeom>
            <a:noFill/>
            <a:ln w="57150">
              <a:solidFill>
                <a:schemeClr val="tx1"/>
              </a:solidFill>
              <a:round/>
              <a:headEnd/>
              <a:tailEnd type="triangle" w="med" len="med"/>
            </a:ln>
          </p:spPr>
          <p:txBody>
            <a:bodyPr/>
            <a:lstStyle/>
            <a:p>
              <a:endParaRPr lang="en-SG" dirty="0"/>
            </a:p>
          </p:txBody>
        </p:sp>
        <p:sp>
          <p:nvSpPr>
            <p:cNvPr id="4140" name="Line 62"/>
            <p:cNvSpPr>
              <a:spLocks noChangeShapeType="1"/>
            </p:cNvSpPr>
            <p:nvPr/>
          </p:nvSpPr>
          <p:spPr bwMode="auto">
            <a:xfrm>
              <a:off x="4724400" y="4953000"/>
              <a:ext cx="914400" cy="0"/>
            </a:xfrm>
            <a:prstGeom prst="line">
              <a:avLst/>
            </a:prstGeom>
            <a:noFill/>
            <a:ln w="38100">
              <a:solidFill>
                <a:schemeClr val="tx1"/>
              </a:solidFill>
              <a:round/>
              <a:headEnd/>
              <a:tailEnd/>
            </a:ln>
          </p:spPr>
          <p:txBody>
            <a:bodyPr/>
            <a:lstStyle/>
            <a:p>
              <a:endParaRPr lang="en-SG" dirty="0"/>
            </a:p>
          </p:txBody>
        </p:sp>
        <p:sp>
          <p:nvSpPr>
            <p:cNvPr id="4141" name="Line 64"/>
            <p:cNvSpPr>
              <a:spLocks noChangeShapeType="1"/>
            </p:cNvSpPr>
            <p:nvPr/>
          </p:nvSpPr>
          <p:spPr bwMode="auto">
            <a:xfrm flipV="1">
              <a:off x="5638800" y="2743200"/>
              <a:ext cx="0" cy="2209800"/>
            </a:xfrm>
            <a:prstGeom prst="line">
              <a:avLst/>
            </a:prstGeom>
            <a:noFill/>
            <a:ln w="38100">
              <a:solidFill>
                <a:schemeClr val="tx1"/>
              </a:solidFill>
              <a:round/>
              <a:headEnd/>
              <a:tailEnd/>
            </a:ln>
          </p:spPr>
          <p:txBody>
            <a:bodyPr/>
            <a:lstStyle/>
            <a:p>
              <a:endParaRPr lang="en-SG" dirty="0"/>
            </a:p>
          </p:txBody>
        </p:sp>
        <p:sp>
          <p:nvSpPr>
            <p:cNvPr id="4142" name="Line 65"/>
            <p:cNvSpPr>
              <a:spLocks noChangeShapeType="1"/>
            </p:cNvSpPr>
            <p:nvPr/>
          </p:nvSpPr>
          <p:spPr bwMode="auto">
            <a:xfrm>
              <a:off x="5638800" y="2743200"/>
              <a:ext cx="381000" cy="0"/>
            </a:xfrm>
            <a:prstGeom prst="line">
              <a:avLst/>
            </a:prstGeom>
            <a:noFill/>
            <a:ln w="38100">
              <a:solidFill>
                <a:schemeClr val="tx1"/>
              </a:solidFill>
              <a:round/>
              <a:headEnd/>
              <a:tailEnd type="triangle" w="med" len="med"/>
            </a:ln>
          </p:spPr>
          <p:txBody>
            <a:bodyPr/>
            <a:lstStyle/>
            <a:p>
              <a:endParaRPr lang="en-SG" dirty="0"/>
            </a:p>
          </p:txBody>
        </p:sp>
        <p:sp>
          <p:nvSpPr>
            <p:cNvPr id="4143" name="Rectangle 66"/>
            <p:cNvSpPr>
              <a:spLocks noChangeArrowheads="1"/>
            </p:cNvSpPr>
            <p:nvPr/>
          </p:nvSpPr>
          <p:spPr bwMode="auto">
            <a:xfrm>
              <a:off x="6019800" y="2286000"/>
              <a:ext cx="1066800" cy="533400"/>
            </a:xfrm>
            <a:prstGeom prst="rect">
              <a:avLst/>
            </a:prstGeom>
            <a:solidFill>
              <a:schemeClr val="bg1"/>
            </a:solidFill>
            <a:ln w="9525">
              <a:solidFill>
                <a:schemeClr val="tx1"/>
              </a:solidFill>
              <a:miter lim="800000"/>
              <a:headEnd/>
              <a:tailEnd/>
            </a:ln>
          </p:spPr>
          <p:txBody>
            <a:bodyPr wrap="none" anchor="ctr"/>
            <a:lstStyle/>
            <a:p>
              <a:pPr algn="ctr"/>
              <a:r>
                <a:rPr lang="en-US" dirty="0">
                  <a:latin typeface="Times New Roman" pitchFamily="18" charset="0"/>
                </a:rPr>
                <a:t>Subtractor</a:t>
              </a:r>
            </a:p>
          </p:txBody>
        </p:sp>
        <p:sp>
          <p:nvSpPr>
            <p:cNvPr id="4144" name="Rectangle 67"/>
            <p:cNvSpPr>
              <a:spLocks noChangeArrowheads="1"/>
            </p:cNvSpPr>
            <p:nvPr/>
          </p:nvSpPr>
          <p:spPr bwMode="auto">
            <a:xfrm>
              <a:off x="5181600" y="2057400"/>
              <a:ext cx="430213" cy="366713"/>
            </a:xfrm>
            <a:prstGeom prst="rect">
              <a:avLst/>
            </a:prstGeom>
            <a:noFill/>
            <a:ln w="9525">
              <a:noFill/>
              <a:miter lim="800000"/>
              <a:headEnd/>
              <a:tailEnd/>
            </a:ln>
          </p:spPr>
          <p:txBody>
            <a:bodyPr wrap="none">
              <a:spAutoFit/>
            </a:bodyPr>
            <a:lstStyle/>
            <a:p>
              <a:r>
                <a:rPr lang="en-US" dirty="0">
                  <a:solidFill>
                    <a:srgbClr val="0000FF"/>
                  </a:solidFill>
                  <a:latin typeface="Calibri" pitchFamily="34" charset="0"/>
                </a:rPr>
                <a:t>n</a:t>
              </a:r>
              <a:r>
                <a:rPr lang="en-US" baseline="-25000" dirty="0">
                  <a:solidFill>
                    <a:srgbClr val="0000FF"/>
                  </a:solidFill>
                  <a:latin typeface="Calibri" pitchFamily="34" charset="0"/>
                </a:rPr>
                <a:t>st</a:t>
              </a:r>
            </a:p>
          </p:txBody>
        </p:sp>
        <p:sp>
          <p:nvSpPr>
            <p:cNvPr id="4145" name="Rectangle 68"/>
            <p:cNvSpPr>
              <a:spLocks noChangeArrowheads="1"/>
            </p:cNvSpPr>
            <p:nvPr/>
          </p:nvSpPr>
          <p:spPr bwMode="auto">
            <a:xfrm>
              <a:off x="5105400" y="4572000"/>
              <a:ext cx="471488" cy="366713"/>
            </a:xfrm>
            <a:prstGeom prst="rect">
              <a:avLst/>
            </a:prstGeom>
            <a:noFill/>
            <a:ln w="9525">
              <a:noFill/>
              <a:miter lim="800000"/>
              <a:headEnd/>
              <a:tailEnd/>
            </a:ln>
          </p:spPr>
          <p:txBody>
            <a:bodyPr wrap="none">
              <a:spAutoFit/>
            </a:bodyPr>
            <a:lstStyle/>
            <a:p>
              <a:r>
                <a:rPr lang="en-US" dirty="0">
                  <a:solidFill>
                    <a:srgbClr val="0000FF"/>
                  </a:solidFill>
                  <a:latin typeface="Calibri" pitchFamily="34" charset="0"/>
                </a:rPr>
                <a:t>n</a:t>
              </a:r>
              <a:r>
                <a:rPr lang="en-US" baseline="-25000" dirty="0">
                  <a:solidFill>
                    <a:srgbClr val="0000FF"/>
                  </a:solidFill>
                  <a:latin typeface="Calibri" pitchFamily="34" charset="0"/>
                </a:rPr>
                <a:t>sp</a:t>
              </a:r>
            </a:p>
          </p:txBody>
        </p:sp>
        <p:sp>
          <p:nvSpPr>
            <p:cNvPr id="4146" name="Rectangle 69"/>
            <p:cNvSpPr>
              <a:spLocks noChangeArrowheads="1"/>
            </p:cNvSpPr>
            <p:nvPr/>
          </p:nvSpPr>
          <p:spPr bwMode="auto">
            <a:xfrm>
              <a:off x="3962400" y="3505200"/>
              <a:ext cx="425450" cy="366713"/>
            </a:xfrm>
            <a:prstGeom prst="rect">
              <a:avLst/>
            </a:prstGeom>
            <a:noFill/>
            <a:ln w="9525">
              <a:noFill/>
              <a:miter lim="800000"/>
              <a:headEnd/>
              <a:tailEnd/>
            </a:ln>
          </p:spPr>
          <p:txBody>
            <a:bodyPr wrap="none">
              <a:spAutoFit/>
            </a:bodyPr>
            <a:lstStyle/>
            <a:p>
              <a:r>
                <a:rPr lang="en-US" dirty="0">
                  <a:solidFill>
                    <a:srgbClr val="0000FF"/>
                  </a:solidFill>
                  <a:latin typeface="Calibri" pitchFamily="34" charset="0"/>
                </a:rPr>
                <a:t>N</a:t>
              </a:r>
              <a:r>
                <a:rPr lang="en-US" baseline="-25000" dirty="0">
                  <a:solidFill>
                    <a:srgbClr val="0000FF"/>
                  </a:solidFill>
                  <a:latin typeface="Calibri" pitchFamily="34" charset="0"/>
                </a:rPr>
                <a:t>c</a:t>
              </a:r>
            </a:p>
          </p:txBody>
        </p:sp>
        <p:sp>
          <p:nvSpPr>
            <p:cNvPr id="4147" name="Rectangle 70"/>
            <p:cNvSpPr>
              <a:spLocks noChangeArrowheads="1"/>
            </p:cNvSpPr>
            <p:nvPr/>
          </p:nvSpPr>
          <p:spPr bwMode="auto">
            <a:xfrm>
              <a:off x="6705600" y="2971800"/>
              <a:ext cx="1295400" cy="533400"/>
            </a:xfrm>
            <a:prstGeom prst="rect">
              <a:avLst/>
            </a:prstGeom>
            <a:solidFill>
              <a:schemeClr val="bg1"/>
            </a:solidFill>
            <a:ln w="9525">
              <a:solidFill>
                <a:schemeClr val="tx1"/>
              </a:solidFill>
              <a:miter lim="800000"/>
              <a:headEnd/>
              <a:tailEnd/>
            </a:ln>
          </p:spPr>
          <p:txBody>
            <a:bodyPr wrap="none" anchor="ctr"/>
            <a:lstStyle/>
            <a:p>
              <a:pPr algn="ctr"/>
              <a:r>
                <a:rPr lang="en-US" sz="2000" dirty="0">
                  <a:latin typeface="Times New Roman" pitchFamily="18" charset="0"/>
                </a:rPr>
                <a:t>Calibrator</a:t>
              </a:r>
            </a:p>
          </p:txBody>
        </p:sp>
        <p:sp>
          <p:nvSpPr>
            <p:cNvPr id="4148" name="Line 71"/>
            <p:cNvSpPr>
              <a:spLocks noChangeShapeType="1"/>
            </p:cNvSpPr>
            <p:nvPr/>
          </p:nvSpPr>
          <p:spPr bwMode="auto">
            <a:xfrm>
              <a:off x="7086600" y="2438400"/>
              <a:ext cx="381000" cy="0"/>
            </a:xfrm>
            <a:prstGeom prst="line">
              <a:avLst/>
            </a:prstGeom>
            <a:noFill/>
            <a:ln w="38100">
              <a:solidFill>
                <a:schemeClr val="tx1"/>
              </a:solidFill>
              <a:round/>
              <a:headEnd/>
              <a:tailEnd type="triangle" w="med" len="med"/>
            </a:ln>
          </p:spPr>
          <p:txBody>
            <a:bodyPr/>
            <a:lstStyle/>
            <a:p>
              <a:endParaRPr lang="en-SG" dirty="0"/>
            </a:p>
          </p:txBody>
        </p:sp>
        <p:sp>
          <p:nvSpPr>
            <p:cNvPr id="4149" name="Line 72"/>
            <p:cNvSpPr>
              <a:spLocks noChangeShapeType="1"/>
            </p:cNvSpPr>
            <p:nvPr/>
          </p:nvSpPr>
          <p:spPr bwMode="auto">
            <a:xfrm>
              <a:off x="8153400" y="2667000"/>
              <a:ext cx="0" cy="990600"/>
            </a:xfrm>
            <a:prstGeom prst="line">
              <a:avLst/>
            </a:prstGeom>
            <a:noFill/>
            <a:ln w="38100">
              <a:solidFill>
                <a:schemeClr val="tx1"/>
              </a:solidFill>
              <a:round/>
              <a:headEnd/>
              <a:tailEnd type="triangle" w="med" len="med"/>
            </a:ln>
          </p:spPr>
          <p:txBody>
            <a:bodyPr/>
            <a:lstStyle/>
            <a:p>
              <a:endParaRPr lang="en-SG" dirty="0"/>
            </a:p>
          </p:txBody>
        </p:sp>
        <p:sp>
          <p:nvSpPr>
            <p:cNvPr id="4150" name="Rectangle 73"/>
            <p:cNvSpPr>
              <a:spLocks noChangeArrowheads="1"/>
            </p:cNvSpPr>
            <p:nvPr/>
          </p:nvSpPr>
          <p:spPr bwMode="auto">
            <a:xfrm>
              <a:off x="7467600" y="2209800"/>
              <a:ext cx="914400" cy="457200"/>
            </a:xfrm>
            <a:prstGeom prst="rect">
              <a:avLst/>
            </a:prstGeom>
            <a:solidFill>
              <a:schemeClr val="bg1"/>
            </a:solidFill>
            <a:ln w="9525">
              <a:solidFill>
                <a:schemeClr val="tx1"/>
              </a:solidFill>
              <a:miter lim="800000"/>
              <a:headEnd/>
              <a:tailEnd/>
            </a:ln>
          </p:spPr>
          <p:txBody>
            <a:bodyPr wrap="none" anchor="ctr"/>
            <a:lstStyle/>
            <a:p>
              <a:pPr algn="ctr"/>
              <a:r>
                <a:rPr lang="en-US" sz="2000" dirty="0">
                  <a:latin typeface="Times New Roman" pitchFamily="18" charset="0"/>
                </a:rPr>
                <a:t>X</a:t>
              </a:r>
            </a:p>
          </p:txBody>
        </p:sp>
        <p:sp>
          <p:nvSpPr>
            <p:cNvPr id="4151" name="Line 74"/>
            <p:cNvSpPr>
              <a:spLocks noChangeShapeType="1"/>
            </p:cNvSpPr>
            <p:nvPr/>
          </p:nvSpPr>
          <p:spPr bwMode="auto">
            <a:xfrm flipV="1">
              <a:off x="7696200" y="2667000"/>
              <a:ext cx="0" cy="304800"/>
            </a:xfrm>
            <a:prstGeom prst="line">
              <a:avLst/>
            </a:prstGeom>
            <a:noFill/>
            <a:ln w="9525">
              <a:solidFill>
                <a:schemeClr val="tx1"/>
              </a:solidFill>
              <a:round/>
              <a:headEnd/>
              <a:tailEnd type="triangle" w="med" len="med"/>
            </a:ln>
          </p:spPr>
          <p:txBody>
            <a:bodyPr/>
            <a:lstStyle/>
            <a:p>
              <a:endParaRPr lang="en-SG" dirty="0"/>
            </a:p>
          </p:txBody>
        </p:sp>
        <p:sp>
          <p:nvSpPr>
            <p:cNvPr id="4152" name="Rectangle 75"/>
            <p:cNvSpPr>
              <a:spLocks noChangeArrowheads="1"/>
            </p:cNvSpPr>
            <p:nvPr/>
          </p:nvSpPr>
          <p:spPr bwMode="auto">
            <a:xfrm>
              <a:off x="5943600" y="3657600"/>
              <a:ext cx="914400" cy="457200"/>
            </a:xfrm>
            <a:prstGeom prst="rect">
              <a:avLst/>
            </a:prstGeom>
            <a:solidFill>
              <a:schemeClr val="bg1"/>
            </a:solidFill>
            <a:ln w="9525">
              <a:solidFill>
                <a:schemeClr val="tx1"/>
              </a:solidFill>
              <a:miter lim="800000"/>
              <a:headEnd/>
              <a:tailEnd/>
            </a:ln>
          </p:spPr>
          <p:txBody>
            <a:bodyPr wrap="none" anchor="ctr"/>
            <a:lstStyle/>
            <a:p>
              <a:pPr algn="ctr"/>
              <a:r>
                <a:rPr lang="en-US" sz="2000" dirty="0">
                  <a:latin typeface="Times New Roman" pitchFamily="18" charset="0"/>
                </a:rPr>
                <a:t>X</a:t>
              </a:r>
            </a:p>
          </p:txBody>
        </p:sp>
        <p:sp>
          <p:nvSpPr>
            <p:cNvPr id="4153" name="Line 76"/>
            <p:cNvSpPr>
              <a:spLocks noChangeShapeType="1"/>
            </p:cNvSpPr>
            <p:nvPr/>
          </p:nvSpPr>
          <p:spPr bwMode="auto">
            <a:xfrm flipH="1">
              <a:off x="6324600" y="3200400"/>
              <a:ext cx="381000" cy="0"/>
            </a:xfrm>
            <a:prstGeom prst="line">
              <a:avLst/>
            </a:prstGeom>
            <a:noFill/>
            <a:ln w="9525">
              <a:solidFill>
                <a:schemeClr val="tx1"/>
              </a:solidFill>
              <a:round/>
              <a:headEnd/>
              <a:tailEnd/>
            </a:ln>
          </p:spPr>
          <p:txBody>
            <a:bodyPr/>
            <a:lstStyle/>
            <a:p>
              <a:endParaRPr lang="en-SG" dirty="0"/>
            </a:p>
          </p:txBody>
        </p:sp>
        <p:sp>
          <p:nvSpPr>
            <p:cNvPr id="4154" name="Line 77"/>
            <p:cNvSpPr>
              <a:spLocks noChangeShapeType="1"/>
            </p:cNvSpPr>
            <p:nvPr/>
          </p:nvSpPr>
          <p:spPr bwMode="auto">
            <a:xfrm>
              <a:off x="6324600" y="3200400"/>
              <a:ext cx="0" cy="457200"/>
            </a:xfrm>
            <a:prstGeom prst="line">
              <a:avLst/>
            </a:prstGeom>
            <a:noFill/>
            <a:ln w="9525">
              <a:solidFill>
                <a:schemeClr val="tx1"/>
              </a:solidFill>
              <a:round/>
              <a:headEnd/>
              <a:tailEnd type="triangle" w="med" len="med"/>
            </a:ln>
          </p:spPr>
          <p:txBody>
            <a:bodyPr/>
            <a:lstStyle/>
            <a:p>
              <a:endParaRPr lang="en-SG" dirty="0"/>
            </a:p>
          </p:txBody>
        </p:sp>
        <p:sp>
          <p:nvSpPr>
            <p:cNvPr id="4155" name="Line 79"/>
            <p:cNvSpPr>
              <a:spLocks noChangeShapeType="1"/>
            </p:cNvSpPr>
            <p:nvPr/>
          </p:nvSpPr>
          <p:spPr bwMode="auto">
            <a:xfrm>
              <a:off x="6858000" y="3886200"/>
              <a:ext cx="914400" cy="0"/>
            </a:xfrm>
            <a:prstGeom prst="line">
              <a:avLst/>
            </a:prstGeom>
            <a:noFill/>
            <a:ln w="57150">
              <a:solidFill>
                <a:schemeClr val="tx1"/>
              </a:solidFill>
              <a:round/>
              <a:headEnd/>
              <a:tailEnd type="triangle" w="med" len="med"/>
            </a:ln>
          </p:spPr>
          <p:txBody>
            <a:bodyPr/>
            <a:lstStyle/>
            <a:p>
              <a:endParaRPr lang="en-SG" dirty="0"/>
            </a:p>
          </p:txBody>
        </p:sp>
        <p:sp>
          <p:nvSpPr>
            <p:cNvPr id="4156" name="Rectangle 80"/>
            <p:cNvSpPr>
              <a:spLocks noChangeArrowheads="1"/>
            </p:cNvSpPr>
            <p:nvPr/>
          </p:nvSpPr>
          <p:spPr bwMode="auto">
            <a:xfrm>
              <a:off x="7772400" y="3657600"/>
              <a:ext cx="914400" cy="381000"/>
            </a:xfrm>
            <a:prstGeom prst="rect">
              <a:avLst/>
            </a:prstGeom>
            <a:solidFill>
              <a:schemeClr val="bg1"/>
            </a:solidFill>
            <a:ln w="9525">
              <a:solidFill>
                <a:schemeClr val="tx1"/>
              </a:solidFill>
              <a:miter lim="800000"/>
              <a:headEnd/>
              <a:tailEnd/>
            </a:ln>
          </p:spPr>
          <p:txBody>
            <a:bodyPr wrap="none" anchor="ctr"/>
            <a:lstStyle/>
            <a:p>
              <a:pPr algn="ctr"/>
              <a:r>
                <a:rPr lang="en-US" dirty="0">
                  <a:latin typeface="Times New Roman" pitchFamily="18" charset="0"/>
                </a:rPr>
                <a:t>Adder</a:t>
              </a:r>
            </a:p>
          </p:txBody>
        </p:sp>
        <p:sp>
          <p:nvSpPr>
            <p:cNvPr id="4157" name="Line 82"/>
            <p:cNvSpPr>
              <a:spLocks noChangeShapeType="1"/>
            </p:cNvSpPr>
            <p:nvPr/>
          </p:nvSpPr>
          <p:spPr bwMode="auto">
            <a:xfrm>
              <a:off x="8153400" y="4038600"/>
              <a:ext cx="0" cy="457200"/>
            </a:xfrm>
            <a:prstGeom prst="line">
              <a:avLst/>
            </a:prstGeom>
            <a:noFill/>
            <a:ln w="76200">
              <a:solidFill>
                <a:schemeClr val="tx1"/>
              </a:solidFill>
              <a:round/>
              <a:headEnd/>
              <a:tailEnd/>
            </a:ln>
          </p:spPr>
          <p:txBody>
            <a:bodyPr/>
            <a:lstStyle/>
            <a:p>
              <a:endParaRPr lang="en-SG" dirty="0"/>
            </a:p>
          </p:txBody>
        </p:sp>
        <p:sp>
          <p:nvSpPr>
            <p:cNvPr id="4158" name="Line 83"/>
            <p:cNvSpPr>
              <a:spLocks noChangeShapeType="1"/>
            </p:cNvSpPr>
            <p:nvPr/>
          </p:nvSpPr>
          <p:spPr bwMode="auto">
            <a:xfrm>
              <a:off x="8153400" y="4495800"/>
              <a:ext cx="0" cy="609600"/>
            </a:xfrm>
            <a:prstGeom prst="line">
              <a:avLst/>
            </a:prstGeom>
            <a:noFill/>
            <a:ln w="76200">
              <a:solidFill>
                <a:schemeClr val="tx1"/>
              </a:solidFill>
              <a:round/>
              <a:headEnd/>
              <a:tailEnd type="triangle" w="med" len="med"/>
            </a:ln>
          </p:spPr>
          <p:txBody>
            <a:bodyPr/>
            <a:lstStyle/>
            <a:p>
              <a:endParaRPr lang="en-SG" dirty="0"/>
            </a:p>
          </p:txBody>
        </p:sp>
        <p:sp>
          <p:nvSpPr>
            <p:cNvPr id="4159" name="Rectangle 84"/>
            <p:cNvSpPr>
              <a:spLocks noChangeArrowheads="1"/>
            </p:cNvSpPr>
            <p:nvPr/>
          </p:nvSpPr>
          <p:spPr bwMode="auto">
            <a:xfrm>
              <a:off x="6096000" y="5257800"/>
              <a:ext cx="1447800" cy="1295400"/>
            </a:xfrm>
            <a:prstGeom prst="rect">
              <a:avLst/>
            </a:prstGeom>
            <a:solidFill>
              <a:schemeClr val="bg1"/>
            </a:solidFill>
            <a:ln w="9525">
              <a:solidFill>
                <a:schemeClr val="tx1"/>
              </a:solidFill>
              <a:miter lim="800000"/>
              <a:headEnd/>
              <a:tailEnd/>
            </a:ln>
          </p:spPr>
          <p:txBody>
            <a:bodyPr wrap="none" anchor="ctr"/>
            <a:lstStyle/>
            <a:p>
              <a:pPr algn="ctr"/>
              <a:r>
                <a:rPr lang="en-US" sz="2000" dirty="0">
                  <a:latin typeface="Times New Roman" pitchFamily="18" charset="0"/>
                </a:rPr>
                <a:t>Controller</a:t>
              </a:r>
            </a:p>
          </p:txBody>
        </p:sp>
        <p:sp>
          <p:nvSpPr>
            <p:cNvPr id="4160" name="Line 85"/>
            <p:cNvSpPr>
              <a:spLocks noChangeShapeType="1"/>
            </p:cNvSpPr>
            <p:nvPr/>
          </p:nvSpPr>
          <p:spPr bwMode="auto">
            <a:xfrm flipV="1">
              <a:off x="7239000" y="3505200"/>
              <a:ext cx="0" cy="1752600"/>
            </a:xfrm>
            <a:prstGeom prst="line">
              <a:avLst/>
            </a:prstGeom>
            <a:noFill/>
            <a:ln w="9525">
              <a:solidFill>
                <a:schemeClr val="tx1"/>
              </a:solidFill>
              <a:round/>
              <a:headEnd/>
              <a:tailEnd type="triangle" w="med" len="med"/>
            </a:ln>
          </p:spPr>
          <p:txBody>
            <a:bodyPr/>
            <a:lstStyle/>
            <a:p>
              <a:endParaRPr lang="en-SG" dirty="0"/>
            </a:p>
          </p:txBody>
        </p:sp>
        <p:sp>
          <p:nvSpPr>
            <p:cNvPr id="4161" name="Line 86"/>
            <p:cNvSpPr>
              <a:spLocks noChangeShapeType="1"/>
            </p:cNvSpPr>
            <p:nvPr/>
          </p:nvSpPr>
          <p:spPr bwMode="auto">
            <a:xfrm flipH="1" flipV="1">
              <a:off x="5105400" y="5638800"/>
              <a:ext cx="990600" cy="0"/>
            </a:xfrm>
            <a:prstGeom prst="line">
              <a:avLst/>
            </a:prstGeom>
            <a:noFill/>
            <a:ln w="9525">
              <a:solidFill>
                <a:schemeClr val="tx1"/>
              </a:solidFill>
              <a:round/>
              <a:headEnd/>
              <a:tailEnd type="triangle" w="med" len="med"/>
            </a:ln>
          </p:spPr>
          <p:txBody>
            <a:bodyPr/>
            <a:lstStyle/>
            <a:p>
              <a:endParaRPr lang="en-SG" dirty="0"/>
            </a:p>
          </p:txBody>
        </p:sp>
        <p:sp>
          <p:nvSpPr>
            <p:cNvPr id="4162" name="Line 89"/>
            <p:cNvSpPr>
              <a:spLocks noChangeShapeType="1"/>
            </p:cNvSpPr>
            <p:nvPr/>
          </p:nvSpPr>
          <p:spPr bwMode="auto">
            <a:xfrm flipV="1">
              <a:off x="6400800" y="4343400"/>
              <a:ext cx="0" cy="914400"/>
            </a:xfrm>
            <a:prstGeom prst="line">
              <a:avLst/>
            </a:prstGeom>
            <a:noFill/>
            <a:ln w="9525">
              <a:solidFill>
                <a:schemeClr val="tx1"/>
              </a:solidFill>
              <a:round/>
              <a:headEnd/>
              <a:tailEnd/>
            </a:ln>
          </p:spPr>
          <p:txBody>
            <a:bodyPr/>
            <a:lstStyle/>
            <a:p>
              <a:endParaRPr lang="en-SG" dirty="0"/>
            </a:p>
          </p:txBody>
        </p:sp>
        <p:sp>
          <p:nvSpPr>
            <p:cNvPr id="4163" name="Line 91"/>
            <p:cNvSpPr>
              <a:spLocks noChangeShapeType="1"/>
            </p:cNvSpPr>
            <p:nvPr/>
          </p:nvSpPr>
          <p:spPr bwMode="auto">
            <a:xfrm flipH="1">
              <a:off x="2667000" y="4343400"/>
              <a:ext cx="3733800" cy="0"/>
            </a:xfrm>
            <a:prstGeom prst="line">
              <a:avLst/>
            </a:prstGeom>
            <a:noFill/>
            <a:ln w="9525">
              <a:solidFill>
                <a:schemeClr val="tx1"/>
              </a:solidFill>
              <a:round/>
              <a:headEnd/>
              <a:tailEnd/>
            </a:ln>
          </p:spPr>
          <p:txBody>
            <a:bodyPr/>
            <a:lstStyle/>
            <a:p>
              <a:endParaRPr lang="en-SG" dirty="0"/>
            </a:p>
          </p:txBody>
        </p:sp>
        <p:sp>
          <p:nvSpPr>
            <p:cNvPr id="4164" name="Line 92"/>
            <p:cNvSpPr>
              <a:spLocks noChangeShapeType="1"/>
            </p:cNvSpPr>
            <p:nvPr/>
          </p:nvSpPr>
          <p:spPr bwMode="auto">
            <a:xfrm flipV="1">
              <a:off x="2667000" y="4191000"/>
              <a:ext cx="0" cy="152400"/>
            </a:xfrm>
            <a:prstGeom prst="line">
              <a:avLst/>
            </a:prstGeom>
            <a:noFill/>
            <a:ln w="9525">
              <a:solidFill>
                <a:schemeClr val="tx1"/>
              </a:solidFill>
              <a:round/>
              <a:headEnd/>
              <a:tailEnd type="triangle" w="med" len="med"/>
            </a:ln>
          </p:spPr>
          <p:txBody>
            <a:bodyPr/>
            <a:lstStyle/>
            <a:p>
              <a:endParaRPr lang="en-SG" dirty="0"/>
            </a:p>
          </p:txBody>
        </p:sp>
        <p:sp>
          <p:nvSpPr>
            <p:cNvPr id="4165" name="Line 93"/>
            <p:cNvSpPr>
              <a:spLocks noChangeShapeType="1"/>
            </p:cNvSpPr>
            <p:nvPr/>
          </p:nvSpPr>
          <p:spPr bwMode="auto">
            <a:xfrm flipV="1">
              <a:off x="6324600" y="4495800"/>
              <a:ext cx="0" cy="762000"/>
            </a:xfrm>
            <a:prstGeom prst="line">
              <a:avLst/>
            </a:prstGeom>
            <a:noFill/>
            <a:ln w="9525">
              <a:solidFill>
                <a:schemeClr val="tx1"/>
              </a:solidFill>
              <a:round/>
              <a:headEnd/>
              <a:tailEnd/>
            </a:ln>
          </p:spPr>
          <p:txBody>
            <a:bodyPr/>
            <a:lstStyle/>
            <a:p>
              <a:endParaRPr lang="en-SG" dirty="0"/>
            </a:p>
          </p:txBody>
        </p:sp>
        <p:sp>
          <p:nvSpPr>
            <p:cNvPr id="4166" name="Line 94"/>
            <p:cNvSpPr>
              <a:spLocks noChangeShapeType="1"/>
            </p:cNvSpPr>
            <p:nvPr/>
          </p:nvSpPr>
          <p:spPr bwMode="auto">
            <a:xfrm flipH="1">
              <a:off x="5105400" y="4495800"/>
              <a:ext cx="1219200" cy="0"/>
            </a:xfrm>
            <a:prstGeom prst="line">
              <a:avLst/>
            </a:prstGeom>
            <a:noFill/>
            <a:ln w="9525">
              <a:solidFill>
                <a:schemeClr val="tx1"/>
              </a:solidFill>
              <a:round/>
              <a:headEnd/>
              <a:tailEnd/>
            </a:ln>
          </p:spPr>
          <p:txBody>
            <a:bodyPr/>
            <a:lstStyle/>
            <a:p>
              <a:endParaRPr lang="en-SG" dirty="0"/>
            </a:p>
          </p:txBody>
        </p:sp>
        <p:sp>
          <p:nvSpPr>
            <p:cNvPr id="4167" name="Line 95"/>
            <p:cNvSpPr>
              <a:spLocks noChangeShapeType="1"/>
            </p:cNvSpPr>
            <p:nvPr/>
          </p:nvSpPr>
          <p:spPr bwMode="auto">
            <a:xfrm flipH="1" flipV="1">
              <a:off x="4953000" y="3124200"/>
              <a:ext cx="0" cy="1371600"/>
            </a:xfrm>
            <a:prstGeom prst="line">
              <a:avLst/>
            </a:prstGeom>
            <a:noFill/>
            <a:ln w="9525">
              <a:solidFill>
                <a:schemeClr val="tx1"/>
              </a:solidFill>
              <a:round/>
              <a:headEnd/>
              <a:tailEnd type="triangle" w="med" len="med"/>
            </a:ln>
          </p:spPr>
          <p:txBody>
            <a:bodyPr/>
            <a:lstStyle/>
            <a:p>
              <a:endParaRPr lang="en-SG" dirty="0"/>
            </a:p>
          </p:txBody>
        </p:sp>
        <p:sp>
          <p:nvSpPr>
            <p:cNvPr id="4168" name="Line 96"/>
            <p:cNvSpPr>
              <a:spLocks noChangeShapeType="1"/>
            </p:cNvSpPr>
            <p:nvPr/>
          </p:nvSpPr>
          <p:spPr bwMode="auto">
            <a:xfrm flipH="1">
              <a:off x="4953000" y="4495800"/>
              <a:ext cx="152400" cy="0"/>
            </a:xfrm>
            <a:prstGeom prst="line">
              <a:avLst/>
            </a:prstGeom>
            <a:noFill/>
            <a:ln w="9525">
              <a:solidFill>
                <a:schemeClr val="tx1"/>
              </a:solidFill>
              <a:round/>
              <a:headEnd/>
              <a:tailEnd/>
            </a:ln>
          </p:spPr>
          <p:txBody>
            <a:bodyPr/>
            <a:lstStyle/>
            <a:p>
              <a:endParaRPr lang="en-SG" dirty="0"/>
            </a:p>
          </p:txBody>
        </p:sp>
        <p:sp>
          <p:nvSpPr>
            <p:cNvPr id="4169" name="Rectangle 97"/>
            <p:cNvSpPr>
              <a:spLocks noChangeArrowheads="1"/>
            </p:cNvSpPr>
            <p:nvPr/>
          </p:nvSpPr>
          <p:spPr bwMode="auto">
            <a:xfrm>
              <a:off x="7924800" y="5181600"/>
              <a:ext cx="990600" cy="1524000"/>
            </a:xfrm>
            <a:prstGeom prst="rect">
              <a:avLst/>
            </a:prstGeom>
            <a:solidFill>
              <a:schemeClr val="bg1"/>
            </a:solidFill>
            <a:ln w="9525">
              <a:solidFill>
                <a:schemeClr val="tx1"/>
              </a:solidFill>
              <a:miter lim="800000"/>
              <a:headEnd/>
              <a:tailEnd/>
            </a:ln>
          </p:spPr>
          <p:txBody>
            <a:bodyPr wrap="none" anchor="ctr"/>
            <a:lstStyle/>
            <a:p>
              <a:pPr algn="ctr"/>
              <a:r>
                <a:rPr lang="en-US" dirty="0">
                  <a:latin typeface="Times New Roman" pitchFamily="18" charset="0"/>
                </a:rPr>
                <a:t>Data </a:t>
              </a:r>
            </a:p>
            <a:p>
              <a:pPr algn="ctr"/>
              <a:r>
                <a:rPr lang="en-US" dirty="0">
                  <a:latin typeface="Times New Roman" pitchFamily="18" charset="0"/>
                </a:rPr>
                <a:t> Transfer </a:t>
              </a:r>
            </a:p>
          </p:txBody>
        </p:sp>
        <p:sp>
          <p:nvSpPr>
            <p:cNvPr id="4170" name="Line 98"/>
            <p:cNvSpPr>
              <a:spLocks noChangeShapeType="1"/>
            </p:cNvSpPr>
            <p:nvPr/>
          </p:nvSpPr>
          <p:spPr bwMode="auto">
            <a:xfrm>
              <a:off x="7543800" y="5943600"/>
              <a:ext cx="381000" cy="0"/>
            </a:xfrm>
            <a:prstGeom prst="line">
              <a:avLst/>
            </a:prstGeom>
            <a:noFill/>
            <a:ln w="9525">
              <a:solidFill>
                <a:schemeClr val="tx1"/>
              </a:solidFill>
              <a:round/>
              <a:headEnd/>
              <a:tailEnd type="triangle" w="med" len="med"/>
            </a:ln>
          </p:spPr>
          <p:txBody>
            <a:bodyPr/>
            <a:lstStyle/>
            <a:p>
              <a:endParaRPr lang="en-SG" dirty="0"/>
            </a:p>
          </p:txBody>
        </p:sp>
      </p:gr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4400" dirty="0" smtClean="0"/>
              <a:t>Structure of an FPGA</a:t>
            </a:r>
            <a:endParaRPr lang="en-SG" sz="4400" dirty="0"/>
          </a:p>
        </p:txBody>
      </p:sp>
      <p:sp>
        <p:nvSpPr>
          <p:cNvPr id="3" name="Footer Placeholder 2"/>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2" name="Slide Number Placeholder 1"/>
          <p:cNvSpPr>
            <a:spLocks noGrp="1"/>
          </p:cNvSpPr>
          <p:nvPr>
            <p:ph type="sldNum" sz="quarter" idx="12"/>
          </p:nvPr>
        </p:nvSpPr>
        <p:spPr/>
        <p:txBody>
          <a:bodyPr/>
          <a:lstStyle/>
          <a:p>
            <a:fld id="{69E29E33-B620-47F9-BB04-8846C2A5AFCC}" type="slidenum">
              <a:rPr kumimoji="0" lang="en-US" smtClean="0"/>
              <a:pPr/>
              <a:t>86</a:t>
            </a:fld>
            <a:endParaRPr kumimoji="0" lang="en-US" dirty="0"/>
          </a:p>
        </p:txBody>
      </p:sp>
      <p:pic>
        <p:nvPicPr>
          <p:cNvPr id="7" name="Picture 5"/>
          <p:cNvPicPr>
            <a:picLocks noGrp="1" noChangeAspect="1" noChangeArrowheads="1"/>
          </p:cNvPicPr>
          <p:nvPr>
            <p:ph idx="1"/>
          </p:nvPr>
        </p:nvPicPr>
        <p:blipFill>
          <a:blip r:embed="rId2" cstate="print"/>
          <a:srcRect l="19937" t="8051" r="24921" b="9660"/>
          <a:stretch>
            <a:fillRect/>
          </a:stretch>
        </p:blipFill>
        <p:spPr bwMode="auto">
          <a:xfrm>
            <a:off x="1035246" y="765344"/>
            <a:ext cx="7480884" cy="5760000"/>
          </a:xfrm>
          <a:prstGeom prst="rect">
            <a:avLst/>
          </a:prstGeom>
          <a:noFill/>
          <a:ln w="9525">
            <a:noFill/>
            <a:miter lim="800000"/>
            <a:headEnd/>
            <a:tailEnd/>
          </a:ln>
          <a:effectLst/>
        </p:spPr>
      </p:pic>
      <p:sp>
        <p:nvSpPr>
          <p:cNvPr id="8" name="TextBox 7"/>
          <p:cNvSpPr txBox="1"/>
          <p:nvPr/>
        </p:nvSpPr>
        <p:spPr>
          <a:xfrm rot="16200000">
            <a:off x="-2109615" y="3414511"/>
            <a:ext cx="5760000" cy="461665"/>
          </a:xfrm>
          <a:prstGeom prst="rect">
            <a:avLst/>
          </a:prstGeom>
          <a:noFill/>
        </p:spPr>
        <p:txBody>
          <a:bodyPr wrap="square" rtlCol="0">
            <a:spAutoFit/>
          </a:bodyPr>
          <a:lstStyle/>
          <a:p>
            <a:pPr algn="ctr"/>
            <a:r>
              <a:rPr lang="en-US" sz="2400" dirty="0" smtClean="0"/>
              <a:t>Field Programmable Gate Array (FPGA)</a:t>
            </a:r>
            <a:endParaRPr lang="en-SG"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Versatile element, which can perform simultaneously functions of several DAQ building blocks discussed so far:</a:t>
            </a:r>
          </a:p>
          <a:p>
            <a:pPr lvl="1"/>
            <a:r>
              <a:rPr lang="en-US" dirty="0" smtClean="0"/>
              <a:t>Peak sensing Analog to Digital Conversion</a:t>
            </a:r>
          </a:p>
          <a:p>
            <a:pPr lvl="1"/>
            <a:r>
              <a:rPr lang="en-US" dirty="0" smtClean="0"/>
              <a:t>Charge to Digital Conversion</a:t>
            </a:r>
          </a:p>
          <a:p>
            <a:pPr lvl="1"/>
            <a:r>
              <a:rPr lang="en-US" dirty="0" smtClean="0"/>
              <a:t>Time to Digital Conversion</a:t>
            </a:r>
          </a:p>
          <a:p>
            <a:pPr lvl="1"/>
            <a:r>
              <a:rPr lang="en-US" dirty="0" smtClean="0"/>
              <a:t>Hit registering</a:t>
            </a:r>
          </a:p>
          <a:p>
            <a:pPr lvl="1"/>
            <a:r>
              <a:rPr lang="en-US" dirty="0" smtClean="0"/>
              <a:t>Pulse width measurement</a:t>
            </a:r>
          </a:p>
          <a:p>
            <a:pPr lvl="1"/>
            <a:r>
              <a:rPr lang="en-US" dirty="0" smtClean="0"/>
              <a:t>Pulse profile monitor</a:t>
            </a:r>
          </a:p>
          <a:p>
            <a:pPr lvl="1"/>
            <a:r>
              <a:rPr lang="en-US" dirty="0" smtClean="0"/>
              <a:t>Pulse shape discrimination</a:t>
            </a:r>
          </a:p>
          <a:p>
            <a:pPr lvl="1"/>
            <a:r>
              <a:rPr lang="en-US" dirty="0" smtClean="0"/>
              <a:t>Counting rate scaler</a:t>
            </a:r>
          </a:p>
          <a:p>
            <a:pPr lvl="1"/>
            <a:r>
              <a:rPr lang="en-US" dirty="0" smtClean="0"/>
              <a:t>And so on …</a:t>
            </a:r>
          </a:p>
          <a:p>
            <a:r>
              <a:rPr lang="en-US" dirty="0" smtClean="0"/>
              <a:t>Made possible due to breakthroughs in VLSI technology and other techniques</a:t>
            </a:r>
          </a:p>
          <a:p>
            <a:r>
              <a:rPr lang="en-US" dirty="0" smtClean="0"/>
              <a:t>On flipside, it produces a large data size to be handled</a:t>
            </a:r>
            <a:endParaRPr lang="en-SG" dirty="0" smtClean="0"/>
          </a:p>
          <a:p>
            <a:pPr lvl="1"/>
            <a:endParaRPr lang="en-SG" dirty="0"/>
          </a:p>
        </p:txBody>
      </p:sp>
      <p:sp>
        <p:nvSpPr>
          <p:cNvPr id="3" name="Title 2"/>
          <p:cNvSpPr>
            <a:spLocks noGrp="1"/>
          </p:cNvSpPr>
          <p:nvPr>
            <p:ph type="title"/>
          </p:nvPr>
        </p:nvSpPr>
        <p:spPr/>
        <p:txBody>
          <a:bodyPr>
            <a:noAutofit/>
          </a:bodyPr>
          <a:lstStyle/>
          <a:p>
            <a:r>
              <a:rPr lang="en-US" sz="4400" dirty="0" smtClean="0"/>
              <a:t>Digital waveform samplers</a:t>
            </a:r>
            <a:endParaRPr lang="en-SG" sz="4400"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87</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500"/>
                                        <p:tgtEl>
                                          <p:spTgt spid="2">
                                            <p:txEl>
                                              <p:pRg st="0" end="0"/>
                                            </p:txEl>
                                          </p:spTgt>
                                        </p:tgtEl>
                                      </p:cBhvr>
                                    </p:animEffect>
                                  </p:childTnLst>
                                  <p:subTnLst>
                                    <p:animClr>
                                      <p:cBhvr override="childStyle">
                                        <p:cTn dur="1" fill="hold" display="0" masterRel="nextClick" afterEffect="1"/>
                                        <p:tgtEl>
                                          <p:spTgt spid="2">
                                            <p:txEl>
                                              <p:pRg st="0" end="0"/>
                                            </p:txEl>
                                          </p:spTgt>
                                        </p:tgtEl>
                                        <p:attrNameLst>
                                          <p:attrName>ppt_c</p:attrName>
                                        </p:attrNameLst>
                                      </p:cBhvr>
                                      <p:to>
                                        <a:schemeClr val="accent1"/>
                                      </p:to>
                                    </p:animClr>
                                  </p:subTnLst>
                                </p:cTn>
                              </p:par>
                              <p:par>
                                <p:cTn id="8" presetID="22" presetClass="entr" presetSubtype="1"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up)">
                                      <p:cBhvr>
                                        <p:cTn id="10" dur="500"/>
                                        <p:tgtEl>
                                          <p:spTgt spid="2">
                                            <p:txEl>
                                              <p:pRg st="1" end="1"/>
                                            </p:txEl>
                                          </p:spTgt>
                                        </p:tgtEl>
                                      </p:cBhvr>
                                    </p:animEffect>
                                  </p:childTnLst>
                                  <p:subTnLst>
                                    <p:animClr>
                                      <p:cBhvr override="childStyle">
                                        <p:cTn dur="1" fill="hold" display="0" masterRel="nextClick" afterEffect="1"/>
                                        <p:tgtEl>
                                          <p:spTgt spid="2">
                                            <p:txEl>
                                              <p:pRg st="1" end="1"/>
                                            </p:txEl>
                                          </p:spTgt>
                                        </p:tgtEl>
                                        <p:attrNameLst>
                                          <p:attrName>ppt_c</p:attrName>
                                        </p:attrNameLst>
                                      </p:cBhvr>
                                      <p:to>
                                        <a:schemeClr val="accent1"/>
                                      </p:to>
                                    </p:animClr>
                                  </p:subTnLst>
                                </p:cTn>
                              </p:par>
                              <p:par>
                                <p:cTn id="11" presetID="22" presetClass="entr" presetSubtype="1" fill="hold" grpId="0"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up)">
                                      <p:cBhvr>
                                        <p:cTn id="13" dur="500"/>
                                        <p:tgtEl>
                                          <p:spTgt spid="2">
                                            <p:txEl>
                                              <p:pRg st="2" end="2"/>
                                            </p:txEl>
                                          </p:spTgt>
                                        </p:tgtEl>
                                      </p:cBhvr>
                                    </p:animEffect>
                                  </p:childTnLst>
                                  <p:subTnLst>
                                    <p:animClr>
                                      <p:cBhvr override="childStyle">
                                        <p:cTn dur="1" fill="hold" display="0" masterRel="nextClick" afterEffect="1"/>
                                        <p:tgtEl>
                                          <p:spTgt spid="2">
                                            <p:txEl>
                                              <p:pRg st="2" end="2"/>
                                            </p:txEl>
                                          </p:spTgt>
                                        </p:tgtEl>
                                        <p:attrNameLst>
                                          <p:attrName>ppt_c</p:attrName>
                                        </p:attrNameLst>
                                      </p:cBhvr>
                                      <p:to>
                                        <a:schemeClr val="accent1"/>
                                      </p:to>
                                    </p:animClr>
                                  </p:subTnLst>
                                </p:cTn>
                              </p:par>
                              <p:par>
                                <p:cTn id="14" presetID="22" presetClass="entr" presetSubtype="1" fill="hold" grpId="0"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up)">
                                      <p:cBhvr>
                                        <p:cTn id="16" dur="500"/>
                                        <p:tgtEl>
                                          <p:spTgt spid="2">
                                            <p:txEl>
                                              <p:pRg st="3" end="3"/>
                                            </p:txEl>
                                          </p:spTgt>
                                        </p:tgtEl>
                                      </p:cBhvr>
                                    </p:animEffect>
                                  </p:childTnLst>
                                  <p:subTnLst>
                                    <p:animClr>
                                      <p:cBhvr override="childStyle">
                                        <p:cTn dur="1" fill="hold" display="0" masterRel="nextClick" afterEffect="1"/>
                                        <p:tgtEl>
                                          <p:spTgt spid="2">
                                            <p:txEl>
                                              <p:pRg st="3" end="3"/>
                                            </p:txEl>
                                          </p:spTgt>
                                        </p:tgtEl>
                                        <p:attrNameLst>
                                          <p:attrName>ppt_c</p:attrName>
                                        </p:attrNameLst>
                                      </p:cBhvr>
                                      <p:to>
                                        <a:schemeClr val="accent1"/>
                                      </p:to>
                                    </p:animClr>
                                  </p:subTnLst>
                                </p:cTn>
                              </p:par>
                              <p:par>
                                <p:cTn id="17" presetID="22" presetClass="entr" presetSubtype="1"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up)">
                                      <p:cBhvr>
                                        <p:cTn id="19" dur="500"/>
                                        <p:tgtEl>
                                          <p:spTgt spid="2">
                                            <p:txEl>
                                              <p:pRg st="4" end="4"/>
                                            </p:txEl>
                                          </p:spTgt>
                                        </p:tgtEl>
                                      </p:cBhvr>
                                    </p:animEffect>
                                  </p:childTnLst>
                                  <p:subTnLst>
                                    <p:animClr>
                                      <p:cBhvr override="childStyle">
                                        <p:cTn dur="1" fill="hold" display="0" masterRel="nextClick" afterEffect="1"/>
                                        <p:tgtEl>
                                          <p:spTgt spid="2">
                                            <p:txEl>
                                              <p:pRg st="4" end="4"/>
                                            </p:txEl>
                                          </p:spTgt>
                                        </p:tgtEl>
                                        <p:attrNameLst>
                                          <p:attrName>ppt_c</p:attrName>
                                        </p:attrNameLst>
                                      </p:cBhvr>
                                      <p:to>
                                        <a:schemeClr val="accent1"/>
                                      </p:to>
                                    </p:animClr>
                                  </p:subTnLst>
                                </p:cTn>
                              </p:par>
                              <p:par>
                                <p:cTn id="20" presetID="22" presetClass="entr" presetSubtype="1" fill="hold" grpId="0"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up)">
                                      <p:cBhvr>
                                        <p:cTn id="22" dur="500"/>
                                        <p:tgtEl>
                                          <p:spTgt spid="2">
                                            <p:txEl>
                                              <p:pRg st="5" end="5"/>
                                            </p:txEl>
                                          </p:spTgt>
                                        </p:tgtEl>
                                      </p:cBhvr>
                                    </p:animEffect>
                                  </p:childTnLst>
                                  <p:subTnLst>
                                    <p:animClr>
                                      <p:cBhvr override="childStyle">
                                        <p:cTn dur="1" fill="hold" display="0" masterRel="nextClick" afterEffect="1"/>
                                        <p:tgtEl>
                                          <p:spTgt spid="2">
                                            <p:txEl>
                                              <p:pRg st="5" end="5"/>
                                            </p:txEl>
                                          </p:spTgt>
                                        </p:tgtEl>
                                        <p:attrNameLst>
                                          <p:attrName>ppt_c</p:attrName>
                                        </p:attrNameLst>
                                      </p:cBhvr>
                                      <p:to>
                                        <a:schemeClr val="accent1"/>
                                      </p:to>
                                    </p:animClr>
                                  </p:subTnLst>
                                </p:cTn>
                              </p:par>
                              <p:par>
                                <p:cTn id="23" presetID="22" presetClass="entr" presetSubtype="1"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wipe(up)">
                                      <p:cBhvr>
                                        <p:cTn id="25" dur="500"/>
                                        <p:tgtEl>
                                          <p:spTgt spid="2">
                                            <p:txEl>
                                              <p:pRg st="6" end="6"/>
                                            </p:txEl>
                                          </p:spTgt>
                                        </p:tgtEl>
                                      </p:cBhvr>
                                    </p:animEffect>
                                  </p:childTnLst>
                                  <p:subTnLst>
                                    <p:animClr>
                                      <p:cBhvr override="childStyle">
                                        <p:cTn dur="1" fill="hold" display="0" masterRel="nextClick" afterEffect="1"/>
                                        <p:tgtEl>
                                          <p:spTgt spid="2">
                                            <p:txEl>
                                              <p:pRg st="6" end="6"/>
                                            </p:txEl>
                                          </p:spTgt>
                                        </p:tgtEl>
                                        <p:attrNameLst>
                                          <p:attrName>ppt_c</p:attrName>
                                        </p:attrNameLst>
                                      </p:cBhvr>
                                      <p:to>
                                        <a:schemeClr val="accent1"/>
                                      </p:to>
                                    </p:animClr>
                                  </p:subTnLst>
                                </p:cTn>
                              </p:par>
                              <p:par>
                                <p:cTn id="26" presetID="22" presetClass="entr" presetSubtype="1" fill="hold" grpId="0"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wipe(up)">
                                      <p:cBhvr>
                                        <p:cTn id="28" dur="500"/>
                                        <p:tgtEl>
                                          <p:spTgt spid="2">
                                            <p:txEl>
                                              <p:pRg st="7" end="7"/>
                                            </p:txEl>
                                          </p:spTgt>
                                        </p:tgtEl>
                                      </p:cBhvr>
                                    </p:animEffect>
                                  </p:childTnLst>
                                  <p:subTnLst>
                                    <p:animClr>
                                      <p:cBhvr override="childStyle">
                                        <p:cTn dur="1" fill="hold" display="0" masterRel="nextClick" afterEffect="1"/>
                                        <p:tgtEl>
                                          <p:spTgt spid="2">
                                            <p:txEl>
                                              <p:pRg st="7" end="7"/>
                                            </p:txEl>
                                          </p:spTgt>
                                        </p:tgtEl>
                                        <p:attrNameLst>
                                          <p:attrName>ppt_c</p:attrName>
                                        </p:attrNameLst>
                                      </p:cBhvr>
                                      <p:to>
                                        <a:schemeClr val="accent1"/>
                                      </p:to>
                                    </p:animClr>
                                  </p:subTnLst>
                                </p:cTn>
                              </p:par>
                              <p:par>
                                <p:cTn id="29" presetID="22" presetClass="entr" presetSubtype="1" fill="hold" grpId="0"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wipe(up)">
                                      <p:cBhvr>
                                        <p:cTn id="31" dur="500"/>
                                        <p:tgtEl>
                                          <p:spTgt spid="2">
                                            <p:txEl>
                                              <p:pRg st="8" end="8"/>
                                            </p:txEl>
                                          </p:spTgt>
                                        </p:tgtEl>
                                      </p:cBhvr>
                                    </p:animEffect>
                                  </p:childTnLst>
                                  <p:subTnLst>
                                    <p:animClr>
                                      <p:cBhvr override="childStyle">
                                        <p:cTn dur="1" fill="hold" display="0" masterRel="nextClick" afterEffect="1"/>
                                        <p:tgtEl>
                                          <p:spTgt spid="2">
                                            <p:txEl>
                                              <p:pRg st="8" end="8"/>
                                            </p:txEl>
                                          </p:spTgt>
                                        </p:tgtEl>
                                        <p:attrNameLst>
                                          <p:attrName>ppt_c</p:attrName>
                                        </p:attrNameLst>
                                      </p:cBhvr>
                                      <p:to>
                                        <a:schemeClr val="accent1"/>
                                      </p:to>
                                    </p:animClr>
                                  </p:subTnLst>
                                </p:cTn>
                              </p:par>
                              <p:par>
                                <p:cTn id="32" presetID="22" presetClass="entr" presetSubtype="1" fill="hold" grpId="0"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wipe(up)">
                                      <p:cBhvr>
                                        <p:cTn id="34" dur="500"/>
                                        <p:tgtEl>
                                          <p:spTgt spid="2">
                                            <p:txEl>
                                              <p:pRg st="9" end="9"/>
                                            </p:txEl>
                                          </p:spTgt>
                                        </p:tgtEl>
                                      </p:cBhvr>
                                    </p:animEffect>
                                  </p:childTnLst>
                                  <p:subTnLst>
                                    <p:animClr>
                                      <p:cBhvr override="childStyle">
                                        <p:cTn dur="1" fill="hold" display="0" masterRel="nextClick" afterEffect="1"/>
                                        <p:tgtEl>
                                          <p:spTgt spid="2">
                                            <p:txEl>
                                              <p:pRg st="9" end="9"/>
                                            </p:txEl>
                                          </p:spTgt>
                                        </p:tgtEl>
                                        <p:attrNameLst>
                                          <p:attrName>ppt_c</p:attrName>
                                        </p:attrNameLst>
                                      </p:cBhvr>
                                      <p:to>
                                        <a:schemeClr val="accent1"/>
                                      </p:to>
                                    </p:animClr>
                                  </p:sub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animEffect transition="in" filter="wipe(up)">
                                      <p:cBhvr>
                                        <p:cTn id="39" dur="500"/>
                                        <p:tgtEl>
                                          <p:spTgt spid="2">
                                            <p:txEl>
                                              <p:pRg st="10" end="10"/>
                                            </p:txEl>
                                          </p:spTgt>
                                        </p:tgtEl>
                                      </p:cBhvr>
                                    </p:animEffect>
                                  </p:childTnLst>
                                  <p:subTnLst>
                                    <p:animClr>
                                      <p:cBhvr override="childStyle">
                                        <p:cTn dur="1" fill="hold" display="0" masterRel="nextClick" afterEffect="1"/>
                                        <p:tgtEl>
                                          <p:spTgt spid="2">
                                            <p:txEl>
                                              <p:pRg st="10" end="10"/>
                                            </p:txEl>
                                          </p:spTgt>
                                        </p:tgtEl>
                                        <p:attrNameLst>
                                          <p:attrName>ppt_c</p:attrName>
                                        </p:attrNameLst>
                                      </p:cBhvr>
                                      <p:to>
                                        <a:schemeClr val="accent1"/>
                                      </p:to>
                                    </p:animClr>
                                  </p:sub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2">
                                            <p:txEl>
                                              <p:pRg st="11" end="11"/>
                                            </p:txEl>
                                          </p:spTgt>
                                        </p:tgtEl>
                                        <p:attrNameLst>
                                          <p:attrName>style.visibility</p:attrName>
                                        </p:attrNameLst>
                                      </p:cBhvr>
                                      <p:to>
                                        <p:strVal val="visible"/>
                                      </p:to>
                                    </p:set>
                                    <p:animEffect transition="in" filter="wipe(up)">
                                      <p:cBhvr>
                                        <p:cTn id="44"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Footer Placeholder 4"/>
          <p:cNvSpPr>
            <a:spLocks noGrp="1"/>
          </p:cNvSpPr>
          <p:nvPr>
            <p:ph type="ftr" sz="quarter" idx="11"/>
          </p:nvPr>
        </p:nvSpPr>
        <p:spPr>
          <a:noFill/>
        </p:spPr>
        <p:txBody>
          <a:bodyPr/>
          <a:lstStyle/>
          <a:p>
            <a:r>
              <a:rPr lang="sv-SE" smtClean="0"/>
              <a:t>B.Satyanarayana, TIFR, Mumbai                    Signal Processing Electronics                    SERCEHEP11, VECC, Kolkata</a:t>
            </a:r>
            <a:endParaRPr lang="en-GB" dirty="0"/>
          </a:p>
        </p:txBody>
      </p:sp>
      <p:sp>
        <p:nvSpPr>
          <p:cNvPr id="7173" name="Rectangle 2"/>
          <p:cNvSpPr>
            <a:spLocks noGrp="1" noChangeArrowheads="1"/>
          </p:cNvSpPr>
          <p:nvPr>
            <p:ph type="title"/>
          </p:nvPr>
        </p:nvSpPr>
        <p:spPr/>
        <p:txBody>
          <a:bodyPr>
            <a:noAutofit/>
          </a:bodyPr>
          <a:lstStyle/>
          <a:p>
            <a:pPr eaLnBrk="1" hangingPunct="1"/>
            <a:r>
              <a:rPr lang="en-US" sz="4400" dirty="0" smtClean="0"/>
              <a:t>Switched Capacitor Array</a:t>
            </a:r>
          </a:p>
        </p:txBody>
      </p:sp>
      <p:sp>
        <p:nvSpPr>
          <p:cNvPr id="7174" name="Rectangle 3"/>
          <p:cNvSpPr>
            <a:spLocks noChangeArrowheads="1"/>
          </p:cNvSpPr>
          <p:nvPr/>
        </p:nvSpPr>
        <p:spPr bwMode="auto">
          <a:xfrm>
            <a:off x="1447800" y="4206875"/>
            <a:ext cx="6629400" cy="304800"/>
          </a:xfrm>
          <a:prstGeom prst="rect">
            <a:avLst/>
          </a:prstGeom>
          <a:solidFill>
            <a:schemeClr val="bg1"/>
          </a:solidFill>
          <a:ln w="19050">
            <a:solidFill>
              <a:schemeClr val="tx1"/>
            </a:solidFill>
            <a:miter lim="800000"/>
            <a:headEnd/>
            <a:tailEnd/>
          </a:ln>
        </p:spPr>
        <p:txBody>
          <a:bodyPr wrap="none" anchor="ctr"/>
          <a:lstStyle/>
          <a:p>
            <a:pPr algn="ctr" eaLnBrk="1" hangingPunct="1"/>
            <a:r>
              <a:rPr lang="en-US" dirty="0"/>
              <a:t>Shift Register</a:t>
            </a:r>
          </a:p>
        </p:txBody>
      </p:sp>
      <p:sp>
        <p:nvSpPr>
          <p:cNvPr id="7175" name="Line 4"/>
          <p:cNvSpPr>
            <a:spLocks noChangeShapeType="1"/>
          </p:cNvSpPr>
          <p:nvPr/>
        </p:nvSpPr>
        <p:spPr bwMode="auto">
          <a:xfrm flipH="1">
            <a:off x="1159800" y="4359275"/>
            <a:ext cx="288000" cy="0"/>
          </a:xfrm>
          <a:prstGeom prst="line">
            <a:avLst/>
          </a:prstGeom>
          <a:noFill/>
          <a:ln w="9525">
            <a:solidFill>
              <a:schemeClr val="tx1"/>
            </a:solidFill>
            <a:round/>
            <a:headEnd/>
            <a:tailEnd/>
          </a:ln>
        </p:spPr>
        <p:txBody>
          <a:bodyPr/>
          <a:lstStyle/>
          <a:p>
            <a:endParaRPr lang="en-SG" dirty="0"/>
          </a:p>
        </p:txBody>
      </p:sp>
      <p:sp>
        <p:nvSpPr>
          <p:cNvPr id="7176" name="Text Box 5"/>
          <p:cNvSpPr txBox="1">
            <a:spLocks noChangeArrowheads="1"/>
          </p:cNvSpPr>
          <p:nvPr/>
        </p:nvSpPr>
        <p:spPr bwMode="auto">
          <a:xfrm>
            <a:off x="381000" y="4140558"/>
            <a:ext cx="875561" cy="400110"/>
          </a:xfrm>
          <a:prstGeom prst="rect">
            <a:avLst/>
          </a:prstGeom>
          <a:noFill/>
          <a:ln w="9525">
            <a:noFill/>
            <a:miter lim="800000"/>
            <a:headEnd/>
            <a:tailEnd/>
          </a:ln>
        </p:spPr>
        <p:txBody>
          <a:bodyPr wrap="none">
            <a:spAutoFit/>
          </a:bodyPr>
          <a:lstStyle/>
          <a:p>
            <a:pPr eaLnBrk="1" hangingPunct="1"/>
            <a:r>
              <a:rPr lang="en-US" sz="2000" dirty="0" smtClean="0"/>
              <a:t>Clock</a:t>
            </a:r>
            <a:endParaRPr lang="en-US" sz="2000" dirty="0"/>
          </a:p>
        </p:txBody>
      </p:sp>
      <p:sp>
        <p:nvSpPr>
          <p:cNvPr id="7178" name="Line 7"/>
          <p:cNvSpPr>
            <a:spLocks noChangeShapeType="1"/>
          </p:cNvSpPr>
          <p:nvPr/>
        </p:nvSpPr>
        <p:spPr bwMode="auto">
          <a:xfrm>
            <a:off x="806450" y="2606675"/>
            <a:ext cx="6172200" cy="0"/>
          </a:xfrm>
          <a:prstGeom prst="line">
            <a:avLst/>
          </a:prstGeom>
          <a:noFill/>
          <a:ln w="28575">
            <a:solidFill>
              <a:srgbClr val="FF0000"/>
            </a:solidFill>
            <a:round/>
            <a:headEnd/>
            <a:tailEnd/>
          </a:ln>
        </p:spPr>
        <p:txBody>
          <a:bodyPr/>
          <a:lstStyle/>
          <a:p>
            <a:endParaRPr lang="en-SG" dirty="0"/>
          </a:p>
        </p:txBody>
      </p:sp>
      <p:sp>
        <p:nvSpPr>
          <p:cNvPr id="7179" name="Line 8"/>
          <p:cNvSpPr>
            <a:spLocks noChangeShapeType="1"/>
          </p:cNvSpPr>
          <p:nvPr/>
        </p:nvSpPr>
        <p:spPr bwMode="auto">
          <a:xfrm>
            <a:off x="1492250" y="2606675"/>
            <a:ext cx="0" cy="152400"/>
          </a:xfrm>
          <a:prstGeom prst="line">
            <a:avLst/>
          </a:prstGeom>
          <a:noFill/>
          <a:ln w="9525">
            <a:solidFill>
              <a:schemeClr val="tx1"/>
            </a:solidFill>
            <a:round/>
            <a:headEnd/>
            <a:tailEnd/>
          </a:ln>
        </p:spPr>
        <p:txBody>
          <a:bodyPr/>
          <a:lstStyle/>
          <a:p>
            <a:endParaRPr lang="en-SG" dirty="0"/>
          </a:p>
        </p:txBody>
      </p:sp>
      <p:sp>
        <p:nvSpPr>
          <p:cNvPr id="7180" name="Line 9"/>
          <p:cNvSpPr>
            <a:spLocks noChangeShapeType="1"/>
          </p:cNvSpPr>
          <p:nvPr/>
        </p:nvSpPr>
        <p:spPr bwMode="auto">
          <a:xfrm>
            <a:off x="1492250" y="2759075"/>
            <a:ext cx="76200" cy="152400"/>
          </a:xfrm>
          <a:prstGeom prst="line">
            <a:avLst/>
          </a:prstGeom>
          <a:noFill/>
          <a:ln w="9525">
            <a:solidFill>
              <a:schemeClr val="tx1"/>
            </a:solidFill>
            <a:round/>
            <a:headEnd/>
            <a:tailEnd/>
          </a:ln>
        </p:spPr>
        <p:txBody>
          <a:bodyPr/>
          <a:lstStyle/>
          <a:p>
            <a:endParaRPr lang="en-SG" dirty="0"/>
          </a:p>
        </p:txBody>
      </p:sp>
      <p:sp>
        <p:nvSpPr>
          <p:cNvPr id="7181" name="Line 10"/>
          <p:cNvSpPr>
            <a:spLocks noChangeShapeType="1"/>
          </p:cNvSpPr>
          <p:nvPr/>
        </p:nvSpPr>
        <p:spPr bwMode="auto">
          <a:xfrm>
            <a:off x="1492250" y="2911475"/>
            <a:ext cx="0" cy="228600"/>
          </a:xfrm>
          <a:prstGeom prst="line">
            <a:avLst/>
          </a:prstGeom>
          <a:noFill/>
          <a:ln w="9525">
            <a:solidFill>
              <a:schemeClr val="tx1"/>
            </a:solidFill>
            <a:round/>
            <a:headEnd/>
            <a:tailEnd/>
          </a:ln>
        </p:spPr>
        <p:txBody>
          <a:bodyPr/>
          <a:lstStyle/>
          <a:p>
            <a:endParaRPr lang="en-SG" dirty="0"/>
          </a:p>
        </p:txBody>
      </p:sp>
      <p:sp>
        <p:nvSpPr>
          <p:cNvPr id="7182" name="Line 11"/>
          <p:cNvSpPr>
            <a:spLocks noChangeShapeType="1"/>
          </p:cNvSpPr>
          <p:nvPr/>
        </p:nvSpPr>
        <p:spPr bwMode="auto">
          <a:xfrm>
            <a:off x="1339850" y="3140075"/>
            <a:ext cx="304800" cy="0"/>
          </a:xfrm>
          <a:prstGeom prst="line">
            <a:avLst/>
          </a:prstGeom>
          <a:noFill/>
          <a:ln w="9525">
            <a:solidFill>
              <a:schemeClr val="tx1"/>
            </a:solidFill>
            <a:round/>
            <a:headEnd/>
            <a:tailEnd/>
          </a:ln>
        </p:spPr>
        <p:txBody>
          <a:bodyPr/>
          <a:lstStyle/>
          <a:p>
            <a:endParaRPr lang="en-SG" dirty="0"/>
          </a:p>
        </p:txBody>
      </p:sp>
      <p:sp>
        <p:nvSpPr>
          <p:cNvPr id="7183" name="Line 12"/>
          <p:cNvSpPr>
            <a:spLocks noChangeShapeType="1"/>
          </p:cNvSpPr>
          <p:nvPr/>
        </p:nvSpPr>
        <p:spPr bwMode="auto">
          <a:xfrm>
            <a:off x="1339850" y="3216275"/>
            <a:ext cx="304800" cy="0"/>
          </a:xfrm>
          <a:prstGeom prst="line">
            <a:avLst/>
          </a:prstGeom>
          <a:noFill/>
          <a:ln w="9525">
            <a:solidFill>
              <a:schemeClr val="tx1"/>
            </a:solidFill>
            <a:round/>
            <a:headEnd/>
            <a:tailEnd/>
          </a:ln>
        </p:spPr>
        <p:txBody>
          <a:bodyPr/>
          <a:lstStyle/>
          <a:p>
            <a:endParaRPr lang="en-SG" dirty="0"/>
          </a:p>
        </p:txBody>
      </p:sp>
      <p:sp>
        <p:nvSpPr>
          <p:cNvPr id="7184" name="Line 13"/>
          <p:cNvSpPr>
            <a:spLocks noChangeShapeType="1"/>
          </p:cNvSpPr>
          <p:nvPr/>
        </p:nvSpPr>
        <p:spPr bwMode="auto">
          <a:xfrm>
            <a:off x="1492250" y="3216275"/>
            <a:ext cx="0" cy="228600"/>
          </a:xfrm>
          <a:prstGeom prst="line">
            <a:avLst/>
          </a:prstGeom>
          <a:noFill/>
          <a:ln w="9525">
            <a:solidFill>
              <a:schemeClr val="tx1"/>
            </a:solidFill>
            <a:round/>
            <a:headEnd/>
            <a:tailEnd/>
          </a:ln>
        </p:spPr>
        <p:txBody>
          <a:bodyPr/>
          <a:lstStyle/>
          <a:p>
            <a:endParaRPr lang="en-SG" dirty="0"/>
          </a:p>
        </p:txBody>
      </p:sp>
      <p:sp>
        <p:nvSpPr>
          <p:cNvPr id="7185" name="Line 14"/>
          <p:cNvSpPr>
            <a:spLocks noChangeShapeType="1"/>
          </p:cNvSpPr>
          <p:nvPr/>
        </p:nvSpPr>
        <p:spPr bwMode="auto">
          <a:xfrm>
            <a:off x="1492250" y="3063875"/>
            <a:ext cx="304800" cy="0"/>
          </a:xfrm>
          <a:prstGeom prst="line">
            <a:avLst/>
          </a:prstGeom>
          <a:noFill/>
          <a:ln w="9525">
            <a:solidFill>
              <a:schemeClr val="tx1"/>
            </a:solidFill>
            <a:round/>
            <a:headEnd/>
            <a:tailEnd/>
          </a:ln>
        </p:spPr>
        <p:txBody>
          <a:bodyPr/>
          <a:lstStyle/>
          <a:p>
            <a:endParaRPr lang="en-SG" dirty="0"/>
          </a:p>
        </p:txBody>
      </p:sp>
      <p:sp>
        <p:nvSpPr>
          <p:cNvPr id="7186" name="Line 15"/>
          <p:cNvSpPr>
            <a:spLocks noChangeShapeType="1"/>
          </p:cNvSpPr>
          <p:nvPr/>
        </p:nvSpPr>
        <p:spPr bwMode="auto">
          <a:xfrm>
            <a:off x="1797050" y="3063875"/>
            <a:ext cx="0" cy="304800"/>
          </a:xfrm>
          <a:prstGeom prst="line">
            <a:avLst/>
          </a:prstGeom>
          <a:noFill/>
          <a:ln w="9525">
            <a:solidFill>
              <a:schemeClr val="tx1"/>
            </a:solidFill>
            <a:round/>
            <a:headEnd/>
            <a:tailEnd/>
          </a:ln>
        </p:spPr>
        <p:txBody>
          <a:bodyPr/>
          <a:lstStyle/>
          <a:p>
            <a:endParaRPr lang="en-SG" dirty="0"/>
          </a:p>
        </p:txBody>
      </p:sp>
      <p:sp>
        <p:nvSpPr>
          <p:cNvPr id="7187" name="Line 16"/>
          <p:cNvSpPr>
            <a:spLocks noChangeShapeType="1"/>
          </p:cNvSpPr>
          <p:nvPr/>
        </p:nvSpPr>
        <p:spPr bwMode="auto">
          <a:xfrm>
            <a:off x="1797050" y="3368675"/>
            <a:ext cx="76200" cy="152400"/>
          </a:xfrm>
          <a:prstGeom prst="line">
            <a:avLst/>
          </a:prstGeom>
          <a:noFill/>
          <a:ln w="9525">
            <a:solidFill>
              <a:schemeClr val="tx1"/>
            </a:solidFill>
            <a:round/>
            <a:headEnd/>
            <a:tailEnd/>
          </a:ln>
        </p:spPr>
        <p:txBody>
          <a:bodyPr/>
          <a:lstStyle/>
          <a:p>
            <a:endParaRPr lang="en-SG" dirty="0"/>
          </a:p>
        </p:txBody>
      </p:sp>
      <p:sp>
        <p:nvSpPr>
          <p:cNvPr id="7188" name="Line 17"/>
          <p:cNvSpPr>
            <a:spLocks noChangeShapeType="1"/>
          </p:cNvSpPr>
          <p:nvPr/>
        </p:nvSpPr>
        <p:spPr bwMode="auto">
          <a:xfrm>
            <a:off x="1797050" y="3521075"/>
            <a:ext cx="0" cy="304800"/>
          </a:xfrm>
          <a:prstGeom prst="line">
            <a:avLst/>
          </a:prstGeom>
          <a:noFill/>
          <a:ln w="9525">
            <a:solidFill>
              <a:schemeClr val="tx1"/>
            </a:solidFill>
            <a:round/>
            <a:headEnd/>
            <a:tailEnd/>
          </a:ln>
        </p:spPr>
        <p:txBody>
          <a:bodyPr/>
          <a:lstStyle/>
          <a:p>
            <a:endParaRPr lang="en-SG" dirty="0"/>
          </a:p>
        </p:txBody>
      </p:sp>
      <p:sp>
        <p:nvSpPr>
          <p:cNvPr id="7189" name="Line 18"/>
          <p:cNvSpPr>
            <a:spLocks noChangeShapeType="1"/>
          </p:cNvSpPr>
          <p:nvPr/>
        </p:nvSpPr>
        <p:spPr bwMode="auto">
          <a:xfrm>
            <a:off x="1797050" y="3825875"/>
            <a:ext cx="6324600" cy="0"/>
          </a:xfrm>
          <a:prstGeom prst="line">
            <a:avLst/>
          </a:prstGeom>
          <a:noFill/>
          <a:ln w="28575">
            <a:solidFill>
              <a:srgbClr val="FFFF00"/>
            </a:solidFill>
            <a:round/>
            <a:headEnd/>
            <a:tailEnd/>
          </a:ln>
        </p:spPr>
        <p:txBody>
          <a:bodyPr/>
          <a:lstStyle/>
          <a:p>
            <a:endParaRPr lang="en-SG" dirty="0">
              <a:solidFill>
                <a:srgbClr val="FFFF00"/>
              </a:solidFill>
            </a:endParaRPr>
          </a:p>
        </p:txBody>
      </p:sp>
      <p:grpSp>
        <p:nvGrpSpPr>
          <p:cNvPr id="2" name="Group 19"/>
          <p:cNvGrpSpPr>
            <a:grpSpLocks/>
          </p:cNvGrpSpPr>
          <p:nvPr/>
        </p:nvGrpSpPr>
        <p:grpSpPr bwMode="auto">
          <a:xfrm>
            <a:off x="1568450" y="2073275"/>
            <a:ext cx="76200" cy="762000"/>
            <a:chOff x="1296" y="1488"/>
            <a:chExt cx="48" cy="480"/>
          </a:xfrm>
        </p:grpSpPr>
        <p:sp>
          <p:nvSpPr>
            <p:cNvPr id="7763" name="Line 20"/>
            <p:cNvSpPr>
              <a:spLocks noChangeShapeType="1"/>
            </p:cNvSpPr>
            <p:nvPr/>
          </p:nvSpPr>
          <p:spPr bwMode="auto">
            <a:xfrm>
              <a:off x="1296" y="1968"/>
              <a:ext cx="48" cy="0"/>
            </a:xfrm>
            <a:prstGeom prst="line">
              <a:avLst/>
            </a:prstGeom>
            <a:noFill/>
            <a:ln w="9525">
              <a:solidFill>
                <a:schemeClr val="accent2"/>
              </a:solidFill>
              <a:round/>
              <a:headEnd/>
              <a:tailEnd/>
            </a:ln>
          </p:spPr>
          <p:txBody>
            <a:bodyPr/>
            <a:lstStyle/>
            <a:p>
              <a:endParaRPr lang="en-SG" dirty="0"/>
            </a:p>
          </p:txBody>
        </p:sp>
        <p:sp>
          <p:nvSpPr>
            <p:cNvPr id="7764" name="Line 21"/>
            <p:cNvSpPr>
              <a:spLocks noChangeShapeType="1"/>
            </p:cNvSpPr>
            <p:nvPr/>
          </p:nvSpPr>
          <p:spPr bwMode="auto">
            <a:xfrm flipV="1">
              <a:off x="1344" y="1488"/>
              <a:ext cx="0" cy="480"/>
            </a:xfrm>
            <a:prstGeom prst="line">
              <a:avLst/>
            </a:prstGeom>
            <a:noFill/>
            <a:ln w="9525">
              <a:solidFill>
                <a:schemeClr val="accent2"/>
              </a:solidFill>
              <a:round/>
              <a:headEnd/>
              <a:tailEnd/>
            </a:ln>
          </p:spPr>
          <p:txBody>
            <a:bodyPr/>
            <a:lstStyle/>
            <a:p>
              <a:endParaRPr lang="en-SG" dirty="0"/>
            </a:p>
          </p:txBody>
        </p:sp>
      </p:grpSp>
      <p:grpSp>
        <p:nvGrpSpPr>
          <p:cNvPr id="3" name="Group 22"/>
          <p:cNvGrpSpPr>
            <a:grpSpLocks/>
          </p:cNvGrpSpPr>
          <p:nvPr/>
        </p:nvGrpSpPr>
        <p:grpSpPr bwMode="auto">
          <a:xfrm>
            <a:off x="958850" y="1997075"/>
            <a:ext cx="685800" cy="152400"/>
            <a:chOff x="912" y="1440"/>
            <a:chExt cx="432" cy="96"/>
          </a:xfrm>
        </p:grpSpPr>
        <p:grpSp>
          <p:nvGrpSpPr>
            <p:cNvPr id="4" name="Group 23"/>
            <p:cNvGrpSpPr>
              <a:grpSpLocks/>
            </p:cNvGrpSpPr>
            <p:nvPr/>
          </p:nvGrpSpPr>
          <p:grpSpPr bwMode="auto">
            <a:xfrm>
              <a:off x="960" y="1440"/>
              <a:ext cx="146" cy="96"/>
              <a:chOff x="1008" y="1440"/>
              <a:chExt cx="146" cy="96"/>
            </a:xfrm>
          </p:grpSpPr>
          <p:sp>
            <p:nvSpPr>
              <p:cNvPr id="7759" name="Line 24"/>
              <p:cNvSpPr>
                <a:spLocks noChangeShapeType="1"/>
              </p:cNvSpPr>
              <p:nvPr/>
            </p:nvSpPr>
            <p:spPr bwMode="auto">
              <a:xfrm>
                <a:off x="1008" y="1440"/>
                <a:ext cx="0" cy="96"/>
              </a:xfrm>
              <a:prstGeom prst="line">
                <a:avLst/>
              </a:prstGeom>
              <a:noFill/>
              <a:ln w="9525">
                <a:solidFill>
                  <a:schemeClr val="tx1"/>
                </a:solidFill>
                <a:round/>
                <a:headEnd/>
                <a:tailEnd/>
              </a:ln>
            </p:spPr>
            <p:txBody>
              <a:bodyPr/>
              <a:lstStyle/>
              <a:p>
                <a:endParaRPr lang="en-SG" dirty="0"/>
              </a:p>
            </p:txBody>
          </p:sp>
          <p:sp>
            <p:nvSpPr>
              <p:cNvPr id="7760" name="Line 25"/>
              <p:cNvSpPr>
                <a:spLocks noChangeShapeType="1"/>
              </p:cNvSpPr>
              <p:nvPr/>
            </p:nvSpPr>
            <p:spPr bwMode="auto">
              <a:xfrm flipV="1">
                <a:off x="1008" y="1488"/>
                <a:ext cx="96" cy="48"/>
              </a:xfrm>
              <a:prstGeom prst="line">
                <a:avLst/>
              </a:prstGeom>
              <a:noFill/>
              <a:ln w="9525">
                <a:solidFill>
                  <a:schemeClr val="tx1"/>
                </a:solidFill>
                <a:round/>
                <a:headEnd/>
                <a:tailEnd/>
              </a:ln>
            </p:spPr>
            <p:txBody>
              <a:bodyPr/>
              <a:lstStyle/>
              <a:p>
                <a:endParaRPr lang="en-SG" dirty="0"/>
              </a:p>
            </p:txBody>
          </p:sp>
          <p:sp>
            <p:nvSpPr>
              <p:cNvPr id="7761" name="Line 26"/>
              <p:cNvSpPr>
                <a:spLocks noChangeShapeType="1"/>
              </p:cNvSpPr>
              <p:nvPr/>
            </p:nvSpPr>
            <p:spPr bwMode="auto">
              <a:xfrm>
                <a:off x="1008" y="1440"/>
                <a:ext cx="96" cy="48"/>
              </a:xfrm>
              <a:prstGeom prst="line">
                <a:avLst/>
              </a:prstGeom>
              <a:noFill/>
              <a:ln w="9525">
                <a:solidFill>
                  <a:schemeClr val="tx1"/>
                </a:solidFill>
                <a:round/>
                <a:headEnd/>
                <a:tailEnd/>
              </a:ln>
            </p:spPr>
            <p:txBody>
              <a:bodyPr/>
              <a:lstStyle/>
              <a:p>
                <a:endParaRPr lang="en-SG" dirty="0"/>
              </a:p>
            </p:txBody>
          </p:sp>
          <p:sp>
            <p:nvSpPr>
              <p:cNvPr id="7762" name="Oval 27"/>
              <p:cNvSpPr>
                <a:spLocks noChangeArrowheads="1"/>
              </p:cNvSpPr>
              <p:nvPr/>
            </p:nvSpPr>
            <p:spPr bwMode="auto">
              <a:xfrm>
                <a:off x="1107" y="1464"/>
                <a:ext cx="47" cy="47"/>
              </a:xfrm>
              <a:prstGeom prst="ellipse">
                <a:avLst/>
              </a:prstGeom>
              <a:solidFill>
                <a:schemeClr val="bg1"/>
              </a:solidFill>
              <a:ln w="9525">
                <a:solidFill>
                  <a:schemeClr val="tx1"/>
                </a:solidFill>
                <a:round/>
                <a:headEnd/>
                <a:tailEnd/>
              </a:ln>
            </p:spPr>
            <p:txBody>
              <a:bodyPr wrap="none" anchor="ctr"/>
              <a:lstStyle/>
              <a:p>
                <a:endParaRPr lang="en-SG" dirty="0"/>
              </a:p>
            </p:txBody>
          </p:sp>
        </p:grpSp>
        <p:grpSp>
          <p:nvGrpSpPr>
            <p:cNvPr id="5" name="Group 28"/>
            <p:cNvGrpSpPr>
              <a:grpSpLocks/>
            </p:cNvGrpSpPr>
            <p:nvPr/>
          </p:nvGrpSpPr>
          <p:grpSpPr bwMode="auto">
            <a:xfrm>
              <a:off x="1152" y="1440"/>
              <a:ext cx="146" cy="96"/>
              <a:chOff x="1008" y="1440"/>
              <a:chExt cx="146" cy="96"/>
            </a:xfrm>
          </p:grpSpPr>
          <p:sp>
            <p:nvSpPr>
              <p:cNvPr id="7755" name="Line 29"/>
              <p:cNvSpPr>
                <a:spLocks noChangeShapeType="1"/>
              </p:cNvSpPr>
              <p:nvPr/>
            </p:nvSpPr>
            <p:spPr bwMode="auto">
              <a:xfrm>
                <a:off x="1008" y="1440"/>
                <a:ext cx="0" cy="96"/>
              </a:xfrm>
              <a:prstGeom prst="line">
                <a:avLst/>
              </a:prstGeom>
              <a:noFill/>
              <a:ln w="9525">
                <a:solidFill>
                  <a:schemeClr val="tx1"/>
                </a:solidFill>
                <a:round/>
                <a:headEnd/>
                <a:tailEnd/>
              </a:ln>
            </p:spPr>
            <p:txBody>
              <a:bodyPr/>
              <a:lstStyle/>
              <a:p>
                <a:endParaRPr lang="en-SG" dirty="0"/>
              </a:p>
            </p:txBody>
          </p:sp>
          <p:sp>
            <p:nvSpPr>
              <p:cNvPr id="7756" name="Line 30"/>
              <p:cNvSpPr>
                <a:spLocks noChangeShapeType="1"/>
              </p:cNvSpPr>
              <p:nvPr/>
            </p:nvSpPr>
            <p:spPr bwMode="auto">
              <a:xfrm flipV="1">
                <a:off x="1008" y="1488"/>
                <a:ext cx="96" cy="48"/>
              </a:xfrm>
              <a:prstGeom prst="line">
                <a:avLst/>
              </a:prstGeom>
              <a:noFill/>
              <a:ln w="9525">
                <a:solidFill>
                  <a:schemeClr val="tx1"/>
                </a:solidFill>
                <a:round/>
                <a:headEnd/>
                <a:tailEnd/>
              </a:ln>
            </p:spPr>
            <p:txBody>
              <a:bodyPr/>
              <a:lstStyle/>
              <a:p>
                <a:endParaRPr lang="en-SG" dirty="0"/>
              </a:p>
            </p:txBody>
          </p:sp>
          <p:sp>
            <p:nvSpPr>
              <p:cNvPr id="7757" name="Line 31"/>
              <p:cNvSpPr>
                <a:spLocks noChangeShapeType="1"/>
              </p:cNvSpPr>
              <p:nvPr/>
            </p:nvSpPr>
            <p:spPr bwMode="auto">
              <a:xfrm>
                <a:off x="1008" y="1440"/>
                <a:ext cx="96" cy="48"/>
              </a:xfrm>
              <a:prstGeom prst="line">
                <a:avLst/>
              </a:prstGeom>
              <a:noFill/>
              <a:ln w="9525">
                <a:solidFill>
                  <a:schemeClr val="tx1"/>
                </a:solidFill>
                <a:round/>
                <a:headEnd/>
                <a:tailEnd/>
              </a:ln>
            </p:spPr>
            <p:txBody>
              <a:bodyPr/>
              <a:lstStyle/>
              <a:p>
                <a:endParaRPr lang="en-SG" dirty="0"/>
              </a:p>
            </p:txBody>
          </p:sp>
          <p:sp>
            <p:nvSpPr>
              <p:cNvPr id="7758" name="Oval 32"/>
              <p:cNvSpPr>
                <a:spLocks noChangeArrowheads="1"/>
              </p:cNvSpPr>
              <p:nvPr/>
            </p:nvSpPr>
            <p:spPr bwMode="auto">
              <a:xfrm>
                <a:off x="1107" y="1464"/>
                <a:ext cx="47" cy="47"/>
              </a:xfrm>
              <a:prstGeom prst="ellipse">
                <a:avLst/>
              </a:prstGeom>
              <a:solidFill>
                <a:schemeClr val="bg1"/>
              </a:solidFill>
              <a:ln w="9525">
                <a:solidFill>
                  <a:schemeClr val="tx1"/>
                </a:solidFill>
                <a:round/>
                <a:headEnd/>
                <a:tailEnd/>
              </a:ln>
            </p:spPr>
            <p:txBody>
              <a:bodyPr wrap="none" anchor="ctr"/>
              <a:lstStyle/>
              <a:p>
                <a:endParaRPr lang="en-SG" dirty="0"/>
              </a:p>
            </p:txBody>
          </p:sp>
        </p:grpSp>
        <p:sp>
          <p:nvSpPr>
            <p:cNvPr id="7752" name="Line 33"/>
            <p:cNvSpPr>
              <a:spLocks noChangeShapeType="1"/>
            </p:cNvSpPr>
            <p:nvPr/>
          </p:nvSpPr>
          <p:spPr bwMode="auto">
            <a:xfrm flipH="1">
              <a:off x="1104" y="1488"/>
              <a:ext cx="48" cy="0"/>
            </a:xfrm>
            <a:prstGeom prst="line">
              <a:avLst/>
            </a:prstGeom>
            <a:noFill/>
            <a:ln w="9525">
              <a:solidFill>
                <a:schemeClr val="tx1"/>
              </a:solidFill>
              <a:round/>
              <a:headEnd/>
              <a:tailEnd/>
            </a:ln>
          </p:spPr>
          <p:txBody>
            <a:bodyPr/>
            <a:lstStyle/>
            <a:p>
              <a:endParaRPr lang="en-SG" dirty="0"/>
            </a:p>
          </p:txBody>
        </p:sp>
        <p:sp>
          <p:nvSpPr>
            <p:cNvPr id="7753" name="Line 34"/>
            <p:cNvSpPr>
              <a:spLocks noChangeShapeType="1"/>
            </p:cNvSpPr>
            <p:nvPr/>
          </p:nvSpPr>
          <p:spPr bwMode="auto">
            <a:xfrm>
              <a:off x="1296" y="1488"/>
              <a:ext cx="48" cy="0"/>
            </a:xfrm>
            <a:prstGeom prst="line">
              <a:avLst/>
            </a:prstGeom>
            <a:noFill/>
            <a:ln w="9525">
              <a:solidFill>
                <a:schemeClr val="tx1"/>
              </a:solidFill>
              <a:round/>
              <a:headEnd/>
              <a:tailEnd/>
            </a:ln>
          </p:spPr>
          <p:txBody>
            <a:bodyPr/>
            <a:lstStyle/>
            <a:p>
              <a:endParaRPr lang="en-SG" dirty="0"/>
            </a:p>
          </p:txBody>
        </p:sp>
        <p:sp>
          <p:nvSpPr>
            <p:cNvPr id="7754" name="Line 35"/>
            <p:cNvSpPr>
              <a:spLocks noChangeShapeType="1"/>
            </p:cNvSpPr>
            <p:nvPr/>
          </p:nvSpPr>
          <p:spPr bwMode="auto">
            <a:xfrm flipH="1">
              <a:off x="912" y="1488"/>
              <a:ext cx="48" cy="0"/>
            </a:xfrm>
            <a:prstGeom prst="line">
              <a:avLst/>
            </a:prstGeom>
            <a:noFill/>
            <a:ln w="9525">
              <a:solidFill>
                <a:schemeClr val="tx1"/>
              </a:solidFill>
              <a:round/>
              <a:headEnd/>
              <a:tailEnd/>
            </a:ln>
          </p:spPr>
          <p:txBody>
            <a:bodyPr/>
            <a:lstStyle/>
            <a:p>
              <a:endParaRPr lang="en-SG" dirty="0"/>
            </a:p>
          </p:txBody>
        </p:sp>
      </p:grpSp>
      <p:grpSp>
        <p:nvGrpSpPr>
          <p:cNvPr id="6" name="Group 36"/>
          <p:cNvGrpSpPr>
            <a:grpSpLocks/>
          </p:cNvGrpSpPr>
          <p:nvPr/>
        </p:nvGrpSpPr>
        <p:grpSpPr bwMode="auto">
          <a:xfrm>
            <a:off x="1644650" y="1997075"/>
            <a:ext cx="685800" cy="152400"/>
            <a:chOff x="912" y="1440"/>
            <a:chExt cx="432" cy="96"/>
          </a:xfrm>
        </p:grpSpPr>
        <p:grpSp>
          <p:nvGrpSpPr>
            <p:cNvPr id="7" name="Group 37"/>
            <p:cNvGrpSpPr>
              <a:grpSpLocks/>
            </p:cNvGrpSpPr>
            <p:nvPr/>
          </p:nvGrpSpPr>
          <p:grpSpPr bwMode="auto">
            <a:xfrm>
              <a:off x="960" y="1440"/>
              <a:ext cx="146" cy="96"/>
              <a:chOff x="1008" y="1440"/>
              <a:chExt cx="146" cy="96"/>
            </a:xfrm>
          </p:grpSpPr>
          <p:sp>
            <p:nvSpPr>
              <p:cNvPr id="7746" name="Line 38"/>
              <p:cNvSpPr>
                <a:spLocks noChangeShapeType="1"/>
              </p:cNvSpPr>
              <p:nvPr/>
            </p:nvSpPr>
            <p:spPr bwMode="auto">
              <a:xfrm>
                <a:off x="1008" y="1440"/>
                <a:ext cx="0" cy="96"/>
              </a:xfrm>
              <a:prstGeom prst="line">
                <a:avLst/>
              </a:prstGeom>
              <a:noFill/>
              <a:ln w="9525">
                <a:solidFill>
                  <a:schemeClr val="tx1"/>
                </a:solidFill>
                <a:round/>
                <a:headEnd/>
                <a:tailEnd/>
              </a:ln>
            </p:spPr>
            <p:txBody>
              <a:bodyPr/>
              <a:lstStyle/>
              <a:p>
                <a:endParaRPr lang="en-SG" dirty="0"/>
              </a:p>
            </p:txBody>
          </p:sp>
          <p:sp>
            <p:nvSpPr>
              <p:cNvPr id="7747" name="Line 39"/>
              <p:cNvSpPr>
                <a:spLocks noChangeShapeType="1"/>
              </p:cNvSpPr>
              <p:nvPr/>
            </p:nvSpPr>
            <p:spPr bwMode="auto">
              <a:xfrm flipV="1">
                <a:off x="1008" y="1488"/>
                <a:ext cx="96" cy="48"/>
              </a:xfrm>
              <a:prstGeom prst="line">
                <a:avLst/>
              </a:prstGeom>
              <a:noFill/>
              <a:ln w="9525">
                <a:solidFill>
                  <a:schemeClr val="tx1"/>
                </a:solidFill>
                <a:round/>
                <a:headEnd/>
                <a:tailEnd/>
              </a:ln>
            </p:spPr>
            <p:txBody>
              <a:bodyPr/>
              <a:lstStyle/>
              <a:p>
                <a:endParaRPr lang="en-SG" dirty="0"/>
              </a:p>
            </p:txBody>
          </p:sp>
          <p:sp>
            <p:nvSpPr>
              <p:cNvPr id="7748" name="Line 40"/>
              <p:cNvSpPr>
                <a:spLocks noChangeShapeType="1"/>
              </p:cNvSpPr>
              <p:nvPr/>
            </p:nvSpPr>
            <p:spPr bwMode="auto">
              <a:xfrm>
                <a:off x="1008" y="1440"/>
                <a:ext cx="96" cy="48"/>
              </a:xfrm>
              <a:prstGeom prst="line">
                <a:avLst/>
              </a:prstGeom>
              <a:noFill/>
              <a:ln w="9525">
                <a:solidFill>
                  <a:schemeClr val="tx1"/>
                </a:solidFill>
                <a:round/>
                <a:headEnd/>
                <a:tailEnd/>
              </a:ln>
            </p:spPr>
            <p:txBody>
              <a:bodyPr/>
              <a:lstStyle/>
              <a:p>
                <a:endParaRPr lang="en-SG" dirty="0"/>
              </a:p>
            </p:txBody>
          </p:sp>
          <p:sp>
            <p:nvSpPr>
              <p:cNvPr id="7749" name="Oval 41"/>
              <p:cNvSpPr>
                <a:spLocks noChangeArrowheads="1"/>
              </p:cNvSpPr>
              <p:nvPr/>
            </p:nvSpPr>
            <p:spPr bwMode="auto">
              <a:xfrm>
                <a:off x="1107" y="1464"/>
                <a:ext cx="47" cy="47"/>
              </a:xfrm>
              <a:prstGeom prst="ellipse">
                <a:avLst/>
              </a:prstGeom>
              <a:solidFill>
                <a:schemeClr val="bg1"/>
              </a:solidFill>
              <a:ln w="9525">
                <a:solidFill>
                  <a:schemeClr val="tx1"/>
                </a:solidFill>
                <a:round/>
                <a:headEnd/>
                <a:tailEnd/>
              </a:ln>
            </p:spPr>
            <p:txBody>
              <a:bodyPr wrap="none" anchor="ctr"/>
              <a:lstStyle/>
              <a:p>
                <a:endParaRPr lang="en-SG" dirty="0"/>
              </a:p>
            </p:txBody>
          </p:sp>
        </p:grpSp>
        <p:grpSp>
          <p:nvGrpSpPr>
            <p:cNvPr id="8" name="Group 42"/>
            <p:cNvGrpSpPr>
              <a:grpSpLocks/>
            </p:cNvGrpSpPr>
            <p:nvPr/>
          </p:nvGrpSpPr>
          <p:grpSpPr bwMode="auto">
            <a:xfrm>
              <a:off x="1152" y="1440"/>
              <a:ext cx="146" cy="96"/>
              <a:chOff x="1008" y="1440"/>
              <a:chExt cx="146" cy="96"/>
            </a:xfrm>
          </p:grpSpPr>
          <p:sp>
            <p:nvSpPr>
              <p:cNvPr id="7742" name="Line 43"/>
              <p:cNvSpPr>
                <a:spLocks noChangeShapeType="1"/>
              </p:cNvSpPr>
              <p:nvPr/>
            </p:nvSpPr>
            <p:spPr bwMode="auto">
              <a:xfrm>
                <a:off x="1008" y="1440"/>
                <a:ext cx="0" cy="96"/>
              </a:xfrm>
              <a:prstGeom prst="line">
                <a:avLst/>
              </a:prstGeom>
              <a:noFill/>
              <a:ln w="9525">
                <a:solidFill>
                  <a:schemeClr val="tx1"/>
                </a:solidFill>
                <a:round/>
                <a:headEnd/>
                <a:tailEnd/>
              </a:ln>
            </p:spPr>
            <p:txBody>
              <a:bodyPr/>
              <a:lstStyle/>
              <a:p>
                <a:endParaRPr lang="en-SG" dirty="0"/>
              </a:p>
            </p:txBody>
          </p:sp>
          <p:sp>
            <p:nvSpPr>
              <p:cNvPr id="7743" name="Line 44"/>
              <p:cNvSpPr>
                <a:spLocks noChangeShapeType="1"/>
              </p:cNvSpPr>
              <p:nvPr/>
            </p:nvSpPr>
            <p:spPr bwMode="auto">
              <a:xfrm flipV="1">
                <a:off x="1008" y="1488"/>
                <a:ext cx="96" cy="48"/>
              </a:xfrm>
              <a:prstGeom prst="line">
                <a:avLst/>
              </a:prstGeom>
              <a:noFill/>
              <a:ln w="9525">
                <a:solidFill>
                  <a:schemeClr val="tx1"/>
                </a:solidFill>
                <a:round/>
                <a:headEnd/>
                <a:tailEnd/>
              </a:ln>
            </p:spPr>
            <p:txBody>
              <a:bodyPr/>
              <a:lstStyle/>
              <a:p>
                <a:endParaRPr lang="en-SG" dirty="0"/>
              </a:p>
            </p:txBody>
          </p:sp>
          <p:sp>
            <p:nvSpPr>
              <p:cNvPr id="7744" name="Line 45"/>
              <p:cNvSpPr>
                <a:spLocks noChangeShapeType="1"/>
              </p:cNvSpPr>
              <p:nvPr/>
            </p:nvSpPr>
            <p:spPr bwMode="auto">
              <a:xfrm>
                <a:off x="1008" y="1440"/>
                <a:ext cx="96" cy="48"/>
              </a:xfrm>
              <a:prstGeom prst="line">
                <a:avLst/>
              </a:prstGeom>
              <a:noFill/>
              <a:ln w="9525">
                <a:solidFill>
                  <a:schemeClr val="tx1"/>
                </a:solidFill>
                <a:round/>
                <a:headEnd/>
                <a:tailEnd/>
              </a:ln>
            </p:spPr>
            <p:txBody>
              <a:bodyPr/>
              <a:lstStyle/>
              <a:p>
                <a:endParaRPr lang="en-SG" dirty="0"/>
              </a:p>
            </p:txBody>
          </p:sp>
          <p:sp>
            <p:nvSpPr>
              <p:cNvPr id="7745" name="Oval 46"/>
              <p:cNvSpPr>
                <a:spLocks noChangeArrowheads="1"/>
              </p:cNvSpPr>
              <p:nvPr/>
            </p:nvSpPr>
            <p:spPr bwMode="auto">
              <a:xfrm>
                <a:off x="1107" y="1464"/>
                <a:ext cx="47" cy="47"/>
              </a:xfrm>
              <a:prstGeom prst="ellipse">
                <a:avLst/>
              </a:prstGeom>
              <a:solidFill>
                <a:schemeClr val="bg1"/>
              </a:solidFill>
              <a:ln w="9525">
                <a:solidFill>
                  <a:schemeClr val="tx1"/>
                </a:solidFill>
                <a:round/>
                <a:headEnd/>
                <a:tailEnd/>
              </a:ln>
            </p:spPr>
            <p:txBody>
              <a:bodyPr wrap="none" anchor="ctr"/>
              <a:lstStyle/>
              <a:p>
                <a:endParaRPr lang="en-SG" dirty="0"/>
              </a:p>
            </p:txBody>
          </p:sp>
        </p:grpSp>
        <p:sp>
          <p:nvSpPr>
            <p:cNvPr id="7739" name="Line 47"/>
            <p:cNvSpPr>
              <a:spLocks noChangeShapeType="1"/>
            </p:cNvSpPr>
            <p:nvPr/>
          </p:nvSpPr>
          <p:spPr bwMode="auto">
            <a:xfrm flipH="1">
              <a:off x="1104" y="1488"/>
              <a:ext cx="48" cy="0"/>
            </a:xfrm>
            <a:prstGeom prst="line">
              <a:avLst/>
            </a:prstGeom>
            <a:noFill/>
            <a:ln w="9525">
              <a:solidFill>
                <a:schemeClr val="tx1"/>
              </a:solidFill>
              <a:round/>
              <a:headEnd/>
              <a:tailEnd/>
            </a:ln>
          </p:spPr>
          <p:txBody>
            <a:bodyPr/>
            <a:lstStyle/>
            <a:p>
              <a:endParaRPr lang="en-SG" dirty="0"/>
            </a:p>
          </p:txBody>
        </p:sp>
        <p:sp>
          <p:nvSpPr>
            <p:cNvPr id="7740" name="Line 48"/>
            <p:cNvSpPr>
              <a:spLocks noChangeShapeType="1"/>
            </p:cNvSpPr>
            <p:nvPr/>
          </p:nvSpPr>
          <p:spPr bwMode="auto">
            <a:xfrm>
              <a:off x="1296" y="1488"/>
              <a:ext cx="48" cy="0"/>
            </a:xfrm>
            <a:prstGeom prst="line">
              <a:avLst/>
            </a:prstGeom>
            <a:noFill/>
            <a:ln w="9525">
              <a:solidFill>
                <a:schemeClr val="tx1"/>
              </a:solidFill>
              <a:round/>
              <a:headEnd/>
              <a:tailEnd/>
            </a:ln>
          </p:spPr>
          <p:txBody>
            <a:bodyPr/>
            <a:lstStyle/>
            <a:p>
              <a:endParaRPr lang="en-SG" dirty="0"/>
            </a:p>
          </p:txBody>
        </p:sp>
        <p:sp>
          <p:nvSpPr>
            <p:cNvPr id="7741" name="Line 49"/>
            <p:cNvSpPr>
              <a:spLocks noChangeShapeType="1"/>
            </p:cNvSpPr>
            <p:nvPr/>
          </p:nvSpPr>
          <p:spPr bwMode="auto">
            <a:xfrm flipH="1">
              <a:off x="912" y="1488"/>
              <a:ext cx="48" cy="0"/>
            </a:xfrm>
            <a:prstGeom prst="line">
              <a:avLst/>
            </a:prstGeom>
            <a:noFill/>
            <a:ln w="9525">
              <a:solidFill>
                <a:schemeClr val="tx1"/>
              </a:solidFill>
              <a:round/>
              <a:headEnd/>
              <a:tailEnd/>
            </a:ln>
          </p:spPr>
          <p:txBody>
            <a:bodyPr/>
            <a:lstStyle/>
            <a:p>
              <a:endParaRPr lang="en-SG" dirty="0"/>
            </a:p>
          </p:txBody>
        </p:sp>
      </p:grpSp>
      <p:grpSp>
        <p:nvGrpSpPr>
          <p:cNvPr id="9" name="Group 50"/>
          <p:cNvGrpSpPr>
            <a:grpSpLocks/>
          </p:cNvGrpSpPr>
          <p:nvPr/>
        </p:nvGrpSpPr>
        <p:grpSpPr bwMode="auto">
          <a:xfrm>
            <a:off x="2330450" y="1997075"/>
            <a:ext cx="685800" cy="152400"/>
            <a:chOff x="912" y="1440"/>
            <a:chExt cx="432" cy="96"/>
          </a:xfrm>
        </p:grpSpPr>
        <p:grpSp>
          <p:nvGrpSpPr>
            <p:cNvPr id="10" name="Group 51"/>
            <p:cNvGrpSpPr>
              <a:grpSpLocks/>
            </p:cNvGrpSpPr>
            <p:nvPr/>
          </p:nvGrpSpPr>
          <p:grpSpPr bwMode="auto">
            <a:xfrm>
              <a:off x="960" y="1440"/>
              <a:ext cx="146" cy="96"/>
              <a:chOff x="1008" y="1440"/>
              <a:chExt cx="146" cy="96"/>
            </a:xfrm>
          </p:grpSpPr>
          <p:sp>
            <p:nvSpPr>
              <p:cNvPr id="7733" name="Line 52"/>
              <p:cNvSpPr>
                <a:spLocks noChangeShapeType="1"/>
              </p:cNvSpPr>
              <p:nvPr/>
            </p:nvSpPr>
            <p:spPr bwMode="auto">
              <a:xfrm>
                <a:off x="1008" y="1440"/>
                <a:ext cx="0" cy="96"/>
              </a:xfrm>
              <a:prstGeom prst="line">
                <a:avLst/>
              </a:prstGeom>
              <a:noFill/>
              <a:ln w="9525">
                <a:solidFill>
                  <a:schemeClr val="tx1"/>
                </a:solidFill>
                <a:round/>
                <a:headEnd/>
                <a:tailEnd/>
              </a:ln>
            </p:spPr>
            <p:txBody>
              <a:bodyPr/>
              <a:lstStyle/>
              <a:p>
                <a:endParaRPr lang="en-SG" dirty="0"/>
              </a:p>
            </p:txBody>
          </p:sp>
          <p:sp>
            <p:nvSpPr>
              <p:cNvPr id="7734" name="Line 53"/>
              <p:cNvSpPr>
                <a:spLocks noChangeShapeType="1"/>
              </p:cNvSpPr>
              <p:nvPr/>
            </p:nvSpPr>
            <p:spPr bwMode="auto">
              <a:xfrm flipV="1">
                <a:off x="1008" y="1488"/>
                <a:ext cx="96" cy="48"/>
              </a:xfrm>
              <a:prstGeom prst="line">
                <a:avLst/>
              </a:prstGeom>
              <a:noFill/>
              <a:ln w="9525">
                <a:solidFill>
                  <a:schemeClr val="tx1"/>
                </a:solidFill>
                <a:round/>
                <a:headEnd/>
                <a:tailEnd/>
              </a:ln>
            </p:spPr>
            <p:txBody>
              <a:bodyPr/>
              <a:lstStyle/>
              <a:p>
                <a:endParaRPr lang="en-SG" dirty="0"/>
              </a:p>
            </p:txBody>
          </p:sp>
          <p:sp>
            <p:nvSpPr>
              <p:cNvPr id="7735" name="Line 54"/>
              <p:cNvSpPr>
                <a:spLocks noChangeShapeType="1"/>
              </p:cNvSpPr>
              <p:nvPr/>
            </p:nvSpPr>
            <p:spPr bwMode="auto">
              <a:xfrm>
                <a:off x="1008" y="1440"/>
                <a:ext cx="96" cy="48"/>
              </a:xfrm>
              <a:prstGeom prst="line">
                <a:avLst/>
              </a:prstGeom>
              <a:noFill/>
              <a:ln w="9525">
                <a:solidFill>
                  <a:schemeClr val="tx1"/>
                </a:solidFill>
                <a:round/>
                <a:headEnd/>
                <a:tailEnd/>
              </a:ln>
            </p:spPr>
            <p:txBody>
              <a:bodyPr/>
              <a:lstStyle/>
              <a:p>
                <a:endParaRPr lang="en-SG" dirty="0"/>
              </a:p>
            </p:txBody>
          </p:sp>
          <p:sp>
            <p:nvSpPr>
              <p:cNvPr id="7736" name="Oval 55"/>
              <p:cNvSpPr>
                <a:spLocks noChangeArrowheads="1"/>
              </p:cNvSpPr>
              <p:nvPr/>
            </p:nvSpPr>
            <p:spPr bwMode="auto">
              <a:xfrm>
                <a:off x="1107" y="1464"/>
                <a:ext cx="47" cy="47"/>
              </a:xfrm>
              <a:prstGeom prst="ellipse">
                <a:avLst/>
              </a:prstGeom>
              <a:solidFill>
                <a:schemeClr val="bg1"/>
              </a:solidFill>
              <a:ln w="9525">
                <a:solidFill>
                  <a:schemeClr val="tx1"/>
                </a:solidFill>
                <a:round/>
                <a:headEnd/>
                <a:tailEnd/>
              </a:ln>
            </p:spPr>
            <p:txBody>
              <a:bodyPr wrap="none" anchor="ctr"/>
              <a:lstStyle/>
              <a:p>
                <a:endParaRPr lang="en-SG" dirty="0"/>
              </a:p>
            </p:txBody>
          </p:sp>
        </p:grpSp>
        <p:grpSp>
          <p:nvGrpSpPr>
            <p:cNvPr id="11" name="Group 56"/>
            <p:cNvGrpSpPr>
              <a:grpSpLocks/>
            </p:cNvGrpSpPr>
            <p:nvPr/>
          </p:nvGrpSpPr>
          <p:grpSpPr bwMode="auto">
            <a:xfrm>
              <a:off x="1152" y="1440"/>
              <a:ext cx="146" cy="96"/>
              <a:chOff x="1008" y="1440"/>
              <a:chExt cx="146" cy="96"/>
            </a:xfrm>
          </p:grpSpPr>
          <p:sp>
            <p:nvSpPr>
              <p:cNvPr id="7729" name="Line 57"/>
              <p:cNvSpPr>
                <a:spLocks noChangeShapeType="1"/>
              </p:cNvSpPr>
              <p:nvPr/>
            </p:nvSpPr>
            <p:spPr bwMode="auto">
              <a:xfrm>
                <a:off x="1008" y="1440"/>
                <a:ext cx="0" cy="96"/>
              </a:xfrm>
              <a:prstGeom prst="line">
                <a:avLst/>
              </a:prstGeom>
              <a:noFill/>
              <a:ln w="9525">
                <a:solidFill>
                  <a:schemeClr val="tx1"/>
                </a:solidFill>
                <a:round/>
                <a:headEnd/>
                <a:tailEnd/>
              </a:ln>
            </p:spPr>
            <p:txBody>
              <a:bodyPr/>
              <a:lstStyle/>
              <a:p>
                <a:endParaRPr lang="en-SG" dirty="0"/>
              </a:p>
            </p:txBody>
          </p:sp>
          <p:sp>
            <p:nvSpPr>
              <p:cNvPr id="7730" name="Line 58"/>
              <p:cNvSpPr>
                <a:spLocks noChangeShapeType="1"/>
              </p:cNvSpPr>
              <p:nvPr/>
            </p:nvSpPr>
            <p:spPr bwMode="auto">
              <a:xfrm flipV="1">
                <a:off x="1008" y="1488"/>
                <a:ext cx="96" cy="48"/>
              </a:xfrm>
              <a:prstGeom prst="line">
                <a:avLst/>
              </a:prstGeom>
              <a:noFill/>
              <a:ln w="9525">
                <a:solidFill>
                  <a:schemeClr val="tx1"/>
                </a:solidFill>
                <a:round/>
                <a:headEnd/>
                <a:tailEnd/>
              </a:ln>
            </p:spPr>
            <p:txBody>
              <a:bodyPr/>
              <a:lstStyle/>
              <a:p>
                <a:endParaRPr lang="en-SG" dirty="0"/>
              </a:p>
            </p:txBody>
          </p:sp>
          <p:sp>
            <p:nvSpPr>
              <p:cNvPr id="7731" name="Line 59"/>
              <p:cNvSpPr>
                <a:spLocks noChangeShapeType="1"/>
              </p:cNvSpPr>
              <p:nvPr/>
            </p:nvSpPr>
            <p:spPr bwMode="auto">
              <a:xfrm>
                <a:off x="1008" y="1440"/>
                <a:ext cx="96" cy="48"/>
              </a:xfrm>
              <a:prstGeom prst="line">
                <a:avLst/>
              </a:prstGeom>
              <a:noFill/>
              <a:ln w="9525">
                <a:solidFill>
                  <a:schemeClr val="tx1"/>
                </a:solidFill>
                <a:round/>
                <a:headEnd/>
                <a:tailEnd/>
              </a:ln>
            </p:spPr>
            <p:txBody>
              <a:bodyPr/>
              <a:lstStyle/>
              <a:p>
                <a:endParaRPr lang="en-SG" dirty="0"/>
              </a:p>
            </p:txBody>
          </p:sp>
          <p:sp>
            <p:nvSpPr>
              <p:cNvPr id="7732" name="Oval 60"/>
              <p:cNvSpPr>
                <a:spLocks noChangeArrowheads="1"/>
              </p:cNvSpPr>
              <p:nvPr/>
            </p:nvSpPr>
            <p:spPr bwMode="auto">
              <a:xfrm>
                <a:off x="1107" y="1464"/>
                <a:ext cx="47" cy="47"/>
              </a:xfrm>
              <a:prstGeom prst="ellipse">
                <a:avLst/>
              </a:prstGeom>
              <a:solidFill>
                <a:schemeClr val="bg1"/>
              </a:solidFill>
              <a:ln w="9525">
                <a:solidFill>
                  <a:schemeClr val="tx1"/>
                </a:solidFill>
                <a:round/>
                <a:headEnd/>
                <a:tailEnd/>
              </a:ln>
            </p:spPr>
            <p:txBody>
              <a:bodyPr wrap="none" anchor="ctr"/>
              <a:lstStyle/>
              <a:p>
                <a:endParaRPr lang="en-SG" dirty="0"/>
              </a:p>
            </p:txBody>
          </p:sp>
        </p:grpSp>
        <p:sp>
          <p:nvSpPr>
            <p:cNvPr id="7726" name="Line 61"/>
            <p:cNvSpPr>
              <a:spLocks noChangeShapeType="1"/>
            </p:cNvSpPr>
            <p:nvPr/>
          </p:nvSpPr>
          <p:spPr bwMode="auto">
            <a:xfrm flipH="1">
              <a:off x="1104" y="1488"/>
              <a:ext cx="48" cy="0"/>
            </a:xfrm>
            <a:prstGeom prst="line">
              <a:avLst/>
            </a:prstGeom>
            <a:noFill/>
            <a:ln w="9525">
              <a:solidFill>
                <a:schemeClr val="tx1"/>
              </a:solidFill>
              <a:round/>
              <a:headEnd/>
              <a:tailEnd/>
            </a:ln>
          </p:spPr>
          <p:txBody>
            <a:bodyPr/>
            <a:lstStyle/>
            <a:p>
              <a:endParaRPr lang="en-SG" dirty="0"/>
            </a:p>
          </p:txBody>
        </p:sp>
        <p:sp>
          <p:nvSpPr>
            <p:cNvPr id="7727" name="Line 62"/>
            <p:cNvSpPr>
              <a:spLocks noChangeShapeType="1"/>
            </p:cNvSpPr>
            <p:nvPr/>
          </p:nvSpPr>
          <p:spPr bwMode="auto">
            <a:xfrm>
              <a:off x="1296" y="1488"/>
              <a:ext cx="48" cy="0"/>
            </a:xfrm>
            <a:prstGeom prst="line">
              <a:avLst/>
            </a:prstGeom>
            <a:noFill/>
            <a:ln w="9525">
              <a:solidFill>
                <a:schemeClr val="tx1"/>
              </a:solidFill>
              <a:round/>
              <a:headEnd/>
              <a:tailEnd/>
            </a:ln>
          </p:spPr>
          <p:txBody>
            <a:bodyPr/>
            <a:lstStyle/>
            <a:p>
              <a:endParaRPr lang="en-SG" dirty="0"/>
            </a:p>
          </p:txBody>
        </p:sp>
        <p:sp>
          <p:nvSpPr>
            <p:cNvPr id="7728" name="Line 63"/>
            <p:cNvSpPr>
              <a:spLocks noChangeShapeType="1"/>
            </p:cNvSpPr>
            <p:nvPr/>
          </p:nvSpPr>
          <p:spPr bwMode="auto">
            <a:xfrm flipH="1">
              <a:off x="912" y="1488"/>
              <a:ext cx="48" cy="0"/>
            </a:xfrm>
            <a:prstGeom prst="line">
              <a:avLst/>
            </a:prstGeom>
            <a:noFill/>
            <a:ln w="9525">
              <a:solidFill>
                <a:schemeClr val="tx1"/>
              </a:solidFill>
              <a:round/>
              <a:headEnd/>
              <a:tailEnd/>
            </a:ln>
          </p:spPr>
          <p:txBody>
            <a:bodyPr/>
            <a:lstStyle/>
            <a:p>
              <a:endParaRPr lang="en-SG" dirty="0"/>
            </a:p>
          </p:txBody>
        </p:sp>
      </p:grpSp>
      <p:grpSp>
        <p:nvGrpSpPr>
          <p:cNvPr id="12" name="Group 64"/>
          <p:cNvGrpSpPr>
            <a:grpSpLocks/>
          </p:cNvGrpSpPr>
          <p:nvPr/>
        </p:nvGrpSpPr>
        <p:grpSpPr bwMode="auto">
          <a:xfrm>
            <a:off x="3016250" y="1997075"/>
            <a:ext cx="685800" cy="152400"/>
            <a:chOff x="912" y="1440"/>
            <a:chExt cx="432" cy="96"/>
          </a:xfrm>
        </p:grpSpPr>
        <p:grpSp>
          <p:nvGrpSpPr>
            <p:cNvPr id="13" name="Group 65"/>
            <p:cNvGrpSpPr>
              <a:grpSpLocks/>
            </p:cNvGrpSpPr>
            <p:nvPr/>
          </p:nvGrpSpPr>
          <p:grpSpPr bwMode="auto">
            <a:xfrm>
              <a:off x="960" y="1440"/>
              <a:ext cx="146" cy="96"/>
              <a:chOff x="1008" y="1440"/>
              <a:chExt cx="146" cy="96"/>
            </a:xfrm>
          </p:grpSpPr>
          <p:sp>
            <p:nvSpPr>
              <p:cNvPr id="7720" name="Line 66"/>
              <p:cNvSpPr>
                <a:spLocks noChangeShapeType="1"/>
              </p:cNvSpPr>
              <p:nvPr/>
            </p:nvSpPr>
            <p:spPr bwMode="auto">
              <a:xfrm>
                <a:off x="1008" y="1440"/>
                <a:ext cx="0" cy="96"/>
              </a:xfrm>
              <a:prstGeom prst="line">
                <a:avLst/>
              </a:prstGeom>
              <a:noFill/>
              <a:ln w="9525">
                <a:solidFill>
                  <a:schemeClr val="tx1"/>
                </a:solidFill>
                <a:round/>
                <a:headEnd/>
                <a:tailEnd/>
              </a:ln>
            </p:spPr>
            <p:txBody>
              <a:bodyPr/>
              <a:lstStyle/>
              <a:p>
                <a:endParaRPr lang="en-SG" dirty="0"/>
              </a:p>
            </p:txBody>
          </p:sp>
          <p:sp>
            <p:nvSpPr>
              <p:cNvPr id="7721" name="Line 67"/>
              <p:cNvSpPr>
                <a:spLocks noChangeShapeType="1"/>
              </p:cNvSpPr>
              <p:nvPr/>
            </p:nvSpPr>
            <p:spPr bwMode="auto">
              <a:xfrm flipV="1">
                <a:off x="1008" y="1488"/>
                <a:ext cx="96" cy="48"/>
              </a:xfrm>
              <a:prstGeom prst="line">
                <a:avLst/>
              </a:prstGeom>
              <a:noFill/>
              <a:ln w="9525">
                <a:solidFill>
                  <a:schemeClr val="tx1"/>
                </a:solidFill>
                <a:round/>
                <a:headEnd/>
                <a:tailEnd/>
              </a:ln>
            </p:spPr>
            <p:txBody>
              <a:bodyPr/>
              <a:lstStyle/>
              <a:p>
                <a:endParaRPr lang="en-SG" dirty="0"/>
              </a:p>
            </p:txBody>
          </p:sp>
          <p:sp>
            <p:nvSpPr>
              <p:cNvPr id="7722" name="Line 68"/>
              <p:cNvSpPr>
                <a:spLocks noChangeShapeType="1"/>
              </p:cNvSpPr>
              <p:nvPr/>
            </p:nvSpPr>
            <p:spPr bwMode="auto">
              <a:xfrm>
                <a:off x="1008" y="1440"/>
                <a:ext cx="96" cy="48"/>
              </a:xfrm>
              <a:prstGeom prst="line">
                <a:avLst/>
              </a:prstGeom>
              <a:noFill/>
              <a:ln w="9525">
                <a:solidFill>
                  <a:schemeClr val="tx1"/>
                </a:solidFill>
                <a:round/>
                <a:headEnd/>
                <a:tailEnd/>
              </a:ln>
            </p:spPr>
            <p:txBody>
              <a:bodyPr/>
              <a:lstStyle/>
              <a:p>
                <a:endParaRPr lang="en-SG" dirty="0"/>
              </a:p>
            </p:txBody>
          </p:sp>
          <p:sp>
            <p:nvSpPr>
              <p:cNvPr id="7723" name="Oval 69"/>
              <p:cNvSpPr>
                <a:spLocks noChangeArrowheads="1"/>
              </p:cNvSpPr>
              <p:nvPr/>
            </p:nvSpPr>
            <p:spPr bwMode="auto">
              <a:xfrm>
                <a:off x="1107" y="1464"/>
                <a:ext cx="47" cy="47"/>
              </a:xfrm>
              <a:prstGeom prst="ellipse">
                <a:avLst/>
              </a:prstGeom>
              <a:solidFill>
                <a:schemeClr val="bg1"/>
              </a:solidFill>
              <a:ln w="9525">
                <a:solidFill>
                  <a:schemeClr val="tx1"/>
                </a:solidFill>
                <a:round/>
                <a:headEnd/>
                <a:tailEnd/>
              </a:ln>
            </p:spPr>
            <p:txBody>
              <a:bodyPr wrap="none" anchor="ctr"/>
              <a:lstStyle/>
              <a:p>
                <a:endParaRPr lang="en-SG" dirty="0"/>
              </a:p>
            </p:txBody>
          </p:sp>
        </p:grpSp>
        <p:grpSp>
          <p:nvGrpSpPr>
            <p:cNvPr id="14" name="Group 70"/>
            <p:cNvGrpSpPr>
              <a:grpSpLocks/>
            </p:cNvGrpSpPr>
            <p:nvPr/>
          </p:nvGrpSpPr>
          <p:grpSpPr bwMode="auto">
            <a:xfrm>
              <a:off x="1152" y="1440"/>
              <a:ext cx="146" cy="96"/>
              <a:chOff x="1008" y="1440"/>
              <a:chExt cx="146" cy="96"/>
            </a:xfrm>
          </p:grpSpPr>
          <p:sp>
            <p:nvSpPr>
              <p:cNvPr id="7716" name="Line 71"/>
              <p:cNvSpPr>
                <a:spLocks noChangeShapeType="1"/>
              </p:cNvSpPr>
              <p:nvPr/>
            </p:nvSpPr>
            <p:spPr bwMode="auto">
              <a:xfrm>
                <a:off x="1008" y="1440"/>
                <a:ext cx="0" cy="96"/>
              </a:xfrm>
              <a:prstGeom prst="line">
                <a:avLst/>
              </a:prstGeom>
              <a:noFill/>
              <a:ln w="9525">
                <a:solidFill>
                  <a:schemeClr val="tx1"/>
                </a:solidFill>
                <a:round/>
                <a:headEnd/>
                <a:tailEnd/>
              </a:ln>
            </p:spPr>
            <p:txBody>
              <a:bodyPr/>
              <a:lstStyle/>
              <a:p>
                <a:endParaRPr lang="en-SG" dirty="0"/>
              </a:p>
            </p:txBody>
          </p:sp>
          <p:sp>
            <p:nvSpPr>
              <p:cNvPr id="7717" name="Line 72"/>
              <p:cNvSpPr>
                <a:spLocks noChangeShapeType="1"/>
              </p:cNvSpPr>
              <p:nvPr/>
            </p:nvSpPr>
            <p:spPr bwMode="auto">
              <a:xfrm flipV="1">
                <a:off x="1008" y="1488"/>
                <a:ext cx="96" cy="48"/>
              </a:xfrm>
              <a:prstGeom prst="line">
                <a:avLst/>
              </a:prstGeom>
              <a:noFill/>
              <a:ln w="9525">
                <a:solidFill>
                  <a:schemeClr val="tx1"/>
                </a:solidFill>
                <a:round/>
                <a:headEnd/>
                <a:tailEnd/>
              </a:ln>
            </p:spPr>
            <p:txBody>
              <a:bodyPr/>
              <a:lstStyle/>
              <a:p>
                <a:endParaRPr lang="en-SG" dirty="0"/>
              </a:p>
            </p:txBody>
          </p:sp>
          <p:sp>
            <p:nvSpPr>
              <p:cNvPr id="7718" name="Line 73"/>
              <p:cNvSpPr>
                <a:spLocks noChangeShapeType="1"/>
              </p:cNvSpPr>
              <p:nvPr/>
            </p:nvSpPr>
            <p:spPr bwMode="auto">
              <a:xfrm>
                <a:off x="1008" y="1440"/>
                <a:ext cx="96" cy="48"/>
              </a:xfrm>
              <a:prstGeom prst="line">
                <a:avLst/>
              </a:prstGeom>
              <a:noFill/>
              <a:ln w="9525">
                <a:solidFill>
                  <a:schemeClr val="tx1"/>
                </a:solidFill>
                <a:round/>
                <a:headEnd/>
                <a:tailEnd/>
              </a:ln>
            </p:spPr>
            <p:txBody>
              <a:bodyPr/>
              <a:lstStyle/>
              <a:p>
                <a:endParaRPr lang="en-SG" dirty="0"/>
              </a:p>
            </p:txBody>
          </p:sp>
          <p:sp>
            <p:nvSpPr>
              <p:cNvPr id="7719" name="Oval 74"/>
              <p:cNvSpPr>
                <a:spLocks noChangeArrowheads="1"/>
              </p:cNvSpPr>
              <p:nvPr/>
            </p:nvSpPr>
            <p:spPr bwMode="auto">
              <a:xfrm>
                <a:off x="1107" y="1464"/>
                <a:ext cx="47" cy="47"/>
              </a:xfrm>
              <a:prstGeom prst="ellipse">
                <a:avLst/>
              </a:prstGeom>
              <a:solidFill>
                <a:schemeClr val="bg1"/>
              </a:solidFill>
              <a:ln w="9525">
                <a:solidFill>
                  <a:schemeClr val="tx1"/>
                </a:solidFill>
                <a:round/>
                <a:headEnd/>
                <a:tailEnd/>
              </a:ln>
            </p:spPr>
            <p:txBody>
              <a:bodyPr wrap="none" anchor="ctr"/>
              <a:lstStyle/>
              <a:p>
                <a:endParaRPr lang="en-SG" dirty="0"/>
              </a:p>
            </p:txBody>
          </p:sp>
        </p:grpSp>
        <p:sp>
          <p:nvSpPr>
            <p:cNvPr id="7713" name="Line 75"/>
            <p:cNvSpPr>
              <a:spLocks noChangeShapeType="1"/>
            </p:cNvSpPr>
            <p:nvPr/>
          </p:nvSpPr>
          <p:spPr bwMode="auto">
            <a:xfrm flipH="1">
              <a:off x="1104" y="1488"/>
              <a:ext cx="48" cy="0"/>
            </a:xfrm>
            <a:prstGeom prst="line">
              <a:avLst/>
            </a:prstGeom>
            <a:noFill/>
            <a:ln w="9525">
              <a:solidFill>
                <a:schemeClr val="tx1"/>
              </a:solidFill>
              <a:round/>
              <a:headEnd/>
              <a:tailEnd/>
            </a:ln>
          </p:spPr>
          <p:txBody>
            <a:bodyPr/>
            <a:lstStyle/>
            <a:p>
              <a:endParaRPr lang="en-SG" dirty="0"/>
            </a:p>
          </p:txBody>
        </p:sp>
        <p:sp>
          <p:nvSpPr>
            <p:cNvPr id="7714" name="Line 76"/>
            <p:cNvSpPr>
              <a:spLocks noChangeShapeType="1"/>
            </p:cNvSpPr>
            <p:nvPr/>
          </p:nvSpPr>
          <p:spPr bwMode="auto">
            <a:xfrm>
              <a:off x="1296" y="1488"/>
              <a:ext cx="48" cy="0"/>
            </a:xfrm>
            <a:prstGeom prst="line">
              <a:avLst/>
            </a:prstGeom>
            <a:noFill/>
            <a:ln w="9525">
              <a:solidFill>
                <a:schemeClr val="tx1"/>
              </a:solidFill>
              <a:round/>
              <a:headEnd/>
              <a:tailEnd/>
            </a:ln>
          </p:spPr>
          <p:txBody>
            <a:bodyPr/>
            <a:lstStyle/>
            <a:p>
              <a:endParaRPr lang="en-SG" dirty="0"/>
            </a:p>
          </p:txBody>
        </p:sp>
        <p:sp>
          <p:nvSpPr>
            <p:cNvPr id="7715" name="Line 77"/>
            <p:cNvSpPr>
              <a:spLocks noChangeShapeType="1"/>
            </p:cNvSpPr>
            <p:nvPr/>
          </p:nvSpPr>
          <p:spPr bwMode="auto">
            <a:xfrm flipH="1">
              <a:off x="912" y="1488"/>
              <a:ext cx="48" cy="0"/>
            </a:xfrm>
            <a:prstGeom prst="line">
              <a:avLst/>
            </a:prstGeom>
            <a:noFill/>
            <a:ln w="9525">
              <a:solidFill>
                <a:schemeClr val="tx1"/>
              </a:solidFill>
              <a:round/>
              <a:headEnd/>
              <a:tailEnd/>
            </a:ln>
          </p:spPr>
          <p:txBody>
            <a:bodyPr/>
            <a:lstStyle/>
            <a:p>
              <a:endParaRPr lang="en-SG" dirty="0"/>
            </a:p>
          </p:txBody>
        </p:sp>
      </p:grpSp>
      <p:grpSp>
        <p:nvGrpSpPr>
          <p:cNvPr id="15" name="Group 78"/>
          <p:cNvGrpSpPr>
            <a:grpSpLocks/>
          </p:cNvGrpSpPr>
          <p:nvPr/>
        </p:nvGrpSpPr>
        <p:grpSpPr bwMode="auto">
          <a:xfrm>
            <a:off x="3702050" y="1997075"/>
            <a:ext cx="685800" cy="152400"/>
            <a:chOff x="912" y="1440"/>
            <a:chExt cx="432" cy="96"/>
          </a:xfrm>
        </p:grpSpPr>
        <p:grpSp>
          <p:nvGrpSpPr>
            <p:cNvPr id="16" name="Group 79"/>
            <p:cNvGrpSpPr>
              <a:grpSpLocks/>
            </p:cNvGrpSpPr>
            <p:nvPr/>
          </p:nvGrpSpPr>
          <p:grpSpPr bwMode="auto">
            <a:xfrm>
              <a:off x="960" y="1440"/>
              <a:ext cx="146" cy="96"/>
              <a:chOff x="1008" y="1440"/>
              <a:chExt cx="146" cy="96"/>
            </a:xfrm>
          </p:grpSpPr>
          <p:sp>
            <p:nvSpPr>
              <p:cNvPr id="7707" name="Line 80"/>
              <p:cNvSpPr>
                <a:spLocks noChangeShapeType="1"/>
              </p:cNvSpPr>
              <p:nvPr/>
            </p:nvSpPr>
            <p:spPr bwMode="auto">
              <a:xfrm>
                <a:off x="1008" y="1440"/>
                <a:ext cx="0" cy="96"/>
              </a:xfrm>
              <a:prstGeom prst="line">
                <a:avLst/>
              </a:prstGeom>
              <a:noFill/>
              <a:ln w="9525">
                <a:solidFill>
                  <a:schemeClr val="tx1"/>
                </a:solidFill>
                <a:round/>
                <a:headEnd/>
                <a:tailEnd/>
              </a:ln>
            </p:spPr>
            <p:txBody>
              <a:bodyPr/>
              <a:lstStyle/>
              <a:p>
                <a:endParaRPr lang="en-SG" dirty="0"/>
              </a:p>
            </p:txBody>
          </p:sp>
          <p:sp>
            <p:nvSpPr>
              <p:cNvPr id="7708" name="Line 81"/>
              <p:cNvSpPr>
                <a:spLocks noChangeShapeType="1"/>
              </p:cNvSpPr>
              <p:nvPr/>
            </p:nvSpPr>
            <p:spPr bwMode="auto">
              <a:xfrm flipV="1">
                <a:off x="1008" y="1488"/>
                <a:ext cx="96" cy="48"/>
              </a:xfrm>
              <a:prstGeom prst="line">
                <a:avLst/>
              </a:prstGeom>
              <a:noFill/>
              <a:ln w="9525">
                <a:solidFill>
                  <a:schemeClr val="tx1"/>
                </a:solidFill>
                <a:round/>
                <a:headEnd/>
                <a:tailEnd/>
              </a:ln>
            </p:spPr>
            <p:txBody>
              <a:bodyPr/>
              <a:lstStyle/>
              <a:p>
                <a:endParaRPr lang="en-SG" dirty="0"/>
              </a:p>
            </p:txBody>
          </p:sp>
          <p:sp>
            <p:nvSpPr>
              <p:cNvPr id="7709" name="Line 82"/>
              <p:cNvSpPr>
                <a:spLocks noChangeShapeType="1"/>
              </p:cNvSpPr>
              <p:nvPr/>
            </p:nvSpPr>
            <p:spPr bwMode="auto">
              <a:xfrm>
                <a:off x="1008" y="1440"/>
                <a:ext cx="96" cy="48"/>
              </a:xfrm>
              <a:prstGeom prst="line">
                <a:avLst/>
              </a:prstGeom>
              <a:noFill/>
              <a:ln w="9525">
                <a:solidFill>
                  <a:schemeClr val="tx1"/>
                </a:solidFill>
                <a:round/>
                <a:headEnd/>
                <a:tailEnd/>
              </a:ln>
            </p:spPr>
            <p:txBody>
              <a:bodyPr/>
              <a:lstStyle/>
              <a:p>
                <a:endParaRPr lang="en-SG" dirty="0"/>
              </a:p>
            </p:txBody>
          </p:sp>
          <p:sp>
            <p:nvSpPr>
              <p:cNvPr id="7710" name="Oval 83"/>
              <p:cNvSpPr>
                <a:spLocks noChangeArrowheads="1"/>
              </p:cNvSpPr>
              <p:nvPr/>
            </p:nvSpPr>
            <p:spPr bwMode="auto">
              <a:xfrm>
                <a:off x="1107" y="1464"/>
                <a:ext cx="47" cy="47"/>
              </a:xfrm>
              <a:prstGeom prst="ellipse">
                <a:avLst/>
              </a:prstGeom>
              <a:solidFill>
                <a:schemeClr val="bg1"/>
              </a:solidFill>
              <a:ln w="9525">
                <a:solidFill>
                  <a:schemeClr val="tx1"/>
                </a:solidFill>
                <a:round/>
                <a:headEnd/>
                <a:tailEnd/>
              </a:ln>
            </p:spPr>
            <p:txBody>
              <a:bodyPr wrap="none" anchor="ctr"/>
              <a:lstStyle/>
              <a:p>
                <a:endParaRPr lang="en-SG" dirty="0"/>
              </a:p>
            </p:txBody>
          </p:sp>
        </p:grpSp>
        <p:grpSp>
          <p:nvGrpSpPr>
            <p:cNvPr id="17" name="Group 84"/>
            <p:cNvGrpSpPr>
              <a:grpSpLocks/>
            </p:cNvGrpSpPr>
            <p:nvPr/>
          </p:nvGrpSpPr>
          <p:grpSpPr bwMode="auto">
            <a:xfrm>
              <a:off x="1152" y="1440"/>
              <a:ext cx="146" cy="96"/>
              <a:chOff x="1008" y="1440"/>
              <a:chExt cx="146" cy="96"/>
            </a:xfrm>
          </p:grpSpPr>
          <p:sp>
            <p:nvSpPr>
              <p:cNvPr id="7703" name="Line 85"/>
              <p:cNvSpPr>
                <a:spLocks noChangeShapeType="1"/>
              </p:cNvSpPr>
              <p:nvPr/>
            </p:nvSpPr>
            <p:spPr bwMode="auto">
              <a:xfrm>
                <a:off x="1008" y="1440"/>
                <a:ext cx="0" cy="96"/>
              </a:xfrm>
              <a:prstGeom prst="line">
                <a:avLst/>
              </a:prstGeom>
              <a:noFill/>
              <a:ln w="9525">
                <a:solidFill>
                  <a:schemeClr val="tx1"/>
                </a:solidFill>
                <a:round/>
                <a:headEnd/>
                <a:tailEnd/>
              </a:ln>
            </p:spPr>
            <p:txBody>
              <a:bodyPr/>
              <a:lstStyle/>
              <a:p>
                <a:endParaRPr lang="en-SG" dirty="0"/>
              </a:p>
            </p:txBody>
          </p:sp>
          <p:sp>
            <p:nvSpPr>
              <p:cNvPr id="7704" name="Line 86"/>
              <p:cNvSpPr>
                <a:spLocks noChangeShapeType="1"/>
              </p:cNvSpPr>
              <p:nvPr/>
            </p:nvSpPr>
            <p:spPr bwMode="auto">
              <a:xfrm flipV="1">
                <a:off x="1008" y="1488"/>
                <a:ext cx="96" cy="48"/>
              </a:xfrm>
              <a:prstGeom prst="line">
                <a:avLst/>
              </a:prstGeom>
              <a:noFill/>
              <a:ln w="9525">
                <a:solidFill>
                  <a:schemeClr val="tx1"/>
                </a:solidFill>
                <a:round/>
                <a:headEnd/>
                <a:tailEnd/>
              </a:ln>
            </p:spPr>
            <p:txBody>
              <a:bodyPr/>
              <a:lstStyle/>
              <a:p>
                <a:endParaRPr lang="en-SG" dirty="0"/>
              </a:p>
            </p:txBody>
          </p:sp>
          <p:sp>
            <p:nvSpPr>
              <p:cNvPr id="7705" name="Line 87"/>
              <p:cNvSpPr>
                <a:spLocks noChangeShapeType="1"/>
              </p:cNvSpPr>
              <p:nvPr/>
            </p:nvSpPr>
            <p:spPr bwMode="auto">
              <a:xfrm>
                <a:off x="1008" y="1440"/>
                <a:ext cx="96" cy="48"/>
              </a:xfrm>
              <a:prstGeom prst="line">
                <a:avLst/>
              </a:prstGeom>
              <a:noFill/>
              <a:ln w="9525">
                <a:solidFill>
                  <a:schemeClr val="tx1"/>
                </a:solidFill>
                <a:round/>
                <a:headEnd/>
                <a:tailEnd/>
              </a:ln>
            </p:spPr>
            <p:txBody>
              <a:bodyPr/>
              <a:lstStyle/>
              <a:p>
                <a:endParaRPr lang="en-SG" dirty="0"/>
              </a:p>
            </p:txBody>
          </p:sp>
          <p:sp>
            <p:nvSpPr>
              <p:cNvPr id="7706" name="Oval 88"/>
              <p:cNvSpPr>
                <a:spLocks noChangeArrowheads="1"/>
              </p:cNvSpPr>
              <p:nvPr/>
            </p:nvSpPr>
            <p:spPr bwMode="auto">
              <a:xfrm>
                <a:off x="1107" y="1464"/>
                <a:ext cx="47" cy="47"/>
              </a:xfrm>
              <a:prstGeom prst="ellipse">
                <a:avLst/>
              </a:prstGeom>
              <a:solidFill>
                <a:schemeClr val="bg1"/>
              </a:solidFill>
              <a:ln w="9525">
                <a:solidFill>
                  <a:schemeClr val="tx1"/>
                </a:solidFill>
                <a:round/>
                <a:headEnd/>
                <a:tailEnd/>
              </a:ln>
            </p:spPr>
            <p:txBody>
              <a:bodyPr wrap="none" anchor="ctr"/>
              <a:lstStyle/>
              <a:p>
                <a:endParaRPr lang="en-SG" dirty="0"/>
              </a:p>
            </p:txBody>
          </p:sp>
        </p:grpSp>
        <p:sp>
          <p:nvSpPr>
            <p:cNvPr id="7700" name="Line 89"/>
            <p:cNvSpPr>
              <a:spLocks noChangeShapeType="1"/>
            </p:cNvSpPr>
            <p:nvPr/>
          </p:nvSpPr>
          <p:spPr bwMode="auto">
            <a:xfrm flipH="1">
              <a:off x="1104" y="1488"/>
              <a:ext cx="48" cy="0"/>
            </a:xfrm>
            <a:prstGeom prst="line">
              <a:avLst/>
            </a:prstGeom>
            <a:noFill/>
            <a:ln w="9525">
              <a:solidFill>
                <a:schemeClr val="tx1"/>
              </a:solidFill>
              <a:round/>
              <a:headEnd/>
              <a:tailEnd/>
            </a:ln>
          </p:spPr>
          <p:txBody>
            <a:bodyPr/>
            <a:lstStyle/>
            <a:p>
              <a:endParaRPr lang="en-SG" dirty="0"/>
            </a:p>
          </p:txBody>
        </p:sp>
        <p:sp>
          <p:nvSpPr>
            <p:cNvPr id="7701" name="Line 90"/>
            <p:cNvSpPr>
              <a:spLocks noChangeShapeType="1"/>
            </p:cNvSpPr>
            <p:nvPr/>
          </p:nvSpPr>
          <p:spPr bwMode="auto">
            <a:xfrm>
              <a:off x="1296" y="1488"/>
              <a:ext cx="48" cy="0"/>
            </a:xfrm>
            <a:prstGeom prst="line">
              <a:avLst/>
            </a:prstGeom>
            <a:noFill/>
            <a:ln w="9525">
              <a:solidFill>
                <a:schemeClr val="tx1"/>
              </a:solidFill>
              <a:round/>
              <a:headEnd/>
              <a:tailEnd/>
            </a:ln>
          </p:spPr>
          <p:txBody>
            <a:bodyPr/>
            <a:lstStyle/>
            <a:p>
              <a:endParaRPr lang="en-SG" dirty="0"/>
            </a:p>
          </p:txBody>
        </p:sp>
        <p:sp>
          <p:nvSpPr>
            <p:cNvPr id="7702" name="Line 91"/>
            <p:cNvSpPr>
              <a:spLocks noChangeShapeType="1"/>
            </p:cNvSpPr>
            <p:nvPr/>
          </p:nvSpPr>
          <p:spPr bwMode="auto">
            <a:xfrm flipH="1">
              <a:off x="912" y="1488"/>
              <a:ext cx="48" cy="0"/>
            </a:xfrm>
            <a:prstGeom prst="line">
              <a:avLst/>
            </a:prstGeom>
            <a:noFill/>
            <a:ln w="9525">
              <a:solidFill>
                <a:schemeClr val="tx1"/>
              </a:solidFill>
              <a:round/>
              <a:headEnd/>
              <a:tailEnd/>
            </a:ln>
          </p:spPr>
          <p:txBody>
            <a:bodyPr/>
            <a:lstStyle/>
            <a:p>
              <a:endParaRPr lang="en-SG" dirty="0"/>
            </a:p>
          </p:txBody>
        </p:sp>
      </p:grpSp>
      <p:grpSp>
        <p:nvGrpSpPr>
          <p:cNvPr id="18" name="Group 92"/>
          <p:cNvGrpSpPr>
            <a:grpSpLocks/>
          </p:cNvGrpSpPr>
          <p:nvPr/>
        </p:nvGrpSpPr>
        <p:grpSpPr bwMode="auto">
          <a:xfrm>
            <a:off x="4387850" y="1997075"/>
            <a:ext cx="685800" cy="152400"/>
            <a:chOff x="912" y="1440"/>
            <a:chExt cx="432" cy="96"/>
          </a:xfrm>
        </p:grpSpPr>
        <p:grpSp>
          <p:nvGrpSpPr>
            <p:cNvPr id="19" name="Group 93"/>
            <p:cNvGrpSpPr>
              <a:grpSpLocks/>
            </p:cNvGrpSpPr>
            <p:nvPr/>
          </p:nvGrpSpPr>
          <p:grpSpPr bwMode="auto">
            <a:xfrm>
              <a:off x="960" y="1440"/>
              <a:ext cx="146" cy="96"/>
              <a:chOff x="1008" y="1440"/>
              <a:chExt cx="146" cy="96"/>
            </a:xfrm>
          </p:grpSpPr>
          <p:sp>
            <p:nvSpPr>
              <p:cNvPr id="7694" name="Line 94"/>
              <p:cNvSpPr>
                <a:spLocks noChangeShapeType="1"/>
              </p:cNvSpPr>
              <p:nvPr/>
            </p:nvSpPr>
            <p:spPr bwMode="auto">
              <a:xfrm>
                <a:off x="1008" y="1440"/>
                <a:ext cx="0" cy="96"/>
              </a:xfrm>
              <a:prstGeom prst="line">
                <a:avLst/>
              </a:prstGeom>
              <a:noFill/>
              <a:ln w="9525">
                <a:solidFill>
                  <a:schemeClr val="tx1"/>
                </a:solidFill>
                <a:round/>
                <a:headEnd/>
                <a:tailEnd/>
              </a:ln>
            </p:spPr>
            <p:txBody>
              <a:bodyPr/>
              <a:lstStyle/>
              <a:p>
                <a:endParaRPr lang="en-SG" dirty="0"/>
              </a:p>
            </p:txBody>
          </p:sp>
          <p:sp>
            <p:nvSpPr>
              <p:cNvPr id="7695" name="Line 95"/>
              <p:cNvSpPr>
                <a:spLocks noChangeShapeType="1"/>
              </p:cNvSpPr>
              <p:nvPr/>
            </p:nvSpPr>
            <p:spPr bwMode="auto">
              <a:xfrm flipV="1">
                <a:off x="1008" y="1488"/>
                <a:ext cx="96" cy="48"/>
              </a:xfrm>
              <a:prstGeom prst="line">
                <a:avLst/>
              </a:prstGeom>
              <a:noFill/>
              <a:ln w="9525">
                <a:solidFill>
                  <a:schemeClr val="tx1"/>
                </a:solidFill>
                <a:round/>
                <a:headEnd/>
                <a:tailEnd/>
              </a:ln>
            </p:spPr>
            <p:txBody>
              <a:bodyPr/>
              <a:lstStyle/>
              <a:p>
                <a:endParaRPr lang="en-SG" dirty="0"/>
              </a:p>
            </p:txBody>
          </p:sp>
          <p:sp>
            <p:nvSpPr>
              <p:cNvPr id="7696" name="Line 96"/>
              <p:cNvSpPr>
                <a:spLocks noChangeShapeType="1"/>
              </p:cNvSpPr>
              <p:nvPr/>
            </p:nvSpPr>
            <p:spPr bwMode="auto">
              <a:xfrm>
                <a:off x="1008" y="1440"/>
                <a:ext cx="96" cy="48"/>
              </a:xfrm>
              <a:prstGeom prst="line">
                <a:avLst/>
              </a:prstGeom>
              <a:noFill/>
              <a:ln w="9525">
                <a:solidFill>
                  <a:schemeClr val="tx1"/>
                </a:solidFill>
                <a:round/>
                <a:headEnd/>
                <a:tailEnd/>
              </a:ln>
            </p:spPr>
            <p:txBody>
              <a:bodyPr/>
              <a:lstStyle/>
              <a:p>
                <a:endParaRPr lang="en-SG" dirty="0"/>
              </a:p>
            </p:txBody>
          </p:sp>
          <p:sp>
            <p:nvSpPr>
              <p:cNvPr id="7697" name="Oval 97"/>
              <p:cNvSpPr>
                <a:spLocks noChangeArrowheads="1"/>
              </p:cNvSpPr>
              <p:nvPr/>
            </p:nvSpPr>
            <p:spPr bwMode="auto">
              <a:xfrm>
                <a:off x="1107" y="1464"/>
                <a:ext cx="47" cy="47"/>
              </a:xfrm>
              <a:prstGeom prst="ellipse">
                <a:avLst/>
              </a:prstGeom>
              <a:solidFill>
                <a:schemeClr val="bg1"/>
              </a:solidFill>
              <a:ln w="9525">
                <a:solidFill>
                  <a:schemeClr val="tx1"/>
                </a:solidFill>
                <a:round/>
                <a:headEnd/>
                <a:tailEnd/>
              </a:ln>
            </p:spPr>
            <p:txBody>
              <a:bodyPr wrap="none" anchor="ctr"/>
              <a:lstStyle/>
              <a:p>
                <a:endParaRPr lang="en-SG" dirty="0"/>
              </a:p>
            </p:txBody>
          </p:sp>
        </p:grpSp>
        <p:grpSp>
          <p:nvGrpSpPr>
            <p:cNvPr id="20" name="Group 98"/>
            <p:cNvGrpSpPr>
              <a:grpSpLocks/>
            </p:cNvGrpSpPr>
            <p:nvPr/>
          </p:nvGrpSpPr>
          <p:grpSpPr bwMode="auto">
            <a:xfrm>
              <a:off x="1152" y="1440"/>
              <a:ext cx="146" cy="96"/>
              <a:chOff x="1008" y="1440"/>
              <a:chExt cx="146" cy="96"/>
            </a:xfrm>
          </p:grpSpPr>
          <p:sp>
            <p:nvSpPr>
              <p:cNvPr id="7690" name="Line 99"/>
              <p:cNvSpPr>
                <a:spLocks noChangeShapeType="1"/>
              </p:cNvSpPr>
              <p:nvPr/>
            </p:nvSpPr>
            <p:spPr bwMode="auto">
              <a:xfrm>
                <a:off x="1008" y="1440"/>
                <a:ext cx="0" cy="96"/>
              </a:xfrm>
              <a:prstGeom prst="line">
                <a:avLst/>
              </a:prstGeom>
              <a:noFill/>
              <a:ln w="9525">
                <a:solidFill>
                  <a:schemeClr val="tx1"/>
                </a:solidFill>
                <a:round/>
                <a:headEnd/>
                <a:tailEnd/>
              </a:ln>
            </p:spPr>
            <p:txBody>
              <a:bodyPr/>
              <a:lstStyle/>
              <a:p>
                <a:endParaRPr lang="en-SG" dirty="0"/>
              </a:p>
            </p:txBody>
          </p:sp>
          <p:sp>
            <p:nvSpPr>
              <p:cNvPr id="7691" name="Line 100"/>
              <p:cNvSpPr>
                <a:spLocks noChangeShapeType="1"/>
              </p:cNvSpPr>
              <p:nvPr/>
            </p:nvSpPr>
            <p:spPr bwMode="auto">
              <a:xfrm flipV="1">
                <a:off x="1008" y="1488"/>
                <a:ext cx="96" cy="48"/>
              </a:xfrm>
              <a:prstGeom prst="line">
                <a:avLst/>
              </a:prstGeom>
              <a:noFill/>
              <a:ln w="9525">
                <a:solidFill>
                  <a:schemeClr val="tx1"/>
                </a:solidFill>
                <a:round/>
                <a:headEnd/>
                <a:tailEnd/>
              </a:ln>
            </p:spPr>
            <p:txBody>
              <a:bodyPr/>
              <a:lstStyle/>
              <a:p>
                <a:endParaRPr lang="en-SG" dirty="0"/>
              </a:p>
            </p:txBody>
          </p:sp>
          <p:sp>
            <p:nvSpPr>
              <p:cNvPr id="7692" name="Line 101"/>
              <p:cNvSpPr>
                <a:spLocks noChangeShapeType="1"/>
              </p:cNvSpPr>
              <p:nvPr/>
            </p:nvSpPr>
            <p:spPr bwMode="auto">
              <a:xfrm>
                <a:off x="1008" y="1440"/>
                <a:ext cx="96" cy="48"/>
              </a:xfrm>
              <a:prstGeom prst="line">
                <a:avLst/>
              </a:prstGeom>
              <a:noFill/>
              <a:ln w="9525">
                <a:solidFill>
                  <a:schemeClr val="tx1"/>
                </a:solidFill>
                <a:round/>
                <a:headEnd/>
                <a:tailEnd/>
              </a:ln>
            </p:spPr>
            <p:txBody>
              <a:bodyPr/>
              <a:lstStyle/>
              <a:p>
                <a:endParaRPr lang="en-SG" dirty="0"/>
              </a:p>
            </p:txBody>
          </p:sp>
          <p:sp>
            <p:nvSpPr>
              <p:cNvPr id="7693" name="Oval 102"/>
              <p:cNvSpPr>
                <a:spLocks noChangeArrowheads="1"/>
              </p:cNvSpPr>
              <p:nvPr/>
            </p:nvSpPr>
            <p:spPr bwMode="auto">
              <a:xfrm>
                <a:off x="1107" y="1464"/>
                <a:ext cx="47" cy="47"/>
              </a:xfrm>
              <a:prstGeom prst="ellipse">
                <a:avLst/>
              </a:prstGeom>
              <a:solidFill>
                <a:schemeClr val="bg1"/>
              </a:solidFill>
              <a:ln w="9525">
                <a:solidFill>
                  <a:schemeClr val="tx1"/>
                </a:solidFill>
                <a:round/>
                <a:headEnd/>
                <a:tailEnd/>
              </a:ln>
            </p:spPr>
            <p:txBody>
              <a:bodyPr wrap="none" anchor="ctr"/>
              <a:lstStyle/>
              <a:p>
                <a:endParaRPr lang="en-SG" dirty="0"/>
              </a:p>
            </p:txBody>
          </p:sp>
        </p:grpSp>
        <p:sp>
          <p:nvSpPr>
            <p:cNvPr id="7687" name="Line 103"/>
            <p:cNvSpPr>
              <a:spLocks noChangeShapeType="1"/>
            </p:cNvSpPr>
            <p:nvPr/>
          </p:nvSpPr>
          <p:spPr bwMode="auto">
            <a:xfrm flipH="1">
              <a:off x="1104" y="1488"/>
              <a:ext cx="48" cy="0"/>
            </a:xfrm>
            <a:prstGeom prst="line">
              <a:avLst/>
            </a:prstGeom>
            <a:noFill/>
            <a:ln w="9525">
              <a:solidFill>
                <a:schemeClr val="tx1"/>
              </a:solidFill>
              <a:round/>
              <a:headEnd/>
              <a:tailEnd/>
            </a:ln>
          </p:spPr>
          <p:txBody>
            <a:bodyPr/>
            <a:lstStyle/>
            <a:p>
              <a:endParaRPr lang="en-SG" dirty="0"/>
            </a:p>
          </p:txBody>
        </p:sp>
        <p:sp>
          <p:nvSpPr>
            <p:cNvPr id="7688" name="Line 104"/>
            <p:cNvSpPr>
              <a:spLocks noChangeShapeType="1"/>
            </p:cNvSpPr>
            <p:nvPr/>
          </p:nvSpPr>
          <p:spPr bwMode="auto">
            <a:xfrm>
              <a:off x="1296" y="1488"/>
              <a:ext cx="48" cy="0"/>
            </a:xfrm>
            <a:prstGeom prst="line">
              <a:avLst/>
            </a:prstGeom>
            <a:noFill/>
            <a:ln w="9525">
              <a:solidFill>
                <a:schemeClr val="tx1"/>
              </a:solidFill>
              <a:round/>
              <a:headEnd/>
              <a:tailEnd/>
            </a:ln>
          </p:spPr>
          <p:txBody>
            <a:bodyPr/>
            <a:lstStyle/>
            <a:p>
              <a:endParaRPr lang="en-SG" dirty="0"/>
            </a:p>
          </p:txBody>
        </p:sp>
        <p:sp>
          <p:nvSpPr>
            <p:cNvPr id="7689" name="Line 105"/>
            <p:cNvSpPr>
              <a:spLocks noChangeShapeType="1"/>
            </p:cNvSpPr>
            <p:nvPr/>
          </p:nvSpPr>
          <p:spPr bwMode="auto">
            <a:xfrm flipH="1">
              <a:off x="912" y="1488"/>
              <a:ext cx="48" cy="0"/>
            </a:xfrm>
            <a:prstGeom prst="line">
              <a:avLst/>
            </a:prstGeom>
            <a:noFill/>
            <a:ln w="9525">
              <a:solidFill>
                <a:schemeClr val="tx1"/>
              </a:solidFill>
              <a:round/>
              <a:headEnd/>
              <a:tailEnd/>
            </a:ln>
          </p:spPr>
          <p:txBody>
            <a:bodyPr/>
            <a:lstStyle/>
            <a:p>
              <a:endParaRPr lang="en-SG" dirty="0"/>
            </a:p>
          </p:txBody>
        </p:sp>
      </p:grpSp>
      <p:grpSp>
        <p:nvGrpSpPr>
          <p:cNvPr id="21" name="Group 106"/>
          <p:cNvGrpSpPr>
            <a:grpSpLocks/>
          </p:cNvGrpSpPr>
          <p:nvPr/>
        </p:nvGrpSpPr>
        <p:grpSpPr bwMode="auto">
          <a:xfrm>
            <a:off x="5073650" y="1997075"/>
            <a:ext cx="685800" cy="152400"/>
            <a:chOff x="912" y="1440"/>
            <a:chExt cx="432" cy="96"/>
          </a:xfrm>
        </p:grpSpPr>
        <p:grpSp>
          <p:nvGrpSpPr>
            <p:cNvPr id="22" name="Group 107"/>
            <p:cNvGrpSpPr>
              <a:grpSpLocks/>
            </p:cNvGrpSpPr>
            <p:nvPr/>
          </p:nvGrpSpPr>
          <p:grpSpPr bwMode="auto">
            <a:xfrm>
              <a:off x="960" y="1440"/>
              <a:ext cx="146" cy="96"/>
              <a:chOff x="1008" y="1440"/>
              <a:chExt cx="146" cy="96"/>
            </a:xfrm>
          </p:grpSpPr>
          <p:sp>
            <p:nvSpPr>
              <p:cNvPr id="7681" name="Line 108"/>
              <p:cNvSpPr>
                <a:spLocks noChangeShapeType="1"/>
              </p:cNvSpPr>
              <p:nvPr/>
            </p:nvSpPr>
            <p:spPr bwMode="auto">
              <a:xfrm>
                <a:off x="1008" y="1440"/>
                <a:ext cx="0" cy="96"/>
              </a:xfrm>
              <a:prstGeom prst="line">
                <a:avLst/>
              </a:prstGeom>
              <a:noFill/>
              <a:ln w="9525">
                <a:solidFill>
                  <a:schemeClr val="tx1"/>
                </a:solidFill>
                <a:round/>
                <a:headEnd/>
                <a:tailEnd/>
              </a:ln>
            </p:spPr>
            <p:txBody>
              <a:bodyPr/>
              <a:lstStyle/>
              <a:p>
                <a:endParaRPr lang="en-SG" dirty="0"/>
              </a:p>
            </p:txBody>
          </p:sp>
          <p:sp>
            <p:nvSpPr>
              <p:cNvPr id="7682" name="Line 109"/>
              <p:cNvSpPr>
                <a:spLocks noChangeShapeType="1"/>
              </p:cNvSpPr>
              <p:nvPr/>
            </p:nvSpPr>
            <p:spPr bwMode="auto">
              <a:xfrm flipV="1">
                <a:off x="1008" y="1488"/>
                <a:ext cx="96" cy="48"/>
              </a:xfrm>
              <a:prstGeom prst="line">
                <a:avLst/>
              </a:prstGeom>
              <a:noFill/>
              <a:ln w="9525">
                <a:solidFill>
                  <a:schemeClr val="tx1"/>
                </a:solidFill>
                <a:round/>
                <a:headEnd/>
                <a:tailEnd/>
              </a:ln>
            </p:spPr>
            <p:txBody>
              <a:bodyPr/>
              <a:lstStyle/>
              <a:p>
                <a:endParaRPr lang="en-SG" dirty="0"/>
              </a:p>
            </p:txBody>
          </p:sp>
          <p:sp>
            <p:nvSpPr>
              <p:cNvPr id="7683" name="Line 110"/>
              <p:cNvSpPr>
                <a:spLocks noChangeShapeType="1"/>
              </p:cNvSpPr>
              <p:nvPr/>
            </p:nvSpPr>
            <p:spPr bwMode="auto">
              <a:xfrm>
                <a:off x="1008" y="1440"/>
                <a:ext cx="96" cy="48"/>
              </a:xfrm>
              <a:prstGeom prst="line">
                <a:avLst/>
              </a:prstGeom>
              <a:noFill/>
              <a:ln w="9525">
                <a:solidFill>
                  <a:schemeClr val="tx1"/>
                </a:solidFill>
                <a:round/>
                <a:headEnd/>
                <a:tailEnd/>
              </a:ln>
            </p:spPr>
            <p:txBody>
              <a:bodyPr/>
              <a:lstStyle/>
              <a:p>
                <a:endParaRPr lang="en-SG" dirty="0"/>
              </a:p>
            </p:txBody>
          </p:sp>
          <p:sp>
            <p:nvSpPr>
              <p:cNvPr id="7684" name="Oval 111"/>
              <p:cNvSpPr>
                <a:spLocks noChangeArrowheads="1"/>
              </p:cNvSpPr>
              <p:nvPr/>
            </p:nvSpPr>
            <p:spPr bwMode="auto">
              <a:xfrm>
                <a:off x="1107" y="1464"/>
                <a:ext cx="47" cy="47"/>
              </a:xfrm>
              <a:prstGeom prst="ellipse">
                <a:avLst/>
              </a:prstGeom>
              <a:solidFill>
                <a:schemeClr val="bg1"/>
              </a:solidFill>
              <a:ln w="9525">
                <a:solidFill>
                  <a:schemeClr val="tx1"/>
                </a:solidFill>
                <a:round/>
                <a:headEnd/>
                <a:tailEnd/>
              </a:ln>
            </p:spPr>
            <p:txBody>
              <a:bodyPr wrap="none" anchor="ctr"/>
              <a:lstStyle/>
              <a:p>
                <a:endParaRPr lang="en-SG" dirty="0"/>
              </a:p>
            </p:txBody>
          </p:sp>
        </p:grpSp>
        <p:grpSp>
          <p:nvGrpSpPr>
            <p:cNvPr id="23" name="Group 112"/>
            <p:cNvGrpSpPr>
              <a:grpSpLocks/>
            </p:cNvGrpSpPr>
            <p:nvPr/>
          </p:nvGrpSpPr>
          <p:grpSpPr bwMode="auto">
            <a:xfrm>
              <a:off x="1152" y="1440"/>
              <a:ext cx="146" cy="96"/>
              <a:chOff x="1008" y="1440"/>
              <a:chExt cx="146" cy="96"/>
            </a:xfrm>
          </p:grpSpPr>
          <p:sp>
            <p:nvSpPr>
              <p:cNvPr id="7677" name="Line 113"/>
              <p:cNvSpPr>
                <a:spLocks noChangeShapeType="1"/>
              </p:cNvSpPr>
              <p:nvPr/>
            </p:nvSpPr>
            <p:spPr bwMode="auto">
              <a:xfrm>
                <a:off x="1008" y="1440"/>
                <a:ext cx="0" cy="96"/>
              </a:xfrm>
              <a:prstGeom prst="line">
                <a:avLst/>
              </a:prstGeom>
              <a:noFill/>
              <a:ln w="9525">
                <a:solidFill>
                  <a:schemeClr val="tx1"/>
                </a:solidFill>
                <a:round/>
                <a:headEnd/>
                <a:tailEnd/>
              </a:ln>
            </p:spPr>
            <p:txBody>
              <a:bodyPr/>
              <a:lstStyle/>
              <a:p>
                <a:endParaRPr lang="en-SG" dirty="0"/>
              </a:p>
            </p:txBody>
          </p:sp>
          <p:sp>
            <p:nvSpPr>
              <p:cNvPr id="7678" name="Line 114"/>
              <p:cNvSpPr>
                <a:spLocks noChangeShapeType="1"/>
              </p:cNvSpPr>
              <p:nvPr/>
            </p:nvSpPr>
            <p:spPr bwMode="auto">
              <a:xfrm flipV="1">
                <a:off x="1008" y="1488"/>
                <a:ext cx="96" cy="48"/>
              </a:xfrm>
              <a:prstGeom prst="line">
                <a:avLst/>
              </a:prstGeom>
              <a:noFill/>
              <a:ln w="9525">
                <a:solidFill>
                  <a:schemeClr val="tx1"/>
                </a:solidFill>
                <a:round/>
                <a:headEnd/>
                <a:tailEnd/>
              </a:ln>
            </p:spPr>
            <p:txBody>
              <a:bodyPr/>
              <a:lstStyle/>
              <a:p>
                <a:endParaRPr lang="en-SG" dirty="0"/>
              </a:p>
            </p:txBody>
          </p:sp>
          <p:sp>
            <p:nvSpPr>
              <p:cNvPr id="7679" name="Line 115"/>
              <p:cNvSpPr>
                <a:spLocks noChangeShapeType="1"/>
              </p:cNvSpPr>
              <p:nvPr/>
            </p:nvSpPr>
            <p:spPr bwMode="auto">
              <a:xfrm>
                <a:off x="1008" y="1440"/>
                <a:ext cx="96" cy="48"/>
              </a:xfrm>
              <a:prstGeom prst="line">
                <a:avLst/>
              </a:prstGeom>
              <a:noFill/>
              <a:ln w="9525">
                <a:solidFill>
                  <a:schemeClr val="tx1"/>
                </a:solidFill>
                <a:round/>
                <a:headEnd/>
                <a:tailEnd/>
              </a:ln>
            </p:spPr>
            <p:txBody>
              <a:bodyPr/>
              <a:lstStyle/>
              <a:p>
                <a:endParaRPr lang="en-SG" dirty="0"/>
              </a:p>
            </p:txBody>
          </p:sp>
          <p:sp>
            <p:nvSpPr>
              <p:cNvPr id="7680" name="Oval 116"/>
              <p:cNvSpPr>
                <a:spLocks noChangeArrowheads="1"/>
              </p:cNvSpPr>
              <p:nvPr/>
            </p:nvSpPr>
            <p:spPr bwMode="auto">
              <a:xfrm>
                <a:off x="1107" y="1464"/>
                <a:ext cx="47" cy="47"/>
              </a:xfrm>
              <a:prstGeom prst="ellipse">
                <a:avLst/>
              </a:prstGeom>
              <a:solidFill>
                <a:schemeClr val="bg1"/>
              </a:solidFill>
              <a:ln w="9525">
                <a:solidFill>
                  <a:schemeClr val="tx1"/>
                </a:solidFill>
                <a:round/>
                <a:headEnd/>
                <a:tailEnd/>
              </a:ln>
            </p:spPr>
            <p:txBody>
              <a:bodyPr wrap="none" anchor="ctr"/>
              <a:lstStyle/>
              <a:p>
                <a:endParaRPr lang="en-SG" dirty="0"/>
              </a:p>
            </p:txBody>
          </p:sp>
        </p:grpSp>
        <p:sp>
          <p:nvSpPr>
            <p:cNvPr id="7674" name="Line 117"/>
            <p:cNvSpPr>
              <a:spLocks noChangeShapeType="1"/>
            </p:cNvSpPr>
            <p:nvPr/>
          </p:nvSpPr>
          <p:spPr bwMode="auto">
            <a:xfrm flipH="1">
              <a:off x="1104" y="1488"/>
              <a:ext cx="48" cy="0"/>
            </a:xfrm>
            <a:prstGeom prst="line">
              <a:avLst/>
            </a:prstGeom>
            <a:noFill/>
            <a:ln w="9525">
              <a:solidFill>
                <a:schemeClr val="tx1"/>
              </a:solidFill>
              <a:round/>
              <a:headEnd/>
              <a:tailEnd/>
            </a:ln>
          </p:spPr>
          <p:txBody>
            <a:bodyPr/>
            <a:lstStyle/>
            <a:p>
              <a:endParaRPr lang="en-SG" dirty="0"/>
            </a:p>
          </p:txBody>
        </p:sp>
        <p:sp>
          <p:nvSpPr>
            <p:cNvPr id="7675" name="Line 118"/>
            <p:cNvSpPr>
              <a:spLocks noChangeShapeType="1"/>
            </p:cNvSpPr>
            <p:nvPr/>
          </p:nvSpPr>
          <p:spPr bwMode="auto">
            <a:xfrm>
              <a:off x="1296" y="1488"/>
              <a:ext cx="48" cy="0"/>
            </a:xfrm>
            <a:prstGeom prst="line">
              <a:avLst/>
            </a:prstGeom>
            <a:noFill/>
            <a:ln w="9525">
              <a:solidFill>
                <a:schemeClr val="tx1"/>
              </a:solidFill>
              <a:round/>
              <a:headEnd/>
              <a:tailEnd/>
            </a:ln>
          </p:spPr>
          <p:txBody>
            <a:bodyPr/>
            <a:lstStyle/>
            <a:p>
              <a:endParaRPr lang="en-SG" dirty="0"/>
            </a:p>
          </p:txBody>
        </p:sp>
        <p:sp>
          <p:nvSpPr>
            <p:cNvPr id="7676" name="Line 119"/>
            <p:cNvSpPr>
              <a:spLocks noChangeShapeType="1"/>
            </p:cNvSpPr>
            <p:nvPr/>
          </p:nvSpPr>
          <p:spPr bwMode="auto">
            <a:xfrm flipH="1">
              <a:off x="912" y="1488"/>
              <a:ext cx="48" cy="0"/>
            </a:xfrm>
            <a:prstGeom prst="line">
              <a:avLst/>
            </a:prstGeom>
            <a:noFill/>
            <a:ln w="9525">
              <a:solidFill>
                <a:schemeClr val="tx1"/>
              </a:solidFill>
              <a:round/>
              <a:headEnd/>
              <a:tailEnd/>
            </a:ln>
          </p:spPr>
          <p:txBody>
            <a:bodyPr/>
            <a:lstStyle/>
            <a:p>
              <a:endParaRPr lang="en-SG" dirty="0"/>
            </a:p>
          </p:txBody>
        </p:sp>
      </p:grpSp>
      <p:grpSp>
        <p:nvGrpSpPr>
          <p:cNvPr id="24" name="Group 120"/>
          <p:cNvGrpSpPr>
            <a:grpSpLocks/>
          </p:cNvGrpSpPr>
          <p:nvPr/>
        </p:nvGrpSpPr>
        <p:grpSpPr bwMode="auto">
          <a:xfrm>
            <a:off x="5759450" y="1997075"/>
            <a:ext cx="685800" cy="152400"/>
            <a:chOff x="912" y="1440"/>
            <a:chExt cx="432" cy="96"/>
          </a:xfrm>
        </p:grpSpPr>
        <p:grpSp>
          <p:nvGrpSpPr>
            <p:cNvPr id="25" name="Group 121"/>
            <p:cNvGrpSpPr>
              <a:grpSpLocks/>
            </p:cNvGrpSpPr>
            <p:nvPr/>
          </p:nvGrpSpPr>
          <p:grpSpPr bwMode="auto">
            <a:xfrm>
              <a:off x="960" y="1440"/>
              <a:ext cx="146" cy="96"/>
              <a:chOff x="1008" y="1440"/>
              <a:chExt cx="146" cy="96"/>
            </a:xfrm>
          </p:grpSpPr>
          <p:sp>
            <p:nvSpPr>
              <p:cNvPr id="7668" name="Line 122"/>
              <p:cNvSpPr>
                <a:spLocks noChangeShapeType="1"/>
              </p:cNvSpPr>
              <p:nvPr/>
            </p:nvSpPr>
            <p:spPr bwMode="auto">
              <a:xfrm>
                <a:off x="1008" y="1440"/>
                <a:ext cx="0" cy="96"/>
              </a:xfrm>
              <a:prstGeom prst="line">
                <a:avLst/>
              </a:prstGeom>
              <a:noFill/>
              <a:ln w="9525">
                <a:solidFill>
                  <a:schemeClr val="tx1"/>
                </a:solidFill>
                <a:round/>
                <a:headEnd/>
                <a:tailEnd/>
              </a:ln>
            </p:spPr>
            <p:txBody>
              <a:bodyPr/>
              <a:lstStyle/>
              <a:p>
                <a:endParaRPr lang="en-SG" dirty="0"/>
              </a:p>
            </p:txBody>
          </p:sp>
          <p:sp>
            <p:nvSpPr>
              <p:cNvPr id="7669" name="Line 123"/>
              <p:cNvSpPr>
                <a:spLocks noChangeShapeType="1"/>
              </p:cNvSpPr>
              <p:nvPr/>
            </p:nvSpPr>
            <p:spPr bwMode="auto">
              <a:xfrm flipV="1">
                <a:off x="1008" y="1488"/>
                <a:ext cx="96" cy="48"/>
              </a:xfrm>
              <a:prstGeom prst="line">
                <a:avLst/>
              </a:prstGeom>
              <a:noFill/>
              <a:ln w="9525">
                <a:solidFill>
                  <a:schemeClr val="tx1"/>
                </a:solidFill>
                <a:round/>
                <a:headEnd/>
                <a:tailEnd/>
              </a:ln>
            </p:spPr>
            <p:txBody>
              <a:bodyPr/>
              <a:lstStyle/>
              <a:p>
                <a:endParaRPr lang="en-SG" dirty="0"/>
              </a:p>
            </p:txBody>
          </p:sp>
          <p:sp>
            <p:nvSpPr>
              <p:cNvPr id="7670" name="Line 124"/>
              <p:cNvSpPr>
                <a:spLocks noChangeShapeType="1"/>
              </p:cNvSpPr>
              <p:nvPr/>
            </p:nvSpPr>
            <p:spPr bwMode="auto">
              <a:xfrm>
                <a:off x="1008" y="1440"/>
                <a:ext cx="96" cy="48"/>
              </a:xfrm>
              <a:prstGeom prst="line">
                <a:avLst/>
              </a:prstGeom>
              <a:noFill/>
              <a:ln w="9525">
                <a:solidFill>
                  <a:schemeClr val="tx1"/>
                </a:solidFill>
                <a:round/>
                <a:headEnd/>
                <a:tailEnd/>
              </a:ln>
            </p:spPr>
            <p:txBody>
              <a:bodyPr/>
              <a:lstStyle/>
              <a:p>
                <a:endParaRPr lang="en-SG" dirty="0"/>
              </a:p>
            </p:txBody>
          </p:sp>
          <p:sp>
            <p:nvSpPr>
              <p:cNvPr id="7671" name="Oval 125"/>
              <p:cNvSpPr>
                <a:spLocks noChangeArrowheads="1"/>
              </p:cNvSpPr>
              <p:nvPr/>
            </p:nvSpPr>
            <p:spPr bwMode="auto">
              <a:xfrm>
                <a:off x="1107" y="1464"/>
                <a:ext cx="47" cy="47"/>
              </a:xfrm>
              <a:prstGeom prst="ellipse">
                <a:avLst/>
              </a:prstGeom>
              <a:solidFill>
                <a:schemeClr val="bg1"/>
              </a:solidFill>
              <a:ln w="9525">
                <a:solidFill>
                  <a:schemeClr val="tx1"/>
                </a:solidFill>
                <a:round/>
                <a:headEnd/>
                <a:tailEnd/>
              </a:ln>
            </p:spPr>
            <p:txBody>
              <a:bodyPr wrap="none" anchor="ctr"/>
              <a:lstStyle/>
              <a:p>
                <a:endParaRPr lang="en-SG" dirty="0"/>
              </a:p>
            </p:txBody>
          </p:sp>
        </p:grpSp>
        <p:grpSp>
          <p:nvGrpSpPr>
            <p:cNvPr id="26" name="Group 126"/>
            <p:cNvGrpSpPr>
              <a:grpSpLocks/>
            </p:cNvGrpSpPr>
            <p:nvPr/>
          </p:nvGrpSpPr>
          <p:grpSpPr bwMode="auto">
            <a:xfrm>
              <a:off x="1152" y="1440"/>
              <a:ext cx="146" cy="96"/>
              <a:chOff x="1008" y="1440"/>
              <a:chExt cx="146" cy="96"/>
            </a:xfrm>
          </p:grpSpPr>
          <p:sp>
            <p:nvSpPr>
              <p:cNvPr id="7664" name="Line 127"/>
              <p:cNvSpPr>
                <a:spLocks noChangeShapeType="1"/>
              </p:cNvSpPr>
              <p:nvPr/>
            </p:nvSpPr>
            <p:spPr bwMode="auto">
              <a:xfrm>
                <a:off x="1008" y="1440"/>
                <a:ext cx="0" cy="96"/>
              </a:xfrm>
              <a:prstGeom prst="line">
                <a:avLst/>
              </a:prstGeom>
              <a:noFill/>
              <a:ln w="9525">
                <a:solidFill>
                  <a:schemeClr val="tx1"/>
                </a:solidFill>
                <a:round/>
                <a:headEnd/>
                <a:tailEnd/>
              </a:ln>
            </p:spPr>
            <p:txBody>
              <a:bodyPr/>
              <a:lstStyle/>
              <a:p>
                <a:endParaRPr lang="en-SG" dirty="0"/>
              </a:p>
            </p:txBody>
          </p:sp>
          <p:sp>
            <p:nvSpPr>
              <p:cNvPr id="7665" name="Line 128"/>
              <p:cNvSpPr>
                <a:spLocks noChangeShapeType="1"/>
              </p:cNvSpPr>
              <p:nvPr/>
            </p:nvSpPr>
            <p:spPr bwMode="auto">
              <a:xfrm flipV="1">
                <a:off x="1008" y="1488"/>
                <a:ext cx="96" cy="48"/>
              </a:xfrm>
              <a:prstGeom prst="line">
                <a:avLst/>
              </a:prstGeom>
              <a:noFill/>
              <a:ln w="9525">
                <a:solidFill>
                  <a:schemeClr val="tx1"/>
                </a:solidFill>
                <a:round/>
                <a:headEnd/>
                <a:tailEnd/>
              </a:ln>
            </p:spPr>
            <p:txBody>
              <a:bodyPr/>
              <a:lstStyle/>
              <a:p>
                <a:endParaRPr lang="en-SG" dirty="0"/>
              </a:p>
            </p:txBody>
          </p:sp>
          <p:sp>
            <p:nvSpPr>
              <p:cNvPr id="7666" name="Line 129"/>
              <p:cNvSpPr>
                <a:spLocks noChangeShapeType="1"/>
              </p:cNvSpPr>
              <p:nvPr/>
            </p:nvSpPr>
            <p:spPr bwMode="auto">
              <a:xfrm>
                <a:off x="1008" y="1440"/>
                <a:ext cx="96" cy="48"/>
              </a:xfrm>
              <a:prstGeom prst="line">
                <a:avLst/>
              </a:prstGeom>
              <a:noFill/>
              <a:ln w="9525">
                <a:solidFill>
                  <a:schemeClr val="tx1"/>
                </a:solidFill>
                <a:round/>
                <a:headEnd/>
                <a:tailEnd/>
              </a:ln>
            </p:spPr>
            <p:txBody>
              <a:bodyPr/>
              <a:lstStyle/>
              <a:p>
                <a:endParaRPr lang="en-SG" dirty="0"/>
              </a:p>
            </p:txBody>
          </p:sp>
          <p:sp>
            <p:nvSpPr>
              <p:cNvPr id="7667" name="Oval 130"/>
              <p:cNvSpPr>
                <a:spLocks noChangeArrowheads="1"/>
              </p:cNvSpPr>
              <p:nvPr/>
            </p:nvSpPr>
            <p:spPr bwMode="auto">
              <a:xfrm>
                <a:off x="1107" y="1464"/>
                <a:ext cx="47" cy="47"/>
              </a:xfrm>
              <a:prstGeom prst="ellipse">
                <a:avLst/>
              </a:prstGeom>
              <a:solidFill>
                <a:schemeClr val="bg1"/>
              </a:solidFill>
              <a:ln w="9525">
                <a:solidFill>
                  <a:schemeClr val="tx1"/>
                </a:solidFill>
                <a:round/>
                <a:headEnd/>
                <a:tailEnd/>
              </a:ln>
            </p:spPr>
            <p:txBody>
              <a:bodyPr wrap="none" anchor="ctr"/>
              <a:lstStyle/>
              <a:p>
                <a:endParaRPr lang="en-SG" dirty="0"/>
              </a:p>
            </p:txBody>
          </p:sp>
        </p:grpSp>
        <p:sp>
          <p:nvSpPr>
            <p:cNvPr id="7661" name="Line 131"/>
            <p:cNvSpPr>
              <a:spLocks noChangeShapeType="1"/>
            </p:cNvSpPr>
            <p:nvPr/>
          </p:nvSpPr>
          <p:spPr bwMode="auto">
            <a:xfrm flipH="1">
              <a:off x="1104" y="1488"/>
              <a:ext cx="48" cy="0"/>
            </a:xfrm>
            <a:prstGeom prst="line">
              <a:avLst/>
            </a:prstGeom>
            <a:noFill/>
            <a:ln w="9525">
              <a:solidFill>
                <a:schemeClr val="tx1"/>
              </a:solidFill>
              <a:round/>
              <a:headEnd/>
              <a:tailEnd/>
            </a:ln>
          </p:spPr>
          <p:txBody>
            <a:bodyPr/>
            <a:lstStyle/>
            <a:p>
              <a:endParaRPr lang="en-SG" dirty="0"/>
            </a:p>
          </p:txBody>
        </p:sp>
        <p:sp>
          <p:nvSpPr>
            <p:cNvPr id="7662" name="Line 132"/>
            <p:cNvSpPr>
              <a:spLocks noChangeShapeType="1"/>
            </p:cNvSpPr>
            <p:nvPr/>
          </p:nvSpPr>
          <p:spPr bwMode="auto">
            <a:xfrm>
              <a:off x="1296" y="1488"/>
              <a:ext cx="48" cy="0"/>
            </a:xfrm>
            <a:prstGeom prst="line">
              <a:avLst/>
            </a:prstGeom>
            <a:noFill/>
            <a:ln w="9525">
              <a:solidFill>
                <a:schemeClr val="tx1"/>
              </a:solidFill>
              <a:round/>
              <a:headEnd/>
              <a:tailEnd/>
            </a:ln>
          </p:spPr>
          <p:txBody>
            <a:bodyPr/>
            <a:lstStyle/>
            <a:p>
              <a:endParaRPr lang="en-SG" dirty="0"/>
            </a:p>
          </p:txBody>
        </p:sp>
        <p:sp>
          <p:nvSpPr>
            <p:cNvPr id="7663" name="Line 133"/>
            <p:cNvSpPr>
              <a:spLocks noChangeShapeType="1"/>
            </p:cNvSpPr>
            <p:nvPr/>
          </p:nvSpPr>
          <p:spPr bwMode="auto">
            <a:xfrm flipH="1">
              <a:off x="912" y="1488"/>
              <a:ext cx="48" cy="0"/>
            </a:xfrm>
            <a:prstGeom prst="line">
              <a:avLst/>
            </a:prstGeom>
            <a:noFill/>
            <a:ln w="9525">
              <a:solidFill>
                <a:schemeClr val="tx1"/>
              </a:solidFill>
              <a:round/>
              <a:headEnd/>
              <a:tailEnd/>
            </a:ln>
          </p:spPr>
          <p:txBody>
            <a:bodyPr/>
            <a:lstStyle/>
            <a:p>
              <a:endParaRPr lang="en-SG" dirty="0"/>
            </a:p>
          </p:txBody>
        </p:sp>
      </p:grpSp>
      <p:grpSp>
        <p:nvGrpSpPr>
          <p:cNvPr id="27" name="Group 134"/>
          <p:cNvGrpSpPr>
            <a:grpSpLocks/>
          </p:cNvGrpSpPr>
          <p:nvPr/>
        </p:nvGrpSpPr>
        <p:grpSpPr bwMode="auto">
          <a:xfrm>
            <a:off x="6445250" y="1997075"/>
            <a:ext cx="685800" cy="152400"/>
            <a:chOff x="912" y="1440"/>
            <a:chExt cx="432" cy="96"/>
          </a:xfrm>
        </p:grpSpPr>
        <p:grpSp>
          <p:nvGrpSpPr>
            <p:cNvPr id="28" name="Group 135"/>
            <p:cNvGrpSpPr>
              <a:grpSpLocks/>
            </p:cNvGrpSpPr>
            <p:nvPr/>
          </p:nvGrpSpPr>
          <p:grpSpPr bwMode="auto">
            <a:xfrm>
              <a:off x="960" y="1440"/>
              <a:ext cx="146" cy="96"/>
              <a:chOff x="1008" y="1440"/>
              <a:chExt cx="146" cy="96"/>
            </a:xfrm>
          </p:grpSpPr>
          <p:sp>
            <p:nvSpPr>
              <p:cNvPr id="7655" name="Line 136"/>
              <p:cNvSpPr>
                <a:spLocks noChangeShapeType="1"/>
              </p:cNvSpPr>
              <p:nvPr/>
            </p:nvSpPr>
            <p:spPr bwMode="auto">
              <a:xfrm>
                <a:off x="1008" y="1440"/>
                <a:ext cx="0" cy="96"/>
              </a:xfrm>
              <a:prstGeom prst="line">
                <a:avLst/>
              </a:prstGeom>
              <a:noFill/>
              <a:ln w="9525">
                <a:solidFill>
                  <a:schemeClr val="tx1"/>
                </a:solidFill>
                <a:round/>
                <a:headEnd/>
                <a:tailEnd/>
              </a:ln>
            </p:spPr>
            <p:txBody>
              <a:bodyPr/>
              <a:lstStyle/>
              <a:p>
                <a:endParaRPr lang="en-SG" dirty="0"/>
              </a:p>
            </p:txBody>
          </p:sp>
          <p:sp>
            <p:nvSpPr>
              <p:cNvPr id="7656" name="Line 137"/>
              <p:cNvSpPr>
                <a:spLocks noChangeShapeType="1"/>
              </p:cNvSpPr>
              <p:nvPr/>
            </p:nvSpPr>
            <p:spPr bwMode="auto">
              <a:xfrm flipV="1">
                <a:off x="1008" y="1488"/>
                <a:ext cx="96" cy="48"/>
              </a:xfrm>
              <a:prstGeom prst="line">
                <a:avLst/>
              </a:prstGeom>
              <a:noFill/>
              <a:ln w="9525">
                <a:solidFill>
                  <a:schemeClr val="tx1"/>
                </a:solidFill>
                <a:round/>
                <a:headEnd/>
                <a:tailEnd/>
              </a:ln>
            </p:spPr>
            <p:txBody>
              <a:bodyPr/>
              <a:lstStyle/>
              <a:p>
                <a:endParaRPr lang="en-SG" dirty="0"/>
              </a:p>
            </p:txBody>
          </p:sp>
          <p:sp>
            <p:nvSpPr>
              <p:cNvPr id="7657" name="Line 138"/>
              <p:cNvSpPr>
                <a:spLocks noChangeShapeType="1"/>
              </p:cNvSpPr>
              <p:nvPr/>
            </p:nvSpPr>
            <p:spPr bwMode="auto">
              <a:xfrm>
                <a:off x="1008" y="1440"/>
                <a:ext cx="96" cy="48"/>
              </a:xfrm>
              <a:prstGeom prst="line">
                <a:avLst/>
              </a:prstGeom>
              <a:noFill/>
              <a:ln w="9525">
                <a:solidFill>
                  <a:schemeClr val="tx1"/>
                </a:solidFill>
                <a:round/>
                <a:headEnd/>
                <a:tailEnd/>
              </a:ln>
            </p:spPr>
            <p:txBody>
              <a:bodyPr/>
              <a:lstStyle/>
              <a:p>
                <a:endParaRPr lang="en-SG" dirty="0"/>
              </a:p>
            </p:txBody>
          </p:sp>
          <p:sp>
            <p:nvSpPr>
              <p:cNvPr id="7658" name="Oval 139"/>
              <p:cNvSpPr>
                <a:spLocks noChangeArrowheads="1"/>
              </p:cNvSpPr>
              <p:nvPr/>
            </p:nvSpPr>
            <p:spPr bwMode="auto">
              <a:xfrm>
                <a:off x="1107" y="1464"/>
                <a:ext cx="47" cy="47"/>
              </a:xfrm>
              <a:prstGeom prst="ellipse">
                <a:avLst/>
              </a:prstGeom>
              <a:solidFill>
                <a:schemeClr val="bg1"/>
              </a:solidFill>
              <a:ln w="9525">
                <a:solidFill>
                  <a:schemeClr val="tx1"/>
                </a:solidFill>
                <a:round/>
                <a:headEnd/>
                <a:tailEnd/>
              </a:ln>
            </p:spPr>
            <p:txBody>
              <a:bodyPr wrap="none" anchor="ctr"/>
              <a:lstStyle/>
              <a:p>
                <a:endParaRPr lang="en-SG" dirty="0"/>
              </a:p>
            </p:txBody>
          </p:sp>
        </p:grpSp>
        <p:grpSp>
          <p:nvGrpSpPr>
            <p:cNvPr id="29" name="Group 140"/>
            <p:cNvGrpSpPr>
              <a:grpSpLocks/>
            </p:cNvGrpSpPr>
            <p:nvPr/>
          </p:nvGrpSpPr>
          <p:grpSpPr bwMode="auto">
            <a:xfrm>
              <a:off x="1152" y="1440"/>
              <a:ext cx="146" cy="96"/>
              <a:chOff x="1008" y="1440"/>
              <a:chExt cx="146" cy="96"/>
            </a:xfrm>
          </p:grpSpPr>
          <p:sp>
            <p:nvSpPr>
              <p:cNvPr id="7651" name="Line 141"/>
              <p:cNvSpPr>
                <a:spLocks noChangeShapeType="1"/>
              </p:cNvSpPr>
              <p:nvPr/>
            </p:nvSpPr>
            <p:spPr bwMode="auto">
              <a:xfrm>
                <a:off x="1008" y="1440"/>
                <a:ext cx="0" cy="96"/>
              </a:xfrm>
              <a:prstGeom prst="line">
                <a:avLst/>
              </a:prstGeom>
              <a:noFill/>
              <a:ln w="9525">
                <a:solidFill>
                  <a:schemeClr val="tx1"/>
                </a:solidFill>
                <a:round/>
                <a:headEnd/>
                <a:tailEnd/>
              </a:ln>
            </p:spPr>
            <p:txBody>
              <a:bodyPr/>
              <a:lstStyle/>
              <a:p>
                <a:endParaRPr lang="en-SG" dirty="0"/>
              </a:p>
            </p:txBody>
          </p:sp>
          <p:sp>
            <p:nvSpPr>
              <p:cNvPr id="7652" name="Line 142"/>
              <p:cNvSpPr>
                <a:spLocks noChangeShapeType="1"/>
              </p:cNvSpPr>
              <p:nvPr/>
            </p:nvSpPr>
            <p:spPr bwMode="auto">
              <a:xfrm flipV="1">
                <a:off x="1008" y="1488"/>
                <a:ext cx="96" cy="48"/>
              </a:xfrm>
              <a:prstGeom prst="line">
                <a:avLst/>
              </a:prstGeom>
              <a:noFill/>
              <a:ln w="9525">
                <a:solidFill>
                  <a:schemeClr val="tx1"/>
                </a:solidFill>
                <a:round/>
                <a:headEnd/>
                <a:tailEnd/>
              </a:ln>
            </p:spPr>
            <p:txBody>
              <a:bodyPr/>
              <a:lstStyle/>
              <a:p>
                <a:endParaRPr lang="en-SG" dirty="0"/>
              </a:p>
            </p:txBody>
          </p:sp>
          <p:sp>
            <p:nvSpPr>
              <p:cNvPr id="7653" name="Line 143"/>
              <p:cNvSpPr>
                <a:spLocks noChangeShapeType="1"/>
              </p:cNvSpPr>
              <p:nvPr/>
            </p:nvSpPr>
            <p:spPr bwMode="auto">
              <a:xfrm>
                <a:off x="1008" y="1440"/>
                <a:ext cx="96" cy="48"/>
              </a:xfrm>
              <a:prstGeom prst="line">
                <a:avLst/>
              </a:prstGeom>
              <a:noFill/>
              <a:ln w="9525">
                <a:solidFill>
                  <a:schemeClr val="tx1"/>
                </a:solidFill>
                <a:round/>
                <a:headEnd/>
                <a:tailEnd/>
              </a:ln>
            </p:spPr>
            <p:txBody>
              <a:bodyPr/>
              <a:lstStyle/>
              <a:p>
                <a:endParaRPr lang="en-SG" dirty="0"/>
              </a:p>
            </p:txBody>
          </p:sp>
          <p:sp>
            <p:nvSpPr>
              <p:cNvPr id="7654" name="Oval 144"/>
              <p:cNvSpPr>
                <a:spLocks noChangeArrowheads="1"/>
              </p:cNvSpPr>
              <p:nvPr/>
            </p:nvSpPr>
            <p:spPr bwMode="auto">
              <a:xfrm>
                <a:off x="1107" y="1464"/>
                <a:ext cx="47" cy="47"/>
              </a:xfrm>
              <a:prstGeom prst="ellipse">
                <a:avLst/>
              </a:prstGeom>
              <a:solidFill>
                <a:schemeClr val="bg1"/>
              </a:solidFill>
              <a:ln w="9525">
                <a:solidFill>
                  <a:schemeClr val="tx1"/>
                </a:solidFill>
                <a:round/>
                <a:headEnd/>
                <a:tailEnd/>
              </a:ln>
            </p:spPr>
            <p:txBody>
              <a:bodyPr wrap="none" anchor="ctr"/>
              <a:lstStyle/>
              <a:p>
                <a:endParaRPr lang="en-SG" dirty="0"/>
              </a:p>
            </p:txBody>
          </p:sp>
        </p:grpSp>
        <p:sp>
          <p:nvSpPr>
            <p:cNvPr id="7648" name="Line 145"/>
            <p:cNvSpPr>
              <a:spLocks noChangeShapeType="1"/>
            </p:cNvSpPr>
            <p:nvPr/>
          </p:nvSpPr>
          <p:spPr bwMode="auto">
            <a:xfrm flipH="1">
              <a:off x="1104" y="1488"/>
              <a:ext cx="48" cy="0"/>
            </a:xfrm>
            <a:prstGeom prst="line">
              <a:avLst/>
            </a:prstGeom>
            <a:noFill/>
            <a:ln w="9525">
              <a:solidFill>
                <a:schemeClr val="tx1"/>
              </a:solidFill>
              <a:round/>
              <a:headEnd/>
              <a:tailEnd/>
            </a:ln>
          </p:spPr>
          <p:txBody>
            <a:bodyPr/>
            <a:lstStyle/>
            <a:p>
              <a:endParaRPr lang="en-SG" dirty="0"/>
            </a:p>
          </p:txBody>
        </p:sp>
        <p:sp>
          <p:nvSpPr>
            <p:cNvPr id="7649" name="Line 146"/>
            <p:cNvSpPr>
              <a:spLocks noChangeShapeType="1"/>
            </p:cNvSpPr>
            <p:nvPr/>
          </p:nvSpPr>
          <p:spPr bwMode="auto">
            <a:xfrm>
              <a:off x="1296" y="1488"/>
              <a:ext cx="48" cy="0"/>
            </a:xfrm>
            <a:prstGeom prst="line">
              <a:avLst/>
            </a:prstGeom>
            <a:noFill/>
            <a:ln w="9525">
              <a:solidFill>
                <a:schemeClr val="tx1"/>
              </a:solidFill>
              <a:round/>
              <a:headEnd/>
              <a:tailEnd/>
            </a:ln>
          </p:spPr>
          <p:txBody>
            <a:bodyPr/>
            <a:lstStyle/>
            <a:p>
              <a:endParaRPr lang="en-SG" dirty="0"/>
            </a:p>
          </p:txBody>
        </p:sp>
        <p:sp>
          <p:nvSpPr>
            <p:cNvPr id="7650" name="Line 147"/>
            <p:cNvSpPr>
              <a:spLocks noChangeShapeType="1"/>
            </p:cNvSpPr>
            <p:nvPr/>
          </p:nvSpPr>
          <p:spPr bwMode="auto">
            <a:xfrm flipH="1">
              <a:off x="912" y="1488"/>
              <a:ext cx="48" cy="0"/>
            </a:xfrm>
            <a:prstGeom prst="line">
              <a:avLst/>
            </a:prstGeom>
            <a:noFill/>
            <a:ln w="9525">
              <a:solidFill>
                <a:schemeClr val="tx1"/>
              </a:solidFill>
              <a:round/>
              <a:headEnd/>
              <a:tailEnd/>
            </a:ln>
          </p:spPr>
          <p:txBody>
            <a:bodyPr/>
            <a:lstStyle/>
            <a:p>
              <a:endParaRPr lang="en-SG" dirty="0"/>
            </a:p>
          </p:txBody>
        </p:sp>
      </p:grpSp>
      <p:sp>
        <p:nvSpPr>
          <p:cNvPr id="7200" name="Line 148"/>
          <p:cNvSpPr>
            <a:spLocks noChangeShapeType="1"/>
          </p:cNvSpPr>
          <p:nvPr/>
        </p:nvSpPr>
        <p:spPr bwMode="auto">
          <a:xfrm>
            <a:off x="2178050" y="2606675"/>
            <a:ext cx="0" cy="152400"/>
          </a:xfrm>
          <a:prstGeom prst="line">
            <a:avLst/>
          </a:prstGeom>
          <a:noFill/>
          <a:ln w="9525">
            <a:solidFill>
              <a:schemeClr val="tx1"/>
            </a:solidFill>
            <a:round/>
            <a:headEnd/>
            <a:tailEnd/>
          </a:ln>
        </p:spPr>
        <p:txBody>
          <a:bodyPr/>
          <a:lstStyle/>
          <a:p>
            <a:endParaRPr lang="en-SG" dirty="0"/>
          </a:p>
        </p:txBody>
      </p:sp>
      <p:sp>
        <p:nvSpPr>
          <p:cNvPr id="7201" name="Line 149"/>
          <p:cNvSpPr>
            <a:spLocks noChangeShapeType="1"/>
          </p:cNvSpPr>
          <p:nvPr/>
        </p:nvSpPr>
        <p:spPr bwMode="auto">
          <a:xfrm>
            <a:off x="2178050" y="2759075"/>
            <a:ext cx="76200" cy="152400"/>
          </a:xfrm>
          <a:prstGeom prst="line">
            <a:avLst/>
          </a:prstGeom>
          <a:noFill/>
          <a:ln w="9525">
            <a:solidFill>
              <a:schemeClr val="tx1"/>
            </a:solidFill>
            <a:round/>
            <a:headEnd/>
            <a:tailEnd/>
          </a:ln>
        </p:spPr>
        <p:txBody>
          <a:bodyPr/>
          <a:lstStyle/>
          <a:p>
            <a:endParaRPr lang="en-SG" dirty="0"/>
          </a:p>
        </p:txBody>
      </p:sp>
      <p:sp>
        <p:nvSpPr>
          <p:cNvPr id="7202" name="Line 150"/>
          <p:cNvSpPr>
            <a:spLocks noChangeShapeType="1"/>
          </p:cNvSpPr>
          <p:nvPr/>
        </p:nvSpPr>
        <p:spPr bwMode="auto">
          <a:xfrm>
            <a:off x="2178050" y="2911475"/>
            <a:ext cx="0" cy="228600"/>
          </a:xfrm>
          <a:prstGeom prst="line">
            <a:avLst/>
          </a:prstGeom>
          <a:noFill/>
          <a:ln w="9525">
            <a:solidFill>
              <a:schemeClr val="tx1"/>
            </a:solidFill>
            <a:round/>
            <a:headEnd/>
            <a:tailEnd/>
          </a:ln>
        </p:spPr>
        <p:txBody>
          <a:bodyPr/>
          <a:lstStyle/>
          <a:p>
            <a:endParaRPr lang="en-SG" dirty="0"/>
          </a:p>
        </p:txBody>
      </p:sp>
      <p:sp>
        <p:nvSpPr>
          <p:cNvPr id="7203" name="Line 151"/>
          <p:cNvSpPr>
            <a:spLocks noChangeShapeType="1"/>
          </p:cNvSpPr>
          <p:nvPr/>
        </p:nvSpPr>
        <p:spPr bwMode="auto">
          <a:xfrm>
            <a:off x="2025650" y="3140075"/>
            <a:ext cx="304800" cy="0"/>
          </a:xfrm>
          <a:prstGeom prst="line">
            <a:avLst/>
          </a:prstGeom>
          <a:noFill/>
          <a:ln w="9525">
            <a:solidFill>
              <a:schemeClr val="tx1"/>
            </a:solidFill>
            <a:round/>
            <a:headEnd/>
            <a:tailEnd/>
          </a:ln>
        </p:spPr>
        <p:txBody>
          <a:bodyPr/>
          <a:lstStyle/>
          <a:p>
            <a:endParaRPr lang="en-SG" dirty="0"/>
          </a:p>
        </p:txBody>
      </p:sp>
      <p:sp>
        <p:nvSpPr>
          <p:cNvPr id="7204" name="Line 152"/>
          <p:cNvSpPr>
            <a:spLocks noChangeShapeType="1"/>
          </p:cNvSpPr>
          <p:nvPr/>
        </p:nvSpPr>
        <p:spPr bwMode="auto">
          <a:xfrm>
            <a:off x="2025650" y="3216275"/>
            <a:ext cx="304800" cy="0"/>
          </a:xfrm>
          <a:prstGeom prst="line">
            <a:avLst/>
          </a:prstGeom>
          <a:noFill/>
          <a:ln w="9525">
            <a:solidFill>
              <a:schemeClr val="tx1"/>
            </a:solidFill>
            <a:round/>
            <a:headEnd/>
            <a:tailEnd/>
          </a:ln>
        </p:spPr>
        <p:txBody>
          <a:bodyPr/>
          <a:lstStyle/>
          <a:p>
            <a:endParaRPr lang="en-SG" dirty="0"/>
          </a:p>
        </p:txBody>
      </p:sp>
      <p:sp>
        <p:nvSpPr>
          <p:cNvPr id="7205" name="Line 153"/>
          <p:cNvSpPr>
            <a:spLocks noChangeShapeType="1"/>
          </p:cNvSpPr>
          <p:nvPr/>
        </p:nvSpPr>
        <p:spPr bwMode="auto">
          <a:xfrm>
            <a:off x="2178050" y="3216275"/>
            <a:ext cx="0" cy="228600"/>
          </a:xfrm>
          <a:prstGeom prst="line">
            <a:avLst/>
          </a:prstGeom>
          <a:noFill/>
          <a:ln w="9525">
            <a:solidFill>
              <a:schemeClr val="tx1"/>
            </a:solidFill>
            <a:round/>
            <a:headEnd/>
            <a:tailEnd/>
          </a:ln>
        </p:spPr>
        <p:txBody>
          <a:bodyPr/>
          <a:lstStyle/>
          <a:p>
            <a:endParaRPr lang="en-SG" dirty="0"/>
          </a:p>
        </p:txBody>
      </p:sp>
      <p:sp>
        <p:nvSpPr>
          <p:cNvPr id="7206" name="Line 154"/>
          <p:cNvSpPr>
            <a:spLocks noChangeShapeType="1"/>
          </p:cNvSpPr>
          <p:nvPr/>
        </p:nvSpPr>
        <p:spPr bwMode="auto">
          <a:xfrm>
            <a:off x="2482850" y="3368675"/>
            <a:ext cx="76200" cy="152400"/>
          </a:xfrm>
          <a:prstGeom prst="line">
            <a:avLst/>
          </a:prstGeom>
          <a:noFill/>
          <a:ln w="9525">
            <a:solidFill>
              <a:schemeClr val="tx1"/>
            </a:solidFill>
            <a:round/>
            <a:headEnd/>
            <a:tailEnd/>
          </a:ln>
        </p:spPr>
        <p:txBody>
          <a:bodyPr/>
          <a:lstStyle/>
          <a:p>
            <a:endParaRPr lang="en-SG" dirty="0"/>
          </a:p>
        </p:txBody>
      </p:sp>
      <p:sp>
        <p:nvSpPr>
          <p:cNvPr id="7207" name="Line 155"/>
          <p:cNvSpPr>
            <a:spLocks noChangeShapeType="1"/>
          </p:cNvSpPr>
          <p:nvPr/>
        </p:nvSpPr>
        <p:spPr bwMode="auto">
          <a:xfrm>
            <a:off x="2482850" y="3521075"/>
            <a:ext cx="0" cy="304800"/>
          </a:xfrm>
          <a:prstGeom prst="line">
            <a:avLst/>
          </a:prstGeom>
          <a:noFill/>
          <a:ln w="9525">
            <a:solidFill>
              <a:schemeClr val="tx1"/>
            </a:solidFill>
            <a:round/>
            <a:headEnd/>
            <a:tailEnd/>
          </a:ln>
        </p:spPr>
        <p:txBody>
          <a:bodyPr/>
          <a:lstStyle/>
          <a:p>
            <a:endParaRPr lang="en-SG" dirty="0"/>
          </a:p>
        </p:txBody>
      </p:sp>
      <p:grpSp>
        <p:nvGrpSpPr>
          <p:cNvPr id="30" name="Group 156"/>
          <p:cNvGrpSpPr>
            <a:grpSpLocks/>
          </p:cNvGrpSpPr>
          <p:nvPr/>
        </p:nvGrpSpPr>
        <p:grpSpPr bwMode="auto">
          <a:xfrm>
            <a:off x="2254250" y="2073275"/>
            <a:ext cx="76200" cy="762000"/>
            <a:chOff x="1296" y="1488"/>
            <a:chExt cx="48" cy="480"/>
          </a:xfrm>
        </p:grpSpPr>
        <p:sp>
          <p:nvSpPr>
            <p:cNvPr id="7644" name="Line 157"/>
            <p:cNvSpPr>
              <a:spLocks noChangeShapeType="1"/>
            </p:cNvSpPr>
            <p:nvPr/>
          </p:nvSpPr>
          <p:spPr bwMode="auto">
            <a:xfrm>
              <a:off x="1296" y="1968"/>
              <a:ext cx="48" cy="0"/>
            </a:xfrm>
            <a:prstGeom prst="line">
              <a:avLst/>
            </a:prstGeom>
            <a:noFill/>
            <a:ln w="9525">
              <a:solidFill>
                <a:schemeClr val="accent2"/>
              </a:solidFill>
              <a:round/>
              <a:headEnd/>
              <a:tailEnd/>
            </a:ln>
          </p:spPr>
          <p:txBody>
            <a:bodyPr/>
            <a:lstStyle/>
            <a:p>
              <a:endParaRPr lang="en-SG" dirty="0"/>
            </a:p>
          </p:txBody>
        </p:sp>
        <p:sp>
          <p:nvSpPr>
            <p:cNvPr id="7645" name="Line 158"/>
            <p:cNvSpPr>
              <a:spLocks noChangeShapeType="1"/>
            </p:cNvSpPr>
            <p:nvPr/>
          </p:nvSpPr>
          <p:spPr bwMode="auto">
            <a:xfrm flipV="1">
              <a:off x="1344" y="1488"/>
              <a:ext cx="0" cy="480"/>
            </a:xfrm>
            <a:prstGeom prst="line">
              <a:avLst/>
            </a:prstGeom>
            <a:noFill/>
            <a:ln w="9525">
              <a:solidFill>
                <a:schemeClr val="accent2"/>
              </a:solidFill>
              <a:round/>
              <a:headEnd/>
              <a:tailEnd/>
            </a:ln>
          </p:spPr>
          <p:txBody>
            <a:bodyPr/>
            <a:lstStyle/>
            <a:p>
              <a:endParaRPr lang="en-SG" dirty="0"/>
            </a:p>
          </p:txBody>
        </p:sp>
      </p:grpSp>
      <p:sp>
        <p:nvSpPr>
          <p:cNvPr id="7209" name="Line 159"/>
          <p:cNvSpPr>
            <a:spLocks noChangeShapeType="1"/>
          </p:cNvSpPr>
          <p:nvPr/>
        </p:nvSpPr>
        <p:spPr bwMode="auto">
          <a:xfrm>
            <a:off x="2863850" y="2606675"/>
            <a:ext cx="0" cy="152400"/>
          </a:xfrm>
          <a:prstGeom prst="line">
            <a:avLst/>
          </a:prstGeom>
          <a:noFill/>
          <a:ln w="9525">
            <a:solidFill>
              <a:schemeClr val="tx1"/>
            </a:solidFill>
            <a:round/>
            <a:headEnd/>
            <a:tailEnd/>
          </a:ln>
        </p:spPr>
        <p:txBody>
          <a:bodyPr/>
          <a:lstStyle/>
          <a:p>
            <a:endParaRPr lang="en-SG" dirty="0"/>
          </a:p>
        </p:txBody>
      </p:sp>
      <p:sp>
        <p:nvSpPr>
          <p:cNvPr id="7210" name="Line 160"/>
          <p:cNvSpPr>
            <a:spLocks noChangeShapeType="1"/>
          </p:cNvSpPr>
          <p:nvPr/>
        </p:nvSpPr>
        <p:spPr bwMode="auto">
          <a:xfrm>
            <a:off x="2863850" y="2759075"/>
            <a:ext cx="76200" cy="152400"/>
          </a:xfrm>
          <a:prstGeom prst="line">
            <a:avLst/>
          </a:prstGeom>
          <a:noFill/>
          <a:ln w="9525">
            <a:solidFill>
              <a:schemeClr val="tx1"/>
            </a:solidFill>
            <a:round/>
            <a:headEnd/>
            <a:tailEnd/>
          </a:ln>
        </p:spPr>
        <p:txBody>
          <a:bodyPr/>
          <a:lstStyle/>
          <a:p>
            <a:endParaRPr lang="en-SG" dirty="0"/>
          </a:p>
        </p:txBody>
      </p:sp>
      <p:sp>
        <p:nvSpPr>
          <p:cNvPr id="7211" name="Line 161"/>
          <p:cNvSpPr>
            <a:spLocks noChangeShapeType="1"/>
          </p:cNvSpPr>
          <p:nvPr/>
        </p:nvSpPr>
        <p:spPr bwMode="auto">
          <a:xfrm>
            <a:off x="2863850" y="2911475"/>
            <a:ext cx="0" cy="228600"/>
          </a:xfrm>
          <a:prstGeom prst="line">
            <a:avLst/>
          </a:prstGeom>
          <a:noFill/>
          <a:ln w="9525">
            <a:solidFill>
              <a:schemeClr val="tx1"/>
            </a:solidFill>
            <a:round/>
            <a:headEnd/>
            <a:tailEnd/>
          </a:ln>
        </p:spPr>
        <p:txBody>
          <a:bodyPr/>
          <a:lstStyle/>
          <a:p>
            <a:endParaRPr lang="en-SG" dirty="0"/>
          </a:p>
        </p:txBody>
      </p:sp>
      <p:sp>
        <p:nvSpPr>
          <p:cNvPr id="7212" name="Line 162"/>
          <p:cNvSpPr>
            <a:spLocks noChangeShapeType="1"/>
          </p:cNvSpPr>
          <p:nvPr/>
        </p:nvSpPr>
        <p:spPr bwMode="auto">
          <a:xfrm>
            <a:off x="2711450" y="3140075"/>
            <a:ext cx="304800" cy="0"/>
          </a:xfrm>
          <a:prstGeom prst="line">
            <a:avLst/>
          </a:prstGeom>
          <a:noFill/>
          <a:ln w="9525">
            <a:solidFill>
              <a:schemeClr val="tx1"/>
            </a:solidFill>
            <a:round/>
            <a:headEnd/>
            <a:tailEnd/>
          </a:ln>
        </p:spPr>
        <p:txBody>
          <a:bodyPr/>
          <a:lstStyle/>
          <a:p>
            <a:endParaRPr lang="en-SG" dirty="0"/>
          </a:p>
        </p:txBody>
      </p:sp>
      <p:sp>
        <p:nvSpPr>
          <p:cNvPr id="7213" name="Line 163"/>
          <p:cNvSpPr>
            <a:spLocks noChangeShapeType="1"/>
          </p:cNvSpPr>
          <p:nvPr/>
        </p:nvSpPr>
        <p:spPr bwMode="auto">
          <a:xfrm>
            <a:off x="2711450" y="3216275"/>
            <a:ext cx="304800" cy="0"/>
          </a:xfrm>
          <a:prstGeom prst="line">
            <a:avLst/>
          </a:prstGeom>
          <a:noFill/>
          <a:ln w="9525">
            <a:solidFill>
              <a:schemeClr val="tx1"/>
            </a:solidFill>
            <a:round/>
            <a:headEnd/>
            <a:tailEnd/>
          </a:ln>
        </p:spPr>
        <p:txBody>
          <a:bodyPr/>
          <a:lstStyle/>
          <a:p>
            <a:endParaRPr lang="en-SG" dirty="0"/>
          </a:p>
        </p:txBody>
      </p:sp>
      <p:sp>
        <p:nvSpPr>
          <p:cNvPr id="7214" name="Line 164"/>
          <p:cNvSpPr>
            <a:spLocks noChangeShapeType="1"/>
          </p:cNvSpPr>
          <p:nvPr/>
        </p:nvSpPr>
        <p:spPr bwMode="auto">
          <a:xfrm>
            <a:off x="2863850" y="3216275"/>
            <a:ext cx="0" cy="228600"/>
          </a:xfrm>
          <a:prstGeom prst="line">
            <a:avLst/>
          </a:prstGeom>
          <a:noFill/>
          <a:ln w="9525">
            <a:solidFill>
              <a:schemeClr val="tx1"/>
            </a:solidFill>
            <a:round/>
            <a:headEnd/>
            <a:tailEnd/>
          </a:ln>
        </p:spPr>
        <p:txBody>
          <a:bodyPr/>
          <a:lstStyle/>
          <a:p>
            <a:endParaRPr lang="en-SG" dirty="0"/>
          </a:p>
        </p:txBody>
      </p:sp>
      <p:sp>
        <p:nvSpPr>
          <p:cNvPr id="7215" name="Line 165"/>
          <p:cNvSpPr>
            <a:spLocks noChangeShapeType="1"/>
          </p:cNvSpPr>
          <p:nvPr/>
        </p:nvSpPr>
        <p:spPr bwMode="auto">
          <a:xfrm>
            <a:off x="3168650" y="3368675"/>
            <a:ext cx="76200" cy="152400"/>
          </a:xfrm>
          <a:prstGeom prst="line">
            <a:avLst/>
          </a:prstGeom>
          <a:noFill/>
          <a:ln w="9525">
            <a:solidFill>
              <a:schemeClr val="tx1"/>
            </a:solidFill>
            <a:round/>
            <a:headEnd/>
            <a:tailEnd/>
          </a:ln>
        </p:spPr>
        <p:txBody>
          <a:bodyPr/>
          <a:lstStyle/>
          <a:p>
            <a:endParaRPr lang="en-SG" dirty="0"/>
          </a:p>
        </p:txBody>
      </p:sp>
      <p:sp>
        <p:nvSpPr>
          <p:cNvPr id="7216" name="Line 166"/>
          <p:cNvSpPr>
            <a:spLocks noChangeShapeType="1"/>
          </p:cNvSpPr>
          <p:nvPr/>
        </p:nvSpPr>
        <p:spPr bwMode="auto">
          <a:xfrm>
            <a:off x="3168650" y="3521075"/>
            <a:ext cx="0" cy="304800"/>
          </a:xfrm>
          <a:prstGeom prst="line">
            <a:avLst/>
          </a:prstGeom>
          <a:noFill/>
          <a:ln w="9525">
            <a:solidFill>
              <a:schemeClr val="tx1"/>
            </a:solidFill>
            <a:round/>
            <a:headEnd/>
            <a:tailEnd/>
          </a:ln>
        </p:spPr>
        <p:txBody>
          <a:bodyPr/>
          <a:lstStyle/>
          <a:p>
            <a:endParaRPr lang="en-SG" dirty="0"/>
          </a:p>
        </p:txBody>
      </p:sp>
      <p:grpSp>
        <p:nvGrpSpPr>
          <p:cNvPr id="31" name="Group 167"/>
          <p:cNvGrpSpPr>
            <a:grpSpLocks/>
          </p:cNvGrpSpPr>
          <p:nvPr/>
        </p:nvGrpSpPr>
        <p:grpSpPr bwMode="auto">
          <a:xfrm>
            <a:off x="2940050" y="2073275"/>
            <a:ext cx="76200" cy="762000"/>
            <a:chOff x="1296" y="1488"/>
            <a:chExt cx="48" cy="480"/>
          </a:xfrm>
        </p:grpSpPr>
        <p:sp>
          <p:nvSpPr>
            <p:cNvPr id="7642" name="Line 168"/>
            <p:cNvSpPr>
              <a:spLocks noChangeShapeType="1"/>
            </p:cNvSpPr>
            <p:nvPr/>
          </p:nvSpPr>
          <p:spPr bwMode="auto">
            <a:xfrm>
              <a:off x="1296" y="1968"/>
              <a:ext cx="48" cy="0"/>
            </a:xfrm>
            <a:prstGeom prst="line">
              <a:avLst/>
            </a:prstGeom>
            <a:noFill/>
            <a:ln w="9525">
              <a:solidFill>
                <a:schemeClr val="accent2"/>
              </a:solidFill>
              <a:round/>
              <a:headEnd/>
              <a:tailEnd/>
            </a:ln>
          </p:spPr>
          <p:txBody>
            <a:bodyPr/>
            <a:lstStyle/>
            <a:p>
              <a:endParaRPr lang="en-SG" dirty="0"/>
            </a:p>
          </p:txBody>
        </p:sp>
        <p:sp>
          <p:nvSpPr>
            <p:cNvPr id="7643" name="Line 169"/>
            <p:cNvSpPr>
              <a:spLocks noChangeShapeType="1"/>
            </p:cNvSpPr>
            <p:nvPr/>
          </p:nvSpPr>
          <p:spPr bwMode="auto">
            <a:xfrm flipV="1">
              <a:off x="1344" y="1488"/>
              <a:ext cx="0" cy="480"/>
            </a:xfrm>
            <a:prstGeom prst="line">
              <a:avLst/>
            </a:prstGeom>
            <a:noFill/>
            <a:ln w="9525">
              <a:solidFill>
                <a:schemeClr val="accent2"/>
              </a:solidFill>
              <a:round/>
              <a:headEnd/>
              <a:tailEnd/>
            </a:ln>
          </p:spPr>
          <p:txBody>
            <a:bodyPr/>
            <a:lstStyle/>
            <a:p>
              <a:endParaRPr lang="en-SG" dirty="0"/>
            </a:p>
          </p:txBody>
        </p:sp>
      </p:grpSp>
      <p:sp>
        <p:nvSpPr>
          <p:cNvPr id="7218" name="Line 170"/>
          <p:cNvSpPr>
            <a:spLocks noChangeShapeType="1"/>
          </p:cNvSpPr>
          <p:nvPr/>
        </p:nvSpPr>
        <p:spPr bwMode="auto">
          <a:xfrm>
            <a:off x="3549650" y="2606675"/>
            <a:ext cx="0" cy="152400"/>
          </a:xfrm>
          <a:prstGeom prst="line">
            <a:avLst/>
          </a:prstGeom>
          <a:noFill/>
          <a:ln w="9525">
            <a:solidFill>
              <a:schemeClr val="tx1"/>
            </a:solidFill>
            <a:round/>
            <a:headEnd/>
            <a:tailEnd/>
          </a:ln>
        </p:spPr>
        <p:txBody>
          <a:bodyPr/>
          <a:lstStyle/>
          <a:p>
            <a:endParaRPr lang="en-SG" dirty="0"/>
          </a:p>
        </p:txBody>
      </p:sp>
      <p:sp>
        <p:nvSpPr>
          <p:cNvPr id="7219" name="Line 171"/>
          <p:cNvSpPr>
            <a:spLocks noChangeShapeType="1"/>
          </p:cNvSpPr>
          <p:nvPr/>
        </p:nvSpPr>
        <p:spPr bwMode="auto">
          <a:xfrm>
            <a:off x="3549650" y="2759075"/>
            <a:ext cx="76200" cy="152400"/>
          </a:xfrm>
          <a:prstGeom prst="line">
            <a:avLst/>
          </a:prstGeom>
          <a:noFill/>
          <a:ln w="9525">
            <a:solidFill>
              <a:schemeClr val="tx1"/>
            </a:solidFill>
            <a:round/>
            <a:headEnd/>
            <a:tailEnd/>
          </a:ln>
        </p:spPr>
        <p:txBody>
          <a:bodyPr/>
          <a:lstStyle/>
          <a:p>
            <a:endParaRPr lang="en-SG" dirty="0"/>
          </a:p>
        </p:txBody>
      </p:sp>
      <p:sp>
        <p:nvSpPr>
          <p:cNvPr id="7220" name="Line 172"/>
          <p:cNvSpPr>
            <a:spLocks noChangeShapeType="1"/>
          </p:cNvSpPr>
          <p:nvPr/>
        </p:nvSpPr>
        <p:spPr bwMode="auto">
          <a:xfrm>
            <a:off x="3549650" y="2911475"/>
            <a:ext cx="0" cy="228600"/>
          </a:xfrm>
          <a:prstGeom prst="line">
            <a:avLst/>
          </a:prstGeom>
          <a:noFill/>
          <a:ln w="9525">
            <a:solidFill>
              <a:schemeClr val="tx1"/>
            </a:solidFill>
            <a:round/>
            <a:headEnd/>
            <a:tailEnd/>
          </a:ln>
        </p:spPr>
        <p:txBody>
          <a:bodyPr/>
          <a:lstStyle/>
          <a:p>
            <a:endParaRPr lang="en-SG" dirty="0"/>
          </a:p>
        </p:txBody>
      </p:sp>
      <p:sp>
        <p:nvSpPr>
          <p:cNvPr id="7221" name="Line 173"/>
          <p:cNvSpPr>
            <a:spLocks noChangeShapeType="1"/>
          </p:cNvSpPr>
          <p:nvPr/>
        </p:nvSpPr>
        <p:spPr bwMode="auto">
          <a:xfrm>
            <a:off x="3397250" y="3140075"/>
            <a:ext cx="304800" cy="0"/>
          </a:xfrm>
          <a:prstGeom prst="line">
            <a:avLst/>
          </a:prstGeom>
          <a:noFill/>
          <a:ln w="9525">
            <a:solidFill>
              <a:schemeClr val="tx1"/>
            </a:solidFill>
            <a:round/>
            <a:headEnd/>
            <a:tailEnd/>
          </a:ln>
        </p:spPr>
        <p:txBody>
          <a:bodyPr/>
          <a:lstStyle/>
          <a:p>
            <a:endParaRPr lang="en-SG" dirty="0"/>
          </a:p>
        </p:txBody>
      </p:sp>
      <p:sp>
        <p:nvSpPr>
          <p:cNvPr id="7222" name="Line 174"/>
          <p:cNvSpPr>
            <a:spLocks noChangeShapeType="1"/>
          </p:cNvSpPr>
          <p:nvPr/>
        </p:nvSpPr>
        <p:spPr bwMode="auto">
          <a:xfrm>
            <a:off x="3397250" y="3216275"/>
            <a:ext cx="304800" cy="0"/>
          </a:xfrm>
          <a:prstGeom prst="line">
            <a:avLst/>
          </a:prstGeom>
          <a:noFill/>
          <a:ln w="9525">
            <a:solidFill>
              <a:schemeClr val="tx1"/>
            </a:solidFill>
            <a:round/>
            <a:headEnd/>
            <a:tailEnd/>
          </a:ln>
        </p:spPr>
        <p:txBody>
          <a:bodyPr/>
          <a:lstStyle/>
          <a:p>
            <a:endParaRPr lang="en-SG" dirty="0"/>
          </a:p>
        </p:txBody>
      </p:sp>
      <p:sp>
        <p:nvSpPr>
          <p:cNvPr id="7223" name="Line 175"/>
          <p:cNvSpPr>
            <a:spLocks noChangeShapeType="1"/>
          </p:cNvSpPr>
          <p:nvPr/>
        </p:nvSpPr>
        <p:spPr bwMode="auto">
          <a:xfrm>
            <a:off x="3549650" y="3216275"/>
            <a:ext cx="0" cy="228600"/>
          </a:xfrm>
          <a:prstGeom prst="line">
            <a:avLst/>
          </a:prstGeom>
          <a:noFill/>
          <a:ln w="9525">
            <a:solidFill>
              <a:schemeClr val="tx1"/>
            </a:solidFill>
            <a:round/>
            <a:headEnd/>
            <a:tailEnd/>
          </a:ln>
        </p:spPr>
        <p:txBody>
          <a:bodyPr/>
          <a:lstStyle/>
          <a:p>
            <a:endParaRPr lang="en-SG" dirty="0"/>
          </a:p>
        </p:txBody>
      </p:sp>
      <p:sp>
        <p:nvSpPr>
          <p:cNvPr id="7224" name="Line 176"/>
          <p:cNvSpPr>
            <a:spLocks noChangeShapeType="1"/>
          </p:cNvSpPr>
          <p:nvPr/>
        </p:nvSpPr>
        <p:spPr bwMode="auto">
          <a:xfrm>
            <a:off x="3854450" y="3368675"/>
            <a:ext cx="76200" cy="152400"/>
          </a:xfrm>
          <a:prstGeom prst="line">
            <a:avLst/>
          </a:prstGeom>
          <a:noFill/>
          <a:ln w="9525">
            <a:solidFill>
              <a:schemeClr val="tx1"/>
            </a:solidFill>
            <a:round/>
            <a:headEnd/>
            <a:tailEnd/>
          </a:ln>
        </p:spPr>
        <p:txBody>
          <a:bodyPr/>
          <a:lstStyle/>
          <a:p>
            <a:endParaRPr lang="en-SG" dirty="0"/>
          </a:p>
        </p:txBody>
      </p:sp>
      <p:sp>
        <p:nvSpPr>
          <p:cNvPr id="7225" name="Line 177"/>
          <p:cNvSpPr>
            <a:spLocks noChangeShapeType="1"/>
          </p:cNvSpPr>
          <p:nvPr/>
        </p:nvSpPr>
        <p:spPr bwMode="auto">
          <a:xfrm>
            <a:off x="3854450" y="3521075"/>
            <a:ext cx="0" cy="304800"/>
          </a:xfrm>
          <a:prstGeom prst="line">
            <a:avLst/>
          </a:prstGeom>
          <a:noFill/>
          <a:ln w="9525">
            <a:solidFill>
              <a:schemeClr val="tx1"/>
            </a:solidFill>
            <a:round/>
            <a:headEnd/>
            <a:tailEnd/>
          </a:ln>
        </p:spPr>
        <p:txBody>
          <a:bodyPr/>
          <a:lstStyle/>
          <a:p>
            <a:endParaRPr lang="en-SG" dirty="0"/>
          </a:p>
        </p:txBody>
      </p:sp>
      <p:grpSp>
        <p:nvGrpSpPr>
          <p:cNvPr id="7414" name="Group 178"/>
          <p:cNvGrpSpPr>
            <a:grpSpLocks/>
          </p:cNvGrpSpPr>
          <p:nvPr/>
        </p:nvGrpSpPr>
        <p:grpSpPr bwMode="auto">
          <a:xfrm>
            <a:off x="3625850" y="2073275"/>
            <a:ext cx="76200" cy="762000"/>
            <a:chOff x="1296" y="1488"/>
            <a:chExt cx="48" cy="480"/>
          </a:xfrm>
        </p:grpSpPr>
        <p:sp>
          <p:nvSpPr>
            <p:cNvPr id="7640" name="Line 179"/>
            <p:cNvSpPr>
              <a:spLocks noChangeShapeType="1"/>
            </p:cNvSpPr>
            <p:nvPr/>
          </p:nvSpPr>
          <p:spPr bwMode="auto">
            <a:xfrm>
              <a:off x="1296" y="1968"/>
              <a:ext cx="48" cy="0"/>
            </a:xfrm>
            <a:prstGeom prst="line">
              <a:avLst/>
            </a:prstGeom>
            <a:noFill/>
            <a:ln w="9525">
              <a:solidFill>
                <a:schemeClr val="accent2"/>
              </a:solidFill>
              <a:round/>
              <a:headEnd/>
              <a:tailEnd/>
            </a:ln>
          </p:spPr>
          <p:txBody>
            <a:bodyPr/>
            <a:lstStyle/>
            <a:p>
              <a:endParaRPr lang="en-SG" dirty="0"/>
            </a:p>
          </p:txBody>
        </p:sp>
        <p:sp>
          <p:nvSpPr>
            <p:cNvPr id="7641" name="Line 180"/>
            <p:cNvSpPr>
              <a:spLocks noChangeShapeType="1"/>
            </p:cNvSpPr>
            <p:nvPr/>
          </p:nvSpPr>
          <p:spPr bwMode="auto">
            <a:xfrm flipV="1">
              <a:off x="1344" y="1488"/>
              <a:ext cx="0" cy="480"/>
            </a:xfrm>
            <a:prstGeom prst="line">
              <a:avLst/>
            </a:prstGeom>
            <a:noFill/>
            <a:ln w="9525">
              <a:solidFill>
                <a:schemeClr val="accent2"/>
              </a:solidFill>
              <a:round/>
              <a:headEnd/>
              <a:tailEnd/>
            </a:ln>
          </p:spPr>
          <p:txBody>
            <a:bodyPr/>
            <a:lstStyle/>
            <a:p>
              <a:endParaRPr lang="en-SG" dirty="0"/>
            </a:p>
          </p:txBody>
        </p:sp>
      </p:grpSp>
      <p:sp>
        <p:nvSpPr>
          <p:cNvPr id="7227" name="Line 181"/>
          <p:cNvSpPr>
            <a:spLocks noChangeShapeType="1"/>
          </p:cNvSpPr>
          <p:nvPr/>
        </p:nvSpPr>
        <p:spPr bwMode="auto">
          <a:xfrm>
            <a:off x="4235450" y="2606675"/>
            <a:ext cx="0" cy="152400"/>
          </a:xfrm>
          <a:prstGeom prst="line">
            <a:avLst/>
          </a:prstGeom>
          <a:noFill/>
          <a:ln w="9525">
            <a:solidFill>
              <a:schemeClr val="tx1"/>
            </a:solidFill>
            <a:round/>
            <a:headEnd/>
            <a:tailEnd/>
          </a:ln>
        </p:spPr>
        <p:txBody>
          <a:bodyPr/>
          <a:lstStyle/>
          <a:p>
            <a:endParaRPr lang="en-SG" dirty="0"/>
          </a:p>
        </p:txBody>
      </p:sp>
      <p:sp>
        <p:nvSpPr>
          <p:cNvPr id="7228" name="Line 182"/>
          <p:cNvSpPr>
            <a:spLocks noChangeShapeType="1"/>
          </p:cNvSpPr>
          <p:nvPr/>
        </p:nvSpPr>
        <p:spPr bwMode="auto">
          <a:xfrm>
            <a:off x="4235450" y="2759075"/>
            <a:ext cx="76200" cy="152400"/>
          </a:xfrm>
          <a:prstGeom prst="line">
            <a:avLst/>
          </a:prstGeom>
          <a:noFill/>
          <a:ln w="9525">
            <a:solidFill>
              <a:schemeClr val="tx1"/>
            </a:solidFill>
            <a:round/>
            <a:headEnd/>
            <a:tailEnd/>
          </a:ln>
        </p:spPr>
        <p:txBody>
          <a:bodyPr/>
          <a:lstStyle/>
          <a:p>
            <a:endParaRPr lang="en-SG" dirty="0"/>
          </a:p>
        </p:txBody>
      </p:sp>
      <p:sp>
        <p:nvSpPr>
          <p:cNvPr id="7229" name="Line 183"/>
          <p:cNvSpPr>
            <a:spLocks noChangeShapeType="1"/>
          </p:cNvSpPr>
          <p:nvPr/>
        </p:nvSpPr>
        <p:spPr bwMode="auto">
          <a:xfrm>
            <a:off x="4235450" y="2911475"/>
            <a:ext cx="0" cy="228600"/>
          </a:xfrm>
          <a:prstGeom prst="line">
            <a:avLst/>
          </a:prstGeom>
          <a:noFill/>
          <a:ln w="9525">
            <a:solidFill>
              <a:schemeClr val="tx1"/>
            </a:solidFill>
            <a:round/>
            <a:headEnd/>
            <a:tailEnd/>
          </a:ln>
        </p:spPr>
        <p:txBody>
          <a:bodyPr/>
          <a:lstStyle/>
          <a:p>
            <a:endParaRPr lang="en-SG" dirty="0"/>
          </a:p>
        </p:txBody>
      </p:sp>
      <p:sp>
        <p:nvSpPr>
          <p:cNvPr id="7230" name="Line 184"/>
          <p:cNvSpPr>
            <a:spLocks noChangeShapeType="1"/>
          </p:cNvSpPr>
          <p:nvPr/>
        </p:nvSpPr>
        <p:spPr bwMode="auto">
          <a:xfrm>
            <a:off x="4083050" y="3140075"/>
            <a:ext cx="304800" cy="0"/>
          </a:xfrm>
          <a:prstGeom prst="line">
            <a:avLst/>
          </a:prstGeom>
          <a:noFill/>
          <a:ln w="9525">
            <a:solidFill>
              <a:schemeClr val="tx1"/>
            </a:solidFill>
            <a:round/>
            <a:headEnd/>
            <a:tailEnd/>
          </a:ln>
        </p:spPr>
        <p:txBody>
          <a:bodyPr/>
          <a:lstStyle/>
          <a:p>
            <a:endParaRPr lang="en-SG" dirty="0"/>
          </a:p>
        </p:txBody>
      </p:sp>
      <p:sp>
        <p:nvSpPr>
          <p:cNvPr id="7231" name="Line 185"/>
          <p:cNvSpPr>
            <a:spLocks noChangeShapeType="1"/>
          </p:cNvSpPr>
          <p:nvPr/>
        </p:nvSpPr>
        <p:spPr bwMode="auto">
          <a:xfrm>
            <a:off x="4083050" y="3216275"/>
            <a:ext cx="304800" cy="0"/>
          </a:xfrm>
          <a:prstGeom prst="line">
            <a:avLst/>
          </a:prstGeom>
          <a:noFill/>
          <a:ln w="9525">
            <a:solidFill>
              <a:schemeClr val="tx1"/>
            </a:solidFill>
            <a:round/>
            <a:headEnd/>
            <a:tailEnd/>
          </a:ln>
        </p:spPr>
        <p:txBody>
          <a:bodyPr/>
          <a:lstStyle/>
          <a:p>
            <a:endParaRPr lang="en-SG" dirty="0"/>
          </a:p>
        </p:txBody>
      </p:sp>
      <p:sp>
        <p:nvSpPr>
          <p:cNvPr id="7232" name="Line 186"/>
          <p:cNvSpPr>
            <a:spLocks noChangeShapeType="1"/>
          </p:cNvSpPr>
          <p:nvPr/>
        </p:nvSpPr>
        <p:spPr bwMode="auto">
          <a:xfrm>
            <a:off x="4235450" y="3216275"/>
            <a:ext cx="0" cy="228600"/>
          </a:xfrm>
          <a:prstGeom prst="line">
            <a:avLst/>
          </a:prstGeom>
          <a:noFill/>
          <a:ln w="9525">
            <a:solidFill>
              <a:schemeClr val="tx1"/>
            </a:solidFill>
            <a:round/>
            <a:headEnd/>
            <a:tailEnd/>
          </a:ln>
        </p:spPr>
        <p:txBody>
          <a:bodyPr/>
          <a:lstStyle/>
          <a:p>
            <a:endParaRPr lang="en-SG" dirty="0"/>
          </a:p>
        </p:txBody>
      </p:sp>
      <p:sp>
        <p:nvSpPr>
          <p:cNvPr id="7233" name="Line 187"/>
          <p:cNvSpPr>
            <a:spLocks noChangeShapeType="1"/>
          </p:cNvSpPr>
          <p:nvPr/>
        </p:nvSpPr>
        <p:spPr bwMode="auto">
          <a:xfrm>
            <a:off x="4540250" y="3368675"/>
            <a:ext cx="76200" cy="152400"/>
          </a:xfrm>
          <a:prstGeom prst="line">
            <a:avLst/>
          </a:prstGeom>
          <a:noFill/>
          <a:ln w="9525">
            <a:solidFill>
              <a:schemeClr val="tx1"/>
            </a:solidFill>
            <a:round/>
            <a:headEnd/>
            <a:tailEnd/>
          </a:ln>
        </p:spPr>
        <p:txBody>
          <a:bodyPr/>
          <a:lstStyle/>
          <a:p>
            <a:endParaRPr lang="en-SG" dirty="0"/>
          </a:p>
        </p:txBody>
      </p:sp>
      <p:sp>
        <p:nvSpPr>
          <p:cNvPr id="7234" name="Line 188"/>
          <p:cNvSpPr>
            <a:spLocks noChangeShapeType="1"/>
          </p:cNvSpPr>
          <p:nvPr/>
        </p:nvSpPr>
        <p:spPr bwMode="auto">
          <a:xfrm>
            <a:off x="4540250" y="3521075"/>
            <a:ext cx="0" cy="304800"/>
          </a:xfrm>
          <a:prstGeom prst="line">
            <a:avLst/>
          </a:prstGeom>
          <a:noFill/>
          <a:ln w="9525">
            <a:solidFill>
              <a:schemeClr val="tx1"/>
            </a:solidFill>
            <a:round/>
            <a:headEnd/>
            <a:tailEnd/>
          </a:ln>
        </p:spPr>
        <p:txBody>
          <a:bodyPr/>
          <a:lstStyle/>
          <a:p>
            <a:endParaRPr lang="en-SG" dirty="0"/>
          </a:p>
        </p:txBody>
      </p:sp>
      <p:grpSp>
        <p:nvGrpSpPr>
          <p:cNvPr id="7415" name="Group 189"/>
          <p:cNvGrpSpPr>
            <a:grpSpLocks/>
          </p:cNvGrpSpPr>
          <p:nvPr/>
        </p:nvGrpSpPr>
        <p:grpSpPr bwMode="auto">
          <a:xfrm>
            <a:off x="4311650" y="2073275"/>
            <a:ext cx="76200" cy="762000"/>
            <a:chOff x="1296" y="1488"/>
            <a:chExt cx="48" cy="480"/>
          </a:xfrm>
        </p:grpSpPr>
        <p:sp>
          <p:nvSpPr>
            <p:cNvPr id="7638" name="Line 190"/>
            <p:cNvSpPr>
              <a:spLocks noChangeShapeType="1"/>
            </p:cNvSpPr>
            <p:nvPr/>
          </p:nvSpPr>
          <p:spPr bwMode="auto">
            <a:xfrm>
              <a:off x="1296" y="1968"/>
              <a:ext cx="48" cy="0"/>
            </a:xfrm>
            <a:prstGeom prst="line">
              <a:avLst/>
            </a:prstGeom>
            <a:noFill/>
            <a:ln w="9525">
              <a:solidFill>
                <a:schemeClr val="accent2"/>
              </a:solidFill>
              <a:round/>
              <a:headEnd/>
              <a:tailEnd/>
            </a:ln>
          </p:spPr>
          <p:txBody>
            <a:bodyPr/>
            <a:lstStyle/>
            <a:p>
              <a:endParaRPr lang="en-SG" dirty="0"/>
            </a:p>
          </p:txBody>
        </p:sp>
        <p:sp>
          <p:nvSpPr>
            <p:cNvPr id="7639" name="Line 191"/>
            <p:cNvSpPr>
              <a:spLocks noChangeShapeType="1"/>
            </p:cNvSpPr>
            <p:nvPr/>
          </p:nvSpPr>
          <p:spPr bwMode="auto">
            <a:xfrm flipV="1">
              <a:off x="1344" y="1488"/>
              <a:ext cx="0" cy="480"/>
            </a:xfrm>
            <a:prstGeom prst="line">
              <a:avLst/>
            </a:prstGeom>
            <a:noFill/>
            <a:ln w="9525">
              <a:solidFill>
                <a:schemeClr val="accent2"/>
              </a:solidFill>
              <a:round/>
              <a:headEnd/>
              <a:tailEnd/>
            </a:ln>
          </p:spPr>
          <p:txBody>
            <a:bodyPr/>
            <a:lstStyle/>
            <a:p>
              <a:endParaRPr lang="en-SG" dirty="0"/>
            </a:p>
          </p:txBody>
        </p:sp>
      </p:grpSp>
      <p:sp>
        <p:nvSpPr>
          <p:cNvPr id="7236" name="Line 192"/>
          <p:cNvSpPr>
            <a:spLocks noChangeShapeType="1"/>
          </p:cNvSpPr>
          <p:nvPr/>
        </p:nvSpPr>
        <p:spPr bwMode="auto">
          <a:xfrm>
            <a:off x="4921250" y="2606675"/>
            <a:ext cx="0" cy="152400"/>
          </a:xfrm>
          <a:prstGeom prst="line">
            <a:avLst/>
          </a:prstGeom>
          <a:noFill/>
          <a:ln w="9525">
            <a:solidFill>
              <a:schemeClr val="tx1"/>
            </a:solidFill>
            <a:round/>
            <a:headEnd/>
            <a:tailEnd/>
          </a:ln>
        </p:spPr>
        <p:txBody>
          <a:bodyPr/>
          <a:lstStyle/>
          <a:p>
            <a:endParaRPr lang="en-SG" dirty="0"/>
          </a:p>
        </p:txBody>
      </p:sp>
      <p:sp>
        <p:nvSpPr>
          <p:cNvPr id="7237" name="Line 193"/>
          <p:cNvSpPr>
            <a:spLocks noChangeShapeType="1"/>
          </p:cNvSpPr>
          <p:nvPr/>
        </p:nvSpPr>
        <p:spPr bwMode="auto">
          <a:xfrm>
            <a:off x="4921250" y="2759075"/>
            <a:ext cx="76200" cy="152400"/>
          </a:xfrm>
          <a:prstGeom prst="line">
            <a:avLst/>
          </a:prstGeom>
          <a:noFill/>
          <a:ln w="9525">
            <a:solidFill>
              <a:schemeClr val="tx1"/>
            </a:solidFill>
            <a:round/>
            <a:headEnd/>
            <a:tailEnd/>
          </a:ln>
        </p:spPr>
        <p:txBody>
          <a:bodyPr/>
          <a:lstStyle/>
          <a:p>
            <a:endParaRPr lang="en-SG" dirty="0"/>
          </a:p>
        </p:txBody>
      </p:sp>
      <p:sp>
        <p:nvSpPr>
          <p:cNvPr id="7238" name="Line 194"/>
          <p:cNvSpPr>
            <a:spLocks noChangeShapeType="1"/>
          </p:cNvSpPr>
          <p:nvPr/>
        </p:nvSpPr>
        <p:spPr bwMode="auto">
          <a:xfrm>
            <a:off x="4921250" y="2911475"/>
            <a:ext cx="0" cy="228600"/>
          </a:xfrm>
          <a:prstGeom prst="line">
            <a:avLst/>
          </a:prstGeom>
          <a:noFill/>
          <a:ln w="9525">
            <a:solidFill>
              <a:schemeClr val="tx1"/>
            </a:solidFill>
            <a:round/>
            <a:headEnd/>
            <a:tailEnd/>
          </a:ln>
        </p:spPr>
        <p:txBody>
          <a:bodyPr/>
          <a:lstStyle/>
          <a:p>
            <a:endParaRPr lang="en-SG" dirty="0"/>
          </a:p>
        </p:txBody>
      </p:sp>
      <p:sp>
        <p:nvSpPr>
          <p:cNvPr id="7239" name="Line 195"/>
          <p:cNvSpPr>
            <a:spLocks noChangeShapeType="1"/>
          </p:cNvSpPr>
          <p:nvPr/>
        </p:nvSpPr>
        <p:spPr bwMode="auto">
          <a:xfrm>
            <a:off x="4768850" y="3140075"/>
            <a:ext cx="304800" cy="0"/>
          </a:xfrm>
          <a:prstGeom prst="line">
            <a:avLst/>
          </a:prstGeom>
          <a:noFill/>
          <a:ln w="9525">
            <a:solidFill>
              <a:schemeClr val="tx1"/>
            </a:solidFill>
            <a:round/>
            <a:headEnd/>
            <a:tailEnd/>
          </a:ln>
        </p:spPr>
        <p:txBody>
          <a:bodyPr/>
          <a:lstStyle/>
          <a:p>
            <a:endParaRPr lang="en-SG" dirty="0"/>
          </a:p>
        </p:txBody>
      </p:sp>
      <p:sp>
        <p:nvSpPr>
          <p:cNvPr id="7240" name="Line 196"/>
          <p:cNvSpPr>
            <a:spLocks noChangeShapeType="1"/>
          </p:cNvSpPr>
          <p:nvPr/>
        </p:nvSpPr>
        <p:spPr bwMode="auto">
          <a:xfrm>
            <a:off x="4768850" y="3216275"/>
            <a:ext cx="304800" cy="0"/>
          </a:xfrm>
          <a:prstGeom prst="line">
            <a:avLst/>
          </a:prstGeom>
          <a:noFill/>
          <a:ln w="9525">
            <a:solidFill>
              <a:schemeClr val="tx1"/>
            </a:solidFill>
            <a:round/>
            <a:headEnd/>
            <a:tailEnd/>
          </a:ln>
        </p:spPr>
        <p:txBody>
          <a:bodyPr/>
          <a:lstStyle/>
          <a:p>
            <a:endParaRPr lang="en-SG" dirty="0"/>
          </a:p>
        </p:txBody>
      </p:sp>
      <p:sp>
        <p:nvSpPr>
          <p:cNvPr id="7241" name="Line 197"/>
          <p:cNvSpPr>
            <a:spLocks noChangeShapeType="1"/>
          </p:cNvSpPr>
          <p:nvPr/>
        </p:nvSpPr>
        <p:spPr bwMode="auto">
          <a:xfrm>
            <a:off x="4921250" y="3216275"/>
            <a:ext cx="0" cy="228600"/>
          </a:xfrm>
          <a:prstGeom prst="line">
            <a:avLst/>
          </a:prstGeom>
          <a:noFill/>
          <a:ln w="9525">
            <a:solidFill>
              <a:schemeClr val="tx1"/>
            </a:solidFill>
            <a:round/>
            <a:headEnd/>
            <a:tailEnd/>
          </a:ln>
        </p:spPr>
        <p:txBody>
          <a:bodyPr/>
          <a:lstStyle/>
          <a:p>
            <a:endParaRPr lang="en-SG" dirty="0"/>
          </a:p>
        </p:txBody>
      </p:sp>
      <p:sp>
        <p:nvSpPr>
          <p:cNvPr id="7242" name="Line 198"/>
          <p:cNvSpPr>
            <a:spLocks noChangeShapeType="1"/>
          </p:cNvSpPr>
          <p:nvPr/>
        </p:nvSpPr>
        <p:spPr bwMode="auto">
          <a:xfrm>
            <a:off x="5226050" y="3368675"/>
            <a:ext cx="76200" cy="152400"/>
          </a:xfrm>
          <a:prstGeom prst="line">
            <a:avLst/>
          </a:prstGeom>
          <a:noFill/>
          <a:ln w="9525">
            <a:solidFill>
              <a:schemeClr val="tx1"/>
            </a:solidFill>
            <a:round/>
            <a:headEnd/>
            <a:tailEnd/>
          </a:ln>
        </p:spPr>
        <p:txBody>
          <a:bodyPr/>
          <a:lstStyle/>
          <a:p>
            <a:endParaRPr lang="en-SG" dirty="0"/>
          </a:p>
        </p:txBody>
      </p:sp>
      <p:sp>
        <p:nvSpPr>
          <p:cNvPr id="7243" name="Line 199"/>
          <p:cNvSpPr>
            <a:spLocks noChangeShapeType="1"/>
          </p:cNvSpPr>
          <p:nvPr/>
        </p:nvSpPr>
        <p:spPr bwMode="auto">
          <a:xfrm>
            <a:off x="5226050" y="3521075"/>
            <a:ext cx="0" cy="304800"/>
          </a:xfrm>
          <a:prstGeom prst="line">
            <a:avLst/>
          </a:prstGeom>
          <a:noFill/>
          <a:ln w="9525">
            <a:solidFill>
              <a:schemeClr val="tx1"/>
            </a:solidFill>
            <a:round/>
            <a:headEnd/>
            <a:tailEnd/>
          </a:ln>
        </p:spPr>
        <p:txBody>
          <a:bodyPr/>
          <a:lstStyle/>
          <a:p>
            <a:endParaRPr lang="en-SG" dirty="0"/>
          </a:p>
        </p:txBody>
      </p:sp>
      <p:grpSp>
        <p:nvGrpSpPr>
          <p:cNvPr id="7416" name="Group 200"/>
          <p:cNvGrpSpPr>
            <a:grpSpLocks/>
          </p:cNvGrpSpPr>
          <p:nvPr/>
        </p:nvGrpSpPr>
        <p:grpSpPr bwMode="auto">
          <a:xfrm>
            <a:off x="4997450" y="2073275"/>
            <a:ext cx="76200" cy="762000"/>
            <a:chOff x="1296" y="1488"/>
            <a:chExt cx="48" cy="480"/>
          </a:xfrm>
        </p:grpSpPr>
        <p:sp>
          <p:nvSpPr>
            <p:cNvPr id="7636" name="Line 201"/>
            <p:cNvSpPr>
              <a:spLocks noChangeShapeType="1"/>
            </p:cNvSpPr>
            <p:nvPr/>
          </p:nvSpPr>
          <p:spPr bwMode="auto">
            <a:xfrm>
              <a:off x="1296" y="1968"/>
              <a:ext cx="48" cy="0"/>
            </a:xfrm>
            <a:prstGeom prst="line">
              <a:avLst/>
            </a:prstGeom>
            <a:noFill/>
            <a:ln w="9525">
              <a:solidFill>
                <a:schemeClr val="accent2"/>
              </a:solidFill>
              <a:round/>
              <a:headEnd/>
              <a:tailEnd/>
            </a:ln>
          </p:spPr>
          <p:txBody>
            <a:bodyPr/>
            <a:lstStyle/>
            <a:p>
              <a:endParaRPr lang="en-SG" dirty="0"/>
            </a:p>
          </p:txBody>
        </p:sp>
        <p:sp>
          <p:nvSpPr>
            <p:cNvPr id="7637" name="Line 202"/>
            <p:cNvSpPr>
              <a:spLocks noChangeShapeType="1"/>
            </p:cNvSpPr>
            <p:nvPr/>
          </p:nvSpPr>
          <p:spPr bwMode="auto">
            <a:xfrm flipV="1">
              <a:off x="1344" y="1488"/>
              <a:ext cx="0" cy="480"/>
            </a:xfrm>
            <a:prstGeom prst="line">
              <a:avLst/>
            </a:prstGeom>
            <a:noFill/>
            <a:ln w="9525">
              <a:solidFill>
                <a:schemeClr val="accent2"/>
              </a:solidFill>
              <a:round/>
              <a:headEnd/>
              <a:tailEnd/>
            </a:ln>
          </p:spPr>
          <p:txBody>
            <a:bodyPr/>
            <a:lstStyle/>
            <a:p>
              <a:endParaRPr lang="en-SG" dirty="0"/>
            </a:p>
          </p:txBody>
        </p:sp>
      </p:grpSp>
      <p:sp>
        <p:nvSpPr>
          <p:cNvPr id="7245" name="Line 203"/>
          <p:cNvSpPr>
            <a:spLocks noChangeShapeType="1"/>
          </p:cNvSpPr>
          <p:nvPr/>
        </p:nvSpPr>
        <p:spPr bwMode="auto">
          <a:xfrm>
            <a:off x="5607050" y="2606675"/>
            <a:ext cx="0" cy="152400"/>
          </a:xfrm>
          <a:prstGeom prst="line">
            <a:avLst/>
          </a:prstGeom>
          <a:noFill/>
          <a:ln w="9525">
            <a:solidFill>
              <a:schemeClr val="tx1"/>
            </a:solidFill>
            <a:round/>
            <a:headEnd/>
            <a:tailEnd/>
          </a:ln>
        </p:spPr>
        <p:txBody>
          <a:bodyPr/>
          <a:lstStyle/>
          <a:p>
            <a:endParaRPr lang="en-SG" dirty="0"/>
          </a:p>
        </p:txBody>
      </p:sp>
      <p:sp>
        <p:nvSpPr>
          <p:cNvPr id="7246" name="Line 204"/>
          <p:cNvSpPr>
            <a:spLocks noChangeShapeType="1"/>
          </p:cNvSpPr>
          <p:nvPr/>
        </p:nvSpPr>
        <p:spPr bwMode="auto">
          <a:xfrm>
            <a:off x="5607050" y="2759075"/>
            <a:ext cx="76200" cy="152400"/>
          </a:xfrm>
          <a:prstGeom prst="line">
            <a:avLst/>
          </a:prstGeom>
          <a:noFill/>
          <a:ln w="9525">
            <a:solidFill>
              <a:schemeClr val="tx1"/>
            </a:solidFill>
            <a:round/>
            <a:headEnd/>
            <a:tailEnd/>
          </a:ln>
        </p:spPr>
        <p:txBody>
          <a:bodyPr/>
          <a:lstStyle/>
          <a:p>
            <a:endParaRPr lang="en-SG" dirty="0"/>
          </a:p>
        </p:txBody>
      </p:sp>
      <p:sp>
        <p:nvSpPr>
          <p:cNvPr id="7247" name="Line 205"/>
          <p:cNvSpPr>
            <a:spLocks noChangeShapeType="1"/>
          </p:cNvSpPr>
          <p:nvPr/>
        </p:nvSpPr>
        <p:spPr bwMode="auto">
          <a:xfrm>
            <a:off x="5607050" y="2911475"/>
            <a:ext cx="0" cy="228600"/>
          </a:xfrm>
          <a:prstGeom prst="line">
            <a:avLst/>
          </a:prstGeom>
          <a:noFill/>
          <a:ln w="9525">
            <a:solidFill>
              <a:schemeClr val="tx1"/>
            </a:solidFill>
            <a:round/>
            <a:headEnd/>
            <a:tailEnd/>
          </a:ln>
        </p:spPr>
        <p:txBody>
          <a:bodyPr/>
          <a:lstStyle/>
          <a:p>
            <a:endParaRPr lang="en-SG" dirty="0"/>
          </a:p>
        </p:txBody>
      </p:sp>
      <p:sp>
        <p:nvSpPr>
          <p:cNvPr id="7248" name="Line 206"/>
          <p:cNvSpPr>
            <a:spLocks noChangeShapeType="1"/>
          </p:cNvSpPr>
          <p:nvPr/>
        </p:nvSpPr>
        <p:spPr bwMode="auto">
          <a:xfrm>
            <a:off x="5454650" y="3140075"/>
            <a:ext cx="304800" cy="0"/>
          </a:xfrm>
          <a:prstGeom prst="line">
            <a:avLst/>
          </a:prstGeom>
          <a:noFill/>
          <a:ln w="9525">
            <a:solidFill>
              <a:schemeClr val="tx1"/>
            </a:solidFill>
            <a:round/>
            <a:headEnd/>
            <a:tailEnd/>
          </a:ln>
        </p:spPr>
        <p:txBody>
          <a:bodyPr/>
          <a:lstStyle/>
          <a:p>
            <a:endParaRPr lang="en-SG" dirty="0"/>
          </a:p>
        </p:txBody>
      </p:sp>
      <p:sp>
        <p:nvSpPr>
          <p:cNvPr id="7249" name="Line 207"/>
          <p:cNvSpPr>
            <a:spLocks noChangeShapeType="1"/>
          </p:cNvSpPr>
          <p:nvPr/>
        </p:nvSpPr>
        <p:spPr bwMode="auto">
          <a:xfrm>
            <a:off x="5454650" y="3216275"/>
            <a:ext cx="304800" cy="0"/>
          </a:xfrm>
          <a:prstGeom prst="line">
            <a:avLst/>
          </a:prstGeom>
          <a:noFill/>
          <a:ln w="9525">
            <a:solidFill>
              <a:schemeClr val="tx1"/>
            </a:solidFill>
            <a:round/>
            <a:headEnd/>
            <a:tailEnd/>
          </a:ln>
        </p:spPr>
        <p:txBody>
          <a:bodyPr/>
          <a:lstStyle/>
          <a:p>
            <a:endParaRPr lang="en-SG" dirty="0"/>
          </a:p>
        </p:txBody>
      </p:sp>
      <p:sp>
        <p:nvSpPr>
          <p:cNvPr id="7250" name="Line 208"/>
          <p:cNvSpPr>
            <a:spLocks noChangeShapeType="1"/>
          </p:cNvSpPr>
          <p:nvPr/>
        </p:nvSpPr>
        <p:spPr bwMode="auto">
          <a:xfrm>
            <a:off x="5607050" y="3216275"/>
            <a:ext cx="0" cy="228600"/>
          </a:xfrm>
          <a:prstGeom prst="line">
            <a:avLst/>
          </a:prstGeom>
          <a:noFill/>
          <a:ln w="9525">
            <a:solidFill>
              <a:schemeClr val="tx1"/>
            </a:solidFill>
            <a:round/>
            <a:headEnd/>
            <a:tailEnd/>
          </a:ln>
        </p:spPr>
        <p:txBody>
          <a:bodyPr/>
          <a:lstStyle/>
          <a:p>
            <a:endParaRPr lang="en-SG" dirty="0"/>
          </a:p>
        </p:txBody>
      </p:sp>
      <p:sp>
        <p:nvSpPr>
          <p:cNvPr id="7251" name="Line 209"/>
          <p:cNvSpPr>
            <a:spLocks noChangeShapeType="1"/>
          </p:cNvSpPr>
          <p:nvPr/>
        </p:nvSpPr>
        <p:spPr bwMode="auto">
          <a:xfrm>
            <a:off x="5911850" y="3368675"/>
            <a:ext cx="76200" cy="152400"/>
          </a:xfrm>
          <a:prstGeom prst="line">
            <a:avLst/>
          </a:prstGeom>
          <a:noFill/>
          <a:ln w="9525">
            <a:solidFill>
              <a:schemeClr val="tx1"/>
            </a:solidFill>
            <a:round/>
            <a:headEnd/>
            <a:tailEnd/>
          </a:ln>
        </p:spPr>
        <p:txBody>
          <a:bodyPr/>
          <a:lstStyle/>
          <a:p>
            <a:endParaRPr lang="en-SG" dirty="0"/>
          </a:p>
        </p:txBody>
      </p:sp>
      <p:sp>
        <p:nvSpPr>
          <p:cNvPr id="7252" name="Line 210"/>
          <p:cNvSpPr>
            <a:spLocks noChangeShapeType="1"/>
          </p:cNvSpPr>
          <p:nvPr/>
        </p:nvSpPr>
        <p:spPr bwMode="auto">
          <a:xfrm>
            <a:off x="5911850" y="3521075"/>
            <a:ext cx="0" cy="304800"/>
          </a:xfrm>
          <a:prstGeom prst="line">
            <a:avLst/>
          </a:prstGeom>
          <a:noFill/>
          <a:ln w="9525">
            <a:solidFill>
              <a:schemeClr val="tx1"/>
            </a:solidFill>
            <a:round/>
            <a:headEnd/>
            <a:tailEnd/>
          </a:ln>
        </p:spPr>
        <p:txBody>
          <a:bodyPr/>
          <a:lstStyle/>
          <a:p>
            <a:endParaRPr lang="en-SG" dirty="0"/>
          </a:p>
        </p:txBody>
      </p:sp>
      <p:grpSp>
        <p:nvGrpSpPr>
          <p:cNvPr id="7437" name="Group 211"/>
          <p:cNvGrpSpPr>
            <a:grpSpLocks/>
          </p:cNvGrpSpPr>
          <p:nvPr/>
        </p:nvGrpSpPr>
        <p:grpSpPr bwMode="auto">
          <a:xfrm>
            <a:off x="5683250" y="2073275"/>
            <a:ext cx="76200" cy="762000"/>
            <a:chOff x="1296" y="1488"/>
            <a:chExt cx="48" cy="480"/>
          </a:xfrm>
        </p:grpSpPr>
        <p:sp>
          <p:nvSpPr>
            <p:cNvPr id="7634" name="Line 212"/>
            <p:cNvSpPr>
              <a:spLocks noChangeShapeType="1"/>
            </p:cNvSpPr>
            <p:nvPr/>
          </p:nvSpPr>
          <p:spPr bwMode="auto">
            <a:xfrm>
              <a:off x="1296" y="1968"/>
              <a:ext cx="48" cy="0"/>
            </a:xfrm>
            <a:prstGeom prst="line">
              <a:avLst/>
            </a:prstGeom>
            <a:noFill/>
            <a:ln w="9525">
              <a:solidFill>
                <a:schemeClr val="accent2"/>
              </a:solidFill>
              <a:round/>
              <a:headEnd/>
              <a:tailEnd/>
            </a:ln>
          </p:spPr>
          <p:txBody>
            <a:bodyPr/>
            <a:lstStyle/>
            <a:p>
              <a:endParaRPr lang="en-SG" dirty="0"/>
            </a:p>
          </p:txBody>
        </p:sp>
        <p:sp>
          <p:nvSpPr>
            <p:cNvPr id="7635" name="Line 213"/>
            <p:cNvSpPr>
              <a:spLocks noChangeShapeType="1"/>
            </p:cNvSpPr>
            <p:nvPr/>
          </p:nvSpPr>
          <p:spPr bwMode="auto">
            <a:xfrm flipV="1">
              <a:off x="1344" y="1488"/>
              <a:ext cx="0" cy="480"/>
            </a:xfrm>
            <a:prstGeom prst="line">
              <a:avLst/>
            </a:prstGeom>
            <a:noFill/>
            <a:ln w="9525">
              <a:solidFill>
                <a:schemeClr val="accent2"/>
              </a:solidFill>
              <a:round/>
              <a:headEnd/>
              <a:tailEnd/>
            </a:ln>
          </p:spPr>
          <p:txBody>
            <a:bodyPr/>
            <a:lstStyle/>
            <a:p>
              <a:endParaRPr lang="en-SG" dirty="0"/>
            </a:p>
          </p:txBody>
        </p:sp>
      </p:grpSp>
      <p:sp>
        <p:nvSpPr>
          <p:cNvPr id="7254" name="Line 214"/>
          <p:cNvSpPr>
            <a:spLocks noChangeShapeType="1"/>
          </p:cNvSpPr>
          <p:nvPr/>
        </p:nvSpPr>
        <p:spPr bwMode="auto">
          <a:xfrm>
            <a:off x="6292850" y="2606675"/>
            <a:ext cx="0" cy="152400"/>
          </a:xfrm>
          <a:prstGeom prst="line">
            <a:avLst/>
          </a:prstGeom>
          <a:noFill/>
          <a:ln w="9525">
            <a:solidFill>
              <a:schemeClr val="tx1"/>
            </a:solidFill>
            <a:round/>
            <a:headEnd/>
            <a:tailEnd/>
          </a:ln>
        </p:spPr>
        <p:txBody>
          <a:bodyPr/>
          <a:lstStyle/>
          <a:p>
            <a:endParaRPr lang="en-SG" dirty="0"/>
          </a:p>
        </p:txBody>
      </p:sp>
      <p:sp>
        <p:nvSpPr>
          <p:cNvPr id="7255" name="Line 215"/>
          <p:cNvSpPr>
            <a:spLocks noChangeShapeType="1"/>
          </p:cNvSpPr>
          <p:nvPr/>
        </p:nvSpPr>
        <p:spPr bwMode="auto">
          <a:xfrm>
            <a:off x="6292850" y="2759075"/>
            <a:ext cx="76200" cy="152400"/>
          </a:xfrm>
          <a:prstGeom prst="line">
            <a:avLst/>
          </a:prstGeom>
          <a:noFill/>
          <a:ln w="9525">
            <a:solidFill>
              <a:schemeClr val="tx1"/>
            </a:solidFill>
            <a:round/>
            <a:headEnd/>
            <a:tailEnd/>
          </a:ln>
        </p:spPr>
        <p:txBody>
          <a:bodyPr/>
          <a:lstStyle/>
          <a:p>
            <a:endParaRPr lang="en-SG" dirty="0"/>
          </a:p>
        </p:txBody>
      </p:sp>
      <p:sp>
        <p:nvSpPr>
          <p:cNvPr id="7256" name="Line 216"/>
          <p:cNvSpPr>
            <a:spLocks noChangeShapeType="1"/>
          </p:cNvSpPr>
          <p:nvPr/>
        </p:nvSpPr>
        <p:spPr bwMode="auto">
          <a:xfrm>
            <a:off x="6292850" y="2911475"/>
            <a:ext cx="0" cy="228600"/>
          </a:xfrm>
          <a:prstGeom prst="line">
            <a:avLst/>
          </a:prstGeom>
          <a:noFill/>
          <a:ln w="9525">
            <a:solidFill>
              <a:schemeClr val="tx1"/>
            </a:solidFill>
            <a:round/>
            <a:headEnd/>
            <a:tailEnd/>
          </a:ln>
        </p:spPr>
        <p:txBody>
          <a:bodyPr/>
          <a:lstStyle/>
          <a:p>
            <a:endParaRPr lang="en-SG" dirty="0"/>
          </a:p>
        </p:txBody>
      </p:sp>
      <p:sp>
        <p:nvSpPr>
          <p:cNvPr id="7257" name="Line 217"/>
          <p:cNvSpPr>
            <a:spLocks noChangeShapeType="1"/>
          </p:cNvSpPr>
          <p:nvPr/>
        </p:nvSpPr>
        <p:spPr bwMode="auto">
          <a:xfrm>
            <a:off x="6140450" y="3140075"/>
            <a:ext cx="304800" cy="0"/>
          </a:xfrm>
          <a:prstGeom prst="line">
            <a:avLst/>
          </a:prstGeom>
          <a:noFill/>
          <a:ln w="9525">
            <a:solidFill>
              <a:schemeClr val="tx1"/>
            </a:solidFill>
            <a:round/>
            <a:headEnd/>
            <a:tailEnd/>
          </a:ln>
        </p:spPr>
        <p:txBody>
          <a:bodyPr/>
          <a:lstStyle/>
          <a:p>
            <a:endParaRPr lang="en-SG" dirty="0"/>
          </a:p>
        </p:txBody>
      </p:sp>
      <p:sp>
        <p:nvSpPr>
          <p:cNvPr id="7258" name="Line 218"/>
          <p:cNvSpPr>
            <a:spLocks noChangeShapeType="1"/>
          </p:cNvSpPr>
          <p:nvPr/>
        </p:nvSpPr>
        <p:spPr bwMode="auto">
          <a:xfrm>
            <a:off x="6140450" y="3216275"/>
            <a:ext cx="304800" cy="0"/>
          </a:xfrm>
          <a:prstGeom prst="line">
            <a:avLst/>
          </a:prstGeom>
          <a:noFill/>
          <a:ln w="9525">
            <a:solidFill>
              <a:schemeClr val="tx1"/>
            </a:solidFill>
            <a:round/>
            <a:headEnd/>
            <a:tailEnd/>
          </a:ln>
        </p:spPr>
        <p:txBody>
          <a:bodyPr/>
          <a:lstStyle/>
          <a:p>
            <a:endParaRPr lang="en-SG" dirty="0"/>
          </a:p>
        </p:txBody>
      </p:sp>
      <p:sp>
        <p:nvSpPr>
          <p:cNvPr id="7259" name="Line 219"/>
          <p:cNvSpPr>
            <a:spLocks noChangeShapeType="1"/>
          </p:cNvSpPr>
          <p:nvPr/>
        </p:nvSpPr>
        <p:spPr bwMode="auto">
          <a:xfrm>
            <a:off x="6292850" y="3216275"/>
            <a:ext cx="0" cy="228600"/>
          </a:xfrm>
          <a:prstGeom prst="line">
            <a:avLst/>
          </a:prstGeom>
          <a:noFill/>
          <a:ln w="9525">
            <a:solidFill>
              <a:schemeClr val="tx1"/>
            </a:solidFill>
            <a:round/>
            <a:headEnd/>
            <a:tailEnd/>
          </a:ln>
        </p:spPr>
        <p:txBody>
          <a:bodyPr/>
          <a:lstStyle/>
          <a:p>
            <a:endParaRPr lang="en-SG" dirty="0"/>
          </a:p>
        </p:txBody>
      </p:sp>
      <p:sp>
        <p:nvSpPr>
          <p:cNvPr id="7260" name="Line 220"/>
          <p:cNvSpPr>
            <a:spLocks noChangeShapeType="1"/>
          </p:cNvSpPr>
          <p:nvPr/>
        </p:nvSpPr>
        <p:spPr bwMode="auto">
          <a:xfrm>
            <a:off x="6597650" y="3368675"/>
            <a:ext cx="76200" cy="152400"/>
          </a:xfrm>
          <a:prstGeom prst="line">
            <a:avLst/>
          </a:prstGeom>
          <a:noFill/>
          <a:ln w="9525">
            <a:solidFill>
              <a:schemeClr val="tx1"/>
            </a:solidFill>
            <a:round/>
            <a:headEnd/>
            <a:tailEnd/>
          </a:ln>
        </p:spPr>
        <p:txBody>
          <a:bodyPr/>
          <a:lstStyle/>
          <a:p>
            <a:endParaRPr lang="en-SG" dirty="0"/>
          </a:p>
        </p:txBody>
      </p:sp>
      <p:sp>
        <p:nvSpPr>
          <p:cNvPr id="7261" name="Line 221"/>
          <p:cNvSpPr>
            <a:spLocks noChangeShapeType="1"/>
          </p:cNvSpPr>
          <p:nvPr/>
        </p:nvSpPr>
        <p:spPr bwMode="auto">
          <a:xfrm>
            <a:off x="6597650" y="3521075"/>
            <a:ext cx="0" cy="304800"/>
          </a:xfrm>
          <a:prstGeom prst="line">
            <a:avLst/>
          </a:prstGeom>
          <a:noFill/>
          <a:ln w="9525">
            <a:solidFill>
              <a:schemeClr val="tx1"/>
            </a:solidFill>
            <a:round/>
            <a:headEnd/>
            <a:tailEnd/>
          </a:ln>
        </p:spPr>
        <p:txBody>
          <a:bodyPr/>
          <a:lstStyle/>
          <a:p>
            <a:endParaRPr lang="en-SG" dirty="0"/>
          </a:p>
        </p:txBody>
      </p:sp>
      <p:grpSp>
        <p:nvGrpSpPr>
          <p:cNvPr id="7438" name="Group 222"/>
          <p:cNvGrpSpPr>
            <a:grpSpLocks/>
          </p:cNvGrpSpPr>
          <p:nvPr/>
        </p:nvGrpSpPr>
        <p:grpSpPr bwMode="auto">
          <a:xfrm>
            <a:off x="6369050" y="2073275"/>
            <a:ext cx="76200" cy="762000"/>
            <a:chOff x="1296" y="1488"/>
            <a:chExt cx="48" cy="480"/>
          </a:xfrm>
        </p:grpSpPr>
        <p:sp>
          <p:nvSpPr>
            <p:cNvPr id="7632" name="Line 223"/>
            <p:cNvSpPr>
              <a:spLocks noChangeShapeType="1"/>
            </p:cNvSpPr>
            <p:nvPr/>
          </p:nvSpPr>
          <p:spPr bwMode="auto">
            <a:xfrm>
              <a:off x="1296" y="1968"/>
              <a:ext cx="48" cy="0"/>
            </a:xfrm>
            <a:prstGeom prst="line">
              <a:avLst/>
            </a:prstGeom>
            <a:noFill/>
            <a:ln w="9525">
              <a:solidFill>
                <a:schemeClr val="accent2"/>
              </a:solidFill>
              <a:round/>
              <a:headEnd/>
              <a:tailEnd/>
            </a:ln>
          </p:spPr>
          <p:txBody>
            <a:bodyPr/>
            <a:lstStyle/>
            <a:p>
              <a:endParaRPr lang="en-SG" dirty="0"/>
            </a:p>
          </p:txBody>
        </p:sp>
        <p:sp>
          <p:nvSpPr>
            <p:cNvPr id="7633" name="Line 224"/>
            <p:cNvSpPr>
              <a:spLocks noChangeShapeType="1"/>
            </p:cNvSpPr>
            <p:nvPr/>
          </p:nvSpPr>
          <p:spPr bwMode="auto">
            <a:xfrm flipV="1">
              <a:off x="1344" y="1488"/>
              <a:ext cx="0" cy="480"/>
            </a:xfrm>
            <a:prstGeom prst="line">
              <a:avLst/>
            </a:prstGeom>
            <a:noFill/>
            <a:ln w="9525">
              <a:solidFill>
                <a:schemeClr val="accent2"/>
              </a:solidFill>
              <a:round/>
              <a:headEnd/>
              <a:tailEnd/>
            </a:ln>
          </p:spPr>
          <p:txBody>
            <a:bodyPr/>
            <a:lstStyle/>
            <a:p>
              <a:endParaRPr lang="en-SG" dirty="0"/>
            </a:p>
          </p:txBody>
        </p:sp>
      </p:grpSp>
      <p:sp>
        <p:nvSpPr>
          <p:cNvPr id="7263" name="Line 225"/>
          <p:cNvSpPr>
            <a:spLocks noChangeShapeType="1"/>
          </p:cNvSpPr>
          <p:nvPr/>
        </p:nvSpPr>
        <p:spPr bwMode="auto">
          <a:xfrm>
            <a:off x="6978650" y="2606675"/>
            <a:ext cx="0" cy="152400"/>
          </a:xfrm>
          <a:prstGeom prst="line">
            <a:avLst/>
          </a:prstGeom>
          <a:noFill/>
          <a:ln w="9525">
            <a:solidFill>
              <a:schemeClr val="tx1"/>
            </a:solidFill>
            <a:round/>
            <a:headEnd/>
            <a:tailEnd/>
          </a:ln>
        </p:spPr>
        <p:txBody>
          <a:bodyPr/>
          <a:lstStyle/>
          <a:p>
            <a:endParaRPr lang="en-SG" dirty="0"/>
          </a:p>
        </p:txBody>
      </p:sp>
      <p:sp>
        <p:nvSpPr>
          <p:cNvPr id="7264" name="Line 226"/>
          <p:cNvSpPr>
            <a:spLocks noChangeShapeType="1"/>
          </p:cNvSpPr>
          <p:nvPr/>
        </p:nvSpPr>
        <p:spPr bwMode="auto">
          <a:xfrm>
            <a:off x="6978650" y="2759075"/>
            <a:ext cx="76200" cy="152400"/>
          </a:xfrm>
          <a:prstGeom prst="line">
            <a:avLst/>
          </a:prstGeom>
          <a:noFill/>
          <a:ln w="9525">
            <a:solidFill>
              <a:schemeClr val="tx1"/>
            </a:solidFill>
            <a:round/>
            <a:headEnd/>
            <a:tailEnd/>
          </a:ln>
        </p:spPr>
        <p:txBody>
          <a:bodyPr/>
          <a:lstStyle/>
          <a:p>
            <a:endParaRPr lang="en-SG" dirty="0"/>
          </a:p>
        </p:txBody>
      </p:sp>
      <p:sp>
        <p:nvSpPr>
          <p:cNvPr id="7265" name="Line 227"/>
          <p:cNvSpPr>
            <a:spLocks noChangeShapeType="1"/>
          </p:cNvSpPr>
          <p:nvPr/>
        </p:nvSpPr>
        <p:spPr bwMode="auto">
          <a:xfrm>
            <a:off x="6978650" y="2911475"/>
            <a:ext cx="0" cy="228600"/>
          </a:xfrm>
          <a:prstGeom prst="line">
            <a:avLst/>
          </a:prstGeom>
          <a:noFill/>
          <a:ln w="9525">
            <a:solidFill>
              <a:schemeClr val="tx1"/>
            </a:solidFill>
            <a:round/>
            <a:headEnd/>
            <a:tailEnd/>
          </a:ln>
        </p:spPr>
        <p:txBody>
          <a:bodyPr/>
          <a:lstStyle/>
          <a:p>
            <a:endParaRPr lang="en-SG" dirty="0"/>
          </a:p>
        </p:txBody>
      </p:sp>
      <p:sp>
        <p:nvSpPr>
          <p:cNvPr id="7266" name="Line 228"/>
          <p:cNvSpPr>
            <a:spLocks noChangeShapeType="1"/>
          </p:cNvSpPr>
          <p:nvPr/>
        </p:nvSpPr>
        <p:spPr bwMode="auto">
          <a:xfrm>
            <a:off x="6826250" y="3140075"/>
            <a:ext cx="304800" cy="0"/>
          </a:xfrm>
          <a:prstGeom prst="line">
            <a:avLst/>
          </a:prstGeom>
          <a:noFill/>
          <a:ln w="9525">
            <a:solidFill>
              <a:schemeClr val="tx1"/>
            </a:solidFill>
            <a:round/>
            <a:headEnd/>
            <a:tailEnd/>
          </a:ln>
        </p:spPr>
        <p:txBody>
          <a:bodyPr/>
          <a:lstStyle/>
          <a:p>
            <a:endParaRPr lang="en-SG" dirty="0"/>
          </a:p>
        </p:txBody>
      </p:sp>
      <p:sp>
        <p:nvSpPr>
          <p:cNvPr id="7267" name="Line 229"/>
          <p:cNvSpPr>
            <a:spLocks noChangeShapeType="1"/>
          </p:cNvSpPr>
          <p:nvPr/>
        </p:nvSpPr>
        <p:spPr bwMode="auto">
          <a:xfrm>
            <a:off x="6826250" y="3216275"/>
            <a:ext cx="304800" cy="0"/>
          </a:xfrm>
          <a:prstGeom prst="line">
            <a:avLst/>
          </a:prstGeom>
          <a:noFill/>
          <a:ln w="9525">
            <a:solidFill>
              <a:schemeClr val="tx1"/>
            </a:solidFill>
            <a:round/>
            <a:headEnd/>
            <a:tailEnd/>
          </a:ln>
        </p:spPr>
        <p:txBody>
          <a:bodyPr/>
          <a:lstStyle/>
          <a:p>
            <a:endParaRPr lang="en-SG" dirty="0"/>
          </a:p>
        </p:txBody>
      </p:sp>
      <p:sp>
        <p:nvSpPr>
          <p:cNvPr id="7268" name="Line 230"/>
          <p:cNvSpPr>
            <a:spLocks noChangeShapeType="1"/>
          </p:cNvSpPr>
          <p:nvPr/>
        </p:nvSpPr>
        <p:spPr bwMode="auto">
          <a:xfrm>
            <a:off x="6978650" y="3216275"/>
            <a:ext cx="0" cy="228600"/>
          </a:xfrm>
          <a:prstGeom prst="line">
            <a:avLst/>
          </a:prstGeom>
          <a:noFill/>
          <a:ln w="9525">
            <a:solidFill>
              <a:schemeClr val="tx1"/>
            </a:solidFill>
            <a:round/>
            <a:headEnd/>
            <a:tailEnd/>
          </a:ln>
        </p:spPr>
        <p:txBody>
          <a:bodyPr/>
          <a:lstStyle/>
          <a:p>
            <a:endParaRPr lang="en-SG" dirty="0"/>
          </a:p>
        </p:txBody>
      </p:sp>
      <p:sp>
        <p:nvSpPr>
          <p:cNvPr id="7269" name="Line 231"/>
          <p:cNvSpPr>
            <a:spLocks noChangeShapeType="1"/>
          </p:cNvSpPr>
          <p:nvPr/>
        </p:nvSpPr>
        <p:spPr bwMode="auto">
          <a:xfrm>
            <a:off x="7283450" y="3368675"/>
            <a:ext cx="76200" cy="152400"/>
          </a:xfrm>
          <a:prstGeom prst="line">
            <a:avLst/>
          </a:prstGeom>
          <a:noFill/>
          <a:ln w="9525">
            <a:solidFill>
              <a:schemeClr val="tx1"/>
            </a:solidFill>
            <a:round/>
            <a:headEnd/>
            <a:tailEnd/>
          </a:ln>
        </p:spPr>
        <p:txBody>
          <a:bodyPr/>
          <a:lstStyle/>
          <a:p>
            <a:endParaRPr lang="en-SG" dirty="0"/>
          </a:p>
        </p:txBody>
      </p:sp>
      <p:sp>
        <p:nvSpPr>
          <p:cNvPr id="7270" name="Line 232"/>
          <p:cNvSpPr>
            <a:spLocks noChangeShapeType="1"/>
          </p:cNvSpPr>
          <p:nvPr/>
        </p:nvSpPr>
        <p:spPr bwMode="auto">
          <a:xfrm>
            <a:off x="7283450" y="3521075"/>
            <a:ext cx="0" cy="304800"/>
          </a:xfrm>
          <a:prstGeom prst="line">
            <a:avLst/>
          </a:prstGeom>
          <a:noFill/>
          <a:ln w="9525">
            <a:solidFill>
              <a:schemeClr val="tx1"/>
            </a:solidFill>
            <a:round/>
            <a:headEnd/>
            <a:tailEnd/>
          </a:ln>
        </p:spPr>
        <p:txBody>
          <a:bodyPr/>
          <a:lstStyle/>
          <a:p>
            <a:endParaRPr lang="en-SG" dirty="0"/>
          </a:p>
        </p:txBody>
      </p:sp>
      <p:grpSp>
        <p:nvGrpSpPr>
          <p:cNvPr id="7439" name="Group 233"/>
          <p:cNvGrpSpPr>
            <a:grpSpLocks/>
          </p:cNvGrpSpPr>
          <p:nvPr/>
        </p:nvGrpSpPr>
        <p:grpSpPr bwMode="auto">
          <a:xfrm>
            <a:off x="7054850" y="2073275"/>
            <a:ext cx="76200" cy="762000"/>
            <a:chOff x="1296" y="1488"/>
            <a:chExt cx="48" cy="480"/>
          </a:xfrm>
        </p:grpSpPr>
        <p:sp>
          <p:nvSpPr>
            <p:cNvPr id="7630" name="Line 234"/>
            <p:cNvSpPr>
              <a:spLocks noChangeShapeType="1"/>
            </p:cNvSpPr>
            <p:nvPr/>
          </p:nvSpPr>
          <p:spPr bwMode="auto">
            <a:xfrm>
              <a:off x="1296" y="1968"/>
              <a:ext cx="48" cy="0"/>
            </a:xfrm>
            <a:prstGeom prst="line">
              <a:avLst/>
            </a:prstGeom>
            <a:noFill/>
            <a:ln w="9525">
              <a:solidFill>
                <a:schemeClr val="accent2"/>
              </a:solidFill>
              <a:round/>
              <a:headEnd/>
              <a:tailEnd/>
            </a:ln>
          </p:spPr>
          <p:txBody>
            <a:bodyPr/>
            <a:lstStyle/>
            <a:p>
              <a:endParaRPr lang="en-SG" dirty="0"/>
            </a:p>
          </p:txBody>
        </p:sp>
        <p:sp>
          <p:nvSpPr>
            <p:cNvPr id="7631" name="Line 235"/>
            <p:cNvSpPr>
              <a:spLocks noChangeShapeType="1"/>
            </p:cNvSpPr>
            <p:nvPr/>
          </p:nvSpPr>
          <p:spPr bwMode="auto">
            <a:xfrm flipV="1">
              <a:off x="1344" y="1488"/>
              <a:ext cx="0" cy="480"/>
            </a:xfrm>
            <a:prstGeom prst="line">
              <a:avLst/>
            </a:prstGeom>
            <a:noFill/>
            <a:ln w="9525">
              <a:solidFill>
                <a:schemeClr val="accent2"/>
              </a:solidFill>
              <a:round/>
              <a:headEnd/>
              <a:tailEnd/>
            </a:ln>
          </p:spPr>
          <p:txBody>
            <a:bodyPr/>
            <a:lstStyle/>
            <a:p>
              <a:endParaRPr lang="en-SG" dirty="0"/>
            </a:p>
          </p:txBody>
        </p:sp>
      </p:grpSp>
      <p:grpSp>
        <p:nvGrpSpPr>
          <p:cNvPr id="7460" name="Group 236"/>
          <p:cNvGrpSpPr>
            <a:grpSpLocks/>
          </p:cNvGrpSpPr>
          <p:nvPr/>
        </p:nvGrpSpPr>
        <p:grpSpPr bwMode="auto">
          <a:xfrm>
            <a:off x="1873250" y="3444875"/>
            <a:ext cx="152400" cy="762000"/>
            <a:chOff x="1488" y="2352"/>
            <a:chExt cx="96" cy="480"/>
          </a:xfrm>
        </p:grpSpPr>
        <p:sp>
          <p:nvSpPr>
            <p:cNvPr id="7628" name="Line 237"/>
            <p:cNvSpPr>
              <a:spLocks noChangeShapeType="1"/>
            </p:cNvSpPr>
            <p:nvPr/>
          </p:nvSpPr>
          <p:spPr bwMode="auto">
            <a:xfrm>
              <a:off x="1488" y="2352"/>
              <a:ext cx="96" cy="0"/>
            </a:xfrm>
            <a:prstGeom prst="line">
              <a:avLst/>
            </a:prstGeom>
            <a:noFill/>
            <a:ln w="9525">
              <a:solidFill>
                <a:schemeClr val="accent2"/>
              </a:solidFill>
              <a:round/>
              <a:headEnd/>
              <a:tailEnd/>
            </a:ln>
          </p:spPr>
          <p:txBody>
            <a:bodyPr/>
            <a:lstStyle/>
            <a:p>
              <a:endParaRPr lang="en-SG" dirty="0"/>
            </a:p>
          </p:txBody>
        </p:sp>
        <p:sp>
          <p:nvSpPr>
            <p:cNvPr id="7629" name="Line 238"/>
            <p:cNvSpPr>
              <a:spLocks noChangeShapeType="1"/>
            </p:cNvSpPr>
            <p:nvPr/>
          </p:nvSpPr>
          <p:spPr bwMode="auto">
            <a:xfrm>
              <a:off x="1584" y="2352"/>
              <a:ext cx="0" cy="480"/>
            </a:xfrm>
            <a:prstGeom prst="line">
              <a:avLst/>
            </a:prstGeom>
            <a:noFill/>
            <a:ln w="9525">
              <a:solidFill>
                <a:schemeClr val="accent2"/>
              </a:solidFill>
              <a:round/>
              <a:headEnd/>
              <a:tailEnd/>
            </a:ln>
          </p:spPr>
          <p:txBody>
            <a:bodyPr/>
            <a:lstStyle/>
            <a:p>
              <a:endParaRPr lang="en-SG" dirty="0"/>
            </a:p>
          </p:txBody>
        </p:sp>
      </p:grpSp>
      <p:grpSp>
        <p:nvGrpSpPr>
          <p:cNvPr id="7461" name="Group 239"/>
          <p:cNvGrpSpPr>
            <a:grpSpLocks/>
          </p:cNvGrpSpPr>
          <p:nvPr/>
        </p:nvGrpSpPr>
        <p:grpSpPr bwMode="auto">
          <a:xfrm>
            <a:off x="2559050" y="3444875"/>
            <a:ext cx="152400" cy="762000"/>
            <a:chOff x="1488" y="2352"/>
            <a:chExt cx="96" cy="480"/>
          </a:xfrm>
        </p:grpSpPr>
        <p:sp>
          <p:nvSpPr>
            <p:cNvPr id="7626" name="Line 240"/>
            <p:cNvSpPr>
              <a:spLocks noChangeShapeType="1"/>
            </p:cNvSpPr>
            <p:nvPr/>
          </p:nvSpPr>
          <p:spPr bwMode="auto">
            <a:xfrm>
              <a:off x="1488" y="2352"/>
              <a:ext cx="96" cy="0"/>
            </a:xfrm>
            <a:prstGeom prst="line">
              <a:avLst/>
            </a:prstGeom>
            <a:noFill/>
            <a:ln w="9525">
              <a:solidFill>
                <a:schemeClr val="accent2"/>
              </a:solidFill>
              <a:round/>
              <a:headEnd/>
              <a:tailEnd/>
            </a:ln>
          </p:spPr>
          <p:txBody>
            <a:bodyPr/>
            <a:lstStyle/>
            <a:p>
              <a:endParaRPr lang="en-SG" dirty="0"/>
            </a:p>
          </p:txBody>
        </p:sp>
        <p:sp>
          <p:nvSpPr>
            <p:cNvPr id="7627" name="Line 241"/>
            <p:cNvSpPr>
              <a:spLocks noChangeShapeType="1"/>
            </p:cNvSpPr>
            <p:nvPr/>
          </p:nvSpPr>
          <p:spPr bwMode="auto">
            <a:xfrm>
              <a:off x="1584" y="2352"/>
              <a:ext cx="0" cy="480"/>
            </a:xfrm>
            <a:prstGeom prst="line">
              <a:avLst/>
            </a:prstGeom>
            <a:noFill/>
            <a:ln w="9525">
              <a:solidFill>
                <a:schemeClr val="accent2"/>
              </a:solidFill>
              <a:round/>
              <a:headEnd/>
              <a:tailEnd/>
            </a:ln>
          </p:spPr>
          <p:txBody>
            <a:bodyPr/>
            <a:lstStyle/>
            <a:p>
              <a:endParaRPr lang="en-SG" dirty="0"/>
            </a:p>
          </p:txBody>
        </p:sp>
      </p:grpSp>
      <p:grpSp>
        <p:nvGrpSpPr>
          <p:cNvPr id="7462" name="Group 242"/>
          <p:cNvGrpSpPr>
            <a:grpSpLocks/>
          </p:cNvGrpSpPr>
          <p:nvPr/>
        </p:nvGrpSpPr>
        <p:grpSpPr bwMode="auto">
          <a:xfrm>
            <a:off x="3244850" y="3444875"/>
            <a:ext cx="152400" cy="762000"/>
            <a:chOff x="1488" y="2352"/>
            <a:chExt cx="96" cy="480"/>
          </a:xfrm>
        </p:grpSpPr>
        <p:sp>
          <p:nvSpPr>
            <p:cNvPr id="7624" name="Line 243"/>
            <p:cNvSpPr>
              <a:spLocks noChangeShapeType="1"/>
            </p:cNvSpPr>
            <p:nvPr/>
          </p:nvSpPr>
          <p:spPr bwMode="auto">
            <a:xfrm>
              <a:off x="1488" y="2352"/>
              <a:ext cx="96" cy="0"/>
            </a:xfrm>
            <a:prstGeom prst="line">
              <a:avLst/>
            </a:prstGeom>
            <a:noFill/>
            <a:ln w="9525">
              <a:solidFill>
                <a:schemeClr val="accent2"/>
              </a:solidFill>
              <a:round/>
              <a:headEnd/>
              <a:tailEnd/>
            </a:ln>
          </p:spPr>
          <p:txBody>
            <a:bodyPr/>
            <a:lstStyle/>
            <a:p>
              <a:endParaRPr lang="en-SG" dirty="0"/>
            </a:p>
          </p:txBody>
        </p:sp>
        <p:sp>
          <p:nvSpPr>
            <p:cNvPr id="7625" name="Line 244"/>
            <p:cNvSpPr>
              <a:spLocks noChangeShapeType="1"/>
            </p:cNvSpPr>
            <p:nvPr/>
          </p:nvSpPr>
          <p:spPr bwMode="auto">
            <a:xfrm>
              <a:off x="1584" y="2352"/>
              <a:ext cx="0" cy="480"/>
            </a:xfrm>
            <a:prstGeom prst="line">
              <a:avLst/>
            </a:prstGeom>
            <a:noFill/>
            <a:ln w="9525">
              <a:solidFill>
                <a:schemeClr val="accent2"/>
              </a:solidFill>
              <a:round/>
              <a:headEnd/>
              <a:tailEnd/>
            </a:ln>
          </p:spPr>
          <p:txBody>
            <a:bodyPr/>
            <a:lstStyle/>
            <a:p>
              <a:endParaRPr lang="en-SG" dirty="0"/>
            </a:p>
          </p:txBody>
        </p:sp>
      </p:grpSp>
      <p:grpSp>
        <p:nvGrpSpPr>
          <p:cNvPr id="7483" name="Group 245"/>
          <p:cNvGrpSpPr>
            <a:grpSpLocks/>
          </p:cNvGrpSpPr>
          <p:nvPr/>
        </p:nvGrpSpPr>
        <p:grpSpPr bwMode="auto">
          <a:xfrm>
            <a:off x="3930650" y="3444875"/>
            <a:ext cx="152400" cy="762000"/>
            <a:chOff x="1488" y="2352"/>
            <a:chExt cx="96" cy="480"/>
          </a:xfrm>
        </p:grpSpPr>
        <p:sp>
          <p:nvSpPr>
            <p:cNvPr id="7622" name="Line 246"/>
            <p:cNvSpPr>
              <a:spLocks noChangeShapeType="1"/>
            </p:cNvSpPr>
            <p:nvPr/>
          </p:nvSpPr>
          <p:spPr bwMode="auto">
            <a:xfrm>
              <a:off x="1488" y="2352"/>
              <a:ext cx="96" cy="0"/>
            </a:xfrm>
            <a:prstGeom prst="line">
              <a:avLst/>
            </a:prstGeom>
            <a:noFill/>
            <a:ln w="9525">
              <a:solidFill>
                <a:schemeClr val="accent2"/>
              </a:solidFill>
              <a:round/>
              <a:headEnd/>
              <a:tailEnd/>
            </a:ln>
          </p:spPr>
          <p:txBody>
            <a:bodyPr/>
            <a:lstStyle/>
            <a:p>
              <a:endParaRPr lang="en-SG" dirty="0"/>
            </a:p>
          </p:txBody>
        </p:sp>
        <p:sp>
          <p:nvSpPr>
            <p:cNvPr id="7623" name="Line 247"/>
            <p:cNvSpPr>
              <a:spLocks noChangeShapeType="1"/>
            </p:cNvSpPr>
            <p:nvPr/>
          </p:nvSpPr>
          <p:spPr bwMode="auto">
            <a:xfrm>
              <a:off x="1584" y="2352"/>
              <a:ext cx="0" cy="480"/>
            </a:xfrm>
            <a:prstGeom prst="line">
              <a:avLst/>
            </a:prstGeom>
            <a:noFill/>
            <a:ln w="9525">
              <a:solidFill>
                <a:schemeClr val="accent2"/>
              </a:solidFill>
              <a:round/>
              <a:headEnd/>
              <a:tailEnd/>
            </a:ln>
          </p:spPr>
          <p:txBody>
            <a:bodyPr/>
            <a:lstStyle/>
            <a:p>
              <a:endParaRPr lang="en-SG" dirty="0"/>
            </a:p>
          </p:txBody>
        </p:sp>
      </p:grpSp>
      <p:grpSp>
        <p:nvGrpSpPr>
          <p:cNvPr id="7484" name="Group 248"/>
          <p:cNvGrpSpPr>
            <a:grpSpLocks/>
          </p:cNvGrpSpPr>
          <p:nvPr/>
        </p:nvGrpSpPr>
        <p:grpSpPr bwMode="auto">
          <a:xfrm>
            <a:off x="4616450" y="3444875"/>
            <a:ext cx="152400" cy="762000"/>
            <a:chOff x="1488" y="2352"/>
            <a:chExt cx="96" cy="480"/>
          </a:xfrm>
        </p:grpSpPr>
        <p:sp>
          <p:nvSpPr>
            <p:cNvPr id="7620" name="Line 249"/>
            <p:cNvSpPr>
              <a:spLocks noChangeShapeType="1"/>
            </p:cNvSpPr>
            <p:nvPr/>
          </p:nvSpPr>
          <p:spPr bwMode="auto">
            <a:xfrm>
              <a:off x="1488" y="2352"/>
              <a:ext cx="96" cy="0"/>
            </a:xfrm>
            <a:prstGeom prst="line">
              <a:avLst/>
            </a:prstGeom>
            <a:noFill/>
            <a:ln w="9525">
              <a:solidFill>
                <a:schemeClr val="accent2"/>
              </a:solidFill>
              <a:round/>
              <a:headEnd/>
              <a:tailEnd/>
            </a:ln>
          </p:spPr>
          <p:txBody>
            <a:bodyPr/>
            <a:lstStyle/>
            <a:p>
              <a:endParaRPr lang="en-SG" dirty="0"/>
            </a:p>
          </p:txBody>
        </p:sp>
        <p:sp>
          <p:nvSpPr>
            <p:cNvPr id="7621" name="Line 250"/>
            <p:cNvSpPr>
              <a:spLocks noChangeShapeType="1"/>
            </p:cNvSpPr>
            <p:nvPr/>
          </p:nvSpPr>
          <p:spPr bwMode="auto">
            <a:xfrm>
              <a:off x="1584" y="2352"/>
              <a:ext cx="0" cy="480"/>
            </a:xfrm>
            <a:prstGeom prst="line">
              <a:avLst/>
            </a:prstGeom>
            <a:noFill/>
            <a:ln w="9525">
              <a:solidFill>
                <a:schemeClr val="accent2"/>
              </a:solidFill>
              <a:round/>
              <a:headEnd/>
              <a:tailEnd/>
            </a:ln>
          </p:spPr>
          <p:txBody>
            <a:bodyPr/>
            <a:lstStyle/>
            <a:p>
              <a:endParaRPr lang="en-SG" dirty="0"/>
            </a:p>
          </p:txBody>
        </p:sp>
      </p:grpSp>
      <p:grpSp>
        <p:nvGrpSpPr>
          <p:cNvPr id="7485" name="Group 251"/>
          <p:cNvGrpSpPr>
            <a:grpSpLocks/>
          </p:cNvGrpSpPr>
          <p:nvPr/>
        </p:nvGrpSpPr>
        <p:grpSpPr bwMode="auto">
          <a:xfrm>
            <a:off x="5302250" y="3444875"/>
            <a:ext cx="152400" cy="762000"/>
            <a:chOff x="1488" y="2352"/>
            <a:chExt cx="96" cy="480"/>
          </a:xfrm>
        </p:grpSpPr>
        <p:sp>
          <p:nvSpPr>
            <p:cNvPr id="7618" name="Line 252"/>
            <p:cNvSpPr>
              <a:spLocks noChangeShapeType="1"/>
            </p:cNvSpPr>
            <p:nvPr/>
          </p:nvSpPr>
          <p:spPr bwMode="auto">
            <a:xfrm>
              <a:off x="1488" y="2352"/>
              <a:ext cx="96" cy="0"/>
            </a:xfrm>
            <a:prstGeom prst="line">
              <a:avLst/>
            </a:prstGeom>
            <a:noFill/>
            <a:ln w="9525">
              <a:solidFill>
                <a:schemeClr val="accent2"/>
              </a:solidFill>
              <a:round/>
              <a:headEnd/>
              <a:tailEnd/>
            </a:ln>
          </p:spPr>
          <p:txBody>
            <a:bodyPr/>
            <a:lstStyle/>
            <a:p>
              <a:endParaRPr lang="en-SG" dirty="0"/>
            </a:p>
          </p:txBody>
        </p:sp>
        <p:sp>
          <p:nvSpPr>
            <p:cNvPr id="7619" name="Line 253"/>
            <p:cNvSpPr>
              <a:spLocks noChangeShapeType="1"/>
            </p:cNvSpPr>
            <p:nvPr/>
          </p:nvSpPr>
          <p:spPr bwMode="auto">
            <a:xfrm>
              <a:off x="1584" y="2352"/>
              <a:ext cx="0" cy="480"/>
            </a:xfrm>
            <a:prstGeom prst="line">
              <a:avLst/>
            </a:prstGeom>
            <a:noFill/>
            <a:ln w="9525">
              <a:solidFill>
                <a:schemeClr val="accent2"/>
              </a:solidFill>
              <a:round/>
              <a:headEnd/>
              <a:tailEnd/>
            </a:ln>
          </p:spPr>
          <p:txBody>
            <a:bodyPr/>
            <a:lstStyle/>
            <a:p>
              <a:endParaRPr lang="en-SG" dirty="0"/>
            </a:p>
          </p:txBody>
        </p:sp>
      </p:grpSp>
      <p:grpSp>
        <p:nvGrpSpPr>
          <p:cNvPr id="7506" name="Group 254"/>
          <p:cNvGrpSpPr>
            <a:grpSpLocks/>
          </p:cNvGrpSpPr>
          <p:nvPr/>
        </p:nvGrpSpPr>
        <p:grpSpPr bwMode="auto">
          <a:xfrm>
            <a:off x="5988050" y="3444875"/>
            <a:ext cx="152400" cy="762000"/>
            <a:chOff x="1488" y="2352"/>
            <a:chExt cx="96" cy="480"/>
          </a:xfrm>
        </p:grpSpPr>
        <p:sp>
          <p:nvSpPr>
            <p:cNvPr id="7616" name="Line 255"/>
            <p:cNvSpPr>
              <a:spLocks noChangeShapeType="1"/>
            </p:cNvSpPr>
            <p:nvPr/>
          </p:nvSpPr>
          <p:spPr bwMode="auto">
            <a:xfrm>
              <a:off x="1488" y="2352"/>
              <a:ext cx="96" cy="0"/>
            </a:xfrm>
            <a:prstGeom prst="line">
              <a:avLst/>
            </a:prstGeom>
            <a:noFill/>
            <a:ln w="9525">
              <a:solidFill>
                <a:schemeClr val="accent2"/>
              </a:solidFill>
              <a:round/>
              <a:headEnd/>
              <a:tailEnd/>
            </a:ln>
          </p:spPr>
          <p:txBody>
            <a:bodyPr/>
            <a:lstStyle/>
            <a:p>
              <a:endParaRPr lang="en-SG" dirty="0"/>
            </a:p>
          </p:txBody>
        </p:sp>
        <p:sp>
          <p:nvSpPr>
            <p:cNvPr id="7617" name="Line 256"/>
            <p:cNvSpPr>
              <a:spLocks noChangeShapeType="1"/>
            </p:cNvSpPr>
            <p:nvPr/>
          </p:nvSpPr>
          <p:spPr bwMode="auto">
            <a:xfrm>
              <a:off x="1584" y="2352"/>
              <a:ext cx="0" cy="480"/>
            </a:xfrm>
            <a:prstGeom prst="line">
              <a:avLst/>
            </a:prstGeom>
            <a:noFill/>
            <a:ln w="9525">
              <a:solidFill>
                <a:schemeClr val="accent2"/>
              </a:solidFill>
              <a:round/>
              <a:headEnd/>
              <a:tailEnd/>
            </a:ln>
          </p:spPr>
          <p:txBody>
            <a:bodyPr/>
            <a:lstStyle/>
            <a:p>
              <a:endParaRPr lang="en-SG" dirty="0"/>
            </a:p>
          </p:txBody>
        </p:sp>
      </p:grpSp>
      <p:grpSp>
        <p:nvGrpSpPr>
          <p:cNvPr id="7507" name="Group 257"/>
          <p:cNvGrpSpPr>
            <a:grpSpLocks/>
          </p:cNvGrpSpPr>
          <p:nvPr/>
        </p:nvGrpSpPr>
        <p:grpSpPr bwMode="auto">
          <a:xfrm>
            <a:off x="6673850" y="3444875"/>
            <a:ext cx="152400" cy="762000"/>
            <a:chOff x="1488" y="2352"/>
            <a:chExt cx="96" cy="480"/>
          </a:xfrm>
        </p:grpSpPr>
        <p:sp>
          <p:nvSpPr>
            <p:cNvPr id="7614" name="Line 258"/>
            <p:cNvSpPr>
              <a:spLocks noChangeShapeType="1"/>
            </p:cNvSpPr>
            <p:nvPr/>
          </p:nvSpPr>
          <p:spPr bwMode="auto">
            <a:xfrm>
              <a:off x="1488" y="2352"/>
              <a:ext cx="96" cy="0"/>
            </a:xfrm>
            <a:prstGeom prst="line">
              <a:avLst/>
            </a:prstGeom>
            <a:noFill/>
            <a:ln w="9525">
              <a:solidFill>
                <a:schemeClr val="accent2"/>
              </a:solidFill>
              <a:round/>
              <a:headEnd/>
              <a:tailEnd/>
            </a:ln>
          </p:spPr>
          <p:txBody>
            <a:bodyPr/>
            <a:lstStyle/>
            <a:p>
              <a:endParaRPr lang="en-SG" dirty="0"/>
            </a:p>
          </p:txBody>
        </p:sp>
        <p:sp>
          <p:nvSpPr>
            <p:cNvPr id="7615" name="Line 259"/>
            <p:cNvSpPr>
              <a:spLocks noChangeShapeType="1"/>
            </p:cNvSpPr>
            <p:nvPr/>
          </p:nvSpPr>
          <p:spPr bwMode="auto">
            <a:xfrm>
              <a:off x="1584" y="2352"/>
              <a:ext cx="0" cy="480"/>
            </a:xfrm>
            <a:prstGeom prst="line">
              <a:avLst/>
            </a:prstGeom>
            <a:noFill/>
            <a:ln w="9525">
              <a:solidFill>
                <a:schemeClr val="accent2"/>
              </a:solidFill>
              <a:round/>
              <a:headEnd/>
              <a:tailEnd/>
            </a:ln>
          </p:spPr>
          <p:txBody>
            <a:bodyPr/>
            <a:lstStyle/>
            <a:p>
              <a:endParaRPr lang="en-SG" dirty="0"/>
            </a:p>
          </p:txBody>
        </p:sp>
      </p:grpSp>
      <p:grpSp>
        <p:nvGrpSpPr>
          <p:cNvPr id="7508" name="Group 260"/>
          <p:cNvGrpSpPr>
            <a:grpSpLocks/>
          </p:cNvGrpSpPr>
          <p:nvPr/>
        </p:nvGrpSpPr>
        <p:grpSpPr bwMode="auto">
          <a:xfrm>
            <a:off x="7359650" y="3444875"/>
            <a:ext cx="152400" cy="762000"/>
            <a:chOff x="1488" y="2352"/>
            <a:chExt cx="96" cy="480"/>
          </a:xfrm>
        </p:grpSpPr>
        <p:sp>
          <p:nvSpPr>
            <p:cNvPr id="7612" name="Line 261"/>
            <p:cNvSpPr>
              <a:spLocks noChangeShapeType="1"/>
            </p:cNvSpPr>
            <p:nvPr/>
          </p:nvSpPr>
          <p:spPr bwMode="auto">
            <a:xfrm>
              <a:off x="1488" y="2352"/>
              <a:ext cx="96" cy="0"/>
            </a:xfrm>
            <a:prstGeom prst="line">
              <a:avLst/>
            </a:prstGeom>
            <a:noFill/>
            <a:ln w="9525">
              <a:solidFill>
                <a:schemeClr val="accent2"/>
              </a:solidFill>
              <a:round/>
              <a:headEnd/>
              <a:tailEnd/>
            </a:ln>
          </p:spPr>
          <p:txBody>
            <a:bodyPr/>
            <a:lstStyle/>
            <a:p>
              <a:endParaRPr lang="en-SG" dirty="0"/>
            </a:p>
          </p:txBody>
        </p:sp>
        <p:sp>
          <p:nvSpPr>
            <p:cNvPr id="7613" name="Line 262"/>
            <p:cNvSpPr>
              <a:spLocks noChangeShapeType="1"/>
            </p:cNvSpPr>
            <p:nvPr/>
          </p:nvSpPr>
          <p:spPr bwMode="auto">
            <a:xfrm>
              <a:off x="1584" y="2352"/>
              <a:ext cx="0" cy="480"/>
            </a:xfrm>
            <a:prstGeom prst="line">
              <a:avLst/>
            </a:prstGeom>
            <a:noFill/>
            <a:ln w="9525">
              <a:solidFill>
                <a:schemeClr val="accent2"/>
              </a:solidFill>
              <a:round/>
              <a:headEnd/>
              <a:tailEnd/>
            </a:ln>
          </p:spPr>
          <p:txBody>
            <a:bodyPr/>
            <a:lstStyle/>
            <a:p>
              <a:endParaRPr lang="en-SG" dirty="0"/>
            </a:p>
          </p:txBody>
        </p:sp>
      </p:grpSp>
      <p:sp>
        <p:nvSpPr>
          <p:cNvPr id="7281" name="Text Box 263"/>
          <p:cNvSpPr txBox="1">
            <a:spLocks noChangeArrowheads="1"/>
          </p:cNvSpPr>
          <p:nvPr/>
        </p:nvSpPr>
        <p:spPr bwMode="auto">
          <a:xfrm>
            <a:off x="381000" y="2382838"/>
            <a:ext cx="449262" cy="396875"/>
          </a:xfrm>
          <a:prstGeom prst="rect">
            <a:avLst/>
          </a:prstGeom>
          <a:noFill/>
          <a:ln w="9525">
            <a:noFill/>
            <a:miter lim="800000"/>
            <a:headEnd/>
            <a:tailEnd/>
          </a:ln>
        </p:spPr>
        <p:txBody>
          <a:bodyPr wrap="none">
            <a:spAutoFit/>
          </a:bodyPr>
          <a:lstStyle/>
          <a:p>
            <a:pPr eaLnBrk="1" hangingPunct="1"/>
            <a:r>
              <a:rPr lang="en-US" sz="2000" dirty="0">
                <a:solidFill>
                  <a:srgbClr val="FF0000"/>
                </a:solidFill>
              </a:rPr>
              <a:t>IN</a:t>
            </a:r>
          </a:p>
        </p:txBody>
      </p:sp>
      <p:sp>
        <p:nvSpPr>
          <p:cNvPr id="7282" name="Text Box 264"/>
          <p:cNvSpPr txBox="1">
            <a:spLocks noChangeArrowheads="1"/>
          </p:cNvSpPr>
          <p:nvPr/>
        </p:nvSpPr>
        <p:spPr bwMode="auto">
          <a:xfrm>
            <a:off x="8121369" y="3603625"/>
            <a:ext cx="627095" cy="400110"/>
          </a:xfrm>
          <a:prstGeom prst="rect">
            <a:avLst/>
          </a:prstGeom>
          <a:noFill/>
          <a:ln w="9525">
            <a:noFill/>
            <a:miter lim="800000"/>
            <a:headEnd/>
            <a:tailEnd/>
          </a:ln>
        </p:spPr>
        <p:txBody>
          <a:bodyPr wrap="none">
            <a:spAutoFit/>
          </a:bodyPr>
          <a:lstStyle/>
          <a:p>
            <a:pPr eaLnBrk="1" hangingPunct="1"/>
            <a:r>
              <a:rPr lang="en-US" sz="2000" dirty="0">
                <a:solidFill>
                  <a:srgbClr val="FFFF00"/>
                </a:solidFill>
              </a:rPr>
              <a:t>Out</a:t>
            </a:r>
          </a:p>
        </p:txBody>
      </p:sp>
      <p:grpSp>
        <p:nvGrpSpPr>
          <p:cNvPr id="7529" name="Group 265"/>
          <p:cNvGrpSpPr>
            <a:grpSpLocks/>
          </p:cNvGrpSpPr>
          <p:nvPr/>
        </p:nvGrpSpPr>
        <p:grpSpPr bwMode="auto">
          <a:xfrm>
            <a:off x="958850" y="1997075"/>
            <a:ext cx="685800" cy="1447800"/>
            <a:chOff x="192" y="768"/>
            <a:chExt cx="432" cy="912"/>
          </a:xfrm>
        </p:grpSpPr>
        <p:sp>
          <p:nvSpPr>
            <p:cNvPr id="7589" name="Rectangle 266"/>
            <p:cNvSpPr>
              <a:spLocks noChangeArrowheads="1"/>
            </p:cNvSpPr>
            <p:nvPr/>
          </p:nvSpPr>
          <p:spPr bwMode="auto">
            <a:xfrm>
              <a:off x="480" y="1200"/>
              <a:ext cx="144" cy="192"/>
            </a:xfrm>
            <a:prstGeom prst="rect">
              <a:avLst/>
            </a:prstGeom>
            <a:solidFill>
              <a:schemeClr val="bg1"/>
            </a:solidFill>
            <a:ln w="9525">
              <a:noFill/>
              <a:miter lim="800000"/>
              <a:headEnd/>
              <a:tailEnd/>
            </a:ln>
          </p:spPr>
          <p:txBody>
            <a:bodyPr wrap="none" anchor="ctr"/>
            <a:lstStyle/>
            <a:p>
              <a:endParaRPr lang="en-SG" dirty="0"/>
            </a:p>
          </p:txBody>
        </p:sp>
        <p:sp>
          <p:nvSpPr>
            <p:cNvPr id="7590" name="Line 267"/>
            <p:cNvSpPr>
              <a:spLocks noChangeShapeType="1"/>
            </p:cNvSpPr>
            <p:nvPr/>
          </p:nvSpPr>
          <p:spPr bwMode="auto">
            <a:xfrm>
              <a:off x="528" y="1152"/>
              <a:ext cx="0" cy="96"/>
            </a:xfrm>
            <a:prstGeom prst="line">
              <a:avLst/>
            </a:prstGeom>
            <a:noFill/>
            <a:ln w="19050">
              <a:solidFill>
                <a:srgbClr val="FF0000"/>
              </a:solidFill>
              <a:round/>
              <a:headEnd/>
              <a:tailEnd/>
            </a:ln>
          </p:spPr>
          <p:txBody>
            <a:bodyPr/>
            <a:lstStyle/>
            <a:p>
              <a:endParaRPr lang="en-SG" dirty="0"/>
            </a:p>
          </p:txBody>
        </p:sp>
        <p:sp>
          <p:nvSpPr>
            <p:cNvPr id="7591" name="Line 268"/>
            <p:cNvSpPr>
              <a:spLocks noChangeShapeType="1"/>
            </p:cNvSpPr>
            <p:nvPr/>
          </p:nvSpPr>
          <p:spPr bwMode="auto">
            <a:xfrm>
              <a:off x="528" y="1248"/>
              <a:ext cx="0" cy="96"/>
            </a:xfrm>
            <a:prstGeom prst="line">
              <a:avLst/>
            </a:prstGeom>
            <a:noFill/>
            <a:ln w="19050">
              <a:solidFill>
                <a:srgbClr val="FF0000"/>
              </a:solidFill>
              <a:round/>
              <a:headEnd/>
              <a:tailEnd/>
            </a:ln>
          </p:spPr>
          <p:txBody>
            <a:bodyPr/>
            <a:lstStyle/>
            <a:p>
              <a:endParaRPr lang="en-SG" dirty="0"/>
            </a:p>
          </p:txBody>
        </p:sp>
        <p:sp>
          <p:nvSpPr>
            <p:cNvPr id="7592" name="Line 269"/>
            <p:cNvSpPr>
              <a:spLocks noChangeShapeType="1"/>
            </p:cNvSpPr>
            <p:nvPr/>
          </p:nvSpPr>
          <p:spPr bwMode="auto">
            <a:xfrm>
              <a:off x="528" y="1344"/>
              <a:ext cx="0" cy="144"/>
            </a:xfrm>
            <a:prstGeom prst="line">
              <a:avLst/>
            </a:prstGeom>
            <a:noFill/>
            <a:ln w="19050">
              <a:solidFill>
                <a:srgbClr val="FF0000"/>
              </a:solidFill>
              <a:round/>
              <a:headEnd/>
              <a:tailEnd/>
            </a:ln>
          </p:spPr>
          <p:txBody>
            <a:bodyPr/>
            <a:lstStyle/>
            <a:p>
              <a:endParaRPr lang="en-SG" dirty="0"/>
            </a:p>
          </p:txBody>
        </p:sp>
        <p:sp>
          <p:nvSpPr>
            <p:cNvPr id="7593" name="Line 270"/>
            <p:cNvSpPr>
              <a:spLocks noChangeShapeType="1"/>
            </p:cNvSpPr>
            <p:nvPr/>
          </p:nvSpPr>
          <p:spPr bwMode="auto">
            <a:xfrm>
              <a:off x="432" y="1488"/>
              <a:ext cx="192" cy="0"/>
            </a:xfrm>
            <a:prstGeom prst="line">
              <a:avLst/>
            </a:prstGeom>
            <a:noFill/>
            <a:ln w="19050">
              <a:solidFill>
                <a:srgbClr val="FF0000"/>
              </a:solidFill>
              <a:round/>
              <a:headEnd/>
              <a:tailEnd/>
            </a:ln>
          </p:spPr>
          <p:txBody>
            <a:bodyPr/>
            <a:lstStyle/>
            <a:p>
              <a:endParaRPr lang="en-SG" dirty="0"/>
            </a:p>
          </p:txBody>
        </p:sp>
        <p:sp>
          <p:nvSpPr>
            <p:cNvPr id="7594" name="Line 271"/>
            <p:cNvSpPr>
              <a:spLocks noChangeShapeType="1"/>
            </p:cNvSpPr>
            <p:nvPr/>
          </p:nvSpPr>
          <p:spPr bwMode="auto">
            <a:xfrm>
              <a:off x="432" y="1536"/>
              <a:ext cx="192" cy="0"/>
            </a:xfrm>
            <a:prstGeom prst="line">
              <a:avLst/>
            </a:prstGeom>
            <a:noFill/>
            <a:ln w="19050">
              <a:solidFill>
                <a:srgbClr val="FF0000"/>
              </a:solidFill>
              <a:round/>
              <a:headEnd/>
              <a:tailEnd/>
            </a:ln>
          </p:spPr>
          <p:txBody>
            <a:bodyPr/>
            <a:lstStyle/>
            <a:p>
              <a:endParaRPr lang="en-SG" dirty="0"/>
            </a:p>
          </p:txBody>
        </p:sp>
        <p:sp>
          <p:nvSpPr>
            <p:cNvPr id="7595" name="Line 272"/>
            <p:cNvSpPr>
              <a:spLocks noChangeShapeType="1"/>
            </p:cNvSpPr>
            <p:nvPr/>
          </p:nvSpPr>
          <p:spPr bwMode="auto">
            <a:xfrm>
              <a:off x="528" y="1536"/>
              <a:ext cx="0" cy="144"/>
            </a:xfrm>
            <a:prstGeom prst="line">
              <a:avLst/>
            </a:prstGeom>
            <a:noFill/>
            <a:ln w="19050">
              <a:solidFill>
                <a:srgbClr val="FF0000"/>
              </a:solidFill>
              <a:round/>
              <a:headEnd/>
              <a:tailEnd/>
            </a:ln>
          </p:spPr>
          <p:txBody>
            <a:bodyPr/>
            <a:lstStyle/>
            <a:p>
              <a:endParaRPr lang="en-SG" dirty="0"/>
            </a:p>
          </p:txBody>
        </p:sp>
        <p:sp>
          <p:nvSpPr>
            <p:cNvPr id="7596" name="Line 273"/>
            <p:cNvSpPr>
              <a:spLocks noChangeShapeType="1"/>
            </p:cNvSpPr>
            <p:nvPr/>
          </p:nvSpPr>
          <p:spPr bwMode="auto">
            <a:xfrm>
              <a:off x="576" y="1296"/>
              <a:ext cx="48" cy="0"/>
            </a:xfrm>
            <a:prstGeom prst="line">
              <a:avLst/>
            </a:prstGeom>
            <a:noFill/>
            <a:ln w="19050">
              <a:solidFill>
                <a:srgbClr val="FF0000"/>
              </a:solidFill>
              <a:round/>
              <a:headEnd/>
              <a:tailEnd/>
            </a:ln>
          </p:spPr>
          <p:txBody>
            <a:bodyPr/>
            <a:lstStyle/>
            <a:p>
              <a:endParaRPr lang="en-SG" dirty="0"/>
            </a:p>
          </p:txBody>
        </p:sp>
        <p:sp>
          <p:nvSpPr>
            <p:cNvPr id="7597" name="Line 274"/>
            <p:cNvSpPr>
              <a:spLocks noChangeShapeType="1"/>
            </p:cNvSpPr>
            <p:nvPr/>
          </p:nvSpPr>
          <p:spPr bwMode="auto">
            <a:xfrm flipV="1">
              <a:off x="624" y="816"/>
              <a:ext cx="0" cy="480"/>
            </a:xfrm>
            <a:prstGeom prst="line">
              <a:avLst/>
            </a:prstGeom>
            <a:noFill/>
            <a:ln w="19050">
              <a:solidFill>
                <a:srgbClr val="FF0000"/>
              </a:solidFill>
              <a:round/>
              <a:headEnd/>
              <a:tailEnd/>
            </a:ln>
          </p:spPr>
          <p:txBody>
            <a:bodyPr/>
            <a:lstStyle/>
            <a:p>
              <a:endParaRPr lang="en-SG" dirty="0"/>
            </a:p>
          </p:txBody>
        </p:sp>
        <p:grpSp>
          <p:nvGrpSpPr>
            <p:cNvPr id="7530" name="Group 275"/>
            <p:cNvGrpSpPr>
              <a:grpSpLocks/>
            </p:cNvGrpSpPr>
            <p:nvPr/>
          </p:nvGrpSpPr>
          <p:grpSpPr bwMode="auto">
            <a:xfrm>
              <a:off x="192" y="768"/>
              <a:ext cx="432" cy="96"/>
              <a:chOff x="912" y="1440"/>
              <a:chExt cx="432" cy="96"/>
            </a:xfrm>
          </p:grpSpPr>
          <p:grpSp>
            <p:nvGrpSpPr>
              <p:cNvPr id="7531" name="Group 276"/>
              <p:cNvGrpSpPr>
                <a:grpSpLocks/>
              </p:cNvGrpSpPr>
              <p:nvPr/>
            </p:nvGrpSpPr>
            <p:grpSpPr bwMode="auto">
              <a:xfrm>
                <a:off x="960" y="1440"/>
                <a:ext cx="146" cy="96"/>
                <a:chOff x="1008" y="1440"/>
                <a:chExt cx="146" cy="96"/>
              </a:xfrm>
            </p:grpSpPr>
            <p:sp>
              <p:nvSpPr>
                <p:cNvPr id="7608" name="Line 277"/>
                <p:cNvSpPr>
                  <a:spLocks noChangeShapeType="1"/>
                </p:cNvSpPr>
                <p:nvPr/>
              </p:nvSpPr>
              <p:spPr bwMode="auto">
                <a:xfrm>
                  <a:off x="1008" y="1440"/>
                  <a:ext cx="0" cy="96"/>
                </a:xfrm>
                <a:prstGeom prst="line">
                  <a:avLst/>
                </a:prstGeom>
                <a:noFill/>
                <a:ln w="19050">
                  <a:solidFill>
                    <a:srgbClr val="FF0000"/>
                  </a:solidFill>
                  <a:round/>
                  <a:headEnd/>
                  <a:tailEnd/>
                </a:ln>
              </p:spPr>
              <p:txBody>
                <a:bodyPr/>
                <a:lstStyle/>
                <a:p>
                  <a:endParaRPr lang="en-SG" dirty="0"/>
                </a:p>
              </p:txBody>
            </p:sp>
            <p:sp>
              <p:nvSpPr>
                <p:cNvPr id="7609" name="Line 278"/>
                <p:cNvSpPr>
                  <a:spLocks noChangeShapeType="1"/>
                </p:cNvSpPr>
                <p:nvPr/>
              </p:nvSpPr>
              <p:spPr bwMode="auto">
                <a:xfrm flipV="1">
                  <a:off x="1008" y="1488"/>
                  <a:ext cx="96" cy="48"/>
                </a:xfrm>
                <a:prstGeom prst="line">
                  <a:avLst/>
                </a:prstGeom>
                <a:noFill/>
                <a:ln w="19050">
                  <a:solidFill>
                    <a:srgbClr val="FF0000"/>
                  </a:solidFill>
                  <a:round/>
                  <a:headEnd/>
                  <a:tailEnd/>
                </a:ln>
              </p:spPr>
              <p:txBody>
                <a:bodyPr/>
                <a:lstStyle/>
                <a:p>
                  <a:endParaRPr lang="en-SG" dirty="0"/>
                </a:p>
              </p:txBody>
            </p:sp>
            <p:sp>
              <p:nvSpPr>
                <p:cNvPr id="7610" name="Line 279"/>
                <p:cNvSpPr>
                  <a:spLocks noChangeShapeType="1"/>
                </p:cNvSpPr>
                <p:nvPr/>
              </p:nvSpPr>
              <p:spPr bwMode="auto">
                <a:xfrm>
                  <a:off x="1008" y="1440"/>
                  <a:ext cx="96" cy="48"/>
                </a:xfrm>
                <a:prstGeom prst="line">
                  <a:avLst/>
                </a:prstGeom>
                <a:noFill/>
                <a:ln w="19050">
                  <a:solidFill>
                    <a:srgbClr val="FF0000"/>
                  </a:solidFill>
                  <a:round/>
                  <a:headEnd/>
                  <a:tailEnd/>
                </a:ln>
              </p:spPr>
              <p:txBody>
                <a:bodyPr/>
                <a:lstStyle/>
                <a:p>
                  <a:endParaRPr lang="en-SG" dirty="0"/>
                </a:p>
              </p:txBody>
            </p:sp>
            <p:sp>
              <p:nvSpPr>
                <p:cNvPr id="7611" name="Oval 280"/>
                <p:cNvSpPr>
                  <a:spLocks noChangeArrowheads="1"/>
                </p:cNvSpPr>
                <p:nvPr/>
              </p:nvSpPr>
              <p:spPr bwMode="auto">
                <a:xfrm>
                  <a:off x="1107" y="1464"/>
                  <a:ext cx="47" cy="47"/>
                </a:xfrm>
                <a:prstGeom prst="ellipse">
                  <a:avLst/>
                </a:prstGeom>
                <a:solidFill>
                  <a:schemeClr val="bg1"/>
                </a:solidFill>
                <a:ln w="19050">
                  <a:solidFill>
                    <a:srgbClr val="FF0000"/>
                  </a:solidFill>
                  <a:round/>
                  <a:headEnd/>
                  <a:tailEnd/>
                </a:ln>
              </p:spPr>
              <p:txBody>
                <a:bodyPr wrap="none" anchor="ctr"/>
                <a:lstStyle/>
                <a:p>
                  <a:endParaRPr lang="en-SG" dirty="0"/>
                </a:p>
              </p:txBody>
            </p:sp>
          </p:grpSp>
          <p:grpSp>
            <p:nvGrpSpPr>
              <p:cNvPr id="7552" name="Group 281"/>
              <p:cNvGrpSpPr>
                <a:grpSpLocks/>
              </p:cNvGrpSpPr>
              <p:nvPr/>
            </p:nvGrpSpPr>
            <p:grpSpPr bwMode="auto">
              <a:xfrm>
                <a:off x="1152" y="1440"/>
                <a:ext cx="146" cy="96"/>
                <a:chOff x="1008" y="1440"/>
                <a:chExt cx="146" cy="96"/>
              </a:xfrm>
            </p:grpSpPr>
            <p:sp>
              <p:nvSpPr>
                <p:cNvPr id="7604" name="Line 282"/>
                <p:cNvSpPr>
                  <a:spLocks noChangeShapeType="1"/>
                </p:cNvSpPr>
                <p:nvPr/>
              </p:nvSpPr>
              <p:spPr bwMode="auto">
                <a:xfrm>
                  <a:off x="1008" y="1440"/>
                  <a:ext cx="0" cy="96"/>
                </a:xfrm>
                <a:prstGeom prst="line">
                  <a:avLst/>
                </a:prstGeom>
                <a:noFill/>
                <a:ln w="19050">
                  <a:solidFill>
                    <a:srgbClr val="FF0000"/>
                  </a:solidFill>
                  <a:round/>
                  <a:headEnd/>
                  <a:tailEnd/>
                </a:ln>
              </p:spPr>
              <p:txBody>
                <a:bodyPr/>
                <a:lstStyle/>
                <a:p>
                  <a:endParaRPr lang="en-SG" dirty="0"/>
                </a:p>
              </p:txBody>
            </p:sp>
            <p:sp>
              <p:nvSpPr>
                <p:cNvPr id="7605" name="Line 283"/>
                <p:cNvSpPr>
                  <a:spLocks noChangeShapeType="1"/>
                </p:cNvSpPr>
                <p:nvPr/>
              </p:nvSpPr>
              <p:spPr bwMode="auto">
                <a:xfrm flipV="1">
                  <a:off x="1008" y="1488"/>
                  <a:ext cx="96" cy="48"/>
                </a:xfrm>
                <a:prstGeom prst="line">
                  <a:avLst/>
                </a:prstGeom>
                <a:noFill/>
                <a:ln w="19050">
                  <a:solidFill>
                    <a:srgbClr val="FF0000"/>
                  </a:solidFill>
                  <a:round/>
                  <a:headEnd/>
                  <a:tailEnd/>
                </a:ln>
              </p:spPr>
              <p:txBody>
                <a:bodyPr/>
                <a:lstStyle/>
                <a:p>
                  <a:endParaRPr lang="en-SG" dirty="0"/>
                </a:p>
              </p:txBody>
            </p:sp>
            <p:sp>
              <p:nvSpPr>
                <p:cNvPr id="7606" name="Line 284"/>
                <p:cNvSpPr>
                  <a:spLocks noChangeShapeType="1"/>
                </p:cNvSpPr>
                <p:nvPr/>
              </p:nvSpPr>
              <p:spPr bwMode="auto">
                <a:xfrm>
                  <a:off x="1008" y="1440"/>
                  <a:ext cx="96" cy="48"/>
                </a:xfrm>
                <a:prstGeom prst="line">
                  <a:avLst/>
                </a:prstGeom>
                <a:noFill/>
                <a:ln w="19050">
                  <a:solidFill>
                    <a:srgbClr val="FF0000"/>
                  </a:solidFill>
                  <a:round/>
                  <a:headEnd/>
                  <a:tailEnd/>
                </a:ln>
              </p:spPr>
              <p:txBody>
                <a:bodyPr/>
                <a:lstStyle/>
                <a:p>
                  <a:endParaRPr lang="en-SG" dirty="0"/>
                </a:p>
              </p:txBody>
            </p:sp>
            <p:sp>
              <p:nvSpPr>
                <p:cNvPr id="7607" name="Oval 285"/>
                <p:cNvSpPr>
                  <a:spLocks noChangeArrowheads="1"/>
                </p:cNvSpPr>
                <p:nvPr/>
              </p:nvSpPr>
              <p:spPr bwMode="auto">
                <a:xfrm>
                  <a:off x="1107" y="1464"/>
                  <a:ext cx="47" cy="47"/>
                </a:xfrm>
                <a:prstGeom prst="ellipse">
                  <a:avLst/>
                </a:prstGeom>
                <a:solidFill>
                  <a:schemeClr val="bg1"/>
                </a:solidFill>
                <a:ln w="19050">
                  <a:solidFill>
                    <a:srgbClr val="FF0000"/>
                  </a:solidFill>
                  <a:round/>
                  <a:headEnd/>
                  <a:tailEnd/>
                </a:ln>
              </p:spPr>
              <p:txBody>
                <a:bodyPr wrap="none" anchor="ctr"/>
                <a:lstStyle/>
                <a:p>
                  <a:endParaRPr lang="en-SG" dirty="0"/>
                </a:p>
              </p:txBody>
            </p:sp>
          </p:grpSp>
          <p:sp>
            <p:nvSpPr>
              <p:cNvPr id="7601" name="Line 286"/>
              <p:cNvSpPr>
                <a:spLocks noChangeShapeType="1"/>
              </p:cNvSpPr>
              <p:nvPr/>
            </p:nvSpPr>
            <p:spPr bwMode="auto">
              <a:xfrm flipH="1">
                <a:off x="1104" y="1488"/>
                <a:ext cx="48" cy="0"/>
              </a:xfrm>
              <a:prstGeom prst="line">
                <a:avLst/>
              </a:prstGeom>
              <a:noFill/>
              <a:ln w="19050">
                <a:solidFill>
                  <a:srgbClr val="FF0000"/>
                </a:solidFill>
                <a:round/>
                <a:headEnd/>
                <a:tailEnd/>
              </a:ln>
            </p:spPr>
            <p:txBody>
              <a:bodyPr/>
              <a:lstStyle/>
              <a:p>
                <a:endParaRPr lang="en-SG" dirty="0"/>
              </a:p>
            </p:txBody>
          </p:sp>
          <p:sp>
            <p:nvSpPr>
              <p:cNvPr id="7602" name="Line 287"/>
              <p:cNvSpPr>
                <a:spLocks noChangeShapeType="1"/>
              </p:cNvSpPr>
              <p:nvPr/>
            </p:nvSpPr>
            <p:spPr bwMode="auto">
              <a:xfrm>
                <a:off x="1296" y="1488"/>
                <a:ext cx="48" cy="0"/>
              </a:xfrm>
              <a:prstGeom prst="line">
                <a:avLst/>
              </a:prstGeom>
              <a:noFill/>
              <a:ln w="19050">
                <a:solidFill>
                  <a:srgbClr val="FF0000"/>
                </a:solidFill>
                <a:round/>
                <a:headEnd/>
                <a:tailEnd/>
              </a:ln>
            </p:spPr>
            <p:txBody>
              <a:bodyPr/>
              <a:lstStyle/>
              <a:p>
                <a:endParaRPr lang="en-SG" dirty="0"/>
              </a:p>
            </p:txBody>
          </p:sp>
          <p:sp>
            <p:nvSpPr>
              <p:cNvPr id="7603" name="Line 288"/>
              <p:cNvSpPr>
                <a:spLocks noChangeShapeType="1"/>
              </p:cNvSpPr>
              <p:nvPr/>
            </p:nvSpPr>
            <p:spPr bwMode="auto">
              <a:xfrm flipH="1">
                <a:off x="912" y="1488"/>
                <a:ext cx="48" cy="0"/>
              </a:xfrm>
              <a:prstGeom prst="line">
                <a:avLst/>
              </a:prstGeom>
              <a:noFill/>
              <a:ln w="19050">
                <a:solidFill>
                  <a:srgbClr val="FF0000"/>
                </a:solidFill>
                <a:round/>
                <a:headEnd/>
                <a:tailEnd/>
              </a:ln>
            </p:spPr>
            <p:txBody>
              <a:bodyPr/>
              <a:lstStyle/>
              <a:p>
                <a:endParaRPr lang="en-SG" dirty="0"/>
              </a:p>
            </p:txBody>
          </p:sp>
        </p:grpSp>
      </p:grpSp>
      <p:sp>
        <p:nvSpPr>
          <p:cNvPr id="7284" name="Line 289"/>
          <p:cNvSpPr>
            <a:spLocks noChangeShapeType="1"/>
          </p:cNvSpPr>
          <p:nvPr/>
        </p:nvSpPr>
        <p:spPr bwMode="auto">
          <a:xfrm>
            <a:off x="2178050" y="3063875"/>
            <a:ext cx="304800" cy="0"/>
          </a:xfrm>
          <a:prstGeom prst="line">
            <a:avLst/>
          </a:prstGeom>
          <a:noFill/>
          <a:ln w="9525">
            <a:solidFill>
              <a:schemeClr val="tx1"/>
            </a:solidFill>
            <a:round/>
            <a:headEnd/>
            <a:tailEnd/>
          </a:ln>
        </p:spPr>
        <p:txBody>
          <a:bodyPr/>
          <a:lstStyle/>
          <a:p>
            <a:endParaRPr lang="en-SG" dirty="0"/>
          </a:p>
        </p:txBody>
      </p:sp>
      <p:sp>
        <p:nvSpPr>
          <p:cNvPr id="7285" name="Line 290"/>
          <p:cNvSpPr>
            <a:spLocks noChangeShapeType="1"/>
          </p:cNvSpPr>
          <p:nvPr/>
        </p:nvSpPr>
        <p:spPr bwMode="auto">
          <a:xfrm>
            <a:off x="2482850" y="3063875"/>
            <a:ext cx="0" cy="304800"/>
          </a:xfrm>
          <a:prstGeom prst="line">
            <a:avLst/>
          </a:prstGeom>
          <a:noFill/>
          <a:ln w="9525">
            <a:solidFill>
              <a:schemeClr val="tx1"/>
            </a:solidFill>
            <a:round/>
            <a:headEnd/>
            <a:tailEnd/>
          </a:ln>
        </p:spPr>
        <p:txBody>
          <a:bodyPr/>
          <a:lstStyle/>
          <a:p>
            <a:endParaRPr lang="en-SG" dirty="0"/>
          </a:p>
        </p:txBody>
      </p:sp>
      <p:sp>
        <p:nvSpPr>
          <p:cNvPr id="7286" name="Line 291"/>
          <p:cNvSpPr>
            <a:spLocks noChangeShapeType="1"/>
          </p:cNvSpPr>
          <p:nvPr/>
        </p:nvSpPr>
        <p:spPr bwMode="auto">
          <a:xfrm>
            <a:off x="2863850" y="3063875"/>
            <a:ext cx="304800" cy="0"/>
          </a:xfrm>
          <a:prstGeom prst="line">
            <a:avLst/>
          </a:prstGeom>
          <a:noFill/>
          <a:ln w="9525">
            <a:solidFill>
              <a:schemeClr val="tx1"/>
            </a:solidFill>
            <a:round/>
            <a:headEnd/>
            <a:tailEnd/>
          </a:ln>
        </p:spPr>
        <p:txBody>
          <a:bodyPr/>
          <a:lstStyle/>
          <a:p>
            <a:endParaRPr lang="en-SG" dirty="0"/>
          </a:p>
        </p:txBody>
      </p:sp>
      <p:sp>
        <p:nvSpPr>
          <p:cNvPr id="7287" name="Line 292"/>
          <p:cNvSpPr>
            <a:spLocks noChangeShapeType="1"/>
          </p:cNvSpPr>
          <p:nvPr/>
        </p:nvSpPr>
        <p:spPr bwMode="auto">
          <a:xfrm>
            <a:off x="3168650" y="3063875"/>
            <a:ext cx="0" cy="304800"/>
          </a:xfrm>
          <a:prstGeom prst="line">
            <a:avLst/>
          </a:prstGeom>
          <a:noFill/>
          <a:ln w="9525">
            <a:solidFill>
              <a:schemeClr val="tx1"/>
            </a:solidFill>
            <a:round/>
            <a:headEnd/>
            <a:tailEnd/>
          </a:ln>
        </p:spPr>
        <p:txBody>
          <a:bodyPr/>
          <a:lstStyle/>
          <a:p>
            <a:endParaRPr lang="en-SG" dirty="0"/>
          </a:p>
        </p:txBody>
      </p:sp>
      <p:sp>
        <p:nvSpPr>
          <p:cNvPr id="7288" name="Line 293"/>
          <p:cNvSpPr>
            <a:spLocks noChangeShapeType="1"/>
          </p:cNvSpPr>
          <p:nvPr/>
        </p:nvSpPr>
        <p:spPr bwMode="auto">
          <a:xfrm>
            <a:off x="3549650" y="3063875"/>
            <a:ext cx="304800" cy="0"/>
          </a:xfrm>
          <a:prstGeom prst="line">
            <a:avLst/>
          </a:prstGeom>
          <a:noFill/>
          <a:ln w="9525">
            <a:solidFill>
              <a:schemeClr val="tx1"/>
            </a:solidFill>
            <a:round/>
            <a:headEnd/>
            <a:tailEnd/>
          </a:ln>
        </p:spPr>
        <p:txBody>
          <a:bodyPr/>
          <a:lstStyle/>
          <a:p>
            <a:endParaRPr lang="en-SG" dirty="0"/>
          </a:p>
        </p:txBody>
      </p:sp>
      <p:sp>
        <p:nvSpPr>
          <p:cNvPr id="7289" name="Line 294"/>
          <p:cNvSpPr>
            <a:spLocks noChangeShapeType="1"/>
          </p:cNvSpPr>
          <p:nvPr/>
        </p:nvSpPr>
        <p:spPr bwMode="auto">
          <a:xfrm>
            <a:off x="3854450" y="3063875"/>
            <a:ext cx="0" cy="304800"/>
          </a:xfrm>
          <a:prstGeom prst="line">
            <a:avLst/>
          </a:prstGeom>
          <a:noFill/>
          <a:ln w="9525">
            <a:solidFill>
              <a:schemeClr val="tx1"/>
            </a:solidFill>
            <a:round/>
            <a:headEnd/>
            <a:tailEnd/>
          </a:ln>
        </p:spPr>
        <p:txBody>
          <a:bodyPr/>
          <a:lstStyle/>
          <a:p>
            <a:endParaRPr lang="en-SG" dirty="0"/>
          </a:p>
        </p:txBody>
      </p:sp>
      <p:sp>
        <p:nvSpPr>
          <p:cNvPr id="7290" name="Line 295"/>
          <p:cNvSpPr>
            <a:spLocks noChangeShapeType="1"/>
          </p:cNvSpPr>
          <p:nvPr/>
        </p:nvSpPr>
        <p:spPr bwMode="auto">
          <a:xfrm>
            <a:off x="4235450" y="3063875"/>
            <a:ext cx="304800" cy="0"/>
          </a:xfrm>
          <a:prstGeom prst="line">
            <a:avLst/>
          </a:prstGeom>
          <a:noFill/>
          <a:ln w="9525">
            <a:solidFill>
              <a:schemeClr val="tx1"/>
            </a:solidFill>
            <a:round/>
            <a:headEnd/>
            <a:tailEnd/>
          </a:ln>
        </p:spPr>
        <p:txBody>
          <a:bodyPr/>
          <a:lstStyle/>
          <a:p>
            <a:endParaRPr lang="en-SG" dirty="0"/>
          </a:p>
        </p:txBody>
      </p:sp>
      <p:sp>
        <p:nvSpPr>
          <p:cNvPr id="7291" name="Line 296"/>
          <p:cNvSpPr>
            <a:spLocks noChangeShapeType="1"/>
          </p:cNvSpPr>
          <p:nvPr/>
        </p:nvSpPr>
        <p:spPr bwMode="auto">
          <a:xfrm>
            <a:off x="4540250" y="3063875"/>
            <a:ext cx="0" cy="304800"/>
          </a:xfrm>
          <a:prstGeom prst="line">
            <a:avLst/>
          </a:prstGeom>
          <a:noFill/>
          <a:ln w="9525">
            <a:solidFill>
              <a:schemeClr val="tx1"/>
            </a:solidFill>
            <a:round/>
            <a:headEnd/>
            <a:tailEnd/>
          </a:ln>
        </p:spPr>
        <p:txBody>
          <a:bodyPr/>
          <a:lstStyle/>
          <a:p>
            <a:endParaRPr lang="en-SG" dirty="0"/>
          </a:p>
        </p:txBody>
      </p:sp>
      <p:sp>
        <p:nvSpPr>
          <p:cNvPr id="7292" name="Line 297"/>
          <p:cNvSpPr>
            <a:spLocks noChangeShapeType="1"/>
          </p:cNvSpPr>
          <p:nvPr/>
        </p:nvSpPr>
        <p:spPr bwMode="auto">
          <a:xfrm>
            <a:off x="4921250" y="3063875"/>
            <a:ext cx="304800" cy="0"/>
          </a:xfrm>
          <a:prstGeom prst="line">
            <a:avLst/>
          </a:prstGeom>
          <a:noFill/>
          <a:ln w="9525">
            <a:solidFill>
              <a:schemeClr val="tx1"/>
            </a:solidFill>
            <a:round/>
            <a:headEnd/>
            <a:tailEnd/>
          </a:ln>
        </p:spPr>
        <p:txBody>
          <a:bodyPr/>
          <a:lstStyle/>
          <a:p>
            <a:endParaRPr lang="en-SG" dirty="0"/>
          </a:p>
        </p:txBody>
      </p:sp>
      <p:sp>
        <p:nvSpPr>
          <p:cNvPr id="7293" name="Line 298"/>
          <p:cNvSpPr>
            <a:spLocks noChangeShapeType="1"/>
          </p:cNvSpPr>
          <p:nvPr/>
        </p:nvSpPr>
        <p:spPr bwMode="auto">
          <a:xfrm>
            <a:off x="5226050" y="3063875"/>
            <a:ext cx="0" cy="304800"/>
          </a:xfrm>
          <a:prstGeom prst="line">
            <a:avLst/>
          </a:prstGeom>
          <a:noFill/>
          <a:ln w="9525">
            <a:solidFill>
              <a:schemeClr val="tx1"/>
            </a:solidFill>
            <a:round/>
            <a:headEnd/>
            <a:tailEnd/>
          </a:ln>
        </p:spPr>
        <p:txBody>
          <a:bodyPr/>
          <a:lstStyle/>
          <a:p>
            <a:endParaRPr lang="en-SG" dirty="0"/>
          </a:p>
        </p:txBody>
      </p:sp>
      <p:sp>
        <p:nvSpPr>
          <p:cNvPr id="7294" name="Line 299"/>
          <p:cNvSpPr>
            <a:spLocks noChangeShapeType="1"/>
          </p:cNvSpPr>
          <p:nvPr/>
        </p:nvSpPr>
        <p:spPr bwMode="auto">
          <a:xfrm>
            <a:off x="5607050" y="3063875"/>
            <a:ext cx="304800" cy="0"/>
          </a:xfrm>
          <a:prstGeom prst="line">
            <a:avLst/>
          </a:prstGeom>
          <a:noFill/>
          <a:ln w="9525">
            <a:solidFill>
              <a:schemeClr val="tx1"/>
            </a:solidFill>
            <a:round/>
            <a:headEnd/>
            <a:tailEnd/>
          </a:ln>
        </p:spPr>
        <p:txBody>
          <a:bodyPr/>
          <a:lstStyle/>
          <a:p>
            <a:endParaRPr lang="en-SG" dirty="0"/>
          </a:p>
        </p:txBody>
      </p:sp>
      <p:sp>
        <p:nvSpPr>
          <p:cNvPr id="7295" name="Line 300"/>
          <p:cNvSpPr>
            <a:spLocks noChangeShapeType="1"/>
          </p:cNvSpPr>
          <p:nvPr/>
        </p:nvSpPr>
        <p:spPr bwMode="auto">
          <a:xfrm>
            <a:off x="5911850" y="3063875"/>
            <a:ext cx="0" cy="304800"/>
          </a:xfrm>
          <a:prstGeom prst="line">
            <a:avLst/>
          </a:prstGeom>
          <a:noFill/>
          <a:ln w="9525">
            <a:solidFill>
              <a:schemeClr val="tx1"/>
            </a:solidFill>
            <a:round/>
            <a:headEnd/>
            <a:tailEnd/>
          </a:ln>
        </p:spPr>
        <p:txBody>
          <a:bodyPr/>
          <a:lstStyle/>
          <a:p>
            <a:endParaRPr lang="en-SG" dirty="0"/>
          </a:p>
        </p:txBody>
      </p:sp>
      <p:sp>
        <p:nvSpPr>
          <p:cNvPr id="7296" name="Line 301"/>
          <p:cNvSpPr>
            <a:spLocks noChangeShapeType="1"/>
          </p:cNvSpPr>
          <p:nvPr/>
        </p:nvSpPr>
        <p:spPr bwMode="auto">
          <a:xfrm>
            <a:off x="6292850" y="3063875"/>
            <a:ext cx="304800" cy="0"/>
          </a:xfrm>
          <a:prstGeom prst="line">
            <a:avLst/>
          </a:prstGeom>
          <a:noFill/>
          <a:ln w="9525">
            <a:solidFill>
              <a:schemeClr val="tx1"/>
            </a:solidFill>
            <a:round/>
            <a:headEnd/>
            <a:tailEnd/>
          </a:ln>
        </p:spPr>
        <p:txBody>
          <a:bodyPr/>
          <a:lstStyle/>
          <a:p>
            <a:endParaRPr lang="en-SG" dirty="0"/>
          </a:p>
        </p:txBody>
      </p:sp>
      <p:sp>
        <p:nvSpPr>
          <p:cNvPr id="7297" name="Line 302"/>
          <p:cNvSpPr>
            <a:spLocks noChangeShapeType="1"/>
          </p:cNvSpPr>
          <p:nvPr/>
        </p:nvSpPr>
        <p:spPr bwMode="auto">
          <a:xfrm>
            <a:off x="6597650" y="3063875"/>
            <a:ext cx="0" cy="304800"/>
          </a:xfrm>
          <a:prstGeom prst="line">
            <a:avLst/>
          </a:prstGeom>
          <a:noFill/>
          <a:ln w="9525">
            <a:solidFill>
              <a:schemeClr val="tx1"/>
            </a:solidFill>
            <a:round/>
            <a:headEnd/>
            <a:tailEnd/>
          </a:ln>
        </p:spPr>
        <p:txBody>
          <a:bodyPr/>
          <a:lstStyle/>
          <a:p>
            <a:endParaRPr lang="en-SG" dirty="0"/>
          </a:p>
        </p:txBody>
      </p:sp>
      <p:sp>
        <p:nvSpPr>
          <p:cNvPr id="7298" name="Line 303"/>
          <p:cNvSpPr>
            <a:spLocks noChangeShapeType="1"/>
          </p:cNvSpPr>
          <p:nvPr/>
        </p:nvSpPr>
        <p:spPr bwMode="auto">
          <a:xfrm>
            <a:off x="6978650" y="3063875"/>
            <a:ext cx="304800" cy="0"/>
          </a:xfrm>
          <a:prstGeom prst="line">
            <a:avLst/>
          </a:prstGeom>
          <a:noFill/>
          <a:ln w="9525">
            <a:solidFill>
              <a:schemeClr val="tx1"/>
            </a:solidFill>
            <a:round/>
            <a:headEnd/>
            <a:tailEnd/>
          </a:ln>
        </p:spPr>
        <p:txBody>
          <a:bodyPr/>
          <a:lstStyle/>
          <a:p>
            <a:endParaRPr lang="en-SG" dirty="0"/>
          </a:p>
        </p:txBody>
      </p:sp>
      <p:sp>
        <p:nvSpPr>
          <p:cNvPr id="7299" name="Line 304"/>
          <p:cNvSpPr>
            <a:spLocks noChangeShapeType="1"/>
          </p:cNvSpPr>
          <p:nvPr/>
        </p:nvSpPr>
        <p:spPr bwMode="auto">
          <a:xfrm>
            <a:off x="7283450" y="3063875"/>
            <a:ext cx="0" cy="304800"/>
          </a:xfrm>
          <a:prstGeom prst="line">
            <a:avLst/>
          </a:prstGeom>
          <a:noFill/>
          <a:ln w="9525">
            <a:solidFill>
              <a:schemeClr val="tx1"/>
            </a:solidFill>
            <a:round/>
            <a:headEnd/>
            <a:tailEnd/>
          </a:ln>
        </p:spPr>
        <p:txBody>
          <a:bodyPr/>
          <a:lstStyle/>
          <a:p>
            <a:endParaRPr lang="en-SG" dirty="0"/>
          </a:p>
        </p:txBody>
      </p:sp>
      <p:grpSp>
        <p:nvGrpSpPr>
          <p:cNvPr id="7553" name="Group 305"/>
          <p:cNvGrpSpPr>
            <a:grpSpLocks/>
          </p:cNvGrpSpPr>
          <p:nvPr/>
        </p:nvGrpSpPr>
        <p:grpSpPr bwMode="auto">
          <a:xfrm>
            <a:off x="1644650" y="1997075"/>
            <a:ext cx="685800" cy="1447800"/>
            <a:chOff x="192" y="768"/>
            <a:chExt cx="432" cy="912"/>
          </a:xfrm>
        </p:grpSpPr>
        <p:sp>
          <p:nvSpPr>
            <p:cNvPr id="7566" name="Rectangle 306"/>
            <p:cNvSpPr>
              <a:spLocks noChangeArrowheads="1"/>
            </p:cNvSpPr>
            <p:nvPr/>
          </p:nvSpPr>
          <p:spPr bwMode="auto">
            <a:xfrm>
              <a:off x="480" y="1200"/>
              <a:ext cx="144" cy="192"/>
            </a:xfrm>
            <a:prstGeom prst="rect">
              <a:avLst/>
            </a:prstGeom>
            <a:solidFill>
              <a:schemeClr val="bg1"/>
            </a:solidFill>
            <a:ln w="9525">
              <a:noFill/>
              <a:miter lim="800000"/>
              <a:headEnd/>
              <a:tailEnd/>
            </a:ln>
          </p:spPr>
          <p:txBody>
            <a:bodyPr wrap="none" anchor="ctr"/>
            <a:lstStyle/>
            <a:p>
              <a:endParaRPr lang="en-SG" dirty="0"/>
            </a:p>
          </p:txBody>
        </p:sp>
        <p:sp>
          <p:nvSpPr>
            <p:cNvPr id="7567" name="Line 307"/>
            <p:cNvSpPr>
              <a:spLocks noChangeShapeType="1"/>
            </p:cNvSpPr>
            <p:nvPr/>
          </p:nvSpPr>
          <p:spPr bwMode="auto">
            <a:xfrm>
              <a:off x="528" y="1152"/>
              <a:ext cx="0" cy="96"/>
            </a:xfrm>
            <a:prstGeom prst="line">
              <a:avLst/>
            </a:prstGeom>
            <a:noFill/>
            <a:ln w="19050">
              <a:solidFill>
                <a:srgbClr val="FF0000"/>
              </a:solidFill>
              <a:round/>
              <a:headEnd/>
              <a:tailEnd/>
            </a:ln>
          </p:spPr>
          <p:txBody>
            <a:bodyPr/>
            <a:lstStyle/>
            <a:p>
              <a:endParaRPr lang="en-SG" dirty="0"/>
            </a:p>
          </p:txBody>
        </p:sp>
        <p:sp>
          <p:nvSpPr>
            <p:cNvPr id="7568" name="Line 308"/>
            <p:cNvSpPr>
              <a:spLocks noChangeShapeType="1"/>
            </p:cNvSpPr>
            <p:nvPr/>
          </p:nvSpPr>
          <p:spPr bwMode="auto">
            <a:xfrm>
              <a:off x="528" y="1248"/>
              <a:ext cx="0" cy="96"/>
            </a:xfrm>
            <a:prstGeom prst="line">
              <a:avLst/>
            </a:prstGeom>
            <a:noFill/>
            <a:ln w="19050">
              <a:solidFill>
                <a:srgbClr val="FF0000"/>
              </a:solidFill>
              <a:round/>
              <a:headEnd/>
              <a:tailEnd/>
            </a:ln>
          </p:spPr>
          <p:txBody>
            <a:bodyPr/>
            <a:lstStyle/>
            <a:p>
              <a:endParaRPr lang="en-SG" dirty="0"/>
            </a:p>
          </p:txBody>
        </p:sp>
        <p:sp>
          <p:nvSpPr>
            <p:cNvPr id="7569" name="Line 309"/>
            <p:cNvSpPr>
              <a:spLocks noChangeShapeType="1"/>
            </p:cNvSpPr>
            <p:nvPr/>
          </p:nvSpPr>
          <p:spPr bwMode="auto">
            <a:xfrm>
              <a:off x="528" y="1344"/>
              <a:ext cx="0" cy="144"/>
            </a:xfrm>
            <a:prstGeom prst="line">
              <a:avLst/>
            </a:prstGeom>
            <a:noFill/>
            <a:ln w="19050">
              <a:solidFill>
                <a:srgbClr val="FF0000"/>
              </a:solidFill>
              <a:round/>
              <a:headEnd/>
              <a:tailEnd/>
            </a:ln>
          </p:spPr>
          <p:txBody>
            <a:bodyPr/>
            <a:lstStyle/>
            <a:p>
              <a:endParaRPr lang="en-SG" dirty="0"/>
            </a:p>
          </p:txBody>
        </p:sp>
        <p:sp>
          <p:nvSpPr>
            <p:cNvPr id="7570" name="Line 310"/>
            <p:cNvSpPr>
              <a:spLocks noChangeShapeType="1"/>
            </p:cNvSpPr>
            <p:nvPr/>
          </p:nvSpPr>
          <p:spPr bwMode="auto">
            <a:xfrm>
              <a:off x="432" y="1488"/>
              <a:ext cx="192" cy="0"/>
            </a:xfrm>
            <a:prstGeom prst="line">
              <a:avLst/>
            </a:prstGeom>
            <a:noFill/>
            <a:ln w="19050">
              <a:solidFill>
                <a:srgbClr val="FF0000"/>
              </a:solidFill>
              <a:round/>
              <a:headEnd/>
              <a:tailEnd/>
            </a:ln>
          </p:spPr>
          <p:txBody>
            <a:bodyPr/>
            <a:lstStyle/>
            <a:p>
              <a:endParaRPr lang="en-SG" dirty="0"/>
            </a:p>
          </p:txBody>
        </p:sp>
        <p:sp>
          <p:nvSpPr>
            <p:cNvPr id="7571" name="Line 311"/>
            <p:cNvSpPr>
              <a:spLocks noChangeShapeType="1"/>
            </p:cNvSpPr>
            <p:nvPr/>
          </p:nvSpPr>
          <p:spPr bwMode="auto">
            <a:xfrm>
              <a:off x="432" y="1536"/>
              <a:ext cx="192" cy="0"/>
            </a:xfrm>
            <a:prstGeom prst="line">
              <a:avLst/>
            </a:prstGeom>
            <a:noFill/>
            <a:ln w="19050">
              <a:solidFill>
                <a:srgbClr val="FF0000"/>
              </a:solidFill>
              <a:round/>
              <a:headEnd/>
              <a:tailEnd/>
            </a:ln>
          </p:spPr>
          <p:txBody>
            <a:bodyPr/>
            <a:lstStyle/>
            <a:p>
              <a:endParaRPr lang="en-SG" dirty="0"/>
            </a:p>
          </p:txBody>
        </p:sp>
        <p:sp>
          <p:nvSpPr>
            <p:cNvPr id="7572" name="Line 312"/>
            <p:cNvSpPr>
              <a:spLocks noChangeShapeType="1"/>
            </p:cNvSpPr>
            <p:nvPr/>
          </p:nvSpPr>
          <p:spPr bwMode="auto">
            <a:xfrm>
              <a:off x="528" y="1536"/>
              <a:ext cx="0" cy="144"/>
            </a:xfrm>
            <a:prstGeom prst="line">
              <a:avLst/>
            </a:prstGeom>
            <a:noFill/>
            <a:ln w="19050">
              <a:solidFill>
                <a:srgbClr val="FF0000"/>
              </a:solidFill>
              <a:round/>
              <a:headEnd/>
              <a:tailEnd/>
            </a:ln>
          </p:spPr>
          <p:txBody>
            <a:bodyPr/>
            <a:lstStyle/>
            <a:p>
              <a:endParaRPr lang="en-SG" dirty="0"/>
            </a:p>
          </p:txBody>
        </p:sp>
        <p:sp>
          <p:nvSpPr>
            <p:cNvPr id="7573" name="Line 313"/>
            <p:cNvSpPr>
              <a:spLocks noChangeShapeType="1"/>
            </p:cNvSpPr>
            <p:nvPr/>
          </p:nvSpPr>
          <p:spPr bwMode="auto">
            <a:xfrm>
              <a:off x="576" y="1296"/>
              <a:ext cx="48" cy="0"/>
            </a:xfrm>
            <a:prstGeom prst="line">
              <a:avLst/>
            </a:prstGeom>
            <a:noFill/>
            <a:ln w="19050">
              <a:solidFill>
                <a:srgbClr val="FF0000"/>
              </a:solidFill>
              <a:round/>
              <a:headEnd/>
              <a:tailEnd/>
            </a:ln>
          </p:spPr>
          <p:txBody>
            <a:bodyPr/>
            <a:lstStyle/>
            <a:p>
              <a:endParaRPr lang="en-SG" dirty="0"/>
            </a:p>
          </p:txBody>
        </p:sp>
        <p:sp>
          <p:nvSpPr>
            <p:cNvPr id="7574" name="Line 314"/>
            <p:cNvSpPr>
              <a:spLocks noChangeShapeType="1"/>
            </p:cNvSpPr>
            <p:nvPr/>
          </p:nvSpPr>
          <p:spPr bwMode="auto">
            <a:xfrm flipV="1">
              <a:off x="624" y="816"/>
              <a:ext cx="0" cy="480"/>
            </a:xfrm>
            <a:prstGeom prst="line">
              <a:avLst/>
            </a:prstGeom>
            <a:noFill/>
            <a:ln w="19050">
              <a:solidFill>
                <a:srgbClr val="FF0000"/>
              </a:solidFill>
              <a:round/>
              <a:headEnd/>
              <a:tailEnd/>
            </a:ln>
          </p:spPr>
          <p:txBody>
            <a:bodyPr/>
            <a:lstStyle/>
            <a:p>
              <a:endParaRPr lang="en-SG" dirty="0"/>
            </a:p>
          </p:txBody>
        </p:sp>
        <p:grpSp>
          <p:nvGrpSpPr>
            <p:cNvPr id="7554" name="Group 315"/>
            <p:cNvGrpSpPr>
              <a:grpSpLocks/>
            </p:cNvGrpSpPr>
            <p:nvPr/>
          </p:nvGrpSpPr>
          <p:grpSpPr bwMode="auto">
            <a:xfrm>
              <a:off x="192" y="768"/>
              <a:ext cx="432" cy="96"/>
              <a:chOff x="912" y="1440"/>
              <a:chExt cx="432" cy="96"/>
            </a:xfrm>
          </p:grpSpPr>
          <p:grpSp>
            <p:nvGrpSpPr>
              <p:cNvPr id="7575" name="Group 316"/>
              <p:cNvGrpSpPr>
                <a:grpSpLocks/>
              </p:cNvGrpSpPr>
              <p:nvPr/>
            </p:nvGrpSpPr>
            <p:grpSpPr bwMode="auto">
              <a:xfrm>
                <a:off x="960" y="1440"/>
                <a:ext cx="146" cy="96"/>
                <a:chOff x="1008" y="1440"/>
                <a:chExt cx="146" cy="96"/>
              </a:xfrm>
            </p:grpSpPr>
            <p:sp>
              <p:nvSpPr>
                <p:cNvPr id="7585" name="Line 317"/>
                <p:cNvSpPr>
                  <a:spLocks noChangeShapeType="1"/>
                </p:cNvSpPr>
                <p:nvPr/>
              </p:nvSpPr>
              <p:spPr bwMode="auto">
                <a:xfrm>
                  <a:off x="1008" y="1440"/>
                  <a:ext cx="0" cy="96"/>
                </a:xfrm>
                <a:prstGeom prst="line">
                  <a:avLst/>
                </a:prstGeom>
                <a:noFill/>
                <a:ln w="19050">
                  <a:solidFill>
                    <a:srgbClr val="FF0000"/>
                  </a:solidFill>
                  <a:round/>
                  <a:headEnd/>
                  <a:tailEnd/>
                </a:ln>
              </p:spPr>
              <p:txBody>
                <a:bodyPr/>
                <a:lstStyle/>
                <a:p>
                  <a:endParaRPr lang="en-SG" dirty="0"/>
                </a:p>
              </p:txBody>
            </p:sp>
            <p:sp>
              <p:nvSpPr>
                <p:cNvPr id="7586" name="Line 318"/>
                <p:cNvSpPr>
                  <a:spLocks noChangeShapeType="1"/>
                </p:cNvSpPr>
                <p:nvPr/>
              </p:nvSpPr>
              <p:spPr bwMode="auto">
                <a:xfrm flipV="1">
                  <a:off x="1008" y="1488"/>
                  <a:ext cx="96" cy="48"/>
                </a:xfrm>
                <a:prstGeom prst="line">
                  <a:avLst/>
                </a:prstGeom>
                <a:noFill/>
                <a:ln w="19050">
                  <a:solidFill>
                    <a:srgbClr val="FF0000"/>
                  </a:solidFill>
                  <a:round/>
                  <a:headEnd/>
                  <a:tailEnd/>
                </a:ln>
              </p:spPr>
              <p:txBody>
                <a:bodyPr/>
                <a:lstStyle/>
                <a:p>
                  <a:endParaRPr lang="en-SG" dirty="0"/>
                </a:p>
              </p:txBody>
            </p:sp>
            <p:sp>
              <p:nvSpPr>
                <p:cNvPr id="7587" name="Line 319"/>
                <p:cNvSpPr>
                  <a:spLocks noChangeShapeType="1"/>
                </p:cNvSpPr>
                <p:nvPr/>
              </p:nvSpPr>
              <p:spPr bwMode="auto">
                <a:xfrm>
                  <a:off x="1008" y="1440"/>
                  <a:ext cx="96" cy="48"/>
                </a:xfrm>
                <a:prstGeom prst="line">
                  <a:avLst/>
                </a:prstGeom>
                <a:noFill/>
                <a:ln w="19050">
                  <a:solidFill>
                    <a:srgbClr val="FF0000"/>
                  </a:solidFill>
                  <a:round/>
                  <a:headEnd/>
                  <a:tailEnd/>
                </a:ln>
              </p:spPr>
              <p:txBody>
                <a:bodyPr/>
                <a:lstStyle/>
                <a:p>
                  <a:endParaRPr lang="en-SG" dirty="0"/>
                </a:p>
              </p:txBody>
            </p:sp>
            <p:sp>
              <p:nvSpPr>
                <p:cNvPr id="7588" name="Oval 320"/>
                <p:cNvSpPr>
                  <a:spLocks noChangeArrowheads="1"/>
                </p:cNvSpPr>
                <p:nvPr/>
              </p:nvSpPr>
              <p:spPr bwMode="auto">
                <a:xfrm>
                  <a:off x="1107" y="1464"/>
                  <a:ext cx="47" cy="47"/>
                </a:xfrm>
                <a:prstGeom prst="ellipse">
                  <a:avLst/>
                </a:prstGeom>
                <a:solidFill>
                  <a:schemeClr val="bg1"/>
                </a:solidFill>
                <a:ln w="19050">
                  <a:solidFill>
                    <a:srgbClr val="FF0000"/>
                  </a:solidFill>
                  <a:round/>
                  <a:headEnd/>
                  <a:tailEnd/>
                </a:ln>
              </p:spPr>
              <p:txBody>
                <a:bodyPr wrap="none" anchor="ctr"/>
                <a:lstStyle/>
                <a:p>
                  <a:endParaRPr lang="en-SG" dirty="0"/>
                </a:p>
              </p:txBody>
            </p:sp>
          </p:grpSp>
          <p:grpSp>
            <p:nvGrpSpPr>
              <p:cNvPr id="7576" name="Group 321"/>
              <p:cNvGrpSpPr>
                <a:grpSpLocks/>
              </p:cNvGrpSpPr>
              <p:nvPr/>
            </p:nvGrpSpPr>
            <p:grpSpPr bwMode="auto">
              <a:xfrm>
                <a:off x="1152" y="1440"/>
                <a:ext cx="146" cy="96"/>
                <a:chOff x="1008" y="1440"/>
                <a:chExt cx="146" cy="96"/>
              </a:xfrm>
            </p:grpSpPr>
            <p:sp>
              <p:nvSpPr>
                <p:cNvPr id="7581" name="Line 322"/>
                <p:cNvSpPr>
                  <a:spLocks noChangeShapeType="1"/>
                </p:cNvSpPr>
                <p:nvPr/>
              </p:nvSpPr>
              <p:spPr bwMode="auto">
                <a:xfrm>
                  <a:off x="1008" y="1440"/>
                  <a:ext cx="0" cy="96"/>
                </a:xfrm>
                <a:prstGeom prst="line">
                  <a:avLst/>
                </a:prstGeom>
                <a:noFill/>
                <a:ln w="19050">
                  <a:solidFill>
                    <a:srgbClr val="FF0000"/>
                  </a:solidFill>
                  <a:round/>
                  <a:headEnd/>
                  <a:tailEnd/>
                </a:ln>
              </p:spPr>
              <p:txBody>
                <a:bodyPr/>
                <a:lstStyle/>
                <a:p>
                  <a:endParaRPr lang="en-SG" dirty="0"/>
                </a:p>
              </p:txBody>
            </p:sp>
            <p:sp>
              <p:nvSpPr>
                <p:cNvPr id="7582" name="Line 323"/>
                <p:cNvSpPr>
                  <a:spLocks noChangeShapeType="1"/>
                </p:cNvSpPr>
                <p:nvPr/>
              </p:nvSpPr>
              <p:spPr bwMode="auto">
                <a:xfrm flipV="1">
                  <a:off x="1008" y="1488"/>
                  <a:ext cx="96" cy="48"/>
                </a:xfrm>
                <a:prstGeom prst="line">
                  <a:avLst/>
                </a:prstGeom>
                <a:noFill/>
                <a:ln w="19050">
                  <a:solidFill>
                    <a:srgbClr val="FF0000"/>
                  </a:solidFill>
                  <a:round/>
                  <a:headEnd/>
                  <a:tailEnd/>
                </a:ln>
              </p:spPr>
              <p:txBody>
                <a:bodyPr/>
                <a:lstStyle/>
                <a:p>
                  <a:endParaRPr lang="en-SG" dirty="0"/>
                </a:p>
              </p:txBody>
            </p:sp>
            <p:sp>
              <p:nvSpPr>
                <p:cNvPr id="7583" name="Line 324"/>
                <p:cNvSpPr>
                  <a:spLocks noChangeShapeType="1"/>
                </p:cNvSpPr>
                <p:nvPr/>
              </p:nvSpPr>
              <p:spPr bwMode="auto">
                <a:xfrm>
                  <a:off x="1008" y="1440"/>
                  <a:ext cx="96" cy="48"/>
                </a:xfrm>
                <a:prstGeom prst="line">
                  <a:avLst/>
                </a:prstGeom>
                <a:noFill/>
                <a:ln w="19050">
                  <a:solidFill>
                    <a:srgbClr val="FF0000"/>
                  </a:solidFill>
                  <a:round/>
                  <a:headEnd/>
                  <a:tailEnd/>
                </a:ln>
              </p:spPr>
              <p:txBody>
                <a:bodyPr/>
                <a:lstStyle/>
                <a:p>
                  <a:endParaRPr lang="en-SG" dirty="0"/>
                </a:p>
              </p:txBody>
            </p:sp>
            <p:sp>
              <p:nvSpPr>
                <p:cNvPr id="7584" name="Oval 325"/>
                <p:cNvSpPr>
                  <a:spLocks noChangeArrowheads="1"/>
                </p:cNvSpPr>
                <p:nvPr/>
              </p:nvSpPr>
              <p:spPr bwMode="auto">
                <a:xfrm>
                  <a:off x="1107" y="1464"/>
                  <a:ext cx="47" cy="47"/>
                </a:xfrm>
                <a:prstGeom prst="ellipse">
                  <a:avLst/>
                </a:prstGeom>
                <a:solidFill>
                  <a:schemeClr val="bg1"/>
                </a:solidFill>
                <a:ln w="19050">
                  <a:solidFill>
                    <a:srgbClr val="FF0000"/>
                  </a:solidFill>
                  <a:round/>
                  <a:headEnd/>
                  <a:tailEnd/>
                </a:ln>
              </p:spPr>
              <p:txBody>
                <a:bodyPr wrap="none" anchor="ctr"/>
                <a:lstStyle/>
                <a:p>
                  <a:endParaRPr lang="en-SG" dirty="0"/>
                </a:p>
              </p:txBody>
            </p:sp>
          </p:grpSp>
          <p:sp>
            <p:nvSpPr>
              <p:cNvPr id="7578" name="Line 326"/>
              <p:cNvSpPr>
                <a:spLocks noChangeShapeType="1"/>
              </p:cNvSpPr>
              <p:nvPr/>
            </p:nvSpPr>
            <p:spPr bwMode="auto">
              <a:xfrm flipH="1">
                <a:off x="1104" y="1488"/>
                <a:ext cx="48" cy="0"/>
              </a:xfrm>
              <a:prstGeom prst="line">
                <a:avLst/>
              </a:prstGeom>
              <a:noFill/>
              <a:ln w="19050">
                <a:solidFill>
                  <a:srgbClr val="FF0000"/>
                </a:solidFill>
                <a:round/>
                <a:headEnd/>
                <a:tailEnd/>
              </a:ln>
            </p:spPr>
            <p:txBody>
              <a:bodyPr/>
              <a:lstStyle/>
              <a:p>
                <a:endParaRPr lang="en-SG" dirty="0"/>
              </a:p>
            </p:txBody>
          </p:sp>
          <p:sp>
            <p:nvSpPr>
              <p:cNvPr id="7579" name="Line 327"/>
              <p:cNvSpPr>
                <a:spLocks noChangeShapeType="1"/>
              </p:cNvSpPr>
              <p:nvPr/>
            </p:nvSpPr>
            <p:spPr bwMode="auto">
              <a:xfrm>
                <a:off x="1296" y="1488"/>
                <a:ext cx="48" cy="0"/>
              </a:xfrm>
              <a:prstGeom prst="line">
                <a:avLst/>
              </a:prstGeom>
              <a:noFill/>
              <a:ln w="19050">
                <a:solidFill>
                  <a:srgbClr val="FF0000"/>
                </a:solidFill>
                <a:round/>
                <a:headEnd/>
                <a:tailEnd/>
              </a:ln>
            </p:spPr>
            <p:txBody>
              <a:bodyPr/>
              <a:lstStyle/>
              <a:p>
                <a:endParaRPr lang="en-SG" dirty="0"/>
              </a:p>
            </p:txBody>
          </p:sp>
          <p:sp>
            <p:nvSpPr>
              <p:cNvPr id="7580" name="Line 328"/>
              <p:cNvSpPr>
                <a:spLocks noChangeShapeType="1"/>
              </p:cNvSpPr>
              <p:nvPr/>
            </p:nvSpPr>
            <p:spPr bwMode="auto">
              <a:xfrm flipH="1">
                <a:off x="912" y="1488"/>
                <a:ext cx="48" cy="0"/>
              </a:xfrm>
              <a:prstGeom prst="line">
                <a:avLst/>
              </a:prstGeom>
              <a:noFill/>
              <a:ln w="19050">
                <a:solidFill>
                  <a:srgbClr val="FF0000"/>
                </a:solidFill>
                <a:round/>
                <a:headEnd/>
                <a:tailEnd/>
              </a:ln>
            </p:spPr>
            <p:txBody>
              <a:bodyPr/>
              <a:lstStyle/>
              <a:p>
                <a:endParaRPr lang="en-SG" dirty="0"/>
              </a:p>
            </p:txBody>
          </p:sp>
        </p:grpSp>
      </p:grpSp>
      <p:grpSp>
        <p:nvGrpSpPr>
          <p:cNvPr id="7577" name="Group 329"/>
          <p:cNvGrpSpPr>
            <a:grpSpLocks/>
          </p:cNvGrpSpPr>
          <p:nvPr/>
        </p:nvGrpSpPr>
        <p:grpSpPr bwMode="auto">
          <a:xfrm>
            <a:off x="2330450" y="1997075"/>
            <a:ext cx="685800" cy="1447800"/>
            <a:chOff x="192" y="768"/>
            <a:chExt cx="432" cy="912"/>
          </a:xfrm>
        </p:grpSpPr>
        <p:sp>
          <p:nvSpPr>
            <p:cNvPr id="7543" name="Rectangle 330"/>
            <p:cNvSpPr>
              <a:spLocks noChangeArrowheads="1"/>
            </p:cNvSpPr>
            <p:nvPr/>
          </p:nvSpPr>
          <p:spPr bwMode="auto">
            <a:xfrm>
              <a:off x="480" y="1200"/>
              <a:ext cx="144" cy="192"/>
            </a:xfrm>
            <a:prstGeom prst="rect">
              <a:avLst/>
            </a:prstGeom>
            <a:solidFill>
              <a:schemeClr val="bg1"/>
            </a:solidFill>
            <a:ln w="9525">
              <a:noFill/>
              <a:miter lim="800000"/>
              <a:headEnd/>
              <a:tailEnd/>
            </a:ln>
          </p:spPr>
          <p:txBody>
            <a:bodyPr wrap="none" anchor="ctr"/>
            <a:lstStyle/>
            <a:p>
              <a:endParaRPr lang="en-SG" dirty="0"/>
            </a:p>
          </p:txBody>
        </p:sp>
        <p:sp>
          <p:nvSpPr>
            <p:cNvPr id="7544" name="Line 331"/>
            <p:cNvSpPr>
              <a:spLocks noChangeShapeType="1"/>
            </p:cNvSpPr>
            <p:nvPr/>
          </p:nvSpPr>
          <p:spPr bwMode="auto">
            <a:xfrm>
              <a:off x="528" y="1152"/>
              <a:ext cx="0" cy="96"/>
            </a:xfrm>
            <a:prstGeom prst="line">
              <a:avLst/>
            </a:prstGeom>
            <a:noFill/>
            <a:ln w="19050">
              <a:solidFill>
                <a:srgbClr val="FF0000"/>
              </a:solidFill>
              <a:round/>
              <a:headEnd/>
              <a:tailEnd/>
            </a:ln>
          </p:spPr>
          <p:txBody>
            <a:bodyPr/>
            <a:lstStyle/>
            <a:p>
              <a:endParaRPr lang="en-SG" dirty="0"/>
            </a:p>
          </p:txBody>
        </p:sp>
        <p:sp>
          <p:nvSpPr>
            <p:cNvPr id="7545" name="Line 332"/>
            <p:cNvSpPr>
              <a:spLocks noChangeShapeType="1"/>
            </p:cNvSpPr>
            <p:nvPr/>
          </p:nvSpPr>
          <p:spPr bwMode="auto">
            <a:xfrm>
              <a:off x="528" y="1248"/>
              <a:ext cx="0" cy="96"/>
            </a:xfrm>
            <a:prstGeom prst="line">
              <a:avLst/>
            </a:prstGeom>
            <a:noFill/>
            <a:ln w="19050">
              <a:solidFill>
                <a:srgbClr val="FF0000"/>
              </a:solidFill>
              <a:round/>
              <a:headEnd/>
              <a:tailEnd/>
            </a:ln>
          </p:spPr>
          <p:txBody>
            <a:bodyPr/>
            <a:lstStyle/>
            <a:p>
              <a:endParaRPr lang="en-SG" dirty="0"/>
            </a:p>
          </p:txBody>
        </p:sp>
        <p:sp>
          <p:nvSpPr>
            <p:cNvPr id="7546" name="Line 333"/>
            <p:cNvSpPr>
              <a:spLocks noChangeShapeType="1"/>
            </p:cNvSpPr>
            <p:nvPr/>
          </p:nvSpPr>
          <p:spPr bwMode="auto">
            <a:xfrm>
              <a:off x="528" y="1344"/>
              <a:ext cx="0" cy="144"/>
            </a:xfrm>
            <a:prstGeom prst="line">
              <a:avLst/>
            </a:prstGeom>
            <a:noFill/>
            <a:ln w="19050">
              <a:solidFill>
                <a:srgbClr val="FF0000"/>
              </a:solidFill>
              <a:round/>
              <a:headEnd/>
              <a:tailEnd/>
            </a:ln>
          </p:spPr>
          <p:txBody>
            <a:bodyPr/>
            <a:lstStyle/>
            <a:p>
              <a:endParaRPr lang="en-SG" dirty="0"/>
            </a:p>
          </p:txBody>
        </p:sp>
        <p:sp>
          <p:nvSpPr>
            <p:cNvPr id="7547" name="Line 334"/>
            <p:cNvSpPr>
              <a:spLocks noChangeShapeType="1"/>
            </p:cNvSpPr>
            <p:nvPr/>
          </p:nvSpPr>
          <p:spPr bwMode="auto">
            <a:xfrm>
              <a:off x="432" y="1488"/>
              <a:ext cx="192" cy="0"/>
            </a:xfrm>
            <a:prstGeom prst="line">
              <a:avLst/>
            </a:prstGeom>
            <a:noFill/>
            <a:ln w="19050">
              <a:solidFill>
                <a:srgbClr val="FF0000"/>
              </a:solidFill>
              <a:round/>
              <a:headEnd/>
              <a:tailEnd/>
            </a:ln>
          </p:spPr>
          <p:txBody>
            <a:bodyPr/>
            <a:lstStyle/>
            <a:p>
              <a:endParaRPr lang="en-SG" dirty="0"/>
            </a:p>
          </p:txBody>
        </p:sp>
        <p:sp>
          <p:nvSpPr>
            <p:cNvPr id="7548" name="Line 335"/>
            <p:cNvSpPr>
              <a:spLocks noChangeShapeType="1"/>
            </p:cNvSpPr>
            <p:nvPr/>
          </p:nvSpPr>
          <p:spPr bwMode="auto">
            <a:xfrm>
              <a:off x="432" y="1536"/>
              <a:ext cx="192" cy="0"/>
            </a:xfrm>
            <a:prstGeom prst="line">
              <a:avLst/>
            </a:prstGeom>
            <a:noFill/>
            <a:ln w="19050">
              <a:solidFill>
                <a:srgbClr val="FF0000"/>
              </a:solidFill>
              <a:round/>
              <a:headEnd/>
              <a:tailEnd/>
            </a:ln>
          </p:spPr>
          <p:txBody>
            <a:bodyPr/>
            <a:lstStyle/>
            <a:p>
              <a:endParaRPr lang="en-SG" dirty="0"/>
            </a:p>
          </p:txBody>
        </p:sp>
        <p:sp>
          <p:nvSpPr>
            <p:cNvPr id="7549" name="Line 336"/>
            <p:cNvSpPr>
              <a:spLocks noChangeShapeType="1"/>
            </p:cNvSpPr>
            <p:nvPr/>
          </p:nvSpPr>
          <p:spPr bwMode="auto">
            <a:xfrm>
              <a:off x="528" y="1536"/>
              <a:ext cx="0" cy="144"/>
            </a:xfrm>
            <a:prstGeom prst="line">
              <a:avLst/>
            </a:prstGeom>
            <a:noFill/>
            <a:ln w="19050">
              <a:solidFill>
                <a:srgbClr val="FF0000"/>
              </a:solidFill>
              <a:round/>
              <a:headEnd/>
              <a:tailEnd/>
            </a:ln>
          </p:spPr>
          <p:txBody>
            <a:bodyPr/>
            <a:lstStyle/>
            <a:p>
              <a:endParaRPr lang="en-SG" dirty="0"/>
            </a:p>
          </p:txBody>
        </p:sp>
        <p:sp>
          <p:nvSpPr>
            <p:cNvPr id="7550" name="Line 337"/>
            <p:cNvSpPr>
              <a:spLocks noChangeShapeType="1"/>
            </p:cNvSpPr>
            <p:nvPr/>
          </p:nvSpPr>
          <p:spPr bwMode="auto">
            <a:xfrm>
              <a:off x="576" y="1296"/>
              <a:ext cx="48" cy="0"/>
            </a:xfrm>
            <a:prstGeom prst="line">
              <a:avLst/>
            </a:prstGeom>
            <a:noFill/>
            <a:ln w="19050">
              <a:solidFill>
                <a:srgbClr val="FF0000"/>
              </a:solidFill>
              <a:round/>
              <a:headEnd/>
              <a:tailEnd/>
            </a:ln>
          </p:spPr>
          <p:txBody>
            <a:bodyPr/>
            <a:lstStyle/>
            <a:p>
              <a:endParaRPr lang="en-SG" dirty="0"/>
            </a:p>
          </p:txBody>
        </p:sp>
        <p:sp>
          <p:nvSpPr>
            <p:cNvPr id="7551" name="Line 338"/>
            <p:cNvSpPr>
              <a:spLocks noChangeShapeType="1"/>
            </p:cNvSpPr>
            <p:nvPr/>
          </p:nvSpPr>
          <p:spPr bwMode="auto">
            <a:xfrm flipV="1">
              <a:off x="624" y="816"/>
              <a:ext cx="0" cy="480"/>
            </a:xfrm>
            <a:prstGeom prst="line">
              <a:avLst/>
            </a:prstGeom>
            <a:noFill/>
            <a:ln w="19050">
              <a:solidFill>
                <a:srgbClr val="FF0000"/>
              </a:solidFill>
              <a:round/>
              <a:headEnd/>
              <a:tailEnd/>
            </a:ln>
          </p:spPr>
          <p:txBody>
            <a:bodyPr/>
            <a:lstStyle/>
            <a:p>
              <a:endParaRPr lang="en-SG" dirty="0"/>
            </a:p>
          </p:txBody>
        </p:sp>
        <p:grpSp>
          <p:nvGrpSpPr>
            <p:cNvPr id="7598" name="Group 339"/>
            <p:cNvGrpSpPr>
              <a:grpSpLocks/>
            </p:cNvGrpSpPr>
            <p:nvPr/>
          </p:nvGrpSpPr>
          <p:grpSpPr bwMode="auto">
            <a:xfrm>
              <a:off x="192" y="768"/>
              <a:ext cx="432" cy="96"/>
              <a:chOff x="912" y="1440"/>
              <a:chExt cx="432" cy="96"/>
            </a:xfrm>
          </p:grpSpPr>
          <p:grpSp>
            <p:nvGrpSpPr>
              <p:cNvPr id="7599" name="Group 340"/>
              <p:cNvGrpSpPr>
                <a:grpSpLocks/>
              </p:cNvGrpSpPr>
              <p:nvPr/>
            </p:nvGrpSpPr>
            <p:grpSpPr bwMode="auto">
              <a:xfrm>
                <a:off x="960" y="1440"/>
                <a:ext cx="146" cy="96"/>
                <a:chOff x="1008" y="1440"/>
                <a:chExt cx="146" cy="96"/>
              </a:xfrm>
            </p:grpSpPr>
            <p:sp>
              <p:nvSpPr>
                <p:cNvPr id="7562" name="Line 341"/>
                <p:cNvSpPr>
                  <a:spLocks noChangeShapeType="1"/>
                </p:cNvSpPr>
                <p:nvPr/>
              </p:nvSpPr>
              <p:spPr bwMode="auto">
                <a:xfrm>
                  <a:off x="1008" y="1440"/>
                  <a:ext cx="0" cy="96"/>
                </a:xfrm>
                <a:prstGeom prst="line">
                  <a:avLst/>
                </a:prstGeom>
                <a:noFill/>
                <a:ln w="19050">
                  <a:solidFill>
                    <a:srgbClr val="FF0000"/>
                  </a:solidFill>
                  <a:round/>
                  <a:headEnd/>
                  <a:tailEnd/>
                </a:ln>
              </p:spPr>
              <p:txBody>
                <a:bodyPr/>
                <a:lstStyle/>
                <a:p>
                  <a:endParaRPr lang="en-SG" dirty="0"/>
                </a:p>
              </p:txBody>
            </p:sp>
            <p:sp>
              <p:nvSpPr>
                <p:cNvPr id="7563" name="Line 342"/>
                <p:cNvSpPr>
                  <a:spLocks noChangeShapeType="1"/>
                </p:cNvSpPr>
                <p:nvPr/>
              </p:nvSpPr>
              <p:spPr bwMode="auto">
                <a:xfrm flipV="1">
                  <a:off x="1008" y="1488"/>
                  <a:ext cx="96" cy="48"/>
                </a:xfrm>
                <a:prstGeom prst="line">
                  <a:avLst/>
                </a:prstGeom>
                <a:noFill/>
                <a:ln w="19050">
                  <a:solidFill>
                    <a:srgbClr val="FF0000"/>
                  </a:solidFill>
                  <a:round/>
                  <a:headEnd/>
                  <a:tailEnd/>
                </a:ln>
              </p:spPr>
              <p:txBody>
                <a:bodyPr/>
                <a:lstStyle/>
                <a:p>
                  <a:endParaRPr lang="en-SG" dirty="0"/>
                </a:p>
              </p:txBody>
            </p:sp>
            <p:sp>
              <p:nvSpPr>
                <p:cNvPr id="7564" name="Line 343"/>
                <p:cNvSpPr>
                  <a:spLocks noChangeShapeType="1"/>
                </p:cNvSpPr>
                <p:nvPr/>
              </p:nvSpPr>
              <p:spPr bwMode="auto">
                <a:xfrm>
                  <a:off x="1008" y="1440"/>
                  <a:ext cx="96" cy="48"/>
                </a:xfrm>
                <a:prstGeom prst="line">
                  <a:avLst/>
                </a:prstGeom>
                <a:noFill/>
                <a:ln w="19050">
                  <a:solidFill>
                    <a:srgbClr val="FF0000"/>
                  </a:solidFill>
                  <a:round/>
                  <a:headEnd/>
                  <a:tailEnd/>
                </a:ln>
              </p:spPr>
              <p:txBody>
                <a:bodyPr/>
                <a:lstStyle/>
                <a:p>
                  <a:endParaRPr lang="en-SG" dirty="0"/>
                </a:p>
              </p:txBody>
            </p:sp>
            <p:sp>
              <p:nvSpPr>
                <p:cNvPr id="7565" name="Oval 344"/>
                <p:cNvSpPr>
                  <a:spLocks noChangeArrowheads="1"/>
                </p:cNvSpPr>
                <p:nvPr/>
              </p:nvSpPr>
              <p:spPr bwMode="auto">
                <a:xfrm>
                  <a:off x="1107" y="1464"/>
                  <a:ext cx="47" cy="47"/>
                </a:xfrm>
                <a:prstGeom prst="ellipse">
                  <a:avLst/>
                </a:prstGeom>
                <a:solidFill>
                  <a:schemeClr val="bg1"/>
                </a:solidFill>
                <a:ln w="19050">
                  <a:solidFill>
                    <a:srgbClr val="FF0000"/>
                  </a:solidFill>
                  <a:round/>
                  <a:headEnd/>
                  <a:tailEnd/>
                </a:ln>
              </p:spPr>
              <p:txBody>
                <a:bodyPr wrap="none" anchor="ctr"/>
                <a:lstStyle/>
                <a:p>
                  <a:endParaRPr lang="en-SG" dirty="0"/>
                </a:p>
              </p:txBody>
            </p:sp>
          </p:grpSp>
          <p:grpSp>
            <p:nvGrpSpPr>
              <p:cNvPr id="7600" name="Group 345"/>
              <p:cNvGrpSpPr>
                <a:grpSpLocks/>
              </p:cNvGrpSpPr>
              <p:nvPr/>
            </p:nvGrpSpPr>
            <p:grpSpPr bwMode="auto">
              <a:xfrm>
                <a:off x="1152" y="1440"/>
                <a:ext cx="146" cy="96"/>
                <a:chOff x="1008" y="1440"/>
                <a:chExt cx="146" cy="96"/>
              </a:xfrm>
            </p:grpSpPr>
            <p:sp>
              <p:nvSpPr>
                <p:cNvPr id="7558" name="Line 346"/>
                <p:cNvSpPr>
                  <a:spLocks noChangeShapeType="1"/>
                </p:cNvSpPr>
                <p:nvPr/>
              </p:nvSpPr>
              <p:spPr bwMode="auto">
                <a:xfrm>
                  <a:off x="1008" y="1440"/>
                  <a:ext cx="0" cy="96"/>
                </a:xfrm>
                <a:prstGeom prst="line">
                  <a:avLst/>
                </a:prstGeom>
                <a:noFill/>
                <a:ln w="19050">
                  <a:solidFill>
                    <a:srgbClr val="FF0000"/>
                  </a:solidFill>
                  <a:round/>
                  <a:headEnd/>
                  <a:tailEnd/>
                </a:ln>
              </p:spPr>
              <p:txBody>
                <a:bodyPr/>
                <a:lstStyle/>
                <a:p>
                  <a:endParaRPr lang="en-SG" dirty="0"/>
                </a:p>
              </p:txBody>
            </p:sp>
            <p:sp>
              <p:nvSpPr>
                <p:cNvPr id="7559" name="Line 347"/>
                <p:cNvSpPr>
                  <a:spLocks noChangeShapeType="1"/>
                </p:cNvSpPr>
                <p:nvPr/>
              </p:nvSpPr>
              <p:spPr bwMode="auto">
                <a:xfrm flipV="1">
                  <a:off x="1008" y="1488"/>
                  <a:ext cx="96" cy="48"/>
                </a:xfrm>
                <a:prstGeom prst="line">
                  <a:avLst/>
                </a:prstGeom>
                <a:noFill/>
                <a:ln w="19050">
                  <a:solidFill>
                    <a:srgbClr val="FF0000"/>
                  </a:solidFill>
                  <a:round/>
                  <a:headEnd/>
                  <a:tailEnd/>
                </a:ln>
              </p:spPr>
              <p:txBody>
                <a:bodyPr/>
                <a:lstStyle/>
                <a:p>
                  <a:endParaRPr lang="en-SG" dirty="0"/>
                </a:p>
              </p:txBody>
            </p:sp>
            <p:sp>
              <p:nvSpPr>
                <p:cNvPr id="7560" name="Line 348"/>
                <p:cNvSpPr>
                  <a:spLocks noChangeShapeType="1"/>
                </p:cNvSpPr>
                <p:nvPr/>
              </p:nvSpPr>
              <p:spPr bwMode="auto">
                <a:xfrm>
                  <a:off x="1008" y="1440"/>
                  <a:ext cx="96" cy="48"/>
                </a:xfrm>
                <a:prstGeom prst="line">
                  <a:avLst/>
                </a:prstGeom>
                <a:noFill/>
                <a:ln w="19050">
                  <a:solidFill>
                    <a:srgbClr val="FF0000"/>
                  </a:solidFill>
                  <a:round/>
                  <a:headEnd/>
                  <a:tailEnd/>
                </a:ln>
              </p:spPr>
              <p:txBody>
                <a:bodyPr/>
                <a:lstStyle/>
                <a:p>
                  <a:endParaRPr lang="en-SG" dirty="0"/>
                </a:p>
              </p:txBody>
            </p:sp>
            <p:sp>
              <p:nvSpPr>
                <p:cNvPr id="7561" name="Oval 349"/>
                <p:cNvSpPr>
                  <a:spLocks noChangeArrowheads="1"/>
                </p:cNvSpPr>
                <p:nvPr/>
              </p:nvSpPr>
              <p:spPr bwMode="auto">
                <a:xfrm>
                  <a:off x="1107" y="1464"/>
                  <a:ext cx="47" cy="47"/>
                </a:xfrm>
                <a:prstGeom prst="ellipse">
                  <a:avLst/>
                </a:prstGeom>
                <a:solidFill>
                  <a:schemeClr val="bg1"/>
                </a:solidFill>
                <a:ln w="19050">
                  <a:solidFill>
                    <a:srgbClr val="FF0000"/>
                  </a:solidFill>
                  <a:round/>
                  <a:headEnd/>
                  <a:tailEnd/>
                </a:ln>
              </p:spPr>
              <p:txBody>
                <a:bodyPr wrap="none" anchor="ctr"/>
                <a:lstStyle/>
                <a:p>
                  <a:endParaRPr lang="en-SG" dirty="0"/>
                </a:p>
              </p:txBody>
            </p:sp>
          </p:grpSp>
          <p:sp>
            <p:nvSpPr>
              <p:cNvPr id="7555" name="Line 350"/>
              <p:cNvSpPr>
                <a:spLocks noChangeShapeType="1"/>
              </p:cNvSpPr>
              <p:nvPr/>
            </p:nvSpPr>
            <p:spPr bwMode="auto">
              <a:xfrm flipH="1">
                <a:off x="1104" y="1488"/>
                <a:ext cx="48" cy="0"/>
              </a:xfrm>
              <a:prstGeom prst="line">
                <a:avLst/>
              </a:prstGeom>
              <a:noFill/>
              <a:ln w="19050">
                <a:solidFill>
                  <a:srgbClr val="FF0000"/>
                </a:solidFill>
                <a:round/>
                <a:headEnd/>
                <a:tailEnd/>
              </a:ln>
            </p:spPr>
            <p:txBody>
              <a:bodyPr/>
              <a:lstStyle/>
              <a:p>
                <a:endParaRPr lang="en-SG" dirty="0"/>
              </a:p>
            </p:txBody>
          </p:sp>
          <p:sp>
            <p:nvSpPr>
              <p:cNvPr id="7556" name="Line 351"/>
              <p:cNvSpPr>
                <a:spLocks noChangeShapeType="1"/>
              </p:cNvSpPr>
              <p:nvPr/>
            </p:nvSpPr>
            <p:spPr bwMode="auto">
              <a:xfrm>
                <a:off x="1296" y="1488"/>
                <a:ext cx="48" cy="0"/>
              </a:xfrm>
              <a:prstGeom prst="line">
                <a:avLst/>
              </a:prstGeom>
              <a:noFill/>
              <a:ln w="19050">
                <a:solidFill>
                  <a:srgbClr val="FF0000"/>
                </a:solidFill>
                <a:round/>
                <a:headEnd/>
                <a:tailEnd/>
              </a:ln>
            </p:spPr>
            <p:txBody>
              <a:bodyPr/>
              <a:lstStyle/>
              <a:p>
                <a:endParaRPr lang="en-SG" dirty="0"/>
              </a:p>
            </p:txBody>
          </p:sp>
          <p:sp>
            <p:nvSpPr>
              <p:cNvPr id="7557" name="Line 352"/>
              <p:cNvSpPr>
                <a:spLocks noChangeShapeType="1"/>
              </p:cNvSpPr>
              <p:nvPr/>
            </p:nvSpPr>
            <p:spPr bwMode="auto">
              <a:xfrm flipH="1">
                <a:off x="912" y="1488"/>
                <a:ext cx="48" cy="0"/>
              </a:xfrm>
              <a:prstGeom prst="line">
                <a:avLst/>
              </a:prstGeom>
              <a:noFill/>
              <a:ln w="19050">
                <a:solidFill>
                  <a:srgbClr val="FF0000"/>
                </a:solidFill>
                <a:round/>
                <a:headEnd/>
                <a:tailEnd/>
              </a:ln>
            </p:spPr>
            <p:txBody>
              <a:bodyPr/>
              <a:lstStyle/>
              <a:p>
                <a:endParaRPr lang="en-SG" dirty="0"/>
              </a:p>
            </p:txBody>
          </p:sp>
        </p:grpSp>
      </p:grpSp>
      <p:grpSp>
        <p:nvGrpSpPr>
          <p:cNvPr id="7646" name="Group 353"/>
          <p:cNvGrpSpPr>
            <a:grpSpLocks/>
          </p:cNvGrpSpPr>
          <p:nvPr/>
        </p:nvGrpSpPr>
        <p:grpSpPr bwMode="auto">
          <a:xfrm>
            <a:off x="3016250" y="1997075"/>
            <a:ext cx="685800" cy="1447800"/>
            <a:chOff x="192" y="768"/>
            <a:chExt cx="432" cy="912"/>
          </a:xfrm>
        </p:grpSpPr>
        <p:sp>
          <p:nvSpPr>
            <p:cNvPr id="7520" name="Rectangle 354"/>
            <p:cNvSpPr>
              <a:spLocks noChangeArrowheads="1"/>
            </p:cNvSpPr>
            <p:nvPr/>
          </p:nvSpPr>
          <p:spPr bwMode="auto">
            <a:xfrm>
              <a:off x="480" y="1200"/>
              <a:ext cx="144" cy="192"/>
            </a:xfrm>
            <a:prstGeom prst="rect">
              <a:avLst/>
            </a:prstGeom>
            <a:solidFill>
              <a:schemeClr val="bg1"/>
            </a:solidFill>
            <a:ln w="9525">
              <a:noFill/>
              <a:miter lim="800000"/>
              <a:headEnd/>
              <a:tailEnd/>
            </a:ln>
          </p:spPr>
          <p:txBody>
            <a:bodyPr wrap="none" anchor="ctr"/>
            <a:lstStyle/>
            <a:p>
              <a:endParaRPr lang="en-SG" dirty="0"/>
            </a:p>
          </p:txBody>
        </p:sp>
        <p:sp>
          <p:nvSpPr>
            <p:cNvPr id="7521" name="Line 355"/>
            <p:cNvSpPr>
              <a:spLocks noChangeShapeType="1"/>
            </p:cNvSpPr>
            <p:nvPr/>
          </p:nvSpPr>
          <p:spPr bwMode="auto">
            <a:xfrm>
              <a:off x="528" y="1152"/>
              <a:ext cx="0" cy="96"/>
            </a:xfrm>
            <a:prstGeom prst="line">
              <a:avLst/>
            </a:prstGeom>
            <a:noFill/>
            <a:ln w="19050">
              <a:solidFill>
                <a:srgbClr val="FF0000"/>
              </a:solidFill>
              <a:round/>
              <a:headEnd/>
              <a:tailEnd/>
            </a:ln>
          </p:spPr>
          <p:txBody>
            <a:bodyPr/>
            <a:lstStyle/>
            <a:p>
              <a:endParaRPr lang="en-SG" dirty="0"/>
            </a:p>
          </p:txBody>
        </p:sp>
        <p:sp>
          <p:nvSpPr>
            <p:cNvPr id="7522" name="Line 356"/>
            <p:cNvSpPr>
              <a:spLocks noChangeShapeType="1"/>
            </p:cNvSpPr>
            <p:nvPr/>
          </p:nvSpPr>
          <p:spPr bwMode="auto">
            <a:xfrm>
              <a:off x="528" y="1248"/>
              <a:ext cx="0" cy="96"/>
            </a:xfrm>
            <a:prstGeom prst="line">
              <a:avLst/>
            </a:prstGeom>
            <a:noFill/>
            <a:ln w="19050">
              <a:solidFill>
                <a:srgbClr val="FF0000"/>
              </a:solidFill>
              <a:round/>
              <a:headEnd/>
              <a:tailEnd/>
            </a:ln>
          </p:spPr>
          <p:txBody>
            <a:bodyPr/>
            <a:lstStyle/>
            <a:p>
              <a:endParaRPr lang="en-SG" dirty="0"/>
            </a:p>
          </p:txBody>
        </p:sp>
        <p:sp>
          <p:nvSpPr>
            <p:cNvPr id="7523" name="Line 357"/>
            <p:cNvSpPr>
              <a:spLocks noChangeShapeType="1"/>
            </p:cNvSpPr>
            <p:nvPr/>
          </p:nvSpPr>
          <p:spPr bwMode="auto">
            <a:xfrm>
              <a:off x="528" y="1344"/>
              <a:ext cx="0" cy="144"/>
            </a:xfrm>
            <a:prstGeom prst="line">
              <a:avLst/>
            </a:prstGeom>
            <a:noFill/>
            <a:ln w="19050">
              <a:solidFill>
                <a:srgbClr val="FF0000"/>
              </a:solidFill>
              <a:round/>
              <a:headEnd/>
              <a:tailEnd/>
            </a:ln>
          </p:spPr>
          <p:txBody>
            <a:bodyPr/>
            <a:lstStyle/>
            <a:p>
              <a:endParaRPr lang="en-SG" dirty="0"/>
            </a:p>
          </p:txBody>
        </p:sp>
        <p:sp>
          <p:nvSpPr>
            <p:cNvPr id="7524" name="Line 358"/>
            <p:cNvSpPr>
              <a:spLocks noChangeShapeType="1"/>
            </p:cNvSpPr>
            <p:nvPr/>
          </p:nvSpPr>
          <p:spPr bwMode="auto">
            <a:xfrm>
              <a:off x="432" y="1488"/>
              <a:ext cx="192" cy="0"/>
            </a:xfrm>
            <a:prstGeom prst="line">
              <a:avLst/>
            </a:prstGeom>
            <a:noFill/>
            <a:ln w="19050">
              <a:solidFill>
                <a:srgbClr val="FF0000"/>
              </a:solidFill>
              <a:round/>
              <a:headEnd/>
              <a:tailEnd/>
            </a:ln>
          </p:spPr>
          <p:txBody>
            <a:bodyPr/>
            <a:lstStyle/>
            <a:p>
              <a:endParaRPr lang="en-SG" dirty="0"/>
            </a:p>
          </p:txBody>
        </p:sp>
        <p:sp>
          <p:nvSpPr>
            <p:cNvPr id="7525" name="Line 359"/>
            <p:cNvSpPr>
              <a:spLocks noChangeShapeType="1"/>
            </p:cNvSpPr>
            <p:nvPr/>
          </p:nvSpPr>
          <p:spPr bwMode="auto">
            <a:xfrm>
              <a:off x="432" y="1536"/>
              <a:ext cx="192" cy="0"/>
            </a:xfrm>
            <a:prstGeom prst="line">
              <a:avLst/>
            </a:prstGeom>
            <a:noFill/>
            <a:ln w="19050">
              <a:solidFill>
                <a:srgbClr val="FF0000"/>
              </a:solidFill>
              <a:round/>
              <a:headEnd/>
              <a:tailEnd/>
            </a:ln>
          </p:spPr>
          <p:txBody>
            <a:bodyPr/>
            <a:lstStyle/>
            <a:p>
              <a:endParaRPr lang="en-SG" dirty="0"/>
            </a:p>
          </p:txBody>
        </p:sp>
        <p:sp>
          <p:nvSpPr>
            <p:cNvPr id="7526" name="Line 360"/>
            <p:cNvSpPr>
              <a:spLocks noChangeShapeType="1"/>
            </p:cNvSpPr>
            <p:nvPr/>
          </p:nvSpPr>
          <p:spPr bwMode="auto">
            <a:xfrm>
              <a:off x="528" y="1536"/>
              <a:ext cx="0" cy="144"/>
            </a:xfrm>
            <a:prstGeom prst="line">
              <a:avLst/>
            </a:prstGeom>
            <a:noFill/>
            <a:ln w="19050">
              <a:solidFill>
                <a:srgbClr val="FF0000"/>
              </a:solidFill>
              <a:round/>
              <a:headEnd/>
              <a:tailEnd/>
            </a:ln>
          </p:spPr>
          <p:txBody>
            <a:bodyPr/>
            <a:lstStyle/>
            <a:p>
              <a:endParaRPr lang="en-SG" dirty="0"/>
            </a:p>
          </p:txBody>
        </p:sp>
        <p:sp>
          <p:nvSpPr>
            <p:cNvPr id="7527" name="Line 361"/>
            <p:cNvSpPr>
              <a:spLocks noChangeShapeType="1"/>
            </p:cNvSpPr>
            <p:nvPr/>
          </p:nvSpPr>
          <p:spPr bwMode="auto">
            <a:xfrm>
              <a:off x="576" y="1296"/>
              <a:ext cx="48" cy="0"/>
            </a:xfrm>
            <a:prstGeom prst="line">
              <a:avLst/>
            </a:prstGeom>
            <a:noFill/>
            <a:ln w="19050">
              <a:solidFill>
                <a:srgbClr val="FF0000"/>
              </a:solidFill>
              <a:round/>
              <a:headEnd/>
              <a:tailEnd/>
            </a:ln>
          </p:spPr>
          <p:txBody>
            <a:bodyPr/>
            <a:lstStyle/>
            <a:p>
              <a:endParaRPr lang="en-SG" dirty="0"/>
            </a:p>
          </p:txBody>
        </p:sp>
        <p:sp>
          <p:nvSpPr>
            <p:cNvPr id="7528" name="Line 362"/>
            <p:cNvSpPr>
              <a:spLocks noChangeShapeType="1"/>
            </p:cNvSpPr>
            <p:nvPr/>
          </p:nvSpPr>
          <p:spPr bwMode="auto">
            <a:xfrm flipV="1">
              <a:off x="624" y="816"/>
              <a:ext cx="0" cy="480"/>
            </a:xfrm>
            <a:prstGeom prst="line">
              <a:avLst/>
            </a:prstGeom>
            <a:noFill/>
            <a:ln w="19050">
              <a:solidFill>
                <a:srgbClr val="FF0000"/>
              </a:solidFill>
              <a:round/>
              <a:headEnd/>
              <a:tailEnd/>
            </a:ln>
          </p:spPr>
          <p:txBody>
            <a:bodyPr/>
            <a:lstStyle/>
            <a:p>
              <a:endParaRPr lang="en-SG" dirty="0"/>
            </a:p>
          </p:txBody>
        </p:sp>
        <p:grpSp>
          <p:nvGrpSpPr>
            <p:cNvPr id="7647" name="Group 363"/>
            <p:cNvGrpSpPr>
              <a:grpSpLocks/>
            </p:cNvGrpSpPr>
            <p:nvPr/>
          </p:nvGrpSpPr>
          <p:grpSpPr bwMode="auto">
            <a:xfrm>
              <a:off x="192" y="768"/>
              <a:ext cx="432" cy="96"/>
              <a:chOff x="912" y="1440"/>
              <a:chExt cx="432" cy="96"/>
            </a:xfrm>
          </p:grpSpPr>
          <p:grpSp>
            <p:nvGrpSpPr>
              <p:cNvPr id="7659" name="Group 364"/>
              <p:cNvGrpSpPr>
                <a:grpSpLocks/>
              </p:cNvGrpSpPr>
              <p:nvPr/>
            </p:nvGrpSpPr>
            <p:grpSpPr bwMode="auto">
              <a:xfrm>
                <a:off x="960" y="1440"/>
                <a:ext cx="146" cy="96"/>
                <a:chOff x="1008" y="1440"/>
                <a:chExt cx="146" cy="96"/>
              </a:xfrm>
            </p:grpSpPr>
            <p:sp>
              <p:nvSpPr>
                <p:cNvPr id="7539" name="Line 365"/>
                <p:cNvSpPr>
                  <a:spLocks noChangeShapeType="1"/>
                </p:cNvSpPr>
                <p:nvPr/>
              </p:nvSpPr>
              <p:spPr bwMode="auto">
                <a:xfrm>
                  <a:off x="1008" y="1440"/>
                  <a:ext cx="0" cy="96"/>
                </a:xfrm>
                <a:prstGeom prst="line">
                  <a:avLst/>
                </a:prstGeom>
                <a:noFill/>
                <a:ln w="19050">
                  <a:solidFill>
                    <a:srgbClr val="FF0000"/>
                  </a:solidFill>
                  <a:round/>
                  <a:headEnd/>
                  <a:tailEnd/>
                </a:ln>
              </p:spPr>
              <p:txBody>
                <a:bodyPr/>
                <a:lstStyle/>
                <a:p>
                  <a:endParaRPr lang="en-SG" dirty="0"/>
                </a:p>
              </p:txBody>
            </p:sp>
            <p:sp>
              <p:nvSpPr>
                <p:cNvPr id="7540" name="Line 366"/>
                <p:cNvSpPr>
                  <a:spLocks noChangeShapeType="1"/>
                </p:cNvSpPr>
                <p:nvPr/>
              </p:nvSpPr>
              <p:spPr bwMode="auto">
                <a:xfrm flipV="1">
                  <a:off x="1008" y="1488"/>
                  <a:ext cx="96" cy="48"/>
                </a:xfrm>
                <a:prstGeom prst="line">
                  <a:avLst/>
                </a:prstGeom>
                <a:noFill/>
                <a:ln w="19050">
                  <a:solidFill>
                    <a:srgbClr val="FF0000"/>
                  </a:solidFill>
                  <a:round/>
                  <a:headEnd/>
                  <a:tailEnd/>
                </a:ln>
              </p:spPr>
              <p:txBody>
                <a:bodyPr/>
                <a:lstStyle/>
                <a:p>
                  <a:endParaRPr lang="en-SG" dirty="0"/>
                </a:p>
              </p:txBody>
            </p:sp>
            <p:sp>
              <p:nvSpPr>
                <p:cNvPr id="7541" name="Line 367"/>
                <p:cNvSpPr>
                  <a:spLocks noChangeShapeType="1"/>
                </p:cNvSpPr>
                <p:nvPr/>
              </p:nvSpPr>
              <p:spPr bwMode="auto">
                <a:xfrm>
                  <a:off x="1008" y="1440"/>
                  <a:ext cx="96" cy="48"/>
                </a:xfrm>
                <a:prstGeom prst="line">
                  <a:avLst/>
                </a:prstGeom>
                <a:noFill/>
                <a:ln w="19050">
                  <a:solidFill>
                    <a:srgbClr val="FF0000"/>
                  </a:solidFill>
                  <a:round/>
                  <a:headEnd/>
                  <a:tailEnd/>
                </a:ln>
              </p:spPr>
              <p:txBody>
                <a:bodyPr/>
                <a:lstStyle/>
                <a:p>
                  <a:endParaRPr lang="en-SG" dirty="0"/>
                </a:p>
              </p:txBody>
            </p:sp>
            <p:sp>
              <p:nvSpPr>
                <p:cNvPr id="7542" name="Oval 368"/>
                <p:cNvSpPr>
                  <a:spLocks noChangeArrowheads="1"/>
                </p:cNvSpPr>
                <p:nvPr/>
              </p:nvSpPr>
              <p:spPr bwMode="auto">
                <a:xfrm>
                  <a:off x="1107" y="1464"/>
                  <a:ext cx="47" cy="47"/>
                </a:xfrm>
                <a:prstGeom prst="ellipse">
                  <a:avLst/>
                </a:prstGeom>
                <a:solidFill>
                  <a:schemeClr val="bg1"/>
                </a:solidFill>
                <a:ln w="19050">
                  <a:solidFill>
                    <a:srgbClr val="FF0000"/>
                  </a:solidFill>
                  <a:round/>
                  <a:headEnd/>
                  <a:tailEnd/>
                </a:ln>
              </p:spPr>
              <p:txBody>
                <a:bodyPr wrap="none" anchor="ctr"/>
                <a:lstStyle/>
                <a:p>
                  <a:endParaRPr lang="en-SG" dirty="0"/>
                </a:p>
              </p:txBody>
            </p:sp>
          </p:grpSp>
          <p:grpSp>
            <p:nvGrpSpPr>
              <p:cNvPr id="7660" name="Group 369"/>
              <p:cNvGrpSpPr>
                <a:grpSpLocks/>
              </p:cNvGrpSpPr>
              <p:nvPr/>
            </p:nvGrpSpPr>
            <p:grpSpPr bwMode="auto">
              <a:xfrm>
                <a:off x="1152" y="1440"/>
                <a:ext cx="146" cy="96"/>
                <a:chOff x="1008" y="1440"/>
                <a:chExt cx="146" cy="96"/>
              </a:xfrm>
            </p:grpSpPr>
            <p:sp>
              <p:nvSpPr>
                <p:cNvPr id="7535" name="Line 370"/>
                <p:cNvSpPr>
                  <a:spLocks noChangeShapeType="1"/>
                </p:cNvSpPr>
                <p:nvPr/>
              </p:nvSpPr>
              <p:spPr bwMode="auto">
                <a:xfrm>
                  <a:off x="1008" y="1440"/>
                  <a:ext cx="0" cy="96"/>
                </a:xfrm>
                <a:prstGeom prst="line">
                  <a:avLst/>
                </a:prstGeom>
                <a:noFill/>
                <a:ln w="19050">
                  <a:solidFill>
                    <a:srgbClr val="FF0000"/>
                  </a:solidFill>
                  <a:round/>
                  <a:headEnd/>
                  <a:tailEnd/>
                </a:ln>
              </p:spPr>
              <p:txBody>
                <a:bodyPr/>
                <a:lstStyle/>
                <a:p>
                  <a:endParaRPr lang="en-SG" dirty="0"/>
                </a:p>
              </p:txBody>
            </p:sp>
            <p:sp>
              <p:nvSpPr>
                <p:cNvPr id="7536" name="Line 371"/>
                <p:cNvSpPr>
                  <a:spLocks noChangeShapeType="1"/>
                </p:cNvSpPr>
                <p:nvPr/>
              </p:nvSpPr>
              <p:spPr bwMode="auto">
                <a:xfrm flipV="1">
                  <a:off x="1008" y="1488"/>
                  <a:ext cx="96" cy="48"/>
                </a:xfrm>
                <a:prstGeom prst="line">
                  <a:avLst/>
                </a:prstGeom>
                <a:noFill/>
                <a:ln w="19050">
                  <a:solidFill>
                    <a:srgbClr val="FF0000"/>
                  </a:solidFill>
                  <a:round/>
                  <a:headEnd/>
                  <a:tailEnd/>
                </a:ln>
              </p:spPr>
              <p:txBody>
                <a:bodyPr/>
                <a:lstStyle/>
                <a:p>
                  <a:endParaRPr lang="en-SG" dirty="0"/>
                </a:p>
              </p:txBody>
            </p:sp>
            <p:sp>
              <p:nvSpPr>
                <p:cNvPr id="7537" name="Line 372"/>
                <p:cNvSpPr>
                  <a:spLocks noChangeShapeType="1"/>
                </p:cNvSpPr>
                <p:nvPr/>
              </p:nvSpPr>
              <p:spPr bwMode="auto">
                <a:xfrm>
                  <a:off x="1008" y="1440"/>
                  <a:ext cx="96" cy="48"/>
                </a:xfrm>
                <a:prstGeom prst="line">
                  <a:avLst/>
                </a:prstGeom>
                <a:noFill/>
                <a:ln w="19050">
                  <a:solidFill>
                    <a:srgbClr val="FF0000"/>
                  </a:solidFill>
                  <a:round/>
                  <a:headEnd/>
                  <a:tailEnd/>
                </a:ln>
              </p:spPr>
              <p:txBody>
                <a:bodyPr/>
                <a:lstStyle/>
                <a:p>
                  <a:endParaRPr lang="en-SG" dirty="0"/>
                </a:p>
              </p:txBody>
            </p:sp>
            <p:sp>
              <p:nvSpPr>
                <p:cNvPr id="7538" name="Oval 373"/>
                <p:cNvSpPr>
                  <a:spLocks noChangeArrowheads="1"/>
                </p:cNvSpPr>
                <p:nvPr/>
              </p:nvSpPr>
              <p:spPr bwMode="auto">
                <a:xfrm>
                  <a:off x="1107" y="1464"/>
                  <a:ext cx="47" cy="47"/>
                </a:xfrm>
                <a:prstGeom prst="ellipse">
                  <a:avLst/>
                </a:prstGeom>
                <a:solidFill>
                  <a:schemeClr val="bg1"/>
                </a:solidFill>
                <a:ln w="19050">
                  <a:solidFill>
                    <a:srgbClr val="FF0000"/>
                  </a:solidFill>
                  <a:round/>
                  <a:headEnd/>
                  <a:tailEnd/>
                </a:ln>
              </p:spPr>
              <p:txBody>
                <a:bodyPr wrap="none" anchor="ctr"/>
                <a:lstStyle/>
                <a:p>
                  <a:endParaRPr lang="en-SG" dirty="0"/>
                </a:p>
              </p:txBody>
            </p:sp>
          </p:grpSp>
          <p:sp>
            <p:nvSpPr>
              <p:cNvPr id="7532" name="Line 374"/>
              <p:cNvSpPr>
                <a:spLocks noChangeShapeType="1"/>
              </p:cNvSpPr>
              <p:nvPr/>
            </p:nvSpPr>
            <p:spPr bwMode="auto">
              <a:xfrm flipH="1">
                <a:off x="1104" y="1488"/>
                <a:ext cx="48" cy="0"/>
              </a:xfrm>
              <a:prstGeom prst="line">
                <a:avLst/>
              </a:prstGeom>
              <a:noFill/>
              <a:ln w="19050">
                <a:solidFill>
                  <a:srgbClr val="FF0000"/>
                </a:solidFill>
                <a:round/>
                <a:headEnd/>
                <a:tailEnd/>
              </a:ln>
            </p:spPr>
            <p:txBody>
              <a:bodyPr/>
              <a:lstStyle/>
              <a:p>
                <a:endParaRPr lang="en-SG" dirty="0"/>
              </a:p>
            </p:txBody>
          </p:sp>
          <p:sp>
            <p:nvSpPr>
              <p:cNvPr id="7533" name="Line 375"/>
              <p:cNvSpPr>
                <a:spLocks noChangeShapeType="1"/>
              </p:cNvSpPr>
              <p:nvPr/>
            </p:nvSpPr>
            <p:spPr bwMode="auto">
              <a:xfrm>
                <a:off x="1296" y="1488"/>
                <a:ext cx="48" cy="0"/>
              </a:xfrm>
              <a:prstGeom prst="line">
                <a:avLst/>
              </a:prstGeom>
              <a:noFill/>
              <a:ln w="19050">
                <a:solidFill>
                  <a:srgbClr val="FF0000"/>
                </a:solidFill>
                <a:round/>
                <a:headEnd/>
                <a:tailEnd/>
              </a:ln>
            </p:spPr>
            <p:txBody>
              <a:bodyPr/>
              <a:lstStyle/>
              <a:p>
                <a:endParaRPr lang="en-SG" dirty="0"/>
              </a:p>
            </p:txBody>
          </p:sp>
          <p:sp>
            <p:nvSpPr>
              <p:cNvPr id="7534" name="Line 376"/>
              <p:cNvSpPr>
                <a:spLocks noChangeShapeType="1"/>
              </p:cNvSpPr>
              <p:nvPr/>
            </p:nvSpPr>
            <p:spPr bwMode="auto">
              <a:xfrm flipH="1">
                <a:off x="912" y="1488"/>
                <a:ext cx="48" cy="0"/>
              </a:xfrm>
              <a:prstGeom prst="line">
                <a:avLst/>
              </a:prstGeom>
              <a:noFill/>
              <a:ln w="19050">
                <a:solidFill>
                  <a:srgbClr val="FF0000"/>
                </a:solidFill>
                <a:round/>
                <a:headEnd/>
                <a:tailEnd/>
              </a:ln>
            </p:spPr>
            <p:txBody>
              <a:bodyPr/>
              <a:lstStyle/>
              <a:p>
                <a:endParaRPr lang="en-SG" dirty="0"/>
              </a:p>
            </p:txBody>
          </p:sp>
        </p:grpSp>
      </p:grpSp>
      <p:grpSp>
        <p:nvGrpSpPr>
          <p:cNvPr id="7672" name="Group 377"/>
          <p:cNvGrpSpPr>
            <a:grpSpLocks/>
          </p:cNvGrpSpPr>
          <p:nvPr/>
        </p:nvGrpSpPr>
        <p:grpSpPr bwMode="auto">
          <a:xfrm>
            <a:off x="3702050" y="1997075"/>
            <a:ext cx="685800" cy="1447800"/>
            <a:chOff x="192" y="768"/>
            <a:chExt cx="432" cy="912"/>
          </a:xfrm>
        </p:grpSpPr>
        <p:sp>
          <p:nvSpPr>
            <p:cNvPr id="7497" name="Rectangle 378"/>
            <p:cNvSpPr>
              <a:spLocks noChangeArrowheads="1"/>
            </p:cNvSpPr>
            <p:nvPr/>
          </p:nvSpPr>
          <p:spPr bwMode="auto">
            <a:xfrm>
              <a:off x="480" y="1200"/>
              <a:ext cx="144" cy="192"/>
            </a:xfrm>
            <a:prstGeom prst="rect">
              <a:avLst/>
            </a:prstGeom>
            <a:solidFill>
              <a:schemeClr val="bg1"/>
            </a:solidFill>
            <a:ln w="9525">
              <a:noFill/>
              <a:miter lim="800000"/>
              <a:headEnd/>
              <a:tailEnd/>
            </a:ln>
          </p:spPr>
          <p:txBody>
            <a:bodyPr wrap="none" anchor="ctr"/>
            <a:lstStyle/>
            <a:p>
              <a:endParaRPr lang="en-SG" dirty="0"/>
            </a:p>
          </p:txBody>
        </p:sp>
        <p:sp>
          <p:nvSpPr>
            <p:cNvPr id="7498" name="Line 379"/>
            <p:cNvSpPr>
              <a:spLocks noChangeShapeType="1"/>
            </p:cNvSpPr>
            <p:nvPr/>
          </p:nvSpPr>
          <p:spPr bwMode="auto">
            <a:xfrm>
              <a:off x="528" y="1152"/>
              <a:ext cx="0" cy="96"/>
            </a:xfrm>
            <a:prstGeom prst="line">
              <a:avLst/>
            </a:prstGeom>
            <a:noFill/>
            <a:ln w="19050">
              <a:solidFill>
                <a:srgbClr val="FF0000"/>
              </a:solidFill>
              <a:round/>
              <a:headEnd/>
              <a:tailEnd/>
            </a:ln>
          </p:spPr>
          <p:txBody>
            <a:bodyPr/>
            <a:lstStyle/>
            <a:p>
              <a:endParaRPr lang="en-SG" dirty="0"/>
            </a:p>
          </p:txBody>
        </p:sp>
        <p:sp>
          <p:nvSpPr>
            <p:cNvPr id="7499" name="Line 380"/>
            <p:cNvSpPr>
              <a:spLocks noChangeShapeType="1"/>
            </p:cNvSpPr>
            <p:nvPr/>
          </p:nvSpPr>
          <p:spPr bwMode="auto">
            <a:xfrm>
              <a:off x="528" y="1248"/>
              <a:ext cx="0" cy="96"/>
            </a:xfrm>
            <a:prstGeom prst="line">
              <a:avLst/>
            </a:prstGeom>
            <a:noFill/>
            <a:ln w="19050">
              <a:solidFill>
                <a:srgbClr val="FF0000"/>
              </a:solidFill>
              <a:round/>
              <a:headEnd/>
              <a:tailEnd/>
            </a:ln>
          </p:spPr>
          <p:txBody>
            <a:bodyPr/>
            <a:lstStyle/>
            <a:p>
              <a:endParaRPr lang="en-SG" dirty="0"/>
            </a:p>
          </p:txBody>
        </p:sp>
        <p:sp>
          <p:nvSpPr>
            <p:cNvPr id="7500" name="Line 381"/>
            <p:cNvSpPr>
              <a:spLocks noChangeShapeType="1"/>
            </p:cNvSpPr>
            <p:nvPr/>
          </p:nvSpPr>
          <p:spPr bwMode="auto">
            <a:xfrm>
              <a:off x="528" y="1344"/>
              <a:ext cx="0" cy="144"/>
            </a:xfrm>
            <a:prstGeom prst="line">
              <a:avLst/>
            </a:prstGeom>
            <a:noFill/>
            <a:ln w="19050">
              <a:solidFill>
                <a:srgbClr val="FF0000"/>
              </a:solidFill>
              <a:round/>
              <a:headEnd/>
              <a:tailEnd/>
            </a:ln>
          </p:spPr>
          <p:txBody>
            <a:bodyPr/>
            <a:lstStyle/>
            <a:p>
              <a:endParaRPr lang="en-SG" dirty="0"/>
            </a:p>
          </p:txBody>
        </p:sp>
        <p:sp>
          <p:nvSpPr>
            <p:cNvPr id="7501" name="Line 382"/>
            <p:cNvSpPr>
              <a:spLocks noChangeShapeType="1"/>
            </p:cNvSpPr>
            <p:nvPr/>
          </p:nvSpPr>
          <p:spPr bwMode="auto">
            <a:xfrm>
              <a:off x="432" y="1488"/>
              <a:ext cx="192" cy="0"/>
            </a:xfrm>
            <a:prstGeom prst="line">
              <a:avLst/>
            </a:prstGeom>
            <a:noFill/>
            <a:ln w="19050">
              <a:solidFill>
                <a:srgbClr val="FF0000"/>
              </a:solidFill>
              <a:round/>
              <a:headEnd/>
              <a:tailEnd/>
            </a:ln>
          </p:spPr>
          <p:txBody>
            <a:bodyPr/>
            <a:lstStyle/>
            <a:p>
              <a:endParaRPr lang="en-SG" dirty="0"/>
            </a:p>
          </p:txBody>
        </p:sp>
        <p:sp>
          <p:nvSpPr>
            <p:cNvPr id="7502" name="Line 383"/>
            <p:cNvSpPr>
              <a:spLocks noChangeShapeType="1"/>
            </p:cNvSpPr>
            <p:nvPr/>
          </p:nvSpPr>
          <p:spPr bwMode="auto">
            <a:xfrm>
              <a:off x="432" y="1536"/>
              <a:ext cx="192" cy="0"/>
            </a:xfrm>
            <a:prstGeom prst="line">
              <a:avLst/>
            </a:prstGeom>
            <a:noFill/>
            <a:ln w="19050">
              <a:solidFill>
                <a:srgbClr val="FF0000"/>
              </a:solidFill>
              <a:round/>
              <a:headEnd/>
              <a:tailEnd/>
            </a:ln>
          </p:spPr>
          <p:txBody>
            <a:bodyPr/>
            <a:lstStyle/>
            <a:p>
              <a:endParaRPr lang="en-SG" dirty="0"/>
            </a:p>
          </p:txBody>
        </p:sp>
        <p:sp>
          <p:nvSpPr>
            <p:cNvPr id="7503" name="Line 384"/>
            <p:cNvSpPr>
              <a:spLocks noChangeShapeType="1"/>
            </p:cNvSpPr>
            <p:nvPr/>
          </p:nvSpPr>
          <p:spPr bwMode="auto">
            <a:xfrm>
              <a:off x="528" y="1536"/>
              <a:ext cx="0" cy="144"/>
            </a:xfrm>
            <a:prstGeom prst="line">
              <a:avLst/>
            </a:prstGeom>
            <a:noFill/>
            <a:ln w="19050">
              <a:solidFill>
                <a:srgbClr val="FF0000"/>
              </a:solidFill>
              <a:round/>
              <a:headEnd/>
              <a:tailEnd/>
            </a:ln>
          </p:spPr>
          <p:txBody>
            <a:bodyPr/>
            <a:lstStyle/>
            <a:p>
              <a:endParaRPr lang="en-SG" dirty="0"/>
            </a:p>
          </p:txBody>
        </p:sp>
        <p:sp>
          <p:nvSpPr>
            <p:cNvPr id="7504" name="Line 385"/>
            <p:cNvSpPr>
              <a:spLocks noChangeShapeType="1"/>
            </p:cNvSpPr>
            <p:nvPr/>
          </p:nvSpPr>
          <p:spPr bwMode="auto">
            <a:xfrm>
              <a:off x="576" y="1296"/>
              <a:ext cx="48" cy="0"/>
            </a:xfrm>
            <a:prstGeom prst="line">
              <a:avLst/>
            </a:prstGeom>
            <a:noFill/>
            <a:ln w="19050">
              <a:solidFill>
                <a:srgbClr val="FF0000"/>
              </a:solidFill>
              <a:round/>
              <a:headEnd/>
              <a:tailEnd/>
            </a:ln>
          </p:spPr>
          <p:txBody>
            <a:bodyPr/>
            <a:lstStyle/>
            <a:p>
              <a:endParaRPr lang="en-SG" dirty="0"/>
            </a:p>
          </p:txBody>
        </p:sp>
        <p:sp>
          <p:nvSpPr>
            <p:cNvPr id="7505" name="Line 386"/>
            <p:cNvSpPr>
              <a:spLocks noChangeShapeType="1"/>
            </p:cNvSpPr>
            <p:nvPr/>
          </p:nvSpPr>
          <p:spPr bwMode="auto">
            <a:xfrm flipV="1">
              <a:off x="624" y="816"/>
              <a:ext cx="0" cy="480"/>
            </a:xfrm>
            <a:prstGeom prst="line">
              <a:avLst/>
            </a:prstGeom>
            <a:noFill/>
            <a:ln w="19050">
              <a:solidFill>
                <a:srgbClr val="FF0000"/>
              </a:solidFill>
              <a:round/>
              <a:headEnd/>
              <a:tailEnd/>
            </a:ln>
          </p:spPr>
          <p:txBody>
            <a:bodyPr/>
            <a:lstStyle/>
            <a:p>
              <a:endParaRPr lang="en-SG" dirty="0"/>
            </a:p>
          </p:txBody>
        </p:sp>
        <p:grpSp>
          <p:nvGrpSpPr>
            <p:cNvPr id="7673" name="Group 387"/>
            <p:cNvGrpSpPr>
              <a:grpSpLocks/>
            </p:cNvGrpSpPr>
            <p:nvPr/>
          </p:nvGrpSpPr>
          <p:grpSpPr bwMode="auto">
            <a:xfrm>
              <a:off x="192" y="768"/>
              <a:ext cx="432" cy="96"/>
              <a:chOff x="912" y="1440"/>
              <a:chExt cx="432" cy="96"/>
            </a:xfrm>
          </p:grpSpPr>
          <p:grpSp>
            <p:nvGrpSpPr>
              <p:cNvPr id="7685" name="Group 388"/>
              <p:cNvGrpSpPr>
                <a:grpSpLocks/>
              </p:cNvGrpSpPr>
              <p:nvPr/>
            </p:nvGrpSpPr>
            <p:grpSpPr bwMode="auto">
              <a:xfrm>
                <a:off x="960" y="1440"/>
                <a:ext cx="146" cy="96"/>
                <a:chOff x="1008" y="1440"/>
                <a:chExt cx="146" cy="96"/>
              </a:xfrm>
            </p:grpSpPr>
            <p:sp>
              <p:nvSpPr>
                <p:cNvPr id="7516" name="Line 389"/>
                <p:cNvSpPr>
                  <a:spLocks noChangeShapeType="1"/>
                </p:cNvSpPr>
                <p:nvPr/>
              </p:nvSpPr>
              <p:spPr bwMode="auto">
                <a:xfrm>
                  <a:off x="1008" y="1440"/>
                  <a:ext cx="0" cy="96"/>
                </a:xfrm>
                <a:prstGeom prst="line">
                  <a:avLst/>
                </a:prstGeom>
                <a:noFill/>
                <a:ln w="19050">
                  <a:solidFill>
                    <a:srgbClr val="FF0000"/>
                  </a:solidFill>
                  <a:round/>
                  <a:headEnd/>
                  <a:tailEnd/>
                </a:ln>
              </p:spPr>
              <p:txBody>
                <a:bodyPr/>
                <a:lstStyle/>
                <a:p>
                  <a:endParaRPr lang="en-SG" dirty="0"/>
                </a:p>
              </p:txBody>
            </p:sp>
            <p:sp>
              <p:nvSpPr>
                <p:cNvPr id="7517" name="Line 390"/>
                <p:cNvSpPr>
                  <a:spLocks noChangeShapeType="1"/>
                </p:cNvSpPr>
                <p:nvPr/>
              </p:nvSpPr>
              <p:spPr bwMode="auto">
                <a:xfrm flipV="1">
                  <a:off x="1008" y="1488"/>
                  <a:ext cx="96" cy="48"/>
                </a:xfrm>
                <a:prstGeom prst="line">
                  <a:avLst/>
                </a:prstGeom>
                <a:noFill/>
                <a:ln w="19050">
                  <a:solidFill>
                    <a:srgbClr val="FF0000"/>
                  </a:solidFill>
                  <a:round/>
                  <a:headEnd/>
                  <a:tailEnd/>
                </a:ln>
              </p:spPr>
              <p:txBody>
                <a:bodyPr/>
                <a:lstStyle/>
                <a:p>
                  <a:endParaRPr lang="en-SG" dirty="0"/>
                </a:p>
              </p:txBody>
            </p:sp>
            <p:sp>
              <p:nvSpPr>
                <p:cNvPr id="7518" name="Line 391"/>
                <p:cNvSpPr>
                  <a:spLocks noChangeShapeType="1"/>
                </p:cNvSpPr>
                <p:nvPr/>
              </p:nvSpPr>
              <p:spPr bwMode="auto">
                <a:xfrm>
                  <a:off x="1008" y="1440"/>
                  <a:ext cx="96" cy="48"/>
                </a:xfrm>
                <a:prstGeom prst="line">
                  <a:avLst/>
                </a:prstGeom>
                <a:noFill/>
                <a:ln w="19050">
                  <a:solidFill>
                    <a:srgbClr val="FF0000"/>
                  </a:solidFill>
                  <a:round/>
                  <a:headEnd/>
                  <a:tailEnd/>
                </a:ln>
              </p:spPr>
              <p:txBody>
                <a:bodyPr/>
                <a:lstStyle/>
                <a:p>
                  <a:endParaRPr lang="en-SG" dirty="0"/>
                </a:p>
              </p:txBody>
            </p:sp>
            <p:sp>
              <p:nvSpPr>
                <p:cNvPr id="7519" name="Oval 392"/>
                <p:cNvSpPr>
                  <a:spLocks noChangeArrowheads="1"/>
                </p:cNvSpPr>
                <p:nvPr/>
              </p:nvSpPr>
              <p:spPr bwMode="auto">
                <a:xfrm>
                  <a:off x="1107" y="1464"/>
                  <a:ext cx="47" cy="47"/>
                </a:xfrm>
                <a:prstGeom prst="ellipse">
                  <a:avLst/>
                </a:prstGeom>
                <a:solidFill>
                  <a:schemeClr val="bg1"/>
                </a:solidFill>
                <a:ln w="19050">
                  <a:solidFill>
                    <a:srgbClr val="FF0000"/>
                  </a:solidFill>
                  <a:round/>
                  <a:headEnd/>
                  <a:tailEnd/>
                </a:ln>
              </p:spPr>
              <p:txBody>
                <a:bodyPr wrap="none" anchor="ctr"/>
                <a:lstStyle/>
                <a:p>
                  <a:endParaRPr lang="en-SG" dirty="0"/>
                </a:p>
              </p:txBody>
            </p:sp>
          </p:grpSp>
          <p:grpSp>
            <p:nvGrpSpPr>
              <p:cNvPr id="7686" name="Group 393"/>
              <p:cNvGrpSpPr>
                <a:grpSpLocks/>
              </p:cNvGrpSpPr>
              <p:nvPr/>
            </p:nvGrpSpPr>
            <p:grpSpPr bwMode="auto">
              <a:xfrm>
                <a:off x="1152" y="1440"/>
                <a:ext cx="146" cy="96"/>
                <a:chOff x="1008" y="1440"/>
                <a:chExt cx="146" cy="96"/>
              </a:xfrm>
            </p:grpSpPr>
            <p:sp>
              <p:nvSpPr>
                <p:cNvPr id="7512" name="Line 394"/>
                <p:cNvSpPr>
                  <a:spLocks noChangeShapeType="1"/>
                </p:cNvSpPr>
                <p:nvPr/>
              </p:nvSpPr>
              <p:spPr bwMode="auto">
                <a:xfrm>
                  <a:off x="1008" y="1440"/>
                  <a:ext cx="0" cy="96"/>
                </a:xfrm>
                <a:prstGeom prst="line">
                  <a:avLst/>
                </a:prstGeom>
                <a:noFill/>
                <a:ln w="19050">
                  <a:solidFill>
                    <a:srgbClr val="FF0000"/>
                  </a:solidFill>
                  <a:round/>
                  <a:headEnd/>
                  <a:tailEnd/>
                </a:ln>
              </p:spPr>
              <p:txBody>
                <a:bodyPr/>
                <a:lstStyle/>
                <a:p>
                  <a:endParaRPr lang="en-SG" dirty="0"/>
                </a:p>
              </p:txBody>
            </p:sp>
            <p:sp>
              <p:nvSpPr>
                <p:cNvPr id="7513" name="Line 395"/>
                <p:cNvSpPr>
                  <a:spLocks noChangeShapeType="1"/>
                </p:cNvSpPr>
                <p:nvPr/>
              </p:nvSpPr>
              <p:spPr bwMode="auto">
                <a:xfrm flipV="1">
                  <a:off x="1008" y="1488"/>
                  <a:ext cx="96" cy="48"/>
                </a:xfrm>
                <a:prstGeom prst="line">
                  <a:avLst/>
                </a:prstGeom>
                <a:noFill/>
                <a:ln w="19050">
                  <a:solidFill>
                    <a:srgbClr val="FF0000"/>
                  </a:solidFill>
                  <a:round/>
                  <a:headEnd/>
                  <a:tailEnd/>
                </a:ln>
              </p:spPr>
              <p:txBody>
                <a:bodyPr/>
                <a:lstStyle/>
                <a:p>
                  <a:endParaRPr lang="en-SG" dirty="0"/>
                </a:p>
              </p:txBody>
            </p:sp>
            <p:sp>
              <p:nvSpPr>
                <p:cNvPr id="7514" name="Line 396"/>
                <p:cNvSpPr>
                  <a:spLocks noChangeShapeType="1"/>
                </p:cNvSpPr>
                <p:nvPr/>
              </p:nvSpPr>
              <p:spPr bwMode="auto">
                <a:xfrm>
                  <a:off x="1008" y="1440"/>
                  <a:ext cx="96" cy="48"/>
                </a:xfrm>
                <a:prstGeom prst="line">
                  <a:avLst/>
                </a:prstGeom>
                <a:noFill/>
                <a:ln w="19050">
                  <a:solidFill>
                    <a:srgbClr val="FF0000"/>
                  </a:solidFill>
                  <a:round/>
                  <a:headEnd/>
                  <a:tailEnd/>
                </a:ln>
              </p:spPr>
              <p:txBody>
                <a:bodyPr/>
                <a:lstStyle/>
                <a:p>
                  <a:endParaRPr lang="en-SG" dirty="0"/>
                </a:p>
              </p:txBody>
            </p:sp>
            <p:sp>
              <p:nvSpPr>
                <p:cNvPr id="7515" name="Oval 397"/>
                <p:cNvSpPr>
                  <a:spLocks noChangeArrowheads="1"/>
                </p:cNvSpPr>
                <p:nvPr/>
              </p:nvSpPr>
              <p:spPr bwMode="auto">
                <a:xfrm>
                  <a:off x="1107" y="1464"/>
                  <a:ext cx="47" cy="47"/>
                </a:xfrm>
                <a:prstGeom prst="ellipse">
                  <a:avLst/>
                </a:prstGeom>
                <a:solidFill>
                  <a:schemeClr val="bg1"/>
                </a:solidFill>
                <a:ln w="19050">
                  <a:solidFill>
                    <a:srgbClr val="FF0000"/>
                  </a:solidFill>
                  <a:round/>
                  <a:headEnd/>
                  <a:tailEnd/>
                </a:ln>
              </p:spPr>
              <p:txBody>
                <a:bodyPr wrap="none" anchor="ctr"/>
                <a:lstStyle/>
                <a:p>
                  <a:endParaRPr lang="en-SG" dirty="0"/>
                </a:p>
              </p:txBody>
            </p:sp>
          </p:grpSp>
          <p:sp>
            <p:nvSpPr>
              <p:cNvPr id="7509" name="Line 398"/>
              <p:cNvSpPr>
                <a:spLocks noChangeShapeType="1"/>
              </p:cNvSpPr>
              <p:nvPr/>
            </p:nvSpPr>
            <p:spPr bwMode="auto">
              <a:xfrm flipH="1">
                <a:off x="1104" y="1488"/>
                <a:ext cx="48" cy="0"/>
              </a:xfrm>
              <a:prstGeom prst="line">
                <a:avLst/>
              </a:prstGeom>
              <a:noFill/>
              <a:ln w="19050">
                <a:solidFill>
                  <a:srgbClr val="FF0000"/>
                </a:solidFill>
                <a:round/>
                <a:headEnd/>
                <a:tailEnd/>
              </a:ln>
            </p:spPr>
            <p:txBody>
              <a:bodyPr/>
              <a:lstStyle/>
              <a:p>
                <a:endParaRPr lang="en-SG" dirty="0"/>
              </a:p>
            </p:txBody>
          </p:sp>
          <p:sp>
            <p:nvSpPr>
              <p:cNvPr id="7510" name="Line 399"/>
              <p:cNvSpPr>
                <a:spLocks noChangeShapeType="1"/>
              </p:cNvSpPr>
              <p:nvPr/>
            </p:nvSpPr>
            <p:spPr bwMode="auto">
              <a:xfrm>
                <a:off x="1296" y="1488"/>
                <a:ext cx="48" cy="0"/>
              </a:xfrm>
              <a:prstGeom prst="line">
                <a:avLst/>
              </a:prstGeom>
              <a:noFill/>
              <a:ln w="19050">
                <a:solidFill>
                  <a:srgbClr val="FF0000"/>
                </a:solidFill>
                <a:round/>
                <a:headEnd/>
                <a:tailEnd/>
              </a:ln>
            </p:spPr>
            <p:txBody>
              <a:bodyPr/>
              <a:lstStyle/>
              <a:p>
                <a:endParaRPr lang="en-SG" dirty="0"/>
              </a:p>
            </p:txBody>
          </p:sp>
          <p:sp>
            <p:nvSpPr>
              <p:cNvPr id="7511" name="Line 400"/>
              <p:cNvSpPr>
                <a:spLocks noChangeShapeType="1"/>
              </p:cNvSpPr>
              <p:nvPr/>
            </p:nvSpPr>
            <p:spPr bwMode="auto">
              <a:xfrm flipH="1">
                <a:off x="912" y="1488"/>
                <a:ext cx="48" cy="0"/>
              </a:xfrm>
              <a:prstGeom prst="line">
                <a:avLst/>
              </a:prstGeom>
              <a:noFill/>
              <a:ln w="19050">
                <a:solidFill>
                  <a:srgbClr val="FF0000"/>
                </a:solidFill>
                <a:round/>
                <a:headEnd/>
                <a:tailEnd/>
              </a:ln>
            </p:spPr>
            <p:txBody>
              <a:bodyPr/>
              <a:lstStyle/>
              <a:p>
                <a:endParaRPr lang="en-SG" dirty="0"/>
              </a:p>
            </p:txBody>
          </p:sp>
        </p:grpSp>
      </p:grpSp>
      <p:grpSp>
        <p:nvGrpSpPr>
          <p:cNvPr id="7698" name="Group 401"/>
          <p:cNvGrpSpPr>
            <a:grpSpLocks/>
          </p:cNvGrpSpPr>
          <p:nvPr/>
        </p:nvGrpSpPr>
        <p:grpSpPr bwMode="auto">
          <a:xfrm>
            <a:off x="4387850" y="1997075"/>
            <a:ext cx="685800" cy="1447800"/>
            <a:chOff x="192" y="768"/>
            <a:chExt cx="432" cy="912"/>
          </a:xfrm>
        </p:grpSpPr>
        <p:sp>
          <p:nvSpPr>
            <p:cNvPr id="7474" name="Rectangle 402"/>
            <p:cNvSpPr>
              <a:spLocks noChangeArrowheads="1"/>
            </p:cNvSpPr>
            <p:nvPr/>
          </p:nvSpPr>
          <p:spPr bwMode="auto">
            <a:xfrm>
              <a:off x="480" y="1200"/>
              <a:ext cx="144" cy="192"/>
            </a:xfrm>
            <a:prstGeom prst="rect">
              <a:avLst/>
            </a:prstGeom>
            <a:solidFill>
              <a:schemeClr val="bg1"/>
            </a:solidFill>
            <a:ln w="9525">
              <a:noFill/>
              <a:miter lim="800000"/>
              <a:headEnd/>
              <a:tailEnd/>
            </a:ln>
          </p:spPr>
          <p:txBody>
            <a:bodyPr wrap="none" anchor="ctr"/>
            <a:lstStyle/>
            <a:p>
              <a:endParaRPr lang="en-SG" dirty="0"/>
            </a:p>
          </p:txBody>
        </p:sp>
        <p:sp>
          <p:nvSpPr>
            <p:cNvPr id="7475" name="Line 403"/>
            <p:cNvSpPr>
              <a:spLocks noChangeShapeType="1"/>
            </p:cNvSpPr>
            <p:nvPr/>
          </p:nvSpPr>
          <p:spPr bwMode="auto">
            <a:xfrm>
              <a:off x="528" y="1152"/>
              <a:ext cx="0" cy="96"/>
            </a:xfrm>
            <a:prstGeom prst="line">
              <a:avLst/>
            </a:prstGeom>
            <a:noFill/>
            <a:ln w="19050">
              <a:solidFill>
                <a:srgbClr val="FF0000"/>
              </a:solidFill>
              <a:round/>
              <a:headEnd/>
              <a:tailEnd/>
            </a:ln>
          </p:spPr>
          <p:txBody>
            <a:bodyPr/>
            <a:lstStyle/>
            <a:p>
              <a:endParaRPr lang="en-SG" dirty="0"/>
            </a:p>
          </p:txBody>
        </p:sp>
        <p:sp>
          <p:nvSpPr>
            <p:cNvPr id="7476" name="Line 404"/>
            <p:cNvSpPr>
              <a:spLocks noChangeShapeType="1"/>
            </p:cNvSpPr>
            <p:nvPr/>
          </p:nvSpPr>
          <p:spPr bwMode="auto">
            <a:xfrm>
              <a:off x="528" y="1248"/>
              <a:ext cx="0" cy="96"/>
            </a:xfrm>
            <a:prstGeom prst="line">
              <a:avLst/>
            </a:prstGeom>
            <a:noFill/>
            <a:ln w="19050">
              <a:solidFill>
                <a:srgbClr val="FF0000"/>
              </a:solidFill>
              <a:round/>
              <a:headEnd/>
              <a:tailEnd/>
            </a:ln>
          </p:spPr>
          <p:txBody>
            <a:bodyPr/>
            <a:lstStyle/>
            <a:p>
              <a:endParaRPr lang="en-SG" dirty="0"/>
            </a:p>
          </p:txBody>
        </p:sp>
        <p:sp>
          <p:nvSpPr>
            <p:cNvPr id="7477" name="Line 405"/>
            <p:cNvSpPr>
              <a:spLocks noChangeShapeType="1"/>
            </p:cNvSpPr>
            <p:nvPr/>
          </p:nvSpPr>
          <p:spPr bwMode="auto">
            <a:xfrm>
              <a:off x="528" y="1344"/>
              <a:ext cx="0" cy="144"/>
            </a:xfrm>
            <a:prstGeom prst="line">
              <a:avLst/>
            </a:prstGeom>
            <a:noFill/>
            <a:ln w="19050">
              <a:solidFill>
                <a:srgbClr val="FF0000"/>
              </a:solidFill>
              <a:round/>
              <a:headEnd/>
              <a:tailEnd/>
            </a:ln>
          </p:spPr>
          <p:txBody>
            <a:bodyPr/>
            <a:lstStyle/>
            <a:p>
              <a:endParaRPr lang="en-SG" dirty="0"/>
            </a:p>
          </p:txBody>
        </p:sp>
        <p:sp>
          <p:nvSpPr>
            <p:cNvPr id="7478" name="Line 406"/>
            <p:cNvSpPr>
              <a:spLocks noChangeShapeType="1"/>
            </p:cNvSpPr>
            <p:nvPr/>
          </p:nvSpPr>
          <p:spPr bwMode="auto">
            <a:xfrm>
              <a:off x="432" y="1488"/>
              <a:ext cx="192" cy="0"/>
            </a:xfrm>
            <a:prstGeom prst="line">
              <a:avLst/>
            </a:prstGeom>
            <a:noFill/>
            <a:ln w="19050">
              <a:solidFill>
                <a:srgbClr val="FF0000"/>
              </a:solidFill>
              <a:round/>
              <a:headEnd/>
              <a:tailEnd/>
            </a:ln>
          </p:spPr>
          <p:txBody>
            <a:bodyPr/>
            <a:lstStyle/>
            <a:p>
              <a:endParaRPr lang="en-SG" dirty="0"/>
            </a:p>
          </p:txBody>
        </p:sp>
        <p:sp>
          <p:nvSpPr>
            <p:cNvPr id="7479" name="Line 407"/>
            <p:cNvSpPr>
              <a:spLocks noChangeShapeType="1"/>
            </p:cNvSpPr>
            <p:nvPr/>
          </p:nvSpPr>
          <p:spPr bwMode="auto">
            <a:xfrm>
              <a:off x="432" y="1536"/>
              <a:ext cx="192" cy="0"/>
            </a:xfrm>
            <a:prstGeom prst="line">
              <a:avLst/>
            </a:prstGeom>
            <a:noFill/>
            <a:ln w="19050">
              <a:solidFill>
                <a:srgbClr val="FF0000"/>
              </a:solidFill>
              <a:round/>
              <a:headEnd/>
              <a:tailEnd/>
            </a:ln>
          </p:spPr>
          <p:txBody>
            <a:bodyPr/>
            <a:lstStyle/>
            <a:p>
              <a:endParaRPr lang="en-SG" dirty="0"/>
            </a:p>
          </p:txBody>
        </p:sp>
        <p:sp>
          <p:nvSpPr>
            <p:cNvPr id="7480" name="Line 408"/>
            <p:cNvSpPr>
              <a:spLocks noChangeShapeType="1"/>
            </p:cNvSpPr>
            <p:nvPr/>
          </p:nvSpPr>
          <p:spPr bwMode="auto">
            <a:xfrm>
              <a:off x="528" y="1536"/>
              <a:ext cx="0" cy="144"/>
            </a:xfrm>
            <a:prstGeom prst="line">
              <a:avLst/>
            </a:prstGeom>
            <a:noFill/>
            <a:ln w="19050">
              <a:solidFill>
                <a:srgbClr val="FF0000"/>
              </a:solidFill>
              <a:round/>
              <a:headEnd/>
              <a:tailEnd/>
            </a:ln>
          </p:spPr>
          <p:txBody>
            <a:bodyPr/>
            <a:lstStyle/>
            <a:p>
              <a:endParaRPr lang="en-SG" dirty="0"/>
            </a:p>
          </p:txBody>
        </p:sp>
        <p:sp>
          <p:nvSpPr>
            <p:cNvPr id="7481" name="Line 409"/>
            <p:cNvSpPr>
              <a:spLocks noChangeShapeType="1"/>
            </p:cNvSpPr>
            <p:nvPr/>
          </p:nvSpPr>
          <p:spPr bwMode="auto">
            <a:xfrm>
              <a:off x="576" y="1296"/>
              <a:ext cx="48" cy="0"/>
            </a:xfrm>
            <a:prstGeom prst="line">
              <a:avLst/>
            </a:prstGeom>
            <a:noFill/>
            <a:ln w="19050">
              <a:solidFill>
                <a:srgbClr val="FF0000"/>
              </a:solidFill>
              <a:round/>
              <a:headEnd/>
              <a:tailEnd/>
            </a:ln>
          </p:spPr>
          <p:txBody>
            <a:bodyPr/>
            <a:lstStyle/>
            <a:p>
              <a:endParaRPr lang="en-SG" dirty="0"/>
            </a:p>
          </p:txBody>
        </p:sp>
        <p:sp>
          <p:nvSpPr>
            <p:cNvPr id="7482" name="Line 410"/>
            <p:cNvSpPr>
              <a:spLocks noChangeShapeType="1"/>
            </p:cNvSpPr>
            <p:nvPr/>
          </p:nvSpPr>
          <p:spPr bwMode="auto">
            <a:xfrm flipV="1">
              <a:off x="624" y="816"/>
              <a:ext cx="0" cy="480"/>
            </a:xfrm>
            <a:prstGeom prst="line">
              <a:avLst/>
            </a:prstGeom>
            <a:noFill/>
            <a:ln w="19050">
              <a:solidFill>
                <a:srgbClr val="FF0000"/>
              </a:solidFill>
              <a:round/>
              <a:headEnd/>
              <a:tailEnd/>
            </a:ln>
          </p:spPr>
          <p:txBody>
            <a:bodyPr/>
            <a:lstStyle/>
            <a:p>
              <a:endParaRPr lang="en-SG" dirty="0"/>
            </a:p>
          </p:txBody>
        </p:sp>
        <p:grpSp>
          <p:nvGrpSpPr>
            <p:cNvPr id="7699" name="Group 411"/>
            <p:cNvGrpSpPr>
              <a:grpSpLocks/>
            </p:cNvGrpSpPr>
            <p:nvPr/>
          </p:nvGrpSpPr>
          <p:grpSpPr bwMode="auto">
            <a:xfrm>
              <a:off x="192" y="768"/>
              <a:ext cx="432" cy="96"/>
              <a:chOff x="912" y="1440"/>
              <a:chExt cx="432" cy="96"/>
            </a:xfrm>
          </p:grpSpPr>
          <p:grpSp>
            <p:nvGrpSpPr>
              <p:cNvPr id="7711" name="Group 412"/>
              <p:cNvGrpSpPr>
                <a:grpSpLocks/>
              </p:cNvGrpSpPr>
              <p:nvPr/>
            </p:nvGrpSpPr>
            <p:grpSpPr bwMode="auto">
              <a:xfrm>
                <a:off x="960" y="1440"/>
                <a:ext cx="146" cy="96"/>
                <a:chOff x="1008" y="1440"/>
                <a:chExt cx="146" cy="96"/>
              </a:xfrm>
            </p:grpSpPr>
            <p:sp>
              <p:nvSpPr>
                <p:cNvPr id="7493" name="Line 413"/>
                <p:cNvSpPr>
                  <a:spLocks noChangeShapeType="1"/>
                </p:cNvSpPr>
                <p:nvPr/>
              </p:nvSpPr>
              <p:spPr bwMode="auto">
                <a:xfrm>
                  <a:off x="1008" y="1440"/>
                  <a:ext cx="0" cy="96"/>
                </a:xfrm>
                <a:prstGeom prst="line">
                  <a:avLst/>
                </a:prstGeom>
                <a:noFill/>
                <a:ln w="19050">
                  <a:solidFill>
                    <a:srgbClr val="FF0000"/>
                  </a:solidFill>
                  <a:round/>
                  <a:headEnd/>
                  <a:tailEnd/>
                </a:ln>
              </p:spPr>
              <p:txBody>
                <a:bodyPr/>
                <a:lstStyle/>
                <a:p>
                  <a:endParaRPr lang="en-SG" dirty="0"/>
                </a:p>
              </p:txBody>
            </p:sp>
            <p:sp>
              <p:nvSpPr>
                <p:cNvPr id="7494" name="Line 414"/>
                <p:cNvSpPr>
                  <a:spLocks noChangeShapeType="1"/>
                </p:cNvSpPr>
                <p:nvPr/>
              </p:nvSpPr>
              <p:spPr bwMode="auto">
                <a:xfrm flipV="1">
                  <a:off x="1008" y="1488"/>
                  <a:ext cx="96" cy="48"/>
                </a:xfrm>
                <a:prstGeom prst="line">
                  <a:avLst/>
                </a:prstGeom>
                <a:noFill/>
                <a:ln w="19050">
                  <a:solidFill>
                    <a:srgbClr val="FF0000"/>
                  </a:solidFill>
                  <a:round/>
                  <a:headEnd/>
                  <a:tailEnd/>
                </a:ln>
              </p:spPr>
              <p:txBody>
                <a:bodyPr/>
                <a:lstStyle/>
                <a:p>
                  <a:endParaRPr lang="en-SG" dirty="0"/>
                </a:p>
              </p:txBody>
            </p:sp>
            <p:sp>
              <p:nvSpPr>
                <p:cNvPr id="7495" name="Line 415"/>
                <p:cNvSpPr>
                  <a:spLocks noChangeShapeType="1"/>
                </p:cNvSpPr>
                <p:nvPr/>
              </p:nvSpPr>
              <p:spPr bwMode="auto">
                <a:xfrm>
                  <a:off x="1008" y="1440"/>
                  <a:ext cx="96" cy="48"/>
                </a:xfrm>
                <a:prstGeom prst="line">
                  <a:avLst/>
                </a:prstGeom>
                <a:noFill/>
                <a:ln w="19050">
                  <a:solidFill>
                    <a:srgbClr val="FF0000"/>
                  </a:solidFill>
                  <a:round/>
                  <a:headEnd/>
                  <a:tailEnd/>
                </a:ln>
              </p:spPr>
              <p:txBody>
                <a:bodyPr/>
                <a:lstStyle/>
                <a:p>
                  <a:endParaRPr lang="en-SG" dirty="0"/>
                </a:p>
              </p:txBody>
            </p:sp>
            <p:sp>
              <p:nvSpPr>
                <p:cNvPr id="7496" name="Oval 416"/>
                <p:cNvSpPr>
                  <a:spLocks noChangeArrowheads="1"/>
                </p:cNvSpPr>
                <p:nvPr/>
              </p:nvSpPr>
              <p:spPr bwMode="auto">
                <a:xfrm>
                  <a:off x="1107" y="1464"/>
                  <a:ext cx="47" cy="47"/>
                </a:xfrm>
                <a:prstGeom prst="ellipse">
                  <a:avLst/>
                </a:prstGeom>
                <a:solidFill>
                  <a:schemeClr val="bg1"/>
                </a:solidFill>
                <a:ln w="19050">
                  <a:solidFill>
                    <a:srgbClr val="FF0000"/>
                  </a:solidFill>
                  <a:round/>
                  <a:headEnd/>
                  <a:tailEnd/>
                </a:ln>
              </p:spPr>
              <p:txBody>
                <a:bodyPr wrap="none" anchor="ctr"/>
                <a:lstStyle/>
                <a:p>
                  <a:endParaRPr lang="en-SG" dirty="0"/>
                </a:p>
              </p:txBody>
            </p:sp>
          </p:grpSp>
          <p:grpSp>
            <p:nvGrpSpPr>
              <p:cNvPr id="7712" name="Group 417"/>
              <p:cNvGrpSpPr>
                <a:grpSpLocks/>
              </p:cNvGrpSpPr>
              <p:nvPr/>
            </p:nvGrpSpPr>
            <p:grpSpPr bwMode="auto">
              <a:xfrm>
                <a:off x="1152" y="1440"/>
                <a:ext cx="146" cy="96"/>
                <a:chOff x="1008" y="1440"/>
                <a:chExt cx="146" cy="96"/>
              </a:xfrm>
            </p:grpSpPr>
            <p:sp>
              <p:nvSpPr>
                <p:cNvPr id="7489" name="Line 418"/>
                <p:cNvSpPr>
                  <a:spLocks noChangeShapeType="1"/>
                </p:cNvSpPr>
                <p:nvPr/>
              </p:nvSpPr>
              <p:spPr bwMode="auto">
                <a:xfrm>
                  <a:off x="1008" y="1440"/>
                  <a:ext cx="0" cy="96"/>
                </a:xfrm>
                <a:prstGeom prst="line">
                  <a:avLst/>
                </a:prstGeom>
                <a:noFill/>
                <a:ln w="19050">
                  <a:solidFill>
                    <a:srgbClr val="FF0000"/>
                  </a:solidFill>
                  <a:round/>
                  <a:headEnd/>
                  <a:tailEnd/>
                </a:ln>
              </p:spPr>
              <p:txBody>
                <a:bodyPr/>
                <a:lstStyle/>
                <a:p>
                  <a:endParaRPr lang="en-SG" dirty="0"/>
                </a:p>
              </p:txBody>
            </p:sp>
            <p:sp>
              <p:nvSpPr>
                <p:cNvPr id="7490" name="Line 419"/>
                <p:cNvSpPr>
                  <a:spLocks noChangeShapeType="1"/>
                </p:cNvSpPr>
                <p:nvPr/>
              </p:nvSpPr>
              <p:spPr bwMode="auto">
                <a:xfrm flipV="1">
                  <a:off x="1008" y="1488"/>
                  <a:ext cx="96" cy="48"/>
                </a:xfrm>
                <a:prstGeom prst="line">
                  <a:avLst/>
                </a:prstGeom>
                <a:noFill/>
                <a:ln w="19050">
                  <a:solidFill>
                    <a:srgbClr val="FF0000"/>
                  </a:solidFill>
                  <a:round/>
                  <a:headEnd/>
                  <a:tailEnd/>
                </a:ln>
              </p:spPr>
              <p:txBody>
                <a:bodyPr/>
                <a:lstStyle/>
                <a:p>
                  <a:endParaRPr lang="en-SG" dirty="0"/>
                </a:p>
              </p:txBody>
            </p:sp>
            <p:sp>
              <p:nvSpPr>
                <p:cNvPr id="7491" name="Line 420"/>
                <p:cNvSpPr>
                  <a:spLocks noChangeShapeType="1"/>
                </p:cNvSpPr>
                <p:nvPr/>
              </p:nvSpPr>
              <p:spPr bwMode="auto">
                <a:xfrm>
                  <a:off x="1008" y="1440"/>
                  <a:ext cx="96" cy="48"/>
                </a:xfrm>
                <a:prstGeom prst="line">
                  <a:avLst/>
                </a:prstGeom>
                <a:noFill/>
                <a:ln w="19050">
                  <a:solidFill>
                    <a:srgbClr val="FF0000"/>
                  </a:solidFill>
                  <a:round/>
                  <a:headEnd/>
                  <a:tailEnd/>
                </a:ln>
              </p:spPr>
              <p:txBody>
                <a:bodyPr/>
                <a:lstStyle/>
                <a:p>
                  <a:endParaRPr lang="en-SG" dirty="0"/>
                </a:p>
              </p:txBody>
            </p:sp>
            <p:sp>
              <p:nvSpPr>
                <p:cNvPr id="7492" name="Oval 421"/>
                <p:cNvSpPr>
                  <a:spLocks noChangeArrowheads="1"/>
                </p:cNvSpPr>
                <p:nvPr/>
              </p:nvSpPr>
              <p:spPr bwMode="auto">
                <a:xfrm>
                  <a:off x="1107" y="1464"/>
                  <a:ext cx="47" cy="47"/>
                </a:xfrm>
                <a:prstGeom prst="ellipse">
                  <a:avLst/>
                </a:prstGeom>
                <a:solidFill>
                  <a:schemeClr val="bg1"/>
                </a:solidFill>
                <a:ln w="19050">
                  <a:solidFill>
                    <a:srgbClr val="FF0000"/>
                  </a:solidFill>
                  <a:round/>
                  <a:headEnd/>
                  <a:tailEnd/>
                </a:ln>
              </p:spPr>
              <p:txBody>
                <a:bodyPr wrap="none" anchor="ctr"/>
                <a:lstStyle/>
                <a:p>
                  <a:endParaRPr lang="en-SG" dirty="0"/>
                </a:p>
              </p:txBody>
            </p:sp>
          </p:grpSp>
          <p:sp>
            <p:nvSpPr>
              <p:cNvPr id="7486" name="Line 422"/>
              <p:cNvSpPr>
                <a:spLocks noChangeShapeType="1"/>
              </p:cNvSpPr>
              <p:nvPr/>
            </p:nvSpPr>
            <p:spPr bwMode="auto">
              <a:xfrm flipH="1">
                <a:off x="1104" y="1488"/>
                <a:ext cx="48" cy="0"/>
              </a:xfrm>
              <a:prstGeom prst="line">
                <a:avLst/>
              </a:prstGeom>
              <a:noFill/>
              <a:ln w="19050">
                <a:solidFill>
                  <a:srgbClr val="FF0000"/>
                </a:solidFill>
                <a:round/>
                <a:headEnd/>
                <a:tailEnd/>
              </a:ln>
            </p:spPr>
            <p:txBody>
              <a:bodyPr/>
              <a:lstStyle/>
              <a:p>
                <a:endParaRPr lang="en-SG" dirty="0"/>
              </a:p>
            </p:txBody>
          </p:sp>
          <p:sp>
            <p:nvSpPr>
              <p:cNvPr id="7487" name="Line 423"/>
              <p:cNvSpPr>
                <a:spLocks noChangeShapeType="1"/>
              </p:cNvSpPr>
              <p:nvPr/>
            </p:nvSpPr>
            <p:spPr bwMode="auto">
              <a:xfrm>
                <a:off x="1296" y="1488"/>
                <a:ext cx="48" cy="0"/>
              </a:xfrm>
              <a:prstGeom prst="line">
                <a:avLst/>
              </a:prstGeom>
              <a:noFill/>
              <a:ln w="19050">
                <a:solidFill>
                  <a:srgbClr val="FF0000"/>
                </a:solidFill>
                <a:round/>
                <a:headEnd/>
                <a:tailEnd/>
              </a:ln>
            </p:spPr>
            <p:txBody>
              <a:bodyPr/>
              <a:lstStyle/>
              <a:p>
                <a:endParaRPr lang="en-SG" dirty="0"/>
              </a:p>
            </p:txBody>
          </p:sp>
          <p:sp>
            <p:nvSpPr>
              <p:cNvPr id="7488" name="Line 424"/>
              <p:cNvSpPr>
                <a:spLocks noChangeShapeType="1"/>
              </p:cNvSpPr>
              <p:nvPr/>
            </p:nvSpPr>
            <p:spPr bwMode="auto">
              <a:xfrm flipH="1">
                <a:off x="912" y="1488"/>
                <a:ext cx="48" cy="0"/>
              </a:xfrm>
              <a:prstGeom prst="line">
                <a:avLst/>
              </a:prstGeom>
              <a:noFill/>
              <a:ln w="19050">
                <a:solidFill>
                  <a:srgbClr val="FF0000"/>
                </a:solidFill>
                <a:round/>
                <a:headEnd/>
                <a:tailEnd/>
              </a:ln>
            </p:spPr>
            <p:txBody>
              <a:bodyPr/>
              <a:lstStyle/>
              <a:p>
                <a:endParaRPr lang="en-SG" dirty="0"/>
              </a:p>
            </p:txBody>
          </p:sp>
        </p:grpSp>
      </p:grpSp>
      <p:grpSp>
        <p:nvGrpSpPr>
          <p:cNvPr id="7724" name="Group 425"/>
          <p:cNvGrpSpPr>
            <a:grpSpLocks/>
          </p:cNvGrpSpPr>
          <p:nvPr/>
        </p:nvGrpSpPr>
        <p:grpSpPr bwMode="auto">
          <a:xfrm>
            <a:off x="5073650" y="1997075"/>
            <a:ext cx="685800" cy="1447800"/>
            <a:chOff x="192" y="768"/>
            <a:chExt cx="432" cy="912"/>
          </a:xfrm>
        </p:grpSpPr>
        <p:sp>
          <p:nvSpPr>
            <p:cNvPr id="7451" name="Rectangle 426"/>
            <p:cNvSpPr>
              <a:spLocks noChangeArrowheads="1"/>
            </p:cNvSpPr>
            <p:nvPr/>
          </p:nvSpPr>
          <p:spPr bwMode="auto">
            <a:xfrm>
              <a:off x="480" y="1200"/>
              <a:ext cx="144" cy="192"/>
            </a:xfrm>
            <a:prstGeom prst="rect">
              <a:avLst/>
            </a:prstGeom>
            <a:solidFill>
              <a:schemeClr val="bg1"/>
            </a:solidFill>
            <a:ln w="9525">
              <a:noFill/>
              <a:miter lim="800000"/>
              <a:headEnd/>
              <a:tailEnd/>
            </a:ln>
          </p:spPr>
          <p:txBody>
            <a:bodyPr wrap="none" anchor="ctr"/>
            <a:lstStyle/>
            <a:p>
              <a:endParaRPr lang="en-SG" dirty="0"/>
            </a:p>
          </p:txBody>
        </p:sp>
        <p:sp>
          <p:nvSpPr>
            <p:cNvPr id="7452" name="Line 427"/>
            <p:cNvSpPr>
              <a:spLocks noChangeShapeType="1"/>
            </p:cNvSpPr>
            <p:nvPr/>
          </p:nvSpPr>
          <p:spPr bwMode="auto">
            <a:xfrm>
              <a:off x="528" y="1152"/>
              <a:ext cx="0" cy="96"/>
            </a:xfrm>
            <a:prstGeom prst="line">
              <a:avLst/>
            </a:prstGeom>
            <a:noFill/>
            <a:ln w="19050">
              <a:solidFill>
                <a:srgbClr val="FF0000"/>
              </a:solidFill>
              <a:round/>
              <a:headEnd/>
              <a:tailEnd/>
            </a:ln>
          </p:spPr>
          <p:txBody>
            <a:bodyPr/>
            <a:lstStyle/>
            <a:p>
              <a:endParaRPr lang="en-SG" dirty="0"/>
            </a:p>
          </p:txBody>
        </p:sp>
        <p:sp>
          <p:nvSpPr>
            <p:cNvPr id="7453" name="Line 428"/>
            <p:cNvSpPr>
              <a:spLocks noChangeShapeType="1"/>
            </p:cNvSpPr>
            <p:nvPr/>
          </p:nvSpPr>
          <p:spPr bwMode="auto">
            <a:xfrm>
              <a:off x="528" y="1248"/>
              <a:ext cx="0" cy="96"/>
            </a:xfrm>
            <a:prstGeom prst="line">
              <a:avLst/>
            </a:prstGeom>
            <a:noFill/>
            <a:ln w="19050">
              <a:solidFill>
                <a:srgbClr val="FF0000"/>
              </a:solidFill>
              <a:round/>
              <a:headEnd/>
              <a:tailEnd/>
            </a:ln>
          </p:spPr>
          <p:txBody>
            <a:bodyPr/>
            <a:lstStyle/>
            <a:p>
              <a:endParaRPr lang="en-SG" dirty="0"/>
            </a:p>
          </p:txBody>
        </p:sp>
        <p:sp>
          <p:nvSpPr>
            <p:cNvPr id="7454" name="Line 429"/>
            <p:cNvSpPr>
              <a:spLocks noChangeShapeType="1"/>
            </p:cNvSpPr>
            <p:nvPr/>
          </p:nvSpPr>
          <p:spPr bwMode="auto">
            <a:xfrm>
              <a:off x="528" y="1344"/>
              <a:ext cx="0" cy="144"/>
            </a:xfrm>
            <a:prstGeom prst="line">
              <a:avLst/>
            </a:prstGeom>
            <a:noFill/>
            <a:ln w="19050">
              <a:solidFill>
                <a:srgbClr val="FF0000"/>
              </a:solidFill>
              <a:round/>
              <a:headEnd/>
              <a:tailEnd/>
            </a:ln>
          </p:spPr>
          <p:txBody>
            <a:bodyPr/>
            <a:lstStyle/>
            <a:p>
              <a:endParaRPr lang="en-SG" dirty="0"/>
            </a:p>
          </p:txBody>
        </p:sp>
        <p:sp>
          <p:nvSpPr>
            <p:cNvPr id="7455" name="Line 430"/>
            <p:cNvSpPr>
              <a:spLocks noChangeShapeType="1"/>
            </p:cNvSpPr>
            <p:nvPr/>
          </p:nvSpPr>
          <p:spPr bwMode="auto">
            <a:xfrm>
              <a:off x="432" y="1488"/>
              <a:ext cx="192" cy="0"/>
            </a:xfrm>
            <a:prstGeom prst="line">
              <a:avLst/>
            </a:prstGeom>
            <a:noFill/>
            <a:ln w="19050">
              <a:solidFill>
                <a:srgbClr val="FF0000"/>
              </a:solidFill>
              <a:round/>
              <a:headEnd/>
              <a:tailEnd/>
            </a:ln>
          </p:spPr>
          <p:txBody>
            <a:bodyPr/>
            <a:lstStyle/>
            <a:p>
              <a:endParaRPr lang="en-SG" dirty="0"/>
            </a:p>
          </p:txBody>
        </p:sp>
        <p:sp>
          <p:nvSpPr>
            <p:cNvPr id="7456" name="Line 431"/>
            <p:cNvSpPr>
              <a:spLocks noChangeShapeType="1"/>
            </p:cNvSpPr>
            <p:nvPr/>
          </p:nvSpPr>
          <p:spPr bwMode="auto">
            <a:xfrm>
              <a:off x="432" y="1536"/>
              <a:ext cx="192" cy="0"/>
            </a:xfrm>
            <a:prstGeom prst="line">
              <a:avLst/>
            </a:prstGeom>
            <a:noFill/>
            <a:ln w="19050">
              <a:solidFill>
                <a:srgbClr val="FF0000"/>
              </a:solidFill>
              <a:round/>
              <a:headEnd/>
              <a:tailEnd/>
            </a:ln>
          </p:spPr>
          <p:txBody>
            <a:bodyPr/>
            <a:lstStyle/>
            <a:p>
              <a:endParaRPr lang="en-SG" dirty="0"/>
            </a:p>
          </p:txBody>
        </p:sp>
        <p:sp>
          <p:nvSpPr>
            <p:cNvPr id="7457" name="Line 432"/>
            <p:cNvSpPr>
              <a:spLocks noChangeShapeType="1"/>
            </p:cNvSpPr>
            <p:nvPr/>
          </p:nvSpPr>
          <p:spPr bwMode="auto">
            <a:xfrm>
              <a:off x="528" y="1536"/>
              <a:ext cx="0" cy="144"/>
            </a:xfrm>
            <a:prstGeom prst="line">
              <a:avLst/>
            </a:prstGeom>
            <a:noFill/>
            <a:ln w="19050">
              <a:solidFill>
                <a:srgbClr val="FF0000"/>
              </a:solidFill>
              <a:round/>
              <a:headEnd/>
              <a:tailEnd/>
            </a:ln>
          </p:spPr>
          <p:txBody>
            <a:bodyPr/>
            <a:lstStyle/>
            <a:p>
              <a:endParaRPr lang="en-SG" dirty="0"/>
            </a:p>
          </p:txBody>
        </p:sp>
        <p:sp>
          <p:nvSpPr>
            <p:cNvPr id="7458" name="Line 433"/>
            <p:cNvSpPr>
              <a:spLocks noChangeShapeType="1"/>
            </p:cNvSpPr>
            <p:nvPr/>
          </p:nvSpPr>
          <p:spPr bwMode="auto">
            <a:xfrm>
              <a:off x="576" y="1296"/>
              <a:ext cx="48" cy="0"/>
            </a:xfrm>
            <a:prstGeom prst="line">
              <a:avLst/>
            </a:prstGeom>
            <a:noFill/>
            <a:ln w="19050">
              <a:solidFill>
                <a:srgbClr val="FF0000"/>
              </a:solidFill>
              <a:round/>
              <a:headEnd/>
              <a:tailEnd/>
            </a:ln>
          </p:spPr>
          <p:txBody>
            <a:bodyPr/>
            <a:lstStyle/>
            <a:p>
              <a:endParaRPr lang="en-SG" dirty="0"/>
            </a:p>
          </p:txBody>
        </p:sp>
        <p:sp>
          <p:nvSpPr>
            <p:cNvPr id="7459" name="Line 434"/>
            <p:cNvSpPr>
              <a:spLocks noChangeShapeType="1"/>
            </p:cNvSpPr>
            <p:nvPr/>
          </p:nvSpPr>
          <p:spPr bwMode="auto">
            <a:xfrm flipV="1">
              <a:off x="624" y="816"/>
              <a:ext cx="0" cy="480"/>
            </a:xfrm>
            <a:prstGeom prst="line">
              <a:avLst/>
            </a:prstGeom>
            <a:noFill/>
            <a:ln w="19050">
              <a:solidFill>
                <a:srgbClr val="FF0000"/>
              </a:solidFill>
              <a:round/>
              <a:headEnd/>
              <a:tailEnd/>
            </a:ln>
          </p:spPr>
          <p:txBody>
            <a:bodyPr/>
            <a:lstStyle/>
            <a:p>
              <a:endParaRPr lang="en-SG" dirty="0"/>
            </a:p>
          </p:txBody>
        </p:sp>
        <p:grpSp>
          <p:nvGrpSpPr>
            <p:cNvPr id="7725" name="Group 435"/>
            <p:cNvGrpSpPr>
              <a:grpSpLocks/>
            </p:cNvGrpSpPr>
            <p:nvPr/>
          </p:nvGrpSpPr>
          <p:grpSpPr bwMode="auto">
            <a:xfrm>
              <a:off x="192" y="768"/>
              <a:ext cx="432" cy="96"/>
              <a:chOff x="912" y="1440"/>
              <a:chExt cx="432" cy="96"/>
            </a:xfrm>
          </p:grpSpPr>
          <p:grpSp>
            <p:nvGrpSpPr>
              <p:cNvPr id="7737" name="Group 436"/>
              <p:cNvGrpSpPr>
                <a:grpSpLocks/>
              </p:cNvGrpSpPr>
              <p:nvPr/>
            </p:nvGrpSpPr>
            <p:grpSpPr bwMode="auto">
              <a:xfrm>
                <a:off x="960" y="1440"/>
                <a:ext cx="146" cy="96"/>
                <a:chOff x="1008" y="1440"/>
                <a:chExt cx="146" cy="96"/>
              </a:xfrm>
            </p:grpSpPr>
            <p:sp>
              <p:nvSpPr>
                <p:cNvPr id="7470" name="Line 437"/>
                <p:cNvSpPr>
                  <a:spLocks noChangeShapeType="1"/>
                </p:cNvSpPr>
                <p:nvPr/>
              </p:nvSpPr>
              <p:spPr bwMode="auto">
                <a:xfrm>
                  <a:off x="1008" y="1440"/>
                  <a:ext cx="0" cy="96"/>
                </a:xfrm>
                <a:prstGeom prst="line">
                  <a:avLst/>
                </a:prstGeom>
                <a:noFill/>
                <a:ln w="19050">
                  <a:solidFill>
                    <a:srgbClr val="FF0000"/>
                  </a:solidFill>
                  <a:round/>
                  <a:headEnd/>
                  <a:tailEnd/>
                </a:ln>
              </p:spPr>
              <p:txBody>
                <a:bodyPr/>
                <a:lstStyle/>
                <a:p>
                  <a:endParaRPr lang="en-SG" dirty="0"/>
                </a:p>
              </p:txBody>
            </p:sp>
            <p:sp>
              <p:nvSpPr>
                <p:cNvPr id="7471" name="Line 438"/>
                <p:cNvSpPr>
                  <a:spLocks noChangeShapeType="1"/>
                </p:cNvSpPr>
                <p:nvPr/>
              </p:nvSpPr>
              <p:spPr bwMode="auto">
                <a:xfrm flipV="1">
                  <a:off x="1008" y="1488"/>
                  <a:ext cx="96" cy="48"/>
                </a:xfrm>
                <a:prstGeom prst="line">
                  <a:avLst/>
                </a:prstGeom>
                <a:noFill/>
                <a:ln w="19050">
                  <a:solidFill>
                    <a:srgbClr val="FF0000"/>
                  </a:solidFill>
                  <a:round/>
                  <a:headEnd/>
                  <a:tailEnd/>
                </a:ln>
              </p:spPr>
              <p:txBody>
                <a:bodyPr/>
                <a:lstStyle/>
                <a:p>
                  <a:endParaRPr lang="en-SG" dirty="0"/>
                </a:p>
              </p:txBody>
            </p:sp>
            <p:sp>
              <p:nvSpPr>
                <p:cNvPr id="7472" name="Line 439"/>
                <p:cNvSpPr>
                  <a:spLocks noChangeShapeType="1"/>
                </p:cNvSpPr>
                <p:nvPr/>
              </p:nvSpPr>
              <p:spPr bwMode="auto">
                <a:xfrm>
                  <a:off x="1008" y="1440"/>
                  <a:ext cx="96" cy="48"/>
                </a:xfrm>
                <a:prstGeom prst="line">
                  <a:avLst/>
                </a:prstGeom>
                <a:noFill/>
                <a:ln w="19050">
                  <a:solidFill>
                    <a:srgbClr val="FF0000"/>
                  </a:solidFill>
                  <a:round/>
                  <a:headEnd/>
                  <a:tailEnd/>
                </a:ln>
              </p:spPr>
              <p:txBody>
                <a:bodyPr/>
                <a:lstStyle/>
                <a:p>
                  <a:endParaRPr lang="en-SG" dirty="0"/>
                </a:p>
              </p:txBody>
            </p:sp>
            <p:sp>
              <p:nvSpPr>
                <p:cNvPr id="7473" name="Oval 440"/>
                <p:cNvSpPr>
                  <a:spLocks noChangeArrowheads="1"/>
                </p:cNvSpPr>
                <p:nvPr/>
              </p:nvSpPr>
              <p:spPr bwMode="auto">
                <a:xfrm>
                  <a:off x="1107" y="1464"/>
                  <a:ext cx="47" cy="47"/>
                </a:xfrm>
                <a:prstGeom prst="ellipse">
                  <a:avLst/>
                </a:prstGeom>
                <a:solidFill>
                  <a:schemeClr val="bg1"/>
                </a:solidFill>
                <a:ln w="19050">
                  <a:solidFill>
                    <a:srgbClr val="FF0000"/>
                  </a:solidFill>
                  <a:round/>
                  <a:headEnd/>
                  <a:tailEnd/>
                </a:ln>
              </p:spPr>
              <p:txBody>
                <a:bodyPr wrap="none" anchor="ctr"/>
                <a:lstStyle/>
                <a:p>
                  <a:endParaRPr lang="en-SG" dirty="0"/>
                </a:p>
              </p:txBody>
            </p:sp>
          </p:grpSp>
          <p:grpSp>
            <p:nvGrpSpPr>
              <p:cNvPr id="7738" name="Group 441"/>
              <p:cNvGrpSpPr>
                <a:grpSpLocks/>
              </p:cNvGrpSpPr>
              <p:nvPr/>
            </p:nvGrpSpPr>
            <p:grpSpPr bwMode="auto">
              <a:xfrm>
                <a:off x="1152" y="1440"/>
                <a:ext cx="146" cy="96"/>
                <a:chOff x="1008" y="1440"/>
                <a:chExt cx="146" cy="96"/>
              </a:xfrm>
            </p:grpSpPr>
            <p:sp>
              <p:nvSpPr>
                <p:cNvPr id="7466" name="Line 442"/>
                <p:cNvSpPr>
                  <a:spLocks noChangeShapeType="1"/>
                </p:cNvSpPr>
                <p:nvPr/>
              </p:nvSpPr>
              <p:spPr bwMode="auto">
                <a:xfrm>
                  <a:off x="1008" y="1440"/>
                  <a:ext cx="0" cy="96"/>
                </a:xfrm>
                <a:prstGeom prst="line">
                  <a:avLst/>
                </a:prstGeom>
                <a:noFill/>
                <a:ln w="19050">
                  <a:solidFill>
                    <a:srgbClr val="FF0000"/>
                  </a:solidFill>
                  <a:round/>
                  <a:headEnd/>
                  <a:tailEnd/>
                </a:ln>
              </p:spPr>
              <p:txBody>
                <a:bodyPr/>
                <a:lstStyle/>
                <a:p>
                  <a:endParaRPr lang="en-SG" dirty="0"/>
                </a:p>
              </p:txBody>
            </p:sp>
            <p:sp>
              <p:nvSpPr>
                <p:cNvPr id="7467" name="Line 443"/>
                <p:cNvSpPr>
                  <a:spLocks noChangeShapeType="1"/>
                </p:cNvSpPr>
                <p:nvPr/>
              </p:nvSpPr>
              <p:spPr bwMode="auto">
                <a:xfrm flipV="1">
                  <a:off x="1008" y="1488"/>
                  <a:ext cx="96" cy="48"/>
                </a:xfrm>
                <a:prstGeom prst="line">
                  <a:avLst/>
                </a:prstGeom>
                <a:noFill/>
                <a:ln w="19050">
                  <a:solidFill>
                    <a:srgbClr val="FF0000"/>
                  </a:solidFill>
                  <a:round/>
                  <a:headEnd/>
                  <a:tailEnd/>
                </a:ln>
              </p:spPr>
              <p:txBody>
                <a:bodyPr/>
                <a:lstStyle/>
                <a:p>
                  <a:endParaRPr lang="en-SG" dirty="0"/>
                </a:p>
              </p:txBody>
            </p:sp>
            <p:sp>
              <p:nvSpPr>
                <p:cNvPr id="7468" name="Line 444"/>
                <p:cNvSpPr>
                  <a:spLocks noChangeShapeType="1"/>
                </p:cNvSpPr>
                <p:nvPr/>
              </p:nvSpPr>
              <p:spPr bwMode="auto">
                <a:xfrm>
                  <a:off x="1008" y="1440"/>
                  <a:ext cx="96" cy="48"/>
                </a:xfrm>
                <a:prstGeom prst="line">
                  <a:avLst/>
                </a:prstGeom>
                <a:noFill/>
                <a:ln w="19050">
                  <a:solidFill>
                    <a:srgbClr val="FF0000"/>
                  </a:solidFill>
                  <a:round/>
                  <a:headEnd/>
                  <a:tailEnd/>
                </a:ln>
              </p:spPr>
              <p:txBody>
                <a:bodyPr/>
                <a:lstStyle/>
                <a:p>
                  <a:endParaRPr lang="en-SG" dirty="0"/>
                </a:p>
              </p:txBody>
            </p:sp>
            <p:sp>
              <p:nvSpPr>
                <p:cNvPr id="7469" name="Oval 445"/>
                <p:cNvSpPr>
                  <a:spLocks noChangeArrowheads="1"/>
                </p:cNvSpPr>
                <p:nvPr/>
              </p:nvSpPr>
              <p:spPr bwMode="auto">
                <a:xfrm>
                  <a:off x="1107" y="1464"/>
                  <a:ext cx="47" cy="47"/>
                </a:xfrm>
                <a:prstGeom prst="ellipse">
                  <a:avLst/>
                </a:prstGeom>
                <a:solidFill>
                  <a:schemeClr val="bg1"/>
                </a:solidFill>
                <a:ln w="19050">
                  <a:solidFill>
                    <a:srgbClr val="FF0000"/>
                  </a:solidFill>
                  <a:round/>
                  <a:headEnd/>
                  <a:tailEnd/>
                </a:ln>
              </p:spPr>
              <p:txBody>
                <a:bodyPr wrap="none" anchor="ctr"/>
                <a:lstStyle/>
                <a:p>
                  <a:endParaRPr lang="en-SG" dirty="0"/>
                </a:p>
              </p:txBody>
            </p:sp>
          </p:grpSp>
          <p:sp>
            <p:nvSpPr>
              <p:cNvPr id="7463" name="Line 446"/>
              <p:cNvSpPr>
                <a:spLocks noChangeShapeType="1"/>
              </p:cNvSpPr>
              <p:nvPr/>
            </p:nvSpPr>
            <p:spPr bwMode="auto">
              <a:xfrm flipH="1">
                <a:off x="1104" y="1488"/>
                <a:ext cx="48" cy="0"/>
              </a:xfrm>
              <a:prstGeom prst="line">
                <a:avLst/>
              </a:prstGeom>
              <a:noFill/>
              <a:ln w="19050">
                <a:solidFill>
                  <a:srgbClr val="FF0000"/>
                </a:solidFill>
                <a:round/>
                <a:headEnd/>
                <a:tailEnd/>
              </a:ln>
            </p:spPr>
            <p:txBody>
              <a:bodyPr/>
              <a:lstStyle/>
              <a:p>
                <a:endParaRPr lang="en-SG" dirty="0"/>
              </a:p>
            </p:txBody>
          </p:sp>
          <p:sp>
            <p:nvSpPr>
              <p:cNvPr id="7464" name="Line 447"/>
              <p:cNvSpPr>
                <a:spLocks noChangeShapeType="1"/>
              </p:cNvSpPr>
              <p:nvPr/>
            </p:nvSpPr>
            <p:spPr bwMode="auto">
              <a:xfrm>
                <a:off x="1296" y="1488"/>
                <a:ext cx="48" cy="0"/>
              </a:xfrm>
              <a:prstGeom prst="line">
                <a:avLst/>
              </a:prstGeom>
              <a:noFill/>
              <a:ln w="19050">
                <a:solidFill>
                  <a:srgbClr val="FF0000"/>
                </a:solidFill>
                <a:round/>
                <a:headEnd/>
                <a:tailEnd/>
              </a:ln>
            </p:spPr>
            <p:txBody>
              <a:bodyPr/>
              <a:lstStyle/>
              <a:p>
                <a:endParaRPr lang="en-SG" dirty="0"/>
              </a:p>
            </p:txBody>
          </p:sp>
          <p:sp>
            <p:nvSpPr>
              <p:cNvPr id="7465" name="Line 448"/>
              <p:cNvSpPr>
                <a:spLocks noChangeShapeType="1"/>
              </p:cNvSpPr>
              <p:nvPr/>
            </p:nvSpPr>
            <p:spPr bwMode="auto">
              <a:xfrm flipH="1">
                <a:off x="912" y="1488"/>
                <a:ext cx="48" cy="0"/>
              </a:xfrm>
              <a:prstGeom prst="line">
                <a:avLst/>
              </a:prstGeom>
              <a:noFill/>
              <a:ln w="19050">
                <a:solidFill>
                  <a:srgbClr val="FF0000"/>
                </a:solidFill>
                <a:round/>
                <a:headEnd/>
                <a:tailEnd/>
              </a:ln>
            </p:spPr>
            <p:txBody>
              <a:bodyPr/>
              <a:lstStyle/>
              <a:p>
                <a:endParaRPr lang="en-SG" dirty="0"/>
              </a:p>
            </p:txBody>
          </p:sp>
        </p:grpSp>
      </p:grpSp>
      <p:grpSp>
        <p:nvGrpSpPr>
          <p:cNvPr id="7750" name="Group 449"/>
          <p:cNvGrpSpPr>
            <a:grpSpLocks/>
          </p:cNvGrpSpPr>
          <p:nvPr/>
        </p:nvGrpSpPr>
        <p:grpSpPr bwMode="auto">
          <a:xfrm>
            <a:off x="5759450" y="1997075"/>
            <a:ext cx="685800" cy="1447800"/>
            <a:chOff x="192" y="768"/>
            <a:chExt cx="432" cy="912"/>
          </a:xfrm>
        </p:grpSpPr>
        <p:sp>
          <p:nvSpPr>
            <p:cNvPr id="7428" name="Rectangle 450"/>
            <p:cNvSpPr>
              <a:spLocks noChangeArrowheads="1"/>
            </p:cNvSpPr>
            <p:nvPr/>
          </p:nvSpPr>
          <p:spPr bwMode="auto">
            <a:xfrm>
              <a:off x="480" y="1200"/>
              <a:ext cx="144" cy="192"/>
            </a:xfrm>
            <a:prstGeom prst="rect">
              <a:avLst/>
            </a:prstGeom>
            <a:solidFill>
              <a:schemeClr val="bg1"/>
            </a:solidFill>
            <a:ln w="9525">
              <a:noFill/>
              <a:miter lim="800000"/>
              <a:headEnd/>
              <a:tailEnd/>
            </a:ln>
          </p:spPr>
          <p:txBody>
            <a:bodyPr wrap="none" anchor="ctr"/>
            <a:lstStyle/>
            <a:p>
              <a:endParaRPr lang="en-SG" dirty="0"/>
            </a:p>
          </p:txBody>
        </p:sp>
        <p:sp>
          <p:nvSpPr>
            <p:cNvPr id="7429" name="Line 451"/>
            <p:cNvSpPr>
              <a:spLocks noChangeShapeType="1"/>
            </p:cNvSpPr>
            <p:nvPr/>
          </p:nvSpPr>
          <p:spPr bwMode="auto">
            <a:xfrm>
              <a:off x="528" y="1152"/>
              <a:ext cx="0" cy="96"/>
            </a:xfrm>
            <a:prstGeom prst="line">
              <a:avLst/>
            </a:prstGeom>
            <a:noFill/>
            <a:ln w="19050">
              <a:solidFill>
                <a:srgbClr val="FF0000"/>
              </a:solidFill>
              <a:round/>
              <a:headEnd/>
              <a:tailEnd/>
            </a:ln>
          </p:spPr>
          <p:txBody>
            <a:bodyPr/>
            <a:lstStyle/>
            <a:p>
              <a:endParaRPr lang="en-SG" dirty="0"/>
            </a:p>
          </p:txBody>
        </p:sp>
        <p:sp>
          <p:nvSpPr>
            <p:cNvPr id="7430" name="Line 452"/>
            <p:cNvSpPr>
              <a:spLocks noChangeShapeType="1"/>
            </p:cNvSpPr>
            <p:nvPr/>
          </p:nvSpPr>
          <p:spPr bwMode="auto">
            <a:xfrm>
              <a:off x="528" y="1248"/>
              <a:ext cx="0" cy="96"/>
            </a:xfrm>
            <a:prstGeom prst="line">
              <a:avLst/>
            </a:prstGeom>
            <a:noFill/>
            <a:ln w="19050">
              <a:solidFill>
                <a:srgbClr val="FF0000"/>
              </a:solidFill>
              <a:round/>
              <a:headEnd/>
              <a:tailEnd/>
            </a:ln>
          </p:spPr>
          <p:txBody>
            <a:bodyPr/>
            <a:lstStyle/>
            <a:p>
              <a:endParaRPr lang="en-SG" dirty="0"/>
            </a:p>
          </p:txBody>
        </p:sp>
        <p:sp>
          <p:nvSpPr>
            <p:cNvPr id="7431" name="Line 453"/>
            <p:cNvSpPr>
              <a:spLocks noChangeShapeType="1"/>
            </p:cNvSpPr>
            <p:nvPr/>
          </p:nvSpPr>
          <p:spPr bwMode="auto">
            <a:xfrm>
              <a:off x="528" y="1344"/>
              <a:ext cx="0" cy="144"/>
            </a:xfrm>
            <a:prstGeom prst="line">
              <a:avLst/>
            </a:prstGeom>
            <a:noFill/>
            <a:ln w="19050">
              <a:solidFill>
                <a:srgbClr val="FF0000"/>
              </a:solidFill>
              <a:round/>
              <a:headEnd/>
              <a:tailEnd/>
            </a:ln>
          </p:spPr>
          <p:txBody>
            <a:bodyPr/>
            <a:lstStyle/>
            <a:p>
              <a:endParaRPr lang="en-SG" dirty="0"/>
            </a:p>
          </p:txBody>
        </p:sp>
        <p:sp>
          <p:nvSpPr>
            <p:cNvPr id="7432" name="Line 454"/>
            <p:cNvSpPr>
              <a:spLocks noChangeShapeType="1"/>
            </p:cNvSpPr>
            <p:nvPr/>
          </p:nvSpPr>
          <p:spPr bwMode="auto">
            <a:xfrm>
              <a:off x="432" y="1488"/>
              <a:ext cx="192" cy="0"/>
            </a:xfrm>
            <a:prstGeom prst="line">
              <a:avLst/>
            </a:prstGeom>
            <a:noFill/>
            <a:ln w="19050">
              <a:solidFill>
                <a:srgbClr val="FF0000"/>
              </a:solidFill>
              <a:round/>
              <a:headEnd/>
              <a:tailEnd/>
            </a:ln>
          </p:spPr>
          <p:txBody>
            <a:bodyPr/>
            <a:lstStyle/>
            <a:p>
              <a:endParaRPr lang="en-SG" dirty="0"/>
            </a:p>
          </p:txBody>
        </p:sp>
        <p:sp>
          <p:nvSpPr>
            <p:cNvPr id="7433" name="Line 455"/>
            <p:cNvSpPr>
              <a:spLocks noChangeShapeType="1"/>
            </p:cNvSpPr>
            <p:nvPr/>
          </p:nvSpPr>
          <p:spPr bwMode="auto">
            <a:xfrm>
              <a:off x="432" y="1536"/>
              <a:ext cx="192" cy="0"/>
            </a:xfrm>
            <a:prstGeom prst="line">
              <a:avLst/>
            </a:prstGeom>
            <a:noFill/>
            <a:ln w="19050">
              <a:solidFill>
                <a:srgbClr val="FF0000"/>
              </a:solidFill>
              <a:round/>
              <a:headEnd/>
              <a:tailEnd/>
            </a:ln>
          </p:spPr>
          <p:txBody>
            <a:bodyPr/>
            <a:lstStyle/>
            <a:p>
              <a:endParaRPr lang="en-SG" dirty="0"/>
            </a:p>
          </p:txBody>
        </p:sp>
        <p:sp>
          <p:nvSpPr>
            <p:cNvPr id="7434" name="Line 456"/>
            <p:cNvSpPr>
              <a:spLocks noChangeShapeType="1"/>
            </p:cNvSpPr>
            <p:nvPr/>
          </p:nvSpPr>
          <p:spPr bwMode="auto">
            <a:xfrm>
              <a:off x="528" y="1536"/>
              <a:ext cx="0" cy="144"/>
            </a:xfrm>
            <a:prstGeom prst="line">
              <a:avLst/>
            </a:prstGeom>
            <a:noFill/>
            <a:ln w="19050">
              <a:solidFill>
                <a:srgbClr val="FF0000"/>
              </a:solidFill>
              <a:round/>
              <a:headEnd/>
              <a:tailEnd/>
            </a:ln>
          </p:spPr>
          <p:txBody>
            <a:bodyPr/>
            <a:lstStyle/>
            <a:p>
              <a:endParaRPr lang="en-SG" dirty="0"/>
            </a:p>
          </p:txBody>
        </p:sp>
        <p:sp>
          <p:nvSpPr>
            <p:cNvPr id="7435" name="Line 457"/>
            <p:cNvSpPr>
              <a:spLocks noChangeShapeType="1"/>
            </p:cNvSpPr>
            <p:nvPr/>
          </p:nvSpPr>
          <p:spPr bwMode="auto">
            <a:xfrm>
              <a:off x="576" y="1296"/>
              <a:ext cx="48" cy="0"/>
            </a:xfrm>
            <a:prstGeom prst="line">
              <a:avLst/>
            </a:prstGeom>
            <a:noFill/>
            <a:ln w="19050">
              <a:solidFill>
                <a:srgbClr val="FF0000"/>
              </a:solidFill>
              <a:round/>
              <a:headEnd/>
              <a:tailEnd/>
            </a:ln>
          </p:spPr>
          <p:txBody>
            <a:bodyPr/>
            <a:lstStyle/>
            <a:p>
              <a:endParaRPr lang="en-SG" dirty="0"/>
            </a:p>
          </p:txBody>
        </p:sp>
        <p:sp>
          <p:nvSpPr>
            <p:cNvPr id="7436" name="Line 458"/>
            <p:cNvSpPr>
              <a:spLocks noChangeShapeType="1"/>
            </p:cNvSpPr>
            <p:nvPr/>
          </p:nvSpPr>
          <p:spPr bwMode="auto">
            <a:xfrm flipV="1">
              <a:off x="624" y="816"/>
              <a:ext cx="0" cy="480"/>
            </a:xfrm>
            <a:prstGeom prst="line">
              <a:avLst/>
            </a:prstGeom>
            <a:noFill/>
            <a:ln w="19050">
              <a:solidFill>
                <a:srgbClr val="FF0000"/>
              </a:solidFill>
              <a:round/>
              <a:headEnd/>
              <a:tailEnd/>
            </a:ln>
          </p:spPr>
          <p:txBody>
            <a:bodyPr/>
            <a:lstStyle/>
            <a:p>
              <a:endParaRPr lang="en-SG" dirty="0"/>
            </a:p>
          </p:txBody>
        </p:sp>
        <p:grpSp>
          <p:nvGrpSpPr>
            <p:cNvPr id="7751" name="Group 459"/>
            <p:cNvGrpSpPr>
              <a:grpSpLocks/>
            </p:cNvGrpSpPr>
            <p:nvPr/>
          </p:nvGrpSpPr>
          <p:grpSpPr bwMode="auto">
            <a:xfrm>
              <a:off x="192" y="768"/>
              <a:ext cx="432" cy="96"/>
              <a:chOff x="912" y="1440"/>
              <a:chExt cx="432" cy="96"/>
            </a:xfrm>
          </p:grpSpPr>
          <p:grpSp>
            <p:nvGrpSpPr>
              <p:cNvPr id="7765" name="Group 460"/>
              <p:cNvGrpSpPr>
                <a:grpSpLocks/>
              </p:cNvGrpSpPr>
              <p:nvPr/>
            </p:nvGrpSpPr>
            <p:grpSpPr bwMode="auto">
              <a:xfrm>
                <a:off x="960" y="1440"/>
                <a:ext cx="146" cy="96"/>
                <a:chOff x="1008" y="1440"/>
                <a:chExt cx="146" cy="96"/>
              </a:xfrm>
            </p:grpSpPr>
            <p:sp>
              <p:nvSpPr>
                <p:cNvPr id="7447" name="Line 461"/>
                <p:cNvSpPr>
                  <a:spLocks noChangeShapeType="1"/>
                </p:cNvSpPr>
                <p:nvPr/>
              </p:nvSpPr>
              <p:spPr bwMode="auto">
                <a:xfrm>
                  <a:off x="1008" y="1440"/>
                  <a:ext cx="0" cy="96"/>
                </a:xfrm>
                <a:prstGeom prst="line">
                  <a:avLst/>
                </a:prstGeom>
                <a:noFill/>
                <a:ln w="19050">
                  <a:solidFill>
                    <a:srgbClr val="FF0000"/>
                  </a:solidFill>
                  <a:round/>
                  <a:headEnd/>
                  <a:tailEnd/>
                </a:ln>
              </p:spPr>
              <p:txBody>
                <a:bodyPr/>
                <a:lstStyle/>
                <a:p>
                  <a:endParaRPr lang="en-SG" dirty="0"/>
                </a:p>
              </p:txBody>
            </p:sp>
            <p:sp>
              <p:nvSpPr>
                <p:cNvPr id="7448" name="Line 462"/>
                <p:cNvSpPr>
                  <a:spLocks noChangeShapeType="1"/>
                </p:cNvSpPr>
                <p:nvPr/>
              </p:nvSpPr>
              <p:spPr bwMode="auto">
                <a:xfrm flipV="1">
                  <a:off x="1008" y="1488"/>
                  <a:ext cx="96" cy="48"/>
                </a:xfrm>
                <a:prstGeom prst="line">
                  <a:avLst/>
                </a:prstGeom>
                <a:noFill/>
                <a:ln w="19050">
                  <a:solidFill>
                    <a:srgbClr val="FF0000"/>
                  </a:solidFill>
                  <a:round/>
                  <a:headEnd/>
                  <a:tailEnd/>
                </a:ln>
              </p:spPr>
              <p:txBody>
                <a:bodyPr/>
                <a:lstStyle/>
                <a:p>
                  <a:endParaRPr lang="en-SG" dirty="0"/>
                </a:p>
              </p:txBody>
            </p:sp>
            <p:sp>
              <p:nvSpPr>
                <p:cNvPr id="7449" name="Line 463"/>
                <p:cNvSpPr>
                  <a:spLocks noChangeShapeType="1"/>
                </p:cNvSpPr>
                <p:nvPr/>
              </p:nvSpPr>
              <p:spPr bwMode="auto">
                <a:xfrm>
                  <a:off x="1008" y="1440"/>
                  <a:ext cx="96" cy="48"/>
                </a:xfrm>
                <a:prstGeom prst="line">
                  <a:avLst/>
                </a:prstGeom>
                <a:noFill/>
                <a:ln w="19050">
                  <a:solidFill>
                    <a:srgbClr val="FF0000"/>
                  </a:solidFill>
                  <a:round/>
                  <a:headEnd/>
                  <a:tailEnd/>
                </a:ln>
              </p:spPr>
              <p:txBody>
                <a:bodyPr/>
                <a:lstStyle/>
                <a:p>
                  <a:endParaRPr lang="en-SG" dirty="0"/>
                </a:p>
              </p:txBody>
            </p:sp>
            <p:sp>
              <p:nvSpPr>
                <p:cNvPr id="7450" name="Oval 464"/>
                <p:cNvSpPr>
                  <a:spLocks noChangeArrowheads="1"/>
                </p:cNvSpPr>
                <p:nvPr/>
              </p:nvSpPr>
              <p:spPr bwMode="auto">
                <a:xfrm>
                  <a:off x="1107" y="1464"/>
                  <a:ext cx="47" cy="47"/>
                </a:xfrm>
                <a:prstGeom prst="ellipse">
                  <a:avLst/>
                </a:prstGeom>
                <a:solidFill>
                  <a:schemeClr val="bg1"/>
                </a:solidFill>
                <a:ln w="19050">
                  <a:solidFill>
                    <a:srgbClr val="FF0000"/>
                  </a:solidFill>
                  <a:round/>
                  <a:headEnd/>
                  <a:tailEnd/>
                </a:ln>
              </p:spPr>
              <p:txBody>
                <a:bodyPr wrap="none" anchor="ctr"/>
                <a:lstStyle/>
                <a:p>
                  <a:endParaRPr lang="en-SG" dirty="0"/>
                </a:p>
              </p:txBody>
            </p:sp>
          </p:grpSp>
          <p:grpSp>
            <p:nvGrpSpPr>
              <p:cNvPr id="7766" name="Group 465"/>
              <p:cNvGrpSpPr>
                <a:grpSpLocks/>
              </p:cNvGrpSpPr>
              <p:nvPr/>
            </p:nvGrpSpPr>
            <p:grpSpPr bwMode="auto">
              <a:xfrm>
                <a:off x="1152" y="1440"/>
                <a:ext cx="146" cy="96"/>
                <a:chOff x="1008" y="1440"/>
                <a:chExt cx="146" cy="96"/>
              </a:xfrm>
            </p:grpSpPr>
            <p:sp>
              <p:nvSpPr>
                <p:cNvPr id="7443" name="Line 466"/>
                <p:cNvSpPr>
                  <a:spLocks noChangeShapeType="1"/>
                </p:cNvSpPr>
                <p:nvPr/>
              </p:nvSpPr>
              <p:spPr bwMode="auto">
                <a:xfrm>
                  <a:off x="1008" y="1440"/>
                  <a:ext cx="0" cy="96"/>
                </a:xfrm>
                <a:prstGeom prst="line">
                  <a:avLst/>
                </a:prstGeom>
                <a:noFill/>
                <a:ln w="19050">
                  <a:solidFill>
                    <a:srgbClr val="FF0000"/>
                  </a:solidFill>
                  <a:round/>
                  <a:headEnd/>
                  <a:tailEnd/>
                </a:ln>
              </p:spPr>
              <p:txBody>
                <a:bodyPr/>
                <a:lstStyle/>
                <a:p>
                  <a:endParaRPr lang="en-SG" dirty="0"/>
                </a:p>
              </p:txBody>
            </p:sp>
            <p:sp>
              <p:nvSpPr>
                <p:cNvPr id="7444" name="Line 467"/>
                <p:cNvSpPr>
                  <a:spLocks noChangeShapeType="1"/>
                </p:cNvSpPr>
                <p:nvPr/>
              </p:nvSpPr>
              <p:spPr bwMode="auto">
                <a:xfrm flipV="1">
                  <a:off x="1008" y="1488"/>
                  <a:ext cx="96" cy="48"/>
                </a:xfrm>
                <a:prstGeom prst="line">
                  <a:avLst/>
                </a:prstGeom>
                <a:noFill/>
                <a:ln w="19050">
                  <a:solidFill>
                    <a:srgbClr val="FF0000"/>
                  </a:solidFill>
                  <a:round/>
                  <a:headEnd/>
                  <a:tailEnd/>
                </a:ln>
              </p:spPr>
              <p:txBody>
                <a:bodyPr/>
                <a:lstStyle/>
                <a:p>
                  <a:endParaRPr lang="en-SG" dirty="0"/>
                </a:p>
              </p:txBody>
            </p:sp>
            <p:sp>
              <p:nvSpPr>
                <p:cNvPr id="7445" name="Line 468"/>
                <p:cNvSpPr>
                  <a:spLocks noChangeShapeType="1"/>
                </p:cNvSpPr>
                <p:nvPr/>
              </p:nvSpPr>
              <p:spPr bwMode="auto">
                <a:xfrm>
                  <a:off x="1008" y="1440"/>
                  <a:ext cx="96" cy="48"/>
                </a:xfrm>
                <a:prstGeom prst="line">
                  <a:avLst/>
                </a:prstGeom>
                <a:noFill/>
                <a:ln w="19050">
                  <a:solidFill>
                    <a:srgbClr val="FF0000"/>
                  </a:solidFill>
                  <a:round/>
                  <a:headEnd/>
                  <a:tailEnd/>
                </a:ln>
              </p:spPr>
              <p:txBody>
                <a:bodyPr/>
                <a:lstStyle/>
                <a:p>
                  <a:endParaRPr lang="en-SG" dirty="0"/>
                </a:p>
              </p:txBody>
            </p:sp>
            <p:sp>
              <p:nvSpPr>
                <p:cNvPr id="7446" name="Oval 469"/>
                <p:cNvSpPr>
                  <a:spLocks noChangeArrowheads="1"/>
                </p:cNvSpPr>
                <p:nvPr/>
              </p:nvSpPr>
              <p:spPr bwMode="auto">
                <a:xfrm>
                  <a:off x="1107" y="1464"/>
                  <a:ext cx="47" cy="47"/>
                </a:xfrm>
                <a:prstGeom prst="ellipse">
                  <a:avLst/>
                </a:prstGeom>
                <a:solidFill>
                  <a:schemeClr val="bg1"/>
                </a:solidFill>
                <a:ln w="19050">
                  <a:solidFill>
                    <a:srgbClr val="FF0000"/>
                  </a:solidFill>
                  <a:round/>
                  <a:headEnd/>
                  <a:tailEnd/>
                </a:ln>
              </p:spPr>
              <p:txBody>
                <a:bodyPr wrap="none" anchor="ctr"/>
                <a:lstStyle/>
                <a:p>
                  <a:endParaRPr lang="en-SG" dirty="0"/>
                </a:p>
              </p:txBody>
            </p:sp>
          </p:grpSp>
          <p:sp>
            <p:nvSpPr>
              <p:cNvPr id="7440" name="Line 470"/>
              <p:cNvSpPr>
                <a:spLocks noChangeShapeType="1"/>
              </p:cNvSpPr>
              <p:nvPr/>
            </p:nvSpPr>
            <p:spPr bwMode="auto">
              <a:xfrm flipH="1">
                <a:off x="1104" y="1488"/>
                <a:ext cx="48" cy="0"/>
              </a:xfrm>
              <a:prstGeom prst="line">
                <a:avLst/>
              </a:prstGeom>
              <a:noFill/>
              <a:ln w="19050">
                <a:solidFill>
                  <a:srgbClr val="FF0000"/>
                </a:solidFill>
                <a:round/>
                <a:headEnd/>
                <a:tailEnd/>
              </a:ln>
            </p:spPr>
            <p:txBody>
              <a:bodyPr/>
              <a:lstStyle/>
              <a:p>
                <a:endParaRPr lang="en-SG" dirty="0"/>
              </a:p>
            </p:txBody>
          </p:sp>
          <p:sp>
            <p:nvSpPr>
              <p:cNvPr id="7441" name="Line 471"/>
              <p:cNvSpPr>
                <a:spLocks noChangeShapeType="1"/>
              </p:cNvSpPr>
              <p:nvPr/>
            </p:nvSpPr>
            <p:spPr bwMode="auto">
              <a:xfrm>
                <a:off x="1296" y="1488"/>
                <a:ext cx="48" cy="0"/>
              </a:xfrm>
              <a:prstGeom prst="line">
                <a:avLst/>
              </a:prstGeom>
              <a:noFill/>
              <a:ln w="19050">
                <a:solidFill>
                  <a:srgbClr val="FF0000"/>
                </a:solidFill>
                <a:round/>
                <a:headEnd/>
                <a:tailEnd/>
              </a:ln>
            </p:spPr>
            <p:txBody>
              <a:bodyPr/>
              <a:lstStyle/>
              <a:p>
                <a:endParaRPr lang="en-SG" dirty="0"/>
              </a:p>
            </p:txBody>
          </p:sp>
          <p:sp>
            <p:nvSpPr>
              <p:cNvPr id="7442" name="Line 472"/>
              <p:cNvSpPr>
                <a:spLocks noChangeShapeType="1"/>
              </p:cNvSpPr>
              <p:nvPr/>
            </p:nvSpPr>
            <p:spPr bwMode="auto">
              <a:xfrm flipH="1">
                <a:off x="912" y="1488"/>
                <a:ext cx="48" cy="0"/>
              </a:xfrm>
              <a:prstGeom prst="line">
                <a:avLst/>
              </a:prstGeom>
              <a:noFill/>
              <a:ln w="19050">
                <a:solidFill>
                  <a:srgbClr val="FF0000"/>
                </a:solidFill>
                <a:round/>
                <a:headEnd/>
                <a:tailEnd/>
              </a:ln>
            </p:spPr>
            <p:txBody>
              <a:bodyPr/>
              <a:lstStyle/>
              <a:p>
                <a:endParaRPr lang="en-SG" dirty="0"/>
              </a:p>
            </p:txBody>
          </p:sp>
        </p:grpSp>
      </p:grpSp>
      <p:grpSp>
        <p:nvGrpSpPr>
          <p:cNvPr id="7767" name="Group 473"/>
          <p:cNvGrpSpPr>
            <a:grpSpLocks/>
          </p:cNvGrpSpPr>
          <p:nvPr/>
        </p:nvGrpSpPr>
        <p:grpSpPr bwMode="auto">
          <a:xfrm>
            <a:off x="6445250" y="1997075"/>
            <a:ext cx="685800" cy="1447800"/>
            <a:chOff x="192" y="768"/>
            <a:chExt cx="432" cy="912"/>
          </a:xfrm>
        </p:grpSpPr>
        <p:sp>
          <p:nvSpPr>
            <p:cNvPr id="7405" name="Rectangle 474"/>
            <p:cNvSpPr>
              <a:spLocks noChangeArrowheads="1"/>
            </p:cNvSpPr>
            <p:nvPr/>
          </p:nvSpPr>
          <p:spPr bwMode="auto">
            <a:xfrm>
              <a:off x="480" y="1200"/>
              <a:ext cx="144" cy="192"/>
            </a:xfrm>
            <a:prstGeom prst="rect">
              <a:avLst/>
            </a:prstGeom>
            <a:solidFill>
              <a:schemeClr val="bg1"/>
            </a:solidFill>
            <a:ln w="9525">
              <a:noFill/>
              <a:miter lim="800000"/>
              <a:headEnd/>
              <a:tailEnd/>
            </a:ln>
          </p:spPr>
          <p:txBody>
            <a:bodyPr wrap="none" anchor="ctr"/>
            <a:lstStyle/>
            <a:p>
              <a:endParaRPr lang="en-SG" dirty="0"/>
            </a:p>
          </p:txBody>
        </p:sp>
        <p:sp>
          <p:nvSpPr>
            <p:cNvPr id="7406" name="Line 475"/>
            <p:cNvSpPr>
              <a:spLocks noChangeShapeType="1"/>
            </p:cNvSpPr>
            <p:nvPr/>
          </p:nvSpPr>
          <p:spPr bwMode="auto">
            <a:xfrm>
              <a:off x="528" y="1152"/>
              <a:ext cx="0" cy="96"/>
            </a:xfrm>
            <a:prstGeom prst="line">
              <a:avLst/>
            </a:prstGeom>
            <a:noFill/>
            <a:ln w="19050">
              <a:solidFill>
                <a:srgbClr val="FF0000"/>
              </a:solidFill>
              <a:round/>
              <a:headEnd/>
              <a:tailEnd/>
            </a:ln>
          </p:spPr>
          <p:txBody>
            <a:bodyPr/>
            <a:lstStyle/>
            <a:p>
              <a:endParaRPr lang="en-SG" dirty="0"/>
            </a:p>
          </p:txBody>
        </p:sp>
        <p:sp>
          <p:nvSpPr>
            <p:cNvPr id="7407" name="Line 476"/>
            <p:cNvSpPr>
              <a:spLocks noChangeShapeType="1"/>
            </p:cNvSpPr>
            <p:nvPr/>
          </p:nvSpPr>
          <p:spPr bwMode="auto">
            <a:xfrm>
              <a:off x="528" y="1248"/>
              <a:ext cx="0" cy="96"/>
            </a:xfrm>
            <a:prstGeom prst="line">
              <a:avLst/>
            </a:prstGeom>
            <a:noFill/>
            <a:ln w="19050">
              <a:solidFill>
                <a:srgbClr val="FF0000"/>
              </a:solidFill>
              <a:round/>
              <a:headEnd/>
              <a:tailEnd/>
            </a:ln>
          </p:spPr>
          <p:txBody>
            <a:bodyPr/>
            <a:lstStyle/>
            <a:p>
              <a:endParaRPr lang="en-SG" dirty="0"/>
            </a:p>
          </p:txBody>
        </p:sp>
        <p:sp>
          <p:nvSpPr>
            <p:cNvPr id="7408" name="Line 477"/>
            <p:cNvSpPr>
              <a:spLocks noChangeShapeType="1"/>
            </p:cNvSpPr>
            <p:nvPr/>
          </p:nvSpPr>
          <p:spPr bwMode="auto">
            <a:xfrm>
              <a:off x="528" y="1344"/>
              <a:ext cx="0" cy="144"/>
            </a:xfrm>
            <a:prstGeom prst="line">
              <a:avLst/>
            </a:prstGeom>
            <a:noFill/>
            <a:ln w="19050">
              <a:solidFill>
                <a:srgbClr val="FF0000"/>
              </a:solidFill>
              <a:round/>
              <a:headEnd/>
              <a:tailEnd/>
            </a:ln>
          </p:spPr>
          <p:txBody>
            <a:bodyPr/>
            <a:lstStyle/>
            <a:p>
              <a:endParaRPr lang="en-SG" dirty="0"/>
            </a:p>
          </p:txBody>
        </p:sp>
        <p:sp>
          <p:nvSpPr>
            <p:cNvPr id="7409" name="Line 478"/>
            <p:cNvSpPr>
              <a:spLocks noChangeShapeType="1"/>
            </p:cNvSpPr>
            <p:nvPr/>
          </p:nvSpPr>
          <p:spPr bwMode="auto">
            <a:xfrm>
              <a:off x="432" y="1488"/>
              <a:ext cx="192" cy="0"/>
            </a:xfrm>
            <a:prstGeom prst="line">
              <a:avLst/>
            </a:prstGeom>
            <a:noFill/>
            <a:ln w="19050">
              <a:solidFill>
                <a:srgbClr val="FF0000"/>
              </a:solidFill>
              <a:round/>
              <a:headEnd/>
              <a:tailEnd/>
            </a:ln>
          </p:spPr>
          <p:txBody>
            <a:bodyPr/>
            <a:lstStyle/>
            <a:p>
              <a:endParaRPr lang="en-SG" dirty="0"/>
            </a:p>
          </p:txBody>
        </p:sp>
        <p:sp>
          <p:nvSpPr>
            <p:cNvPr id="7410" name="Line 479"/>
            <p:cNvSpPr>
              <a:spLocks noChangeShapeType="1"/>
            </p:cNvSpPr>
            <p:nvPr/>
          </p:nvSpPr>
          <p:spPr bwMode="auto">
            <a:xfrm>
              <a:off x="432" y="1536"/>
              <a:ext cx="192" cy="0"/>
            </a:xfrm>
            <a:prstGeom prst="line">
              <a:avLst/>
            </a:prstGeom>
            <a:noFill/>
            <a:ln w="19050">
              <a:solidFill>
                <a:srgbClr val="FF0000"/>
              </a:solidFill>
              <a:round/>
              <a:headEnd/>
              <a:tailEnd/>
            </a:ln>
          </p:spPr>
          <p:txBody>
            <a:bodyPr/>
            <a:lstStyle/>
            <a:p>
              <a:endParaRPr lang="en-SG" dirty="0"/>
            </a:p>
          </p:txBody>
        </p:sp>
        <p:sp>
          <p:nvSpPr>
            <p:cNvPr id="7411" name="Line 480"/>
            <p:cNvSpPr>
              <a:spLocks noChangeShapeType="1"/>
            </p:cNvSpPr>
            <p:nvPr/>
          </p:nvSpPr>
          <p:spPr bwMode="auto">
            <a:xfrm>
              <a:off x="528" y="1536"/>
              <a:ext cx="0" cy="144"/>
            </a:xfrm>
            <a:prstGeom prst="line">
              <a:avLst/>
            </a:prstGeom>
            <a:noFill/>
            <a:ln w="19050">
              <a:solidFill>
                <a:srgbClr val="FF0000"/>
              </a:solidFill>
              <a:round/>
              <a:headEnd/>
              <a:tailEnd/>
            </a:ln>
          </p:spPr>
          <p:txBody>
            <a:bodyPr/>
            <a:lstStyle/>
            <a:p>
              <a:endParaRPr lang="en-SG" dirty="0"/>
            </a:p>
          </p:txBody>
        </p:sp>
        <p:sp>
          <p:nvSpPr>
            <p:cNvPr id="7412" name="Line 481"/>
            <p:cNvSpPr>
              <a:spLocks noChangeShapeType="1"/>
            </p:cNvSpPr>
            <p:nvPr/>
          </p:nvSpPr>
          <p:spPr bwMode="auto">
            <a:xfrm>
              <a:off x="576" y="1296"/>
              <a:ext cx="48" cy="0"/>
            </a:xfrm>
            <a:prstGeom prst="line">
              <a:avLst/>
            </a:prstGeom>
            <a:noFill/>
            <a:ln w="19050">
              <a:solidFill>
                <a:srgbClr val="FF0000"/>
              </a:solidFill>
              <a:round/>
              <a:headEnd/>
              <a:tailEnd/>
            </a:ln>
          </p:spPr>
          <p:txBody>
            <a:bodyPr/>
            <a:lstStyle/>
            <a:p>
              <a:endParaRPr lang="en-SG" dirty="0"/>
            </a:p>
          </p:txBody>
        </p:sp>
        <p:sp>
          <p:nvSpPr>
            <p:cNvPr id="7413" name="Line 482"/>
            <p:cNvSpPr>
              <a:spLocks noChangeShapeType="1"/>
            </p:cNvSpPr>
            <p:nvPr/>
          </p:nvSpPr>
          <p:spPr bwMode="auto">
            <a:xfrm flipV="1">
              <a:off x="624" y="816"/>
              <a:ext cx="0" cy="480"/>
            </a:xfrm>
            <a:prstGeom prst="line">
              <a:avLst/>
            </a:prstGeom>
            <a:noFill/>
            <a:ln w="19050">
              <a:solidFill>
                <a:srgbClr val="FF0000"/>
              </a:solidFill>
              <a:round/>
              <a:headEnd/>
              <a:tailEnd/>
            </a:ln>
          </p:spPr>
          <p:txBody>
            <a:bodyPr/>
            <a:lstStyle/>
            <a:p>
              <a:endParaRPr lang="en-SG" dirty="0"/>
            </a:p>
          </p:txBody>
        </p:sp>
        <p:grpSp>
          <p:nvGrpSpPr>
            <p:cNvPr id="7768" name="Group 483"/>
            <p:cNvGrpSpPr>
              <a:grpSpLocks/>
            </p:cNvGrpSpPr>
            <p:nvPr/>
          </p:nvGrpSpPr>
          <p:grpSpPr bwMode="auto">
            <a:xfrm>
              <a:off x="192" y="768"/>
              <a:ext cx="432" cy="96"/>
              <a:chOff x="912" y="1440"/>
              <a:chExt cx="432" cy="96"/>
            </a:xfrm>
          </p:grpSpPr>
          <p:grpSp>
            <p:nvGrpSpPr>
              <p:cNvPr id="7769" name="Group 484"/>
              <p:cNvGrpSpPr>
                <a:grpSpLocks/>
              </p:cNvGrpSpPr>
              <p:nvPr/>
            </p:nvGrpSpPr>
            <p:grpSpPr bwMode="auto">
              <a:xfrm>
                <a:off x="960" y="1440"/>
                <a:ext cx="146" cy="96"/>
                <a:chOff x="1008" y="1440"/>
                <a:chExt cx="146" cy="96"/>
              </a:xfrm>
            </p:grpSpPr>
            <p:sp>
              <p:nvSpPr>
                <p:cNvPr id="7424" name="Line 485"/>
                <p:cNvSpPr>
                  <a:spLocks noChangeShapeType="1"/>
                </p:cNvSpPr>
                <p:nvPr/>
              </p:nvSpPr>
              <p:spPr bwMode="auto">
                <a:xfrm>
                  <a:off x="1008" y="1440"/>
                  <a:ext cx="0" cy="96"/>
                </a:xfrm>
                <a:prstGeom prst="line">
                  <a:avLst/>
                </a:prstGeom>
                <a:noFill/>
                <a:ln w="19050">
                  <a:solidFill>
                    <a:srgbClr val="FF0000"/>
                  </a:solidFill>
                  <a:round/>
                  <a:headEnd/>
                  <a:tailEnd/>
                </a:ln>
              </p:spPr>
              <p:txBody>
                <a:bodyPr/>
                <a:lstStyle/>
                <a:p>
                  <a:endParaRPr lang="en-SG" dirty="0"/>
                </a:p>
              </p:txBody>
            </p:sp>
            <p:sp>
              <p:nvSpPr>
                <p:cNvPr id="7425" name="Line 486"/>
                <p:cNvSpPr>
                  <a:spLocks noChangeShapeType="1"/>
                </p:cNvSpPr>
                <p:nvPr/>
              </p:nvSpPr>
              <p:spPr bwMode="auto">
                <a:xfrm flipV="1">
                  <a:off x="1008" y="1488"/>
                  <a:ext cx="96" cy="48"/>
                </a:xfrm>
                <a:prstGeom prst="line">
                  <a:avLst/>
                </a:prstGeom>
                <a:noFill/>
                <a:ln w="19050">
                  <a:solidFill>
                    <a:srgbClr val="FF0000"/>
                  </a:solidFill>
                  <a:round/>
                  <a:headEnd/>
                  <a:tailEnd/>
                </a:ln>
              </p:spPr>
              <p:txBody>
                <a:bodyPr/>
                <a:lstStyle/>
                <a:p>
                  <a:endParaRPr lang="en-SG" dirty="0"/>
                </a:p>
              </p:txBody>
            </p:sp>
            <p:sp>
              <p:nvSpPr>
                <p:cNvPr id="7426" name="Line 487"/>
                <p:cNvSpPr>
                  <a:spLocks noChangeShapeType="1"/>
                </p:cNvSpPr>
                <p:nvPr/>
              </p:nvSpPr>
              <p:spPr bwMode="auto">
                <a:xfrm>
                  <a:off x="1008" y="1440"/>
                  <a:ext cx="96" cy="48"/>
                </a:xfrm>
                <a:prstGeom prst="line">
                  <a:avLst/>
                </a:prstGeom>
                <a:noFill/>
                <a:ln w="19050">
                  <a:solidFill>
                    <a:srgbClr val="FF0000"/>
                  </a:solidFill>
                  <a:round/>
                  <a:headEnd/>
                  <a:tailEnd/>
                </a:ln>
              </p:spPr>
              <p:txBody>
                <a:bodyPr/>
                <a:lstStyle/>
                <a:p>
                  <a:endParaRPr lang="en-SG" dirty="0"/>
                </a:p>
              </p:txBody>
            </p:sp>
            <p:sp>
              <p:nvSpPr>
                <p:cNvPr id="7427" name="Oval 488"/>
                <p:cNvSpPr>
                  <a:spLocks noChangeArrowheads="1"/>
                </p:cNvSpPr>
                <p:nvPr/>
              </p:nvSpPr>
              <p:spPr bwMode="auto">
                <a:xfrm>
                  <a:off x="1107" y="1464"/>
                  <a:ext cx="47" cy="47"/>
                </a:xfrm>
                <a:prstGeom prst="ellipse">
                  <a:avLst/>
                </a:prstGeom>
                <a:solidFill>
                  <a:schemeClr val="bg1"/>
                </a:solidFill>
                <a:ln w="19050">
                  <a:solidFill>
                    <a:srgbClr val="FF0000"/>
                  </a:solidFill>
                  <a:round/>
                  <a:headEnd/>
                  <a:tailEnd/>
                </a:ln>
              </p:spPr>
              <p:txBody>
                <a:bodyPr wrap="none" anchor="ctr"/>
                <a:lstStyle/>
                <a:p>
                  <a:endParaRPr lang="en-SG" dirty="0"/>
                </a:p>
              </p:txBody>
            </p:sp>
          </p:grpSp>
          <p:grpSp>
            <p:nvGrpSpPr>
              <p:cNvPr id="7770" name="Group 489"/>
              <p:cNvGrpSpPr>
                <a:grpSpLocks/>
              </p:cNvGrpSpPr>
              <p:nvPr/>
            </p:nvGrpSpPr>
            <p:grpSpPr bwMode="auto">
              <a:xfrm>
                <a:off x="1152" y="1440"/>
                <a:ext cx="146" cy="96"/>
                <a:chOff x="1008" y="1440"/>
                <a:chExt cx="146" cy="96"/>
              </a:xfrm>
            </p:grpSpPr>
            <p:sp>
              <p:nvSpPr>
                <p:cNvPr id="7420" name="Line 490"/>
                <p:cNvSpPr>
                  <a:spLocks noChangeShapeType="1"/>
                </p:cNvSpPr>
                <p:nvPr/>
              </p:nvSpPr>
              <p:spPr bwMode="auto">
                <a:xfrm>
                  <a:off x="1008" y="1440"/>
                  <a:ext cx="0" cy="96"/>
                </a:xfrm>
                <a:prstGeom prst="line">
                  <a:avLst/>
                </a:prstGeom>
                <a:noFill/>
                <a:ln w="19050">
                  <a:solidFill>
                    <a:srgbClr val="FF0000"/>
                  </a:solidFill>
                  <a:round/>
                  <a:headEnd/>
                  <a:tailEnd/>
                </a:ln>
              </p:spPr>
              <p:txBody>
                <a:bodyPr/>
                <a:lstStyle/>
                <a:p>
                  <a:endParaRPr lang="en-SG" dirty="0"/>
                </a:p>
              </p:txBody>
            </p:sp>
            <p:sp>
              <p:nvSpPr>
                <p:cNvPr id="7421" name="Line 491"/>
                <p:cNvSpPr>
                  <a:spLocks noChangeShapeType="1"/>
                </p:cNvSpPr>
                <p:nvPr/>
              </p:nvSpPr>
              <p:spPr bwMode="auto">
                <a:xfrm flipV="1">
                  <a:off x="1008" y="1488"/>
                  <a:ext cx="96" cy="48"/>
                </a:xfrm>
                <a:prstGeom prst="line">
                  <a:avLst/>
                </a:prstGeom>
                <a:noFill/>
                <a:ln w="19050">
                  <a:solidFill>
                    <a:srgbClr val="FF0000"/>
                  </a:solidFill>
                  <a:round/>
                  <a:headEnd/>
                  <a:tailEnd/>
                </a:ln>
              </p:spPr>
              <p:txBody>
                <a:bodyPr/>
                <a:lstStyle/>
                <a:p>
                  <a:endParaRPr lang="en-SG" dirty="0"/>
                </a:p>
              </p:txBody>
            </p:sp>
            <p:sp>
              <p:nvSpPr>
                <p:cNvPr id="7422" name="Line 492"/>
                <p:cNvSpPr>
                  <a:spLocks noChangeShapeType="1"/>
                </p:cNvSpPr>
                <p:nvPr/>
              </p:nvSpPr>
              <p:spPr bwMode="auto">
                <a:xfrm>
                  <a:off x="1008" y="1440"/>
                  <a:ext cx="96" cy="48"/>
                </a:xfrm>
                <a:prstGeom prst="line">
                  <a:avLst/>
                </a:prstGeom>
                <a:noFill/>
                <a:ln w="19050">
                  <a:solidFill>
                    <a:srgbClr val="FF0000"/>
                  </a:solidFill>
                  <a:round/>
                  <a:headEnd/>
                  <a:tailEnd/>
                </a:ln>
              </p:spPr>
              <p:txBody>
                <a:bodyPr/>
                <a:lstStyle/>
                <a:p>
                  <a:endParaRPr lang="en-SG" dirty="0"/>
                </a:p>
              </p:txBody>
            </p:sp>
            <p:sp>
              <p:nvSpPr>
                <p:cNvPr id="7423" name="Oval 493"/>
                <p:cNvSpPr>
                  <a:spLocks noChangeArrowheads="1"/>
                </p:cNvSpPr>
                <p:nvPr/>
              </p:nvSpPr>
              <p:spPr bwMode="auto">
                <a:xfrm>
                  <a:off x="1107" y="1464"/>
                  <a:ext cx="47" cy="47"/>
                </a:xfrm>
                <a:prstGeom prst="ellipse">
                  <a:avLst/>
                </a:prstGeom>
                <a:solidFill>
                  <a:schemeClr val="bg1"/>
                </a:solidFill>
                <a:ln w="19050">
                  <a:solidFill>
                    <a:srgbClr val="FF0000"/>
                  </a:solidFill>
                  <a:round/>
                  <a:headEnd/>
                  <a:tailEnd/>
                </a:ln>
              </p:spPr>
              <p:txBody>
                <a:bodyPr wrap="none" anchor="ctr"/>
                <a:lstStyle/>
                <a:p>
                  <a:endParaRPr lang="en-SG" dirty="0"/>
                </a:p>
              </p:txBody>
            </p:sp>
          </p:grpSp>
          <p:sp>
            <p:nvSpPr>
              <p:cNvPr id="7417" name="Line 494"/>
              <p:cNvSpPr>
                <a:spLocks noChangeShapeType="1"/>
              </p:cNvSpPr>
              <p:nvPr/>
            </p:nvSpPr>
            <p:spPr bwMode="auto">
              <a:xfrm flipH="1">
                <a:off x="1104" y="1488"/>
                <a:ext cx="48" cy="0"/>
              </a:xfrm>
              <a:prstGeom prst="line">
                <a:avLst/>
              </a:prstGeom>
              <a:noFill/>
              <a:ln w="19050">
                <a:solidFill>
                  <a:srgbClr val="FF0000"/>
                </a:solidFill>
                <a:round/>
                <a:headEnd/>
                <a:tailEnd/>
              </a:ln>
            </p:spPr>
            <p:txBody>
              <a:bodyPr/>
              <a:lstStyle/>
              <a:p>
                <a:endParaRPr lang="en-SG" dirty="0"/>
              </a:p>
            </p:txBody>
          </p:sp>
          <p:sp>
            <p:nvSpPr>
              <p:cNvPr id="7418" name="Line 495"/>
              <p:cNvSpPr>
                <a:spLocks noChangeShapeType="1"/>
              </p:cNvSpPr>
              <p:nvPr/>
            </p:nvSpPr>
            <p:spPr bwMode="auto">
              <a:xfrm>
                <a:off x="1296" y="1488"/>
                <a:ext cx="48" cy="0"/>
              </a:xfrm>
              <a:prstGeom prst="line">
                <a:avLst/>
              </a:prstGeom>
              <a:noFill/>
              <a:ln w="19050">
                <a:solidFill>
                  <a:srgbClr val="FF0000"/>
                </a:solidFill>
                <a:round/>
                <a:headEnd/>
                <a:tailEnd/>
              </a:ln>
            </p:spPr>
            <p:txBody>
              <a:bodyPr/>
              <a:lstStyle/>
              <a:p>
                <a:endParaRPr lang="en-SG" dirty="0"/>
              </a:p>
            </p:txBody>
          </p:sp>
          <p:sp>
            <p:nvSpPr>
              <p:cNvPr id="7419" name="Line 496"/>
              <p:cNvSpPr>
                <a:spLocks noChangeShapeType="1"/>
              </p:cNvSpPr>
              <p:nvPr/>
            </p:nvSpPr>
            <p:spPr bwMode="auto">
              <a:xfrm flipH="1">
                <a:off x="912" y="1488"/>
                <a:ext cx="48" cy="0"/>
              </a:xfrm>
              <a:prstGeom prst="line">
                <a:avLst/>
              </a:prstGeom>
              <a:noFill/>
              <a:ln w="19050">
                <a:solidFill>
                  <a:srgbClr val="FF0000"/>
                </a:solidFill>
                <a:round/>
                <a:headEnd/>
                <a:tailEnd/>
              </a:ln>
            </p:spPr>
            <p:txBody>
              <a:bodyPr/>
              <a:lstStyle/>
              <a:p>
                <a:endParaRPr lang="en-SG" dirty="0"/>
              </a:p>
            </p:txBody>
          </p:sp>
        </p:grpSp>
      </p:grpSp>
      <p:grpSp>
        <p:nvGrpSpPr>
          <p:cNvPr id="7771" name="Group 497"/>
          <p:cNvGrpSpPr>
            <a:grpSpLocks/>
          </p:cNvGrpSpPr>
          <p:nvPr/>
        </p:nvGrpSpPr>
        <p:grpSpPr bwMode="auto">
          <a:xfrm>
            <a:off x="1339850" y="2911475"/>
            <a:ext cx="685800" cy="1295400"/>
            <a:chOff x="288" y="2016"/>
            <a:chExt cx="432" cy="816"/>
          </a:xfrm>
        </p:grpSpPr>
        <p:sp>
          <p:nvSpPr>
            <p:cNvPr id="7396" name="Rectangle 498"/>
            <p:cNvSpPr>
              <a:spLocks noChangeArrowheads="1"/>
            </p:cNvSpPr>
            <p:nvPr/>
          </p:nvSpPr>
          <p:spPr bwMode="auto">
            <a:xfrm>
              <a:off x="528" y="2256"/>
              <a:ext cx="144" cy="192"/>
            </a:xfrm>
            <a:prstGeom prst="rect">
              <a:avLst/>
            </a:prstGeom>
            <a:solidFill>
              <a:schemeClr val="bg1"/>
            </a:solidFill>
            <a:ln w="9525">
              <a:noFill/>
              <a:miter lim="800000"/>
              <a:headEnd/>
              <a:tailEnd/>
            </a:ln>
          </p:spPr>
          <p:txBody>
            <a:bodyPr wrap="none" anchor="ctr"/>
            <a:lstStyle/>
            <a:p>
              <a:endParaRPr lang="en-SG" dirty="0"/>
            </a:p>
          </p:txBody>
        </p:sp>
        <p:sp>
          <p:nvSpPr>
            <p:cNvPr id="7397" name="Line 499"/>
            <p:cNvSpPr>
              <a:spLocks noChangeShapeType="1"/>
            </p:cNvSpPr>
            <p:nvPr/>
          </p:nvSpPr>
          <p:spPr bwMode="auto">
            <a:xfrm>
              <a:off x="384" y="2016"/>
              <a:ext cx="0" cy="144"/>
            </a:xfrm>
            <a:prstGeom prst="line">
              <a:avLst/>
            </a:prstGeom>
            <a:noFill/>
            <a:ln w="19050">
              <a:solidFill>
                <a:schemeClr val="accent1"/>
              </a:solidFill>
              <a:round/>
              <a:headEnd/>
              <a:tailEnd/>
            </a:ln>
          </p:spPr>
          <p:txBody>
            <a:bodyPr/>
            <a:lstStyle/>
            <a:p>
              <a:endParaRPr lang="en-SG" dirty="0"/>
            </a:p>
          </p:txBody>
        </p:sp>
        <p:sp>
          <p:nvSpPr>
            <p:cNvPr id="7398" name="Line 500"/>
            <p:cNvSpPr>
              <a:spLocks noChangeShapeType="1"/>
            </p:cNvSpPr>
            <p:nvPr/>
          </p:nvSpPr>
          <p:spPr bwMode="auto">
            <a:xfrm>
              <a:off x="288" y="2160"/>
              <a:ext cx="192" cy="0"/>
            </a:xfrm>
            <a:prstGeom prst="line">
              <a:avLst/>
            </a:prstGeom>
            <a:noFill/>
            <a:ln w="19050">
              <a:solidFill>
                <a:schemeClr val="accent1"/>
              </a:solidFill>
              <a:round/>
              <a:headEnd/>
              <a:tailEnd/>
            </a:ln>
          </p:spPr>
          <p:txBody>
            <a:bodyPr/>
            <a:lstStyle/>
            <a:p>
              <a:endParaRPr lang="en-SG" dirty="0"/>
            </a:p>
          </p:txBody>
        </p:sp>
        <p:sp>
          <p:nvSpPr>
            <p:cNvPr id="7399" name="Line 501"/>
            <p:cNvSpPr>
              <a:spLocks noChangeShapeType="1"/>
            </p:cNvSpPr>
            <p:nvPr/>
          </p:nvSpPr>
          <p:spPr bwMode="auto">
            <a:xfrm>
              <a:off x="288" y="2208"/>
              <a:ext cx="192" cy="0"/>
            </a:xfrm>
            <a:prstGeom prst="line">
              <a:avLst/>
            </a:prstGeom>
            <a:noFill/>
            <a:ln w="19050">
              <a:solidFill>
                <a:schemeClr val="accent1"/>
              </a:solidFill>
              <a:round/>
              <a:headEnd/>
              <a:tailEnd/>
            </a:ln>
          </p:spPr>
          <p:txBody>
            <a:bodyPr/>
            <a:lstStyle/>
            <a:p>
              <a:endParaRPr lang="en-SG" dirty="0"/>
            </a:p>
          </p:txBody>
        </p:sp>
        <p:sp>
          <p:nvSpPr>
            <p:cNvPr id="7400" name="Line 502"/>
            <p:cNvSpPr>
              <a:spLocks noChangeShapeType="1"/>
            </p:cNvSpPr>
            <p:nvPr/>
          </p:nvSpPr>
          <p:spPr bwMode="auto">
            <a:xfrm>
              <a:off x="384" y="2208"/>
              <a:ext cx="0" cy="144"/>
            </a:xfrm>
            <a:prstGeom prst="line">
              <a:avLst/>
            </a:prstGeom>
            <a:noFill/>
            <a:ln w="19050">
              <a:solidFill>
                <a:schemeClr val="accent1"/>
              </a:solidFill>
              <a:round/>
              <a:headEnd/>
              <a:tailEnd/>
            </a:ln>
          </p:spPr>
          <p:txBody>
            <a:bodyPr/>
            <a:lstStyle/>
            <a:p>
              <a:endParaRPr lang="en-SG" dirty="0"/>
            </a:p>
          </p:txBody>
        </p:sp>
        <p:sp>
          <p:nvSpPr>
            <p:cNvPr id="7401" name="Line 503"/>
            <p:cNvSpPr>
              <a:spLocks noChangeShapeType="1"/>
            </p:cNvSpPr>
            <p:nvPr/>
          </p:nvSpPr>
          <p:spPr bwMode="auto">
            <a:xfrm>
              <a:off x="384" y="2112"/>
              <a:ext cx="192" cy="0"/>
            </a:xfrm>
            <a:prstGeom prst="line">
              <a:avLst/>
            </a:prstGeom>
            <a:noFill/>
            <a:ln w="19050">
              <a:solidFill>
                <a:schemeClr val="hlink"/>
              </a:solidFill>
              <a:round/>
              <a:headEnd/>
              <a:tailEnd/>
            </a:ln>
          </p:spPr>
          <p:txBody>
            <a:bodyPr/>
            <a:lstStyle/>
            <a:p>
              <a:endParaRPr lang="en-SG" dirty="0"/>
            </a:p>
          </p:txBody>
        </p:sp>
        <p:sp>
          <p:nvSpPr>
            <p:cNvPr id="7402" name="Line 504"/>
            <p:cNvSpPr>
              <a:spLocks noChangeShapeType="1"/>
            </p:cNvSpPr>
            <p:nvPr/>
          </p:nvSpPr>
          <p:spPr bwMode="auto">
            <a:xfrm>
              <a:off x="576" y="2112"/>
              <a:ext cx="0" cy="480"/>
            </a:xfrm>
            <a:prstGeom prst="line">
              <a:avLst/>
            </a:prstGeom>
            <a:noFill/>
            <a:ln w="19050">
              <a:solidFill>
                <a:schemeClr val="hlink"/>
              </a:solidFill>
              <a:round/>
              <a:headEnd/>
              <a:tailEnd/>
            </a:ln>
          </p:spPr>
          <p:txBody>
            <a:bodyPr/>
            <a:lstStyle/>
            <a:p>
              <a:endParaRPr lang="en-SG" dirty="0"/>
            </a:p>
          </p:txBody>
        </p:sp>
        <p:sp>
          <p:nvSpPr>
            <p:cNvPr id="7403" name="Line 505"/>
            <p:cNvSpPr>
              <a:spLocks noChangeShapeType="1"/>
            </p:cNvSpPr>
            <p:nvPr/>
          </p:nvSpPr>
          <p:spPr bwMode="auto">
            <a:xfrm>
              <a:off x="624" y="2352"/>
              <a:ext cx="96" cy="0"/>
            </a:xfrm>
            <a:prstGeom prst="line">
              <a:avLst/>
            </a:prstGeom>
            <a:noFill/>
            <a:ln w="19050">
              <a:solidFill>
                <a:schemeClr val="hlink"/>
              </a:solidFill>
              <a:round/>
              <a:headEnd/>
              <a:tailEnd/>
            </a:ln>
          </p:spPr>
          <p:txBody>
            <a:bodyPr/>
            <a:lstStyle/>
            <a:p>
              <a:endParaRPr lang="en-SG" dirty="0"/>
            </a:p>
          </p:txBody>
        </p:sp>
        <p:sp>
          <p:nvSpPr>
            <p:cNvPr id="7404" name="Line 506"/>
            <p:cNvSpPr>
              <a:spLocks noChangeShapeType="1"/>
            </p:cNvSpPr>
            <p:nvPr/>
          </p:nvSpPr>
          <p:spPr bwMode="auto">
            <a:xfrm>
              <a:off x="720" y="2352"/>
              <a:ext cx="0" cy="480"/>
            </a:xfrm>
            <a:prstGeom prst="line">
              <a:avLst/>
            </a:prstGeom>
            <a:noFill/>
            <a:ln w="19050">
              <a:solidFill>
                <a:schemeClr val="hlink"/>
              </a:solidFill>
              <a:round/>
              <a:headEnd/>
              <a:tailEnd/>
            </a:ln>
          </p:spPr>
          <p:txBody>
            <a:bodyPr/>
            <a:lstStyle/>
            <a:p>
              <a:endParaRPr lang="en-SG" dirty="0"/>
            </a:p>
          </p:txBody>
        </p:sp>
      </p:grpSp>
      <p:sp>
        <p:nvSpPr>
          <p:cNvPr id="529915" name="Text Box 507"/>
          <p:cNvSpPr txBox="1">
            <a:spLocks noChangeArrowheads="1"/>
          </p:cNvSpPr>
          <p:nvPr/>
        </p:nvSpPr>
        <p:spPr bwMode="auto">
          <a:xfrm>
            <a:off x="2286000" y="4876800"/>
            <a:ext cx="4572000" cy="460375"/>
          </a:xfrm>
          <a:prstGeom prst="rect">
            <a:avLst/>
          </a:prstGeom>
          <a:solidFill>
            <a:srgbClr val="99CCFF"/>
          </a:solidFill>
          <a:ln w="3175">
            <a:solidFill>
              <a:schemeClr val="tx1"/>
            </a:solidFill>
            <a:miter lim="800000"/>
            <a:headEnd/>
            <a:tailEnd/>
          </a:ln>
          <a:effectLst>
            <a:outerShdw dist="107763" dir="2700000" algn="ctr" rotWithShape="0">
              <a:schemeClr val="bg2">
                <a:alpha val="50000"/>
              </a:schemeClr>
            </a:outerShdw>
          </a:effectLst>
        </p:spPr>
        <p:txBody>
          <a:bodyPr wrap="none">
            <a:spAutoFit/>
          </a:bodyPr>
          <a:lstStyle/>
          <a:p>
            <a:pPr eaLnBrk="1" hangingPunct="1">
              <a:defRPr/>
            </a:pPr>
            <a:r>
              <a:rPr lang="en-US" sz="2400" dirty="0"/>
              <a:t>“Time stretcher” GHz </a:t>
            </a:r>
            <a:r>
              <a:rPr lang="en-US" sz="2400" dirty="0">
                <a:sym typeface="Symbol" pitchFamily="18" charset="2"/>
              </a:rPr>
              <a:t> MHz</a:t>
            </a:r>
          </a:p>
        </p:txBody>
      </p:sp>
      <p:sp>
        <p:nvSpPr>
          <p:cNvPr id="529916" name="Text Box 508"/>
          <p:cNvSpPr txBox="1">
            <a:spLocks noChangeArrowheads="1"/>
          </p:cNvSpPr>
          <p:nvPr/>
        </p:nvSpPr>
        <p:spPr bwMode="auto">
          <a:xfrm>
            <a:off x="7369175" y="2743200"/>
            <a:ext cx="1165225" cy="581025"/>
          </a:xfrm>
          <a:prstGeom prst="rect">
            <a:avLst/>
          </a:prstGeom>
          <a:noFill/>
          <a:ln w="9525">
            <a:noFill/>
            <a:miter lim="800000"/>
            <a:headEnd/>
            <a:tailEnd/>
          </a:ln>
        </p:spPr>
        <p:txBody>
          <a:bodyPr wrap="none">
            <a:spAutoFit/>
          </a:bodyPr>
          <a:lstStyle/>
          <a:p>
            <a:pPr algn="ctr" eaLnBrk="1" hangingPunct="1"/>
            <a:r>
              <a:rPr lang="en-US" dirty="0"/>
              <a:t>Waveform </a:t>
            </a:r>
          </a:p>
          <a:p>
            <a:pPr algn="ctr" eaLnBrk="1" hangingPunct="1"/>
            <a:r>
              <a:rPr lang="en-US" dirty="0"/>
              <a:t>stored</a:t>
            </a:r>
          </a:p>
        </p:txBody>
      </p:sp>
      <p:grpSp>
        <p:nvGrpSpPr>
          <p:cNvPr id="7772" name="Group 509"/>
          <p:cNvGrpSpPr>
            <a:grpSpLocks/>
          </p:cNvGrpSpPr>
          <p:nvPr/>
        </p:nvGrpSpPr>
        <p:grpSpPr bwMode="auto">
          <a:xfrm>
            <a:off x="2025650" y="2911475"/>
            <a:ext cx="685800" cy="1295400"/>
            <a:chOff x="288" y="2016"/>
            <a:chExt cx="432" cy="816"/>
          </a:xfrm>
        </p:grpSpPr>
        <p:sp>
          <p:nvSpPr>
            <p:cNvPr id="7387" name="Rectangle 510"/>
            <p:cNvSpPr>
              <a:spLocks noChangeArrowheads="1"/>
            </p:cNvSpPr>
            <p:nvPr/>
          </p:nvSpPr>
          <p:spPr bwMode="auto">
            <a:xfrm>
              <a:off x="528" y="2256"/>
              <a:ext cx="144" cy="192"/>
            </a:xfrm>
            <a:prstGeom prst="rect">
              <a:avLst/>
            </a:prstGeom>
            <a:solidFill>
              <a:schemeClr val="bg1"/>
            </a:solidFill>
            <a:ln w="9525">
              <a:noFill/>
              <a:miter lim="800000"/>
              <a:headEnd/>
              <a:tailEnd/>
            </a:ln>
          </p:spPr>
          <p:txBody>
            <a:bodyPr wrap="none" anchor="ctr"/>
            <a:lstStyle/>
            <a:p>
              <a:endParaRPr lang="en-SG" dirty="0"/>
            </a:p>
          </p:txBody>
        </p:sp>
        <p:sp>
          <p:nvSpPr>
            <p:cNvPr id="7388" name="Line 511"/>
            <p:cNvSpPr>
              <a:spLocks noChangeShapeType="1"/>
            </p:cNvSpPr>
            <p:nvPr/>
          </p:nvSpPr>
          <p:spPr bwMode="auto">
            <a:xfrm>
              <a:off x="384" y="2016"/>
              <a:ext cx="0" cy="144"/>
            </a:xfrm>
            <a:prstGeom prst="line">
              <a:avLst/>
            </a:prstGeom>
            <a:noFill/>
            <a:ln w="19050">
              <a:solidFill>
                <a:schemeClr val="accent1"/>
              </a:solidFill>
              <a:round/>
              <a:headEnd/>
              <a:tailEnd/>
            </a:ln>
          </p:spPr>
          <p:txBody>
            <a:bodyPr/>
            <a:lstStyle/>
            <a:p>
              <a:endParaRPr lang="en-SG" dirty="0"/>
            </a:p>
          </p:txBody>
        </p:sp>
        <p:sp>
          <p:nvSpPr>
            <p:cNvPr id="7389" name="Line 512"/>
            <p:cNvSpPr>
              <a:spLocks noChangeShapeType="1"/>
            </p:cNvSpPr>
            <p:nvPr/>
          </p:nvSpPr>
          <p:spPr bwMode="auto">
            <a:xfrm>
              <a:off x="288" y="2160"/>
              <a:ext cx="192" cy="0"/>
            </a:xfrm>
            <a:prstGeom prst="line">
              <a:avLst/>
            </a:prstGeom>
            <a:noFill/>
            <a:ln w="19050">
              <a:solidFill>
                <a:schemeClr val="accent1"/>
              </a:solidFill>
              <a:round/>
              <a:headEnd/>
              <a:tailEnd/>
            </a:ln>
          </p:spPr>
          <p:txBody>
            <a:bodyPr/>
            <a:lstStyle/>
            <a:p>
              <a:endParaRPr lang="en-SG" dirty="0"/>
            </a:p>
          </p:txBody>
        </p:sp>
        <p:sp>
          <p:nvSpPr>
            <p:cNvPr id="7390" name="Line 513"/>
            <p:cNvSpPr>
              <a:spLocks noChangeShapeType="1"/>
            </p:cNvSpPr>
            <p:nvPr/>
          </p:nvSpPr>
          <p:spPr bwMode="auto">
            <a:xfrm>
              <a:off x="288" y="2208"/>
              <a:ext cx="192" cy="0"/>
            </a:xfrm>
            <a:prstGeom prst="line">
              <a:avLst/>
            </a:prstGeom>
            <a:noFill/>
            <a:ln w="19050">
              <a:solidFill>
                <a:schemeClr val="accent1"/>
              </a:solidFill>
              <a:round/>
              <a:headEnd/>
              <a:tailEnd/>
            </a:ln>
          </p:spPr>
          <p:txBody>
            <a:bodyPr/>
            <a:lstStyle/>
            <a:p>
              <a:endParaRPr lang="en-SG" dirty="0"/>
            </a:p>
          </p:txBody>
        </p:sp>
        <p:sp>
          <p:nvSpPr>
            <p:cNvPr id="7391" name="Line 514"/>
            <p:cNvSpPr>
              <a:spLocks noChangeShapeType="1"/>
            </p:cNvSpPr>
            <p:nvPr/>
          </p:nvSpPr>
          <p:spPr bwMode="auto">
            <a:xfrm>
              <a:off x="384" y="2208"/>
              <a:ext cx="0" cy="144"/>
            </a:xfrm>
            <a:prstGeom prst="line">
              <a:avLst/>
            </a:prstGeom>
            <a:noFill/>
            <a:ln w="19050">
              <a:solidFill>
                <a:schemeClr val="accent1"/>
              </a:solidFill>
              <a:round/>
              <a:headEnd/>
              <a:tailEnd/>
            </a:ln>
          </p:spPr>
          <p:txBody>
            <a:bodyPr/>
            <a:lstStyle/>
            <a:p>
              <a:endParaRPr lang="en-SG" dirty="0"/>
            </a:p>
          </p:txBody>
        </p:sp>
        <p:sp>
          <p:nvSpPr>
            <p:cNvPr id="7392" name="Line 515"/>
            <p:cNvSpPr>
              <a:spLocks noChangeShapeType="1"/>
            </p:cNvSpPr>
            <p:nvPr/>
          </p:nvSpPr>
          <p:spPr bwMode="auto">
            <a:xfrm>
              <a:off x="384" y="2112"/>
              <a:ext cx="192" cy="0"/>
            </a:xfrm>
            <a:prstGeom prst="line">
              <a:avLst/>
            </a:prstGeom>
            <a:noFill/>
            <a:ln w="19050">
              <a:solidFill>
                <a:schemeClr val="hlink"/>
              </a:solidFill>
              <a:round/>
              <a:headEnd/>
              <a:tailEnd/>
            </a:ln>
          </p:spPr>
          <p:txBody>
            <a:bodyPr/>
            <a:lstStyle/>
            <a:p>
              <a:endParaRPr lang="en-SG" dirty="0"/>
            </a:p>
          </p:txBody>
        </p:sp>
        <p:sp>
          <p:nvSpPr>
            <p:cNvPr id="7393" name="Line 516"/>
            <p:cNvSpPr>
              <a:spLocks noChangeShapeType="1"/>
            </p:cNvSpPr>
            <p:nvPr/>
          </p:nvSpPr>
          <p:spPr bwMode="auto">
            <a:xfrm>
              <a:off x="576" y="2112"/>
              <a:ext cx="0" cy="480"/>
            </a:xfrm>
            <a:prstGeom prst="line">
              <a:avLst/>
            </a:prstGeom>
            <a:noFill/>
            <a:ln w="19050">
              <a:solidFill>
                <a:schemeClr val="hlink"/>
              </a:solidFill>
              <a:round/>
              <a:headEnd/>
              <a:tailEnd/>
            </a:ln>
          </p:spPr>
          <p:txBody>
            <a:bodyPr/>
            <a:lstStyle/>
            <a:p>
              <a:endParaRPr lang="en-SG" dirty="0"/>
            </a:p>
          </p:txBody>
        </p:sp>
        <p:sp>
          <p:nvSpPr>
            <p:cNvPr id="7394" name="Line 517"/>
            <p:cNvSpPr>
              <a:spLocks noChangeShapeType="1"/>
            </p:cNvSpPr>
            <p:nvPr/>
          </p:nvSpPr>
          <p:spPr bwMode="auto">
            <a:xfrm>
              <a:off x="624" y="2352"/>
              <a:ext cx="96" cy="0"/>
            </a:xfrm>
            <a:prstGeom prst="line">
              <a:avLst/>
            </a:prstGeom>
            <a:noFill/>
            <a:ln w="19050">
              <a:solidFill>
                <a:schemeClr val="hlink"/>
              </a:solidFill>
              <a:round/>
              <a:headEnd/>
              <a:tailEnd/>
            </a:ln>
          </p:spPr>
          <p:txBody>
            <a:bodyPr/>
            <a:lstStyle/>
            <a:p>
              <a:endParaRPr lang="en-SG" dirty="0"/>
            </a:p>
          </p:txBody>
        </p:sp>
        <p:sp>
          <p:nvSpPr>
            <p:cNvPr id="7395" name="Line 518"/>
            <p:cNvSpPr>
              <a:spLocks noChangeShapeType="1"/>
            </p:cNvSpPr>
            <p:nvPr/>
          </p:nvSpPr>
          <p:spPr bwMode="auto">
            <a:xfrm>
              <a:off x="720" y="2352"/>
              <a:ext cx="0" cy="480"/>
            </a:xfrm>
            <a:prstGeom prst="line">
              <a:avLst/>
            </a:prstGeom>
            <a:noFill/>
            <a:ln w="19050">
              <a:solidFill>
                <a:schemeClr val="hlink"/>
              </a:solidFill>
              <a:round/>
              <a:headEnd/>
              <a:tailEnd/>
            </a:ln>
          </p:spPr>
          <p:txBody>
            <a:bodyPr/>
            <a:lstStyle/>
            <a:p>
              <a:endParaRPr lang="en-SG" dirty="0"/>
            </a:p>
          </p:txBody>
        </p:sp>
      </p:grpSp>
      <p:grpSp>
        <p:nvGrpSpPr>
          <p:cNvPr id="7773" name="Group 519"/>
          <p:cNvGrpSpPr>
            <a:grpSpLocks/>
          </p:cNvGrpSpPr>
          <p:nvPr/>
        </p:nvGrpSpPr>
        <p:grpSpPr bwMode="auto">
          <a:xfrm>
            <a:off x="2711450" y="2911475"/>
            <a:ext cx="685800" cy="1295400"/>
            <a:chOff x="288" y="2016"/>
            <a:chExt cx="432" cy="816"/>
          </a:xfrm>
        </p:grpSpPr>
        <p:sp>
          <p:nvSpPr>
            <p:cNvPr id="7378" name="Rectangle 520"/>
            <p:cNvSpPr>
              <a:spLocks noChangeArrowheads="1"/>
            </p:cNvSpPr>
            <p:nvPr/>
          </p:nvSpPr>
          <p:spPr bwMode="auto">
            <a:xfrm>
              <a:off x="528" y="2256"/>
              <a:ext cx="144" cy="192"/>
            </a:xfrm>
            <a:prstGeom prst="rect">
              <a:avLst/>
            </a:prstGeom>
            <a:solidFill>
              <a:schemeClr val="bg1"/>
            </a:solidFill>
            <a:ln w="9525">
              <a:noFill/>
              <a:miter lim="800000"/>
              <a:headEnd/>
              <a:tailEnd/>
            </a:ln>
          </p:spPr>
          <p:txBody>
            <a:bodyPr wrap="none" anchor="ctr"/>
            <a:lstStyle/>
            <a:p>
              <a:endParaRPr lang="en-SG" dirty="0"/>
            </a:p>
          </p:txBody>
        </p:sp>
        <p:sp>
          <p:nvSpPr>
            <p:cNvPr id="7379" name="Line 521"/>
            <p:cNvSpPr>
              <a:spLocks noChangeShapeType="1"/>
            </p:cNvSpPr>
            <p:nvPr/>
          </p:nvSpPr>
          <p:spPr bwMode="auto">
            <a:xfrm>
              <a:off x="384" y="2016"/>
              <a:ext cx="0" cy="144"/>
            </a:xfrm>
            <a:prstGeom prst="line">
              <a:avLst/>
            </a:prstGeom>
            <a:noFill/>
            <a:ln w="19050">
              <a:solidFill>
                <a:schemeClr val="accent1"/>
              </a:solidFill>
              <a:round/>
              <a:headEnd/>
              <a:tailEnd/>
            </a:ln>
          </p:spPr>
          <p:txBody>
            <a:bodyPr/>
            <a:lstStyle/>
            <a:p>
              <a:endParaRPr lang="en-SG" dirty="0"/>
            </a:p>
          </p:txBody>
        </p:sp>
        <p:sp>
          <p:nvSpPr>
            <p:cNvPr id="7380" name="Line 522"/>
            <p:cNvSpPr>
              <a:spLocks noChangeShapeType="1"/>
            </p:cNvSpPr>
            <p:nvPr/>
          </p:nvSpPr>
          <p:spPr bwMode="auto">
            <a:xfrm>
              <a:off x="288" y="2160"/>
              <a:ext cx="192" cy="0"/>
            </a:xfrm>
            <a:prstGeom prst="line">
              <a:avLst/>
            </a:prstGeom>
            <a:noFill/>
            <a:ln w="19050">
              <a:solidFill>
                <a:schemeClr val="accent1"/>
              </a:solidFill>
              <a:round/>
              <a:headEnd/>
              <a:tailEnd/>
            </a:ln>
          </p:spPr>
          <p:txBody>
            <a:bodyPr/>
            <a:lstStyle/>
            <a:p>
              <a:endParaRPr lang="en-SG" dirty="0"/>
            </a:p>
          </p:txBody>
        </p:sp>
        <p:sp>
          <p:nvSpPr>
            <p:cNvPr id="7381" name="Line 523"/>
            <p:cNvSpPr>
              <a:spLocks noChangeShapeType="1"/>
            </p:cNvSpPr>
            <p:nvPr/>
          </p:nvSpPr>
          <p:spPr bwMode="auto">
            <a:xfrm>
              <a:off x="288" y="2208"/>
              <a:ext cx="192" cy="0"/>
            </a:xfrm>
            <a:prstGeom prst="line">
              <a:avLst/>
            </a:prstGeom>
            <a:noFill/>
            <a:ln w="19050">
              <a:solidFill>
                <a:schemeClr val="accent1"/>
              </a:solidFill>
              <a:round/>
              <a:headEnd/>
              <a:tailEnd/>
            </a:ln>
          </p:spPr>
          <p:txBody>
            <a:bodyPr/>
            <a:lstStyle/>
            <a:p>
              <a:endParaRPr lang="en-SG" dirty="0"/>
            </a:p>
          </p:txBody>
        </p:sp>
        <p:sp>
          <p:nvSpPr>
            <p:cNvPr id="7382" name="Line 524"/>
            <p:cNvSpPr>
              <a:spLocks noChangeShapeType="1"/>
            </p:cNvSpPr>
            <p:nvPr/>
          </p:nvSpPr>
          <p:spPr bwMode="auto">
            <a:xfrm>
              <a:off x="384" y="2208"/>
              <a:ext cx="0" cy="144"/>
            </a:xfrm>
            <a:prstGeom prst="line">
              <a:avLst/>
            </a:prstGeom>
            <a:noFill/>
            <a:ln w="19050">
              <a:solidFill>
                <a:schemeClr val="accent1"/>
              </a:solidFill>
              <a:round/>
              <a:headEnd/>
              <a:tailEnd/>
            </a:ln>
          </p:spPr>
          <p:txBody>
            <a:bodyPr/>
            <a:lstStyle/>
            <a:p>
              <a:endParaRPr lang="en-SG" dirty="0"/>
            </a:p>
          </p:txBody>
        </p:sp>
        <p:sp>
          <p:nvSpPr>
            <p:cNvPr id="7383" name="Line 525"/>
            <p:cNvSpPr>
              <a:spLocks noChangeShapeType="1"/>
            </p:cNvSpPr>
            <p:nvPr/>
          </p:nvSpPr>
          <p:spPr bwMode="auto">
            <a:xfrm>
              <a:off x="384" y="2112"/>
              <a:ext cx="192" cy="0"/>
            </a:xfrm>
            <a:prstGeom prst="line">
              <a:avLst/>
            </a:prstGeom>
            <a:noFill/>
            <a:ln w="19050">
              <a:solidFill>
                <a:schemeClr val="hlink"/>
              </a:solidFill>
              <a:round/>
              <a:headEnd/>
              <a:tailEnd/>
            </a:ln>
          </p:spPr>
          <p:txBody>
            <a:bodyPr/>
            <a:lstStyle/>
            <a:p>
              <a:endParaRPr lang="en-SG" dirty="0"/>
            </a:p>
          </p:txBody>
        </p:sp>
        <p:sp>
          <p:nvSpPr>
            <p:cNvPr id="7384" name="Line 526"/>
            <p:cNvSpPr>
              <a:spLocks noChangeShapeType="1"/>
            </p:cNvSpPr>
            <p:nvPr/>
          </p:nvSpPr>
          <p:spPr bwMode="auto">
            <a:xfrm>
              <a:off x="576" y="2112"/>
              <a:ext cx="0" cy="480"/>
            </a:xfrm>
            <a:prstGeom prst="line">
              <a:avLst/>
            </a:prstGeom>
            <a:noFill/>
            <a:ln w="19050">
              <a:solidFill>
                <a:schemeClr val="hlink"/>
              </a:solidFill>
              <a:round/>
              <a:headEnd/>
              <a:tailEnd/>
            </a:ln>
          </p:spPr>
          <p:txBody>
            <a:bodyPr/>
            <a:lstStyle/>
            <a:p>
              <a:endParaRPr lang="en-SG" dirty="0"/>
            </a:p>
          </p:txBody>
        </p:sp>
        <p:sp>
          <p:nvSpPr>
            <p:cNvPr id="7385" name="Line 527"/>
            <p:cNvSpPr>
              <a:spLocks noChangeShapeType="1"/>
            </p:cNvSpPr>
            <p:nvPr/>
          </p:nvSpPr>
          <p:spPr bwMode="auto">
            <a:xfrm>
              <a:off x="624" y="2352"/>
              <a:ext cx="96" cy="0"/>
            </a:xfrm>
            <a:prstGeom prst="line">
              <a:avLst/>
            </a:prstGeom>
            <a:noFill/>
            <a:ln w="19050">
              <a:solidFill>
                <a:schemeClr val="hlink"/>
              </a:solidFill>
              <a:round/>
              <a:headEnd/>
              <a:tailEnd/>
            </a:ln>
          </p:spPr>
          <p:txBody>
            <a:bodyPr/>
            <a:lstStyle/>
            <a:p>
              <a:endParaRPr lang="en-SG" dirty="0"/>
            </a:p>
          </p:txBody>
        </p:sp>
        <p:sp>
          <p:nvSpPr>
            <p:cNvPr id="7386" name="Line 528"/>
            <p:cNvSpPr>
              <a:spLocks noChangeShapeType="1"/>
            </p:cNvSpPr>
            <p:nvPr/>
          </p:nvSpPr>
          <p:spPr bwMode="auto">
            <a:xfrm>
              <a:off x="720" y="2352"/>
              <a:ext cx="0" cy="480"/>
            </a:xfrm>
            <a:prstGeom prst="line">
              <a:avLst/>
            </a:prstGeom>
            <a:noFill/>
            <a:ln w="19050">
              <a:solidFill>
                <a:schemeClr val="hlink"/>
              </a:solidFill>
              <a:round/>
              <a:headEnd/>
              <a:tailEnd/>
            </a:ln>
          </p:spPr>
          <p:txBody>
            <a:bodyPr/>
            <a:lstStyle/>
            <a:p>
              <a:endParaRPr lang="en-SG" dirty="0"/>
            </a:p>
          </p:txBody>
        </p:sp>
      </p:grpSp>
      <p:grpSp>
        <p:nvGrpSpPr>
          <p:cNvPr id="7774" name="Group 529"/>
          <p:cNvGrpSpPr>
            <a:grpSpLocks/>
          </p:cNvGrpSpPr>
          <p:nvPr/>
        </p:nvGrpSpPr>
        <p:grpSpPr bwMode="auto">
          <a:xfrm>
            <a:off x="3397250" y="2911475"/>
            <a:ext cx="685800" cy="1295400"/>
            <a:chOff x="288" y="2016"/>
            <a:chExt cx="432" cy="816"/>
          </a:xfrm>
        </p:grpSpPr>
        <p:sp>
          <p:nvSpPr>
            <p:cNvPr id="7369" name="Rectangle 530"/>
            <p:cNvSpPr>
              <a:spLocks noChangeArrowheads="1"/>
            </p:cNvSpPr>
            <p:nvPr/>
          </p:nvSpPr>
          <p:spPr bwMode="auto">
            <a:xfrm>
              <a:off x="528" y="2256"/>
              <a:ext cx="144" cy="192"/>
            </a:xfrm>
            <a:prstGeom prst="rect">
              <a:avLst/>
            </a:prstGeom>
            <a:solidFill>
              <a:schemeClr val="bg1"/>
            </a:solidFill>
            <a:ln w="9525">
              <a:noFill/>
              <a:miter lim="800000"/>
              <a:headEnd/>
              <a:tailEnd/>
            </a:ln>
          </p:spPr>
          <p:txBody>
            <a:bodyPr wrap="none" anchor="ctr"/>
            <a:lstStyle/>
            <a:p>
              <a:endParaRPr lang="en-SG" dirty="0"/>
            </a:p>
          </p:txBody>
        </p:sp>
        <p:sp>
          <p:nvSpPr>
            <p:cNvPr id="7370" name="Line 531"/>
            <p:cNvSpPr>
              <a:spLocks noChangeShapeType="1"/>
            </p:cNvSpPr>
            <p:nvPr/>
          </p:nvSpPr>
          <p:spPr bwMode="auto">
            <a:xfrm>
              <a:off x="384" y="2016"/>
              <a:ext cx="0" cy="144"/>
            </a:xfrm>
            <a:prstGeom prst="line">
              <a:avLst/>
            </a:prstGeom>
            <a:noFill/>
            <a:ln w="19050">
              <a:solidFill>
                <a:schemeClr val="accent1"/>
              </a:solidFill>
              <a:round/>
              <a:headEnd/>
              <a:tailEnd/>
            </a:ln>
          </p:spPr>
          <p:txBody>
            <a:bodyPr/>
            <a:lstStyle/>
            <a:p>
              <a:endParaRPr lang="en-SG" dirty="0"/>
            </a:p>
          </p:txBody>
        </p:sp>
        <p:sp>
          <p:nvSpPr>
            <p:cNvPr id="7371" name="Line 532"/>
            <p:cNvSpPr>
              <a:spLocks noChangeShapeType="1"/>
            </p:cNvSpPr>
            <p:nvPr/>
          </p:nvSpPr>
          <p:spPr bwMode="auto">
            <a:xfrm>
              <a:off x="288" y="2160"/>
              <a:ext cx="192" cy="0"/>
            </a:xfrm>
            <a:prstGeom prst="line">
              <a:avLst/>
            </a:prstGeom>
            <a:noFill/>
            <a:ln w="19050">
              <a:solidFill>
                <a:schemeClr val="accent1"/>
              </a:solidFill>
              <a:round/>
              <a:headEnd/>
              <a:tailEnd/>
            </a:ln>
          </p:spPr>
          <p:txBody>
            <a:bodyPr/>
            <a:lstStyle/>
            <a:p>
              <a:endParaRPr lang="en-SG" dirty="0"/>
            </a:p>
          </p:txBody>
        </p:sp>
        <p:sp>
          <p:nvSpPr>
            <p:cNvPr id="7372" name="Line 533"/>
            <p:cNvSpPr>
              <a:spLocks noChangeShapeType="1"/>
            </p:cNvSpPr>
            <p:nvPr/>
          </p:nvSpPr>
          <p:spPr bwMode="auto">
            <a:xfrm>
              <a:off x="288" y="2208"/>
              <a:ext cx="192" cy="0"/>
            </a:xfrm>
            <a:prstGeom prst="line">
              <a:avLst/>
            </a:prstGeom>
            <a:noFill/>
            <a:ln w="19050">
              <a:solidFill>
                <a:schemeClr val="accent1"/>
              </a:solidFill>
              <a:round/>
              <a:headEnd/>
              <a:tailEnd/>
            </a:ln>
          </p:spPr>
          <p:txBody>
            <a:bodyPr/>
            <a:lstStyle/>
            <a:p>
              <a:endParaRPr lang="en-SG" dirty="0"/>
            </a:p>
          </p:txBody>
        </p:sp>
        <p:sp>
          <p:nvSpPr>
            <p:cNvPr id="7373" name="Line 534"/>
            <p:cNvSpPr>
              <a:spLocks noChangeShapeType="1"/>
            </p:cNvSpPr>
            <p:nvPr/>
          </p:nvSpPr>
          <p:spPr bwMode="auto">
            <a:xfrm>
              <a:off x="384" y="2208"/>
              <a:ext cx="0" cy="144"/>
            </a:xfrm>
            <a:prstGeom prst="line">
              <a:avLst/>
            </a:prstGeom>
            <a:noFill/>
            <a:ln w="19050">
              <a:solidFill>
                <a:schemeClr val="accent1"/>
              </a:solidFill>
              <a:round/>
              <a:headEnd/>
              <a:tailEnd/>
            </a:ln>
          </p:spPr>
          <p:txBody>
            <a:bodyPr/>
            <a:lstStyle/>
            <a:p>
              <a:endParaRPr lang="en-SG" dirty="0"/>
            </a:p>
          </p:txBody>
        </p:sp>
        <p:sp>
          <p:nvSpPr>
            <p:cNvPr id="7374" name="Line 535"/>
            <p:cNvSpPr>
              <a:spLocks noChangeShapeType="1"/>
            </p:cNvSpPr>
            <p:nvPr/>
          </p:nvSpPr>
          <p:spPr bwMode="auto">
            <a:xfrm>
              <a:off x="384" y="2112"/>
              <a:ext cx="192" cy="0"/>
            </a:xfrm>
            <a:prstGeom prst="line">
              <a:avLst/>
            </a:prstGeom>
            <a:noFill/>
            <a:ln w="19050">
              <a:solidFill>
                <a:schemeClr val="hlink"/>
              </a:solidFill>
              <a:round/>
              <a:headEnd/>
              <a:tailEnd/>
            </a:ln>
          </p:spPr>
          <p:txBody>
            <a:bodyPr/>
            <a:lstStyle/>
            <a:p>
              <a:endParaRPr lang="en-SG" dirty="0"/>
            </a:p>
          </p:txBody>
        </p:sp>
        <p:sp>
          <p:nvSpPr>
            <p:cNvPr id="7375" name="Line 536"/>
            <p:cNvSpPr>
              <a:spLocks noChangeShapeType="1"/>
            </p:cNvSpPr>
            <p:nvPr/>
          </p:nvSpPr>
          <p:spPr bwMode="auto">
            <a:xfrm>
              <a:off x="576" y="2112"/>
              <a:ext cx="0" cy="480"/>
            </a:xfrm>
            <a:prstGeom prst="line">
              <a:avLst/>
            </a:prstGeom>
            <a:noFill/>
            <a:ln w="19050">
              <a:solidFill>
                <a:schemeClr val="hlink"/>
              </a:solidFill>
              <a:round/>
              <a:headEnd/>
              <a:tailEnd/>
            </a:ln>
          </p:spPr>
          <p:txBody>
            <a:bodyPr/>
            <a:lstStyle/>
            <a:p>
              <a:endParaRPr lang="en-SG" dirty="0"/>
            </a:p>
          </p:txBody>
        </p:sp>
        <p:sp>
          <p:nvSpPr>
            <p:cNvPr id="7376" name="Line 537"/>
            <p:cNvSpPr>
              <a:spLocks noChangeShapeType="1"/>
            </p:cNvSpPr>
            <p:nvPr/>
          </p:nvSpPr>
          <p:spPr bwMode="auto">
            <a:xfrm>
              <a:off x="624" y="2352"/>
              <a:ext cx="96" cy="0"/>
            </a:xfrm>
            <a:prstGeom prst="line">
              <a:avLst/>
            </a:prstGeom>
            <a:noFill/>
            <a:ln w="19050">
              <a:solidFill>
                <a:schemeClr val="hlink"/>
              </a:solidFill>
              <a:round/>
              <a:headEnd/>
              <a:tailEnd/>
            </a:ln>
          </p:spPr>
          <p:txBody>
            <a:bodyPr/>
            <a:lstStyle/>
            <a:p>
              <a:endParaRPr lang="en-SG" dirty="0"/>
            </a:p>
          </p:txBody>
        </p:sp>
        <p:sp>
          <p:nvSpPr>
            <p:cNvPr id="7377" name="Line 538"/>
            <p:cNvSpPr>
              <a:spLocks noChangeShapeType="1"/>
            </p:cNvSpPr>
            <p:nvPr/>
          </p:nvSpPr>
          <p:spPr bwMode="auto">
            <a:xfrm>
              <a:off x="720" y="2352"/>
              <a:ext cx="0" cy="480"/>
            </a:xfrm>
            <a:prstGeom prst="line">
              <a:avLst/>
            </a:prstGeom>
            <a:noFill/>
            <a:ln w="19050">
              <a:solidFill>
                <a:schemeClr val="hlink"/>
              </a:solidFill>
              <a:round/>
              <a:headEnd/>
              <a:tailEnd/>
            </a:ln>
          </p:spPr>
          <p:txBody>
            <a:bodyPr/>
            <a:lstStyle/>
            <a:p>
              <a:endParaRPr lang="en-SG" dirty="0"/>
            </a:p>
          </p:txBody>
        </p:sp>
      </p:grpSp>
      <p:grpSp>
        <p:nvGrpSpPr>
          <p:cNvPr id="7775" name="Group 539"/>
          <p:cNvGrpSpPr>
            <a:grpSpLocks/>
          </p:cNvGrpSpPr>
          <p:nvPr/>
        </p:nvGrpSpPr>
        <p:grpSpPr bwMode="auto">
          <a:xfrm>
            <a:off x="4083050" y="2911475"/>
            <a:ext cx="685800" cy="1295400"/>
            <a:chOff x="288" y="2016"/>
            <a:chExt cx="432" cy="816"/>
          </a:xfrm>
        </p:grpSpPr>
        <p:sp>
          <p:nvSpPr>
            <p:cNvPr id="7360" name="Rectangle 540"/>
            <p:cNvSpPr>
              <a:spLocks noChangeArrowheads="1"/>
            </p:cNvSpPr>
            <p:nvPr/>
          </p:nvSpPr>
          <p:spPr bwMode="auto">
            <a:xfrm>
              <a:off x="528" y="2256"/>
              <a:ext cx="144" cy="192"/>
            </a:xfrm>
            <a:prstGeom prst="rect">
              <a:avLst/>
            </a:prstGeom>
            <a:solidFill>
              <a:schemeClr val="bg1"/>
            </a:solidFill>
            <a:ln w="9525">
              <a:noFill/>
              <a:miter lim="800000"/>
              <a:headEnd/>
              <a:tailEnd/>
            </a:ln>
          </p:spPr>
          <p:txBody>
            <a:bodyPr wrap="none" anchor="ctr"/>
            <a:lstStyle/>
            <a:p>
              <a:endParaRPr lang="en-SG" dirty="0"/>
            </a:p>
          </p:txBody>
        </p:sp>
        <p:sp>
          <p:nvSpPr>
            <p:cNvPr id="7361" name="Line 541"/>
            <p:cNvSpPr>
              <a:spLocks noChangeShapeType="1"/>
            </p:cNvSpPr>
            <p:nvPr/>
          </p:nvSpPr>
          <p:spPr bwMode="auto">
            <a:xfrm>
              <a:off x="384" y="2016"/>
              <a:ext cx="0" cy="144"/>
            </a:xfrm>
            <a:prstGeom prst="line">
              <a:avLst/>
            </a:prstGeom>
            <a:noFill/>
            <a:ln w="19050">
              <a:solidFill>
                <a:schemeClr val="accent1"/>
              </a:solidFill>
              <a:round/>
              <a:headEnd/>
              <a:tailEnd/>
            </a:ln>
          </p:spPr>
          <p:txBody>
            <a:bodyPr/>
            <a:lstStyle/>
            <a:p>
              <a:endParaRPr lang="en-SG" dirty="0"/>
            </a:p>
          </p:txBody>
        </p:sp>
        <p:sp>
          <p:nvSpPr>
            <p:cNvPr id="7362" name="Line 542"/>
            <p:cNvSpPr>
              <a:spLocks noChangeShapeType="1"/>
            </p:cNvSpPr>
            <p:nvPr/>
          </p:nvSpPr>
          <p:spPr bwMode="auto">
            <a:xfrm>
              <a:off x="288" y="2160"/>
              <a:ext cx="192" cy="0"/>
            </a:xfrm>
            <a:prstGeom prst="line">
              <a:avLst/>
            </a:prstGeom>
            <a:noFill/>
            <a:ln w="19050">
              <a:solidFill>
                <a:schemeClr val="accent1"/>
              </a:solidFill>
              <a:round/>
              <a:headEnd/>
              <a:tailEnd/>
            </a:ln>
          </p:spPr>
          <p:txBody>
            <a:bodyPr/>
            <a:lstStyle/>
            <a:p>
              <a:endParaRPr lang="en-SG" dirty="0"/>
            </a:p>
          </p:txBody>
        </p:sp>
        <p:sp>
          <p:nvSpPr>
            <p:cNvPr id="7363" name="Line 543"/>
            <p:cNvSpPr>
              <a:spLocks noChangeShapeType="1"/>
            </p:cNvSpPr>
            <p:nvPr/>
          </p:nvSpPr>
          <p:spPr bwMode="auto">
            <a:xfrm>
              <a:off x="288" y="2208"/>
              <a:ext cx="192" cy="0"/>
            </a:xfrm>
            <a:prstGeom prst="line">
              <a:avLst/>
            </a:prstGeom>
            <a:noFill/>
            <a:ln w="19050">
              <a:solidFill>
                <a:schemeClr val="accent1"/>
              </a:solidFill>
              <a:round/>
              <a:headEnd/>
              <a:tailEnd/>
            </a:ln>
          </p:spPr>
          <p:txBody>
            <a:bodyPr/>
            <a:lstStyle/>
            <a:p>
              <a:endParaRPr lang="en-SG" dirty="0"/>
            </a:p>
          </p:txBody>
        </p:sp>
        <p:sp>
          <p:nvSpPr>
            <p:cNvPr id="7364" name="Line 544"/>
            <p:cNvSpPr>
              <a:spLocks noChangeShapeType="1"/>
            </p:cNvSpPr>
            <p:nvPr/>
          </p:nvSpPr>
          <p:spPr bwMode="auto">
            <a:xfrm>
              <a:off x="384" y="2208"/>
              <a:ext cx="0" cy="144"/>
            </a:xfrm>
            <a:prstGeom prst="line">
              <a:avLst/>
            </a:prstGeom>
            <a:noFill/>
            <a:ln w="19050">
              <a:solidFill>
                <a:schemeClr val="accent1"/>
              </a:solidFill>
              <a:round/>
              <a:headEnd/>
              <a:tailEnd/>
            </a:ln>
          </p:spPr>
          <p:txBody>
            <a:bodyPr/>
            <a:lstStyle/>
            <a:p>
              <a:endParaRPr lang="en-SG" dirty="0"/>
            </a:p>
          </p:txBody>
        </p:sp>
        <p:sp>
          <p:nvSpPr>
            <p:cNvPr id="7365" name="Line 545"/>
            <p:cNvSpPr>
              <a:spLocks noChangeShapeType="1"/>
            </p:cNvSpPr>
            <p:nvPr/>
          </p:nvSpPr>
          <p:spPr bwMode="auto">
            <a:xfrm>
              <a:off x="384" y="2112"/>
              <a:ext cx="192" cy="0"/>
            </a:xfrm>
            <a:prstGeom prst="line">
              <a:avLst/>
            </a:prstGeom>
            <a:noFill/>
            <a:ln w="19050">
              <a:solidFill>
                <a:schemeClr val="hlink"/>
              </a:solidFill>
              <a:round/>
              <a:headEnd/>
              <a:tailEnd/>
            </a:ln>
          </p:spPr>
          <p:txBody>
            <a:bodyPr/>
            <a:lstStyle/>
            <a:p>
              <a:endParaRPr lang="en-SG" dirty="0"/>
            </a:p>
          </p:txBody>
        </p:sp>
        <p:sp>
          <p:nvSpPr>
            <p:cNvPr id="7366" name="Line 546"/>
            <p:cNvSpPr>
              <a:spLocks noChangeShapeType="1"/>
            </p:cNvSpPr>
            <p:nvPr/>
          </p:nvSpPr>
          <p:spPr bwMode="auto">
            <a:xfrm>
              <a:off x="576" y="2112"/>
              <a:ext cx="0" cy="480"/>
            </a:xfrm>
            <a:prstGeom prst="line">
              <a:avLst/>
            </a:prstGeom>
            <a:noFill/>
            <a:ln w="19050">
              <a:solidFill>
                <a:schemeClr val="hlink"/>
              </a:solidFill>
              <a:round/>
              <a:headEnd/>
              <a:tailEnd/>
            </a:ln>
          </p:spPr>
          <p:txBody>
            <a:bodyPr/>
            <a:lstStyle/>
            <a:p>
              <a:endParaRPr lang="en-SG" dirty="0"/>
            </a:p>
          </p:txBody>
        </p:sp>
        <p:sp>
          <p:nvSpPr>
            <p:cNvPr id="7367" name="Line 547"/>
            <p:cNvSpPr>
              <a:spLocks noChangeShapeType="1"/>
            </p:cNvSpPr>
            <p:nvPr/>
          </p:nvSpPr>
          <p:spPr bwMode="auto">
            <a:xfrm>
              <a:off x="624" y="2352"/>
              <a:ext cx="96" cy="0"/>
            </a:xfrm>
            <a:prstGeom prst="line">
              <a:avLst/>
            </a:prstGeom>
            <a:noFill/>
            <a:ln w="19050">
              <a:solidFill>
                <a:schemeClr val="hlink"/>
              </a:solidFill>
              <a:round/>
              <a:headEnd/>
              <a:tailEnd/>
            </a:ln>
          </p:spPr>
          <p:txBody>
            <a:bodyPr/>
            <a:lstStyle/>
            <a:p>
              <a:endParaRPr lang="en-SG" dirty="0"/>
            </a:p>
          </p:txBody>
        </p:sp>
        <p:sp>
          <p:nvSpPr>
            <p:cNvPr id="7368" name="Line 548"/>
            <p:cNvSpPr>
              <a:spLocks noChangeShapeType="1"/>
            </p:cNvSpPr>
            <p:nvPr/>
          </p:nvSpPr>
          <p:spPr bwMode="auto">
            <a:xfrm>
              <a:off x="720" y="2352"/>
              <a:ext cx="0" cy="480"/>
            </a:xfrm>
            <a:prstGeom prst="line">
              <a:avLst/>
            </a:prstGeom>
            <a:noFill/>
            <a:ln w="19050">
              <a:solidFill>
                <a:schemeClr val="hlink"/>
              </a:solidFill>
              <a:round/>
              <a:headEnd/>
              <a:tailEnd/>
            </a:ln>
          </p:spPr>
          <p:txBody>
            <a:bodyPr/>
            <a:lstStyle/>
            <a:p>
              <a:endParaRPr lang="en-SG" dirty="0"/>
            </a:p>
          </p:txBody>
        </p:sp>
      </p:grpSp>
      <p:grpSp>
        <p:nvGrpSpPr>
          <p:cNvPr id="7168" name="Group 549"/>
          <p:cNvGrpSpPr>
            <a:grpSpLocks/>
          </p:cNvGrpSpPr>
          <p:nvPr/>
        </p:nvGrpSpPr>
        <p:grpSpPr bwMode="auto">
          <a:xfrm>
            <a:off x="4768850" y="2911475"/>
            <a:ext cx="685800" cy="1295400"/>
            <a:chOff x="288" y="2016"/>
            <a:chExt cx="432" cy="816"/>
          </a:xfrm>
        </p:grpSpPr>
        <p:sp>
          <p:nvSpPr>
            <p:cNvPr id="7351" name="Rectangle 550"/>
            <p:cNvSpPr>
              <a:spLocks noChangeArrowheads="1"/>
            </p:cNvSpPr>
            <p:nvPr/>
          </p:nvSpPr>
          <p:spPr bwMode="auto">
            <a:xfrm>
              <a:off x="528" y="2256"/>
              <a:ext cx="144" cy="192"/>
            </a:xfrm>
            <a:prstGeom prst="rect">
              <a:avLst/>
            </a:prstGeom>
            <a:solidFill>
              <a:schemeClr val="bg1"/>
            </a:solidFill>
            <a:ln w="9525">
              <a:noFill/>
              <a:miter lim="800000"/>
              <a:headEnd/>
              <a:tailEnd/>
            </a:ln>
          </p:spPr>
          <p:txBody>
            <a:bodyPr wrap="none" anchor="ctr"/>
            <a:lstStyle/>
            <a:p>
              <a:endParaRPr lang="en-SG" dirty="0"/>
            </a:p>
          </p:txBody>
        </p:sp>
        <p:sp>
          <p:nvSpPr>
            <p:cNvPr id="7352" name="Line 551"/>
            <p:cNvSpPr>
              <a:spLocks noChangeShapeType="1"/>
            </p:cNvSpPr>
            <p:nvPr/>
          </p:nvSpPr>
          <p:spPr bwMode="auto">
            <a:xfrm>
              <a:off x="384" y="2016"/>
              <a:ext cx="0" cy="144"/>
            </a:xfrm>
            <a:prstGeom prst="line">
              <a:avLst/>
            </a:prstGeom>
            <a:noFill/>
            <a:ln w="19050">
              <a:solidFill>
                <a:schemeClr val="accent1"/>
              </a:solidFill>
              <a:round/>
              <a:headEnd/>
              <a:tailEnd/>
            </a:ln>
          </p:spPr>
          <p:txBody>
            <a:bodyPr/>
            <a:lstStyle/>
            <a:p>
              <a:endParaRPr lang="en-SG" dirty="0"/>
            </a:p>
          </p:txBody>
        </p:sp>
        <p:sp>
          <p:nvSpPr>
            <p:cNvPr id="7353" name="Line 552"/>
            <p:cNvSpPr>
              <a:spLocks noChangeShapeType="1"/>
            </p:cNvSpPr>
            <p:nvPr/>
          </p:nvSpPr>
          <p:spPr bwMode="auto">
            <a:xfrm>
              <a:off x="288" y="2160"/>
              <a:ext cx="192" cy="0"/>
            </a:xfrm>
            <a:prstGeom prst="line">
              <a:avLst/>
            </a:prstGeom>
            <a:noFill/>
            <a:ln w="19050">
              <a:solidFill>
                <a:schemeClr val="accent1"/>
              </a:solidFill>
              <a:round/>
              <a:headEnd/>
              <a:tailEnd/>
            </a:ln>
          </p:spPr>
          <p:txBody>
            <a:bodyPr/>
            <a:lstStyle/>
            <a:p>
              <a:endParaRPr lang="en-SG" dirty="0"/>
            </a:p>
          </p:txBody>
        </p:sp>
        <p:sp>
          <p:nvSpPr>
            <p:cNvPr id="7354" name="Line 553"/>
            <p:cNvSpPr>
              <a:spLocks noChangeShapeType="1"/>
            </p:cNvSpPr>
            <p:nvPr/>
          </p:nvSpPr>
          <p:spPr bwMode="auto">
            <a:xfrm>
              <a:off x="288" y="2208"/>
              <a:ext cx="192" cy="0"/>
            </a:xfrm>
            <a:prstGeom prst="line">
              <a:avLst/>
            </a:prstGeom>
            <a:noFill/>
            <a:ln w="19050">
              <a:solidFill>
                <a:schemeClr val="accent1"/>
              </a:solidFill>
              <a:round/>
              <a:headEnd/>
              <a:tailEnd/>
            </a:ln>
          </p:spPr>
          <p:txBody>
            <a:bodyPr/>
            <a:lstStyle/>
            <a:p>
              <a:endParaRPr lang="en-SG" dirty="0"/>
            </a:p>
          </p:txBody>
        </p:sp>
        <p:sp>
          <p:nvSpPr>
            <p:cNvPr id="7355" name="Line 554"/>
            <p:cNvSpPr>
              <a:spLocks noChangeShapeType="1"/>
            </p:cNvSpPr>
            <p:nvPr/>
          </p:nvSpPr>
          <p:spPr bwMode="auto">
            <a:xfrm>
              <a:off x="384" y="2208"/>
              <a:ext cx="0" cy="144"/>
            </a:xfrm>
            <a:prstGeom prst="line">
              <a:avLst/>
            </a:prstGeom>
            <a:noFill/>
            <a:ln w="19050">
              <a:solidFill>
                <a:schemeClr val="accent1"/>
              </a:solidFill>
              <a:round/>
              <a:headEnd/>
              <a:tailEnd/>
            </a:ln>
          </p:spPr>
          <p:txBody>
            <a:bodyPr/>
            <a:lstStyle/>
            <a:p>
              <a:endParaRPr lang="en-SG" dirty="0"/>
            </a:p>
          </p:txBody>
        </p:sp>
        <p:sp>
          <p:nvSpPr>
            <p:cNvPr id="7356" name="Line 555"/>
            <p:cNvSpPr>
              <a:spLocks noChangeShapeType="1"/>
            </p:cNvSpPr>
            <p:nvPr/>
          </p:nvSpPr>
          <p:spPr bwMode="auto">
            <a:xfrm>
              <a:off x="384" y="2112"/>
              <a:ext cx="192" cy="0"/>
            </a:xfrm>
            <a:prstGeom prst="line">
              <a:avLst/>
            </a:prstGeom>
            <a:noFill/>
            <a:ln w="19050">
              <a:solidFill>
                <a:schemeClr val="hlink"/>
              </a:solidFill>
              <a:round/>
              <a:headEnd/>
              <a:tailEnd/>
            </a:ln>
          </p:spPr>
          <p:txBody>
            <a:bodyPr/>
            <a:lstStyle/>
            <a:p>
              <a:endParaRPr lang="en-SG" dirty="0"/>
            </a:p>
          </p:txBody>
        </p:sp>
        <p:sp>
          <p:nvSpPr>
            <p:cNvPr id="7357" name="Line 556"/>
            <p:cNvSpPr>
              <a:spLocks noChangeShapeType="1"/>
            </p:cNvSpPr>
            <p:nvPr/>
          </p:nvSpPr>
          <p:spPr bwMode="auto">
            <a:xfrm>
              <a:off x="576" y="2112"/>
              <a:ext cx="0" cy="480"/>
            </a:xfrm>
            <a:prstGeom prst="line">
              <a:avLst/>
            </a:prstGeom>
            <a:noFill/>
            <a:ln w="19050">
              <a:solidFill>
                <a:schemeClr val="hlink"/>
              </a:solidFill>
              <a:round/>
              <a:headEnd/>
              <a:tailEnd/>
            </a:ln>
          </p:spPr>
          <p:txBody>
            <a:bodyPr/>
            <a:lstStyle/>
            <a:p>
              <a:endParaRPr lang="en-SG" dirty="0"/>
            </a:p>
          </p:txBody>
        </p:sp>
        <p:sp>
          <p:nvSpPr>
            <p:cNvPr id="7358" name="Line 557"/>
            <p:cNvSpPr>
              <a:spLocks noChangeShapeType="1"/>
            </p:cNvSpPr>
            <p:nvPr/>
          </p:nvSpPr>
          <p:spPr bwMode="auto">
            <a:xfrm>
              <a:off x="624" y="2352"/>
              <a:ext cx="96" cy="0"/>
            </a:xfrm>
            <a:prstGeom prst="line">
              <a:avLst/>
            </a:prstGeom>
            <a:noFill/>
            <a:ln w="19050">
              <a:solidFill>
                <a:schemeClr val="hlink"/>
              </a:solidFill>
              <a:round/>
              <a:headEnd/>
              <a:tailEnd/>
            </a:ln>
          </p:spPr>
          <p:txBody>
            <a:bodyPr/>
            <a:lstStyle/>
            <a:p>
              <a:endParaRPr lang="en-SG" dirty="0"/>
            </a:p>
          </p:txBody>
        </p:sp>
        <p:sp>
          <p:nvSpPr>
            <p:cNvPr id="7359" name="Line 558"/>
            <p:cNvSpPr>
              <a:spLocks noChangeShapeType="1"/>
            </p:cNvSpPr>
            <p:nvPr/>
          </p:nvSpPr>
          <p:spPr bwMode="auto">
            <a:xfrm>
              <a:off x="720" y="2352"/>
              <a:ext cx="0" cy="480"/>
            </a:xfrm>
            <a:prstGeom prst="line">
              <a:avLst/>
            </a:prstGeom>
            <a:noFill/>
            <a:ln w="19050">
              <a:solidFill>
                <a:schemeClr val="hlink"/>
              </a:solidFill>
              <a:round/>
              <a:headEnd/>
              <a:tailEnd/>
            </a:ln>
          </p:spPr>
          <p:txBody>
            <a:bodyPr/>
            <a:lstStyle/>
            <a:p>
              <a:endParaRPr lang="en-SG" dirty="0"/>
            </a:p>
          </p:txBody>
        </p:sp>
      </p:grpSp>
      <p:grpSp>
        <p:nvGrpSpPr>
          <p:cNvPr id="7169" name="Group 559"/>
          <p:cNvGrpSpPr>
            <a:grpSpLocks/>
          </p:cNvGrpSpPr>
          <p:nvPr/>
        </p:nvGrpSpPr>
        <p:grpSpPr bwMode="auto">
          <a:xfrm>
            <a:off x="5454650" y="2911475"/>
            <a:ext cx="685800" cy="1295400"/>
            <a:chOff x="288" y="2016"/>
            <a:chExt cx="432" cy="816"/>
          </a:xfrm>
        </p:grpSpPr>
        <p:sp>
          <p:nvSpPr>
            <p:cNvPr id="7342" name="Rectangle 560"/>
            <p:cNvSpPr>
              <a:spLocks noChangeArrowheads="1"/>
            </p:cNvSpPr>
            <p:nvPr/>
          </p:nvSpPr>
          <p:spPr bwMode="auto">
            <a:xfrm>
              <a:off x="528" y="2256"/>
              <a:ext cx="144" cy="192"/>
            </a:xfrm>
            <a:prstGeom prst="rect">
              <a:avLst/>
            </a:prstGeom>
            <a:solidFill>
              <a:schemeClr val="bg1"/>
            </a:solidFill>
            <a:ln w="9525">
              <a:noFill/>
              <a:miter lim="800000"/>
              <a:headEnd/>
              <a:tailEnd/>
            </a:ln>
          </p:spPr>
          <p:txBody>
            <a:bodyPr wrap="none" anchor="ctr"/>
            <a:lstStyle/>
            <a:p>
              <a:endParaRPr lang="en-SG" dirty="0"/>
            </a:p>
          </p:txBody>
        </p:sp>
        <p:sp>
          <p:nvSpPr>
            <p:cNvPr id="7343" name="Line 561"/>
            <p:cNvSpPr>
              <a:spLocks noChangeShapeType="1"/>
            </p:cNvSpPr>
            <p:nvPr/>
          </p:nvSpPr>
          <p:spPr bwMode="auto">
            <a:xfrm>
              <a:off x="384" y="2016"/>
              <a:ext cx="0" cy="144"/>
            </a:xfrm>
            <a:prstGeom prst="line">
              <a:avLst/>
            </a:prstGeom>
            <a:noFill/>
            <a:ln w="19050">
              <a:solidFill>
                <a:schemeClr val="accent1"/>
              </a:solidFill>
              <a:round/>
              <a:headEnd/>
              <a:tailEnd/>
            </a:ln>
          </p:spPr>
          <p:txBody>
            <a:bodyPr/>
            <a:lstStyle/>
            <a:p>
              <a:endParaRPr lang="en-SG" dirty="0"/>
            </a:p>
          </p:txBody>
        </p:sp>
        <p:sp>
          <p:nvSpPr>
            <p:cNvPr id="7344" name="Line 562"/>
            <p:cNvSpPr>
              <a:spLocks noChangeShapeType="1"/>
            </p:cNvSpPr>
            <p:nvPr/>
          </p:nvSpPr>
          <p:spPr bwMode="auto">
            <a:xfrm>
              <a:off x="288" y="2160"/>
              <a:ext cx="192" cy="0"/>
            </a:xfrm>
            <a:prstGeom prst="line">
              <a:avLst/>
            </a:prstGeom>
            <a:noFill/>
            <a:ln w="19050">
              <a:solidFill>
                <a:schemeClr val="accent1"/>
              </a:solidFill>
              <a:round/>
              <a:headEnd/>
              <a:tailEnd/>
            </a:ln>
          </p:spPr>
          <p:txBody>
            <a:bodyPr/>
            <a:lstStyle/>
            <a:p>
              <a:endParaRPr lang="en-SG" dirty="0"/>
            </a:p>
          </p:txBody>
        </p:sp>
        <p:sp>
          <p:nvSpPr>
            <p:cNvPr id="7345" name="Line 563"/>
            <p:cNvSpPr>
              <a:spLocks noChangeShapeType="1"/>
            </p:cNvSpPr>
            <p:nvPr/>
          </p:nvSpPr>
          <p:spPr bwMode="auto">
            <a:xfrm>
              <a:off x="288" y="2208"/>
              <a:ext cx="192" cy="0"/>
            </a:xfrm>
            <a:prstGeom prst="line">
              <a:avLst/>
            </a:prstGeom>
            <a:noFill/>
            <a:ln w="19050">
              <a:solidFill>
                <a:schemeClr val="accent1"/>
              </a:solidFill>
              <a:round/>
              <a:headEnd/>
              <a:tailEnd/>
            </a:ln>
          </p:spPr>
          <p:txBody>
            <a:bodyPr/>
            <a:lstStyle/>
            <a:p>
              <a:endParaRPr lang="en-SG" dirty="0"/>
            </a:p>
          </p:txBody>
        </p:sp>
        <p:sp>
          <p:nvSpPr>
            <p:cNvPr id="7346" name="Line 564"/>
            <p:cNvSpPr>
              <a:spLocks noChangeShapeType="1"/>
            </p:cNvSpPr>
            <p:nvPr/>
          </p:nvSpPr>
          <p:spPr bwMode="auto">
            <a:xfrm>
              <a:off x="384" y="2208"/>
              <a:ext cx="0" cy="144"/>
            </a:xfrm>
            <a:prstGeom prst="line">
              <a:avLst/>
            </a:prstGeom>
            <a:noFill/>
            <a:ln w="19050">
              <a:solidFill>
                <a:schemeClr val="accent1"/>
              </a:solidFill>
              <a:round/>
              <a:headEnd/>
              <a:tailEnd/>
            </a:ln>
          </p:spPr>
          <p:txBody>
            <a:bodyPr/>
            <a:lstStyle/>
            <a:p>
              <a:endParaRPr lang="en-SG" dirty="0"/>
            </a:p>
          </p:txBody>
        </p:sp>
        <p:sp>
          <p:nvSpPr>
            <p:cNvPr id="7347" name="Line 565"/>
            <p:cNvSpPr>
              <a:spLocks noChangeShapeType="1"/>
            </p:cNvSpPr>
            <p:nvPr/>
          </p:nvSpPr>
          <p:spPr bwMode="auto">
            <a:xfrm>
              <a:off x="384" y="2112"/>
              <a:ext cx="192" cy="0"/>
            </a:xfrm>
            <a:prstGeom prst="line">
              <a:avLst/>
            </a:prstGeom>
            <a:noFill/>
            <a:ln w="19050">
              <a:solidFill>
                <a:schemeClr val="hlink"/>
              </a:solidFill>
              <a:round/>
              <a:headEnd/>
              <a:tailEnd/>
            </a:ln>
          </p:spPr>
          <p:txBody>
            <a:bodyPr/>
            <a:lstStyle/>
            <a:p>
              <a:endParaRPr lang="en-SG" dirty="0"/>
            </a:p>
          </p:txBody>
        </p:sp>
        <p:sp>
          <p:nvSpPr>
            <p:cNvPr id="7348" name="Line 566"/>
            <p:cNvSpPr>
              <a:spLocks noChangeShapeType="1"/>
            </p:cNvSpPr>
            <p:nvPr/>
          </p:nvSpPr>
          <p:spPr bwMode="auto">
            <a:xfrm>
              <a:off x="576" y="2112"/>
              <a:ext cx="0" cy="480"/>
            </a:xfrm>
            <a:prstGeom prst="line">
              <a:avLst/>
            </a:prstGeom>
            <a:noFill/>
            <a:ln w="19050">
              <a:solidFill>
                <a:schemeClr val="hlink"/>
              </a:solidFill>
              <a:round/>
              <a:headEnd/>
              <a:tailEnd/>
            </a:ln>
          </p:spPr>
          <p:txBody>
            <a:bodyPr/>
            <a:lstStyle/>
            <a:p>
              <a:endParaRPr lang="en-SG" dirty="0"/>
            </a:p>
          </p:txBody>
        </p:sp>
        <p:sp>
          <p:nvSpPr>
            <p:cNvPr id="7349" name="Line 567"/>
            <p:cNvSpPr>
              <a:spLocks noChangeShapeType="1"/>
            </p:cNvSpPr>
            <p:nvPr/>
          </p:nvSpPr>
          <p:spPr bwMode="auto">
            <a:xfrm>
              <a:off x="624" y="2352"/>
              <a:ext cx="96" cy="0"/>
            </a:xfrm>
            <a:prstGeom prst="line">
              <a:avLst/>
            </a:prstGeom>
            <a:noFill/>
            <a:ln w="19050">
              <a:solidFill>
                <a:schemeClr val="hlink"/>
              </a:solidFill>
              <a:round/>
              <a:headEnd/>
              <a:tailEnd/>
            </a:ln>
          </p:spPr>
          <p:txBody>
            <a:bodyPr/>
            <a:lstStyle/>
            <a:p>
              <a:endParaRPr lang="en-SG" dirty="0"/>
            </a:p>
          </p:txBody>
        </p:sp>
        <p:sp>
          <p:nvSpPr>
            <p:cNvPr id="7350" name="Line 568"/>
            <p:cNvSpPr>
              <a:spLocks noChangeShapeType="1"/>
            </p:cNvSpPr>
            <p:nvPr/>
          </p:nvSpPr>
          <p:spPr bwMode="auto">
            <a:xfrm>
              <a:off x="720" y="2352"/>
              <a:ext cx="0" cy="480"/>
            </a:xfrm>
            <a:prstGeom prst="line">
              <a:avLst/>
            </a:prstGeom>
            <a:noFill/>
            <a:ln w="19050">
              <a:solidFill>
                <a:schemeClr val="hlink"/>
              </a:solidFill>
              <a:round/>
              <a:headEnd/>
              <a:tailEnd/>
            </a:ln>
          </p:spPr>
          <p:txBody>
            <a:bodyPr/>
            <a:lstStyle/>
            <a:p>
              <a:endParaRPr lang="en-SG" dirty="0"/>
            </a:p>
          </p:txBody>
        </p:sp>
      </p:grpSp>
      <p:grpSp>
        <p:nvGrpSpPr>
          <p:cNvPr id="7170" name="Group 569"/>
          <p:cNvGrpSpPr>
            <a:grpSpLocks/>
          </p:cNvGrpSpPr>
          <p:nvPr/>
        </p:nvGrpSpPr>
        <p:grpSpPr bwMode="auto">
          <a:xfrm>
            <a:off x="6140450" y="2911475"/>
            <a:ext cx="685800" cy="1295400"/>
            <a:chOff x="288" y="2016"/>
            <a:chExt cx="432" cy="816"/>
          </a:xfrm>
        </p:grpSpPr>
        <p:sp>
          <p:nvSpPr>
            <p:cNvPr id="7333" name="Rectangle 570"/>
            <p:cNvSpPr>
              <a:spLocks noChangeArrowheads="1"/>
            </p:cNvSpPr>
            <p:nvPr/>
          </p:nvSpPr>
          <p:spPr bwMode="auto">
            <a:xfrm>
              <a:off x="528" y="2256"/>
              <a:ext cx="144" cy="192"/>
            </a:xfrm>
            <a:prstGeom prst="rect">
              <a:avLst/>
            </a:prstGeom>
            <a:solidFill>
              <a:schemeClr val="bg1"/>
            </a:solidFill>
            <a:ln w="9525">
              <a:noFill/>
              <a:miter lim="800000"/>
              <a:headEnd/>
              <a:tailEnd/>
            </a:ln>
          </p:spPr>
          <p:txBody>
            <a:bodyPr wrap="none" anchor="ctr"/>
            <a:lstStyle/>
            <a:p>
              <a:endParaRPr lang="en-SG" dirty="0"/>
            </a:p>
          </p:txBody>
        </p:sp>
        <p:sp>
          <p:nvSpPr>
            <p:cNvPr id="7334" name="Line 571"/>
            <p:cNvSpPr>
              <a:spLocks noChangeShapeType="1"/>
            </p:cNvSpPr>
            <p:nvPr/>
          </p:nvSpPr>
          <p:spPr bwMode="auto">
            <a:xfrm>
              <a:off x="384" y="2016"/>
              <a:ext cx="0" cy="144"/>
            </a:xfrm>
            <a:prstGeom prst="line">
              <a:avLst/>
            </a:prstGeom>
            <a:noFill/>
            <a:ln w="19050">
              <a:solidFill>
                <a:schemeClr val="accent1"/>
              </a:solidFill>
              <a:round/>
              <a:headEnd/>
              <a:tailEnd/>
            </a:ln>
          </p:spPr>
          <p:txBody>
            <a:bodyPr/>
            <a:lstStyle/>
            <a:p>
              <a:endParaRPr lang="en-SG" dirty="0"/>
            </a:p>
          </p:txBody>
        </p:sp>
        <p:sp>
          <p:nvSpPr>
            <p:cNvPr id="7335" name="Line 572"/>
            <p:cNvSpPr>
              <a:spLocks noChangeShapeType="1"/>
            </p:cNvSpPr>
            <p:nvPr/>
          </p:nvSpPr>
          <p:spPr bwMode="auto">
            <a:xfrm>
              <a:off x="288" y="2160"/>
              <a:ext cx="192" cy="0"/>
            </a:xfrm>
            <a:prstGeom prst="line">
              <a:avLst/>
            </a:prstGeom>
            <a:noFill/>
            <a:ln w="19050">
              <a:solidFill>
                <a:schemeClr val="accent1"/>
              </a:solidFill>
              <a:round/>
              <a:headEnd/>
              <a:tailEnd/>
            </a:ln>
          </p:spPr>
          <p:txBody>
            <a:bodyPr/>
            <a:lstStyle/>
            <a:p>
              <a:endParaRPr lang="en-SG" dirty="0"/>
            </a:p>
          </p:txBody>
        </p:sp>
        <p:sp>
          <p:nvSpPr>
            <p:cNvPr id="7336" name="Line 573"/>
            <p:cNvSpPr>
              <a:spLocks noChangeShapeType="1"/>
            </p:cNvSpPr>
            <p:nvPr/>
          </p:nvSpPr>
          <p:spPr bwMode="auto">
            <a:xfrm>
              <a:off x="288" y="2208"/>
              <a:ext cx="192" cy="0"/>
            </a:xfrm>
            <a:prstGeom prst="line">
              <a:avLst/>
            </a:prstGeom>
            <a:noFill/>
            <a:ln w="19050">
              <a:solidFill>
                <a:schemeClr val="accent1"/>
              </a:solidFill>
              <a:round/>
              <a:headEnd/>
              <a:tailEnd/>
            </a:ln>
          </p:spPr>
          <p:txBody>
            <a:bodyPr/>
            <a:lstStyle/>
            <a:p>
              <a:endParaRPr lang="en-SG" dirty="0"/>
            </a:p>
          </p:txBody>
        </p:sp>
        <p:sp>
          <p:nvSpPr>
            <p:cNvPr id="7337" name="Line 574"/>
            <p:cNvSpPr>
              <a:spLocks noChangeShapeType="1"/>
            </p:cNvSpPr>
            <p:nvPr/>
          </p:nvSpPr>
          <p:spPr bwMode="auto">
            <a:xfrm>
              <a:off x="384" y="2208"/>
              <a:ext cx="0" cy="144"/>
            </a:xfrm>
            <a:prstGeom prst="line">
              <a:avLst/>
            </a:prstGeom>
            <a:noFill/>
            <a:ln w="19050">
              <a:solidFill>
                <a:schemeClr val="accent1"/>
              </a:solidFill>
              <a:round/>
              <a:headEnd/>
              <a:tailEnd/>
            </a:ln>
          </p:spPr>
          <p:txBody>
            <a:bodyPr/>
            <a:lstStyle/>
            <a:p>
              <a:endParaRPr lang="en-SG" dirty="0"/>
            </a:p>
          </p:txBody>
        </p:sp>
        <p:sp>
          <p:nvSpPr>
            <p:cNvPr id="7338" name="Line 575"/>
            <p:cNvSpPr>
              <a:spLocks noChangeShapeType="1"/>
            </p:cNvSpPr>
            <p:nvPr/>
          </p:nvSpPr>
          <p:spPr bwMode="auto">
            <a:xfrm>
              <a:off x="384" y="2112"/>
              <a:ext cx="192" cy="0"/>
            </a:xfrm>
            <a:prstGeom prst="line">
              <a:avLst/>
            </a:prstGeom>
            <a:noFill/>
            <a:ln w="19050">
              <a:solidFill>
                <a:schemeClr val="hlink"/>
              </a:solidFill>
              <a:round/>
              <a:headEnd/>
              <a:tailEnd/>
            </a:ln>
          </p:spPr>
          <p:txBody>
            <a:bodyPr/>
            <a:lstStyle/>
            <a:p>
              <a:endParaRPr lang="en-SG" dirty="0"/>
            </a:p>
          </p:txBody>
        </p:sp>
        <p:sp>
          <p:nvSpPr>
            <p:cNvPr id="7339" name="Line 576"/>
            <p:cNvSpPr>
              <a:spLocks noChangeShapeType="1"/>
            </p:cNvSpPr>
            <p:nvPr/>
          </p:nvSpPr>
          <p:spPr bwMode="auto">
            <a:xfrm>
              <a:off x="576" y="2112"/>
              <a:ext cx="0" cy="480"/>
            </a:xfrm>
            <a:prstGeom prst="line">
              <a:avLst/>
            </a:prstGeom>
            <a:noFill/>
            <a:ln w="19050">
              <a:solidFill>
                <a:schemeClr val="hlink"/>
              </a:solidFill>
              <a:round/>
              <a:headEnd/>
              <a:tailEnd/>
            </a:ln>
          </p:spPr>
          <p:txBody>
            <a:bodyPr/>
            <a:lstStyle/>
            <a:p>
              <a:endParaRPr lang="en-SG" dirty="0"/>
            </a:p>
          </p:txBody>
        </p:sp>
        <p:sp>
          <p:nvSpPr>
            <p:cNvPr id="7340" name="Line 577"/>
            <p:cNvSpPr>
              <a:spLocks noChangeShapeType="1"/>
            </p:cNvSpPr>
            <p:nvPr/>
          </p:nvSpPr>
          <p:spPr bwMode="auto">
            <a:xfrm>
              <a:off x="624" y="2352"/>
              <a:ext cx="96" cy="0"/>
            </a:xfrm>
            <a:prstGeom prst="line">
              <a:avLst/>
            </a:prstGeom>
            <a:noFill/>
            <a:ln w="19050">
              <a:solidFill>
                <a:schemeClr val="hlink"/>
              </a:solidFill>
              <a:round/>
              <a:headEnd/>
              <a:tailEnd/>
            </a:ln>
          </p:spPr>
          <p:txBody>
            <a:bodyPr/>
            <a:lstStyle/>
            <a:p>
              <a:endParaRPr lang="en-SG" dirty="0"/>
            </a:p>
          </p:txBody>
        </p:sp>
        <p:sp>
          <p:nvSpPr>
            <p:cNvPr id="7341" name="Line 578"/>
            <p:cNvSpPr>
              <a:spLocks noChangeShapeType="1"/>
            </p:cNvSpPr>
            <p:nvPr/>
          </p:nvSpPr>
          <p:spPr bwMode="auto">
            <a:xfrm>
              <a:off x="720" y="2352"/>
              <a:ext cx="0" cy="480"/>
            </a:xfrm>
            <a:prstGeom prst="line">
              <a:avLst/>
            </a:prstGeom>
            <a:noFill/>
            <a:ln w="19050">
              <a:solidFill>
                <a:schemeClr val="hlink"/>
              </a:solidFill>
              <a:round/>
              <a:headEnd/>
              <a:tailEnd/>
            </a:ln>
          </p:spPr>
          <p:txBody>
            <a:bodyPr/>
            <a:lstStyle/>
            <a:p>
              <a:endParaRPr lang="en-SG" dirty="0"/>
            </a:p>
          </p:txBody>
        </p:sp>
      </p:grpSp>
      <p:grpSp>
        <p:nvGrpSpPr>
          <p:cNvPr id="7172" name="Group 579"/>
          <p:cNvGrpSpPr>
            <a:grpSpLocks/>
          </p:cNvGrpSpPr>
          <p:nvPr/>
        </p:nvGrpSpPr>
        <p:grpSpPr bwMode="auto">
          <a:xfrm>
            <a:off x="6826250" y="2911475"/>
            <a:ext cx="685800" cy="1295400"/>
            <a:chOff x="288" y="2016"/>
            <a:chExt cx="432" cy="816"/>
          </a:xfrm>
        </p:grpSpPr>
        <p:sp>
          <p:nvSpPr>
            <p:cNvPr id="7324" name="Rectangle 580"/>
            <p:cNvSpPr>
              <a:spLocks noChangeArrowheads="1"/>
            </p:cNvSpPr>
            <p:nvPr/>
          </p:nvSpPr>
          <p:spPr bwMode="auto">
            <a:xfrm>
              <a:off x="528" y="2256"/>
              <a:ext cx="144" cy="192"/>
            </a:xfrm>
            <a:prstGeom prst="rect">
              <a:avLst/>
            </a:prstGeom>
            <a:solidFill>
              <a:schemeClr val="bg1"/>
            </a:solidFill>
            <a:ln w="9525">
              <a:noFill/>
              <a:miter lim="800000"/>
              <a:headEnd/>
              <a:tailEnd/>
            </a:ln>
          </p:spPr>
          <p:txBody>
            <a:bodyPr wrap="none" anchor="ctr"/>
            <a:lstStyle/>
            <a:p>
              <a:endParaRPr lang="en-SG" dirty="0"/>
            </a:p>
          </p:txBody>
        </p:sp>
        <p:sp>
          <p:nvSpPr>
            <p:cNvPr id="7325" name="Line 581"/>
            <p:cNvSpPr>
              <a:spLocks noChangeShapeType="1"/>
            </p:cNvSpPr>
            <p:nvPr/>
          </p:nvSpPr>
          <p:spPr bwMode="auto">
            <a:xfrm>
              <a:off x="384" y="2016"/>
              <a:ext cx="0" cy="144"/>
            </a:xfrm>
            <a:prstGeom prst="line">
              <a:avLst/>
            </a:prstGeom>
            <a:noFill/>
            <a:ln w="19050">
              <a:solidFill>
                <a:schemeClr val="accent1"/>
              </a:solidFill>
              <a:round/>
              <a:headEnd/>
              <a:tailEnd/>
            </a:ln>
          </p:spPr>
          <p:txBody>
            <a:bodyPr/>
            <a:lstStyle/>
            <a:p>
              <a:endParaRPr lang="en-SG" dirty="0"/>
            </a:p>
          </p:txBody>
        </p:sp>
        <p:sp>
          <p:nvSpPr>
            <p:cNvPr id="7326" name="Line 582"/>
            <p:cNvSpPr>
              <a:spLocks noChangeShapeType="1"/>
            </p:cNvSpPr>
            <p:nvPr/>
          </p:nvSpPr>
          <p:spPr bwMode="auto">
            <a:xfrm>
              <a:off x="288" y="2160"/>
              <a:ext cx="192" cy="0"/>
            </a:xfrm>
            <a:prstGeom prst="line">
              <a:avLst/>
            </a:prstGeom>
            <a:noFill/>
            <a:ln w="19050">
              <a:solidFill>
                <a:schemeClr val="accent1"/>
              </a:solidFill>
              <a:round/>
              <a:headEnd/>
              <a:tailEnd/>
            </a:ln>
          </p:spPr>
          <p:txBody>
            <a:bodyPr/>
            <a:lstStyle/>
            <a:p>
              <a:endParaRPr lang="en-SG" dirty="0"/>
            </a:p>
          </p:txBody>
        </p:sp>
        <p:sp>
          <p:nvSpPr>
            <p:cNvPr id="7327" name="Line 583"/>
            <p:cNvSpPr>
              <a:spLocks noChangeShapeType="1"/>
            </p:cNvSpPr>
            <p:nvPr/>
          </p:nvSpPr>
          <p:spPr bwMode="auto">
            <a:xfrm>
              <a:off x="288" y="2208"/>
              <a:ext cx="192" cy="0"/>
            </a:xfrm>
            <a:prstGeom prst="line">
              <a:avLst/>
            </a:prstGeom>
            <a:noFill/>
            <a:ln w="19050">
              <a:solidFill>
                <a:schemeClr val="accent1"/>
              </a:solidFill>
              <a:round/>
              <a:headEnd/>
              <a:tailEnd/>
            </a:ln>
          </p:spPr>
          <p:txBody>
            <a:bodyPr/>
            <a:lstStyle/>
            <a:p>
              <a:endParaRPr lang="en-SG" dirty="0"/>
            </a:p>
          </p:txBody>
        </p:sp>
        <p:sp>
          <p:nvSpPr>
            <p:cNvPr id="7328" name="Line 584"/>
            <p:cNvSpPr>
              <a:spLocks noChangeShapeType="1"/>
            </p:cNvSpPr>
            <p:nvPr/>
          </p:nvSpPr>
          <p:spPr bwMode="auto">
            <a:xfrm>
              <a:off x="384" y="2208"/>
              <a:ext cx="0" cy="144"/>
            </a:xfrm>
            <a:prstGeom prst="line">
              <a:avLst/>
            </a:prstGeom>
            <a:noFill/>
            <a:ln w="19050">
              <a:solidFill>
                <a:schemeClr val="accent1"/>
              </a:solidFill>
              <a:round/>
              <a:headEnd/>
              <a:tailEnd/>
            </a:ln>
          </p:spPr>
          <p:txBody>
            <a:bodyPr/>
            <a:lstStyle/>
            <a:p>
              <a:endParaRPr lang="en-SG" dirty="0"/>
            </a:p>
          </p:txBody>
        </p:sp>
        <p:sp>
          <p:nvSpPr>
            <p:cNvPr id="7329" name="Line 585"/>
            <p:cNvSpPr>
              <a:spLocks noChangeShapeType="1"/>
            </p:cNvSpPr>
            <p:nvPr/>
          </p:nvSpPr>
          <p:spPr bwMode="auto">
            <a:xfrm>
              <a:off x="384" y="2112"/>
              <a:ext cx="192" cy="0"/>
            </a:xfrm>
            <a:prstGeom prst="line">
              <a:avLst/>
            </a:prstGeom>
            <a:noFill/>
            <a:ln w="19050">
              <a:solidFill>
                <a:schemeClr val="hlink"/>
              </a:solidFill>
              <a:round/>
              <a:headEnd/>
              <a:tailEnd/>
            </a:ln>
          </p:spPr>
          <p:txBody>
            <a:bodyPr/>
            <a:lstStyle/>
            <a:p>
              <a:endParaRPr lang="en-SG" dirty="0"/>
            </a:p>
          </p:txBody>
        </p:sp>
        <p:sp>
          <p:nvSpPr>
            <p:cNvPr id="7330" name="Line 586"/>
            <p:cNvSpPr>
              <a:spLocks noChangeShapeType="1"/>
            </p:cNvSpPr>
            <p:nvPr/>
          </p:nvSpPr>
          <p:spPr bwMode="auto">
            <a:xfrm>
              <a:off x="576" y="2112"/>
              <a:ext cx="0" cy="480"/>
            </a:xfrm>
            <a:prstGeom prst="line">
              <a:avLst/>
            </a:prstGeom>
            <a:noFill/>
            <a:ln w="19050">
              <a:solidFill>
                <a:schemeClr val="hlink"/>
              </a:solidFill>
              <a:round/>
              <a:headEnd/>
              <a:tailEnd/>
            </a:ln>
          </p:spPr>
          <p:txBody>
            <a:bodyPr/>
            <a:lstStyle/>
            <a:p>
              <a:endParaRPr lang="en-SG" dirty="0"/>
            </a:p>
          </p:txBody>
        </p:sp>
        <p:sp>
          <p:nvSpPr>
            <p:cNvPr id="7331" name="Line 587"/>
            <p:cNvSpPr>
              <a:spLocks noChangeShapeType="1"/>
            </p:cNvSpPr>
            <p:nvPr/>
          </p:nvSpPr>
          <p:spPr bwMode="auto">
            <a:xfrm>
              <a:off x="624" y="2352"/>
              <a:ext cx="96" cy="0"/>
            </a:xfrm>
            <a:prstGeom prst="line">
              <a:avLst/>
            </a:prstGeom>
            <a:noFill/>
            <a:ln w="19050">
              <a:solidFill>
                <a:schemeClr val="hlink"/>
              </a:solidFill>
              <a:round/>
              <a:headEnd/>
              <a:tailEnd/>
            </a:ln>
          </p:spPr>
          <p:txBody>
            <a:bodyPr/>
            <a:lstStyle/>
            <a:p>
              <a:endParaRPr lang="en-SG" dirty="0"/>
            </a:p>
          </p:txBody>
        </p:sp>
        <p:sp>
          <p:nvSpPr>
            <p:cNvPr id="7332" name="Line 588"/>
            <p:cNvSpPr>
              <a:spLocks noChangeShapeType="1"/>
            </p:cNvSpPr>
            <p:nvPr/>
          </p:nvSpPr>
          <p:spPr bwMode="auto">
            <a:xfrm>
              <a:off x="720" y="2352"/>
              <a:ext cx="0" cy="480"/>
            </a:xfrm>
            <a:prstGeom prst="line">
              <a:avLst/>
            </a:prstGeom>
            <a:noFill/>
            <a:ln w="19050">
              <a:solidFill>
                <a:schemeClr val="hlink"/>
              </a:solidFill>
              <a:round/>
              <a:headEnd/>
              <a:tailEnd/>
            </a:ln>
          </p:spPr>
          <p:txBody>
            <a:bodyPr/>
            <a:lstStyle/>
            <a:p>
              <a:endParaRPr lang="en-SG" dirty="0"/>
            </a:p>
          </p:txBody>
        </p:sp>
      </p:grpSp>
      <p:sp>
        <p:nvSpPr>
          <p:cNvPr id="7319" name="Text Box 589"/>
          <p:cNvSpPr txBox="1">
            <a:spLocks noChangeArrowheads="1"/>
          </p:cNvSpPr>
          <p:nvPr/>
        </p:nvSpPr>
        <p:spPr bwMode="auto">
          <a:xfrm>
            <a:off x="2049462" y="1295400"/>
            <a:ext cx="4664162" cy="461665"/>
          </a:xfrm>
          <a:prstGeom prst="rect">
            <a:avLst/>
          </a:prstGeom>
          <a:noFill/>
          <a:ln w="9525">
            <a:noFill/>
            <a:miter lim="800000"/>
            <a:headEnd/>
            <a:tailEnd/>
          </a:ln>
        </p:spPr>
        <p:txBody>
          <a:bodyPr wrap="none">
            <a:spAutoFit/>
          </a:bodyPr>
          <a:lstStyle/>
          <a:p>
            <a:pPr eaLnBrk="1" hangingPunct="1"/>
            <a:r>
              <a:rPr lang="en-US" sz="2400" dirty="0"/>
              <a:t>Inverter “Domino” ring chain</a:t>
            </a:r>
          </a:p>
        </p:txBody>
      </p:sp>
      <p:sp>
        <p:nvSpPr>
          <p:cNvPr id="7320" name="AutoShape 590"/>
          <p:cNvSpPr>
            <a:spLocks/>
          </p:cNvSpPr>
          <p:nvPr/>
        </p:nvSpPr>
        <p:spPr bwMode="auto">
          <a:xfrm rot="-5400000">
            <a:off x="1187450" y="1212850"/>
            <a:ext cx="228600" cy="685800"/>
          </a:xfrm>
          <a:prstGeom prst="rightBrace">
            <a:avLst>
              <a:gd name="adj1" fmla="val 25000"/>
              <a:gd name="adj2" fmla="val 50000"/>
            </a:avLst>
          </a:prstGeom>
          <a:noFill/>
          <a:ln w="9525">
            <a:solidFill>
              <a:schemeClr val="tx1"/>
            </a:solidFill>
            <a:round/>
            <a:headEnd/>
            <a:tailEnd/>
          </a:ln>
        </p:spPr>
        <p:txBody>
          <a:bodyPr wrap="none" anchor="ctr"/>
          <a:lstStyle/>
          <a:p>
            <a:endParaRPr lang="en-SG" dirty="0"/>
          </a:p>
        </p:txBody>
      </p:sp>
      <p:sp>
        <p:nvSpPr>
          <p:cNvPr id="7321" name="Text Box 591"/>
          <p:cNvSpPr txBox="1">
            <a:spLocks noChangeArrowheads="1"/>
          </p:cNvSpPr>
          <p:nvPr/>
        </p:nvSpPr>
        <p:spPr bwMode="auto">
          <a:xfrm>
            <a:off x="831007" y="1143000"/>
            <a:ext cx="962123" cy="369332"/>
          </a:xfrm>
          <a:prstGeom prst="rect">
            <a:avLst/>
          </a:prstGeom>
          <a:noFill/>
          <a:ln w="9525">
            <a:noFill/>
            <a:miter lim="800000"/>
            <a:headEnd/>
            <a:tailEnd/>
          </a:ln>
        </p:spPr>
        <p:txBody>
          <a:bodyPr wrap="none">
            <a:spAutoFit/>
          </a:bodyPr>
          <a:lstStyle/>
          <a:p>
            <a:pPr algn="ctr" eaLnBrk="1" hangingPunct="1"/>
            <a:r>
              <a:rPr lang="en-US" dirty="0"/>
              <a:t>0.2-2 ns</a:t>
            </a:r>
          </a:p>
        </p:txBody>
      </p:sp>
      <p:sp>
        <p:nvSpPr>
          <p:cNvPr id="7323" name="Freeform 593"/>
          <p:cNvSpPr>
            <a:spLocks/>
          </p:cNvSpPr>
          <p:nvPr/>
        </p:nvSpPr>
        <p:spPr bwMode="auto">
          <a:xfrm>
            <a:off x="803275" y="1771650"/>
            <a:ext cx="6480175" cy="301625"/>
          </a:xfrm>
          <a:custGeom>
            <a:avLst/>
            <a:gdLst>
              <a:gd name="T0" fmla="*/ 3988 w 4082"/>
              <a:gd name="T1" fmla="*/ 190 h 190"/>
              <a:gd name="T2" fmla="*/ 4082 w 4082"/>
              <a:gd name="T3" fmla="*/ 190 h 190"/>
              <a:gd name="T4" fmla="*/ 4082 w 4082"/>
              <a:gd name="T5" fmla="*/ 0 h 190"/>
              <a:gd name="T6" fmla="*/ 0 w 4082"/>
              <a:gd name="T7" fmla="*/ 0 h 190"/>
              <a:gd name="T8" fmla="*/ 1 w 4082"/>
              <a:gd name="T9" fmla="*/ 190 h 190"/>
              <a:gd name="T10" fmla="*/ 100 w 4082"/>
              <a:gd name="T11" fmla="*/ 190 h 190"/>
              <a:gd name="T12" fmla="*/ 0 60000 65536"/>
              <a:gd name="T13" fmla="*/ 0 60000 65536"/>
              <a:gd name="T14" fmla="*/ 0 60000 65536"/>
              <a:gd name="T15" fmla="*/ 0 60000 65536"/>
              <a:gd name="T16" fmla="*/ 0 60000 65536"/>
              <a:gd name="T17" fmla="*/ 0 60000 65536"/>
              <a:gd name="T18" fmla="*/ 0 w 4082"/>
              <a:gd name="T19" fmla="*/ 0 h 190"/>
              <a:gd name="T20" fmla="*/ 4082 w 4082"/>
              <a:gd name="T21" fmla="*/ 190 h 190"/>
            </a:gdLst>
            <a:ahLst/>
            <a:cxnLst>
              <a:cxn ang="T12">
                <a:pos x="T0" y="T1"/>
              </a:cxn>
              <a:cxn ang="T13">
                <a:pos x="T2" y="T3"/>
              </a:cxn>
              <a:cxn ang="T14">
                <a:pos x="T4" y="T5"/>
              </a:cxn>
              <a:cxn ang="T15">
                <a:pos x="T6" y="T7"/>
              </a:cxn>
              <a:cxn ang="T16">
                <a:pos x="T8" y="T9"/>
              </a:cxn>
              <a:cxn ang="T17">
                <a:pos x="T10" y="T11"/>
              </a:cxn>
            </a:cxnLst>
            <a:rect l="T18" t="T19" r="T20" b="T21"/>
            <a:pathLst>
              <a:path w="4082" h="190">
                <a:moveTo>
                  <a:pt x="3988" y="190"/>
                </a:moveTo>
                <a:lnTo>
                  <a:pt x="4082" y="190"/>
                </a:lnTo>
                <a:lnTo>
                  <a:pt x="4082" y="0"/>
                </a:lnTo>
                <a:lnTo>
                  <a:pt x="0" y="0"/>
                </a:lnTo>
                <a:lnTo>
                  <a:pt x="1" y="190"/>
                </a:lnTo>
                <a:lnTo>
                  <a:pt x="100" y="190"/>
                </a:lnTo>
              </a:path>
            </a:pathLst>
          </a:custGeom>
          <a:noFill/>
          <a:ln w="19050" cmpd="sng">
            <a:solidFill>
              <a:srgbClr val="FF3300"/>
            </a:solidFill>
            <a:round/>
            <a:headEnd/>
            <a:tailEnd/>
          </a:ln>
        </p:spPr>
        <p:txBody>
          <a:bodyPr/>
          <a:lstStyle/>
          <a:p>
            <a:endParaRPr lang="en-SG" dirty="0"/>
          </a:p>
        </p:txBody>
      </p:sp>
      <p:sp>
        <p:nvSpPr>
          <p:cNvPr id="594" name="Slide Number Placeholder 593"/>
          <p:cNvSpPr>
            <a:spLocks noGrp="1"/>
          </p:cNvSpPr>
          <p:nvPr>
            <p:ph type="sldNum" sz="quarter" idx="12"/>
          </p:nvPr>
        </p:nvSpPr>
        <p:spPr/>
        <p:txBody>
          <a:bodyPr/>
          <a:lstStyle/>
          <a:p>
            <a:fld id="{69E29E33-B620-47F9-BB04-8846C2A5AFCC}" type="slidenum">
              <a:rPr kumimoji="0" lang="en-US" smtClean="0"/>
              <a:pPr/>
              <a:t>88</a:t>
            </a:fld>
            <a:endParaRPr kumimoji="0"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29"/>
                                        </p:tgtEl>
                                        <p:attrNameLst>
                                          <p:attrName>style.visibility</p:attrName>
                                        </p:attrNameLst>
                                      </p:cBhvr>
                                      <p:to>
                                        <p:strVal val="visible"/>
                                      </p:to>
                                    </p:set>
                                  </p:childTnLst>
                                  <p:subTnLst>
                                    <p:set>
                                      <p:cBhvr override="childStyle">
                                        <p:cTn dur="1" fill="hold" display="0" masterRel="nextClick" afterEffect="1"/>
                                        <p:tgtEl>
                                          <p:spTgt spid="7529"/>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7" fill="hold">
                            <p:stCondLst>
                              <p:cond delay="0"/>
                            </p:stCondLst>
                            <p:childTnLst>
                              <p:par>
                                <p:cTn id="8" presetID="1" presetClass="entr" presetSubtype="0" fill="hold" nodeType="afterEffect">
                                  <p:stCondLst>
                                    <p:cond delay="1000"/>
                                  </p:stCondLst>
                                  <p:childTnLst>
                                    <p:set>
                                      <p:cBhvr>
                                        <p:cTn id="9" dur="1" fill="hold">
                                          <p:stCondLst>
                                            <p:cond delay="0"/>
                                          </p:stCondLst>
                                        </p:cTn>
                                        <p:tgtEl>
                                          <p:spTgt spid="7553"/>
                                        </p:tgtEl>
                                        <p:attrNameLst>
                                          <p:attrName>style.visibility</p:attrName>
                                        </p:attrNameLst>
                                      </p:cBhvr>
                                      <p:to>
                                        <p:strVal val="visible"/>
                                      </p:to>
                                    </p:set>
                                  </p:childTnLst>
                                  <p:subTnLst>
                                    <p:set>
                                      <p:cBhvr override="childStyle">
                                        <p:cTn dur="1" fill="hold" display="0" masterRel="nextClick" afterEffect="1"/>
                                        <p:tgtEl>
                                          <p:spTgt spid="7553"/>
                                        </p:tgtEl>
                                        <p:attrNameLst>
                                          <p:attrName>style.visibility</p:attrName>
                                        </p:attrNameLst>
                                      </p:cBhvr>
                                      <p:to>
                                        <p:strVal val="hidden"/>
                                      </p:to>
                                    </p:set>
                                    <p:audio>
                                      <p:cMediaNode>
                                        <p:cTn display="0" masterRel="sameClick">
                                          <p:stCondLst>
                                            <p:cond evt="begin" delay="0">
                                              <p:tn val="8"/>
                                            </p:cond>
                                          </p:stCondLst>
                                          <p:endCondLst>
                                            <p:cond evt="onStopAudio" delay="0">
                                              <p:tgtEl>
                                                <p:sldTgt/>
                                              </p:tgtEl>
                                            </p:cond>
                                          </p:endCondLst>
                                        </p:cTn>
                                        <p:tgtEl>
                                          <p:sndTgt r:embed="rId3" name="click.wav"/>
                                        </p:tgtEl>
                                      </p:cMediaNode>
                                    </p:audio>
                                  </p:sub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7577"/>
                                        </p:tgtEl>
                                        <p:attrNameLst>
                                          <p:attrName>style.visibility</p:attrName>
                                        </p:attrNameLst>
                                      </p:cBhvr>
                                      <p:to>
                                        <p:strVal val="visible"/>
                                      </p:to>
                                    </p:set>
                                  </p:childTnLst>
                                  <p:subTnLst>
                                    <p:set>
                                      <p:cBhvr override="childStyle">
                                        <p:cTn dur="1" fill="hold" display="0" masterRel="nextClick" afterEffect="1"/>
                                        <p:tgtEl>
                                          <p:spTgt spid="7577"/>
                                        </p:tgtEl>
                                        <p:attrNameLst>
                                          <p:attrName>style.visibility</p:attrName>
                                        </p:attrNameLst>
                                      </p:cBhvr>
                                      <p:to>
                                        <p:strVal val="hidden"/>
                                      </p:to>
                                    </p:se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3" fill="hold">
                            <p:stCondLst>
                              <p:cond delay="2000"/>
                            </p:stCondLst>
                            <p:childTnLst>
                              <p:par>
                                <p:cTn id="14" presetID="1" presetClass="entr" presetSubtype="0" fill="hold" nodeType="afterEffect">
                                  <p:stCondLst>
                                    <p:cond delay="1000"/>
                                  </p:stCondLst>
                                  <p:childTnLst>
                                    <p:set>
                                      <p:cBhvr>
                                        <p:cTn id="15" dur="1" fill="hold">
                                          <p:stCondLst>
                                            <p:cond delay="0"/>
                                          </p:stCondLst>
                                        </p:cTn>
                                        <p:tgtEl>
                                          <p:spTgt spid="7646"/>
                                        </p:tgtEl>
                                        <p:attrNameLst>
                                          <p:attrName>style.visibility</p:attrName>
                                        </p:attrNameLst>
                                      </p:cBhvr>
                                      <p:to>
                                        <p:strVal val="visible"/>
                                      </p:to>
                                    </p:set>
                                  </p:childTnLst>
                                  <p:subTnLst>
                                    <p:set>
                                      <p:cBhvr override="childStyle">
                                        <p:cTn dur="1" fill="hold" display="0" masterRel="nextClick" afterEffect="1"/>
                                        <p:tgtEl>
                                          <p:spTgt spid="7646"/>
                                        </p:tgtEl>
                                        <p:attrNameLst>
                                          <p:attrName>style.visibility</p:attrName>
                                        </p:attrNameLst>
                                      </p:cBhvr>
                                      <p:to>
                                        <p:strVal val="hidden"/>
                                      </p:to>
                                    </p:set>
                                    <p:audio>
                                      <p:cMediaNode>
                                        <p:cTn display="0" masterRel="sameClick">
                                          <p:stCondLst>
                                            <p:cond evt="begin" delay="0">
                                              <p:tn val="14"/>
                                            </p:cond>
                                          </p:stCondLst>
                                          <p:endCondLst>
                                            <p:cond evt="onStopAudio" delay="0">
                                              <p:tgtEl>
                                                <p:sldTgt/>
                                              </p:tgtEl>
                                            </p:cond>
                                          </p:endCondLst>
                                        </p:cTn>
                                        <p:tgtEl>
                                          <p:sndTgt r:embed="rId3" name="click.wav"/>
                                        </p:tgtEl>
                                      </p:cMediaNode>
                                    </p:audio>
                                  </p:subTnLst>
                                </p:cTn>
                              </p:par>
                            </p:childTnLst>
                          </p:cTn>
                        </p:par>
                        <p:par>
                          <p:cTn id="16" fill="hold">
                            <p:stCondLst>
                              <p:cond delay="3000"/>
                            </p:stCondLst>
                            <p:childTnLst>
                              <p:par>
                                <p:cTn id="17" presetID="1" presetClass="entr" presetSubtype="0" fill="hold" nodeType="afterEffect">
                                  <p:stCondLst>
                                    <p:cond delay="1000"/>
                                  </p:stCondLst>
                                  <p:childTnLst>
                                    <p:set>
                                      <p:cBhvr>
                                        <p:cTn id="18" dur="1" fill="hold">
                                          <p:stCondLst>
                                            <p:cond delay="0"/>
                                          </p:stCondLst>
                                        </p:cTn>
                                        <p:tgtEl>
                                          <p:spTgt spid="7672"/>
                                        </p:tgtEl>
                                        <p:attrNameLst>
                                          <p:attrName>style.visibility</p:attrName>
                                        </p:attrNameLst>
                                      </p:cBhvr>
                                      <p:to>
                                        <p:strVal val="visible"/>
                                      </p:to>
                                    </p:set>
                                  </p:childTnLst>
                                  <p:subTnLst>
                                    <p:set>
                                      <p:cBhvr override="childStyle">
                                        <p:cTn dur="1" fill="hold" display="0" masterRel="nextClick" afterEffect="1"/>
                                        <p:tgtEl>
                                          <p:spTgt spid="7672"/>
                                        </p:tgtEl>
                                        <p:attrNameLst>
                                          <p:attrName>style.visibility</p:attrName>
                                        </p:attrNameLst>
                                      </p:cBhvr>
                                      <p:to>
                                        <p:strVal val="hidden"/>
                                      </p:to>
                                    </p:se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par>
                          <p:cTn id="19" fill="hold">
                            <p:stCondLst>
                              <p:cond delay="4000"/>
                            </p:stCondLst>
                            <p:childTnLst>
                              <p:par>
                                <p:cTn id="20" presetID="1" presetClass="entr" presetSubtype="0" fill="hold" nodeType="afterEffect">
                                  <p:stCondLst>
                                    <p:cond delay="1000"/>
                                  </p:stCondLst>
                                  <p:childTnLst>
                                    <p:set>
                                      <p:cBhvr>
                                        <p:cTn id="21" dur="1" fill="hold">
                                          <p:stCondLst>
                                            <p:cond delay="0"/>
                                          </p:stCondLst>
                                        </p:cTn>
                                        <p:tgtEl>
                                          <p:spTgt spid="7698"/>
                                        </p:tgtEl>
                                        <p:attrNameLst>
                                          <p:attrName>style.visibility</p:attrName>
                                        </p:attrNameLst>
                                      </p:cBhvr>
                                      <p:to>
                                        <p:strVal val="visible"/>
                                      </p:to>
                                    </p:set>
                                  </p:childTnLst>
                                  <p:subTnLst>
                                    <p:set>
                                      <p:cBhvr override="childStyle">
                                        <p:cTn dur="1" fill="hold" display="0" masterRel="nextClick" afterEffect="1"/>
                                        <p:tgtEl>
                                          <p:spTgt spid="7698"/>
                                        </p:tgtEl>
                                        <p:attrNameLst>
                                          <p:attrName>style.visibility</p:attrName>
                                        </p:attrNameLst>
                                      </p:cBhvr>
                                      <p:to>
                                        <p:strVal val="hidden"/>
                                      </p:to>
                                    </p:se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par>
                          <p:cTn id="22" fill="hold">
                            <p:stCondLst>
                              <p:cond delay="5000"/>
                            </p:stCondLst>
                            <p:childTnLst>
                              <p:par>
                                <p:cTn id="23" presetID="1" presetClass="entr" presetSubtype="0" fill="hold" nodeType="afterEffect">
                                  <p:stCondLst>
                                    <p:cond delay="1000"/>
                                  </p:stCondLst>
                                  <p:childTnLst>
                                    <p:set>
                                      <p:cBhvr>
                                        <p:cTn id="24" dur="1" fill="hold">
                                          <p:stCondLst>
                                            <p:cond delay="0"/>
                                          </p:stCondLst>
                                        </p:cTn>
                                        <p:tgtEl>
                                          <p:spTgt spid="7724"/>
                                        </p:tgtEl>
                                        <p:attrNameLst>
                                          <p:attrName>style.visibility</p:attrName>
                                        </p:attrNameLst>
                                      </p:cBhvr>
                                      <p:to>
                                        <p:strVal val="visible"/>
                                      </p:to>
                                    </p:set>
                                  </p:childTnLst>
                                  <p:subTnLst>
                                    <p:set>
                                      <p:cBhvr override="childStyle">
                                        <p:cTn dur="1" fill="hold" display="0" masterRel="nextClick" afterEffect="1"/>
                                        <p:tgtEl>
                                          <p:spTgt spid="7724"/>
                                        </p:tgtEl>
                                        <p:attrNameLst>
                                          <p:attrName>style.visibility</p:attrName>
                                        </p:attrNameLst>
                                      </p:cBhvr>
                                      <p:to>
                                        <p:strVal val="hidden"/>
                                      </p:to>
                                    </p:set>
                                    <p:audio>
                                      <p:cMediaNode>
                                        <p:cTn display="0" masterRel="sameClick">
                                          <p:stCondLst>
                                            <p:cond evt="begin" delay="0">
                                              <p:tn val="23"/>
                                            </p:cond>
                                          </p:stCondLst>
                                          <p:endCondLst>
                                            <p:cond evt="onStopAudio" delay="0">
                                              <p:tgtEl>
                                                <p:sldTgt/>
                                              </p:tgtEl>
                                            </p:cond>
                                          </p:endCondLst>
                                        </p:cTn>
                                        <p:tgtEl>
                                          <p:sndTgt r:embed="rId3" name="click.wav"/>
                                        </p:tgtEl>
                                      </p:cMediaNode>
                                    </p:audio>
                                  </p:subTnLst>
                                </p:cTn>
                              </p:par>
                            </p:childTnLst>
                          </p:cTn>
                        </p:par>
                        <p:par>
                          <p:cTn id="25" fill="hold">
                            <p:stCondLst>
                              <p:cond delay="6000"/>
                            </p:stCondLst>
                            <p:childTnLst>
                              <p:par>
                                <p:cTn id="26" presetID="1" presetClass="entr" presetSubtype="0" fill="hold" nodeType="afterEffect">
                                  <p:stCondLst>
                                    <p:cond delay="1000"/>
                                  </p:stCondLst>
                                  <p:childTnLst>
                                    <p:set>
                                      <p:cBhvr>
                                        <p:cTn id="27" dur="1" fill="hold">
                                          <p:stCondLst>
                                            <p:cond delay="0"/>
                                          </p:stCondLst>
                                        </p:cTn>
                                        <p:tgtEl>
                                          <p:spTgt spid="7750"/>
                                        </p:tgtEl>
                                        <p:attrNameLst>
                                          <p:attrName>style.visibility</p:attrName>
                                        </p:attrNameLst>
                                      </p:cBhvr>
                                      <p:to>
                                        <p:strVal val="visible"/>
                                      </p:to>
                                    </p:set>
                                  </p:childTnLst>
                                  <p:subTnLst>
                                    <p:set>
                                      <p:cBhvr override="childStyle">
                                        <p:cTn dur="1" fill="hold" display="0" masterRel="nextClick" afterEffect="1"/>
                                        <p:tgtEl>
                                          <p:spTgt spid="7750"/>
                                        </p:tgtEl>
                                        <p:attrNameLst>
                                          <p:attrName>style.visibility</p:attrName>
                                        </p:attrNameLst>
                                      </p:cBhvr>
                                      <p:to>
                                        <p:strVal val="hidden"/>
                                      </p:to>
                                    </p:set>
                                    <p:audio>
                                      <p:cMediaNode>
                                        <p:cTn display="0" masterRel="sameClick">
                                          <p:stCondLst>
                                            <p:cond evt="begin" delay="0">
                                              <p:tn val="26"/>
                                            </p:cond>
                                          </p:stCondLst>
                                          <p:endCondLst>
                                            <p:cond evt="onStopAudio" delay="0">
                                              <p:tgtEl>
                                                <p:sldTgt/>
                                              </p:tgtEl>
                                            </p:cond>
                                          </p:endCondLst>
                                        </p:cTn>
                                        <p:tgtEl>
                                          <p:sndTgt r:embed="rId3" name="click.wav"/>
                                        </p:tgtEl>
                                      </p:cMediaNode>
                                    </p:audio>
                                  </p:subTnLst>
                                </p:cTn>
                              </p:par>
                            </p:childTnLst>
                          </p:cTn>
                        </p:par>
                        <p:par>
                          <p:cTn id="28" fill="hold">
                            <p:stCondLst>
                              <p:cond delay="7000"/>
                            </p:stCondLst>
                            <p:childTnLst>
                              <p:par>
                                <p:cTn id="29" presetID="1" presetClass="entr" presetSubtype="0" fill="hold" nodeType="afterEffect">
                                  <p:stCondLst>
                                    <p:cond delay="1000"/>
                                  </p:stCondLst>
                                  <p:childTnLst>
                                    <p:set>
                                      <p:cBhvr>
                                        <p:cTn id="30" dur="1" fill="hold">
                                          <p:stCondLst>
                                            <p:cond delay="0"/>
                                          </p:stCondLst>
                                        </p:cTn>
                                        <p:tgtEl>
                                          <p:spTgt spid="7767"/>
                                        </p:tgtEl>
                                        <p:attrNameLst>
                                          <p:attrName>style.visibility</p:attrName>
                                        </p:attrNameLst>
                                      </p:cBhvr>
                                      <p:to>
                                        <p:strVal val="visible"/>
                                      </p:to>
                                    </p:set>
                                  </p:childTnLst>
                                  <p:subTnLst>
                                    <p:set>
                                      <p:cBhvr override="childStyle">
                                        <p:cTn dur="1" fill="hold" display="0" masterRel="nextClick" afterEffect="1"/>
                                        <p:tgtEl>
                                          <p:spTgt spid="7767"/>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3" name="click.wav"/>
                                        </p:tgtEl>
                                      </p:cMediaNode>
                                    </p:audio>
                                  </p:subTnLst>
                                </p:cTn>
                              </p:par>
                            </p:childTnLst>
                          </p:cTn>
                        </p:par>
                        <p:par>
                          <p:cTn id="31" fill="hold">
                            <p:stCondLst>
                              <p:cond delay="8000"/>
                            </p:stCondLst>
                            <p:childTnLst>
                              <p:par>
                                <p:cTn id="32" presetID="2" presetClass="entr" presetSubtype="2" fill="hold" grpId="0" nodeType="afterEffect">
                                  <p:stCondLst>
                                    <p:cond delay="1000"/>
                                  </p:stCondLst>
                                  <p:childTnLst>
                                    <p:set>
                                      <p:cBhvr>
                                        <p:cTn id="33" dur="1" fill="hold">
                                          <p:stCondLst>
                                            <p:cond delay="0"/>
                                          </p:stCondLst>
                                        </p:cTn>
                                        <p:tgtEl>
                                          <p:spTgt spid="529916"/>
                                        </p:tgtEl>
                                        <p:attrNameLst>
                                          <p:attrName>style.visibility</p:attrName>
                                        </p:attrNameLst>
                                      </p:cBhvr>
                                      <p:to>
                                        <p:strVal val="visible"/>
                                      </p:to>
                                    </p:set>
                                    <p:anim calcmode="lin" valueType="num">
                                      <p:cBhvr additive="base">
                                        <p:cTn id="34" dur="1000" fill="hold"/>
                                        <p:tgtEl>
                                          <p:spTgt spid="529916"/>
                                        </p:tgtEl>
                                        <p:attrNameLst>
                                          <p:attrName>ppt_x</p:attrName>
                                        </p:attrNameLst>
                                      </p:cBhvr>
                                      <p:tavLst>
                                        <p:tav tm="0">
                                          <p:val>
                                            <p:strVal val="1+#ppt_w/2"/>
                                          </p:val>
                                        </p:tav>
                                        <p:tav tm="100000">
                                          <p:val>
                                            <p:strVal val="#ppt_x"/>
                                          </p:val>
                                        </p:tav>
                                      </p:tavLst>
                                    </p:anim>
                                    <p:anim calcmode="lin" valueType="num">
                                      <p:cBhvr additive="base">
                                        <p:cTn id="35" dur="1000" fill="hold"/>
                                        <p:tgtEl>
                                          <p:spTgt spid="52991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529916"/>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7771"/>
                                        </p:tgtEl>
                                        <p:attrNameLst>
                                          <p:attrName>style.visibility</p:attrName>
                                        </p:attrNameLst>
                                      </p:cBhvr>
                                      <p:to>
                                        <p:strVal val="visible"/>
                                      </p:to>
                                    </p:set>
                                  </p:childTnLst>
                                  <p:subTnLst>
                                    <p:set>
                                      <p:cBhvr override="childStyle">
                                        <p:cTn dur="1" fill="hold" display="0" masterRel="nextClick" afterEffect="1"/>
                                        <p:tgtEl>
                                          <p:spTgt spid="7771"/>
                                        </p:tgtEl>
                                        <p:attrNameLst>
                                          <p:attrName>style.visibility</p:attrName>
                                        </p:attrNameLst>
                                      </p:cBhvr>
                                      <p:to>
                                        <p:strVal val="hidden"/>
                                      </p:to>
                                    </p:set>
                                    <p:audio>
                                      <p:cMediaNode>
                                        <p:cTn display="0" masterRel="sameClick">
                                          <p:stCondLst>
                                            <p:cond evt="begin" delay="0">
                                              <p:tn val="38"/>
                                            </p:cond>
                                          </p:stCondLst>
                                          <p:endCondLst>
                                            <p:cond evt="onStopAudio" delay="0">
                                              <p:tgtEl>
                                                <p:sldTgt/>
                                              </p:tgtEl>
                                            </p:cond>
                                          </p:endCondLst>
                                        </p:cTn>
                                        <p:tgtEl>
                                          <p:sndTgt r:embed="rId3" name="click.wav"/>
                                        </p:tgtEl>
                                      </p:cMediaNode>
                                    </p:audio>
                                  </p:subTnLst>
                                </p:cTn>
                              </p:par>
                            </p:childTnLst>
                          </p:cTn>
                        </p:par>
                        <p:par>
                          <p:cTn id="40" fill="hold">
                            <p:stCondLst>
                              <p:cond delay="0"/>
                            </p:stCondLst>
                            <p:childTnLst>
                              <p:par>
                                <p:cTn id="41" presetID="1" presetClass="entr" presetSubtype="0" fill="hold" nodeType="afterEffect">
                                  <p:stCondLst>
                                    <p:cond delay="1000"/>
                                  </p:stCondLst>
                                  <p:childTnLst>
                                    <p:set>
                                      <p:cBhvr>
                                        <p:cTn id="42" dur="1" fill="hold">
                                          <p:stCondLst>
                                            <p:cond delay="0"/>
                                          </p:stCondLst>
                                        </p:cTn>
                                        <p:tgtEl>
                                          <p:spTgt spid="7772"/>
                                        </p:tgtEl>
                                        <p:attrNameLst>
                                          <p:attrName>style.visibility</p:attrName>
                                        </p:attrNameLst>
                                      </p:cBhvr>
                                      <p:to>
                                        <p:strVal val="visible"/>
                                      </p:to>
                                    </p:set>
                                  </p:childTnLst>
                                  <p:subTnLst>
                                    <p:set>
                                      <p:cBhvr override="childStyle">
                                        <p:cTn dur="1" fill="hold" display="0" masterRel="nextClick" afterEffect="1"/>
                                        <p:tgtEl>
                                          <p:spTgt spid="7772"/>
                                        </p:tgtEl>
                                        <p:attrNameLst>
                                          <p:attrName>style.visibility</p:attrName>
                                        </p:attrNameLst>
                                      </p:cBhvr>
                                      <p:to>
                                        <p:strVal val="hidden"/>
                                      </p:to>
                                    </p:se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childTnLst>
                          </p:cTn>
                        </p:par>
                        <p:par>
                          <p:cTn id="43" fill="hold">
                            <p:stCondLst>
                              <p:cond delay="1000"/>
                            </p:stCondLst>
                            <p:childTnLst>
                              <p:par>
                                <p:cTn id="44" presetID="1" presetClass="entr" presetSubtype="0" fill="hold" nodeType="afterEffect">
                                  <p:stCondLst>
                                    <p:cond delay="1000"/>
                                  </p:stCondLst>
                                  <p:childTnLst>
                                    <p:set>
                                      <p:cBhvr>
                                        <p:cTn id="45" dur="1" fill="hold">
                                          <p:stCondLst>
                                            <p:cond delay="0"/>
                                          </p:stCondLst>
                                        </p:cTn>
                                        <p:tgtEl>
                                          <p:spTgt spid="7773"/>
                                        </p:tgtEl>
                                        <p:attrNameLst>
                                          <p:attrName>style.visibility</p:attrName>
                                        </p:attrNameLst>
                                      </p:cBhvr>
                                      <p:to>
                                        <p:strVal val="visible"/>
                                      </p:to>
                                    </p:set>
                                  </p:childTnLst>
                                  <p:subTnLst>
                                    <p:set>
                                      <p:cBhvr override="childStyle">
                                        <p:cTn dur="1" fill="hold" display="0" masterRel="nextClick" afterEffect="1"/>
                                        <p:tgtEl>
                                          <p:spTgt spid="7773"/>
                                        </p:tgtEl>
                                        <p:attrNameLst>
                                          <p:attrName>style.visibility</p:attrName>
                                        </p:attrNameLst>
                                      </p:cBhvr>
                                      <p:to>
                                        <p:strVal val="hidden"/>
                                      </p:to>
                                    </p:set>
                                    <p:audio>
                                      <p:cMediaNode>
                                        <p:cTn display="0" masterRel="sameClick">
                                          <p:stCondLst>
                                            <p:cond evt="begin" delay="0">
                                              <p:tn val="44"/>
                                            </p:cond>
                                          </p:stCondLst>
                                          <p:endCondLst>
                                            <p:cond evt="onStopAudio" delay="0">
                                              <p:tgtEl>
                                                <p:sldTgt/>
                                              </p:tgtEl>
                                            </p:cond>
                                          </p:endCondLst>
                                        </p:cTn>
                                        <p:tgtEl>
                                          <p:sndTgt r:embed="rId3" name="click.wav"/>
                                        </p:tgtEl>
                                      </p:cMediaNode>
                                    </p:audio>
                                  </p:subTnLst>
                                </p:cTn>
                              </p:par>
                            </p:childTnLst>
                          </p:cTn>
                        </p:par>
                        <p:par>
                          <p:cTn id="46" fill="hold">
                            <p:stCondLst>
                              <p:cond delay="2000"/>
                            </p:stCondLst>
                            <p:childTnLst>
                              <p:par>
                                <p:cTn id="47" presetID="1" presetClass="entr" presetSubtype="0" fill="hold" nodeType="afterEffect">
                                  <p:stCondLst>
                                    <p:cond delay="1000"/>
                                  </p:stCondLst>
                                  <p:childTnLst>
                                    <p:set>
                                      <p:cBhvr>
                                        <p:cTn id="48" dur="1" fill="hold">
                                          <p:stCondLst>
                                            <p:cond delay="0"/>
                                          </p:stCondLst>
                                        </p:cTn>
                                        <p:tgtEl>
                                          <p:spTgt spid="7774"/>
                                        </p:tgtEl>
                                        <p:attrNameLst>
                                          <p:attrName>style.visibility</p:attrName>
                                        </p:attrNameLst>
                                      </p:cBhvr>
                                      <p:to>
                                        <p:strVal val="visible"/>
                                      </p:to>
                                    </p:set>
                                  </p:childTnLst>
                                  <p:subTnLst>
                                    <p:set>
                                      <p:cBhvr override="childStyle">
                                        <p:cTn dur="1" fill="hold" display="0" masterRel="nextClick" afterEffect="1"/>
                                        <p:tgtEl>
                                          <p:spTgt spid="7774"/>
                                        </p:tgtEl>
                                        <p:attrNameLst>
                                          <p:attrName>style.visibility</p:attrName>
                                        </p:attrNameLst>
                                      </p:cBhvr>
                                      <p:to>
                                        <p:strVal val="hidden"/>
                                      </p:to>
                                    </p:set>
                                    <p:audio>
                                      <p:cMediaNode>
                                        <p:cTn display="0" masterRel="sameClick">
                                          <p:stCondLst>
                                            <p:cond evt="begin" delay="0">
                                              <p:tn val="47"/>
                                            </p:cond>
                                          </p:stCondLst>
                                          <p:endCondLst>
                                            <p:cond evt="onStopAudio" delay="0">
                                              <p:tgtEl>
                                                <p:sldTgt/>
                                              </p:tgtEl>
                                            </p:cond>
                                          </p:endCondLst>
                                        </p:cTn>
                                        <p:tgtEl>
                                          <p:sndTgt r:embed="rId3" name="click.wav"/>
                                        </p:tgtEl>
                                      </p:cMediaNode>
                                    </p:audio>
                                  </p:subTnLst>
                                </p:cTn>
                              </p:par>
                            </p:childTnLst>
                          </p:cTn>
                        </p:par>
                        <p:par>
                          <p:cTn id="49" fill="hold">
                            <p:stCondLst>
                              <p:cond delay="3000"/>
                            </p:stCondLst>
                            <p:childTnLst>
                              <p:par>
                                <p:cTn id="50" presetID="1" presetClass="entr" presetSubtype="0" fill="hold" nodeType="afterEffect">
                                  <p:stCondLst>
                                    <p:cond delay="1000"/>
                                  </p:stCondLst>
                                  <p:childTnLst>
                                    <p:set>
                                      <p:cBhvr>
                                        <p:cTn id="51" dur="1" fill="hold">
                                          <p:stCondLst>
                                            <p:cond delay="0"/>
                                          </p:stCondLst>
                                        </p:cTn>
                                        <p:tgtEl>
                                          <p:spTgt spid="7775"/>
                                        </p:tgtEl>
                                        <p:attrNameLst>
                                          <p:attrName>style.visibility</p:attrName>
                                        </p:attrNameLst>
                                      </p:cBhvr>
                                      <p:to>
                                        <p:strVal val="visible"/>
                                      </p:to>
                                    </p:set>
                                  </p:childTnLst>
                                  <p:subTnLst>
                                    <p:set>
                                      <p:cBhvr override="childStyle">
                                        <p:cTn dur="1" fill="hold" display="0" masterRel="nextClick" afterEffect="1"/>
                                        <p:tgtEl>
                                          <p:spTgt spid="7775"/>
                                        </p:tgtEl>
                                        <p:attrNameLst>
                                          <p:attrName>style.visibility</p:attrName>
                                        </p:attrNameLst>
                                      </p:cBhvr>
                                      <p:to>
                                        <p:strVal val="hidden"/>
                                      </p:to>
                                    </p:set>
                                    <p:audio>
                                      <p:cMediaNode>
                                        <p:cTn display="0" masterRel="sameClick">
                                          <p:stCondLst>
                                            <p:cond evt="begin" delay="0">
                                              <p:tn val="50"/>
                                            </p:cond>
                                          </p:stCondLst>
                                          <p:endCondLst>
                                            <p:cond evt="onStopAudio" delay="0">
                                              <p:tgtEl>
                                                <p:sldTgt/>
                                              </p:tgtEl>
                                            </p:cond>
                                          </p:endCondLst>
                                        </p:cTn>
                                        <p:tgtEl>
                                          <p:sndTgt r:embed="rId3" name="click.wav"/>
                                        </p:tgtEl>
                                      </p:cMediaNode>
                                    </p:audio>
                                  </p:subTnLst>
                                </p:cTn>
                              </p:par>
                            </p:childTnLst>
                          </p:cTn>
                        </p:par>
                        <p:par>
                          <p:cTn id="52" fill="hold">
                            <p:stCondLst>
                              <p:cond delay="4000"/>
                            </p:stCondLst>
                            <p:childTnLst>
                              <p:par>
                                <p:cTn id="53" presetID="1" presetClass="entr" presetSubtype="0" fill="hold" nodeType="afterEffect">
                                  <p:stCondLst>
                                    <p:cond delay="1000"/>
                                  </p:stCondLst>
                                  <p:childTnLst>
                                    <p:set>
                                      <p:cBhvr>
                                        <p:cTn id="54" dur="1" fill="hold">
                                          <p:stCondLst>
                                            <p:cond delay="0"/>
                                          </p:stCondLst>
                                        </p:cTn>
                                        <p:tgtEl>
                                          <p:spTgt spid="7168"/>
                                        </p:tgtEl>
                                        <p:attrNameLst>
                                          <p:attrName>style.visibility</p:attrName>
                                        </p:attrNameLst>
                                      </p:cBhvr>
                                      <p:to>
                                        <p:strVal val="visible"/>
                                      </p:to>
                                    </p:set>
                                  </p:childTnLst>
                                  <p:subTnLst>
                                    <p:set>
                                      <p:cBhvr override="childStyle">
                                        <p:cTn dur="1" fill="hold" display="0" masterRel="nextClick" afterEffect="1"/>
                                        <p:tgtEl>
                                          <p:spTgt spid="7168"/>
                                        </p:tgtEl>
                                        <p:attrNameLst>
                                          <p:attrName>style.visibility</p:attrName>
                                        </p:attrNameLst>
                                      </p:cBhvr>
                                      <p:to>
                                        <p:strVal val="hidden"/>
                                      </p:to>
                                    </p:set>
                                    <p:audio>
                                      <p:cMediaNode>
                                        <p:cTn display="0" masterRel="sameClick">
                                          <p:stCondLst>
                                            <p:cond evt="begin" delay="0">
                                              <p:tn val="53"/>
                                            </p:cond>
                                          </p:stCondLst>
                                          <p:endCondLst>
                                            <p:cond evt="onStopAudio" delay="0">
                                              <p:tgtEl>
                                                <p:sldTgt/>
                                              </p:tgtEl>
                                            </p:cond>
                                          </p:endCondLst>
                                        </p:cTn>
                                        <p:tgtEl>
                                          <p:sndTgt r:embed="rId3" name="click.wav"/>
                                        </p:tgtEl>
                                      </p:cMediaNode>
                                    </p:audio>
                                  </p:subTnLst>
                                </p:cTn>
                              </p:par>
                            </p:childTnLst>
                          </p:cTn>
                        </p:par>
                        <p:par>
                          <p:cTn id="55" fill="hold">
                            <p:stCondLst>
                              <p:cond delay="5000"/>
                            </p:stCondLst>
                            <p:childTnLst>
                              <p:par>
                                <p:cTn id="56" presetID="1" presetClass="entr" presetSubtype="0" fill="hold" nodeType="afterEffect">
                                  <p:stCondLst>
                                    <p:cond delay="1000"/>
                                  </p:stCondLst>
                                  <p:childTnLst>
                                    <p:set>
                                      <p:cBhvr>
                                        <p:cTn id="57" dur="1" fill="hold">
                                          <p:stCondLst>
                                            <p:cond delay="0"/>
                                          </p:stCondLst>
                                        </p:cTn>
                                        <p:tgtEl>
                                          <p:spTgt spid="7169"/>
                                        </p:tgtEl>
                                        <p:attrNameLst>
                                          <p:attrName>style.visibility</p:attrName>
                                        </p:attrNameLst>
                                      </p:cBhvr>
                                      <p:to>
                                        <p:strVal val="visible"/>
                                      </p:to>
                                    </p:set>
                                  </p:childTnLst>
                                  <p:subTnLst>
                                    <p:set>
                                      <p:cBhvr override="childStyle">
                                        <p:cTn dur="1" fill="hold" display="0" masterRel="nextClick" afterEffect="1"/>
                                        <p:tgtEl>
                                          <p:spTgt spid="7169"/>
                                        </p:tgtEl>
                                        <p:attrNameLst>
                                          <p:attrName>style.visibility</p:attrName>
                                        </p:attrNameLst>
                                      </p:cBhvr>
                                      <p:to>
                                        <p:strVal val="hidden"/>
                                      </p:to>
                                    </p:set>
                                    <p:audio>
                                      <p:cMediaNode>
                                        <p:cTn display="0" masterRel="sameClick">
                                          <p:stCondLst>
                                            <p:cond evt="begin" delay="0">
                                              <p:tn val="56"/>
                                            </p:cond>
                                          </p:stCondLst>
                                          <p:endCondLst>
                                            <p:cond evt="onStopAudio" delay="0">
                                              <p:tgtEl>
                                                <p:sldTgt/>
                                              </p:tgtEl>
                                            </p:cond>
                                          </p:endCondLst>
                                        </p:cTn>
                                        <p:tgtEl>
                                          <p:sndTgt r:embed="rId3" name="click.wav"/>
                                        </p:tgtEl>
                                      </p:cMediaNode>
                                    </p:audio>
                                  </p:subTnLst>
                                </p:cTn>
                              </p:par>
                            </p:childTnLst>
                          </p:cTn>
                        </p:par>
                        <p:par>
                          <p:cTn id="58" fill="hold">
                            <p:stCondLst>
                              <p:cond delay="6000"/>
                            </p:stCondLst>
                            <p:childTnLst>
                              <p:par>
                                <p:cTn id="59" presetID="1" presetClass="entr" presetSubtype="0" fill="hold" nodeType="afterEffect">
                                  <p:stCondLst>
                                    <p:cond delay="1000"/>
                                  </p:stCondLst>
                                  <p:childTnLst>
                                    <p:set>
                                      <p:cBhvr>
                                        <p:cTn id="60" dur="1" fill="hold">
                                          <p:stCondLst>
                                            <p:cond delay="0"/>
                                          </p:stCondLst>
                                        </p:cTn>
                                        <p:tgtEl>
                                          <p:spTgt spid="7170"/>
                                        </p:tgtEl>
                                        <p:attrNameLst>
                                          <p:attrName>style.visibility</p:attrName>
                                        </p:attrNameLst>
                                      </p:cBhvr>
                                      <p:to>
                                        <p:strVal val="visible"/>
                                      </p:to>
                                    </p:set>
                                  </p:childTnLst>
                                  <p:subTnLst>
                                    <p:set>
                                      <p:cBhvr override="childStyle">
                                        <p:cTn dur="1" fill="hold" display="0" masterRel="nextClick" afterEffect="1"/>
                                        <p:tgtEl>
                                          <p:spTgt spid="7170"/>
                                        </p:tgtEl>
                                        <p:attrNameLst>
                                          <p:attrName>style.visibility</p:attrName>
                                        </p:attrNameLst>
                                      </p:cBhvr>
                                      <p:to>
                                        <p:strVal val="hidden"/>
                                      </p:to>
                                    </p:set>
                                    <p:audio>
                                      <p:cMediaNode>
                                        <p:cTn display="0" masterRel="sameClick">
                                          <p:stCondLst>
                                            <p:cond evt="begin" delay="0">
                                              <p:tn val="59"/>
                                            </p:cond>
                                          </p:stCondLst>
                                          <p:endCondLst>
                                            <p:cond evt="onStopAudio" delay="0">
                                              <p:tgtEl>
                                                <p:sldTgt/>
                                              </p:tgtEl>
                                            </p:cond>
                                          </p:endCondLst>
                                        </p:cTn>
                                        <p:tgtEl>
                                          <p:sndTgt r:embed="rId3" name="click.wav"/>
                                        </p:tgtEl>
                                      </p:cMediaNode>
                                    </p:audio>
                                  </p:subTnLst>
                                </p:cTn>
                              </p:par>
                            </p:childTnLst>
                          </p:cTn>
                        </p:par>
                        <p:par>
                          <p:cTn id="61" fill="hold">
                            <p:stCondLst>
                              <p:cond delay="7000"/>
                            </p:stCondLst>
                            <p:childTnLst>
                              <p:par>
                                <p:cTn id="62" presetID="1" presetClass="entr" presetSubtype="0" fill="hold" nodeType="afterEffect">
                                  <p:stCondLst>
                                    <p:cond delay="1000"/>
                                  </p:stCondLst>
                                  <p:childTnLst>
                                    <p:set>
                                      <p:cBhvr>
                                        <p:cTn id="63" dur="1" fill="hold">
                                          <p:stCondLst>
                                            <p:cond delay="0"/>
                                          </p:stCondLst>
                                        </p:cTn>
                                        <p:tgtEl>
                                          <p:spTgt spid="7172"/>
                                        </p:tgtEl>
                                        <p:attrNameLst>
                                          <p:attrName>style.visibility</p:attrName>
                                        </p:attrNameLst>
                                      </p:cBhvr>
                                      <p:to>
                                        <p:strVal val="visible"/>
                                      </p:to>
                                    </p:set>
                                  </p:childTnLst>
                                  <p:subTnLst>
                                    <p:set>
                                      <p:cBhvr override="childStyle">
                                        <p:cTn dur="1" fill="hold" display="0" masterRel="nextClick" afterEffect="1"/>
                                        <p:tgtEl>
                                          <p:spTgt spid="7172"/>
                                        </p:tgtEl>
                                        <p:attrNameLst>
                                          <p:attrName>style.visibility</p:attrName>
                                        </p:attrNameLst>
                                      </p:cBhvr>
                                      <p:to>
                                        <p:strVal val="hidden"/>
                                      </p:to>
                                    </p:set>
                                    <p:audio>
                                      <p:cMediaNode>
                                        <p:cTn display="0" masterRel="sameClick">
                                          <p:stCondLst>
                                            <p:cond evt="begin" delay="0">
                                              <p:tn val="62"/>
                                            </p:cond>
                                          </p:stCondLst>
                                          <p:endCondLst>
                                            <p:cond evt="onStopAudio" delay="0">
                                              <p:tgtEl>
                                                <p:sldTgt/>
                                              </p:tgtEl>
                                            </p:cond>
                                          </p:endCondLst>
                                        </p:cTn>
                                        <p:tgtEl>
                                          <p:sndTgt r:embed="rId3" name="click.wav"/>
                                        </p:tgtEl>
                                      </p:cMediaNode>
                                    </p:audio>
                                  </p:subTnLst>
                                </p:cTn>
                              </p:par>
                            </p:childTnLst>
                          </p:cTn>
                        </p:par>
                        <p:par>
                          <p:cTn id="64" fill="hold">
                            <p:stCondLst>
                              <p:cond delay="8000"/>
                            </p:stCondLst>
                            <p:childTnLst>
                              <p:par>
                                <p:cTn id="65" presetID="17" presetClass="entr" presetSubtype="10" fill="hold" grpId="0" nodeType="afterEffect">
                                  <p:stCondLst>
                                    <p:cond delay="1000"/>
                                  </p:stCondLst>
                                  <p:childTnLst>
                                    <p:set>
                                      <p:cBhvr>
                                        <p:cTn id="66" dur="1" fill="hold">
                                          <p:stCondLst>
                                            <p:cond delay="0"/>
                                          </p:stCondLst>
                                        </p:cTn>
                                        <p:tgtEl>
                                          <p:spTgt spid="529915"/>
                                        </p:tgtEl>
                                        <p:attrNameLst>
                                          <p:attrName>style.visibility</p:attrName>
                                        </p:attrNameLst>
                                      </p:cBhvr>
                                      <p:to>
                                        <p:strVal val="visible"/>
                                      </p:to>
                                    </p:set>
                                    <p:anim calcmode="lin" valueType="num">
                                      <p:cBhvr>
                                        <p:cTn id="67" dur="1000" fill="hold"/>
                                        <p:tgtEl>
                                          <p:spTgt spid="529915"/>
                                        </p:tgtEl>
                                        <p:attrNameLst>
                                          <p:attrName>ppt_w</p:attrName>
                                        </p:attrNameLst>
                                      </p:cBhvr>
                                      <p:tavLst>
                                        <p:tav tm="0">
                                          <p:val>
                                            <p:fltVal val="0"/>
                                          </p:val>
                                        </p:tav>
                                        <p:tav tm="100000">
                                          <p:val>
                                            <p:strVal val="#ppt_w"/>
                                          </p:val>
                                        </p:tav>
                                      </p:tavLst>
                                    </p:anim>
                                    <p:anim calcmode="lin" valueType="num">
                                      <p:cBhvr>
                                        <p:cTn id="68" dur="1000" fill="hold"/>
                                        <p:tgtEl>
                                          <p:spTgt spid="52991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915" grpId="0" animBg="1"/>
      <p:bldP spid="52991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Footer Placeholder 4"/>
          <p:cNvSpPr>
            <a:spLocks noGrp="1"/>
          </p:cNvSpPr>
          <p:nvPr>
            <p:ph type="ftr" sz="quarter" idx="11"/>
          </p:nvPr>
        </p:nvSpPr>
        <p:spPr>
          <a:noFill/>
        </p:spPr>
        <p:txBody>
          <a:bodyPr/>
          <a:lstStyle/>
          <a:p>
            <a:r>
              <a:rPr lang="sv-SE" smtClean="0"/>
              <a:t>B.Satyanarayana, TIFR, Mumbai                    Signal Processing Electronics                    SERCEHEP11, VECC, Kolkata</a:t>
            </a:r>
            <a:endParaRPr lang="en-GB" dirty="0"/>
          </a:p>
        </p:txBody>
      </p:sp>
      <p:sp>
        <p:nvSpPr>
          <p:cNvPr id="14341" name="Rectangle 2"/>
          <p:cNvSpPr>
            <a:spLocks noGrp="1" noChangeArrowheads="1"/>
          </p:cNvSpPr>
          <p:nvPr>
            <p:ph type="title"/>
          </p:nvPr>
        </p:nvSpPr>
        <p:spPr/>
        <p:txBody>
          <a:bodyPr>
            <a:noAutofit/>
          </a:bodyPr>
          <a:lstStyle/>
          <a:p>
            <a:pPr eaLnBrk="1" hangingPunct="1"/>
            <a:r>
              <a:rPr lang="en-US" sz="4400" dirty="0" smtClean="0"/>
              <a:t>Data acquisition through DRS chip</a:t>
            </a:r>
          </a:p>
        </p:txBody>
      </p:sp>
      <p:pic>
        <p:nvPicPr>
          <p:cNvPr id="47" name="Picture 46" descr="Picture1.png"/>
          <p:cNvPicPr>
            <a:picLocks noChangeAspect="1"/>
          </p:cNvPicPr>
          <p:nvPr/>
        </p:nvPicPr>
        <p:blipFill>
          <a:blip r:embed="rId2" cstate="print"/>
          <a:srcRect t="2321"/>
          <a:stretch>
            <a:fillRect/>
          </a:stretch>
        </p:blipFill>
        <p:spPr>
          <a:xfrm>
            <a:off x="252000" y="692696"/>
            <a:ext cx="8640000" cy="5750607"/>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fld id="{69E29E33-B620-47F9-BB04-8846C2A5AFCC}" type="slidenum">
              <a:rPr kumimoji="0" lang="en-US" smtClean="0"/>
              <a:pPr/>
              <a:t>89</a:t>
            </a:fld>
            <a:endParaRPr kumimoji="0"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up)">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a:lnSpc>
                <a:spcPct val="110000"/>
              </a:lnSpc>
            </a:pPr>
            <a:r>
              <a:rPr lang="en-US" dirty="0" smtClean="0"/>
              <a:t>The ALICE Collaboration built a dedicated heavy-ion detector to exploit the unique physics potential of nucleus-nucleus interactions at LHC energies. Their aim is to study the physics of strongly interacting matter at extreme energy densities, where the formation of a new phase of matter, the quark-gluon plasma, is expected.</a:t>
            </a:r>
          </a:p>
          <a:p>
            <a:pPr>
              <a:lnSpc>
                <a:spcPct val="110000"/>
              </a:lnSpc>
            </a:pPr>
            <a:r>
              <a:rPr lang="en-US" dirty="0" smtClean="0"/>
              <a:t>The existence of such a phase and its properties are key issues in QCD for the understanding of confinement and of chiral-symmetry restoration.</a:t>
            </a:r>
          </a:p>
          <a:p>
            <a:pPr>
              <a:lnSpc>
                <a:spcPct val="110000"/>
              </a:lnSpc>
            </a:pPr>
            <a:r>
              <a:rPr lang="en-US" dirty="0" smtClean="0"/>
              <a:t>For this purpose, they intend to carry out a comprehensive study of the hadrons, electrons, muons and photons produced in the collision of heavy nuclei. </a:t>
            </a:r>
          </a:p>
          <a:p>
            <a:pPr>
              <a:lnSpc>
                <a:spcPct val="120000"/>
              </a:lnSpc>
            </a:pPr>
            <a:r>
              <a:rPr lang="en-US" dirty="0" smtClean="0"/>
              <a:t>Alice will also study proton-proton collisions both as a comparison with lead-lead collisions and in physics areas where Alice is competitive with other LHC experiments. </a:t>
            </a:r>
            <a:endParaRPr lang="en-US" dirty="0"/>
          </a:p>
        </p:txBody>
      </p:sp>
      <p:sp>
        <p:nvSpPr>
          <p:cNvPr id="3" name="Title 2"/>
          <p:cNvSpPr>
            <a:spLocks noGrp="1"/>
          </p:cNvSpPr>
          <p:nvPr>
            <p:ph type="title"/>
          </p:nvPr>
        </p:nvSpPr>
        <p:spPr/>
        <p:txBody>
          <a:bodyPr>
            <a:noAutofit/>
          </a:bodyPr>
          <a:lstStyle/>
          <a:p>
            <a:r>
              <a:rPr sz="4400" dirty="0" smtClean="0"/>
              <a:t>ALICE experiment</a:t>
            </a:r>
            <a:endParaRPr lang="en-US" sz="4400"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9</a:t>
            </a:fld>
            <a:endParaRPr kumimoji="0"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subTnLst>
                                    <p:animClr>
                                      <p:cBhvr override="childStyle">
                                        <p:cTn dur="1" fill="hold" display="0" masterRel="nextClick" afterEffect="1"/>
                                        <p:tgtEl>
                                          <p:spTgt spid="2">
                                            <p:txEl>
                                              <p:pRg st="0" end="0"/>
                                            </p:txEl>
                                          </p:spTgt>
                                        </p:tgtEl>
                                        <p:attrNameLst>
                                          <p:attrName>ppt_c</p:attrName>
                                        </p:attrNameLst>
                                      </p:cBhvr>
                                      <p:to>
                                        <a:schemeClr val="accent1"/>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subTnLst>
                                    <p:animClr>
                                      <p:cBhvr override="childStyle">
                                        <p:cTn dur="1" fill="hold" display="0" masterRel="nextClick" afterEffect="1"/>
                                        <p:tgtEl>
                                          <p:spTgt spid="2">
                                            <p:txEl>
                                              <p:pRg st="1" end="1"/>
                                            </p:txEl>
                                          </p:spTgt>
                                        </p:tgtEl>
                                        <p:attrNameLst>
                                          <p:attrName>ppt_c</p:attrName>
                                        </p:attrNameLst>
                                      </p:cBhvr>
                                      <p:to>
                                        <a:schemeClr val="accent1"/>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subTnLst>
                                    <p:animClr>
                                      <p:cBhvr override="childStyle">
                                        <p:cTn dur="1" fill="hold" display="0" masterRel="nextClick" afterEffect="1"/>
                                        <p:tgtEl>
                                          <p:spTgt spid="2">
                                            <p:txEl>
                                              <p:pRg st="2" end="2"/>
                                            </p:txEl>
                                          </p:spTgt>
                                        </p:tgtEl>
                                        <p:attrNameLst>
                                          <p:attrName>ppt_c</p:attrName>
                                        </p:attrNameLst>
                                      </p:cBhvr>
                                      <p:to>
                                        <a:schemeClr val="accent1"/>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solidFill>
                  <a:srgbClr val="FFFF00"/>
                </a:solidFill>
              </a:rPr>
              <a:t>Thank you</a:t>
            </a:r>
            <a:endParaRPr lang="en-US" dirty="0">
              <a:solidFill>
                <a:srgbClr val="FFFF00"/>
              </a:solidFill>
            </a:endParaRPr>
          </a:p>
        </p:txBody>
      </p:sp>
      <p:sp>
        <p:nvSpPr>
          <p:cNvPr id="3" name="Text Placeholder 2"/>
          <p:cNvSpPr>
            <a:spLocks noGrp="1"/>
          </p:cNvSpPr>
          <p:nvPr>
            <p:ph type="body" idx="1"/>
          </p:nvPr>
        </p:nvSpPr>
        <p:spPr/>
        <p:txBody>
          <a:bodyPr>
            <a:normAutofit fontScale="92500" lnSpcReduction="20000"/>
          </a:bodyPr>
          <a:lstStyle/>
          <a:p>
            <a:r>
              <a:rPr lang="en-US" dirty="0" smtClean="0"/>
              <a:t>For your attention.</a:t>
            </a:r>
          </a:p>
          <a:p>
            <a:r>
              <a:rPr lang="en-US" dirty="0" smtClean="0"/>
              <a:t>Lecture notes will be made available on my web page:</a:t>
            </a:r>
          </a:p>
          <a:p>
            <a:r>
              <a:rPr lang="en-US" dirty="0" smtClean="0"/>
              <a:t>http://www.tifr.res.in/~bsn/INO</a:t>
            </a:r>
            <a:endParaRPr lang="en-US" dirty="0"/>
          </a:p>
        </p:txBody>
      </p:sp>
      <p:sp>
        <p:nvSpPr>
          <p:cNvPr id="4" name="Footer Placeholder 3"/>
          <p:cNvSpPr>
            <a:spLocks noGrp="1"/>
          </p:cNvSpPr>
          <p:nvPr>
            <p:ph type="ftr" sz="quarter" idx="11"/>
          </p:nvPr>
        </p:nvSpPr>
        <p:spPr/>
        <p:txBody>
          <a:bodyPr/>
          <a:lstStyle/>
          <a:p>
            <a:r>
              <a:rPr lang="sv-SE" smtClean="0"/>
              <a:t>B.Satyanarayana, TIFR, Mumbai                    Signal Processing Electronics                    SERCEHEP11, VECC, Kolkata</a:t>
            </a:r>
            <a:endParaRPr lang="en-US" dirty="0"/>
          </a:p>
        </p:txBody>
      </p:sp>
      <p:sp>
        <p:nvSpPr>
          <p:cNvPr id="5" name="Slide Number Placeholder 4"/>
          <p:cNvSpPr>
            <a:spLocks noGrp="1"/>
          </p:cNvSpPr>
          <p:nvPr>
            <p:ph type="sldNum" sz="quarter" idx="12"/>
          </p:nvPr>
        </p:nvSpPr>
        <p:spPr/>
        <p:txBody>
          <a:bodyPr/>
          <a:lstStyle/>
          <a:p>
            <a:fld id="{69E29E33-B620-47F9-BB04-8846C2A5AFCC}" type="slidenum">
              <a:rPr kumimoji="0" lang="en-US" smtClean="0"/>
              <a:pPr/>
              <a:t>90</a:t>
            </a:fld>
            <a:endParaRPr kumimoji="0"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8955</TotalTime>
  <Words>5594</Words>
  <Application>Microsoft Office PowerPoint</Application>
  <PresentationFormat>On-screen Show (4:3)</PresentationFormat>
  <Paragraphs>890</Paragraphs>
  <Slides>90</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90</vt:i4>
      </vt:variant>
    </vt:vector>
  </HeadingPairs>
  <TitlesOfParts>
    <vt:vector size="92" baseType="lpstr">
      <vt:lpstr>Paper</vt:lpstr>
      <vt:lpstr>Worksheet</vt:lpstr>
      <vt:lpstr>Signal Processing Electronics</vt:lpstr>
      <vt:lpstr>Plan of the course</vt:lpstr>
      <vt:lpstr>Lecture - I Friday, July 1, 2011</vt:lpstr>
      <vt:lpstr>Signals</vt:lpstr>
      <vt:lpstr>Issues on signal production</vt:lpstr>
      <vt:lpstr>Sensor equivalent circuits</vt:lpstr>
      <vt:lpstr>Dynamic range of signals</vt:lpstr>
      <vt:lpstr>Precision of signal measurement</vt:lpstr>
      <vt:lpstr>ALICE experiment</vt:lpstr>
      <vt:lpstr>Detectors of the ALICE experiment</vt:lpstr>
      <vt:lpstr>ALICE experiment</vt:lpstr>
      <vt:lpstr>CMS experiment</vt:lpstr>
      <vt:lpstr>A slice of CMS experiment</vt:lpstr>
      <vt:lpstr>INO's ICAL detector</vt:lpstr>
      <vt:lpstr>Factsheet of ICAL detector</vt:lpstr>
      <vt:lpstr>Electronic requirements for detectors</vt:lpstr>
      <vt:lpstr>Measurements &amp; measuring elements</vt:lpstr>
      <vt:lpstr>Concept of HEP instrumentation</vt:lpstr>
      <vt:lpstr>Amplifier systems for spectroscopy</vt:lpstr>
      <vt:lpstr>Generic HEP detector readout systems</vt:lpstr>
      <vt:lpstr>ALICE trigger and DAQ systems</vt:lpstr>
      <vt:lpstr>ALICE DAQ system</vt:lpstr>
      <vt:lpstr>ATLAS/CMS Trigger architectures</vt:lpstr>
      <vt:lpstr>Principle of CMS DAQ </vt:lpstr>
      <vt:lpstr>DAQ scheme of CMS experiment</vt:lpstr>
      <vt:lpstr>Functional diagram of ICAL DAQ</vt:lpstr>
      <vt:lpstr>Lecture - II Saturday, July 2, 2011</vt:lpstr>
      <vt:lpstr>Transmission of data</vt:lpstr>
      <vt:lpstr>Cables</vt:lpstr>
      <vt:lpstr>Coaxial cable</vt:lpstr>
      <vt:lpstr>Termination and Matching</vt:lpstr>
      <vt:lpstr>To match or not? (i)</vt:lpstr>
      <vt:lpstr>To match or not? (ii)</vt:lpstr>
      <vt:lpstr>Coaxial cable limits</vt:lpstr>
      <vt:lpstr>Amplifiers</vt:lpstr>
      <vt:lpstr>Amplifiers in systems</vt:lpstr>
      <vt:lpstr>Voltage sensitive amplifier</vt:lpstr>
      <vt:lpstr>Current sensitive amplifier</vt:lpstr>
      <vt:lpstr>Charge sensitive amplifier</vt:lpstr>
      <vt:lpstr>Slide 40</vt:lpstr>
      <vt:lpstr>Pulse shaping</vt:lpstr>
      <vt:lpstr>Discriminators</vt:lpstr>
      <vt:lpstr>Hysteresis</vt:lpstr>
      <vt:lpstr>Considerations for discriminators</vt:lpstr>
      <vt:lpstr>Timewalk and jitter</vt:lpstr>
      <vt:lpstr>Zero-crossing and Constant fraction</vt:lpstr>
      <vt:lpstr>Functional diagram of FE ASIC</vt:lpstr>
      <vt:lpstr>NINO Input stage</vt:lpstr>
      <vt:lpstr>Complete  circuit of NINO chip</vt:lpstr>
      <vt:lpstr>Features of ICAL FE ASIC</vt:lpstr>
      <vt:lpstr>Coincidence scheme for cosmic telescope</vt:lpstr>
      <vt:lpstr>Memory-lookup tables </vt:lpstr>
      <vt:lpstr>Introduction to NIM</vt:lpstr>
      <vt:lpstr>NIM crate and power supplies</vt:lpstr>
      <vt:lpstr>CAMAC hardware and signals</vt:lpstr>
      <vt:lpstr>CAMAC dataway timing charts</vt:lpstr>
      <vt:lpstr>CAMAC system development</vt:lpstr>
      <vt:lpstr>  VME system hardware components</vt:lpstr>
      <vt:lpstr>Custom VME Module</vt:lpstr>
      <vt:lpstr>Lecture - III Monday, July 4, 2011</vt:lpstr>
      <vt:lpstr>Analogue to Digital Conversion</vt:lpstr>
      <vt:lpstr>Analog-to-Digital Converters (ADCs)</vt:lpstr>
      <vt:lpstr>Types of ADCs</vt:lpstr>
      <vt:lpstr>Ramp or Wilkinson ADC </vt:lpstr>
      <vt:lpstr>Successive approximation ADC</vt:lpstr>
      <vt:lpstr>Flash or parallel ADC</vt:lpstr>
      <vt:lpstr>Sigma-delta ADC</vt:lpstr>
      <vt:lpstr>Integral non-linearity</vt:lpstr>
      <vt:lpstr>Differential non-linearity</vt:lpstr>
      <vt:lpstr>Resolution</vt:lpstr>
      <vt:lpstr>Other  variables</vt:lpstr>
      <vt:lpstr>Why TDCs?</vt:lpstr>
      <vt:lpstr>Where TDCs?</vt:lpstr>
      <vt:lpstr>How to compare TDCs?</vt:lpstr>
      <vt:lpstr>Basic TDC types - I</vt:lpstr>
      <vt:lpstr>Basic TDC types - II</vt:lpstr>
      <vt:lpstr>Basic TDC types - III</vt:lpstr>
      <vt:lpstr>Basic TDC types - IV</vt:lpstr>
      <vt:lpstr>Architecture of HPTDC (ALICE TOF)</vt:lpstr>
      <vt:lpstr>Delay Locked Loop (DLL)</vt:lpstr>
      <vt:lpstr>Coarse time count</vt:lpstr>
      <vt:lpstr>Slide 82</vt:lpstr>
      <vt:lpstr>HPTDC's DNL/INL data correction</vt:lpstr>
      <vt:lpstr>Concept of a vernier TDC</vt:lpstr>
      <vt:lpstr>Schematic of a vernier TDC</vt:lpstr>
      <vt:lpstr>Structure of an FPGA</vt:lpstr>
      <vt:lpstr>Digital waveform samplers</vt:lpstr>
      <vt:lpstr>Switched Capacitor Array</vt:lpstr>
      <vt:lpstr>Data acquisition through DRS chip</vt:lpstr>
      <vt:lpstr>Thank you</vt:lpstr>
    </vt:vector>
  </TitlesOfParts>
  <Company>TIFR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Signal processing electronics</dc:title>
  <dc:creator>B.Satyanarayana</dc:creator>
  <cp:lastModifiedBy>Satyanarayana Bheesette</cp:lastModifiedBy>
  <cp:revision>212</cp:revision>
  <dcterms:created xsi:type="dcterms:W3CDTF">2009-02-16T02:14:30Z</dcterms:created>
  <dcterms:modified xsi:type="dcterms:W3CDTF">2011-07-04T05:38:01Z</dcterms:modified>
</cp:coreProperties>
</file>