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67"/>
  </p:notesMasterIdLst>
  <p:sldIdLst>
    <p:sldId id="256" r:id="rId3"/>
    <p:sldId id="384" r:id="rId4"/>
    <p:sldId id="323" r:id="rId5"/>
    <p:sldId id="361" r:id="rId6"/>
    <p:sldId id="341" r:id="rId7"/>
    <p:sldId id="381" r:id="rId8"/>
    <p:sldId id="362" r:id="rId9"/>
    <p:sldId id="369" r:id="rId10"/>
    <p:sldId id="383" r:id="rId11"/>
    <p:sldId id="328" r:id="rId12"/>
    <p:sldId id="348" r:id="rId13"/>
    <p:sldId id="347" r:id="rId14"/>
    <p:sldId id="346" r:id="rId15"/>
    <p:sldId id="382" r:id="rId16"/>
    <p:sldId id="321" r:id="rId17"/>
    <p:sldId id="287" r:id="rId18"/>
    <p:sldId id="280" r:id="rId19"/>
    <p:sldId id="371" r:id="rId20"/>
    <p:sldId id="353" r:id="rId21"/>
    <p:sldId id="354" r:id="rId22"/>
    <p:sldId id="304" r:id="rId23"/>
    <p:sldId id="307" r:id="rId24"/>
    <p:sldId id="311" r:id="rId25"/>
    <p:sldId id="386" r:id="rId26"/>
    <p:sldId id="273" r:id="rId27"/>
    <p:sldId id="367" r:id="rId28"/>
    <p:sldId id="308" r:id="rId29"/>
    <p:sldId id="336" r:id="rId30"/>
    <p:sldId id="352" r:id="rId31"/>
    <p:sldId id="344" r:id="rId32"/>
    <p:sldId id="385" r:id="rId33"/>
    <p:sldId id="387" r:id="rId34"/>
    <p:sldId id="397" r:id="rId35"/>
    <p:sldId id="398" r:id="rId36"/>
    <p:sldId id="400" r:id="rId37"/>
    <p:sldId id="401" r:id="rId38"/>
    <p:sldId id="402" r:id="rId39"/>
    <p:sldId id="391" r:id="rId40"/>
    <p:sldId id="417" r:id="rId41"/>
    <p:sldId id="418" r:id="rId42"/>
    <p:sldId id="271" r:id="rId43"/>
    <p:sldId id="340" r:id="rId44"/>
    <p:sldId id="272" r:id="rId45"/>
    <p:sldId id="410" r:id="rId46"/>
    <p:sldId id="276" r:id="rId47"/>
    <p:sldId id="392" r:id="rId48"/>
    <p:sldId id="393" r:id="rId49"/>
    <p:sldId id="395" r:id="rId50"/>
    <p:sldId id="396" r:id="rId51"/>
    <p:sldId id="416" r:id="rId52"/>
    <p:sldId id="399" r:id="rId53"/>
    <p:sldId id="406" r:id="rId54"/>
    <p:sldId id="404" r:id="rId55"/>
    <p:sldId id="407" r:id="rId56"/>
    <p:sldId id="411" r:id="rId57"/>
    <p:sldId id="405" r:id="rId58"/>
    <p:sldId id="419" r:id="rId59"/>
    <p:sldId id="420" r:id="rId60"/>
    <p:sldId id="421" r:id="rId61"/>
    <p:sldId id="413" r:id="rId62"/>
    <p:sldId id="412" r:id="rId63"/>
    <p:sldId id="414" r:id="rId64"/>
    <p:sldId id="415" r:id="rId65"/>
    <p:sldId id="40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CCFF"/>
    <a:srgbClr val="CCECFF"/>
    <a:srgbClr val="FFFFCC"/>
    <a:srgbClr val="FF99FF"/>
    <a:srgbClr val="FFFF99"/>
    <a:srgbClr val="6600CC"/>
    <a:srgbClr val="0000F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4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94"/>
    </p:cViewPr>
  </p:sorterViewPr>
  <p:notesViewPr>
    <p:cSldViewPr>
      <p:cViewPr varScale="1">
        <p:scale>
          <a:sx n="53" d="100"/>
          <a:sy n="53" d="100"/>
        </p:scale>
        <p:origin x="-256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E84E-B7AE-42E4-A2D2-1311A2B48014}" type="datetimeFigureOut">
              <a:rPr lang="en-US" smtClean="0"/>
              <a:pPr/>
              <a:t>7/3/2011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6D16-ACA5-43BD-B4F1-A22F497317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91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1"/>
            <a:ext cx="3836404" cy="365125"/>
          </a:xfrm>
        </p:spPr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 anchor="t" anchorCtr="0"/>
          <a:lstStyle>
            <a:lvl1pPr algn="l">
              <a:defRPr>
                <a:solidFill>
                  <a:srgbClr val="FFFF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980728"/>
            <a:ext cx="9000000" cy="5400032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v"/>
              <a:defRPr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FF00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371" y="6422064"/>
            <a:ext cx="8640000" cy="360000"/>
          </a:xfrm>
        </p:spPr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754" y="6422064"/>
            <a:ext cx="360000" cy="360000"/>
          </a:xfrm>
        </p:spPr>
        <p:txBody>
          <a:bodyPr/>
          <a:lstStyle>
            <a:lvl1pPr algn="ctr">
              <a:defRPr/>
            </a:lvl1pPr>
          </a:lstStyle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 anchor="t" anchorCtr="0"/>
          <a:lstStyle>
            <a:lvl1pPr algn="l">
              <a:defRPr>
                <a:solidFill>
                  <a:srgbClr val="FFFF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371" y="6422064"/>
            <a:ext cx="8640000" cy="360000"/>
          </a:xfrm>
        </p:spPr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754" y="6422064"/>
            <a:ext cx="360000" cy="360000"/>
          </a:xfrm>
        </p:spPr>
        <p:txBody>
          <a:bodyPr/>
          <a:lstStyle>
            <a:lvl1pPr algn="ctr">
              <a:defRPr/>
            </a:lvl1pPr>
          </a:lstStyle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000" y="980728"/>
            <a:ext cx="4500000" cy="5400600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v"/>
              <a:defRPr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FF00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72000" y="980728"/>
            <a:ext cx="4500000" cy="5400600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v"/>
              <a:defRPr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FF00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5486400"/>
            <a:ext cx="4500000" cy="90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000" y="5486400"/>
            <a:ext cx="4500000" cy="90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371" y="6422064"/>
            <a:ext cx="8640000" cy="360000"/>
          </a:xfrm>
        </p:spPr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754" y="6422064"/>
            <a:ext cx="360000" cy="360000"/>
          </a:xfrm>
        </p:spPr>
        <p:txBody>
          <a:bodyPr/>
          <a:lstStyle>
            <a:lvl1pPr algn="ctr">
              <a:defRPr/>
            </a:lvl1pPr>
          </a:lstStyle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 anchor="t" anchorCtr="0"/>
          <a:lstStyle>
            <a:lvl1pPr algn="l">
              <a:defRPr>
                <a:solidFill>
                  <a:srgbClr val="FFFF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72000" y="980728"/>
            <a:ext cx="4500000" cy="4464000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v"/>
              <a:defRPr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FF00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572000" y="980728"/>
            <a:ext cx="4500000" cy="4464000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v"/>
              <a:defRPr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FF0000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52728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5106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5106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5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9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4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3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cr.tifr.res.in/~ino/daqweb_display/index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://www.hecr.tifr.res.in/~ino/daqweb_display/index.html" TargetMode="Externa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79.png"/><Relationship Id="rId10" Type="http://schemas.openxmlformats.org/officeDocument/2006/relationships/image" Target="../media/image100.png"/><Relationship Id="rId4" Type="http://schemas.openxmlformats.org/officeDocument/2006/relationships/image" Target="../media/image78.png"/><Relationship Id="rId9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bsn\Documents\Meetings\sercehep11\Material\atlas_1D.avi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Resistive Plate Chambers &amp; INO’s ICAL detector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B.Satyanarayana, Tata Institute of Fundamental Research, Mumbai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01083"/>
            <a:ext cx="3636000" cy="362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V-I characteristics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 l="1889" t="19786" r="7631"/>
          <a:stretch>
            <a:fillRect/>
          </a:stretch>
        </p:blipFill>
        <p:spPr bwMode="auto">
          <a:xfrm>
            <a:off x="4000496" y="1557964"/>
            <a:ext cx="5040000" cy="121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36534" y="1558800"/>
            <a:ext cx="3636000" cy="1021556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Glass RPCs have a distinctive and readily understandable current versus voltage relationship.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95404" y="2995757"/>
            <a:ext cx="4320000" cy="342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/>
          <a:srcRect b="2659"/>
          <a:stretch>
            <a:fillRect/>
          </a:stretch>
        </p:blipFill>
        <p:spPr bwMode="auto">
          <a:xfrm>
            <a:off x="5007404" y="1551600"/>
            <a:ext cx="3708000" cy="492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Birth</a:t>
            </a:r>
            <a:r>
              <a:rPr lang="en-US" dirty="0" smtClean="0"/>
              <a:t> of the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86125" y="-7258050"/>
            <a:ext cx="5040000" cy="68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248" y="1551020"/>
            <a:ext cx="4140000" cy="494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372" y="3357562"/>
            <a:ext cx="417666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driven RPC designs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08" y="1571612"/>
            <a:ext cx="4159816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3073" y="1571612"/>
            <a:ext cx="440520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86000"/>
            <a:ext cx="2247882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086000"/>
            <a:ext cx="396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086000"/>
            <a:ext cx="219639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23470" y="6028064"/>
            <a:ext cx="154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 gap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6446" y="3559734"/>
            <a:ext cx="172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Double gap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9720" y="6030000"/>
            <a:ext cx="118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Micro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6182" y="6030000"/>
            <a:ext cx="129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Hybrid RPC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5918" y="3560400"/>
            <a:ext cx="162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gap RPC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Deployment of RPCs in </a:t>
            </a:r>
            <a:br>
              <a:rPr lang="en-US" dirty="0" smtClean="0"/>
            </a:br>
            <a:r>
              <a:rPr lang="en-US" dirty="0" smtClean="0"/>
              <a:t>running experiments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990000" y="1643050"/>
          <a:ext cx="71640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/>
                <a:gridCol w="1548000"/>
                <a:gridCol w="1224000"/>
                <a:gridCol w="1116000"/>
                <a:gridCol w="684000"/>
                <a:gridCol w="1188000"/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Experiment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Coverage(m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Electrodes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Gap(mm)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Gaps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Mode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BaBar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Belle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</a:t>
                      </a:r>
                      <a:r>
                        <a:rPr lang="en-US" sz="1800" baseline="0" dirty="0" smtClean="0"/>
                        <a:t> Muon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ATLAS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Bakelite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CMS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TOF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0.25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OPERA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YBJ-ARGO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5600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BESIII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HARP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84000" y="6072206"/>
            <a:ext cx="597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Also deployed in COVER_PLASTEX,EAS-TOP, L3 experiments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95535" y="1556783"/>
          <a:ext cx="8352929" cy="518458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31885"/>
                <a:gridCol w="1104519"/>
                <a:gridCol w="1242584"/>
                <a:gridCol w="1035487"/>
                <a:gridCol w="897422"/>
                <a:gridCol w="1173552"/>
                <a:gridCol w="1067480"/>
              </a:tblGrid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Experiment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Area (m</a:t>
                      </a:r>
                      <a:r>
                        <a:rPr lang="en-SG" sz="1200" b="1" i="0" u="none" strike="noStrike" baseline="30000" dirty="0" smtClean="0">
                          <a:solidFill>
                            <a:srgbClr val="FFFFFF"/>
                          </a:solidFill>
                          <a:latin typeface="Arial"/>
                        </a:rPr>
                        <a:t>2</a:t>
                      </a:r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)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Electrodes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Gap(mm)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Gaps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Type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AF0A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PHENIX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NeuLAND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0.6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FOPI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0.3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HADES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0.3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HARP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0.3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COVER-PLASTEX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EAS-TOP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STAR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CBM TOF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0.25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ALICE  Muon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ALICE TOF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0.25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Timing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L3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BESIII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BaBar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Belle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2200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Glass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CMS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2953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OPERA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3200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YBJ-ARGO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5630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Streamer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CE3CC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ATLAS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6550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Bakelite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Avalanche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2E7"/>
                    </a:solidFill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ICAL 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97,505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Both 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Both 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SG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Trigger</a:t>
                      </a:r>
                    </a:p>
                  </a:txBody>
                  <a:tcPr marL="7221" marR="7221" marT="72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construction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Content Placeholder 8" descr="rpc_det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8900" b="30395"/>
          <a:stretch>
            <a:fillRect/>
          </a:stretch>
        </p:blipFill>
        <p:spPr>
          <a:xfrm>
            <a:off x="142841" y="1571611"/>
            <a:ext cx="8880181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08000" y="1548000"/>
            <a:ext cx="25200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Signal reference plane.1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8000" y="19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Plastic honey comb.2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000" y="22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Copper pickup strips.3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8000" y="26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Graphite/Paint.4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000" y="29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Top glass.5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000" y="334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Button spacer.6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8000" y="37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glass.7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8000" y="40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Edge spacer.8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8000" y="44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Gas nozzle.9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8000" y="47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pickup panel.A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4282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13977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857356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5748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071934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1620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929322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147954" y="5231796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242634" y="5786454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00858" y="6055290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9"/>
          <p:cNvPicPr>
            <a:picLocks noChangeAspect="1" noChangeArrowheads="1"/>
          </p:cNvPicPr>
          <p:nvPr/>
        </p:nvPicPr>
        <p:blipFill>
          <a:blip r:embed="rId3" cstate="print"/>
          <a:srcRect l="2364" t="8432" r="6619" b="2915"/>
          <a:stretch>
            <a:fillRect/>
          </a:stretch>
        </p:blipFill>
        <p:spPr bwMode="auto">
          <a:xfrm>
            <a:off x="6271080" y="3911612"/>
            <a:ext cx="25872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517628"/>
            <a:ext cx="25364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313" y="3857628"/>
            <a:ext cx="246461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491" t="8693" r="6818" b="4376"/>
          <a:stretch>
            <a:fillRect/>
          </a:stretch>
        </p:blipFill>
        <p:spPr bwMode="auto">
          <a:xfrm>
            <a:off x="3407074" y="1498708"/>
            <a:ext cx="2808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early </a:t>
            </a:r>
            <a:r>
              <a:rPr lang="en-US" i="1" dirty="0" smtClean="0"/>
              <a:t>encouraging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4" descr="comb4_rpc_fit"/>
          <p:cNvPicPr>
            <a:picLocks noChangeAspect="1" noChangeArrowheads="1"/>
          </p:cNvPicPr>
          <p:nvPr/>
        </p:nvPicPr>
        <p:blipFill>
          <a:blip r:embed="rId7" cstate="print"/>
          <a:srcRect t="6986" r="7140"/>
          <a:stretch>
            <a:fillRect/>
          </a:stretch>
        </p:blipFill>
        <p:spPr bwMode="auto">
          <a:xfrm>
            <a:off x="214282" y="1500174"/>
            <a:ext cx="31388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 l="3571" t="3860" r="3372" b="6083"/>
          <a:stretch>
            <a:fillRect/>
          </a:stretch>
        </p:blipFill>
        <p:spPr bwMode="auto">
          <a:xfrm>
            <a:off x="214282" y="3911612"/>
            <a:ext cx="330942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j2j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38280" y="3871276"/>
            <a:ext cx="3420000" cy="2564668"/>
          </a:xfrm>
          <a:prstGeom prst="rect">
            <a:avLst/>
          </a:prstGeom>
          <a:noFill/>
          <a:ln/>
        </p:spPr>
      </p:pic>
      <p:pic>
        <p:nvPicPr>
          <p:cNvPr id="11" name="Picture 7" descr="img_1013"/>
          <p:cNvPicPr>
            <a:picLocks noChangeAspect="1" noChangeArrowheads="1"/>
          </p:cNvPicPr>
          <p:nvPr/>
        </p:nvPicPr>
        <p:blipFill>
          <a:blip r:embed="rId4" cstate="print"/>
          <a:srcRect l="1560" t="5379" r="3458" b="9323"/>
          <a:stretch>
            <a:fillRect/>
          </a:stretch>
        </p:blipFill>
        <p:spPr>
          <a:xfrm>
            <a:off x="5438280" y="1537201"/>
            <a:ext cx="3420000" cy="2303133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stability study of 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3050"/>
            <a:ext cx="4757742" cy="4824000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50" dirty="0" smtClean="0"/>
              <a:t>Two RPCs of 40cm × 30cm in size were built using 2mm glass for electrodes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Readout by a common G-10 based signal pickup panel sandwiched between the RPCs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Operated in avalanche mode (R134a: 95.5% and the rest Isobutane) at a high voltage of 9.3KV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Round the clock monitoring of RPC and ambient parameters  – temperature, relative humidity and barometric pressure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Were under continuous operation for more than three years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Chamber currents, noise rate, combined efficiencies etc. were stable</a:t>
            </a:r>
          </a:p>
          <a:p>
            <a:pPr>
              <a:lnSpc>
                <a:spcPct val="80000"/>
              </a:lnSpc>
            </a:pPr>
            <a:r>
              <a:rPr lang="en-US" sz="2050" dirty="0" smtClean="0"/>
              <a:t>Long-term stability of RPCs is thus established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535573"/>
            <a:ext cx="3708400" cy="503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29388" y="2549719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Relative humidity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4225835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Pressure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5967726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Temperature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Materials for gas volume fabrication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4" descr="button"/>
          <p:cNvPicPr>
            <a:picLocks noChangeAspect="1" noChangeArrowheads="1"/>
          </p:cNvPicPr>
          <p:nvPr/>
        </p:nvPicPr>
        <p:blipFill>
          <a:blip r:embed="rId3" cstate="print"/>
          <a:srcRect l="20198" t="16495" r="20472" b="16495"/>
          <a:stretch>
            <a:fillRect/>
          </a:stretch>
        </p:blipFill>
        <p:spPr bwMode="auto">
          <a:xfrm>
            <a:off x="1928794" y="4938734"/>
            <a:ext cx="1714512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gas-nozzle"/>
          <p:cNvPicPr>
            <a:picLocks noChangeAspect="1" noChangeArrowheads="1"/>
          </p:cNvPicPr>
          <p:nvPr/>
        </p:nvPicPr>
        <p:blipFill>
          <a:blip r:embed="rId4" cstate="print"/>
          <a:srcRect t="5872" r="5080" b="5872"/>
          <a:stretch>
            <a:fillRect/>
          </a:stretch>
        </p:blipFill>
        <p:spPr bwMode="auto">
          <a:xfrm>
            <a:off x="1357290" y="3071812"/>
            <a:ext cx="2286016" cy="187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spa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28662" y="1571614"/>
            <a:ext cx="2735261" cy="164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rpc_assembly.jpg"/>
          <p:cNvPicPr>
            <a:picLocks noChangeAspect="1"/>
          </p:cNvPicPr>
          <p:nvPr/>
        </p:nvPicPr>
        <p:blipFill>
          <a:blip r:embed="rId6" cstate="print"/>
          <a:srcRect b="9049"/>
          <a:stretch>
            <a:fillRect/>
          </a:stretch>
        </p:blipFill>
        <p:spPr>
          <a:xfrm rot="16200000">
            <a:off x="3480697" y="2041481"/>
            <a:ext cx="4892723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6705" y="1857364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Edge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05" y="3429000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Gas  nozzle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00" y="5000636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Glass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1756124"/>
            <a:ext cx="342000" cy="468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Schematic  of  an  assembled  gas  volume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Electrode coating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200"/>
            <a:ext cx="4038600" cy="493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360000"/>
            <a:r>
              <a:rPr lang="en-US" dirty="0" smtClean="0">
                <a:solidFill>
                  <a:srgbClr val="0070C0"/>
                </a:solidFill>
              </a:rPr>
              <a:t>Graphite paint prepared using colloidal grade graphite powder(3.4gm), lacquer(25gm) and thinner(40ml)</a:t>
            </a:r>
          </a:p>
          <a:p>
            <a:pPr marL="360000"/>
            <a:r>
              <a:rPr lang="en-US" dirty="0" smtClean="0">
                <a:solidFill>
                  <a:srgbClr val="0070C0"/>
                </a:solidFill>
              </a:rPr>
              <a:t>Sprayed on the glass electrodes using an automobile spray gun.</a:t>
            </a:r>
          </a:p>
          <a:p>
            <a:pPr marL="360000"/>
            <a:r>
              <a:rPr lang="en-US" dirty="0" smtClean="0">
                <a:solidFill>
                  <a:srgbClr val="0070C0"/>
                </a:solidFill>
              </a:rPr>
              <a:t>A uniform and stable graphite coat of desired surface resistivity (1M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/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) was </a:t>
            </a:r>
            <a:r>
              <a:rPr lang="en-US" dirty="0" smtClean="0">
                <a:solidFill>
                  <a:srgbClr val="0070C0"/>
                </a:solidFill>
              </a:rPr>
              <a:t>obtained by this method.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7" name="Content Placeholder 6" descr="painting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2301" b="6116"/>
          <a:stretch>
            <a:fillRect/>
          </a:stretch>
        </p:blipFill>
        <p:spPr>
          <a:xfrm>
            <a:off x="4786314" y="1571612"/>
            <a:ext cx="4238111" cy="49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Automatic spray paint plant</a:t>
            </a:r>
            <a:endParaRPr lang="en-US" sz="4200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52000" y="1460781"/>
            <a:ext cx="8640000" cy="5111491"/>
            <a:chOff x="252000" y="1460781"/>
            <a:chExt cx="8640000" cy="5111491"/>
          </a:xfrm>
        </p:grpSpPr>
        <p:pic>
          <p:nvPicPr>
            <p:cNvPr id="39" name="Content Placeholder 10" descr="DSCN0675.JPG"/>
            <p:cNvPicPr>
              <a:picLocks noChangeAspect="1"/>
            </p:cNvPicPr>
            <p:nvPr/>
          </p:nvPicPr>
          <p:blipFill>
            <a:blip r:embed="rId3" cstate="print"/>
            <a:srcRect t="2332"/>
            <a:stretch>
              <a:fillRect/>
            </a:stretch>
          </p:blipFill>
          <p:spPr>
            <a:xfrm>
              <a:off x="252000" y="1460781"/>
              <a:ext cx="8640000" cy="51114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39"/>
            <p:cNvSpPr txBox="1"/>
            <p:nvPr/>
          </p:nvSpPr>
          <p:spPr>
            <a:xfrm rot="21480000">
              <a:off x="4150944" y="4450689"/>
              <a:ext cx="187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Glass holding tray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986148" y="4609114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2285983" y="4643446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143108" y="2783248"/>
              <a:ext cx="216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Automatic spray gun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71604" y="1928802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Y-movement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00694" y="5927644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X-movement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29256" y="3000372"/>
              <a:ext cx="241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Control and drive panel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– I</a:t>
            </a:r>
            <a:endParaRPr lang="en-S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Saturday, July 2, 2011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printing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 cstate="print"/>
          <a:srcRect t="1968"/>
          <a:stretch>
            <a:fillRect/>
          </a:stretch>
        </p:blipFill>
        <p:spPr bwMode="auto">
          <a:xfrm>
            <a:off x="285753" y="1571612"/>
            <a:ext cx="8786841" cy="28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 l="4532" t="1828" b="914"/>
          <a:stretch>
            <a:fillRect/>
          </a:stretch>
        </p:blipFill>
        <p:spPr bwMode="auto">
          <a:xfrm rot="-4740000">
            <a:off x="1585624" y="2060289"/>
            <a:ext cx="2659334" cy="53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rot="-2160000">
            <a:off x="4281473" y="5560782"/>
            <a:ext cx="1080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films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600000">
            <a:off x="6707809" y="4088414"/>
            <a:ext cx="104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glass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gas system</a:t>
            </a:r>
            <a:endParaRPr lang="en-US" dirty="0"/>
          </a:p>
        </p:txBody>
      </p:sp>
      <p:pic>
        <p:nvPicPr>
          <p:cNvPr id="6" name="Content Placeholder 5" descr="layout_combin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57" r="2257"/>
          <a:stretch>
            <a:fillRect/>
          </a:stretch>
        </p:blipFill>
        <p:spPr>
          <a:xfrm>
            <a:off x="72000" y="1643050"/>
            <a:ext cx="9000000" cy="49586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Constructional details of</a:t>
            </a:r>
            <a:br>
              <a:rPr lang="en-US" dirty="0" smtClean="0"/>
            </a:br>
            <a:r>
              <a:rPr lang="en-US" dirty="0" smtClean="0"/>
              <a:t>the gas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8914" name="Picture 2" descr="E:\Thesis\Gas\c217gas\IMG_1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50" y="1502292"/>
            <a:ext cx="2400318" cy="504000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4105263" y="1501200"/>
            <a:ext cx="1681183" cy="5032768"/>
            <a:chOff x="3974220" y="1501200"/>
            <a:chExt cx="1681183" cy="5032768"/>
          </a:xfrm>
        </p:grpSpPr>
        <p:pic>
          <p:nvPicPr>
            <p:cNvPr id="38916" name="Picture 4" descr="E:\Thesis\Gas\c217gas\IMG_116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5556" y="2756078"/>
              <a:ext cx="1679846" cy="1260000"/>
            </a:xfrm>
            <a:prstGeom prst="rect">
              <a:avLst/>
            </a:prstGeom>
            <a:noFill/>
          </p:spPr>
        </p:pic>
        <p:pic>
          <p:nvPicPr>
            <p:cNvPr id="38918" name="Picture 6" descr="E:\Thesis\Gas\c217gas\IMG_116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74220" y="5273968"/>
              <a:ext cx="1679846" cy="1260000"/>
            </a:xfrm>
            <a:prstGeom prst="rect">
              <a:avLst/>
            </a:prstGeom>
            <a:noFill/>
          </p:spPr>
        </p:pic>
        <p:pic>
          <p:nvPicPr>
            <p:cNvPr id="38915" name="Picture 3" descr="E:\Thesis\Gas\c217gas\IMG_116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75556" y="1501200"/>
              <a:ext cx="1679847" cy="1260000"/>
            </a:xfrm>
            <a:prstGeom prst="rect">
              <a:avLst/>
            </a:prstGeom>
            <a:noFill/>
          </p:spPr>
        </p:pic>
        <p:pic>
          <p:nvPicPr>
            <p:cNvPr id="38917" name="Picture 5" descr="E:\Thesis\Gas\c217gas\IMG_116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74220" y="4023460"/>
              <a:ext cx="1679846" cy="1260000"/>
            </a:xfrm>
            <a:prstGeom prst="rect">
              <a:avLst/>
            </a:prstGeom>
            <a:noFill/>
          </p:spPr>
        </p:pic>
      </p:grpSp>
      <p:grpSp>
        <p:nvGrpSpPr>
          <p:cNvPr id="15" name="Group 14"/>
          <p:cNvGrpSpPr/>
          <p:nvPr/>
        </p:nvGrpSpPr>
        <p:grpSpPr>
          <a:xfrm>
            <a:off x="6324157" y="1501200"/>
            <a:ext cx="1891181" cy="5019304"/>
            <a:chOff x="5749020" y="1501200"/>
            <a:chExt cx="1891181" cy="5019304"/>
          </a:xfrm>
        </p:grpSpPr>
        <p:pic>
          <p:nvPicPr>
            <p:cNvPr id="38919" name="Picture 7" descr="E:\Photos\c217gas\IMG_116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50028" y="1501200"/>
              <a:ext cx="1890173" cy="2520000"/>
            </a:xfrm>
            <a:prstGeom prst="rect">
              <a:avLst/>
            </a:prstGeom>
            <a:noFill/>
          </p:spPr>
        </p:pic>
        <p:pic>
          <p:nvPicPr>
            <p:cNvPr id="38920" name="Picture 8" descr="E:\Photos\c217gas\IMG_124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49020" y="4000504"/>
              <a:ext cx="1890173" cy="2520000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666250" y="3346322"/>
            <a:ext cx="476726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ront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3311" y="3132008"/>
            <a:ext cx="408623" cy="179719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Internal 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7889" y="3346322"/>
            <a:ext cx="408623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Rear view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and characterisation of signal pickup panels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b="28448"/>
          <a:stretch>
            <a:fillRect/>
          </a:stretch>
        </p:blipFill>
        <p:spPr bwMode="auto">
          <a:xfrm>
            <a:off x="3014012" y="5038382"/>
            <a:ext cx="6081703" cy="143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i_openended-1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541561"/>
            <a:ext cx="1568492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i_100ohm-1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006" y="1522800"/>
            <a:ext cx="1336876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i_50ohm-1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3841" y="1522800"/>
            <a:ext cx="1365320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pot_48pt2oh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544" y="1522800"/>
            <a:ext cx="1528671" cy="154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1" descr="i_47oh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72485" y="3140830"/>
            <a:ext cx="1528671" cy="18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P10100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406" y="152400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E:\bsn\progress\f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3742048"/>
            <a:ext cx="2880000" cy="186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861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932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0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51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2462" y="2500306"/>
            <a:ext cx="857256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48.2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3366" y="4320000"/>
            <a:ext cx="72000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47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6644" y="5857892"/>
            <a:ext cx="25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Honeycomb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2" y="3799838"/>
            <a:ext cx="1584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G-10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384" y="1585260"/>
            <a:ext cx="1728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Foam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0912" y="5657226"/>
            <a:ext cx="2952000" cy="792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Z</a:t>
            </a:r>
            <a:r>
              <a:rPr lang="en-US" sz="1500" baseline="-25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0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: Inject a pulse into the strip; tune the terminating resistance at the far end, until its reflection disappears.</a:t>
            </a:r>
            <a:endParaRPr lang="en-US" sz="15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Transmission line impedance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7800" y="1981200"/>
            <a:ext cx="5486400" cy="990600"/>
            <a:chOff x="912" y="1392"/>
            <a:chExt cx="3456" cy="624"/>
          </a:xfrm>
        </p:grpSpPr>
        <p:sp>
          <p:nvSpPr>
            <p:cNvPr id="121" name="Rectangle 4"/>
            <p:cNvSpPr>
              <a:spLocks noChangeArrowheads="1"/>
            </p:cNvSpPr>
            <p:nvPr/>
          </p:nvSpPr>
          <p:spPr bwMode="auto">
            <a:xfrm>
              <a:off x="912" y="1440"/>
              <a:ext cx="3456" cy="528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2" name="Rectangle 5"/>
            <p:cNvSpPr>
              <a:spLocks noChangeArrowheads="1"/>
            </p:cNvSpPr>
            <p:nvPr/>
          </p:nvSpPr>
          <p:spPr bwMode="auto">
            <a:xfrm>
              <a:off x="912" y="1968"/>
              <a:ext cx="3456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3" name="Rectangle 6"/>
            <p:cNvSpPr>
              <a:spLocks noChangeArrowheads="1"/>
            </p:cNvSpPr>
            <p:nvPr/>
          </p:nvSpPr>
          <p:spPr bwMode="auto">
            <a:xfrm>
              <a:off x="91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4" name="Rectangle 7"/>
            <p:cNvSpPr>
              <a:spLocks noChangeArrowheads="1"/>
            </p:cNvSpPr>
            <p:nvPr/>
          </p:nvSpPr>
          <p:spPr bwMode="auto">
            <a:xfrm>
              <a:off x="1488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5" name="Rectangle 8"/>
            <p:cNvSpPr>
              <a:spLocks noChangeArrowheads="1"/>
            </p:cNvSpPr>
            <p:nvPr/>
          </p:nvSpPr>
          <p:spPr bwMode="auto">
            <a:xfrm>
              <a:off x="2064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6" name="Rectangle 9"/>
            <p:cNvSpPr>
              <a:spLocks noChangeArrowheads="1"/>
            </p:cNvSpPr>
            <p:nvPr/>
          </p:nvSpPr>
          <p:spPr bwMode="auto">
            <a:xfrm>
              <a:off x="2640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7" name="Rectangle 10"/>
            <p:cNvSpPr>
              <a:spLocks noChangeArrowheads="1"/>
            </p:cNvSpPr>
            <p:nvPr/>
          </p:nvSpPr>
          <p:spPr bwMode="auto">
            <a:xfrm>
              <a:off x="3216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8" name="Rectangle 11"/>
            <p:cNvSpPr>
              <a:spLocks noChangeArrowheads="1"/>
            </p:cNvSpPr>
            <p:nvPr/>
          </p:nvSpPr>
          <p:spPr bwMode="auto">
            <a:xfrm>
              <a:off x="379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76600" y="1676400"/>
            <a:ext cx="685800" cy="366713"/>
            <a:chOff x="2064" y="1152"/>
            <a:chExt cx="432" cy="231"/>
          </a:xfrm>
        </p:grpSpPr>
        <p:sp>
          <p:nvSpPr>
            <p:cNvPr id="130" name="Text Box 13"/>
            <p:cNvSpPr txBox="1">
              <a:spLocks noChangeArrowheads="1"/>
            </p:cNvSpPr>
            <p:nvPr/>
          </p:nvSpPr>
          <p:spPr bwMode="auto">
            <a:xfrm>
              <a:off x="2160" y="115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w</a:t>
              </a:r>
            </a:p>
          </p:txBody>
        </p:sp>
        <p:sp>
          <p:nvSpPr>
            <p:cNvPr id="131" name="Line 14"/>
            <p:cNvSpPr>
              <a:spLocks noChangeShapeType="1"/>
            </p:cNvSpPr>
            <p:nvPr/>
          </p:nvSpPr>
          <p:spPr bwMode="auto">
            <a:xfrm flipH="1">
              <a:off x="2064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2" name="Line 15"/>
            <p:cNvSpPr>
              <a:spLocks noChangeShapeType="1"/>
            </p:cNvSpPr>
            <p:nvPr/>
          </p:nvSpPr>
          <p:spPr bwMode="auto">
            <a:xfrm>
              <a:off x="2352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934200" y="2057400"/>
            <a:ext cx="298450" cy="838200"/>
            <a:chOff x="4368" y="1440"/>
            <a:chExt cx="188" cy="528"/>
          </a:xfrm>
        </p:grpSpPr>
        <p:sp>
          <p:nvSpPr>
            <p:cNvPr id="134" name="Text Box 17"/>
            <p:cNvSpPr txBox="1">
              <a:spLocks noChangeArrowheads="1"/>
            </p:cNvSpPr>
            <p:nvPr/>
          </p:nvSpPr>
          <p:spPr bwMode="auto">
            <a:xfrm>
              <a:off x="4368" y="154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h</a:t>
              </a:r>
            </a:p>
          </p:txBody>
        </p:sp>
        <p:sp>
          <p:nvSpPr>
            <p:cNvPr id="135" name="Line 18"/>
            <p:cNvSpPr>
              <a:spLocks noChangeShapeType="1"/>
            </p:cNvSpPr>
            <p:nvPr/>
          </p:nvSpPr>
          <p:spPr bwMode="auto">
            <a:xfrm flipV="1">
              <a:off x="4464" y="1440"/>
              <a:ext cx="0" cy="1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6" name="Line 19"/>
            <p:cNvSpPr>
              <a:spLocks noChangeShapeType="1"/>
            </p:cNvSpPr>
            <p:nvPr/>
          </p:nvSpPr>
          <p:spPr bwMode="auto">
            <a:xfrm>
              <a:off x="4464" y="1728"/>
              <a:ext cx="0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7" name="Text Box 20"/>
          <p:cNvSpPr txBox="1">
            <a:spLocks noChangeArrowheads="1"/>
          </p:cNvSpPr>
          <p:nvPr/>
        </p:nvSpPr>
        <p:spPr bwMode="auto">
          <a:xfrm>
            <a:off x="1676400" y="2209800"/>
            <a:ext cx="385763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Symbol" pitchFamily="18" charset="2"/>
                <a:ea typeface="+mn-ea"/>
                <a:cs typeface="Arial" charset="0"/>
              </a:rPr>
              <a:t>e</a:t>
            </a:r>
            <a:r>
              <a:rPr lang="en-US" sz="2400" kern="1200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</a:t>
            </a:r>
          </a:p>
        </p:txBody>
      </p:sp>
      <p:sp>
        <p:nvSpPr>
          <p:cNvPr id="138" name="Text Box 21"/>
          <p:cNvSpPr txBox="1">
            <a:spLocks noChangeArrowheads="1"/>
          </p:cNvSpPr>
          <p:nvPr/>
        </p:nvSpPr>
        <p:spPr bwMode="auto">
          <a:xfrm>
            <a:off x="6324600" y="1524000"/>
            <a:ext cx="149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Readout strips</a:t>
            </a:r>
          </a:p>
        </p:txBody>
      </p:sp>
      <p:sp>
        <p:nvSpPr>
          <p:cNvPr id="139" name="Text Box 22"/>
          <p:cNvSpPr txBox="1">
            <a:spLocks noChangeArrowheads="1"/>
          </p:cNvSpPr>
          <p:nvPr/>
        </p:nvSpPr>
        <p:spPr bwMode="auto">
          <a:xfrm>
            <a:off x="5867400" y="3124200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Ground plane</a:t>
            </a:r>
          </a:p>
        </p:txBody>
      </p:sp>
      <p:sp>
        <p:nvSpPr>
          <p:cNvPr id="140" name="Line 23"/>
          <p:cNvSpPr>
            <a:spLocks noChangeShapeType="1"/>
          </p:cNvSpPr>
          <p:nvPr/>
        </p:nvSpPr>
        <p:spPr bwMode="auto">
          <a:xfrm flipH="1">
            <a:off x="6248400" y="1752600"/>
            <a:ext cx="152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1" name="Line 24"/>
          <p:cNvSpPr>
            <a:spLocks noChangeShapeType="1"/>
          </p:cNvSpPr>
          <p:nvPr/>
        </p:nvSpPr>
        <p:spPr bwMode="auto">
          <a:xfrm flipH="1">
            <a:off x="5486400" y="1752600"/>
            <a:ext cx="914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2" name="Line 25"/>
          <p:cNvSpPr>
            <a:spLocks noChangeShapeType="1"/>
          </p:cNvSpPr>
          <p:nvPr/>
        </p:nvSpPr>
        <p:spPr bwMode="auto">
          <a:xfrm flipH="1">
            <a:off x="4648200" y="1752600"/>
            <a:ext cx="16002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" name="Line 26"/>
          <p:cNvSpPr>
            <a:spLocks noChangeShapeType="1"/>
          </p:cNvSpPr>
          <p:nvPr/>
        </p:nvSpPr>
        <p:spPr bwMode="auto">
          <a:xfrm flipH="1" flipV="1">
            <a:off x="5486400" y="2971800"/>
            <a:ext cx="914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44" name="Object 27"/>
          <p:cNvGraphicFramePr>
            <a:graphicFrameLocks noChangeAspect="1"/>
          </p:cNvGraphicFramePr>
          <p:nvPr/>
        </p:nvGraphicFramePr>
        <p:xfrm>
          <a:off x="2414588" y="3505200"/>
          <a:ext cx="3300412" cy="725488"/>
        </p:xfrm>
        <a:graphic>
          <a:graphicData uri="http://schemas.openxmlformats.org/presentationml/2006/ole">
            <p:oleObj spid="_x0000_s360450" name="Equation" r:id="rId4" imgW="1790640" imgH="393480" progId="Equation.3">
              <p:embed/>
            </p:oleObj>
          </a:graphicData>
        </a:graphic>
      </p:graphicFrame>
      <p:graphicFrame>
        <p:nvGraphicFramePr>
          <p:cNvPr id="145" name="Object 28"/>
          <p:cNvGraphicFramePr>
            <a:graphicFrameLocks noChangeAspect="1"/>
          </p:cNvGraphicFramePr>
          <p:nvPr/>
        </p:nvGraphicFramePr>
        <p:xfrm>
          <a:off x="990600" y="3733800"/>
          <a:ext cx="1235075" cy="401638"/>
        </p:xfrm>
        <a:graphic>
          <a:graphicData uri="http://schemas.openxmlformats.org/presentationml/2006/ole">
            <p:oleObj spid="_x0000_s360451" name="Equation" r:id="rId5" imgW="545760" imgH="177480" progId="Equation.3">
              <p:embed/>
            </p:oleObj>
          </a:graphicData>
        </a:graphic>
      </p:graphicFrame>
      <p:graphicFrame>
        <p:nvGraphicFramePr>
          <p:cNvPr id="146" name="Object 29"/>
          <p:cNvGraphicFramePr>
            <a:graphicFrameLocks noChangeAspect="1"/>
          </p:cNvGraphicFramePr>
          <p:nvPr/>
        </p:nvGraphicFramePr>
        <p:xfrm>
          <a:off x="990600" y="4419600"/>
          <a:ext cx="3463925" cy="842963"/>
        </p:xfrm>
        <a:graphic>
          <a:graphicData uri="http://schemas.openxmlformats.org/presentationml/2006/ole">
            <p:oleObj spid="_x0000_s360452" name="Equation" r:id="rId6" imgW="1879560" imgH="457200" progId="Equation.3">
              <p:embed/>
            </p:oleObj>
          </a:graphicData>
        </a:graphic>
      </p:graphicFrame>
      <p:graphicFrame>
        <p:nvGraphicFramePr>
          <p:cNvPr id="147" name="Object 30"/>
          <p:cNvGraphicFramePr>
            <a:graphicFrameLocks noChangeAspect="1"/>
          </p:cNvGraphicFramePr>
          <p:nvPr/>
        </p:nvGraphicFramePr>
        <p:xfrm>
          <a:off x="990600" y="5257800"/>
          <a:ext cx="5453063" cy="842963"/>
        </p:xfrm>
        <a:graphic>
          <a:graphicData uri="http://schemas.openxmlformats.org/presentationml/2006/ole">
            <p:oleObj spid="_x0000_s360453" name="Equation" r:id="rId7" imgW="2958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assembled large area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Content Placeholder 7" descr="rpc-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2000" y="1457907"/>
            <a:ext cx="7560000" cy="511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857760"/>
            <a:ext cx="1080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1m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 1m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parameter characterisation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8" descr="pulse_ht_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48000"/>
            <a:ext cx="350454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timing_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68000"/>
            <a:ext cx="3506400" cy="23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rotrac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517870" y="1547430"/>
            <a:ext cx="362550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6" cstate="print"/>
          <a:srcRect l="4984" t="10976" r="2805" b="5532"/>
          <a:stretch>
            <a:fillRect/>
          </a:stretch>
        </p:blipFill>
        <p:spPr bwMode="auto">
          <a:xfrm>
            <a:off x="500034" y="4068001"/>
            <a:ext cx="3625200" cy="223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and implementation of the data acquisition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17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450339" y="22088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21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450338" y="4514399"/>
            <a:ext cx="1584000" cy="1270591"/>
          </a:xfrm>
          <a:prstGeom prst="rect">
            <a:avLst/>
          </a:prstGeom>
          <a:noFill/>
          <a:ln/>
        </p:spPr>
      </p:pic>
      <p:pic>
        <p:nvPicPr>
          <p:cNvPr id="22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602000" y="4657276"/>
            <a:ext cx="1584000" cy="1270589"/>
          </a:xfrm>
          <a:prstGeom prst="rect">
            <a:avLst/>
          </a:prstGeom>
          <a:noFill/>
          <a:ln/>
        </p:spPr>
      </p:pic>
      <p:pic>
        <p:nvPicPr>
          <p:cNvPr id="23" name="Picture 4" descr="D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3370626" y="2020644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29" name="Picture 4" descr="D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3372125" y="4389096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36" name="Picture 35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142844" y="15357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37" name="Picture 36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295244" y="16881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45" name="Picture 4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447644" y="18405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0" name="Picture 49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600044" y="19929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1" name="Picture 50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145214" y="479074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5" name="Picture 5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297614" y="4607821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6" name="Picture 55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450014" y="4464945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65" name="Picture 6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602414" y="4322069"/>
            <a:ext cx="612000" cy="2031650"/>
          </a:xfrm>
          <a:prstGeom prst="rect">
            <a:avLst/>
          </a:prstGeom>
          <a:noFill/>
          <a:ln/>
        </p:spPr>
      </p:pic>
      <p:sp>
        <p:nvSpPr>
          <p:cNvPr id="66" name="Right Arrow 65"/>
          <p:cNvSpPr/>
          <p:nvPr/>
        </p:nvSpPr>
        <p:spPr>
          <a:xfrm>
            <a:off x="1247417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Right Arrow 66"/>
          <p:cNvSpPr/>
          <p:nvPr/>
        </p:nvSpPr>
        <p:spPr>
          <a:xfrm>
            <a:off x="3045242" y="27144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Right Arrow 67"/>
          <p:cNvSpPr/>
          <p:nvPr/>
        </p:nvSpPr>
        <p:spPr>
          <a:xfrm>
            <a:off x="47597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Right Arrow 68"/>
          <p:cNvSpPr/>
          <p:nvPr/>
        </p:nvSpPr>
        <p:spPr>
          <a:xfrm>
            <a:off x="1247417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Right Arrow 69"/>
          <p:cNvSpPr/>
          <p:nvPr/>
        </p:nvSpPr>
        <p:spPr>
          <a:xfrm>
            <a:off x="3045242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ight Arrow 70"/>
          <p:cNvSpPr/>
          <p:nvPr/>
        </p:nvSpPr>
        <p:spPr>
          <a:xfrm>
            <a:off x="47597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111026" y="19764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262793" y="21288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5" name="Picture 4" descr="bs 0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08653" y="2305042"/>
            <a:ext cx="1163611" cy="1800000"/>
          </a:xfrm>
          <a:prstGeom prst="rect">
            <a:avLst/>
          </a:prstGeom>
          <a:noFill/>
          <a:ln/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112000" y="42148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263200" y="43672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3" name="Picture 4" descr="bs 0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07200" y="4543460"/>
            <a:ext cx="1163611" cy="1800000"/>
          </a:xfrm>
          <a:prstGeom prst="rect">
            <a:avLst/>
          </a:prstGeom>
          <a:noFill/>
          <a:ln/>
        </p:spPr>
      </p:pic>
      <p:sp>
        <p:nvSpPr>
          <p:cNvPr id="89" name="Right Arrow 88"/>
          <p:cNvSpPr/>
          <p:nvPr/>
        </p:nvSpPr>
        <p:spPr>
          <a:xfrm>
            <a:off x="65694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0" name="Right Arrow 89"/>
          <p:cNvSpPr/>
          <p:nvPr/>
        </p:nvSpPr>
        <p:spPr>
          <a:xfrm>
            <a:off x="65694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4" name="Picture 93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1329" y="1523248"/>
            <a:ext cx="2052000" cy="1620000"/>
          </a:xfrm>
          <a:prstGeom prst="rect">
            <a:avLst/>
          </a:prstGeom>
        </p:spPr>
      </p:pic>
      <p:pic>
        <p:nvPicPr>
          <p:cNvPr id="99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602739" y="23612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100" name="Picture 99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1785926"/>
            <a:ext cx="2052000" cy="1620000"/>
          </a:xfrm>
          <a:prstGeom prst="rect">
            <a:avLst/>
          </a:prstGeom>
        </p:spPr>
      </p:pic>
      <p:pic>
        <p:nvPicPr>
          <p:cNvPr id="101" name="Picture 100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115820"/>
            <a:ext cx="2052000" cy="1620000"/>
          </a:xfrm>
          <a:prstGeom prst="rect">
            <a:avLst/>
          </a:prstGeom>
        </p:spPr>
      </p:pic>
      <p:pic>
        <p:nvPicPr>
          <p:cNvPr id="47" name="Picture 46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473010"/>
            <a:ext cx="2052000" cy="162000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620000" y="1558138"/>
            <a:ext cx="3071834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200 boards of 13 types</a:t>
            </a:r>
          </a:p>
        </p:txBody>
      </p:sp>
      <p:pic>
        <p:nvPicPr>
          <p:cNvPr id="92" name="Picture 91" descr="daq 00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941900" y="2802904"/>
            <a:ext cx="2059256" cy="1584037"/>
          </a:xfrm>
          <a:prstGeom prst="rect">
            <a:avLst/>
          </a:prstGeom>
        </p:spPr>
      </p:pic>
      <p:pic>
        <p:nvPicPr>
          <p:cNvPr id="26" name="Picture 4" descr="Control"/>
          <p:cNvPicPr>
            <a:picLocks noChangeAspect="1" noChangeArrowheads="1"/>
          </p:cNvPicPr>
          <p:nvPr/>
        </p:nvPicPr>
        <p:blipFill>
          <a:blip r:embed="rId10" cstate="print"/>
          <a:srcRect l="4245" t="1859" r="6753" b="3820"/>
          <a:stretch>
            <a:fillRect/>
          </a:stretch>
        </p:blipFill>
        <p:spPr>
          <a:xfrm rot="5400000">
            <a:off x="7279796" y="2779259"/>
            <a:ext cx="1368000" cy="2068683"/>
          </a:xfrm>
          <a:prstGeom prst="rect">
            <a:avLst/>
          </a:prstGeom>
          <a:noFill/>
          <a:ln/>
        </p:spPr>
      </p:pic>
      <p:pic>
        <p:nvPicPr>
          <p:cNvPr id="27" name="Picture 4" descr="readout"/>
          <p:cNvPicPr>
            <a:picLocks noChangeAspect="1" noChangeArrowheads="1"/>
          </p:cNvPicPr>
          <p:nvPr/>
        </p:nvPicPr>
        <p:blipFill>
          <a:blip r:embed="rId11" cstate="print"/>
          <a:srcRect l="4124" r="6209" b="3763"/>
          <a:stretch>
            <a:fillRect/>
          </a:stretch>
        </p:blipFill>
        <p:spPr>
          <a:xfrm rot="5400000">
            <a:off x="7267033" y="3166058"/>
            <a:ext cx="1368000" cy="2043157"/>
          </a:xfrm>
          <a:prstGeom prst="rect">
            <a:avLst/>
          </a:prstGeom>
          <a:noFill/>
          <a:ln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 cstate="print"/>
          <a:srcRect l="5062" b="5178"/>
          <a:stretch>
            <a:fillRect/>
          </a:stretch>
        </p:blipFill>
        <p:spPr>
          <a:xfrm rot="5400000">
            <a:off x="7236000" y="3544975"/>
            <a:ext cx="1440000" cy="2071702"/>
          </a:xfrm>
          <a:prstGeom prst="rect">
            <a:avLst/>
          </a:prstGeom>
          <a:noFill/>
          <a:ln/>
        </p:spPr>
      </p:pic>
      <p:pic>
        <p:nvPicPr>
          <p:cNvPr id="85" name="Picture 84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218016"/>
            <a:ext cx="2052000" cy="1285318"/>
          </a:xfrm>
          <a:prstGeom prst="rect">
            <a:avLst/>
          </a:prstGeom>
        </p:spPr>
      </p:pic>
      <p:pic>
        <p:nvPicPr>
          <p:cNvPr id="48" name="Picture 47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561558"/>
            <a:ext cx="2052000" cy="1285318"/>
          </a:xfrm>
          <a:prstGeom prst="rect">
            <a:avLst/>
          </a:prstGeom>
        </p:spPr>
      </p:pic>
      <p:pic>
        <p:nvPicPr>
          <p:cNvPr id="91" name="Picture 90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4844112"/>
            <a:ext cx="2016000" cy="124425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84000" y="3898960"/>
            <a:ext cx="3204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Custom designed using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6000" y="6143644"/>
            <a:ext cx="3852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FPGA,CPLD,HMC,FIFO,SMD</a:t>
            </a:r>
          </a:p>
        </p:txBody>
      </p:sp>
      <p:pic>
        <p:nvPicPr>
          <p:cNvPr id="49" name="Picture 48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5149908"/>
            <a:ext cx="2016000" cy="1244258"/>
          </a:xfrm>
          <a:prstGeom prst="rect">
            <a:avLst/>
          </a:prstGeom>
        </p:spPr>
      </p:pic>
      <p:pic>
        <p:nvPicPr>
          <p:cNvPr id="93" name="Picture 92" descr="daq 009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6940800" y="5436000"/>
            <a:ext cx="2052000" cy="1362252"/>
          </a:xfrm>
          <a:prstGeom prst="rect">
            <a:avLst/>
          </a:prstGeom>
        </p:spPr>
      </p:pic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interesting events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9" name="Content Placeholder 18" descr="R540_1759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520328"/>
            <a:ext cx="4038600" cy="461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R540_58.png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519200"/>
            <a:ext cx="4038600" cy="461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hit map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Content Placeholder 7" descr="hit-ma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272"/>
          <a:stretch>
            <a:fillRect/>
          </a:stretch>
        </p:blipFill>
        <p:spPr>
          <a:xfrm>
            <a:off x="738000" y="1527473"/>
            <a:ext cx="7668000" cy="49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a basic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 descr="spark_u.jpg                                                    00077E67mac_10                         B8E0B84A: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10" t="4155" r="1890" b="3422"/>
          <a:stretch>
            <a:fillRect/>
          </a:stretch>
        </p:blipFill>
        <p:spPr bwMode="auto">
          <a:xfrm>
            <a:off x="1618911" y="1541118"/>
            <a:ext cx="590617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571736" y="3389312"/>
            <a:ext cx="3786214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64482" y="4422555"/>
            <a:ext cx="3786214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6789" y="1990715"/>
            <a:ext cx="214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RPC strip rate time profile</a:t>
            </a:r>
            <a:endParaRPr lang="en-US" dirty="0"/>
          </a:p>
        </p:txBody>
      </p:sp>
      <p:pic>
        <p:nvPicPr>
          <p:cNvPr id="8" name="Content Placeholder 7" descr="noise-rat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00000" y="1529202"/>
            <a:ext cx="7344000" cy="498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b="4724"/>
          <a:stretch>
            <a:fillRect/>
          </a:stretch>
        </p:blipFill>
        <p:spPr bwMode="auto">
          <a:xfrm>
            <a:off x="1256824" y="4289074"/>
            <a:ext cx="6244134" cy="14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143240" y="4857760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– II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Monday, July 4, 2011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Neutrino</a:t>
            </a:r>
            <a:r>
              <a:rPr lang="en-US" sz="4400" dirty="0" smtClean="0"/>
              <a:t> physics using ICAL</a:t>
            </a:r>
            <a:endParaRPr lang="en-US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2000" y="1714520"/>
            <a:ext cx="9000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Reconfirm atmospheric neutrino oscillation</a:t>
            </a:r>
          </a:p>
          <a:p>
            <a:r>
              <a:rPr lang="en-US" dirty="0" smtClean="0"/>
              <a:t>Improved measurement of oscillation parameters</a:t>
            </a:r>
          </a:p>
          <a:p>
            <a:r>
              <a:rPr lang="en-US" dirty="0" smtClean="0"/>
              <a:t>Search for potential matter effect in neutrino oscillation</a:t>
            </a:r>
          </a:p>
          <a:p>
            <a:r>
              <a:rPr lang="en-US" dirty="0" smtClean="0"/>
              <a:t>Determining the mass hierarchy using matter effect</a:t>
            </a:r>
          </a:p>
          <a:p>
            <a:r>
              <a:rPr lang="en-US" dirty="0" smtClean="0">
                <a:sym typeface="Wingdings" pitchFamily="2" charset="2"/>
              </a:rPr>
              <a:t>Study of ultra high energy neutrinos and muons</a:t>
            </a:r>
          </a:p>
          <a:p>
            <a:r>
              <a:rPr lang="en-US" dirty="0" smtClean="0">
                <a:sym typeface="Wingdings" pitchFamily="2" charset="2"/>
              </a:rPr>
              <a:t>Long baseline target for neutrino </a:t>
            </a:r>
            <a:r>
              <a:rPr lang="en-US" dirty="0" smtClean="0">
                <a:sym typeface="Wingdings" pitchFamily="2" charset="2"/>
              </a:rPr>
              <a:t>factories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3200" dirty="0" smtClean="0"/>
              <a:t>7,100km from CERN – </a:t>
            </a:r>
            <a:r>
              <a:rPr lang="en-US" sz="3200" i="1" dirty="0" smtClean="0"/>
              <a:t>Magic baseline</a:t>
            </a:r>
            <a:r>
              <a:rPr lang="en-US" sz="3200" dirty="0" smtClean="0"/>
              <a:t> distance</a:t>
            </a:r>
            <a:r>
              <a:rPr lang="en-US" sz="3200" dirty="0" smtClean="0"/>
              <a:t>!</a:t>
            </a:r>
            <a:endParaRPr lang="en-SG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Up-Down asymmetry </a:t>
            </a:r>
            <a:r>
              <a:rPr lang="en-GB" dirty="0" smtClean="0"/>
              <a:t>measurement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4810" y="1548000"/>
            <a:ext cx="4833065" cy="3996000"/>
          </a:xfr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Atmospheric neutrino energy &gt; 1.3GeV,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GB" sz="2100" dirty="0" smtClean="0">
                <a:solidFill>
                  <a:srgbClr val="C00000"/>
                </a:solidFill>
              </a:rPr>
              <a:t>m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  <a:r>
              <a:rPr lang="en-GB" sz="2100" dirty="0" smtClean="0">
                <a:solidFill>
                  <a:srgbClr val="C00000"/>
                </a:solidFill>
              </a:rPr>
              <a:t> ~2-3</a:t>
            </a:r>
            <a:r>
              <a:rPr lang="en-GB" sz="2100" dirty="0" smtClean="0">
                <a:solidFill>
                  <a:srgbClr val="C00000"/>
                </a:solidFill>
                <a:latin typeface="Arial"/>
                <a:cs typeface="Arial"/>
                <a:sym typeface="Symbol"/>
              </a:rPr>
              <a:t>×</a:t>
            </a:r>
            <a:r>
              <a:rPr lang="en-GB" sz="2100" dirty="0" smtClean="0">
                <a:solidFill>
                  <a:srgbClr val="C00000"/>
                </a:solidFill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-3</a:t>
            </a:r>
            <a:r>
              <a:rPr lang="en-GB" sz="2100" dirty="0" smtClean="0">
                <a:solidFill>
                  <a:srgbClr val="C00000"/>
                </a:solidFill>
              </a:rPr>
              <a:t> eV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Downward muon neutrino are not affected by oscillation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near</a:t>
            </a:r>
            <a:r>
              <a:rPr lang="en-GB" sz="2100" dirty="0" smtClean="0">
                <a:solidFill>
                  <a:srgbClr val="C00000"/>
                </a:solidFill>
              </a:rPr>
              <a:t> reference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Upward neutrino are instead affected by oscillation since the L/E ratio  ranges up to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4 </a:t>
            </a:r>
            <a:r>
              <a:rPr lang="en-GB" sz="2100" dirty="0" smtClean="0">
                <a:solidFill>
                  <a:srgbClr val="C00000"/>
                </a:solidFill>
              </a:rPr>
              <a:t>Km/GeV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far</a:t>
            </a:r>
            <a:r>
              <a:rPr lang="en-GB" sz="2100" dirty="0" smtClean="0">
                <a:solidFill>
                  <a:srgbClr val="C00000"/>
                </a:solidFill>
              </a:rPr>
              <a:t> 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Thus, oscillation studies with a single detector and two sources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18" name="Content Placeholder 15" descr="Picture1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3379" t="2381" r="7107" b="5956"/>
          <a:stretch>
            <a:fillRect/>
          </a:stretch>
        </p:blipFill>
        <p:spPr>
          <a:xfrm>
            <a:off x="71406" y="1548000"/>
            <a:ext cx="391680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073105" y="5699140"/>
          <a:ext cx="4978851" cy="608811"/>
        </p:xfrm>
        <a:graphic>
          <a:graphicData uri="http://schemas.openxmlformats.org/presentationml/2006/ole">
            <p:oleObj spid="_x0000_s363522" name="Equation" r:id="rId5" imgW="360648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1429" y="1548000"/>
            <a:ext cx="522793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Matter effects and</a:t>
            </a:r>
            <a:br>
              <a:rPr lang="en-US" dirty="0" smtClean="0"/>
            </a:br>
            <a:r>
              <a:rPr lang="en-US" dirty="0" smtClean="0"/>
              <a:t>neutrino mass hierarchy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9256" y="1548000"/>
            <a:ext cx="3618618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Matter effects help to cleanly determine the sign of the </a:t>
            </a:r>
            <a:r>
              <a:rPr lang="el-GR" sz="2400" dirty="0" smtClean="0">
                <a:solidFill>
                  <a:srgbClr val="C00000"/>
                </a:solidFill>
              </a:rPr>
              <a:t>Δ</a:t>
            </a:r>
            <a:r>
              <a:rPr lang="en-US" sz="2400" dirty="0" smtClean="0">
                <a:solidFill>
                  <a:srgbClr val="C00000"/>
                </a:solidFill>
              </a:rPr>
              <a:t>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  <a:sym typeface="Symbol"/>
              </a:rPr>
              <a:t>Neutrinos and anti-neutrinos interact differently with matter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ICAL can distinguish this by detecting charge of the produced muons, due to its magnetic field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Helps in model building for neutrino oscillations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5" y="9000"/>
            <a:ext cx="9126111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95736" y="6165304"/>
            <a:ext cx="6840760" cy="600164"/>
          </a:xfrm>
          <a:prstGeom prst="rect">
            <a:avLst/>
          </a:prstGeom>
          <a:noFill/>
        </p:spPr>
        <p:txBody>
          <a:bodyPr wrap="square" tIns="0" rtlCol="0" anchor="t" anchorCtr="0">
            <a:spAutoFit/>
          </a:bodyPr>
          <a:lstStyle/>
          <a:p>
            <a:pPr algn="r"/>
            <a:r>
              <a:rPr lang="en-US" sz="3600" dirty="0" smtClean="0">
                <a:solidFill>
                  <a:srgbClr val="FFFF00"/>
                </a:solidFill>
              </a:rPr>
              <a:t>Site for INO underground facility</a:t>
            </a:r>
            <a:endParaRPr lang="en-SG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the underground labs</a:t>
            </a:r>
            <a:endParaRPr lang="en-SG" dirty="0"/>
          </a:p>
        </p:txBody>
      </p:sp>
      <p:pic>
        <p:nvPicPr>
          <p:cNvPr id="8" name="Content Placeholder 7" descr="ug_layout_Bodi_Hill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93" y="836712"/>
            <a:ext cx="9064615" cy="574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D4D2D0">
                    <a:shade val="50000"/>
                  </a:srgbClr>
                </a:solidFill>
              </a:rPr>
              <a:t>B.Satyanarayana, TIFR, Mumbai              Resistive Plate Chambers &amp; INO’s ICAL detector               SERCEHEP11, VECC, Kolkata</a:t>
            </a:r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>
                <a:solidFill>
                  <a:srgbClr val="D4D2D0">
                    <a:shade val="50000"/>
                  </a:srgbClr>
                </a:solidFill>
              </a:rPr>
              <a:pPr/>
              <a:t>36</a:t>
            </a:fld>
            <a:endParaRPr lang="en-SG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15604" y="4077072"/>
            <a:ext cx="2952328" cy="288032"/>
          </a:xfrm>
          <a:prstGeom prst="roundRect">
            <a:avLst/>
          </a:prstGeom>
          <a:solidFill>
            <a:srgbClr val="0070C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Basic features of the labs</a:t>
            </a:r>
            <a:endParaRPr lang="en-SG" sz="1600" dirty="0">
              <a:solidFill>
                <a:prstClr val="white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932040" y="4437112"/>
          <a:ext cx="4032448" cy="198120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44216"/>
                <a:gridCol w="2088232"/>
              </a:tblGrid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Length of the tunnel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 smtClean="0">
                          <a:solidFill>
                            <a:srgbClr val="002060"/>
                          </a:solidFill>
                        </a:rPr>
                        <a:t>2.1 </a:t>
                      </a: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km (approx.)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Tunnel cross-section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7.5m wide and 7.5m high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Tunnel gradient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1:15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Rock overburden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1300" kern="1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1300m (</a:t>
                      </a:r>
                      <a:r>
                        <a:rPr kumimoji="0" lang="en-US" sz="1300" kern="1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4000 mwe)</a:t>
                      </a:r>
                      <a:endParaRPr kumimoji="0" lang="en-SG" sz="1300" kern="1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Rock type and density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Charnockite, 2.9 gm/cc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Number of caverns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3 (one big and two small)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Size of the main cavern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132m × 26m × 20m (high)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Distance from CERN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7100 km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Distance from JPARC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SG" sz="1300" kern="100" dirty="0">
                          <a:solidFill>
                            <a:srgbClr val="002060"/>
                          </a:solidFill>
                        </a:rPr>
                        <a:t>6600 km </a:t>
                      </a:r>
                      <a:endParaRPr lang="en-SG" sz="1300" kern="100" dirty="0">
                        <a:solidFill>
                          <a:srgbClr val="002060"/>
                        </a:solidFill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215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SG" sz="1300" kern="1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Future nuclear reactor</a:t>
                      </a:r>
                      <a:endParaRPr kumimoji="0" lang="en-SG" sz="1300" kern="1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SG" sz="1300" kern="1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9000 Mwe, 205 km</a:t>
                      </a:r>
                      <a:endParaRPr kumimoji="0" lang="en-SG" sz="1300" kern="1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 smtClean="0"/>
              <a:t>The choice of detector: </a:t>
            </a:r>
            <a:r>
              <a:rPr lang="en-SG" dirty="0" smtClean="0"/>
              <a:t>ICAL</a:t>
            </a:r>
            <a:endParaRPr lang="en-S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2000" y="1556793"/>
            <a:ext cx="9000000" cy="48440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SG" sz="2400" dirty="0" smtClean="0"/>
              <a:t>Use (magnetised) iron as target mass and </a:t>
            </a:r>
            <a:r>
              <a:rPr lang="en-SG" sz="2400" dirty="0" smtClean="0"/>
              <a:t>                                                       RPCs </a:t>
            </a:r>
            <a:r>
              <a:rPr lang="en-SG" sz="2400" dirty="0" smtClean="0"/>
              <a:t>as active detector elements.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Use atmospheric neutrinos as source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Atmospheric </a:t>
            </a:r>
            <a:r>
              <a:rPr lang="en-SG" sz="2400" dirty="0" smtClean="0"/>
              <a:t>neutrinos have large </a:t>
            </a:r>
            <a:r>
              <a:rPr lang="en-SG" sz="2400" i="1" dirty="0" smtClean="0"/>
              <a:t>L</a:t>
            </a:r>
            <a:r>
              <a:rPr lang="en-SG" sz="2400" dirty="0" smtClean="0"/>
              <a:t> and </a:t>
            </a:r>
            <a:r>
              <a:rPr lang="en-SG" sz="2400" i="1" dirty="0" smtClean="0"/>
              <a:t>E</a:t>
            </a:r>
            <a:r>
              <a:rPr lang="en-SG" sz="2400" dirty="0" smtClean="0"/>
              <a:t> range. </a:t>
            </a:r>
            <a:r>
              <a:rPr lang="en-SG" sz="2400" dirty="0" smtClean="0"/>
              <a:t>                                              So </a:t>
            </a:r>
            <a:r>
              <a:rPr lang="en-SG" sz="2400" dirty="0" smtClean="0"/>
              <a:t>ICAL has large target mass: 50kton in its current design.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Nearly 4</a:t>
            </a:r>
            <a:r>
              <a:rPr lang="en-SG" sz="2400" dirty="0" smtClean="0">
                <a:sym typeface="Symbol"/>
              </a:rPr>
              <a:t></a:t>
            </a:r>
            <a:r>
              <a:rPr lang="en-SG" sz="2400" dirty="0" smtClean="0"/>
              <a:t> coverage in solid angle (except near horizontal).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Upto 20 GeV muons contained in fiducial volume; most interesting region for observing matter effects in 2–3 sector is 5–15 GeV.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Good tracking and energy resolution.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ns time resolution for up/down discrimination; good directionality.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Good charge resolution; magnetic field ∼1.5 Tesla.</a:t>
            </a:r>
          </a:p>
          <a:p>
            <a:pPr>
              <a:lnSpc>
                <a:spcPct val="120000"/>
              </a:lnSpc>
            </a:pPr>
            <a:r>
              <a:rPr lang="en-SG" sz="2400" dirty="0" smtClean="0"/>
              <a:t>Ease of construction (modular; 3 modules of 17 kTons each).</a:t>
            </a:r>
          </a:p>
          <a:p>
            <a:pPr>
              <a:lnSpc>
                <a:spcPct val="120000"/>
              </a:lnSpc>
            </a:pPr>
            <a:r>
              <a:rPr lang="en-SG" sz="2400" dirty="0" smtClean="0">
                <a:solidFill>
                  <a:srgbClr val="FF0000"/>
                </a:solidFill>
              </a:rPr>
              <a:t>Note</a:t>
            </a:r>
            <a:r>
              <a:rPr lang="en-SG" sz="2400" dirty="0" smtClean="0"/>
              <a:t>: ICAL is sensitive to muons only, very little sensitivity to electrons; Electrons leave few traces (radiation length 1.8 (11) cm in iron (glass)).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B.Satyanarayana, TIFR, Mumbai              Resistive Plate Chambers &amp; INO’s ICAL detector               SERCEHEP11, VECC, Kolkata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5099-5EE2-44CA-9DA9-9E7B1E624B5D}" type="slidenum">
              <a:rPr lang="en-SG" smtClean="0"/>
              <a:pPr/>
              <a:t>37</a:t>
            </a:fld>
            <a:endParaRPr lang="en-SG" dirty="0"/>
          </a:p>
        </p:txBody>
      </p:sp>
      <p:graphicFrame>
        <p:nvGraphicFramePr>
          <p:cNvPr id="366595" name="Object 1"/>
          <p:cNvGraphicFramePr>
            <a:graphicFrameLocks noChangeAspect="1"/>
          </p:cNvGraphicFramePr>
          <p:nvPr/>
        </p:nvGraphicFramePr>
        <p:xfrm>
          <a:off x="6516216" y="1670745"/>
          <a:ext cx="2448272" cy="1182191"/>
        </p:xfrm>
        <a:graphic>
          <a:graphicData uri="http://schemas.openxmlformats.org/presentationml/2006/ole">
            <p:oleObj spid="_x0000_s366595" name="Equation" r:id="rId3" imgW="110484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INO cavern and the ICAL detector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6" name="Picture 4" descr="INO-lab-1"/>
          <p:cNvPicPr>
            <a:picLocks noChangeAspect="1" noChangeArrowheads="1"/>
          </p:cNvPicPr>
          <p:nvPr/>
        </p:nvPicPr>
        <p:blipFill>
          <a:blip r:embed="rId2" cstate="print"/>
          <a:srcRect t="13710"/>
          <a:stretch>
            <a:fillRect/>
          </a:stretch>
        </p:blipFill>
        <p:spPr bwMode="auto">
          <a:xfrm>
            <a:off x="82800" y="1548000"/>
            <a:ext cx="4464000" cy="385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0" descr="tce_stack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b="5062"/>
          <a:stretch>
            <a:fillRect/>
          </a:stretch>
        </p:blipFill>
        <p:spPr>
          <a:xfrm>
            <a:off x="4608514" y="1547876"/>
            <a:ext cx="4435643" cy="4896000"/>
          </a:xfrm>
          <a:prstGeom prst="rect">
            <a:avLst/>
          </a:prstGeom>
        </p:spPr>
      </p:pic>
      <p:pic>
        <p:nvPicPr>
          <p:cNvPr id="8" name="Content Placeholder 9" descr="ical-struct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26614" b="11930"/>
          <a:stretch>
            <a:fillRect/>
          </a:stretch>
        </p:blipFill>
        <p:spPr>
          <a:xfrm>
            <a:off x="82800" y="4500570"/>
            <a:ext cx="4464050" cy="1979645"/>
          </a:xfr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8596" y="2357430"/>
            <a:ext cx="2994632" cy="3862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>
                <a:solidFill>
                  <a:srgbClr val="FF0000"/>
                </a:solidFill>
                <a:latin typeface="Arial" charset="0"/>
              </a:rPr>
              <a:t>Vertical rock </a:t>
            </a:r>
            <a:r>
              <a:rPr lang="en-US" sz="1600" baseline="0" dirty="0" smtClean="0">
                <a:solidFill>
                  <a:srgbClr val="FF0000"/>
                </a:solidFill>
                <a:latin typeface="Arial" charset="0"/>
              </a:rPr>
              <a:t>coverage: 1300m</a:t>
            </a:r>
            <a:endParaRPr lang="en-US" sz="1600" baseline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-1140000">
            <a:off x="1894476" y="4952235"/>
            <a:ext cx="176400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4000mm</a:t>
            </a:r>
            <a:r>
              <a:rPr lang="en-US" sz="1400" dirty="0" smtClean="0">
                <a:solidFill>
                  <a:srgbClr val="002060"/>
                </a:solidFill>
                <a:sym typeface="Symbol"/>
              </a:rPr>
              <a:t>2000mm low carbon iron slab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042036" y="2071671"/>
            <a:ext cx="1529963" cy="4202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baseline="0" dirty="0" smtClean="0">
                <a:solidFill>
                  <a:schemeClr val="bg1"/>
                </a:solidFill>
                <a:latin typeface="Arial" charset="0"/>
              </a:rPr>
              <a:t>Magnet coils</a:t>
            </a:r>
            <a:endParaRPr lang="en-US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12138" y="4365810"/>
            <a:ext cx="2952000" cy="3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 smtClean="0">
                <a:solidFill>
                  <a:schemeClr val="bg1"/>
                </a:solidFill>
                <a:latin typeface="Arial" charset="0"/>
              </a:rPr>
              <a:t>RPC handling trolleys</a:t>
            </a:r>
            <a:endParaRPr lang="en-US" sz="1600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05470" y="5929323"/>
            <a:ext cx="2421876" cy="4202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baseline="0" dirty="0" smtClean="0">
                <a:solidFill>
                  <a:schemeClr val="bg1"/>
                </a:solidFill>
                <a:latin typeface="Arial" charset="0"/>
              </a:rPr>
              <a:t>Total weight: 50Ktons</a:t>
            </a:r>
            <a:endParaRPr lang="en-US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Striped Right Arrow 13"/>
          <p:cNvSpPr/>
          <p:nvPr/>
        </p:nvSpPr>
        <p:spPr>
          <a:xfrm>
            <a:off x="7799589" y="4456882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Striped Right Arrow 14"/>
          <p:cNvSpPr/>
          <p:nvPr/>
        </p:nvSpPr>
        <p:spPr>
          <a:xfrm rot="10800000">
            <a:off x="5370519" y="4431792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RPCs </a:t>
            </a:r>
            <a:r>
              <a:rPr lang="en-US" dirty="0" smtClean="0"/>
              <a:t>in the ICAL detector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grpSp>
        <p:nvGrpSpPr>
          <p:cNvPr id="3" name="Group 16"/>
          <p:cNvGrpSpPr>
            <a:grpSpLocks noChangeAspect="1"/>
          </p:cNvGrpSpPr>
          <p:nvPr/>
        </p:nvGrpSpPr>
        <p:grpSpPr>
          <a:xfrm>
            <a:off x="702000" y="1639476"/>
            <a:ext cx="7740000" cy="4813860"/>
            <a:chOff x="395536" y="1087602"/>
            <a:chExt cx="8280000" cy="5149710"/>
          </a:xfrm>
        </p:grpSpPr>
        <p:grpSp>
          <p:nvGrpSpPr>
            <p:cNvPr id="5" name="Group 8"/>
            <p:cNvGrpSpPr/>
            <p:nvPr/>
          </p:nvGrpSpPr>
          <p:grpSpPr>
            <a:xfrm>
              <a:off x="395536" y="1087602"/>
              <a:ext cx="8280000" cy="2346325"/>
              <a:chOff x="61913" y="1697038"/>
              <a:chExt cx="8505614" cy="2346325"/>
            </a:xfrm>
          </p:grpSpPr>
          <p:pic>
            <p:nvPicPr>
              <p:cNvPr id="6" name="Picture 9" descr="utility_cables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96" b="12132"/>
              <a:stretch>
                <a:fillRect/>
              </a:stretch>
            </p:blipFill>
            <p:spPr bwMode="auto">
              <a:xfrm>
                <a:off x="61913" y="1700485"/>
                <a:ext cx="4662487" cy="2338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11" descr="utility_cables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431" r="12415"/>
              <a:stretch>
                <a:fillRect/>
              </a:stretch>
            </p:blipFill>
            <p:spPr>
              <a:xfrm>
                <a:off x="4724400" y="1697038"/>
                <a:ext cx="3843127" cy="2346325"/>
              </a:xfrm>
              <a:prstGeom prst="rect">
                <a:avLst/>
              </a:prstGeom>
              <a:noFill/>
            </p:spPr>
          </p:pic>
        </p:grp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 rot="21540000">
              <a:off x="4333445" y="1602257"/>
              <a:ext cx="914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RPC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 rot="21540000">
              <a:off x="3827921" y="2352129"/>
              <a:ext cx="2304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Iron </a:t>
              </a:r>
              <a:r>
                <a:rPr lang="en-US" sz="2400" dirty="0" smtClean="0">
                  <a:solidFill>
                    <a:srgbClr val="002060"/>
                  </a:solidFill>
                </a:rPr>
                <a:t>absorber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 rot="21480000">
              <a:off x="3869992" y="2921936"/>
              <a:ext cx="2232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Gas, LV &amp; </a:t>
              </a:r>
              <a:r>
                <a:rPr lang="en-US" sz="2400" dirty="0" smtClean="0">
                  <a:solidFill>
                    <a:srgbClr val="002060"/>
                  </a:solidFill>
                </a:rPr>
                <a:t>HV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2478136" y="2296002"/>
              <a:ext cx="1447800" cy="914400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SG" dirty="0"/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flipH="1">
              <a:off x="5983336" y="2143602"/>
              <a:ext cx="1516200" cy="990600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SG" dirty="0"/>
            </a:p>
          </p:txBody>
        </p:sp>
        <p:pic>
          <p:nvPicPr>
            <p:cNvPr id="15" name="Picture 6" descr="det_sch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3667609"/>
              <a:ext cx="8280000" cy="2569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 Box 13"/>
          <p:cNvSpPr txBox="1">
            <a:spLocks noChangeArrowheads="1"/>
          </p:cNvSpPr>
          <p:nvPr/>
        </p:nvSpPr>
        <p:spPr bwMode="auto">
          <a:xfrm rot="19620000">
            <a:off x="463172" y="4608000"/>
            <a:ext cx="3185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   </a:t>
            </a:r>
            <a:r>
              <a:rPr lang="en-US" dirty="0" smtClean="0">
                <a:solidFill>
                  <a:srgbClr val="C00000"/>
                </a:solidFill>
              </a:rPr>
              <a:t> Road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   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 rot="21540000">
            <a:off x="6728671" y="5830098"/>
            <a:ext cx="2015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One module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operation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643306" y="1571612"/>
            <a:ext cx="5357850" cy="4838130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r>
              <a:rPr lang="en-US" sz="2400" dirty="0" smtClean="0"/>
              <a:t>Electron-ion pairs produced in the ionisation process drift  in the opposite directions.</a:t>
            </a:r>
          </a:p>
          <a:p>
            <a:r>
              <a:rPr lang="en-US" sz="2400" dirty="0" smtClean="0"/>
              <a:t> All primary electron clusters drift towards the anode plate with velocity v  and simultaneously originate avalanches</a:t>
            </a:r>
          </a:p>
          <a:p>
            <a:r>
              <a:rPr lang="en-US" sz="2400" dirty="0" smtClean="0"/>
              <a:t>A cluster is eliminated as soon as it reaches the anode plate</a:t>
            </a:r>
          </a:p>
          <a:p>
            <a:r>
              <a:rPr lang="en-US" sz="2400" dirty="0" smtClean="0"/>
              <a:t>The charge induced on the pickup strips is q = (-e</a:t>
            </a:r>
            <a:r>
              <a:rPr lang="el-GR" sz="2400" dirty="0" smtClean="0"/>
              <a:t>Δ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+ e</a:t>
            </a:r>
            <a:r>
              <a:rPr lang="el-GR" sz="2400" dirty="0" smtClean="0"/>
              <a:t>Δ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)/g</a:t>
            </a:r>
          </a:p>
          <a:p>
            <a:r>
              <a:rPr lang="en-US" sz="2400" dirty="0" smtClean="0"/>
              <a:t>The induced current due to a single pair is   i = dq/dt = e(v + V)/g ≈ ev/g, V « v</a:t>
            </a:r>
          </a:p>
          <a:p>
            <a:r>
              <a:rPr lang="en-US" sz="2400" dirty="0" smtClean="0"/>
              <a:t>Prompt charge in RPC is dominated by the electron drift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2343" t="34413" r="52344" b="9111"/>
          <a:stretch>
            <a:fillRect/>
          </a:stretch>
        </p:blipFill>
        <p:spPr bwMode="auto">
          <a:xfrm>
            <a:off x="408926" y="1571612"/>
            <a:ext cx="3060000" cy="263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4387" t="33599" r="50970" b="23923"/>
          <a:stretch>
            <a:fillRect/>
          </a:stretch>
        </p:blipFill>
        <p:spPr>
          <a:xfrm>
            <a:off x="360000" y="4286256"/>
            <a:ext cx="3060000" cy="2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2" grpI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DAQ system requirements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611703"/>
            <a:ext cx="9000000" cy="46256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Information to record on trigger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Strip hit (1-bit resolution)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Timing (200ps LC)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Time Over Threshold (used for time-walk correction) </a:t>
            </a:r>
          </a:p>
          <a:p>
            <a:pPr lvl="2">
              <a:lnSpc>
                <a:spcPct val="120000"/>
              </a:lnSpc>
            </a:pPr>
            <a:r>
              <a:rPr lang="en-US" sz="1600" b="1" dirty="0" smtClean="0"/>
              <a:t>TDC can measure TOT as well.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Pulse profile (using waveform sampler, 200ps LC)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/>
              <a:t>Rates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Individual strip background rates on surface ~300Hz</a:t>
            </a:r>
          </a:p>
          <a:p>
            <a:pPr lvl="2">
              <a:lnSpc>
                <a:spcPct val="120000"/>
              </a:lnSpc>
            </a:pPr>
            <a:r>
              <a:rPr lang="en-US" sz="1600" b="1" dirty="0" smtClean="0"/>
              <a:t>Underground rates differ: depth, rock radiation etc.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Muon event rate ~10Hz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/>
              <a:t>On-line monitor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RPC parameters (High voltage, current)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Ambient parameters (T, P, RH)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D.C. power supplies,  thresholds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Gas systems and magnet control and </a:t>
            </a:r>
            <a:r>
              <a:rPr lang="en-US" sz="2000" b="1" dirty="0" smtClean="0"/>
              <a:t>monitoring</a:t>
            </a:r>
            <a:endParaRPr lang="en-US" sz="20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B.Satyanarayana, TIFR, Mumbai              Resistive Plate Chambers &amp; INO’s ICAL detector               SERCEHEP11, VECC, Kolkata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Factsheet of ICAL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/>
          </p:cNvGraphicFramePr>
          <p:nvPr/>
        </p:nvGraphicFramePr>
        <p:xfrm>
          <a:off x="678629" y="1600196"/>
          <a:ext cx="7786742" cy="478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94874"/>
                <a:gridCol w="3891868"/>
              </a:tblGrid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modules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Module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16m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Detector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48.4m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layers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Iron plate thickness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56mm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Gap for RPC trays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Magnetic field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1.3Tesla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RPC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1,840mm × 1,840mm × 24mm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Readout strip pitch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 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RPCs/Road/Layer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Roads/Layer/Module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192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28,800 (97,505m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)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readout strips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3,686,400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ICAL chose RPC?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44" y="1544316"/>
            <a:ext cx="8858312" cy="4968000"/>
          </a:xfrm>
        </p:spPr>
        <p:txBody>
          <a:bodyPr>
            <a:normAutofit fontScale="92500"/>
          </a:bodyPr>
          <a:lstStyle/>
          <a:p>
            <a:r>
              <a:rPr lang="en-US" sz="2300" dirty="0" smtClean="0"/>
              <a:t>Large detector area coverage, thin (~10mm), small mass thickness</a:t>
            </a:r>
          </a:p>
          <a:p>
            <a:r>
              <a:rPr lang="en-US" sz="2300" dirty="0" smtClean="0"/>
              <a:t>Flexible detector and readout geometry designs </a:t>
            </a:r>
          </a:p>
          <a:p>
            <a:r>
              <a:rPr lang="en-US" sz="2300" dirty="0" smtClean="0"/>
              <a:t>Solution for tracking, calorimeter, muon detectors</a:t>
            </a:r>
          </a:p>
          <a:p>
            <a:r>
              <a:rPr lang="en-US" sz="2300" dirty="0" smtClean="0"/>
              <a:t>Trigger, timing and special purpose design versions</a:t>
            </a:r>
          </a:p>
          <a:p>
            <a:r>
              <a:rPr lang="en-US" sz="2300" dirty="0" smtClean="0"/>
              <a:t>Built from simple/common materials; low fabrication cost</a:t>
            </a:r>
          </a:p>
          <a:p>
            <a:r>
              <a:rPr lang="en-US" sz="2300" dirty="0" smtClean="0"/>
              <a:t>Ease of construction and operation</a:t>
            </a:r>
          </a:p>
          <a:p>
            <a:r>
              <a:rPr lang="en-US" sz="2300" dirty="0" smtClean="0"/>
              <a:t>Highly suitable for industrial production</a:t>
            </a:r>
          </a:p>
          <a:p>
            <a:r>
              <a:rPr lang="en-US" sz="2300" dirty="0" smtClean="0"/>
              <a:t>Detector bias and signal pickup isolation</a:t>
            </a:r>
          </a:p>
          <a:p>
            <a:r>
              <a:rPr lang="en-US" sz="2300" dirty="0" smtClean="0"/>
              <a:t>Simple signal pickup and front-end electronics; digital information acquisition</a:t>
            </a:r>
          </a:p>
          <a:p>
            <a:r>
              <a:rPr lang="en-US" sz="2300" dirty="0" smtClean="0"/>
              <a:t>High single particle efficiency (&gt;95%) and time resolution (~1nSec)</a:t>
            </a:r>
          </a:p>
          <a:p>
            <a:r>
              <a:rPr lang="en-US" sz="2300" dirty="0" smtClean="0"/>
              <a:t>Particle tracking capability; 2-dimensional readout from the same chamber</a:t>
            </a:r>
          </a:p>
          <a:p>
            <a:r>
              <a:rPr lang="en-US" sz="2300" dirty="0" smtClean="0"/>
              <a:t>Scalable rate capability (Low to very high); Cosmic ray to collider detectors</a:t>
            </a:r>
          </a:p>
          <a:p>
            <a:r>
              <a:rPr lang="en-US" sz="2300" dirty="0" smtClean="0"/>
              <a:t>Good reliability, long term stability</a:t>
            </a:r>
          </a:p>
          <a:p>
            <a:r>
              <a:rPr lang="en-US" sz="2300" dirty="0" smtClean="0"/>
              <a:t>Under laying Physics mostly understood!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RPC </a:t>
            </a:r>
            <a:r>
              <a:rPr lang="en-US" dirty="0" smtClean="0"/>
              <a:t>stack (TIFR)</a:t>
            </a:r>
            <a:endParaRPr lang="en-US" dirty="0"/>
          </a:p>
        </p:txBody>
      </p:sp>
      <p:pic>
        <p:nvPicPr>
          <p:cNvPr id="9" name="Content Placeholder 8" descr="bigstack-la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766"/>
          <a:stretch>
            <a:fillRect/>
          </a:stretch>
        </p:blipFill>
        <p:spPr>
          <a:xfrm>
            <a:off x="683568" y="1484784"/>
            <a:ext cx="7782419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collage of interesting events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19" name="Content Placeholder 18" descr="R540_1759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9684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R540_58.png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21966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0337" name="Picture 1" descr="C:\Users\bsn\Documents\Meetings\nss2009\Chapter5Figs\R540_2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7806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39" name="Picture 3" descr="C:\Users\bsn\Documents\Meetings\nss2009\Chapter5Figs\R540_276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2824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40" name="Picture 4" descr="C:\Users\bsn\Documents\Meetings\nss2009\Chapter5Figs\R540_306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96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4" name="Picture 8" descr="C:\Users\bsn\Documents\Meetings\nss2009\Chapter5Figs\R540_138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9684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5" name="Picture 9" descr="C:\Users\bsn\Documents\Meetings\nss2009\Chapter5Figs\R540_317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780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6" name="Picture 10" descr="C:\Users\bsn\Documents\Meetings\nss2009\Chapter5Figs\R540_284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24800" y="4032000"/>
            <a:ext cx="2206894" cy="2520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detector </a:t>
            </a:r>
            <a:r>
              <a:rPr lang="en-US" dirty="0" smtClean="0"/>
              <a:t>magnet (VECC)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777326"/>
            <a:ext cx="4068000" cy="132343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 anchor="ctr" anchorCtr="1">
            <a:normAutofit fontScale="925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/>
              <a:t>13 layer sandwich of 50mm thick low carbon iron (</a:t>
            </a:r>
            <a:r>
              <a:rPr lang="en-US" sz="1600" i="1" dirty="0" smtClean="0"/>
              <a:t>Tata A-grade</a:t>
            </a:r>
            <a:r>
              <a:rPr lang="en-US" sz="1600" dirty="0" smtClean="0"/>
              <a:t>)</a:t>
            </a:r>
            <a:r>
              <a:rPr lang="en-US" sz="1600" i="1" dirty="0" smtClean="0"/>
              <a:t> </a:t>
            </a:r>
            <a:r>
              <a:rPr lang="en-US" sz="1600" dirty="0" smtClean="0"/>
              <a:t>plates (35ton absorber)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smtClean="0"/>
              <a:t>Detector is magnetised to 1.5Tesla, enabling momentum measurement of 1-10Gev muons produced by </a:t>
            </a:r>
            <a:r>
              <a:rPr lang="en-US" sz="1600" dirty="0" smtClean="0">
                <a:sym typeface="Symbol"/>
              </a:rPr>
              <a:t></a:t>
            </a:r>
            <a:r>
              <a:rPr lang="en-US" sz="1600" baseline="-25000" dirty="0" smtClean="0"/>
              <a:t>μ</a:t>
            </a:r>
            <a:r>
              <a:rPr lang="en-US" sz="1600" dirty="0" smtClean="0"/>
              <a:t> interactions in the detector.</a:t>
            </a:r>
          </a:p>
        </p:txBody>
      </p:sp>
      <p:pic>
        <p:nvPicPr>
          <p:cNvPr id="26726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29" y="3284984"/>
            <a:ext cx="4068000" cy="30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4" cstate="print"/>
          <a:srcRect t="7800"/>
          <a:stretch>
            <a:fillRect/>
          </a:stretch>
        </p:blipFill>
        <p:spPr bwMode="auto">
          <a:xfrm>
            <a:off x="4355976" y="1728000"/>
            <a:ext cx="2268000" cy="22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5" cstate="print"/>
          <a:srcRect t="7815"/>
          <a:stretch>
            <a:fillRect/>
          </a:stretch>
        </p:blipFill>
        <p:spPr bwMode="auto">
          <a:xfrm>
            <a:off x="6732240" y="1727998"/>
            <a:ext cx="2268000" cy="225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6" cstate="print"/>
          <a:srcRect t="8155"/>
          <a:stretch>
            <a:fillRect/>
          </a:stretch>
        </p:blipFill>
        <p:spPr bwMode="auto">
          <a:xfrm>
            <a:off x="4355976" y="4087462"/>
            <a:ext cx="2268000" cy="22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9" name="Picture 5"/>
          <p:cNvPicPr>
            <a:picLocks noChangeAspect="1" noChangeArrowheads="1"/>
          </p:cNvPicPr>
          <p:nvPr/>
        </p:nvPicPr>
        <p:blipFill>
          <a:blip r:embed="rId7" cstate="print"/>
          <a:srcRect t="7830"/>
          <a:stretch>
            <a:fillRect/>
          </a:stretch>
        </p:blipFill>
        <p:spPr bwMode="auto">
          <a:xfrm>
            <a:off x="6732240" y="4078799"/>
            <a:ext cx="2268000" cy="225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mx2m-ass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8733"/>
          <a:stretch>
            <a:fillRect/>
          </a:stretch>
        </p:blipFill>
        <p:spPr>
          <a:xfrm>
            <a:off x="46006" y="1571612"/>
            <a:ext cx="4996243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final frontier: 2m × 2m RPCs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B.Satyanarayana, TIFR, Mumbai              Resistive Plate Chambers &amp; INO’s ICAL detector               SERCEHEP11, VECC, Kolkata</a:t>
            </a:r>
            <a:endParaRPr lang="en-SG" dirty="0"/>
          </a:p>
        </p:txBody>
      </p:sp>
      <p:sp>
        <p:nvSpPr>
          <p:cNvPr id="22" name="TextBox 21"/>
          <p:cNvSpPr txBox="1"/>
          <p:nvPr/>
        </p:nvSpPr>
        <p:spPr>
          <a:xfrm>
            <a:off x="1440000" y="5040000"/>
            <a:ext cx="2484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RPC fabrication stand</a:t>
            </a:r>
            <a:endParaRPr lang="en-SG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000" y="5040000"/>
            <a:ext cx="1728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RPC test stand</a:t>
            </a:r>
            <a:endParaRPr lang="en-SG" sz="20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645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202" y="1581150"/>
            <a:ext cx="3882834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Characterisation of 2m × 2m RPCs</a:t>
            </a:r>
            <a:endParaRPr lang="en-S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10" name="Content Placeholder 15" descr="Current_AL01_with-withoutSF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0" y="1548000"/>
            <a:ext cx="4032000" cy="2476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9" descr="Efficiency_AL01_withoutSF6.PNG"/>
          <p:cNvPicPr>
            <a:picLocks noChangeAspect="1"/>
          </p:cNvPicPr>
          <p:nvPr/>
        </p:nvPicPr>
        <p:blipFill>
          <a:blip r:embed="rId3" cstate="print"/>
          <a:srcRect l="774" t="2520" r="774" b="1260"/>
          <a:stretch>
            <a:fillRect/>
          </a:stretch>
        </p:blipFill>
        <p:spPr>
          <a:xfrm>
            <a:off x="500034" y="4075200"/>
            <a:ext cx="4032000" cy="24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16" descr="AL01-noise-plateau-noSF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000" y="1548000"/>
            <a:ext cx="3672000" cy="250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AL01-noiserate-noSF6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896000" y="4076705"/>
            <a:ext cx="3672000" cy="241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-576000" y="2988000"/>
            <a:ext cx="1692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V-I characteristics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76000" y="5436000"/>
            <a:ext cx="1692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Efficiency plateau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848000" y="2952000"/>
            <a:ext cx="1800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Noise rate linearity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920000" y="5472000"/>
            <a:ext cx="1656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Noise rate profile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Absolute time resolution plots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7" name="Picture 6" descr="tdc-abs.png"/>
          <p:cNvPicPr>
            <a:picLocks noChangeAspect="1"/>
          </p:cNvPicPr>
          <p:nvPr/>
        </p:nvPicPr>
        <p:blipFill>
          <a:blip r:embed="rId3" cstate="print"/>
          <a:srcRect l="3906" t="12384" r="3906" b="6852"/>
          <a:stretch>
            <a:fillRect/>
          </a:stretch>
        </p:blipFill>
        <p:spPr>
          <a:xfrm>
            <a:off x="614961" y="1548000"/>
            <a:ext cx="7914078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b10-impac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8562" y="1512000"/>
            <a:ext cx="3852000" cy="259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ab12-sur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073" r="8590"/>
          <a:stretch>
            <a:fillRect/>
          </a:stretch>
        </p:blipFill>
        <p:spPr>
          <a:xfrm>
            <a:off x="4581519" y="1512000"/>
            <a:ext cx="3919571" cy="255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results from prototype stack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B.Satyanarayana, TIFR, Mumbai              Resistive Plate Chambers &amp; INO’s ICAL detector               SERCEHEP11, VECC, Kolkata</a:t>
            </a:r>
            <a:endParaRPr lang="en-SG" dirty="0"/>
          </a:p>
        </p:txBody>
      </p:sp>
      <p:pic>
        <p:nvPicPr>
          <p:cNvPr id="11" name="Content Placeholder 6" descr="ib02-residue.jpg"/>
          <p:cNvPicPr>
            <a:picLocks noChangeAspect="1"/>
          </p:cNvPicPr>
          <p:nvPr/>
        </p:nvPicPr>
        <p:blipFill>
          <a:blip r:embed="rId4" cstate="print"/>
          <a:srcRect l="4147" r="8294"/>
          <a:stretch>
            <a:fillRect/>
          </a:stretch>
        </p:blipFill>
        <p:spPr>
          <a:xfrm>
            <a:off x="648562" y="4140000"/>
            <a:ext cx="3852000" cy="238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7" descr="ab12-multi.jpg"/>
          <p:cNvPicPr>
            <a:picLocks noChangeAspect="1"/>
          </p:cNvPicPr>
          <p:nvPr/>
        </p:nvPicPr>
        <p:blipFill>
          <a:blip r:embed="rId5" cstate="print"/>
          <a:srcRect l="4739" r="8590"/>
          <a:stretch>
            <a:fillRect/>
          </a:stretch>
        </p:blipFill>
        <p:spPr>
          <a:xfrm>
            <a:off x="4649090" y="4114600"/>
            <a:ext cx="3852000" cy="240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71472" y="1500174"/>
            <a:ext cx="2592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Impact position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2800" y="1512000"/>
            <a:ext cx="2376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Tomography</a:t>
            </a:r>
            <a:r>
              <a:rPr lang="en-US" sz="1600" dirty="0" smtClean="0">
                <a:solidFill>
                  <a:srgbClr val="FF0000"/>
                </a:solidFill>
              </a:rPr>
              <a:t> of the RPC</a:t>
            </a:r>
            <a:endParaRPr lang="en-SG" sz="16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000" y="4140000"/>
            <a:ext cx="2952000" cy="338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position residue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7600" y="4114800"/>
            <a:ext cx="2484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multiplicity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operating mode definitions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33958" y="1571612"/>
            <a:ext cx="4281518" cy="4826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/>
              <a:t>Let,    n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No. of electrons in a cluster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>
                <a:sym typeface="Symbol" pitchFamily="18" charset="2"/>
              </a:rPr>
              <a:t>              = Townsend coefficient (No.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of  ionisations/unit length)</a:t>
            </a:r>
          </a:p>
          <a:p>
            <a:pPr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 = Attachment coefficient (No.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of electrons captured by the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                    gas/unit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Then, the no. of electrons reaching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600" dirty="0" smtClean="0">
                <a:sym typeface="Symbol" pitchFamily="18" charset="2"/>
              </a:rPr>
              <a:t>the anode,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2000" dirty="0" smtClean="0">
                <a:sym typeface="Symbol" pitchFamily="18" charset="2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n = n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(- )x</a:t>
            </a:r>
            <a:endParaRPr lang="en-US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1800" dirty="0" smtClean="0">
              <a:sym typeface="Symbol" pitchFamily="18" charset="2"/>
            </a:endParaRP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Where x = Distance between anode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and the point where the cluster 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ym typeface="Symbol" pitchFamily="18" charset="2"/>
              </a:rPr>
              <a:t>is produced.</a:t>
            </a:r>
          </a:p>
          <a:p>
            <a:pPr>
              <a:lnSpc>
                <a:spcPct val="110000"/>
              </a:lnSpc>
              <a:buNone/>
            </a:pPr>
            <a:r>
              <a:rPr lang="en-US" sz="1800" dirty="0" smtClean="0">
                <a:sym typeface="Symbol" pitchFamily="18" charset="2"/>
              </a:rPr>
              <a:t>Gain of the detector, M = n / n</a:t>
            </a:r>
            <a:r>
              <a:rPr lang="en-US" sz="1800" baseline="-25000" dirty="0" smtClean="0">
                <a:sym typeface="Symbol" pitchFamily="18" charset="2"/>
              </a:rPr>
              <a:t>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" name="Text Box 9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500562" y="1573212"/>
            <a:ext cx="4500594" cy="482347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 A planar detector with resistive </a:t>
            </a:r>
            <a:r>
              <a:rPr lang="en-US" sz="1600" dirty="0" smtClean="0">
                <a:solidFill>
                  <a:schemeClr val="tx1"/>
                </a:solidFill>
              </a:rPr>
              <a:t>electrodes ≈  </a:t>
            </a:r>
            <a:r>
              <a:rPr lang="en-US" sz="1600" dirty="0">
                <a:solidFill>
                  <a:schemeClr val="tx1"/>
                </a:solidFill>
              </a:rPr>
              <a:t>Set of independent discharge cells</a:t>
            </a:r>
          </a:p>
          <a:p>
            <a:r>
              <a:rPr lang="en-US" sz="1600" dirty="0">
                <a:solidFill>
                  <a:schemeClr val="tx1"/>
                </a:solidFill>
              </a:rPr>
              <a:t> Expression for the capacitance of a planar condenser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  Area </a:t>
            </a:r>
            <a:r>
              <a:rPr lang="en-US" sz="1600" dirty="0">
                <a:solidFill>
                  <a:schemeClr val="tx1"/>
                </a:solidFill>
                <a:sym typeface="Symbol" pitchFamily="18" charset="2"/>
              </a:rPr>
              <a:t>of such cells is proportional to the total average charge, Q that 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is produced </a:t>
            </a:r>
            <a:r>
              <a:rPr lang="en-US" sz="1600" dirty="0">
                <a:solidFill>
                  <a:schemeClr val="tx1"/>
                </a:solidFill>
                <a:sym typeface="Symbol" pitchFamily="18" charset="2"/>
              </a:rPr>
              <a:t>in the gas gap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>
              <a:buFont typeface="Wingdings" pitchFamily="2" charset="2"/>
              <a:buChar char="v"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endParaRPr lang="en-US" sz="160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Where, d = gap thickness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               V = Applied voltage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              </a:t>
            </a:r>
            <a:r>
              <a:rPr lang="en-US" sz="1600" baseline="-25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US" sz="1600" dirty="0" smtClean="0">
                <a:solidFill>
                  <a:schemeClr val="tx1"/>
                </a:solidFill>
                <a:sym typeface="Symbol" pitchFamily="18" charset="2"/>
              </a:rPr>
              <a:t>  = Dielectric constant of the gas</a:t>
            </a:r>
            <a:endParaRPr lang="en-US" sz="1600" baseline="-25000" dirty="0" smtClean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Lower the Q; lower the area of the cell  (that is ‘dead’ during a hit) and hence  higher the rate handling capability of  the RPC</a:t>
            </a:r>
            <a:endParaRPr lang="en-US" sz="1550" dirty="0" smtClean="0">
              <a:solidFill>
                <a:srgbClr val="CC0000"/>
              </a:solidFill>
              <a:sym typeface="Symbol" pitchFamily="18" charset="2"/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5972031" y="3558568"/>
          <a:ext cx="1100299" cy="869432"/>
        </p:xfrm>
        <a:graphic>
          <a:graphicData uri="http://schemas.openxmlformats.org/presentationml/2006/ole">
            <p:oleObj spid="_x0000_s65542" name="Equation" r:id="rId4" imgW="5457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1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strip rate monitoring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7" name="Content Placeholder 7" descr="noise-r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2966" y="1553635"/>
            <a:ext cx="4162302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4724"/>
          <a:stretch>
            <a:fillRect/>
          </a:stretch>
        </p:blipFill>
        <p:spPr bwMode="auto">
          <a:xfrm>
            <a:off x="4706601" y="4285524"/>
            <a:ext cx="3563456" cy="14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spect="1"/>
          </p:cNvSpPr>
          <p:nvPr/>
        </p:nvSpPr>
        <p:spPr>
          <a:xfrm>
            <a:off x="5783155" y="4848443"/>
            <a:ext cx="1440000" cy="37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" name="Content Placeholder 7" descr="rate-pro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32" y="1553491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6" descr="rate-h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942" y="4057156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1830514" y="3499279"/>
            <a:ext cx="2052000" cy="22560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profile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492146" y="4059326"/>
            <a:ext cx="2365937" cy="222956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histogram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4504745" y="1548000"/>
            <a:ext cx="2636330" cy="4459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Temperature dependence on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noise rate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Lon-term stability of </a:t>
            </a:r>
            <a:r>
              <a:rPr lang="en-US" sz="4400" dirty="0" smtClean="0"/>
              <a:t>glass RPCs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/>
          <a:srcRect l="1241" t="5369" r="1241" b="3221"/>
          <a:stretch>
            <a:fillRect/>
          </a:stretch>
        </p:blipFill>
        <p:spPr bwMode="auto">
          <a:xfrm>
            <a:off x="882000" y="1548002"/>
            <a:ext cx="7380000" cy="266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 cstate="print"/>
          <a:srcRect l="4029" t="7687" r="806" b="2562"/>
          <a:stretch>
            <a:fillRect/>
          </a:stretch>
        </p:blipFill>
        <p:spPr bwMode="auto">
          <a:xfrm>
            <a:off x="882000" y="4285147"/>
            <a:ext cx="7380000" cy="218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Zenith angle distribution of cosmic </a:t>
            </a:r>
            <a:r>
              <a:rPr lang="en-US" dirty="0" smtClean="0"/>
              <a:t>ray muons through RPC stack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 descr="zen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93" y="1556792"/>
            <a:ext cx="6792615" cy="49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Beta distribution of cosmic ray muons through RPC stack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 descr="betaoverlay_8Dec.png"/>
          <p:cNvPicPr>
            <a:picLocks noChangeAspect="1"/>
          </p:cNvPicPr>
          <p:nvPr/>
        </p:nvPicPr>
        <p:blipFill>
          <a:blip r:embed="rId2" cstate="print"/>
          <a:srcRect l="5663" t="6790" r="8942" b="7355"/>
          <a:stretch>
            <a:fillRect/>
          </a:stretch>
        </p:blipFill>
        <p:spPr>
          <a:xfrm>
            <a:off x="103242" y="1715132"/>
            <a:ext cx="8937516" cy="473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ICAL’s physics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 descr="eventdis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410" y="1485344"/>
            <a:ext cx="854118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/>
          <a:srcRect l="1331" t="8703" r="8650"/>
          <a:stretch>
            <a:fillRect/>
          </a:stretch>
        </p:blipFill>
        <p:spPr bwMode="auto">
          <a:xfrm>
            <a:off x="3240000" y="3286800"/>
            <a:ext cx="2880000" cy="156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Hierarchical trigger system for ICAL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 cstate="print"/>
          <a:srcRect l="1658" t="7516" r="9394"/>
          <a:stretch>
            <a:fillRect/>
          </a:stretch>
        </p:blipFill>
        <p:spPr bwMode="auto">
          <a:xfrm>
            <a:off x="216000" y="1628800"/>
            <a:ext cx="2880000" cy="154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4" cstate="print"/>
          <a:srcRect l="1105" t="8590" r="8841"/>
          <a:stretch>
            <a:fillRect/>
          </a:stretch>
        </p:blipFill>
        <p:spPr bwMode="auto">
          <a:xfrm>
            <a:off x="216000" y="3284984"/>
            <a:ext cx="2880000" cy="150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5" cstate="print"/>
          <a:srcRect l="1223" t="8017" r="9174"/>
          <a:stretch>
            <a:fillRect/>
          </a:stretch>
        </p:blipFill>
        <p:spPr bwMode="auto">
          <a:xfrm>
            <a:off x="216000" y="4869160"/>
            <a:ext cx="2880000" cy="157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98464" y="25055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Muon</a:t>
            </a:r>
            <a:endParaRPr lang="en-SG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51720" y="414908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CC</a:t>
            </a:r>
            <a:endParaRPr lang="en-SG" b="1" dirty="0"/>
          </a:p>
        </p:txBody>
      </p:sp>
      <p:sp>
        <p:nvSpPr>
          <p:cNvPr id="12" name="Rectangle 11"/>
          <p:cNvSpPr/>
          <p:nvPr/>
        </p:nvSpPr>
        <p:spPr>
          <a:xfrm>
            <a:off x="1968491" y="5805264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SG" b="1" dirty="0" smtClean="0"/>
              <a:t>QE </a:t>
            </a:r>
            <a:endParaRPr lang="en-SG" b="1" dirty="0"/>
          </a:p>
        </p:txBody>
      </p:sp>
      <p:sp>
        <p:nvSpPr>
          <p:cNvPr id="16" name="Rectangle 15"/>
          <p:cNvSpPr/>
          <p:nvPr/>
        </p:nvSpPr>
        <p:spPr>
          <a:xfrm>
            <a:off x="4379894" y="4109909"/>
            <a:ext cx="118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SG" b="1" dirty="0" smtClean="0"/>
              <a:t>Resonant </a:t>
            </a:r>
            <a:endParaRPr lang="en-SG" b="1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 l="1902" t="7131" r="8878"/>
          <a:stretch>
            <a:fillRect/>
          </a:stretch>
        </p:blipFill>
        <p:spPr bwMode="auto">
          <a:xfrm>
            <a:off x="3240000" y="4870800"/>
            <a:ext cx="2880000" cy="15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5124538" y="5788085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SG" b="1" dirty="0" smtClean="0"/>
              <a:t>DI </a:t>
            </a:r>
            <a:endParaRPr lang="en-SG" b="1" dirty="0"/>
          </a:p>
        </p:txBody>
      </p:sp>
      <p:pic>
        <p:nvPicPr>
          <p:cNvPr id="3676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585028"/>
            <a:ext cx="2915816" cy="286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1628800"/>
            <a:ext cx="5836121" cy="14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production of ICAL RPCs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44824"/>
            <a:ext cx="576310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503" y="1844824"/>
            <a:ext cx="324000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of gases in 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0140" y="3328102"/>
          <a:ext cx="8786874" cy="3171842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017484"/>
                <a:gridCol w="1168762"/>
                <a:gridCol w="1110141"/>
                <a:gridCol w="1197417"/>
                <a:gridCol w="1029848"/>
                <a:gridCol w="1147670"/>
                <a:gridCol w="1057776"/>
                <a:gridCol w="1057776"/>
              </a:tblGrid>
              <a:tr h="105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Gas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Avalanche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Streamer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Maximum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Volume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L)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Density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(g/L</a:t>
                      </a:r>
                      <a:r>
                        <a:rPr lang="en-US" sz="1500" dirty="0"/>
                        <a:t>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Weight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Kg)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Cost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(Rs/Kg)</a:t>
                      </a: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500" dirty="0"/>
                        <a:t>Argon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58,503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1.784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104.4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R134a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62.0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186,234.6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4.25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791.5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Isobutane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15,600.8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2.51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39.16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SF</a:t>
                      </a:r>
                      <a:r>
                        <a:rPr lang="en-US" sz="1500" baseline="-25000" dirty="0"/>
                        <a:t>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390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6.164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2.40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000" y="1454835"/>
            <a:ext cx="9000000" cy="18047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Total number of RPCs in ICAL = 3 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 150 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 64 = 28,800</a:t>
            </a:r>
            <a:endParaRPr lang="en-US" sz="2000" dirty="0" smtClean="0">
              <a:solidFill>
                <a:srgbClr val="C00000"/>
              </a:solidFill>
              <a:ea typeface="Times New Roman"/>
            </a:endParaRPr>
          </a:p>
          <a:p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Total gas volume = 28,800 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C00000"/>
                </a:solidFill>
                <a:ea typeface="Times New Roman"/>
                <a:cs typeface="TTE27902D8t00"/>
              </a:rPr>
              <a:t> 0.2cm = 195,010 litres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For example: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One volume change/day with 10% gas top-up in a re-circulating scheme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Approximate running gas cost = Rs  30,000/day (R134a from Mafron)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/>
          <a:srcRect t="2685" b="1343"/>
          <a:stretch>
            <a:fillRect/>
          </a:stretch>
        </p:blipFill>
        <p:spPr bwMode="auto">
          <a:xfrm>
            <a:off x="72000" y="1491702"/>
            <a:ext cx="9000000" cy="506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of gas sealed RPCs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 loop gas system for ICAL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2" cstate="print"/>
          <a:srcRect l="624" t="7874" r="5613" b="25872"/>
          <a:stretch>
            <a:fillRect/>
          </a:stretch>
        </p:blipFill>
        <p:spPr bwMode="auto">
          <a:xfrm>
            <a:off x="1458000" y="1556806"/>
            <a:ext cx="6228000" cy="487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Rate capability of a streamer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533420"/>
            <a:ext cx="8640000" cy="488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 descr="RPC_elec_layout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781" t="1963" r="10156" b="4250"/>
          <a:stretch>
            <a:fillRect/>
          </a:stretch>
        </p:blipFill>
        <p:spPr>
          <a:xfrm>
            <a:off x="396072" y="1557328"/>
            <a:ext cx="4824000" cy="48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Functional diagram of ICAL DAQ</a:t>
            </a:r>
            <a:endParaRPr lang="en-SG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60</a:t>
            </a:fld>
            <a:endParaRPr kumimoji="0"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8611" t="37906" r="14205" b="33397"/>
          <a:stretch>
            <a:fillRect/>
          </a:stretch>
        </p:blipFill>
        <p:spPr bwMode="auto">
          <a:xfrm>
            <a:off x="5400464" y="1558800"/>
            <a:ext cx="3348000" cy="184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8500" t="38183" r="17069" b="20475"/>
          <a:stretch>
            <a:fillRect/>
          </a:stretch>
        </p:blipFill>
        <p:spPr bwMode="auto">
          <a:xfrm>
            <a:off x="5400464" y="3594224"/>
            <a:ext cx="3348000" cy="277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Features of ICAL FE ASIC</a:t>
            </a:r>
            <a:endParaRPr lang="en-SG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628800"/>
            <a:ext cx="9000000" cy="462560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IC Service: Europractice (MPW), Belgium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SG" sz="2400" dirty="0" smtClean="0"/>
              <a:t>Service agent:  IMEC, Belgium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Foundry: austriamicrosystems</a:t>
            </a:r>
            <a:endParaRPr lang="en-SG" sz="2400" dirty="0" smtClean="0"/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SG" sz="2400" dirty="0" smtClean="0"/>
              <a:t>Process: AMSc35b4c3 (0.35</a:t>
            </a:r>
            <a:r>
              <a:rPr lang="el-GR" sz="2400" dirty="0" smtClean="0"/>
              <a:t>μ</a:t>
            </a:r>
            <a:r>
              <a:rPr lang="en-SG" sz="2400" dirty="0" smtClean="0"/>
              <a:t>m CMOS)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Input dynamic range:18fC – 1.36pC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Input impedance: 45</a:t>
            </a:r>
            <a:r>
              <a:rPr lang="el-GR" sz="2400" dirty="0" smtClean="0"/>
              <a:t>Ω</a:t>
            </a:r>
            <a:r>
              <a:rPr lang="en-US" sz="2400" dirty="0" smtClean="0"/>
              <a:t> @350MHz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Amplifier gain: 8mV/</a:t>
            </a:r>
            <a:r>
              <a:rPr lang="el-GR" sz="2400" dirty="0" smtClean="0"/>
              <a:t>μ</a:t>
            </a:r>
            <a:r>
              <a:rPr lang="en-US" sz="2400" dirty="0" smtClean="0"/>
              <a:t>A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3-dB Bandwidth: 274MHz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Rise time: 1.2ns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Comparator’s sensitivity: 2mV</a:t>
            </a:r>
            <a:endParaRPr lang="en-SG" sz="2400" dirty="0" smtClean="0"/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LVDS drive: 4mA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Power per channel: &lt; 20mW</a:t>
            </a:r>
            <a:endParaRPr lang="en-SG" sz="2400" dirty="0" smtClean="0"/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Package: </a:t>
            </a:r>
            <a:r>
              <a:rPr lang="en-SG" sz="2400" dirty="0" smtClean="0"/>
              <a:t>CLCC48(</a:t>
            </a:r>
            <a:r>
              <a:rPr lang="en-US" sz="2400" dirty="0" smtClean="0"/>
              <a:t>48-pin)</a:t>
            </a:r>
            <a:endParaRPr lang="en-SG" sz="2400" dirty="0" smtClean="0"/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/>
              <a:t>Chip area: 13mm</a:t>
            </a:r>
            <a:r>
              <a:rPr lang="en-US" sz="2400" baseline="30000" dirty="0" smtClean="0"/>
              <a:t>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SG" dirty="0"/>
          </a:p>
        </p:txBody>
      </p:sp>
      <p:pic>
        <p:nvPicPr>
          <p:cNvPr id="5" name="Picture 4" descr="dsc_2603.jpg"/>
          <p:cNvPicPr>
            <a:picLocks noChangeAspect="1"/>
          </p:cNvPicPr>
          <p:nvPr/>
        </p:nvPicPr>
        <p:blipFill>
          <a:blip r:embed="rId2" cstate="print"/>
          <a:srcRect l="11017" t="1276" r="10467" b="13271"/>
          <a:stretch>
            <a:fillRect/>
          </a:stretch>
        </p:blipFill>
        <p:spPr>
          <a:xfrm>
            <a:off x="4620384" y="2972958"/>
            <a:ext cx="4416112" cy="319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61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device for ICAL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368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66" t="17079" r="17895" b="20657"/>
          <a:stretch>
            <a:fillRect/>
          </a:stretch>
        </p:blipFill>
        <p:spPr bwMode="auto">
          <a:xfrm>
            <a:off x="72000" y="1628800"/>
            <a:ext cx="9000000" cy="47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is the place of happening!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628800"/>
            <a:ext cx="9000000" cy="462560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 mega basic science project, first of its kind in the country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Centre for doing cutting </a:t>
            </a:r>
            <a:r>
              <a:rPr lang="en-US" dirty="0" smtClean="0"/>
              <a:t>edge physics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Physics </a:t>
            </a:r>
            <a:r>
              <a:rPr lang="en-US" dirty="0" smtClean="0"/>
              <a:t>simulations </a:t>
            </a:r>
            <a:r>
              <a:rPr lang="en-US" dirty="0" smtClean="0"/>
              <a:t>&amp; software development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Detector R&amp;D for science and societal applications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World’s largest electro magnet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World’s largest deployment of </a:t>
            </a:r>
            <a:r>
              <a:rPr lang="en-US" dirty="0" smtClean="0"/>
              <a:t>RPCs and other infrastructure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State-of-the-art electronics, DAQ and on-line software development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Dedicated scientific manpower development programme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Centre for particle physics and detector development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Domestic industrial development is one of the important spin-offs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Aggressive public outreach and science popularisation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Indeed, truly a world class laboratory in the making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Stay tuned – still better, participate</a:t>
            </a:r>
          </a:p>
          <a:p>
            <a:pPr>
              <a:lnSpc>
                <a:spcPct val="120000"/>
              </a:lnSpc>
            </a:pP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For your attention.</a:t>
            </a:r>
          </a:p>
          <a:p>
            <a:r>
              <a:rPr lang="en-US" dirty="0" smtClean="0"/>
              <a:t>Lecture notes will be made available on my web page:</a:t>
            </a:r>
          </a:p>
          <a:p>
            <a:r>
              <a:rPr lang="en-US" dirty="0" smtClean="0"/>
              <a:t>http://www.tifr.res.in/~bsn/INO</a:t>
            </a:r>
          </a:p>
          <a:p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avalanche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4000" y="1714487"/>
            <a:ext cx="8676000" cy="475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Role of RPC gases in avalanche control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Argon is the ionising gas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R134a to capture free electrons and localise avalanche</a:t>
            </a:r>
          </a:p>
          <a:p>
            <a:pPr lvl="2">
              <a:lnSpc>
                <a:spcPct val="120000"/>
              </a:lnSpc>
              <a:buNone/>
            </a:pP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+ X  </a:t>
            </a:r>
            <a:r>
              <a:rPr lang="en-US" dirty="0" smtClean="0">
                <a:sym typeface="Wingdings" pitchFamily="2" charset="2"/>
              </a:rPr>
              <a:t> X</a:t>
            </a:r>
            <a:r>
              <a:rPr lang="en-US" baseline="30000" dirty="0" smtClean="0">
                <a:sym typeface="Wingdings" pitchFamily="2" charset="2"/>
              </a:rPr>
              <a:t>-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(Electron attachment)</a:t>
            </a:r>
          </a:p>
          <a:p>
            <a:pPr lvl="2">
              <a:lnSpc>
                <a:spcPct val="120000"/>
              </a:lnSpc>
              <a:buNone/>
            </a:pPr>
            <a:r>
              <a:rPr lang="en-US" dirty="0" smtClean="0">
                <a:sym typeface="Wingdings" pitchFamily="2" charset="2"/>
              </a:rPr>
              <a:t>X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X 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(Recombination)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Isobutane to stop photon induced streamers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SF</a:t>
            </a:r>
            <a:r>
              <a:rPr lang="en-US" baseline="-25000" dirty="0" smtClean="0"/>
              <a:t>6 </a:t>
            </a:r>
            <a:r>
              <a:rPr lang="en-US" dirty="0" smtClean="0"/>
              <a:t> for preventing streamer transitions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Growth of the avalanche is governed by dN/dx = </a:t>
            </a:r>
            <a:r>
              <a:rPr lang="el-GR" dirty="0" smtClean="0"/>
              <a:t>α</a:t>
            </a:r>
            <a:r>
              <a:rPr lang="en-US" dirty="0" smtClean="0"/>
              <a:t>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space charge produced by the avalanche shields (at about </a:t>
            </a:r>
            <a:r>
              <a:rPr lang="el-GR" dirty="0" smtClean="0"/>
              <a:t>α</a:t>
            </a:r>
            <a:r>
              <a:rPr lang="en-US" dirty="0" smtClean="0"/>
              <a:t>x = 20) the applied field and avoids exponential divergence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Townsend equation should be dN/dx = </a:t>
            </a:r>
            <a:r>
              <a:rPr lang="el-GR" dirty="0" smtClean="0"/>
              <a:t>α</a:t>
            </a:r>
            <a:r>
              <a:rPr lang="en-US" dirty="0" smtClean="0"/>
              <a:t>(E)N</a:t>
            </a:r>
          </a:p>
          <a:p>
            <a:pPr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modes of RPC operation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273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566" y="1751577"/>
            <a:ext cx="4320000" cy="267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78" y="1571816"/>
            <a:ext cx="4320000" cy="28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27198" y="4455191"/>
            <a:ext cx="4214842" cy="205902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Gain of the detector  &lt;&lt; 10</a:t>
            </a:r>
            <a:r>
              <a:rPr lang="en-US" baseline="30000" dirty="0" smtClean="0"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Charge developed  ~1pC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Needs a preamplifier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Longer life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Typical gas mixture Fr:iB:SF</a:t>
            </a:r>
            <a:r>
              <a:rPr lang="en-US" baseline="-25000" dirty="0" smtClean="0"/>
              <a:t>6</a:t>
            </a:r>
            <a:r>
              <a:rPr lang="en-US" dirty="0" smtClean="0"/>
              <a:t>::94.5:4:0.5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Moderate purity of gases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Higher counting rate capability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7446" y="4400104"/>
            <a:ext cx="4214842" cy="205902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Gain of the detector  &gt;  10</a:t>
            </a:r>
            <a:r>
              <a:rPr lang="en-US" baseline="30000" dirty="0" smtClean="0"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  Charge developed ~ 100pC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No need for a preamplier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Relatively shorter  life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Typical gas mixture </a:t>
            </a:r>
            <a:r>
              <a:rPr lang="en-US" dirty="0" smtClean="0"/>
              <a:t>Fr:iB:Ar::62.8:30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High purity of gases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  Low counting rate capability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712" y="1500174"/>
            <a:ext cx="4214842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Avalanche mode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932" y="1500174"/>
            <a:ext cx="4214842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Streamer  mode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Avalanche development in RPC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B.Satyanarayana, TIFR, Mumbai              Resistive Plate Chambers &amp; INO’s ICAL detector               SERCEHEP11, VECC, Kolkata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756430"/>
            <a:ext cx="3384000" cy="2916000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RPC  volume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2mm glass resistive plates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2mm gap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Gas mixture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C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 (97%)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iC</a:t>
            </a:r>
            <a:r>
              <a:rPr lang="en-US" sz="160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</a:rPr>
              <a:t>10</a:t>
            </a:r>
            <a:r>
              <a:rPr lang="en-US" sz="1600" dirty="0" smtClean="0">
                <a:solidFill>
                  <a:srgbClr val="FF0000"/>
                </a:solidFill>
              </a:rPr>
              <a:t> (2.5%)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SF</a:t>
            </a:r>
            <a:r>
              <a:rPr lang="en-US" sz="1600" baseline="-25000" dirty="0" smtClean="0">
                <a:solidFill>
                  <a:srgbClr val="FF0000"/>
                </a:solidFill>
              </a:rPr>
              <a:t>6</a:t>
            </a:r>
            <a:r>
              <a:rPr lang="en-US" sz="1600" dirty="0" smtClean="0">
                <a:solidFill>
                  <a:srgbClr val="FF0000"/>
                </a:solidFill>
              </a:rPr>
              <a:t> (0.5%)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HV applied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10.0kV 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sz="1600" dirty="0" smtClean="0">
              <a:solidFill>
                <a:srgbClr val="FF0000"/>
              </a:solidFill>
            </a:endParaRP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481" y="6028064"/>
            <a:ext cx="3384000" cy="648000"/>
          </a:xfrm>
          <a:prstGeom prst="stripedRightArrow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sz="2000" dirty="0" smtClean="0">
                <a:solidFill>
                  <a:srgbClr val="6600CC"/>
                </a:solidFill>
              </a:rPr>
              <a:t>Credit: Christian Lippmann</a:t>
            </a:r>
            <a:endParaRPr lang="en-US" sz="2000" dirty="0">
              <a:solidFill>
                <a:srgbClr val="66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913" y="4714884"/>
            <a:ext cx="3384000" cy="129266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Particle legend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Red: Positive ions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Blue: Negative ions</a:t>
            </a:r>
          </a:p>
          <a:p>
            <a:pPr algn="ctr"/>
            <a:r>
              <a:rPr lang="en-US" dirty="0" smtClean="0"/>
              <a:t>Black: Electrons</a:t>
            </a:r>
            <a:endParaRPr lang="en-US" sz="1400" dirty="0" smtClean="0"/>
          </a:p>
        </p:txBody>
      </p:sp>
      <p:pic>
        <p:nvPicPr>
          <p:cNvPr id="13" name="atlas_1D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9671" y="1605111"/>
            <a:ext cx="5076825" cy="484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30452</TotalTime>
  <Words>3616</Words>
  <Application>Microsoft Office PowerPoint</Application>
  <PresentationFormat>On-screen Show (4:3)</PresentationFormat>
  <Paragraphs>812</Paragraphs>
  <Slides>64</Slides>
  <Notes>39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Module</vt:lpstr>
      <vt:lpstr>Technic</vt:lpstr>
      <vt:lpstr>Equation</vt:lpstr>
      <vt:lpstr>Resistive Plate Chambers &amp; INO’s ICAL detector</vt:lpstr>
      <vt:lpstr>Lecture – I</vt:lpstr>
      <vt:lpstr>Schematic of a basic RPC</vt:lpstr>
      <vt:lpstr>Principle of operation</vt:lpstr>
      <vt:lpstr>RPC operating mode definitions</vt:lpstr>
      <vt:lpstr>Rate capability of a streamer RPC</vt:lpstr>
      <vt:lpstr>Control of avalanche process</vt:lpstr>
      <vt:lpstr>Two modes of RPC operation</vt:lpstr>
      <vt:lpstr>Avalanche development in RPC</vt:lpstr>
      <vt:lpstr>V-I characteristics of RPC</vt:lpstr>
      <vt:lpstr>Birth of the RPC</vt:lpstr>
      <vt:lpstr>Application driven RPC designs</vt:lpstr>
      <vt:lpstr>Deployment of RPCs in  running experiments</vt:lpstr>
      <vt:lpstr>Basic construction of an RPC</vt:lpstr>
      <vt:lpstr>Some early encouraging results</vt:lpstr>
      <vt:lpstr>Long-term stability study of RPC</vt:lpstr>
      <vt:lpstr>Materials for gas volume fabrication</vt:lpstr>
      <vt:lpstr>Electrode coating techniques</vt:lpstr>
      <vt:lpstr>Automatic spray paint plant</vt:lpstr>
      <vt:lpstr>Screen printing techniques</vt:lpstr>
      <vt:lpstr>Schematic of gas system</vt:lpstr>
      <vt:lpstr>Constructional details of the gas system</vt:lpstr>
      <vt:lpstr>Development and characterisation of signal pickup panels</vt:lpstr>
      <vt:lpstr>Transmission line impedance</vt:lpstr>
      <vt:lpstr>Fully assembled large area RPC</vt:lpstr>
      <vt:lpstr>RPC parameter characterisation</vt:lpstr>
      <vt:lpstr>Design and implementation of the data acquisition system</vt:lpstr>
      <vt:lpstr>A couple of interesting events</vt:lpstr>
      <vt:lpstr>Strip hit map of an RPC</vt:lpstr>
      <vt:lpstr>RPC strip rate time profile</vt:lpstr>
      <vt:lpstr>Lecture – II</vt:lpstr>
      <vt:lpstr>Neutrino physics using ICAL</vt:lpstr>
      <vt:lpstr>Up-Down asymmetry measurement </vt:lpstr>
      <vt:lpstr>Matter effects and neutrino mass hierarchy</vt:lpstr>
      <vt:lpstr>Slide 35</vt:lpstr>
      <vt:lpstr>Schematic of the underground labs</vt:lpstr>
      <vt:lpstr>The choice of detector: ICAL</vt:lpstr>
      <vt:lpstr>INO cavern and the ICAL detector</vt:lpstr>
      <vt:lpstr>RPCs in the ICAL detector</vt:lpstr>
      <vt:lpstr>DAQ system requirements</vt:lpstr>
      <vt:lpstr>Factsheet of ICAL detector</vt:lpstr>
      <vt:lpstr>Why ICAL chose RPC?</vt:lpstr>
      <vt:lpstr>Prototype RPC stack (TIFR)</vt:lpstr>
      <vt:lpstr>A collage of interesting events</vt:lpstr>
      <vt:lpstr>Prototype detector magnet (VECC)</vt:lpstr>
      <vt:lpstr>The final frontier: 2m × 2m RPCs</vt:lpstr>
      <vt:lpstr>Characterisation of 2m × 2m RPCs</vt:lpstr>
      <vt:lpstr>Absolute time resolution plots</vt:lpstr>
      <vt:lpstr>Some results from prototype stack</vt:lpstr>
      <vt:lpstr>RPC strip rate monitoring</vt:lpstr>
      <vt:lpstr>Lon-term stability of glass RPCs</vt:lpstr>
      <vt:lpstr>Zenith angle distribution of cosmic ray muons through RPC stack</vt:lpstr>
      <vt:lpstr>Beta distribution of cosmic ray muons through RPC stack</vt:lpstr>
      <vt:lpstr>Simulation of ICAL’s physics</vt:lpstr>
      <vt:lpstr>Hierarchical trigger system for ICAL</vt:lpstr>
      <vt:lpstr>Industrial production of ICAL RPCs</vt:lpstr>
      <vt:lpstr>Requirement of gases in ICAL</vt:lpstr>
      <vt:lpstr>Study of gas sealed RPCs</vt:lpstr>
      <vt:lpstr>Closed loop gas system for ICAL</vt:lpstr>
      <vt:lpstr>Functional diagram of ICAL DAQ</vt:lpstr>
      <vt:lpstr>Features of ICAL FE ASIC</vt:lpstr>
      <vt:lpstr>Timing device for ICAL</vt:lpstr>
      <vt:lpstr>INO is the place of happening!</vt:lpstr>
      <vt:lpstr>Thank you</vt:lpstr>
    </vt:vector>
  </TitlesOfParts>
  <Company>TIFR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characterisation studies of Resistive Plate Chambers (RPCs)</dc:title>
  <dc:creator>B.Satyanarayana</dc:creator>
  <cp:lastModifiedBy>Satyanarayana Bheesette</cp:lastModifiedBy>
  <cp:revision>383</cp:revision>
  <dcterms:created xsi:type="dcterms:W3CDTF">2008-09-25T08:04:45Z</dcterms:created>
  <dcterms:modified xsi:type="dcterms:W3CDTF">2011-07-04T06:56:01Z</dcterms:modified>
</cp:coreProperties>
</file>