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Lst>
  <p:notesMasterIdLst>
    <p:notesMasterId r:id="rId51"/>
  </p:notesMasterIdLst>
  <p:sldIdLst>
    <p:sldId id="256" r:id="rId3"/>
    <p:sldId id="258" r:id="rId4"/>
    <p:sldId id="287" r:id="rId5"/>
    <p:sldId id="288" r:id="rId6"/>
    <p:sldId id="278" r:id="rId7"/>
    <p:sldId id="270" r:id="rId8"/>
    <p:sldId id="277" r:id="rId9"/>
    <p:sldId id="279" r:id="rId10"/>
    <p:sldId id="290" r:id="rId11"/>
    <p:sldId id="291" r:id="rId12"/>
    <p:sldId id="282" r:id="rId13"/>
    <p:sldId id="284" r:id="rId14"/>
    <p:sldId id="285" r:id="rId15"/>
    <p:sldId id="286" r:id="rId16"/>
    <p:sldId id="292" r:id="rId17"/>
    <p:sldId id="293" r:id="rId18"/>
    <p:sldId id="308" r:id="rId19"/>
    <p:sldId id="280" r:id="rId20"/>
    <p:sldId id="261" r:id="rId21"/>
    <p:sldId id="269" r:id="rId22"/>
    <p:sldId id="267" r:id="rId23"/>
    <p:sldId id="273" r:id="rId24"/>
    <p:sldId id="268" r:id="rId25"/>
    <p:sldId id="294" r:id="rId26"/>
    <p:sldId id="295" r:id="rId27"/>
    <p:sldId id="312" r:id="rId28"/>
    <p:sldId id="296" r:id="rId29"/>
    <p:sldId id="297" r:id="rId30"/>
    <p:sldId id="262" r:id="rId31"/>
    <p:sldId id="263" r:id="rId32"/>
    <p:sldId id="276" r:id="rId33"/>
    <p:sldId id="264" r:id="rId34"/>
    <p:sldId id="259" r:id="rId35"/>
    <p:sldId id="299" r:id="rId36"/>
    <p:sldId id="306" r:id="rId37"/>
    <p:sldId id="307" r:id="rId38"/>
    <p:sldId id="275" r:id="rId39"/>
    <p:sldId id="274" r:id="rId40"/>
    <p:sldId id="272" r:id="rId41"/>
    <p:sldId id="313" r:id="rId42"/>
    <p:sldId id="271" r:id="rId43"/>
    <p:sldId id="298" r:id="rId44"/>
    <p:sldId id="310" r:id="rId45"/>
    <p:sldId id="283" r:id="rId46"/>
    <p:sldId id="311" r:id="rId47"/>
    <p:sldId id="301" r:id="rId48"/>
    <p:sldId id="302" r:id="rId49"/>
    <p:sldId id="303"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99"/>
    <a:srgbClr val="DDDDD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468" y="-90"/>
      </p:cViewPr>
      <p:guideLst>
        <p:guide orient="horz" pos="2160"/>
        <p:guide pos="2880"/>
      </p:guideLst>
    </p:cSldViewPr>
  </p:slideViewPr>
  <p:notesTextViewPr>
    <p:cViewPr>
      <p:scale>
        <a:sx n="1" d="1"/>
        <a:sy n="1" d="1"/>
      </p:scale>
      <p:origin x="0" y="0"/>
    </p:cViewPr>
  </p:notesTextViewPr>
  <p:sorterViewPr>
    <p:cViewPr>
      <p:scale>
        <a:sx n="61" d="100"/>
        <a:sy n="61"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146F65-DADF-4FD6-A6AA-0EE1AA6E724A}" type="datetimeFigureOut">
              <a:rPr lang="en-SG" smtClean="0"/>
              <a:t>9/9/2011</a:t>
            </a:fld>
            <a:endParaRPr lang="en-S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7F6081-3381-4DF3-BEED-3A494CA4630B}" type="slidenum">
              <a:rPr lang="en-SG" smtClean="0"/>
              <a:t>‹#›</a:t>
            </a:fld>
            <a:endParaRPr lang="en-SG"/>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479E1A4D-A21F-49A5-8255-BF7EFD58799F}" type="slidenum">
              <a:rPr lang="en-US">
                <a:latin typeface="Arial" pitchFamily="34" charset="0"/>
                <a:cs typeface="Arial" pitchFamily="34" charset="0"/>
              </a:rPr>
              <a:pPr/>
              <a:t>3</a:t>
            </a:fld>
            <a:endParaRPr lang="en-US">
              <a:latin typeface="Arial" pitchFamily="34" charset="0"/>
              <a:cs typeface="Arial" pitchFamily="34" charset="0"/>
            </a:endParaRPr>
          </a:p>
        </p:txBody>
      </p:sp>
      <p:sp>
        <p:nvSpPr>
          <p:cNvPr id="41987" name="Rectangle 2"/>
          <p:cNvSpPr>
            <a:spLocks noRo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EBD59C80-4730-4CBF-B19B-45A095E1EF65}" type="slidenum">
              <a:rPr lang="en-US">
                <a:latin typeface="Arial" pitchFamily="34" charset="0"/>
                <a:cs typeface="Arial" pitchFamily="34" charset="0"/>
              </a:rPr>
              <a:pPr/>
              <a:t>15</a:t>
            </a:fld>
            <a:endParaRPr lang="en-US">
              <a:latin typeface="Arial" pitchFamily="34" charset="0"/>
              <a:cs typeface="Arial" pitchFamily="34" charset="0"/>
            </a:endParaRPr>
          </a:p>
        </p:txBody>
      </p:sp>
      <p:sp>
        <p:nvSpPr>
          <p:cNvPr id="55299" name="Rectangle 2"/>
          <p:cNvSpPr>
            <a:spLocks noRo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54381D83-526B-4465-93B4-0438CD6C04AC}" type="slidenum">
              <a:rPr lang="en-US">
                <a:latin typeface="Arial" pitchFamily="34" charset="0"/>
                <a:cs typeface="Arial" pitchFamily="34" charset="0"/>
              </a:rPr>
              <a:pPr/>
              <a:t>16</a:t>
            </a:fld>
            <a:endParaRPr lang="en-US">
              <a:latin typeface="Arial" pitchFamily="34" charset="0"/>
              <a:cs typeface="Arial" pitchFamily="34" charset="0"/>
            </a:endParaRPr>
          </a:p>
        </p:txBody>
      </p:sp>
      <p:sp>
        <p:nvSpPr>
          <p:cNvPr id="56323" name="Rectangle 2"/>
          <p:cNvSpPr>
            <a:spLocks noRo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18</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46175" y="687388"/>
            <a:ext cx="4567238" cy="3425825"/>
          </a:xfrm>
          <a:ln/>
        </p:spPr>
      </p:sp>
      <p:sp>
        <p:nvSpPr>
          <p:cNvPr id="10649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Rot="1" noChangeAspect="1" noChangeArrowheads="1" noTextEdit="1"/>
          </p:cNvSpPr>
          <p:nvPr>
            <p:ph type="sldImg"/>
          </p:nvPr>
        </p:nvSpPr>
        <p:spPr>
          <a:xfrm>
            <a:off x="1143000" y="687388"/>
            <a:ext cx="4570413" cy="3429000"/>
          </a:xfrm>
          <a:ln/>
        </p:spPr>
      </p:sp>
      <p:sp>
        <p:nvSpPr>
          <p:cNvPr id="262147" name="Rectangle 3"/>
          <p:cNvSpPr>
            <a:spLocks noGrp="1" noChangeArrowheads="1"/>
          </p:cNvSpPr>
          <p:nvPr>
            <p:ph type="body" idx="1"/>
          </p:nvPr>
        </p:nvSpPr>
        <p:spPr>
          <a:xfrm>
            <a:off x="684991" y="4344394"/>
            <a:ext cx="5488019" cy="4113105"/>
          </a:xfrm>
          <a:noFill/>
          <a:ln/>
        </p:spPr>
        <p:txBody>
          <a:bodyPr/>
          <a:lstStyle/>
          <a:p>
            <a:endParaRPr lang="en-GB"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22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885243" y="8683777"/>
            <a:ext cx="2971653" cy="458064"/>
          </a:xfrm>
          <a:prstGeom prst="rect">
            <a:avLst/>
          </a:prstGeom>
          <a:noFill/>
          <a:ln w="9525">
            <a:noFill/>
            <a:miter lim="800000"/>
            <a:headEnd/>
            <a:tailEnd/>
          </a:ln>
        </p:spPr>
        <p:txBody>
          <a:bodyPr lIns="91358" tIns="45679" rIns="91358" bIns="45679" anchor="b"/>
          <a:lstStyle/>
          <a:p>
            <a:pPr algn="r" defTabSz="912813"/>
            <a:fld id="{0C540157-0DEA-4211-A25B-D4CDB1FFA336}" type="slidenum">
              <a:rPr lang="en-GB" sz="1200">
                <a:latin typeface="Arial" charset="0"/>
              </a:rPr>
              <a:pPr algn="r" defTabSz="912813"/>
              <a:t>23</a:t>
            </a:fld>
            <a:endParaRPr lang="en-GB" sz="1200">
              <a:latin typeface="Arial" charset="0"/>
            </a:endParaRPr>
          </a:p>
        </p:txBody>
      </p:sp>
      <p:sp>
        <p:nvSpPr>
          <p:cNvPr id="89091" name="Rectangle 2"/>
          <p:cNvSpPr>
            <a:spLocks noGrp="1" noChangeArrowheads="1"/>
          </p:cNvSpPr>
          <p:nvPr>
            <p:ph type="body" idx="1"/>
          </p:nvPr>
        </p:nvSpPr>
        <p:spPr>
          <a:xfrm>
            <a:off x="916905" y="4349453"/>
            <a:ext cx="5024193" cy="3848171"/>
          </a:xfrm>
          <a:noFill/>
          <a:ln/>
        </p:spPr>
        <p:txBody>
          <a:bodyPr lIns="88184" tIns="43318" rIns="88184" bIns="43318"/>
          <a:lstStyle/>
          <a:p>
            <a:pPr eaLnBrk="1" hangingPunct="1"/>
            <a:r>
              <a:rPr lang="en-US" smtClean="0"/>
              <a:t>Aircraft carrier</a:t>
            </a:r>
          </a:p>
        </p:txBody>
      </p:sp>
      <p:sp>
        <p:nvSpPr>
          <p:cNvPr id="89092" name="Rectangle 3"/>
          <p:cNvSpPr>
            <a:spLocks noGrp="1" noRot="1" noChangeAspect="1" noChangeArrowheads="1" noTextEdit="1"/>
          </p:cNvSpPr>
          <p:nvPr>
            <p:ph type="sldImg"/>
          </p:nvPr>
        </p:nvSpPr>
        <p:spPr>
          <a:xfrm>
            <a:off x="1290638" y="793750"/>
            <a:ext cx="4276725" cy="3208338"/>
          </a:xfrm>
          <a:ln w="12700" cap="flat">
            <a:solidFill>
              <a:schemeClr val="tx1"/>
            </a:solid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AEA24B71-E955-4052-9B98-B7BC3B98E362}" type="slidenum">
              <a:rPr lang="en-US">
                <a:latin typeface="Arial" pitchFamily="34" charset="0"/>
                <a:cs typeface="Arial" pitchFamily="34" charset="0"/>
              </a:rPr>
              <a:pPr/>
              <a:t>4</a:t>
            </a:fld>
            <a:endParaRPr lang="en-US">
              <a:latin typeface="Arial" pitchFamily="34" charset="0"/>
              <a:cs typeface="Arial" pitchFamily="34" charset="0"/>
            </a:endParaRPr>
          </a:p>
        </p:txBody>
      </p:sp>
      <p:sp>
        <p:nvSpPr>
          <p:cNvPr id="43011" name="Rectangle 2"/>
          <p:cNvSpPr>
            <a:spLocks noRo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0ACCDE5D-D0EE-41A5-B0A7-D0B9CDCBB568}" type="slidenum">
              <a:rPr lang="en-US">
                <a:latin typeface="Arial" pitchFamily="34" charset="0"/>
                <a:cs typeface="Arial" pitchFamily="34" charset="0"/>
              </a:rPr>
              <a:pPr/>
              <a:t>24</a:t>
            </a:fld>
            <a:endParaRPr lang="en-US">
              <a:latin typeface="Arial" pitchFamily="34" charset="0"/>
              <a:cs typeface="Arial" pitchFamily="34" charset="0"/>
            </a:endParaRPr>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967DA71-C455-4B1D-9964-F909F1EC65C4}" type="slidenum">
              <a:rPr lang="en-US">
                <a:latin typeface="Arial" pitchFamily="34" charset="0"/>
                <a:cs typeface="Arial" pitchFamily="34" charset="0"/>
              </a:rPr>
              <a:pPr/>
              <a:t>25</a:t>
            </a:fld>
            <a:endParaRPr lang="en-US">
              <a:latin typeface="Arial" pitchFamily="34" charset="0"/>
              <a:cs typeface="Arial" pitchFamily="34" charset="0"/>
            </a:endParaRPr>
          </a:p>
        </p:txBody>
      </p:sp>
      <p:sp>
        <p:nvSpPr>
          <p:cNvPr id="66563" name="Rectangle 2"/>
          <p:cNvSpPr>
            <a:spLocks noRo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408DF282-6685-4559-B761-14F9BEB4D7F3}" type="slidenum">
              <a:rPr lang="en-US">
                <a:latin typeface="Arial" pitchFamily="34" charset="0"/>
                <a:cs typeface="Arial" pitchFamily="34" charset="0"/>
              </a:rPr>
              <a:pPr/>
              <a:t>27</a:t>
            </a:fld>
            <a:endParaRPr lang="en-US">
              <a:latin typeface="Arial" pitchFamily="34" charset="0"/>
              <a:cs typeface="Arial" pitchFamily="34" charset="0"/>
            </a:endParaRPr>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82B117E4-95E4-4112-B1EA-9550D024A2B6}" type="slidenum">
              <a:rPr lang="en-US">
                <a:latin typeface="Arial" pitchFamily="34" charset="0"/>
                <a:cs typeface="Arial" pitchFamily="34" charset="0"/>
              </a:rPr>
              <a:pPr/>
              <a:t>28</a:t>
            </a:fld>
            <a:endParaRPr lang="en-US">
              <a:latin typeface="Arial" pitchFamily="34" charset="0"/>
              <a:cs typeface="Arial" pitchFamily="34" charset="0"/>
            </a:endParaRPr>
          </a:p>
        </p:txBody>
      </p:sp>
      <p:sp>
        <p:nvSpPr>
          <p:cNvPr id="68611" name="Rectangle 2"/>
          <p:cNvSpPr>
            <a:spLocks noRo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31</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37</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38</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39</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41</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42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5</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44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95279266-C344-4BAD-B45B-82987256671C}" type="slidenum">
              <a:rPr lang="en-US">
                <a:latin typeface="Arial" pitchFamily="34" charset="0"/>
                <a:cs typeface="Arial" pitchFamily="34" charset="0"/>
              </a:rPr>
              <a:pPr/>
              <a:t>9</a:t>
            </a:fld>
            <a:endParaRPr lang="en-US">
              <a:latin typeface="Arial" pitchFamily="34" charset="0"/>
              <a:cs typeface="Arial" pitchFamily="34" charset="0"/>
            </a:endParaRPr>
          </a:p>
        </p:txBody>
      </p:sp>
      <p:sp>
        <p:nvSpPr>
          <p:cNvPr id="45059" name="Rectangle 2"/>
          <p:cNvSpPr>
            <a:spLocks noRo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3DBAC772-56ED-459C-84CF-8E49002876C0}" type="slidenum">
              <a:rPr lang="en-US">
                <a:latin typeface="Arial" pitchFamily="34" charset="0"/>
                <a:cs typeface="Arial" pitchFamily="34" charset="0"/>
              </a:rPr>
              <a:pPr/>
              <a:t>10</a:t>
            </a:fld>
            <a:endParaRPr lang="en-US">
              <a:latin typeface="Arial" pitchFamily="34" charset="0"/>
              <a:cs typeface="Arial" pitchFamily="34" charset="0"/>
            </a:endParaRPr>
          </a:p>
        </p:txBody>
      </p:sp>
      <p:sp>
        <p:nvSpPr>
          <p:cNvPr id="47107" name="Rectangle 2"/>
          <p:cNvSpPr>
            <a:spLocks noRo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9512" y="548680"/>
            <a:ext cx="8496944" cy="2160240"/>
          </a:xfrm>
        </p:spPr>
        <p:txBody>
          <a:bodyPr>
            <a:normAutofit/>
          </a:bodyPr>
          <a:lstStyle>
            <a:lvl1pPr algn="l">
              <a:spcBef>
                <a:spcPts val="600"/>
              </a:spcBef>
              <a:spcAft>
                <a:spcPts val="600"/>
              </a:spcAft>
              <a:defRPr sz="4400"/>
            </a:lvl1pPr>
          </a:lstStyle>
          <a:p>
            <a:r>
              <a:rPr lang="en-SG" dirty="0" smtClean="0"/>
              <a:t>Click to edit Master title style</a:t>
            </a:r>
            <a:endParaRPr lang="en-SG" dirty="0"/>
          </a:p>
        </p:txBody>
      </p:sp>
      <p:sp>
        <p:nvSpPr>
          <p:cNvPr id="3" name="Subtitle 2"/>
          <p:cNvSpPr>
            <a:spLocks noGrp="1"/>
          </p:cNvSpPr>
          <p:nvPr>
            <p:ph type="subTitle" idx="1"/>
          </p:nvPr>
        </p:nvSpPr>
        <p:spPr>
          <a:xfrm>
            <a:off x="179512" y="5517232"/>
            <a:ext cx="4752528" cy="836513"/>
          </a:xfrm>
        </p:spPr>
        <p:txBody>
          <a:bodyPr anchor="ctr">
            <a:normAutofit/>
          </a:bodyPr>
          <a:lstStyle>
            <a:lvl1pPr marL="0" indent="0" algn="l">
              <a:spcBef>
                <a:spcPts val="600"/>
              </a:spcBef>
              <a:spcAft>
                <a:spcPts val="600"/>
              </a:spcAft>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SG" smtClean="0"/>
              <a:t>Click to edit Master subtitle style</a:t>
            </a:r>
            <a:endParaRPr lang="en-SG" dirty="0"/>
          </a:p>
        </p:txBody>
      </p:sp>
    </p:spTree>
    <p:extLst>
      <p:ext uri="{BB962C8B-B14F-4D97-AF65-F5344CB8AC3E}">
        <p14:creationId xmlns="" xmlns:p14="http://schemas.microsoft.com/office/powerpoint/2010/main" val="616095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Tree>
    <p:extLst>
      <p:ext uri="{BB962C8B-B14F-4D97-AF65-F5344CB8AC3E}">
        <p14:creationId xmlns="" xmlns:p14="http://schemas.microsoft.com/office/powerpoint/2010/main" val="199483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SG" smtClean="0"/>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Tree>
    <p:extLst>
      <p:ext uri="{BB962C8B-B14F-4D97-AF65-F5344CB8AC3E}">
        <p14:creationId xmlns="" xmlns:p14="http://schemas.microsoft.com/office/powerpoint/2010/main" val="203302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29200"/>
          </a:xfrm>
        </p:spPr>
        <p:txBody>
          <a:bodyPr/>
          <a:lstStyle/>
          <a:p>
            <a:pPr lvl="0"/>
            <a:endParaRPr lang="en-US" noProof="0"/>
          </a:p>
        </p:txBody>
      </p:sp>
      <p:sp>
        <p:nvSpPr>
          <p:cNvPr id="4"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r>
              <a:rPr lang="en-US"/>
              <a:t>21/03/2011</a:t>
            </a:r>
          </a:p>
        </p:txBody>
      </p:sp>
      <p:sp>
        <p:nvSpPr>
          <p:cNvPr id="5"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r>
              <a:rPr lang="en-GB"/>
              <a:t>RS Engineering for Particle Physics</a:t>
            </a:r>
            <a:endParaRPr lang="en-US"/>
          </a:p>
        </p:txBody>
      </p:sp>
      <p:sp>
        <p:nvSpPr>
          <p:cNvPr id="6" name="Rectangle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pPr>
              <a:defRPr/>
            </a:pPr>
            <a:fld id="{C6CC90D5-229B-434D-BD86-C5664588102B}"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7650" name="Rectangle 2"/>
          <p:cNvSpPr>
            <a:spLocks noGrp="1" noChangeArrowheads="1"/>
          </p:cNvSpPr>
          <p:nvPr>
            <p:ph type="subTitle" idx="1"/>
          </p:nvPr>
        </p:nvSpPr>
        <p:spPr>
          <a:xfrm>
            <a:off x="1371600" y="3886200"/>
            <a:ext cx="6400800" cy="1752600"/>
          </a:xfrm>
        </p:spPr>
        <p:txBody>
          <a:bodyPr/>
          <a:lstStyle>
            <a:lvl1pPr marL="0" indent="0" algn="ctr">
              <a:defRPr/>
            </a:lvl1pPr>
          </a:lstStyle>
          <a:p>
            <a:r>
              <a:rPr lang="en-US"/>
              <a:t>Click to edit Master subtitle style</a:t>
            </a:r>
          </a:p>
        </p:txBody>
      </p:sp>
      <p:sp>
        <p:nvSpPr>
          <p:cNvPr id="27651" name="Rectangle 3"/>
          <p:cNvSpPr>
            <a:spLocks noGrp="1" noChangeArrowheads="1"/>
          </p:cNvSpPr>
          <p:nvPr>
            <p:ph type="dt" sz="half" idx="2"/>
          </p:nvPr>
        </p:nvSpPr>
        <p:spPr>
          <a:xfrm>
            <a:off x="685800" y="6248400"/>
            <a:ext cx="1905000" cy="457200"/>
          </a:xfrm>
          <a:prstGeom prst="rect">
            <a:avLst/>
          </a:prstGeom>
        </p:spPr>
        <p:txBody>
          <a:bodyPr/>
          <a:lstStyle>
            <a:lvl1pPr>
              <a:defRPr/>
            </a:lvl1pPr>
          </a:lstStyle>
          <a:p>
            <a:endParaRPr lang="en-US"/>
          </a:p>
        </p:txBody>
      </p:sp>
      <p:sp>
        <p:nvSpPr>
          <p:cNvPr id="27652" name="Rectangle 4"/>
          <p:cNvSpPr>
            <a:spLocks noGrp="1" noChangeArrowheads="1"/>
          </p:cNvSpPr>
          <p:nvPr>
            <p:ph type="ftr" sz="quarter" idx="3"/>
          </p:nvPr>
        </p:nvSpPr>
        <p:spPr>
          <a:xfrm>
            <a:off x="3124200" y="6248400"/>
            <a:ext cx="2895600" cy="457200"/>
          </a:xfrm>
          <a:prstGeom prst="rect">
            <a:avLst/>
          </a:prstGeom>
        </p:spPr>
        <p:txBody>
          <a:bodyPr/>
          <a:lstStyle>
            <a:lvl1pPr>
              <a:defRPr/>
            </a:lvl1pPr>
          </a:lstStyle>
          <a:p>
            <a:endParaRPr lang="en-US"/>
          </a:p>
        </p:txBody>
      </p:sp>
      <p:sp>
        <p:nvSpPr>
          <p:cNvPr id="27653" name="Rectangle 5"/>
          <p:cNvSpPr>
            <a:spLocks noGrp="1" noChangeArrowheads="1"/>
          </p:cNvSpPr>
          <p:nvPr>
            <p:ph type="sldNum" sz="quarter" idx="4"/>
          </p:nvPr>
        </p:nvSpPr>
        <p:spPr>
          <a:xfrm>
            <a:off x="6553200" y="6248400"/>
            <a:ext cx="1905000" cy="457200"/>
          </a:xfrm>
          <a:prstGeom prst="rect">
            <a:avLst/>
          </a:prstGeom>
        </p:spPr>
        <p:txBody>
          <a:bodyPr/>
          <a:lstStyle>
            <a:lvl1pPr>
              <a:defRPr/>
            </a:lvl1pPr>
          </a:lstStyle>
          <a:p>
            <a:fld id="{8394D990-6671-412C-BDD6-AAECD3685A45}" type="slidenum">
              <a:rPr lang="en-US"/>
              <a:pPr/>
              <a:t>‹#›</a:t>
            </a:fld>
            <a:endParaRPr lang="en-US" sz="1400">
              <a:solidFill>
                <a:schemeClr val="tx1"/>
              </a:solidFill>
            </a:endParaRPr>
          </a:p>
        </p:txBody>
      </p:sp>
      <p:pic>
        <p:nvPicPr>
          <p:cNvPr id="27655" name="Picture 7" descr="banner-bleu"/>
          <p:cNvPicPr>
            <a:picLocks noChangeAspect="1" noChangeArrowheads="1"/>
          </p:cNvPicPr>
          <p:nvPr/>
        </p:nvPicPr>
        <p:blipFill>
          <a:blip r:embed="rId2" cstate="print"/>
          <a:srcRect/>
          <a:stretch>
            <a:fillRect/>
          </a:stretch>
        </p:blipFill>
        <p:spPr bwMode="auto">
          <a:xfrm>
            <a:off x="0" y="0"/>
            <a:ext cx="9144000" cy="866775"/>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72000"/>
            <a:ext cx="9000000" cy="914400"/>
          </a:xfrm>
        </p:spPr>
        <p:txBody>
          <a:bodyPr>
            <a:normAutofit/>
          </a:bodyPr>
          <a:lstStyle>
            <a:lvl1pPr>
              <a:defRPr sz="4000"/>
            </a:lvl1pPr>
          </a:lstStyle>
          <a:p>
            <a:r>
              <a:rPr lang="en-SG" smtClean="0"/>
              <a:t>Click to edit Master title style</a:t>
            </a:r>
            <a:endParaRPr lang="en-SG"/>
          </a:p>
        </p:txBody>
      </p:sp>
      <p:sp>
        <p:nvSpPr>
          <p:cNvPr id="3" name="Content Placeholder 2"/>
          <p:cNvSpPr>
            <a:spLocks noGrp="1"/>
          </p:cNvSpPr>
          <p:nvPr>
            <p:ph idx="1"/>
          </p:nvPr>
        </p:nvSpPr>
        <p:spPr>
          <a:xfrm>
            <a:off x="72000" y="1080000"/>
            <a:ext cx="9000000" cy="5148000"/>
          </a:xfrm>
        </p:spPr>
        <p:txBody>
          <a:bodyPr/>
          <a:lstStyle>
            <a:lvl1pPr>
              <a:buFont typeface="Wingdings" pitchFamily="2" charset="2"/>
              <a:buChar char="v"/>
              <a:defRPr>
                <a:solidFill>
                  <a:srgbClr val="FFFF00"/>
                </a:solidFill>
              </a:defRPr>
            </a:lvl1pPr>
            <a:lvl2pPr>
              <a:buFont typeface="Wingdings" pitchFamily="2" charset="2"/>
              <a:buChar char="§"/>
              <a:defRPr>
                <a:solidFill>
                  <a:srgbClr val="00B0F0"/>
                </a:solidFill>
              </a:defRPr>
            </a:lvl2pPr>
          </a:lstStyle>
          <a:p>
            <a:pPr lvl="0"/>
            <a:r>
              <a:rPr lang="en-SG" dirty="0" smtClean="0"/>
              <a:t>Click to edit Master text styles</a:t>
            </a:r>
          </a:p>
          <a:p>
            <a:pPr lvl="1"/>
            <a:r>
              <a:rPr lang="en-SG" dirty="0" smtClean="0"/>
              <a:t>Second level</a:t>
            </a:r>
          </a:p>
          <a:p>
            <a:pPr lvl="2"/>
            <a:r>
              <a:rPr lang="en-SG" dirty="0" smtClean="0"/>
              <a:t>Third level</a:t>
            </a:r>
          </a:p>
          <a:p>
            <a:pPr lvl="3"/>
            <a:r>
              <a:rPr lang="en-SG" dirty="0" smtClean="0"/>
              <a:t>Fourth level</a:t>
            </a:r>
          </a:p>
          <a:p>
            <a:pPr lvl="4"/>
            <a:r>
              <a:rPr lang="en-SG" dirty="0" smtClean="0"/>
              <a:t>Fifth level</a:t>
            </a:r>
            <a:endParaRPr lang="en-SG" dirty="0"/>
          </a:p>
        </p:txBody>
      </p:sp>
      <p:sp>
        <p:nvSpPr>
          <p:cNvPr id="5" name="TextBox 4"/>
          <p:cNvSpPr txBox="1"/>
          <p:nvPr userDrawn="1"/>
        </p:nvSpPr>
        <p:spPr>
          <a:xfrm>
            <a:off x="72000" y="6357578"/>
            <a:ext cx="9000000" cy="307777"/>
          </a:xfrm>
          <a:prstGeom prst="rect">
            <a:avLst/>
          </a:prstGeom>
          <a:noFill/>
        </p:spPr>
        <p:txBody>
          <a:bodyPr wrap="square" rtlCol="0" anchor="ctr" anchorCtr="1">
            <a:spAutoFit/>
          </a:bodyPr>
          <a:lstStyle/>
          <a:p>
            <a:pPr algn="ctr"/>
            <a:r>
              <a:rPr lang="en-US" sz="1400" dirty="0" smtClean="0">
                <a:solidFill>
                  <a:schemeClr val="bg1">
                    <a:lumMod val="50000"/>
                  </a:schemeClr>
                </a:solidFill>
              </a:rPr>
              <a:t>B.Satyanarayana, TIFR, Mumbai                            IEEE </a:t>
            </a:r>
            <a:r>
              <a:rPr lang="en-US" sz="1400" dirty="0" smtClean="0">
                <a:solidFill>
                  <a:schemeClr val="bg1">
                    <a:lumMod val="50000"/>
                  </a:schemeClr>
                </a:solidFill>
              </a:rPr>
              <a:t>MPSTME Mumbai </a:t>
            </a:r>
            <a:r>
              <a:rPr lang="en-US" sz="1400" dirty="0" smtClean="0">
                <a:solidFill>
                  <a:schemeClr val="bg1">
                    <a:lumMod val="50000"/>
                  </a:schemeClr>
                </a:solidFill>
              </a:rPr>
              <a:t>Chapter                            September 10, 2011</a:t>
            </a:r>
            <a:endParaRPr lang="en-SG" sz="1400" dirty="0">
              <a:solidFill>
                <a:schemeClr val="bg1">
                  <a:lumMod val="50000"/>
                </a:schemeClr>
              </a:solidFill>
            </a:endParaRPr>
          </a:p>
        </p:txBody>
      </p:sp>
    </p:spTree>
    <p:extLst>
      <p:ext uri="{BB962C8B-B14F-4D97-AF65-F5344CB8AC3E}">
        <p14:creationId xmlns="" xmlns:p14="http://schemas.microsoft.com/office/powerpoint/2010/main" val="11162811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SG"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SG" dirty="0" smtClean="0"/>
              <a:t>Click to edit Master text styles</a:t>
            </a:r>
          </a:p>
        </p:txBody>
      </p:sp>
    </p:spTree>
    <p:extLst>
      <p:ext uri="{BB962C8B-B14F-4D97-AF65-F5344CB8AC3E}">
        <p14:creationId xmlns="" xmlns:p14="http://schemas.microsoft.com/office/powerpoint/2010/main" val="196040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smtClean="0"/>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Tree>
    <p:extLst>
      <p:ext uri="{BB962C8B-B14F-4D97-AF65-F5344CB8AC3E}">
        <p14:creationId xmlns="" xmlns:p14="http://schemas.microsoft.com/office/powerpoint/2010/main" val="1061910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SG"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SG"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SG"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Tree>
    <p:extLst>
      <p:ext uri="{BB962C8B-B14F-4D97-AF65-F5344CB8AC3E}">
        <p14:creationId xmlns="" xmlns:p14="http://schemas.microsoft.com/office/powerpoint/2010/main" val="2444429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Box 2"/>
          <p:cNvSpPr txBox="1"/>
          <p:nvPr userDrawn="1"/>
        </p:nvSpPr>
        <p:spPr>
          <a:xfrm>
            <a:off x="72000" y="6357578"/>
            <a:ext cx="9000000" cy="307777"/>
          </a:xfrm>
          <a:prstGeom prst="rect">
            <a:avLst/>
          </a:prstGeom>
          <a:noFill/>
        </p:spPr>
        <p:txBody>
          <a:bodyPr wrap="square" rtlCol="0" anchor="ctr" anchorCtr="1">
            <a:spAutoFit/>
          </a:bodyPr>
          <a:lstStyle/>
          <a:p>
            <a:pPr algn="ctr"/>
            <a:r>
              <a:rPr lang="en-US" sz="1400" dirty="0" smtClean="0">
                <a:solidFill>
                  <a:schemeClr val="bg1">
                    <a:lumMod val="50000"/>
                  </a:schemeClr>
                </a:solidFill>
              </a:rPr>
              <a:t>B.Satyanarayana, TIFR, Mumbai                            IEEE </a:t>
            </a:r>
            <a:r>
              <a:rPr lang="en-US" sz="1400" dirty="0" smtClean="0">
                <a:solidFill>
                  <a:schemeClr val="bg1">
                    <a:lumMod val="50000"/>
                  </a:schemeClr>
                </a:solidFill>
              </a:rPr>
              <a:t>MPSTME Mumbai </a:t>
            </a:r>
            <a:r>
              <a:rPr lang="en-US" sz="1400" dirty="0" smtClean="0">
                <a:solidFill>
                  <a:schemeClr val="bg1">
                    <a:lumMod val="50000"/>
                  </a:schemeClr>
                </a:solidFill>
              </a:rPr>
              <a:t>Chapter                            September 10, 2011</a:t>
            </a:r>
            <a:endParaRPr lang="en-SG" sz="1400" dirty="0">
              <a:solidFill>
                <a:schemeClr val="bg1">
                  <a:lumMod val="50000"/>
                </a:schemeClr>
              </a:solidFill>
            </a:endParaRPr>
          </a:p>
        </p:txBody>
      </p:sp>
      <p:sp>
        <p:nvSpPr>
          <p:cNvPr id="4" name="Title 1"/>
          <p:cNvSpPr>
            <a:spLocks noGrp="1"/>
          </p:cNvSpPr>
          <p:nvPr>
            <p:ph type="title"/>
          </p:nvPr>
        </p:nvSpPr>
        <p:spPr>
          <a:xfrm>
            <a:off x="72000" y="72000"/>
            <a:ext cx="9000000" cy="914400"/>
          </a:xfrm>
        </p:spPr>
        <p:txBody>
          <a:bodyPr>
            <a:normAutofit/>
          </a:bodyPr>
          <a:lstStyle>
            <a:lvl1pPr>
              <a:defRPr sz="4000"/>
            </a:lvl1pPr>
          </a:lstStyle>
          <a:p>
            <a:r>
              <a:rPr lang="en-SG" smtClean="0"/>
              <a:t>Click to edit Master title style</a:t>
            </a:r>
            <a:endParaRPr lang="en-SG"/>
          </a:p>
        </p:txBody>
      </p:sp>
    </p:spTree>
    <p:extLst>
      <p:ext uri="{BB962C8B-B14F-4D97-AF65-F5344CB8AC3E}">
        <p14:creationId xmlns="" xmlns:p14="http://schemas.microsoft.com/office/powerpoint/2010/main" val="22501700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273901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SG"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SG" smtClean="0"/>
              <a:t>Click to edit Master text styles</a:t>
            </a:r>
          </a:p>
        </p:txBody>
      </p:sp>
    </p:spTree>
    <p:extLst>
      <p:ext uri="{BB962C8B-B14F-4D97-AF65-F5344CB8AC3E}">
        <p14:creationId xmlns="" xmlns:p14="http://schemas.microsoft.com/office/powerpoint/2010/main" val="831541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SG"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SG" dirty="0" smtClean="0"/>
              <a:t>Click icon to add picture</a:t>
            </a:r>
            <a:endParaRPr lang="en-SG"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SG" smtClean="0"/>
              <a:t>Click to edit Master text styles</a:t>
            </a:r>
          </a:p>
        </p:txBody>
      </p:sp>
    </p:spTree>
    <p:extLst>
      <p:ext uri="{BB962C8B-B14F-4D97-AF65-F5344CB8AC3E}">
        <p14:creationId xmlns="" xmlns:p14="http://schemas.microsoft.com/office/powerpoint/2010/main" val="1694133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74638"/>
            <a:ext cx="8640960" cy="1143000"/>
          </a:xfrm>
          <a:prstGeom prst="rect">
            <a:avLst/>
          </a:prstGeom>
        </p:spPr>
        <p:txBody>
          <a:bodyPr vert="horz" lIns="91440" tIns="45720" rIns="91440" bIns="45720" rtlCol="0" anchor="ctr">
            <a:normAutofit/>
          </a:bodyPr>
          <a:lstStyle/>
          <a:p>
            <a:r>
              <a:rPr lang="en-SG" smtClean="0"/>
              <a:t>Click to edit Master title style</a:t>
            </a:r>
            <a:endParaRPr lang="en-SG" dirty="0"/>
          </a:p>
        </p:txBody>
      </p:sp>
      <p:sp>
        <p:nvSpPr>
          <p:cNvPr id="3" name="Text Placeholder 2"/>
          <p:cNvSpPr>
            <a:spLocks noGrp="1"/>
          </p:cNvSpPr>
          <p:nvPr>
            <p:ph type="body" idx="1"/>
          </p:nvPr>
        </p:nvSpPr>
        <p:spPr>
          <a:xfrm>
            <a:off x="251520" y="1600200"/>
            <a:ext cx="8640960" cy="4525963"/>
          </a:xfrm>
          <a:prstGeom prst="rect">
            <a:avLst/>
          </a:prstGeom>
        </p:spPr>
        <p:txBody>
          <a:bodyPr vert="horz" lIns="91440" tIns="45720" rIns="91440" bIns="45720" rtlCol="0">
            <a:normAutofit/>
          </a:bodyPr>
          <a:lstStyle/>
          <a:p>
            <a:pPr lvl="0"/>
            <a:r>
              <a:rPr lang="en-SG" smtClean="0"/>
              <a:t>Click to edit Master text styles</a:t>
            </a:r>
          </a:p>
          <a:p>
            <a:pPr lvl="1"/>
            <a:r>
              <a:rPr lang="en-SG" smtClean="0"/>
              <a:t>Second level</a:t>
            </a:r>
          </a:p>
          <a:p>
            <a:pPr lvl="2"/>
            <a:r>
              <a:rPr lang="en-SG" smtClean="0"/>
              <a:t>Third level</a:t>
            </a:r>
          </a:p>
          <a:p>
            <a:pPr lvl="3"/>
            <a:r>
              <a:rPr lang="en-SG" smtClean="0"/>
              <a:t>Fourth level</a:t>
            </a:r>
          </a:p>
          <a:p>
            <a:pPr lvl="4"/>
            <a:r>
              <a:rPr lang="en-SG" smtClean="0"/>
              <a:t>Fifth level</a:t>
            </a:r>
            <a:endParaRPr lang="en-SG" dirty="0"/>
          </a:p>
        </p:txBody>
      </p:sp>
    </p:spTree>
    <p:extLst>
      <p:ext uri="{BB962C8B-B14F-4D97-AF65-F5344CB8AC3E}">
        <p14:creationId xmlns="" xmlns:p14="http://schemas.microsoft.com/office/powerpoint/2010/main" val="1100696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l" defTabSz="914400" rtl="0" eaLnBrk="1" latinLnBrk="0" hangingPunct="1">
        <a:spcBef>
          <a:spcPct val="0"/>
        </a:spcBef>
        <a:buNone/>
        <a:defRPr sz="3200" kern="1200">
          <a:solidFill>
            <a:schemeClr val="bg1"/>
          </a:solidFill>
          <a:latin typeface="+mj-lt"/>
          <a:ea typeface="+mj-ea"/>
          <a:cs typeface="+mj-cs"/>
        </a:defRPr>
      </a:lvl1pPr>
    </p:titleStyle>
    <p:bodyStyle>
      <a:lvl1pPr marL="342900" indent="-342900" algn="l" defTabSz="914400" rtl="0" eaLnBrk="1" latinLnBrk="0" hangingPunct="1">
        <a:spcBef>
          <a:spcPts val="600"/>
        </a:spcBef>
        <a:spcAft>
          <a:spcPts val="600"/>
        </a:spcAft>
        <a:buFont typeface="Arial" pitchFamily="34" charset="0"/>
        <a:buChar char="•"/>
        <a:defRPr sz="2000" kern="1200">
          <a:solidFill>
            <a:schemeClr val="bg1"/>
          </a:solidFill>
          <a:latin typeface="+mn-lt"/>
          <a:ea typeface="+mn-ea"/>
          <a:cs typeface="+mn-cs"/>
        </a:defRPr>
      </a:lvl1pPr>
      <a:lvl2pPr marL="742950" indent="-285750" algn="l" defTabSz="914400" rtl="0" eaLnBrk="1" latinLnBrk="0" hangingPunct="1">
        <a:spcBef>
          <a:spcPts val="600"/>
        </a:spcBef>
        <a:spcAft>
          <a:spcPts val="600"/>
        </a:spcAft>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ts val="600"/>
        </a:spcBef>
        <a:spcAft>
          <a:spcPts val="600"/>
        </a:spcAft>
        <a:buFont typeface="Arial" pitchFamily="34" charset="0"/>
        <a:buChar char="•"/>
        <a:defRPr sz="1600" kern="1200">
          <a:solidFill>
            <a:schemeClr val="bg1"/>
          </a:solidFill>
          <a:latin typeface="+mn-lt"/>
          <a:ea typeface="+mn-ea"/>
          <a:cs typeface="+mn-cs"/>
        </a:defRPr>
      </a:lvl3pPr>
      <a:lvl4pPr marL="1600200" indent="-228600" algn="l" defTabSz="914400" rtl="0" eaLnBrk="1" latinLnBrk="0" hangingPunct="1">
        <a:spcBef>
          <a:spcPts val="600"/>
        </a:spcBef>
        <a:spcAft>
          <a:spcPts val="600"/>
        </a:spcAft>
        <a:buFont typeface="Arial" pitchFamily="34" charset="0"/>
        <a:buChar char="–"/>
        <a:defRPr sz="1400" kern="1200">
          <a:solidFill>
            <a:schemeClr val="bg1"/>
          </a:solidFill>
          <a:latin typeface="+mn-lt"/>
          <a:ea typeface="+mn-ea"/>
          <a:cs typeface="+mn-cs"/>
        </a:defRPr>
      </a:lvl4pPr>
      <a:lvl5pPr marL="2057400" indent="-228600" algn="l" defTabSz="914400" rtl="0" eaLnBrk="1" latinLnBrk="0" hangingPunct="1">
        <a:spcBef>
          <a:spcPts val="600"/>
        </a:spcBef>
        <a:spcAft>
          <a:spcPts val="600"/>
        </a:spcAft>
        <a:buFont typeface="Arial" pitchFamily="34" charset="0"/>
        <a:buChar char="»"/>
        <a:defRPr sz="1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ideo" Target="file:///C:\Users\bsn\Documents\Meetings\mpstme\Black-hole.wmv"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slideLayout" Target="../slideLayouts/slideLayout13.xml"/><Relationship Id="rId5" Type="http://schemas.openxmlformats.org/officeDocument/2006/relationships/image" Target="../media/image51.wmf"/><Relationship Id="rId4" Type="http://schemas.openxmlformats.org/officeDocument/2006/relationships/image" Target="../media/image50.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noChangeArrowheads="1"/>
          </p:cNvPicPr>
          <p:nvPr/>
        </p:nvPicPr>
        <p:blipFill>
          <a:blip r:embed="rId2" cstate="print"/>
          <a:srcRect/>
          <a:stretch>
            <a:fillRect/>
          </a:stretch>
        </p:blipFill>
        <p:spPr>
          <a:xfrm>
            <a:off x="6063812" y="619200"/>
            <a:ext cx="3044692" cy="2160000"/>
          </a:xfrm>
          <a:prstGeom prst="ellipse">
            <a:avLst/>
          </a:prstGeom>
          <a:ln>
            <a:noFill/>
          </a:ln>
          <a:effectLst>
            <a:softEdge rad="112500"/>
          </a:effectLst>
        </p:spPr>
      </p:pic>
      <p:sp>
        <p:nvSpPr>
          <p:cNvPr id="2" name="Title 1"/>
          <p:cNvSpPr>
            <a:spLocks noGrp="1"/>
          </p:cNvSpPr>
          <p:nvPr>
            <p:ph type="ctrTitle"/>
          </p:nvPr>
        </p:nvSpPr>
        <p:spPr>
          <a:xfrm>
            <a:off x="72000" y="620688"/>
            <a:ext cx="9000000" cy="2160240"/>
          </a:xfrm>
        </p:spPr>
        <p:txBody>
          <a:bodyPr/>
          <a:lstStyle/>
          <a:p>
            <a:r>
              <a:rPr lang="en-SG" dirty="0" smtClean="0"/>
              <a:t>Engineering marvels at work </a:t>
            </a:r>
            <a:r>
              <a:rPr lang="en-SG" dirty="0" smtClean="0"/>
              <a:t/>
            </a:r>
            <a:br>
              <a:rPr lang="en-SG" dirty="0" smtClean="0"/>
            </a:br>
            <a:r>
              <a:rPr lang="en-SG" dirty="0" smtClean="0"/>
              <a:t>to unravel </a:t>
            </a:r>
            <a:r>
              <a:rPr lang="en-SG" dirty="0" smtClean="0"/>
              <a:t>nature’s secrets</a:t>
            </a:r>
            <a:endParaRPr lang="en-GB" dirty="0"/>
          </a:p>
        </p:txBody>
      </p:sp>
      <p:sp>
        <p:nvSpPr>
          <p:cNvPr id="3" name="Subtitle 2"/>
          <p:cNvSpPr>
            <a:spLocks noGrp="1"/>
          </p:cNvSpPr>
          <p:nvPr>
            <p:ph type="subTitle" idx="1"/>
          </p:nvPr>
        </p:nvSpPr>
        <p:spPr>
          <a:xfrm>
            <a:off x="72000" y="5827334"/>
            <a:ext cx="9000000" cy="925200"/>
          </a:xfrm>
        </p:spPr>
        <p:txBody>
          <a:bodyPr lIns="0" tIns="0" rIns="0" bIns="0" anchor="b" anchorCtr="0">
            <a:spAutoFit/>
          </a:bodyPr>
          <a:lstStyle/>
          <a:p>
            <a:pPr algn="r">
              <a:spcBef>
                <a:spcPts val="0"/>
              </a:spcBef>
              <a:spcAft>
                <a:spcPts val="0"/>
              </a:spcAft>
            </a:pPr>
            <a:r>
              <a:rPr lang="en-SG" sz="2000" dirty="0" smtClean="0">
                <a:solidFill>
                  <a:srgbClr val="FFFF00"/>
                </a:solidFill>
              </a:rPr>
              <a:t>B.Satyanarayana</a:t>
            </a:r>
          </a:p>
          <a:p>
            <a:pPr algn="r">
              <a:spcBef>
                <a:spcPts val="0"/>
              </a:spcBef>
              <a:spcAft>
                <a:spcPts val="0"/>
              </a:spcAft>
            </a:pPr>
            <a:r>
              <a:rPr lang="en-SG" sz="2000" dirty="0" smtClean="0">
                <a:solidFill>
                  <a:srgbClr val="FFFF00"/>
                </a:solidFill>
              </a:rPr>
              <a:t>Department of High Energy Physics</a:t>
            </a:r>
          </a:p>
          <a:p>
            <a:pPr algn="r">
              <a:spcBef>
                <a:spcPts val="0"/>
              </a:spcBef>
              <a:spcAft>
                <a:spcPts val="0"/>
              </a:spcAft>
            </a:pPr>
            <a:r>
              <a:rPr lang="en-SG" sz="2000" dirty="0" smtClean="0">
                <a:solidFill>
                  <a:srgbClr val="FFFF00"/>
                </a:solidFill>
              </a:rPr>
              <a:t> bsn@tifr.res.in, www.tifr.res.in/~bsn</a:t>
            </a:r>
            <a:endParaRPr lang="en-GB" sz="2000" dirty="0">
              <a:solidFill>
                <a:srgbClr val="FFFF00"/>
              </a:solidFill>
            </a:endParaRPr>
          </a:p>
        </p:txBody>
      </p:sp>
      <p:pic>
        <p:nvPicPr>
          <p:cNvPr id="4" name="Picture 3" descr="tifr-logo.jpg"/>
          <p:cNvPicPr>
            <a:picLocks noChangeAspect="1"/>
          </p:cNvPicPr>
          <p:nvPr/>
        </p:nvPicPr>
        <p:blipFill>
          <a:blip r:embed="rId3" cstate="print">
            <a:clrChange>
              <a:clrFrom>
                <a:srgbClr val="FFFFFF"/>
              </a:clrFrom>
              <a:clrTo>
                <a:srgbClr val="FFFFFF">
                  <a:alpha val="0"/>
                </a:srgbClr>
              </a:clrTo>
            </a:clrChange>
          </a:blip>
          <a:stretch>
            <a:fillRect/>
          </a:stretch>
        </p:blipFill>
        <p:spPr>
          <a:xfrm>
            <a:off x="72000" y="5828400"/>
            <a:ext cx="2059615" cy="925200"/>
          </a:xfrm>
          <a:prstGeom prst="rect">
            <a:avLst/>
          </a:prstGeom>
        </p:spPr>
      </p:pic>
    </p:spTree>
    <p:extLst>
      <p:ext uri="{BB962C8B-B14F-4D97-AF65-F5344CB8AC3E}">
        <p14:creationId xmlns="" xmlns:p14="http://schemas.microsoft.com/office/powerpoint/2010/main" val="16022526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effectLst/>
              </a:rPr>
              <a:t>Why the LHC?</a:t>
            </a:r>
            <a:endParaRPr lang="en-US" dirty="0" smtClean="0">
              <a:effectLst/>
            </a:endParaRPr>
          </a:p>
        </p:txBody>
      </p:sp>
      <p:sp>
        <p:nvSpPr>
          <p:cNvPr id="131075" name="Rectangle 3"/>
          <p:cNvSpPr>
            <a:spLocks noGrp="1" noChangeArrowheads="1"/>
          </p:cNvSpPr>
          <p:nvPr>
            <p:ph idx="1"/>
          </p:nvPr>
        </p:nvSpPr>
        <p:spPr/>
        <p:txBody>
          <a:bodyPr>
            <a:normAutofit fontScale="85000" lnSpcReduction="10000"/>
          </a:bodyPr>
          <a:lstStyle/>
          <a:p>
            <a:pPr eaLnBrk="1" hangingPunct="1">
              <a:lnSpc>
                <a:spcPct val="120000"/>
              </a:lnSpc>
            </a:pPr>
            <a:r>
              <a:rPr lang="en-US" sz="2800" dirty="0" smtClean="0"/>
              <a:t>The LHC (Large Hadron Collider) was built to help scientists to answer key unresolved questions in particle physics. The unprecedented energy it achieves may even reveal some unexpected results that no one has ever thought of!</a:t>
            </a:r>
          </a:p>
          <a:p>
            <a:pPr eaLnBrk="1" hangingPunct="1">
              <a:lnSpc>
                <a:spcPct val="120000"/>
              </a:lnSpc>
            </a:pPr>
            <a:r>
              <a:rPr lang="en-US" sz="2800" dirty="0" smtClean="0"/>
              <a:t>For the past few decades, physicists have been able to describe with increasing detail the fundamental particles that make up the Universe and the interactions between them. </a:t>
            </a:r>
          </a:p>
          <a:p>
            <a:pPr eaLnBrk="1" hangingPunct="1">
              <a:lnSpc>
                <a:spcPct val="120000"/>
              </a:lnSpc>
            </a:pPr>
            <a:r>
              <a:rPr lang="en-US" sz="2800" dirty="0" smtClean="0"/>
              <a:t>This understanding is encapsulated in the Standard Model of particle physics, but it contains gaps and cannot tell us the whole story. To fill in the missing knowledge requires experimental data, and the next big step to achieving this is with LHC.</a:t>
            </a:r>
            <a:endParaRPr lang="en-US" sz="2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1075">
                                            <p:txEl>
                                              <p:pRg st="0" end="0"/>
                                            </p:txEl>
                                          </p:spTgt>
                                        </p:tgtEl>
                                        <p:attrNameLst>
                                          <p:attrName>style.visibility</p:attrName>
                                        </p:attrNameLst>
                                      </p:cBhvr>
                                      <p:to>
                                        <p:strVal val="visible"/>
                                      </p:to>
                                    </p:set>
                                    <p:animEffect transition="in" filter="wipe(down)">
                                      <p:cBhvr>
                                        <p:cTn id="7" dur="500"/>
                                        <p:tgtEl>
                                          <p:spTgt spid="131075">
                                            <p:txEl>
                                              <p:pRg st="0" end="0"/>
                                            </p:txEl>
                                          </p:spTgt>
                                        </p:tgtEl>
                                      </p:cBhvr>
                                    </p:animEffect>
                                  </p:childTnLst>
                                  <p:subTnLst>
                                    <p:animClr>
                                      <p:cBhvr override="childStyle">
                                        <p:cTn dur="1" fill="hold" display="0" masterRel="nextClick" afterEffect="1"/>
                                        <p:tgtEl>
                                          <p:spTgt spid="131075">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1075">
                                            <p:txEl>
                                              <p:pRg st="1" end="1"/>
                                            </p:txEl>
                                          </p:spTgt>
                                        </p:tgtEl>
                                        <p:attrNameLst>
                                          <p:attrName>style.visibility</p:attrName>
                                        </p:attrNameLst>
                                      </p:cBhvr>
                                      <p:to>
                                        <p:strVal val="visible"/>
                                      </p:to>
                                    </p:set>
                                    <p:animEffect transition="in" filter="wipe(down)">
                                      <p:cBhvr>
                                        <p:cTn id="12" dur="500"/>
                                        <p:tgtEl>
                                          <p:spTgt spid="131075">
                                            <p:txEl>
                                              <p:pRg st="1" end="1"/>
                                            </p:txEl>
                                          </p:spTgt>
                                        </p:tgtEl>
                                      </p:cBhvr>
                                    </p:animEffect>
                                  </p:childTnLst>
                                  <p:subTnLst>
                                    <p:animClr>
                                      <p:cBhvr override="childStyle">
                                        <p:cTn dur="1" fill="hold" display="0" masterRel="nextClick" afterEffect="1"/>
                                        <p:tgtEl>
                                          <p:spTgt spid="131075">
                                            <p:txEl>
                                              <p:pRg st="1" end="1"/>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1075">
                                            <p:txEl>
                                              <p:pRg st="2" end="2"/>
                                            </p:txEl>
                                          </p:spTgt>
                                        </p:tgtEl>
                                        <p:attrNameLst>
                                          <p:attrName>style.visibility</p:attrName>
                                        </p:attrNameLst>
                                      </p:cBhvr>
                                      <p:to>
                                        <p:strVal val="visible"/>
                                      </p:to>
                                    </p:set>
                                    <p:animEffect transition="in" filter="wipe(down)">
                                      <p:cBhvr>
                                        <p:cTn id="17" dur="500"/>
                                        <p:tgtEl>
                                          <p:spTgt spid="131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Newton's unfinished business...</a:t>
            </a:r>
            <a:endParaRPr lang="en-US" dirty="0"/>
          </a:p>
        </p:txBody>
      </p:sp>
      <p:sp>
        <p:nvSpPr>
          <p:cNvPr id="3" name="Content Placeholder 2"/>
          <p:cNvSpPr>
            <a:spLocks noGrp="1"/>
          </p:cNvSpPr>
          <p:nvPr>
            <p:ph idx="1"/>
          </p:nvPr>
        </p:nvSpPr>
        <p:spPr/>
        <p:txBody>
          <a:bodyPr>
            <a:normAutofit fontScale="92500" lnSpcReduction="10000"/>
          </a:bodyPr>
          <a:lstStyle/>
          <a:p>
            <a:pPr>
              <a:lnSpc>
                <a:spcPct val="110000"/>
              </a:lnSpc>
            </a:pPr>
            <a:r>
              <a:rPr lang="en-US" sz="3200" dirty="0" smtClean="0"/>
              <a:t>What is mass?</a:t>
            </a:r>
          </a:p>
          <a:p>
            <a:pPr>
              <a:lnSpc>
                <a:spcPct val="110000"/>
              </a:lnSpc>
            </a:pPr>
            <a:r>
              <a:rPr lang="en-US" sz="3200" dirty="0" smtClean="0"/>
              <a:t>What is the origin of mass? Why do tiny particles weigh the amount they do? Why do some particles have no mass at all?</a:t>
            </a:r>
          </a:p>
          <a:p>
            <a:pPr>
              <a:lnSpc>
                <a:spcPct val="110000"/>
              </a:lnSpc>
            </a:pPr>
            <a:r>
              <a:rPr lang="en-US" sz="3200" dirty="0" smtClean="0"/>
              <a:t>At present, there are no established answers to these questions. The most likely explanation may be found in the </a:t>
            </a:r>
            <a:r>
              <a:rPr lang="en-US" sz="3200" dirty="0" smtClean="0">
                <a:solidFill>
                  <a:srgbClr val="FF3300"/>
                </a:solidFill>
              </a:rPr>
              <a:t>Higgs boson</a:t>
            </a:r>
            <a:r>
              <a:rPr lang="en-US" sz="3200" dirty="0" smtClean="0"/>
              <a:t>, a key undiscovered particle that is essential for the Standard Model to work. First hypothesised in 1964, it has yet to be observed.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An invisible problem...</a:t>
            </a:r>
            <a:endParaRPr lang="en-US" dirty="0"/>
          </a:p>
        </p:txBody>
      </p:sp>
      <p:sp>
        <p:nvSpPr>
          <p:cNvPr id="8" name="Content Placeholder 7"/>
          <p:cNvSpPr>
            <a:spLocks noGrp="1"/>
          </p:cNvSpPr>
          <p:nvPr>
            <p:ph idx="1"/>
          </p:nvPr>
        </p:nvSpPr>
        <p:spPr>
          <a:xfrm>
            <a:off x="72000" y="1080000"/>
            <a:ext cx="5148072" cy="5148000"/>
          </a:xfrm>
        </p:spPr>
        <p:txBody>
          <a:bodyPr>
            <a:normAutofit fontScale="92500"/>
          </a:bodyPr>
          <a:lstStyle/>
          <a:p>
            <a:pPr>
              <a:lnSpc>
                <a:spcPct val="90000"/>
              </a:lnSpc>
            </a:pPr>
            <a:r>
              <a:rPr lang="en-US" sz="2400" dirty="0" smtClean="0"/>
              <a:t>What is 96% of the universe made of?</a:t>
            </a:r>
          </a:p>
          <a:p>
            <a:pPr>
              <a:lnSpc>
                <a:spcPct val="90000"/>
              </a:lnSpc>
            </a:pPr>
            <a:r>
              <a:rPr lang="en-US" sz="2400" dirty="0" smtClean="0"/>
              <a:t>Everything we see in the Universe, from an ant to a galaxy, is made up of ordinary particles. These are collectively referred to as matter, forming 4% of the Universe.</a:t>
            </a:r>
          </a:p>
          <a:p>
            <a:pPr>
              <a:lnSpc>
                <a:spcPct val="90000"/>
              </a:lnSpc>
            </a:pPr>
            <a:r>
              <a:rPr lang="en-US" sz="2400" dirty="0" smtClean="0"/>
              <a:t>Dark matter and dark energy are believed to make up the remaining proportion, but they are incredibly difficult to detect and study.</a:t>
            </a:r>
          </a:p>
          <a:p>
            <a:pPr>
              <a:lnSpc>
                <a:spcPct val="90000"/>
              </a:lnSpc>
            </a:pPr>
            <a:r>
              <a:rPr lang="en-US" sz="2400" dirty="0" smtClean="0"/>
              <a:t>Investigating the nature of dark matter and dark energy is one of the biggest challenges today in the fields of particle physics and cosmology.</a:t>
            </a:r>
          </a:p>
          <a:p>
            <a:endParaRPr lang="en-US" sz="2400" dirty="0"/>
          </a:p>
        </p:txBody>
      </p:sp>
      <p:pic>
        <p:nvPicPr>
          <p:cNvPr id="9" name="Picture 4" descr="pie_chart"/>
          <p:cNvPicPr>
            <a:picLocks noChangeAspect="1" noChangeArrowheads="1"/>
          </p:cNvPicPr>
          <p:nvPr/>
        </p:nvPicPr>
        <p:blipFill>
          <a:blip r:embed="rId3" cstate="print"/>
          <a:srcRect l="12069" t="12933" r="11961" b="19146"/>
          <a:stretch>
            <a:fillRect/>
          </a:stretch>
        </p:blipFill>
        <p:spPr bwMode="auto">
          <a:xfrm rot="16200000">
            <a:off x="4887778" y="1961095"/>
            <a:ext cx="4642714" cy="311403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p:cBhvr override="childStyle">
                                        <p:cTn dur="1" fill="hold" display="0" masterRel="nextClick" afterEffect="1"/>
                                        <p:tgtEl>
                                          <p:spTgt spid="8">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p:cBhvr override="childStyle">
                                        <p:cTn dur="1" fill="hold" display="0" masterRel="nextClick" afterEffect="1"/>
                                        <p:tgtEl>
                                          <p:spTgt spid="8">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subTnLst>
                                    <p:animClr>
                                      <p:cBhvr override="childStyle">
                                        <p:cTn dur="1" fill="hold" display="0" masterRel="nextClick" afterEffect="1"/>
                                        <p:tgtEl>
                                          <p:spTgt spid="8">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is there no more antimatter?</a:t>
            </a:r>
            <a:endParaRPr lang="en-US" dirty="0"/>
          </a:p>
        </p:txBody>
      </p:sp>
      <p:sp>
        <p:nvSpPr>
          <p:cNvPr id="3" name="Content Placeholder 2"/>
          <p:cNvSpPr>
            <a:spLocks noGrp="1"/>
          </p:cNvSpPr>
          <p:nvPr>
            <p:ph idx="1"/>
          </p:nvPr>
        </p:nvSpPr>
        <p:spPr/>
        <p:txBody>
          <a:bodyPr>
            <a:noAutofit/>
          </a:bodyPr>
          <a:lstStyle/>
          <a:p>
            <a:r>
              <a:rPr lang="en-US" sz="2400" dirty="0" smtClean="0"/>
              <a:t>We live in a world of matter – everything in the Universe, including ourselves, is made of  matter.</a:t>
            </a:r>
          </a:p>
          <a:p>
            <a:r>
              <a:rPr lang="en-US" sz="2400" dirty="0" smtClean="0"/>
              <a:t>Antimatter is like a twin version of matter, but with opposite electric charge.</a:t>
            </a:r>
          </a:p>
          <a:p>
            <a:r>
              <a:rPr lang="en-US" sz="2400" dirty="0" smtClean="0"/>
              <a:t>At the birth of the Universe, equal amounts of matter and antimatter should have been produced in the Big Bang.</a:t>
            </a:r>
          </a:p>
          <a:p>
            <a:r>
              <a:rPr lang="en-US" sz="2400" dirty="0" smtClean="0"/>
              <a:t>But when matter and antimatter particles meet, they annihilate each other, transforming into energy.</a:t>
            </a:r>
          </a:p>
          <a:p>
            <a:r>
              <a:rPr lang="en-US" sz="2400" dirty="0" smtClean="0"/>
              <a:t>Somehow, a tiny fraction of matter must have survived to form the Universe we live in today, with hardly any antimatter left.</a:t>
            </a:r>
          </a:p>
          <a:p>
            <a:r>
              <a:rPr lang="en-US" sz="2400" dirty="0" smtClean="0"/>
              <a:t>Why does Nature appear to have this bias for matter over antimatter?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Secrets of the Big Bang</a:t>
            </a:r>
            <a:endParaRPr lang="en-US" dirty="0"/>
          </a:p>
        </p:txBody>
      </p:sp>
      <p:sp>
        <p:nvSpPr>
          <p:cNvPr id="3" name="Content Placeholder 2"/>
          <p:cNvSpPr>
            <a:spLocks noGrp="1"/>
          </p:cNvSpPr>
          <p:nvPr>
            <p:ph idx="1"/>
          </p:nvPr>
        </p:nvSpPr>
        <p:spPr/>
        <p:txBody>
          <a:bodyPr>
            <a:noAutofit/>
          </a:bodyPr>
          <a:lstStyle/>
          <a:p>
            <a:r>
              <a:rPr lang="en-US" sz="2200" dirty="0" smtClean="0"/>
              <a:t>What was matter like within the first second of the Universe’s life?</a:t>
            </a:r>
          </a:p>
          <a:p>
            <a:r>
              <a:rPr lang="en-US" sz="2200" dirty="0" smtClean="0"/>
              <a:t>Matter, from which everything in the Universe is made, is believed to have originated from a dense and hot cocktail of fundamental particles.</a:t>
            </a:r>
          </a:p>
          <a:p>
            <a:r>
              <a:rPr lang="en-US" sz="2200" dirty="0" smtClean="0"/>
              <a:t>Today, the ordinary matter of the Universe is made of atoms, which contain a nucleus composed of protons and neutrons, which in turn are made of quarks bound together by other particles called gluons.</a:t>
            </a:r>
          </a:p>
          <a:p>
            <a:r>
              <a:rPr lang="en-US" sz="2200" dirty="0" smtClean="0"/>
              <a:t>The bond is very strong, but in the very early Universe conditions would have been too hot and energetic for the gluons to hold the quarks together.</a:t>
            </a:r>
          </a:p>
          <a:p>
            <a:r>
              <a:rPr lang="en-US" sz="2200" dirty="0" smtClean="0"/>
              <a:t>Instead, it seems likely that during the first microseconds after the Big Bang the Universe would have contained a very hot and dense mixture of quarks and gluons called quark–gluon plasma.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defRPr/>
            </a:pPr>
            <a:r>
              <a:rPr lang="en-US" dirty="0" smtClean="0"/>
              <a:t>Big Bang – Part 1</a:t>
            </a:r>
          </a:p>
        </p:txBody>
      </p:sp>
      <p:pic>
        <p:nvPicPr>
          <p:cNvPr id="17413" name="Picture 3"/>
          <p:cNvPicPr>
            <a:picLocks noChangeAspect="1" noChangeArrowheads="1"/>
          </p:cNvPicPr>
          <p:nvPr/>
        </p:nvPicPr>
        <p:blipFill>
          <a:blip r:embed="rId3" cstate="print"/>
          <a:srcRect t="17897" b="10738"/>
          <a:stretch>
            <a:fillRect/>
          </a:stretch>
        </p:blipFill>
        <p:spPr bwMode="auto">
          <a:xfrm>
            <a:off x="868057" y="1080000"/>
            <a:ext cx="7407887" cy="51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defRPr/>
            </a:pPr>
            <a:r>
              <a:rPr lang="en-US" smtClean="0"/>
              <a:t>Big Bang – Part 2</a:t>
            </a:r>
          </a:p>
        </p:txBody>
      </p:sp>
      <p:pic>
        <p:nvPicPr>
          <p:cNvPr id="18437" name="Picture 3"/>
          <p:cNvPicPr>
            <a:picLocks noChangeAspect="1" noChangeArrowheads="1"/>
          </p:cNvPicPr>
          <p:nvPr/>
        </p:nvPicPr>
        <p:blipFill>
          <a:blip r:embed="rId3" cstate="print"/>
          <a:srcRect t="32654" b="2449"/>
          <a:stretch>
            <a:fillRect/>
          </a:stretch>
        </p:blipFill>
        <p:spPr bwMode="auto">
          <a:xfrm>
            <a:off x="885969" y="1080000"/>
            <a:ext cx="7372063" cy="51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dirty="0" smtClean="0"/>
              <a:t>The tools of the trade</a:t>
            </a:r>
            <a:endParaRPr lang="en-SG" dirty="0"/>
          </a:p>
        </p:txBody>
      </p:sp>
      <p:sp>
        <p:nvSpPr>
          <p:cNvPr id="3" name="Content Placeholder 2"/>
          <p:cNvSpPr>
            <a:spLocks noGrp="1"/>
          </p:cNvSpPr>
          <p:nvPr>
            <p:ph idx="1"/>
          </p:nvPr>
        </p:nvSpPr>
        <p:spPr>
          <a:xfrm>
            <a:off x="35496" y="1080000"/>
            <a:ext cx="4140000" cy="5148000"/>
          </a:xfrm>
        </p:spPr>
        <p:txBody>
          <a:bodyPr>
            <a:normAutofit fontScale="85000" lnSpcReduction="10000"/>
          </a:bodyPr>
          <a:lstStyle/>
          <a:p>
            <a:pPr>
              <a:lnSpc>
                <a:spcPct val="110000"/>
              </a:lnSpc>
            </a:pPr>
            <a:r>
              <a:rPr lang="en-GB" b="1" dirty="0" smtClean="0">
                <a:latin typeface="Helvetica" pitchFamily="34" charset="0"/>
              </a:rPr>
              <a:t>Accelerators:</a:t>
            </a:r>
            <a:r>
              <a:rPr lang="en-GB" dirty="0" smtClean="0">
                <a:latin typeface="Helvetica" pitchFamily="34" charset="0"/>
              </a:rPr>
              <a:t> </a:t>
            </a:r>
            <a:r>
              <a:rPr lang="en-GB" dirty="0" smtClean="0">
                <a:latin typeface="Helvetica" pitchFamily="34" charset="0"/>
              </a:rPr>
              <a:t>powerful machines capable of accelerating particles up to extremely high energies and bringing them into collision with other particles</a:t>
            </a:r>
            <a:r>
              <a:rPr lang="en-GB" dirty="0" smtClean="0">
                <a:latin typeface="Helvetica" pitchFamily="34" charset="0"/>
              </a:rPr>
              <a:t>.</a:t>
            </a:r>
          </a:p>
          <a:p>
            <a:pPr>
              <a:lnSpc>
                <a:spcPct val="110000"/>
              </a:lnSpc>
            </a:pPr>
            <a:r>
              <a:rPr lang="en-GB" b="1" dirty="0" smtClean="0">
                <a:latin typeface="Helvetica" pitchFamily="34" charset="0"/>
              </a:rPr>
              <a:t>Detectors:</a:t>
            </a:r>
            <a:r>
              <a:rPr lang="en-GB" dirty="0" smtClean="0">
                <a:latin typeface="Helvetica" pitchFamily="34" charset="0"/>
              </a:rPr>
              <a:t> </a:t>
            </a:r>
            <a:r>
              <a:rPr lang="en-GB" dirty="0" smtClean="0">
                <a:latin typeface="Helvetica" pitchFamily="34" charset="0"/>
              </a:rPr>
              <a:t>gigantic instruments recording the particles spraying out from the collisions</a:t>
            </a:r>
            <a:r>
              <a:rPr lang="en-GB" dirty="0" smtClean="0">
                <a:latin typeface="Helvetica" pitchFamily="34" charset="0"/>
              </a:rPr>
              <a:t>.</a:t>
            </a:r>
          </a:p>
          <a:p>
            <a:pPr>
              <a:lnSpc>
                <a:spcPct val="110000"/>
              </a:lnSpc>
            </a:pPr>
            <a:r>
              <a:rPr lang="en-GB" b="1" dirty="0" smtClean="0">
                <a:latin typeface="Helvetica" pitchFamily="34" charset="0"/>
              </a:rPr>
              <a:t>Computers:</a:t>
            </a:r>
            <a:r>
              <a:rPr lang="en-GB" dirty="0" smtClean="0">
                <a:latin typeface="Helvetica" pitchFamily="34" charset="0"/>
              </a:rPr>
              <a:t> </a:t>
            </a:r>
            <a:r>
              <a:rPr lang="en-GB" dirty="0" smtClean="0">
                <a:latin typeface="Helvetica" pitchFamily="34" charset="0"/>
              </a:rPr>
              <a:t>collecting, stocking, distributing and analysing the enormous amounts of data produced by the detectors</a:t>
            </a:r>
            <a:r>
              <a:rPr lang="en-GB" dirty="0" smtClean="0">
                <a:latin typeface="Helvetica" pitchFamily="34" charset="0"/>
              </a:rPr>
              <a:t>.</a:t>
            </a:r>
          </a:p>
          <a:p>
            <a:pPr>
              <a:lnSpc>
                <a:spcPct val="110000"/>
              </a:lnSpc>
            </a:pPr>
            <a:r>
              <a:rPr lang="en-GB" b="1" dirty="0" smtClean="0">
                <a:latin typeface="Helvetica" pitchFamily="34" charset="0"/>
              </a:rPr>
              <a:t>People:</a:t>
            </a:r>
            <a:r>
              <a:rPr lang="en-GB" dirty="0" smtClean="0">
                <a:latin typeface="Helvetica" pitchFamily="34" charset="0"/>
              </a:rPr>
              <a:t> only </a:t>
            </a:r>
            <a:r>
              <a:rPr lang="en-GB" dirty="0" smtClean="0">
                <a:latin typeface="Helvetica" pitchFamily="34" charset="0"/>
              </a:rPr>
              <a:t>a collaboration of thousands of scientists, engineers, technicians and support staff can design, build and operate these amazing machines</a:t>
            </a:r>
            <a:endParaRPr lang="en-GB" dirty="0" smtClean="0">
              <a:latin typeface="Helvetica" pitchFamily="34" charset="0"/>
            </a:endParaRPr>
          </a:p>
          <a:p>
            <a:pPr>
              <a:lnSpc>
                <a:spcPct val="110000"/>
              </a:lnSpc>
            </a:pPr>
            <a:endParaRPr lang="en-SG" dirty="0"/>
          </a:p>
        </p:txBody>
      </p:sp>
      <p:pic>
        <p:nvPicPr>
          <p:cNvPr id="4" name="Picture 27" descr="col_gen_0106_002"/>
          <p:cNvPicPr>
            <a:picLocks noChangeAspect="1" noChangeArrowheads="1"/>
          </p:cNvPicPr>
          <p:nvPr/>
        </p:nvPicPr>
        <p:blipFill>
          <a:blip r:embed="rId2" cstate="print"/>
          <a:srcRect/>
          <a:stretch>
            <a:fillRect/>
          </a:stretch>
        </p:blipFill>
        <p:spPr bwMode="auto">
          <a:xfrm>
            <a:off x="4139952" y="1188000"/>
            <a:ext cx="4906271" cy="460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subTnLst>
                                    <p:animClr>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subTnLst>
                                    <p:animClr>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subTnLst>
                                    <p:animClr>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par>
                                <p:cTn id="23" presetID="18" presetClass="entr" presetSubtype="12"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strips(down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CERN: A world laboratory</a:t>
            </a:r>
            <a:endParaRPr lang="en-US" dirty="0"/>
          </a:p>
        </p:txBody>
      </p:sp>
      <p:pic>
        <p:nvPicPr>
          <p:cNvPr id="9" name="Picture 2053" descr="CERN_UsersFeb08"/>
          <p:cNvPicPr>
            <a:picLocks noGrp="1" noChangeAspect="1" noChangeArrowheads="1"/>
          </p:cNvPicPr>
          <p:nvPr>
            <p:ph idx="1"/>
          </p:nvPr>
        </p:nvPicPr>
        <p:blipFill>
          <a:blip r:embed="rId3" cstate="print"/>
          <a:srcRect t="12570"/>
          <a:stretch>
            <a:fillRect/>
          </a:stretch>
        </p:blipFill>
        <p:spPr bwMode="auto">
          <a:xfrm>
            <a:off x="646574" y="1080000"/>
            <a:ext cx="7850852" cy="514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a:lnSpc>
                <a:spcPct val="120000"/>
              </a:lnSpc>
            </a:pPr>
            <a:r>
              <a:rPr lang="de-DE" dirty="0" smtClean="0"/>
              <a:t>1982:</a:t>
            </a:r>
            <a:r>
              <a:rPr lang="en-GB" dirty="0" smtClean="0"/>
              <a:t>   First </a:t>
            </a:r>
            <a:r>
              <a:rPr lang="en-GB" dirty="0" smtClean="0"/>
              <a:t>studies for the LHC project</a:t>
            </a:r>
            <a:endParaRPr lang="en-SG" dirty="0" smtClean="0"/>
          </a:p>
          <a:p>
            <a:pPr>
              <a:lnSpc>
                <a:spcPct val="120000"/>
              </a:lnSpc>
            </a:pPr>
            <a:r>
              <a:rPr lang="en-SG" dirty="0" smtClean="0"/>
              <a:t>1984:</a:t>
            </a:r>
            <a:r>
              <a:rPr lang="en-SG" dirty="0" smtClean="0"/>
              <a:t> </a:t>
            </a:r>
            <a:r>
              <a:rPr lang="en-SG" dirty="0" smtClean="0"/>
              <a:t>  Workshop </a:t>
            </a:r>
            <a:r>
              <a:rPr lang="en-SG" dirty="0" smtClean="0"/>
              <a:t>on a Large Hadron </a:t>
            </a:r>
            <a:r>
              <a:rPr lang="en-SG" dirty="0" smtClean="0"/>
              <a:t>Collider</a:t>
            </a:r>
            <a:endParaRPr lang="en-SG" dirty="0" smtClean="0"/>
          </a:p>
          <a:p>
            <a:pPr>
              <a:lnSpc>
                <a:spcPct val="120000"/>
              </a:lnSpc>
            </a:pPr>
            <a:r>
              <a:rPr lang="en-SG" dirty="0" smtClean="0"/>
              <a:t>1987:   Rubbia Committee </a:t>
            </a:r>
            <a:r>
              <a:rPr lang="en-SG" dirty="0" smtClean="0"/>
              <a:t>recommends </a:t>
            </a:r>
            <a:r>
              <a:rPr lang="en-SG" dirty="0" smtClean="0"/>
              <a:t>LHC</a:t>
            </a:r>
            <a:endParaRPr lang="en-SG" dirty="0" smtClean="0"/>
          </a:p>
          <a:p>
            <a:pPr>
              <a:lnSpc>
                <a:spcPct val="120000"/>
              </a:lnSpc>
            </a:pPr>
            <a:r>
              <a:rPr lang="en-SG" dirty="0" smtClean="0"/>
              <a:t>1990:   ECFA </a:t>
            </a:r>
            <a:r>
              <a:rPr lang="en-SG" dirty="0" smtClean="0"/>
              <a:t>LHC </a:t>
            </a:r>
            <a:r>
              <a:rPr lang="en-SG" dirty="0" smtClean="0"/>
              <a:t>Workshop</a:t>
            </a:r>
            <a:endParaRPr lang="en-SG" dirty="0" smtClean="0"/>
          </a:p>
          <a:p>
            <a:pPr>
              <a:lnSpc>
                <a:spcPct val="120000"/>
              </a:lnSpc>
            </a:pPr>
            <a:r>
              <a:rPr lang="en-SG" dirty="0" smtClean="0"/>
              <a:t>1992:   General meeting </a:t>
            </a:r>
            <a:r>
              <a:rPr lang="en-SG" dirty="0" smtClean="0"/>
              <a:t>on LHC Physics and </a:t>
            </a:r>
            <a:r>
              <a:rPr lang="en-SG" dirty="0" smtClean="0"/>
              <a:t>Detectors</a:t>
            </a:r>
            <a:endParaRPr lang="en-SG" dirty="0" smtClean="0"/>
          </a:p>
          <a:p>
            <a:pPr>
              <a:lnSpc>
                <a:spcPct val="120000"/>
              </a:lnSpc>
            </a:pPr>
            <a:r>
              <a:rPr lang="en-SG" dirty="0" smtClean="0"/>
              <a:t>1993:   Letters </a:t>
            </a:r>
            <a:r>
              <a:rPr lang="en-SG" dirty="0" smtClean="0"/>
              <a:t>of Intent (ATLAS and CMS selected by LHCC)</a:t>
            </a:r>
          </a:p>
          <a:p>
            <a:pPr>
              <a:lnSpc>
                <a:spcPct val="120000"/>
              </a:lnSpc>
            </a:pPr>
            <a:r>
              <a:rPr lang="en-SG" dirty="0" smtClean="0"/>
              <a:t>1994:   Technical proposals approved</a:t>
            </a:r>
            <a:endParaRPr lang="en-SG" dirty="0" smtClean="0"/>
          </a:p>
          <a:p>
            <a:pPr>
              <a:lnSpc>
                <a:spcPct val="120000"/>
              </a:lnSpc>
            </a:pPr>
            <a:r>
              <a:rPr lang="en-SG" dirty="0" smtClean="0"/>
              <a:t>1996:   Approval </a:t>
            </a:r>
            <a:r>
              <a:rPr lang="en-SG" dirty="0" smtClean="0"/>
              <a:t>to move to </a:t>
            </a:r>
            <a:r>
              <a:rPr lang="en-SG" dirty="0" smtClean="0"/>
              <a:t>construction </a:t>
            </a:r>
            <a:r>
              <a:rPr lang="en-SG" dirty="0" smtClean="0"/>
              <a:t>(ceiling of 475 MCHF</a:t>
            </a:r>
            <a:r>
              <a:rPr lang="en-SG" dirty="0" smtClean="0"/>
              <a:t>) </a:t>
            </a:r>
            <a:endParaRPr lang="en-SG" dirty="0" smtClean="0"/>
          </a:p>
          <a:p>
            <a:pPr>
              <a:lnSpc>
                <a:spcPct val="120000"/>
              </a:lnSpc>
            </a:pPr>
            <a:r>
              <a:rPr lang="en-SG" dirty="0" smtClean="0"/>
              <a:t>1998:</a:t>
            </a:r>
            <a:r>
              <a:rPr lang="en-SG" dirty="0" smtClean="0"/>
              <a:t> </a:t>
            </a:r>
            <a:r>
              <a:rPr lang="en-SG" dirty="0" smtClean="0"/>
              <a:t>  Memorandum </a:t>
            </a:r>
            <a:r>
              <a:rPr lang="en-SG" dirty="0" smtClean="0"/>
              <a:t>of Understanding for </a:t>
            </a:r>
            <a:r>
              <a:rPr lang="en-SG" dirty="0" smtClean="0"/>
              <a:t>construction </a:t>
            </a:r>
            <a:r>
              <a:rPr lang="en-SG" dirty="0" smtClean="0"/>
              <a:t>s</a:t>
            </a:r>
            <a:r>
              <a:rPr lang="en-SG" dirty="0" smtClean="0"/>
              <a:t>igned</a:t>
            </a:r>
            <a:endParaRPr lang="en-SG" dirty="0" smtClean="0"/>
          </a:p>
          <a:p>
            <a:pPr>
              <a:lnSpc>
                <a:spcPct val="120000"/>
              </a:lnSpc>
            </a:pPr>
            <a:r>
              <a:rPr lang="en-SG" dirty="0" smtClean="0"/>
              <a:t>1998:   Construction begins</a:t>
            </a:r>
            <a:endParaRPr lang="en-SG" dirty="0" smtClean="0"/>
          </a:p>
          <a:p>
            <a:pPr>
              <a:lnSpc>
                <a:spcPct val="120000"/>
              </a:lnSpc>
            </a:pPr>
            <a:r>
              <a:rPr lang="en-SG" dirty="0" smtClean="0"/>
              <a:t>2000:   CMS </a:t>
            </a:r>
            <a:r>
              <a:rPr lang="en-SG" dirty="0" smtClean="0"/>
              <a:t>assembly begins above </a:t>
            </a:r>
            <a:r>
              <a:rPr lang="en-SG" dirty="0" smtClean="0"/>
              <a:t>ground</a:t>
            </a:r>
            <a:endParaRPr lang="en-SG" dirty="0" smtClean="0"/>
          </a:p>
          <a:p>
            <a:pPr>
              <a:lnSpc>
                <a:spcPct val="120000"/>
              </a:lnSpc>
            </a:pPr>
            <a:r>
              <a:rPr lang="en-SG" dirty="0" smtClean="0"/>
              <a:t>2004:   CMS </a:t>
            </a:r>
            <a:r>
              <a:rPr lang="en-SG" dirty="0" smtClean="0"/>
              <a:t>Underground </a:t>
            </a:r>
            <a:r>
              <a:rPr lang="en-SG" dirty="0" smtClean="0"/>
              <a:t>caverns </a:t>
            </a:r>
            <a:r>
              <a:rPr lang="en-SG" dirty="0" smtClean="0"/>
              <a:t>completed</a:t>
            </a:r>
          </a:p>
          <a:p>
            <a:pPr>
              <a:lnSpc>
                <a:spcPct val="120000"/>
              </a:lnSpc>
            </a:pPr>
            <a:r>
              <a:rPr lang="en-SG" dirty="0" smtClean="0"/>
              <a:t>2008:   CMS </a:t>
            </a:r>
            <a:r>
              <a:rPr lang="en-SG" dirty="0" smtClean="0"/>
              <a:t>ready for first proton-proton collisions</a:t>
            </a:r>
          </a:p>
          <a:p>
            <a:pPr>
              <a:lnSpc>
                <a:spcPct val="120000"/>
              </a:lnSpc>
            </a:pPr>
            <a:r>
              <a:rPr lang="en-GB" dirty="0" smtClean="0"/>
              <a:t>2009-2030:   Physics </a:t>
            </a:r>
            <a:r>
              <a:rPr lang="en-GB" dirty="0" smtClean="0"/>
              <a:t>operation</a:t>
            </a:r>
          </a:p>
          <a:p>
            <a:pPr>
              <a:lnSpc>
                <a:spcPct val="120000"/>
              </a:lnSpc>
            </a:pPr>
            <a:endParaRPr lang="en-SG" dirty="0" smtClean="0"/>
          </a:p>
        </p:txBody>
      </p:sp>
      <p:sp>
        <p:nvSpPr>
          <p:cNvPr id="2" name="Title 1"/>
          <p:cNvSpPr>
            <a:spLocks noGrp="1"/>
          </p:cNvSpPr>
          <p:nvPr>
            <p:ph type="title"/>
          </p:nvPr>
        </p:nvSpPr>
        <p:spPr/>
        <p:txBody>
          <a:bodyPr/>
          <a:lstStyle/>
          <a:p>
            <a:r>
              <a:rPr lang="en-US" dirty="0" smtClean="0"/>
              <a:t>Large Hadron Collider timeline</a:t>
            </a:r>
            <a:endParaRPr lang="en-SG" dirty="0"/>
          </a:p>
        </p:txBody>
      </p:sp>
      <p:sp>
        <p:nvSpPr>
          <p:cNvPr id="9" name="Rectangle 8"/>
          <p:cNvSpPr/>
          <p:nvPr/>
        </p:nvSpPr>
        <p:spPr>
          <a:xfrm>
            <a:off x="5400000" y="1080000"/>
            <a:ext cx="3679200" cy="1785104"/>
          </a:xfrm>
          <a:prstGeom prst="rect">
            <a:avLst/>
          </a:prstGeom>
          <a:solidFill>
            <a:srgbClr val="DDDDDD"/>
          </a:solidFill>
        </p:spPr>
        <p:txBody>
          <a:bodyPr>
            <a:spAutoFit/>
          </a:bodyPr>
          <a:lstStyle/>
          <a:p>
            <a:r>
              <a:rPr lang="en-GB" sz="2200" dirty="0" smtClean="0">
                <a:solidFill>
                  <a:srgbClr val="002060"/>
                </a:solidFill>
              </a:rPr>
              <a:t>27 km ring of superconducting magnets </a:t>
            </a:r>
            <a:r>
              <a:rPr lang="en-GB" sz="2200" dirty="0" smtClean="0">
                <a:solidFill>
                  <a:srgbClr val="002060"/>
                </a:solidFill>
              </a:rPr>
              <a:t>built underground across two countries – Switzerland and France</a:t>
            </a:r>
            <a:endParaRPr lang="en-SG" sz="2200" dirty="0">
              <a:solidFill>
                <a:srgbClr val="002060"/>
              </a:solidFill>
            </a:endParaRPr>
          </a:p>
        </p:txBody>
      </p:sp>
      <p:pic>
        <p:nvPicPr>
          <p:cNvPr id="10" name="Picture 10"/>
          <p:cNvPicPr>
            <a:picLocks noChangeAspect="1" noChangeArrowheads="1"/>
          </p:cNvPicPr>
          <p:nvPr/>
        </p:nvPicPr>
        <p:blipFill>
          <a:blip r:embed="rId2" cstate="print"/>
          <a:srcRect/>
          <a:stretch>
            <a:fillRect/>
          </a:stretch>
        </p:blipFill>
        <p:spPr>
          <a:xfrm>
            <a:off x="5400000" y="2924944"/>
            <a:ext cx="3679200" cy="3163244"/>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and engineering</a:t>
            </a:r>
            <a:endParaRPr lang="en-SG" dirty="0"/>
          </a:p>
        </p:txBody>
      </p:sp>
      <p:sp>
        <p:nvSpPr>
          <p:cNvPr id="3" name="Content Placeholder 2"/>
          <p:cNvSpPr>
            <a:spLocks noGrp="1"/>
          </p:cNvSpPr>
          <p:nvPr>
            <p:ph idx="1"/>
          </p:nvPr>
        </p:nvSpPr>
        <p:spPr/>
        <p:txBody>
          <a:bodyPr>
            <a:normAutofit/>
          </a:bodyPr>
          <a:lstStyle/>
          <a:p>
            <a:r>
              <a:rPr lang="en-SG" sz="2400" dirty="0" smtClean="0"/>
              <a:t>Science</a:t>
            </a:r>
            <a:r>
              <a:rPr lang="en-SG" sz="2400" dirty="0" smtClean="0"/>
              <a:t> </a:t>
            </a:r>
            <a:r>
              <a:rPr lang="en-SG" sz="2400" dirty="0" smtClean="0"/>
              <a:t> </a:t>
            </a:r>
            <a:r>
              <a:rPr lang="en-SG" sz="2400" dirty="0" smtClean="0"/>
              <a:t>is a systematic enterprise that builds and organizes knowledge in the form of </a:t>
            </a:r>
            <a:r>
              <a:rPr lang="en-SG" sz="2400" dirty="0" smtClean="0"/>
              <a:t>testable explanations</a:t>
            </a:r>
            <a:r>
              <a:rPr lang="en-SG" sz="2400" dirty="0" smtClean="0"/>
              <a:t> and predictions about the </a:t>
            </a:r>
            <a:r>
              <a:rPr lang="en-SG" sz="2400" dirty="0" smtClean="0"/>
              <a:t>universe (</a:t>
            </a:r>
            <a:r>
              <a:rPr lang="en-SG" sz="2400" i="1" dirty="0" smtClean="0"/>
              <a:t>Wikipedia</a:t>
            </a:r>
            <a:r>
              <a:rPr lang="en-SG" sz="2400" dirty="0" smtClean="0"/>
              <a:t>).</a:t>
            </a:r>
          </a:p>
          <a:p>
            <a:r>
              <a:rPr lang="en-SG" sz="2400" dirty="0" smtClean="0"/>
              <a:t>The strongest arguments prove nothing so long as the conclusions are not verified by experience. Experimental science is the queen of sciences and the goal of all </a:t>
            </a:r>
            <a:r>
              <a:rPr lang="en-SG" sz="2400" dirty="0" smtClean="0"/>
              <a:t>speculation (</a:t>
            </a:r>
            <a:r>
              <a:rPr lang="en-SG" sz="2400" i="1" dirty="0" smtClean="0"/>
              <a:t>Roger Bacon</a:t>
            </a:r>
            <a:r>
              <a:rPr lang="en-SG" sz="2400" dirty="0" smtClean="0"/>
              <a:t>).</a:t>
            </a:r>
            <a:endParaRPr lang="en-SG" sz="2400" dirty="0" smtClean="0"/>
          </a:p>
          <a:p>
            <a:r>
              <a:rPr lang="en-SG" sz="2400" dirty="0" smtClean="0"/>
              <a:t>Engineering</a:t>
            </a:r>
            <a:r>
              <a:rPr lang="en-SG" sz="2400" dirty="0" smtClean="0"/>
              <a:t> is the discipline, art, skill and profession of acquiring and applying scientific, mathematical, economic, social, and practical knowledge, in order to design and build structures, machines, devices, systems, materials and processes that safely realize improvements to the lives of </a:t>
            </a:r>
            <a:r>
              <a:rPr lang="en-SG" sz="2400" dirty="0" smtClean="0"/>
              <a:t>people</a:t>
            </a:r>
            <a:r>
              <a:rPr lang="en-SG" sz="2400" dirty="0" smtClean="0"/>
              <a:t> (</a:t>
            </a:r>
            <a:r>
              <a:rPr lang="en-SG" sz="2400" i="1" dirty="0" smtClean="0"/>
              <a:t>Wikipedia</a:t>
            </a:r>
            <a:r>
              <a:rPr lang="en-SG" sz="2400"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subTnLst>
                                    <p:animClr>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1"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subTnLst>
                                    <p:animClr>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1"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GB" dirty="0" smtClean="0"/>
              <a:t>Overall layout of </a:t>
            </a:r>
            <a:r>
              <a:rPr lang="en-GB" dirty="0" smtClean="0"/>
              <a:t>LHC</a:t>
            </a:r>
            <a:endParaRPr lang="en-SG" dirty="0"/>
          </a:p>
        </p:txBody>
      </p:sp>
      <p:pic>
        <p:nvPicPr>
          <p:cNvPr id="35842" name="Picture 2" descr="Aerial view"/>
          <p:cNvPicPr>
            <a:picLocks noChangeAspect="1" noChangeArrowheads="1"/>
          </p:cNvPicPr>
          <p:nvPr/>
        </p:nvPicPr>
        <p:blipFill>
          <a:blip r:embed="rId3" cstate="email"/>
          <a:srcRect l="1989" t="661" r="2487" b="3304"/>
          <a:stretch>
            <a:fillRect/>
          </a:stretch>
        </p:blipFill>
        <p:spPr bwMode="auto">
          <a:xfrm>
            <a:off x="1168249" y="1080000"/>
            <a:ext cx="6807503" cy="5148000"/>
          </a:xfrm>
          <a:prstGeom prst="rect">
            <a:avLst/>
          </a:prstGeom>
          <a:noFill/>
          <a:ln w="9525">
            <a:noFill/>
            <a:miter lim="800000"/>
            <a:headEnd/>
            <a:tailEnd/>
          </a:ln>
        </p:spPr>
      </p:pic>
      <p:sp>
        <p:nvSpPr>
          <p:cNvPr id="11" name="TextBox 10"/>
          <p:cNvSpPr txBox="1"/>
          <p:nvPr/>
        </p:nvSpPr>
        <p:spPr>
          <a:xfrm>
            <a:off x="1511660" y="1124744"/>
            <a:ext cx="6120680" cy="461665"/>
          </a:xfrm>
          <a:prstGeom prst="rect">
            <a:avLst/>
          </a:prstGeom>
          <a:noFill/>
        </p:spPr>
        <p:txBody>
          <a:bodyPr wrap="square" rtlCol="0">
            <a:spAutoFit/>
          </a:bodyPr>
          <a:lstStyle/>
          <a:p>
            <a:r>
              <a:rPr lang="en-US" sz="2400" dirty="0" smtClean="0">
                <a:solidFill>
                  <a:srgbClr val="C00000"/>
                </a:solidFill>
              </a:rPr>
              <a:t>Four very large particle physics experiments</a:t>
            </a:r>
            <a:endParaRPr lang="en-SG" sz="2400" dirty="0">
              <a:solidFill>
                <a:srgbClr val="C00000"/>
              </a:solidFill>
            </a:endParaRPr>
          </a:p>
        </p:txBody>
      </p:sp>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4770" name="Group 50"/>
          <p:cNvGraphicFramePr>
            <a:graphicFrameLocks noGrp="1"/>
          </p:cNvGraphicFramePr>
          <p:nvPr>
            <p:ph idx="4294967295"/>
          </p:nvPr>
        </p:nvGraphicFramePr>
        <p:xfrm>
          <a:off x="179512" y="1079501"/>
          <a:ext cx="8820151" cy="5109972"/>
        </p:xfrm>
        <a:graphic>
          <a:graphicData uri="http://schemas.openxmlformats.org/drawingml/2006/table">
            <a:tbl>
              <a:tblPr/>
              <a:tblGrid>
                <a:gridCol w="3363410"/>
                <a:gridCol w="822249"/>
                <a:gridCol w="4634492"/>
              </a:tblGrid>
              <a:tr h="242151">
                <a:tc>
                  <a:txBody>
                    <a:bodyPr/>
                    <a:lstStyle/>
                    <a:p>
                      <a:pPr marL="0" marR="0" lvl="0" indent="0" algn="l" defTabSz="914400" rtl="0" eaLnBrk="0" fontAlgn="base" latinLnBrk="0" hangingPunct="0">
                        <a:lnSpc>
                          <a:spcPct val="200000"/>
                        </a:lnSpc>
                        <a:spcBef>
                          <a:spcPct val="5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bg1"/>
                          </a:solidFill>
                          <a:effectLst/>
                          <a:latin typeface="Arial" charset="0"/>
                        </a:rPr>
                        <a:t>Circumference (km)</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200000"/>
                        </a:lnSpc>
                        <a:spcBef>
                          <a:spcPct val="5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bg1"/>
                          </a:solidFill>
                          <a:effectLst/>
                          <a:latin typeface="Arial" charset="0"/>
                        </a:rPr>
                        <a:t>26.7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200000"/>
                        </a:lnSpc>
                        <a:spcBef>
                          <a:spcPts val="0"/>
                        </a:spcBef>
                        <a:spcAft>
                          <a:spcPct val="0"/>
                        </a:spcAft>
                        <a:buClr>
                          <a:schemeClr val="hlink"/>
                        </a:buClr>
                        <a:buSzPct val="65000"/>
                        <a:buFont typeface="Wingdings" pitchFamily="2" charset="2"/>
                        <a:buNone/>
                        <a:tabLst/>
                      </a:pPr>
                      <a:r>
                        <a:rPr kumimoji="0" lang="en-US" sz="1600" b="0" i="1" u="none" strike="noStrike" cap="none" normalizeH="0" baseline="0" dirty="0" smtClean="0">
                          <a:ln>
                            <a:noFill/>
                          </a:ln>
                          <a:solidFill>
                            <a:schemeClr val="bg1"/>
                          </a:solidFill>
                          <a:effectLst/>
                          <a:latin typeface="Arial" charset="0"/>
                        </a:rPr>
                        <a:t>100-</a:t>
                      </a:r>
                      <a:r>
                        <a:rPr kumimoji="0" lang="en-US" sz="1600" b="0" i="1" u="none" strike="noStrike" cap="none" normalizeH="0" baseline="0" dirty="0" err="1" smtClean="0">
                          <a:ln>
                            <a:noFill/>
                          </a:ln>
                          <a:solidFill>
                            <a:schemeClr val="bg1"/>
                          </a:solidFill>
                          <a:effectLst/>
                          <a:latin typeface="Arial" charset="0"/>
                        </a:rPr>
                        <a:t>150m</a:t>
                      </a:r>
                      <a:r>
                        <a:rPr kumimoji="0" lang="en-US" sz="1600" b="0" i="1" u="none" strike="noStrike" cap="none" normalizeH="0" baseline="0" dirty="0" smtClean="0">
                          <a:ln>
                            <a:noFill/>
                          </a:ln>
                          <a:solidFill>
                            <a:schemeClr val="bg1"/>
                          </a:solidFill>
                          <a:effectLst/>
                          <a:latin typeface="Arial" charset="0"/>
                        </a:rPr>
                        <a:t> underground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151">
                <a:tc>
                  <a:txBody>
                    <a:bodyPr/>
                    <a:lstStyle/>
                    <a:p>
                      <a:pPr marL="0" marR="0" lvl="0" indent="0" algn="l" defTabSz="914400" rtl="0" eaLnBrk="0" fontAlgn="base" latinLnBrk="0" hangingPunct="0">
                        <a:lnSpc>
                          <a:spcPct val="200000"/>
                        </a:lnSpc>
                        <a:spcBef>
                          <a:spcPts val="480"/>
                        </a:spcBef>
                        <a:spcAft>
                          <a:spcPts val="48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bg1"/>
                          </a:solidFill>
                          <a:effectLst/>
                          <a:latin typeface="Arial" charset="0"/>
                        </a:rPr>
                        <a:t>Number of </a:t>
                      </a:r>
                      <a:r>
                        <a:rPr kumimoji="0" lang="en-US" sz="1600" b="0" i="0" u="none" strike="noStrike" cap="none" normalizeH="0" baseline="0" dirty="0" smtClean="0">
                          <a:ln>
                            <a:noFill/>
                          </a:ln>
                          <a:solidFill>
                            <a:schemeClr val="bg1"/>
                          </a:solidFill>
                          <a:effectLst/>
                          <a:latin typeface="Arial" charset="0"/>
                        </a:rPr>
                        <a:t>dipoles</a:t>
                      </a:r>
                      <a:endParaRPr kumimoji="0" lang="en-US" sz="1600" b="0" i="0" u="none" strike="noStrike" cap="none" normalizeH="0" baseline="0" dirty="0" smtClean="0">
                        <a:ln>
                          <a:noFill/>
                        </a:ln>
                        <a:solidFill>
                          <a:schemeClr val="bg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200000"/>
                        </a:lnSpc>
                        <a:spcBef>
                          <a:spcPct val="5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bg1"/>
                          </a:solidFill>
                          <a:effectLst/>
                          <a:latin typeface="Arial" charset="0"/>
                        </a:rPr>
                        <a:t>1232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200000"/>
                        </a:lnSpc>
                        <a:spcBef>
                          <a:spcPts val="0"/>
                        </a:spcBef>
                        <a:spcAft>
                          <a:spcPct val="0"/>
                        </a:spcAft>
                        <a:buClr>
                          <a:schemeClr val="hlink"/>
                        </a:buClr>
                        <a:buSzPct val="65000"/>
                        <a:buFont typeface="Wingdings" pitchFamily="2" charset="2"/>
                        <a:buNone/>
                        <a:tabLst/>
                      </a:pPr>
                      <a:r>
                        <a:rPr kumimoji="0" lang="en-US" sz="1600" b="0" i="1" u="none" strike="noStrike" cap="none" normalizeH="0" baseline="0" dirty="0" smtClean="0">
                          <a:ln>
                            <a:noFill/>
                          </a:ln>
                          <a:solidFill>
                            <a:schemeClr val="bg1"/>
                          </a:solidFill>
                          <a:effectLst/>
                          <a:latin typeface="Arial" charset="0"/>
                        </a:rPr>
                        <a:t>Cable </a:t>
                      </a:r>
                      <a:r>
                        <a:rPr kumimoji="0" lang="en-US" sz="1600" b="0" i="1" u="none" strike="noStrike" cap="none" normalizeH="0" baseline="0" dirty="0" err="1" smtClean="0">
                          <a:ln>
                            <a:noFill/>
                          </a:ln>
                          <a:solidFill>
                            <a:schemeClr val="bg1"/>
                          </a:solidFill>
                          <a:effectLst/>
                          <a:latin typeface="Arial" charset="0"/>
                        </a:rPr>
                        <a:t>Nb</a:t>
                      </a:r>
                      <a:r>
                        <a:rPr kumimoji="0" lang="en-US" sz="1600" b="0" i="1" u="none" strike="noStrike" cap="none" normalizeH="0" baseline="0" dirty="0" smtClean="0">
                          <a:ln>
                            <a:noFill/>
                          </a:ln>
                          <a:solidFill>
                            <a:schemeClr val="bg1"/>
                          </a:solidFill>
                          <a:effectLst/>
                          <a:latin typeface="Arial" charset="0"/>
                        </a:rPr>
                        <a:t>-Ti, cold mass </a:t>
                      </a:r>
                      <a:r>
                        <a:rPr kumimoji="0" lang="en-US" sz="1600" b="0" i="1" u="none" strike="noStrike" cap="none" normalizeH="0" baseline="0" dirty="0" err="1" smtClean="0">
                          <a:ln>
                            <a:noFill/>
                          </a:ln>
                          <a:solidFill>
                            <a:schemeClr val="bg1"/>
                          </a:solidFill>
                          <a:effectLst/>
                          <a:latin typeface="Arial" charset="0"/>
                        </a:rPr>
                        <a:t>37million</a:t>
                      </a:r>
                      <a:r>
                        <a:rPr kumimoji="0" lang="en-US" sz="1600" b="0" i="1" u="none" strike="noStrike" cap="none" normalizeH="0" baseline="0" dirty="0" smtClean="0">
                          <a:ln>
                            <a:noFill/>
                          </a:ln>
                          <a:solidFill>
                            <a:schemeClr val="bg1"/>
                          </a:solidFill>
                          <a:effectLst/>
                          <a:latin typeface="Arial" charset="0"/>
                        </a:rPr>
                        <a:t> kg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151">
                <a:tc>
                  <a:txBody>
                    <a:bodyPr/>
                    <a:lstStyle/>
                    <a:p>
                      <a:pPr marL="0" marR="0" lvl="0" indent="0" algn="l" defTabSz="914400" rtl="0" eaLnBrk="0" fontAlgn="base" latinLnBrk="0" hangingPunct="0">
                        <a:lnSpc>
                          <a:spcPct val="200000"/>
                        </a:lnSpc>
                        <a:spcBef>
                          <a:spcPct val="5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bg1"/>
                          </a:solidFill>
                          <a:effectLst/>
                          <a:latin typeface="Arial" charset="0"/>
                        </a:rPr>
                        <a:t>Length of </a:t>
                      </a:r>
                      <a:r>
                        <a:rPr kumimoji="0" lang="en-US" sz="1600" b="0" i="0" u="none" strike="noStrike" cap="none" normalizeH="0" baseline="0" dirty="0" smtClean="0">
                          <a:ln>
                            <a:noFill/>
                          </a:ln>
                          <a:solidFill>
                            <a:schemeClr val="bg1"/>
                          </a:solidFill>
                          <a:effectLst/>
                          <a:latin typeface="Arial" charset="0"/>
                        </a:rPr>
                        <a:t>dipole </a:t>
                      </a:r>
                      <a:r>
                        <a:rPr kumimoji="0" lang="en-US" sz="1600" b="0" i="0" u="none" strike="noStrike" cap="none" normalizeH="0" baseline="0" dirty="0" smtClean="0">
                          <a:ln>
                            <a:noFill/>
                          </a:ln>
                          <a:solidFill>
                            <a:schemeClr val="bg1"/>
                          </a:solidFill>
                          <a:effectLst/>
                          <a:latin typeface="Arial" charset="0"/>
                        </a:rPr>
                        <a:t>(m)</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200000"/>
                        </a:lnSpc>
                        <a:spcBef>
                          <a:spcPct val="50000"/>
                        </a:spcBef>
                        <a:spcAft>
                          <a:spcPct val="0"/>
                        </a:spcAft>
                        <a:buClr>
                          <a:schemeClr val="hlink"/>
                        </a:buClr>
                        <a:buSzPct val="65000"/>
                        <a:buFont typeface="Wingdings" pitchFamily="2" charset="2"/>
                        <a:buNone/>
                        <a:tabLst/>
                      </a:pPr>
                      <a:r>
                        <a:rPr kumimoji="0" lang="en-US" sz="1600" b="0" i="0" u="none" strike="noStrike" cap="none" normalizeH="0" baseline="0" smtClean="0">
                          <a:ln>
                            <a:noFill/>
                          </a:ln>
                          <a:solidFill>
                            <a:schemeClr val="bg1"/>
                          </a:solidFill>
                          <a:effectLst/>
                          <a:latin typeface="Arial" charset="0"/>
                        </a:rPr>
                        <a:t>14.3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200000"/>
                        </a:lnSpc>
                        <a:spcBef>
                          <a:spcPts val="0"/>
                        </a:spcBef>
                        <a:spcAft>
                          <a:spcPct val="0"/>
                        </a:spcAft>
                        <a:buClr>
                          <a:schemeClr val="hlink"/>
                        </a:buClr>
                        <a:buSzPct val="65000"/>
                        <a:buFont typeface="Wingdings" pitchFamily="2" charset="2"/>
                        <a:buNone/>
                        <a:tabLst/>
                      </a:pPr>
                      <a:endParaRPr kumimoji="0" lang="en-GB" sz="1600" b="0" i="1" u="none" strike="noStrike" cap="none" normalizeH="0" baseline="0" dirty="0" smtClean="0">
                        <a:ln>
                          <a:noFill/>
                        </a:ln>
                        <a:solidFill>
                          <a:schemeClr val="bg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151">
                <a:tc>
                  <a:txBody>
                    <a:bodyPr/>
                    <a:lstStyle/>
                    <a:p>
                      <a:pPr marL="0" marR="0" lvl="0" indent="0" algn="l" defTabSz="914400" rtl="0" eaLnBrk="0" fontAlgn="base" latinLnBrk="0" hangingPunct="0">
                        <a:lnSpc>
                          <a:spcPct val="200000"/>
                        </a:lnSpc>
                        <a:spcBef>
                          <a:spcPct val="5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bg1"/>
                          </a:solidFill>
                          <a:effectLst/>
                          <a:latin typeface="Arial" charset="0"/>
                        </a:rPr>
                        <a:t>Dipole </a:t>
                      </a:r>
                      <a:r>
                        <a:rPr kumimoji="0" lang="en-US" sz="1600" b="0" i="0" u="none" strike="noStrike" cap="none" normalizeH="0" baseline="0" dirty="0" smtClean="0">
                          <a:ln>
                            <a:noFill/>
                          </a:ln>
                          <a:solidFill>
                            <a:schemeClr val="bg1"/>
                          </a:solidFill>
                          <a:effectLst/>
                          <a:latin typeface="Arial" charset="0"/>
                        </a:rPr>
                        <a:t>field strength </a:t>
                      </a:r>
                      <a:r>
                        <a:rPr kumimoji="0" lang="en-US" sz="1600" b="0" i="0" u="none" strike="noStrike" cap="none" normalizeH="0" baseline="0" dirty="0" smtClean="0">
                          <a:ln>
                            <a:noFill/>
                          </a:ln>
                          <a:solidFill>
                            <a:schemeClr val="bg1"/>
                          </a:solidFill>
                          <a:effectLst/>
                          <a:latin typeface="Arial" charset="0"/>
                        </a:rPr>
                        <a:t>(Tesla)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200000"/>
                        </a:lnSpc>
                        <a:spcBef>
                          <a:spcPct val="5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bg1"/>
                          </a:solidFill>
                          <a:effectLst/>
                          <a:latin typeface="Arial" charset="0"/>
                        </a:rPr>
                        <a:t>9</a:t>
                      </a:r>
                      <a:endParaRPr kumimoji="0" lang="en-US" sz="1600" b="0" i="0" u="none" strike="noStrike" cap="none" normalizeH="0" baseline="0" dirty="0" smtClean="0">
                        <a:ln>
                          <a:noFill/>
                        </a:ln>
                        <a:solidFill>
                          <a:schemeClr val="bg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200000"/>
                        </a:lnSpc>
                        <a:spcBef>
                          <a:spcPts val="0"/>
                        </a:spcBef>
                        <a:spcAft>
                          <a:spcPct val="0"/>
                        </a:spcAft>
                        <a:buClr>
                          <a:schemeClr val="hlink"/>
                        </a:buClr>
                        <a:buSzPct val="65000"/>
                        <a:buFont typeface="Wingdings" pitchFamily="2" charset="2"/>
                        <a:buNone/>
                        <a:tabLst/>
                      </a:pPr>
                      <a:r>
                        <a:rPr kumimoji="0" lang="en-GB" sz="1600" b="0" i="1" u="none" strike="noStrike" cap="none" normalizeH="0" baseline="0" dirty="0" smtClean="0">
                          <a:ln>
                            <a:noFill/>
                          </a:ln>
                          <a:solidFill>
                            <a:schemeClr val="bg1"/>
                          </a:solidFill>
                          <a:effectLst/>
                          <a:latin typeface="Arial" charset="0"/>
                        </a:rPr>
                        <a:t>Results from the high beam energy needed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151">
                <a:tc>
                  <a:txBody>
                    <a:bodyPr/>
                    <a:lstStyle/>
                    <a:p>
                      <a:pPr marL="0" marR="0" lvl="0" indent="0" algn="l" defTabSz="914400" rtl="0" eaLnBrk="0" fontAlgn="base" latinLnBrk="0" hangingPunct="0">
                        <a:lnSpc>
                          <a:spcPct val="200000"/>
                        </a:lnSpc>
                        <a:spcBef>
                          <a:spcPct val="5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bg1"/>
                          </a:solidFill>
                          <a:effectLst/>
                          <a:latin typeface="Arial" charset="0"/>
                        </a:rPr>
                        <a:t>Operating </a:t>
                      </a:r>
                      <a:r>
                        <a:rPr kumimoji="0" lang="en-US" sz="1600" b="0" i="0" u="none" strike="noStrike" cap="none" normalizeH="0" baseline="0" dirty="0" smtClean="0">
                          <a:ln>
                            <a:noFill/>
                          </a:ln>
                          <a:solidFill>
                            <a:schemeClr val="bg1"/>
                          </a:solidFill>
                          <a:effectLst/>
                          <a:latin typeface="Arial" charset="0"/>
                        </a:rPr>
                        <a:t>temperature </a:t>
                      </a:r>
                      <a:r>
                        <a:rPr kumimoji="0" lang="en-US" sz="1600" b="0" i="0" u="none" strike="noStrike" cap="none" normalizeH="0" baseline="0" dirty="0" smtClean="0">
                          <a:ln>
                            <a:noFill/>
                          </a:ln>
                          <a:solidFill>
                            <a:schemeClr val="bg1"/>
                          </a:solidFill>
                          <a:effectLst/>
                          <a:latin typeface="Arial" charset="0"/>
                        </a:rPr>
                        <a:t>(K)</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200000"/>
                        </a:lnSpc>
                        <a:spcBef>
                          <a:spcPct val="50000"/>
                        </a:spcBef>
                        <a:spcAft>
                          <a:spcPct val="0"/>
                        </a:spcAft>
                        <a:buClr>
                          <a:schemeClr val="hlink"/>
                        </a:buClr>
                        <a:buSzPct val="65000"/>
                        <a:buFont typeface="Wingdings" pitchFamily="2" charset="2"/>
                        <a:buNone/>
                        <a:tabLst/>
                      </a:pPr>
                      <a:r>
                        <a:rPr kumimoji="0" lang="en-US" sz="1600" b="0" i="0" u="none" strike="noStrike" cap="none" normalizeH="0" baseline="0" smtClean="0">
                          <a:ln>
                            <a:noFill/>
                          </a:ln>
                          <a:solidFill>
                            <a:schemeClr val="bg1"/>
                          </a:solidFill>
                          <a:effectLst/>
                          <a:latin typeface="Arial" charset="0"/>
                        </a:rPr>
                        <a:t>1.9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200000"/>
                        </a:lnSpc>
                        <a:spcBef>
                          <a:spcPts val="0"/>
                        </a:spcBef>
                        <a:spcAft>
                          <a:spcPct val="0"/>
                        </a:spcAft>
                        <a:buClr>
                          <a:schemeClr val="hlink"/>
                        </a:buClr>
                        <a:buSzPct val="65000"/>
                        <a:buFont typeface="Wingdings" pitchFamily="2" charset="2"/>
                        <a:buNone/>
                        <a:tabLst/>
                      </a:pPr>
                      <a:r>
                        <a:rPr kumimoji="0" lang="en-US" sz="1600" b="0" i="1" u="none" strike="noStrike" cap="none" normalizeH="0" baseline="0" dirty="0" smtClean="0">
                          <a:ln>
                            <a:noFill/>
                          </a:ln>
                          <a:solidFill>
                            <a:schemeClr val="bg1"/>
                          </a:solidFill>
                          <a:effectLst/>
                          <a:latin typeface="Arial" charset="0"/>
                        </a:rPr>
                        <a:t>Superconducting magnets </a:t>
                      </a:r>
                      <a:r>
                        <a:rPr kumimoji="0" lang="en-US" sz="1600" b="0" i="1" u="none" strike="noStrike" cap="none" normalizeH="0" baseline="0" dirty="0" smtClean="0">
                          <a:ln>
                            <a:noFill/>
                          </a:ln>
                          <a:solidFill>
                            <a:schemeClr val="bg1"/>
                          </a:solidFill>
                          <a:effectLst/>
                          <a:latin typeface="Arial" charset="0"/>
                        </a:rPr>
                        <a:t>needed</a:t>
                      </a:r>
                      <a:endParaRPr kumimoji="0" lang="en-US" sz="1600" b="0" i="1" u="none" strike="noStrike" cap="none" normalizeH="0" baseline="0" dirty="0" smtClean="0">
                        <a:ln>
                          <a:noFill/>
                        </a:ln>
                        <a:solidFill>
                          <a:schemeClr val="bg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151">
                <a:tc>
                  <a:txBody>
                    <a:bodyPr/>
                    <a:lstStyle/>
                    <a:p>
                      <a:pPr marL="0" marR="0" lvl="0" indent="0" algn="l" defTabSz="914400" rtl="0" eaLnBrk="0" fontAlgn="base" latinLnBrk="0" hangingPunct="0">
                        <a:lnSpc>
                          <a:spcPct val="200000"/>
                        </a:lnSpc>
                        <a:spcBef>
                          <a:spcPct val="5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bg1"/>
                          </a:solidFill>
                          <a:effectLst/>
                          <a:latin typeface="Arial" charset="0"/>
                        </a:rPr>
                        <a:t>Current in dipole </a:t>
                      </a:r>
                      <a:r>
                        <a:rPr kumimoji="0" lang="en-US" sz="1600" b="0" i="0" u="none" strike="noStrike" cap="none" normalizeH="0" baseline="0" dirty="0" smtClean="0">
                          <a:ln>
                            <a:noFill/>
                          </a:ln>
                          <a:solidFill>
                            <a:schemeClr val="bg1"/>
                          </a:solidFill>
                          <a:effectLst/>
                          <a:latin typeface="Arial" charset="0"/>
                        </a:rPr>
                        <a:t>coils </a:t>
                      </a:r>
                      <a:r>
                        <a:rPr kumimoji="0" lang="en-US" sz="1600" b="0" i="0" u="none" strike="noStrike" cap="none" normalizeH="0" baseline="0" dirty="0" smtClean="0">
                          <a:ln>
                            <a:noFill/>
                          </a:ln>
                          <a:solidFill>
                            <a:schemeClr val="bg1"/>
                          </a:solidFill>
                          <a:effectLst/>
                          <a:latin typeface="Arial" charset="0"/>
                        </a:rPr>
                        <a:t>(A)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200000"/>
                        </a:lnSpc>
                        <a:spcBef>
                          <a:spcPct val="50000"/>
                        </a:spcBef>
                        <a:spcAft>
                          <a:spcPct val="0"/>
                        </a:spcAft>
                        <a:buClr>
                          <a:schemeClr val="hlink"/>
                        </a:buClr>
                        <a:buSzPct val="65000"/>
                        <a:buFont typeface="Wingdings" pitchFamily="2" charset="2"/>
                        <a:buNone/>
                        <a:tabLst/>
                      </a:pPr>
                      <a:r>
                        <a:rPr kumimoji="0" lang="en-US" sz="1600" b="0" i="0" u="none" strike="noStrike" cap="none" normalizeH="0" baseline="0" smtClean="0">
                          <a:ln>
                            <a:noFill/>
                          </a:ln>
                          <a:solidFill>
                            <a:schemeClr val="bg1"/>
                          </a:solidFill>
                          <a:effectLst/>
                          <a:latin typeface="Arial" charset="0"/>
                        </a:rPr>
                        <a:t>13000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200000"/>
                        </a:lnSpc>
                        <a:spcBef>
                          <a:spcPts val="0"/>
                        </a:spcBef>
                        <a:spcAft>
                          <a:spcPct val="0"/>
                        </a:spcAft>
                        <a:buClr>
                          <a:schemeClr val="hlink"/>
                        </a:buClr>
                        <a:buSzPct val="65000"/>
                        <a:buFont typeface="Wingdings" pitchFamily="2" charset="2"/>
                        <a:buNone/>
                        <a:tabLst/>
                      </a:pPr>
                      <a:r>
                        <a:rPr kumimoji="0" lang="en-US" sz="1600" b="0" i="1" u="none" strike="noStrike" cap="none" normalizeH="0" baseline="0" dirty="0" smtClean="0">
                          <a:ln>
                            <a:noFill/>
                          </a:ln>
                          <a:solidFill>
                            <a:schemeClr val="bg1"/>
                          </a:solidFill>
                          <a:effectLst/>
                          <a:latin typeface="Arial" charset="0"/>
                        </a:rPr>
                        <a:t>Due to </a:t>
                      </a:r>
                      <a:r>
                        <a:rPr kumimoji="0" lang="en-US" sz="1600" b="0" i="1" u="none" strike="noStrike" cap="none" normalizeH="0" baseline="0" dirty="0" smtClean="0">
                          <a:ln>
                            <a:noFill/>
                          </a:ln>
                          <a:solidFill>
                            <a:schemeClr val="bg1"/>
                          </a:solidFill>
                          <a:effectLst/>
                          <a:latin typeface="Arial" charset="0"/>
                        </a:rPr>
                        <a:t>high magnetic </a:t>
                      </a:r>
                      <a:r>
                        <a:rPr kumimoji="0" lang="en-US" sz="1600" b="0" i="1" u="none" strike="noStrike" cap="none" normalizeH="0" baseline="0" dirty="0" smtClean="0">
                          <a:ln>
                            <a:noFill/>
                          </a:ln>
                          <a:solidFill>
                            <a:schemeClr val="bg1"/>
                          </a:solidFill>
                          <a:effectLst/>
                          <a:latin typeface="Arial" charset="0"/>
                        </a:rPr>
                        <a:t>field 1ppm </a:t>
                      </a:r>
                      <a:r>
                        <a:rPr kumimoji="0" lang="en-US" sz="1600" b="0" i="1" u="none" strike="noStrike" cap="none" normalizeH="0" baseline="0" dirty="0" smtClean="0">
                          <a:ln>
                            <a:noFill/>
                          </a:ln>
                          <a:solidFill>
                            <a:schemeClr val="bg1"/>
                          </a:solidFill>
                          <a:effectLst/>
                          <a:latin typeface="Arial" charset="0"/>
                        </a:rPr>
                        <a:t>resolution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151">
                <a:tc>
                  <a:txBody>
                    <a:bodyPr/>
                    <a:lstStyle/>
                    <a:p>
                      <a:pPr marL="0" marR="0" lvl="0" indent="0" algn="l" defTabSz="914400" rtl="0" eaLnBrk="0" fontAlgn="base" latinLnBrk="0" hangingPunct="0">
                        <a:lnSpc>
                          <a:spcPct val="200000"/>
                        </a:lnSpc>
                        <a:spcBef>
                          <a:spcPct val="5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bg1"/>
                          </a:solidFill>
                          <a:effectLst/>
                          <a:latin typeface="Arial" charset="0"/>
                        </a:rPr>
                        <a:t>Beam </a:t>
                      </a:r>
                      <a:r>
                        <a:rPr kumimoji="0" lang="en-US" sz="1600" b="0" i="0" u="none" strike="noStrike" cap="none" normalizeH="0" baseline="0" dirty="0" smtClean="0">
                          <a:ln>
                            <a:noFill/>
                          </a:ln>
                          <a:solidFill>
                            <a:schemeClr val="bg1"/>
                          </a:solidFill>
                          <a:effectLst/>
                          <a:latin typeface="Arial" charset="0"/>
                        </a:rPr>
                        <a:t>intensity </a:t>
                      </a:r>
                      <a:r>
                        <a:rPr kumimoji="0" lang="en-US" sz="1600" b="0" i="0" u="none" strike="noStrike" cap="none" normalizeH="0" baseline="0" dirty="0" smtClean="0">
                          <a:ln>
                            <a:noFill/>
                          </a:ln>
                          <a:solidFill>
                            <a:schemeClr val="bg1"/>
                          </a:solidFill>
                          <a:effectLst/>
                          <a:latin typeface="Arial" charset="0"/>
                        </a:rPr>
                        <a:t>(A)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200000"/>
                        </a:lnSpc>
                        <a:spcBef>
                          <a:spcPct val="50000"/>
                        </a:spcBef>
                        <a:spcAft>
                          <a:spcPct val="0"/>
                        </a:spcAft>
                        <a:buClr>
                          <a:schemeClr val="hlink"/>
                        </a:buClr>
                        <a:buSzPct val="65000"/>
                        <a:buFont typeface="Wingdings" pitchFamily="2" charset="2"/>
                        <a:buNone/>
                        <a:tabLst/>
                      </a:pPr>
                      <a:r>
                        <a:rPr kumimoji="0" lang="en-US" sz="1600" b="0" i="0" u="none" strike="noStrike" cap="none" normalizeH="0" baseline="0" smtClean="0">
                          <a:ln>
                            <a:noFill/>
                          </a:ln>
                          <a:solidFill>
                            <a:schemeClr val="bg1"/>
                          </a:solidFill>
                          <a:effectLst/>
                          <a:latin typeface="Arial" charset="0"/>
                        </a:rPr>
                        <a:t>0.5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200000"/>
                        </a:lnSpc>
                        <a:spcBef>
                          <a:spcPts val="0"/>
                        </a:spcBef>
                        <a:spcAft>
                          <a:spcPct val="0"/>
                        </a:spcAft>
                        <a:buClr>
                          <a:schemeClr val="hlink"/>
                        </a:buClr>
                        <a:buSzPct val="65000"/>
                        <a:buFont typeface="Wingdings" pitchFamily="2" charset="2"/>
                        <a:buNone/>
                        <a:tabLst/>
                      </a:pPr>
                      <a:r>
                        <a:rPr kumimoji="0" lang="en-US" sz="1600" b="0" i="1" u="none" strike="noStrike" cap="none" normalizeH="0" baseline="0" dirty="0" smtClean="0">
                          <a:ln>
                            <a:noFill/>
                          </a:ln>
                          <a:solidFill>
                            <a:schemeClr val="bg1"/>
                          </a:solidFill>
                          <a:effectLst/>
                          <a:latin typeface="Arial" charset="0"/>
                        </a:rPr>
                        <a:t>2.2.10</a:t>
                      </a:r>
                      <a:r>
                        <a:rPr kumimoji="0" lang="en-US" sz="1600" b="0" i="1" u="none" strike="noStrike" cap="none" normalizeH="0" baseline="30000" dirty="0" smtClean="0">
                          <a:ln>
                            <a:noFill/>
                          </a:ln>
                          <a:solidFill>
                            <a:schemeClr val="bg1"/>
                          </a:solidFill>
                          <a:effectLst/>
                          <a:latin typeface="Arial" charset="0"/>
                        </a:rPr>
                        <a:t>-6</a:t>
                      </a:r>
                      <a:r>
                        <a:rPr kumimoji="0" lang="en-US" sz="1600" b="0" i="1" u="none" strike="noStrike" cap="none" normalizeH="0" baseline="0" dirty="0" smtClean="0">
                          <a:ln>
                            <a:noFill/>
                          </a:ln>
                          <a:solidFill>
                            <a:schemeClr val="bg1"/>
                          </a:solidFill>
                          <a:effectLst/>
                          <a:latin typeface="Arial" charset="0"/>
                        </a:rPr>
                        <a:t> loss causes quench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151">
                <a:tc>
                  <a:txBody>
                    <a:bodyPr/>
                    <a:lstStyle/>
                    <a:p>
                      <a:pPr marL="0" marR="0" lvl="0" indent="0" algn="l" defTabSz="914400" rtl="0" eaLnBrk="0" fontAlgn="base" latinLnBrk="0" hangingPunct="0">
                        <a:lnSpc>
                          <a:spcPct val="200000"/>
                        </a:lnSpc>
                        <a:spcBef>
                          <a:spcPct val="5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bg1"/>
                          </a:solidFill>
                          <a:effectLst/>
                          <a:latin typeface="Arial" charset="0"/>
                        </a:rPr>
                        <a:t>Beam </a:t>
                      </a:r>
                      <a:r>
                        <a:rPr kumimoji="0" lang="en-US" sz="1600" b="0" i="0" u="none" strike="noStrike" cap="none" normalizeH="0" baseline="0" dirty="0" smtClean="0">
                          <a:ln>
                            <a:noFill/>
                          </a:ln>
                          <a:solidFill>
                            <a:schemeClr val="bg1"/>
                          </a:solidFill>
                          <a:effectLst/>
                          <a:latin typeface="Arial" charset="0"/>
                        </a:rPr>
                        <a:t>stored energy </a:t>
                      </a:r>
                      <a:r>
                        <a:rPr kumimoji="0" lang="en-US" sz="1600" b="0" i="0" u="none" strike="noStrike" cap="none" normalizeH="0" baseline="0" dirty="0" smtClean="0">
                          <a:ln>
                            <a:noFill/>
                          </a:ln>
                          <a:solidFill>
                            <a:schemeClr val="bg1"/>
                          </a:solidFill>
                          <a:effectLst/>
                          <a:latin typeface="Arial" charset="0"/>
                        </a:rPr>
                        <a:t>(</a:t>
                      </a:r>
                      <a:r>
                        <a:rPr kumimoji="0" lang="en-US" sz="1600" b="0" i="0" u="none" strike="noStrike" cap="none" normalizeH="0" baseline="0" dirty="0" smtClean="0">
                          <a:ln>
                            <a:noFill/>
                          </a:ln>
                          <a:solidFill>
                            <a:schemeClr val="bg1"/>
                          </a:solidFill>
                          <a:effectLst/>
                          <a:latin typeface="Arial" charset="0"/>
                        </a:rPr>
                        <a:t>MJ)</a:t>
                      </a:r>
                      <a:endParaRPr kumimoji="0" lang="en-US" sz="1600" b="0" i="0" u="none" strike="noStrike" cap="none" normalizeH="0" baseline="0" dirty="0" smtClean="0">
                        <a:ln>
                          <a:noFill/>
                        </a:ln>
                        <a:solidFill>
                          <a:schemeClr val="bg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200000"/>
                        </a:lnSpc>
                        <a:spcBef>
                          <a:spcPct val="5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bg1"/>
                          </a:solidFill>
                          <a:effectLst/>
                          <a:latin typeface="Arial" charset="0"/>
                        </a:rPr>
                        <a:t>2*360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200000"/>
                        </a:lnSpc>
                        <a:spcBef>
                          <a:spcPts val="0"/>
                        </a:spcBef>
                        <a:spcAft>
                          <a:spcPct val="0"/>
                        </a:spcAft>
                        <a:buClr>
                          <a:schemeClr val="hlink"/>
                        </a:buClr>
                        <a:buSzPct val="65000"/>
                        <a:buFont typeface="Wingdings" pitchFamily="2" charset="2"/>
                        <a:buNone/>
                        <a:tabLst/>
                      </a:pPr>
                      <a:r>
                        <a:rPr kumimoji="0" lang="en-US" sz="1600" b="0" i="1" u="none" strike="noStrike" cap="none" normalizeH="0" baseline="0" dirty="0" smtClean="0">
                          <a:ln>
                            <a:noFill/>
                          </a:ln>
                          <a:solidFill>
                            <a:schemeClr val="bg1"/>
                          </a:solidFill>
                          <a:effectLst/>
                          <a:latin typeface="Arial" charset="0"/>
                        </a:rPr>
                        <a:t>Due to </a:t>
                      </a:r>
                      <a:r>
                        <a:rPr kumimoji="0" lang="en-US" sz="1600" b="0" i="1" u="none" strike="noStrike" cap="none" normalizeH="0" baseline="0" dirty="0" smtClean="0">
                          <a:ln>
                            <a:noFill/>
                          </a:ln>
                          <a:solidFill>
                            <a:schemeClr val="bg1"/>
                          </a:solidFill>
                          <a:effectLst/>
                          <a:latin typeface="Arial" charset="0"/>
                        </a:rPr>
                        <a:t>high beam energy and high beam current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151">
                <a:tc>
                  <a:txBody>
                    <a:bodyPr/>
                    <a:lstStyle/>
                    <a:p>
                      <a:pPr marL="0" marR="0" lvl="0" indent="0" algn="l" defTabSz="914400" rtl="0" eaLnBrk="0" fontAlgn="base" latinLnBrk="0" hangingPunct="0">
                        <a:lnSpc>
                          <a:spcPct val="200000"/>
                        </a:lnSpc>
                        <a:spcBef>
                          <a:spcPct val="5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bg1"/>
                          </a:solidFill>
                          <a:effectLst/>
                          <a:latin typeface="Arial" charset="0"/>
                        </a:rPr>
                        <a:t>Magnet </a:t>
                      </a:r>
                      <a:r>
                        <a:rPr kumimoji="0" lang="en-US" sz="1600" b="0" i="0" u="none" strike="noStrike" cap="none" normalizeH="0" baseline="0" dirty="0" smtClean="0">
                          <a:ln>
                            <a:noFill/>
                          </a:ln>
                          <a:solidFill>
                            <a:schemeClr val="bg1"/>
                          </a:solidFill>
                          <a:effectLst/>
                          <a:latin typeface="Arial" charset="0"/>
                        </a:rPr>
                        <a:t>stored energy </a:t>
                      </a:r>
                      <a:r>
                        <a:rPr kumimoji="0" lang="en-US" sz="1600" b="0" i="0" u="none" strike="noStrike" cap="none" normalizeH="0" baseline="0" dirty="0" smtClean="0">
                          <a:ln>
                            <a:noFill/>
                          </a:ln>
                          <a:solidFill>
                            <a:schemeClr val="bg1"/>
                          </a:solidFill>
                          <a:effectLst/>
                          <a:latin typeface="Arial" charset="0"/>
                        </a:rPr>
                        <a:t>(</a:t>
                      </a:r>
                      <a:r>
                        <a:rPr kumimoji="0" lang="en-US" sz="1600" b="0" i="0" u="none" strike="noStrike" cap="none" normalizeH="0" baseline="0" dirty="0" smtClean="0">
                          <a:ln>
                            <a:noFill/>
                          </a:ln>
                          <a:solidFill>
                            <a:schemeClr val="bg1"/>
                          </a:solidFill>
                          <a:effectLst/>
                          <a:latin typeface="Arial" charset="0"/>
                        </a:rPr>
                        <a:t>MJ/sector)</a:t>
                      </a:r>
                      <a:endParaRPr kumimoji="0" lang="en-US" sz="1600" b="0" i="0" u="none" strike="noStrike" cap="none" normalizeH="0" baseline="0" dirty="0" smtClean="0">
                        <a:ln>
                          <a:noFill/>
                        </a:ln>
                        <a:solidFill>
                          <a:schemeClr val="bg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200000"/>
                        </a:lnSpc>
                        <a:spcBef>
                          <a:spcPct val="5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bg1"/>
                          </a:solidFill>
                          <a:effectLst/>
                          <a:latin typeface="Arial" charset="0"/>
                        </a:rPr>
                        <a:t>1100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200000"/>
                        </a:lnSpc>
                        <a:spcBef>
                          <a:spcPts val="0"/>
                        </a:spcBef>
                        <a:spcAft>
                          <a:spcPct val="0"/>
                        </a:spcAft>
                        <a:buClr>
                          <a:schemeClr val="hlink"/>
                        </a:buClr>
                        <a:buSzPct val="65000"/>
                        <a:buFont typeface="Wingdings" pitchFamily="2" charset="2"/>
                        <a:buNone/>
                        <a:tabLst/>
                      </a:pPr>
                      <a:r>
                        <a:rPr kumimoji="0" lang="en-GB" sz="1600" b="0" i="1" u="none" strike="noStrike" cap="none" normalizeH="0" baseline="0" dirty="0" smtClean="0">
                          <a:ln>
                            <a:noFill/>
                          </a:ln>
                          <a:solidFill>
                            <a:schemeClr val="bg1"/>
                          </a:solidFill>
                          <a:effectLst/>
                          <a:latin typeface="Arial" charset="0"/>
                        </a:rPr>
                        <a:t>Results from the high magnetic field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151">
                <a:tc>
                  <a:txBody>
                    <a:bodyPr/>
                    <a:lstStyle/>
                    <a:p>
                      <a:pPr marL="0" marR="0" lvl="0" indent="0" algn="l" defTabSz="914400" rtl="0" eaLnBrk="0" fontAlgn="base" latinLnBrk="0" hangingPunct="0">
                        <a:lnSpc>
                          <a:spcPct val="200000"/>
                        </a:lnSpc>
                        <a:spcBef>
                          <a:spcPct val="5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bg1"/>
                          </a:solidFill>
                          <a:effectLst/>
                          <a:latin typeface="Arial" charset="0"/>
                        </a:rPr>
                        <a:t>Sector </a:t>
                      </a:r>
                      <a:r>
                        <a:rPr kumimoji="0" lang="en-US" sz="1600" b="0" i="0" u="none" strike="noStrike" cap="none" normalizeH="0" baseline="0" dirty="0" smtClean="0">
                          <a:ln>
                            <a:noFill/>
                          </a:ln>
                          <a:solidFill>
                            <a:schemeClr val="bg1"/>
                          </a:solidFill>
                          <a:effectLst/>
                          <a:latin typeface="Arial" charset="0"/>
                        </a:rPr>
                        <a:t>powering circuit</a:t>
                      </a:r>
                      <a:endParaRPr kumimoji="0" lang="en-US" sz="1600" b="0" i="0" u="none" strike="noStrike" cap="none" normalizeH="0" baseline="0" dirty="0" smtClean="0">
                        <a:ln>
                          <a:noFill/>
                        </a:ln>
                        <a:solidFill>
                          <a:schemeClr val="bg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200000"/>
                        </a:lnSpc>
                        <a:spcBef>
                          <a:spcPct val="50000"/>
                        </a:spcBef>
                        <a:spcAft>
                          <a:spcPct val="0"/>
                        </a:spcAft>
                        <a:buClr>
                          <a:schemeClr val="hlink"/>
                        </a:buClr>
                        <a:buSzPct val="65000"/>
                        <a:buFont typeface="Wingdings" pitchFamily="2" charset="2"/>
                        <a:buNone/>
                        <a:tabLst/>
                      </a:pPr>
                      <a:r>
                        <a:rPr kumimoji="0" lang="en-US" sz="1600" b="0" i="0" u="none" strike="noStrike" cap="none" normalizeH="0" baseline="0" dirty="0" smtClean="0">
                          <a:ln>
                            <a:noFill/>
                          </a:ln>
                          <a:solidFill>
                            <a:schemeClr val="bg1"/>
                          </a:solidFill>
                          <a:effectLst/>
                          <a:latin typeface="Arial" charset="0"/>
                        </a:rPr>
                        <a:t>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200000"/>
                        </a:lnSpc>
                        <a:spcBef>
                          <a:spcPts val="0"/>
                        </a:spcBef>
                        <a:spcAft>
                          <a:spcPct val="0"/>
                        </a:spcAft>
                        <a:buClr>
                          <a:schemeClr val="hlink"/>
                        </a:buClr>
                        <a:buSzPct val="65000"/>
                        <a:buFont typeface="Wingdings" pitchFamily="2" charset="2"/>
                        <a:buNone/>
                        <a:tabLst/>
                      </a:pPr>
                      <a:r>
                        <a:rPr kumimoji="0" lang="en-US" sz="1600" b="0" i="1" u="none" strike="noStrike" cap="none" normalizeH="0" baseline="0" dirty="0" smtClean="0">
                          <a:ln>
                            <a:noFill/>
                          </a:ln>
                          <a:solidFill>
                            <a:schemeClr val="bg1"/>
                          </a:solidFill>
                          <a:effectLst/>
                          <a:latin typeface="Arial" charset="0"/>
                        </a:rPr>
                        <a:t>1612 different electrical circuits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Title 2"/>
          <p:cNvSpPr txBox="1">
            <a:spLocks/>
          </p:cNvSpPr>
          <p:nvPr/>
        </p:nvSpPr>
        <p:spPr>
          <a:xfrm>
            <a:off x="72000" y="72000"/>
            <a:ext cx="9000000" cy="914400"/>
          </a:xfrm>
          <a:prstGeom prst="rect">
            <a:avLst/>
          </a:prstGeom>
        </p:spPr>
        <p:txBody>
          <a:bodyPr vert="horz" lIns="91440" tIns="45720" rIns="91440" bIns="45720" rtlCol="0" anchor="ctr">
            <a:normAutofit/>
          </a:bodyPr>
          <a:lstStyle/>
          <a:p>
            <a:pPr lvl="0">
              <a:spcBef>
                <a:spcPct val="0"/>
              </a:spcBef>
            </a:pPr>
            <a:r>
              <a:rPr lang="en-US" sz="4000" dirty="0" smtClean="0">
                <a:solidFill>
                  <a:schemeClr val="bg1"/>
                </a:solidFill>
              </a:rPr>
              <a:t>LHC: Some of the </a:t>
            </a:r>
            <a:r>
              <a:rPr lang="en-US" sz="4000" dirty="0" smtClean="0">
                <a:solidFill>
                  <a:schemeClr val="bg1"/>
                </a:solidFill>
              </a:rPr>
              <a:t>technical challenges</a:t>
            </a:r>
            <a:endParaRPr kumimoji="0" lang="en-SG" sz="40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Fascinating facts about LHC</a:t>
            </a:r>
            <a:endParaRPr lang="en-US" dirty="0"/>
          </a:p>
        </p:txBody>
      </p:sp>
      <p:sp>
        <p:nvSpPr>
          <p:cNvPr id="3" name="Content Placeholder 2"/>
          <p:cNvSpPr>
            <a:spLocks noGrp="1"/>
          </p:cNvSpPr>
          <p:nvPr>
            <p:ph idx="1"/>
          </p:nvPr>
        </p:nvSpPr>
        <p:spPr/>
        <p:txBody>
          <a:bodyPr>
            <a:normAutofit fontScale="77500" lnSpcReduction="20000"/>
          </a:bodyPr>
          <a:lstStyle/>
          <a:p>
            <a:pPr>
              <a:lnSpc>
                <a:spcPct val="120000"/>
              </a:lnSpc>
            </a:pPr>
            <a:r>
              <a:rPr lang="en-US" sz="1650" dirty="0" smtClean="0"/>
              <a:t>When the 27-km long circular tunnel was excavated, between Lake Geneva and the Jura mountain range, the two ends met up to within 1 cm.</a:t>
            </a:r>
          </a:p>
          <a:p>
            <a:pPr>
              <a:lnSpc>
                <a:spcPct val="120000"/>
              </a:lnSpc>
            </a:pPr>
            <a:r>
              <a:rPr lang="en-US" sz="1650" dirty="0" smtClean="0"/>
              <a:t>Each of the 6400 superconducting filaments of niobium–titanium in the cable produced for the LHC is about 0.007 mm thick, about 10 times thinner than a normal human hair. If you added all the filaments together they would stretch to the Sun and back five times with enough left over for a few trips to the Moon.</a:t>
            </a:r>
          </a:p>
          <a:p>
            <a:pPr>
              <a:lnSpc>
                <a:spcPct val="120000"/>
              </a:lnSpc>
            </a:pPr>
            <a:r>
              <a:rPr lang="en-US" sz="1650" dirty="0" smtClean="0"/>
              <a:t>All protons accelerated at CERN are obtained from standard hydrogen. Although proton beams at the LHC are very intense, only 2 nano grams of hydrogen are accelerated each day. Therefore, it would take the LHC about 1 million years to accelerate 1 gram of hydrogen.</a:t>
            </a:r>
          </a:p>
          <a:p>
            <a:pPr>
              <a:lnSpc>
                <a:spcPct val="120000"/>
              </a:lnSpc>
            </a:pPr>
            <a:r>
              <a:rPr lang="en-US" sz="1650" dirty="0" smtClean="0"/>
              <a:t>The central part of the LHC will be the world’s largest fridge. At a temperature colder than deep outer space, it will contain iron, steel and the all important superconducting coils.</a:t>
            </a:r>
          </a:p>
          <a:p>
            <a:pPr>
              <a:lnSpc>
                <a:spcPct val="120000"/>
              </a:lnSpc>
            </a:pPr>
            <a:r>
              <a:rPr lang="en-US" sz="1650" dirty="0" smtClean="0"/>
              <a:t>The pressure in the beam pipes of the LHC will be about ten times lower than on the Moon. This is an ultrahigh vacuum.</a:t>
            </a:r>
          </a:p>
          <a:p>
            <a:pPr>
              <a:lnSpc>
                <a:spcPct val="120000"/>
              </a:lnSpc>
            </a:pPr>
            <a:r>
              <a:rPr lang="en-US" sz="1650" dirty="0" smtClean="0"/>
              <a:t>Protons at full energy in the LHC will be travelling at 0.999999991 times the speed of light. Each proton will go round the 27 km ring more than 11,000 times a second.</a:t>
            </a:r>
          </a:p>
          <a:p>
            <a:pPr>
              <a:lnSpc>
                <a:spcPct val="120000"/>
              </a:lnSpc>
            </a:pPr>
            <a:r>
              <a:rPr lang="en-US" sz="1650" dirty="0" smtClean="0"/>
              <a:t>At full energy, each of the two proton beams in the LHC will have a total energy equivalent to a 400t train (like the French TGV) travelling at 150 km/h. This is enough energy to melt 500 kg of copper.</a:t>
            </a:r>
          </a:p>
          <a:p>
            <a:pPr>
              <a:lnSpc>
                <a:spcPct val="120000"/>
              </a:lnSpc>
            </a:pPr>
            <a:r>
              <a:rPr lang="en-US" sz="1650" dirty="0" smtClean="0"/>
              <a:t>The CMS experiment magnet system contains about 10,000t of iron, which is more iron than in the Eiffel Tower.</a:t>
            </a:r>
          </a:p>
          <a:p>
            <a:pPr>
              <a:lnSpc>
                <a:spcPct val="120000"/>
              </a:lnSpc>
            </a:pPr>
            <a:r>
              <a:rPr lang="en-US" sz="1650" dirty="0" smtClean="0"/>
              <a:t>The data recorded by each of the big experiments at the LHC will be enough to fill around 5,000,000 DVDs every </a:t>
            </a:r>
            <a:r>
              <a:rPr lang="en-US" sz="1650" dirty="0" smtClean="0"/>
              <a:t>year.</a:t>
            </a:r>
            <a:endParaRPr lang="en-US" sz="165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p:cBhvr override="childStyle">
                                        <p:cTn dur="1" fill="hold" display="0" masterRel="nextClick" afterEffect="1"/>
                                        <p:tgtEl>
                                          <p:spTgt spid="3">
                                            <p:txEl>
                                              <p:pRg st="5" end="5"/>
                                            </p:txEl>
                                          </p:spTgt>
                                        </p:tgtEl>
                                        <p:attrNameLst>
                                          <p:attrName>ppt_c</p:attrName>
                                        </p:attrNameLst>
                                      </p:cBhvr>
                                      <p:to>
                                        <a:schemeClr val="folHlink"/>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p:cBhvr override="childStyle">
                                        <p:cTn dur="1" fill="hold" display="0" masterRel="nextClick" afterEffect="1"/>
                                        <p:tgtEl>
                                          <p:spTgt spid="3">
                                            <p:txEl>
                                              <p:pRg st="6" end="6"/>
                                            </p:txEl>
                                          </p:spTgt>
                                        </p:tgtEl>
                                        <p:attrNameLst>
                                          <p:attrName>ppt_c</p:attrName>
                                        </p:attrNameLst>
                                      </p:cBhvr>
                                      <p:to>
                                        <a:schemeClr val="folHlink"/>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subTnLst>
                                    <p:animClr>
                                      <p:cBhvr override="childStyle">
                                        <p:cTn dur="1" fill="hold" display="0" masterRel="nextClick" afterEffect="1"/>
                                        <p:tgtEl>
                                          <p:spTgt spid="3">
                                            <p:txEl>
                                              <p:pRg st="7" end="7"/>
                                            </p:txEl>
                                          </p:spTgt>
                                        </p:tgtEl>
                                        <p:attrNameLst>
                                          <p:attrName>ppt_c</p:attrName>
                                        </p:attrNameLst>
                                      </p:cBhvr>
                                      <p:to>
                                        <a:schemeClr val="folHlink"/>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p:txBody>
          <a:bodyPr>
            <a:normAutofit/>
          </a:bodyPr>
          <a:lstStyle/>
          <a:p>
            <a:r>
              <a:rPr lang="en-US" dirty="0" smtClean="0">
                <a:latin typeface="Arial" charset="0"/>
                <a:sym typeface="Monotype Sorts" pitchFamily="2" charset="2"/>
              </a:rPr>
              <a:t>Energy management </a:t>
            </a:r>
            <a:r>
              <a:rPr lang="en-US" dirty="0" smtClean="0">
                <a:latin typeface="Arial" charset="0"/>
                <a:sym typeface="Monotype Sorts" pitchFamily="2" charset="2"/>
              </a:rPr>
              <a:t>challenges</a:t>
            </a:r>
            <a:endParaRPr lang="en-SG" dirty="0"/>
          </a:p>
        </p:txBody>
      </p:sp>
      <p:sp>
        <p:nvSpPr>
          <p:cNvPr id="39938" name="Rectangle 3"/>
          <p:cNvSpPr>
            <a:spLocks noChangeArrowheads="1"/>
          </p:cNvSpPr>
          <p:nvPr/>
        </p:nvSpPr>
        <p:spPr bwMode="auto">
          <a:xfrm>
            <a:off x="4073525" y="5029200"/>
            <a:ext cx="996950" cy="457200"/>
          </a:xfrm>
          <a:prstGeom prst="rect">
            <a:avLst/>
          </a:prstGeom>
          <a:noFill/>
          <a:ln w="12700">
            <a:noFill/>
            <a:miter lim="800000"/>
            <a:headEnd/>
            <a:tailEnd/>
          </a:ln>
        </p:spPr>
        <p:txBody>
          <a:bodyPr wrap="none" anchor="ctr"/>
          <a:lstStyle/>
          <a:p>
            <a:pPr algn="ctr"/>
            <a:endParaRPr lang="en-GB"/>
          </a:p>
        </p:txBody>
      </p:sp>
      <p:sp>
        <p:nvSpPr>
          <p:cNvPr id="39939" name="Rectangle 4"/>
          <p:cNvSpPr>
            <a:spLocks noChangeArrowheads="1"/>
          </p:cNvSpPr>
          <p:nvPr/>
        </p:nvSpPr>
        <p:spPr bwMode="auto">
          <a:xfrm>
            <a:off x="4481513" y="3133725"/>
            <a:ext cx="166687" cy="758825"/>
          </a:xfrm>
          <a:prstGeom prst="rect">
            <a:avLst/>
          </a:prstGeom>
          <a:noFill/>
          <a:ln w="12700">
            <a:noFill/>
            <a:miter lim="800000"/>
            <a:headEnd/>
            <a:tailEnd/>
          </a:ln>
        </p:spPr>
        <p:txBody>
          <a:bodyPr wrap="none" lIns="90488" tIns="44450" rIns="90488" bIns="44450">
            <a:spAutoFit/>
          </a:bodyPr>
          <a:lstStyle/>
          <a:p>
            <a:pPr eaLnBrk="0" hangingPunct="0">
              <a:spcBef>
                <a:spcPct val="20000"/>
              </a:spcBef>
            </a:pPr>
            <a:endParaRPr lang="en-GB" sz="2200"/>
          </a:p>
          <a:p>
            <a:pPr eaLnBrk="0" latinLnBrk="1" hangingPunct="0"/>
            <a:endParaRPr lang="en-GB" sz="2200"/>
          </a:p>
        </p:txBody>
      </p:sp>
      <p:sp>
        <p:nvSpPr>
          <p:cNvPr id="39940" name="Rectangle 5"/>
          <p:cNvSpPr>
            <a:spLocks noChangeArrowheads="1"/>
          </p:cNvSpPr>
          <p:nvPr/>
        </p:nvSpPr>
        <p:spPr bwMode="auto">
          <a:xfrm>
            <a:off x="46038" y="1360488"/>
            <a:ext cx="169862" cy="457200"/>
          </a:xfrm>
          <a:prstGeom prst="rect">
            <a:avLst/>
          </a:prstGeom>
          <a:noFill/>
          <a:ln w="12700">
            <a:noFill/>
            <a:miter lim="800000"/>
            <a:headEnd/>
            <a:tailEnd/>
          </a:ln>
        </p:spPr>
        <p:txBody>
          <a:bodyPr wrap="none">
            <a:spAutoFit/>
          </a:bodyPr>
          <a:lstStyle/>
          <a:p>
            <a:pPr eaLnBrk="0" hangingPunct="0"/>
            <a:endParaRPr lang="en-AU" sz="2400">
              <a:latin typeface="Arial" charset="0"/>
            </a:endParaRPr>
          </a:p>
        </p:txBody>
      </p:sp>
      <p:pic>
        <p:nvPicPr>
          <p:cNvPr id="39942" name="Picture 15" descr="porte avion"/>
          <p:cNvPicPr>
            <a:picLocks noChangeAspect="1" noChangeArrowheads="1"/>
          </p:cNvPicPr>
          <p:nvPr/>
        </p:nvPicPr>
        <p:blipFill>
          <a:blip r:embed="rId3" cstate="email">
            <a:lum bright="6000"/>
          </a:blip>
          <a:srcRect b="2454"/>
          <a:stretch>
            <a:fillRect/>
          </a:stretch>
        </p:blipFill>
        <p:spPr bwMode="auto">
          <a:xfrm>
            <a:off x="5199952" y="1080000"/>
            <a:ext cx="3332488" cy="2520000"/>
          </a:xfrm>
          <a:prstGeom prst="rect">
            <a:avLst/>
          </a:prstGeom>
          <a:noFill/>
          <a:ln w="9525">
            <a:noFill/>
            <a:miter lim="800000"/>
            <a:headEnd/>
            <a:tailEnd/>
          </a:ln>
        </p:spPr>
      </p:pic>
      <p:grpSp>
        <p:nvGrpSpPr>
          <p:cNvPr id="2" name="Group 22"/>
          <p:cNvGrpSpPr>
            <a:grpSpLocks noChangeAspect="1"/>
          </p:cNvGrpSpPr>
          <p:nvPr/>
        </p:nvGrpSpPr>
        <p:grpSpPr>
          <a:xfrm>
            <a:off x="611560" y="1080000"/>
            <a:ext cx="4504167" cy="2520000"/>
            <a:chOff x="667340" y="1549301"/>
            <a:chExt cx="3549650" cy="1985963"/>
          </a:xfrm>
        </p:grpSpPr>
        <p:pic>
          <p:nvPicPr>
            <p:cNvPr id="39947" name="Picture 23" descr="A380"/>
            <p:cNvPicPr>
              <a:picLocks noChangeAspect="1" noChangeArrowheads="1"/>
            </p:cNvPicPr>
            <p:nvPr/>
          </p:nvPicPr>
          <p:blipFill>
            <a:blip r:embed="rId4" cstate="email"/>
            <a:srcRect/>
            <a:stretch>
              <a:fillRect/>
            </a:stretch>
          </p:blipFill>
          <p:spPr bwMode="auto">
            <a:xfrm>
              <a:off x="667340" y="1549301"/>
              <a:ext cx="3549650" cy="1985963"/>
            </a:xfrm>
            <a:prstGeom prst="rect">
              <a:avLst/>
            </a:prstGeom>
            <a:noFill/>
            <a:ln w="9525">
              <a:noFill/>
              <a:miter lim="800000"/>
              <a:headEnd/>
              <a:tailEnd/>
            </a:ln>
          </p:spPr>
        </p:pic>
        <p:sp>
          <p:nvSpPr>
            <p:cNvPr id="39948" name="Rectangle 17"/>
            <p:cNvSpPr>
              <a:spLocks noChangeArrowheads="1"/>
            </p:cNvSpPr>
            <p:nvPr/>
          </p:nvSpPr>
          <p:spPr bwMode="auto">
            <a:xfrm>
              <a:off x="715900" y="1580871"/>
              <a:ext cx="3455064" cy="315319"/>
            </a:xfrm>
            <a:prstGeom prst="rect">
              <a:avLst/>
            </a:prstGeom>
            <a:noFill/>
            <a:ln w="9525" algn="ctr">
              <a:noFill/>
              <a:miter lim="800000"/>
              <a:headEnd/>
              <a:tailEnd/>
            </a:ln>
          </p:spPr>
          <p:txBody>
            <a:bodyPr wrap="square">
              <a:spAutoFit/>
            </a:bodyPr>
            <a:lstStyle/>
            <a:p>
              <a:pPr algn="ctr" eaLnBrk="0" hangingPunct="0">
                <a:spcBef>
                  <a:spcPct val="20000"/>
                </a:spcBef>
                <a:buClr>
                  <a:schemeClr val="hlink"/>
                </a:buClr>
                <a:buSzPct val="65000"/>
                <a:buFont typeface="Monotype Sorts" pitchFamily="2" charset="2"/>
                <a:buNone/>
              </a:pPr>
              <a:r>
                <a:rPr lang="en-GB" sz="2000" dirty="0" smtClean="0">
                  <a:solidFill>
                    <a:srgbClr val="FFFF00"/>
                  </a:solidFill>
                  <a:latin typeface="Arial Unicode MS" pitchFamily="34" charset="-128"/>
                </a:rPr>
                <a:t>10 </a:t>
              </a:r>
              <a:r>
                <a:rPr lang="en-GB" sz="2000" dirty="0" smtClean="0">
                  <a:solidFill>
                    <a:srgbClr val="FFFF00"/>
                  </a:solidFill>
                  <a:latin typeface="Arial Unicode MS" pitchFamily="34" charset="-128"/>
                </a:rPr>
                <a:t>GJ </a:t>
              </a:r>
              <a:r>
                <a:rPr lang="en-GB" sz="2000" dirty="0" smtClean="0">
                  <a:solidFill>
                    <a:srgbClr val="FFFF00"/>
                  </a:solidFill>
                  <a:latin typeface="Arial Unicode MS" pitchFamily="34" charset="-128"/>
                  <a:sym typeface="Symbol" pitchFamily="18" charset="2"/>
                </a:rPr>
                <a:t> </a:t>
              </a:r>
              <a:r>
                <a:rPr lang="en-GB" sz="2000" dirty="0" smtClean="0">
                  <a:solidFill>
                    <a:srgbClr val="FFFF00"/>
                  </a:solidFill>
                  <a:latin typeface="Arial Unicode MS" pitchFamily="34" charset="-128"/>
                </a:rPr>
                <a:t>flying 700 km/h</a:t>
              </a:r>
              <a:endParaRPr lang="en-GB" sz="2000" dirty="0">
                <a:solidFill>
                  <a:srgbClr val="FFFF00"/>
                </a:solidFill>
                <a:latin typeface="Arial Unicode MS" pitchFamily="34" charset="-128"/>
              </a:endParaRPr>
            </a:p>
          </p:txBody>
        </p:sp>
      </p:grpSp>
      <p:sp>
        <p:nvSpPr>
          <p:cNvPr id="13" name="Rectangle 6"/>
          <p:cNvSpPr>
            <a:spLocks noChangeArrowheads="1"/>
          </p:cNvSpPr>
          <p:nvPr/>
        </p:nvSpPr>
        <p:spPr bwMode="auto">
          <a:xfrm>
            <a:off x="8458200" y="6477000"/>
            <a:ext cx="609600" cy="228600"/>
          </a:xfrm>
          <a:prstGeom prst="rect">
            <a:avLst/>
          </a:prstGeom>
          <a:noFill/>
          <a:ln w="9525">
            <a:noFill/>
            <a:miter lim="800000"/>
            <a:headEnd/>
            <a:tailEnd/>
          </a:ln>
        </p:spPr>
        <p:txBody>
          <a:bodyPr/>
          <a:lstStyle/>
          <a:p>
            <a:pPr algn="r" eaLnBrk="0" hangingPunct="0"/>
            <a:fld id="{58BFD282-1047-48A8-81C9-713F1559E9A7}" type="slidenum">
              <a:rPr lang="en-US" sz="1200">
                <a:latin typeface="Arial" charset="0"/>
              </a:rPr>
              <a:pPr algn="r" eaLnBrk="0" hangingPunct="0"/>
              <a:t>23</a:t>
            </a:fld>
            <a:endParaRPr lang="en-US" sz="1200" dirty="0">
              <a:latin typeface="Arial" charset="0"/>
            </a:endParaRPr>
          </a:p>
        </p:txBody>
      </p:sp>
      <p:grpSp>
        <p:nvGrpSpPr>
          <p:cNvPr id="3" name="Group 19"/>
          <p:cNvGrpSpPr>
            <a:grpSpLocks noChangeAspect="1"/>
          </p:cNvGrpSpPr>
          <p:nvPr/>
        </p:nvGrpSpPr>
        <p:grpSpPr bwMode="auto">
          <a:xfrm>
            <a:off x="107504" y="3716826"/>
            <a:ext cx="4097118" cy="2519504"/>
            <a:chOff x="1440" y="1850"/>
            <a:chExt cx="2946" cy="1951"/>
          </a:xfrm>
        </p:grpSpPr>
        <p:pic>
          <p:nvPicPr>
            <p:cNvPr id="18" name="Picture 17" descr="Copper"/>
            <p:cNvPicPr>
              <a:picLocks noChangeAspect="1" noChangeArrowheads="1"/>
            </p:cNvPicPr>
            <p:nvPr/>
          </p:nvPicPr>
          <p:blipFill>
            <a:blip r:embed="rId5" cstate="email"/>
            <a:srcRect/>
            <a:stretch>
              <a:fillRect/>
            </a:stretch>
          </p:blipFill>
          <p:spPr bwMode="auto">
            <a:xfrm>
              <a:off x="1440" y="1850"/>
              <a:ext cx="2946" cy="1951"/>
            </a:xfrm>
            <a:prstGeom prst="rect">
              <a:avLst/>
            </a:prstGeom>
            <a:noFill/>
            <a:ln w="9525">
              <a:noFill/>
              <a:miter lim="800000"/>
              <a:headEnd/>
              <a:tailEnd/>
            </a:ln>
          </p:spPr>
        </p:pic>
        <p:sp>
          <p:nvSpPr>
            <p:cNvPr id="19" name="Text Box 18"/>
            <p:cNvSpPr txBox="1">
              <a:spLocks noChangeArrowheads="1"/>
            </p:cNvSpPr>
            <p:nvPr/>
          </p:nvSpPr>
          <p:spPr bwMode="auto">
            <a:xfrm>
              <a:off x="1521" y="1875"/>
              <a:ext cx="2574" cy="310"/>
            </a:xfrm>
            <a:prstGeom prst="rect">
              <a:avLst/>
            </a:prstGeom>
            <a:noFill/>
            <a:ln w="57150" algn="ctr">
              <a:noFill/>
              <a:miter lim="800000"/>
              <a:headEnd/>
              <a:tailEnd/>
            </a:ln>
          </p:spPr>
          <p:txBody>
            <a:bodyPr wrap="none">
              <a:spAutoFit/>
            </a:bodyPr>
            <a:lstStyle/>
            <a:p>
              <a:pPr algn="ctr"/>
              <a:r>
                <a:rPr lang="en-US" sz="2000" dirty="0" smtClean="0">
                  <a:solidFill>
                    <a:srgbClr val="FFFF00"/>
                  </a:solidFill>
                </a:rPr>
                <a:t>700 MJ melt one ton of copper </a:t>
              </a:r>
            </a:p>
          </p:txBody>
        </p:sp>
      </p:grpSp>
      <p:sp>
        <p:nvSpPr>
          <p:cNvPr id="20" name="Text Box 11"/>
          <p:cNvSpPr txBox="1">
            <a:spLocks noChangeArrowheads="1"/>
          </p:cNvSpPr>
          <p:nvPr/>
        </p:nvSpPr>
        <p:spPr bwMode="auto">
          <a:xfrm>
            <a:off x="4211960" y="3663426"/>
            <a:ext cx="4893071" cy="2723823"/>
          </a:xfrm>
          <a:prstGeom prst="rect">
            <a:avLst/>
          </a:prstGeom>
          <a:noFill/>
          <a:ln w="57150" algn="ctr">
            <a:noFill/>
            <a:miter lim="800000"/>
            <a:headEnd/>
            <a:tailEnd/>
          </a:ln>
        </p:spPr>
        <p:txBody>
          <a:bodyPr wrap="none" tIns="0" anchor="t" anchorCtr="0">
            <a:spAutoFit/>
          </a:bodyPr>
          <a:lstStyle/>
          <a:p>
            <a:pPr indent="252000">
              <a:lnSpc>
                <a:spcPct val="150000"/>
              </a:lnSpc>
              <a:buFont typeface="Wingdings" pitchFamily="2" charset="2"/>
              <a:buChar char="v"/>
            </a:pPr>
            <a:r>
              <a:rPr lang="en-US" sz="1900" dirty="0" smtClean="0">
                <a:solidFill>
                  <a:schemeClr val="bg1"/>
                </a:solidFill>
              </a:rPr>
              <a:t>Energy stored in the magnet </a:t>
            </a:r>
            <a:r>
              <a:rPr lang="en-US" sz="1900" dirty="0" smtClean="0">
                <a:solidFill>
                  <a:schemeClr val="bg1"/>
                </a:solidFill>
              </a:rPr>
              <a:t>system</a:t>
            </a:r>
            <a:r>
              <a:rPr lang="fr-FR" sz="1900" dirty="0" smtClean="0">
                <a:solidFill>
                  <a:schemeClr val="bg1"/>
                </a:solidFill>
              </a:rPr>
              <a:t> </a:t>
            </a:r>
            <a:r>
              <a:rPr lang="en-US" sz="1900" dirty="0" smtClean="0">
                <a:solidFill>
                  <a:schemeClr val="bg1"/>
                </a:solidFill>
                <a:sym typeface="Symbol"/>
              </a:rPr>
              <a:t> </a:t>
            </a:r>
            <a:r>
              <a:rPr lang="fr-FR" sz="1900" dirty="0" smtClean="0">
                <a:solidFill>
                  <a:schemeClr val="bg1"/>
                </a:solidFill>
                <a:sym typeface="Symbol"/>
              </a:rPr>
              <a:t>10</a:t>
            </a:r>
            <a:r>
              <a:rPr lang="fr-FR" sz="1900" dirty="0" smtClean="0">
                <a:solidFill>
                  <a:schemeClr val="bg1"/>
                </a:solidFill>
              </a:rPr>
              <a:t>GJ</a:t>
            </a:r>
            <a:endParaRPr lang="en-US" sz="1900" dirty="0" smtClean="0">
              <a:solidFill>
                <a:schemeClr val="bg1"/>
              </a:solidFill>
            </a:endParaRPr>
          </a:p>
          <a:p>
            <a:pPr indent="252000">
              <a:lnSpc>
                <a:spcPct val="150000"/>
              </a:lnSpc>
              <a:buFont typeface="Wingdings" pitchFamily="2" charset="2"/>
              <a:buChar char="v"/>
            </a:pPr>
            <a:r>
              <a:rPr lang="en-US" sz="1900" dirty="0" smtClean="0">
                <a:solidFill>
                  <a:schemeClr val="bg1"/>
                </a:solidFill>
              </a:rPr>
              <a:t>700 MJ </a:t>
            </a:r>
            <a:r>
              <a:rPr lang="en-US" sz="1900" dirty="0" smtClean="0">
                <a:solidFill>
                  <a:schemeClr val="bg1"/>
                </a:solidFill>
              </a:rPr>
              <a:t>dissipated in </a:t>
            </a:r>
            <a:r>
              <a:rPr lang="en-US" sz="1900" dirty="0" smtClean="0">
                <a:solidFill>
                  <a:schemeClr val="bg1"/>
                </a:solidFill>
              </a:rPr>
              <a:t>88ms</a:t>
            </a:r>
            <a:endParaRPr lang="en-US" sz="1900" dirty="0" smtClean="0">
              <a:solidFill>
                <a:schemeClr val="bg1"/>
              </a:solidFill>
            </a:endParaRPr>
          </a:p>
          <a:p>
            <a:pPr indent="252000">
              <a:lnSpc>
                <a:spcPct val="150000"/>
              </a:lnSpc>
              <a:buFont typeface="Wingdings" pitchFamily="2" charset="2"/>
              <a:buChar char="v"/>
            </a:pPr>
            <a:r>
              <a:rPr lang="en-US" sz="1900" dirty="0" smtClean="0">
                <a:solidFill>
                  <a:schemeClr val="bg1"/>
                </a:solidFill>
              </a:rPr>
              <a:t>700.106 / 88.106  </a:t>
            </a:r>
            <a:r>
              <a:rPr lang="en-US" sz="1900" dirty="0" smtClean="0">
                <a:solidFill>
                  <a:schemeClr val="bg1"/>
                </a:solidFill>
                <a:sym typeface="Symbol"/>
              </a:rPr>
              <a:t></a:t>
            </a:r>
            <a:r>
              <a:rPr lang="en-US" sz="1900" dirty="0" smtClean="0">
                <a:solidFill>
                  <a:schemeClr val="bg1"/>
                </a:solidFill>
              </a:rPr>
              <a:t> 8TW</a:t>
            </a:r>
            <a:endParaRPr lang="en-US" sz="1900" dirty="0" smtClean="0">
              <a:solidFill>
                <a:schemeClr val="bg1"/>
              </a:solidFill>
            </a:endParaRPr>
          </a:p>
          <a:p>
            <a:pPr indent="252000">
              <a:lnSpc>
                <a:spcPct val="150000"/>
              </a:lnSpc>
              <a:buFont typeface="Wingdings" pitchFamily="2" charset="2"/>
              <a:buChar char="v"/>
            </a:pPr>
            <a:r>
              <a:rPr lang="en-US" sz="1900" dirty="0" smtClean="0">
                <a:solidFill>
                  <a:schemeClr val="bg1"/>
                </a:solidFill>
              </a:rPr>
              <a:t>World </a:t>
            </a:r>
            <a:r>
              <a:rPr lang="en-US" sz="1900" dirty="0" smtClean="0">
                <a:solidFill>
                  <a:schemeClr val="bg1"/>
                </a:solidFill>
              </a:rPr>
              <a:t>electrical</a:t>
            </a:r>
            <a:r>
              <a:rPr lang="en-US" sz="1900" dirty="0" smtClean="0">
                <a:solidFill>
                  <a:schemeClr val="bg1"/>
                </a:solidFill>
              </a:rPr>
              <a:t> </a:t>
            </a:r>
            <a:r>
              <a:rPr lang="en-US" sz="1900" dirty="0" smtClean="0">
                <a:solidFill>
                  <a:schemeClr val="bg1"/>
                </a:solidFill>
              </a:rPr>
              <a:t>installed</a:t>
            </a:r>
            <a:r>
              <a:rPr lang="en-US" sz="1900" dirty="0" smtClean="0">
                <a:solidFill>
                  <a:schemeClr val="bg1"/>
                </a:solidFill>
              </a:rPr>
              <a:t> </a:t>
            </a:r>
            <a:r>
              <a:rPr lang="en-US" sz="1900" dirty="0" smtClean="0">
                <a:solidFill>
                  <a:schemeClr val="bg1"/>
                </a:solidFill>
              </a:rPr>
              <a:t>capacity </a:t>
            </a:r>
            <a:r>
              <a:rPr lang="en-US" sz="1900" dirty="0" smtClean="0">
                <a:solidFill>
                  <a:schemeClr val="bg1"/>
                </a:solidFill>
                <a:sym typeface="Symbol"/>
              </a:rPr>
              <a:t></a:t>
            </a:r>
            <a:r>
              <a:rPr lang="en-US" sz="1900" dirty="0" smtClean="0">
                <a:solidFill>
                  <a:schemeClr val="bg1"/>
                </a:solidFill>
              </a:rPr>
              <a:t> 3.8TW</a:t>
            </a:r>
          </a:p>
          <a:p>
            <a:pPr indent="252000">
              <a:lnSpc>
                <a:spcPct val="150000"/>
              </a:lnSpc>
              <a:buFont typeface="Wingdings" pitchFamily="2" charset="2"/>
              <a:buChar char="v"/>
            </a:pPr>
            <a:r>
              <a:rPr lang="en-US" sz="1900" dirty="0" smtClean="0">
                <a:solidFill>
                  <a:schemeClr val="bg1"/>
                </a:solidFill>
              </a:rPr>
              <a:t>Energy stored in the two beams:  </a:t>
            </a:r>
            <a:r>
              <a:rPr lang="fr-FR" sz="1900" dirty="0" smtClean="0">
                <a:solidFill>
                  <a:schemeClr val="bg1"/>
                </a:solidFill>
              </a:rPr>
              <a:t>720MJ</a:t>
            </a:r>
          </a:p>
          <a:p>
            <a:pPr indent="252000">
              <a:lnSpc>
                <a:spcPct val="150000"/>
              </a:lnSpc>
              <a:buFont typeface="Wingdings" pitchFamily="2" charset="2"/>
              <a:buChar char="v"/>
            </a:pPr>
            <a:r>
              <a:rPr lang="en-US" sz="1900" dirty="0" smtClean="0">
                <a:solidFill>
                  <a:schemeClr val="bg1"/>
                </a:solidFill>
              </a:rPr>
              <a:t>90 kg of TNT per </a:t>
            </a:r>
            <a:r>
              <a:rPr lang="en-US" sz="1900" dirty="0" smtClean="0">
                <a:solidFill>
                  <a:schemeClr val="bg1"/>
                </a:solidFill>
              </a:rPr>
              <a:t>beam</a:t>
            </a:r>
            <a:endParaRPr lang="en-US" sz="1900" dirty="0" smtClean="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9942"/>
                                        </p:tgtEl>
                                        <p:attrNameLst>
                                          <p:attrName>style.visibility</p:attrName>
                                        </p:attrNameLst>
                                      </p:cBhvr>
                                      <p:to>
                                        <p:strVal val="visible"/>
                                      </p:to>
                                    </p:set>
                                    <p:anim calcmode="lin" valueType="num">
                                      <p:cBhvr additive="base">
                                        <p:cTn id="17" dur="500" fill="hold"/>
                                        <p:tgtEl>
                                          <p:spTgt spid="39942"/>
                                        </p:tgtEl>
                                        <p:attrNameLst>
                                          <p:attrName>ppt_x</p:attrName>
                                        </p:attrNameLst>
                                      </p:cBhvr>
                                      <p:tavLst>
                                        <p:tav tm="0">
                                          <p:val>
                                            <p:strVal val="1+#ppt_w/2"/>
                                          </p:val>
                                        </p:tav>
                                        <p:tav tm="100000">
                                          <p:val>
                                            <p:strVal val="#ppt_x"/>
                                          </p:val>
                                        </p:tav>
                                      </p:tavLst>
                                    </p:anim>
                                    <p:anim calcmode="lin" valueType="num">
                                      <p:cBhvr additive="base">
                                        <p:cTn id="18" dur="500" fill="hold"/>
                                        <p:tgtEl>
                                          <p:spTgt spid="3994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1+#ppt_w/2"/>
                                          </p:val>
                                        </p:tav>
                                        <p:tav tm="100000">
                                          <p:val>
                                            <p:strVal val="#ppt_x"/>
                                          </p:val>
                                        </p:tav>
                                      </p:tavLst>
                                    </p:anim>
                                    <p:anim calcmode="lin" valueType="num">
                                      <p:cBhvr additive="base">
                                        <p:cTn id="3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2" name="Rectangle 4"/>
          <p:cNvSpPr>
            <a:spLocks noGrp="1" noChangeArrowheads="1"/>
          </p:cNvSpPr>
          <p:nvPr>
            <p:ph type="title"/>
          </p:nvPr>
        </p:nvSpPr>
        <p:spPr/>
        <p:txBody>
          <a:bodyPr/>
          <a:lstStyle/>
          <a:p>
            <a:pPr eaLnBrk="1" hangingPunct="1">
              <a:defRPr/>
            </a:pPr>
            <a:r>
              <a:rPr lang="en-US" dirty="0" smtClean="0"/>
              <a:t>Are the LHC collisions dangerous?</a:t>
            </a:r>
          </a:p>
        </p:txBody>
      </p:sp>
      <p:sp>
        <p:nvSpPr>
          <p:cNvPr id="63496" name="Rectangle 8"/>
          <p:cNvSpPr>
            <a:spLocks noGrp="1" noChangeArrowheads="1"/>
          </p:cNvSpPr>
          <p:nvPr>
            <p:ph type="body" idx="1"/>
          </p:nvPr>
        </p:nvSpPr>
        <p:spPr/>
        <p:txBody>
          <a:bodyPr>
            <a:normAutofit fontScale="92500" lnSpcReduction="10000"/>
          </a:bodyPr>
          <a:lstStyle/>
          <a:p>
            <a:pPr algn="ctr">
              <a:lnSpc>
                <a:spcPct val="110000"/>
              </a:lnSpc>
              <a:buNone/>
            </a:pPr>
            <a:r>
              <a:rPr lang="en-US" i="1" dirty="0" smtClean="0">
                <a:solidFill>
                  <a:srgbClr val="FF0000"/>
                </a:solidFill>
              </a:rPr>
              <a:t>Radiation</a:t>
            </a:r>
            <a:r>
              <a:rPr lang="en-US" i="1" dirty="0" smtClean="0">
                <a:solidFill>
                  <a:srgbClr val="FF0000"/>
                </a:solidFill>
              </a:rPr>
              <a:t>?</a:t>
            </a:r>
            <a:endParaRPr lang="en-US" i="1" dirty="0" smtClean="0">
              <a:solidFill>
                <a:srgbClr val="FF0000"/>
              </a:solidFill>
            </a:endParaRPr>
          </a:p>
          <a:p>
            <a:pPr eaLnBrk="1" hangingPunct="1">
              <a:lnSpc>
                <a:spcPct val="110000"/>
              </a:lnSpc>
            </a:pPr>
            <a:r>
              <a:rPr lang="en-US" dirty="0" smtClean="0"/>
              <a:t>Radiation is unavoidable at particle accelerators like the LHC.</a:t>
            </a:r>
          </a:p>
          <a:p>
            <a:pPr eaLnBrk="1" hangingPunct="1">
              <a:lnSpc>
                <a:spcPct val="110000"/>
              </a:lnSpc>
            </a:pPr>
            <a:r>
              <a:rPr lang="en-US" dirty="0" smtClean="0"/>
              <a:t>The particle collisions that allow us to study the origin of matter also generate radiation.</a:t>
            </a:r>
          </a:p>
          <a:p>
            <a:pPr eaLnBrk="1" hangingPunct="1">
              <a:lnSpc>
                <a:spcPct val="110000"/>
              </a:lnSpc>
            </a:pPr>
            <a:r>
              <a:rPr lang="en-US" dirty="0" smtClean="0"/>
              <a:t>CERN uses active and passive protection means, radiation monitors and various procedures to ensure that radiation exposure to the staff and the surrounding population is as low as possible and well below the international regulatory limits.</a:t>
            </a:r>
          </a:p>
          <a:p>
            <a:pPr eaLnBrk="1" hangingPunct="1">
              <a:lnSpc>
                <a:spcPct val="110000"/>
              </a:lnSpc>
            </a:pPr>
            <a:r>
              <a:rPr lang="en-US" dirty="0" smtClean="0"/>
              <a:t>For comparison, note that natural radioactivity — due to cosmic rays and natural environmental radioactivity — is about 2400μSv/year in Switzerland.</a:t>
            </a:r>
          </a:p>
          <a:p>
            <a:pPr eaLnBrk="1" hangingPunct="1">
              <a:lnSpc>
                <a:spcPct val="110000"/>
              </a:lnSpc>
            </a:pPr>
            <a:r>
              <a:rPr lang="en-US" dirty="0" smtClean="0"/>
              <a:t>The LHC tunnel is housed </a:t>
            </a:r>
            <a:r>
              <a:rPr lang="en-US" dirty="0" smtClean="0"/>
              <a:t>100m </a:t>
            </a:r>
            <a:r>
              <a:rPr lang="en-US" dirty="0" smtClean="0"/>
              <a:t>underground, so deep that both stray radiation generated during operation and residual radioactivity will not be detected at the surface.</a:t>
            </a:r>
          </a:p>
          <a:p>
            <a:pPr eaLnBrk="1" hangingPunct="1">
              <a:lnSpc>
                <a:spcPct val="110000"/>
              </a:lnSpc>
            </a:pPr>
            <a:r>
              <a:rPr lang="en-US" dirty="0" smtClean="0"/>
              <a:t>Studies have shown that radioactivity released in the air will contribute to a dose to members of the public of no more than 10μSv/year.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3496">
                                            <p:txEl>
                                              <p:pRg st="0" end="0"/>
                                            </p:txEl>
                                          </p:spTgt>
                                        </p:tgtEl>
                                        <p:attrNameLst>
                                          <p:attrName>style.visibility</p:attrName>
                                        </p:attrNameLst>
                                      </p:cBhvr>
                                      <p:to>
                                        <p:strVal val="visible"/>
                                      </p:to>
                                    </p:set>
                                    <p:anim calcmode="lin" valueType="num">
                                      <p:cBhvr>
                                        <p:cTn id="7" dur="1000" fill="hold"/>
                                        <p:tgtEl>
                                          <p:spTgt spid="63496">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6349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3496">
                                            <p:txEl>
                                              <p:pRg st="0" end="0"/>
                                            </p:txEl>
                                          </p:spTgt>
                                        </p:tgtEl>
                                      </p:cBhvr>
                                    </p:animEffect>
                                  </p:childTnLst>
                                  <p:subTnLst>
                                    <p:animClr>
                                      <p:cBhvr override="childStyle">
                                        <p:cTn dur="1" fill="hold" display="0" masterRel="nextClick" afterEffect="1"/>
                                        <p:tgtEl>
                                          <p:spTgt spid="63496">
                                            <p:txEl>
                                              <p:pRg st="0" end="0"/>
                                            </p:txEl>
                                          </p:spTgt>
                                        </p:tgtEl>
                                        <p:attrNameLst>
                                          <p:attrName>ppt_c</p:attrName>
                                        </p:attrNameLst>
                                      </p:cBhvr>
                                      <p:to>
                                        <a:schemeClr val="accent1"/>
                                      </p:to>
                                    </p:animClr>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3496">
                                            <p:txEl>
                                              <p:pRg st="1" end="1"/>
                                            </p:txEl>
                                          </p:spTgt>
                                        </p:tgtEl>
                                        <p:attrNameLst>
                                          <p:attrName>style.visibility</p:attrName>
                                        </p:attrNameLst>
                                      </p:cBhvr>
                                      <p:to>
                                        <p:strVal val="visible"/>
                                      </p:to>
                                    </p:set>
                                    <p:anim calcmode="lin" valueType="num">
                                      <p:cBhvr>
                                        <p:cTn id="14" dur="1000" fill="hold"/>
                                        <p:tgtEl>
                                          <p:spTgt spid="63496">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6349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3496">
                                            <p:txEl>
                                              <p:pRg st="1" end="1"/>
                                            </p:txEl>
                                          </p:spTgt>
                                        </p:tgtEl>
                                      </p:cBhvr>
                                    </p:animEffect>
                                  </p:childTnLst>
                                  <p:subTnLst>
                                    <p:animClr>
                                      <p:cBhvr override="childStyle">
                                        <p:cTn dur="1" fill="hold" display="0" masterRel="nextClick" afterEffect="1"/>
                                        <p:tgtEl>
                                          <p:spTgt spid="63496">
                                            <p:txEl>
                                              <p:pRg st="1" end="1"/>
                                            </p:txEl>
                                          </p:spTgt>
                                        </p:tgtEl>
                                        <p:attrNameLst>
                                          <p:attrName>ppt_c</p:attrName>
                                        </p:attrNameLst>
                                      </p:cBhvr>
                                      <p:to>
                                        <a:schemeClr val="accent1"/>
                                      </p:to>
                                    </p:animClr>
                                  </p:sub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63496">
                                            <p:txEl>
                                              <p:pRg st="2" end="2"/>
                                            </p:txEl>
                                          </p:spTgt>
                                        </p:tgtEl>
                                        <p:attrNameLst>
                                          <p:attrName>style.visibility</p:attrName>
                                        </p:attrNameLst>
                                      </p:cBhvr>
                                      <p:to>
                                        <p:strVal val="visible"/>
                                      </p:to>
                                    </p:set>
                                    <p:anim calcmode="lin" valueType="num">
                                      <p:cBhvr>
                                        <p:cTn id="21" dur="1000" fill="hold"/>
                                        <p:tgtEl>
                                          <p:spTgt spid="63496">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63496">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63496">
                                            <p:txEl>
                                              <p:pRg st="2" end="2"/>
                                            </p:txEl>
                                          </p:spTgt>
                                        </p:tgtEl>
                                      </p:cBhvr>
                                    </p:animEffect>
                                  </p:childTnLst>
                                  <p:subTnLst>
                                    <p:animClr>
                                      <p:cBhvr override="childStyle">
                                        <p:cTn dur="1" fill="hold" display="0" masterRel="nextClick" afterEffect="1"/>
                                        <p:tgtEl>
                                          <p:spTgt spid="63496">
                                            <p:txEl>
                                              <p:pRg st="2" end="2"/>
                                            </p:txEl>
                                          </p:spTgt>
                                        </p:tgtEl>
                                        <p:attrNameLst>
                                          <p:attrName>ppt_c</p:attrName>
                                        </p:attrNameLst>
                                      </p:cBhvr>
                                      <p:to>
                                        <a:schemeClr val="accent1"/>
                                      </p:to>
                                    </p:animClr>
                                  </p:sub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63496">
                                            <p:txEl>
                                              <p:pRg st="3" end="3"/>
                                            </p:txEl>
                                          </p:spTgt>
                                        </p:tgtEl>
                                        <p:attrNameLst>
                                          <p:attrName>style.visibility</p:attrName>
                                        </p:attrNameLst>
                                      </p:cBhvr>
                                      <p:to>
                                        <p:strVal val="visible"/>
                                      </p:to>
                                    </p:set>
                                    <p:anim calcmode="lin" valueType="num">
                                      <p:cBhvr>
                                        <p:cTn id="28" dur="1000" fill="hold"/>
                                        <p:tgtEl>
                                          <p:spTgt spid="63496">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63496">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63496">
                                            <p:txEl>
                                              <p:pRg st="3" end="3"/>
                                            </p:txEl>
                                          </p:spTgt>
                                        </p:tgtEl>
                                      </p:cBhvr>
                                    </p:animEffect>
                                  </p:childTnLst>
                                  <p:subTnLst>
                                    <p:animClr>
                                      <p:cBhvr override="childStyle">
                                        <p:cTn dur="1" fill="hold" display="0" masterRel="nextClick" afterEffect="1"/>
                                        <p:tgtEl>
                                          <p:spTgt spid="63496">
                                            <p:txEl>
                                              <p:pRg st="3" end="3"/>
                                            </p:txEl>
                                          </p:spTgt>
                                        </p:tgtEl>
                                        <p:attrNameLst>
                                          <p:attrName>ppt_c</p:attrName>
                                        </p:attrNameLst>
                                      </p:cBhvr>
                                      <p:to>
                                        <a:schemeClr val="accent1"/>
                                      </p:to>
                                    </p:animClr>
                                  </p:sub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63496">
                                            <p:txEl>
                                              <p:pRg st="4" end="4"/>
                                            </p:txEl>
                                          </p:spTgt>
                                        </p:tgtEl>
                                        <p:attrNameLst>
                                          <p:attrName>style.visibility</p:attrName>
                                        </p:attrNameLst>
                                      </p:cBhvr>
                                      <p:to>
                                        <p:strVal val="visible"/>
                                      </p:to>
                                    </p:set>
                                    <p:anim calcmode="lin" valueType="num">
                                      <p:cBhvr>
                                        <p:cTn id="35" dur="1000" fill="hold"/>
                                        <p:tgtEl>
                                          <p:spTgt spid="63496">
                                            <p:txEl>
                                              <p:pRg st="4" end="4"/>
                                            </p:txEl>
                                          </p:spTgt>
                                        </p:tgtEl>
                                        <p:attrNameLst>
                                          <p:attrName>ppt_w</p:attrName>
                                        </p:attrNameLst>
                                      </p:cBhvr>
                                      <p:tavLst>
                                        <p:tav tm="0">
                                          <p:val>
                                            <p:strVal val="#ppt_w+.3"/>
                                          </p:val>
                                        </p:tav>
                                        <p:tav tm="100000">
                                          <p:val>
                                            <p:strVal val="#ppt_w"/>
                                          </p:val>
                                        </p:tav>
                                      </p:tavLst>
                                    </p:anim>
                                    <p:anim calcmode="lin" valueType="num">
                                      <p:cBhvr>
                                        <p:cTn id="36" dur="1000" fill="hold"/>
                                        <p:tgtEl>
                                          <p:spTgt spid="63496">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63496">
                                            <p:txEl>
                                              <p:pRg st="4" end="4"/>
                                            </p:txEl>
                                          </p:spTgt>
                                        </p:tgtEl>
                                      </p:cBhvr>
                                    </p:animEffect>
                                  </p:childTnLst>
                                  <p:subTnLst>
                                    <p:animClr>
                                      <p:cBhvr override="childStyle">
                                        <p:cTn dur="1" fill="hold" display="0" masterRel="nextClick" afterEffect="1"/>
                                        <p:tgtEl>
                                          <p:spTgt spid="63496">
                                            <p:txEl>
                                              <p:pRg st="4" end="4"/>
                                            </p:txEl>
                                          </p:spTgt>
                                        </p:tgtEl>
                                        <p:attrNameLst>
                                          <p:attrName>ppt_c</p:attrName>
                                        </p:attrNameLst>
                                      </p:cBhvr>
                                      <p:to>
                                        <a:schemeClr val="accent1"/>
                                      </p:to>
                                    </p:animClr>
                                  </p:sub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63496">
                                            <p:txEl>
                                              <p:pRg st="5" end="5"/>
                                            </p:txEl>
                                          </p:spTgt>
                                        </p:tgtEl>
                                        <p:attrNameLst>
                                          <p:attrName>style.visibility</p:attrName>
                                        </p:attrNameLst>
                                      </p:cBhvr>
                                      <p:to>
                                        <p:strVal val="visible"/>
                                      </p:to>
                                    </p:set>
                                    <p:anim calcmode="lin" valueType="num">
                                      <p:cBhvr>
                                        <p:cTn id="42" dur="1000" fill="hold"/>
                                        <p:tgtEl>
                                          <p:spTgt spid="63496">
                                            <p:txEl>
                                              <p:pRg st="5" end="5"/>
                                            </p:txEl>
                                          </p:spTgt>
                                        </p:tgtEl>
                                        <p:attrNameLst>
                                          <p:attrName>ppt_w</p:attrName>
                                        </p:attrNameLst>
                                      </p:cBhvr>
                                      <p:tavLst>
                                        <p:tav tm="0">
                                          <p:val>
                                            <p:strVal val="#ppt_w+.3"/>
                                          </p:val>
                                        </p:tav>
                                        <p:tav tm="100000">
                                          <p:val>
                                            <p:strVal val="#ppt_w"/>
                                          </p:val>
                                        </p:tav>
                                      </p:tavLst>
                                    </p:anim>
                                    <p:anim calcmode="lin" valueType="num">
                                      <p:cBhvr>
                                        <p:cTn id="43" dur="1000" fill="hold"/>
                                        <p:tgtEl>
                                          <p:spTgt spid="63496">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63496">
                                            <p:txEl>
                                              <p:pRg st="5" end="5"/>
                                            </p:txEl>
                                          </p:spTgt>
                                        </p:tgtEl>
                                      </p:cBhvr>
                                    </p:animEffect>
                                  </p:childTnLst>
                                  <p:subTnLst>
                                    <p:animClr>
                                      <p:cBhvr override="childStyle">
                                        <p:cTn dur="1" fill="hold" display="0" masterRel="nextClick" afterEffect="1"/>
                                        <p:tgtEl>
                                          <p:spTgt spid="63496">
                                            <p:txEl>
                                              <p:pRg st="5" end="5"/>
                                            </p:txEl>
                                          </p:spTgt>
                                        </p:tgtEl>
                                        <p:attrNameLst>
                                          <p:attrName>ppt_c</p:attrName>
                                        </p:attrNameLst>
                                      </p:cBhvr>
                                      <p:to>
                                        <a:schemeClr val="accent1"/>
                                      </p:to>
                                    </p:animClr>
                                  </p:sub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63496">
                                            <p:txEl>
                                              <p:pRg st="6" end="6"/>
                                            </p:txEl>
                                          </p:spTgt>
                                        </p:tgtEl>
                                        <p:attrNameLst>
                                          <p:attrName>style.visibility</p:attrName>
                                        </p:attrNameLst>
                                      </p:cBhvr>
                                      <p:to>
                                        <p:strVal val="visible"/>
                                      </p:to>
                                    </p:set>
                                    <p:anim calcmode="lin" valueType="num">
                                      <p:cBhvr>
                                        <p:cTn id="49" dur="1000" fill="hold"/>
                                        <p:tgtEl>
                                          <p:spTgt spid="63496">
                                            <p:txEl>
                                              <p:pRg st="6" end="6"/>
                                            </p:txEl>
                                          </p:spTgt>
                                        </p:tgtEl>
                                        <p:attrNameLst>
                                          <p:attrName>ppt_w</p:attrName>
                                        </p:attrNameLst>
                                      </p:cBhvr>
                                      <p:tavLst>
                                        <p:tav tm="0">
                                          <p:val>
                                            <p:strVal val="#ppt_w+.3"/>
                                          </p:val>
                                        </p:tav>
                                        <p:tav tm="100000">
                                          <p:val>
                                            <p:strVal val="#ppt_w"/>
                                          </p:val>
                                        </p:tav>
                                      </p:tavLst>
                                    </p:anim>
                                    <p:anim calcmode="lin" valueType="num">
                                      <p:cBhvr>
                                        <p:cTn id="50" dur="1000" fill="hold"/>
                                        <p:tgtEl>
                                          <p:spTgt spid="63496">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6349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defRPr/>
            </a:pPr>
            <a:r>
              <a:rPr lang="en-US" dirty="0" smtClean="0"/>
              <a:t>Are the LHC collisions dangerous?</a:t>
            </a:r>
          </a:p>
        </p:txBody>
      </p:sp>
      <p:sp>
        <p:nvSpPr>
          <p:cNvPr id="113667" name="Rectangle 3"/>
          <p:cNvSpPr>
            <a:spLocks noGrp="1" noChangeArrowheads="1"/>
          </p:cNvSpPr>
          <p:nvPr>
            <p:ph type="body" idx="1"/>
          </p:nvPr>
        </p:nvSpPr>
        <p:spPr/>
        <p:txBody>
          <a:bodyPr>
            <a:normAutofit fontScale="92500" lnSpcReduction="20000"/>
          </a:bodyPr>
          <a:lstStyle/>
          <a:p>
            <a:pPr algn="ctr">
              <a:lnSpc>
                <a:spcPct val="110000"/>
              </a:lnSpc>
              <a:buNone/>
            </a:pPr>
            <a:r>
              <a:rPr lang="en-US" i="1" dirty="0" smtClean="0">
                <a:solidFill>
                  <a:srgbClr val="FF0000"/>
                </a:solidFill>
              </a:rPr>
              <a:t>Black holes</a:t>
            </a:r>
            <a:r>
              <a:rPr lang="en-US" i="1" dirty="0" smtClean="0">
                <a:solidFill>
                  <a:srgbClr val="FF0000"/>
                </a:solidFill>
              </a:rPr>
              <a:t>?</a:t>
            </a:r>
            <a:endParaRPr lang="en-US" dirty="0" smtClean="0">
              <a:solidFill>
                <a:srgbClr val="FF0000"/>
              </a:solidFill>
            </a:endParaRPr>
          </a:p>
          <a:p>
            <a:pPr eaLnBrk="1" hangingPunct="1">
              <a:lnSpc>
                <a:spcPct val="110000"/>
              </a:lnSpc>
            </a:pPr>
            <a:r>
              <a:rPr lang="en-US" dirty="0" smtClean="0"/>
              <a:t>Massive black holes are created in the Universe by the collapse of massive stars, which contain enormous amounts of gravitational energy that pulls in surrounding matter.</a:t>
            </a:r>
          </a:p>
          <a:p>
            <a:pPr eaLnBrk="1" hangingPunct="1">
              <a:lnSpc>
                <a:spcPct val="110000"/>
              </a:lnSpc>
            </a:pPr>
            <a:r>
              <a:rPr lang="en-US" dirty="0" smtClean="0"/>
              <a:t>The gravitational pull of a black hole is related to the amount of  matter or energy it contains — the less there is, the weaker the pull.</a:t>
            </a:r>
          </a:p>
          <a:p>
            <a:pPr eaLnBrk="1" hangingPunct="1">
              <a:lnSpc>
                <a:spcPct val="110000"/>
              </a:lnSpc>
            </a:pPr>
            <a:r>
              <a:rPr lang="en-US" dirty="0" smtClean="0"/>
              <a:t>Some physicists suggest that microscopic black holes could be produced in the collisions at the LHC.</a:t>
            </a:r>
          </a:p>
          <a:p>
            <a:pPr eaLnBrk="1" hangingPunct="1">
              <a:lnSpc>
                <a:spcPct val="110000"/>
              </a:lnSpc>
            </a:pPr>
            <a:r>
              <a:rPr lang="en-US" dirty="0" smtClean="0"/>
              <a:t>However, these would only be created with the energies of the colliding particles (equivalent to the energies of mosquitoes), so no microscopic black holes produced inside the LHC could generate a strong enough gravitational force to pull in surrounding matter.</a:t>
            </a:r>
          </a:p>
          <a:p>
            <a:pPr eaLnBrk="1" hangingPunct="1">
              <a:lnSpc>
                <a:spcPct val="110000"/>
              </a:lnSpc>
            </a:pPr>
            <a:r>
              <a:rPr lang="en-US" dirty="0" smtClean="0"/>
              <a:t>If the LHC can produce microscopic black holes, cosmic rays of much higher energies would already have produced many more. Since the Earth is still here, there is no reason to believe that collisions inside the LHC are harmful.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 calcmode="lin" valueType="num">
                                      <p:cBhvr>
                                        <p:cTn id="7" dur="1000" fill="hold"/>
                                        <p:tgtEl>
                                          <p:spTgt spid="113667">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366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3667">
                                            <p:txEl>
                                              <p:pRg st="0" end="0"/>
                                            </p:txEl>
                                          </p:spTgt>
                                        </p:tgtEl>
                                      </p:cBhvr>
                                    </p:animEffect>
                                  </p:childTnLst>
                                  <p:subTnLst>
                                    <p:animClr>
                                      <p:cBhvr override="childStyle">
                                        <p:cTn dur="1" fill="hold" display="0" masterRel="nextClick" afterEffect="1"/>
                                        <p:tgtEl>
                                          <p:spTgt spid="113667">
                                            <p:txEl>
                                              <p:pRg st="0" end="0"/>
                                            </p:txEl>
                                          </p:spTgt>
                                        </p:tgtEl>
                                        <p:attrNameLst>
                                          <p:attrName>ppt_c</p:attrName>
                                        </p:attrNameLst>
                                      </p:cBhvr>
                                      <p:to>
                                        <a:schemeClr val="accent1"/>
                                      </p:to>
                                    </p:animClr>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13667">
                                            <p:txEl>
                                              <p:pRg st="1" end="1"/>
                                            </p:txEl>
                                          </p:spTgt>
                                        </p:tgtEl>
                                        <p:attrNameLst>
                                          <p:attrName>style.visibility</p:attrName>
                                        </p:attrNameLst>
                                      </p:cBhvr>
                                      <p:to>
                                        <p:strVal val="visible"/>
                                      </p:to>
                                    </p:set>
                                    <p:anim calcmode="lin" valueType="num">
                                      <p:cBhvr>
                                        <p:cTn id="14" dur="1000" fill="hold"/>
                                        <p:tgtEl>
                                          <p:spTgt spid="113667">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11366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13667">
                                            <p:txEl>
                                              <p:pRg st="1" end="1"/>
                                            </p:txEl>
                                          </p:spTgt>
                                        </p:tgtEl>
                                      </p:cBhvr>
                                    </p:animEffect>
                                  </p:childTnLst>
                                  <p:subTnLst>
                                    <p:animClr>
                                      <p:cBhvr override="childStyle">
                                        <p:cTn dur="1" fill="hold" display="0" masterRel="nextClick" afterEffect="1"/>
                                        <p:tgtEl>
                                          <p:spTgt spid="113667">
                                            <p:txEl>
                                              <p:pRg st="1" end="1"/>
                                            </p:txEl>
                                          </p:spTgt>
                                        </p:tgtEl>
                                        <p:attrNameLst>
                                          <p:attrName>ppt_c</p:attrName>
                                        </p:attrNameLst>
                                      </p:cBhvr>
                                      <p:to>
                                        <a:schemeClr val="accent1"/>
                                      </p:to>
                                    </p:animClr>
                                  </p:sub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13667">
                                            <p:txEl>
                                              <p:pRg st="2" end="2"/>
                                            </p:txEl>
                                          </p:spTgt>
                                        </p:tgtEl>
                                        <p:attrNameLst>
                                          <p:attrName>style.visibility</p:attrName>
                                        </p:attrNameLst>
                                      </p:cBhvr>
                                      <p:to>
                                        <p:strVal val="visible"/>
                                      </p:to>
                                    </p:set>
                                    <p:anim calcmode="lin" valueType="num">
                                      <p:cBhvr>
                                        <p:cTn id="21" dur="1000" fill="hold"/>
                                        <p:tgtEl>
                                          <p:spTgt spid="113667">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113667">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13667">
                                            <p:txEl>
                                              <p:pRg st="2" end="2"/>
                                            </p:txEl>
                                          </p:spTgt>
                                        </p:tgtEl>
                                      </p:cBhvr>
                                    </p:animEffect>
                                  </p:childTnLst>
                                  <p:subTnLst>
                                    <p:animClr>
                                      <p:cBhvr override="childStyle">
                                        <p:cTn dur="1" fill="hold" display="0" masterRel="nextClick" afterEffect="1"/>
                                        <p:tgtEl>
                                          <p:spTgt spid="113667">
                                            <p:txEl>
                                              <p:pRg st="2" end="2"/>
                                            </p:txEl>
                                          </p:spTgt>
                                        </p:tgtEl>
                                        <p:attrNameLst>
                                          <p:attrName>ppt_c</p:attrName>
                                        </p:attrNameLst>
                                      </p:cBhvr>
                                      <p:to>
                                        <a:schemeClr val="accent1"/>
                                      </p:to>
                                    </p:animClr>
                                  </p:sub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113667">
                                            <p:txEl>
                                              <p:pRg st="3" end="3"/>
                                            </p:txEl>
                                          </p:spTgt>
                                        </p:tgtEl>
                                        <p:attrNameLst>
                                          <p:attrName>style.visibility</p:attrName>
                                        </p:attrNameLst>
                                      </p:cBhvr>
                                      <p:to>
                                        <p:strVal val="visible"/>
                                      </p:to>
                                    </p:set>
                                    <p:anim calcmode="lin" valueType="num">
                                      <p:cBhvr>
                                        <p:cTn id="28" dur="1000" fill="hold"/>
                                        <p:tgtEl>
                                          <p:spTgt spid="113667">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113667">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13667">
                                            <p:txEl>
                                              <p:pRg st="3" end="3"/>
                                            </p:txEl>
                                          </p:spTgt>
                                        </p:tgtEl>
                                      </p:cBhvr>
                                    </p:animEffect>
                                  </p:childTnLst>
                                  <p:subTnLst>
                                    <p:animClr>
                                      <p:cBhvr override="childStyle">
                                        <p:cTn dur="1" fill="hold" display="0" masterRel="nextClick" afterEffect="1"/>
                                        <p:tgtEl>
                                          <p:spTgt spid="113667">
                                            <p:txEl>
                                              <p:pRg st="3" end="3"/>
                                            </p:txEl>
                                          </p:spTgt>
                                        </p:tgtEl>
                                        <p:attrNameLst>
                                          <p:attrName>ppt_c</p:attrName>
                                        </p:attrNameLst>
                                      </p:cBhvr>
                                      <p:to>
                                        <a:schemeClr val="accent1"/>
                                      </p:to>
                                    </p:animClr>
                                  </p:sub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113667">
                                            <p:txEl>
                                              <p:pRg st="4" end="4"/>
                                            </p:txEl>
                                          </p:spTgt>
                                        </p:tgtEl>
                                        <p:attrNameLst>
                                          <p:attrName>style.visibility</p:attrName>
                                        </p:attrNameLst>
                                      </p:cBhvr>
                                      <p:to>
                                        <p:strVal val="visible"/>
                                      </p:to>
                                    </p:set>
                                    <p:anim calcmode="lin" valueType="num">
                                      <p:cBhvr>
                                        <p:cTn id="35" dur="1000" fill="hold"/>
                                        <p:tgtEl>
                                          <p:spTgt spid="113667">
                                            <p:txEl>
                                              <p:pRg st="4" end="4"/>
                                            </p:txEl>
                                          </p:spTgt>
                                        </p:tgtEl>
                                        <p:attrNameLst>
                                          <p:attrName>ppt_w</p:attrName>
                                        </p:attrNameLst>
                                      </p:cBhvr>
                                      <p:tavLst>
                                        <p:tav tm="0">
                                          <p:val>
                                            <p:strVal val="#ppt_w+.3"/>
                                          </p:val>
                                        </p:tav>
                                        <p:tav tm="100000">
                                          <p:val>
                                            <p:strVal val="#ppt_w"/>
                                          </p:val>
                                        </p:tav>
                                      </p:tavLst>
                                    </p:anim>
                                    <p:anim calcmode="lin" valueType="num">
                                      <p:cBhvr>
                                        <p:cTn id="36" dur="1000" fill="hold"/>
                                        <p:tgtEl>
                                          <p:spTgt spid="113667">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13667">
                                            <p:txEl>
                                              <p:pRg st="4" end="4"/>
                                            </p:txEl>
                                          </p:spTgt>
                                        </p:tgtEl>
                                      </p:cBhvr>
                                    </p:animEffect>
                                  </p:childTnLst>
                                  <p:subTnLst>
                                    <p:animClr>
                                      <p:cBhvr override="childStyle">
                                        <p:cTn dur="1" fill="hold" display="0" masterRel="nextClick" afterEffect="1"/>
                                        <p:tgtEl>
                                          <p:spTgt spid="113667">
                                            <p:txEl>
                                              <p:pRg st="4" end="4"/>
                                            </p:txEl>
                                          </p:spTgt>
                                        </p:tgtEl>
                                        <p:attrNameLst>
                                          <p:attrName>ppt_c</p:attrName>
                                        </p:attrNameLst>
                                      </p:cBhvr>
                                      <p:to>
                                        <a:schemeClr val="accent1"/>
                                      </p:to>
                                    </p:animClr>
                                  </p:sub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113667">
                                            <p:txEl>
                                              <p:pRg st="5" end="5"/>
                                            </p:txEl>
                                          </p:spTgt>
                                        </p:tgtEl>
                                        <p:attrNameLst>
                                          <p:attrName>style.visibility</p:attrName>
                                        </p:attrNameLst>
                                      </p:cBhvr>
                                      <p:to>
                                        <p:strVal val="visible"/>
                                      </p:to>
                                    </p:set>
                                    <p:anim calcmode="lin" valueType="num">
                                      <p:cBhvr>
                                        <p:cTn id="42" dur="1000" fill="hold"/>
                                        <p:tgtEl>
                                          <p:spTgt spid="113667">
                                            <p:txEl>
                                              <p:pRg st="5" end="5"/>
                                            </p:txEl>
                                          </p:spTgt>
                                        </p:tgtEl>
                                        <p:attrNameLst>
                                          <p:attrName>ppt_w</p:attrName>
                                        </p:attrNameLst>
                                      </p:cBhvr>
                                      <p:tavLst>
                                        <p:tav tm="0">
                                          <p:val>
                                            <p:strVal val="#ppt_w+.3"/>
                                          </p:val>
                                        </p:tav>
                                        <p:tav tm="100000">
                                          <p:val>
                                            <p:strVal val="#ppt_w"/>
                                          </p:val>
                                        </p:tav>
                                      </p:tavLst>
                                    </p:anim>
                                    <p:anim calcmode="lin" valueType="num">
                                      <p:cBhvr>
                                        <p:cTn id="43" dur="1000" fill="hold"/>
                                        <p:tgtEl>
                                          <p:spTgt spid="113667">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1136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Visualisation</a:t>
            </a:r>
            <a:r>
              <a:rPr lang="en-US" dirty="0" smtClean="0"/>
              <a:t> of a </a:t>
            </a:r>
            <a:r>
              <a:rPr lang="en-US" dirty="0" err="1" smtClean="0"/>
              <a:t>blackhole</a:t>
            </a:r>
            <a:endParaRPr lang="en-SG" dirty="0"/>
          </a:p>
        </p:txBody>
      </p:sp>
      <p:pic>
        <p:nvPicPr>
          <p:cNvPr id="4" name="Black-hole.wmv">
            <a:hlinkClick r:id="" action="ppaction://media"/>
          </p:cNvPr>
          <p:cNvPicPr>
            <a:picLocks noGrp="1" noRot="1" noChangeAspect="1"/>
          </p:cNvPicPr>
          <p:nvPr>
            <p:ph idx="1"/>
            <a:videoFile r:link="rId1"/>
          </p:nvPr>
        </p:nvPicPr>
        <p:blipFill>
          <a:blip r:embed="rId3" cstate="print"/>
          <a:stretch>
            <a:fillRect/>
          </a:stretch>
        </p:blipFill>
        <p:spPr>
          <a:xfrm>
            <a:off x="1115616" y="980727"/>
            <a:ext cx="6875180" cy="515638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defRPr/>
            </a:pPr>
            <a:r>
              <a:rPr lang="en-US" dirty="0" smtClean="0"/>
              <a:t>Are the LHC collisions dangerous?</a:t>
            </a:r>
          </a:p>
        </p:txBody>
      </p:sp>
      <p:sp>
        <p:nvSpPr>
          <p:cNvPr id="115715" name="Rectangle 3"/>
          <p:cNvSpPr>
            <a:spLocks noGrp="1" noChangeArrowheads="1"/>
          </p:cNvSpPr>
          <p:nvPr>
            <p:ph type="body" idx="1"/>
          </p:nvPr>
        </p:nvSpPr>
        <p:spPr/>
        <p:txBody>
          <a:bodyPr>
            <a:normAutofit fontScale="92500" lnSpcReduction="10000"/>
          </a:bodyPr>
          <a:lstStyle/>
          <a:p>
            <a:pPr algn="ctr">
              <a:buNone/>
            </a:pPr>
            <a:r>
              <a:rPr lang="en-US" sz="1800" i="1" dirty="0" smtClean="0">
                <a:solidFill>
                  <a:srgbClr val="FF0000"/>
                </a:solidFill>
              </a:rPr>
              <a:t>Unprecedented energy collisions</a:t>
            </a:r>
            <a:r>
              <a:rPr lang="en-US" sz="1800" i="1" dirty="0" smtClean="0">
                <a:solidFill>
                  <a:srgbClr val="FF0000"/>
                </a:solidFill>
              </a:rPr>
              <a:t>?</a:t>
            </a:r>
            <a:endParaRPr lang="en-US" sz="1800" dirty="0" smtClean="0">
              <a:solidFill>
                <a:srgbClr val="FF0000"/>
              </a:solidFill>
            </a:endParaRPr>
          </a:p>
          <a:p>
            <a:pPr eaLnBrk="1" hangingPunct="1"/>
            <a:r>
              <a:rPr lang="en-US" sz="1800" dirty="0" smtClean="0"/>
              <a:t>Accelerators only recreate the natural phenomena of cosmic rays under controlled laboratory conditions. </a:t>
            </a:r>
          </a:p>
          <a:p>
            <a:pPr eaLnBrk="1" hangingPunct="1"/>
            <a:r>
              <a:rPr lang="en-US" sz="1800" dirty="0" smtClean="0"/>
              <a:t>Cosmic rays are particles produced in outer space in events such as supernovae or the formation of black holes, during which they can be accelerated to energies far exceeding those of the LHC. </a:t>
            </a:r>
          </a:p>
          <a:p>
            <a:pPr eaLnBrk="1" hangingPunct="1"/>
            <a:r>
              <a:rPr lang="en-US" sz="1800" dirty="0" smtClean="0"/>
              <a:t>Cosmic rays travel throughout the Universe, and have been bombarding the Earth’s atmosphere continually since its formation 4.5 billion years ago. </a:t>
            </a:r>
          </a:p>
          <a:p>
            <a:pPr eaLnBrk="1" hangingPunct="1"/>
            <a:r>
              <a:rPr lang="en-US" sz="1800" dirty="0" smtClean="0"/>
              <a:t>Since the much higher-energy collisions provided by nature for billions of years have not harmed the Earth, there is no reason to think that any phenomenon produced by the LHC will do so. </a:t>
            </a:r>
          </a:p>
          <a:p>
            <a:pPr eaLnBrk="1" hangingPunct="1"/>
            <a:r>
              <a:rPr lang="en-US" sz="1800" dirty="0" smtClean="0"/>
              <a:t>Cosmic rays also collide with the Moon, Jupiter, the Sun and other astronomical bodies. </a:t>
            </a:r>
          </a:p>
          <a:p>
            <a:pPr eaLnBrk="1" hangingPunct="1"/>
            <a:r>
              <a:rPr lang="en-US" sz="1800" dirty="0" smtClean="0"/>
              <a:t>The total number of these collisions is huge compared to what is expected at the LHC. The fact that planets and stars remain intact strengthens our confidence that LHC collisions are safe. </a:t>
            </a:r>
          </a:p>
          <a:p>
            <a:pPr eaLnBrk="1" hangingPunct="1"/>
            <a:r>
              <a:rPr lang="en-US" sz="1800" dirty="0" smtClean="0"/>
              <a:t>The LHC’s energy, although powerful for an accelerator, is modest by nature’s standards.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p:cTn id="7" dur="1000" fill="hold"/>
                                        <p:tgtEl>
                                          <p:spTgt spid="115715">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571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57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15715">
                                            <p:txEl>
                                              <p:pRg st="1" end="1"/>
                                            </p:txEl>
                                          </p:spTgt>
                                        </p:tgtEl>
                                        <p:attrNameLst>
                                          <p:attrName>style.visibility</p:attrName>
                                        </p:attrNameLst>
                                      </p:cBhvr>
                                      <p:to>
                                        <p:strVal val="visible"/>
                                      </p:to>
                                    </p:set>
                                    <p:anim calcmode="lin" valueType="num">
                                      <p:cBhvr>
                                        <p:cTn id="14" dur="1000" fill="hold"/>
                                        <p:tgtEl>
                                          <p:spTgt spid="115715">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11571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1571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15715">
                                            <p:txEl>
                                              <p:pRg st="2" end="2"/>
                                            </p:txEl>
                                          </p:spTgt>
                                        </p:tgtEl>
                                        <p:attrNameLst>
                                          <p:attrName>style.visibility</p:attrName>
                                        </p:attrNameLst>
                                      </p:cBhvr>
                                      <p:to>
                                        <p:strVal val="visible"/>
                                      </p:to>
                                    </p:set>
                                    <p:anim calcmode="lin" valueType="num">
                                      <p:cBhvr>
                                        <p:cTn id="21" dur="1000" fill="hold"/>
                                        <p:tgtEl>
                                          <p:spTgt spid="115715">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115715">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1571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115715">
                                            <p:txEl>
                                              <p:pRg st="3" end="3"/>
                                            </p:txEl>
                                          </p:spTgt>
                                        </p:tgtEl>
                                        <p:attrNameLst>
                                          <p:attrName>style.visibility</p:attrName>
                                        </p:attrNameLst>
                                      </p:cBhvr>
                                      <p:to>
                                        <p:strVal val="visible"/>
                                      </p:to>
                                    </p:set>
                                    <p:anim calcmode="lin" valueType="num">
                                      <p:cBhvr>
                                        <p:cTn id="28" dur="1000" fill="hold"/>
                                        <p:tgtEl>
                                          <p:spTgt spid="115715">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115715">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1571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115715">
                                            <p:txEl>
                                              <p:pRg st="4" end="4"/>
                                            </p:txEl>
                                          </p:spTgt>
                                        </p:tgtEl>
                                        <p:attrNameLst>
                                          <p:attrName>style.visibility</p:attrName>
                                        </p:attrNameLst>
                                      </p:cBhvr>
                                      <p:to>
                                        <p:strVal val="visible"/>
                                      </p:to>
                                    </p:set>
                                    <p:anim calcmode="lin" valueType="num">
                                      <p:cBhvr>
                                        <p:cTn id="35" dur="1000" fill="hold"/>
                                        <p:tgtEl>
                                          <p:spTgt spid="115715">
                                            <p:txEl>
                                              <p:pRg st="4" end="4"/>
                                            </p:txEl>
                                          </p:spTgt>
                                        </p:tgtEl>
                                        <p:attrNameLst>
                                          <p:attrName>ppt_w</p:attrName>
                                        </p:attrNameLst>
                                      </p:cBhvr>
                                      <p:tavLst>
                                        <p:tav tm="0">
                                          <p:val>
                                            <p:strVal val="#ppt_w+.3"/>
                                          </p:val>
                                        </p:tav>
                                        <p:tav tm="100000">
                                          <p:val>
                                            <p:strVal val="#ppt_w"/>
                                          </p:val>
                                        </p:tav>
                                      </p:tavLst>
                                    </p:anim>
                                    <p:anim calcmode="lin" valueType="num">
                                      <p:cBhvr>
                                        <p:cTn id="36" dur="1000" fill="hold"/>
                                        <p:tgtEl>
                                          <p:spTgt spid="115715">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1571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115715">
                                            <p:txEl>
                                              <p:pRg st="5" end="5"/>
                                            </p:txEl>
                                          </p:spTgt>
                                        </p:tgtEl>
                                        <p:attrNameLst>
                                          <p:attrName>style.visibility</p:attrName>
                                        </p:attrNameLst>
                                      </p:cBhvr>
                                      <p:to>
                                        <p:strVal val="visible"/>
                                      </p:to>
                                    </p:set>
                                    <p:anim calcmode="lin" valueType="num">
                                      <p:cBhvr>
                                        <p:cTn id="42" dur="1000" fill="hold"/>
                                        <p:tgtEl>
                                          <p:spTgt spid="115715">
                                            <p:txEl>
                                              <p:pRg st="5" end="5"/>
                                            </p:txEl>
                                          </p:spTgt>
                                        </p:tgtEl>
                                        <p:attrNameLst>
                                          <p:attrName>ppt_w</p:attrName>
                                        </p:attrNameLst>
                                      </p:cBhvr>
                                      <p:tavLst>
                                        <p:tav tm="0">
                                          <p:val>
                                            <p:strVal val="#ppt_w+.3"/>
                                          </p:val>
                                        </p:tav>
                                        <p:tav tm="100000">
                                          <p:val>
                                            <p:strVal val="#ppt_w"/>
                                          </p:val>
                                        </p:tav>
                                      </p:tavLst>
                                    </p:anim>
                                    <p:anim calcmode="lin" valueType="num">
                                      <p:cBhvr>
                                        <p:cTn id="43" dur="1000" fill="hold"/>
                                        <p:tgtEl>
                                          <p:spTgt spid="115715">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11571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115715">
                                            <p:txEl>
                                              <p:pRg st="6" end="6"/>
                                            </p:txEl>
                                          </p:spTgt>
                                        </p:tgtEl>
                                        <p:attrNameLst>
                                          <p:attrName>style.visibility</p:attrName>
                                        </p:attrNameLst>
                                      </p:cBhvr>
                                      <p:to>
                                        <p:strVal val="visible"/>
                                      </p:to>
                                    </p:set>
                                    <p:anim calcmode="lin" valueType="num">
                                      <p:cBhvr>
                                        <p:cTn id="49" dur="1000" fill="hold"/>
                                        <p:tgtEl>
                                          <p:spTgt spid="115715">
                                            <p:txEl>
                                              <p:pRg st="6" end="6"/>
                                            </p:txEl>
                                          </p:spTgt>
                                        </p:tgtEl>
                                        <p:attrNameLst>
                                          <p:attrName>ppt_w</p:attrName>
                                        </p:attrNameLst>
                                      </p:cBhvr>
                                      <p:tavLst>
                                        <p:tav tm="0">
                                          <p:val>
                                            <p:strVal val="#ppt_w+.3"/>
                                          </p:val>
                                        </p:tav>
                                        <p:tav tm="100000">
                                          <p:val>
                                            <p:strVal val="#ppt_w"/>
                                          </p:val>
                                        </p:tav>
                                      </p:tavLst>
                                    </p:anim>
                                    <p:anim calcmode="lin" valueType="num">
                                      <p:cBhvr>
                                        <p:cTn id="50" dur="1000" fill="hold"/>
                                        <p:tgtEl>
                                          <p:spTgt spid="115715">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11571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115715">
                                            <p:txEl>
                                              <p:pRg st="7" end="7"/>
                                            </p:txEl>
                                          </p:spTgt>
                                        </p:tgtEl>
                                        <p:attrNameLst>
                                          <p:attrName>style.visibility</p:attrName>
                                        </p:attrNameLst>
                                      </p:cBhvr>
                                      <p:to>
                                        <p:strVal val="visible"/>
                                      </p:to>
                                    </p:set>
                                    <p:anim calcmode="lin" valueType="num">
                                      <p:cBhvr>
                                        <p:cTn id="56" dur="1000" fill="hold"/>
                                        <p:tgtEl>
                                          <p:spTgt spid="115715">
                                            <p:txEl>
                                              <p:pRg st="7" end="7"/>
                                            </p:txEl>
                                          </p:spTgt>
                                        </p:tgtEl>
                                        <p:attrNameLst>
                                          <p:attrName>ppt_w</p:attrName>
                                        </p:attrNameLst>
                                      </p:cBhvr>
                                      <p:tavLst>
                                        <p:tav tm="0">
                                          <p:val>
                                            <p:strVal val="#ppt_w+.3"/>
                                          </p:val>
                                        </p:tav>
                                        <p:tav tm="100000">
                                          <p:val>
                                            <p:strVal val="#ppt_w"/>
                                          </p:val>
                                        </p:tav>
                                      </p:tavLst>
                                    </p:anim>
                                    <p:anim calcmode="lin" valueType="num">
                                      <p:cBhvr>
                                        <p:cTn id="57" dur="1000" fill="hold"/>
                                        <p:tgtEl>
                                          <p:spTgt spid="115715">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1157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defRPr/>
            </a:pPr>
            <a:r>
              <a:rPr lang="en-US" dirty="0" smtClean="0"/>
              <a:t>Are the LHC collisions dangerous?</a:t>
            </a:r>
          </a:p>
        </p:txBody>
      </p:sp>
      <p:sp>
        <p:nvSpPr>
          <p:cNvPr id="117763" name="Rectangle 3"/>
          <p:cNvSpPr>
            <a:spLocks noGrp="1" noChangeArrowheads="1"/>
          </p:cNvSpPr>
          <p:nvPr>
            <p:ph type="body" idx="1"/>
          </p:nvPr>
        </p:nvSpPr>
        <p:spPr/>
        <p:txBody>
          <a:bodyPr>
            <a:normAutofit/>
          </a:bodyPr>
          <a:lstStyle/>
          <a:p>
            <a:pPr algn="ctr">
              <a:buNone/>
            </a:pPr>
            <a:r>
              <a:rPr lang="en-US" sz="2800" i="1" dirty="0" smtClean="0">
                <a:solidFill>
                  <a:srgbClr val="FF0000"/>
                </a:solidFill>
              </a:rPr>
              <a:t>Mini big bangs?</a:t>
            </a:r>
            <a:r>
              <a:rPr lang="en-US" sz="2800" i="1" dirty="0" smtClean="0"/>
              <a:t> </a:t>
            </a:r>
            <a:endParaRPr lang="en-US" sz="2800" dirty="0" smtClean="0"/>
          </a:p>
          <a:p>
            <a:pPr eaLnBrk="1" hangingPunct="1"/>
            <a:r>
              <a:rPr lang="en-US" sz="2800" dirty="0" smtClean="0"/>
              <a:t>Although the energy concentration (or density) in the particle collisions at the LHC is very high, in absolute terms the energy involved is very low compared to the energies we deal with every day or with the energies involved in the collisions of cosmic rays. </a:t>
            </a:r>
          </a:p>
          <a:p>
            <a:pPr eaLnBrk="1" hangingPunct="1"/>
            <a:r>
              <a:rPr lang="en-US" sz="2800" dirty="0" smtClean="0"/>
              <a:t>However, at the very small scales of the proton beam, this energy concentration reproduces the energy density that existed just a few moments after the Big Bang—that is why collisions at the LHC are sometimes referred to as mini big bangs.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7763">
                                            <p:txEl>
                                              <p:pRg st="0" end="0"/>
                                            </p:txEl>
                                          </p:spTgt>
                                        </p:tgtEl>
                                        <p:attrNameLst>
                                          <p:attrName>style.visibility</p:attrName>
                                        </p:attrNameLst>
                                      </p:cBhvr>
                                      <p:to>
                                        <p:strVal val="visible"/>
                                      </p:to>
                                    </p:set>
                                    <p:anim calcmode="lin" valueType="num">
                                      <p:cBhvr>
                                        <p:cTn id="7" dur="1000" fill="hold"/>
                                        <p:tgtEl>
                                          <p:spTgt spid="11776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776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7763">
                                            <p:txEl>
                                              <p:pRg st="0" end="0"/>
                                            </p:txEl>
                                          </p:spTgt>
                                        </p:tgtEl>
                                      </p:cBhvr>
                                    </p:animEffect>
                                  </p:childTnLst>
                                  <p:subTnLst>
                                    <p:animClr>
                                      <p:cBhvr override="childStyle">
                                        <p:cTn dur="1" fill="hold" display="0" masterRel="nextClick" afterEffect="1"/>
                                        <p:tgtEl>
                                          <p:spTgt spid="117763">
                                            <p:txEl>
                                              <p:pRg st="0" end="0"/>
                                            </p:txEl>
                                          </p:spTgt>
                                        </p:tgtEl>
                                        <p:attrNameLst>
                                          <p:attrName>ppt_c</p:attrName>
                                        </p:attrNameLst>
                                      </p:cBhvr>
                                      <p:to>
                                        <a:schemeClr val="accent1"/>
                                      </p:to>
                                    </p:animClr>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17763">
                                            <p:txEl>
                                              <p:pRg st="1" end="1"/>
                                            </p:txEl>
                                          </p:spTgt>
                                        </p:tgtEl>
                                        <p:attrNameLst>
                                          <p:attrName>style.visibility</p:attrName>
                                        </p:attrNameLst>
                                      </p:cBhvr>
                                      <p:to>
                                        <p:strVal val="visible"/>
                                      </p:to>
                                    </p:set>
                                    <p:anim calcmode="lin" valueType="num">
                                      <p:cBhvr>
                                        <p:cTn id="14" dur="1000" fill="hold"/>
                                        <p:tgtEl>
                                          <p:spTgt spid="117763">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11776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17763">
                                            <p:txEl>
                                              <p:pRg st="1" end="1"/>
                                            </p:txEl>
                                          </p:spTgt>
                                        </p:tgtEl>
                                      </p:cBhvr>
                                    </p:animEffect>
                                  </p:childTnLst>
                                  <p:subTnLst>
                                    <p:animClr>
                                      <p:cBhvr override="childStyle">
                                        <p:cTn dur="1" fill="hold" display="0" masterRel="nextClick" afterEffect="1"/>
                                        <p:tgtEl>
                                          <p:spTgt spid="117763">
                                            <p:txEl>
                                              <p:pRg st="1" end="1"/>
                                            </p:txEl>
                                          </p:spTgt>
                                        </p:tgtEl>
                                        <p:attrNameLst>
                                          <p:attrName>ppt_c</p:attrName>
                                        </p:attrNameLst>
                                      </p:cBhvr>
                                      <p:to>
                                        <a:schemeClr val="accent1"/>
                                      </p:to>
                                    </p:animClr>
                                  </p:sub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17763">
                                            <p:txEl>
                                              <p:pRg st="2" end="2"/>
                                            </p:txEl>
                                          </p:spTgt>
                                        </p:tgtEl>
                                        <p:attrNameLst>
                                          <p:attrName>style.visibility</p:attrName>
                                        </p:attrNameLst>
                                      </p:cBhvr>
                                      <p:to>
                                        <p:strVal val="visible"/>
                                      </p:to>
                                    </p:set>
                                    <p:anim calcmode="lin" valueType="num">
                                      <p:cBhvr>
                                        <p:cTn id="21" dur="1000" fill="hold"/>
                                        <p:tgtEl>
                                          <p:spTgt spid="117763">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11776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177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CMS – One of the experiments on LHC</a:t>
            </a:r>
            <a:endParaRPr lang="en-SG" dirty="0"/>
          </a:p>
        </p:txBody>
      </p:sp>
      <p:pic>
        <p:nvPicPr>
          <p:cNvPr id="5" name="Picture 3" descr="Insert"/>
          <p:cNvPicPr>
            <a:picLocks noGrp="1" noChangeAspect="1" noChangeArrowheads="1"/>
          </p:cNvPicPr>
          <p:nvPr>
            <p:ph idx="1"/>
          </p:nvPr>
        </p:nvPicPr>
        <p:blipFill>
          <a:blip r:embed="rId2" cstate="print"/>
          <a:srcRect/>
          <a:stretch>
            <a:fillRect/>
          </a:stretch>
        </p:blipFill>
        <p:spPr bwMode="auto">
          <a:xfrm>
            <a:off x="406739" y="1079500"/>
            <a:ext cx="8330523" cy="51482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title"/>
          </p:nvPr>
        </p:nvSpPr>
        <p:spPr/>
        <p:txBody>
          <a:bodyPr/>
          <a:lstStyle/>
          <a:p>
            <a:pPr>
              <a:defRPr/>
            </a:pPr>
            <a:r>
              <a:rPr lang="en-US" dirty="0" smtClean="0"/>
              <a:t>Powers of </a:t>
            </a:r>
            <a:r>
              <a:rPr lang="en-US" dirty="0" smtClean="0"/>
              <a:t>ten - </a:t>
            </a:r>
            <a:r>
              <a:rPr lang="en-US" dirty="0" smtClean="0"/>
              <a:t>How small is small?</a:t>
            </a:r>
          </a:p>
        </p:txBody>
      </p:sp>
      <p:pic>
        <p:nvPicPr>
          <p:cNvPr id="4101" name="Picture 5"/>
          <p:cNvPicPr>
            <a:picLocks noChangeAspect="1" noChangeArrowheads="1"/>
          </p:cNvPicPr>
          <p:nvPr/>
        </p:nvPicPr>
        <p:blipFill>
          <a:blip r:embed="rId3" cstate="print"/>
          <a:srcRect l="1308" t="22305" r="1308" b="1493"/>
          <a:stretch>
            <a:fillRect/>
          </a:stretch>
        </p:blipFill>
        <p:spPr bwMode="auto">
          <a:xfrm>
            <a:off x="84014" y="1341529"/>
            <a:ext cx="6303464" cy="4320000"/>
          </a:xfrm>
          <a:prstGeom prst="rect">
            <a:avLst/>
          </a:prstGeom>
          <a:noFill/>
          <a:ln w="9525">
            <a:noFill/>
            <a:miter lim="800000"/>
            <a:headEnd/>
            <a:tailEnd/>
          </a:ln>
        </p:spPr>
      </p:pic>
      <p:pic>
        <p:nvPicPr>
          <p:cNvPr id="6" name="Picture 6" descr="2_dew_drop"/>
          <p:cNvPicPr>
            <a:picLocks noChangeAspect="1" noChangeArrowheads="1"/>
          </p:cNvPicPr>
          <p:nvPr/>
        </p:nvPicPr>
        <p:blipFill>
          <a:blip r:embed="rId4" cstate="print"/>
          <a:srcRect/>
          <a:stretch>
            <a:fillRect/>
          </a:stretch>
        </p:blipFill>
        <p:spPr bwMode="auto">
          <a:xfrm rot="16200000">
            <a:off x="5570419" y="2171200"/>
            <a:ext cx="4320000" cy="26591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0-#ppt_w/2"/>
                                          </p:val>
                                        </p:tav>
                                        <p:tav tm="100000">
                                          <p:val>
                                            <p:strVal val="#ppt_x"/>
                                          </p:val>
                                        </p:tav>
                                      </p:tavLst>
                                    </p:anim>
                                    <p:anim calcmode="lin" valueType="num">
                                      <p:cBhvr additive="base">
                                        <p:cTn id="8"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 Experiment under construction</a:t>
            </a:r>
            <a:endParaRPr lang="en-SG" dirty="0"/>
          </a:p>
        </p:txBody>
      </p:sp>
      <p:pic>
        <p:nvPicPr>
          <p:cNvPr id="4" name="Content Placeholder 3" descr="Oct00"/>
          <p:cNvPicPr>
            <a:picLocks noGrp="1" noChangeAspect="1" noChangeArrowheads="1"/>
          </p:cNvPicPr>
          <p:nvPr>
            <p:ph idx="1"/>
          </p:nvPr>
        </p:nvPicPr>
        <p:blipFill>
          <a:blip r:embed="rId2" cstate="print"/>
          <a:srcRect/>
          <a:stretch>
            <a:fillRect/>
          </a:stretch>
        </p:blipFill>
        <p:spPr bwMode="auto">
          <a:xfrm>
            <a:off x="504443" y="1080000"/>
            <a:ext cx="8135115" cy="514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Home ready for CMS detector</a:t>
            </a:r>
            <a:endParaRPr lang="en-US" dirty="0"/>
          </a:p>
        </p:txBody>
      </p:sp>
      <p:pic>
        <p:nvPicPr>
          <p:cNvPr id="9" name="Picture 5"/>
          <p:cNvPicPr>
            <a:picLocks noGrp="1" noChangeAspect="1" noChangeArrowheads="1"/>
          </p:cNvPicPr>
          <p:nvPr>
            <p:ph idx="1"/>
          </p:nvPr>
        </p:nvPicPr>
        <p:blipFill>
          <a:blip r:embed="rId3" cstate="print"/>
          <a:srcRect/>
          <a:stretch>
            <a:fillRect/>
          </a:stretch>
        </p:blipFill>
        <p:spPr bwMode="auto">
          <a:xfrm>
            <a:off x="621626" y="1080000"/>
            <a:ext cx="7900749" cy="514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Extreme engineering</a:t>
            </a:r>
            <a:endParaRPr lang="en-SG" dirty="0"/>
          </a:p>
        </p:txBody>
      </p:sp>
      <p:pic>
        <p:nvPicPr>
          <p:cNvPr id="3" name="Picture 3" descr="YB0_Serv_Red"/>
          <p:cNvPicPr>
            <a:picLocks noChangeAspect="1" noChangeArrowheads="1"/>
          </p:cNvPicPr>
          <p:nvPr/>
        </p:nvPicPr>
        <p:blipFill>
          <a:blip r:embed="rId2" cstate="print"/>
          <a:srcRect/>
          <a:stretch>
            <a:fillRect/>
          </a:stretch>
        </p:blipFill>
        <p:spPr bwMode="auto">
          <a:xfrm>
            <a:off x="1050743" y="3683661"/>
            <a:ext cx="3818947" cy="2556000"/>
          </a:xfrm>
          <a:prstGeom prst="rect">
            <a:avLst/>
          </a:prstGeom>
          <a:noFill/>
        </p:spPr>
      </p:pic>
      <p:pic>
        <p:nvPicPr>
          <p:cNvPr id="4" name="Picture 10" descr="0707039_07-A4-at-144-dpi"/>
          <p:cNvPicPr>
            <a:picLocks noChangeAspect="1" noChangeArrowheads="1"/>
          </p:cNvPicPr>
          <p:nvPr/>
        </p:nvPicPr>
        <p:blipFill>
          <a:blip r:embed="rId3" cstate="print"/>
          <a:srcRect/>
          <a:stretch>
            <a:fillRect/>
          </a:stretch>
        </p:blipFill>
        <p:spPr bwMode="auto">
          <a:xfrm>
            <a:off x="1050255" y="1080000"/>
            <a:ext cx="3816446" cy="2592000"/>
          </a:xfrm>
          <a:prstGeom prst="rect">
            <a:avLst/>
          </a:prstGeom>
          <a:noFill/>
        </p:spPr>
      </p:pic>
      <p:pic>
        <p:nvPicPr>
          <p:cNvPr id="5" name="Picture 6" descr="20523"/>
          <p:cNvPicPr>
            <a:picLocks noChangeAspect="1" noChangeArrowheads="1"/>
          </p:cNvPicPr>
          <p:nvPr/>
        </p:nvPicPr>
        <p:blipFill>
          <a:blip r:embed="rId4" cstate="print"/>
          <a:srcRect/>
          <a:stretch>
            <a:fillRect/>
          </a:stretch>
        </p:blipFill>
        <p:spPr bwMode="auto">
          <a:xfrm>
            <a:off x="4912929" y="1080000"/>
            <a:ext cx="3180816" cy="514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SG" dirty="0" smtClean="0"/>
              <a:t>Riding </a:t>
            </a:r>
            <a:r>
              <a:rPr lang="en-SG" dirty="0" smtClean="0"/>
              <a:t>on </a:t>
            </a:r>
            <a:r>
              <a:rPr lang="en-SG" dirty="0" smtClean="0"/>
              <a:t>Silicon technology wave</a:t>
            </a:r>
            <a:endParaRPr lang="en-SG" dirty="0"/>
          </a:p>
        </p:txBody>
      </p:sp>
      <p:pic>
        <p:nvPicPr>
          <p:cNvPr id="7" name="Picture 3" descr="CernCMS_237"/>
          <p:cNvPicPr>
            <a:picLocks noChangeAspect="1" noChangeArrowheads="1"/>
          </p:cNvPicPr>
          <p:nvPr/>
        </p:nvPicPr>
        <p:blipFill>
          <a:blip r:embed="rId2" cstate="print"/>
          <a:srcRect/>
          <a:stretch>
            <a:fillRect/>
          </a:stretch>
        </p:blipFill>
        <p:spPr bwMode="auto">
          <a:xfrm>
            <a:off x="1815204" y="1080000"/>
            <a:ext cx="3156009" cy="5148000"/>
          </a:xfrm>
          <a:prstGeom prst="rect">
            <a:avLst/>
          </a:prstGeom>
          <a:noFill/>
        </p:spPr>
      </p:pic>
      <p:pic>
        <p:nvPicPr>
          <p:cNvPr id="8" name="Picture 4" descr="0702036_03-A4-at-144-dpi"/>
          <p:cNvPicPr>
            <a:picLocks noChangeAspect="1" noChangeArrowheads="1"/>
          </p:cNvPicPr>
          <p:nvPr/>
        </p:nvPicPr>
        <p:blipFill>
          <a:blip r:embed="rId3" cstate="print"/>
          <a:srcRect/>
          <a:stretch>
            <a:fillRect/>
          </a:stretch>
        </p:blipFill>
        <p:spPr bwMode="auto">
          <a:xfrm>
            <a:off x="5014571" y="1080000"/>
            <a:ext cx="4076098" cy="5148000"/>
          </a:xfrm>
          <a:prstGeom prst="rect">
            <a:avLst/>
          </a:prstGeom>
          <a:noFill/>
        </p:spPr>
      </p:pic>
      <p:pic>
        <p:nvPicPr>
          <p:cNvPr id="10" name="Picture 9" descr="Untitled.jpg"/>
          <p:cNvPicPr>
            <a:picLocks noChangeAspect="1"/>
          </p:cNvPicPr>
          <p:nvPr/>
        </p:nvPicPr>
        <p:blipFill>
          <a:blip r:embed="rId4" cstate="print"/>
          <a:stretch>
            <a:fillRect/>
          </a:stretch>
        </p:blipFill>
        <p:spPr>
          <a:xfrm>
            <a:off x="35496" y="1080000"/>
            <a:ext cx="1700116" cy="3420000"/>
          </a:xfrm>
          <a:prstGeom prst="rect">
            <a:avLst/>
          </a:prstGeom>
        </p:spPr>
      </p:pic>
      <p:sp>
        <p:nvSpPr>
          <p:cNvPr id="11" name="Text Box 7"/>
          <p:cNvSpPr txBox="1">
            <a:spLocks noChangeArrowheads="1"/>
          </p:cNvSpPr>
          <p:nvPr/>
        </p:nvSpPr>
        <p:spPr bwMode="auto">
          <a:xfrm>
            <a:off x="36000" y="4581128"/>
            <a:ext cx="1699200" cy="1569660"/>
          </a:xfrm>
          <a:prstGeom prst="rect">
            <a:avLst/>
          </a:prstGeom>
          <a:noFill/>
          <a:ln w="9525">
            <a:noFill/>
            <a:miter lim="800000"/>
            <a:headEnd/>
            <a:tailEnd/>
          </a:ln>
          <a:effectLst/>
        </p:spPr>
        <p:txBody>
          <a:bodyPr wrap="square">
            <a:spAutoFit/>
          </a:bodyPr>
          <a:lstStyle/>
          <a:p>
            <a:pPr algn="ctr"/>
            <a:r>
              <a:rPr kumimoji="0" lang="en-US" sz="2400" dirty="0">
                <a:solidFill>
                  <a:srgbClr val="FFFF00"/>
                </a:solidFill>
                <a:latin typeface="Helvetica" pitchFamily="1" charset="0"/>
              </a:rPr>
              <a:t>75k chips using </a:t>
            </a:r>
          </a:p>
          <a:p>
            <a:pPr algn="ctr"/>
            <a:r>
              <a:rPr kumimoji="0" lang="en-US" sz="2400" dirty="0">
                <a:solidFill>
                  <a:srgbClr val="FFFF00"/>
                </a:solidFill>
                <a:latin typeface="Helvetica" pitchFamily="1" charset="0"/>
              </a:rPr>
              <a:t>0.25</a:t>
            </a:r>
            <a:r>
              <a:rPr kumimoji="0" lang="en-US" sz="2400" dirty="0">
                <a:solidFill>
                  <a:srgbClr val="FFFF00"/>
                </a:solidFill>
                <a:latin typeface="Symbol" pitchFamily="18" charset="2"/>
                <a:sym typeface="Symbol" pitchFamily="18" charset="2"/>
              </a:rPr>
              <a:t></a:t>
            </a:r>
            <a:r>
              <a:rPr kumimoji="0" lang="en-US" sz="2400" dirty="0">
                <a:solidFill>
                  <a:srgbClr val="FFFF00"/>
                </a:solidFill>
                <a:latin typeface="Helvetica" pitchFamily="1" charset="0"/>
              </a:rPr>
              <a:t>m technology</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particle collisions at the LHC</a:t>
            </a:r>
            <a:endParaRPr lang="en-SG" dirty="0"/>
          </a:p>
        </p:txBody>
      </p:sp>
      <p:pic>
        <p:nvPicPr>
          <p:cNvPr id="4" name="Picture 1032"/>
          <p:cNvPicPr>
            <a:picLocks noGrp="1" noChangeAspect="1" noChangeArrowheads="1"/>
          </p:cNvPicPr>
          <p:nvPr>
            <p:ph idx="1"/>
          </p:nvPr>
        </p:nvPicPr>
        <p:blipFill>
          <a:blip r:embed="rId2" cstate="print"/>
          <a:srcRect/>
          <a:stretch>
            <a:fillRect/>
          </a:stretch>
        </p:blipFill>
        <p:spPr bwMode="auto">
          <a:xfrm>
            <a:off x="285440" y="1079500"/>
            <a:ext cx="8573120" cy="514826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sz="3600" dirty="0"/>
              <a:t>Slice of an accelerator physics experiment</a:t>
            </a:r>
          </a:p>
        </p:txBody>
      </p:sp>
      <p:pic>
        <p:nvPicPr>
          <p:cNvPr id="279557" name="Picture 5" descr="CMS_Slice"/>
          <p:cNvPicPr>
            <a:picLocks noChangeAspect="1" noChangeArrowheads="1"/>
          </p:cNvPicPr>
          <p:nvPr>
            <p:ph idx="1"/>
          </p:nvPr>
        </p:nvPicPr>
        <p:blipFill>
          <a:blip r:embed="rId2" cstate="print"/>
          <a:srcRect/>
          <a:stretch>
            <a:fillRect/>
          </a:stretch>
        </p:blipFill>
        <p:spPr>
          <a:xfrm>
            <a:off x="76200" y="1308100"/>
            <a:ext cx="8991600" cy="4622800"/>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9557"/>
                                        </p:tgtEl>
                                        <p:attrNameLst>
                                          <p:attrName>style.visibility</p:attrName>
                                        </p:attrNameLst>
                                      </p:cBhvr>
                                      <p:to>
                                        <p:strVal val="visible"/>
                                      </p:to>
                                    </p:set>
                                    <p:anim calcmode="lin" valueType="num">
                                      <p:cBhvr additive="base">
                                        <p:cTn id="7" dur="500" fill="hold"/>
                                        <p:tgtEl>
                                          <p:spTgt spid="279557"/>
                                        </p:tgtEl>
                                        <p:attrNameLst>
                                          <p:attrName>ppt_x</p:attrName>
                                        </p:attrNameLst>
                                      </p:cBhvr>
                                      <p:tavLst>
                                        <p:tav tm="0">
                                          <p:val>
                                            <p:strVal val="0-#ppt_w/2"/>
                                          </p:val>
                                        </p:tav>
                                        <p:tav tm="100000">
                                          <p:val>
                                            <p:strVal val="#ppt_x"/>
                                          </p:val>
                                        </p:tav>
                                      </p:tavLst>
                                    </p:anim>
                                    <p:anim calcmode="lin" valueType="num">
                                      <p:cBhvr additive="base">
                                        <p:cTn id="8" dur="500" fill="hold"/>
                                        <p:tgtEl>
                                          <p:spTgt spid="2795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0" name="Rectangle 4"/>
          <p:cNvSpPr>
            <a:spLocks noGrp="1" noChangeArrowheads="1"/>
          </p:cNvSpPr>
          <p:nvPr>
            <p:ph type="title"/>
          </p:nvPr>
        </p:nvSpPr>
        <p:spPr/>
        <p:txBody>
          <a:bodyPr/>
          <a:lstStyle/>
          <a:p>
            <a:r>
              <a:rPr lang="en-US" dirty="0"/>
              <a:t>Trigger and data acquisition system</a:t>
            </a:r>
          </a:p>
        </p:txBody>
      </p:sp>
      <p:pic>
        <p:nvPicPr>
          <p:cNvPr id="301062" name="Picture 6" descr="layout3"/>
          <p:cNvPicPr>
            <a:picLocks noChangeAspect="1" noChangeArrowheads="1"/>
          </p:cNvPicPr>
          <p:nvPr>
            <p:ph idx="1"/>
          </p:nvPr>
        </p:nvPicPr>
        <p:blipFill>
          <a:blip r:embed="rId2" cstate="print"/>
          <a:srcRect/>
          <a:stretch>
            <a:fillRect/>
          </a:stretch>
        </p:blipFill>
        <p:spPr>
          <a:xfrm>
            <a:off x="138113" y="1584325"/>
            <a:ext cx="8915400" cy="4176713"/>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01062"/>
                                        </p:tgtEl>
                                        <p:attrNameLst>
                                          <p:attrName>style.visibility</p:attrName>
                                        </p:attrNameLst>
                                      </p:cBhvr>
                                      <p:to>
                                        <p:strVal val="visible"/>
                                      </p:to>
                                    </p:set>
                                    <p:animEffect transition="in" filter="strips(downLeft)">
                                      <p:cBhvr>
                                        <p:cTn id="7" dur="500"/>
                                        <p:tgtEl>
                                          <p:spTgt spid="30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Acquiring and recording data of Interest</a:t>
            </a:r>
            <a:endParaRPr lang="en-US" dirty="0"/>
          </a:p>
        </p:txBody>
      </p:sp>
      <p:pic>
        <p:nvPicPr>
          <p:cNvPr id="6" name="Picture 4"/>
          <p:cNvPicPr>
            <a:picLocks noGrp="1" noChangeAspect="1" noChangeArrowheads="1"/>
          </p:cNvPicPr>
          <p:nvPr>
            <p:ph idx="1"/>
          </p:nvPr>
        </p:nvPicPr>
        <p:blipFill>
          <a:blip r:embed="rId3" cstate="print"/>
          <a:srcRect/>
          <a:stretch>
            <a:fillRect/>
          </a:stretch>
        </p:blipFill>
        <p:spPr bwMode="auto">
          <a:xfrm>
            <a:off x="925324" y="1080000"/>
            <a:ext cx="7293353" cy="5148000"/>
          </a:xfrm>
          <a:prstGeom prst="rect">
            <a:avLst/>
          </a:prstGeom>
          <a:gradFill flip="none" rotWithShape="1">
            <a:gsLst>
              <a:gs pos="0">
                <a:schemeClr val="lt1">
                  <a:tint val="48000"/>
                  <a:satMod val="300000"/>
                </a:schemeClr>
              </a:gs>
              <a:gs pos="12000">
                <a:schemeClr val="lt1">
                  <a:tint val="48000"/>
                  <a:satMod val="300000"/>
                </a:schemeClr>
              </a:gs>
              <a:gs pos="20000">
                <a:schemeClr val="lt1">
                  <a:tint val="49000"/>
                  <a:satMod val="300000"/>
                </a:schemeClr>
              </a:gs>
              <a:gs pos="100000">
                <a:schemeClr val="lt1">
                  <a:shade val="30000"/>
                </a:schemeClr>
              </a:gs>
            </a:gsLst>
            <a:lin ang="2700000" scaled="1"/>
            <a:tileRect/>
          </a:gra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Giant computing systems</a:t>
            </a:r>
            <a:endParaRPr lang="en-US" dirty="0"/>
          </a:p>
        </p:txBody>
      </p:sp>
      <p:pic>
        <p:nvPicPr>
          <p:cNvPr id="9" name="Picture 6"/>
          <p:cNvPicPr>
            <a:picLocks noGrp="1" noChangeAspect="1" noChangeArrowheads="1"/>
          </p:cNvPicPr>
          <p:nvPr>
            <p:ph sz="half" idx="4294967295"/>
          </p:nvPr>
        </p:nvPicPr>
        <p:blipFill>
          <a:blip r:embed="rId3" cstate="print"/>
          <a:stretch>
            <a:fillRect/>
          </a:stretch>
        </p:blipFill>
        <p:spPr bwMode="auto">
          <a:xfrm>
            <a:off x="107504" y="1079500"/>
            <a:ext cx="5400000" cy="3600000"/>
          </a:xfrm>
          <a:prstGeom prst="rect">
            <a:avLst/>
          </a:prstGeom>
          <a:noFill/>
          <a:ln>
            <a:noFill/>
          </a:ln>
        </p:spPr>
      </p:pic>
      <p:pic>
        <p:nvPicPr>
          <p:cNvPr id="10" name="Picture 5"/>
          <p:cNvPicPr>
            <a:picLocks noGrp="1" noChangeAspect="1" noChangeArrowheads="1"/>
          </p:cNvPicPr>
          <p:nvPr>
            <p:ph sz="half" idx="4294967295"/>
          </p:nvPr>
        </p:nvPicPr>
        <p:blipFill>
          <a:blip r:embed="rId4" cstate="print"/>
          <a:stretch>
            <a:fillRect/>
          </a:stretch>
        </p:blipFill>
        <p:spPr bwMode="auto">
          <a:xfrm>
            <a:off x="5580112" y="1079500"/>
            <a:ext cx="3435548" cy="5148000"/>
          </a:xfrm>
          <a:prstGeom prst="rect">
            <a:avLst/>
          </a:prstGeom>
          <a:noFill/>
          <a:ln>
            <a:noFill/>
          </a:ln>
        </p:spPr>
      </p:pic>
      <p:sp>
        <p:nvSpPr>
          <p:cNvPr id="7" name="Text Box 4"/>
          <p:cNvSpPr txBox="1">
            <a:spLocks noChangeArrowheads="1"/>
          </p:cNvSpPr>
          <p:nvPr/>
        </p:nvSpPr>
        <p:spPr bwMode="auto">
          <a:xfrm>
            <a:off x="108000" y="4680000"/>
            <a:ext cx="5400000" cy="1584000"/>
          </a:xfrm>
          <a:prstGeom prst="roundRect">
            <a:avLst/>
          </a:prstGeom>
          <a:ln>
            <a:noFill/>
            <a:headEnd/>
            <a:tailEnd/>
          </a:ln>
          <a:effectLst>
            <a:glow rad="63500">
              <a:schemeClr val="accent3">
                <a:satMod val="175000"/>
                <a:alpha val="40000"/>
              </a:schemeClr>
            </a:glow>
          </a:effectLst>
        </p:spPr>
        <p:style>
          <a:lnRef idx="2">
            <a:schemeClr val="dk1"/>
          </a:lnRef>
          <a:fillRef idx="1">
            <a:schemeClr val="lt1"/>
          </a:fillRef>
          <a:effectRef idx="0">
            <a:schemeClr val="dk1"/>
          </a:effectRef>
          <a:fontRef idx="minor">
            <a:schemeClr val="dk1"/>
          </a:fontRef>
        </p:style>
        <p:txBody>
          <a:bodyPr wrap="square" lIns="72000" tIns="0" rIns="0" bIns="0" anchor="t" anchorCtr="0">
            <a:spAutoFit/>
          </a:bodyPr>
          <a:lstStyle/>
          <a:p>
            <a:pPr algn="l" eaLnBrk="1" hangingPunct="1"/>
            <a:r>
              <a:rPr lang="en-US" sz="1400" dirty="0">
                <a:solidFill>
                  <a:srgbClr val="002060"/>
                </a:solidFill>
                <a:latin typeface="Arial" pitchFamily="34" charset="0"/>
              </a:rPr>
              <a:t>The </a:t>
            </a:r>
            <a:r>
              <a:rPr lang="en-US" sz="1400" b="1" dirty="0">
                <a:solidFill>
                  <a:srgbClr val="002060"/>
                </a:solidFill>
                <a:latin typeface="Arial" pitchFamily="34" charset="0"/>
              </a:rPr>
              <a:t>World Wide Web </a:t>
            </a:r>
            <a:r>
              <a:rPr lang="en-US" sz="1400" dirty="0">
                <a:solidFill>
                  <a:srgbClr val="002060"/>
                </a:solidFill>
                <a:latin typeface="Arial" pitchFamily="34" charset="0"/>
              </a:rPr>
              <a:t>(invented at CERN) provides seamless access to information that is stored in many millions of different geographical </a:t>
            </a:r>
            <a:r>
              <a:rPr lang="en-US" sz="1400" dirty="0" smtClean="0">
                <a:solidFill>
                  <a:srgbClr val="002060"/>
                </a:solidFill>
                <a:latin typeface="Arial" pitchFamily="34" charset="0"/>
              </a:rPr>
              <a:t>locations.</a:t>
            </a:r>
            <a:endParaRPr lang="en-US" sz="1400" dirty="0">
              <a:solidFill>
                <a:srgbClr val="002060"/>
              </a:solidFill>
              <a:latin typeface="Arial" pitchFamily="34" charset="0"/>
            </a:endParaRPr>
          </a:p>
          <a:p>
            <a:pPr algn="l" eaLnBrk="1" hangingPunct="1">
              <a:buFontTx/>
              <a:buChar char="•"/>
            </a:pPr>
            <a:endParaRPr lang="en-US" sz="1400" dirty="0">
              <a:solidFill>
                <a:srgbClr val="002060"/>
              </a:solidFill>
              <a:latin typeface="Arial" pitchFamily="34" charset="0"/>
            </a:endParaRPr>
          </a:p>
          <a:p>
            <a:pPr algn="l" eaLnBrk="1" hangingPunct="1"/>
            <a:r>
              <a:rPr lang="en-US" sz="1400" dirty="0">
                <a:solidFill>
                  <a:srgbClr val="002060"/>
                </a:solidFill>
                <a:latin typeface="Arial" pitchFamily="34" charset="0"/>
              </a:rPr>
              <a:t>The </a:t>
            </a:r>
            <a:r>
              <a:rPr lang="en-US" sz="1400" b="1" dirty="0">
                <a:solidFill>
                  <a:srgbClr val="002060"/>
                </a:solidFill>
                <a:latin typeface="Arial" pitchFamily="34" charset="0"/>
              </a:rPr>
              <a:t>Grid</a:t>
            </a:r>
            <a:r>
              <a:rPr lang="en-US" sz="1400" dirty="0">
                <a:solidFill>
                  <a:srgbClr val="002060"/>
                </a:solidFill>
                <a:latin typeface="Arial" pitchFamily="34" charset="0"/>
              </a:rPr>
              <a:t> is an infrastructure that provides seamless access to computing power and data storage capacity distributed over the </a:t>
            </a:r>
            <a:r>
              <a:rPr lang="en-US" sz="1400" dirty="0" smtClean="0">
                <a:solidFill>
                  <a:srgbClr val="002060"/>
                </a:solidFill>
                <a:latin typeface="Arial" pitchFamily="34" charset="0"/>
              </a:rPr>
              <a:t>globe.</a:t>
            </a:r>
            <a:endParaRPr lang="en-US" sz="1400" dirty="0">
              <a:solidFill>
                <a:srgbClr val="002060"/>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Indians@LHC</a:t>
            </a:r>
            <a:endParaRPr lang="en-US" dirty="0"/>
          </a:p>
        </p:txBody>
      </p:sp>
      <p:sp>
        <p:nvSpPr>
          <p:cNvPr id="3" name="Content Placeholder 2"/>
          <p:cNvSpPr>
            <a:spLocks noGrp="1"/>
          </p:cNvSpPr>
          <p:nvPr>
            <p:ph idx="1"/>
          </p:nvPr>
        </p:nvSpPr>
        <p:spPr>
          <a:xfrm>
            <a:off x="35496" y="1080000"/>
            <a:ext cx="5724136" cy="5148000"/>
          </a:xfrm>
        </p:spPr>
        <p:txBody>
          <a:bodyPr>
            <a:normAutofit fontScale="85000" lnSpcReduction="10000"/>
          </a:bodyPr>
          <a:lstStyle/>
          <a:p>
            <a:r>
              <a:rPr lang="en-US" sz="2800" dirty="0" smtClean="0"/>
              <a:t>Large number of Indian scientists and engineers have worked for </a:t>
            </a:r>
            <a:r>
              <a:rPr lang="en-US" sz="2800" dirty="0" smtClean="0"/>
              <a:t>the LHC.</a:t>
            </a:r>
            <a:endParaRPr lang="en-US" sz="2800" dirty="0" smtClean="0"/>
          </a:p>
          <a:p>
            <a:r>
              <a:rPr lang="en-US" sz="2800" dirty="0" smtClean="0"/>
              <a:t>Built a large number of magnets as well as very crucial components required for </a:t>
            </a:r>
            <a:r>
              <a:rPr lang="en-US" sz="2800" dirty="0" smtClean="0"/>
              <a:t>LHC machine.</a:t>
            </a:r>
            <a:endParaRPr lang="en-US" sz="2800" dirty="0" smtClean="0"/>
          </a:p>
          <a:p>
            <a:r>
              <a:rPr lang="en-US" sz="2800" dirty="0" smtClean="0"/>
              <a:t>Built parts of two big experiments on LHC, namely CMS and </a:t>
            </a:r>
            <a:r>
              <a:rPr lang="en-US" sz="2800" dirty="0" smtClean="0"/>
              <a:t>ALICE.</a:t>
            </a:r>
            <a:endParaRPr lang="en-US" sz="2800" dirty="0" smtClean="0"/>
          </a:p>
          <a:p>
            <a:r>
              <a:rPr lang="en-US" sz="2800" dirty="0" smtClean="0"/>
              <a:t>Built computer GRIDs for performing very fast </a:t>
            </a:r>
            <a:r>
              <a:rPr lang="en-US" sz="2800" dirty="0" smtClean="0"/>
              <a:t>calculations.</a:t>
            </a:r>
            <a:endParaRPr lang="en-US" sz="2800" dirty="0" smtClean="0"/>
          </a:p>
          <a:p>
            <a:r>
              <a:rPr lang="en-US" sz="2800" dirty="0" smtClean="0"/>
              <a:t>Developed physics analysis software and many sophisticated software </a:t>
            </a:r>
            <a:r>
              <a:rPr lang="en-US" sz="2800" dirty="0" smtClean="0"/>
              <a:t>tools.</a:t>
            </a:r>
          </a:p>
          <a:p>
            <a:r>
              <a:rPr lang="en-US" sz="2800" dirty="0" smtClean="0"/>
              <a:t>Indian contributions towards LHC project are crucial and well </a:t>
            </a:r>
            <a:r>
              <a:rPr lang="en-US" sz="2800" dirty="0" err="1" smtClean="0"/>
              <a:t>recognised</a:t>
            </a:r>
            <a:r>
              <a:rPr lang="en-US" sz="2800" dirty="0" smtClean="0"/>
              <a:t>.</a:t>
            </a:r>
            <a:endParaRPr lang="en-US" sz="2800" dirty="0"/>
          </a:p>
        </p:txBody>
      </p:sp>
      <p:pic>
        <p:nvPicPr>
          <p:cNvPr id="15363" name="Picture 3" descr="C:\Users\bsn\Documents\Photos\cern05\cern2 108.jpg"/>
          <p:cNvPicPr>
            <a:picLocks noChangeAspect="1" noChangeArrowheads="1"/>
          </p:cNvPicPr>
          <p:nvPr/>
        </p:nvPicPr>
        <p:blipFill>
          <a:blip r:embed="rId3" cstate="print"/>
          <a:srcRect l="16219" t="7798" r="4991"/>
          <a:stretch>
            <a:fillRect/>
          </a:stretch>
        </p:blipFill>
        <p:spPr bwMode="auto">
          <a:xfrm>
            <a:off x="5724122" y="1079999"/>
            <a:ext cx="3299709" cy="5148000"/>
          </a:xfrm>
          <a:prstGeom prst="rect">
            <a:avLst/>
          </a:prstGeom>
          <a:noFill/>
        </p:spPr>
      </p:pic>
      <p:sp>
        <p:nvSpPr>
          <p:cNvPr id="8" name="TextBox 7"/>
          <p:cNvSpPr txBox="1"/>
          <p:nvPr/>
        </p:nvSpPr>
        <p:spPr>
          <a:xfrm rot="16200000">
            <a:off x="6144350" y="3345166"/>
            <a:ext cx="5148000" cy="584775"/>
          </a:xfrm>
          <a:prstGeom prst="rect">
            <a:avLst/>
          </a:prstGeom>
          <a:noFill/>
        </p:spPr>
        <p:txBody>
          <a:bodyPr wrap="square" rtlCol="0" anchor="b" anchorCtr="1">
            <a:spAutoFit/>
          </a:bodyPr>
          <a:lstStyle/>
          <a:p>
            <a:r>
              <a:rPr lang="en-US" sz="3200" b="1" dirty="0" smtClean="0">
                <a:solidFill>
                  <a:srgbClr val="C00000"/>
                </a:solidFill>
              </a:rPr>
              <a:t>nataraj@cern.ch</a:t>
            </a:r>
            <a:endParaRPr lang="en-SG" sz="32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accent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8" presetClass="entr" presetSubtype="12" fill="hold" nodeType="withEffect">
                                  <p:stCondLst>
                                    <p:cond delay="0"/>
                                  </p:stCondLst>
                                  <p:childTnLst>
                                    <p:set>
                                      <p:cBhvr>
                                        <p:cTn id="28" dur="1" fill="hold">
                                          <p:stCondLst>
                                            <p:cond delay="0"/>
                                          </p:stCondLst>
                                        </p:cTn>
                                        <p:tgtEl>
                                          <p:spTgt spid="15363"/>
                                        </p:tgtEl>
                                        <p:attrNameLst>
                                          <p:attrName>style.visibility</p:attrName>
                                        </p:attrNameLst>
                                      </p:cBhvr>
                                      <p:to>
                                        <p:strVal val="visible"/>
                                      </p:to>
                                    </p:set>
                                    <p:animEffect transition="in" filter="strips(downLeft)">
                                      <p:cBhvr>
                                        <p:cTn id="29" dur="500"/>
                                        <p:tgtEl>
                                          <p:spTgt spid="15363"/>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Rectangle 4"/>
          <p:cNvSpPr>
            <a:spLocks noGrp="1" noChangeArrowheads="1"/>
          </p:cNvSpPr>
          <p:nvPr>
            <p:ph type="title"/>
          </p:nvPr>
        </p:nvSpPr>
        <p:spPr/>
        <p:txBody>
          <a:bodyPr/>
          <a:lstStyle/>
          <a:p>
            <a:pPr eaLnBrk="1" hangingPunct="1">
              <a:defRPr/>
            </a:pPr>
            <a:r>
              <a:rPr lang="en-US" dirty="0" smtClean="0"/>
              <a:t>Instruments and Observables</a:t>
            </a:r>
            <a:endParaRPr lang="en-US" dirty="0" smtClean="0"/>
          </a:p>
        </p:txBody>
      </p:sp>
      <p:pic>
        <p:nvPicPr>
          <p:cNvPr id="5125" name="Picture 6" descr="sizes"/>
          <p:cNvPicPr>
            <a:picLocks noChangeAspect="1" noChangeArrowheads="1"/>
          </p:cNvPicPr>
          <p:nvPr>
            <p:ph idx="1"/>
          </p:nvPr>
        </p:nvPicPr>
        <p:blipFill>
          <a:blip r:embed="rId3" cstate="print"/>
          <a:srcRect/>
          <a:stretch>
            <a:fillRect/>
          </a:stretch>
        </p:blipFill>
        <p:spPr>
          <a:xfrm>
            <a:off x="1020842" y="1080000"/>
            <a:ext cx="7102316" cy="51480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additive="base">
                                        <p:cTn id="7" dur="500" fill="hold"/>
                                        <p:tgtEl>
                                          <p:spTgt spid="5125"/>
                                        </p:tgtEl>
                                        <p:attrNameLst>
                                          <p:attrName>ppt_x</p:attrName>
                                        </p:attrNameLst>
                                      </p:cBhvr>
                                      <p:tavLst>
                                        <p:tav tm="0">
                                          <p:val>
                                            <p:strVal val="1+#ppt_w/2"/>
                                          </p:val>
                                        </p:tav>
                                        <p:tav tm="100000">
                                          <p:val>
                                            <p:strVal val="#ppt_x"/>
                                          </p:val>
                                        </p:tav>
                                      </p:tavLst>
                                    </p:anim>
                                    <p:anim calcmode="lin" valueType="num">
                                      <p:cBhvr additive="base">
                                        <p:cTn id="8" dur="500" fill="hold"/>
                                        <p:tgtEl>
                                          <p:spTgt spid="51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4406900"/>
            <a:ext cx="9000000" cy="1362075"/>
          </a:xfrm>
        </p:spPr>
        <p:txBody>
          <a:bodyPr/>
          <a:lstStyle/>
          <a:p>
            <a:pPr algn="ctr"/>
            <a:r>
              <a:rPr lang="en-US" dirty="0" smtClean="0"/>
              <a:t>What is your take?</a:t>
            </a:r>
            <a:endParaRPr lang="en-SG"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55000" lnSpcReduction="20000"/>
          </a:bodyPr>
          <a:lstStyle/>
          <a:p>
            <a:pPr>
              <a:lnSpc>
                <a:spcPct val="120000"/>
              </a:lnSpc>
            </a:pPr>
            <a:r>
              <a:rPr lang="en-US" sz="3600" dirty="0" smtClean="0"/>
              <a:t>The LHC project (the accelerator and experiments) was conceived  and designed to answer the questions in particle physics (and science).</a:t>
            </a:r>
          </a:p>
          <a:p>
            <a:pPr>
              <a:lnSpc>
                <a:spcPct val="120000"/>
              </a:lnSpc>
            </a:pPr>
            <a:r>
              <a:rPr lang="en-US" sz="3600" dirty="0" smtClean="0"/>
              <a:t> The LHC accelerator and the experiments are unprecedented in complexity and </a:t>
            </a:r>
            <a:r>
              <a:rPr lang="en-US" sz="3600" dirty="0" smtClean="0"/>
              <a:t>is being </a:t>
            </a:r>
            <a:r>
              <a:rPr lang="en-US" sz="3600" dirty="0" smtClean="0"/>
              <a:t>operated </a:t>
            </a:r>
            <a:r>
              <a:rPr lang="en-US" sz="3600" dirty="0" smtClean="0"/>
              <a:t>in an unprecedented and hostile environment.</a:t>
            </a:r>
          </a:p>
          <a:p>
            <a:pPr>
              <a:lnSpc>
                <a:spcPct val="120000"/>
              </a:lnSpc>
            </a:pPr>
            <a:r>
              <a:rPr lang="en-US" sz="3600" dirty="0" smtClean="0"/>
              <a:t> Driven by the </a:t>
            </a:r>
            <a:r>
              <a:rPr lang="en-US" sz="3600" dirty="0" smtClean="0"/>
              <a:t>science, </a:t>
            </a:r>
            <a:r>
              <a:rPr lang="en-US" sz="3600" dirty="0" smtClean="0"/>
              <a:t>many technologies have been pushed to their limits. </a:t>
            </a:r>
          </a:p>
          <a:p>
            <a:pPr>
              <a:lnSpc>
                <a:spcPct val="120000"/>
              </a:lnSpc>
            </a:pPr>
            <a:r>
              <a:rPr lang="en-US" sz="3600" dirty="0" smtClean="0"/>
              <a:t> The project has required a long and painstaking effort on a global scale. </a:t>
            </a:r>
          </a:p>
          <a:p>
            <a:pPr>
              <a:lnSpc>
                <a:spcPct val="120000"/>
              </a:lnSpc>
            </a:pPr>
            <a:r>
              <a:rPr lang="en-US" sz="3600" dirty="0" smtClean="0"/>
              <a:t> The accelerator and the experiments are unparalleled scientific instrument(s) - a powerful </a:t>
            </a:r>
            <a:r>
              <a:rPr lang="en-US" sz="3600" i="1" dirty="0" smtClean="0"/>
              <a:t>microscope</a:t>
            </a:r>
            <a:r>
              <a:rPr lang="en-US" sz="3600" dirty="0" smtClean="0"/>
              <a:t> as well as a powerful </a:t>
            </a:r>
            <a:r>
              <a:rPr lang="en-US" sz="3600" i="1" dirty="0" smtClean="0"/>
              <a:t>telescope</a:t>
            </a:r>
            <a:r>
              <a:rPr lang="en-US" sz="3600" dirty="0" smtClean="0"/>
              <a:t>.</a:t>
            </a:r>
          </a:p>
          <a:p>
            <a:pPr>
              <a:lnSpc>
                <a:spcPct val="120000"/>
              </a:lnSpc>
            </a:pPr>
            <a:r>
              <a:rPr lang="en-US" sz="3600" dirty="0" smtClean="0"/>
              <a:t>All expectations are that what we find at the LHC will reform our understanding of nature at the most fundamental level</a:t>
            </a:r>
            <a:r>
              <a:rPr lang="en-US" sz="3600" dirty="0" smtClean="0"/>
              <a:t>.</a:t>
            </a:r>
            <a:endParaRPr lang="en-US" sz="3600" dirty="0" smtClean="0"/>
          </a:p>
          <a:p>
            <a:pPr>
              <a:lnSpc>
                <a:spcPct val="120000"/>
              </a:lnSpc>
              <a:buNone/>
            </a:pPr>
            <a:endParaRPr lang="en-US" sz="3600" dirty="0" smtClean="0"/>
          </a:p>
          <a:p>
            <a:pPr algn="ctr">
              <a:lnSpc>
                <a:spcPct val="120000"/>
              </a:lnSpc>
              <a:buNone/>
            </a:pPr>
            <a:r>
              <a:rPr lang="en-US" sz="4400" dirty="0" smtClean="0">
                <a:solidFill>
                  <a:srgbClr val="FFFF00"/>
                </a:solidFill>
              </a:rPr>
              <a:t>Only experiments reveal/confirm Nature’s inner secrets.</a:t>
            </a:r>
          </a:p>
          <a:p>
            <a:pPr>
              <a:lnSpc>
                <a:spcPct val="120000"/>
              </a:lnSpc>
              <a:buNone/>
            </a:pPr>
            <a:endParaRPr lang="en-US" b="1" dirty="0" smtClean="0"/>
          </a:p>
          <a:p>
            <a:pPr>
              <a:lnSpc>
                <a:spcPct val="120000"/>
              </a:lnSpc>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p:cBhvr override="childStyle">
                                        <p:cTn dur="1" fill="hold" display="0" masterRel="nextClick" afterEffect="1"/>
                                        <p:tgtEl>
                                          <p:spTgt spid="3">
                                            <p:txEl>
                                              <p:pRg st="5" end="5"/>
                                            </p:txEl>
                                          </p:spTgt>
                                        </p:tgtEl>
                                        <p:attrNameLst>
                                          <p:attrName>ppt_c</p:attrName>
                                        </p:attrNameLst>
                                      </p:cBhvr>
                                      <p:to>
                                        <a:schemeClr val="folHlink"/>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Philosophy of Science</a:t>
            </a:r>
            <a:endParaRPr lang="en-US" dirty="0"/>
          </a:p>
        </p:txBody>
      </p:sp>
      <p:sp>
        <p:nvSpPr>
          <p:cNvPr id="12" name="Content Placeholder 11"/>
          <p:cNvSpPr>
            <a:spLocks noGrp="1"/>
          </p:cNvSpPr>
          <p:nvPr>
            <p:ph idx="1"/>
          </p:nvPr>
        </p:nvSpPr>
        <p:spPr>
          <a:xfrm>
            <a:off x="72000" y="1080000"/>
            <a:ext cx="5112000" cy="5148000"/>
          </a:xfrm>
        </p:spPr>
        <p:txBody>
          <a:bodyPr>
            <a:normAutofit fontScale="92500"/>
          </a:bodyPr>
          <a:lstStyle/>
          <a:p>
            <a:r>
              <a:rPr lang="en-US" sz="2800" dirty="0" smtClean="0"/>
              <a:t>To me there has never been a higher source of earthly honour or distinction than that connected with advances in science. </a:t>
            </a:r>
          </a:p>
          <a:p>
            <a:r>
              <a:rPr lang="en-US" sz="2800" dirty="0" smtClean="0"/>
              <a:t>I seem to have been only like a boy playing on the seashore, and diverting myself in now and then finding a smoother pebble or a prettier shell than ordinary, whilst the great ocean of truth lay all undiscovered before me.</a:t>
            </a:r>
            <a:endParaRPr lang="en-US" dirty="0"/>
          </a:p>
        </p:txBody>
      </p:sp>
      <p:pic>
        <p:nvPicPr>
          <p:cNvPr id="14" name="Picture 5" descr="newton"/>
          <p:cNvPicPr>
            <a:picLocks noGrp="1" noChangeAspect="1" noChangeArrowheads="1"/>
          </p:cNvPicPr>
          <p:nvPr>
            <p:ph sz="half" idx="4294967295"/>
          </p:nvPr>
        </p:nvPicPr>
        <p:blipFill>
          <a:blip r:embed="rId3" cstate="print"/>
          <a:srcRect/>
          <a:stretch>
            <a:fillRect/>
          </a:stretch>
        </p:blipFill>
        <p:spPr bwMode="auto">
          <a:xfrm>
            <a:off x="5292080" y="1080000"/>
            <a:ext cx="3747015" cy="5148000"/>
          </a:xfrm>
          <a:prstGeom prst="rect">
            <a:avLst/>
          </a:prstGeom>
          <a:noFill/>
          <a:ln w="28575">
            <a:solidFill>
              <a:schemeClr val="bg1"/>
            </a:solidFill>
            <a:miter lim="800000"/>
            <a:headEnd/>
            <a:tailEnd/>
          </a:ln>
        </p:spPr>
      </p:pic>
      <p:sp>
        <p:nvSpPr>
          <p:cNvPr id="15" name="TextBox 14"/>
          <p:cNvSpPr txBox="1"/>
          <p:nvPr/>
        </p:nvSpPr>
        <p:spPr>
          <a:xfrm>
            <a:off x="5551170" y="5733256"/>
            <a:ext cx="3747600" cy="461665"/>
          </a:xfrm>
          <a:prstGeom prst="rect">
            <a:avLst/>
          </a:prstGeom>
          <a:noFill/>
        </p:spPr>
        <p:txBody>
          <a:bodyPr wrap="square" rtlCol="0">
            <a:spAutoFit/>
          </a:bodyPr>
          <a:lstStyle/>
          <a:p>
            <a:pPr algn="ctr"/>
            <a:r>
              <a:rPr lang="en-US" sz="2400" dirty="0" smtClean="0">
                <a:solidFill>
                  <a:srgbClr val="FFFF00"/>
                </a:solidFill>
              </a:rPr>
              <a:t>Sir Isaac Newton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406900"/>
            <a:ext cx="7772400" cy="1362075"/>
          </a:xfrm>
        </p:spPr>
        <p:txBody>
          <a:bodyPr/>
          <a:lstStyle/>
          <a:p>
            <a:pPr algn="ctr"/>
            <a:r>
              <a:rPr lang="en-US" b="0" dirty="0" smtClean="0"/>
              <a:t>Backup slides</a:t>
            </a:r>
            <a:endParaRPr lang="en-SG" b="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Higgs and Bose</a:t>
            </a:r>
            <a:endParaRPr lang="en-US" dirty="0"/>
          </a:p>
        </p:txBody>
      </p:sp>
      <p:pic>
        <p:nvPicPr>
          <p:cNvPr id="14" name="Picture 10"/>
          <p:cNvPicPr>
            <a:picLocks noGrp="1" noChangeAspect="1" noChangeArrowheads="1"/>
          </p:cNvPicPr>
          <p:nvPr>
            <p:ph sz="half" idx="4294967295"/>
          </p:nvPr>
        </p:nvPicPr>
        <p:blipFill>
          <a:blip r:embed="rId3" cstate="print"/>
          <a:srcRect/>
          <a:stretch>
            <a:fillRect/>
          </a:stretch>
        </p:blipFill>
        <p:spPr>
          <a:xfrm>
            <a:off x="61254" y="1428750"/>
            <a:ext cx="5969000" cy="3959225"/>
          </a:xfrm>
          <a:noFill/>
        </p:spPr>
      </p:pic>
      <p:pic>
        <p:nvPicPr>
          <p:cNvPr id="15" name="Picture 8" descr="SNB 1-640-480-72"/>
          <p:cNvPicPr>
            <a:picLocks noGrp="1" noChangeAspect="1" noChangeArrowheads="1"/>
          </p:cNvPicPr>
          <p:nvPr>
            <p:ph sz="half" idx="4294967295"/>
          </p:nvPr>
        </p:nvPicPr>
        <p:blipFill>
          <a:blip r:embed="rId4" cstate="print"/>
          <a:srcRect/>
          <a:stretch>
            <a:fillRect/>
          </a:stretch>
        </p:blipFill>
        <p:spPr>
          <a:xfrm>
            <a:off x="6073414" y="1428750"/>
            <a:ext cx="2989262" cy="3959225"/>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Text Box 1026"/>
          <p:cNvSpPr txBox="1">
            <a:spLocks noChangeArrowheads="1"/>
          </p:cNvSpPr>
          <p:nvPr/>
        </p:nvSpPr>
        <p:spPr bwMode="auto">
          <a:xfrm>
            <a:off x="0" y="914400"/>
            <a:ext cx="9000000" cy="646331"/>
          </a:xfrm>
          <a:prstGeom prst="rect">
            <a:avLst/>
          </a:prstGeom>
          <a:noFill/>
          <a:ln w="9525">
            <a:noFill/>
            <a:miter lim="800000"/>
            <a:headEnd/>
            <a:tailEnd/>
          </a:ln>
          <a:effectLst/>
        </p:spPr>
        <p:txBody>
          <a:bodyPr>
            <a:spAutoFit/>
          </a:bodyPr>
          <a:lstStyle/>
          <a:p>
            <a:pPr algn="ctr"/>
            <a:r>
              <a:rPr lang="en-GB" sz="3600" dirty="0">
                <a:solidFill>
                  <a:schemeClr val="bg1"/>
                </a:solidFill>
              </a:rPr>
              <a:t>Accelerators:</a:t>
            </a:r>
            <a:r>
              <a:rPr lang="en-GB" dirty="0">
                <a:solidFill>
                  <a:schemeClr val="bg1"/>
                </a:solidFill>
              </a:rPr>
              <a:t> developed in physics </a:t>
            </a:r>
            <a:r>
              <a:rPr lang="en-GB" dirty="0" smtClean="0">
                <a:solidFill>
                  <a:schemeClr val="bg1"/>
                </a:solidFill>
              </a:rPr>
              <a:t>labs are </a:t>
            </a:r>
            <a:r>
              <a:rPr lang="en-GB" dirty="0">
                <a:solidFill>
                  <a:schemeClr val="bg1"/>
                </a:solidFill>
              </a:rPr>
              <a:t>used in hospitals</a:t>
            </a:r>
            <a:endParaRPr lang="fr-FR" dirty="0">
              <a:solidFill>
                <a:schemeClr val="bg1"/>
              </a:solidFill>
            </a:endParaRPr>
          </a:p>
        </p:txBody>
      </p:sp>
      <p:grpSp>
        <p:nvGrpSpPr>
          <p:cNvPr id="2" name="Group 1033"/>
          <p:cNvGrpSpPr>
            <a:grpSpLocks/>
          </p:cNvGrpSpPr>
          <p:nvPr/>
        </p:nvGrpSpPr>
        <p:grpSpPr bwMode="auto">
          <a:xfrm>
            <a:off x="2136486" y="1700808"/>
            <a:ext cx="4895677" cy="4032448"/>
            <a:chOff x="360" y="636"/>
            <a:chExt cx="3989" cy="3081"/>
          </a:xfrm>
        </p:grpSpPr>
        <p:pic>
          <p:nvPicPr>
            <p:cNvPr id="281610" name="Picture 1034" descr="figure"/>
            <p:cNvPicPr>
              <a:picLocks noChangeAspect="1" noChangeArrowheads="1"/>
            </p:cNvPicPr>
            <p:nvPr/>
          </p:nvPicPr>
          <p:blipFill>
            <a:blip r:embed="rId2" cstate="print"/>
            <a:srcRect/>
            <a:stretch>
              <a:fillRect/>
            </a:stretch>
          </p:blipFill>
          <p:spPr bwMode="auto">
            <a:xfrm>
              <a:off x="360" y="636"/>
              <a:ext cx="3968" cy="3081"/>
            </a:xfrm>
            <a:prstGeom prst="rect">
              <a:avLst/>
            </a:prstGeom>
            <a:noFill/>
          </p:spPr>
        </p:pic>
        <p:sp>
          <p:nvSpPr>
            <p:cNvPr id="281611" name="Text Box 1035"/>
            <p:cNvSpPr txBox="1">
              <a:spLocks noChangeArrowheads="1"/>
            </p:cNvSpPr>
            <p:nvPr/>
          </p:nvSpPr>
          <p:spPr bwMode="auto">
            <a:xfrm>
              <a:off x="3357" y="3465"/>
              <a:ext cx="992" cy="202"/>
            </a:xfrm>
            <a:prstGeom prst="rect">
              <a:avLst/>
            </a:prstGeom>
            <a:noFill/>
            <a:ln w="9525">
              <a:noFill/>
              <a:miter lim="800000"/>
              <a:headEnd/>
              <a:tailEnd/>
            </a:ln>
            <a:effectLst/>
          </p:spPr>
          <p:txBody>
            <a:bodyPr wrap="none">
              <a:spAutoFit/>
            </a:bodyPr>
            <a:lstStyle/>
            <a:p>
              <a:pPr algn="r" eaLnBrk="1" hangingPunct="1"/>
              <a:r>
                <a:rPr lang="en-GB" sz="1000" b="1">
                  <a:solidFill>
                    <a:schemeClr val="bg1"/>
                  </a:solidFill>
                </a:rPr>
                <a:t>Courtesy of IBA</a:t>
              </a:r>
            </a:p>
          </p:txBody>
        </p:sp>
      </p:grpSp>
      <p:sp>
        <p:nvSpPr>
          <p:cNvPr id="281612" name="Text Box 1036"/>
          <p:cNvSpPr txBox="1">
            <a:spLocks noChangeArrowheads="1"/>
          </p:cNvSpPr>
          <p:nvPr/>
        </p:nvSpPr>
        <p:spPr bwMode="auto">
          <a:xfrm>
            <a:off x="2474019" y="4941168"/>
            <a:ext cx="2386013" cy="457200"/>
          </a:xfrm>
          <a:prstGeom prst="rect">
            <a:avLst/>
          </a:prstGeom>
          <a:noFill/>
          <a:ln w="9525">
            <a:noFill/>
            <a:miter lim="800000"/>
            <a:headEnd/>
            <a:tailEnd/>
          </a:ln>
        </p:spPr>
        <p:txBody>
          <a:bodyPr wrap="none">
            <a:spAutoFit/>
          </a:bodyPr>
          <a:lstStyle/>
          <a:p>
            <a:r>
              <a:rPr lang="en-US" dirty="0">
                <a:solidFill>
                  <a:schemeClr val="bg1"/>
                </a:solidFill>
              </a:rPr>
              <a:t>Hadron Therapy</a:t>
            </a:r>
          </a:p>
        </p:txBody>
      </p:sp>
      <p:sp>
        <p:nvSpPr>
          <p:cNvPr id="281613" name="Rectangle 1037"/>
          <p:cNvSpPr>
            <a:spLocks noChangeArrowheads="1"/>
          </p:cNvSpPr>
          <p:nvPr/>
        </p:nvSpPr>
        <p:spPr bwMode="auto">
          <a:xfrm>
            <a:off x="72000" y="5805264"/>
            <a:ext cx="9000000" cy="396000"/>
          </a:xfrm>
          <a:prstGeom prst="rect">
            <a:avLst/>
          </a:prstGeom>
          <a:noFill/>
          <a:ln w="9525">
            <a:noFill/>
            <a:miter lim="800000"/>
            <a:headEnd/>
            <a:tailEnd/>
          </a:ln>
        </p:spPr>
        <p:txBody>
          <a:bodyPr>
            <a:spAutoFit/>
          </a:bodyPr>
          <a:lstStyle/>
          <a:p>
            <a:r>
              <a:rPr lang="en-GB" sz="1600" dirty="0">
                <a:solidFill>
                  <a:schemeClr val="bg1"/>
                </a:solidFill>
                <a:latin typeface="Helvetica" pitchFamily="34" charset="0"/>
              </a:rPr>
              <a:t>Around 9000 of the 17000 accelerators operating in the World today are used for medicine.</a:t>
            </a:r>
          </a:p>
          <a:p>
            <a:endParaRPr lang="en-US" sz="1600" dirty="0">
              <a:solidFill>
                <a:schemeClr val="bg1"/>
              </a:solidFill>
              <a:latin typeface="Helvetica"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Text Box 2"/>
          <p:cNvSpPr txBox="1">
            <a:spLocks noChangeArrowheads="1"/>
          </p:cNvSpPr>
          <p:nvPr/>
        </p:nvSpPr>
        <p:spPr bwMode="auto">
          <a:xfrm>
            <a:off x="72000" y="914400"/>
            <a:ext cx="9000000" cy="646331"/>
          </a:xfrm>
          <a:prstGeom prst="rect">
            <a:avLst/>
          </a:prstGeom>
          <a:noFill/>
          <a:ln w="9525">
            <a:noFill/>
            <a:miter lim="800000"/>
            <a:headEnd/>
            <a:tailEnd/>
          </a:ln>
          <a:effectLst/>
        </p:spPr>
        <p:txBody>
          <a:bodyPr>
            <a:spAutoFit/>
          </a:bodyPr>
          <a:lstStyle/>
          <a:p>
            <a:pPr algn="ctr"/>
            <a:r>
              <a:rPr lang="en-GB" sz="3600" dirty="0">
                <a:solidFill>
                  <a:schemeClr val="bg1"/>
                </a:solidFill>
              </a:rPr>
              <a:t>Detectors:</a:t>
            </a:r>
            <a:r>
              <a:rPr lang="en-GB" dirty="0">
                <a:solidFill>
                  <a:schemeClr val="bg1"/>
                </a:solidFill>
              </a:rPr>
              <a:t> developed in physics labs </a:t>
            </a:r>
            <a:r>
              <a:rPr lang="en-GB" dirty="0" smtClean="0">
                <a:solidFill>
                  <a:schemeClr val="bg1"/>
                </a:solidFill>
              </a:rPr>
              <a:t> are </a:t>
            </a:r>
            <a:r>
              <a:rPr lang="en-GB" dirty="0">
                <a:solidFill>
                  <a:schemeClr val="bg1"/>
                </a:solidFill>
              </a:rPr>
              <a:t>used for medical imagery</a:t>
            </a:r>
          </a:p>
        </p:txBody>
      </p:sp>
      <p:pic>
        <p:nvPicPr>
          <p:cNvPr id="282629" name="Picture 5" descr="9803011_01"/>
          <p:cNvPicPr>
            <a:picLocks noChangeAspect="1" noChangeArrowheads="1"/>
          </p:cNvPicPr>
          <p:nvPr/>
        </p:nvPicPr>
        <p:blipFill>
          <a:blip r:embed="rId2" cstate="print"/>
          <a:srcRect/>
          <a:stretch>
            <a:fillRect/>
          </a:stretch>
        </p:blipFill>
        <p:spPr bwMode="auto">
          <a:xfrm>
            <a:off x="2088072" y="1556792"/>
            <a:ext cx="4967856" cy="3664496"/>
          </a:xfrm>
          <a:prstGeom prst="rect">
            <a:avLst/>
          </a:prstGeom>
          <a:noFill/>
        </p:spPr>
      </p:pic>
      <p:sp>
        <p:nvSpPr>
          <p:cNvPr id="282630" name="Text Box 6"/>
          <p:cNvSpPr txBox="1">
            <a:spLocks noChangeArrowheads="1"/>
          </p:cNvSpPr>
          <p:nvPr/>
        </p:nvSpPr>
        <p:spPr bwMode="auto">
          <a:xfrm>
            <a:off x="72000" y="5334000"/>
            <a:ext cx="9000000" cy="828000"/>
          </a:xfrm>
          <a:prstGeom prst="rect">
            <a:avLst/>
          </a:prstGeom>
          <a:noFill/>
          <a:ln w="9525">
            <a:noFill/>
            <a:miter lim="800000"/>
            <a:headEnd/>
            <a:tailEnd/>
          </a:ln>
        </p:spPr>
        <p:txBody>
          <a:bodyPr wrap="square">
            <a:spAutoFit/>
          </a:bodyPr>
          <a:lstStyle/>
          <a:p>
            <a:r>
              <a:rPr lang="en-GB" sz="1600" dirty="0">
                <a:solidFill>
                  <a:schemeClr val="bg1"/>
                </a:solidFill>
                <a:latin typeface="Helvetica" pitchFamily="34" charset="0"/>
              </a:rPr>
              <a:t>PET (Positron Emission Tomography) is a very important technique for localising and studying certain types of cancer using the Fluor-18 isotope produced by particle accelerators. PET uses antimatter (positrons).</a:t>
            </a:r>
          </a:p>
          <a:p>
            <a:endParaRPr lang="en-US" sz="1600" dirty="0">
              <a:solidFill>
                <a:schemeClr val="bg1"/>
              </a:solidFill>
              <a:latin typeface="Helvetica"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ext Box 2"/>
          <p:cNvSpPr txBox="1">
            <a:spLocks noChangeArrowheads="1"/>
          </p:cNvSpPr>
          <p:nvPr/>
        </p:nvSpPr>
        <p:spPr bwMode="auto">
          <a:xfrm>
            <a:off x="72000" y="914400"/>
            <a:ext cx="9000000" cy="641350"/>
          </a:xfrm>
          <a:prstGeom prst="rect">
            <a:avLst/>
          </a:prstGeom>
          <a:noFill/>
          <a:ln w="9525">
            <a:noFill/>
            <a:miter lim="800000"/>
            <a:headEnd/>
            <a:tailEnd/>
          </a:ln>
          <a:effectLst/>
        </p:spPr>
        <p:txBody>
          <a:bodyPr>
            <a:spAutoFit/>
          </a:bodyPr>
          <a:lstStyle/>
          <a:p>
            <a:pPr algn="ctr"/>
            <a:r>
              <a:rPr lang="en-GB" dirty="0">
                <a:solidFill>
                  <a:schemeClr val="bg1"/>
                </a:solidFill>
              </a:rPr>
              <a:t>Other spinoffs include… </a:t>
            </a:r>
            <a:r>
              <a:rPr lang="en-GB" sz="3600" dirty="0">
                <a:solidFill>
                  <a:schemeClr val="bg1"/>
                </a:solidFill>
              </a:rPr>
              <a:t>WWW</a:t>
            </a:r>
            <a:r>
              <a:rPr lang="fr-FR" dirty="0">
                <a:solidFill>
                  <a:schemeClr val="bg1"/>
                </a:solidFill>
              </a:rPr>
              <a:t> </a:t>
            </a:r>
          </a:p>
        </p:txBody>
      </p:sp>
      <p:pic>
        <p:nvPicPr>
          <p:cNvPr id="283652" name="Picture 4"/>
          <p:cNvPicPr>
            <a:picLocks noChangeAspect="1" noChangeArrowheads="1"/>
          </p:cNvPicPr>
          <p:nvPr/>
        </p:nvPicPr>
        <p:blipFill>
          <a:blip r:embed="rId2" cstate="print"/>
          <a:srcRect/>
          <a:stretch>
            <a:fillRect/>
          </a:stretch>
        </p:blipFill>
        <p:spPr bwMode="auto">
          <a:xfrm>
            <a:off x="1181100" y="1628800"/>
            <a:ext cx="6781800" cy="4567238"/>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72000" y="914400"/>
            <a:ext cx="9000000" cy="1190625"/>
          </a:xfrm>
          <a:prstGeom prst="rect">
            <a:avLst/>
          </a:prstGeom>
          <a:noFill/>
          <a:ln w="9525">
            <a:noFill/>
            <a:miter lim="800000"/>
            <a:headEnd/>
            <a:tailEnd/>
          </a:ln>
          <a:effectLst/>
        </p:spPr>
        <p:txBody>
          <a:bodyPr>
            <a:spAutoFit/>
          </a:bodyPr>
          <a:lstStyle/>
          <a:p>
            <a:pPr algn="ctr"/>
            <a:r>
              <a:rPr lang="en-GB" sz="3600" dirty="0">
                <a:solidFill>
                  <a:schemeClr val="bg1"/>
                </a:solidFill>
              </a:rPr>
              <a:t>Fundamental research</a:t>
            </a:r>
            <a:r>
              <a:rPr lang="en-GB" dirty="0">
                <a:solidFill>
                  <a:schemeClr val="bg1"/>
                </a:solidFill>
              </a:rPr>
              <a:t> has always </a:t>
            </a:r>
            <a:r>
              <a:rPr lang="en-GB" dirty="0" smtClean="0">
                <a:solidFill>
                  <a:schemeClr val="bg1"/>
                </a:solidFill>
              </a:rPr>
              <a:t>been a </a:t>
            </a:r>
            <a:r>
              <a:rPr lang="en-GB" dirty="0">
                <a:solidFill>
                  <a:schemeClr val="bg1"/>
                </a:solidFill>
              </a:rPr>
              <a:t>driving force for </a:t>
            </a:r>
            <a:r>
              <a:rPr lang="en-GB" sz="3600" dirty="0">
                <a:solidFill>
                  <a:schemeClr val="bg1"/>
                </a:solidFill>
              </a:rPr>
              <a:t>innovation</a:t>
            </a:r>
            <a:endParaRPr lang="fr-FR" sz="3600" dirty="0">
              <a:solidFill>
                <a:schemeClr val="bg1"/>
              </a:solidFill>
            </a:endParaRPr>
          </a:p>
        </p:txBody>
      </p:sp>
      <p:pic>
        <p:nvPicPr>
          <p:cNvPr id="290820" name="Picture 4"/>
          <p:cNvPicPr>
            <a:picLocks noChangeAspect="1" noChangeArrowheads="1"/>
          </p:cNvPicPr>
          <p:nvPr/>
        </p:nvPicPr>
        <p:blipFill>
          <a:blip r:embed="rId2" cstate="print"/>
          <a:srcRect/>
          <a:stretch>
            <a:fillRect/>
          </a:stretch>
        </p:blipFill>
        <p:spPr bwMode="auto">
          <a:xfrm>
            <a:off x="152400" y="2337048"/>
            <a:ext cx="1524000" cy="1524000"/>
          </a:xfrm>
          <a:prstGeom prst="rect">
            <a:avLst/>
          </a:prstGeom>
          <a:noFill/>
          <a:ln w="9525">
            <a:noFill/>
            <a:miter lim="800000"/>
            <a:headEnd/>
            <a:tailEnd/>
          </a:ln>
          <a:effectLst/>
        </p:spPr>
      </p:pic>
      <p:sp>
        <p:nvSpPr>
          <p:cNvPr id="290821" name="AutoShape 5"/>
          <p:cNvSpPr>
            <a:spLocks noChangeArrowheads="1"/>
          </p:cNvSpPr>
          <p:nvPr/>
        </p:nvSpPr>
        <p:spPr bwMode="auto">
          <a:xfrm>
            <a:off x="1752600" y="2870448"/>
            <a:ext cx="914400" cy="228600"/>
          </a:xfrm>
          <a:prstGeom prst="rightArrow">
            <a:avLst>
              <a:gd name="adj1" fmla="val 50000"/>
              <a:gd name="adj2" fmla="val 100000"/>
            </a:avLst>
          </a:prstGeom>
          <a:solidFill>
            <a:schemeClr val="bg2"/>
          </a:solidFill>
          <a:ln w="9525">
            <a:solidFill>
              <a:schemeClr val="tx1"/>
            </a:solidFill>
            <a:miter lim="800000"/>
            <a:headEnd/>
            <a:tailEnd/>
          </a:ln>
        </p:spPr>
        <p:txBody>
          <a:bodyPr wrap="none" anchor="ctr"/>
          <a:lstStyle/>
          <a:p>
            <a:endParaRPr lang="en-SG"/>
          </a:p>
        </p:txBody>
      </p:sp>
      <p:sp>
        <p:nvSpPr>
          <p:cNvPr id="290828" name="AutoShape 12"/>
          <p:cNvSpPr>
            <a:spLocks noChangeArrowheads="1"/>
          </p:cNvSpPr>
          <p:nvPr/>
        </p:nvSpPr>
        <p:spPr bwMode="auto">
          <a:xfrm>
            <a:off x="4139952" y="2870448"/>
            <a:ext cx="914400" cy="228600"/>
          </a:xfrm>
          <a:prstGeom prst="rightArrow">
            <a:avLst>
              <a:gd name="adj1" fmla="val 50000"/>
              <a:gd name="adj2" fmla="val 100000"/>
            </a:avLst>
          </a:prstGeom>
          <a:solidFill>
            <a:schemeClr val="bg2"/>
          </a:solidFill>
          <a:ln w="9525">
            <a:solidFill>
              <a:schemeClr val="tx1"/>
            </a:solidFill>
            <a:miter lim="800000"/>
            <a:headEnd/>
            <a:tailEnd/>
          </a:ln>
        </p:spPr>
        <p:txBody>
          <a:bodyPr wrap="none" anchor="ctr"/>
          <a:lstStyle/>
          <a:p>
            <a:endParaRPr lang="en-SG"/>
          </a:p>
        </p:txBody>
      </p:sp>
      <p:pic>
        <p:nvPicPr>
          <p:cNvPr id="290829" name="Picture 13"/>
          <p:cNvPicPr>
            <a:picLocks noChangeAspect="1" noChangeArrowheads="1"/>
          </p:cNvPicPr>
          <p:nvPr/>
        </p:nvPicPr>
        <p:blipFill>
          <a:blip r:embed="rId3" cstate="print"/>
          <a:srcRect/>
          <a:stretch>
            <a:fillRect/>
          </a:stretch>
        </p:blipFill>
        <p:spPr bwMode="auto">
          <a:xfrm>
            <a:off x="5111080" y="2267644"/>
            <a:ext cx="1981200" cy="1449388"/>
          </a:xfrm>
          <a:prstGeom prst="rect">
            <a:avLst/>
          </a:prstGeom>
          <a:noFill/>
          <a:ln w="9525">
            <a:noFill/>
            <a:miter lim="800000"/>
            <a:headEnd/>
            <a:tailEnd/>
          </a:ln>
          <a:effectLst/>
        </p:spPr>
      </p:pic>
      <p:sp>
        <p:nvSpPr>
          <p:cNvPr id="290831" name="Rectangle 15"/>
          <p:cNvSpPr>
            <a:spLocks noChangeArrowheads="1"/>
          </p:cNvSpPr>
          <p:nvPr/>
        </p:nvSpPr>
        <p:spPr bwMode="auto">
          <a:xfrm rot="574552">
            <a:off x="6096000" y="3505200"/>
            <a:ext cx="762000" cy="152400"/>
          </a:xfrm>
          <a:prstGeom prst="rect">
            <a:avLst/>
          </a:prstGeom>
          <a:solidFill>
            <a:schemeClr val="tx1"/>
          </a:solidFill>
          <a:ln w="9525">
            <a:solidFill>
              <a:schemeClr val="tx1"/>
            </a:solidFill>
            <a:miter lim="800000"/>
            <a:headEnd/>
            <a:tailEnd/>
          </a:ln>
        </p:spPr>
        <p:txBody>
          <a:bodyPr wrap="none" anchor="ctr"/>
          <a:lstStyle/>
          <a:p>
            <a:endParaRPr lang="en-SG"/>
          </a:p>
        </p:txBody>
      </p:sp>
      <p:pic>
        <p:nvPicPr>
          <p:cNvPr id="290832" name="Picture 16"/>
          <p:cNvPicPr>
            <a:picLocks noChangeAspect="1" noChangeArrowheads="1"/>
          </p:cNvPicPr>
          <p:nvPr/>
        </p:nvPicPr>
        <p:blipFill>
          <a:blip r:embed="rId4" cstate="print"/>
          <a:srcRect/>
          <a:stretch>
            <a:fillRect/>
          </a:stretch>
        </p:blipFill>
        <p:spPr bwMode="auto">
          <a:xfrm>
            <a:off x="228600" y="4203476"/>
            <a:ext cx="1330325" cy="1601788"/>
          </a:xfrm>
          <a:prstGeom prst="rect">
            <a:avLst/>
          </a:prstGeom>
          <a:noFill/>
          <a:ln w="9525">
            <a:noFill/>
            <a:miter lim="800000"/>
            <a:headEnd/>
            <a:tailEnd/>
          </a:ln>
          <a:effectLst/>
        </p:spPr>
      </p:pic>
      <p:sp>
        <p:nvSpPr>
          <p:cNvPr id="290833" name="AutoShape 17"/>
          <p:cNvSpPr>
            <a:spLocks noChangeArrowheads="1"/>
          </p:cNvSpPr>
          <p:nvPr/>
        </p:nvSpPr>
        <p:spPr bwMode="auto">
          <a:xfrm>
            <a:off x="1691680" y="4965476"/>
            <a:ext cx="661988" cy="171450"/>
          </a:xfrm>
          <a:prstGeom prst="rightArrow">
            <a:avLst>
              <a:gd name="adj1" fmla="val 50000"/>
              <a:gd name="adj2" fmla="val 96528"/>
            </a:avLst>
          </a:prstGeom>
          <a:solidFill>
            <a:schemeClr val="bg2"/>
          </a:solidFill>
          <a:ln w="9525">
            <a:solidFill>
              <a:schemeClr val="tx1"/>
            </a:solidFill>
            <a:miter lim="800000"/>
            <a:headEnd/>
            <a:tailEnd/>
          </a:ln>
        </p:spPr>
        <p:txBody>
          <a:bodyPr wrap="none" anchor="ctr"/>
          <a:lstStyle/>
          <a:p>
            <a:endParaRPr lang="en-SG"/>
          </a:p>
        </p:txBody>
      </p:sp>
      <p:sp>
        <p:nvSpPr>
          <p:cNvPr id="290836" name="AutoShape 20"/>
          <p:cNvSpPr>
            <a:spLocks noChangeArrowheads="1"/>
          </p:cNvSpPr>
          <p:nvPr/>
        </p:nvSpPr>
        <p:spPr bwMode="auto">
          <a:xfrm>
            <a:off x="4932040" y="4965476"/>
            <a:ext cx="533400" cy="228600"/>
          </a:xfrm>
          <a:prstGeom prst="rightArrow">
            <a:avLst>
              <a:gd name="adj1" fmla="val 50000"/>
              <a:gd name="adj2" fmla="val 58333"/>
            </a:avLst>
          </a:prstGeom>
          <a:solidFill>
            <a:schemeClr val="bg2"/>
          </a:solidFill>
          <a:ln w="9525">
            <a:solidFill>
              <a:schemeClr val="tx1"/>
            </a:solidFill>
            <a:miter lim="800000"/>
            <a:headEnd/>
            <a:tailEnd/>
          </a:ln>
        </p:spPr>
        <p:txBody>
          <a:bodyPr wrap="none" anchor="ctr"/>
          <a:lstStyle/>
          <a:p>
            <a:endParaRPr lang="en-SG"/>
          </a:p>
        </p:txBody>
      </p:sp>
      <p:pic>
        <p:nvPicPr>
          <p:cNvPr id="290837" name="Picture 21"/>
          <p:cNvPicPr>
            <a:picLocks noChangeAspect="1" noChangeArrowheads="1"/>
          </p:cNvPicPr>
          <p:nvPr/>
        </p:nvPicPr>
        <p:blipFill>
          <a:blip r:embed="rId5" cstate="print"/>
          <a:srcRect/>
          <a:stretch>
            <a:fillRect/>
          </a:stretch>
        </p:blipFill>
        <p:spPr bwMode="auto">
          <a:xfrm>
            <a:off x="5562600" y="4608513"/>
            <a:ext cx="1981200" cy="877887"/>
          </a:xfrm>
          <a:prstGeom prst="rect">
            <a:avLst/>
          </a:prstGeom>
          <a:noFill/>
          <a:ln w="9525">
            <a:noFill/>
            <a:miter lim="800000"/>
            <a:headEnd/>
            <a:tailEnd/>
          </a:ln>
          <a:effectLst/>
        </p:spPr>
      </p:pic>
      <p:sp>
        <p:nvSpPr>
          <p:cNvPr id="290840" name="Text Box 24"/>
          <p:cNvSpPr txBox="1">
            <a:spLocks noChangeArrowheads="1"/>
          </p:cNvSpPr>
          <p:nvPr/>
        </p:nvSpPr>
        <p:spPr bwMode="auto">
          <a:xfrm>
            <a:off x="2209800" y="4848100"/>
            <a:ext cx="2895600" cy="369332"/>
          </a:xfrm>
          <a:prstGeom prst="rect">
            <a:avLst/>
          </a:prstGeom>
          <a:noFill/>
          <a:ln w="9525">
            <a:noFill/>
            <a:miter lim="800000"/>
            <a:headEnd/>
            <a:tailEnd/>
          </a:ln>
        </p:spPr>
        <p:txBody>
          <a:bodyPr>
            <a:spAutoFit/>
          </a:bodyPr>
          <a:lstStyle/>
          <a:p>
            <a:pPr algn="ctr">
              <a:spcBef>
                <a:spcPct val="50000"/>
              </a:spcBef>
            </a:pPr>
            <a:r>
              <a:rPr lang="fr-FR" dirty="0" err="1">
                <a:solidFill>
                  <a:schemeClr val="bg1"/>
                </a:solidFill>
              </a:rPr>
              <a:t>Electromagnetism</a:t>
            </a:r>
            <a:endParaRPr lang="en-US" dirty="0">
              <a:solidFill>
                <a:schemeClr val="bg1"/>
              </a:solidFill>
            </a:endParaRPr>
          </a:p>
        </p:txBody>
      </p:sp>
      <p:sp>
        <p:nvSpPr>
          <p:cNvPr id="290841" name="Text Box 25"/>
          <p:cNvSpPr txBox="1">
            <a:spLocks noChangeArrowheads="1"/>
          </p:cNvSpPr>
          <p:nvPr/>
        </p:nvSpPr>
        <p:spPr bwMode="auto">
          <a:xfrm>
            <a:off x="2620144" y="2793807"/>
            <a:ext cx="1447800" cy="369332"/>
          </a:xfrm>
          <a:prstGeom prst="rect">
            <a:avLst/>
          </a:prstGeom>
          <a:noFill/>
          <a:ln w="9525">
            <a:noFill/>
            <a:miter lim="800000"/>
            <a:headEnd/>
            <a:tailEnd/>
          </a:ln>
        </p:spPr>
        <p:txBody>
          <a:bodyPr>
            <a:spAutoFit/>
          </a:bodyPr>
          <a:lstStyle/>
          <a:p>
            <a:pPr algn="ctr">
              <a:spcBef>
                <a:spcPct val="50000"/>
              </a:spcBef>
            </a:pPr>
            <a:r>
              <a:rPr lang="fr-FR" dirty="0" err="1">
                <a:solidFill>
                  <a:schemeClr val="bg1"/>
                </a:solidFill>
              </a:rPr>
              <a:t>Relativity</a:t>
            </a:r>
            <a:endParaRPr lang="en-US" dirty="0">
              <a:solidFill>
                <a:schemeClr val="bg1"/>
              </a:solidFill>
            </a:endParaRPr>
          </a:p>
        </p:txBody>
      </p:sp>
      <p:sp>
        <p:nvSpPr>
          <p:cNvPr id="290844" name="Text Box 28"/>
          <p:cNvSpPr txBox="1">
            <a:spLocks noChangeArrowheads="1"/>
          </p:cNvSpPr>
          <p:nvPr/>
        </p:nvSpPr>
        <p:spPr bwMode="auto">
          <a:xfrm>
            <a:off x="7131496" y="2276872"/>
            <a:ext cx="1905000" cy="1384995"/>
          </a:xfrm>
          <a:prstGeom prst="rect">
            <a:avLst/>
          </a:prstGeom>
          <a:noFill/>
          <a:ln w="9525">
            <a:noFill/>
            <a:miter lim="800000"/>
            <a:headEnd/>
            <a:tailEnd/>
          </a:ln>
        </p:spPr>
        <p:txBody>
          <a:bodyPr>
            <a:spAutoFit/>
          </a:bodyPr>
          <a:lstStyle/>
          <a:p>
            <a:r>
              <a:rPr lang="en-GB" sz="1200" dirty="0">
                <a:solidFill>
                  <a:schemeClr val="bg1"/>
                </a:solidFill>
                <a:latin typeface="Helvetica" pitchFamily="34" charset="0"/>
              </a:rPr>
              <a:t>For GPS to work, we have to take into account the correction due to time dilation. Otherwise, there would be a position error of around 10m after just 5 minutes of travel-time!</a:t>
            </a:r>
          </a:p>
        </p:txBody>
      </p:sp>
      <p:sp>
        <p:nvSpPr>
          <p:cNvPr id="290845" name="Text Box 29"/>
          <p:cNvSpPr txBox="1">
            <a:spLocks noChangeArrowheads="1"/>
          </p:cNvSpPr>
          <p:nvPr/>
        </p:nvSpPr>
        <p:spPr bwMode="auto">
          <a:xfrm>
            <a:off x="355898" y="5733256"/>
            <a:ext cx="1047750" cy="274638"/>
          </a:xfrm>
          <a:prstGeom prst="rect">
            <a:avLst/>
          </a:prstGeom>
          <a:noFill/>
          <a:ln w="9525">
            <a:noFill/>
            <a:miter lim="800000"/>
            <a:headEnd/>
            <a:tailEnd/>
          </a:ln>
        </p:spPr>
        <p:txBody>
          <a:bodyPr wrap="none">
            <a:spAutoFit/>
          </a:bodyPr>
          <a:lstStyle/>
          <a:p>
            <a:r>
              <a:rPr lang="en-US" sz="1200" dirty="0"/>
              <a:t>J.C. Maxwell</a:t>
            </a:r>
          </a:p>
        </p:txBody>
      </p:sp>
      <p:sp>
        <p:nvSpPr>
          <p:cNvPr id="290846" name="Text Box 30"/>
          <p:cNvSpPr txBox="1">
            <a:spLocks noChangeArrowheads="1"/>
          </p:cNvSpPr>
          <p:nvPr/>
        </p:nvSpPr>
        <p:spPr bwMode="auto">
          <a:xfrm>
            <a:off x="418827" y="3569642"/>
            <a:ext cx="912813" cy="274638"/>
          </a:xfrm>
          <a:prstGeom prst="rect">
            <a:avLst/>
          </a:prstGeom>
          <a:noFill/>
          <a:ln w="9525">
            <a:noFill/>
            <a:miter lim="800000"/>
            <a:headEnd/>
            <a:tailEnd/>
          </a:ln>
        </p:spPr>
        <p:txBody>
          <a:bodyPr wrap="none">
            <a:spAutoFit/>
          </a:bodyPr>
          <a:lstStyle/>
          <a:p>
            <a:r>
              <a:rPr lang="en-US" sz="1200" dirty="0">
                <a:solidFill>
                  <a:schemeClr val="bg1"/>
                </a:solidFill>
              </a:rPr>
              <a:t>A. Einstein</a:t>
            </a:r>
          </a:p>
        </p:txBody>
      </p:sp>
      <p:sp>
        <p:nvSpPr>
          <p:cNvPr id="290847" name="Text Box 31"/>
          <p:cNvSpPr txBox="1">
            <a:spLocks noChangeArrowheads="1"/>
          </p:cNvSpPr>
          <p:nvPr/>
        </p:nvSpPr>
        <p:spPr bwMode="auto">
          <a:xfrm>
            <a:off x="7543800" y="4653136"/>
            <a:ext cx="1676400" cy="1015663"/>
          </a:xfrm>
          <a:prstGeom prst="rect">
            <a:avLst/>
          </a:prstGeom>
          <a:noFill/>
          <a:ln w="9525">
            <a:noFill/>
            <a:miter lim="800000"/>
            <a:headEnd/>
            <a:tailEnd/>
          </a:ln>
        </p:spPr>
        <p:txBody>
          <a:bodyPr>
            <a:spAutoFit/>
          </a:bodyPr>
          <a:lstStyle/>
          <a:p>
            <a:r>
              <a:rPr lang="en-GB" sz="1200" dirty="0">
                <a:solidFill>
                  <a:schemeClr val="bg1"/>
                </a:solidFill>
                <a:latin typeface="Helvetica" pitchFamily="34" charset="0"/>
              </a:rPr>
              <a:t>Telephones use electromagnetic waves to communicate</a:t>
            </a:r>
          </a:p>
          <a:p>
            <a:endParaRPr lang="fr-FR" sz="1200" dirty="0">
              <a:solidFill>
                <a:schemeClr val="bg1"/>
              </a:solidFill>
              <a:latin typeface="Helvetica"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Particle Physics</a:t>
            </a:r>
            <a:endParaRPr lang="en-US" dirty="0"/>
          </a:p>
        </p:txBody>
      </p:sp>
      <p:sp>
        <p:nvSpPr>
          <p:cNvPr id="3" name="Content Placeholder 2"/>
          <p:cNvSpPr>
            <a:spLocks noGrp="1"/>
          </p:cNvSpPr>
          <p:nvPr>
            <p:ph idx="1"/>
          </p:nvPr>
        </p:nvSpPr>
        <p:spPr/>
        <p:txBody>
          <a:bodyPr>
            <a:normAutofit fontScale="92500" lnSpcReduction="20000"/>
          </a:bodyPr>
          <a:lstStyle/>
          <a:p>
            <a:pPr>
              <a:lnSpc>
                <a:spcPct val="110000"/>
              </a:lnSpc>
            </a:pPr>
            <a:r>
              <a:rPr lang="en-US" sz="3200" dirty="0" smtClean="0"/>
              <a:t>Particle physics is a modern name for centuries old effort to understand the laws of </a:t>
            </a:r>
            <a:r>
              <a:rPr lang="en-US" sz="3200" dirty="0" smtClean="0"/>
              <a:t>nature.</a:t>
            </a:r>
            <a:endParaRPr lang="en-US" sz="3200" dirty="0" smtClean="0"/>
          </a:p>
          <a:p>
            <a:pPr>
              <a:lnSpc>
                <a:spcPct val="110000"/>
              </a:lnSpc>
            </a:pPr>
            <a:r>
              <a:rPr lang="en-US" sz="3200" dirty="0" smtClean="0"/>
              <a:t>Aims to answer the two following questions:</a:t>
            </a:r>
          </a:p>
          <a:p>
            <a:pPr lvl="1">
              <a:lnSpc>
                <a:spcPct val="110000"/>
              </a:lnSpc>
            </a:pPr>
            <a:r>
              <a:rPr lang="en-US" sz="2800" dirty="0" smtClean="0"/>
              <a:t>What are the elementary constituents of matter ?</a:t>
            </a:r>
          </a:p>
          <a:p>
            <a:pPr lvl="1">
              <a:lnSpc>
                <a:spcPct val="110000"/>
              </a:lnSpc>
            </a:pPr>
            <a:r>
              <a:rPr lang="en-US" sz="2800" dirty="0" smtClean="0"/>
              <a:t>What are the forces that control their behaviour at the most basic level?</a:t>
            </a:r>
          </a:p>
          <a:p>
            <a:pPr>
              <a:lnSpc>
                <a:spcPct val="110000"/>
              </a:lnSpc>
            </a:pPr>
            <a:r>
              <a:rPr lang="en-US" sz="3200" dirty="0" smtClean="0"/>
              <a:t>Get particles to interact and study the resulting products and features.</a:t>
            </a:r>
          </a:p>
          <a:p>
            <a:pPr>
              <a:lnSpc>
                <a:spcPct val="110000"/>
              </a:lnSpc>
            </a:pPr>
            <a:r>
              <a:rPr lang="en-US" sz="3200" dirty="0" smtClean="0"/>
              <a:t>Aim to measure the energy, the direction and the identity of these products as precisely as possible.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Standard Model of particle Physics</a:t>
            </a:r>
            <a:endParaRPr lang="en-US" dirty="0"/>
          </a:p>
        </p:txBody>
      </p:sp>
      <p:pic>
        <p:nvPicPr>
          <p:cNvPr id="14" name="Content Placeholder 13" descr="standardmodel.jpg"/>
          <p:cNvPicPr>
            <a:picLocks noGrp="1" noChangeAspect="1"/>
          </p:cNvPicPr>
          <p:nvPr>
            <p:ph sz="half" idx="4294967295"/>
          </p:nvPr>
        </p:nvPicPr>
        <p:blipFill>
          <a:blip r:embed="rId3" cstate="print"/>
          <a:stretch>
            <a:fillRect/>
          </a:stretch>
        </p:blipFill>
        <p:spPr>
          <a:xfrm>
            <a:off x="611560" y="1079500"/>
            <a:ext cx="4162890" cy="5148000"/>
          </a:xfrm>
        </p:spPr>
      </p:pic>
      <p:pic>
        <p:nvPicPr>
          <p:cNvPr id="16" name="Content Placeholder 15" descr="reality_standard_model2.gif"/>
          <p:cNvPicPr>
            <a:picLocks noGrp="1" noChangeAspect="1"/>
          </p:cNvPicPr>
          <p:nvPr>
            <p:ph sz="half" idx="4294967295"/>
          </p:nvPr>
        </p:nvPicPr>
        <p:blipFill>
          <a:blip r:embed="rId4" cstate="print"/>
          <a:stretch>
            <a:fillRect/>
          </a:stretch>
        </p:blipFill>
        <p:spPr>
          <a:xfrm>
            <a:off x="4788024" y="1079500"/>
            <a:ext cx="3770966" cy="5148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forces of nature</a:t>
            </a:r>
            <a:endParaRPr lang="en-US" dirty="0"/>
          </a:p>
        </p:txBody>
      </p:sp>
      <p:pic>
        <p:nvPicPr>
          <p:cNvPr id="6" name="Content Placeholder 5"/>
          <p:cNvPicPr>
            <a:picLocks noGrp="1" noChangeAspect="1" noChangeArrowheads="1"/>
          </p:cNvPicPr>
          <p:nvPr>
            <p:ph idx="1"/>
          </p:nvPr>
        </p:nvPicPr>
        <p:blipFill>
          <a:blip r:embed="rId3" cstate="print"/>
          <a:srcRect/>
          <a:stretch>
            <a:fillRect/>
          </a:stretch>
        </p:blipFill>
        <p:spPr>
          <a:xfrm>
            <a:off x="1818385" y="1080000"/>
            <a:ext cx="5507231" cy="5148000"/>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Particle accelerators</a:t>
            </a:r>
            <a:endParaRPr lang="en-US" dirty="0"/>
          </a:p>
        </p:txBody>
      </p:sp>
      <p:sp>
        <p:nvSpPr>
          <p:cNvPr id="3" name="Content Placeholder 2"/>
          <p:cNvSpPr>
            <a:spLocks noGrp="1"/>
          </p:cNvSpPr>
          <p:nvPr>
            <p:ph idx="1"/>
          </p:nvPr>
        </p:nvSpPr>
        <p:spPr>
          <a:xfrm>
            <a:off x="72000" y="1312754"/>
            <a:ext cx="9000000" cy="5023500"/>
          </a:xfrm>
        </p:spPr>
        <p:txBody>
          <a:bodyPr>
            <a:normAutofit fontScale="70000" lnSpcReduction="20000"/>
          </a:bodyPr>
          <a:lstStyle/>
          <a:p>
            <a:pPr>
              <a:lnSpc>
                <a:spcPct val="120000"/>
              </a:lnSpc>
            </a:pPr>
            <a:r>
              <a:rPr lang="en-US" sz="3600" dirty="0" smtClean="0"/>
              <a:t>Accelerate particles to high energies.</a:t>
            </a:r>
          </a:p>
          <a:p>
            <a:pPr>
              <a:lnSpc>
                <a:spcPct val="120000"/>
              </a:lnSpc>
            </a:pPr>
            <a:r>
              <a:rPr lang="en-US" sz="3600" dirty="0" smtClean="0"/>
              <a:t>The higher energies allow us to:</a:t>
            </a:r>
          </a:p>
          <a:p>
            <a:pPr lvl="1">
              <a:lnSpc>
                <a:spcPct val="120000"/>
              </a:lnSpc>
            </a:pPr>
            <a:r>
              <a:rPr lang="en-US" sz="3100" dirty="0" smtClean="0"/>
              <a:t>look deeper into matter (E </a:t>
            </a:r>
            <a:r>
              <a:rPr lang="en-US" sz="3100" dirty="0" smtClean="0">
                <a:sym typeface="Symbol" pitchFamily="18" charset="2"/>
              </a:rPr>
              <a:t></a:t>
            </a:r>
            <a:r>
              <a:rPr lang="en-US" sz="3100" dirty="0" smtClean="0"/>
              <a:t> 1/size) (</a:t>
            </a:r>
            <a:r>
              <a:rPr lang="en-US" sz="3100" i="1" dirty="0" smtClean="0"/>
              <a:t>powerful microscopes</a:t>
            </a:r>
            <a:r>
              <a:rPr lang="en-US" sz="3100" dirty="0" smtClean="0"/>
              <a:t>) </a:t>
            </a:r>
          </a:p>
          <a:p>
            <a:pPr lvl="1">
              <a:lnSpc>
                <a:spcPct val="120000"/>
              </a:lnSpc>
            </a:pPr>
            <a:r>
              <a:rPr lang="en-US" sz="3100" dirty="0" smtClean="0"/>
              <a:t>discover new heavier particles (E = mc</a:t>
            </a:r>
            <a:r>
              <a:rPr lang="en-US" sz="3100" baseline="30000" dirty="0" smtClean="0"/>
              <a:t>2</a:t>
            </a:r>
            <a:r>
              <a:rPr lang="en-US" sz="3100" dirty="0" smtClean="0"/>
              <a:t>)</a:t>
            </a:r>
          </a:p>
          <a:p>
            <a:pPr lvl="1">
              <a:lnSpc>
                <a:spcPct val="120000"/>
              </a:lnSpc>
            </a:pPr>
            <a:r>
              <a:rPr lang="en-US" sz="3100" dirty="0" smtClean="0"/>
              <a:t>probe conditions of early universe (E = kT)</a:t>
            </a:r>
          </a:p>
          <a:p>
            <a:pPr lvl="1">
              <a:lnSpc>
                <a:spcPct val="120000"/>
              </a:lnSpc>
            </a:pPr>
            <a:r>
              <a:rPr lang="en-US" sz="3100" dirty="0" smtClean="0"/>
              <a:t>revisit the earlier moments of our ancestral universe (</a:t>
            </a:r>
            <a:r>
              <a:rPr lang="en-US" sz="3100" i="1" dirty="0" smtClean="0"/>
              <a:t>powerful telescopes</a:t>
            </a:r>
            <a:r>
              <a:rPr lang="en-US" sz="3100" dirty="0" smtClean="0"/>
              <a:t>)</a:t>
            </a:r>
          </a:p>
          <a:p>
            <a:pPr lvl="1">
              <a:lnSpc>
                <a:spcPct val="120000"/>
              </a:lnSpc>
            </a:pPr>
            <a:r>
              <a:rPr lang="en-US" sz="3100" dirty="0" smtClean="0"/>
              <a:t>observe phenomena and particles normally no longer visible or existing in our time</a:t>
            </a:r>
          </a:p>
          <a:p>
            <a:pPr>
              <a:lnSpc>
                <a:spcPct val="120000"/>
              </a:lnSpc>
            </a:pPr>
            <a:r>
              <a:rPr lang="en-US" sz="3600" dirty="0" smtClean="0">
                <a:solidFill>
                  <a:srgbClr val="FFFF00"/>
                </a:solidFill>
              </a:rPr>
              <a:t>All in a controlled way in the laboratory</a:t>
            </a:r>
            <a:endParaRPr lang="en-US" sz="3600" dirty="0" smtClean="0"/>
          </a:p>
          <a:p>
            <a:pPr lvl="1">
              <a:lnSpc>
                <a:spcPct val="120000"/>
              </a:lnSpc>
            </a:pPr>
            <a:endParaRPr lang="en-US" dirty="0" smtClean="0"/>
          </a:p>
          <a:p>
            <a:pPr lvl="1">
              <a:lnSpc>
                <a:spcPct val="120000"/>
              </a:lnSpc>
            </a:pPr>
            <a:endParaRPr lang="en-US" dirty="0" smtClean="0"/>
          </a:p>
          <a:p>
            <a:pPr>
              <a:lnSpc>
                <a:spcPct val="120000"/>
              </a:lnSpc>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p:cBhvr override="childStyle">
                                        <p:cTn dur="1" fill="hold" display="0" masterRel="nextClick" afterEffect="1"/>
                                        <p:tgtEl>
                                          <p:spTgt spid="3">
                                            <p:txEl>
                                              <p:pRg st="5" end="5"/>
                                            </p:txEl>
                                          </p:spTgt>
                                        </p:tgtEl>
                                        <p:attrNameLst>
                                          <p:attrName>ppt_c</p:attrName>
                                        </p:attrNameLst>
                                      </p:cBhvr>
                                      <p:to>
                                        <a:schemeClr val="folHlink"/>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p:cBhvr override="childStyle">
                                        <p:cTn dur="1" fill="hold" display="0" masterRel="nextClick" afterEffect="1"/>
                                        <p:tgtEl>
                                          <p:spTgt spid="3">
                                            <p:txEl>
                                              <p:pRg st="6" end="6"/>
                                            </p:txEl>
                                          </p:spTgt>
                                        </p:tgtEl>
                                        <p:attrNameLst>
                                          <p:attrName>ppt_c</p:attrName>
                                        </p:attrNameLst>
                                      </p:cBhvr>
                                      <p:to>
                                        <a:schemeClr val="folHlink"/>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defRPr/>
            </a:pPr>
            <a:r>
              <a:rPr lang="en-US" dirty="0" smtClean="0"/>
              <a:t>Speed of light; E=mc</a:t>
            </a:r>
            <a:r>
              <a:rPr lang="en-US" baseline="30000" dirty="0" smtClean="0">
                <a:ea typeface="Arial Unicode MS" pitchFamily="34" charset="-128"/>
                <a:cs typeface="Arial Unicode MS" pitchFamily="34" charset="-128"/>
              </a:rPr>
              <a:t>2</a:t>
            </a:r>
            <a:endParaRPr lang="en-US" dirty="0" smtClean="0"/>
          </a:p>
        </p:txBody>
      </p:sp>
      <p:pic>
        <p:nvPicPr>
          <p:cNvPr id="7173" name="Picture 3"/>
          <p:cNvPicPr>
            <a:picLocks noChangeArrowheads="1"/>
          </p:cNvPicPr>
          <p:nvPr/>
        </p:nvPicPr>
        <p:blipFill>
          <a:blip r:embed="rId3" cstate="print"/>
          <a:srcRect/>
          <a:stretch>
            <a:fillRect/>
          </a:stretch>
        </p:blipFill>
        <p:spPr bwMode="auto">
          <a:xfrm>
            <a:off x="745200" y="1080000"/>
            <a:ext cx="7632000" cy="3060000"/>
          </a:xfrm>
          <a:prstGeom prst="rect">
            <a:avLst/>
          </a:prstGeom>
          <a:noFill/>
          <a:ln w="9525">
            <a:noFill/>
            <a:miter lim="800000"/>
            <a:headEnd/>
            <a:tailEnd/>
          </a:ln>
        </p:spPr>
      </p:pic>
      <p:grpSp>
        <p:nvGrpSpPr>
          <p:cNvPr id="8" name="Group 7"/>
          <p:cNvGrpSpPr/>
          <p:nvPr/>
        </p:nvGrpSpPr>
        <p:grpSpPr>
          <a:xfrm>
            <a:off x="744888" y="4199630"/>
            <a:ext cx="7654224" cy="2039170"/>
            <a:chOff x="1115616" y="4199630"/>
            <a:chExt cx="7654224" cy="2039170"/>
          </a:xfrm>
        </p:grpSpPr>
        <p:pic>
          <p:nvPicPr>
            <p:cNvPr id="7174" name="Picture 5"/>
            <p:cNvPicPr>
              <a:picLocks noChangeAspect="1" noChangeArrowheads="1"/>
            </p:cNvPicPr>
            <p:nvPr/>
          </p:nvPicPr>
          <p:blipFill>
            <a:blip r:embed="rId4" cstate="print"/>
            <a:srcRect t="58308" r="3356" b="4683"/>
            <a:stretch>
              <a:fillRect/>
            </a:stretch>
          </p:blipFill>
          <p:spPr bwMode="auto">
            <a:xfrm>
              <a:off x="1115616" y="4199630"/>
              <a:ext cx="5567705" cy="2037682"/>
            </a:xfrm>
            <a:prstGeom prst="rect">
              <a:avLst/>
            </a:prstGeom>
            <a:noFill/>
            <a:ln w="9525">
              <a:noFill/>
              <a:miter lim="800000"/>
              <a:headEnd/>
              <a:tailEnd/>
            </a:ln>
          </p:spPr>
        </p:pic>
        <p:pic>
          <p:nvPicPr>
            <p:cNvPr id="7" name="Picture 5" descr="600px-Albert_Einstein_Head"/>
            <p:cNvPicPr>
              <a:picLocks noChangeAspect="1" noChangeArrowheads="1"/>
            </p:cNvPicPr>
            <p:nvPr/>
          </p:nvPicPr>
          <p:blipFill>
            <a:blip r:embed="rId5" cstate="print"/>
            <a:srcRect/>
            <a:stretch>
              <a:fillRect/>
            </a:stretch>
          </p:blipFill>
          <p:spPr bwMode="auto">
            <a:xfrm>
              <a:off x="6732240" y="4201200"/>
              <a:ext cx="2037600" cy="20376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additive="base">
                                        <p:cTn id="7" dur="500" fill="hold"/>
                                        <p:tgtEl>
                                          <p:spTgt spid="7173"/>
                                        </p:tgtEl>
                                        <p:attrNameLst>
                                          <p:attrName>ppt_x</p:attrName>
                                        </p:attrNameLst>
                                      </p:cBhvr>
                                      <p:tavLst>
                                        <p:tav tm="0">
                                          <p:val>
                                            <p:strVal val="#ppt_x"/>
                                          </p:val>
                                        </p:tav>
                                        <p:tav tm="100000">
                                          <p:val>
                                            <p:strVal val="#ppt_x"/>
                                          </p:val>
                                        </p:tav>
                                      </p:tavLst>
                                    </p:anim>
                                    <p:anim calcmode="lin" valueType="num">
                                      <p:cBhvr additive="base">
                                        <p:cTn id="8" dur="500" fill="hold"/>
                                        <p:tgtEl>
                                          <p:spTgt spid="717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P102325510_template">
  <a:themeElements>
    <a:clrScheme name="Custom 54">
      <a:dk1>
        <a:sysClr val="windowText" lastClr="000000"/>
      </a:dk1>
      <a:lt1>
        <a:sysClr val="window" lastClr="FFFFFF"/>
      </a:lt1>
      <a:dk2>
        <a:srgbClr val="000000"/>
      </a:dk2>
      <a:lt2>
        <a:srgbClr val="FFFFFF"/>
      </a:lt2>
      <a:accent1>
        <a:srgbClr val="748278"/>
      </a:accent1>
      <a:accent2>
        <a:srgbClr val="414E59"/>
      </a:accent2>
      <a:accent3>
        <a:srgbClr val="4D4D89"/>
      </a:accent3>
      <a:accent4>
        <a:srgbClr val="95A5BB"/>
      </a:accent4>
      <a:accent5>
        <a:srgbClr val="57677B"/>
      </a:accent5>
      <a:accent6>
        <a:srgbClr val="50717C"/>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1D59560-9F12-4690-BE76-5F5F67406D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TP102325510_template</Template>
  <TotalTime>2912</TotalTime>
  <Words>2449</Words>
  <Application>Microsoft Office PowerPoint</Application>
  <PresentationFormat>On-screen Show (4:3)</PresentationFormat>
  <Paragraphs>243</Paragraphs>
  <Slides>48</Slides>
  <Notes>30</Notes>
  <HiddenSlides>0</HiddenSlides>
  <MMClips>1</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TP102325510_template</vt:lpstr>
      <vt:lpstr>Engineering marvels at work  to unravel nature’s secrets</vt:lpstr>
      <vt:lpstr>Science and engineering</vt:lpstr>
      <vt:lpstr>Powers of ten - How small is small?</vt:lpstr>
      <vt:lpstr>Instruments and Observables</vt:lpstr>
      <vt:lpstr>Particle Physics</vt:lpstr>
      <vt:lpstr>Standard Model of particle Physics</vt:lpstr>
      <vt:lpstr>Four forces of nature</vt:lpstr>
      <vt:lpstr>Particle accelerators</vt:lpstr>
      <vt:lpstr>Speed of light; E=mc2</vt:lpstr>
      <vt:lpstr>Why the LHC?</vt:lpstr>
      <vt:lpstr>Newton's unfinished business...</vt:lpstr>
      <vt:lpstr>An invisible problem...</vt:lpstr>
      <vt:lpstr>Why is there no more antimatter?</vt:lpstr>
      <vt:lpstr>Secrets of the Big Bang</vt:lpstr>
      <vt:lpstr>Big Bang – Part 1</vt:lpstr>
      <vt:lpstr>Big Bang – Part 2</vt:lpstr>
      <vt:lpstr>The tools of the trade</vt:lpstr>
      <vt:lpstr>CERN: A world laboratory</vt:lpstr>
      <vt:lpstr>Large Hadron Collider timeline</vt:lpstr>
      <vt:lpstr>Overall layout of LHC</vt:lpstr>
      <vt:lpstr>Slide 21</vt:lpstr>
      <vt:lpstr>Fascinating facts about LHC</vt:lpstr>
      <vt:lpstr>Energy management challenges</vt:lpstr>
      <vt:lpstr>Are the LHC collisions dangerous?</vt:lpstr>
      <vt:lpstr>Are the LHC collisions dangerous?</vt:lpstr>
      <vt:lpstr>Visualisation of a blackhole</vt:lpstr>
      <vt:lpstr>Are the LHC collisions dangerous?</vt:lpstr>
      <vt:lpstr>Are the LHC collisions dangerous?</vt:lpstr>
      <vt:lpstr>CMS – One of the experiments on LHC</vt:lpstr>
      <vt:lpstr>CMS Experiment under construction</vt:lpstr>
      <vt:lpstr>Home ready for CMS detector</vt:lpstr>
      <vt:lpstr>Extreme engineering</vt:lpstr>
      <vt:lpstr>Riding on Silicon technology wave</vt:lpstr>
      <vt:lpstr>Typical particle collisions at the LHC</vt:lpstr>
      <vt:lpstr>Slice of an accelerator physics experiment</vt:lpstr>
      <vt:lpstr>Trigger and data acquisition system</vt:lpstr>
      <vt:lpstr>Acquiring and recording data of Interest</vt:lpstr>
      <vt:lpstr>Giant computing systems</vt:lpstr>
      <vt:lpstr>Indians@LHC</vt:lpstr>
      <vt:lpstr>What is your take?</vt:lpstr>
      <vt:lpstr>Summary</vt:lpstr>
      <vt:lpstr>Philosophy of Science</vt:lpstr>
      <vt:lpstr>Backup slides</vt:lpstr>
      <vt:lpstr>Higgs and Bose</vt:lpstr>
      <vt:lpstr>Slide 45</vt:lpstr>
      <vt:lpstr>Slide 46</vt:lpstr>
      <vt:lpstr>Slide 47</vt:lpstr>
      <vt:lpstr>Slide 48</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Engineering marvels at work to  unravel nature’s secrets</dc:title>
  <dc:creator>Satyanarayana Bheesette</dc:creator>
  <cp:lastModifiedBy>Satyanarayana Bheesette</cp:lastModifiedBy>
  <cp:revision>46</cp:revision>
  <dcterms:created xsi:type="dcterms:W3CDTF">2011-09-05T17:03:33Z</dcterms:created>
  <dcterms:modified xsi:type="dcterms:W3CDTF">2011-09-10T09:37:43Z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TC023255119991</vt:lpwstr>
  </property>
</Properties>
</file>