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70" r:id="rId12"/>
    <p:sldId id="261" r:id="rId13"/>
    <p:sldId id="265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7DE2-1357-4ED2-90CE-0C668593D8A5}" type="datetimeFigureOut">
              <a:rPr lang="en-IN" smtClean="0"/>
              <a:t>01-08-2013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5B33-1D2B-40CC-ADC6-5D33E51969E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000" y="792000"/>
            <a:ext cx="9000000" cy="55800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Tx/>
              <a:buFont typeface="Wingdings" pitchFamily="2" charset="2"/>
              <a:buChar char="v"/>
              <a:defRPr>
                <a:solidFill>
                  <a:schemeClr val="tx1"/>
                </a:solidFill>
              </a:defRPr>
            </a:lvl2pPr>
            <a:lvl3pPr>
              <a:buClrTx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2000" y="84006"/>
            <a:ext cx="9000000" cy="648000"/>
          </a:xfrm>
        </p:spPr>
        <p:txBody>
          <a:bodyPr rtlCol="0" anchor="ctr" anchorCtr="1"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460000" cy="360000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408000"/>
            <a:ext cx="540000" cy="3600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708D47-BFEE-4B08-A5AD-85AADFAFB96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4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pAutoFit/>
          </a:bodyPr>
          <a:lstStyle/>
          <a:p>
            <a:r>
              <a:rPr lang="en-US" sz="1600" dirty="0" smtClean="0"/>
              <a:t>Dr. B.Satyanarayana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Scientific Officer (G)</a:t>
            </a:r>
          </a:p>
          <a:p>
            <a:r>
              <a:rPr lang="en-US" sz="1600" dirty="0" smtClean="0"/>
              <a:t>Department of High Energy Physics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Tata Institute of Fundamental Research</a:t>
            </a:r>
          </a:p>
          <a:p>
            <a:r>
              <a:rPr lang="en-US" sz="1600" dirty="0" smtClean="0"/>
              <a:t>Homi Bhabha Road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Colaba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Mumbai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400005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dirty="0" smtClean="0"/>
              <a:t>INDIA</a:t>
            </a:r>
          </a:p>
          <a:p>
            <a:r>
              <a:rPr lang="en-US" sz="1600" b="1" dirty="0" smtClean="0"/>
              <a:t>T</a:t>
            </a:r>
            <a:r>
              <a:rPr lang="en-US" sz="1600" dirty="0" smtClean="0"/>
              <a:t>: 09987537702 ▪ </a:t>
            </a:r>
            <a:r>
              <a:rPr lang="en-US" sz="1600" b="1" dirty="0" smtClean="0"/>
              <a:t>E</a:t>
            </a:r>
            <a:r>
              <a:rPr lang="en-US" sz="1600" dirty="0" smtClean="0"/>
              <a:t>: bsn@tifr.res.in </a:t>
            </a:r>
            <a:r>
              <a:rPr lang="en-US" sz="1600" dirty="0" smtClean="0">
                <a:cs typeface="Arial"/>
              </a:rPr>
              <a:t>▪ </a:t>
            </a:r>
            <a:r>
              <a:rPr lang="en-US" sz="1600" b="1" dirty="0" smtClean="0">
                <a:cs typeface="Arial"/>
              </a:rPr>
              <a:t>W</a:t>
            </a:r>
            <a:r>
              <a:rPr lang="en-US" sz="1600" dirty="0" smtClean="0">
                <a:cs typeface="Arial"/>
              </a:rPr>
              <a:t>: http://www.tifr.res.in/~bsn</a:t>
            </a:r>
            <a:endParaRPr lang="en-IN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Pollution: Why should I care?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200" dirty="0" smtClean="0"/>
          </a:p>
          <a:p>
            <a:r>
              <a:rPr lang="en-IN" sz="3200" dirty="0" smtClean="0"/>
              <a:t>Educate people to reduce, re-use and </a:t>
            </a:r>
            <a:r>
              <a:rPr lang="en-IN" sz="3200" dirty="0" smtClean="0"/>
              <a:t>recycle. </a:t>
            </a:r>
          </a:p>
          <a:p>
            <a:r>
              <a:rPr lang="en-IN" sz="3200" dirty="0" smtClean="0"/>
              <a:t>Enforce </a:t>
            </a:r>
            <a:r>
              <a:rPr lang="en-IN" sz="3200" dirty="0" smtClean="0"/>
              <a:t>legislation to prevent dumping in unauthorised areas with strict fines. </a:t>
            </a:r>
          </a:p>
          <a:p>
            <a:r>
              <a:rPr lang="en-IN" sz="3200" dirty="0" smtClean="0"/>
              <a:t>Large </a:t>
            </a:r>
            <a:r>
              <a:rPr lang="en-IN" sz="3200" dirty="0" smtClean="0"/>
              <a:t>fines levied when people litter, e.g., Hong </a:t>
            </a:r>
            <a:r>
              <a:rPr lang="en-IN" sz="3200" dirty="0" smtClean="0"/>
              <a:t>Kong</a:t>
            </a:r>
            <a:r>
              <a:rPr lang="en-IN" sz="3200" dirty="0" smtClean="0"/>
              <a:t> </a:t>
            </a:r>
            <a:r>
              <a:rPr lang="en-IN" sz="3200" dirty="0" smtClean="0"/>
              <a:t>and Singapore.</a:t>
            </a:r>
            <a:endParaRPr lang="en-IN" sz="3200" dirty="0" smtClean="0"/>
          </a:p>
          <a:p>
            <a:r>
              <a:rPr lang="en-IN" sz="3200" dirty="0" smtClean="0"/>
              <a:t>Use </a:t>
            </a:r>
            <a:r>
              <a:rPr lang="en-IN" sz="3200" dirty="0" smtClean="0"/>
              <a:t>only indigenous trees for </a:t>
            </a:r>
            <a:r>
              <a:rPr lang="en-IN" sz="3200" dirty="0" err="1" smtClean="0"/>
              <a:t>afforestation</a:t>
            </a:r>
            <a:r>
              <a:rPr lang="en-IN" sz="3200" dirty="0" smtClean="0"/>
              <a:t>. </a:t>
            </a:r>
          </a:p>
          <a:p>
            <a:r>
              <a:rPr lang="en-IN" sz="3200" dirty="0" smtClean="0"/>
              <a:t>Educate </a:t>
            </a:r>
            <a:r>
              <a:rPr lang="en-IN" sz="3200" dirty="0" smtClean="0"/>
              <a:t>farmers to ensure crop rotation. </a:t>
            </a:r>
          </a:p>
          <a:p>
            <a:r>
              <a:rPr lang="en-IN" sz="3200" dirty="0" smtClean="0"/>
              <a:t>Form </a:t>
            </a:r>
            <a:r>
              <a:rPr lang="en-IN" sz="3200" dirty="0" smtClean="0"/>
              <a:t>action groups in communities to clean up polluted areas. </a:t>
            </a:r>
          </a:p>
          <a:p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Soil pollution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Noise pollution has become a common feature of our daily life. But very loud noise makes us irritable.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 smtClean="0"/>
              <a:t>is not only in metropolitan </a:t>
            </a:r>
            <a:r>
              <a:rPr lang="en-IN" dirty="0" smtClean="0"/>
              <a:t>cities or </a:t>
            </a:r>
            <a:r>
              <a:rPr lang="en-IN" dirty="0" smtClean="0"/>
              <a:t>cities but also in villages </a:t>
            </a:r>
            <a:r>
              <a:rPr lang="en-IN" dirty="0" smtClean="0"/>
              <a:t>and towns </a:t>
            </a:r>
            <a:r>
              <a:rPr lang="en-IN" dirty="0" smtClean="0"/>
              <a:t>that experience noise pollution. </a:t>
            </a:r>
            <a:endParaRPr lang="en-IN" dirty="0" smtClean="0"/>
          </a:p>
          <a:p>
            <a:r>
              <a:rPr lang="en-IN" dirty="0" smtClean="0"/>
              <a:t>Tourist </a:t>
            </a:r>
            <a:r>
              <a:rPr lang="en-IN" dirty="0" smtClean="0"/>
              <a:t>places can also be a problem that creates noise pollution. </a:t>
            </a:r>
            <a:endParaRPr lang="en-IN" dirty="0" smtClean="0"/>
          </a:p>
          <a:p>
            <a:r>
              <a:rPr lang="en-IN" dirty="0" smtClean="0"/>
              <a:t>High noise levels </a:t>
            </a:r>
            <a:r>
              <a:rPr lang="en-IN" dirty="0" smtClean="0"/>
              <a:t>can contribute to cardiovascular effects in humans, increased blood pressure and increased stress </a:t>
            </a:r>
            <a:r>
              <a:rPr lang="en-IN" dirty="0" smtClean="0"/>
              <a:t>and vasoconstriction</a:t>
            </a:r>
            <a:r>
              <a:rPr lang="en-IN" dirty="0" smtClean="0"/>
              <a:t>, and an increased incidence of coronary artery disease.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 smtClean="0"/>
              <a:t>animals, noise may increase the risk of </a:t>
            </a:r>
            <a:r>
              <a:rPr lang="en-IN" dirty="0" smtClean="0"/>
              <a:t>death by </a:t>
            </a:r>
            <a:r>
              <a:rPr lang="en-IN" dirty="0" smtClean="0"/>
              <a:t>altering predator or prey </a:t>
            </a:r>
            <a:r>
              <a:rPr lang="en-IN" dirty="0" smtClean="0"/>
              <a:t>detection </a:t>
            </a:r>
            <a:r>
              <a:rPr lang="en-IN" dirty="0" smtClean="0"/>
              <a:t>and contribute </a:t>
            </a:r>
            <a:r>
              <a:rPr lang="en-IN" dirty="0" smtClean="0"/>
              <a:t>to permanent </a:t>
            </a:r>
            <a:r>
              <a:rPr lang="en-IN" dirty="0" smtClean="0"/>
              <a:t>hearing </a:t>
            </a:r>
            <a:r>
              <a:rPr lang="en-IN" dirty="0" smtClean="0"/>
              <a:t>loss.</a:t>
            </a:r>
          </a:p>
          <a:p>
            <a:r>
              <a:rPr lang="en-IN" dirty="0" smtClean="0"/>
              <a:t>Escalation </a:t>
            </a:r>
            <a:r>
              <a:rPr lang="en-IN" dirty="0" smtClean="0"/>
              <a:t>procedures vary by country, and may include action in conjunction with local authorities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Noise pollution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lutionglobe2crop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6595" y="620688"/>
            <a:ext cx="6510811" cy="59766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Environment in curriculum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Dr. B.Satyanarayana, TIFR, Mumbai               PSNA College of Engineering and Technology, </a:t>
            </a:r>
            <a:r>
              <a:rPr lang="en-IN" dirty="0" err="1" smtClean="0"/>
              <a:t>Dindigal</a:t>
            </a:r>
            <a:r>
              <a:rPr lang="en-IN" dirty="0" smtClean="0"/>
              <a:t>               August 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850126"/>
            <a:ext cx="3960440" cy="55653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Research on the environment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173" y="980728"/>
            <a:ext cx="8115655" cy="54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Let us join hands to ...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3095" y="1052736"/>
            <a:ext cx="7017810" cy="52565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</a:t>
            </a:r>
            <a:r>
              <a:rPr lang="en-IN" dirty="0" smtClean="0"/>
              <a:t>o  preserve our dear earth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the young children who participated in the event and displayed their thought processes in tackling this very important problem facing the world.</a:t>
            </a:r>
          </a:p>
          <a:p>
            <a:r>
              <a:rPr lang="en-IN" dirty="0" smtClean="0"/>
              <a:t>To the their teachers and parents who inculcated positive thinking in these young minds and also encouraged them to participate and express.</a:t>
            </a:r>
          </a:p>
          <a:p>
            <a:r>
              <a:rPr lang="en-IN" dirty="0" smtClean="0"/>
              <a:t>Irrespective who will be named the winners, every participant in this inspiring event is a winner.</a:t>
            </a:r>
          </a:p>
          <a:p>
            <a:r>
              <a:rPr lang="en-IN" dirty="0" smtClean="0"/>
              <a:t>These events offer fantastic opportunities for the students to discover themselves early on and also interact with peers of their level and maturity.</a:t>
            </a:r>
          </a:p>
          <a:p>
            <a:r>
              <a:rPr lang="en-IN" dirty="0" smtClean="0"/>
              <a:t>Excellent efforts by the PSNA CET, media and the sponsors must be highly appreciated.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Congratulations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Pollutants</a:t>
            </a:r>
            <a:r>
              <a:rPr lang="en-IN" dirty="0" smtClean="0"/>
              <a:t>: substances that contaminate air, water and or soil.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Contaminate</a:t>
            </a:r>
            <a:r>
              <a:rPr lang="en-IN" dirty="0" smtClean="0"/>
              <a:t>: to pollute or infect, or make water, soil or air unclean or impure.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Bio-degradable</a:t>
            </a:r>
            <a:r>
              <a:rPr lang="en-IN" dirty="0" smtClean="0"/>
              <a:t>: The ability of a substance to be broken down into simpler substances by </a:t>
            </a:r>
            <a:r>
              <a:rPr lang="en-IN" dirty="0" smtClean="0"/>
              <a:t>the </a:t>
            </a:r>
            <a:r>
              <a:rPr lang="en-IN" dirty="0" smtClean="0"/>
              <a:t>natural process of decay – example: crop wastes etc.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Non biodegradable</a:t>
            </a:r>
            <a:r>
              <a:rPr lang="en-IN" dirty="0" smtClean="0"/>
              <a:t>: Substance that cannot be broken down into simple </a:t>
            </a:r>
            <a:r>
              <a:rPr lang="en-IN" dirty="0" smtClean="0"/>
              <a:t>substances </a:t>
            </a:r>
            <a:r>
              <a:rPr lang="en-IN" dirty="0" smtClean="0"/>
              <a:t>by </a:t>
            </a:r>
            <a:r>
              <a:rPr lang="en-IN" dirty="0" smtClean="0"/>
              <a:t>the </a:t>
            </a:r>
            <a:r>
              <a:rPr lang="en-IN" dirty="0" smtClean="0"/>
              <a:t>natural process of decay, e.g., heavy metals or radioactive materials etc</a:t>
            </a:r>
            <a:r>
              <a:rPr lang="en-IN" dirty="0" smtClean="0"/>
              <a:t>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Noise pollution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Terminology &amp; </a:t>
            </a:r>
            <a:r>
              <a:rPr lang="en-IN" dirty="0" smtClean="0"/>
              <a:t>definitions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Dr. B.Satyanarayana, TIFR, Mumbai               PSNA College of Engineering and Technology, </a:t>
            </a:r>
            <a:r>
              <a:rPr lang="en-IN" dirty="0" err="1" smtClean="0"/>
              <a:t>Dindigal</a:t>
            </a:r>
            <a:r>
              <a:rPr lang="en-IN" dirty="0" smtClean="0"/>
              <a:t>               August 2, 2013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40% of all deaths worldwide are linked to water, air and soil pollution.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startling fact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Dr. B.Satyanarayana, TIFR, Mumbai               PSNA College of Engineering and Technology, </a:t>
            </a:r>
            <a:r>
              <a:rPr lang="en-IN" dirty="0" err="1" smtClean="0"/>
              <a:t>Dindigal</a:t>
            </a:r>
            <a:r>
              <a:rPr lang="en-IN" dirty="0" smtClean="0"/>
              <a:t>               August 2, 2013</a:t>
            </a:r>
            <a:endParaRPr lang="en-US" dirty="0"/>
          </a:p>
        </p:txBody>
      </p:sp>
      <p:pic>
        <p:nvPicPr>
          <p:cNvPr id="5" name="Picture 4" descr="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718" y="1772816"/>
            <a:ext cx="7198564" cy="4614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Health_effects_of_pollu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30"/>
          <a:stretch>
            <a:fillRect/>
          </a:stretch>
        </p:blipFill>
        <p:spPr>
          <a:xfrm>
            <a:off x="760557" y="1139876"/>
            <a:ext cx="7622887" cy="50370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Health effects of pollution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Three Spheres of Sustainability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  <p:pic>
        <p:nvPicPr>
          <p:cNvPr id="8" name="Content Placeholder 7" descr="sustainability_sphe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959"/>
          <a:stretch>
            <a:fillRect/>
          </a:stretch>
        </p:blipFill>
        <p:spPr>
          <a:xfrm>
            <a:off x="715646" y="837312"/>
            <a:ext cx="7712708" cy="55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WWquad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91255"/>
            <a:ext cx="5472608" cy="55273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Energy and environment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70320" y="3231296"/>
            <a:ext cx="4968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Clean and safe power</a:t>
            </a:r>
            <a:endParaRPr lang="en-IN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Air quality monitoring in cities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20" t="18500" r="63836" b="18501"/>
          <a:stretch>
            <a:fillRect/>
          </a:stretch>
        </p:blipFill>
        <p:spPr bwMode="auto">
          <a:xfrm>
            <a:off x="395536" y="908720"/>
            <a:ext cx="3602639" cy="54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11960" y="908720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The Times Of </a:t>
            </a:r>
            <a:r>
              <a:rPr lang="en-IN" sz="2000" dirty="0" smtClean="0">
                <a:solidFill>
                  <a:srgbClr val="FF0000"/>
                </a:solidFill>
              </a:rPr>
              <a:t>India: Date</a:t>
            </a:r>
            <a:r>
              <a:rPr lang="en-IN" sz="2000" dirty="0">
                <a:solidFill>
                  <a:srgbClr val="FF0000"/>
                </a:solidFill>
              </a:rPr>
              <a:t>: Aug 1, </a:t>
            </a:r>
            <a:r>
              <a:rPr lang="en-IN" sz="2000" dirty="0" smtClean="0">
                <a:solidFill>
                  <a:srgbClr val="FF0000"/>
                </a:solidFill>
              </a:rPr>
              <a:t>2013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Mumbai to </a:t>
            </a:r>
            <a:r>
              <a:rPr lang="en-IN" sz="2000" dirty="0">
                <a:solidFill>
                  <a:srgbClr val="FF0000"/>
                </a:solidFill>
              </a:rPr>
              <a:t>get pollution info on 15 </a:t>
            </a:r>
            <a:r>
              <a:rPr lang="en-IN" sz="2000" dirty="0" smtClean="0">
                <a:solidFill>
                  <a:srgbClr val="FF0000"/>
                </a:solidFill>
              </a:rPr>
              <a:t>screens. </a:t>
            </a:r>
          </a:p>
          <a:p>
            <a:endParaRPr lang="en-IN" sz="1000" dirty="0" smtClean="0"/>
          </a:p>
          <a:p>
            <a:r>
              <a:rPr lang="en-IN" sz="2000" dirty="0" smtClean="0"/>
              <a:t>Real-time </a:t>
            </a:r>
            <a:r>
              <a:rPr lang="en-IN" sz="2000" dirty="0"/>
              <a:t>weather information and pollution levels will soon be available at big traffic intersections in the city. </a:t>
            </a:r>
            <a:r>
              <a:rPr lang="en-IN" sz="2000" dirty="0" smtClean="0"/>
              <a:t>Under </a:t>
            </a:r>
            <a:r>
              <a:rPr lang="en-IN" sz="2000" dirty="0"/>
              <a:t>the System of Air Quality Forecasting and Research (SAFAR), the data generated by the air quality stations will be sent to the weather bureau </a:t>
            </a:r>
            <a:r>
              <a:rPr lang="en-IN" sz="2000" dirty="0" smtClean="0"/>
              <a:t>through GPRS</a:t>
            </a:r>
            <a:r>
              <a:rPr lang="en-IN" sz="2000" dirty="0"/>
              <a:t>, and after it is processed, passed on to civic authorities. Localized weather and pollution data to be available on SMS &amp; email </a:t>
            </a:r>
            <a:r>
              <a:rPr lang="en-IN" sz="2000" dirty="0" smtClean="0"/>
              <a:t>soon. If the threshold </a:t>
            </a:r>
            <a:r>
              <a:rPr lang="en-IN" sz="2000" dirty="0"/>
              <a:t>of any pollutant is crossed, an alarm will be raised.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/>
              <a:t>use of lead-free petrol will prevent the release of lead into the atmosphere. </a:t>
            </a:r>
          </a:p>
          <a:p>
            <a:r>
              <a:rPr lang="en-IN" dirty="0" smtClean="0"/>
              <a:t>Special </a:t>
            </a:r>
            <a:r>
              <a:rPr lang="en-IN" dirty="0" smtClean="0"/>
              <a:t>filters will reduce smoke emissions from factories and industries. This will require government legislation and drastic intervention. </a:t>
            </a:r>
          </a:p>
          <a:p>
            <a:r>
              <a:rPr lang="en-IN" dirty="0" smtClean="0"/>
              <a:t>Strict </a:t>
            </a:r>
            <a:r>
              <a:rPr lang="en-IN" dirty="0" smtClean="0"/>
              <a:t>policies to prevent the release of gases like CFCs and nitrogen oxide into the air, should be formulated. </a:t>
            </a:r>
          </a:p>
          <a:p>
            <a:r>
              <a:rPr lang="en-IN" dirty="0" smtClean="0"/>
              <a:t>Electrical </a:t>
            </a:r>
            <a:r>
              <a:rPr lang="en-IN" dirty="0" smtClean="0"/>
              <a:t>motorcars and trucks should be developed to reduce the CO2 and CO emissions into the atmosphere. </a:t>
            </a:r>
          </a:p>
          <a:p>
            <a:r>
              <a:rPr lang="en-IN" dirty="0" smtClean="0"/>
              <a:t>More </a:t>
            </a:r>
            <a:r>
              <a:rPr lang="en-IN" dirty="0" smtClean="0"/>
              <a:t>efficient public transport systems to reduce traffic congestion reduce fuel usage and reduce air pollution, should be introduced. 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Preventing air pollution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Educate </a:t>
            </a:r>
            <a:r>
              <a:rPr lang="en-IN" dirty="0" smtClean="0"/>
              <a:t>the community about the importance of recycling. </a:t>
            </a:r>
          </a:p>
          <a:p>
            <a:r>
              <a:rPr lang="en-IN" dirty="0" smtClean="0"/>
              <a:t>Enforce </a:t>
            </a:r>
            <a:r>
              <a:rPr lang="en-IN" dirty="0" smtClean="0"/>
              <a:t>large fines for the illegal dumping of sewage into rivers and streams. </a:t>
            </a:r>
          </a:p>
          <a:p>
            <a:r>
              <a:rPr lang="en-IN" dirty="0" smtClean="0"/>
              <a:t>Enforce </a:t>
            </a:r>
            <a:r>
              <a:rPr lang="en-IN" dirty="0" smtClean="0"/>
              <a:t>strict laws to prevent factories from dumping wastes into rivers, streams, dams and seas. </a:t>
            </a:r>
          </a:p>
          <a:p>
            <a:r>
              <a:rPr lang="en-IN" dirty="0" smtClean="0"/>
              <a:t>Check </a:t>
            </a:r>
            <a:r>
              <a:rPr lang="en-IN" dirty="0" smtClean="0"/>
              <a:t>oil tankers thoroughly checked for seaworthiness before they leave harbours. </a:t>
            </a:r>
          </a:p>
          <a:p>
            <a:r>
              <a:rPr lang="en-IN" dirty="0" smtClean="0"/>
              <a:t>Enforce strict </a:t>
            </a:r>
            <a:r>
              <a:rPr lang="en-IN" dirty="0" smtClean="0"/>
              <a:t>laws and very large penalties when oil tankers leak or sink and spill oil. Hold the oil companies accountable for cleaning up any oil spills. </a:t>
            </a:r>
          </a:p>
          <a:p>
            <a:r>
              <a:rPr lang="en-IN" dirty="0" smtClean="0"/>
              <a:t>Encourage </a:t>
            </a:r>
            <a:r>
              <a:rPr lang="en-IN" dirty="0" smtClean="0"/>
              <a:t>the use of organic fertilisers instead of inorganic fertilisers. </a:t>
            </a:r>
          </a:p>
          <a:p>
            <a:r>
              <a:rPr lang="en-IN" dirty="0" smtClean="0"/>
              <a:t>Encourage </a:t>
            </a:r>
            <a:r>
              <a:rPr lang="en-IN" dirty="0" smtClean="0"/>
              <a:t>farmers to use natural pesticides and natural enemies instead of artificial pesticides and herbicides.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Water pollution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B.Satyanarayana, TIFR, Mumbai               PSNA College of Engineering and Technology, Dindigal               August 2, 2013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616</TotalTime>
  <Words>1092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Pollution: Why should I care?</vt:lpstr>
      <vt:lpstr>Terminology &amp; definitions</vt:lpstr>
      <vt:lpstr>A startling fact</vt:lpstr>
      <vt:lpstr>Health effects of pollution</vt:lpstr>
      <vt:lpstr>Three Spheres of Sustainability</vt:lpstr>
      <vt:lpstr>Energy and environment</vt:lpstr>
      <vt:lpstr>Air quality monitoring in cities</vt:lpstr>
      <vt:lpstr>Preventing air pollution</vt:lpstr>
      <vt:lpstr>Water pollution</vt:lpstr>
      <vt:lpstr>Soil pollution</vt:lpstr>
      <vt:lpstr>Noise pollution</vt:lpstr>
      <vt:lpstr>Environment in curriculum</vt:lpstr>
      <vt:lpstr>Research on the environment</vt:lpstr>
      <vt:lpstr>Let us join hands to ...</vt:lpstr>
      <vt:lpstr>to  preserve our dear earth</vt:lpstr>
      <vt:lpstr>Congratulations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Pollution: Why should I care?</dc:title>
  <dc:creator>admin</dc:creator>
  <cp:lastModifiedBy>admin</cp:lastModifiedBy>
  <cp:revision>22</cp:revision>
  <dcterms:created xsi:type="dcterms:W3CDTF">2013-08-01T17:19:38Z</dcterms:created>
  <dcterms:modified xsi:type="dcterms:W3CDTF">2013-08-02T03:35:51Z</dcterms:modified>
</cp:coreProperties>
</file>