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sldIdLst>
    <p:sldId id="424" r:id="rId2"/>
    <p:sldId id="463" r:id="rId3"/>
    <p:sldId id="464" r:id="rId4"/>
    <p:sldId id="465" r:id="rId5"/>
    <p:sldId id="466" r:id="rId6"/>
    <p:sldId id="478" r:id="rId7"/>
    <p:sldId id="479" r:id="rId8"/>
    <p:sldId id="468" r:id="rId9"/>
    <p:sldId id="469" r:id="rId10"/>
    <p:sldId id="471" r:id="rId11"/>
    <p:sldId id="477" r:id="rId12"/>
    <p:sldId id="500" r:id="rId13"/>
    <p:sldId id="470" r:id="rId14"/>
    <p:sldId id="472" r:id="rId15"/>
    <p:sldId id="473" r:id="rId16"/>
    <p:sldId id="474" r:id="rId17"/>
    <p:sldId id="475" r:id="rId18"/>
    <p:sldId id="476" r:id="rId19"/>
    <p:sldId id="483" r:id="rId20"/>
    <p:sldId id="484" r:id="rId21"/>
    <p:sldId id="401" r:id="rId22"/>
    <p:sldId id="346" r:id="rId23"/>
    <p:sldId id="280" r:id="rId24"/>
    <p:sldId id="273" r:id="rId25"/>
    <p:sldId id="462" r:id="rId26"/>
    <p:sldId id="272" r:id="rId27"/>
    <p:sldId id="336" r:id="rId28"/>
    <p:sldId id="367" r:id="rId29"/>
    <p:sldId id="419" r:id="rId30"/>
    <p:sldId id="344" r:id="rId31"/>
    <p:sldId id="504" r:id="rId32"/>
    <p:sldId id="503" r:id="rId33"/>
    <p:sldId id="331" r:id="rId34"/>
    <p:sldId id="456" r:id="rId35"/>
    <p:sldId id="502" r:id="rId36"/>
    <p:sldId id="461" r:id="rId37"/>
    <p:sldId id="496" r:id="rId38"/>
    <p:sldId id="489" r:id="rId39"/>
    <p:sldId id="491" r:id="rId40"/>
    <p:sldId id="488" r:id="rId41"/>
    <p:sldId id="492" r:id="rId42"/>
    <p:sldId id="505" r:id="rId43"/>
    <p:sldId id="494" r:id="rId44"/>
    <p:sldId id="49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99FF"/>
    <a:srgbClr val="006600"/>
    <a:srgbClr val="FFCCFF"/>
    <a:srgbClr val="CCECFF"/>
    <a:srgbClr val="6600CC"/>
    <a:srgbClr val="0000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5" autoAdjust="0"/>
    <p:restoredTop sz="94724" autoAdjust="0"/>
  </p:normalViewPr>
  <p:slideViewPr>
    <p:cSldViewPr>
      <p:cViewPr varScale="1">
        <p:scale>
          <a:sx n="75" d="100"/>
          <a:sy n="75" d="100"/>
        </p:scale>
        <p:origin x="-4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56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FE84E-B7AE-42E4-A2D2-1311A2B48014}" type="datetimeFigureOut">
              <a:rPr lang="en-US" smtClean="0"/>
              <a:pPr/>
              <a:t>5/21/2012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F6D16-ACA5-43BD-B4F1-A22F497317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4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latin typeface="Narkisim" pitchFamily="34" charset="-79"/>
                <a:cs typeface="Narkisim" pitchFamily="34" charset="-79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Narkisim" pitchFamily="34" charset="-79"/>
                <a:cs typeface="Narkisim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" y="6480000"/>
            <a:ext cx="8640000" cy="252000"/>
          </a:xfrm>
        </p:spPr>
        <p:txBody>
          <a:bodyPr anchor="ctr" anchorCtr="1"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6000" y="6480000"/>
            <a:ext cx="396000" cy="252000"/>
          </a:xfrm>
        </p:spPr>
        <p:txBody>
          <a:bodyPr anchor="ctr" anchorCtr="1"/>
          <a:lstStyle/>
          <a:p>
            <a:fld id="{5D0D82D1-030A-4AF5-855D-82A44DD93A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91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1"/>
            <a:ext cx="3836404" cy="365125"/>
          </a:xfrm>
        </p:spPr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000" y="116632"/>
            <a:ext cx="9000000" cy="1251062"/>
          </a:xfrm>
        </p:spPr>
        <p:txBody>
          <a:bodyPr>
            <a:normAutofit/>
          </a:bodyPr>
          <a:lstStyle>
            <a:lvl1pPr>
              <a:defRPr sz="5400">
                <a:latin typeface="Narkisim" pitchFamily="34" charset="-79"/>
                <a:cs typeface="Narkisim" pitchFamily="34" charset="-79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5496" y="1548000"/>
            <a:ext cx="9000000" cy="4968000"/>
          </a:xfrm>
        </p:spPr>
        <p:txBody>
          <a:bodyPr lIns="91440">
            <a:normAutofit/>
          </a:bodyPr>
          <a:lstStyle>
            <a:lvl1pPr>
              <a:buClrTx/>
              <a:defRPr sz="3200">
                <a:latin typeface="Narkisim" pitchFamily="34" charset="-79"/>
                <a:cs typeface="Narkisim" pitchFamily="34" charset="-79"/>
              </a:defRPr>
            </a:lvl1pPr>
            <a:lvl2pPr>
              <a:buClr>
                <a:srgbClr val="FF0000"/>
              </a:buClr>
              <a:defRPr sz="280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defRPr>
            </a:lvl2pPr>
            <a:lvl3pPr>
              <a:buClr>
                <a:srgbClr val="002060"/>
              </a:buClr>
              <a:defRPr sz="2400">
                <a:solidFill>
                  <a:srgbClr val="002060"/>
                </a:solidFill>
                <a:latin typeface="Narkisim" pitchFamily="34" charset="-79"/>
                <a:cs typeface="Narkisim" pitchFamily="34" charset="-79"/>
              </a:defRPr>
            </a:lvl3pPr>
            <a:lvl4pPr>
              <a:defRPr sz="2000">
                <a:latin typeface="Narkisim" pitchFamily="34" charset="-79"/>
                <a:cs typeface="Narkisim" pitchFamily="34" charset="-79"/>
              </a:defRPr>
            </a:lvl4pPr>
            <a:lvl5pPr>
              <a:defRPr sz="2000">
                <a:latin typeface="Narkisim" pitchFamily="34" charset="-79"/>
                <a:cs typeface="Narkisim" pitchFamily="34" charset="-79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" y="6561376"/>
            <a:ext cx="8640000" cy="252000"/>
          </a:xfrm>
        </p:spPr>
        <p:txBody>
          <a:bodyPr anchor="ctr" anchorCtr="1"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6000" y="6561376"/>
            <a:ext cx="396000" cy="252000"/>
          </a:xfrm>
        </p:spPr>
        <p:txBody>
          <a:bodyPr anchor="ctr" anchorCtr="1"/>
          <a:lstStyle/>
          <a:p>
            <a:fld id="{5D0D82D1-030A-4AF5-855D-82A44DD93A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118872"/>
            <a:ext cx="9000000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5400" b="1" cap="none" baseline="0">
                <a:latin typeface="Narkisim" pitchFamily="34" charset="-79"/>
                <a:cs typeface="Narkisim" pitchFamily="34" charset="-79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" y="1828800"/>
            <a:ext cx="9000000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  <a:latin typeface="Narkisim" pitchFamily="34" charset="-79"/>
                <a:cs typeface="Narkisim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" y="6480000"/>
            <a:ext cx="8640000" cy="252000"/>
          </a:xfrm>
        </p:spPr>
        <p:txBody>
          <a:bodyPr anchor="ctr" anchorCtr="1"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6000" y="6480000"/>
            <a:ext cx="396000" cy="252000"/>
          </a:xfrm>
        </p:spPr>
        <p:txBody>
          <a:bodyPr anchor="ctr" anchorCtr="1"/>
          <a:lstStyle/>
          <a:p>
            <a:fld id="{5D0D82D1-030A-4AF5-855D-82A44DD93A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116632"/>
            <a:ext cx="9000000" cy="1251062"/>
          </a:xfrm>
        </p:spPr>
        <p:txBody>
          <a:bodyPr>
            <a:normAutofit/>
          </a:bodyPr>
          <a:lstStyle>
            <a:lvl1pPr>
              <a:defRPr sz="5400">
                <a:latin typeface="Narkisim" pitchFamily="34" charset="-79"/>
                <a:cs typeface="Narkisim" pitchFamily="34" charset="-79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1548000"/>
            <a:ext cx="4500000" cy="4860000"/>
          </a:xfrm>
        </p:spPr>
        <p:txBody>
          <a:bodyPr lIns="91440"/>
          <a:lstStyle>
            <a:lvl1pPr>
              <a:buClrTx/>
              <a:defRPr sz="2800">
                <a:latin typeface="Narkisim" pitchFamily="34" charset="-79"/>
                <a:cs typeface="Narkisim" pitchFamily="34" charset="-79"/>
              </a:defRPr>
            </a:lvl1pPr>
            <a:lvl2pPr>
              <a:buClr>
                <a:srgbClr val="FF0000"/>
              </a:buClr>
              <a:defRPr sz="240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defRPr>
            </a:lvl2pPr>
            <a:lvl3pPr>
              <a:defRPr sz="2000">
                <a:latin typeface="Narkisim" pitchFamily="34" charset="-79"/>
                <a:cs typeface="Narkisim" pitchFamily="34" charset="-79"/>
              </a:defRPr>
            </a:lvl3pPr>
            <a:lvl4pPr>
              <a:defRPr sz="1800">
                <a:latin typeface="Narkisim" pitchFamily="34" charset="-79"/>
                <a:cs typeface="Narkisim" pitchFamily="34" charset="-79"/>
              </a:defRPr>
            </a:lvl4pPr>
            <a:lvl5pPr>
              <a:defRPr sz="1800">
                <a:latin typeface="Narkisim" pitchFamily="34" charset="-79"/>
                <a:cs typeface="Narkisim" pitchFamily="34" charset="-79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8000"/>
            <a:ext cx="4500000" cy="4860000"/>
          </a:xfrm>
        </p:spPr>
        <p:txBody>
          <a:bodyPr/>
          <a:lstStyle>
            <a:lvl1pPr>
              <a:buClrTx/>
              <a:defRPr sz="2800">
                <a:latin typeface="Narkisim" pitchFamily="34" charset="-79"/>
                <a:cs typeface="Narkisim" pitchFamily="34" charset="-79"/>
              </a:defRPr>
            </a:lvl1pPr>
            <a:lvl2pPr>
              <a:buClr>
                <a:srgbClr val="FF0000"/>
              </a:buClr>
              <a:defRPr sz="240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defRPr>
            </a:lvl2pPr>
            <a:lvl3pPr>
              <a:defRPr sz="2000">
                <a:latin typeface="Narkisim" pitchFamily="34" charset="-79"/>
                <a:cs typeface="Narkisim" pitchFamily="34" charset="-79"/>
              </a:defRPr>
            </a:lvl3pPr>
            <a:lvl4pPr>
              <a:defRPr sz="1800">
                <a:latin typeface="Narkisim" pitchFamily="34" charset="-79"/>
                <a:cs typeface="Narkisim" pitchFamily="34" charset="-79"/>
              </a:defRPr>
            </a:lvl4pPr>
            <a:lvl5pPr>
              <a:defRPr sz="1800">
                <a:latin typeface="Narkisim" pitchFamily="34" charset="-79"/>
                <a:cs typeface="Narkisim" pitchFamily="34" charset="-79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" y="6480000"/>
            <a:ext cx="8640000" cy="252000"/>
          </a:xfrm>
        </p:spPr>
        <p:txBody>
          <a:bodyPr anchor="ctr" anchorCtr="1"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6000" y="6480000"/>
            <a:ext cx="396000" cy="252000"/>
          </a:xfrm>
        </p:spPr>
        <p:txBody>
          <a:bodyPr anchor="ctr" anchorCtr="1"/>
          <a:lstStyle/>
          <a:p>
            <a:fld id="{5D0D82D1-030A-4AF5-855D-82A44DD93A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arkisim" pitchFamily="34" charset="-79"/>
                <a:cs typeface="Narkisim" pitchFamily="34" charset="-79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" y="1548000"/>
            <a:ext cx="4500000" cy="715355"/>
          </a:xfrm>
        </p:spPr>
        <p:txBody>
          <a:bodyPr lIns="146304" anchor="ctr"/>
          <a:lstStyle>
            <a:lvl1pPr marL="0" indent="0">
              <a:buNone/>
              <a:defRPr sz="2300" b="1" cap="all" baseline="0">
                <a:latin typeface="Narkisim" pitchFamily="34" charset="-79"/>
                <a:cs typeface="Narkisim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" y="2449512"/>
            <a:ext cx="4500000" cy="3951288"/>
          </a:xfrm>
        </p:spPr>
        <p:txBody>
          <a:bodyPr/>
          <a:lstStyle>
            <a:lvl1pPr>
              <a:buClrTx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000" y="1548000"/>
            <a:ext cx="4500000" cy="715355"/>
          </a:xfrm>
        </p:spPr>
        <p:txBody>
          <a:bodyPr lIns="146304" anchor="ctr"/>
          <a:lstStyle>
            <a:lvl1pPr marL="0" indent="0">
              <a:buNone/>
              <a:defRPr sz="2300" b="1" cap="all" baseline="0">
                <a:latin typeface="Narkisim" pitchFamily="34" charset="-79"/>
                <a:cs typeface="Narkisim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000" y="2449512"/>
            <a:ext cx="4500000" cy="3951288"/>
          </a:xfrm>
        </p:spPr>
        <p:txBody>
          <a:bodyPr/>
          <a:lstStyle>
            <a:lvl1pPr>
              <a:buClrTx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" y="6480000"/>
            <a:ext cx="8640000" cy="252000"/>
          </a:xfrm>
        </p:spPr>
        <p:txBody>
          <a:bodyPr anchor="ctr" anchorCtr="1"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6000" y="6480000"/>
            <a:ext cx="396000" cy="252000"/>
          </a:xfrm>
        </p:spPr>
        <p:txBody>
          <a:bodyPr anchor="ctr" anchorCtr="1"/>
          <a:lstStyle/>
          <a:p>
            <a:fld id="{5D0D82D1-030A-4AF5-855D-82A44DD93A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" y="6480000"/>
            <a:ext cx="8640000" cy="252000"/>
          </a:xfrm>
        </p:spPr>
        <p:txBody>
          <a:bodyPr anchor="ctr" anchorCtr="1"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6000" y="6480000"/>
            <a:ext cx="396000" cy="252000"/>
          </a:xfrm>
        </p:spPr>
        <p:txBody>
          <a:bodyPr anchor="ctr" anchorCtr="1"/>
          <a:lstStyle/>
          <a:p>
            <a:fld id="{5D0D82D1-030A-4AF5-855D-82A44DD93A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000" y="116632"/>
            <a:ext cx="9000000" cy="1251062"/>
          </a:xfrm>
        </p:spPr>
        <p:txBody>
          <a:bodyPr>
            <a:normAutofit/>
          </a:bodyPr>
          <a:lstStyle>
            <a:lvl1pPr>
              <a:defRPr sz="5400">
                <a:latin typeface="Narkisim" pitchFamily="34" charset="-79"/>
                <a:cs typeface="Narkisim" pitchFamily="34" charset="-79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" y="6480000"/>
            <a:ext cx="8640000" cy="252000"/>
          </a:xfrm>
        </p:spPr>
        <p:txBody>
          <a:bodyPr anchor="ctr" anchorCtr="1"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6000" y="6480000"/>
            <a:ext cx="396000" cy="252000"/>
          </a:xfrm>
        </p:spPr>
        <p:txBody>
          <a:bodyPr anchor="ctr" anchorCtr="1"/>
          <a:lstStyle/>
          <a:p>
            <a:fld id="{5D0D82D1-030A-4AF5-855D-82A44DD93A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743135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9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D0D82D1-030A-4AF5-855D-82A44DD93A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4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" y="152400"/>
            <a:ext cx="90000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600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D0D82D1-030A-4AF5-855D-82A44DD93A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4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F:\INO\presentation\DAE-DST-Detector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cr.tifr.res.in/~ino/daqweb_display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5828"/>
          <a:stretch>
            <a:fillRect/>
          </a:stretch>
        </p:blipFill>
        <p:spPr bwMode="auto">
          <a:xfrm>
            <a:off x="8945" y="9000"/>
            <a:ext cx="9126111" cy="507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3429000"/>
            <a:ext cx="9108000" cy="1673352"/>
          </a:xfrm>
        </p:spPr>
        <p:txBody>
          <a:bodyPr anchor="b" anchorCtr="0">
            <a:noAutofit/>
          </a:bodyPr>
          <a:lstStyle/>
          <a:p>
            <a:r>
              <a:rPr lang="en-US" sz="3600" dirty="0" smtClean="0"/>
              <a:t>Introduction to the </a:t>
            </a:r>
            <a:br>
              <a:rPr lang="en-US" sz="3600" dirty="0" smtClean="0"/>
            </a:br>
            <a:r>
              <a:rPr lang="en-US" sz="3600" dirty="0" smtClean="0"/>
              <a:t>India-based Neutrino Observatory (INO) Project</a:t>
            </a:r>
            <a:endParaRPr lang="en-SG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08000" cy="1656000"/>
          </a:xfrm>
        </p:spPr>
        <p:txBody>
          <a:bodyPr anchor="ctr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B.Satyanarayana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Department of High Energy Physics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Tata Institute of Fundamental Research, Mumbai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: bsn@tifr.res.in, </a:t>
            </a:r>
            <a:r>
              <a:rPr lang="en-US" b="1" dirty="0" smtClean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: http://www.tifr.res.in/~bsn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Centre for HEP (NCHEP)</a:t>
            </a:r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be setup in Madurai, close to the INO facility.</a:t>
            </a:r>
          </a:p>
          <a:p>
            <a:r>
              <a:rPr lang="en-US" dirty="0" smtClean="0"/>
              <a:t>Human resource development in basic experimental science research.</a:t>
            </a:r>
          </a:p>
          <a:p>
            <a:r>
              <a:rPr lang="en-US" dirty="0" smtClean="0"/>
              <a:t>Responsible for operation of the INO facilities.</a:t>
            </a:r>
          </a:p>
          <a:p>
            <a:r>
              <a:rPr lang="en-US" dirty="0" smtClean="0"/>
              <a:t>Will develop full-fledged manpower to operate and maintain the INO laboratory.</a:t>
            </a:r>
          </a:p>
          <a:p>
            <a:r>
              <a:rPr lang="en-US" dirty="0" smtClean="0"/>
              <a:t>Development of detector technology and its varied applications, such as in medical imaging, material science, industrial control and geological survey.</a:t>
            </a:r>
            <a:endParaRPr lang="en-SG" dirty="0" smtClean="0"/>
          </a:p>
          <a:p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5099-5EE2-44CA-9DA9-9E7B1E624B5D}" type="slidenum">
              <a:rPr lang="en-SG" smtClean="0"/>
              <a:pPr/>
              <a:t>10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Physics possibilities with ICAL </a:t>
            </a:r>
            <a:endParaRPr lang="en-S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SG" sz="1800" dirty="0" smtClean="0"/>
              <a:t>ICAL </a:t>
            </a:r>
            <a:r>
              <a:rPr lang="en-SG" sz="1800" dirty="0" smtClean="0"/>
              <a:t>is capable of shedding light on the neutrino mass hierarchy, or the ordering of neutrino masses, due to its unique capability to identify lepton charge.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Determining the hierarchy would be a crucial pointer to the physics that lies beyond the Standard Model. 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ICAL can significantly aid in improving the precision of the atmospheric mass squared difference and the associated mixing angle.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Using effects primarily due to earth's matter, it can also shed light on the octant of the atmospheric mixing angle.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ICAL </a:t>
            </a:r>
            <a:r>
              <a:rPr lang="en-SG" sz="1800" dirty="0" smtClean="0"/>
              <a:t>is capable of substantially adding to our present knowledge of very high energy cosmic ray muons due to its unique capability to access hitherto unexplored energy regions in this sector.</a:t>
            </a:r>
          </a:p>
          <a:p>
            <a:pPr>
              <a:lnSpc>
                <a:spcPct val="120000"/>
              </a:lnSpc>
            </a:pPr>
            <a:r>
              <a:rPr lang="en-SG" sz="1800" dirty="0" smtClean="0"/>
              <a:t>Several studies have also explored ICAL's capabilities as an end detector for a neutrino factory or a beta beam. This would allow precise measurements of very important parameters like the CP phase and the small mixing between two of the neutrino mass states</a:t>
            </a:r>
            <a:r>
              <a:rPr lang="en-SG" sz="1800" dirty="0" smtClean="0"/>
              <a:t>.</a:t>
            </a:r>
            <a:endParaRPr lang="en-SG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5099-5EE2-44CA-9DA9-9E7B1E624B5D}" type="slidenum">
              <a:rPr lang="en-SG" smtClean="0"/>
              <a:pPr/>
              <a:t>11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Main physics goals of NDBD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SG" dirty="0" smtClean="0"/>
              <a:t>The mass and nature of neutrinos play an important role in theories beyond the Standard Model. </a:t>
            </a:r>
          </a:p>
          <a:p>
            <a:pPr>
              <a:lnSpc>
                <a:spcPct val="120000"/>
              </a:lnSpc>
            </a:pPr>
            <a:r>
              <a:rPr lang="en-SG" dirty="0" smtClean="0"/>
              <a:t>The nuclear β decay and double beta decay can provide the information on absolute effective mass of the neutrinos. </a:t>
            </a:r>
          </a:p>
          <a:p>
            <a:pPr>
              <a:lnSpc>
                <a:spcPct val="120000"/>
              </a:lnSpc>
            </a:pPr>
            <a:r>
              <a:rPr lang="en-SG" dirty="0" smtClean="0"/>
              <a:t>At present, neutrino-less double beta decay is perhaps the only experiment that can tell us whether the neutrino is a Dirac or a Majorana particle.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Determining type of mass hierarchy (normal, inverted or quasi-degenerated).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Probing CP violation in the leptonic sector.</a:t>
            </a:r>
            <a:endParaRPr lang="ru-RU" dirty="0" smtClean="0"/>
          </a:p>
          <a:p>
            <a:pPr>
              <a:lnSpc>
                <a:spcPct val="120000"/>
              </a:lnSpc>
            </a:pPr>
            <a:endParaRPr lang="en-S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Mumbai, INDIA                              APPC11, SJTU, Shanghai, CHINA                              November 14-18, 2010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5099-5EE2-44CA-9DA9-9E7B1E624B5D}" type="slidenum">
              <a:rPr lang="en-SG" smtClean="0"/>
              <a:pPr/>
              <a:t>12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proposed experiments </a:t>
            </a:r>
            <a:r>
              <a:rPr lang="en-US" dirty="0" smtClean="0"/>
              <a:t>at INO</a:t>
            </a:r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/>
              <a:t>Work on a dark matter experiment using Silicon crystals (DINO) in progress.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Proposal for a low </a:t>
            </a:r>
            <a:r>
              <a:rPr lang="en-US" sz="3600" dirty="0" smtClean="0"/>
              <a:t>energy accelerator for experimental nuclear astrophysics studies; utilising the </a:t>
            </a:r>
            <a:r>
              <a:rPr lang="en-GB" sz="3600" dirty="0" smtClean="0"/>
              <a:t> low back-ground environment inside the INO facility.</a:t>
            </a: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The </a:t>
            </a:r>
            <a:r>
              <a:rPr lang="en-US" sz="3600" dirty="0" smtClean="0"/>
              <a:t>INO facility will develop into a centre for other studies in physics, biology, geology, etc., which will exploit the special conditions existent deep underground.</a:t>
            </a:r>
          </a:p>
          <a:p>
            <a:pPr>
              <a:lnSpc>
                <a:spcPct val="120000"/>
              </a:lnSpc>
            </a:pPr>
            <a:endParaRPr lang="en-SG" sz="36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5099-5EE2-44CA-9DA9-9E7B1E624B5D}" type="slidenum">
              <a:rPr lang="en-SG" smtClean="0"/>
              <a:pPr/>
              <a:t>13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anchor="ctr" anchorCtr="0">
            <a:normAutofit/>
          </a:bodyPr>
          <a:lstStyle/>
          <a:p>
            <a:pPr marL="420624" lvl="0" indent="-384048">
              <a:spcBef>
                <a:spcPts val="0"/>
              </a:spcBef>
            </a:pPr>
            <a:r>
              <a:rPr lang="en-US" dirty="0" smtClean="0"/>
              <a:t>INO Collaboration</a:t>
            </a:r>
            <a:endParaRPr lang="en-S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Ahmedabad: Physical Research Laboratory (PRL) 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S. Goswami, A.S. Joshipura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b="1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Aligarh: Aligarh Muslim University (AMU)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S. Ahmed, M. Sajjad Athar, R. Hasan, S.K. Singh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Allahabad: Harish Chandra Research Institute (HRI)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S. Choubey, R.Gandhi, A.Raychaudhuri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Calicut:  University of Calicut (UC)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B.R.S. Babu, A.M. Vinodkumar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b="1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Chandigarh: Panjab University (PU)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V.K. Bhandari, V. Bhatnagar, M.M. Gupta, A. Kumar, J.S. Shahi, B. Singh,</a:t>
            </a:r>
            <a:r>
              <a:rPr lang="en-GB" sz="1000" b="1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J.B. Singh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Chennai: Indian Institute of Technology, Madras (IITM)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N. Chandrachoodan, N. Krishnapurna, J. Libby, A. Prabhakar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Chennai: The Institute of Mathematical Sciences (IMSc) 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D. Indumathi, H.S. Mani, M.V.N. Murthy, G. Rajasekaran, N.Sinha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Delhi: Delhi University (DU)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S.K. Chamoli, B.C. Choudhary, D. Choudhury, D. Kaur, A. Kumar, </a:t>
            </a:r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S. Kumar, S. Mandal, Md. Naimuddin, Shahnawaz, S. Verma, S.K. Verma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b="1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Guwahati: Indian Institute of Technology (IITG)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B.Bhuyan, P. Paulose, A. Sil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b="1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Hawaii (USA): University of Hawaii (UHW)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S. Pakvasa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Indore: Indian Institute of Technology (IITI)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S. Rakshit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Jammu: University of Jammu (JU) 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A. Bhasin, A. Gupta, R. Gupta, S. Mahajan, S.S. Sambyal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b="1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US" sz="1000" b="1" dirty="0" smtClean="0"/>
              <a:t>Kalpakkam: Indira Gandhi Center for Atomic Research (IGCAR)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US" sz="1000" dirty="0" smtClean="0"/>
              <a:t>J. Jayapandian, C.S. Sundar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Kolkata: Ramakrishna Mission Vivekananda University (RMVU)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it-IT" sz="1000" dirty="0" smtClean="0"/>
              <a:t>Abhijit Samanta</a:t>
            </a:r>
            <a:endParaRPr lang="en-SG" sz="1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Kolkata: Saha Institute of Nuclear Physics (SINP)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P. Bhattacharya, S. Bhattacharya, Kamales Kar, D. Majumdar, S. Saha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b="1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it-IT" sz="1000" b="1" dirty="0" smtClean="0"/>
              <a:t>Kolkata: University of Calcutta (CU) 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it-IT" sz="1000" dirty="0" smtClean="0"/>
              <a:t>S. Bandyopadhyay, A. Banerjee, D. Jana, G. Gangopadhyay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endParaRPr lang="it-IT" sz="400" b="1" dirty="0" smtClean="0"/>
          </a:p>
          <a:p>
            <a:pPr>
              <a:spcBef>
                <a:spcPts val="0"/>
              </a:spcBef>
              <a:buNone/>
            </a:pPr>
            <a:r>
              <a:rPr lang="it-IT" sz="1000" b="1" dirty="0" smtClean="0"/>
              <a:t>Kolkata: Variable Energy Cyclotron Centre (VECC) 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it-IT" sz="1000" dirty="0" smtClean="0"/>
              <a:t>R.K. Bhandari, S. Chattopadhyay, A.K. Dubey, S.A. Khan, S. Muhuri, </a:t>
            </a:r>
          </a:p>
          <a:p>
            <a:pPr>
              <a:spcBef>
                <a:spcPts val="0"/>
              </a:spcBef>
              <a:buNone/>
            </a:pPr>
            <a:r>
              <a:rPr lang="it-IT" sz="1000" dirty="0" smtClean="0"/>
              <a:t>T.K. Nayak, S. Saha, J. Saini, P.R. Sarma, R.N. Singaraju, V. Singhal, </a:t>
            </a:r>
          </a:p>
          <a:p>
            <a:pPr>
              <a:spcBef>
                <a:spcPts val="0"/>
              </a:spcBef>
              <a:buNone/>
            </a:pPr>
            <a:r>
              <a:rPr lang="it-IT" sz="1000" dirty="0" smtClean="0"/>
              <a:t>S.K. Thakur, Y.P. Viyogi</a:t>
            </a:r>
            <a:endParaRPr lang="en-SG" sz="900" dirty="0" smtClean="0"/>
          </a:p>
          <a:p>
            <a:pPr>
              <a:spcBef>
                <a:spcPts val="0"/>
              </a:spcBef>
              <a:buNone/>
            </a:pPr>
            <a:r>
              <a:rPr lang="en-GB" sz="400" b="1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Lucknow:  Lucknow University (LU)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Jyotsna Singh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b="1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Madurai:  American College (AC)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S.P.M. Deborrah, K. Gnanasekar, S.R. Inbanathan, K. Moorthy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Mumbai: Bhabha Atomic Research Centre (BARC) 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it-IT" sz="1000" dirty="0" smtClean="0"/>
              <a:t>V. Arumugam, Anita Behere, M.S. Bhatia, V.B. Chandratre, V.M. Datar, </a:t>
            </a:r>
          </a:p>
          <a:p>
            <a:pPr>
              <a:spcBef>
                <a:spcPts val="0"/>
              </a:spcBef>
              <a:buNone/>
            </a:pPr>
            <a:r>
              <a:rPr lang="en-US" sz="1000" dirty="0" smtClean="0"/>
              <a:t>M.P. Diwakar, G. Gouthaman, Suresh Kumar, P.K. Mukhopadhyay, </a:t>
            </a:r>
          </a:p>
          <a:p>
            <a:pPr>
              <a:spcBef>
                <a:spcPts val="0"/>
              </a:spcBef>
              <a:buNone/>
            </a:pPr>
            <a:r>
              <a:rPr lang="en-US" sz="1000" dirty="0" smtClean="0"/>
              <a:t>L.M. Pant, B.J. Roy, K. Srinivas, V. Sugadan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US" sz="400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Mumbai: Indian Institute of Technology, Bombay (IITB) 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it-IT" sz="1000" dirty="0" smtClean="0"/>
              <a:t>Basanta Nandi, S. Uma Sankar, Raghav Varma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it-IT" sz="400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Mumbai: Tata Institute of Fundamental Research (TIFR), 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B.S. Acharya, S. Banerjee, M.Bhuyan, A. Dighe, K.S. Gothe, </a:t>
            </a:r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S.D. Kalmani, S. Lahamge, G.Majumder, N.K. Mondal, P. Nagaraj, </a:t>
            </a:r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B.K. Nagesh, S.K. Rao, L.V. Reddy, A. Redij, D. Samuel, M. Saraf, </a:t>
            </a:r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B. Satyanarayana, S. Upadhya, P. Verma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Mysore: University of Mysore (MU) 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S. Krishnaveni</a:t>
            </a:r>
            <a:r>
              <a:rPr lang="en-GB" sz="1000" b="1" dirty="0" smtClean="0"/>
              <a:t>, </a:t>
            </a:r>
            <a:r>
              <a:rPr lang="en-GB" sz="1000" dirty="0" smtClean="0"/>
              <a:t>C. Ranganathaiah</a:t>
            </a:r>
            <a:r>
              <a:rPr lang="en-GB" sz="1000" b="1" dirty="0" smtClean="0"/>
              <a:t>, </a:t>
            </a:r>
            <a:r>
              <a:rPr lang="en-GB" sz="1000" dirty="0" smtClean="0"/>
              <a:t>H.B. Ravikumar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Sambalpur: Sambalpur University (SU)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fr-FR" sz="1000" dirty="0" smtClean="0"/>
              <a:t>S. N. Nayak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b="1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Srinagar: University of Kashmir (UK)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W. Bari, N. Iqbal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400" dirty="0" smtClean="0"/>
              <a:t> </a:t>
            </a:r>
            <a:endParaRPr lang="en-SG" sz="400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Varanasi: Banaras Hindu University (BHU)</a:t>
            </a:r>
            <a:endParaRPr lang="en-SG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000" dirty="0" smtClean="0"/>
              <a:t>B.K. Singh, C.P. Singh, V. Singh</a:t>
            </a:r>
            <a:endParaRPr lang="en-SG" sz="1000" dirty="0" smtClean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5099-5EE2-44CA-9DA9-9E7B1E624B5D}" type="slidenum">
              <a:rPr lang="en-SG" smtClean="0"/>
              <a:pPr/>
              <a:t>14</a:t>
            </a:fld>
            <a:endParaRPr lang="en-SG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08104" y="476672"/>
            <a:ext cx="3600400" cy="710552"/>
          </a:xfrm>
          <a:prstGeom prst="rect">
            <a:avLst/>
          </a:prstGeom>
        </p:spPr>
        <p:txBody>
          <a:bodyPr vert="horz" wrap="square" lIns="45720" tIns="0" rIns="45720" bIns="216000" anchor="ctr" anchorCtr="0">
            <a:sp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Spokesperson: N.K. Mondal, TIFR, Mumbai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 smtClean="0">
                <a:solidFill>
                  <a:srgbClr val="00B0F0"/>
                </a:solidFill>
                <a:latin typeface="Narkisim" pitchFamily="34" charset="-79"/>
                <a:cs typeface="Narkisim" pitchFamily="34" charset="-79"/>
              </a:rPr>
              <a:t>Home page: http://www.ino.tifr.res.in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594"/>
          <a:stretch>
            <a:fillRect/>
          </a:stretch>
        </p:blipFill>
        <p:spPr bwMode="auto">
          <a:xfrm>
            <a:off x="3709625" y="1980000"/>
            <a:ext cx="539887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7-Point Star 11"/>
          <p:cNvSpPr/>
          <p:nvPr/>
        </p:nvSpPr>
        <p:spPr>
          <a:xfrm>
            <a:off x="6761381" y="2683520"/>
            <a:ext cx="288032" cy="288032"/>
          </a:xfrm>
          <a:prstGeom prst="star7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 smtClean="0"/>
              <a:t>INO coming soon: </a:t>
            </a:r>
            <a:br>
              <a:rPr lang="en-SG" dirty="0" smtClean="0"/>
            </a:br>
            <a:r>
              <a:rPr lang="en-SG" dirty="0" smtClean="0"/>
              <a:t>Inside a mountain near you!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5099-5EE2-44CA-9DA9-9E7B1E624B5D}" type="slidenum">
              <a:rPr lang="en-SG" smtClean="0"/>
              <a:pPr/>
              <a:t>15</a:t>
            </a:fld>
            <a:endParaRPr lang="en-SG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7215" t="11621" r="9305" b="27863"/>
          <a:stretch>
            <a:fillRect/>
          </a:stretch>
        </p:blipFill>
        <p:spPr bwMode="auto">
          <a:xfrm>
            <a:off x="35496" y="1980000"/>
            <a:ext cx="370942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000" y="1548000"/>
            <a:ext cx="90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Location</a:t>
            </a:r>
            <a:r>
              <a:rPr lang="en-US" dirty="0" smtClean="0">
                <a:solidFill>
                  <a:srgbClr val="FF0000"/>
                </a:solidFill>
              </a:rPr>
              <a:t>:  </a:t>
            </a:r>
            <a:r>
              <a:rPr lang="pt-BR" dirty="0" smtClean="0">
                <a:solidFill>
                  <a:srgbClr val="FF0000"/>
                </a:solidFill>
              </a:rPr>
              <a:t>9</a:t>
            </a:r>
            <a:r>
              <a:rPr lang="pt-BR" baseline="30000" dirty="0" smtClean="0">
                <a:solidFill>
                  <a:srgbClr val="FF0000"/>
                </a:solidFill>
              </a:rPr>
              <a:t>o</a:t>
            </a:r>
            <a:r>
              <a:rPr lang="pt-BR" dirty="0" smtClean="0">
                <a:solidFill>
                  <a:srgbClr val="FF0000"/>
                </a:solidFill>
              </a:rPr>
              <a:t>58′ North; 77</a:t>
            </a:r>
            <a:r>
              <a:rPr lang="pt-BR" baseline="30000" dirty="0" smtClean="0">
                <a:solidFill>
                  <a:srgbClr val="FF0000"/>
                </a:solidFill>
              </a:rPr>
              <a:t>o</a:t>
            </a:r>
            <a:r>
              <a:rPr lang="pt-BR" dirty="0" smtClean="0">
                <a:solidFill>
                  <a:srgbClr val="FF0000"/>
                </a:solidFill>
              </a:rPr>
              <a:t>16′ East, </a:t>
            </a:r>
            <a:r>
              <a:rPr lang="en-US" dirty="0" smtClean="0">
                <a:solidFill>
                  <a:srgbClr val="FF0000"/>
                </a:solidFill>
              </a:rPr>
              <a:t>110km from Madurai (South India)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163" r="1291"/>
          <a:stretch>
            <a:fillRect/>
          </a:stretch>
        </p:blipFill>
        <p:spPr bwMode="auto">
          <a:xfrm>
            <a:off x="3716310" y="1980000"/>
            <a:ext cx="539216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 smtClean="0"/>
              <a:t>INO coming soon: </a:t>
            </a:r>
            <a:br>
              <a:rPr lang="en-SG" dirty="0" smtClean="0"/>
            </a:br>
            <a:r>
              <a:rPr lang="en-SG" dirty="0" smtClean="0"/>
              <a:t>Inside a mountain near you!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5099-5EE2-44CA-9DA9-9E7B1E624B5D}" type="slidenum">
              <a:rPr lang="en-SG" smtClean="0"/>
              <a:pPr/>
              <a:t>16</a:t>
            </a:fld>
            <a:endParaRPr lang="en-SG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7215" t="11621" r="9305" b="27863"/>
          <a:stretch>
            <a:fillRect/>
          </a:stretch>
        </p:blipFill>
        <p:spPr bwMode="auto">
          <a:xfrm>
            <a:off x="35496" y="1980000"/>
            <a:ext cx="370942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000" y="1548000"/>
            <a:ext cx="90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Location</a:t>
            </a:r>
            <a:r>
              <a:rPr lang="en-US" dirty="0" smtClean="0">
                <a:solidFill>
                  <a:srgbClr val="FF0000"/>
                </a:solidFill>
              </a:rPr>
              <a:t>:  </a:t>
            </a:r>
            <a:r>
              <a:rPr lang="pt-BR" dirty="0" smtClean="0">
                <a:solidFill>
                  <a:srgbClr val="FF0000"/>
                </a:solidFill>
              </a:rPr>
              <a:t>9</a:t>
            </a:r>
            <a:r>
              <a:rPr lang="pt-BR" baseline="30000" dirty="0" smtClean="0">
                <a:solidFill>
                  <a:srgbClr val="FF0000"/>
                </a:solidFill>
              </a:rPr>
              <a:t>o</a:t>
            </a:r>
            <a:r>
              <a:rPr lang="pt-BR" dirty="0" smtClean="0">
                <a:solidFill>
                  <a:srgbClr val="FF0000"/>
                </a:solidFill>
              </a:rPr>
              <a:t>58′ North; 77</a:t>
            </a:r>
            <a:r>
              <a:rPr lang="pt-BR" baseline="30000" dirty="0" smtClean="0">
                <a:solidFill>
                  <a:srgbClr val="FF0000"/>
                </a:solidFill>
              </a:rPr>
              <a:t>o</a:t>
            </a:r>
            <a:r>
              <a:rPr lang="pt-BR" dirty="0" smtClean="0">
                <a:solidFill>
                  <a:srgbClr val="FF0000"/>
                </a:solidFill>
              </a:rPr>
              <a:t>16′ East, </a:t>
            </a:r>
            <a:r>
              <a:rPr lang="en-US" dirty="0" smtClean="0">
                <a:solidFill>
                  <a:srgbClr val="FF0000"/>
                </a:solidFill>
              </a:rPr>
              <a:t>110km from Madurai (South India)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2472" y="5841304"/>
            <a:ext cx="4788000" cy="477054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Site for INO underground facility</a:t>
            </a:r>
            <a:endParaRPr lang="en-SG" sz="2800" dirty="0">
              <a:solidFill>
                <a:srgbClr val="FFFF00"/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Schematic of the underground labs</a:t>
            </a:r>
            <a:endParaRPr lang="en-SG" dirty="0"/>
          </a:p>
        </p:txBody>
      </p:sp>
      <p:pic>
        <p:nvPicPr>
          <p:cNvPr id="8" name="Content Placeholder 7" descr="ug_layout_Bodi_Hill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196"/>
          <a:stretch>
            <a:fillRect/>
          </a:stretch>
        </p:blipFill>
        <p:spPr>
          <a:xfrm>
            <a:off x="35996" y="1548000"/>
            <a:ext cx="8168169" cy="48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5099-5EE2-44CA-9DA9-9E7B1E624B5D}" type="slidenum">
              <a:rPr lang="en-SG" smtClean="0"/>
              <a:pPr/>
              <a:t>17</a:t>
            </a:fld>
            <a:endParaRPr lang="en-SG" dirty="0"/>
          </a:p>
        </p:txBody>
      </p:sp>
      <p:sp>
        <p:nvSpPr>
          <p:cNvPr id="11" name="Rounded Rectangle 10"/>
          <p:cNvSpPr/>
          <p:nvPr/>
        </p:nvSpPr>
        <p:spPr>
          <a:xfrm>
            <a:off x="7560488" y="4062541"/>
            <a:ext cx="1404000" cy="374571"/>
          </a:xfrm>
          <a:prstGeom prst="roundRect">
            <a:avLst/>
          </a:prstGeom>
          <a:solidFill>
            <a:srgbClr val="FF99FF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Basic features</a:t>
            </a:r>
            <a:endParaRPr lang="en-SG" sz="16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932040" y="4509120"/>
          <a:ext cx="4032448" cy="19812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44216"/>
                <a:gridCol w="2088232"/>
              </a:tblGrid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Length of the tunnel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 smtClean="0">
                          <a:solidFill>
                            <a:srgbClr val="002060"/>
                          </a:solidFill>
                        </a:rPr>
                        <a:t>2.1 </a:t>
                      </a: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km (approx.)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Tunnel cross-section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7.5m wide and 7.5m high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Tunnel gradient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1:15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Rock overburden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300" kern="1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1300m (</a:t>
                      </a:r>
                      <a:r>
                        <a:rPr kumimoji="0" lang="en-US" sz="1300" kern="1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4000 mwe)</a:t>
                      </a:r>
                      <a:endParaRPr kumimoji="0" lang="en-SG" sz="1300" kern="1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Rock type and density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Charnockite, 2.9 gm/cc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Number of caverns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3 (one big and two small)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Size of the main cavern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132m × 26m × 20m (high)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Distance from CERN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7100 km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Distance from JPARC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6600 km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SG" sz="1300" kern="1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Future nuclear reactor</a:t>
                      </a:r>
                      <a:endParaRPr kumimoji="0" lang="en-SG" sz="1300" kern="1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SG" sz="1300" kern="1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9000 Mwe, 205 km</a:t>
                      </a:r>
                      <a:endParaRPr kumimoji="0" lang="en-SG" sz="1300" kern="1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Neutrino sources and</a:t>
            </a:r>
            <a:br>
              <a:rPr lang="en-US" dirty="0" smtClean="0"/>
            </a:br>
            <a:r>
              <a:rPr lang="en-US" dirty="0" smtClean="0"/>
              <a:t>detector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/>
              <a:t>Source of neutrinos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Use atmospheric neutrinos as source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Need to cover a large L/E range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Large L range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Large E</a:t>
            </a:r>
            <a:r>
              <a:rPr lang="en-US" sz="1400" baseline="-25000" dirty="0" smtClean="0">
                <a:sym typeface="Symbol"/>
              </a:rPr>
              <a:t></a:t>
            </a:r>
            <a:r>
              <a:rPr lang="en-US" sz="1400" dirty="0" smtClean="0"/>
              <a:t> range</a:t>
            </a:r>
          </a:p>
          <a:p>
            <a:pPr lvl="1">
              <a:lnSpc>
                <a:spcPct val="120000"/>
              </a:lnSpc>
            </a:pPr>
            <a:r>
              <a:rPr lang="en-SG" sz="1800" dirty="0" smtClean="0"/>
              <a:t>Upto 20 GeV muons contained in fiducial volume; most interesting region for observing matter effects in 2–3 sector is 5–15 GeV</a:t>
            </a:r>
          </a:p>
          <a:p>
            <a:pPr lvl="1">
              <a:lnSpc>
                <a:spcPct val="120000"/>
              </a:lnSpc>
            </a:pPr>
            <a:r>
              <a:rPr lang="en-SG" sz="1800" dirty="0" smtClean="0"/>
              <a:t>ICAL is sensitive to muons only, very little sensitivity to electrons; Electrons leave few traces (radiation length 1.8 (11) cm in iron (glass))</a:t>
            </a: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sz="1800" dirty="0" smtClean="0"/>
              <a:t>Physics driven detector requirements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Should have large target mass (50-100 kT)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Good tracking and energy resolution (tracking calorimeter)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Good directionality, </a:t>
            </a:r>
            <a:r>
              <a:rPr lang="en-SG" sz="1800" dirty="0" smtClean="0"/>
              <a:t>up/down discrimination</a:t>
            </a:r>
            <a:r>
              <a:rPr lang="en-US" sz="1800" dirty="0" smtClean="0"/>
              <a:t> (&lt; 1 nSec time resolution)</a:t>
            </a:r>
          </a:p>
          <a:p>
            <a:pPr lvl="1">
              <a:lnSpc>
                <a:spcPct val="120000"/>
              </a:lnSpc>
            </a:pPr>
            <a:r>
              <a:rPr lang="en-SG" sz="1800" dirty="0" smtClean="0"/>
              <a:t>Nearly 4</a:t>
            </a:r>
            <a:r>
              <a:rPr lang="en-SG" sz="1800" dirty="0" smtClean="0">
                <a:sym typeface="Symbol"/>
              </a:rPr>
              <a:t></a:t>
            </a:r>
            <a:r>
              <a:rPr lang="en-SG" sz="1800" dirty="0" smtClean="0"/>
              <a:t> coverage in solid angle (except near horizontal)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Good charge identification capability (magnetic field </a:t>
            </a:r>
            <a:r>
              <a:rPr lang="en-SG" sz="1800" dirty="0" smtClean="0"/>
              <a:t>∼1.5 Tesla</a:t>
            </a:r>
            <a:r>
              <a:rPr lang="en-US" sz="18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Modularity and ease of construction (</a:t>
            </a:r>
            <a:r>
              <a:rPr lang="en-SG" sz="1800" dirty="0" smtClean="0"/>
              <a:t>3 modules of ~17 kTons each)</a:t>
            </a:r>
            <a:endParaRPr lang="en-US" sz="1800" dirty="0" smtClean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Compliment capabilities of existing and proposed detectors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Use magnetised iron as target mass and RPC as active detector medium</a:t>
            </a:r>
          </a:p>
          <a:p>
            <a:pPr>
              <a:lnSpc>
                <a:spcPct val="120000"/>
              </a:lnSpc>
            </a:pPr>
            <a:endParaRPr lang="en-US" sz="1100" dirty="0" smtClean="0"/>
          </a:p>
          <a:p>
            <a:pPr>
              <a:lnSpc>
                <a:spcPct val="120000"/>
              </a:lnSpc>
            </a:pPr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190481" y="1484784"/>
          <a:ext cx="2918023" cy="1346780"/>
        </p:xfrm>
        <a:graphic>
          <a:graphicData uri="http://schemas.openxmlformats.org/presentationml/2006/ole">
            <p:oleObj spid="_x0000_s304130" name="Equation" r:id="rId4" imgW="115560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ICAL detector and construction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SG" dirty="0"/>
          </a:p>
        </p:txBody>
      </p:sp>
      <p:pic>
        <p:nvPicPr>
          <p:cNvPr id="6" name="Picture 2" descr="http://www.ino.tifr.res.in/ino/gallery/Schematic%20view%20of%20the%20INO%20detector.JPG">
            <a:hlinkClick r:id="rId3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48000"/>
            <a:ext cx="4178301" cy="48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529869" y="2034535"/>
            <a:ext cx="1529963" cy="42026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58" tIns="50929" rIns="101858" bIns="50929" anchor="ctr" anchorCtr="1">
            <a:spAutoFit/>
          </a:bodyPr>
          <a:lstStyle/>
          <a:p>
            <a:pPr defTabSz="1019175"/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Magnet coils</a:t>
            </a:r>
            <a:endParaRPr lang="en-US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30504" y="4149080"/>
            <a:ext cx="2952000" cy="34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58" tIns="50929" rIns="101858" bIns="50929" anchor="ctr" anchorCtr="1">
            <a:spAutoFit/>
          </a:bodyPr>
          <a:lstStyle/>
          <a:p>
            <a:pPr defTabSz="1019175"/>
            <a:r>
              <a:rPr lang="en-US" sz="1600" baseline="0" dirty="0" smtClean="0">
                <a:solidFill>
                  <a:schemeClr val="bg1"/>
                </a:solidFill>
                <a:latin typeface="Arial" charset="0"/>
              </a:rPr>
              <a:t>RPC handling trolleys</a:t>
            </a:r>
            <a:endParaRPr lang="en-US" sz="1600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3227612" y="4240152"/>
            <a:ext cx="360000" cy="198880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5" name="Striped Right Arrow 14"/>
          <p:cNvSpPr/>
          <p:nvPr/>
        </p:nvSpPr>
        <p:spPr>
          <a:xfrm rot="10800000">
            <a:off x="883421" y="4215062"/>
            <a:ext cx="360000" cy="198880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043608" y="5673035"/>
            <a:ext cx="2421876" cy="42026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58" tIns="50929" rIns="101858" bIns="50929" anchor="ctr" anchorCtr="1">
            <a:spAutoFit/>
          </a:bodyPr>
          <a:lstStyle/>
          <a:p>
            <a:pPr defTabSz="1019175"/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Total weight: 50Ktons</a:t>
            </a:r>
            <a:endParaRPr lang="en-US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9" name="Content Placeholder 6" descr="overall_assy_new.jpg"/>
          <p:cNvPicPr>
            <a:picLocks noChangeAspect="1"/>
          </p:cNvPicPr>
          <p:nvPr/>
        </p:nvPicPr>
        <p:blipFill>
          <a:blip r:embed="rId5" cstate="print"/>
          <a:srcRect l="10172" r="29562" b="8791"/>
          <a:stretch>
            <a:fillRect/>
          </a:stretch>
        </p:blipFill>
        <p:spPr>
          <a:xfrm>
            <a:off x="4499992" y="1548000"/>
            <a:ext cx="4449942" cy="48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 rot="-1140000">
            <a:off x="6082710" y="3169968"/>
            <a:ext cx="237600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4000mm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2000mm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56mm low carbon iron sheets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740000">
            <a:off x="4993770" y="4458188"/>
            <a:ext cx="80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RPC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000" y="1548000"/>
            <a:ext cx="2127848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(</a:t>
            </a:r>
            <a:r>
              <a:rPr lang="en-US" dirty="0" smtClean="0">
                <a:sym typeface="Symbol"/>
              </a:rPr>
              <a:t>)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708" y="1548000"/>
            <a:ext cx="4500000" cy="4860000"/>
          </a:xfrm>
          <a:solidFill>
            <a:srgbClr val="FFCCFF"/>
          </a:solidFill>
        </p:spPr>
        <p:txBody>
          <a:bodyPr>
            <a:normAutofit fontScale="85000" lnSpcReduction="10000"/>
          </a:bodyPr>
          <a:lstStyle/>
          <a:p>
            <a:pPr marL="360000">
              <a:lnSpc>
                <a:spcPct val="120000"/>
              </a:lnSpc>
              <a:buClrTx/>
            </a:pPr>
            <a:r>
              <a:rPr lang="en-US" dirty="0" smtClean="0"/>
              <a:t>Proposed by Wolfgang Pauli  in 1930 to explain beta decay.</a:t>
            </a:r>
          </a:p>
          <a:p>
            <a:pPr marL="360000">
              <a:lnSpc>
                <a:spcPct val="120000"/>
              </a:lnSpc>
              <a:buClrTx/>
            </a:pPr>
            <a:r>
              <a:rPr lang="en-US" dirty="0" smtClean="0"/>
              <a:t>Named by Enrico Fermi in 1931.</a:t>
            </a:r>
          </a:p>
          <a:p>
            <a:pPr marL="360000">
              <a:lnSpc>
                <a:spcPct val="120000"/>
              </a:lnSpc>
              <a:buClrTx/>
            </a:pPr>
            <a:r>
              <a:rPr lang="en-US" dirty="0" smtClean="0"/>
              <a:t>Discovered by F.Reines and C.L.Cowan in 1956.</a:t>
            </a:r>
          </a:p>
          <a:p>
            <a:pPr marL="360000">
              <a:lnSpc>
                <a:spcPct val="120000"/>
              </a:lnSpc>
              <a:buClrTx/>
            </a:pPr>
            <a:r>
              <a:rPr lang="en-US" dirty="0" smtClean="0"/>
              <a:t>Created during the Big Bang, Supernova, in the Sun, from cosmic rays, in nuclear reactors,  in  particle accelerators etc.</a:t>
            </a:r>
          </a:p>
          <a:p>
            <a:pPr marL="360000">
              <a:lnSpc>
                <a:spcPct val="120000"/>
              </a:lnSpc>
              <a:buClrTx/>
            </a:pPr>
            <a:r>
              <a:rPr lang="en-US" dirty="0" smtClean="0"/>
              <a:t>Interactions involving neutrinos are mediated by the weak force.</a:t>
            </a:r>
          </a:p>
        </p:txBody>
      </p:sp>
      <p:pic>
        <p:nvPicPr>
          <p:cNvPr id="8" name="Content Placeholder 8" descr="5RADIOTRANS05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1886" t="3405" r="4310" b="3027"/>
          <a:stretch>
            <a:fillRect/>
          </a:stretch>
        </p:blipFill>
        <p:spPr>
          <a:xfrm>
            <a:off x="4741416" y="1548000"/>
            <a:ext cx="4221634" cy="299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4741416" y="4608000"/>
          <a:ext cx="4211698" cy="1800000"/>
        </p:xfrm>
        <a:graphic>
          <a:graphicData uri="http://schemas.openxmlformats.org/presentationml/2006/ole">
            <p:oleObj spid="_x0000_s302082" name="Equation" r:id="rId5" imgW="2082600" imgH="88884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004048" y="1556792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Narkisim" pitchFamily="34" charset="-79"/>
                <a:cs typeface="Narkisim" pitchFamily="34" charset="-79"/>
              </a:rPr>
              <a:t>Available energy for the decay is shared between the </a:t>
            </a:r>
            <a:r>
              <a:rPr lang="el-GR" sz="1400" dirty="0" smtClean="0">
                <a:cs typeface="Narkisim" pitchFamily="34" charset="-79"/>
              </a:rPr>
              <a:t>β</a:t>
            </a:r>
            <a:r>
              <a:rPr lang="en-US" sz="1400" dirty="0" smtClean="0">
                <a:latin typeface="Narkisim" pitchFamily="34" charset="-79"/>
                <a:cs typeface="Narkisim" pitchFamily="34" charset="-79"/>
              </a:rPr>
              <a:t>-particle and the (anti-) neutrino which goes undetected</a:t>
            </a:r>
            <a:endParaRPr lang="en-US" sz="1400" dirty="0"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Factsheet of ICAL detector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Group 3"/>
          <p:cNvGraphicFramePr>
            <a:graphicFrameLocks noChangeAspect="1"/>
          </p:cNvGraphicFramePr>
          <p:nvPr/>
        </p:nvGraphicFramePr>
        <p:xfrm>
          <a:off x="696268" y="1548000"/>
          <a:ext cx="7709795" cy="48333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56386"/>
                <a:gridCol w="3853409"/>
              </a:tblGrid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modules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Module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16m × 16m × 14.5m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Detector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48.4m × 16m × 14.5m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layers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Iron plate thickness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56mm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Gap for RPC trays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40mm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Magnetic field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1.3Tesla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RPC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1,950mm × 1,840mm × 24mm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Readout strip pitch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 0mm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RPCs/Road/Layer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Roads/Layer/Module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 units/Layer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192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 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28,800 (97,505m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)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readout strips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3,686,400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Schematic of a basic RPC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" name="Content Placeholder 11" descr="rpc-poo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2891" t="22373" r="16351" b="23638"/>
          <a:stretch>
            <a:fillRect/>
          </a:stretch>
        </p:blipFill>
        <p:spPr>
          <a:xfrm>
            <a:off x="71438" y="1913284"/>
            <a:ext cx="9001125" cy="3963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Deployment of RPCs in </a:t>
            </a:r>
            <a:br>
              <a:rPr lang="en-US" dirty="0" smtClean="0"/>
            </a:br>
            <a:r>
              <a:rPr lang="en-US" dirty="0" smtClean="0"/>
              <a:t>running experiments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99592" y="1548000"/>
          <a:ext cx="7239436" cy="483331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87683"/>
                <a:gridCol w="957280"/>
                <a:gridCol w="1076942"/>
                <a:gridCol w="897451"/>
                <a:gridCol w="777790"/>
                <a:gridCol w="1017111"/>
                <a:gridCol w="925179"/>
              </a:tblGrid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Experiment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AF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Area (m</a:t>
                      </a:r>
                      <a:r>
                        <a:rPr lang="en-SG" sz="1200" b="1" i="0" u="none" strike="noStrike" baseline="30000" dirty="0" smtClean="0">
                          <a:solidFill>
                            <a:srgbClr val="FFFFFF"/>
                          </a:solidFill>
                          <a:latin typeface="Arial"/>
                        </a:rPr>
                        <a:t>2</a:t>
                      </a:r>
                      <a:r>
                        <a:rPr lang="en-SG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)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AF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Electrodes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AF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Gap(mm)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AF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Gaps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AF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Mode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AF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Type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AF0A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PHENIX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?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Bakelite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Avalanche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Trigger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NeuLAND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Glass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0.6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Avalanche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Timing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FOPI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Glass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0.3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Avalanche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Timing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HADES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Glass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0.3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Avalanche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Timing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HARP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Glass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0.3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Avalanche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Timing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COVER-PLASTEX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Bakelite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Streamer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Timing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EAS-TOP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Bakelite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Streamer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Trigger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Glass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0.22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Avalanche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Timing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CBM TOF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Glass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0.25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Avalanche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Timing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ALICE  Muon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140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Bakelite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Streamer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Trigger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ALICE TOF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Glass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0.25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Avalanche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Timing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L3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Bakelite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Streamer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Trigger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BESIII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Bakelite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Streamer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Trigger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BaBar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Bakelite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Streamer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Trigger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Belle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2200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Glass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Streamer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Trigger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CMS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2953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Bakelite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Avalanche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Trigger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OPERA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3200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Bakelite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Streamer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Trigger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YBJ-ARGO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5630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Bakelite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Streamer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Trigger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ECE3CC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ATLAS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6550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Bakelite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Avalanche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Trigger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6F2E7"/>
                    </a:solidFill>
                  </a:tcPr>
                </a:tc>
              </a:tr>
              <a:tr h="230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ICAL 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97,505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Both 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Both 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Trigger</a:t>
                      </a:r>
                    </a:p>
                  </a:txBody>
                  <a:tcPr marL="7221" marR="7221" marT="72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Materials for gas volume fabrication</a:t>
            </a:r>
            <a:endParaRPr lang="en-US" dirty="0"/>
          </a:p>
        </p:txBody>
      </p:sp>
      <p:pic>
        <p:nvPicPr>
          <p:cNvPr id="7" name="Picture 4" descr="button"/>
          <p:cNvPicPr>
            <a:picLocks noChangeAspect="1" noChangeArrowheads="1"/>
          </p:cNvPicPr>
          <p:nvPr/>
        </p:nvPicPr>
        <p:blipFill>
          <a:blip r:embed="rId3" cstate="print"/>
          <a:srcRect l="20198" t="16495" r="20472" b="16495"/>
          <a:stretch>
            <a:fillRect/>
          </a:stretch>
        </p:blipFill>
        <p:spPr bwMode="auto">
          <a:xfrm>
            <a:off x="1928794" y="4938734"/>
            <a:ext cx="1714512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gas-nozzle"/>
          <p:cNvPicPr>
            <a:picLocks noChangeAspect="1" noChangeArrowheads="1"/>
          </p:cNvPicPr>
          <p:nvPr/>
        </p:nvPicPr>
        <p:blipFill>
          <a:blip r:embed="rId4" cstate="print"/>
          <a:srcRect t="5872" r="5080" b="5872"/>
          <a:stretch>
            <a:fillRect/>
          </a:stretch>
        </p:blipFill>
        <p:spPr bwMode="auto">
          <a:xfrm>
            <a:off x="1357290" y="3071812"/>
            <a:ext cx="2286016" cy="187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spac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28662" y="1571614"/>
            <a:ext cx="2735261" cy="164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rpc_assembly.jpg"/>
          <p:cNvPicPr>
            <a:picLocks noChangeAspect="1"/>
          </p:cNvPicPr>
          <p:nvPr/>
        </p:nvPicPr>
        <p:blipFill>
          <a:blip r:embed="rId6" cstate="print"/>
          <a:srcRect b="9049"/>
          <a:stretch>
            <a:fillRect/>
          </a:stretch>
        </p:blipFill>
        <p:spPr>
          <a:xfrm rot="16200000">
            <a:off x="3480697" y="2041481"/>
            <a:ext cx="4892723" cy="39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16705" y="1857364"/>
            <a:ext cx="340519" cy="1440000"/>
          </a:xfrm>
          <a:prstGeom prst="roundRect">
            <a:avLst/>
          </a:prstGeom>
          <a:solidFill>
            <a:srgbClr val="FFFFCC"/>
          </a:solidFill>
          <a:ln cap="rnd"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vert270" wrap="square" lIns="0" tIns="0" rIns="0" bIns="0" rtlCol="0" anchor="ctr" anchorCtr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Edge  spacer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705" y="3429000"/>
            <a:ext cx="340519" cy="1440000"/>
          </a:xfrm>
          <a:prstGeom prst="roundRect">
            <a:avLst/>
          </a:prstGeom>
          <a:solidFill>
            <a:srgbClr val="FFFFCC"/>
          </a:solidFill>
          <a:ln cap="rnd"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vert270" wrap="square" lIns="0" tIns="0" rIns="0" bIns="0" rtlCol="0" anchor="ctr" anchorCtr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Gas  nozzle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400" y="5000636"/>
            <a:ext cx="340519" cy="1440000"/>
          </a:xfrm>
          <a:prstGeom prst="roundRect">
            <a:avLst/>
          </a:prstGeom>
          <a:solidFill>
            <a:srgbClr val="FFFFCC"/>
          </a:solidFill>
          <a:ln cap="rnd"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vert270" wrap="square" lIns="0" tIns="0" rIns="0" bIns="0" rtlCol="0" anchor="ctr" anchorCtr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Glass  spacer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24" y="1756124"/>
            <a:ext cx="342000" cy="4680000"/>
          </a:xfrm>
          <a:prstGeom prst="roundRect">
            <a:avLst/>
          </a:prstGeom>
          <a:solidFill>
            <a:srgbClr val="FFFFCC"/>
          </a:solidFill>
          <a:ln cap="rnd"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vert270" wrap="square" lIns="0" tIns="0" rIns="0" bIns="0" rtlCol="0" anchor="ctr" anchorCtr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Schematic  of  an  assembled  gas  volume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Fully assembled large area RPC</a:t>
            </a:r>
            <a:endParaRPr lang="en-US" dirty="0"/>
          </a:p>
        </p:txBody>
      </p:sp>
      <p:pic>
        <p:nvPicPr>
          <p:cNvPr id="8" name="Content Placeholder 7" descr="rpc-cropped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92167" y="1548000"/>
            <a:ext cx="7182903" cy="48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24048" y="4857760"/>
            <a:ext cx="1080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1m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 1m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of 2m × 2m RPCs</a:t>
            </a:r>
            <a:endParaRPr lang="en-SG" dirty="0"/>
          </a:p>
        </p:txBody>
      </p:sp>
      <p:pic>
        <p:nvPicPr>
          <p:cNvPr id="5" name="Picture 4" descr="SEP_3409.JPG"/>
          <p:cNvPicPr>
            <a:picLocks noChangeAspect="1"/>
          </p:cNvPicPr>
          <p:nvPr/>
        </p:nvPicPr>
        <p:blipFill>
          <a:blip r:embed="rId2" cstate="print"/>
          <a:srcRect t="16265" b="2919"/>
          <a:stretch>
            <a:fillRect/>
          </a:stretch>
        </p:blipFill>
        <p:spPr>
          <a:xfrm>
            <a:off x="0" y="1548000"/>
            <a:ext cx="9144000" cy="4917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Prototype RPC stack</a:t>
            </a:r>
            <a:endParaRPr lang="en-US" dirty="0"/>
          </a:p>
        </p:txBody>
      </p:sp>
      <p:pic>
        <p:nvPicPr>
          <p:cNvPr id="9" name="Content Placeholder 8" descr="bigstack-lates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12377" y="1548000"/>
            <a:ext cx="7519247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couple of interesting events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9" name="Content Placeholder 18" descr="R540_1759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520328"/>
            <a:ext cx="4038600" cy="461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10" descr="R540_58.png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" y="1519200"/>
            <a:ext cx="4038600" cy="461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RPC parameter characterisation</a:t>
            </a:r>
            <a:endParaRPr lang="en-US" dirty="0"/>
          </a:p>
        </p:txBody>
      </p:sp>
      <p:pic>
        <p:nvPicPr>
          <p:cNvPr id="6" name="Picture 8" descr="pulse_ht_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48000"/>
            <a:ext cx="3504547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timing_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68000"/>
            <a:ext cx="3506400" cy="238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crotrac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517870" y="1547430"/>
            <a:ext cx="3625503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6" cstate="print"/>
          <a:srcRect l="4984" t="10976" r="2805" b="5532"/>
          <a:stretch>
            <a:fillRect/>
          </a:stretch>
        </p:blipFill>
        <p:spPr bwMode="auto">
          <a:xfrm>
            <a:off x="500034" y="4068001"/>
            <a:ext cx="3625200" cy="223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RPC </a:t>
            </a:r>
            <a:r>
              <a:rPr lang="en-US" i="1" dirty="0" smtClean="0"/>
              <a:t>tomography </a:t>
            </a:r>
            <a:r>
              <a:rPr lang="en-US" dirty="0" smtClean="0"/>
              <a:t>using </a:t>
            </a:r>
            <a:br>
              <a:rPr lang="en-US" dirty="0" smtClean="0"/>
            </a:br>
            <a:r>
              <a:rPr lang="en-US" dirty="0" smtClean="0"/>
              <a:t>cosmic ray muons</a:t>
            </a:r>
            <a:endParaRPr lang="en-S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Content Placeholder 9" descr="ab12-surf.jpg"/>
          <p:cNvPicPr>
            <a:picLocks noChangeAspect="1"/>
          </p:cNvPicPr>
          <p:nvPr/>
        </p:nvPicPr>
        <p:blipFill>
          <a:blip r:embed="rId2" cstate="print"/>
          <a:srcRect l="2073" r="8590"/>
          <a:stretch>
            <a:fillRect/>
          </a:stretch>
        </p:blipFill>
        <p:spPr>
          <a:xfrm>
            <a:off x="563349" y="1548000"/>
            <a:ext cx="8017303" cy="48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features of neutrinos</a:t>
            </a:r>
            <a:endParaRPr lang="en-SG" dirty="0"/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>
          <a:blip r:embed="rId2" cstate="print"/>
          <a:srcRect t="16603" b="7023"/>
          <a:stretch>
            <a:fillRect/>
          </a:stretch>
        </p:blipFill>
        <p:spPr bwMode="auto">
          <a:xfrm>
            <a:off x="233363" y="1548000"/>
            <a:ext cx="867727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noise-rate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20787" y="1730375"/>
            <a:ext cx="66294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RPC strip rate time profile</a:t>
            </a:r>
            <a:endParaRPr lang="en-US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b="4724"/>
          <a:stretch>
            <a:fillRect/>
          </a:stretch>
        </p:blipFill>
        <p:spPr bwMode="auto">
          <a:xfrm>
            <a:off x="1522264" y="4271888"/>
            <a:ext cx="6244134" cy="149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143240" y="4857760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Temperature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with detector stacks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092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074" t="26562" r="1660" b="22688"/>
          <a:stretch>
            <a:fillRect/>
          </a:stretch>
        </p:blipFill>
        <p:spPr bwMode="auto">
          <a:xfrm>
            <a:off x="72000" y="1772817"/>
            <a:ext cx="9000000" cy="355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ICAL prototype at VECC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082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6008" b="15494"/>
          <a:stretch>
            <a:fillRect/>
          </a:stretch>
        </p:blipFill>
        <p:spPr bwMode="auto">
          <a:xfrm>
            <a:off x="41366" y="1556792"/>
            <a:ext cx="9061268" cy="397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 of gases in ICAL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0140" y="3214686"/>
          <a:ext cx="8786874" cy="3171842"/>
        </p:xfrm>
        <a:graphic>
          <a:graphicData uri="http://schemas.openxmlformats.org/drawingml/2006/table">
            <a:tbl>
              <a:tblPr firstRow="1" firstCol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{00A15C55-8517-42AA-B614-E9B94910E393}</a:tableStyleId>
              </a:tblPr>
              <a:tblGrid>
                <a:gridCol w="969629"/>
                <a:gridCol w="1216617"/>
                <a:gridCol w="1110141"/>
                <a:gridCol w="1197417"/>
                <a:gridCol w="1029848"/>
                <a:gridCol w="1147670"/>
                <a:gridCol w="1057776"/>
                <a:gridCol w="1057776"/>
              </a:tblGrid>
              <a:tr h="1057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Gas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Avalanche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(%)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Streamer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(%)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Maximum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(%)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Volume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</a:t>
                      </a:r>
                      <a:r>
                        <a:rPr lang="en-US" sz="1500" dirty="0"/>
                        <a:t>L)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Density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(g/L</a:t>
                      </a:r>
                      <a:r>
                        <a:rPr lang="en-US" sz="1500" dirty="0"/>
                        <a:t>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Weight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</a:t>
                      </a:r>
                      <a:r>
                        <a:rPr lang="en-US" sz="1500" dirty="0"/>
                        <a:t>Kg)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Cost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(Rs/Kg)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2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500" dirty="0"/>
                        <a:t>Argon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0.0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30.0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30.0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58,503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1.784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104.4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2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R134a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95.5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62.0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95.5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186,234.6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4.25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791.5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2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Isobutane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4.3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8.0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8.0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15,600.8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2.51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+mn-lt"/>
                          <a:ea typeface="+mn-ea"/>
                        </a:rPr>
                        <a:t>39.16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2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SF</a:t>
                      </a:r>
                      <a:r>
                        <a:rPr lang="en-US" sz="1500" baseline="-25000" dirty="0"/>
                        <a:t>6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0.2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0.0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0.2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390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6.164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2.40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2000" y="1665369"/>
            <a:ext cx="8820000" cy="14642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</a:rPr>
              <a:t>Total number of RPCs in ICAL = 3 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  <a:sym typeface="Symbol"/>
              </a:rPr>
              <a:t>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</a:rPr>
              <a:t> 150 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  <a:sym typeface="Symbol"/>
              </a:rPr>
              <a:t>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</a:rPr>
              <a:t> 64 = 28,800</a:t>
            </a:r>
            <a:endParaRPr lang="en-US" sz="2000" dirty="0" smtClean="0">
              <a:solidFill>
                <a:srgbClr val="7030A0"/>
              </a:solidFill>
              <a:ea typeface="Times New Roman"/>
            </a:endParaRPr>
          </a:p>
          <a:p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</a:rPr>
              <a:t>Total gas volume = 28,800 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  <a:sym typeface="Symbol"/>
              </a:rPr>
              <a:t>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</a:rPr>
              <a:t> 184cm 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  <a:sym typeface="Symbol"/>
              </a:rPr>
              <a:t>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</a:rPr>
              <a:t> 184cm 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  <a:sym typeface="Symbol"/>
              </a:rPr>
              <a:t>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</a:rPr>
              <a:t> 0.2cm = 195,010 litres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For ex: One volume change/day with 10% gas top-up in a re-circulating scheme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Approximate running gas cost = Rs  30,000/day (R134a from Mafron)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SG" sz="4400" dirty="0" smtClean="0"/>
              <a:t>Optimization of gas flow rate for RPCs</a:t>
            </a:r>
            <a:endParaRPr lang="en-SG" sz="4400" dirty="0"/>
          </a:p>
        </p:txBody>
      </p:sp>
      <p:pic>
        <p:nvPicPr>
          <p:cNvPr id="4" name="Content Placeholder 3" descr="Fig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547813"/>
            <a:ext cx="6374671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84900" y="1548000"/>
            <a:ext cx="2699792" cy="465512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Variation in Noise rate and Dark current attributed to different leak rates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If proper sealing, as part of QC is done, then the detectors can operate satisfactorily for more than a month with single gas fill and hence reduce the cost of replenishing gas!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 smtClean="0"/>
              <a:t>Closed-loop gas recirculation system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072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6240" t="13228" r="16831" b="4252"/>
          <a:stretch>
            <a:fillRect/>
          </a:stretch>
        </p:blipFill>
        <p:spPr bwMode="auto">
          <a:xfrm>
            <a:off x="93739" y="1512000"/>
            <a:ext cx="6494485" cy="500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660232" y="1512000"/>
            <a:ext cx="2411760" cy="50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52000" indent="-252000">
              <a:buFont typeface="Wingdings" pitchFamily="2" charset="2"/>
              <a:buChar char="v"/>
            </a:pP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4 </a:t>
            </a: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channel gas mixing module (</a:t>
            </a: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filling/</a:t>
            </a:r>
            <a:r>
              <a:rPr lang="en-SG" sz="2000" dirty="0" err="1" smtClean="0">
                <a:latin typeface="Narkisim" pitchFamily="34" charset="-79"/>
                <a:cs typeface="Narkisim" pitchFamily="34" charset="-79"/>
              </a:rPr>
              <a:t>topup</a:t>
            </a: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 of </a:t>
            </a:r>
            <a:r>
              <a:rPr lang="en-SG" sz="2000" dirty="0" err="1" smtClean="0">
                <a:latin typeface="Narkisim" pitchFamily="34" charset="-79"/>
                <a:cs typeface="Narkisim" pitchFamily="34" charset="-79"/>
              </a:rPr>
              <a:t>Iso</a:t>
            </a: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-butane, Freon R134A, Argon </a:t>
            </a: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and SF6)</a:t>
            </a:r>
            <a:endParaRPr lang="en-SG" sz="2000" dirty="0" smtClean="0">
              <a:latin typeface="Narkisim" pitchFamily="34" charset="-79"/>
              <a:cs typeface="Narkisim" pitchFamily="34" charset="-79"/>
            </a:endParaRPr>
          </a:p>
          <a:p>
            <a:pPr marL="252000" indent="-252000">
              <a:buFont typeface="Wingdings" pitchFamily="2" charset="2"/>
              <a:buChar char="v"/>
            </a:pP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Total Capacity: 140 </a:t>
            </a: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litres</a:t>
            </a:r>
            <a:endParaRPr lang="en-SG" sz="2000" dirty="0" smtClean="0">
              <a:latin typeface="Narkisim" pitchFamily="34" charset="-79"/>
              <a:cs typeface="Narkisim" pitchFamily="34" charset="-79"/>
            </a:endParaRPr>
          </a:p>
          <a:p>
            <a:pPr marL="252000" indent="-252000">
              <a:buFont typeface="Wingdings" pitchFamily="2" charset="2"/>
              <a:buChar char="v"/>
            </a:pP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Continuous </a:t>
            </a: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duty gas purification </a:t>
            </a: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system to </a:t>
            </a: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remove moisture, and other radicals</a:t>
            </a:r>
          </a:p>
          <a:p>
            <a:pPr marL="252000" indent="-252000">
              <a:buFont typeface="Wingdings" pitchFamily="2" charset="2"/>
              <a:buChar char="v"/>
            </a:pP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Contamination </a:t>
            </a: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removal </a:t>
            </a:r>
            <a:r>
              <a:rPr lang="en-SG" sz="2000" dirty="0" err="1" smtClean="0">
                <a:latin typeface="Narkisim" pitchFamily="34" charset="-79"/>
                <a:cs typeface="Narkisim" pitchFamily="34" charset="-79"/>
              </a:rPr>
              <a:t>upto</a:t>
            </a: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 2ppm</a:t>
            </a:r>
            <a:r>
              <a:rPr lang="en-SG" sz="2000" dirty="0" smtClean="0">
                <a:latin typeface="Narkisim" pitchFamily="34" charset="-79"/>
                <a:cs typeface="Narkisim" pitchFamily="34" charset="-79"/>
              </a:rPr>
              <a:t>.</a:t>
            </a:r>
            <a:endParaRPr lang="en-SG" sz="2000" dirty="0" smtClean="0"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 induced RPC R&amp;D in India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Laboratories set up at: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TIFR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SNIP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VECC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BARC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IIT Bombay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IIT Madras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Aligarh Muslim University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Banaras Hindu University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Panjab University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Delhi University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More to follow …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Training of large number of students and faculty members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Industrial </a:t>
            </a:r>
            <a:r>
              <a:rPr lang="en-US" dirty="0" smtClean="0"/>
              <a:t>interface and spinoffs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Aggressive outreach programmes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Theses</a:t>
            </a:r>
            <a:endParaRPr lang="en-SG" dirty="0" smtClean="0"/>
          </a:p>
          <a:p>
            <a:pPr lvl="1">
              <a:lnSpc>
                <a:spcPct val="120000"/>
              </a:lnSpc>
            </a:pPr>
            <a:r>
              <a:rPr lang="en-SG" dirty="0" smtClean="0">
                <a:solidFill>
                  <a:srgbClr val="00B050"/>
                </a:solidFill>
              </a:rPr>
              <a:t>Design and Characterisation Studies of Resistive Plate Chambers</a:t>
            </a:r>
          </a:p>
          <a:p>
            <a:pPr lvl="1">
              <a:lnSpc>
                <a:spcPct val="120000"/>
              </a:lnSpc>
            </a:pPr>
            <a:r>
              <a:rPr lang="en-SG" dirty="0" smtClean="0">
                <a:solidFill>
                  <a:srgbClr val="00B050"/>
                </a:solidFill>
              </a:rPr>
              <a:t>Development of High Resolution Gas Filled Detector for High Energy Physics Experiments (Saikat Biswas)</a:t>
            </a:r>
          </a:p>
          <a:p>
            <a:pPr lvl="1">
              <a:lnSpc>
                <a:spcPct val="120000"/>
              </a:lnSpc>
            </a:pPr>
            <a:r>
              <a:rPr lang="en-SG" dirty="0" smtClean="0">
                <a:solidFill>
                  <a:srgbClr val="00B050"/>
                </a:solidFill>
              </a:rPr>
              <a:t>Development of Track Reconstruction and Data Analysis Techniques for Neutrino Experiments (</a:t>
            </a:r>
            <a:r>
              <a:rPr lang="en-SG" dirty="0" err="1" smtClean="0">
                <a:solidFill>
                  <a:srgbClr val="00B050"/>
                </a:solidFill>
              </a:rPr>
              <a:t>Tapasi</a:t>
            </a:r>
            <a:r>
              <a:rPr lang="en-SG" dirty="0" smtClean="0">
                <a:solidFill>
                  <a:srgbClr val="00B050"/>
                </a:solidFill>
              </a:rPr>
              <a:t> Ghosh)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70C0"/>
                </a:solidFill>
              </a:rPr>
              <a:t>Sumanta Pal (Physics with ICAL prototype)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70C0"/>
                </a:solidFill>
              </a:rPr>
              <a:t>Moon </a:t>
            </a:r>
            <a:r>
              <a:rPr lang="en-US" dirty="0" err="1" smtClean="0">
                <a:solidFill>
                  <a:srgbClr val="0070C0"/>
                </a:solidFill>
              </a:rPr>
              <a:t>Moon</a:t>
            </a:r>
            <a:r>
              <a:rPr lang="en-US" dirty="0" smtClean="0">
                <a:solidFill>
                  <a:srgbClr val="0070C0"/>
                </a:solidFill>
              </a:rPr>
              <a:t> Devi (Development of MRPCs)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70C0"/>
                </a:solidFill>
              </a:rPr>
              <a:t>Salim Mohammed (RPC simulations)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Animesh</a:t>
            </a:r>
            <a:r>
              <a:rPr lang="en-US" dirty="0" smtClean="0"/>
              <a:t> Chatterjee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Rajesh Ganai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Ravindrababu</a:t>
            </a:r>
            <a:r>
              <a:rPr lang="en-US" dirty="0" smtClean="0"/>
              <a:t> Karnam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Varchaswi </a:t>
            </a:r>
            <a:r>
              <a:rPr lang="en-US" dirty="0" err="1" smtClean="0"/>
              <a:t>Kashyap</a:t>
            </a:r>
            <a:r>
              <a:rPr lang="en-US" dirty="0" smtClean="0"/>
              <a:t> …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Dozens of publications, proceedings and reports resulted already</a:t>
            </a:r>
          </a:p>
          <a:p>
            <a:pPr lvl="1">
              <a:lnSpc>
                <a:spcPct val="120000"/>
              </a:lnSpc>
            </a:pP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Large scale production of RPCs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061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6" y="1608137"/>
            <a:ext cx="8650609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000" y="4004700"/>
            <a:ext cx="5148000" cy="24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2391-68F7-4582-A8CA-1B26768C4C8F}" type="slidenum">
              <a:rPr lang="en-SG" smtClean="0"/>
              <a:pPr/>
              <a:t>38</a:t>
            </a:fld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up the tiny charges</a:t>
            </a:r>
            <a:endParaRPr lang="en-SG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1775" r="1775"/>
          <a:stretch>
            <a:fillRect/>
          </a:stretch>
        </p:blipFill>
        <p:spPr bwMode="auto">
          <a:xfrm>
            <a:off x="7242381" y="1548000"/>
            <a:ext cx="179411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Content Placeholder 2"/>
          <p:cNvSpPr txBox="1">
            <a:spLocks/>
          </p:cNvSpPr>
          <p:nvPr/>
        </p:nvSpPr>
        <p:spPr>
          <a:xfrm>
            <a:off x="36000" y="1548000"/>
            <a:ext cx="3744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0624" marR="0" lvl="0" indent="-384048" algn="l" defTabSz="914400" rtl="0" eaLnBrk="1" fontAlgn="auto" latinLnBrk="0" hangingPunct="1">
              <a:spcAft>
                <a:spcPts val="0"/>
              </a:spcAft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S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Process: AMSc35b4c3 (0.35um CMOS)</a:t>
            </a:r>
          </a:p>
          <a:p>
            <a:pPr marL="420624" marR="0" lvl="0" indent="-384048" algn="l" defTabSz="914400" rtl="0" eaLnBrk="1" fontAlgn="auto" latinLnBrk="0" hangingPunct="1">
              <a:spcAft>
                <a:spcPts val="0"/>
              </a:spcAft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Input dynamic range:18fC – 1.36pC</a:t>
            </a:r>
          </a:p>
          <a:p>
            <a:pPr marL="420624" marR="0" lvl="0" indent="-384048" algn="l" defTabSz="914400" rtl="0" eaLnBrk="1" fontAlgn="auto" latinLnBrk="0" hangingPunct="1">
              <a:spcAft>
                <a:spcPts val="0"/>
              </a:spcAft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Input impedance: 45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Narkisim" pitchFamily="34" charset="-79"/>
              </a:rPr>
              <a:t>Ω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 @350MHz</a:t>
            </a:r>
          </a:p>
          <a:p>
            <a:pPr marL="420624" marR="0" lvl="0" indent="-384048" algn="l" defTabSz="914400" rtl="0" eaLnBrk="1" fontAlgn="auto" latinLnBrk="0" hangingPunct="1">
              <a:spcAft>
                <a:spcPts val="0"/>
              </a:spcAft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Amplifier gain: 8mV/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Narkisim" pitchFamily="34" charset="-79"/>
              </a:rPr>
              <a:t>μ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A</a:t>
            </a:r>
          </a:p>
          <a:p>
            <a:pPr marL="420624" marR="0" lvl="0" indent="-384048" algn="l" defTabSz="914400" rtl="0" eaLnBrk="1" fontAlgn="auto" latinLnBrk="0" hangingPunct="1">
              <a:spcAft>
                <a:spcPts val="0"/>
              </a:spcAft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3-dB Bandwidth: 274MHz</a:t>
            </a:r>
          </a:p>
          <a:p>
            <a:pPr marL="420624" marR="0" lvl="0" indent="-384048" algn="l" defTabSz="914400" rtl="0" eaLnBrk="1" fontAlgn="auto" latinLnBrk="0" hangingPunct="1">
              <a:spcAft>
                <a:spcPts val="0"/>
              </a:spcAft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Rise time: 1.2ns</a:t>
            </a:r>
          </a:p>
          <a:p>
            <a:pPr marL="420624" marR="0" lvl="0" indent="-384048" algn="l" defTabSz="914400" rtl="0" eaLnBrk="1" fontAlgn="auto" latinLnBrk="0" hangingPunct="1">
              <a:spcAft>
                <a:spcPts val="0"/>
              </a:spcAft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Comparator’s sensitivity: 2mV</a:t>
            </a:r>
            <a:endParaRPr kumimoji="0" lang="en-SG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arkisim" pitchFamily="34" charset="-79"/>
              <a:cs typeface="Narkisim" pitchFamily="34" charset="-79"/>
            </a:endParaRPr>
          </a:p>
          <a:p>
            <a:pPr marL="420624" marR="0" lvl="0" indent="-384048" algn="l" defTabSz="914400" rtl="0" eaLnBrk="1" fontAlgn="auto" latinLnBrk="0" hangingPunct="1">
              <a:spcAft>
                <a:spcPts val="0"/>
              </a:spcAft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LVDS drive: 4mA</a:t>
            </a:r>
          </a:p>
          <a:p>
            <a:pPr marL="420624" marR="0" lvl="0" indent="-384048" algn="l" defTabSz="914400" rtl="0" eaLnBrk="1" fontAlgn="auto" latinLnBrk="0" hangingPunct="1">
              <a:spcAft>
                <a:spcPts val="0"/>
              </a:spcAft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Power per channel: &lt; 20mW</a:t>
            </a:r>
            <a:endParaRPr kumimoji="0" lang="en-SG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arkisim" pitchFamily="34" charset="-79"/>
              <a:cs typeface="Narkisim" pitchFamily="34" charset="-79"/>
            </a:endParaRPr>
          </a:p>
          <a:p>
            <a:pPr marL="420624" marR="0" lvl="0" indent="-384048" algn="l" defTabSz="914400" rtl="0" eaLnBrk="1" fontAlgn="auto" latinLnBrk="0" hangingPunct="1">
              <a:spcAft>
                <a:spcPts val="0"/>
              </a:spcAft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Package: </a:t>
            </a:r>
            <a:r>
              <a:rPr kumimoji="0" lang="en-S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CLCC48(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48-pin)</a:t>
            </a:r>
            <a:endParaRPr kumimoji="0" lang="en-SG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arkisim" pitchFamily="34" charset="-79"/>
              <a:cs typeface="Narkisim" pitchFamily="34" charset="-79"/>
            </a:endParaRPr>
          </a:p>
          <a:p>
            <a:pPr marL="420624" marR="0" lvl="0" indent="-384048" algn="l" defTabSz="914400" rtl="0" eaLnBrk="1" fontAlgn="auto" latinLnBrk="0" hangingPunct="1">
              <a:spcAft>
                <a:spcPts val="0"/>
              </a:spcAft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Chip area: 13mm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Narkisim" pitchFamily="34" charset="-79"/>
                <a:cs typeface="Narkisim" pitchFamily="34" charset="-79"/>
              </a:rPr>
              <a:t>2</a:t>
            </a:r>
          </a:p>
        </p:txBody>
      </p:sp>
      <p:pic>
        <p:nvPicPr>
          <p:cNvPr id="60" name="Picture 59" descr="Pictur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645336"/>
            <a:ext cx="3827655" cy="280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DSC_2603.JPG"/>
          <p:cNvPicPr>
            <a:picLocks noChangeAspect="1"/>
          </p:cNvPicPr>
          <p:nvPr/>
        </p:nvPicPr>
        <p:blipFill>
          <a:blip r:embed="rId5" cstate="print"/>
          <a:srcRect l="69412" t="56401" r="11413" b="14430"/>
          <a:stretch>
            <a:fillRect/>
          </a:stretch>
        </p:blipFill>
        <p:spPr>
          <a:xfrm>
            <a:off x="5364088" y="1548000"/>
            <a:ext cx="1781600" cy="1800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409372" y="1548000"/>
            <a:ext cx="1686228" cy="24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Features of ICAL trigger system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i="1" dirty="0" smtClean="0"/>
              <a:t>Physicist’s mind</a:t>
            </a:r>
            <a:r>
              <a:rPr lang="en-US" sz="1800" dirty="0" smtClean="0"/>
              <a:t> decoded!</a:t>
            </a:r>
          </a:p>
          <a:p>
            <a:r>
              <a:rPr lang="en-US" sz="1800" i="1" dirty="0" smtClean="0"/>
              <a:t>Insitu</a:t>
            </a:r>
            <a:r>
              <a:rPr lang="en-US" sz="1800" dirty="0" smtClean="0"/>
              <a:t> trigger generation</a:t>
            </a:r>
            <a:endParaRPr lang="en-US" sz="1800" i="1" dirty="0" smtClean="0"/>
          </a:p>
          <a:p>
            <a:r>
              <a:rPr lang="en-US" sz="1800" dirty="0" smtClean="0"/>
              <a:t>Autonomous; shares data bus with readout system</a:t>
            </a:r>
          </a:p>
          <a:p>
            <a:r>
              <a:rPr lang="en-US" sz="1800" dirty="0" smtClean="0"/>
              <a:t>Distributed architecture</a:t>
            </a:r>
          </a:p>
          <a:p>
            <a:r>
              <a:rPr lang="en-US" sz="1800" dirty="0" smtClean="0"/>
              <a:t>For ICAL, trigger system is based only on topology of the event; no other measurement data is used</a:t>
            </a:r>
          </a:p>
          <a:p>
            <a:r>
              <a:rPr lang="en-US" sz="1800" dirty="0" smtClean="0"/>
              <a:t>Huge bank of combinatorial circuits</a:t>
            </a:r>
          </a:p>
          <a:p>
            <a:r>
              <a:rPr lang="en-US" sz="1800" dirty="0" smtClean="0"/>
              <a:t>Programmability is the game</a:t>
            </a:r>
            <a:r>
              <a:rPr lang="en-SG" sz="1800" dirty="0" smtClean="0"/>
              <a:t>, FPGAs, ASICs are the players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SG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845" t="6830" r="13637"/>
          <a:stretch>
            <a:fillRect/>
          </a:stretch>
        </p:blipFill>
        <p:spPr bwMode="auto">
          <a:xfrm>
            <a:off x="932963" y="3933056"/>
            <a:ext cx="2436013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6020" t="25772" r="18374" b="17774"/>
          <a:stretch>
            <a:fillRect/>
          </a:stretch>
        </p:blipFill>
        <p:spPr bwMode="auto">
          <a:xfrm>
            <a:off x="3566475" y="3933056"/>
            <a:ext cx="4509392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model of particle physics</a:t>
            </a:r>
            <a:endParaRPr lang="en-US" dirty="0"/>
          </a:p>
        </p:txBody>
      </p:sp>
      <p:pic>
        <p:nvPicPr>
          <p:cNvPr id="7" name="Content Placeholder 6" descr="standardmodel-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1969" b="3685"/>
          <a:stretch>
            <a:fillRect/>
          </a:stretch>
        </p:blipFill>
        <p:spPr>
          <a:xfrm>
            <a:off x="642079" y="1605600"/>
            <a:ext cx="3999947" cy="48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7" descr="reality_standard_model2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3293" y="1605396"/>
            <a:ext cx="3561053" cy="48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5643578"/>
            <a:ext cx="7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&lt;</a:t>
            </a:r>
            <a:r>
              <a:rPr lang="en-US" sz="1050" b="1" dirty="0" smtClean="0">
                <a:solidFill>
                  <a:srgbClr val="FF0000"/>
                </a:solidFill>
              </a:rPr>
              <a:t>2.2eV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6000768"/>
            <a:ext cx="75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&lt;</a:t>
            </a:r>
            <a:r>
              <a:rPr lang="en-US" sz="1050" b="1" dirty="0" smtClean="0">
                <a:solidFill>
                  <a:srgbClr val="FF0000"/>
                </a:solidFill>
              </a:rPr>
              <a:t>170keV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8606" y="5956626"/>
            <a:ext cx="75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</a:rPr>
              <a:t>&lt;15.5MeV</a:t>
            </a:r>
            <a:endParaRPr lang="en-US" sz="10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Functions &amp; integration of FE-DAQ</a:t>
            </a:r>
            <a:endParaRPr lang="en-SG" sz="4800" dirty="0"/>
          </a:p>
        </p:txBody>
      </p:sp>
      <p:sp>
        <p:nvSpPr>
          <p:cNvPr id="414761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4762" name="Rectangle 4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414776" name="Rectangle 56"/>
          <p:cNvSpPr>
            <a:spLocks noChangeArrowheads="1"/>
          </p:cNvSpPr>
          <p:nvPr/>
        </p:nvSpPr>
        <p:spPr bwMode="auto">
          <a:xfrm>
            <a:off x="0" y="582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Content Placeholder 10" descr="RPC_elec_layout.bmp"/>
          <p:cNvPicPr>
            <a:picLocks noChangeAspect="1"/>
          </p:cNvPicPr>
          <p:nvPr/>
        </p:nvPicPr>
        <p:blipFill>
          <a:blip r:embed="rId2" cstate="print"/>
          <a:srcRect l="25781" t="1963" r="10156" b="4250"/>
          <a:stretch>
            <a:fillRect/>
          </a:stretch>
        </p:blipFill>
        <p:spPr>
          <a:xfrm>
            <a:off x="36000" y="1548000"/>
            <a:ext cx="4860000" cy="48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51" descr="RPC_DAQ_Board_2_3D.png"/>
          <p:cNvPicPr>
            <a:picLocks noChangeAspect="1"/>
          </p:cNvPicPr>
          <p:nvPr/>
        </p:nvPicPr>
        <p:blipFill>
          <a:blip r:embed="rId3" cstate="print"/>
          <a:srcRect l="5389" t="5239" r="1347" b="10478"/>
          <a:stretch>
            <a:fillRect/>
          </a:stretch>
        </p:blipFill>
        <p:spPr>
          <a:xfrm>
            <a:off x="4968000" y="3820955"/>
            <a:ext cx="4079276" cy="2606981"/>
          </a:xfrm>
          <a:prstGeom prst="rect">
            <a:avLst/>
          </a:prstGeom>
        </p:spPr>
      </p:pic>
      <p:pic>
        <p:nvPicPr>
          <p:cNvPr id="53" name="Picture 52" descr="new_rpc_assy_r1.JPG"/>
          <p:cNvPicPr>
            <a:picLocks noChangeAspect="1"/>
          </p:cNvPicPr>
          <p:nvPr/>
        </p:nvPicPr>
        <p:blipFill>
          <a:blip r:embed="rId4" cstate="print"/>
          <a:srcRect t="3085" r="946" b="7199"/>
          <a:stretch>
            <a:fillRect/>
          </a:stretch>
        </p:blipFill>
        <p:spPr>
          <a:xfrm>
            <a:off x="4968000" y="1548000"/>
            <a:ext cx="4078800" cy="226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ASIC based TDC </a:t>
            </a:r>
            <a:r>
              <a:rPr lang="en-US" dirty="0" smtClean="0"/>
              <a:t>device</a:t>
            </a:r>
            <a:endParaRPr lang="en-SG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Principle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Two fine TDCs to measure start/stop distance to clock </a:t>
            </a:r>
            <a:r>
              <a:rPr lang="en-US" dirty="0" smtClean="0"/>
              <a:t>edge (</a:t>
            </a:r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Coarse TDC to count the number of clocks between start and </a:t>
            </a:r>
            <a:r>
              <a:rPr lang="en-US" dirty="0" smtClean="0"/>
              <a:t>stop (</a:t>
            </a:r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TDC output = </a:t>
            </a:r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+T</a:t>
            </a:r>
            <a:r>
              <a:rPr lang="en-US" baseline="-25000" dirty="0" smtClean="0"/>
              <a:t>1</a:t>
            </a:r>
            <a:r>
              <a:rPr lang="en-US" dirty="0" smtClean="0"/>
              <a:t>-T</a:t>
            </a:r>
            <a:r>
              <a:rPr lang="en-US" baseline="-25000" dirty="0" smtClean="0"/>
              <a:t>2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 </a:t>
            </a:r>
            <a:r>
              <a:rPr lang="en-US" dirty="0" smtClean="0"/>
              <a:t>Specifications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Currently </a:t>
            </a:r>
            <a:r>
              <a:rPr lang="en-US" dirty="0" smtClean="0"/>
              <a:t>a single-hit </a:t>
            </a:r>
            <a:r>
              <a:rPr lang="en-US" dirty="0" smtClean="0"/>
              <a:t>TDC, can </a:t>
            </a:r>
            <a:r>
              <a:rPr lang="en-US" dirty="0" smtClean="0"/>
              <a:t>be adapted to </a:t>
            </a:r>
            <a:r>
              <a:rPr lang="en-US" dirty="0" smtClean="0"/>
              <a:t>multi-hit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20 bit parallel output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Clock period,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= 4ns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Fine TDC </a:t>
            </a:r>
            <a:r>
              <a:rPr lang="en-US" dirty="0" smtClean="0"/>
              <a:t>interval,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/32 = 125ps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Fine TDC output: 5 bits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Coarse TDC interval: </a:t>
            </a:r>
            <a:r>
              <a:rPr lang="en-US" dirty="0" smtClean="0"/>
              <a:t>2</a:t>
            </a:r>
            <a:r>
              <a:rPr lang="en-US" baseline="30000" dirty="0" smtClean="0"/>
              <a:t>15 </a:t>
            </a:r>
            <a:r>
              <a:rPr lang="en-US" dirty="0" smtClean="0"/>
              <a:t>*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</a:t>
            </a:r>
            <a:r>
              <a:rPr lang="en-US" dirty="0" smtClean="0"/>
              <a:t>= 131.072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Coarse TDC output: 15 </a:t>
            </a:r>
            <a:r>
              <a:rPr lang="en-US" dirty="0" smtClean="0"/>
              <a:t>bits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S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CACD-84E1-48E8-BA38-D1DBAC48FFCB}" type="slidenum">
              <a:rPr lang="en-SG" smtClean="0"/>
              <a:pPr/>
              <a:t>41</a:t>
            </a:fld>
            <a:endParaRPr lang="en-SG" dirty="0"/>
          </a:p>
        </p:txBody>
      </p:sp>
      <p:grpSp>
        <p:nvGrpSpPr>
          <p:cNvPr id="49" name="Content Placeholder 48"/>
          <p:cNvGrpSpPr>
            <a:grpSpLocks noGrp="1"/>
          </p:cNvGrpSpPr>
          <p:nvPr>
            <p:ph sz="half" idx="2"/>
          </p:nvPr>
        </p:nvGrpSpPr>
        <p:grpSpPr>
          <a:xfrm>
            <a:off x="4572000" y="1547813"/>
            <a:ext cx="4500563" cy="4860925"/>
            <a:chOff x="1828800" y="1371600"/>
            <a:chExt cx="5486400" cy="5464175"/>
          </a:xfrm>
        </p:grpSpPr>
        <p:pic>
          <p:nvPicPr>
            <p:cNvPr id="50" name="Picture 6" descr="tdclayou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1371600"/>
              <a:ext cx="5486400" cy="5464175"/>
            </a:xfrm>
            <a:prstGeom prst="rect">
              <a:avLst/>
            </a:prstGeom>
            <a:noFill/>
          </p:spPr>
        </p:pic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4019550" y="3505200"/>
              <a:ext cx="1371600" cy="20574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Fine TDC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(start/stop)</a:t>
              </a: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2895600" y="3581400"/>
              <a:ext cx="990600" cy="20574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DLL</a:t>
              </a:r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3657600" y="3048000"/>
              <a:ext cx="304800" cy="2286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3886200" y="2362200"/>
              <a:ext cx="304800" cy="6858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LVDS</a:t>
              </a:r>
            </a:p>
          </p:txBody>
        </p:sp>
        <p:sp>
          <p:nvSpPr>
            <p:cNvPr id="55" name="Rectangle 12"/>
            <p:cNvSpPr>
              <a:spLocks noChangeArrowheads="1"/>
            </p:cNvSpPr>
            <p:nvPr/>
          </p:nvSpPr>
          <p:spPr bwMode="auto">
            <a:xfrm>
              <a:off x="5867400" y="3505200"/>
              <a:ext cx="304800" cy="3048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5715000" y="3886200"/>
              <a:ext cx="533400" cy="5334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Back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end</a:t>
              </a:r>
            </a:p>
          </p:txBody>
        </p:sp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>
              <a:off x="2857500" y="2371725"/>
              <a:ext cx="762000" cy="9906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delay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(self 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test)</a:t>
              </a: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4419600" y="2362200"/>
              <a:ext cx="1905000" cy="9906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Bypass cap.</a:t>
              </a:r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3505200" y="2133600"/>
              <a:ext cx="304800" cy="8382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3124200" y="1828800"/>
              <a:ext cx="762000" cy="304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selftest</a:t>
              </a:r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 flipH="1">
              <a:off x="6172200" y="3200400"/>
              <a:ext cx="533400" cy="4572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62" name="Rectangle 19"/>
            <p:cNvSpPr>
              <a:spLocks noChangeArrowheads="1"/>
            </p:cNvSpPr>
            <p:nvPr/>
          </p:nvSpPr>
          <p:spPr bwMode="auto">
            <a:xfrm>
              <a:off x="6705600" y="2590800"/>
              <a:ext cx="3048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Coarse TDC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and Physics simulations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SG" dirty="0" smtClean="0"/>
              <a:t>The response </a:t>
            </a:r>
            <a:r>
              <a:rPr lang="en-SG" dirty="0" smtClean="0"/>
              <a:t>and sensitivity of </a:t>
            </a:r>
            <a:r>
              <a:rPr lang="en-SG" dirty="0" smtClean="0"/>
              <a:t>the ICAL detector and the sensitivity to the neutrino oscillation </a:t>
            </a:r>
            <a:r>
              <a:rPr lang="en-SG" dirty="0" smtClean="0"/>
              <a:t>parameters. </a:t>
            </a:r>
          </a:p>
          <a:p>
            <a:pPr>
              <a:lnSpc>
                <a:spcPct val="120000"/>
              </a:lnSpc>
            </a:pPr>
            <a:r>
              <a:rPr lang="en-SG" dirty="0" smtClean="0"/>
              <a:t>We estimate </a:t>
            </a:r>
            <a:r>
              <a:rPr lang="en-SG" dirty="0" smtClean="0"/>
              <a:t>the momentum of a neutrino </a:t>
            </a:r>
            <a:r>
              <a:rPr lang="en-SG" dirty="0" smtClean="0"/>
              <a:t>from </a:t>
            </a:r>
            <a:r>
              <a:rPr lang="en-SG" dirty="0" smtClean="0"/>
              <a:t>the measured momentum of the charged leptons </a:t>
            </a:r>
            <a:r>
              <a:rPr lang="en-SG" dirty="0" smtClean="0"/>
              <a:t>(at lower energies) and </a:t>
            </a:r>
            <a:r>
              <a:rPr lang="en-SG" dirty="0" smtClean="0"/>
              <a:t>hadrons </a:t>
            </a:r>
            <a:r>
              <a:rPr lang="en-SG" dirty="0" smtClean="0"/>
              <a:t>(at higher energies) produced </a:t>
            </a:r>
            <a:r>
              <a:rPr lang="en-SG" dirty="0" smtClean="0"/>
              <a:t>by the neutrino interactions</a:t>
            </a:r>
            <a:r>
              <a:rPr lang="en-SG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SG" dirty="0" smtClean="0"/>
              <a:t>Neutrino event </a:t>
            </a:r>
            <a:r>
              <a:rPr lang="en-SG" dirty="0" smtClean="0"/>
              <a:t>generators NUANCE and GENIE are being studied and </a:t>
            </a:r>
            <a:r>
              <a:rPr lang="en-SG" dirty="0" smtClean="0"/>
              <a:t>adapted.</a:t>
            </a:r>
          </a:p>
          <a:p>
            <a:pPr>
              <a:lnSpc>
                <a:spcPct val="120000"/>
              </a:lnSpc>
            </a:pPr>
            <a:r>
              <a:rPr lang="en-SG" dirty="0" smtClean="0"/>
              <a:t>Reconstruction </a:t>
            </a:r>
            <a:r>
              <a:rPr lang="en-SG" dirty="0" smtClean="0"/>
              <a:t>code </a:t>
            </a:r>
            <a:r>
              <a:rPr lang="en-SG" dirty="0" smtClean="0"/>
              <a:t>validation, Hadron </a:t>
            </a:r>
            <a:r>
              <a:rPr lang="en-SG" dirty="0" smtClean="0"/>
              <a:t>energy </a:t>
            </a:r>
            <a:r>
              <a:rPr lang="en-SG" dirty="0" smtClean="0"/>
              <a:t>calibration and Oscillation analysis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RPC device level simulation, code development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Software tools developed: </a:t>
            </a:r>
            <a:r>
              <a:rPr lang="en-US" dirty="0" err="1" smtClean="0"/>
              <a:t>iDaq</a:t>
            </a:r>
            <a:r>
              <a:rPr lang="en-US" dirty="0" smtClean="0"/>
              <a:t>, </a:t>
            </a:r>
            <a:r>
              <a:rPr lang="en-US" dirty="0" err="1" smtClean="0"/>
              <a:t>iRoot</a:t>
            </a:r>
            <a:r>
              <a:rPr lang="en-US" dirty="0" smtClean="0"/>
              <a:t>, Vice, etc.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ICAL magnet simulation and field calculations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opportunities in INO</a:t>
            </a:r>
            <a:endParaRPr lang="en-S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Research Scholars</a:t>
            </a:r>
          </a:p>
          <a:p>
            <a:pPr lvl="1">
              <a:lnSpc>
                <a:spcPct val="120000"/>
              </a:lnSpc>
            </a:pPr>
            <a:r>
              <a:rPr lang="en-SG" sz="2000" dirty="0" smtClean="0"/>
              <a:t>Applicants must have a minimum qualification of M.Sc. degree in Physics or B.E./B.Tech. degree in any one of Electronics, E &amp; CE, Instrumentation and Electrical Engineering subjects with strong motivation for and proficiency in Physics. </a:t>
            </a:r>
          </a:p>
          <a:p>
            <a:pPr lvl="1">
              <a:lnSpc>
                <a:spcPct val="120000"/>
              </a:lnSpc>
            </a:pPr>
            <a:r>
              <a:rPr lang="en-SG" sz="2000" dirty="0" smtClean="0"/>
              <a:t>The selected candidates will be enrolled as Ph.D. students of the Homi Bhabha National Institute (HBNI), a Deemed to be University, with constituent institutions that include BARC, HRI, IGCAR, IMSc, SINP and VECC.</a:t>
            </a:r>
          </a:p>
          <a:p>
            <a:pPr lvl="1">
              <a:lnSpc>
                <a:spcPct val="120000"/>
              </a:lnSpc>
            </a:pPr>
            <a:r>
              <a:rPr lang="en-SG" sz="2000" dirty="0" smtClean="0"/>
              <a:t>They will take up 1 year course work at TIFR, Mumbai in both theoretical and experimental high energy physics and necessary foundation courses specially designed to train people to be good experimental physicists.</a:t>
            </a:r>
          </a:p>
          <a:p>
            <a:pPr lvl="1">
              <a:lnSpc>
                <a:spcPct val="120000"/>
              </a:lnSpc>
            </a:pPr>
            <a:r>
              <a:rPr lang="en-SG" sz="2000" dirty="0" smtClean="0"/>
              <a:t>Successful candidates after the course work will be attached to Ph.D. guides at various collaborating institutions for a Ph. D. degree in Physics on the basis of their INO related work.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Career opportunities for bright engineers in Electronics, Instrumentation, Computer Science, Information technology, Civil, Mechanical and Electrical engineers</a:t>
            </a:r>
            <a:endParaRPr lang="en-SG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INO is an exciting mega basic science project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It is being planned on an unprecedented scale and budget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ICAL and other experiments will produce highly competitive physics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Beyond neutrino physics, INO is going to be an invaluable facility for many future experiments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It provides wonderful opportunities for science and engineering students alike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Detector and instrumentation R&amp;D, scientific human resource development are INO’s major trust areas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It offers a large number of engineering challenges and many spin-offs such as medical applications</a:t>
            </a:r>
          </a:p>
          <a:p>
            <a:pPr>
              <a:lnSpc>
                <a:spcPct val="120000"/>
              </a:lnSpc>
            </a:pP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oscillations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" y="1548000"/>
            <a:ext cx="3924000" cy="4860000"/>
          </a:xfrm>
          <a:solidFill>
            <a:srgbClr val="CCECFF"/>
          </a:solidFill>
        </p:spPr>
        <p:txBody>
          <a:bodyPr>
            <a:normAutofit fontScale="92500" lnSpcReduction="20000"/>
          </a:bodyPr>
          <a:lstStyle/>
          <a:p>
            <a:pPr marL="360000">
              <a:lnSpc>
                <a:spcPct val="120000"/>
              </a:lnSpc>
            </a:pPr>
            <a:r>
              <a:rPr lang="en-US" sz="2400" dirty="0" smtClean="0"/>
              <a:t>It is now known that neutrinos of one flavour oscillate to those of another flavour.</a:t>
            </a:r>
          </a:p>
          <a:p>
            <a:pPr marL="360000">
              <a:lnSpc>
                <a:spcPct val="120000"/>
              </a:lnSpc>
            </a:pPr>
            <a:r>
              <a:rPr lang="en-US" sz="2400" dirty="0" smtClean="0"/>
              <a:t>The oscillation mechanism is possible only if the neutrinos are massive.</a:t>
            </a:r>
          </a:p>
          <a:p>
            <a:pPr marL="360000">
              <a:lnSpc>
                <a:spcPct val="120000"/>
              </a:lnSpc>
            </a:pPr>
            <a:r>
              <a:rPr lang="en-US" sz="2400" dirty="0" smtClean="0"/>
              <a:t>Neutrino experiments are setting the stage for extension of Standard Model itself.</a:t>
            </a:r>
          </a:p>
          <a:p>
            <a:pPr marL="360000">
              <a:lnSpc>
                <a:spcPct val="120000"/>
              </a:lnSpc>
            </a:pPr>
            <a:r>
              <a:rPr lang="en-US" sz="2400" dirty="0" smtClean="0"/>
              <a:t>Massive neutrinos have ramifications on nuclear physics, astro physics cosmology, geo physics apart from particle physics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00496" y="1548000"/>
            <a:ext cx="5040000" cy="4860000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 marL="360000">
              <a:lnSpc>
                <a:spcPct val="120000"/>
              </a:lnSpc>
            </a:pPr>
            <a:r>
              <a:rPr lang="en-US" dirty="0" smtClean="0"/>
              <a:t>Electron and muon neutrinos (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>
                <a:sym typeface="Symbol"/>
              </a:rPr>
              <a:t> and </a:t>
            </a:r>
            <a:r>
              <a:rPr lang="en-US" baseline="-25000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) are the flavour eigen states. They are super positions of the mass eigen states (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and 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</a:p>
          <a:p>
            <a:pPr marL="360000">
              <a:lnSpc>
                <a:spcPct val="120000"/>
              </a:lnSpc>
              <a:buNone/>
            </a:pPr>
            <a:endParaRPr lang="en-US" dirty="0" smtClean="0">
              <a:sym typeface="Symbol"/>
            </a:endParaRPr>
          </a:p>
          <a:p>
            <a:pPr marL="360000">
              <a:lnSpc>
                <a:spcPct val="120000"/>
              </a:lnSpc>
              <a:buNone/>
            </a:pPr>
            <a:endParaRPr lang="en-US" dirty="0" smtClean="0">
              <a:sym typeface="Symbol"/>
            </a:endParaRPr>
          </a:p>
          <a:p>
            <a:pPr marL="360000">
              <a:lnSpc>
                <a:spcPct val="120000"/>
              </a:lnSpc>
              <a:buNone/>
            </a:pPr>
            <a:endParaRPr lang="en-US" dirty="0" smtClean="0">
              <a:sym typeface="Symbol"/>
            </a:endParaRPr>
          </a:p>
          <a:p>
            <a:pPr marL="360000">
              <a:lnSpc>
                <a:spcPct val="120000"/>
              </a:lnSpc>
            </a:pPr>
            <a:r>
              <a:rPr lang="en-US" dirty="0" smtClean="0">
                <a:sym typeface="Symbol"/>
              </a:rPr>
              <a:t>If at t = 0, an eigen state  (0) = </a:t>
            </a:r>
            <a:r>
              <a:rPr lang="en-US" baseline="-25000" dirty="0" smtClean="0">
                <a:sym typeface="Symbol"/>
              </a:rPr>
              <a:t>e,</a:t>
            </a:r>
            <a:r>
              <a:rPr lang="en-US" dirty="0" smtClean="0">
                <a:sym typeface="Symbol"/>
              </a:rPr>
              <a:t> then any time t </a:t>
            </a:r>
          </a:p>
          <a:p>
            <a:pPr marL="360000">
              <a:lnSpc>
                <a:spcPct val="120000"/>
              </a:lnSpc>
            </a:pPr>
            <a:endParaRPr lang="en-US" dirty="0" smtClean="0">
              <a:sym typeface="Symbol"/>
            </a:endParaRPr>
          </a:p>
          <a:p>
            <a:pPr marL="360000">
              <a:lnSpc>
                <a:spcPct val="120000"/>
              </a:lnSpc>
            </a:pPr>
            <a:endParaRPr lang="en-US" dirty="0" smtClean="0">
              <a:sym typeface="Symbol"/>
            </a:endParaRPr>
          </a:p>
          <a:p>
            <a:pPr marL="360000">
              <a:lnSpc>
                <a:spcPct val="120000"/>
              </a:lnSpc>
            </a:pPr>
            <a:r>
              <a:rPr lang="en-US" dirty="0" smtClean="0">
                <a:sym typeface="Symbol"/>
              </a:rPr>
              <a:t>Then the oscillation probability is</a:t>
            </a:r>
          </a:p>
          <a:p>
            <a:pPr marL="360000">
              <a:lnSpc>
                <a:spcPct val="120000"/>
              </a:lnSpc>
            </a:pPr>
            <a:endParaRPr lang="en-US" dirty="0" smtClean="0">
              <a:sym typeface="Symbol"/>
            </a:endParaRPr>
          </a:p>
          <a:p>
            <a:pPr marL="360000">
              <a:lnSpc>
                <a:spcPct val="120000"/>
              </a:lnSpc>
            </a:pPr>
            <a:endParaRPr lang="en-US" dirty="0" smtClean="0">
              <a:sym typeface="Symbol"/>
            </a:endParaRPr>
          </a:p>
          <a:p>
            <a:pPr marL="360000">
              <a:lnSpc>
                <a:spcPct val="120000"/>
              </a:lnSpc>
            </a:pPr>
            <a:r>
              <a:rPr lang="en-US" dirty="0" smtClean="0">
                <a:sym typeface="Symbol"/>
              </a:rPr>
              <a:t>And the oscillation length 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226308" name="Object 4"/>
          <p:cNvGraphicFramePr>
            <a:graphicFrameLocks noChangeAspect="1"/>
          </p:cNvGraphicFramePr>
          <p:nvPr/>
        </p:nvGraphicFramePr>
        <p:xfrm>
          <a:off x="4429124" y="2577604"/>
          <a:ext cx="3151187" cy="842962"/>
        </p:xfrm>
        <a:graphic>
          <a:graphicData uri="http://schemas.openxmlformats.org/presentationml/2006/ole">
            <p:oleObj spid="_x0000_s303106" name="Equation" r:id="rId4" imgW="1422360" imgH="380880" progId="Equation.3">
              <p:embed/>
            </p:oleObj>
          </a:graphicData>
        </a:graphic>
      </p:graphicFrame>
      <p:graphicFrame>
        <p:nvGraphicFramePr>
          <p:cNvPr id="226309" name="Object 5"/>
          <p:cNvGraphicFramePr>
            <a:graphicFrameLocks noChangeAspect="1"/>
          </p:cNvGraphicFramePr>
          <p:nvPr/>
        </p:nvGraphicFramePr>
        <p:xfrm>
          <a:off x="4429125" y="4161780"/>
          <a:ext cx="4416425" cy="396875"/>
        </p:xfrm>
        <a:graphic>
          <a:graphicData uri="http://schemas.openxmlformats.org/presentationml/2006/ole">
            <p:oleObj spid="_x0000_s303107" name="Equation" r:id="rId5" imgW="1942920" imgH="228600" progId="Equation.3">
              <p:embed/>
            </p:oleObj>
          </a:graphicData>
        </a:graphic>
      </p:graphicFrame>
      <p:graphicFrame>
        <p:nvGraphicFramePr>
          <p:cNvPr id="226310" name="Object 6"/>
          <p:cNvGraphicFramePr>
            <a:graphicFrameLocks noChangeAspect="1"/>
          </p:cNvGraphicFramePr>
          <p:nvPr/>
        </p:nvGraphicFramePr>
        <p:xfrm>
          <a:off x="4413281" y="5059784"/>
          <a:ext cx="4587875" cy="455612"/>
        </p:xfrm>
        <a:graphic>
          <a:graphicData uri="http://schemas.openxmlformats.org/presentationml/2006/ole">
            <p:oleObj spid="_x0000_s303108" name="Equation" r:id="rId6" imgW="2552400" imgH="2538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29124" y="5928072"/>
          <a:ext cx="3351212" cy="401637"/>
        </p:xfrm>
        <a:graphic>
          <a:graphicData uri="http://schemas.openxmlformats.org/presentationml/2006/ole">
            <p:oleObj spid="_x0000_s303109" name="Equation" r:id="rId7" imgW="19047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Up-Down asymmetry </a:t>
            </a:r>
            <a:r>
              <a:rPr lang="en-GB" dirty="0" smtClean="0"/>
              <a:t>measurement</a:t>
            </a:r>
            <a:r>
              <a:rPr lang="en-GB" sz="4000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0" y="1548000"/>
            <a:ext cx="3869424" cy="48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8000" y="1548000"/>
            <a:ext cx="4978800" cy="4104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GB" sz="2100" dirty="0" smtClean="0"/>
              <a:t>Atmospheric neutrino energy &gt; 1.3GeV     </a:t>
            </a:r>
            <a:r>
              <a:rPr lang="en-GB" sz="2100" dirty="0" smtClean="0">
                <a:latin typeface="Symbol" pitchFamily="18" charset="2"/>
              </a:rPr>
              <a:t>D</a:t>
            </a:r>
            <a:r>
              <a:rPr lang="en-GB" sz="2100" dirty="0" smtClean="0"/>
              <a:t>m</a:t>
            </a:r>
            <a:r>
              <a:rPr lang="en-GB" sz="2100" baseline="30000" dirty="0" smtClean="0"/>
              <a:t>2</a:t>
            </a:r>
            <a:r>
              <a:rPr lang="en-GB" sz="2100" dirty="0" smtClean="0"/>
              <a:t> ~2-3</a:t>
            </a:r>
            <a:r>
              <a:rPr lang="en-GB" sz="2100" dirty="0" smtClean="0">
                <a:sym typeface="Symbol"/>
              </a:rPr>
              <a:t></a:t>
            </a:r>
            <a:r>
              <a:rPr lang="en-GB" sz="2100" dirty="0" smtClean="0"/>
              <a:t>10</a:t>
            </a:r>
            <a:r>
              <a:rPr lang="en-GB" sz="2100" baseline="30000" dirty="0" smtClean="0"/>
              <a:t>-3</a:t>
            </a:r>
            <a:r>
              <a:rPr lang="en-GB" sz="2100" dirty="0" smtClean="0"/>
              <a:t> eV</a:t>
            </a:r>
            <a:r>
              <a:rPr lang="en-GB" sz="2100" baseline="30000" dirty="0" smtClean="0"/>
              <a:t>2</a:t>
            </a:r>
          </a:p>
          <a:p>
            <a:r>
              <a:rPr lang="en-GB" sz="2100" dirty="0" smtClean="0"/>
              <a:t>Downward muon neutrino are not affected by oscillation</a:t>
            </a:r>
          </a:p>
          <a:p>
            <a:r>
              <a:rPr lang="en-GB" sz="2100" dirty="0" smtClean="0"/>
              <a:t>They may constitute a </a:t>
            </a:r>
            <a:r>
              <a:rPr lang="en-GB" sz="2100" i="1" dirty="0" smtClean="0"/>
              <a:t>near</a:t>
            </a:r>
            <a:r>
              <a:rPr lang="en-GB" sz="2100" dirty="0" smtClean="0"/>
              <a:t> reference source</a:t>
            </a:r>
          </a:p>
          <a:p>
            <a:r>
              <a:rPr lang="en-GB" sz="2100" dirty="0" smtClean="0"/>
              <a:t>Upward neutrino are instead affected by oscillation since the L/E ratio  ranges up to </a:t>
            </a:r>
            <a:r>
              <a:rPr lang="en-GB" sz="2100" dirty="0" smtClean="0">
                <a:latin typeface="Symbol" pitchFamily="18" charset="2"/>
              </a:rPr>
              <a:t>10</a:t>
            </a:r>
            <a:r>
              <a:rPr lang="en-GB" sz="2100" baseline="30000" dirty="0" smtClean="0"/>
              <a:t>4 </a:t>
            </a:r>
            <a:r>
              <a:rPr lang="en-GB" sz="2100" dirty="0" smtClean="0"/>
              <a:t>Km/GeV</a:t>
            </a:r>
          </a:p>
          <a:p>
            <a:r>
              <a:rPr lang="en-GB" sz="2100" dirty="0" smtClean="0"/>
              <a:t>They may constitute a </a:t>
            </a:r>
            <a:r>
              <a:rPr lang="en-GB" sz="2100" i="1" dirty="0" smtClean="0"/>
              <a:t>far</a:t>
            </a:r>
            <a:r>
              <a:rPr lang="en-GB" sz="2100" dirty="0" smtClean="0"/>
              <a:t>  source</a:t>
            </a:r>
          </a:p>
          <a:p>
            <a:r>
              <a:rPr lang="en-GB" sz="2100" dirty="0" smtClean="0"/>
              <a:t>Thus, oscillation studies with a single detector and two sources</a:t>
            </a:r>
          </a:p>
          <a:p>
            <a:endParaRPr lang="en-GB" baseline="30000" dirty="0" smtClean="0"/>
          </a:p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068000" y="5749147"/>
          <a:ext cx="4978851" cy="608811"/>
        </p:xfrm>
        <a:graphic>
          <a:graphicData uri="http://schemas.openxmlformats.org/presentationml/2006/ole">
            <p:oleObj spid="_x0000_s305154" name="Equation" r:id="rId5" imgW="36064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Matter effects and</a:t>
            </a:r>
            <a:br>
              <a:rPr lang="en-US" dirty="0" smtClean="0"/>
            </a:br>
            <a:r>
              <a:rPr lang="en-US" dirty="0" smtClean="0"/>
              <a:t>neutrino mass hierarchy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500" r="3000"/>
          <a:stretch>
            <a:fillRect/>
          </a:stretch>
        </p:blipFill>
        <p:spPr bwMode="auto">
          <a:xfrm>
            <a:off x="36000" y="1548000"/>
            <a:ext cx="4956032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76000" y="1548000"/>
            <a:ext cx="3960000" cy="4860000"/>
          </a:xfrm>
          <a:solidFill>
            <a:srgbClr val="CCECFF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Matter effects help to cleanly determine the sign of the </a:t>
            </a:r>
            <a:r>
              <a:rPr lang="el-GR" sz="3200" dirty="0" smtClean="0"/>
              <a:t>Δ</a:t>
            </a:r>
            <a:r>
              <a:rPr lang="en-US" sz="3200" dirty="0" smtClean="0"/>
              <a:t>m</a:t>
            </a:r>
            <a:r>
              <a:rPr lang="en-US" sz="3200" baseline="30000" dirty="0" smtClean="0"/>
              <a:t>2</a:t>
            </a: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US" sz="3200" dirty="0" smtClean="0">
                <a:sym typeface="Symbol"/>
              </a:rPr>
              <a:t>Neutrinos and anti-neutrinos interact differently with matter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ICAL can distinguish this by detecting charge of the produced muons, due to its magnetic field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Helps in model building for neutrino oscillations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000" y="1548000"/>
            <a:ext cx="5544000" cy="4860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 smtClean="0"/>
              <a:t>High Energy Physics research using underground detectors at Kolar Gold Fields during 1952-92.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Muon intensities and angular distributions at various depths.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Indian initiative in neutrino physics goes back to more than 35 years.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Demonstrated for the first time the feasibility of doing neutrino experiment at KGF in south India.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International collaboration experiment to detect atmospheric neutrinos started at KGF in 1964.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Detection of atmospheric neutrino in 1965.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KGF data during the proton decay era was used to look for ultra high energy neutrino sources in the sky.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Bounds on neutrino masses using cosmological data.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Estimation of atmospheric neutrino flux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  <p:pic>
        <p:nvPicPr>
          <p:cNvPr id="8" name="Picture 7" descr="shaft.jpg"/>
          <p:cNvPicPr>
            <a:picLocks noChangeAspect="1"/>
          </p:cNvPicPr>
          <p:nvPr/>
        </p:nvPicPr>
        <p:blipFill>
          <a:blip r:embed="rId2" cstate="print"/>
          <a:srcRect l="1944" t="640" r="1944" b="1279"/>
          <a:stretch>
            <a:fillRect/>
          </a:stretch>
        </p:blipFill>
        <p:spPr>
          <a:xfrm>
            <a:off x="5758822" y="1548000"/>
            <a:ext cx="3133658" cy="48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neutrino physics in India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5099-5EE2-44CA-9DA9-9E7B1E624B5D}" type="slidenum">
              <a:rPr lang="en-SG" smtClean="0"/>
              <a:pPr/>
              <a:t>8</a:t>
            </a:fld>
            <a:endParaRPr lang="en-SG" dirty="0"/>
          </a:p>
        </p:txBody>
      </p:sp>
      <p:sp>
        <p:nvSpPr>
          <p:cNvPr id="9" name="TextBox 8"/>
          <p:cNvSpPr txBox="1"/>
          <p:nvPr/>
        </p:nvSpPr>
        <p:spPr>
          <a:xfrm>
            <a:off x="5866548" y="1628840"/>
            <a:ext cx="23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KGF underground shaft</a:t>
            </a:r>
            <a:endParaRPr lang="en-SG" sz="1600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India-based Neutrino Observatory project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The primary goal of INO is neutrino physics.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 national collaboration of scientists from more than 20 groups belonging to DAE institutions, IITs and Universities.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The total cost of the project is expected to be about </a:t>
            </a:r>
            <a:r>
              <a:rPr lang="en-US" sz="2400" dirty="0" smtClean="0">
                <a:latin typeface="Rupee Foradian"/>
              </a:rPr>
              <a:t>`</a:t>
            </a:r>
            <a:r>
              <a:rPr lang="en-US" sz="2400" dirty="0" smtClean="0"/>
              <a:t>1500 </a:t>
            </a:r>
            <a:r>
              <a:rPr lang="en-US" sz="2400" dirty="0" err="1" smtClean="0"/>
              <a:t>crores</a:t>
            </a:r>
            <a:r>
              <a:rPr lang="en-US" sz="24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The project includes: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construction of an underground laboratory and associated surface facilities,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construction of a Iron Calorimeter (ICAL) detector for neutrinos,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setting up of National Centre for High energy Physics (NCHEP</a:t>
            </a:r>
            <a:r>
              <a:rPr lang="en-US" sz="2000" dirty="0" smtClean="0"/>
              <a:t>),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o</a:t>
            </a:r>
            <a:r>
              <a:rPr lang="en-US" sz="2000" dirty="0" smtClean="0"/>
              <a:t>ther experiments and future proposals.</a:t>
            </a:r>
            <a:endParaRPr lang="en-SG" sz="20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The project is expected to be completed within seven years beginning April 2012. </a:t>
            </a:r>
            <a:endParaRPr lang="en-SG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A successful INO-Industry interface developed because of the large scale of experimental science activity involved.</a:t>
            </a:r>
            <a:endParaRPr lang="en-SG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INO Graduate Training Programme under the umbrella of Homi Bhabha National Institute (HBNI) </a:t>
            </a:r>
            <a:r>
              <a:rPr lang="en-US" sz="2400" dirty="0" smtClean="0"/>
              <a:t>is </a:t>
            </a:r>
            <a:r>
              <a:rPr lang="en-US" sz="2400" dirty="0" smtClean="0"/>
              <a:t>in its fifth </a:t>
            </a:r>
            <a:r>
              <a:rPr lang="en-US" sz="2400" dirty="0" smtClean="0"/>
              <a:t>year (about 25 INO students)</a:t>
            </a:r>
            <a:endParaRPr lang="en-SG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DHEP, TIFR                                                                 VSRP-2012, TIFR, Mumbai                                                                 May 21, 2012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5099-5EE2-44CA-9DA9-9E7B1E624B5D}" type="slidenum">
              <a:rPr lang="en-SG" smtClean="0"/>
              <a:pPr/>
              <a:t>9</a:t>
            </a:fld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38048</TotalTime>
  <Words>3235</Words>
  <Application>Microsoft Office PowerPoint</Application>
  <PresentationFormat>On-screen Show (4:3)</PresentationFormat>
  <Paragraphs>681</Paragraphs>
  <Slides>44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Module</vt:lpstr>
      <vt:lpstr>Equation</vt:lpstr>
      <vt:lpstr>Introduction to the  India-based Neutrino Observatory (INO) Project</vt:lpstr>
      <vt:lpstr>Neutrino ()</vt:lpstr>
      <vt:lpstr>Unique features of neutrinos</vt:lpstr>
      <vt:lpstr>Standard model of particle physics</vt:lpstr>
      <vt:lpstr>Neutrino oscillations</vt:lpstr>
      <vt:lpstr>Up-Down asymmetry measurement </vt:lpstr>
      <vt:lpstr>Matter effects and neutrino mass hierarchy</vt:lpstr>
      <vt:lpstr>History of neutrino physics in India</vt:lpstr>
      <vt:lpstr>India-based Neutrino Observatory project</vt:lpstr>
      <vt:lpstr>National Centre for HEP (NCHEP)</vt:lpstr>
      <vt:lpstr>Physics possibilities with ICAL </vt:lpstr>
      <vt:lpstr>Main physics goals of NDBD</vt:lpstr>
      <vt:lpstr>Other proposed experiments at INO</vt:lpstr>
      <vt:lpstr>INO Collaboration</vt:lpstr>
      <vt:lpstr>INO coming soon:  Inside a mountain near you!</vt:lpstr>
      <vt:lpstr>INO coming soon:  Inside a mountain near you!</vt:lpstr>
      <vt:lpstr>Schematic of the underground labs</vt:lpstr>
      <vt:lpstr>Neutrino sources and detector choice</vt:lpstr>
      <vt:lpstr>ICAL detector and construction</vt:lpstr>
      <vt:lpstr>Factsheet of ICAL detector</vt:lpstr>
      <vt:lpstr>Schematic of a basic RPC</vt:lpstr>
      <vt:lpstr>Deployment of RPCs in  running experiments</vt:lpstr>
      <vt:lpstr>Materials for gas volume fabrication</vt:lpstr>
      <vt:lpstr>Fully assembled large area RPC</vt:lpstr>
      <vt:lpstr>Stack of 2m × 2m RPCs</vt:lpstr>
      <vt:lpstr>Prototype RPC stack</vt:lpstr>
      <vt:lpstr>A couple of interesting events</vt:lpstr>
      <vt:lpstr>RPC parameter characterisation</vt:lpstr>
      <vt:lpstr>RPC tomography using  cosmic ray muons</vt:lpstr>
      <vt:lpstr>RPC strip rate time profile</vt:lpstr>
      <vt:lpstr>Studies with detector stacks</vt:lpstr>
      <vt:lpstr>ICAL prototype at VECC</vt:lpstr>
      <vt:lpstr>Requirement of gases in ICAL</vt:lpstr>
      <vt:lpstr>Optimization of gas flow rate for RPCs</vt:lpstr>
      <vt:lpstr>Closed-loop gas recirculation system</vt:lpstr>
      <vt:lpstr>INO induced RPC R&amp;D in India</vt:lpstr>
      <vt:lpstr>Large scale production of RPCs</vt:lpstr>
      <vt:lpstr>Picking up the tiny charges</vt:lpstr>
      <vt:lpstr>Features of ICAL trigger system</vt:lpstr>
      <vt:lpstr>Functions &amp; integration of FE-DAQ</vt:lpstr>
      <vt:lpstr>ASIC based TDC device</vt:lpstr>
      <vt:lpstr>Detector and Physics simulations</vt:lpstr>
      <vt:lpstr>Career opportunities in INO</vt:lpstr>
      <vt:lpstr>Closing remarks</vt:lpstr>
    </vt:vector>
  </TitlesOfParts>
  <Company>TIFR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characterisation studies of Resistive Plate Chambers (RPCs)</dc:title>
  <dc:creator>B.Satyanarayana</dc:creator>
  <cp:lastModifiedBy>Satyanarayana Bheesette</cp:lastModifiedBy>
  <cp:revision>483</cp:revision>
  <dcterms:created xsi:type="dcterms:W3CDTF">2008-09-25T08:04:45Z</dcterms:created>
  <dcterms:modified xsi:type="dcterms:W3CDTF">2012-05-21T15:18:25Z</dcterms:modified>
</cp:coreProperties>
</file>