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389" r:id="rId3"/>
    <p:sldId id="390" r:id="rId4"/>
    <p:sldId id="373" r:id="rId5"/>
    <p:sldId id="374" r:id="rId6"/>
    <p:sldId id="377" r:id="rId7"/>
    <p:sldId id="382" r:id="rId8"/>
    <p:sldId id="378" r:id="rId9"/>
    <p:sldId id="379" r:id="rId10"/>
    <p:sldId id="380" r:id="rId11"/>
    <p:sldId id="387" r:id="rId12"/>
    <p:sldId id="383" r:id="rId13"/>
    <p:sldId id="381" r:id="rId14"/>
    <p:sldId id="386" r:id="rId15"/>
    <p:sldId id="384" r:id="rId16"/>
    <p:sldId id="375" r:id="rId17"/>
    <p:sldId id="3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CCFF"/>
    <a:srgbClr val="CCECFF"/>
    <a:srgbClr val="FFFFCC"/>
    <a:srgbClr val="FF99FF"/>
    <a:srgbClr val="FFFF99"/>
    <a:srgbClr val="6600CC"/>
    <a:srgbClr val="FFFFFF"/>
  </p:clrMru>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55" autoAdjust="0"/>
    <p:restoredTop sz="94724" autoAdjust="0"/>
  </p:normalViewPr>
  <p:slideViewPr>
    <p:cSldViewPr>
      <p:cViewPr varScale="1">
        <p:scale>
          <a:sx n="66" d="100"/>
          <a:sy n="66" d="100"/>
        </p:scale>
        <p:origin x="-630" y="-108"/>
      </p:cViewPr>
      <p:guideLst>
        <p:guide orient="horz" pos="2160"/>
        <p:guide pos="2880"/>
      </p:guideLst>
    </p:cSldViewPr>
  </p:slideViewPr>
  <p:outlineViewPr>
    <p:cViewPr>
      <p:scale>
        <a:sx n="33" d="100"/>
        <a:sy n="33" d="100"/>
      </p:scale>
      <p:origin x="0" y="11496"/>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53" d="100"/>
          <a:sy n="53" d="100"/>
        </p:scale>
        <p:origin x="-256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4FE84E-B7AE-42E4-A2D2-1311A2B48014}" type="datetimeFigureOut">
              <a:rPr lang="en-US" smtClean="0"/>
              <a:pPr/>
              <a:t>2/6/2009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F6D16-ACA5-43BD-B4F1-A22F497317B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4"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s-ES" smtClean="0"/>
              <a:t>B.Satyanarayana, INO                                                                                        February 6, 2009, TIFR, INDIA</a:t>
            </a:r>
            <a:endParaRPr lang="en-US" dirty="0"/>
          </a:p>
        </p:txBody>
      </p:sp>
      <p:sp>
        <p:nvSpPr>
          <p:cNvPr id="6" name="Slide Number Placeholder 5"/>
          <p:cNvSpPr>
            <a:spLocks noGrp="1"/>
          </p:cNvSpPr>
          <p:nvPr>
            <p:ph type="sldNum" sz="quarter" idx="12"/>
          </p:nvPr>
        </p:nvSpPr>
        <p:spPr/>
        <p:txBody>
          <a:bodyPr/>
          <a:lstStyle/>
          <a:p>
            <a:fld id="{5D0D82D1-030A-4AF5-855D-82A44DD93AEE}"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s-ES" smtClean="0"/>
              <a:t>B.Satyanarayana, INO                                                                                        February 6, 2009, TIFR, INDIA</a:t>
            </a:r>
            <a:endParaRPr lang="en-US" dirty="0"/>
          </a:p>
        </p:txBody>
      </p:sp>
      <p:sp>
        <p:nvSpPr>
          <p:cNvPr id="6" name="Slide Number Placeholder 5"/>
          <p:cNvSpPr>
            <a:spLocks noGrp="1"/>
          </p:cNvSpPr>
          <p:nvPr>
            <p:ph type="sldNum" sz="quarter" idx="12"/>
          </p:nvPr>
        </p:nvSpPr>
        <p:spPr/>
        <p:txBody>
          <a:bodyPr/>
          <a:lstStyle/>
          <a:p>
            <a:fld id="{5D0D82D1-030A-4AF5-855D-82A44DD93AE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91"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2"/>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2640597" y="6377461"/>
            <a:ext cx="3836404" cy="365125"/>
          </a:xfrm>
        </p:spPr>
        <p:txBody>
          <a:bodyPr/>
          <a:lstStyle/>
          <a:p>
            <a:r>
              <a:rPr lang="es-ES" smtClean="0"/>
              <a:t>B.Satyanarayana, INO                                                                                        February 6, 2009, TIFR, INDIA</a:t>
            </a:r>
            <a:endParaRPr lang="en-US" dirty="0"/>
          </a:p>
        </p:txBody>
      </p:sp>
      <p:sp>
        <p:nvSpPr>
          <p:cNvPr id="6" name="Slide Number Placeholder 5"/>
          <p:cNvSpPr>
            <a:spLocks noGrp="1"/>
          </p:cNvSpPr>
          <p:nvPr>
            <p:ph type="sldNum" sz="quarter" idx="12"/>
          </p:nvPr>
        </p:nvSpPr>
        <p:spPr/>
        <p:txBody>
          <a:bodyPr/>
          <a:lstStyle/>
          <a:p>
            <a:fld id="{5D0D82D1-030A-4AF5-855D-82A44DD93AE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a:xfrm>
            <a:off x="180000" y="6480000"/>
            <a:ext cx="7920000" cy="252000"/>
          </a:xfrm>
        </p:spPr>
        <p:txBody>
          <a:bodyPr anchor="ctr" anchorCtr="1"/>
          <a:lstStyle/>
          <a:p>
            <a:r>
              <a:rPr lang="es-ES" smtClean="0"/>
              <a:t>B.Satyanarayana, INO                                                                                        February 6, 2009, TIFR, INDIA</a:t>
            </a:r>
            <a:endParaRPr lang="en-US" dirty="0"/>
          </a:p>
        </p:txBody>
      </p:sp>
      <p:sp>
        <p:nvSpPr>
          <p:cNvPr id="6" name="Slide Number Placeholder 5"/>
          <p:cNvSpPr>
            <a:spLocks noGrp="1"/>
          </p:cNvSpPr>
          <p:nvPr>
            <p:ph type="sldNum" sz="quarter" idx="12"/>
          </p:nvPr>
        </p:nvSpPr>
        <p:spPr>
          <a:xfrm>
            <a:off x="8204396" y="6480000"/>
            <a:ext cx="720000" cy="252000"/>
          </a:xfrm>
        </p:spPr>
        <p:txBody>
          <a:bodyPr anchor="ctr" anchorCtr="1"/>
          <a:lstStyle/>
          <a:p>
            <a:fld id="{5D0D82D1-030A-4AF5-855D-82A44DD93AE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5" name="Footer Placeholder 4"/>
          <p:cNvSpPr>
            <a:spLocks noGrp="1"/>
          </p:cNvSpPr>
          <p:nvPr>
            <p:ph type="ftr" sz="quarter" idx="11"/>
          </p:nvPr>
        </p:nvSpPr>
        <p:spPr>
          <a:xfrm>
            <a:off x="180000" y="6480000"/>
            <a:ext cx="7920000" cy="252000"/>
          </a:xfrm>
        </p:spPr>
        <p:txBody>
          <a:bodyPr anchor="ctr" anchorCtr="1"/>
          <a:lstStyle/>
          <a:p>
            <a:r>
              <a:rPr lang="es-ES" smtClean="0"/>
              <a:t>B.Satyanarayana, INO                                                                                        February 6, 2009, TIFR, INDIA</a:t>
            </a:r>
            <a:endParaRPr lang="en-US" dirty="0"/>
          </a:p>
        </p:txBody>
      </p:sp>
      <p:sp>
        <p:nvSpPr>
          <p:cNvPr id="6" name="Slide Number Placeholder 5"/>
          <p:cNvSpPr>
            <a:spLocks noGrp="1"/>
          </p:cNvSpPr>
          <p:nvPr>
            <p:ph type="sldNum" sz="quarter" idx="12"/>
          </p:nvPr>
        </p:nvSpPr>
        <p:spPr>
          <a:xfrm>
            <a:off x="8204396" y="6480000"/>
            <a:ext cx="720000" cy="252000"/>
          </a:xfrm>
        </p:spPr>
        <p:txBody>
          <a:bodyPr anchor="ctr" anchorCtr="1"/>
          <a:lstStyle/>
          <a:p>
            <a:fld id="{5D0D82D1-030A-4AF5-855D-82A44DD93AE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a:xfrm>
            <a:off x="180000" y="6480000"/>
            <a:ext cx="7920000" cy="252000"/>
          </a:xfrm>
        </p:spPr>
        <p:txBody>
          <a:bodyPr anchor="ctr" anchorCtr="1"/>
          <a:lstStyle/>
          <a:p>
            <a:r>
              <a:rPr lang="es-ES" smtClean="0"/>
              <a:t>B.Satyanarayana, INO                                                                                        February 6, 2009, TIFR, INDIA</a:t>
            </a:r>
            <a:endParaRPr lang="en-US" dirty="0"/>
          </a:p>
        </p:txBody>
      </p:sp>
      <p:sp>
        <p:nvSpPr>
          <p:cNvPr id="7" name="Slide Number Placeholder 6"/>
          <p:cNvSpPr>
            <a:spLocks noGrp="1"/>
          </p:cNvSpPr>
          <p:nvPr>
            <p:ph type="sldNum" sz="quarter" idx="12"/>
          </p:nvPr>
        </p:nvSpPr>
        <p:spPr>
          <a:xfrm>
            <a:off x="8204396" y="6480000"/>
            <a:ext cx="720000" cy="252000"/>
          </a:xfrm>
        </p:spPr>
        <p:txBody>
          <a:bodyPr anchor="ctr" anchorCtr="1"/>
          <a:lstStyle/>
          <a:p>
            <a:fld id="{5D0D82D1-030A-4AF5-855D-82A44DD93AE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9"/>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9" y="1698989"/>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9"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Footer Placeholder 7"/>
          <p:cNvSpPr>
            <a:spLocks noGrp="1"/>
          </p:cNvSpPr>
          <p:nvPr>
            <p:ph type="ftr" sz="quarter" idx="11"/>
          </p:nvPr>
        </p:nvSpPr>
        <p:spPr>
          <a:xfrm>
            <a:off x="180000" y="6480000"/>
            <a:ext cx="7920000" cy="250485"/>
          </a:xfrm>
        </p:spPr>
        <p:txBody>
          <a:bodyPr anchor="ctr" anchorCtr="1"/>
          <a:lstStyle/>
          <a:p>
            <a:r>
              <a:rPr lang="es-ES" smtClean="0"/>
              <a:t>B.Satyanarayana, INO                                                                                        February 6, 2009, TIFR, INDIA</a:t>
            </a:r>
            <a:endParaRPr lang="en-US" dirty="0"/>
          </a:p>
        </p:txBody>
      </p:sp>
      <p:sp>
        <p:nvSpPr>
          <p:cNvPr id="9" name="Slide Number Placeholder 8"/>
          <p:cNvSpPr>
            <a:spLocks noGrp="1"/>
          </p:cNvSpPr>
          <p:nvPr>
            <p:ph type="sldNum" sz="quarter" idx="12"/>
          </p:nvPr>
        </p:nvSpPr>
        <p:spPr>
          <a:xfrm>
            <a:off x="8204396" y="6480000"/>
            <a:ext cx="720000" cy="252000"/>
          </a:xfrm>
        </p:spPr>
        <p:txBody>
          <a:bodyPr anchor="ctr" anchorCtr="1"/>
          <a:lstStyle/>
          <a:p>
            <a:fld id="{5D0D82D1-030A-4AF5-855D-82A44DD93AE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4" name="Footer Placeholder 3"/>
          <p:cNvSpPr>
            <a:spLocks noGrp="1"/>
          </p:cNvSpPr>
          <p:nvPr>
            <p:ph type="ftr" sz="quarter" idx="11"/>
          </p:nvPr>
        </p:nvSpPr>
        <p:spPr>
          <a:xfrm>
            <a:off x="180000" y="6480000"/>
            <a:ext cx="7920000" cy="250485"/>
          </a:xfrm>
        </p:spPr>
        <p:txBody>
          <a:bodyPr anchor="ctr" anchorCtr="1"/>
          <a:lstStyle/>
          <a:p>
            <a:r>
              <a:rPr lang="es-ES" smtClean="0"/>
              <a:t>B.Satyanarayana, INO                                                                                        February 6, 2009, TIFR, INDIA</a:t>
            </a:r>
            <a:endParaRPr lang="en-US" dirty="0"/>
          </a:p>
        </p:txBody>
      </p:sp>
      <p:sp>
        <p:nvSpPr>
          <p:cNvPr id="5" name="Slide Number Placeholder 4"/>
          <p:cNvSpPr>
            <a:spLocks noGrp="1"/>
          </p:cNvSpPr>
          <p:nvPr>
            <p:ph type="sldNum" sz="quarter" idx="12"/>
          </p:nvPr>
        </p:nvSpPr>
        <p:spPr>
          <a:xfrm>
            <a:off x="8204396" y="6480000"/>
            <a:ext cx="720000" cy="252000"/>
          </a:xfrm>
        </p:spPr>
        <p:txBody>
          <a:bodyPr anchor="ctr" anchorCtr="1"/>
          <a:lstStyle/>
          <a:p>
            <a:fld id="{5D0D82D1-030A-4AF5-855D-82A44DD93AE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80000" y="6480000"/>
            <a:ext cx="7920000" cy="252000"/>
          </a:xfrm>
        </p:spPr>
        <p:txBody>
          <a:bodyPr anchor="ctr" anchorCtr="1"/>
          <a:lstStyle/>
          <a:p>
            <a:r>
              <a:rPr lang="es-ES" smtClean="0"/>
              <a:t>B.Satyanarayana, INO                                                                                        February 6, 2009, TIFR, INDIA</a:t>
            </a:r>
            <a:endParaRPr lang="en-US" dirty="0"/>
          </a:p>
        </p:txBody>
      </p:sp>
      <p:sp>
        <p:nvSpPr>
          <p:cNvPr id="4" name="Slide Number Placeholder 3"/>
          <p:cNvSpPr>
            <a:spLocks noGrp="1"/>
          </p:cNvSpPr>
          <p:nvPr>
            <p:ph type="sldNum" sz="quarter" idx="12"/>
          </p:nvPr>
        </p:nvSpPr>
        <p:spPr>
          <a:xfrm>
            <a:off x="8204396" y="6480000"/>
            <a:ext cx="720000" cy="252000"/>
          </a:xfrm>
        </p:spPr>
        <p:txBody>
          <a:bodyPr anchor="ctr" anchorCtr="1"/>
          <a:lstStyle/>
          <a:p>
            <a:fld id="{5D0D82D1-030A-4AF5-855D-82A44DD93AE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9" y="1743135"/>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s-ES" smtClean="0"/>
              <a:t>B.Satyanarayana, INO                                                                                        February 6, 2009, TIFR, INDIA</a:t>
            </a:r>
            <a:endParaRPr lang="en-US" dirty="0"/>
          </a:p>
        </p:txBody>
      </p:sp>
      <p:sp>
        <p:nvSpPr>
          <p:cNvPr id="7" name="Slide Number Placeholder 6"/>
          <p:cNvSpPr>
            <a:spLocks noGrp="1"/>
          </p:cNvSpPr>
          <p:nvPr>
            <p:ph type="sldNum" sz="quarter" idx="12"/>
          </p:nvPr>
        </p:nvSpPr>
        <p:spPr/>
        <p:txBody>
          <a:bodyPr/>
          <a:lstStyle/>
          <a:p>
            <a:fld id="{5D0D82D1-030A-4AF5-855D-82A44DD93AEE}"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9"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s-ES" smtClean="0"/>
              <a:t>B.Satyanarayana, INO                                                                                        February 6, 2009, TIFR, INDIA</a:t>
            </a: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5D0D82D1-030A-4AF5-855D-82A44DD93AE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4" y="2"/>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3"/>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5" name="Footer Placeholder 4"/>
          <p:cNvSpPr>
            <a:spLocks noGrp="1"/>
          </p:cNvSpPr>
          <p:nvPr>
            <p:ph type="ftr" sz="quarter" idx="3"/>
          </p:nvPr>
        </p:nvSpPr>
        <p:spPr>
          <a:xfrm>
            <a:off x="2640600"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s-ES" smtClean="0"/>
              <a:t>B.Satyanarayana, INO                                                                                        February 6, 2009, TIFR, INDIA</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D0D82D1-030A-4AF5-855D-82A44DD93AE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ICAL Electronics: </a:t>
            </a:r>
            <a:r>
              <a:rPr lang="en-US" sz="4000" dirty="0" smtClean="0"/>
              <a:t>Current thoughts</a:t>
            </a:r>
            <a:endParaRPr lang="en-US" sz="4000" dirty="0"/>
          </a:p>
        </p:txBody>
      </p:sp>
      <p:sp>
        <p:nvSpPr>
          <p:cNvPr id="3" name="Subtitle 2"/>
          <p:cNvSpPr>
            <a:spLocks noGrp="1"/>
          </p:cNvSpPr>
          <p:nvPr>
            <p:ph type="subTitle" idx="1"/>
          </p:nvPr>
        </p:nvSpPr>
        <p:spPr/>
        <p:txBody>
          <a:bodyPr/>
          <a:lstStyle/>
          <a:p>
            <a:r>
              <a:rPr lang="en-US" dirty="0" smtClean="0"/>
              <a:t>B.Satyanarayana, For INO Collaboration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Trigger-less scheme</a:t>
            </a:r>
            <a:endParaRPr lang="en-US" dirty="0"/>
          </a:p>
        </p:txBody>
      </p:sp>
      <p:sp>
        <p:nvSpPr>
          <p:cNvPr id="4" name="Footer Placeholder 3"/>
          <p:cNvSpPr>
            <a:spLocks noGrp="1"/>
          </p:cNvSpPr>
          <p:nvPr>
            <p:ph type="ftr" sz="quarter" idx="11"/>
          </p:nvPr>
        </p:nvSpPr>
        <p:spPr/>
        <p:txBody>
          <a:bodyPr/>
          <a:lstStyle/>
          <a:p>
            <a:r>
              <a:rPr lang="es-ES" smtClean="0"/>
              <a:t>B.Satyanarayana, INO                                                                                        February 6,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10</a:t>
            </a:fld>
            <a:endParaRPr lang="en-US" dirty="0"/>
          </a:p>
        </p:txBody>
      </p:sp>
      <p:grpSp>
        <p:nvGrpSpPr>
          <p:cNvPr id="10" name="Content Placeholder 9"/>
          <p:cNvGrpSpPr>
            <a:grpSpLocks noGrp="1"/>
          </p:cNvGrpSpPr>
          <p:nvPr>
            <p:ph idx="1"/>
          </p:nvPr>
        </p:nvGrpSpPr>
        <p:grpSpPr>
          <a:xfrm>
            <a:off x="457200" y="1774825"/>
            <a:ext cx="8229600" cy="4625975"/>
            <a:chOff x="468313" y="1412875"/>
            <a:chExt cx="7920037" cy="4606925"/>
          </a:xfrm>
        </p:grpSpPr>
        <p:pic>
          <p:nvPicPr>
            <p:cNvPr id="11" name="Picture 6" descr="bsn_ckt"/>
            <p:cNvPicPr>
              <a:picLocks noGrp="1" noChangeAspect="1" noChangeArrowheads="1"/>
            </p:cNvPicPr>
            <p:nvPr>
              <p:ph idx="1"/>
            </p:nvPr>
          </p:nvPicPr>
          <p:blipFill>
            <a:blip r:embed="rId2"/>
            <a:srcRect/>
            <a:stretch>
              <a:fillRect/>
            </a:stretch>
          </p:blipFill>
          <p:spPr>
            <a:xfrm>
              <a:off x="2395538" y="1412875"/>
              <a:ext cx="5992812" cy="4606925"/>
            </a:xfrm>
            <a:noFill/>
            <a:ln/>
          </p:spPr>
        </p:pic>
        <p:sp>
          <p:nvSpPr>
            <p:cNvPr id="12" name="Text Box 8"/>
            <p:cNvSpPr txBox="1">
              <a:spLocks noChangeArrowheads="1"/>
            </p:cNvSpPr>
            <p:nvPr/>
          </p:nvSpPr>
          <p:spPr bwMode="auto">
            <a:xfrm>
              <a:off x="468313" y="1628775"/>
              <a:ext cx="19431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3" name="Text Box 9"/>
            <p:cNvSpPr txBox="1">
              <a:spLocks noChangeArrowheads="1"/>
            </p:cNvSpPr>
            <p:nvPr/>
          </p:nvSpPr>
          <p:spPr bwMode="auto">
            <a:xfrm>
              <a:off x="468313" y="1700213"/>
              <a:ext cx="2808287" cy="1552575"/>
            </a:xfrm>
            <a:prstGeom prst="rect">
              <a:avLst/>
            </a:prstGeom>
            <a:noFill/>
            <a:ln w="9525">
              <a:noFill/>
              <a:miter lim="800000"/>
              <a:headEnd/>
              <a:tailEnd/>
            </a:ln>
            <a:effectLst/>
          </p:spPr>
          <p:txBody>
            <a:bodyPr>
              <a:spAutoFit/>
            </a:bodyPr>
            <a:lstStyle/>
            <a:p>
              <a:pPr>
                <a:spcBef>
                  <a:spcPct val="50000"/>
                </a:spcBef>
              </a:pPr>
              <a:r>
                <a:rPr lang="en-US" sz="2400" dirty="0">
                  <a:solidFill>
                    <a:srgbClr val="008000"/>
                  </a:solidFill>
                </a:rPr>
                <a:t>Suitable for low event rate and low background/noise rates</a:t>
              </a:r>
            </a:p>
          </p:txBody>
        </p:sp>
        <p:sp>
          <p:nvSpPr>
            <p:cNvPr id="14" name="Text Box 10"/>
            <p:cNvSpPr txBox="1">
              <a:spLocks noChangeArrowheads="1"/>
            </p:cNvSpPr>
            <p:nvPr/>
          </p:nvSpPr>
          <p:spPr bwMode="auto">
            <a:xfrm>
              <a:off x="539750" y="4252913"/>
              <a:ext cx="2808288" cy="1552575"/>
            </a:xfrm>
            <a:prstGeom prst="rect">
              <a:avLst/>
            </a:prstGeom>
            <a:noFill/>
            <a:ln w="9525">
              <a:noFill/>
              <a:miter lim="800000"/>
              <a:headEnd/>
              <a:tailEnd/>
            </a:ln>
            <a:effectLst/>
          </p:spPr>
          <p:txBody>
            <a:bodyPr>
              <a:spAutoFit/>
            </a:bodyPr>
            <a:lstStyle/>
            <a:p>
              <a:pPr>
                <a:spcBef>
                  <a:spcPct val="50000"/>
                </a:spcBef>
              </a:pPr>
              <a:r>
                <a:rPr lang="en-US" sz="2400" dirty="0">
                  <a:solidFill>
                    <a:srgbClr val="008000"/>
                  </a:solidFill>
                </a:rPr>
                <a:t>On-off control and </a:t>
              </a:r>
              <a:r>
                <a:rPr lang="en-US" sz="2400" dirty="0" err="1">
                  <a:solidFill>
                    <a:srgbClr val="008000"/>
                  </a:solidFill>
                </a:rPr>
                <a:t>V</a:t>
              </a:r>
              <a:r>
                <a:rPr lang="en-US" sz="2400" baseline="-25000" dirty="0" err="1">
                  <a:solidFill>
                    <a:srgbClr val="008000"/>
                  </a:solidFill>
                  <a:ea typeface="Arial Unicode MS" pitchFamily="34" charset="-128"/>
                  <a:cs typeface="Arial Unicode MS" pitchFamily="34" charset="-128"/>
                </a:rPr>
                <a:t>th</a:t>
              </a:r>
              <a:r>
                <a:rPr lang="en-US" sz="2400" dirty="0">
                  <a:solidFill>
                    <a:srgbClr val="008000"/>
                  </a:solidFill>
                </a:rPr>
                <a:t> control to disable noisy channels</a:t>
              </a:r>
            </a:p>
          </p:txBody>
        </p:sp>
      </p:grpSp>
      <p:sp>
        <p:nvSpPr>
          <p:cNvPr id="16" name="TextBox 15"/>
          <p:cNvSpPr txBox="1"/>
          <p:nvPr/>
        </p:nvSpPr>
        <p:spPr>
          <a:xfrm>
            <a:off x="6715140" y="4929198"/>
            <a:ext cx="2357422" cy="646331"/>
          </a:xfrm>
          <a:prstGeom prst="rect">
            <a:avLst/>
          </a:prstGeom>
          <a:noFill/>
        </p:spPr>
        <p:txBody>
          <a:bodyPr wrap="square" rtlCol="0">
            <a:spAutoFit/>
          </a:bodyPr>
          <a:lstStyle/>
          <a:p>
            <a:r>
              <a:rPr lang="en-US" dirty="0" smtClean="0">
                <a:solidFill>
                  <a:srgbClr val="006600"/>
                </a:solidFill>
              </a:rPr>
              <a:t>Clock frequency </a:t>
            </a:r>
            <a:r>
              <a:rPr lang="en-US" dirty="0" smtClean="0">
                <a:solidFill>
                  <a:srgbClr val="006600"/>
                </a:solidFill>
              </a:rPr>
              <a:t>considerations (PLL?)</a:t>
            </a:r>
            <a:endParaRPr lang="en-US" dirty="0">
              <a:solidFill>
                <a:srgbClr val="0066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system segmentation</a:t>
            </a:r>
            <a:endParaRPr lang="en-US" dirty="0"/>
          </a:p>
        </p:txBody>
      </p:sp>
      <p:sp>
        <p:nvSpPr>
          <p:cNvPr id="3" name="Content Placeholder 2"/>
          <p:cNvSpPr>
            <a:spLocks noGrp="1"/>
          </p:cNvSpPr>
          <p:nvPr>
            <p:ph idx="1"/>
          </p:nvPr>
        </p:nvSpPr>
        <p:spPr/>
        <p:txBody>
          <a:bodyPr/>
          <a:lstStyle/>
          <a:p>
            <a:r>
              <a:rPr lang="en-US" dirty="0" smtClean="0">
                <a:solidFill>
                  <a:srgbClr val="C00000"/>
                </a:solidFill>
              </a:rPr>
              <a:t>Pre-trigger signals (1F, 2F, 3F, …) generated on the RPC unit  (Level-0)</a:t>
            </a:r>
          </a:p>
          <a:p>
            <a:r>
              <a:rPr lang="en-US" i="1" dirty="0" smtClean="0">
                <a:solidFill>
                  <a:srgbClr val="C00000"/>
                </a:solidFill>
              </a:rPr>
              <a:t>Signal driving issues permitting,</a:t>
            </a:r>
            <a:r>
              <a:rPr lang="en-US" dirty="0" smtClean="0">
                <a:solidFill>
                  <a:srgbClr val="C00000"/>
                </a:solidFill>
              </a:rPr>
              <a:t> eight local trigger generating stations (Level-1). Could be more; trade-off with segment overlapping issues.</a:t>
            </a:r>
          </a:p>
          <a:p>
            <a:r>
              <a:rPr lang="en-US" dirty="0" smtClean="0">
                <a:solidFill>
                  <a:srgbClr val="C00000"/>
                </a:solidFill>
              </a:rPr>
              <a:t>Level-1 trigger used for data acquisition</a:t>
            </a:r>
          </a:p>
          <a:p>
            <a:r>
              <a:rPr lang="en-US" dirty="0" smtClean="0">
                <a:solidFill>
                  <a:srgbClr val="C00000"/>
                </a:solidFill>
              </a:rPr>
              <a:t>Final data validating using Level-2 global trigger</a:t>
            </a:r>
          </a:p>
          <a:p>
            <a:endParaRPr lang="en-US" i="1" dirty="0" smtClean="0">
              <a:solidFill>
                <a:srgbClr val="006600"/>
              </a:solidFill>
            </a:endParaRPr>
          </a:p>
          <a:p>
            <a:endParaRPr lang="en-US" dirty="0"/>
          </a:p>
        </p:txBody>
      </p:sp>
      <p:sp>
        <p:nvSpPr>
          <p:cNvPr id="4" name="Footer Placeholder 3"/>
          <p:cNvSpPr>
            <a:spLocks noGrp="1"/>
          </p:cNvSpPr>
          <p:nvPr>
            <p:ph type="ftr" sz="quarter" idx="11"/>
          </p:nvPr>
        </p:nvSpPr>
        <p:spPr/>
        <p:txBody>
          <a:bodyPr/>
          <a:lstStyle/>
          <a:p>
            <a:r>
              <a:rPr lang="es-ES" smtClean="0"/>
              <a:t>B.Satyanarayana, INO                                                                                        February 6,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RPC strip rate considerations</a:t>
            </a:r>
            <a:endParaRPr lang="en-US" dirty="0"/>
          </a:p>
        </p:txBody>
      </p:sp>
      <p:sp>
        <p:nvSpPr>
          <p:cNvPr id="3" name="Content Placeholder 2"/>
          <p:cNvSpPr>
            <a:spLocks noGrp="1"/>
          </p:cNvSpPr>
          <p:nvPr>
            <p:ph idx="1"/>
          </p:nvPr>
        </p:nvSpPr>
        <p:spPr>
          <a:xfrm>
            <a:off x="71406" y="1571613"/>
            <a:ext cx="8929718" cy="4829190"/>
          </a:xfrm>
        </p:spPr>
        <p:txBody>
          <a:bodyPr>
            <a:noAutofit/>
          </a:bodyPr>
          <a:lstStyle/>
          <a:p>
            <a:r>
              <a:rPr lang="en-US" sz="2200" dirty="0" smtClean="0"/>
              <a:t>RPC strip signal rates mainly contributed by the surrounding low energy activities such as stray radioactivity, local electrical discharges, dark currents of the detector and other electrical/electronic disturbances. </a:t>
            </a:r>
          </a:p>
          <a:p>
            <a:r>
              <a:rPr lang="en-US" sz="2200" dirty="0" smtClean="0"/>
              <a:t>For a given RPC, installed at particular location, operating at a particular high voltage, and a gas mixture, the average counting rate or </a:t>
            </a:r>
            <a:r>
              <a:rPr lang="en-US" sz="2200" i="1" dirty="0" smtClean="0"/>
              <a:t>noise rate</a:t>
            </a:r>
            <a:r>
              <a:rPr lang="en-US" sz="2200" dirty="0" smtClean="0"/>
              <a:t> is fairly constant and is in fact commonly used to monitor the stability of the above mentioned RPC operating parameters. </a:t>
            </a:r>
          </a:p>
          <a:p>
            <a:r>
              <a:rPr lang="en-US" sz="2200" dirty="0" smtClean="0"/>
              <a:t>One of the main background tasks (while not collecting event data) of the ICAL DAQ system is to sequentially monitor individual strip rates of all the RPCs in the detector, with a reasonable (of the order of 1 hour cycle time for a strip) frequency. </a:t>
            </a:r>
          </a:p>
          <a:p>
            <a:r>
              <a:rPr lang="en-US" sz="2200" dirty="0" smtClean="0"/>
              <a:t>The noise rate has consequences on the design of trigger system. The threshold of the trigger system is such that it shouldn’t generate triggers due to chance coincidence of noise rates.</a:t>
            </a:r>
          </a:p>
        </p:txBody>
      </p:sp>
      <p:sp>
        <p:nvSpPr>
          <p:cNvPr id="4" name="Footer Placeholder 3"/>
          <p:cNvSpPr>
            <a:spLocks noGrp="1"/>
          </p:cNvSpPr>
          <p:nvPr>
            <p:ph type="ftr" sz="quarter" idx="11"/>
          </p:nvPr>
        </p:nvSpPr>
        <p:spPr/>
        <p:txBody>
          <a:bodyPr/>
          <a:lstStyle/>
          <a:p>
            <a:r>
              <a:rPr lang="es-ES" smtClean="0"/>
              <a:t>B.Satyanarayana, INO                                                                                        February 6,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critical issues</a:t>
            </a:r>
            <a:endParaRPr lang="en-US" dirty="0"/>
          </a:p>
        </p:txBody>
      </p:sp>
      <p:sp>
        <p:nvSpPr>
          <p:cNvPr id="3" name="Content Placeholder 2"/>
          <p:cNvSpPr>
            <a:spLocks noGrp="1"/>
          </p:cNvSpPr>
          <p:nvPr>
            <p:ph idx="1"/>
          </p:nvPr>
        </p:nvSpPr>
        <p:spPr>
          <a:xfrm>
            <a:off x="457200" y="1643050"/>
            <a:ext cx="8229600" cy="4625609"/>
          </a:xfrm>
        </p:spPr>
        <p:txBody>
          <a:bodyPr>
            <a:noAutofit/>
          </a:bodyPr>
          <a:lstStyle/>
          <a:p>
            <a:r>
              <a:rPr lang="en-US" dirty="0" smtClean="0"/>
              <a:t>Power requirement and thermal management</a:t>
            </a:r>
          </a:p>
          <a:p>
            <a:pPr lvl="1"/>
            <a:r>
              <a:rPr lang="en-US" dirty="0" smtClean="0"/>
              <a:t>25mW/channel → 100KW/detector</a:t>
            </a:r>
          </a:p>
          <a:p>
            <a:pPr lvl="1"/>
            <a:r>
              <a:rPr lang="en-US" dirty="0" smtClean="0"/>
              <a:t>Magnet power</a:t>
            </a:r>
          </a:p>
          <a:p>
            <a:pPr lvl="1"/>
            <a:r>
              <a:rPr lang="en-US" dirty="0" smtClean="0"/>
              <a:t>Front-end positioning; use absorber to good use!</a:t>
            </a:r>
          </a:p>
          <a:p>
            <a:pPr lvl="1"/>
            <a:r>
              <a:rPr lang="en-US" dirty="0" smtClean="0"/>
              <a:t>Do we need forced, water cooled ventilation?</a:t>
            </a:r>
          </a:p>
          <a:p>
            <a:r>
              <a:rPr lang="en-US" dirty="0" smtClean="0"/>
              <a:t>Suggested cavern conditions</a:t>
            </a:r>
          </a:p>
          <a:p>
            <a:pPr lvl="1"/>
            <a:r>
              <a:rPr lang="en-US" dirty="0" smtClean="0"/>
              <a:t>Temperature: 20±2</a:t>
            </a:r>
            <a:r>
              <a:rPr lang="en-US" baseline="30000" dirty="0" smtClean="0">
                <a:ea typeface="Arial Unicode MS" pitchFamily="34" charset="-128"/>
                <a:cs typeface="Arial Unicode MS" pitchFamily="34" charset="-128"/>
              </a:rPr>
              <a:t>o</a:t>
            </a:r>
            <a:r>
              <a:rPr lang="en-US" dirty="0" smtClean="0">
                <a:ea typeface="Arial Unicode MS" pitchFamily="34" charset="-128"/>
                <a:cs typeface="Arial Unicode MS" pitchFamily="34" charset="-128"/>
              </a:rPr>
              <a:t>C</a:t>
            </a:r>
          </a:p>
          <a:p>
            <a:pPr lvl="1"/>
            <a:r>
              <a:rPr lang="en-US" dirty="0" smtClean="0">
                <a:ea typeface="Arial Unicode MS" pitchFamily="34" charset="-128"/>
                <a:cs typeface="Arial Unicode MS" pitchFamily="34" charset="-128"/>
              </a:rPr>
              <a:t>Relative humidity: 50</a:t>
            </a:r>
            <a:r>
              <a:rPr lang="en-US" dirty="0" smtClean="0"/>
              <a:t>±5%</a:t>
            </a:r>
          </a:p>
        </p:txBody>
      </p:sp>
      <p:sp>
        <p:nvSpPr>
          <p:cNvPr id="4" name="Footer Placeholder 3"/>
          <p:cNvSpPr>
            <a:spLocks noGrp="1"/>
          </p:cNvSpPr>
          <p:nvPr>
            <p:ph type="ftr" sz="quarter" idx="11"/>
          </p:nvPr>
        </p:nvSpPr>
        <p:spPr/>
        <p:txBody>
          <a:bodyPr/>
          <a:lstStyle/>
          <a:p>
            <a:r>
              <a:rPr lang="es-ES" smtClean="0"/>
              <a:t>B.Satyanarayana, INO                                                                                        February 6,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rates and event data sizes</a:t>
            </a:r>
            <a:endParaRPr lang="en-US" dirty="0"/>
          </a:p>
        </p:txBody>
      </p:sp>
      <p:sp>
        <p:nvSpPr>
          <p:cNvPr id="3" name="Content Placeholder 2"/>
          <p:cNvSpPr>
            <a:spLocks noGrp="1"/>
          </p:cNvSpPr>
          <p:nvPr>
            <p:ph idx="1"/>
          </p:nvPr>
        </p:nvSpPr>
        <p:spPr/>
        <p:txBody>
          <a:bodyPr/>
          <a:lstStyle/>
          <a:p>
            <a:r>
              <a:rPr lang="en-US" dirty="0" smtClean="0"/>
              <a:t>Event rates:</a:t>
            </a:r>
          </a:p>
          <a:p>
            <a:pPr lvl="1"/>
            <a:r>
              <a:rPr lang="en-US" dirty="0" smtClean="0"/>
              <a:t>Input from simulations: 1.5Hz for full ICAL</a:t>
            </a:r>
          </a:p>
          <a:p>
            <a:pPr lvl="1"/>
            <a:r>
              <a:rPr lang="en-US" dirty="0" smtClean="0"/>
              <a:t>Comparable chance coincidence rates if the current trigger scheme is used</a:t>
            </a:r>
          </a:p>
          <a:p>
            <a:r>
              <a:rPr lang="en-US" dirty="0" smtClean="0"/>
              <a:t>Event data sizes:</a:t>
            </a:r>
          </a:p>
          <a:p>
            <a:pPr lvl="1"/>
            <a:r>
              <a:rPr lang="en-US" dirty="0" smtClean="0"/>
              <a:t>Very low occupancy</a:t>
            </a:r>
          </a:p>
          <a:p>
            <a:pPr lvl="1"/>
            <a:r>
              <a:rPr lang="en-US" dirty="0" smtClean="0"/>
              <a:t>Number of channels grouped for timing, essentially decides the data size</a:t>
            </a:r>
          </a:p>
          <a:p>
            <a:pPr lvl="1"/>
            <a:r>
              <a:rPr lang="en-US" dirty="0" smtClean="0"/>
              <a:t>Data reduction at </a:t>
            </a:r>
            <a:r>
              <a:rPr lang="en-US" dirty="0" smtClean="0"/>
              <a:t>the front-end</a:t>
            </a:r>
            <a:endParaRPr lang="en-US" dirty="0"/>
          </a:p>
        </p:txBody>
      </p:sp>
      <p:sp>
        <p:nvSpPr>
          <p:cNvPr id="4" name="Footer Placeholder 3"/>
          <p:cNvSpPr>
            <a:spLocks noGrp="1"/>
          </p:cNvSpPr>
          <p:nvPr>
            <p:ph type="ftr" sz="quarter" idx="11"/>
          </p:nvPr>
        </p:nvSpPr>
        <p:spPr/>
        <p:txBody>
          <a:bodyPr/>
          <a:lstStyle/>
          <a:p>
            <a:r>
              <a:rPr lang="es-ES" smtClean="0"/>
              <a:t>B.Satyanarayana, INO                                                                                        February 6,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ICAL building</a:t>
            </a:r>
            <a:endParaRPr lang="en-US" dirty="0"/>
          </a:p>
        </p:txBody>
      </p:sp>
      <p:pic>
        <p:nvPicPr>
          <p:cNvPr id="6" name="Content Placeholder 5" descr="concept.JPG"/>
          <p:cNvPicPr>
            <a:picLocks noGrp="1" noChangeAspect="1"/>
          </p:cNvPicPr>
          <p:nvPr>
            <p:ph idx="1"/>
          </p:nvPr>
        </p:nvPicPr>
        <p:blipFill>
          <a:blip r:embed="rId2"/>
          <a:stretch>
            <a:fillRect/>
          </a:stretch>
        </p:blipFill>
        <p:spPr>
          <a:xfrm>
            <a:off x="0" y="2500306"/>
            <a:ext cx="9144000" cy="2269618"/>
          </a:xfrm>
        </p:spPr>
      </p:pic>
      <p:sp>
        <p:nvSpPr>
          <p:cNvPr id="4" name="Footer Placeholder 3"/>
          <p:cNvSpPr>
            <a:spLocks noGrp="1"/>
          </p:cNvSpPr>
          <p:nvPr>
            <p:ph type="ftr" sz="quarter" idx="11"/>
          </p:nvPr>
        </p:nvSpPr>
        <p:spPr/>
        <p:txBody>
          <a:bodyPr/>
          <a:lstStyle/>
          <a:p>
            <a:r>
              <a:rPr lang="es-ES" smtClean="0"/>
              <a:t>B.Satyanarayana, INO                                                                                        February 6,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DAQ &amp; services’ sub-stations</a:t>
            </a:r>
            <a:endParaRPr lang="en-US" dirty="0"/>
          </a:p>
        </p:txBody>
      </p:sp>
      <p:sp>
        <p:nvSpPr>
          <p:cNvPr id="4" name="Footer Placeholder 3"/>
          <p:cNvSpPr>
            <a:spLocks noGrp="1"/>
          </p:cNvSpPr>
          <p:nvPr>
            <p:ph type="ftr" sz="quarter" idx="11"/>
          </p:nvPr>
        </p:nvSpPr>
        <p:spPr/>
        <p:txBody>
          <a:bodyPr/>
          <a:lstStyle/>
          <a:p>
            <a:r>
              <a:rPr lang="es-ES" smtClean="0"/>
              <a:t>B.Satyanarayana, INO                                                                                        February 6,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16</a:t>
            </a:fld>
            <a:endParaRPr lang="en-US" dirty="0"/>
          </a:p>
        </p:txBody>
      </p:sp>
      <p:pic>
        <p:nvPicPr>
          <p:cNvPr id="6" name="Picture 3" descr="mag_asm1"/>
          <p:cNvPicPr>
            <a:picLocks noChangeAspect="1" noChangeArrowheads="1"/>
          </p:cNvPicPr>
          <p:nvPr/>
        </p:nvPicPr>
        <p:blipFill>
          <a:blip r:embed="rId2"/>
          <a:srcRect/>
          <a:stretch>
            <a:fillRect/>
          </a:stretch>
        </p:blipFill>
        <p:spPr>
          <a:xfrm>
            <a:off x="611188" y="1484313"/>
            <a:ext cx="7296150" cy="4440237"/>
          </a:xfrm>
          <a:prstGeom prst="rect">
            <a:avLst/>
          </a:prstGeom>
          <a:noFill/>
          <a:ln/>
        </p:spPr>
      </p:pic>
      <p:grpSp>
        <p:nvGrpSpPr>
          <p:cNvPr id="7" name="Group 6"/>
          <p:cNvGrpSpPr/>
          <p:nvPr/>
        </p:nvGrpSpPr>
        <p:grpSpPr>
          <a:xfrm>
            <a:off x="611188" y="1484313"/>
            <a:ext cx="7539037" cy="4440237"/>
            <a:chOff x="611188" y="1484313"/>
            <a:chExt cx="7539037" cy="4440237"/>
          </a:xfrm>
        </p:grpSpPr>
        <p:pic>
          <p:nvPicPr>
            <p:cNvPr id="8" name="Picture 3" descr="mag_asm1"/>
            <p:cNvPicPr>
              <a:picLocks noGrp="1" noChangeAspect="1" noChangeArrowheads="1"/>
            </p:cNvPicPr>
            <p:nvPr>
              <p:ph idx="1"/>
            </p:nvPr>
          </p:nvPicPr>
          <p:blipFill>
            <a:blip r:embed="rId2"/>
            <a:srcRect/>
            <a:stretch>
              <a:fillRect/>
            </a:stretch>
          </p:blipFill>
          <p:spPr>
            <a:xfrm>
              <a:off x="611188" y="1484313"/>
              <a:ext cx="7296150" cy="4440237"/>
            </a:xfrm>
            <a:noFill/>
            <a:ln/>
          </p:spPr>
        </p:pic>
        <p:sp>
          <p:nvSpPr>
            <p:cNvPr id="9" name="Text Box 4"/>
            <p:cNvSpPr txBox="1">
              <a:spLocks noChangeArrowheads="1"/>
            </p:cNvSpPr>
            <p:nvPr/>
          </p:nvSpPr>
          <p:spPr bwMode="auto">
            <a:xfrm rot="21420000">
              <a:off x="5795963" y="2636838"/>
              <a:ext cx="2354262"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CC3300"/>
                  </a:solidFill>
                </a:rPr>
                <a:t>Iron absorber</a:t>
              </a:r>
            </a:p>
          </p:txBody>
        </p:sp>
        <p:sp>
          <p:nvSpPr>
            <p:cNvPr id="10" name="Text Box 5"/>
            <p:cNvSpPr txBox="1">
              <a:spLocks noChangeArrowheads="1"/>
            </p:cNvSpPr>
            <p:nvPr/>
          </p:nvSpPr>
          <p:spPr bwMode="auto">
            <a:xfrm rot="21420000">
              <a:off x="5651500" y="4797425"/>
              <a:ext cx="2354263" cy="457200"/>
            </a:xfrm>
            <a:prstGeom prst="rect">
              <a:avLst/>
            </a:prstGeom>
            <a:noFill/>
            <a:ln w="9525">
              <a:noFill/>
              <a:miter lim="800000"/>
              <a:headEnd/>
              <a:tailEnd/>
            </a:ln>
            <a:effectLst/>
          </p:spPr>
          <p:txBody>
            <a:bodyPr>
              <a:spAutoFit/>
            </a:bodyPr>
            <a:lstStyle/>
            <a:p>
              <a:pPr>
                <a:spcBef>
                  <a:spcPct val="50000"/>
                </a:spcBef>
              </a:pPr>
              <a:r>
                <a:rPr lang="en-US" sz="2400" b="1">
                  <a:solidFill>
                    <a:srgbClr val="CC3300"/>
                  </a:solidFill>
                </a:rPr>
                <a:t>Iron absorber</a:t>
              </a:r>
            </a:p>
          </p:txBody>
        </p:sp>
        <p:sp>
          <p:nvSpPr>
            <p:cNvPr id="11" name="Text Box 6"/>
            <p:cNvSpPr txBox="1">
              <a:spLocks noChangeArrowheads="1"/>
            </p:cNvSpPr>
            <p:nvPr/>
          </p:nvSpPr>
          <p:spPr bwMode="auto">
            <a:xfrm rot="21420000">
              <a:off x="5724525" y="3789363"/>
              <a:ext cx="2192338" cy="457200"/>
            </a:xfrm>
            <a:prstGeom prst="rect">
              <a:avLst/>
            </a:prstGeom>
            <a:noFill/>
            <a:ln w="9525">
              <a:noFill/>
              <a:miter lim="800000"/>
              <a:headEnd/>
              <a:tailEnd/>
            </a:ln>
            <a:effectLst/>
          </p:spPr>
          <p:txBody>
            <a:bodyPr>
              <a:spAutoFit/>
            </a:bodyPr>
            <a:lstStyle/>
            <a:p>
              <a:pPr>
                <a:spcBef>
                  <a:spcPct val="50000"/>
                </a:spcBef>
              </a:pPr>
              <a:r>
                <a:rPr lang="en-US" sz="2400" b="1">
                  <a:solidFill>
                    <a:srgbClr val="CC3300"/>
                  </a:solidFill>
                </a:rPr>
                <a:t>Iron spacer</a:t>
              </a:r>
            </a:p>
          </p:txBody>
        </p:sp>
        <p:sp>
          <p:nvSpPr>
            <p:cNvPr id="12" name="Text Box 7"/>
            <p:cNvSpPr txBox="1">
              <a:spLocks noChangeArrowheads="1"/>
            </p:cNvSpPr>
            <p:nvPr/>
          </p:nvSpPr>
          <p:spPr bwMode="auto">
            <a:xfrm rot="360000">
              <a:off x="2819400" y="3657600"/>
              <a:ext cx="9144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rPr>
                <a:t>RPC</a:t>
              </a:r>
            </a:p>
          </p:txBody>
        </p:sp>
        <p:sp>
          <p:nvSpPr>
            <p:cNvPr id="13" name="Text Box 8"/>
            <p:cNvSpPr txBox="1">
              <a:spLocks noChangeArrowheads="1"/>
            </p:cNvSpPr>
            <p:nvPr/>
          </p:nvSpPr>
          <p:spPr bwMode="auto">
            <a:xfrm rot="360000">
              <a:off x="1331913" y="4076700"/>
              <a:ext cx="914400" cy="457200"/>
            </a:xfrm>
            <a:prstGeom prst="rect">
              <a:avLst/>
            </a:prstGeom>
            <a:noFill/>
            <a:ln w="9525">
              <a:noFill/>
              <a:miter lim="800000"/>
              <a:headEnd/>
              <a:tailEnd/>
            </a:ln>
            <a:effectLst/>
          </p:spPr>
          <p:txBody>
            <a:bodyPr>
              <a:spAutoFit/>
            </a:bodyPr>
            <a:lstStyle/>
            <a:p>
              <a:pPr>
                <a:spcBef>
                  <a:spcPct val="50000"/>
                </a:spcBef>
              </a:pPr>
              <a:r>
                <a:rPr lang="en-US" sz="2400" b="1">
                  <a:solidFill>
                    <a:srgbClr val="CC3300"/>
                  </a:solidFill>
                </a:rPr>
                <a:t>DAQ</a:t>
              </a:r>
            </a:p>
          </p:txBody>
        </p:sp>
        <p:sp>
          <p:nvSpPr>
            <p:cNvPr id="14" name="Text Box 9"/>
            <p:cNvSpPr txBox="1">
              <a:spLocks noChangeArrowheads="1"/>
            </p:cNvSpPr>
            <p:nvPr/>
          </p:nvSpPr>
          <p:spPr bwMode="auto">
            <a:xfrm rot="360000">
              <a:off x="2268538" y="4797425"/>
              <a:ext cx="914400" cy="457200"/>
            </a:xfrm>
            <a:prstGeom prst="rect">
              <a:avLst/>
            </a:prstGeom>
            <a:noFill/>
            <a:ln w="9525">
              <a:noFill/>
              <a:miter lim="800000"/>
              <a:headEnd/>
              <a:tailEnd/>
            </a:ln>
            <a:effectLst/>
          </p:spPr>
          <p:txBody>
            <a:bodyPr>
              <a:spAutoFit/>
            </a:bodyPr>
            <a:lstStyle/>
            <a:p>
              <a:pPr>
                <a:spcBef>
                  <a:spcPct val="50000"/>
                </a:spcBef>
              </a:pPr>
              <a:r>
                <a:rPr lang="en-US" sz="2400" b="1">
                  <a:solidFill>
                    <a:srgbClr val="CC3300"/>
                  </a:solidFill>
                </a:rPr>
                <a:t>LV</a:t>
              </a:r>
            </a:p>
          </p:txBody>
        </p:sp>
        <p:sp>
          <p:nvSpPr>
            <p:cNvPr id="15" name="Text Box 10"/>
            <p:cNvSpPr txBox="1">
              <a:spLocks noChangeArrowheads="1"/>
            </p:cNvSpPr>
            <p:nvPr/>
          </p:nvSpPr>
          <p:spPr bwMode="auto">
            <a:xfrm rot="360000">
              <a:off x="2339975" y="4437063"/>
              <a:ext cx="9144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CC3300"/>
                  </a:solidFill>
                </a:rPr>
                <a:t>HV</a:t>
              </a:r>
            </a:p>
          </p:txBody>
        </p:sp>
        <p:sp>
          <p:nvSpPr>
            <p:cNvPr id="16" name="Text Box 11"/>
            <p:cNvSpPr txBox="1">
              <a:spLocks noChangeArrowheads="1"/>
            </p:cNvSpPr>
            <p:nvPr/>
          </p:nvSpPr>
          <p:spPr bwMode="auto">
            <a:xfrm rot="360000">
              <a:off x="1042988" y="4581525"/>
              <a:ext cx="914400" cy="457200"/>
            </a:xfrm>
            <a:prstGeom prst="rect">
              <a:avLst/>
            </a:prstGeom>
            <a:noFill/>
            <a:ln w="9525">
              <a:noFill/>
              <a:miter lim="800000"/>
              <a:headEnd/>
              <a:tailEnd/>
            </a:ln>
            <a:effectLst/>
          </p:spPr>
          <p:txBody>
            <a:bodyPr>
              <a:spAutoFit/>
            </a:bodyPr>
            <a:lstStyle/>
            <a:p>
              <a:pPr>
                <a:spcBef>
                  <a:spcPct val="50000"/>
                </a:spcBef>
              </a:pPr>
              <a:r>
                <a:rPr lang="en-US" sz="2400" b="1">
                  <a:solidFill>
                    <a:srgbClr val="CC3300"/>
                  </a:solidFill>
                </a:rPr>
                <a:t>Gas</a:t>
              </a:r>
            </a:p>
          </p:txBody>
        </p:sp>
        <p:sp>
          <p:nvSpPr>
            <p:cNvPr id="17" name="Text Box 12"/>
            <p:cNvSpPr txBox="1">
              <a:spLocks noChangeArrowheads="1"/>
            </p:cNvSpPr>
            <p:nvPr/>
          </p:nvSpPr>
          <p:spPr bwMode="auto">
            <a:xfrm rot="360000">
              <a:off x="4427538" y="4868863"/>
              <a:ext cx="914400" cy="457200"/>
            </a:xfrm>
            <a:prstGeom prst="rect">
              <a:avLst/>
            </a:prstGeom>
            <a:noFill/>
            <a:ln w="9525">
              <a:noFill/>
              <a:miter lim="800000"/>
              <a:headEnd/>
              <a:tailEnd/>
            </a:ln>
            <a:effectLst/>
          </p:spPr>
          <p:txBody>
            <a:bodyPr>
              <a:spAutoFit/>
            </a:bodyPr>
            <a:lstStyle/>
            <a:p>
              <a:pPr>
                <a:spcBef>
                  <a:spcPct val="50000"/>
                </a:spcBef>
              </a:pPr>
              <a:r>
                <a:rPr lang="en-US" sz="2400" b="1">
                  <a:solidFill>
                    <a:srgbClr val="CC3300"/>
                  </a:solidFill>
                </a:rPr>
                <a:t>Gas</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Cables &amp; services routing </a:t>
            </a:r>
            <a:endParaRPr lang="en-US" dirty="0"/>
          </a:p>
        </p:txBody>
      </p:sp>
      <p:sp>
        <p:nvSpPr>
          <p:cNvPr id="4" name="Footer Placeholder 3"/>
          <p:cNvSpPr>
            <a:spLocks noGrp="1"/>
          </p:cNvSpPr>
          <p:nvPr>
            <p:ph type="ftr" sz="quarter" idx="11"/>
          </p:nvPr>
        </p:nvSpPr>
        <p:spPr/>
        <p:txBody>
          <a:bodyPr/>
          <a:lstStyle/>
          <a:p>
            <a:r>
              <a:rPr lang="es-ES" smtClean="0"/>
              <a:t>B.Satyanarayana, INO                                                                                        February 6,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17</a:t>
            </a:fld>
            <a:endParaRPr lang="en-US" dirty="0"/>
          </a:p>
        </p:txBody>
      </p:sp>
      <p:grpSp>
        <p:nvGrpSpPr>
          <p:cNvPr id="6" name="Content Placeholder 5"/>
          <p:cNvGrpSpPr>
            <a:grpSpLocks noGrp="1"/>
          </p:cNvGrpSpPr>
          <p:nvPr>
            <p:ph idx="1"/>
          </p:nvPr>
        </p:nvGrpSpPr>
        <p:grpSpPr>
          <a:xfrm>
            <a:off x="457200" y="1774825"/>
            <a:ext cx="8229600" cy="4625975"/>
            <a:chOff x="600075" y="1593850"/>
            <a:chExt cx="8004175" cy="4379913"/>
          </a:xfrm>
        </p:grpSpPr>
        <p:grpSp>
          <p:nvGrpSpPr>
            <p:cNvPr id="7" name="Group 16"/>
            <p:cNvGrpSpPr>
              <a:grpSpLocks/>
            </p:cNvGrpSpPr>
            <p:nvPr/>
          </p:nvGrpSpPr>
          <p:grpSpPr bwMode="auto">
            <a:xfrm>
              <a:off x="622300" y="1593850"/>
              <a:ext cx="7981950" cy="2122488"/>
              <a:chOff x="295" y="935"/>
              <a:chExt cx="5028" cy="1337"/>
            </a:xfrm>
          </p:grpSpPr>
          <p:pic>
            <p:nvPicPr>
              <p:cNvPr id="18" name="Picture 3" descr="utility_cables2"/>
              <p:cNvPicPr>
                <a:picLocks noChangeAspect="1" noChangeArrowheads="1"/>
              </p:cNvPicPr>
              <p:nvPr/>
            </p:nvPicPr>
            <p:blipFill>
              <a:blip r:embed="rId2"/>
              <a:srcRect/>
              <a:stretch>
                <a:fillRect/>
              </a:stretch>
            </p:blipFill>
            <p:spPr bwMode="auto">
              <a:xfrm>
                <a:off x="295" y="935"/>
                <a:ext cx="2596" cy="1337"/>
              </a:xfrm>
              <a:prstGeom prst="rect">
                <a:avLst/>
              </a:prstGeom>
              <a:noFill/>
              <a:ln w="9525">
                <a:noFill/>
                <a:miter lim="800000"/>
                <a:headEnd/>
                <a:tailEnd/>
              </a:ln>
            </p:spPr>
          </p:pic>
          <p:pic>
            <p:nvPicPr>
              <p:cNvPr id="19" name="Picture 4" descr="utility_cables3"/>
              <p:cNvPicPr>
                <a:picLocks noChangeAspect="1" noChangeArrowheads="1"/>
              </p:cNvPicPr>
              <p:nvPr/>
            </p:nvPicPr>
            <p:blipFill>
              <a:blip r:embed="rId3"/>
              <a:srcRect/>
              <a:stretch>
                <a:fillRect/>
              </a:stretch>
            </p:blipFill>
            <p:spPr bwMode="auto">
              <a:xfrm>
                <a:off x="2880" y="944"/>
                <a:ext cx="2443" cy="1328"/>
              </a:xfrm>
              <a:prstGeom prst="rect">
                <a:avLst/>
              </a:prstGeom>
              <a:noFill/>
              <a:ln>
                <a:noFill/>
              </a:ln>
              <a:effectLst/>
            </p:spPr>
          </p:pic>
        </p:grpSp>
        <p:pic>
          <p:nvPicPr>
            <p:cNvPr id="8" name="Picture 5" descr="utility_cables4"/>
            <p:cNvPicPr>
              <a:picLocks noGrp="1" noChangeAspect="1" noChangeArrowheads="1"/>
            </p:cNvPicPr>
            <p:nvPr>
              <p:ph idx="1"/>
            </p:nvPr>
          </p:nvPicPr>
          <p:blipFill>
            <a:blip r:embed="rId4"/>
            <a:srcRect/>
            <a:stretch>
              <a:fillRect/>
            </a:stretch>
          </p:blipFill>
          <p:spPr>
            <a:xfrm>
              <a:off x="600075" y="4221163"/>
              <a:ext cx="7932738" cy="1003300"/>
            </a:xfrm>
            <a:noFill/>
            <a:ln/>
          </p:spPr>
        </p:pic>
        <p:sp>
          <p:nvSpPr>
            <p:cNvPr id="9" name="Text Box 6"/>
            <p:cNvSpPr txBox="1">
              <a:spLocks noChangeArrowheads="1"/>
            </p:cNvSpPr>
            <p:nvPr/>
          </p:nvSpPr>
          <p:spPr bwMode="auto">
            <a:xfrm rot="21540000">
              <a:off x="3635375" y="1700213"/>
              <a:ext cx="914400" cy="457200"/>
            </a:xfrm>
            <a:prstGeom prst="rect">
              <a:avLst/>
            </a:prstGeom>
            <a:noFill/>
            <a:ln w="9525">
              <a:noFill/>
              <a:miter lim="800000"/>
              <a:headEnd/>
              <a:tailEnd/>
            </a:ln>
            <a:effectLst/>
          </p:spPr>
          <p:txBody>
            <a:bodyPr>
              <a:spAutoFit/>
            </a:bodyPr>
            <a:lstStyle/>
            <a:p>
              <a:pPr>
                <a:spcBef>
                  <a:spcPct val="50000"/>
                </a:spcBef>
              </a:pPr>
              <a:r>
                <a:rPr lang="en-US" sz="2400" b="1">
                  <a:solidFill>
                    <a:srgbClr val="CC3300"/>
                  </a:solidFill>
                </a:rPr>
                <a:t>RPC</a:t>
              </a:r>
            </a:p>
          </p:txBody>
        </p:sp>
        <p:sp>
          <p:nvSpPr>
            <p:cNvPr id="10" name="Text Box 7"/>
            <p:cNvSpPr txBox="1">
              <a:spLocks noChangeArrowheads="1"/>
            </p:cNvSpPr>
            <p:nvPr/>
          </p:nvSpPr>
          <p:spPr bwMode="auto">
            <a:xfrm rot="21540000">
              <a:off x="3851275" y="2708275"/>
              <a:ext cx="2354263"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CC3300"/>
                  </a:solidFill>
                </a:rPr>
                <a:t>Iron absorber</a:t>
              </a:r>
            </a:p>
          </p:txBody>
        </p:sp>
        <p:sp>
          <p:nvSpPr>
            <p:cNvPr id="11" name="Text Box 8"/>
            <p:cNvSpPr txBox="1">
              <a:spLocks noChangeArrowheads="1"/>
            </p:cNvSpPr>
            <p:nvPr/>
          </p:nvSpPr>
          <p:spPr bwMode="auto">
            <a:xfrm>
              <a:off x="4067175" y="4484688"/>
              <a:ext cx="9144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rPr>
                <a:t>RPC</a:t>
              </a:r>
            </a:p>
          </p:txBody>
        </p:sp>
        <p:sp>
          <p:nvSpPr>
            <p:cNvPr id="12" name="Text Box 9"/>
            <p:cNvSpPr txBox="1">
              <a:spLocks noChangeArrowheads="1"/>
            </p:cNvSpPr>
            <p:nvPr/>
          </p:nvSpPr>
          <p:spPr bwMode="auto">
            <a:xfrm>
              <a:off x="1908175" y="5516563"/>
              <a:ext cx="3963988" cy="457200"/>
            </a:xfrm>
            <a:prstGeom prst="rect">
              <a:avLst/>
            </a:prstGeom>
            <a:noFill/>
            <a:ln w="9525">
              <a:noFill/>
              <a:miter lim="800000"/>
              <a:headEnd/>
              <a:tailEnd/>
            </a:ln>
            <a:effectLst/>
          </p:spPr>
          <p:txBody>
            <a:bodyPr>
              <a:spAutoFit/>
            </a:bodyPr>
            <a:lstStyle/>
            <a:p>
              <a:pPr>
                <a:spcBef>
                  <a:spcPct val="50000"/>
                </a:spcBef>
              </a:pPr>
              <a:r>
                <a:rPr lang="en-US" sz="2400" b="1">
                  <a:solidFill>
                    <a:srgbClr val="008000"/>
                  </a:solidFill>
                </a:rPr>
                <a:t>Signal cables from RPCs</a:t>
              </a:r>
            </a:p>
          </p:txBody>
        </p:sp>
        <p:sp>
          <p:nvSpPr>
            <p:cNvPr id="13" name="Line 10"/>
            <p:cNvSpPr>
              <a:spLocks noChangeShapeType="1"/>
            </p:cNvSpPr>
            <p:nvPr/>
          </p:nvSpPr>
          <p:spPr bwMode="auto">
            <a:xfrm>
              <a:off x="3810000" y="5013325"/>
              <a:ext cx="0" cy="609600"/>
            </a:xfrm>
            <a:prstGeom prst="line">
              <a:avLst/>
            </a:prstGeom>
            <a:noFill/>
            <a:ln w="28575">
              <a:solidFill>
                <a:srgbClr val="FF0000"/>
              </a:solidFill>
              <a:round/>
              <a:headEnd/>
              <a:tailEnd type="triangle" w="med" len="med"/>
            </a:ln>
            <a:effectLst/>
          </p:spPr>
          <p:txBody>
            <a:bodyPr/>
            <a:lstStyle/>
            <a:p>
              <a:endParaRPr lang="en-US"/>
            </a:p>
          </p:txBody>
        </p:sp>
        <p:sp>
          <p:nvSpPr>
            <p:cNvPr id="14" name="Line 11"/>
            <p:cNvSpPr>
              <a:spLocks noChangeShapeType="1"/>
            </p:cNvSpPr>
            <p:nvPr/>
          </p:nvSpPr>
          <p:spPr bwMode="auto">
            <a:xfrm>
              <a:off x="2057400" y="5013325"/>
              <a:ext cx="3429000" cy="0"/>
            </a:xfrm>
            <a:prstGeom prst="line">
              <a:avLst/>
            </a:prstGeom>
            <a:noFill/>
            <a:ln w="28575">
              <a:solidFill>
                <a:srgbClr val="FF0000"/>
              </a:solidFill>
              <a:prstDash val="sysDot"/>
              <a:round/>
              <a:headEnd/>
              <a:tailEnd/>
            </a:ln>
            <a:effectLst/>
          </p:spPr>
          <p:txBody>
            <a:bodyPr/>
            <a:lstStyle/>
            <a:p>
              <a:endParaRPr lang="en-US"/>
            </a:p>
          </p:txBody>
        </p:sp>
        <p:sp>
          <p:nvSpPr>
            <p:cNvPr id="15" name="Text Box 12"/>
            <p:cNvSpPr txBox="1">
              <a:spLocks noChangeArrowheads="1"/>
            </p:cNvSpPr>
            <p:nvPr/>
          </p:nvSpPr>
          <p:spPr bwMode="auto">
            <a:xfrm rot="21480000">
              <a:off x="2819400" y="3521075"/>
              <a:ext cx="4114800" cy="396875"/>
            </a:xfrm>
            <a:prstGeom prst="rect">
              <a:avLst/>
            </a:prstGeom>
            <a:noFill/>
            <a:ln w="9525">
              <a:noFill/>
              <a:miter lim="800000"/>
              <a:headEnd/>
              <a:tailEnd/>
            </a:ln>
            <a:effectLst/>
          </p:spPr>
          <p:txBody>
            <a:bodyPr>
              <a:spAutoFit/>
            </a:bodyPr>
            <a:lstStyle/>
            <a:p>
              <a:pPr>
                <a:spcBef>
                  <a:spcPct val="50000"/>
                </a:spcBef>
              </a:pPr>
              <a:r>
                <a:rPr lang="en-US" sz="2000" b="1">
                  <a:solidFill>
                    <a:srgbClr val="CC3300"/>
                  </a:solidFill>
                </a:rPr>
                <a:t>Gas, LV &amp; HV cables from RPCs</a:t>
              </a:r>
            </a:p>
          </p:txBody>
        </p:sp>
        <p:sp>
          <p:nvSpPr>
            <p:cNvPr id="16" name="Line 13"/>
            <p:cNvSpPr>
              <a:spLocks noChangeShapeType="1"/>
            </p:cNvSpPr>
            <p:nvPr/>
          </p:nvSpPr>
          <p:spPr bwMode="auto">
            <a:xfrm>
              <a:off x="2627313" y="2781300"/>
              <a:ext cx="215900" cy="863600"/>
            </a:xfrm>
            <a:prstGeom prst="line">
              <a:avLst/>
            </a:prstGeom>
            <a:noFill/>
            <a:ln w="28575">
              <a:solidFill>
                <a:srgbClr val="FF0000"/>
              </a:solidFill>
              <a:round/>
              <a:headEnd type="triangle" w="med" len="med"/>
              <a:tailEnd/>
            </a:ln>
            <a:effectLst/>
          </p:spPr>
          <p:txBody>
            <a:bodyPr/>
            <a:lstStyle/>
            <a:p>
              <a:endParaRPr lang="en-US"/>
            </a:p>
          </p:txBody>
        </p:sp>
        <p:sp>
          <p:nvSpPr>
            <p:cNvPr id="17" name="Line 14"/>
            <p:cNvSpPr>
              <a:spLocks noChangeShapeType="1"/>
            </p:cNvSpPr>
            <p:nvPr/>
          </p:nvSpPr>
          <p:spPr bwMode="auto">
            <a:xfrm flipH="1">
              <a:off x="6858000" y="2636838"/>
              <a:ext cx="234950" cy="1020762"/>
            </a:xfrm>
            <a:prstGeom prst="line">
              <a:avLst/>
            </a:prstGeom>
            <a:noFill/>
            <a:ln w="28575">
              <a:solidFill>
                <a:srgbClr val="FF0000"/>
              </a:solidFill>
              <a:round/>
              <a:headEnd type="triangle" w="med" len="me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Schematic of </a:t>
            </a:r>
            <a:r>
              <a:rPr lang="en-US" dirty="0" smtClean="0"/>
              <a:t>ICAL prototype</a:t>
            </a:r>
            <a:r>
              <a:rPr lang="en-US" dirty="0" smtClean="0"/>
              <a:t/>
            </a:r>
            <a:br>
              <a:rPr lang="en-US" dirty="0" smtClean="0"/>
            </a:br>
            <a:r>
              <a:rPr lang="en-US" dirty="0" smtClean="0"/>
              <a:t>detector segmentation</a:t>
            </a:r>
            <a:endParaRPr lang="en-US" dirty="0"/>
          </a:p>
        </p:txBody>
      </p:sp>
      <p:sp>
        <p:nvSpPr>
          <p:cNvPr id="4" name="Footer Placeholder 3"/>
          <p:cNvSpPr>
            <a:spLocks noGrp="1"/>
          </p:cNvSpPr>
          <p:nvPr>
            <p:ph type="ftr" sz="quarter" idx="11"/>
          </p:nvPr>
        </p:nvSpPr>
        <p:spPr/>
        <p:txBody>
          <a:bodyPr/>
          <a:lstStyle/>
          <a:p>
            <a:r>
              <a:rPr lang="es-ES" dirty="0" smtClean="0"/>
              <a:t>B.Satyanarayana, INO                                                                                        </a:t>
            </a:r>
            <a:r>
              <a:rPr lang="es-ES" dirty="0" err="1" smtClean="0"/>
              <a:t>February</a:t>
            </a:r>
            <a:r>
              <a:rPr lang="es-ES" smtClean="0"/>
              <a:t> 6,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2</a:t>
            </a:fld>
            <a:endParaRPr lang="en-US" dirty="0"/>
          </a:p>
        </p:txBody>
      </p:sp>
      <p:pic>
        <p:nvPicPr>
          <p:cNvPr id="8" name="Content Placeholder 7" descr="rrs_stack-modified.jpg"/>
          <p:cNvPicPr>
            <a:picLocks noGrp="1" noChangeAspect="1"/>
          </p:cNvPicPr>
          <p:nvPr>
            <p:ph idx="1"/>
          </p:nvPr>
        </p:nvPicPr>
        <p:blipFill>
          <a:blip r:embed="rId3"/>
          <a:srcRect l="8079" t="953" r="35753" b="2382"/>
          <a:stretch>
            <a:fillRect/>
          </a:stretch>
        </p:blipFill>
        <p:spPr>
          <a:xfrm>
            <a:off x="802632" y="1544315"/>
            <a:ext cx="4055120" cy="49320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500694" y="1544400"/>
            <a:ext cx="2786082" cy="4932000"/>
          </a:xfrm>
          <a:prstGeom prst="rect">
            <a:avLst/>
          </a:prstGeom>
        </p:spPr>
        <p:style>
          <a:lnRef idx="0">
            <a:scrgbClr r="0" g="0" b="0"/>
          </a:lnRef>
          <a:fillRef idx="1002">
            <a:schemeClr val="lt1"/>
          </a:fillRef>
          <a:effectRef idx="0">
            <a:scrgbClr r="0" g="0" b="0"/>
          </a:effectRef>
          <a:fontRef idx="major"/>
        </p:style>
        <p:txBody>
          <a:bodyPr wrap="square" lIns="0" numCol="1" rtlCol="0" anchor="ctr" anchorCtr="1">
            <a:spAutoFit/>
          </a:bodyPr>
          <a:lstStyle/>
          <a:p>
            <a:pPr marL="457200" indent="-457200">
              <a:lnSpc>
                <a:spcPct val="90000"/>
              </a:lnSpc>
            </a:pPr>
            <a:r>
              <a:rPr lang="en-US" sz="1600" dirty="0" smtClean="0">
                <a:solidFill>
                  <a:srgbClr val="FF0000"/>
                </a:solidFill>
              </a:rPr>
              <a:t> 12, 1m</a:t>
            </a:r>
            <a:r>
              <a:rPr lang="en-US" sz="1600" baseline="30000" dirty="0" smtClean="0">
                <a:solidFill>
                  <a:srgbClr val="FF0000"/>
                </a:solidFill>
              </a:rPr>
              <a:t>2</a:t>
            </a:r>
            <a:r>
              <a:rPr lang="en-US" sz="1600" dirty="0" smtClean="0">
                <a:solidFill>
                  <a:srgbClr val="FF0000"/>
                </a:solidFill>
              </a:rPr>
              <a:t> RPC layers</a:t>
            </a:r>
          </a:p>
          <a:p>
            <a:pPr marL="457200" indent="-457200">
              <a:lnSpc>
                <a:spcPct val="90000"/>
              </a:lnSpc>
            </a:pPr>
            <a:r>
              <a:rPr lang="en-US" sz="1600" dirty="0" smtClean="0">
                <a:solidFill>
                  <a:srgbClr val="FF0000"/>
                </a:solidFill>
              </a:rPr>
              <a:t> Two readout planes (X &amp; Y)</a:t>
            </a:r>
          </a:p>
          <a:p>
            <a:pPr marL="457200" indent="-457200">
              <a:lnSpc>
                <a:spcPct val="90000"/>
              </a:lnSpc>
            </a:pPr>
            <a:r>
              <a:rPr lang="en-US" sz="1600" dirty="0" smtClean="0">
                <a:solidFill>
                  <a:srgbClr val="FF0000"/>
                </a:solidFill>
              </a:rPr>
              <a:t> 32 channels/plane</a:t>
            </a:r>
          </a:p>
          <a:p>
            <a:pPr marL="457200" indent="-457200">
              <a:lnSpc>
                <a:spcPct val="90000"/>
              </a:lnSpc>
            </a:pPr>
            <a:r>
              <a:rPr lang="en-US" sz="1600" dirty="0" smtClean="0">
                <a:solidFill>
                  <a:srgbClr val="FF0000"/>
                </a:solidFill>
              </a:rPr>
              <a:t> Total 768 readout channels</a:t>
            </a:r>
          </a:p>
          <a:p>
            <a:pPr marL="457200" indent="-457200">
              <a:lnSpc>
                <a:spcPct val="90000"/>
              </a:lnSpc>
            </a:pPr>
            <a:r>
              <a:rPr lang="en-US" sz="1600" dirty="0" smtClean="0">
                <a:solidFill>
                  <a:srgbClr val="FF0000"/>
                </a:solidFill>
              </a:rPr>
              <a:t> Trigger on muons using:</a:t>
            </a:r>
          </a:p>
          <a:p>
            <a:pPr marL="457200" indent="-457200">
              <a:lnSpc>
                <a:spcPct val="90000"/>
              </a:lnSpc>
            </a:pPr>
            <a:r>
              <a:rPr lang="en-US" sz="1600" dirty="0" smtClean="0"/>
              <a:t>    </a:t>
            </a:r>
            <a:r>
              <a:rPr lang="en-US" sz="1600" dirty="0" smtClean="0">
                <a:solidFill>
                  <a:srgbClr val="00B050"/>
                </a:solidFill>
              </a:rPr>
              <a:t>Scintillator paddle layers</a:t>
            </a:r>
          </a:p>
          <a:p>
            <a:pPr marL="457200" indent="-457200">
              <a:lnSpc>
                <a:spcPct val="90000"/>
              </a:lnSpc>
            </a:pPr>
            <a:r>
              <a:rPr lang="en-US" sz="1600" dirty="0" smtClean="0">
                <a:solidFill>
                  <a:srgbClr val="00B050"/>
                </a:solidFill>
              </a:rPr>
              <a:t>    RPC  strip  signals</a:t>
            </a:r>
          </a:p>
          <a:p>
            <a:pPr marL="457200" indent="-457200">
              <a:lnSpc>
                <a:spcPct val="90000"/>
              </a:lnSpc>
            </a:pPr>
            <a:r>
              <a:rPr lang="en-US" sz="1600" dirty="0" smtClean="0">
                <a:solidFill>
                  <a:srgbClr val="FF0000"/>
                </a:solidFill>
              </a:rPr>
              <a:t> Recorded information:</a:t>
            </a:r>
          </a:p>
          <a:p>
            <a:pPr marL="457200" indent="-457200">
              <a:lnSpc>
                <a:spcPct val="90000"/>
              </a:lnSpc>
            </a:pPr>
            <a:r>
              <a:rPr lang="en-US" sz="1600" dirty="0" smtClean="0"/>
              <a:t>    </a:t>
            </a:r>
            <a:r>
              <a:rPr lang="en-US" sz="1600" dirty="0" smtClean="0">
                <a:solidFill>
                  <a:srgbClr val="00B050"/>
                </a:solidFill>
              </a:rPr>
              <a:t>Strip hits</a:t>
            </a:r>
          </a:p>
          <a:p>
            <a:pPr marL="457200" indent="-457200">
              <a:lnSpc>
                <a:spcPct val="90000"/>
              </a:lnSpc>
            </a:pPr>
            <a:r>
              <a:rPr lang="en-US" sz="1600" dirty="0" smtClean="0">
                <a:solidFill>
                  <a:srgbClr val="00B050"/>
                </a:solidFill>
              </a:rPr>
              <a:t>    Timing</a:t>
            </a:r>
          </a:p>
          <a:p>
            <a:pPr marL="457200" indent="-457200">
              <a:lnSpc>
                <a:spcPct val="90000"/>
              </a:lnSpc>
            </a:pPr>
            <a:r>
              <a:rPr lang="en-US" sz="1600" dirty="0" smtClean="0">
                <a:solidFill>
                  <a:srgbClr val="FF0000"/>
                </a:solidFill>
              </a:rPr>
              <a:t> Monitoring data:</a:t>
            </a:r>
          </a:p>
          <a:p>
            <a:pPr marL="457200" indent="-457200">
              <a:lnSpc>
                <a:spcPct val="90000"/>
              </a:lnSpc>
            </a:pPr>
            <a:r>
              <a:rPr lang="en-US" sz="1600" dirty="0" smtClean="0"/>
              <a:t>     </a:t>
            </a:r>
            <a:r>
              <a:rPr lang="en-US" sz="1600" dirty="0" smtClean="0">
                <a:solidFill>
                  <a:srgbClr val="00B050"/>
                </a:solidFill>
              </a:rPr>
              <a:t>Chamber parameters</a:t>
            </a:r>
          </a:p>
          <a:p>
            <a:pPr marL="457200" indent="-457200">
              <a:lnSpc>
                <a:spcPct val="90000"/>
              </a:lnSpc>
            </a:pPr>
            <a:r>
              <a:rPr lang="en-US" sz="1600" dirty="0" smtClean="0">
                <a:solidFill>
                  <a:srgbClr val="00B050"/>
                </a:solidFill>
              </a:rPr>
              <a:t>        </a:t>
            </a:r>
            <a:r>
              <a:rPr lang="en-US" sz="1600" dirty="0" smtClean="0"/>
              <a:t>High voltage and current</a:t>
            </a:r>
          </a:p>
          <a:p>
            <a:pPr marL="457200" indent="-457200">
              <a:lnSpc>
                <a:spcPct val="90000"/>
              </a:lnSpc>
            </a:pPr>
            <a:r>
              <a:rPr lang="en-US" sz="1600" dirty="0" smtClean="0"/>
              <a:t>        Strip noise rates</a:t>
            </a:r>
          </a:p>
          <a:p>
            <a:pPr marL="457200" indent="-457200">
              <a:lnSpc>
                <a:spcPct val="90000"/>
              </a:lnSpc>
            </a:pPr>
            <a:r>
              <a:rPr lang="en-US" sz="1600" dirty="0" smtClean="0"/>
              <a:t>        Cosmic muon efficiency</a:t>
            </a:r>
            <a:endParaRPr lang="en-US" sz="1600" dirty="0" smtClean="0">
              <a:solidFill>
                <a:srgbClr val="00B050"/>
              </a:solidFill>
            </a:endParaRPr>
          </a:p>
          <a:p>
            <a:pPr marL="457200" indent="-457200">
              <a:lnSpc>
                <a:spcPct val="90000"/>
              </a:lnSpc>
            </a:pPr>
            <a:r>
              <a:rPr lang="en-US" sz="1600" dirty="0" smtClean="0">
                <a:solidFill>
                  <a:srgbClr val="00B050"/>
                </a:solidFill>
              </a:rPr>
              <a:t>     Ambient parameters</a:t>
            </a:r>
          </a:p>
          <a:p>
            <a:pPr marL="457200" indent="-457200">
              <a:lnSpc>
                <a:spcPct val="90000"/>
              </a:lnSpc>
            </a:pPr>
            <a:r>
              <a:rPr lang="en-US" sz="1600" dirty="0" smtClean="0">
                <a:solidFill>
                  <a:srgbClr val="00B050"/>
                </a:solidFill>
              </a:rPr>
              <a:t>        </a:t>
            </a:r>
            <a:r>
              <a:rPr lang="en-US" sz="1600" dirty="0" smtClean="0"/>
              <a:t>Temperature</a:t>
            </a:r>
          </a:p>
          <a:p>
            <a:pPr marL="457200" indent="-457200">
              <a:lnSpc>
                <a:spcPct val="90000"/>
              </a:lnSpc>
            </a:pPr>
            <a:r>
              <a:rPr lang="en-US" sz="1600" dirty="0" smtClean="0"/>
              <a:t>        Relative humidity</a:t>
            </a:r>
          </a:p>
          <a:p>
            <a:pPr marL="457200" indent="-457200">
              <a:lnSpc>
                <a:spcPct val="90000"/>
              </a:lnSpc>
            </a:pPr>
            <a:r>
              <a:rPr lang="en-US" sz="1600" dirty="0" smtClean="0"/>
              <a:t>        Barometric pressure </a:t>
            </a:r>
          </a:p>
          <a:p>
            <a:pPr marL="457200" indent="-457200">
              <a:lnSpc>
                <a:spcPct val="90000"/>
              </a:lnSpc>
            </a:pPr>
            <a:r>
              <a:rPr lang="en-US" sz="1600" dirty="0" smtClean="0">
                <a:solidFill>
                  <a:srgbClr val="FF0000"/>
                </a:solidFill>
              </a:rPr>
              <a:t> Magnet control and monitor</a:t>
            </a:r>
          </a:p>
          <a:p>
            <a:pPr marL="457200" indent="-457200">
              <a:lnSpc>
                <a:spcPct val="90000"/>
              </a:lnSpc>
            </a:pPr>
            <a:r>
              <a:rPr lang="en-US" sz="1600" dirty="0" smtClean="0">
                <a:solidFill>
                  <a:srgbClr val="FF0000"/>
                </a:solidFill>
              </a:rPr>
              <a:t> Gas system control &amp; monitor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and implementation of the data acquisition system</a:t>
            </a:r>
            <a:endParaRPr lang="en-US" dirty="0"/>
          </a:p>
        </p:txBody>
      </p:sp>
      <p:sp>
        <p:nvSpPr>
          <p:cNvPr id="3" name="Footer Placeholder 2"/>
          <p:cNvSpPr>
            <a:spLocks noGrp="1"/>
          </p:cNvSpPr>
          <p:nvPr>
            <p:ph type="ftr" sz="quarter" idx="11"/>
          </p:nvPr>
        </p:nvSpPr>
        <p:spPr/>
        <p:txBody>
          <a:bodyPr/>
          <a:lstStyle/>
          <a:p>
            <a:r>
              <a:rPr lang="es-ES" smtClean="0"/>
              <a:t>B.Satyanarayana, INO                                                                                        February 6, 2009, TIFR, INDIA</a:t>
            </a:r>
            <a:endParaRPr lang="en-US" dirty="0"/>
          </a:p>
        </p:txBody>
      </p:sp>
      <p:pic>
        <p:nvPicPr>
          <p:cNvPr id="17" name="Picture 4" descr="P9190163"/>
          <p:cNvPicPr>
            <a:picLocks noChangeAspect="1" noChangeArrowheads="1"/>
          </p:cNvPicPr>
          <p:nvPr/>
        </p:nvPicPr>
        <p:blipFill>
          <a:blip r:embed="rId3"/>
          <a:srcRect l="3444" t="2554" r="4305" b="3072"/>
          <a:stretch>
            <a:fillRect/>
          </a:stretch>
        </p:blipFill>
        <p:spPr>
          <a:xfrm rot="16200000">
            <a:off x="1450339" y="2208866"/>
            <a:ext cx="1584000" cy="1270593"/>
          </a:xfrm>
          <a:prstGeom prst="rect">
            <a:avLst/>
          </a:prstGeom>
          <a:noFill/>
          <a:ln/>
        </p:spPr>
      </p:pic>
      <p:pic>
        <p:nvPicPr>
          <p:cNvPr id="21" name="Picture 4" descr="P9190163"/>
          <p:cNvPicPr>
            <a:picLocks noChangeAspect="1" noChangeArrowheads="1"/>
          </p:cNvPicPr>
          <p:nvPr/>
        </p:nvPicPr>
        <p:blipFill>
          <a:blip r:embed="rId3"/>
          <a:srcRect l="3444" t="2554" r="4305" b="3072"/>
          <a:stretch>
            <a:fillRect/>
          </a:stretch>
        </p:blipFill>
        <p:spPr>
          <a:xfrm rot="16200000">
            <a:off x="1450338" y="4514399"/>
            <a:ext cx="1584000" cy="1270591"/>
          </a:xfrm>
          <a:prstGeom prst="rect">
            <a:avLst/>
          </a:prstGeom>
          <a:noFill/>
          <a:ln/>
        </p:spPr>
      </p:pic>
      <p:pic>
        <p:nvPicPr>
          <p:cNvPr id="22" name="Picture 4" descr="P9190163"/>
          <p:cNvPicPr>
            <a:picLocks noChangeAspect="1" noChangeArrowheads="1"/>
          </p:cNvPicPr>
          <p:nvPr/>
        </p:nvPicPr>
        <p:blipFill>
          <a:blip r:embed="rId3"/>
          <a:srcRect l="3444" t="2554" r="4305" b="3072"/>
          <a:stretch>
            <a:fillRect/>
          </a:stretch>
        </p:blipFill>
        <p:spPr>
          <a:xfrm rot="16200000">
            <a:off x="1602000" y="4657276"/>
            <a:ext cx="1584000" cy="1270589"/>
          </a:xfrm>
          <a:prstGeom prst="rect">
            <a:avLst/>
          </a:prstGeom>
          <a:noFill/>
          <a:ln/>
        </p:spPr>
      </p:pic>
      <p:pic>
        <p:nvPicPr>
          <p:cNvPr id="23" name="Picture 4" descr="DFE"/>
          <p:cNvPicPr>
            <a:picLocks noChangeAspect="1" noChangeArrowheads="1"/>
          </p:cNvPicPr>
          <p:nvPr/>
        </p:nvPicPr>
        <p:blipFill>
          <a:blip r:embed="rId4"/>
          <a:srcRect/>
          <a:stretch>
            <a:fillRect/>
          </a:stretch>
        </p:blipFill>
        <p:spPr>
          <a:xfrm flipH="1">
            <a:off x="3370626" y="2020644"/>
            <a:ext cx="1368000" cy="1671075"/>
          </a:xfrm>
          <a:prstGeom prst="rect">
            <a:avLst/>
          </a:prstGeom>
          <a:noFill/>
          <a:ln/>
        </p:spPr>
      </p:pic>
      <p:pic>
        <p:nvPicPr>
          <p:cNvPr id="29" name="Picture 4" descr="DFE"/>
          <p:cNvPicPr>
            <a:picLocks noChangeAspect="1" noChangeArrowheads="1"/>
          </p:cNvPicPr>
          <p:nvPr/>
        </p:nvPicPr>
        <p:blipFill>
          <a:blip r:embed="rId4"/>
          <a:srcRect/>
          <a:stretch>
            <a:fillRect/>
          </a:stretch>
        </p:blipFill>
        <p:spPr>
          <a:xfrm flipH="1">
            <a:off x="3372125" y="4389096"/>
            <a:ext cx="1368000" cy="1671075"/>
          </a:xfrm>
          <a:prstGeom prst="rect">
            <a:avLst/>
          </a:prstGeom>
          <a:noFill/>
          <a:ln/>
        </p:spPr>
      </p:pic>
      <p:pic>
        <p:nvPicPr>
          <p:cNvPr id="36" name="Picture 35" descr="kek 004"/>
          <p:cNvPicPr>
            <a:picLocks noChangeAspect="1" noChangeArrowheads="1"/>
          </p:cNvPicPr>
          <p:nvPr/>
        </p:nvPicPr>
        <p:blipFill>
          <a:blip r:embed="rId5"/>
          <a:srcRect l="8248" t="6182" r="3769"/>
          <a:stretch>
            <a:fillRect/>
          </a:stretch>
        </p:blipFill>
        <p:spPr>
          <a:xfrm>
            <a:off x="142844" y="1535799"/>
            <a:ext cx="612000" cy="2031650"/>
          </a:xfrm>
          <a:prstGeom prst="rect">
            <a:avLst/>
          </a:prstGeom>
          <a:noFill/>
          <a:ln/>
        </p:spPr>
      </p:pic>
      <p:pic>
        <p:nvPicPr>
          <p:cNvPr id="37" name="Picture 36" descr="kek 004"/>
          <p:cNvPicPr>
            <a:picLocks noChangeAspect="1" noChangeArrowheads="1"/>
          </p:cNvPicPr>
          <p:nvPr/>
        </p:nvPicPr>
        <p:blipFill>
          <a:blip r:embed="rId5"/>
          <a:srcRect l="8248" t="6182" r="3769"/>
          <a:stretch>
            <a:fillRect/>
          </a:stretch>
        </p:blipFill>
        <p:spPr>
          <a:xfrm>
            <a:off x="295244" y="1688199"/>
            <a:ext cx="612000" cy="2031650"/>
          </a:xfrm>
          <a:prstGeom prst="rect">
            <a:avLst/>
          </a:prstGeom>
          <a:noFill/>
          <a:ln/>
        </p:spPr>
      </p:pic>
      <p:pic>
        <p:nvPicPr>
          <p:cNvPr id="45" name="Picture 44" descr="kek 004"/>
          <p:cNvPicPr>
            <a:picLocks noChangeAspect="1" noChangeArrowheads="1"/>
          </p:cNvPicPr>
          <p:nvPr/>
        </p:nvPicPr>
        <p:blipFill>
          <a:blip r:embed="rId5"/>
          <a:srcRect l="8248" t="6182" r="3769"/>
          <a:stretch>
            <a:fillRect/>
          </a:stretch>
        </p:blipFill>
        <p:spPr>
          <a:xfrm>
            <a:off x="447644" y="1840599"/>
            <a:ext cx="612000" cy="2031650"/>
          </a:xfrm>
          <a:prstGeom prst="rect">
            <a:avLst/>
          </a:prstGeom>
          <a:noFill/>
          <a:ln/>
        </p:spPr>
      </p:pic>
      <p:pic>
        <p:nvPicPr>
          <p:cNvPr id="50" name="Picture 49" descr="kek 004"/>
          <p:cNvPicPr>
            <a:picLocks noChangeAspect="1" noChangeArrowheads="1"/>
          </p:cNvPicPr>
          <p:nvPr/>
        </p:nvPicPr>
        <p:blipFill>
          <a:blip r:embed="rId5"/>
          <a:srcRect l="8248" t="6182" r="3769"/>
          <a:stretch>
            <a:fillRect/>
          </a:stretch>
        </p:blipFill>
        <p:spPr>
          <a:xfrm>
            <a:off x="600044" y="1992999"/>
            <a:ext cx="612000" cy="2031650"/>
          </a:xfrm>
          <a:prstGeom prst="rect">
            <a:avLst/>
          </a:prstGeom>
          <a:noFill/>
          <a:ln/>
        </p:spPr>
      </p:pic>
      <p:pic>
        <p:nvPicPr>
          <p:cNvPr id="51" name="Picture 50" descr="kek 004"/>
          <p:cNvPicPr>
            <a:picLocks noChangeAspect="1" noChangeArrowheads="1"/>
          </p:cNvPicPr>
          <p:nvPr/>
        </p:nvPicPr>
        <p:blipFill>
          <a:blip r:embed="rId5"/>
          <a:srcRect l="8248" t="6182" r="3769"/>
          <a:stretch>
            <a:fillRect/>
          </a:stretch>
        </p:blipFill>
        <p:spPr>
          <a:xfrm>
            <a:off x="145214" y="4790749"/>
            <a:ext cx="612000" cy="2031650"/>
          </a:xfrm>
          <a:prstGeom prst="rect">
            <a:avLst/>
          </a:prstGeom>
          <a:noFill/>
          <a:ln/>
        </p:spPr>
      </p:pic>
      <p:pic>
        <p:nvPicPr>
          <p:cNvPr id="55" name="Picture 54" descr="kek 004"/>
          <p:cNvPicPr>
            <a:picLocks noChangeAspect="1" noChangeArrowheads="1"/>
          </p:cNvPicPr>
          <p:nvPr/>
        </p:nvPicPr>
        <p:blipFill>
          <a:blip r:embed="rId5"/>
          <a:srcRect l="8248" t="6182" r="3769"/>
          <a:stretch>
            <a:fillRect/>
          </a:stretch>
        </p:blipFill>
        <p:spPr>
          <a:xfrm>
            <a:off x="297614" y="4607821"/>
            <a:ext cx="612000" cy="2031650"/>
          </a:xfrm>
          <a:prstGeom prst="rect">
            <a:avLst/>
          </a:prstGeom>
          <a:noFill/>
          <a:ln/>
        </p:spPr>
      </p:pic>
      <p:pic>
        <p:nvPicPr>
          <p:cNvPr id="56" name="Picture 55" descr="kek 004"/>
          <p:cNvPicPr>
            <a:picLocks noChangeAspect="1" noChangeArrowheads="1"/>
          </p:cNvPicPr>
          <p:nvPr/>
        </p:nvPicPr>
        <p:blipFill>
          <a:blip r:embed="rId5"/>
          <a:srcRect l="8248" t="6182" r="3769"/>
          <a:stretch>
            <a:fillRect/>
          </a:stretch>
        </p:blipFill>
        <p:spPr>
          <a:xfrm>
            <a:off x="450014" y="4464945"/>
            <a:ext cx="612000" cy="2031650"/>
          </a:xfrm>
          <a:prstGeom prst="rect">
            <a:avLst/>
          </a:prstGeom>
          <a:noFill/>
          <a:ln/>
        </p:spPr>
      </p:pic>
      <p:pic>
        <p:nvPicPr>
          <p:cNvPr id="65" name="Picture 64" descr="kek 004"/>
          <p:cNvPicPr>
            <a:picLocks noChangeAspect="1" noChangeArrowheads="1"/>
          </p:cNvPicPr>
          <p:nvPr/>
        </p:nvPicPr>
        <p:blipFill>
          <a:blip r:embed="rId5"/>
          <a:srcRect l="8248" t="6182" r="3769"/>
          <a:stretch>
            <a:fillRect/>
          </a:stretch>
        </p:blipFill>
        <p:spPr>
          <a:xfrm>
            <a:off x="602414" y="4322069"/>
            <a:ext cx="612000" cy="2031650"/>
          </a:xfrm>
          <a:prstGeom prst="rect">
            <a:avLst/>
          </a:prstGeom>
          <a:noFill/>
          <a:ln/>
        </p:spPr>
      </p:pic>
      <p:sp>
        <p:nvSpPr>
          <p:cNvPr id="66" name="Right Arrow 65"/>
          <p:cNvSpPr/>
          <p:nvPr/>
        </p:nvSpPr>
        <p:spPr>
          <a:xfrm>
            <a:off x="1247417" y="2714620"/>
            <a:ext cx="360000" cy="360000"/>
          </a:xfrm>
          <a:prstGeom prst="rightArrow">
            <a:avLst/>
          </a:prstGeom>
          <a:solidFill>
            <a:srgbClr val="C00000"/>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7" name="Right Arrow 66"/>
          <p:cNvSpPr/>
          <p:nvPr/>
        </p:nvSpPr>
        <p:spPr>
          <a:xfrm>
            <a:off x="3045242" y="2714400"/>
            <a:ext cx="360000" cy="360000"/>
          </a:xfrm>
          <a:prstGeom prst="rightArrow">
            <a:avLst/>
          </a:prstGeom>
          <a:solidFill>
            <a:srgbClr val="C00000"/>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8" name="Right Arrow 67"/>
          <p:cNvSpPr/>
          <p:nvPr/>
        </p:nvSpPr>
        <p:spPr>
          <a:xfrm>
            <a:off x="4759754" y="2714620"/>
            <a:ext cx="360000" cy="360000"/>
          </a:xfrm>
          <a:prstGeom prst="rightArrow">
            <a:avLst/>
          </a:prstGeom>
          <a:solidFill>
            <a:srgbClr val="C00000"/>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9" name="Right Arrow 68"/>
          <p:cNvSpPr/>
          <p:nvPr/>
        </p:nvSpPr>
        <p:spPr>
          <a:xfrm>
            <a:off x="1247417" y="5040000"/>
            <a:ext cx="360000" cy="360000"/>
          </a:xfrm>
          <a:prstGeom prst="rightArrow">
            <a:avLst/>
          </a:prstGeom>
          <a:solidFill>
            <a:srgbClr val="C00000"/>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0" name="Right Arrow 69"/>
          <p:cNvSpPr/>
          <p:nvPr/>
        </p:nvSpPr>
        <p:spPr>
          <a:xfrm>
            <a:off x="3045242" y="5040000"/>
            <a:ext cx="360000" cy="360000"/>
          </a:xfrm>
          <a:prstGeom prst="rightArrow">
            <a:avLst/>
          </a:prstGeom>
          <a:solidFill>
            <a:srgbClr val="C00000"/>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1" name="Right Arrow 70"/>
          <p:cNvSpPr/>
          <p:nvPr/>
        </p:nvSpPr>
        <p:spPr>
          <a:xfrm>
            <a:off x="4759754" y="5040000"/>
            <a:ext cx="360000" cy="360000"/>
          </a:xfrm>
          <a:prstGeom prst="rightArrow">
            <a:avLst/>
          </a:prstGeom>
          <a:solidFill>
            <a:srgbClr val="C00000"/>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pic>
        <p:nvPicPr>
          <p:cNvPr id="24" name="Picture 4"/>
          <p:cNvPicPr>
            <a:picLocks noChangeAspect="1" noChangeArrowheads="1"/>
          </p:cNvPicPr>
          <p:nvPr/>
        </p:nvPicPr>
        <p:blipFill>
          <a:blip r:embed="rId6"/>
          <a:srcRect/>
          <a:stretch>
            <a:fillRect/>
          </a:stretch>
        </p:blipFill>
        <p:spPr>
          <a:xfrm flipH="1">
            <a:off x="5111026" y="1976400"/>
            <a:ext cx="1276993" cy="1800000"/>
          </a:xfrm>
          <a:prstGeom prst="rect">
            <a:avLst/>
          </a:prstGeom>
          <a:noFill/>
          <a:ln/>
        </p:spPr>
      </p:pic>
      <p:pic>
        <p:nvPicPr>
          <p:cNvPr id="72" name="Picture 4"/>
          <p:cNvPicPr>
            <a:picLocks noChangeAspect="1" noChangeArrowheads="1"/>
          </p:cNvPicPr>
          <p:nvPr/>
        </p:nvPicPr>
        <p:blipFill>
          <a:blip r:embed="rId6"/>
          <a:srcRect/>
          <a:stretch>
            <a:fillRect/>
          </a:stretch>
        </p:blipFill>
        <p:spPr>
          <a:xfrm flipH="1">
            <a:off x="5262793" y="2128800"/>
            <a:ext cx="1276993" cy="1800000"/>
          </a:xfrm>
          <a:prstGeom prst="rect">
            <a:avLst/>
          </a:prstGeom>
          <a:noFill/>
          <a:ln/>
        </p:spPr>
      </p:pic>
      <p:pic>
        <p:nvPicPr>
          <p:cNvPr id="75" name="Picture 4" descr="bs 030"/>
          <p:cNvPicPr>
            <a:picLocks noChangeAspect="1" noChangeArrowheads="1"/>
          </p:cNvPicPr>
          <p:nvPr/>
        </p:nvPicPr>
        <p:blipFill>
          <a:blip r:embed="rId7"/>
          <a:srcRect/>
          <a:stretch>
            <a:fillRect/>
          </a:stretch>
        </p:blipFill>
        <p:spPr>
          <a:xfrm>
            <a:off x="5408653" y="2305042"/>
            <a:ext cx="1163611" cy="1800000"/>
          </a:xfrm>
          <a:prstGeom prst="rect">
            <a:avLst/>
          </a:prstGeom>
          <a:noFill/>
          <a:ln/>
        </p:spPr>
      </p:pic>
      <p:pic>
        <p:nvPicPr>
          <p:cNvPr id="81" name="Picture 4"/>
          <p:cNvPicPr>
            <a:picLocks noChangeAspect="1" noChangeArrowheads="1"/>
          </p:cNvPicPr>
          <p:nvPr/>
        </p:nvPicPr>
        <p:blipFill>
          <a:blip r:embed="rId6"/>
          <a:srcRect/>
          <a:stretch>
            <a:fillRect/>
          </a:stretch>
        </p:blipFill>
        <p:spPr>
          <a:xfrm flipH="1">
            <a:off x="5112000" y="4214818"/>
            <a:ext cx="1276993" cy="1800000"/>
          </a:xfrm>
          <a:prstGeom prst="rect">
            <a:avLst/>
          </a:prstGeom>
          <a:noFill/>
          <a:ln/>
        </p:spPr>
      </p:pic>
      <p:pic>
        <p:nvPicPr>
          <p:cNvPr id="82" name="Picture 4"/>
          <p:cNvPicPr>
            <a:picLocks noChangeAspect="1" noChangeArrowheads="1"/>
          </p:cNvPicPr>
          <p:nvPr/>
        </p:nvPicPr>
        <p:blipFill>
          <a:blip r:embed="rId6"/>
          <a:srcRect/>
          <a:stretch>
            <a:fillRect/>
          </a:stretch>
        </p:blipFill>
        <p:spPr>
          <a:xfrm flipH="1">
            <a:off x="5263200" y="4367218"/>
            <a:ext cx="1276993" cy="1800000"/>
          </a:xfrm>
          <a:prstGeom prst="rect">
            <a:avLst/>
          </a:prstGeom>
          <a:noFill/>
          <a:ln/>
        </p:spPr>
      </p:pic>
      <p:pic>
        <p:nvPicPr>
          <p:cNvPr id="83" name="Picture 4" descr="bs 030"/>
          <p:cNvPicPr>
            <a:picLocks noChangeAspect="1" noChangeArrowheads="1"/>
          </p:cNvPicPr>
          <p:nvPr/>
        </p:nvPicPr>
        <p:blipFill>
          <a:blip r:embed="rId7"/>
          <a:srcRect/>
          <a:stretch>
            <a:fillRect/>
          </a:stretch>
        </p:blipFill>
        <p:spPr>
          <a:xfrm>
            <a:off x="5407200" y="4543460"/>
            <a:ext cx="1163611" cy="1800000"/>
          </a:xfrm>
          <a:prstGeom prst="rect">
            <a:avLst/>
          </a:prstGeom>
          <a:noFill/>
          <a:ln/>
        </p:spPr>
      </p:pic>
      <p:sp>
        <p:nvSpPr>
          <p:cNvPr id="89" name="Right Arrow 88"/>
          <p:cNvSpPr/>
          <p:nvPr/>
        </p:nvSpPr>
        <p:spPr>
          <a:xfrm>
            <a:off x="6569454" y="2714620"/>
            <a:ext cx="360000" cy="360000"/>
          </a:xfrm>
          <a:prstGeom prst="rightArrow">
            <a:avLst/>
          </a:prstGeom>
          <a:solidFill>
            <a:srgbClr val="C00000"/>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90" name="Right Arrow 89"/>
          <p:cNvSpPr/>
          <p:nvPr/>
        </p:nvSpPr>
        <p:spPr>
          <a:xfrm>
            <a:off x="6569454" y="5040000"/>
            <a:ext cx="360000" cy="360000"/>
          </a:xfrm>
          <a:prstGeom prst="rightArrow">
            <a:avLst/>
          </a:prstGeom>
          <a:solidFill>
            <a:srgbClr val="C00000"/>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pic>
        <p:nvPicPr>
          <p:cNvPr id="94" name="Picture 93" descr="daq 013.jpg"/>
          <p:cNvPicPr>
            <a:picLocks noChangeAspect="1"/>
          </p:cNvPicPr>
          <p:nvPr/>
        </p:nvPicPr>
        <p:blipFill>
          <a:blip r:embed="rId8" cstate="print"/>
          <a:srcRect/>
          <a:stretch>
            <a:fillRect/>
          </a:stretch>
        </p:blipFill>
        <p:spPr>
          <a:xfrm>
            <a:off x="6941329" y="1523248"/>
            <a:ext cx="2052000" cy="1620000"/>
          </a:xfrm>
          <a:prstGeom prst="rect">
            <a:avLst/>
          </a:prstGeom>
        </p:spPr>
      </p:pic>
      <p:pic>
        <p:nvPicPr>
          <p:cNvPr id="99" name="Picture 4" descr="P9190163"/>
          <p:cNvPicPr>
            <a:picLocks noChangeAspect="1" noChangeArrowheads="1"/>
          </p:cNvPicPr>
          <p:nvPr/>
        </p:nvPicPr>
        <p:blipFill>
          <a:blip r:embed="rId3"/>
          <a:srcRect l="3444" t="2554" r="4305" b="3072"/>
          <a:stretch>
            <a:fillRect/>
          </a:stretch>
        </p:blipFill>
        <p:spPr>
          <a:xfrm rot="16200000">
            <a:off x="1602739" y="2361266"/>
            <a:ext cx="1584000" cy="1270593"/>
          </a:xfrm>
          <a:prstGeom prst="rect">
            <a:avLst/>
          </a:prstGeom>
          <a:noFill/>
          <a:ln/>
        </p:spPr>
      </p:pic>
      <p:pic>
        <p:nvPicPr>
          <p:cNvPr id="100" name="Picture 99" descr="daq 013.jpg"/>
          <p:cNvPicPr>
            <a:picLocks noChangeAspect="1"/>
          </p:cNvPicPr>
          <p:nvPr/>
        </p:nvPicPr>
        <p:blipFill>
          <a:blip r:embed="rId8" cstate="print"/>
          <a:srcRect/>
          <a:stretch>
            <a:fillRect/>
          </a:stretch>
        </p:blipFill>
        <p:spPr>
          <a:xfrm>
            <a:off x="6940800" y="1785926"/>
            <a:ext cx="2052000" cy="1620000"/>
          </a:xfrm>
          <a:prstGeom prst="rect">
            <a:avLst/>
          </a:prstGeom>
        </p:spPr>
      </p:pic>
      <p:pic>
        <p:nvPicPr>
          <p:cNvPr id="101" name="Picture 100" descr="daq 013.jpg"/>
          <p:cNvPicPr>
            <a:picLocks noChangeAspect="1"/>
          </p:cNvPicPr>
          <p:nvPr/>
        </p:nvPicPr>
        <p:blipFill>
          <a:blip r:embed="rId8" cstate="print"/>
          <a:srcRect/>
          <a:stretch>
            <a:fillRect/>
          </a:stretch>
        </p:blipFill>
        <p:spPr>
          <a:xfrm>
            <a:off x="6940800" y="2115820"/>
            <a:ext cx="2052000" cy="1620000"/>
          </a:xfrm>
          <a:prstGeom prst="rect">
            <a:avLst/>
          </a:prstGeom>
        </p:spPr>
      </p:pic>
      <p:pic>
        <p:nvPicPr>
          <p:cNvPr id="47" name="Picture 46" descr="daq 013.jpg"/>
          <p:cNvPicPr>
            <a:picLocks noChangeAspect="1"/>
          </p:cNvPicPr>
          <p:nvPr/>
        </p:nvPicPr>
        <p:blipFill>
          <a:blip r:embed="rId8" cstate="print"/>
          <a:srcRect/>
          <a:stretch>
            <a:fillRect/>
          </a:stretch>
        </p:blipFill>
        <p:spPr>
          <a:xfrm>
            <a:off x="6940800" y="2473010"/>
            <a:ext cx="2052000" cy="1620000"/>
          </a:xfrm>
          <a:prstGeom prst="rect">
            <a:avLst/>
          </a:prstGeom>
        </p:spPr>
      </p:pic>
      <p:sp>
        <p:nvSpPr>
          <p:cNvPr id="109" name="TextBox 108"/>
          <p:cNvSpPr txBox="1"/>
          <p:nvPr/>
        </p:nvSpPr>
        <p:spPr>
          <a:xfrm>
            <a:off x="1620000" y="1558138"/>
            <a:ext cx="3071834" cy="360000"/>
          </a:xfrm>
          <a:prstGeom prst="round2DiagRect">
            <a:avLst/>
          </a:prstGeom>
          <a:solidFill>
            <a:srgbClr val="FFFF00"/>
          </a:solidFill>
        </p:spPr>
        <p:txBody>
          <a:bodyPr wrap="square" rtlCol="0" anchor="ctr" anchorCtr="1">
            <a:spAutoFit/>
          </a:bodyPr>
          <a:lstStyle/>
          <a:p>
            <a:pPr algn="ctr"/>
            <a:r>
              <a:rPr lang="en-US" sz="2400" dirty="0" smtClean="0">
                <a:solidFill>
                  <a:srgbClr val="0000FF"/>
                </a:solidFill>
              </a:rPr>
              <a:t>200 boards of 13 types</a:t>
            </a:r>
          </a:p>
        </p:txBody>
      </p:sp>
      <p:pic>
        <p:nvPicPr>
          <p:cNvPr id="92" name="Picture 91" descr="daq 008.jpg"/>
          <p:cNvPicPr>
            <a:picLocks noChangeAspect="1"/>
          </p:cNvPicPr>
          <p:nvPr/>
        </p:nvPicPr>
        <p:blipFill>
          <a:blip r:embed="rId9" cstate="print"/>
          <a:srcRect/>
          <a:stretch>
            <a:fillRect/>
          </a:stretch>
        </p:blipFill>
        <p:spPr>
          <a:xfrm>
            <a:off x="6941900" y="2802904"/>
            <a:ext cx="2059256" cy="1584037"/>
          </a:xfrm>
          <a:prstGeom prst="rect">
            <a:avLst/>
          </a:prstGeom>
        </p:spPr>
      </p:pic>
      <p:pic>
        <p:nvPicPr>
          <p:cNvPr id="26" name="Picture 4" descr="Control"/>
          <p:cNvPicPr>
            <a:picLocks noChangeAspect="1" noChangeArrowheads="1"/>
          </p:cNvPicPr>
          <p:nvPr/>
        </p:nvPicPr>
        <p:blipFill>
          <a:blip r:embed="rId10"/>
          <a:srcRect l="4245" t="1859" r="6753" b="3820"/>
          <a:stretch>
            <a:fillRect/>
          </a:stretch>
        </p:blipFill>
        <p:spPr>
          <a:xfrm rot="5400000">
            <a:off x="7279796" y="2779259"/>
            <a:ext cx="1368000" cy="2068683"/>
          </a:xfrm>
          <a:prstGeom prst="rect">
            <a:avLst/>
          </a:prstGeom>
          <a:noFill/>
          <a:ln/>
        </p:spPr>
      </p:pic>
      <p:pic>
        <p:nvPicPr>
          <p:cNvPr id="27" name="Picture 4" descr="readout"/>
          <p:cNvPicPr>
            <a:picLocks noChangeAspect="1" noChangeArrowheads="1"/>
          </p:cNvPicPr>
          <p:nvPr/>
        </p:nvPicPr>
        <p:blipFill>
          <a:blip r:embed="rId11"/>
          <a:srcRect l="4124" r="6209" b="3763"/>
          <a:stretch>
            <a:fillRect/>
          </a:stretch>
        </p:blipFill>
        <p:spPr>
          <a:xfrm rot="5400000">
            <a:off x="7267033" y="3166058"/>
            <a:ext cx="1368000" cy="2043157"/>
          </a:xfrm>
          <a:prstGeom prst="rect">
            <a:avLst/>
          </a:prstGeom>
          <a:noFill/>
          <a:ln/>
        </p:spPr>
      </p:pic>
      <p:pic>
        <p:nvPicPr>
          <p:cNvPr id="28" name="Picture 4"/>
          <p:cNvPicPr>
            <a:picLocks noChangeAspect="1" noChangeArrowheads="1"/>
          </p:cNvPicPr>
          <p:nvPr/>
        </p:nvPicPr>
        <p:blipFill>
          <a:blip r:embed="rId12"/>
          <a:srcRect l="5062" b="5178"/>
          <a:stretch>
            <a:fillRect/>
          </a:stretch>
        </p:blipFill>
        <p:spPr>
          <a:xfrm rot="5400000">
            <a:off x="7236000" y="3544975"/>
            <a:ext cx="1440000" cy="2071702"/>
          </a:xfrm>
          <a:prstGeom prst="rect">
            <a:avLst/>
          </a:prstGeom>
          <a:noFill/>
          <a:ln/>
        </p:spPr>
      </p:pic>
      <p:pic>
        <p:nvPicPr>
          <p:cNvPr id="85" name="Picture 84" descr="daq 002.jpg"/>
          <p:cNvPicPr>
            <a:picLocks noChangeAspect="1"/>
          </p:cNvPicPr>
          <p:nvPr/>
        </p:nvPicPr>
        <p:blipFill>
          <a:blip r:embed="rId13" cstate="print"/>
          <a:srcRect/>
          <a:stretch>
            <a:fillRect/>
          </a:stretch>
        </p:blipFill>
        <p:spPr>
          <a:xfrm>
            <a:off x="6940800" y="4218016"/>
            <a:ext cx="2052000" cy="1285318"/>
          </a:xfrm>
          <a:prstGeom prst="rect">
            <a:avLst/>
          </a:prstGeom>
        </p:spPr>
      </p:pic>
      <p:pic>
        <p:nvPicPr>
          <p:cNvPr id="48" name="Picture 47" descr="daq 002.jpg"/>
          <p:cNvPicPr>
            <a:picLocks noChangeAspect="1"/>
          </p:cNvPicPr>
          <p:nvPr/>
        </p:nvPicPr>
        <p:blipFill>
          <a:blip r:embed="rId13" cstate="print"/>
          <a:srcRect/>
          <a:stretch>
            <a:fillRect/>
          </a:stretch>
        </p:blipFill>
        <p:spPr>
          <a:xfrm>
            <a:off x="6940800" y="4561558"/>
            <a:ext cx="2052000" cy="1285318"/>
          </a:xfrm>
          <a:prstGeom prst="rect">
            <a:avLst/>
          </a:prstGeom>
        </p:spPr>
      </p:pic>
      <p:pic>
        <p:nvPicPr>
          <p:cNvPr id="91" name="Picture 90" descr="daq 015.jpg"/>
          <p:cNvPicPr>
            <a:picLocks noChangeAspect="1"/>
          </p:cNvPicPr>
          <p:nvPr/>
        </p:nvPicPr>
        <p:blipFill>
          <a:blip r:embed="rId14" cstate="print"/>
          <a:srcRect/>
          <a:stretch>
            <a:fillRect/>
          </a:stretch>
        </p:blipFill>
        <p:spPr>
          <a:xfrm>
            <a:off x="6940800" y="4844112"/>
            <a:ext cx="2016000" cy="1244258"/>
          </a:xfrm>
          <a:prstGeom prst="rect">
            <a:avLst/>
          </a:prstGeom>
        </p:spPr>
      </p:pic>
      <p:sp>
        <p:nvSpPr>
          <p:cNvPr id="52" name="TextBox 51"/>
          <p:cNvSpPr txBox="1"/>
          <p:nvPr/>
        </p:nvSpPr>
        <p:spPr>
          <a:xfrm>
            <a:off x="1584000" y="3898960"/>
            <a:ext cx="3204000" cy="360000"/>
          </a:xfrm>
          <a:prstGeom prst="round2DiagRect">
            <a:avLst/>
          </a:prstGeom>
          <a:solidFill>
            <a:srgbClr val="FFFF00"/>
          </a:solidFill>
        </p:spPr>
        <p:txBody>
          <a:bodyPr wrap="square" rtlCol="0" anchor="ctr" anchorCtr="1">
            <a:spAutoFit/>
          </a:bodyPr>
          <a:lstStyle/>
          <a:p>
            <a:pPr algn="ctr"/>
            <a:r>
              <a:rPr lang="en-US" sz="2400" dirty="0" smtClean="0">
                <a:solidFill>
                  <a:srgbClr val="0000FF"/>
                </a:solidFill>
              </a:rPr>
              <a:t>Custom designed using</a:t>
            </a:r>
          </a:p>
        </p:txBody>
      </p:sp>
      <p:sp>
        <p:nvSpPr>
          <p:cNvPr id="53" name="TextBox 52"/>
          <p:cNvSpPr txBox="1"/>
          <p:nvPr/>
        </p:nvSpPr>
        <p:spPr>
          <a:xfrm>
            <a:off x="1296000" y="6143644"/>
            <a:ext cx="3852000" cy="360000"/>
          </a:xfrm>
          <a:prstGeom prst="round2DiagRect">
            <a:avLst/>
          </a:prstGeom>
          <a:solidFill>
            <a:srgbClr val="FFFF00"/>
          </a:solidFill>
        </p:spPr>
        <p:txBody>
          <a:bodyPr wrap="square" rtlCol="0" anchor="ctr" anchorCtr="1">
            <a:spAutoFit/>
          </a:bodyPr>
          <a:lstStyle/>
          <a:p>
            <a:pPr algn="ctr"/>
            <a:r>
              <a:rPr lang="en-US" sz="2400" dirty="0" smtClean="0">
                <a:solidFill>
                  <a:srgbClr val="0000FF"/>
                </a:solidFill>
              </a:rPr>
              <a:t>FPGA,CPLD,HMC,FIFO,SMD</a:t>
            </a:r>
          </a:p>
        </p:txBody>
      </p:sp>
      <p:pic>
        <p:nvPicPr>
          <p:cNvPr id="49" name="Picture 48" descr="daq 015.jpg"/>
          <p:cNvPicPr>
            <a:picLocks noChangeAspect="1"/>
          </p:cNvPicPr>
          <p:nvPr/>
        </p:nvPicPr>
        <p:blipFill>
          <a:blip r:embed="rId14" cstate="print"/>
          <a:srcRect/>
          <a:stretch>
            <a:fillRect/>
          </a:stretch>
        </p:blipFill>
        <p:spPr>
          <a:xfrm>
            <a:off x="6940800" y="5149908"/>
            <a:ext cx="2016000" cy="1244258"/>
          </a:xfrm>
          <a:prstGeom prst="rect">
            <a:avLst/>
          </a:prstGeom>
        </p:spPr>
      </p:pic>
      <p:pic>
        <p:nvPicPr>
          <p:cNvPr id="93" name="Picture 92" descr="daq 009.jpg"/>
          <p:cNvPicPr>
            <a:picLocks noChangeAspect="1"/>
          </p:cNvPicPr>
          <p:nvPr/>
        </p:nvPicPr>
        <p:blipFill>
          <a:blip r:embed="rId15" cstate="print"/>
          <a:srcRect/>
          <a:stretch>
            <a:fillRect/>
          </a:stretch>
        </p:blipFill>
        <p:spPr>
          <a:xfrm>
            <a:off x="6940800" y="5436000"/>
            <a:ext cx="2052000" cy="1362252"/>
          </a:xfrm>
          <a:prstGeom prst="rect">
            <a:avLst/>
          </a:prstGeom>
        </p:spPr>
      </p:pic>
      <p:sp>
        <p:nvSpPr>
          <p:cNvPr id="54" name="Slide Number Placeholder 53"/>
          <p:cNvSpPr>
            <a:spLocks noGrp="1"/>
          </p:cNvSpPr>
          <p:nvPr>
            <p:ph type="sldNum" sz="quarter" idx="12"/>
          </p:nvPr>
        </p:nvSpPr>
        <p:spPr/>
        <p:txBody>
          <a:bodyPr/>
          <a:lstStyle/>
          <a:p>
            <a:fld id="{5D0D82D1-030A-4AF5-855D-82A44DD93AEE}"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3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5"/>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56"/>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500"/>
                                  </p:stCondLst>
                                  <p:childTnLst>
                                    <p:set>
                                      <p:cBhvr>
                                        <p:cTn id="21" dur="1" fill="hold">
                                          <p:stCondLst>
                                            <p:cond delay="0"/>
                                          </p:stCondLst>
                                        </p:cTn>
                                        <p:tgtEl>
                                          <p:spTgt spid="50"/>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6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500"/>
                                  </p:stCondLst>
                                  <p:childTnLst>
                                    <p:set>
                                      <p:cBhvr>
                                        <p:cTn id="38" dur="1" fill="hold">
                                          <p:stCondLst>
                                            <p:cond delay="0"/>
                                          </p:stCondLst>
                                        </p:cTn>
                                        <p:tgtEl>
                                          <p:spTgt spid="99"/>
                                        </p:tgtEl>
                                        <p:attrNameLst>
                                          <p:attrName>style.visibility</p:attrName>
                                        </p:attrNameLst>
                                      </p:cBhvr>
                                      <p:to>
                                        <p:strVal val="visible"/>
                                      </p:to>
                                    </p:set>
                                  </p:childTnLst>
                                </p:cTn>
                              </p:par>
                              <p:par>
                                <p:cTn id="39" presetID="1" presetClass="entr" presetSubtype="0" fill="hold" nodeType="withEffect">
                                  <p:stCondLst>
                                    <p:cond delay="50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nodeType="afterEffect">
                                  <p:stCondLst>
                                    <p:cond delay="500"/>
                                  </p:stCondLst>
                                  <p:childTnLst>
                                    <p:set>
                                      <p:cBhvr>
                                        <p:cTn id="67" dur="1" fill="hold">
                                          <p:stCondLst>
                                            <p:cond delay="0"/>
                                          </p:stCondLst>
                                        </p:cTn>
                                        <p:tgtEl>
                                          <p:spTgt spid="72"/>
                                        </p:tgtEl>
                                        <p:attrNameLst>
                                          <p:attrName>style.visibility</p:attrName>
                                        </p:attrNameLst>
                                      </p:cBhvr>
                                      <p:to>
                                        <p:strVal val="visible"/>
                                      </p:to>
                                    </p:set>
                                  </p:childTnLst>
                                </p:cTn>
                              </p:par>
                              <p:par>
                                <p:cTn id="68" presetID="1" presetClass="entr" presetSubtype="0" fill="hold" nodeType="withEffect">
                                  <p:stCondLst>
                                    <p:cond delay="500"/>
                                  </p:stCondLst>
                                  <p:childTnLst>
                                    <p:set>
                                      <p:cBhvr>
                                        <p:cTn id="69" dur="1" fill="hold">
                                          <p:stCondLst>
                                            <p:cond delay="0"/>
                                          </p:stCondLst>
                                        </p:cTn>
                                        <p:tgtEl>
                                          <p:spTgt spid="8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5"/>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8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89"/>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9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94"/>
                                        </p:tgtEl>
                                        <p:attrNameLst>
                                          <p:attrName>style.visibility</p:attrName>
                                        </p:attrNameLst>
                                      </p:cBhvr>
                                      <p:to>
                                        <p:strVal val="visible"/>
                                      </p:to>
                                    </p:set>
                                  </p:childTnLst>
                                </p:cTn>
                              </p:par>
                            </p:childTnLst>
                          </p:cTn>
                        </p:par>
                        <p:par>
                          <p:cTn id="86" fill="hold">
                            <p:stCondLst>
                              <p:cond delay="0"/>
                            </p:stCondLst>
                            <p:childTnLst>
                              <p:par>
                                <p:cTn id="87" presetID="1" presetClass="entr" presetSubtype="0" fill="hold" nodeType="afterEffect">
                                  <p:stCondLst>
                                    <p:cond delay="500"/>
                                  </p:stCondLst>
                                  <p:childTnLst>
                                    <p:set>
                                      <p:cBhvr>
                                        <p:cTn id="88" dur="1" fill="hold">
                                          <p:stCondLst>
                                            <p:cond delay="0"/>
                                          </p:stCondLst>
                                        </p:cTn>
                                        <p:tgtEl>
                                          <p:spTgt spid="100"/>
                                        </p:tgtEl>
                                        <p:attrNameLst>
                                          <p:attrName>style.visibility</p:attrName>
                                        </p:attrNameLst>
                                      </p:cBhvr>
                                      <p:to>
                                        <p:strVal val="visible"/>
                                      </p:to>
                                    </p:set>
                                  </p:childTnLst>
                                </p:cTn>
                              </p:par>
                            </p:childTnLst>
                          </p:cTn>
                        </p:par>
                        <p:par>
                          <p:cTn id="89" fill="hold">
                            <p:stCondLst>
                              <p:cond delay="500"/>
                            </p:stCondLst>
                            <p:childTnLst>
                              <p:par>
                                <p:cTn id="90" presetID="1" presetClass="entr" presetSubtype="0" fill="hold" nodeType="afterEffect">
                                  <p:stCondLst>
                                    <p:cond delay="500"/>
                                  </p:stCondLst>
                                  <p:childTnLst>
                                    <p:set>
                                      <p:cBhvr>
                                        <p:cTn id="91" dur="1" fill="hold">
                                          <p:stCondLst>
                                            <p:cond delay="0"/>
                                          </p:stCondLst>
                                        </p:cTn>
                                        <p:tgtEl>
                                          <p:spTgt spid="101"/>
                                        </p:tgtEl>
                                        <p:attrNameLst>
                                          <p:attrName>style.visibility</p:attrName>
                                        </p:attrNameLst>
                                      </p:cBhvr>
                                      <p:to>
                                        <p:strVal val="visible"/>
                                      </p:to>
                                    </p:set>
                                  </p:childTnLst>
                                </p:cTn>
                              </p:par>
                            </p:childTnLst>
                          </p:cTn>
                        </p:par>
                        <p:par>
                          <p:cTn id="92" fill="hold">
                            <p:stCondLst>
                              <p:cond delay="1000"/>
                            </p:stCondLst>
                            <p:childTnLst>
                              <p:par>
                                <p:cTn id="93" presetID="1" presetClass="entr" presetSubtype="0" fill="hold" nodeType="afterEffect">
                                  <p:stCondLst>
                                    <p:cond delay="500"/>
                                  </p:stCondLst>
                                  <p:childTnLst>
                                    <p:set>
                                      <p:cBhvr>
                                        <p:cTn id="94" dur="1" fill="hold">
                                          <p:stCondLst>
                                            <p:cond delay="0"/>
                                          </p:stCondLst>
                                        </p:cTn>
                                        <p:tgtEl>
                                          <p:spTgt spid="4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9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85"/>
                                        </p:tgtEl>
                                        <p:attrNameLst>
                                          <p:attrName>style.visibility</p:attrName>
                                        </p:attrNameLst>
                                      </p:cBhvr>
                                      <p:to>
                                        <p:strVal val="visible"/>
                                      </p:to>
                                    </p:set>
                                  </p:childTnLst>
                                </p:cTn>
                              </p:par>
                            </p:childTnLst>
                          </p:cTn>
                        </p:par>
                        <p:par>
                          <p:cTn id="115" fill="hold">
                            <p:stCondLst>
                              <p:cond delay="0"/>
                            </p:stCondLst>
                            <p:childTnLst>
                              <p:par>
                                <p:cTn id="116" presetID="1" presetClass="entr" presetSubtype="0" fill="hold" nodeType="afterEffect">
                                  <p:stCondLst>
                                    <p:cond delay="500"/>
                                  </p:stCondLst>
                                  <p:childTnLst>
                                    <p:set>
                                      <p:cBhvr>
                                        <p:cTn id="117" dur="1" fill="hold">
                                          <p:stCondLst>
                                            <p:cond delay="0"/>
                                          </p:stCondLst>
                                        </p:cTn>
                                        <p:tgtEl>
                                          <p:spTgt spid="48"/>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91"/>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nodeType="afterEffect">
                                  <p:stCondLst>
                                    <p:cond delay="500"/>
                                  </p:stCondLst>
                                  <p:childTnLst>
                                    <p:set>
                                      <p:cBhvr>
                                        <p:cTn id="124" dur="1" fill="hold">
                                          <p:stCondLst>
                                            <p:cond delay="0"/>
                                          </p:stCondLst>
                                        </p:cTn>
                                        <p:tgtEl>
                                          <p:spTgt spid="4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9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8" presetClass="entr" presetSubtype="12" fill="hold" grpId="0" nodeType="clickEffect">
                                  <p:stCondLst>
                                    <p:cond delay="0"/>
                                  </p:stCondLst>
                                  <p:childTnLst>
                                    <p:set>
                                      <p:cBhvr>
                                        <p:cTn id="132" dur="1" fill="hold">
                                          <p:stCondLst>
                                            <p:cond delay="0"/>
                                          </p:stCondLst>
                                        </p:cTn>
                                        <p:tgtEl>
                                          <p:spTgt spid="109"/>
                                        </p:tgtEl>
                                        <p:attrNameLst>
                                          <p:attrName>style.visibility</p:attrName>
                                        </p:attrNameLst>
                                      </p:cBhvr>
                                      <p:to>
                                        <p:strVal val="visible"/>
                                      </p:to>
                                    </p:set>
                                    <p:animEffect transition="in" filter="strips(downLeft)">
                                      <p:cBhvr>
                                        <p:cTn id="133" dur="500"/>
                                        <p:tgtEl>
                                          <p:spTgt spid="109"/>
                                        </p:tgtEl>
                                      </p:cBhvr>
                                    </p:animEffect>
                                  </p:childTnLst>
                                </p:cTn>
                              </p:par>
                              <p:par>
                                <p:cTn id="134" presetID="18" presetClass="entr" presetSubtype="12" fill="hold" grpId="0" nodeType="withEffect">
                                  <p:stCondLst>
                                    <p:cond delay="0"/>
                                  </p:stCondLst>
                                  <p:childTnLst>
                                    <p:set>
                                      <p:cBhvr>
                                        <p:cTn id="135" dur="1" fill="hold">
                                          <p:stCondLst>
                                            <p:cond delay="0"/>
                                          </p:stCondLst>
                                        </p:cTn>
                                        <p:tgtEl>
                                          <p:spTgt spid="52"/>
                                        </p:tgtEl>
                                        <p:attrNameLst>
                                          <p:attrName>style.visibility</p:attrName>
                                        </p:attrNameLst>
                                      </p:cBhvr>
                                      <p:to>
                                        <p:strVal val="visible"/>
                                      </p:to>
                                    </p:set>
                                    <p:animEffect transition="in" filter="strips(downLeft)">
                                      <p:cBhvr>
                                        <p:cTn id="136" dur="500"/>
                                        <p:tgtEl>
                                          <p:spTgt spid="52"/>
                                        </p:tgtEl>
                                      </p:cBhvr>
                                    </p:animEffect>
                                  </p:childTnLst>
                                </p:cTn>
                              </p:par>
                              <p:par>
                                <p:cTn id="137" presetID="18" presetClass="entr" presetSubtype="12" fill="hold" nodeType="withEffect">
                                  <p:stCondLst>
                                    <p:cond delay="0"/>
                                  </p:stCondLst>
                                  <p:childTnLst>
                                    <p:set>
                                      <p:cBhvr>
                                        <p:cTn id="138" dur="1" fill="hold">
                                          <p:stCondLst>
                                            <p:cond delay="0"/>
                                          </p:stCondLst>
                                        </p:cTn>
                                        <p:tgtEl>
                                          <p:spTgt spid="53"/>
                                        </p:tgtEl>
                                        <p:attrNameLst>
                                          <p:attrName>style.visibility</p:attrName>
                                        </p:attrNameLst>
                                      </p:cBhvr>
                                      <p:to>
                                        <p:strVal val="visible"/>
                                      </p:to>
                                    </p:set>
                                    <p:animEffect transition="in" filter="strips(downLeft)">
                                      <p:cBhvr>
                                        <p:cTn id="1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ICAL electronics</a:t>
            </a:r>
            <a:endParaRPr lang="en-US" dirty="0"/>
          </a:p>
        </p:txBody>
      </p:sp>
      <p:sp>
        <p:nvSpPr>
          <p:cNvPr id="3" name="Content Placeholder 2"/>
          <p:cNvSpPr>
            <a:spLocks noGrp="1"/>
          </p:cNvSpPr>
          <p:nvPr>
            <p:ph idx="1"/>
          </p:nvPr>
        </p:nvSpPr>
        <p:spPr>
          <a:xfrm>
            <a:off x="142844" y="1571613"/>
            <a:ext cx="8858312" cy="4829190"/>
          </a:xfrm>
        </p:spPr>
        <p:txBody>
          <a:bodyPr>
            <a:normAutofit fontScale="40000" lnSpcReduction="20000"/>
          </a:bodyPr>
          <a:lstStyle/>
          <a:p>
            <a:pPr lvl="0"/>
            <a:r>
              <a:rPr lang="en-US" sz="4800" dirty="0" smtClean="0"/>
              <a:t>Huge number of electronic data readout channels.  This necessitates large scale integration and/or multiplexing of electronics. The low to moderate rates of individual channels allow this integration/multiplexing.</a:t>
            </a:r>
          </a:p>
          <a:p>
            <a:pPr lvl="0"/>
            <a:r>
              <a:rPr lang="en-US" sz="4800" dirty="0" smtClean="0"/>
              <a:t>Large dimensions of one unit of RPC. This has bearing on the way the signals from the detector are routed to the front-end electronic units and matching the track lengths of the signals, irrespective of the geographical position of the signal source.  We need to do this in order to maintain equal timing of signals from individual channels.</a:t>
            </a:r>
          </a:p>
          <a:p>
            <a:pPr lvl="0"/>
            <a:r>
              <a:rPr lang="en-US" sz="4800" dirty="0" smtClean="0"/>
              <a:t>Road </a:t>
            </a:r>
            <a:r>
              <a:rPr lang="en-US" sz="4800" dirty="0" smtClean="0"/>
              <a:t>structure for the mounting of RPCs. This necessarily imposes constraint that signals from both X &amp; Y planes of the RPC unit, along with other service and power supply lines are brought out only from the transverse direction of the detector.</a:t>
            </a:r>
          </a:p>
          <a:p>
            <a:pPr lvl="0"/>
            <a:r>
              <a:rPr lang="en-US" sz="4800" dirty="0" smtClean="0"/>
              <a:t>About 25cms gap is available between the faces of the detector and the trolleys. Any installations on the face of the detector have to be designed with this consideration.</a:t>
            </a:r>
          </a:p>
          <a:p>
            <a:pPr lvl="0"/>
            <a:r>
              <a:rPr lang="en-US" sz="4800" dirty="0" smtClean="0"/>
              <a:t>About </a:t>
            </a:r>
            <a:r>
              <a:rPr lang="en-US" sz="4800" dirty="0" smtClean="0"/>
              <a:t>40mm gap between iron layers is available for the RPC detector, out of which thickness of the RPC unit is expected to at least 24mm. Leaving another 5-6mm for various tolerances,  realistically about 10mm is the available free space in the RPC slot for routing out cables etc.</a:t>
            </a:r>
          </a:p>
          <a:p>
            <a:pPr lvl="0"/>
            <a:r>
              <a:rPr lang="en-US" sz="4800" dirty="0" smtClean="0"/>
              <a:t>On the sides adjacent to the RPC unit in the gap, free space is available for routing out power supply cables, gas lines etc.</a:t>
            </a:r>
          </a:p>
          <a:p>
            <a:pPr>
              <a:buNone/>
            </a:pPr>
            <a:endParaRPr lang="en-US" dirty="0"/>
          </a:p>
        </p:txBody>
      </p:sp>
      <p:sp>
        <p:nvSpPr>
          <p:cNvPr id="4" name="Footer Placeholder 3"/>
          <p:cNvSpPr>
            <a:spLocks noGrp="1"/>
          </p:cNvSpPr>
          <p:nvPr>
            <p:ph type="ftr" sz="quarter" idx="11"/>
          </p:nvPr>
        </p:nvSpPr>
        <p:spPr/>
        <p:txBody>
          <a:bodyPr/>
          <a:lstStyle/>
          <a:p>
            <a:r>
              <a:rPr lang="es-ES" smtClean="0"/>
              <a:t>B.Satyanarayana, INO                                                                                        February 6,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More design inputs</a:t>
            </a:r>
            <a:endParaRPr lang="en-US" dirty="0"/>
          </a:p>
        </p:txBody>
      </p:sp>
      <p:sp>
        <p:nvSpPr>
          <p:cNvPr id="6" name="Content Placeholder 5"/>
          <p:cNvSpPr>
            <a:spLocks noGrp="1"/>
          </p:cNvSpPr>
          <p:nvPr>
            <p:ph idx="1"/>
          </p:nvPr>
        </p:nvSpPr>
        <p:spPr>
          <a:xfrm>
            <a:off x="214282" y="1571613"/>
            <a:ext cx="8715436" cy="4829190"/>
          </a:xfrm>
        </p:spPr>
        <p:txBody>
          <a:bodyPr>
            <a:normAutofit fontScale="70000" lnSpcReduction="20000"/>
          </a:bodyPr>
          <a:lstStyle/>
          <a:p>
            <a:r>
              <a:rPr lang="en-US" dirty="0" smtClean="0"/>
              <a:t>RPC signal’s rise time is of the order of 500-800nSec. Therefore, we will need a resolution of about 200nSec for the timing devices used for recording RPC signal arrival times w.r.t to ICAL trigger. </a:t>
            </a:r>
          </a:p>
          <a:p>
            <a:r>
              <a:rPr lang="en-US" dirty="0" smtClean="0"/>
              <a:t>The opening width of the amplified signals is of the order of 25nSecs. The minimum width of the RPC pulse over the threshold in the avalanche mode is as low as a few nSecs. This is an important input for the front-end electronics design. </a:t>
            </a:r>
          </a:p>
          <a:p>
            <a:r>
              <a:rPr lang="en-US" dirty="0" smtClean="0"/>
              <a:t>The amplifier in the avalanche mode preferably should have a fixed gain in the range 100-200 depending on the noise levels obtainable and hence the minimum discriminator levels settable. </a:t>
            </a:r>
          </a:p>
          <a:p>
            <a:r>
              <a:rPr lang="en-US" dirty="0" smtClean="0"/>
              <a:t>Discriminator overhead (ratio of average peak pulse height to discriminator level) of 3-4 is preferable for reliable performance. Variable (but common) threshold in the range of </a:t>
            </a:r>
            <a:r>
              <a:rPr lang="en-US" dirty="0" smtClean="0">
                <a:sym typeface="Symbol"/>
              </a:rPr>
              <a:t></a:t>
            </a:r>
            <a:r>
              <a:rPr lang="en-US" dirty="0" smtClean="0"/>
              <a:t>10 to </a:t>
            </a:r>
            <a:r>
              <a:rPr lang="en-US" dirty="0" smtClean="0">
                <a:sym typeface="Symbol"/>
              </a:rPr>
              <a:t></a:t>
            </a:r>
            <a:r>
              <a:rPr lang="en-US" dirty="0" smtClean="0"/>
              <a:t>50mV for the discriminators should be supported. </a:t>
            </a:r>
          </a:p>
          <a:p>
            <a:r>
              <a:rPr lang="en-US" dirty="0" smtClean="0"/>
              <a:t>The pulse shaping of the discriminator output pulse should be in the range of 50-100nSec (but fixed). However, if the facility of pulse width monitoring has to be supported, this specification has to be relooked.</a:t>
            </a:r>
            <a:endParaRPr lang="en-US" dirty="0"/>
          </a:p>
        </p:txBody>
      </p:sp>
      <p:sp>
        <p:nvSpPr>
          <p:cNvPr id="3" name="Footer Placeholder 2"/>
          <p:cNvSpPr>
            <a:spLocks noGrp="1"/>
          </p:cNvSpPr>
          <p:nvPr>
            <p:ph type="ftr" sz="quarter" idx="11"/>
          </p:nvPr>
        </p:nvSpPr>
        <p:spPr/>
        <p:txBody>
          <a:bodyPr/>
          <a:lstStyle/>
          <a:p>
            <a:r>
              <a:rPr lang="es-ES" smtClean="0"/>
              <a:t>B.Satyanarayana, INO                                                                                        February 6, 2009, TIFR, INDIA</a:t>
            </a:r>
            <a:endParaRPr lang="en-US" dirty="0"/>
          </a:p>
        </p:txBody>
      </p:sp>
      <p:sp>
        <p:nvSpPr>
          <p:cNvPr id="4" name="Slide Number Placeholder 3"/>
          <p:cNvSpPr>
            <a:spLocks noGrp="1"/>
          </p:cNvSpPr>
          <p:nvPr>
            <p:ph type="sldNum" sz="quarter" idx="12"/>
          </p:nvPr>
        </p:nvSpPr>
        <p:spPr/>
        <p:txBody>
          <a:bodyPr/>
          <a:lstStyle/>
          <a:p>
            <a:fld id="{5D0D82D1-030A-4AF5-855D-82A44DD93AEE}" type="slidenum">
              <a:rPr lang="en-US" smtClean="0"/>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considerations</a:t>
            </a:r>
            <a:endParaRPr lang="en-US" dirty="0"/>
          </a:p>
        </p:txBody>
      </p:sp>
      <p:sp>
        <p:nvSpPr>
          <p:cNvPr id="3" name="Content Placeholder 2"/>
          <p:cNvSpPr>
            <a:spLocks noGrp="1"/>
          </p:cNvSpPr>
          <p:nvPr>
            <p:ph idx="1"/>
          </p:nvPr>
        </p:nvSpPr>
        <p:spPr/>
        <p:txBody>
          <a:bodyPr/>
          <a:lstStyle/>
          <a:p>
            <a:pPr>
              <a:lnSpc>
                <a:spcPct val="90000"/>
              </a:lnSpc>
            </a:pPr>
            <a:r>
              <a:rPr lang="en-US" sz="2800" dirty="0" smtClean="0"/>
              <a:t>Information to record on trigger</a:t>
            </a:r>
          </a:p>
          <a:p>
            <a:pPr lvl="1">
              <a:lnSpc>
                <a:spcPct val="90000"/>
              </a:lnSpc>
            </a:pPr>
            <a:r>
              <a:rPr lang="en-US" sz="2400" dirty="0" smtClean="0"/>
              <a:t>Strip hit</a:t>
            </a:r>
          </a:p>
          <a:p>
            <a:pPr lvl="1">
              <a:lnSpc>
                <a:spcPct val="90000"/>
              </a:lnSpc>
            </a:pPr>
            <a:r>
              <a:rPr lang="en-US" sz="2400" dirty="0" smtClean="0"/>
              <a:t>Timing</a:t>
            </a:r>
          </a:p>
          <a:p>
            <a:pPr>
              <a:lnSpc>
                <a:spcPct val="90000"/>
              </a:lnSpc>
            </a:pPr>
            <a:r>
              <a:rPr lang="en-US" sz="2800" dirty="0" smtClean="0"/>
              <a:t>Rates</a:t>
            </a:r>
          </a:p>
          <a:p>
            <a:pPr lvl="1">
              <a:lnSpc>
                <a:spcPct val="90000"/>
              </a:lnSpc>
            </a:pPr>
            <a:r>
              <a:rPr lang="en-US" sz="2400" dirty="0" smtClean="0"/>
              <a:t>Individual strip background rates ~100Hz</a:t>
            </a:r>
          </a:p>
          <a:p>
            <a:pPr lvl="1">
              <a:lnSpc>
                <a:spcPct val="90000"/>
              </a:lnSpc>
            </a:pPr>
            <a:r>
              <a:rPr lang="en-US" sz="2400" dirty="0" smtClean="0"/>
              <a:t>Event rate ~10Hz</a:t>
            </a:r>
          </a:p>
          <a:p>
            <a:pPr>
              <a:lnSpc>
                <a:spcPct val="90000"/>
              </a:lnSpc>
            </a:pPr>
            <a:r>
              <a:rPr lang="en-US" sz="2800" dirty="0" smtClean="0"/>
              <a:t>On-line monitor</a:t>
            </a:r>
          </a:p>
          <a:p>
            <a:pPr lvl="1">
              <a:lnSpc>
                <a:spcPct val="90000"/>
              </a:lnSpc>
            </a:pPr>
            <a:r>
              <a:rPr lang="en-US" sz="2400" dirty="0" smtClean="0"/>
              <a:t>RPC parameters</a:t>
            </a:r>
          </a:p>
          <a:p>
            <a:pPr lvl="1">
              <a:lnSpc>
                <a:spcPct val="90000"/>
              </a:lnSpc>
            </a:pPr>
            <a:r>
              <a:rPr lang="en-US" sz="2400" dirty="0" smtClean="0"/>
              <a:t>Ambient parameters</a:t>
            </a:r>
          </a:p>
          <a:p>
            <a:pPr lvl="1">
              <a:lnSpc>
                <a:spcPct val="90000"/>
              </a:lnSpc>
            </a:pPr>
            <a:r>
              <a:rPr lang="en-US" sz="2400" dirty="0" smtClean="0"/>
              <a:t>Services, supplies</a:t>
            </a:r>
          </a:p>
        </p:txBody>
      </p:sp>
      <p:sp>
        <p:nvSpPr>
          <p:cNvPr id="4" name="Footer Placeholder 3"/>
          <p:cNvSpPr>
            <a:spLocks noGrp="1"/>
          </p:cNvSpPr>
          <p:nvPr>
            <p:ph type="ftr" sz="quarter" idx="11"/>
          </p:nvPr>
        </p:nvSpPr>
        <p:spPr/>
        <p:txBody>
          <a:bodyPr/>
          <a:lstStyle/>
          <a:p>
            <a:r>
              <a:rPr lang="es-ES" smtClean="0"/>
              <a:t>B.Satyanarayana, INO                                                                                        February 6,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Front-end considerations</a:t>
            </a:r>
            <a:endParaRPr lang="en-US" dirty="0"/>
          </a:p>
        </p:txBody>
      </p:sp>
      <p:sp>
        <p:nvSpPr>
          <p:cNvPr id="3" name="Content Placeholder 2"/>
          <p:cNvSpPr>
            <a:spLocks noGrp="1"/>
          </p:cNvSpPr>
          <p:nvPr>
            <p:ph idx="1"/>
          </p:nvPr>
        </p:nvSpPr>
        <p:spPr/>
        <p:txBody>
          <a:bodyPr/>
          <a:lstStyle/>
          <a:p>
            <a:r>
              <a:rPr lang="en-US" dirty="0" smtClean="0"/>
              <a:t>RPC strip pitch versus front-end packaging</a:t>
            </a:r>
          </a:p>
          <a:p>
            <a:pPr lvl="1"/>
            <a:r>
              <a:rPr lang="en-US" dirty="0" smtClean="0"/>
              <a:t>n-in-1 ASIC or PCB: Routing of tracks</a:t>
            </a:r>
          </a:p>
          <a:p>
            <a:pPr lvl="1"/>
            <a:r>
              <a:rPr lang="en-US" dirty="0" smtClean="0"/>
              <a:t>1-in-1 ASIC: Mounted on pickup </a:t>
            </a:r>
            <a:r>
              <a:rPr lang="en-US" dirty="0" smtClean="0"/>
              <a:t>panels</a:t>
            </a:r>
          </a:p>
          <a:p>
            <a:pPr lvl="1"/>
            <a:r>
              <a:rPr lang="en-US" dirty="0" smtClean="0"/>
              <a:t>LSI versus large signal source dimensions!</a:t>
            </a:r>
            <a:endParaRPr lang="en-US" dirty="0" smtClean="0"/>
          </a:p>
          <a:p>
            <a:r>
              <a:rPr lang="en-US" dirty="0" smtClean="0"/>
              <a:t>Low voltage distribution</a:t>
            </a:r>
          </a:p>
          <a:p>
            <a:r>
              <a:rPr lang="en-US" dirty="0" smtClean="0"/>
              <a:t>DC-DC converters, one per RPC to generate high voltage supply</a:t>
            </a:r>
          </a:p>
          <a:p>
            <a:r>
              <a:rPr lang="en-US" dirty="0" smtClean="0"/>
              <a:t>Output signal routing</a:t>
            </a:r>
          </a:p>
        </p:txBody>
      </p:sp>
      <p:sp>
        <p:nvSpPr>
          <p:cNvPr id="4" name="Footer Placeholder 3"/>
          <p:cNvSpPr>
            <a:spLocks noGrp="1"/>
          </p:cNvSpPr>
          <p:nvPr>
            <p:ph type="ftr" sz="quarter" idx="11"/>
          </p:nvPr>
        </p:nvSpPr>
        <p:spPr/>
        <p:txBody>
          <a:bodyPr/>
          <a:lstStyle/>
          <a:p>
            <a:r>
              <a:rPr lang="es-ES" smtClean="0"/>
              <a:t>B.Satyanarayana, INO                                                                                        February 6,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Sub-systems</a:t>
            </a:r>
            <a:endParaRPr lang="en-US" dirty="0"/>
          </a:p>
        </p:txBody>
      </p:sp>
      <p:sp>
        <p:nvSpPr>
          <p:cNvPr id="3" name="Content Placeholder 2"/>
          <p:cNvSpPr>
            <a:spLocks noGrp="1"/>
          </p:cNvSpPr>
          <p:nvPr>
            <p:ph idx="1"/>
          </p:nvPr>
        </p:nvSpPr>
        <p:spPr/>
        <p:txBody>
          <a:bodyPr>
            <a:normAutofit/>
          </a:bodyPr>
          <a:lstStyle/>
          <a:p>
            <a:pPr>
              <a:lnSpc>
                <a:spcPct val="80000"/>
              </a:lnSpc>
            </a:pPr>
            <a:r>
              <a:rPr lang="en-US" sz="2400" dirty="0" smtClean="0">
                <a:solidFill>
                  <a:srgbClr val="FF0000"/>
                </a:solidFill>
              </a:rPr>
              <a:t>Front-ends</a:t>
            </a:r>
          </a:p>
          <a:p>
            <a:pPr>
              <a:lnSpc>
                <a:spcPct val="80000"/>
              </a:lnSpc>
            </a:pPr>
            <a:r>
              <a:rPr lang="en-US" sz="2400" dirty="0" smtClean="0">
                <a:solidFill>
                  <a:srgbClr val="FF0000"/>
                </a:solidFill>
              </a:rPr>
              <a:t>Latch and timing units</a:t>
            </a:r>
          </a:p>
          <a:p>
            <a:pPr>
              <a:lnSpc>
                <a:spcPct val="80000"/>
              </a:lnSpc>
            </a:pPr>
            <a:r>
              <a:rPr lang="en-US" sz="2400" dirty="0" smtClean="0">
                <a:solidFill>
                  <a:srgbClr val="FF0000"/>
                </a:solidFill>
              </a:rPr>
              <a:t>Pipelines and fiber </a:t>
            </a:r>
          </a:p>
          <a:p>
            <a:pPr>
              <a:lnSpc>
                <a:spcPct val="80000"/>
              </a:lnSpc>
            </a:pPr>
            <a:r>
              <a:rPr lang="en-US" sz="2400" dirty="0" smtClean="0">
                <a:solidFill>
                  <a:srgbClr val="FF0000"/>
                </a:solidFill>
              </a:rPr>
              <a:t>Backend (VME) data collectors</a:t>
            </a:r>
          </a:p>
          <a:p>
            <a:pPr>
              <a:lnSpc>
                <a:spcPct val="80000"/>
              </a:lnSpc>
            </a:pPr>
            <a:r>
              <a:rPr lang="en-US" sz="2400" dirty="0" smtClean="0">
                <a:solidFill>
                  <a:srgbClr val="006600"/>
                </a:solidFill>
              </a:rPr>
              <a:t>Trigger </a:t>
            </a:r>
            <a:r>
              <a:rPr lang="en-US" sz="2400" dirty="0" smtClean="0">
                <a:solidFill>
                  <a:srgbClr val="006600"/>
                </a:solidFill>
              </a:rPr>
              <a:t>system and Central </a:t>
            </a:r>
            <a:r>
              <a:rPr lang="en-US" sz="2400" dirty="0" smtClean="0">
                <a:solidFill>
                  <a:srgbClr val="006600"/>
                </a:solidFill>
              </a:rPr>
              <a:t>clock</a:t>
            </a:r>
          </a:p>
          <a:p>
            <a:pPr>
              <a:lnSpc>
                <a:spcPct val="80000"/>
              </a:lnSpc>
            </a:pPr>
            <a:r>
              <a:rPr lang="en-US" sz="2400" dirty="0" smtClean="0">
                <a:solidFill>
                  <a:srgbClr val="0000FF"/>
                </a:solidFill>
              </a:rPr>
              <a:t>Slow control and monitoring</a:t>
            </a:r>
          </a:p>
          <a:p>
            <a:pPr lvl="1">
              <a:lnSpc>
                <a:spcPct val="80000"/>
              </a:lnSpc>
            </a:pPr>
            <a:r>
              <a:rPr lang="en-US" sz="2400" dirty="0" smtClean="0">
                <a:solidFill>
                  <a:srgbClr val="0000FF"/>
                </a:solidFill>
              </a:rPr>
              <a:t>Gas, magnet, power supplies</a:t>
            </a:r>
          </a:p>
          <a:p>
            <a:pPr lvl="1">
              <a:lnSpc>
                <a:spcPct val="80000"/>
              </a:lnSpc>
            </a:pPr>
            <a:r>
              <a:rPr lang="en-US" sz="2400" dirty="0" smtClean="0">
                <a:solidFill>
                  <a:srgbClr val="0000FF"/>
                </a:solidFill>
              </a:rPr>
              <a:t>Ambient parameters</a:t>
            </a:r>
          </a:p>
          <a:p>
            <a:pPr lvl="1">
              <a:lnSpc>
                <a:spcPct val="80000"/>
              </a:lnSpc>
            </a:pPr>
            <a:r>
              <a:rPr lang="en-US" sz="2400" dirty="0" smtClean="0">
                <a:solidFill>
                  <a:srgbClr val="0000FF"/>
                </a:solidFill>
              </a:rPr>
              <a:t>Safety and interlocks</a:t>
            </a:r>
          </a:p>
          <a:p>
            <a:pPr>
              <a:lnSpc>
                <a:spcPct val="80000"/>
              </a:lnSpc>
            </a:pPr>
            <a:r>
              <a:rPr lang="en-US" sz="2400" dirty="0" smtClean="0"/>
              <a:t>Computer, networking and security issues</a:t>
            </a:r>
          </a:p>
          <a:p>
            <a:pPr>
              <a:lnSpc>
                <a:spcPct val="80000"/>
              </a:lnSpc>
            </a:pPr>
            <a:r>
              <a:rPr lang="en-US" sz="2400" dirty="0" smtClean="0"/>
              <a:t>On-line data quality monitors</a:t>
            </a:r>
          </a:p>
          <a:p>
            <a:pPr>
              <a:lnSpc>
                <a:spcPct val="80000"/>
              </a:lnSpc>
            </a:pPr>
            <a:r>
              <a:rPr lang="en-US" sz="2400" dirty="0" smtClean="0"/>
              <a:t>Voice and video communications</a:t>
            </a:r>
          </a:p>
          <a:p>
            <a:pPr>
              <a:lnSpc>
                <a:spcPct val="80000"/>
              </a:lnSpc>
            </a:pPr>
            <a:r>
              <a:rPr lang="en-US" sz="2400" dirty="0" smtClean="0"/>
              <a:t>Remote access protocols to detector sub-systems and data</a:t>
            </a:r>
          </a:p>
        </p:txBody>
      </p:sp>
      <p:sp>
        <p:nvSpPr>
          <p:cNvPr id="4" name="Footer Placeholder 3"/>
          <p:cNvSpPr>
            <a:spLocks noGrp="1"/>
          </p:cNvSpPr>
          <p:nvPr>
            <p:ph type="ftr" sz="quarter" idx="11"/>
          </p:nvPr>
        </p:nvSpPr>
        <p:spPr/>
        <p:txBody>
          <a:bodyPr/>
          <a:lstStyle/>
          <a:p>
            <a:r>
              <a:rPr lang="es-ES" dirty="0" smtClean="0"/>
              <a:t>B.Satyanarayana, INO                                                                                        </a:t>
            </a:r>
            <a:r>
              <a:rPr lang="es-ES" dirty="0" err="1" smtClean="0"/>
              <a:t>February</a:t>
            </a:r>
            <a:r>
              <a:rPr lang="es-ES" dirty="0" smtClean="0"/>
              <a:t> 6,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Triggered scheme</a:t>
            </a:r>
            <a:endParaRPr lang="en-US" dirty="0"/>
          </a:p>
        </p:txBody>
      </p:sp>
      <p:sp>
        <p:nvSpPr>
          <p:cNvPr id="4" name="Footer Placeholder 3"/>
          <p:cNvSpPr>
            <a:spLocks noGrp="1"/>
          </p:cNvSpPr>
          <p:nvPr>
            <p:ph type="ftr" sz="quarter" idx="11"/>
          </p:nvPr>
        </p:nvSpPr>
        <p:spPr/>
        <p:txBody>
          <a:bodyPr/>
          <a:lstStyle/>
          <a:p>
            <a:r>
              <a:rPr lang="es-ES" smtClean="0"/>
              <a:t>B.Satyanarayana, INO                                                                                        February 6,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9</a:t>
            </a:fld>
            <a:endParaRPr lang="en-US" dirty="0"/>
          </a:p>
        </p:txBody>
      </p:sp>
      <p:grpSp>
        <p:nvGrpSpPr>
          <p:cNvPr id="6" name="Content Placeholder 5"/>
          <p:cNvGrpSpPr>
            <a:grpSpLocks noGrp="1"/>
          </p:cNvGrpSpPr>
          <p:nvPr>
            <p:ph idx="1"/>
          </p:nvPr>
        </p:nvGrpSpPr>
        <p:grpSpPr>
          <a:xfrm>
            <a:off x="457200" y="1774825"/>
            <a:ext cx="8229600" cy="4625975"/>
            <a:chOff x="539750" y="1441450"/>
            <a:chExt cx="7704138" cy="4664075"/>
          </a:xfrm>
        </p:grpSpPr>
        <p:pic>
          <p:nvPicPr>
            <p:cNvPr id="7" name="Content Placeholder 6" descr="layout1"/>
            <p:cNvPicPr>
              <a:picLocks noGrp="1" noChangeAspect="1" noChangeArrowheads="1"/>
            </p:cNvPicPr>
            <p:nvPr>
              <p:ph idx="1"/>
            </p:nvPr>
          </p:nvPicPr>
          <p:blipFill>
            <a:blip r:embed="rId2"/>
            <a:srcRect/>
            <a:stretch>
              <a:fillRect/>
            </a:stretch>
          </p:blipFill>
          <p:spPr>
            <a:xfrm>
              <a:off x="3492500" y="1441450"/>
              <a:ext cx="4751388" cy="4664075"/>
            </a:xfrm>
            <a:noFill/>
            <a:ln/>
          </p:spPr>
        </p:pic>
        <p:sp>
          <p:nvSpPr>
            <p:cNvPr id="8" name="Text Box 7"/>
            <p:cNvSpPr txBox="1">
              <a:spLocks noChangeArrowheads="1"/>
            </p:cNvSpPr>
            <p:nvPr/>
          </p:nvSpPr>
          <p:spPr bwMode="auto">
            <a:xfrm>
              <a:off x="539750" y="1484313"/>
              <a:ext cx="2952750"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9" name="Text Box 8"/>
            <p:cNvSpPr txBox="1">
              <a:spLocks noChangeArrowheads="1"/>
            </p:cNvSpPr>
            <p:nvPr/>
          </p:nvSpPr>
          <p:spPr bwMode="auto">
            <a:xfrm>
              <a:off x="612775" y="2266566"/>
              <a:ext cx="2879725" cy="3723738"/>
            </a:xfrm>
            <a:prstGeom prst="rect">
              <a:avLst/>
            </a:prstGeom>
            <a:solidFill>
              <a:srgbClr val="CCFFCC"/>
            </a:solidFill>
            <a:ln w="9525">
              <a:noFill/>
              <a:miter lim="800000"/>
              <a:headEnd/>
              <a:tailEnd/>
            </a:ln>
            <a:effectLst/>
          </p:spPr>
          <p:txBody>
            <a:bodyPr>
              <a:spAutoFit/>
            </a:bodyPr>
            <a:lstStyle/>
            <a:p>
              <a:pPr marL="342900" indent="-342900">
                <a:spcBef>
                  <a:spcPct val="50000"/>
                </a:spcBef>
                <a:buFont typeface="Wingdings" pitchFamily="2" charset="2"/>
                <a:buChar char="v"/>
              </a:pPr>
              <a:r>
                <a:rPr lang="en-US" i="1" dirty="0">
                  <a:solidFill>
                    <a:srgbClr val="FF3300"/>
                  </a:solidFill>
                </a:rPr>
                <a:t>Conventional</a:t>
              </a:r>
              <a:r>
                <a:rPr lang="en-US" dirty="0">
                  <a:solidFill>
                    <a:srgbClr val="FF3300"/>
                  </a:solidFill>
                </a:rPr>
                <a:t> architecture</a:t>
              </a:r>
            </a:p>
            <a:p>
              <a:pPr marL="342900" indent="-342900">
                <a:spcBef>
                  <a:spcPct val="50000"/>
                </a:spcBef>
                <a:buFont typeface="Wingdings" pitchFamily="2" charset="2"/>
                <a:buChar char="v"/>
              </a:pPr>
              <a:r>
                <a:rPr lang="en-US" dirty="0">
                  <a:solidFill>
                    <a:srgbClr val="FF3300"/>
                  </a:solidFill>
                </a:rPr>
                <a:t>Dedicated sub-system blocks for performing various data readout tasks</a:t>
              </a:r>
            </a:p>
            <a:p>
              <a:pPr marL="342900" indent="-342900">
                <a:spcBef>
                  <a:spcPct val="50000"/>
                </a:spcBef>
                <a:buFont typeface="Wingdings" pitchFamily="2" charset="2"/>
                <a:buChar char="v"/>
              </a:pPr>
              <a:r>
                <a:rPr lang="en-US" dirty="0">
                  <a:solidFill>
                    <a:srgbClr val="FF3300"/>
                  </a:solidFill>
                </a:rPr>
                <a:t>Need for </a:t>
              </a:r>
              <a:r>
                <a:rPr lang="en-US" i="1" dirty="0">
                  <a:solidFill>
                    <a:srgbClr val="FF3300"/>
                  </a:solidFill>
                </a:rPr>
                <a:t>Hardware</a:t>
              </a:r>
              <a:r>
                <a:rPr lang="en-US" dirty="0">
                  <a:solidFill>
                    <a:srgbClr val="FF3300"/>
                  </a:solidFill>
                </a:rPr>
                <a:t> based </a:t>
              </a:r>
              <a:r>
                <a:rPr lang="en-US" i="1" dirty="0">
                  <a:solidFill>
                    <a:srgbClr val="FF3300"/>
                  </a:solidFill>
                </a:rPr>
                <a:t>on-line</a:t>
              </a:r>
              <a:r>
                <a:rPr lang="en-US" dirty="0">
                  <a:solidFill>
                    <a:srgbClr val="FF3300"/>
                  </a:solidFill>
                </a:rPr>
                <a:t> trigger system</a:t>
              </a:r>
              <a:endParaRPr lang="en-US" i="1" dirty="0">
                <a:solidFill>
                  <a:srgbClr val="FF3300"/>
                </a:solidFill>
              </a:endParaRPr>
            </a:p>
            <a:p>
              <a:pPr marL="342900" indent="-342900">
                <a:spcBef>
                  <a:spcPct val="50000"/>
                </a:spcBef>
                <a:buFont typeface="Wingdings" pitchFamily="2" charset="2"/>
                <a:buChar char="v"/>
              </a:pPr>
              <a:r>
                <a:rPr lang="en-US" dirty="0">
                  <a:solidFill>
                    <a:srgbClr val="FF3300"/>
                  </a:solidFill>
                </a:rPr>
                <a:t>Trigger latency issues and how do we take care in </a:t>
              </a:r>
              <a:r>
                <a:rPr lang="en-US" dirty="0" smtClean="0">
                  <a:solidFill>
                    <a:srgbClr val="FF3300"/>
                  </a:solidFill>
                </a:rPr>
                <a:t>implementation</a:t>
              </a:r>
            </a:p>
            <a:p>
              <a:pPr marL="342900" indent="-342900">
                <a:spcBef>
                  <a:spcPct val="50000"/>
                </a:spcBef>
                <a:buFont typeface="Wingdings" pitchFamily="2" charset="2"/>
                <a:buChar char="v"/>
              </a:pPr>
              <a:r>
                <a:rPr lang="en-US" dirty="0" smtClean="0">
                  <a:solidFill>
                    <a:srgbClr val="FF3300"/>
                  </a:solidFill>
                </a:rPr>
                <a:t>Synchronisation of  trigger/global clock signals</a:t>
              </a:r>
              <a:endParaRPr lang="en-US" dirty="0">
                <a:solidFill>
                  <a:srgbClr val="FF3300"/>
                </a:solidFill>
              </a:endParaRPr>
            </a:p>
          </p:txBody>
        </p:sp>
      </p:grpSp>
      <p:sp>
        <p:nvSpPr>
          <p:cNvPr id="10" name="TextBox 9"/>
          <p:cNvSpPr txBox="1"/>
          <p:nvPr/>
        </p:nvSpPr>
        <p:spPr>
          <a:xfrm>
            <a:off x="428596" y="1671568"/>
            <a:ext cx="3312000" cy="830997"/>
          </a:xfrm>
          <a:prstGeom prst="rect">
            <a:avLst/>
          </a:prstGeom>
          <a:noFill/>
        </p:spPr>
        <p:txBody>
          <a:bodyPr wrap="square" rtlCol="0">
            <a:spAutoFit/>
          </a:bodyPr>
          <a:lstStyle/>
          <a:p>
            <a:r>
              <a:rPr lang="en-US" sz="2400" dirty="0" smtClean="0">
                <a:solidFill>
                  <a:srgbClr val="FF0000"/>
                </a:solidFill>
              </a:rPr>
              <a:t>RPC , a unit for front-end processing</a:t>
            </a:r>
            <a:endParaRPr lang="en-US" sz="2400"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29681</TotalTime>
  <Words>1217</Words>
  <Application>Microsoft Office PowerPoint</Application>
  <PresentationFormat>On-screen Show (4:3)</PresentationFormat>
  <Paragraphs>164</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Module</vt:lpstr>
      <vt:lpstr>ICAL Electronics: Current thoughts</vt:lpstr>
      <vt:lpstr>Schematic of ICAL prototype detector segmentation</vt:lpstr>
      <vt:lpstr>Design and implementation of the data acquisition system</vt:lpstr>
      <vt:lpstr>Challenges of ICAL electronics</vt:lpstr>
      <vt:lpstr>More design inputs</vt:lpstr>
      <vt:lpstr>Important considerations</vt:lpstr>
      <vt:lpstr>Front-end considerations</vt:lpstr>
      <vt:lpstr>Sub-systems</vt:lpstr>
      <vt:lpstr>Triggered scheme</vt:lpstr>
      <vt:lpstr>Trigger-less scheme</vt:lpstr>
      <vt:lpstr>Trigger system segmentation</vt:lpstr>
      <vt:lpstr>RPC strip rate considerations</vt:lpstr>
      <vt:lpstr>Other critical issues</vt:lpstr>
      <vt:lpstr>Event rates and event data sizes</vt:lpstr>
      <vt:lpstr>Concept of ICAL building</vt:lpstr>
      <vt:lpstr>DAQ &amp; services’ sub-stations</vt:lpstr>
      <vt:lpstr>Cables &amp; services routing </vt:lpstr>
    </vt:vector>
  </TitlesOfParts>
  <Company>TIFR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characterisation studies of Resistive Plate Chambers (RPCs)</dc:title>
  <dc:creator>B.Satyanarayana</dc:creator>
  <cp:lastModifiedBy>B.Satyanarayana</cp:lastModifiedBy>
  <cp:revision>365</cp:revision>
  <dcterms:created xsi:type="dcterms:W3CDTF">2008-09-25T08:04:45Z</dcterms:created>
  <dcterms:modified xsi:type="dcterms:W3CDTF">2009-02-06T08:00:41Z</dcterms:modified>
</cp:coreProperties>
</file>