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sldIdLst>
    <p:sldId id="303" r:id="rId2"/>
    <p:sldId id="309" r:id="rId3"/>
    <p:sldId id="311" r:id="rId4"/>
    <p:sldId id="305" r:id="rId5"/>
    <p:sldId id="271" r:id="rId6"/>
    <p:sldId id="304" r:id="rId7"/>
    <p:sldId id="306" r:id="rId8"/>
    <p:sldId id="324" r:id="rId9"/>
    <p:sldId id="308" r:id="rId10"/>
    <p:sldId id="307" r:id="rId11"/>
    <p:sldId id="320" r:id="rId12"/>
    <p:sldId id="323" r:id="rId13"/>
    <p:sldId id="325" r:id="rId14"/>
    <p:sldId id="310" r:id="rId15"/>
    <p:sldId id="312" r:id="rId16"/>
    <p:sldId id="313" r:id="rId17"/>
    <p:sldId id="326" r:id="rId18"/>
    <p:sldId id="315" r:id="rId19"/>
    <p:sldId id="314" r:id="rId20"/>
    <p:sldId id="316" r:id="rId21"/>
    <p:sldId id="317" r:id="rId22"/>
    <p:sldId id="318" r:id="rId23"/>
    <p:sldId id="327" r:id="rId24"/>
    <p:sldId id="319" r:id="rId25"/>
    <p:sldId id="322" r:id="rId26"/>
    <p:sldId id="32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F9EEF-67D8-4217-A6AB-CEDB3D6517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EF464-75CB-4BB7-B51C-6A592453F1E1}">
      <dgm:prSet phldrT="[Text]"/>
      <dgm:spPr/>
      <dgm:t>
        <a:bodyPr/>
        <a:lstStyle/>
        <a:p>
          <a:r>
            <a:rPr lang="en-US" dirty="0" smtClean="0"/>
            <a:t>8+1 </a:t>
          </a:r>
          <a:r>
            <a:rPr lang="en-US" dirty="0" smtClean="0"/>
            <a:t>channels</a:t>
          </a:r>
          <a:r>
            <a:rPr lang="en-US" dirty="0" smtClean="0"/>
            <a:t>, 1024 cells </a:t>
          </a:r>
          <a:endParaRPr lang="en-US" dirty="0"/>
        </a:p>
      </dgm:t>
    </dgm:pt>
    <dgm:pt modelId="{93FF4762-7CB8-4EB6-BAB8-EA078ADE880F}" type="parTrans" cxnId="{81B53116-A286-42E4-BDC3-2BF84832DEAC}">
      <dgm:prSet/>
      <dgm:spPr/>
      <dgm:t>
        <a:bodyPr/>
        <a:lstStyle/>
        <a:p>
          <a:endParaRPr lang="en-US"/>
        </a:p>
      </dgm:t>
    </dgm:pt>
    <dgm:pt modelId="{95785FAA-9ED7-4688-B41A-51D9523800EF}" type="sibTrans" cxnId="{81B53116-A286-42E4-BDC3-2BF84832DEAC}">
      <dgm:prSet/>
      <dgm:spPr/>
      <dgm:t>
        <a:bodyPr/>
        <a:lstStyle/>
        <a:p>
          <a:endParaRPr lang="en-US"/>
        </a:p>
      </dgm:t>
    </dgm:pt>
    <dgm:pt modelId="{D3518437-4D66-43ED-8FDA-CE9F19FD7626}">
      <dgm:prSet phldrT="[Text]"/>
      <dgm:spPr/>
      <dgm:t>
        <a:bodyPr/>
        <a:lstStyle/>
        <a:p>
          <a:r>
            <a:rPr lang="en-US" dirty="0" smtClean="0"/>
            <a:t>700MSPS to 6 GSPS</a:t>
          </a:r>
          <a:endParaRPr lang="en-US" dirty="0"/>
        </a:p>
      </dgm:t>
    </dgm:pt>
    <dgm:pt modelId="{43CDC5B6-90EE-4CFF-BDE6-68A89223875A}" type="parTrans" cxnId="{595AD419-8764-4A2F-AB1E-157E600E0AC4}">
      <dgm:prSet/>
      <dgm:spPr/>
      <dgm:t>
        <a:bodyPr/>
        <a:lstStyle/>
        <a:p>
          <a:endParaRPr lang="en-US"/>
        </a:p>
      </dgm:t>
    </dgm:pt>
    <dgm:pt modelId="{BF5690C3-0283-4070-8992-95C7FB1DAE5C}" type="sibTrans" cxnId="{595AD419-8764-4A2F-AB1E-157E600E0AC4}">
      <dgm:prSet/>
      <dgm:spPr/>
      <dgm:t>
        <a:bodyPr/>
        <a:lstStyle/>
        <a:p>
          <a:endParaRPr lang="en-US"/>
        </a:p>
      </dgm:t>
    </dgm:pt>
    <dgm:pt modelId="{B789FF84-BD74-4564-A006-586A0F40F4C1}">
      <dgm:prSet phldrT="[Text]"/>
      <dgm:spPr/>
      <dgm:t>
        <a:bodyPr/>
        <a:lstStyle/>
        <a:p>
          <a:r>
            <a:rPr lang="en-US" dirty="0" smtClean="0"/>
            <a:t>2.5V supply, 140 to 320mW</a:t>
          </a:r>
          <a:endParaRPr lang="en-US" dirty="0"/>
        </a:p>
      </dgm:t>
    </dgm:pt>
    <dgm:pt modelId="{6BAFADB6-A880-4924-AECA-80F328E3164E}" type="parTrans" cxnId="{101424D7-89D9-4F74-83F6-EA40DEA00768}">
      <dgm:prSet/>
      <dgm:spPr/>
      <dgm:t>
        <a:bodyPr/>
        <a:lstStyle/>
        <a:p>
          <a:endParaRPr lang="en-US"/>
        </a:p>
      </dgm:t>
    </dgm:pt>
    <dgm:pt modelId="{B4569658-3691-41AD-8DF6-23BBD004D61A}" type="sibTrans" cxnId="{101424D7-89D9-4F74-83F6-EA40DEA00768}">
      <dgm:prSet/>
      <dgm:spPr/>
      <dgm:t>
        <a:bodyPr/>
        <a:lstStyle/>
        <a:p>
          <a:endParaRPr lang="en-US"/>
        </a:p>
      </dgm:t>
    </dgm:pt>
    <dgm:pt modelId="{480C9710-B0FB-4374-8DCA-D51434399FA3}">
      <dgm:prSet phldrT="[Text]"/>
      <dgm:spPr/>
      <dgm:t>
        <a:bodyPr/>
        <a:lstStyle/>
        <a:p>
          <a:r>
            <a:rPr lang="en-US" dirty="0" smtClean="0"/>
            <a:t>Multiplexed </a:t>
          </a:r>
          <a:r>
            <a:rPr lang="en-US" dirty="0" smtClean="0"/>
            <a:t>or </a:t>
          </a:r>
          <a:r>
            <a:rPr lang="en-US" dirty="0" smtClean="0"/>
            <a:t>parallel </a:t>
          </a:r>
          <a:r>
            <a:rPr lang="en-US" dirty="0" smtClean="0"/>
            <a:t>output</a:t>
          </a:r>
          <a:endParaRPr lang="en-US" dirty="0"/>
        </a:p>
      </dgm:t>
    </dgm:pt>
    <dgm:pt modelId="{D7B1A6C5-6940-4AA6-A86E-06B37D75B334}" type="parTrans" cxnId="{BE9DFC97-7F6E-41A1-9A8B-B548AF0DA703}">
      <dgm:prSet/>
      <dgm:spPr/>
      <dgm:t>
        <a:bodyPr/>
        <a:lstStyle/>
        <a:p>
          <a:endParaRPr lang="en-US"/>
        </a:p>
      </dgm:t>
    </dgm:pt>
    <dgm:pt modelId="{2C6156D7-1CD3-4DCE-B442-0EC0EA8241FF}" type="sibTrans" cxnId="{BE9DFC97-7F6E-41A1-9A8B-B548AF0DA703}">
      <dgm:prSet/>
      <dgm:spPr/>
      <dgm:t>
        <a:bodyPr/>
        <a:lstStyle/>
        <a:p>
          <a:endParaRPr lang="en-US"/>
        </a:p>
      </dgm:t>
    </dgm:pt>
    <dgm:pt modelId="{655997B4-0EB9-41F8-B7A5-75A877ED5979}">
      <dgm:prSet phldrT="[Text]"/>
      <dgm:spPr/>
      <dgm:t>
        <a:bodyPr/>
        <a:lstStyle/>
        <a:p>
          <a:r>
            <a:rPr lang="en-US" dirty="0" smtClean="0"/>
            <a:t>Differential I/O (950MHz BW)</a:t>
          </a:r>
          <a:endParaRPr lang="en-US" dirty="0"/>
        </a:p>
      </dgm:t>
    </dgm:pt>
    <dgm:pt modelId="{E0E5C0D9-4AC8-4478-AAC8-91FC8FE7F0B6}" type="parTrans" cxnId="{AC6E5276-7F07-406A-AAA2-22C0BE6774F8}">
      <dgm:prSet/>
      <dgm:spPr/>
      <dgm:t>
        <a:bodyPr/>
        <a:lstStyle/>
        <a:p>
          <a:endParaRPr lang="en-US"/>
        </a:p>
      </dgm:t>
    </dgm:pt>
    <dgm:pt modelId="{0352D363-A651-4009-AE5C-FA595C8A7AB8}" type="sibTrans" cxnId="{AC6E5276-7F07-406A-AAA2-22C0BE6774F8}">
      <dgm:prSet/>
      <dgm:spPr/>
      <dgm:t>
        <a:bodyPr/>
        <a:lstStyle/>
        <a:p>
          <a:endParaRPr lang="en-US"/>
        </a:p>
      </dgm:t>
    </dgm:pt>
    <dgm:pt modelId="{A1ECA96A-5BB2-452A-B3A0-808355B95E1F}">
      <dgm:prSet phldrT="[Text]"/>
      <dgm:spPr/>
      <dgm:t>
        <a:bodyPr/>
        <a:lstStyle/>
        <a:p>
          <a:r>
            <a:rPr lang="en-US" dirty="0" smtClean="0"/>
            <a:t>Maximum </a:t>
          </a:r>
          <a:r>
            <a:rPr lang="en-US" dirty="0" smtClean="0"/>
            <a:t>readout </a:t>
          </a:r>
          <a:r>
            <a:rPr lang="en-US" dirty="0" smtClean="0"/>
            <a:t>of 40MHz</a:t>
          </a:r>
          <a:endParaRPr lang="en-US" dirty="0"/>
        </a:p>
      </dgm:t>
    </dgm:pt>
    <dgm:pt modelId="{E7B9E780-C55D-4304-92C4-C4C44CF276AA}" type="parTrans" cxnId="{08B2318C-35F4-4A15-9E10-4B83391426DB}">
      <dgm:prSet/>
      <dgm:spPr/>
      <dgm:t>
        <a:bodyPr/>
        <a:lstStyle/>
        <a:p>
          <a:endParaRPr lang="en-US"/>
        </a:p>
      </dgm:t>
    </dgm:pt>
    <dgm:pt modelId="{9074AD46-3C07-4394-A49F-9D9CC094EF05}" type="sibTrans" cxnId="{08B2318C-35F4-4A15-9E10-4B83391426DB}">
      <dgm:prSet/>
      <dgm:spPr/>
      <dgm:t>
        <a:bodyPr/>
        <a:lstStyle/>
        <a:p>
          <a:endParaRPr lang="en-US"/>
        </a:p>
      </dgm:t>
    </dgm:pt>
    <dgm:pt modelId="{0986071D-340E-41E9-AC12-F09CC7C8D36D}">
      <dgm:prSet phldrT="[Text]"/>
      <dgm:spPr/>
      <dgm:t>
        <a:bodyPr/>
        <a:lstStyle/>
        <a:p>
          <a:r>
            <a:rPr lang="en-SG" dirty="0" smtClean="0"/>
            <a:t>Cascading of channels or chips allows deeper sampling depth</a:t>
          </a:r>
          <a:endParaRPr lang="en-US" dirty="0"/>
        </a:p>
      </dgm:t>
    </dgm:pt>
    <dgm:pt modelId="{0884E797-B197-4849-BE06-1D968FDEBD72}" type="parTrans" cxnId="{92095906-C792-4997-B756-41BAEF6E6AAE}">
      <dgm:prSet/>
      <dgm:spPr/>
      <dgm:t>
        <a:bodyPr/>
        <a:lstStyle/>
        <a:p>
          <a:endParaRPr lang="en-SG"/>
        </a:p>
      </dgm:t>
    </dgm:pt>
    <dgm:pt modelId="{1A219981-8193-4B60-8077-5A12B32103B9}" type="sibTrans" cxnId="{92095906-C792-4997-B756-41BAEF6E6AAE}">
      <dgm:prSet/>
      <dgm:spPr/>
      <dgm:t>
        <a:bodyPr/>
        <a:lstStyle/>
        <a:p>
          <a:endParaRPr lang="en-SG"/>
        </a:p>
      </dgm:t>
    </dgm:pt>
    <dgm:pt modelId="{3F1F0387-2B0D-4D1B-BC41-95E073F68A99}" type="pres">
      <dgm:prSet presAssocID="{687F9EEF-67D8-4217-A6AB-CEDB3D6517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2647227C-25C2-45AD-9AC3-81C01D6B79D5}" type="pres">
      <dgm:prSet presAssocID="{9DFEF464-75CB-4BB7-B51C-6A592453F1E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744AD-DD06-41C1-A8E1-F3B8567B86D8}" type="pres">
      <dgm:prSet presAssocID="{95785FAA-9ED7-4688-B41A-51D9523800EF}" presName="spacer" presStyleCnt="0"/>
      <dgm:spPr/>
    </dgm:pt>
    <dgm:pt modelId="{95BCA765-7EE0-4C1C-942A-9673E3FB0B2A}" type="pres">
      <dgm:prSet presAssocID="{D3518437-4D66-43ED-8FDA-CE9F19FD762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432993C-79BD-4071-B038-4D61D3161FBA}" type="pres">
      <dgm:prSet presAssocID="{BF5690C3-0283-4070-8992-95C7FB1DAE5C}" presName="spacer" presStyleCnt="0"/>
      <dgm:spPr/>
    </dgm:pt>
    <dgm:pt modelId="{9E16CE84-A5B4-43FB-9AC5-8489FB5B9CC4}" type="pres">
      <dgm:prSet presAssocID="{0986071D-340E-41E9-AC12-F09CC7C8D36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3FA99FB-E889-4650-8EB8-0FF24599ECB4}" type="pres">
      <dgm:prSet presAssocID="{1A219981-8193-4B60-8077-5A12B32103B9}" presName="spacer" presStyleCnt="0"/>
      <dgm:spPr/>
    </dgm:pt>
    <dgm:pt modelId="{8C6EAFA5-9577-424B-BE2B-4972D72B0720}" type="pres">
      <dgm:prSet presAssocID="{B789FF84-BD74-4564-A006-586A0F40F4C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E3E1B-93B7-47D7-984F-7A7AB3334F70}" type="pres">
      <dgm:prSet presAssocID="{B4569658-3691-41AD-8DF6-23BBD004D61A}" presName="spacer" presStyleCnt="0"/>
      <dgm:spPr/>
    </dgm:pt>
    <dgm:pt modelId="{6A596AA3-210E-446D-ADB6-48C8F7552D8E}" type="pres">
      <dgm:prSet presAssocID="{480C9710-B0FB-4374-8DCA-D51434399FA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72FFB-8562-46BF-A98D-7D10BD4E8DF9}" type="pres">
      <dgm:prSet presAssocID="{2C6156D7-1CD3-4DCE-B442-0EC0EA8241FF}" presName="spacer" presStyleCnt="0"/>
      <dgm:spPr/>
    </dgm:pt>
    <dgm:pt modelId="{FDC32DB1-05E3-44F7-AE28-73D18F385304}" type="pres">
      <dgm:prSet presAssocID="{655997B4-0EB9-41F8-B7A5-75A877ED597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A9BBC-6356-463F-B178-37224478ED45}" type="pres">
      <dgm:prSet presAssocID="{0352D363-A651-4009-AE5C-FA595C8A7AB8}" presName="spacer" presStyleCnt="0"/>
      <dgm:spPr/>
    </dgm:pt>
    <dgm:pt modelId="{36A3AF11-B278-4E7F-8FD9-B299B9DECE19}" type="pres">
      <dgm:prSet presAssocID="{A1ECA96A-5BB2-452A-B3A0-808355B95E1F}" presName="parentText" presStyleLbl="node1" presStyleIdx="6" presStyleCnt="7" custLinFactNeighborX="15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EA2C1C-2C9F-4AEE-BBBF-494ACE6D220A}" type="presOf" srcId="{A1ECA96A-5BB2-452A-B3A0-808355B95E1F}" destId="{36A3AF11-B278-4E7F-8FD9-B299B9DECE19}" srcOrd="0" destOrd="0" presId="urn:microsoft.com/office/officeart/2005/8/layout/vList2"/>
    <dgm:cxn modelId="{8BEDC2AB-F52F-48A1-9100-B882EEDA4BC6}" type="presOf" srcId="{655997B4-0EB9-41F8-B7A5-75A877ED5979}" destId="{FDC32DB1-05E3-44F7-AE28-73D18F385304}" srcOrd="0" destOrd="0" presId="urn:microsoft.com/office/officeart/2005/8/layout/vList2"/>
    <dgm:cxn modelId="{101424D7-89D9-4F74-83F6-EA40DEA00768}" srcId="{687F9EEF-67D8-4217-A6AB-CEDB3D65173F}" destId="{B789FF84-BD74-4564-A006-586A0F40F4C1}" srcOrd="3" destOrd="0" parTransId="{6BAFADB6-A880-4924-AECA-80F328E3164E}" sibTransId="{B4569658-3691-41AD-8DF6-23BBD004D61A}"/>
    <dgm:cxn modelId="{BE9DFC97-7F6E-41A1-9A8B-B548AF0DA703}" srcId="{687F9EEF-67D8-4217-A6AB-CEDB3D65173F}" destId="{480C9710-B0FB-4374-8DCA-D51434399FA3}" srcOrd="4" destOrd="0" parTransId="{D7B1A6C5-6940-4AA6-A86E-06B37D75B334}" sibTransId="{2C6156D7-1CD3-4DCE-B442-0EC0EA8241FF}"/>
    <dgm:cxn modelId="{CF080DA0-2ABB-4652-9AED-65B0643944D5}" type="presOf" srcId="{B789FF84-BD74-4564-A006-586A0F40F4C1}" destId="{8C6EAFA5-9577-424B-BE2B-4972D72B0720}" srcOrd="0" destOrd="0" presId="urn:microsoft.com/office/officeart/2005/8/layout/vList2"/>
    <dgm:cxn modelId="{DF379AB2-C63E-4259-BBD9-4FE19D232D56}" type="presOf" srcId="{480C9710-B0FB-4374-8DCA-D51434399FA3}" destId="{6A596AA3-210E-446D-ADB6-48C8F7552D8E}" srcOrd="0" destOrd="0" presId="urn:microsoft.com/office/officeart/2005/8/layout/vList2"/>
    <dgm:cxn modelId="{81B53116-A286-42E4-BDC3-2BF84832DEAC}" srcId="{687F9EEF-67D8-4217-A6AB-CEDB3D65173F}" destId="{9DFEF464-75CB-4BB7-B51C-6A592453F1E1}" srcOrd="0" destOrd="0" parTransId="{93FF4762-7CB8-4EB6-BAB8-EA078ADE880F}" sibTransId="{95785FAA-9ED7-4688-B41A-51D9523800EF}"/>
    <dgm:cxn modelId="{08B2318C-35F4-4A15-9E10-4B83391426DB}" srcId="{687F9EEF-67D8-4217-A6AB-CEDB3D65173F}" destId="{A1ECA96A-5BB2-452A-B3A0-808355B95E1F}" srcOrd="6" destOrd="0" parTransId="{E7B9E780-C55D-4304-92C4-C4C44CF276AA}" sibTransId="{9074AD46-3C07-4394-A49F-9D9CC094EF05}"/>
    <dgm:cxn modelId="{595AD419-8764-4A2F-AB1E-157E600E0AC4}" srcId="{687F9EEF-67D8-4217-A6AB-CEDB3D65173F}" destId="{D3518437-4D66-43ED-8FDA-CE9F19FD7626}" srcOrd="1" destOrd="0" parTransId="{43CDC5B6-90EE-4CFF-BDE6-68A89223875A}" sibTransId="{BF5690C3-0283-4070-8992-95C7FB1DAE5C}"/>
    <dgm:cxn modelId="{92095906-C792-4997-B756-41BAEF6E6AAE}" srcId="{687F9EEF-67D8-4217-A6AB-CEDB3D65173F}" destId="{0986071D-340E-41E9-AC12-F09CC7C8D36D}" srcOrd="2" destOrd="0" parTransId="{0884E797-B197-4849-BE06-1D968FDEBD72}" sibTransId="{1A219981-8193-4B60-8077-5A12B32103B9}"/>
    <dgm:cxn modelId="{AC6E5276-7F07-406A-AAA2-22C0BE6774F8}" srcId="{687F9EEF-67D8-4217-A6AB-CEDB3D65173F}" destId="{655997B4-0EB9-41F8-B7A5-75A877ED5979}" srcOrd="5" destOrd="0" parTransId="{E0E5C0D9-4AC8-4478-AAC8-91FC8FE7F0B6}" sibTransId="{0352D363-A651-4009-AE5C-FA595C8A7AB8}"/>
    <dgm:cxn modelId="{9D5983CB-0F0E-4B39-A113-F3C2B3C58E21}" type="presOf" srcId="{9DFEF464-75CB-4BB7-B51C-6A592453F1E1}" destId="{2647227C-25C2-45AD-9AC3-81C01D6B79D5}" srcOrd="0" destOrd="0" presId="urn:microsoft.com/office/officeart/2005/8/layout/vList2"/>
    <dgm:cxn modelId="{75AD6137-9F44-4499-AD9A-B668628856BD}" type="presOf" srcId="{D3518437-4D66-43ED-8FDA-CE9F19FD7626}" destId="{95BCA765-7EE0-4C1C-942A-9673E3FB0B2A}" srcOrd="0" destOrd="0" presId="urn:microsoft.com/office/officeart/2005/8/layout/vList2"/>
    <dgm:cxn modelId="{2E15D9B4-596B-4E6C-8B0C-C93D75718CD3}" type="presOf" srcId="{0986071D-340E-41E9-AC12-F09CC7C8D36D}" destId="{9E16CE84-A5B4-43FB-9AC5-8489FB5B9CC4}" srcOrd="0" destOrd="0" presId="urn:microsoft.com/office/officeart/2005/8/layout/vList2"/>
    <dgm:cxn modelId="{BAF69F4E-CB6B-4B73-B1E3-DFABA8C016FA}" type="presOf" srcId="{687F9EEF-67D8-4217-A6AB-CEDB3D65173F}" destId="{3F1F0387-2B0D-4D1B-BC41-95E073F68A99}" srcOrd="0" destOrd="0" presId="urn:microsoft.com/office/officeart/2005/8/layout/vList2"/>
    <dgm:cxn modelId="{1C6CD03A-1232-4A8B-9865-517FC6520B04}" type="presParOf" srcId="{3F1F0387-2B0D-4D1B-BC41-95E073F68A99}" destId="{2647227C-25C2-45AD-9AC3-81C01D6B79D5}" srcOrd="0" destOrd="0" presId="urn:microsoft.com/office/officeart/2005/8/layout/vList2"/>
    <dgm:cxn modelId="{1F4F06CA-2C39-40E2-90B8-18C9CC68418C}" type="presParOf" srcId="{3F1F0387-2B0D-4D1B-BC41-95E073F68A99}" destId="{52F744AD-DD06-41C1-A8E1-F3B8567B86D8}" srcOrd="1" destOrd="0" presId="urn:microsoft.com/office/officeart/2005/8/layout/vList2"/>
    <dgm:cxn modelId="{9E5EA071-60BF-476A-9193-E93DC50A8917}" type="presParOf" srcId="{3F1F0387-2B0D-4D1B-BC41-95E073F68A99}" destId="{95BCA765-7EE0-4C1C-942A-9673E3FB0B2A}" srcOrd="2" destOrd="0" presId="urn:microsoft.com/office/officeart/2005/8/layout/vList2"/>
    <dgm:cxn modelId="{6BD6D5BF-E1FD-4FC8-BF7F-50D2A48BE737}" type="presParOf" srcId="{3F1F0387-2B0D-4D1B-BC41-95E073F68A99}" destId="{3432993C-79BD-4071-B038-4D61D3161FBA}" srcOrd="3" destOrd="0" presId="urn:microsoft.com/office/officeart/2005/8/layout/vList2"/>
    <dgm:cxn modelId="{D418BF6F-5AB8-43B8-875B-499226FD055A}" type="presParOf" srcId="{3F1F0387-2B0D-4D1B-BC41-95E073F68A99}" destId="{9E16CE84-A5B4-43FB-9AC5-8489FB5B9CC4}" srcOrd="4" destOrd="0" presId="urn:microsoft.com/office/officeart/2005/8/layout/vList2"/>
    <dgm:cxn modelId="{8AE89574-9E08-42E5-9102-9EE4A13FE50C}" type="presParOf" srcId="{3F1F0387-2B0D-4D1B-BC41-95E073F68A99}" destId="{F3FA99FB-E889-4650-8EB8-0FF24599ECB4}" srcOrd="5" destOrd="0" presId="urn:microsoft.com/office/officeart/2005/8/layout/vList2"/>
    <dgm:cxn modelId="{ED34A07F-3132-432E-AE4E-D8FBAF7F8105}" type="presParOf" srcId="{3F1F0387-2B0D-4D1B-BC41-95E073F68A99}" destId="{8C6EAFA5-9577-424B-BE2B-4972D72B0720}" srcOrd="6" destOrd="0" presId="urn:microsoft.com/office/officeart/2005/8/layout/vList2"/>
    <dgm:cxn modelId="{570B6FCE-22FE-4428-8AA3-5B95B8E9273A}" type="presParOf" srcId="{3F1F0387-2B0D-4D1B-BC41-95E073F68A99}" destId="{622E3E1B-93B7-47D7-984F-7A7AB3334F70}" srcOrd="7" destOrd="0" presId="urn:microsoft.com/office/officeart/2005/8/layout/vList2"/>
    <dgm:cxn modelId="{5DF03240-36C5-4317-BB9C-4942C5AF98A0}" type="presParOf" srcId="{3F1F0387-2B0D-4D1B-BC41-95E073F68A99}" destId="{6A596AA3-210E-446D-ADB6-48C8F7552D8E}" srcOrd="8" destOrd="0" presId="urn:microsoft.com/office/officeart/2005/8/layout/vList2"/>
    <dgm:cxn modelId="{6236DF3B-1E92-45E5-8864-745B3827D145}" type="presParOf" srcId="{3F1F0387-2B0D-4D1B-BC41-95E073F68A99}" destId="{D0672FFB-8562-46BF-A98D-7D10BD4E8DF9}" srcOrd="9" destOrd="0" presId="urn:microsoft.com/office/officeart/2005/8/layout/vList2"/>
    <dgm:cxn modelId="{078F6EE6-49F1-49FE-90DA-0D82F238797E}" type="presParOf" srcId="{3F1F0387-2B0D-4D1B-BC41-95E073F68A99}" destId="{FDC32DB1-05E3-44F7-AE28-73D18F385304}" srcOrd="10" destOrd="0" presId="urn:microsoft.com/office/officeart/2005/8/layout/vList2"/>
    <dgm:cxn modelId="{3C29C888-43FB-4985-9BEF-84FD56028E96}" type="presParOf" srcId="{3F1F0387-2B0D-4D1B-BC41-95E073F68A99}" destId="{CFCA9BBC-6356-463F-B178-37224478ED45}" srcOrd="11" destOrd="0" presId="urn:microsoft.com/office/officeart/2005/8/layout/vList2"/>
    <dgm:cxn modelId="{B9B21500-980B-40EB-B964-D0658FA8A0EA}" type="presParOf" srcId="{3F1F0387-2B0D-4D1B-BC41-95E073F68A99}" destId="{36A3AF11-B278-4E7F-8FD9-B299B9DECE1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47227C-25C2-45AD-9AC3-81C01D6B79D5}">
      <dsp:nvSpPr>
        <dsp:cNvPr id="0" name=""/>
        <dsp:cNvSpPr/>
      </dsp:nvSpPr>
      <dsp:spPr>
        <a:xfrm>
          <a:off x="0" y="100642"/>
          <a:ext cx="3048000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8+1 </a:t>
          </a:r>
          <a:r>
            <a:rPr lang="en-US" sz="1300" kern="1200" dirty="0" smtClean="0"/>
            <a:t>channels</a:t>
          </a:r>
          <a:r>
            <a:rPr lang="en-US" sz="1300" kern="1200" dirty="0" smtClean="0"/>
            <a:t>, 1024 cells </a:t>
          </a:r>
          <a:endParaRPr lang="en-US" sz="1300" kern="1200" dirty="0"/>
        </a:p>
      </dsp:txBody>
      <dsp:txXfrm>
        <a:off x="0" y="100642"/>
        <a:ext cx="3048000" cy="494325"/>
      </dsp:txXfrm>
    </dsp:sp>
    <dsp:sp modelId="{95BCA765-7EE0-4C1C-942A-9673E3FB0B2A}">
      <dsp:nvSpPr>
        <dsp:cNvPr id="0" name=""/>
        <dsp:cNvSpPr/>
      </dsp:nvSpPr>
      <dsp:spPr>
        <a:xfrm>
          <a:off x="0" y="632407"/>
          <a:ext cx="3048000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700MSPS to 6 GSPS</a:t>
          </a:r>
          <a:endParaRPr lang="en-US" sz="1300" kern="1200" dirty="0"/>
        </a:p>
      </dsp:txBody>
      <dsp:txXfrm>
        <a:off x="0" y="632407"/>
        <a:ext cx="3048000" cy="494325"/>
      </dsp:txXfrm>
    </dsp:sp>
    <dsp:sp modelId="{9E16CE84-A5B4-43FB-9AC5-8489FB5B9CC4}">
      <dsp:nvSpPr>
        <dsp:cNvPr id="0" name=""/>
        <dsp:cNvSpPr/>
      </dsp:nvSpPr>
      <dsp:spPr>
        <a:xfrm>
          <a:off x="0" y="1164172"/>
          <a:ext cx="3048000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300" kern="1200" dirty="0" smtClean="0"/>
            <a:t>Cascading of channels or chips allows deeper sampling depth</a:t>
          </a:r>
          <a:endParaRPr lang="en-US" sz="1300" kern="1200" dirty="0"/>
        </a:p>
      </dsp:txBody>
      <dsp:txXfrm>
        <a:off x="0" y="1164172"/>
        <a:ext cx="3048000" cy="494325"/>
      </dsp:txXfrm>
    </dsp:sp>
    <dsp:sp modelId="{8C6EAFA5-9577-424B-BE2B-4972D72B0720}">
      <dsp:nvSpPr>
        <dsp:cNvPr id="0" name=""/>
        <dsp:cNvSpPr/>
      </dsp:nvSpPr>
      <dsp:spPr>
        <a:xfrm>
          <a:off x="0" y="1695937"/>
          <a:ext cx="3048000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2.5V supply, 140 to 320mW</a:t>
          </a:r>
          <a:endParaRPr lang="en-US" sz="1300" kern="1200" dirty="0"/>
        </a:p>
      </dsp:txBody>
      <dsp:txXfrm>
        <a:off x="0" y="1695937"/>
        <a:ext cx="3048000" cy="494325"/>
      </dsp:txXfrm>
    </dsp:sp>
    <dsp:sp modelId="{6A596AA3-210E-446D-ADB6-48C8F7552D8E}">
      <dsp:nvSpPr>
        <dsp:cNvPr id="0" name=""/>
        <dsp:cNvSpPr/>
      </dsp:nvSpPr>
      <dsp:spPr>
        <a:xfrm>
          <a:off x="0" y="2227702"/>
          <a:ext cx="3048000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Multiplexed </a:t>
          </a:r>
          <a:r>
            <a:rPr lang="en-US" sz="1300" kern="1200" dirty="0" smtClean="0"/>
            <a:t>or </a:t>
          </a:r>
          <a:r>
            <a:rPr lang="en-US" sz="1300" kern="1200" dirty="0" smtClean="0"/>
            <a:t>parallel </a:t>
          </a:r>
          <a:r>
            <a:rPr lang="en-US" sz="1300" kern="1200" dirty="0" smtClean="0"/>
            <a:t>output</a:t>
          </a:r>
          <a:endParaRPr lang="en-US" sz="1300" kern="1200" dirty="0"/>
        </a:p>
      </dsp:txBody>
      <dsp:txXfrm>
        <a:off x="0" y="2227702"/>
        <a:ext cx="3048000" cy="494325"/>
      </dsp:txXfrm>
    </dsp:sp>
    <dsp:sp modelId="{FDC32DB1-05E3-44F7-AE28-73D18F385304}">
      <dsp:nvSpPr>
        <dsp:cNvPr id="0" name=""/>
        <dsp:cNvSpPr/>
      </dsp:nvSpPr>
      <dsp:spPr>
        <a:xfrm>
          <a:off x="0" y="2759467"/>
          <a:ext cx="3048000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Differential I/O (950MHz BW)</a:t>
          </a:r>
          <a:endParaRPr lang="en-US" sz="1300" kern="1200" dirty="0"/>
        </a:p>
      </dsp:txBody>
      <dsp:txXfrm>
        <a:off x="0" y="2759467"/>
        <a:ext cx="3048000" cy="494325"/>
      </dsp:txXfrm>
    </dsp:sp>
    <dsp:sp modelId="{36A3AF11-B278-4E7F-8FD9-B299B9DECE19}">
      <dsp:nvSpPr>
        <dsp:cNvPr id="0" name=""/>
        <dsp:cNvSpPr/>
      </dsp:nvSpPr>
      <dsp:spPr>
        <a:xfrm>
          <a:off x="0" y="3291232"/>
          <a:ext cx="3048000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Maximum </a:t>
          </a:r>
          <a:r>
            <a:rPr lang="en-US" sz="1300" kern="1200" dirty="0" smtClean="0"/>
            <a:t>readout </a:t>
          </a:r>
          <a:r>
            <a:rPr lang="en-US" sz="1300" kern="1200" dirty="0" smtClean="0"/>
            <a:t>of 40MHz</a:t>
          </a:r>
          <a:endParaRPr lang="en-US" sz="1300" kern="1200" dirty="0"/>
        </a:p>
      </dsp:txBody>
      <dsp:txXfrm>
        <a:off x="0" y="3291232"/>
        <a:ext cx="3048000" cy="494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E17A0-841A-4C1C-A8E1-9B7533508D80}" type="datetimeFigureOut">
              <a:rPr lang="en-SG" smtClean="0"/>
              <a:pPr/>
              <a:t>10/7/2011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C7AA-5CCB-4BCC-9FAA-353207DC1E1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2000" y="3337560"/>
            <a:ext cx="9000000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2000" y="1544812"/>
            <a:ext cx="9000000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44624"/>
            <a:ext cx="9000000" cy="900000"/>
          </a:xfrm>
        </p:spPr>
        <p:txBody>
          <a:bodyPr>
            <a:normAutofit/>
          </a:bodyPr>
          <a:lstStyle>
            <a:lvl1pPr algn="l">
              <a:defRPr sz="4400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992603"/>
            <a:ext cx="9000000" cy="53640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B0F0"/>
              </a:buClr>
              <a:defRPr>
                <a:solidFill>
                  <a:srgbClr val="00B0F0"/>
                </a:solidFill>
              </a:defRPr>
            </a:lvl2pPr>
            <a:lvl3pPr>
              <a:buClr>
                <a:srgbClr val="FFC000"/>
              </a:buClr>
              <a:defRPr>
                <a:solidFill>
                  <a:srgbClr val="FFC000"/>
                </a:solidFill>
              </a:defRPr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25" y="6422064"/>
            <a:ext cx="8640000" cy="365125"/>
          </a:xfrm>
        </p:spPr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4379" y="6422064"/>
            <a:ext cx="360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" y="3337560"/>
            <a:ext cx="8640000" cy="2301240"/>
          </a:xfrm>
        </p:spPr>
        <p:txBody>
          <a:bodyPr/>
          <a:lstStyle/>
          <a:p>
            <a:r>
              <a:rPr lang="en-US" dirty="0" smtClean="0"/>
              <a:t>Update and status of </a:t>
            </a:r>
            <a:br>
              <a:rPr lang="en-US" dirty="0" smtClean="0"/>
            </a:br>
            <a:r>
              <a:rPr lang="en-US" dirty="0" smtClean="0"/>
              <a:t>ICAL electronics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" y="1544812"/>
            <a:ext cx="8640000" cy="1752600"/>
          </a:xfrm>
        </p:spPr>
        <p:txBody>
          <a:bodyPr/>
          <a:lstStyle/>
          <a:p>
            <a:r>
              <a:rPr lang="en-US" dirty="0" smtClean="0"/>
              <a:t>B.Satyanarayana, TIFR, Mumbai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 and action plan</a:t>
            </a:r>
            <a:endParaRPr lang="en-S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dirty="0" smtClean="0">
                <a:cs typeface="Arial" pitchFamily="34" charset="0"/>
              </a:rPr>
              <a:t>Study </a:t>
            </a:r>
            <a:r>
              <a:rPr lang="en-US" sz="3400" dirty="0" smtClean="0">
                <a:cs typeface="Arial" pitchFamily="34" charset="0"/>
              </a:rPr>
              <a:t>of amplifier gain and buffer output signal linearity </a:t>
            </a:r>
            <a:r>
              <a:rPr lang="en-US" sz="3400" dirty="0" smtClean="0">
                <a:cs typeface="Arial" pitchFamily="34" charset="0"/>
              </a:rPr>
              <a:t>using </a:t>
            </a:r>
            <a:r>
              <a:rPr lang="en-US" sz="3400" dirty="0" smtClean="0">
                <a:cs typeface="Arial" pitchFamily="34" charset="0"/>
              </a:rPr>
              <a:t>external pulser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cs typeface="Arial" pitchFamily="34" charset="0"/>
              </a:rPr>
              <a:t>Detailed study of threshold adjustment and its stability</a:t>
            </a:r>
          </a:p>
          <a:p>
            <a:pPr>
              <a:lnSpc>
                <a:spcPct val="120000"/>
              </a:lnSpc>
            </a:pPr>
            <a:r>
              <a:rPr lang="en-US" sz="3400" dirty="0" smtClean="0"/>
              <a:t>Try finer threshold adjustment by connecting a </a:t>
            </a:r>
            <a:r>
              <a:rPr lang="en-US" sz="3400" dirty="0" smtClean="0"/>
              <a:t>100KΩ resistor to either side of </a:t>
            </a:r>
            <a:r>
              <a:rPr lang="en-US" sz="3400" i="1" dirty="0" smtClean="0"/>
              <a:t>P2</a:t>
            </a:r>
            <a:r>
              <a:rPr lang="en-US" sz="3400" dirty="0" smtClean="0"/>
              <a:t> </a:t>
            </a:r>
            <a:r>
              <a:rPr lang="en-US" sz="3400" dirty="0" smtClean="0"/>
              <a:t>trim-pot (which is100KΩ)</a:t>
            </a:r>
            <a:endParaRPr lang="en-US" sz="3400" dirty="0" smtClean="0"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400" dirty="0" smtClean="0">
                <a:cs typeface="Arial" pitchFamily="34" charset="0"/>
              </a:rPr>
              <a:t>Calibration of threshold for RPC using noise rate and efficiency parameters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cs typeface="Arial" pitchFamily="34" charset="0"/>
              </a:rPr>
              <a:t>Integration </a:t>
            </a:r>
            <a:r>
              <a:rPr lang="en-US" sz="3400" dirty="0" smtClean="0">
                <a:cs typeface="Arial" pitchFamily="34" charset="0"/>
              </a:rPr>
              <a:t>of </a:t>
            </a:r>
            <a:r>
              <a:rPr lang="en-US" sz="3400" dirty="0" smtClean="0">
                <a:cs typeface="Arial" pitchFamily="34" charset="0"/>
              </a:rPr>
              <a:t>front-end </a:t>
            </a:r>
            <a:r>
              <a:rPr lang="en-US" sz="3400" dirty="0" smtClean="0">
                <a:cs typeface="Arial" pitchFamily="34" charset="0"/>
              </a:rPr>
              <a:t>board </a:t>
            </a:r>
            <a:r>
              <a:rPr lang="en-US" sz="3400" dirty="0" smtClean="0">
                <a:cs typeface="Arial" pitchFamily="34" charset="0"/>
              </a:rPr>
              <a:t>with RPC stack at TIFR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cs typeface="Arial" pitchFamily="34" charset="0"/>
              </a:rPr>
              <a:t>Revision of the chip</a:t>
            </a:r>
          </a:p>
          <a:p>
            <a:pPr lvl="1">
              <a:lnSpc>
                <a:spcPct val="120000"/>
              </a:lnSpc>
            </a:pPr>
            <a:r>
              <a:rPr lang="en-US" sz="3100" dirty="0" smtClean="0"/>
              <a:t>Solve instability problem while the multiplexer is turned on</a:t>
            </a:r>
          </a:p>
          <a:p>
            <a:pPr lvl="1">
              <a:lnSpc>
                <a:spcPct val="120000"/>
              </a:lnSpc>
            </a:pPr>
            <a:r>
              <a:rPr lang="en-US" sz="3100" dirty="0" smtClean="0"/>
              <a:t>Separate chips for positive and negative inputs as well as amplifier and discriminator might anyway solve this problem </a:t>
            </a:r>
            <a:endParaRPr lang="en-SG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5235" t="4149" r="15235" b="3030"/>
          <a:stretch>
            <a:fillRect/>
          </a:stretch>
        </p:blipFill>
        <p:spPr bwMode="auto">
          <a:xfrm>
            <a:off x="72000" y="33540"/>
            <a:ext cx="9000000" cy="679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</a:t>
            </a:r>
            <a:r>
              <a:rPr lang="en-SG" dirty="0" smtClean="0"/>
              <a:t> tools for TDC design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Agreement with </a:t>
            </a:r>
            <a:r>
              <a:rPr lang="en-US" dirty="0" smtClean="0"/>
              <a:t>IMEC</a:t>
            </a:r>
          </a:p>
          <a:p>
            <a:r>
              <a:rPr lang="en-US" dirty="0" smtClean="0"/>
              <a:t>Already have an agreement for 0.35</a:t>
            </a:r>
            <a:r>
              <a:rPr lang="el-GR" dirty="0" smtClean="0"/>
              <a:t>μ</a:t>
            </a:r>
            <a:r>
              <a:rPr lang="en-SG" dirty="0" smtClean="0"/>
              <a:t>m for the front-end ASIC</a:t>
            </a:r>
            <a:endParaRPr lang="en-US" dirty="0" smtClean="0"/>
          </a:p>
          <a:p>
            <a:r>
              <a:rPr lang="en-SG" dirty="0" smtClean="0"/>
              <a:t>Now signed UMC NDA </a:t>
            </a:r>
            <a:r>
              <a:rPr lang="en-SG" dirty="0" smtClean="0"/>
              <a:t>and </a:t>
            </a:r>
            <a:r>
              <a:rPr lang="en-SG" dirty="0" smtClean="0"/>
              <a:t>IP </a:t>
            </a:r>
            <a:r>
              <a:rPr lang="en-SG" dirty="0" smtClean="0"/>
              <a:t>agreement </a:t>
            </a:r>
            <a:r>
              <a:rPr lang="en-SG" dirty="0" smtClean="0"/>
              <a:t>for</a:t>
            </a:r>
          </a:p>
          <a:p>
            <a:pPr lvl="1"/>
            <a:r>
              <a:rPr lang="en-SG" dirty="0" smtClean="0"/>
              <a:t>0.18</a:t>
            </a:r>
            <a:r>
              <a:rPr lang="el-GR" dirty="0" smtClean="0"/>
              <a:t>μ</a:t>
            </a:r>
            <a:r>
              <a:rPr lang="en-SG" dirty="0" smtClean="0"/>
              <a:t>m m</a:t>
            </a:r>
            <a:r>
              <a:rPr lang="en-SG" sz="2800" dirty="0" smtClean="0"/>
              <a:t>ixed mode </a:t>
            </a:r>
            <a:r>
              <a:rPr lang="en-SG" sz="2800" dirty="0" smtClean="0"/>
              <a:t>+ </a:t>
            </a:r>
            <a:r>
              <a:rPr lang="en-SG" sz="2800" dirty="0" smtClean="0"/>
              <a:t>RF (</a:t>
            </a:r>
            <a:r>
              <a:rPr lang="en-SG" sz="2800" dirty="0" smtClean="0"/>
              <a:t>L180 MMRF</a:t>
            </a:r>
            <a:r>
              <a:rPr lang="en-SG" sz="2800" dirty="0" smtClean="0"/>
              <a:t>) technology design kit &amp; process</a:t>
            </a:r>
          </a:p>
          <a:p>
            <a:pPr lvl="1"/>
            <a:r>
              <a:rPr lang="en-SG" dirty="0" smtClean="0"/>
              <a:t>Europractice Faraday standard cell libraries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12</a:t>
            </a:fld>
            <a:endParaRPr kumimoji="0"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3480" b="39055"/>
          <a:stretch>
            <a:fillRect/>
          </a:stretch>
        </p:blipFill>
        <p:spPr bwMode="auto">
          <a:xfrm>
            <a:off x="252000" y="908720"/>
            <a:ext cx="8640000" cy="580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Licensed IPs</a:t>
            </a:r>
            <a:endParaRPr lang="en-S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/>
              <a:t>Discussions </a:t>
            </a:r>
            <a:r>
              <a:rPr lang="en-US" sz="2800" dirty="0" smtClean="0"/>
              <a:t>at the </a:t>
            </a:r>
            <a:r>
              <a:rPr lang="en-US" sz="2800" dirty="0" smtClean="0"/>
              <a:t>ICAL </a:t>
            </a:r>
            <a:r>
              <a:rPr lang="en-US" sz="2800" dirty="0" smtClean="0"/>
              <a:t>Electronics </a:t>
            </a:r>
            <a:r>
              <a:rPr lang="en-US" sz="2800" dirty="0" smtClean="0"/>
              <a:t>Meeting, </a:t>
            </a:r>
            <a:br>
              <a:rPr lang="en-US" sz="2800" dirty="0" smtClean="0"/>
            </a:br>
            <a:r>
              <a:rPr lang="en-US" sz="2800" dirty="0" smtClean="0"/>
              <a:t>IIT Madras, August 9-11, 2010</a:t>
            </a:r>
            <a:endParaRPr lang="en-SG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161344"/>
            <a:ext cx="9000000" cy="5364000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SG" sz="3200" dirty="0" smtClean="0"/>
              <a:t>Interconnection </a:t>
            </a:r>
            <a:r>
              <a:rPr lang="en-SG" sz="3200" dirty="0" smtClean="0"/>
              <a:t>between RPC strips and preamp inputs (SINP/TIFR)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Problems with FPGA TDC (Hari, Sudeshna)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Problem with ASIC TDC (3</a:t>
            </a:r>
            <a:r>
              <a:rPr lang="en-SG" sz="3200" baseline="30000" dirty="0" smtClean="0"/>
              <a:t>rd</a:t>
            </a:r>
            <a:r>
              <a:rPr lang="en-SG" sz="3200" dirty="0" smtClean="0"/>
              <a:t> stage interpolation, Pooja)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ASIC or FPGA TDC?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If FPGA TDC, can we include all other logic (+ data transmitter) into it?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Can the 8-in-one FE board have TDC as well? This automatically means we will have TDC data for all channels.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FE output in LVDS? Depends on </a:t>
            </a:r>
            <a:r>
              <a:rPr lang="en-SG" sz="3200" dirty="0" smtClean="0"/>
              <a:t>the above</a:t>
            </a:r>
            <a:endParaRPr lang="en-SG" sz="3200" dirty="0" smtClean="0"/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Power supplies (LV and HV), distribution and monitoring – indigenous,  commercial, semi-commercial, dc-hvdc (SINP/VECC)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Network interface from RPC to the backend: Ethernet, fibre, w/l (IITM)</a:t>
            </a:r>
          </a:p>
          <a:p>
            <a:pPr lvl="1">
              <a:lnSpc>
                <a:spcPct val="120000"/>
              </a:lnSpc>
            </a:pPr>
            <a:r>
              <a:rPr lang="en-SG" sz="2800" dirty="0" smtClean="0"/>
              <a:t>Controller, n/w controller, Beegle board, Msp430 TI chip</a:t>
            </a:r>
          </a:p>
          <a:p>
            <a:pPr lvl="1">
              <a:lnSpc>
                <a:spcPct val="120000"/>
              </a:lnSpc>
            </a:pPr>
            <a:r>
              <a:rPr lang="en-SG" sz="2800" dirty="0" smtClean="0"/>
              <a:t>6-9 weeks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Problem regarding FPGA as trigger element (Mandar)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Calibration/synchronisation of global signals and data paths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Backend standard, alternate to VME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Distributed backend?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Trigger system – segmentation (James, Mandar, Sudeshna, Pooja)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Trigger-less system – any takers, on back foot for now? 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Supernova trigger?</a:t>
            </a:r>
          </a:p>
          <a:p>
            <a:pPr lvl="0">
              <a:lnSpc>
                <a:spcPct val="120000"/>
              </a:lnSpc>
            </a:pPr>
            <a:r>
              <a:rPr lang="en-SG" sz="3200" u="sng" dirty="0" smtClean="0">
                <a:solidFill>
                  <a:srgbClr val="FFFF00"/>
                </a:solidFill>
              </a:rPr>
              <a:t>Waveform sampler (Nagendra)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GPS based </a:t>
            </a:r>
            <a:r>
              <a:rPr lang="en-SG" sz="3200" dirty="0" smtClean="0"/>
              <a:t>RTC</a:t>
            </a:r>
            <a:endParaRPr lang="en-SG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</a:t>
            </a:r>
            <a:r>
              <a:rPr lang="en-US" dirty="0" smtClean="0"/>
              <a:t>of waveform </a:t>
            </a:r>
            <a:r>
              <a:rPr lang="en-US" dirty="0" smtClean="0"/>
              <a:t>sampler for ICAL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 correction of TDC data</a:t>
            </a:r>
          </a:p>
          <a:p>
            <a:r>
              <a:rPr lang="en-US" dirty="0" smtClean="0"/>
              <a:t>L</a:t>
            </a:r>
            <a:r>
              <a:rPr lang="en-US" dirty="0" smtClean="0"/>
              <a:t>eading edge discriminator</a:t>
            </a:r>
          </a:p>
          <a:p>
            <a:r>
              <a:rPr lang="en-US" dirty="0" smtClean="0"/>
              <a:t>Time over threshold information</a:t>
            </a:r>
            <a:endParaRPr lang="en-US" dirty="0" smtClean="0"/>
          </a:p>
          <a:p>
            <a:r>
              <a:rPr lang="en-US" dirty="0" smtClean="0"/>
              <a:t>Pulse </a:t>
            </a:r>
            <a:r>
              <a:rPr lang="en-US" dirty="0" smtClean="0"/>
              <a:t>profile, height and width monitoring</a:t>
            </a:r>
            <a:endParaRPr lang="en-US" dirty="0" smtClean="0"/>
          </a:p>
          <a:p>
            <a:r>
              <a:rPr lang="en-US" dirty="0" smtClean="0"/>
              <a:t>Remote display </a:t>
            </a:r>
            <a:r>
              <a:rPr lang="en-US" dirty="0" smtClean="0"/>
              <a:t>of </a:t>
            </a:r>
            <a:r>
              <a:rPr lang="en-US" dirty="0" smtClean="0"/>
              <a:t>RPC signals</a:t>
            </a:r>
          </a:p>
          <a:p>
            <a:pPr>
              <a:buNone/>
            </a:pPr>
            <a:endParaRPr lang="en-US" dirty="0" smtClean="0"/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15</a:t>
            </a:fld>
            <a:endParaRPr kumimoji="0"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drs4_e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797152"/>
            <a:ext cx="3168154" cy="1970033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5868144" y="936000"/>
          <a:ext cx="3048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Specifications of DRS4 </a:t>
            </a:r>
            <a:r>
              <a:rPr lang="en-US" sz="3600" dirty="0" smtClean="0"/>
              <a:t>waveform sampler</a:t>
            </a:r>
            <a:endParaRPr lang="en-US" sz="3600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 t="6547"/>
          <a:stretch>
            <a:fillRect/>
          </a:stretch>
        </p:blipFill>
        <p:spPr bwMode="auto">
          <a:xfrm>
            <a:off x="129395" y="936000"/>
            <a:ext cx="5594733" cy="4229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design activities at IIT Madras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Front end </a:t>
            </a:r>
            <a:r>
              <a:rPr lang="en-US" dirty="0" smtClean="0"/>
              <a:t>amplifier (gain ~100, BW ~500MHz)</a:t>
            </a:r>
            <a:endParaRPr lang="en-US" dirty="0" smtClean="0"/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Time to digital </a:t>
            </a:r>
            <a:r>
              <a:rPr lang="en-US" dirty="0" smtClean="0"/>
              <a:t>converter (delay </a:t>
            </a:r>
            <a:r>
              <a:rPr lang="en-US" dirty="0" smtClean="0"/>
              <a:t>line </a:t>
            </a:r>
            <a:r>
              <a:rPr lang="en-US" dirty="0" smtClean="0"/>
              <a:t>based, 50ps)</a:t>
            </a:r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Analog memory (</a:t>
            </a:r>
            <a:r>
              <a:rPr lang="en-US" dirty="0" smtClean="0"/>
              <a:t>64 </a:t>
            </a:r>
            <a:r>
              <a:rPr lang="en-US" dirty="0" smtClean="0"/>
              <a:t>samples, 2GSPS, 8-bit  10MHz ADC)</a:t>
            </a:r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More </a:t>
            </a:r>
            <a:r>
              <a:rPr lang="en-US" dirty="0" smtClean="0"/>
              <a:t>on these developments from </a:t>
            </a:r>
            <a:r>
              <a:rPr lang="en-US" dirty="0" smtClean="0"/>
              <a:t>Anil</a:t>
            </a:r>
            <a:endParaRPr lang="en-S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17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Can be tested today on the RPC stacks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Front-end board with the current board’s form-factor, but using ASICs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RPC-DAQ board with:</a:t>
            </a:r>
          </a:p>
          <a:p>
            <a:pPr lvl="1">
              <a:lnSpc>
                <a:spcPct val="120000"/>
              </a:lnSpc>
            </a:pPr>
            <a:r>
              <a:rPr lang="en-SG" dirty="0" smtClean="0">
                <a:solidFill>
                  <a:schemeClr val="tx1">
                    <a:lumMod val="75000"/>
                  </a:schemeClr>
                </a:solidFill>
              </a:rPr>
              <a:t>TDC</a:t>
            </a:r>
          </a:p>
          <a:p>
            <a:pPr lvl="1">
              <a:lnSpc>
                <a:spcPct val="120000"/>
              </a:lnSpc>
            </a:pPr>
            <a:r>
              <a:rPr lang="en-SG" dirty="0" smtClean="0">
                <a:solidFill>
                  <a:schemeClr val="tx1">
                    <a:lumMod val="75000"/>
                  </a:schemeClr>
                </a:solidFill>
              </a:rPr>
              <a:t>Waveform sampler</a:t>
            </a:r>
            <a:endParaRPr lang="en-SG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SG" dirty="0" smtClean="0"/>
              <a:t>Strip-hit latch and rate monitor</a:t>
            </a:r>
            <a:endParaRPr lang="en-SG" sz="2000" dirty="0" smtClean="0"/>
          </a:p>
          <a:p>
            <a:pPr lvl="1">
              <a:lnSpc>
                <a:spcPct val="120000"/>
              </a:lnSpc>
            </a:pPr>
            <a:r>
              <a:rPr lang="en-SG" dirty="0" smtClean="0"/>
              <a:t>Controller + data transreceiver</a:t>
            </a:r>
            <a:endParaRPr lang="en-SG" sz="2000" dirty="0" smtClean="0"/>
          </a:p>
          <a:p>
            <a:pPr lvl="1">
              <a:lnSpc>
                <a:spcPct val="120000"/>
              </a:lnSpc>
            </a:pPr>
            <a:r>
              <a:rPr lang="en-SG" dirty="0" smtClean="0"/>
              <a:t>Firmware for the above</a:t>
            </a:r>
            <a:endParaRPr lang="en-SG" sz="2000" dirty="0" smtClean="0"/>
          </a:p>
          <a:p>
            <a:pPr lvl="1">
              <a:lnSpc>
                <a:spcPct val="120000"/>
              </a:lnSpc>
            </a:pPr>
            <a:r>
              <a:rPr lang="en-SG" dirty="0" smtClean="0"/>
              <a:t>Pre-trigger front-end</a:t>
            </a:r>
            <a:endParaRPr lang="en-SG" sz="2000" dirty="0" smtClean="0"/>
          </a:p>
          <a:p>
            <a:pPr lvl="1">
              <a:lnSpc>
                <a:spcPct val="120000"/>
              </a:lnSpc>
            </a:pPr>
            <a:r>
              <a:rPr lang="en-SG" dirty="0" smtClean="0"/>
              <a:t>TPH monitoring</a:t>
            </a:r>
            <a:endParaRPr lang="en-SG" sz="2000" dirty="0" smtClean="0"/>
          </a:p>
          <a:p>
            <a:pPr lvl="1">
              <a:lnSpc>
                <a:spcPct val="120000"/>
              </a:lnSpc>
            </a:pPr>
            <a:r>
              <a:rPr lang="en-SG" dirty="0" smtClean="0">
                <a:solidFill>
                  <a:schemeClr val="tx1">
                    <a:lumMod val="75000"/>
                  </a:schemeClr>
                </a:solidFill>
              </a:rPr>
              <a:t>Pulse width monitoring</a:t>
            </a:r>
            <a:endParaRPr lang="en-SG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SG" dirty="0" smtClean="0">
                <a:solidFill>
                  <a:schemeClr val="tx1">
                    <a:lumMod val="75000"/>
                  </a:schemeClr>
                </a:solidFill>
              </a:rPr>
              <a:t>Front-end control</a:t>
            </a:r>
            <a:endParaRPr lang="en-SG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SG" dirty="0" smtClean="0"/>
              <a:t>Signal buffering scheme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and GP area or ports for accommodating new blocks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VME data concentrator module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Result: Complete readout chain is tested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Can we use this for RPC QC test stands or what?</a:t>
            </a:r>
          </a:p>
          <a:p>
            <a:pPr>
              <a:lnSpc>
                <a:spcPct val="120000"/>
              </a:lnSpc>
            </a:pP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principle </a:t>
            </a:r>
            <a:r>
              <a:rPr lang="en-US" dirty="0" smtClean="0"/>
              <a:t>effort (RPC-DAQ)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161257" y="3075057"/>
            <a:ext cx="4874188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SG" sz="2000" dirty="0" smtClean="0"/>
              <a:t>Discussion </a:t>
            </a:r>
            <a:r>
              <a:rPr lang="en-SG" sz="2000" dirty="0" smtClean="0"/>
              <a:t>meeting </a:t>
            </a:r>
            <a:r>
              <a:rPr lang="en-SG" sz="2000" dirty="0" smtClean="0"/>
              <a:t>on ICAL Electronics                                        </a:t>
            </a:r>
            <a:r>
              <a:rPr lang="en-SG" sz="2000" dirty="0" smtClean="0"/>
              <a:t>SINP, </a:t>
            </a:r>
            <a:r>
              <a:rPr lang="en-SG" sz="2000" dirty="0" smtClean="0"/>
              <a:t>Kolkata, April </a:t>
            </a:r>
            <a:r>
              <a:rPr lang="en-SG" sz="2000" dirty="0" smtClean="0"/>
              <a:t>29-30, </a:t>
            </a:r>
            <a:r>
              <a:rPr lang="en-SG" sz="2000" dirty="0" smtClean="0"/>
              <a:t>2011</a:t>
            </a:r>
            <a:endParaRPr lang="en-SG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of RPC-DAQ module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IITM designed MSP430 board</a:t>
            </a:r>
          </a:p>
          <a:p>
            <a:r>
              <a:rPr lang="en-US" dirty="0" smtClean="0"/>
              <a:t>Digital logic (rate scalers, latches etc.) in FPGA on a trainer kit </a:t>
            </a:r>
          </a:p>
          <a:p>
            <a:r>
              <a:rPr lang="en-US" dirty="0" smtClean="0"/>
              <a:t>SPI interface between the two</a:t>
            </a:r>
          </a:p>
          <a:p>
            <a:r>
              <a:rPr lang="en-US" dirty="0" smtClean="0"/>
              <a:t>Serial interface between the MSP board and the PC/host</a:t>
            </a:r>
          </a:p>
          <a:p>
            <a:r>
              <a:rPr lang="en-US" dirty="0" smtClean="0"/>
              <a:t>Appropriate signal translators for the existing system</a:t>
            </a:r>
          </a:p>
          <a:p>
            <a:r>
              <a:rPr lang="en-US" dirty="0" smtClean="0"/>
              <a:t>Will lead to a pilot RPC-DAQ board design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19</a:t>
            </a:fld>
            <a:endParaRPr kumimoji="0"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Parallel </a:t>
            </a:r>
            <a:r>
              <a:rPr lang="en-SG" dirty="0" smtClean="0"/>
              <a:t>Session </a:t>
            </a:r>
            <a:r>
              <a:rPr lang="en-SG" dirty="0" smtClean="0"/>
              <a:t>1 - </a:t>
            </a:r>
            <a:r>
              <a:rPr lang="en-SG" dirty="0" smtClean="0"/>
              <a:t>ICAL </a:t>
            </a:r>
            <a:r>
              <a:rPr lang="en-SG" dirty="0" smtClean="0"/>
              <a:t>Electronics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SG" sz="1800" dirty="0" smtClean="0">
                <a:solidFill>
                  <a:srgbClr val="00B0F0"/>
                </a:solidFill>
              </a:rPr>
              <a:t>Date and time: 11</a:t>
            </a:r>
            <a:r>
              <a:rPr lang="en-SG" sz="1800" baseline="30000" dirty="0" smtClean="0">
                <a:solidFill>
                  <a:srgbClr val="00B0F0"/>
                </a:solidFill>
              </a:rPr>
              <a:t>th</a:t>
            </a:r>
            <a:r>
              <a:rPr lang="en-SG" sz="1800" dirty="0" smtClean="0">
                <a:solidFill>
                  <a:srgbClr val="00B0F0"/>
                </a:solidFill>
              </a:rPr>
              <a:t> July </a:t>
            </a:r>
            <a:r>
              <a:rPr lang="en-SG" sz="1800" dirty="0" smtClean="0">
                <a:solidFill>
                  <a:srgbClr val="00B0F0"/>
                </a:solidFill>
              </a:rPr>
              <a:t>2011, </a:t>
            </a:r>
            <a:r>
              <a:rPr lang="en-SG" sz="1800" dirty="0" smtClean="0">
                <a:solidFill>
                  <a:srgbClr val="00B0F0"/>
                </a:solidFill>
              </a:rPr>
              <a:t>10am                      </a:t>
            </a:r>
            <a:endParaRPr lang="en-SG" sz="1800" dirty="0" smtClean="0">
              <a:solidFill>
                <a:srgbClr val="00B0F0"/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en-SG" sz="1800" dirty="0" smtClean="0">
                <a:solidFill>
                  <a:srgbClr val="00B0F0"/>
                </a:solidFill>
              </a:rPr>
              <a:t>Venue: </a:t>
            </a:r>
            <a:r>
              <a:rPr lang="en-SG" sz="1800" dirty="0" smtClean="0">
                <a:solidFill>
                  <a:srgbClr val="00B0F0"/>
                </a:solidFill>
              </a:rPr>
              <a:t>Ajay Divatia Lecture </a:t>
            </a:r>
            <a:r>
              <a:rPr lang="en-SG" sz="1800" dirty="0" smtClean="0">
                <a:solidFill>
                  <a:srgbClr val="00B0F0"/>
                </a:solidFill>
              </a:rPr>
              <a:t>Hall, VECC, Kolkata</a:t>
            </a:r>
          </a:p>
          <a:p>
            <a:pPr algn="ctr">
              <a:lnSpc>
                <a:spcPct val="120000"/>
              </a:lnSpc>
              <a:buNone/>
            </a:pPr>
            <a:endParaRPr lang="en-SG" sz="1800" dirty="0" smtClean="0"/>
          </a:p>
          <a:p>
            <a:pPr>
              <a:lnSpc>
                <a:spcPct val="120000"/>
              </a:lnSpc>
            </a:pPr>
            <a:r>
              <a:rPr lang="en-SG" sz="1800" dirty="0" smtClean="0"/>
              <a:t>Update </a:t>
            </a:r>
            <a:r>
              <a:rPr lang="en-SG" sz="1800" dirty="0" smtClean="0"/>
              <a:t>and status of ICAL Electronics activities: B.Satyanarayana, TIFR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Study of Anusparsh based front-end board </a:t>
            </a:r>
            <a:r>
              <a:rPr lang="en-SG" sz="1800" dirty="0" smtClean="0"/>
              <a:t>with </a:t>
            </a:r>
            <a:r>
              <a:rPr lang="en-SG" sz="1800" dirty="0" smtClean="0"/>
              <a:t>RPCs: B.Satyanarayana, TIFR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Report on chip development activities at IITM: Anil Prabhakar, IITM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Development of prototype RPC-DAQ module: Mandar Saraf, TIFR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Feasibility studies of DRS for ICAL </a:t>
            </a:r>
            <a:r>
              <a:rPr lang="en-SG" sz="1800" dirty="0" smtClean="0"/>
              <a:t>Electronics</a:t>
            </a:r>
            <a:r>
              <a:rPr lang="en-SG" sz="1800" dirty="0" smtClean="0"/>
              <a:t>: Deepak Samuel, TIFR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Alternate approach for ICAL backend DAQ: P.Nagaraj, TIFR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Validation of ICAL trigger scheme: Sudeshna Dasgupta, TIFR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Progress on ICAL power supply systems: Satyajit Saha, SINP (to be confirmed)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Roadmap and action plan till the next meeting: </a:t>
            </a:r>
            <a:r>
              <a:rPr lang="en-SG" sz="1800" dirty="0" smtClean="0"/>
              <a:t>All</a:t>
            </a:r>
          </a:p>
          <a:p>
            <a:pPr>
              <a:lnSpc>
                <a:spcPct val="120000"/>
              </a:lnSpc>
              <a:buNone/>
            </a:pPr>
            <a:endParaRPr lang="en-SG" sz="1800" dirty="0" smtClean="0"/>
          </a:p>
          <a:p>
            <a:pPr algn="ctr">
              <a:lnSpc>
                <a:spcPct val="120000"/>
              </a:lnSpc>
              <a:buNone/>
            </a:pPr>
            <a:r>
              <a:rPr lang="en-SG" sz="1800" dirty="0" smtClean="0">
                <a:solidFill>
                  <a:srgbClr val="00B0F0"/>
                </a:solidFill>
              </a:rPr>
              <a:t>This </a:t>
            </a:r>
            <a:r>
              <a:rPr lang="en-SG" sz="1800" dirty="0" smtClean="0">
                <a:solidFill>
                  <a:srgbClr val="00B0F0"/>
                </a:solidFill>
              </a:rPr>
              <a:t>is a brain-storming </a:t>
            </a:r>
            <a:r>
              <a:rPr lang="en-SG" sz="1800" dirty="0" smtClean="0">
                <a:solidFill>
                  <a:srgbClr val="00B0F0"/>
                </a:solidFill>
              </a:rPr>
              <a:t>session. So, durations </a:t>
            </a:r>
            <a:r>
              <a:rPr lang="en-SG" sz="1800" dirty="0" smtClean="0">
                <a:solidFill>
                  <a:srgbClr val="00B0F0"/>
                </a:solidFill>
              </a:rPr>
              <a:t>of </a:t>
            </a:r>
            <a:r>
              <a:rPr lang="en-SG" sz="1800" dirty="0" smtClean="0">
                <a:solidFill>
                  <a:srgbClr val="00B0F0"/>
                </a:solidFill>
              </a:rPr>
              <a:t>presentations </a:t>
            </a:r>
            <a:r>
              <a:rPr lang="en-SG" sz="1800" dirty="0" smtClean="0">
                <a:solidFill>
                  <a:srgbClr val="00B0F0"/>
                </a:solidFill>
              </a:rPr>
              <a:t>are not specified</a:t>
            </a:r>
            <a:r>
              <a:rPr lang="en-SG" sz="1800" dirty="0" smtClean="0">
                <a:solidFill>
                  <a:srgbClr val="00B0F0"/>
                </a:solidFill>
              </a:rPr>
              <a:t>!</a:t>
            </a:r>
            <a:endParaRPr lang="en-SG" sz="1800" dirty="0" smtClean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/>
              <a:t>Discussions </a:t>
            </a:r>
            <a:r>
              <a:rPr lang="en-US" sz="2800" dirty="0" smtClean="0"/>
              <a:t>at the </a:t>
            </a:r>
            <a:r>
              <a:rPr lang="en-US" sz="2800" dirty="0" smtClean="0"/>
              <a:t>ICAL </a:t>
            </a:r>
            <a:r>
              <a:rPr lang="en-US" sz="2800" dirty="0" smtClean="0"/>
              <a:t>Electronics </a:t>
            </a:r>
            <a:r>
              <a:rPr lang="en-US" sz="2800" dirty="0" smtClean="0"/>
              <a:t>Meeting, </a:t>
            </a:r>
            <a:br>
              <a:rPr lang="en-US" sz="2800" dirty="0" smtClean="0"/>
            </a:br>
            <a:r>
              <a:rPr lang="en-US" sz="2800" dirty="0" smtClean="0"/>
              <a:t>IIT Madras, August 9-11, 2010</a:t>
            </a:r>
            <a:endParaRPr lang="en-SG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161344"/>
            <a:ext cx="9000000" cy="5364000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SG" sz="3200" dirty="0" smtClean="0"/>
              <a:t>Interconnection </a:t>
            </a:r>
            <a:r>
              <a:rPr lang="en-SG" sz="3200" dirty="0" smtClean="0"/>
              <a:t>between RPC strips and preamp inputs (SINP/TIFR)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Problems with FPGA TDC (Hari, Sudeshna)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Problem with ASIC TDC (3</a:t>
            </a:r>
            <a:r>
              <a:rPr lang="en-SG" sz="3200" baseline="30000" dirty="0" smtClean="0"/>
              <a:t>rd</a:t>
            </a:r>
            <a:r>
              <a:rPr lang="en-SG" sz="3200" dirty="0" smtClean="0"/>
              <a:t> stage interpolation, Pooja)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ASIC or FPGA TDC?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If FPGA TDC, can we include all other logic (+ data transmitter) into it?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Can the 8-in-one FE board have TDC as well? This automatically means we will have TDC data for all channels.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FE output in LVDS? Depends on </a:t>
            </a:r>
            <a:r>
              <a:rPr lang="en-SG" sz="3200" dirty="0" smtClean="0"/>
              <a:t>the above</a:t>
            </a:r>
            <a:endParaRPr lang="en-SG" sz="3200" dirty="0" smtClean="0"/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Power supplies (LV and HV), distribution and monitoring – indigenous,  commercial, semi-commercial, dc-hvdc (SINP/VECC)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Network interface from RPC to the backend: Ethernet, fibre, w/l (IITM)</a:t>
            </a:r>
          </a:p>
          <a:p>
            <a:pPr lvl="1">
              <a:lnSpc>
                <a:spcPct val="120000"/>
              </a:lnSpc>
            </a:pPr>
            <a:r>
              <a:rPr lang="en-SG" sz="2800" dirty="0" smtClean="0"/>
              <a:t>Controller, n/w controller, Beegle board, Msp430 TI chip</a:t>
            </a:r>
          </a:p>
          <a:p>
            <a:pPr lvl="1">
              <a:lnSpc>
                <a:spcPct val="120000"/>
              </a:lnSpc>
            </a:pPr>
            <a:r>
              <a:rPr lang="en-SG" sz="2800" dirty="0" smtClean="0"/>
              <a:t>6-9 weeks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Problem regarding FPGA as trigger element (Mandar)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Calibration/synchronisation of global signals and data paths</a:t>
            </a:r>
          </a:p>
          <a:p>
            <a:pPr lvl="0">
              <a:lnSpc>
                <a:spcPct val="120000"/>
              </a:lnSpc>
            </a:pPr>
            <a:r>
              <a:rPr lang="en-SG" sz="3200" u="sng" dirty="0" smtClean="0">
                <a:solidFill>
                  <a:srgbClr val="FFFF00"/>
                </a:solidFill>
              </a:rPr>
              <a:t>Backend standard, alternate to VME</a:t>
            </a:r>
          </a:p>
          <a:p>
            <a:pPr lvl="0">
              <a:lnSpc>
                <a:spcPct val="120000"/>
              </a:lnSpc>
            </a:pPr>
            <a:r>
              <a:rPr lang="en-SG" sz="3200" u="sng" dirty="0" smtClean="0">
                <a:solidFill>
                  <a:srgbClr val="FFFF00"/>
                </a:solidFill>
              </a:rPr>
              <a:t>Distributed backend?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Trigger system – segmentation (James, Mandar, Sudeshna, Pooja)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Trigger-less system – any takers, on back foot for now? 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Supernova trigger?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Waveform sampler (Nagendra)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GPS based </a:t>
            </a:r>
            <a:r>
              <a:rPr lang="en-SG" sz="3200" dirty="0" smtClean="0"/>
              <a:t>RTC</a:t>
            </a:r>
            <a:endParaRPr lang="en-SG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20</a:t>
            </a:fld>
            <a:endParaRPr kumimoji="0"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Networked DAQ scheme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approach for VME back-end</a:t>
            </a:r>
          </a:p>
          <a:p>
            <a:r>
              <a:rPr lang="en-US" dirty="0" smtClean="0"/>
              <a:t>Choose  appropriate controller</a:t>
            </a:r>
          </a:p>
          <a:p>
            <a:r>
              <a:rPr lang="en-US" dirty="0" smtClean="0"/>
              <a:t>Simplified system design, cabling</a:t>
            </a:r>
          </a:p>
          <a:p>
            <a:r>
              <a:rPr lang="en-US" dirty="0" smtClean="0"/>
              <a:t>Speed, switching, protocols</a:t>
            </a:r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21</a:t>
            </a:fld>
            <a:endParaRPr kumimoji="0"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scheme for ICAL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Validation of </a:t>
            </a:r>
            <a:r>
              <a:rPr lang="en-US" smtClean="0"/>
              <a:t>the trigger schemes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Ready to go for implementation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Integration issues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Segment trigger module positions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Pre-trigger signal driving issues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Specifications</a:t>
            </a:r>
            <a:r>
              <a:rPr lang="en-US" dirty="0" smtClean="0"/>
              <a:t>:</a:t>
            </a:r>
            <a:endParaRPr lang="en-SG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Coincidence window: 100ns </a:t>
            </a:r>
            <a:endParaRPr lang="en-SG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Maximum trigger latency: 1us</a:t>
            </a:r>
            <a:endParaRPr lang="en-SG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Singles rate for RPC detector pickup strips: 250 Hz</a:t>
            </a:r>
            <a:endParaRPr lang="en-SG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The skew and jitter in arrival instant of the global trigger at different RPCs should be as low </a:t>
            </a:r>
            <a:r>
              <a:rPr lang="en-US" dirty="0" smtClean="0"/>
              <a:t>possible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News:</a:t>
            </a:r>
            <a:r>
              <a:rPr lang="en-US" dirty="0" smtClean="0"/>
              <a:t> BARC team (Anita Behere </a:t>
            </a:r>
            <a:r>
              <a:rPr lang="en-US" i="1" dirty="0" smtClean="0"/>
              <a:t>et al</a:t>
            </a:r>
            <a:r>
              <a:rPr lang="en-US" dirty="0" smtClean="0"/>
              <a:t>) joined the trigger team for implementation</a:t>
            </a:r>
            <a:endParaRPr lang="en-SG" dirty="0" smtClean="0"/>
          </a:p>
          <a:p>
            <a:pPr>
              <a:lnSpc>
                <a:spcPct val="120000"/>
              </a:lnSpc>
            </a:pP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22</a:t>
            </a:fld>
            <a:endParaRPr kumimoji="0"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components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RPC-DAQ controller firmware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Backend online DAQ system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Local and remote shift consoles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Data packing and archival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Event and monitor display panels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Event data quality monitors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Slow control and monitor consoles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Database standards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Plotting and analysis software standards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OS and development platforms</a:t>
            </a:r>
          </a:p>
          <a:p>
            <a:pPr>
              <a:lnSpc>
                <a:spcPct val="110000"/>
              </a:lnSpc>
            </a:pP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Discussion meeting on ICAL electronics                                        SINP, Kolkata                                        April 29-30, 2011</a:t>
            </a:r>
            <a:endParaRPr lang="en-SG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News:</a:t>
            </a:r>
            <a:r>
              <a:rPr lang="en-US" dirty="0" smtClean="0"/>
              <a:t> BARC team (Diwakar, Padmini </a:t>
            </a:r>
            <a:r>
              <a:rPr lang="en-US" i="1" dirty="0" smtClean="0"/>
              <a:t>et al</a:t>
            </a:r>
            <a:r>
              <a:rPr lang="en-US" dirty="0" smtClean="0"/>
              <a:t>) joined the software team</a:t>
            </a:r>
          </a:p>
          <a:p>
            <a:r>
              <a:rPr lang="en-US" dirty="0" smtClean="0"/>
              <a:t>Backend Data Acquisition and Monitoring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Event Data </a:t>
            </a:r>
            <a:r>
              <a:rPr lang="en-US" dirty="0" smtClean="0"/>
              <a:t>Acquisition</a:t>
            </a:r>
          </a:p>
          <a:p>
            <a:pPr lvl="1"/>
            <a:r>
              <a:rPr lang="en-US" dirty="0" smtClean="0"/>
              <a:t>Periodic Online Monitoring of RPC </a:t>
            </a:r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Event Data Quality </a:t>
            </a:r>
            <a:r>
              <a:rPr lang="en-US" dirty="0" smtClean="0"/>
              <a:t>Monitoring</a:t>
            </a:r>
          </a:p>
          <a:p>
            <a:pPr lvl="1"/>
            <a:r>
              <a:rPr lang="en-IN" dirty="0" smtClean="0"/>
              <a:t>Control and Monitoring </a:t>
            </a:r>
            <a:r>
              <a:rPr lang="en-IN" dirty="0" smtClean="0"/>
              <a:t>Console</a:t>
            </a:r>
          </a:p>
          <a:p>
            <a:pPr lvl="1"/>
            <a:r>
              <a:rPr lang="en-IN" dirty="0" smtClean="0"/>
              <a:t>Local and Remote </a:t>
            </a:r>
            <a:r>
              <a:rPr lang="en-IN" dirty="0" smtClean="0"/>
              <a:t>Consoles</a:t>
            </a:r>
          </a:p>
          <a:p>
            <a:r>
              <a:rPr lang="en-IN" dirty="0" smtClean="0"/>
              <a:t>Front-end firmware/software will be responsibility of the TIFR group</a:t>
            </a:r>
            <a:endParaRPr lang="en-US" dirty="0" smtClean="0"/>
          </a:p>
          <a:p>
            <a:r>
              <a:rPr lang="en-US" dirty="0" smtClean="0"/>
              <a:t>Scope for more players (especially physicists)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24</a:t>
            </a:fld>
            <a:endParaRPr kumimoji="0"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issues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SINP, ECIL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25</a:t>
            </a:fld>
            <a:endParaRPr kumimoji="0"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issues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Mounting of electronics on top of RPC is not </a:t>
            </a:r>
            <a:r>
              <a:rPr lang="en-US" i="1" dirty="0" smtClean="0"/>
              <a:t>liked</a:t>
            </a:r>
            <a:r>
              <a:rPr lang="en-US" dirty="0" smtClean="0"/>
              <a:t> </a:t>
            </a:r>
            <a:r>
              <a:rPr lang="en-US" dirty="0" smtClean="0"/>
              <a:t>– wasting of space/volume</a:t>
            </a:r>
          </a:p>
          <a:p>
            <a:r>
              <a:rPr lang="en-US" dirty="0" smtClean="0"/>
              <a:t>Suggestion to mount on the sides</a:t>
            </a:r>
          </a:p>
          <a:p>
            <a:r>
              <a:rPr lang="en-US" dirty="0" smtClean="0"/>
              <a:t>Increase the shamperred areas on four corners of the RPC</a:t>
            </a:r>
          </a:p>
          <a:p>
            <a:r>
              <a:rPr lang="en-US" dirty="0" smtClean="0"/>
              <a:t>Mount DAQ for two planes (X &amp; Y) and power supplies (LV, HV) in these areas</a:t>
            </a:r>
          </a:p>
          <a:p>
            <a:r>
              <a:rPr lang="en-US" dirty="0" smtClean="0"/>
              <a:t>Front-ends to be mounted along the planes</a:t>
            </a:r>
          </a:p>
          <a:p>
            <a:r>
              <a:rPr lang="en-US" dirty="0" smtClean="0"/>
              <a:t>Issue of pickup-strips to the front-end solved automatically!</a:t>
            </a:r>
          </a:p>
          <a:p>
            <a:r>
              <a:rPr lang="en-US" dirty="0" smtClean="0"/>
              <a:t>Modeling and prototyping in progress</a:t>
            </a:r>
          </a:p>
          <a:p>
            <a:r>
              <a:rPr lang="en-US" dirty="0" smtClean="0"/>
              <a:t>Industrial dimensions of glass is helping this scheme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26</a:t>
            </a:fld>
            <a:endParaRPr kumimoji="0"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diagram of RPC-DAQ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pic>
        <p:nvPicPr>
          <p:cNvPr id="11" name="Content Placeholder 10" descr="RPC_elec_layou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781" t="1963" r="10156" b="4250"/>
          <a:stretch>
            <a:fillRect/>
          </a:stretch>
        </p:blipFill>
        <p:spPr>
          <a:xfrm>
            <a:off x="467544" y="1008000"/>
            <a:ext cx="540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940152" y="1944104"/>
            <a:ext cx="3024336" cy="4221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0000" marR="0" lvl="0" indent="-2520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S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8,</a:t>
            </a:r>
            <a:r>
              <a:rPr kumimoji="0" lang="en-SG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LVDS </a:t>
            </a:r>
            <a:r>
              <a:rPr kumimoji="0" lang="en-S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pairs of unshaped comparator</a:t>
            </a:r>
            <a:r>
              <a:rPr kumimoji="0" lang="en-SG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signals (I)</a:t>
            </a:r>
          </a:p>
          <a:p>
            <a:pPr marL="360000" lvl="0" indent="-252000">
              <a:lnSpc>
                <a:spcPct val="12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75000"/>
              <a:buFont typeface="Wingdings" pitchFamily="2" charset="2"/>
              <a:buChar char="v"/>
            </a:pPr>
            <a:r>
              <a:rPr lang="en-US" baseline="0" dirty="0" smtClean="0"/>
              <a:t>1, </a:t>
            </a:r>
            <a:r>
              <a:rPr lang="en-US" dirty="0" smtClean="0"/>
              <a:t>amplified &amp; </a:t>
            </a:r>
            <a:r>
              <a:rPr lang="en-US" baseline="0" dirty="0" smtClean="0"/>
              <a:t>multiplexed RPC pulse on  50</a:t>
            </a:r>
            <a:r>
              <a:rPr lang="en-US" baseline="0" dirty="0" smtClean="0">
                <a:sym typeface="Symbol"/>
              </a:rPr>
              <a:t> (I)</a:t>
            </a:r>
          </a:p>
          <a:p>
            <a:pPr marL="360000" lvl="0" indent="-252000">
              <a:lnSpc>
                <a:spcPct val="12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75000"/>
              <a:buFont typeface="Wingdings" pitchFamily="2" charset="2"/>
              <a:buChar char="v"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3-bit channel address bus for multiplexer (O)</a:t>
            </a:r>
          </a:p>
          <a:p>
            <a:pPr marL="360000" lvl="0" indent="-252000">
              <a:lnSpc>
                <a:spcPct val="12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sym typeface="Symbol"/>
              </a:rPr>
              <a:t>Power supplies (O)</a:t>
            </a:r>
          </a:p>
          <a:p>
            <a:pPr marL="360000" lvl="0" indent="-252000">
              <a:lnSpc>
                <a:spcPct val="12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75000"/>
              <a:buFont typeface="Wingdings" pitchFamily="2" charset="2"/>
              <a:buChar char="v"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Threshold control  (d.c. or DAC bus) (O) </a:t>
            </a:r>
          </a:p>
          <a:p>
            <a:pPr marL="360000" lvl="0" indent="-252000">
              <a:lnSpc>
                <a:spcPct val="12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75000"/>
              <a:buFont typeface="Wingdings" pitchFamily="2" charset="2"/>
              <a:buChar char="v"/>
            </a:pPr>
            <a:endParaRPr kumimoji="0" lang="en-SG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100800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Front-end to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RPC-DAQ bus</a:t>
            </a:r>
            <a:endParaRPr lang="en-SG" sz="24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front-end ASIC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</a:t>
            </a:fld>
            <a:endParaRPr kumimoji="0"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54230" y="1008000"/>
            <a:ext cx="8835541" cy="4968000"/>
            <a:chOff x="380284" y="465138"/>
            <a:chExt cx="8323244" cy="4679950"/>
          </a:xfrm>
        </p:grpSpPr>
        <p:sp>
          <p:nvSpPr>
            <p:cNvPr id="7" name="TextBox 6"/>
            <p:cNvSpPr txBox="1"/>
            <p:nvPr/>
          </p:nvSpPr>
          <p:spPr>
            <a:xfrm>
              <a:off x="7993077" y="2625112"/>
              <a:ext cx="7104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Amp_out</a:t>
              </a:r>
              <a:endParaRPr lang="en-US" sz="9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 flipH="1" flipV="1">
              <a:off x="1694793" y="2592449"/>
              <a:ext cx="3745379" cy="149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536609" y="3118268"/>
              <a:ext cx="1246672" cy="1490"/>
            </a:xfrm>
            <a:prstGeom prst="line">
              <a:avLst/>
            </a:prstGeom>
            <a:ln w="254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6034365" y="2593194"/>
              <a:ext cx="1000909" cy="936345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8:1 Analog Multiplexer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3321778" y="2337899"/>
              <a:ext cx="850336" cy="74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746573" y="2743755"/>
              <a:ext cx="228779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066411" y="4040344"/>
              <a:ext cx="1361069" cy="74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746573" y="3359295"/>
              <a:ext cx="228779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571378" y="3064851"/>
              <a:ext cx="402152" cy="1490"/>
            </a:xfrm>
            <a:prstGeom prst="line">
              <a:avLst/>
            </a:prstGeom>
            <a:ln w="254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175353" y="2488388"/>
              <a:ext cx="7825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Channel-0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75353" y="3103928"/>
              <a:ext cx="7825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Channel-7</a:t>
              </a:r>
              <a:endParaRPr lang="en-US" sz="9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321246" y="2678317"/>
              <a:ext cx="720000" cy="680978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Output </a:t>
              </a:r>
              <a:r>
                <a:rPr lang="en-US" sz="900" dirty="0" smtClean="0">
                  <a:solidFill>
                    <a:schemeClr val="tx1"/>
                  </a:solidFill>
                </a:rPr>
                <a:t>Buffer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8054841" y="3018806"/>
              <a:ext cx="357467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09"/>
            <p:cNvGrpSpPr/>
            <p:nvPr/>
          </p:nvGrpSpPr>
          <p:grpSpPr>
            <a:xfrm>
              <a:off x="886834" y="1060994"/>
              <a:ext cx="5219022" cy="1276834"/>
              <a:chOff x="457200" y="1143000"/>
              <a:chExt cx="5562600" cy="1143000"/>
            </a:xfrm>
          </p:grpSpPr>
          <p:grpSp>
            <p:nvGrpSpPr>
              <p:cNvPr id="46" name="Group 25"/>
              <p:cNvGrpSpPr/>
              <p:nvPr/>
            </p:nvGrpSpPr>
            <p:grpSpPr>
              <a:xfrm>
                <a:off x="457200" y="1143000"/>
                <a:ext cx="5562600" cy="1143000"/>
                <a:chOff x="457200" y="1143000"/>
                <a:chExt cx="5562600" cy="1143000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528934" y="1447800"/>
                  <a:ext cx="133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Regulated Cascode </a:t>
                  </a:r>
                  <a:r>
                    <a:rPr lang="en-US" sz="900" dirty="0" smtClean="0">
                      <a:solidFill>
                        <a:schemeClr val="tx1"/>
                      </a:solidFill>
                    </a:rPr>
                    <a:t>Transimpedance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 Amplifier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2209800" y="1447800"/>
                  <a:ext cx="972000" cy="6840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Differential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3733800" y="1447800"/>
                  <a:ext cx="1044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Comparator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4953000" y="1447800"/>
                  <a:ext cx="9144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LVDS </a:t>
                  </a:r>
                  <a:r>
                    <a:rPr lang="en-US" sz="900" dirty="0" smtClean="0">
                      <a:solidFill>
                        <a:schemeClr val="tx1"/>
                      </a:solidFill>
                    </a:rPr>
                    <a:t>output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 driver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1847850" y="16764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3182134" y="1903412"/>
                  <a:ext cx="54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1847850" y="19050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>
                  <a:stCxn id="50" idx="3"/>
                  <a:endCxn id="51" idx="1"/>
                </p:cNvCxnSpPr>
                <p:nvPr/>
              </p:nvCxnSpPr>
              <p:spPr>
                <a:xfrm>
                  <a:off x="4777800" y="1790700"/>
                  <a:ext cx="1752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18"/>
                <p:cNvCxnSpPr/>
                <p:nvPr/>
              </p:nvCxnSpPr>
              <p:spPr>
                <a:xfrm>
                  <a:off x="3310154" y="1676400"/>
                  <a:ext cx="432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ctangle 29"/>
                <p:cNvSpPr/>
                <p:nvPr/>
              </p:nvSpPr>
              <p:spPr>
                <a:xfrm>
                  <a:off x="457200" y="1143000"/>
                  <a:ext cx="5562600" cy="1143000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533400" y="1371600"/>
                <a:ext cx="2667000" cy="83820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184"/>
            <p:cNvGrpSpPr/>
            <p:nvPr/>
          </p:nvGrpSpPr>
          <p:grpSpPr>
            <a:xfrm>
              <a:off x="886834" y="3868254"/>
              <a:ext cx="5219022" cy="1276834"/>
              <a:chOff x="572666" y="4113212"/>
              <a:chExt cx="5562600" cy="1143000"/>
            </a:xfrm>
          </p:grpSpPr>
          <p:grpSp>
            <p:nvGrpSpPr>
              <p:cNvPr id="34" name="Group 58"/>
              <p:cNvGrpSpPr/>
              <p:nvPr/>
            </p:nvGrpSpPr>
            <p:grpSpPr>
              <a:xfrm>
                <a:off x="572666" y="4113212"/>
                <a:ext cx="5562600" cy="1143000"/>
                <a:chOff x="457200" y="1143000"/>
                <a:chExt cx="5562600" cy="1143000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>
                  <a:off x="527444" y="1447800"/>
                  <a:ext cx="133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Regulated Cascode Transimpedance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2209800" y="1447800"/>
                  <a:ext cx="97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Differential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3733800" y="1447800"/>
                  <a:ext cx="1044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Comparator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4953000" y="1447800"/>
                  <a:ext cx="9144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LVDS output driver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1847850" y="16764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3181350" y="1903412"/>
                  <a:ext cx="54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1847850" y="19050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>
                  <a:stCxn id="38" idx="3"/>
                  <a:endCxn id="39" idx="1"/>
                </p:cNvCxnSpPr>
                <p:nvPr/>
              </p:nvCxnSpPr>
              <p:spPr>
                <a:xfrm>
                  <a:off x="4777800" y="1790700"/>
                  <a:ext cx="1752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3302358" y="1676400"/>
                  <a:ext cx="432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ctangle 44"/>
                <p:cNvSpPr/>
                <p:nvPr/>
              </p:nvSpPr>
              <p:spPr>
                <a:xfrm>
                  <a:off x="457200" y="1143000"/>
                  <a:ext cx="5562600" cy="1143000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648866" y="4341812"/>
                <a:ext cx="2667000" cy="83820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896482" y="465138"/>
              <a:ext cx="12907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Common threshold</a:t>
              </a:r>
              <a:endParaRPr lang="en-US" sz="9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962871" y="1656850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606312" y="1656850"/>
              <a:ext cx="8306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LVDS_out0</a:t>
              </a:r>
              <a:endParaRPr lang="en-US" sz="10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962871" y="1912216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962871" y="4464110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606312" y="4464110"/>
              <a:ext cx="8306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LVDS_out7</a:t>
              </a:r>
              <a:endParaRPr lang="en-US" sz="9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962871" y="4719477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68660" y="1741972"/>
              <a:ext cx="42896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80284" y="1466921"/>
              <a:ext cx="4651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Ch-0</a:t>
              </a:r>
              <a:endParaRPr lang="en-US" sz="1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9893" y="4293865"/>
              <a:ext cx="4651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Ch-7</a:t>
              </a:r>
              <a:endParaRPr lang="en-US" sz="10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67131" y="4568916"/>
              <a:ext cx="42896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035273" y="3018806"/>
              <a:ext cx="285974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Content Placeholder 4" descr="scope_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790"/>
          <a:stretch>
            <a:fillRect/>
          </a:stretch>
        </p:blipFill>
        <p:spPr>
          <a:xfrm>
            <a:off x="827584" y="3094718"/>
            <a:ext cx="2520280" cy="144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35496" y="9000"/>
            <a:ext cx="8403194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382504" y="3123000"/>
            <a:ext cx="6840000" cy="612000"/>
          </a:xfrm>
        </p:spPr>
        <p:txBody>
          <a:bodyPr anchor="t" anchorCtr="1">
            <a:normAutofit/>
          </a:bodyPr>
          <a:lstStyle/>
          <a:p>
            <a:pPr algn="ctr"/>
            <a:r>
              <a:rPr lang="en-US" sz="3200" dirty="0" smtClean="0"/>
              <a:t>Testing </a:t>
            </a:r>
            <a:r>
              <a:rPr lang="en-US" sz="3200" dirty="0" smtClean="0"/>
              <a:t>of front-end board on RPC</a:t>
            </a:r>
            <a:endParaRPr lang="en-SG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8-channel front-end board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</a:t>
            </a:fld>
            <a:endParaRPr kumimoji="0" lang="en-US" dirty="0"/>
          </a:p>
        </p:txBody>
      </p:sp>
      <p:pic>
        <p:nvPicPr>
          <p:cNvPr id="6" name="Picture 2" descr="DSCN8883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5648" t="30038" r="9175" b="10088"/>
          <a:stretch>
            <a:fillRect/>
          </a:stretch>
        </p:blipFill>
        <p:spPr bwMode="auto">
          <a:xfrm>
            <a:off x="72000" y="1278558"/>
            <a:ext cx="9000000" cy="430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front-end board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8 amplifier + discriminator channels</a:t>
            </a:r>
            <a:endParaRPr lang="en-US" sz="3200" dirty="0" smtClean="0"/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Gain = </a:t>
            </a:r>
            <a:r>
              <a:rPr lang="en-US" sz="3200" dirty="0" smtClean="0"/>
              <a:t>Output </a:t>
            </a:r>
            <a:r>
              <a:rPr lang="en-US" sz="3200" dirty="0" smtClean="0"/>
              <a:t>voltage</a:t>
            </a:r>
            <a:r>
              <a:rPr lang="en-US" sz="3200" dirty="0" smtClean="0"/>
              <a:t>/ Input </a:t>
            </a:r>
            <a:r>
              <a:rPr lang="en-US" sz="3200" dirty="0" smtClean="0"/>
              <a:t>current</a:t>
            </a:r>
          </a:p>
          <a:p>
            <a:pPr lvl="0">
              <a:lnSpc>
                <a:spcPct val="120000"/>
              </a:lnSpc>
            </a:pPr>
            <a:r>
              <a:rPr lang="en-US" sz="3200" dirty="0" smtClean="0"/>
              <a:t>Typical gain obtained with the test setup 4-5mV/</a:t>
            </a:r>
            <a:r>
              <a:rPr lang="el-GR" sz="3200" dirty="0" smtClean="0"/>
              <a:t>μ</a:t>
            </a:r>
            <a:r>
              <a:rPr lang="en-US" sz="3200" dirty="0" smtClean="0"/>
              <a:t>A</a:t>
            </a:r>
          </a:p>
          <a:p>
            <a:pPr lvl="0">
              <a:lnSpc>
                <a:spcPct val="120000"/>
              </a:lnSpc>
            </a:pPr>
            <a:r>
              <a:rPr lang="en-US" sz="3200" dirty="0" smtClean="0"/>
              <a:t>The designed gain was 8mV/</a:t>
            </a:r>
            <a:r>
              <a:rPr lang="el-GR" sz="3200" dirty="0" smtClean="0"/>
              <a:t>μ</a:t>
            </a:r>
            <a:r>
              <a:rPr lang="en-US" sz="3200" dirty="0" smtClean="0"/>
              <a:t>A; but reduced on board to contain instability</a:t>
            </a:r>
            <a:endParaRPr lang="en-SG" sz="3200" dirty="0" smtClean="0"/>
          </a:p>
          <a:p>
            <a:pPr>
              <a:lnSpc>
                <a:spcPct val="120000"/>
              </a:lnSpc>
            </a:pPr>
            <a:r>
              <a:rPr lang="en-US" sz="3200" dirty="0" smtClean="0"/>
              <a:t>0.1</a:t>
            </a:r>
            <a:r>
              <a:rPr lang="el-GR" sz="3200" dirty="0" smtClean="0"/>
              <a:t>μ</a:t>
            </a:r>
            <a:r>
              <a:rPr lang="en-US" sz="3200" dirty="0" smtClean="0"/>
              <a:t>F capacitor is placed at input as RPC strips are terminated using 50Ω Resistors. </a:t>
            </a:r>
            <a:r>
              <a:rPr lang="en-US" sz="3200" dirty="0" smtClean="0"/>
              <a:t>Multiplexed buffered </a:t>
            </a:r>
            <a:r>
              <a:rPr lang="en-US" sz="3200" dirty="0" smtClean="0"/>
              <a:t>analog </a:t>
            </a:r>
            <a:r>
              <a:rPr lang="en-US" sz="3200" dirty="0" smtClean="0"/>
              <a:t>(inverted</a:t>
            </a:r>
            <a:r>
              <a:rPr lang="en-US" sz="3200" dirty="0" smtClean="0"/>
              <a:t>) </a:t>
            </a:r>
            <a:r>
              <a:rPr lang="en-US" sz="3200" dirty="0" smtClean="0"/>
              <a:t>output  available</a:t>
            </a:r>
            <a:endParaRPr lang="en-US" sz="3200" dirty="0" smtClean="0"/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Buffered a</a:t>
            </a:r>
            <a:r>
              <a:rPr lang="en-US" sz="3200" dirty="0" smtClean="0"/>
              <a:t>nalog signal = </a:t>
            </a:r>
            <a:r>
              <a:rPr lang="en-US" sz="3200" dirty="0" smtClean="0"/>
              <a:t>½ </a:t>
            </a:r>
            <a:r>
              <a:rPr lang="en-US" sz="3200" dirty="0" smtClean="0"/>
              <a:t>actual output (due to 50Ω termination)</a:t>
            </a:r>
            <a:endParaRPr lang="en-US" sz="3200" dirty="0" smtClean="0"/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Comparator threshold </a:t>
            </a:r>
            <a:r>
              <a:rPr lang="en-US" sz="3200" dirty="0" smtClean="0"/>
              <a:t>= Voltage@pin38 – </a:t>
            </a:r>
            <a:r>
              <a:rPr lang="en-US" sz="3200" dirty="0" smtClean="0"/>
              <a:t>Voltage@pin9</a:t>
            </a:r>
            <a:endParaRPr lang="en-US" sz="3200" dirty="0" smtClean="0"/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Discriminator output </a:t>
            </a:r>
            <a:r>
              <a:rPr lang="en-US" sz="3200" dirty="0" smtClean="0"/>
              <a:t>in </a:t>
            </a:r>
            <a:r>
              <a:rPr lang="en-US" sz="3200" dirty="0" smtClean="0"/>
              <a:t>LVDS </a:t>
            </a:r>
            <a:r>
              <a:rPr lang="en-US" sz="3200" dirty="0" smtClean="0"/>
              <a:t>logic (4mA)</a:t>
            </a:r>
          </a:p>
          <a:p>
            <a:pPr lvl="0">
              <a:lnSpc>
                <a:spcPct val="120000"/>
              </a:lnSpc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Linearity studies of the front-end </a:t>
            </a:r>
            <a:r>
              <a:rPr lang="en-US" dirty="0" smtClean="0"/>
              <a:t>board</a:t>
            </a:r>
            <a:endParaRPr lang="en-SG" dirty="0"/>
          </a:p>
        </p:txBody>
      </p:sp>
      <p:pic>
        <p:nvPicPr>
          <p:cNvPr id="8" name="Chart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735"/>
          <a:stretch>
            <a:fillRect/>
          </a:stretch>
        </p:blipFill>
        <p:spPr bwMode="auto">
          <a:xfrm>
            <a:off x="72000" y="1008000"/>
            <a:ext cx="9000000" cy="56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4008" y="4869160"/>
            <a:ext cx="2952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Channel-to-channel gain variation is a concern</a:t>
            </a:r>
            <a:endParaRPr lang="en-SG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of front-end boards with pulser</a:t>
            </a:r>
            <a:endParaRPr lang="en-SG" dirty="0"/>
          </a:p>
        </p:txBody>
      </p:sp>
      <p:pic>
        <p:nvPicPr>
          <p:cNvPr id="1027" name="Chart 10"/>
          <p:cNvPicPr>
            <a:picLocks noChangeArrowheads="1"/>
          </p:cNvPicPr>
          <p:nvPr/>
        </p:nvPicPr>
        <p:blipFill>
          <a:blip r:embed="rId2" cstate="print"/>
          <a:srcRect l="3019" t="13778" r="13283"/>
          <a:stretch>
            <a:fillRect/>
          </a:stretch>
        </p:blipFill>
        <p:spPr bwMode="auto">
          <a:xfrm>
            <a:off x="72000" y="3798073"/>
            <a:ext cx="5492692" cy="301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rpc-analog2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31299" r="31299"/>
          <a:stretch>
            <a:fillRect/>
          </a:stretch>
        </p:blipFill>
        <p:spPr bwMode="auto">
          <a:xfrm>
            <a:off x="5508104" y="980728"/>
            <a:ext cx="3592072" cy="27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Chart 2"/>
          <p:cNvPicPr>
            <a:picLocks noChangeArrowheads="1"/>
          </p:cNvPicPr>
          <p:nvPr/>
        </p:nvPicPr>
        <p:blipFill>
          <a:blip r:embed="rId4" cstate="print"/>
          <a:srcRect l="3019" t="13078" r="13283" b="10060"/>
          <a:stretch>
            <a:fillRect/>
          </a:stretch>
        </p:blipFill>
        <p:spPr bwMode="auto">
          <a:xfrm>
            <a:off x="72000" y="980728"/>
            <a:ext cx="5472000" cy="27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rpc-analog"/>
          <p:cNvPicPr>
            <a:picLocks noChangeAspect="1" noChangeArrowheads="1"/>
          </p:cNvPicPr>
          <p:nvPr/>
        </p:nvPicPr>
        <p:blipFill>
          <a:blip r:embed="rId5" cstate="print"/>
          <a:srcRect l="33366" r="33366"/>
          <a:stretch>
            <a:fillRect/>
          </a:stretch>
        </p:blipFill>
        <p:spPr bwMode="auto">
          <a:xfrm>
            <a:off x="5566137" y="3798000"/>
            <a:ext cx="3536619" cy="30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680000" y="2492896"/>
            <a:ext cx="12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FEB - 1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0000" y="5487615"/>
            <a:ext cx="12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FEB - 2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9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3318</TotalTime>
  <Words>1713</Words>
  <Application>Microsoft Office PowerPoint</Application>
  <PresentationFormat>On-screen Show (4:3)</PresentationFormat>
  <Paragraphs>251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Update and status of  ICAL electronics</vt:lpstr>
      <vt:lpstr>Parallel Session 1 - ICAL Electronics</vt:lpstr>
      <vt:lpstr>Functional diagram of RPC-DAQ</vt:lpstr>
      <vt:lpstr>Architecture of front-end ASIC</vt:lpstr>
      <vt:lpstr>Testing of front-end board on RPC</vt:lpstr>
      <vt:lpstr>8-channel front-end board</vt:lpstr>
      <vt:lpstr>Features of the front-end board</vt:lpstr>
      <vt:lpstr>Linearity studies of the front-end board</vt:lpstr>
      <vt:lpstr>Testing of front-end boards with pulser</vt:lpstr>
      <vt:lpstr>Work in progress and action plan</vt:lpstr>
      <vt:lpstr>Slide 11</vt:lpstr>
      <vt:lpstr>Design tools for TDC design</vt:lpstr>
      <vt:lpstr>Licensed IPs</vt:lpstr>
      <vt:lpstr>Discussions at the ICAL Electronics Meeting,  IIT Madras, August 9-11, 2010</vt:lpstr>
      <vt:lpstr>Role of waveform sampler for ICAL</vt:lpstr>
      <vt:lpstr>Specifications of DRS4 waveform sampler</vt:lpstr>
      <vt:lpstr>Chip design activities at IIT Madras</vt:lpstr>
      <vt:lpstr>Proof of principle effort (RPC-DAQ)</vt:lpstr>
      <vt:lpstr>Prototyping of RPC-DAQ module</vt:lpstr>
      <vt:lpstr>Discussions at the ICAL Electronics Meeting,  IIT Madras, August 9-11, 2010</vt:lpstr>
      <vt:lpstr>Networked DAQ scheme</vt:lpstr>
      <vt:lpstr>Trigger scheme for ICAL</vt:lpstr>
      <vt:lpstr>Software components</vt:lpstr>
      <vt:lpstr>Software</vt:lpstr>
      <vt:lpstr>Power supply issues</vt:lpstr>
      <vt:lpstr>Integration issues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Satyanarayana Bheesette</dc:creator>
  <cp:lastModifiedBy>Satyanarayana Bheesette</cp:lastModifiedBy>
  <cp:revision>184</cp:revision>
  <dcterms:created xsi:type="dcterms:W3CDTF">2011-01-23T03:58:48Z</dcterms:created>
  <dcterms:modified xsi:type="dcterms:W3CDTF">2011-07-11T03:56:14Z</dcterms:modified>
</cp:coreProperties>
</file>