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Layouts/slideLayout182.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Default Extension="wmf" ContentType="image/x-wmf"/>
  <Override PartName="/ppt/notesSlides/notesSlide18.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slideMasters/slideMaster13.xml" ContentType="application/vnd.openxmlformats-officedocument.presentationml.slideMaster+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theme/theme9.xml" ContentType="application/vnd.openxmlformats-officedocument.theme+xml"/>
  <Override PartName="/ppt/theme/theme13.xml" ContentType="application/vnd.openxmlformats-officedocument.theme+xml"/>
  <Override PartName="/ppt/slideLayouts/slideLayout179.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68.xml" ContentType="application/vnd.openxmlformats-officedocument.presentationml.slideLayout+xml"/>
  <Override PartName="/ppt/slideLayouts/slideLayout186.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s/slide40.xml" ContentType="application/vnd.openxmlformats-officedocument.presentationml.slide+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slides/slide89.xml" ContentType="application/vnd.openxmlformats-officedocument.presentationml.slide+xml"/>
  <Override PartName="/ppt/slideLayouts/slideLayout99.xml" ContentType="application/vnd.openxmlformats-officedocument.presentationml.slideLayout+xml"/>
  <Override PartName="/ppt/slides/slide78.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s/slide97.xml" ContentType="application/vnd.openxmlformats-officedocument.presentationml.slide+xml"/>
  <Override PartName="/ppt/slideLayouts/slideLayout14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notesSlides/notesSlide19.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2" r:id="rId2"/>
    <p:sldMasterId id="2147483684" r:id="rId3"/>
    <p:sldMasterId id="2147483697" r:id="rId4"/>
    <p:sldMasterId id="2147483710" r:id="rId5"/>
    <p:sldMasterId id="2147483723" r:id="rId6"/>
    <p:sldMasterId id="2147483736" r:id="rId7"/>
    <p:sldMasterId id="2147483749" r:id="rId8"/>
    <p:sldMasterId id="2147483762" r:id="rId9"/>
    <p:sldMasterId id="2147483775" r:id="rId10"/>
    <p:sldMasterId id="2147483788" r:id="rId11"/>
    <p:sldMasterId id="2147483801" r:id="rId12"/>
    <p:sldMasterId id="2147483814" r:id="rId13"/>
    <p:sldMasterId id="2147483826" r:id="rId14"/>
    <p:sldMasterId id="2147483838" r:id="rId15"/>
    <p:sldMasterId id="2147483850" r:id="rId16"/>
  </p:sldMasterIdLst>
  <p:notesMasterIdLst>
    <p:notesMasterId r:id="rId115"/>
  </p:notesMasterIdLst>
  <p:sldIdLst>
    <p:sldId id="256" r:id="rId17"/>
    <p:sldId id="359" r:id="rId18"/>
    <p:sldId id="591" r:id="rId19"/>
    <p:sldId id="296" r:id="rId20"/>
    <p:sldId id="368" r:id="rId21"/>
    <p:sldId id="383" r:id="rId22"/>
    <p:sldId id="703" r:id="rId23"/>
    <p:sldId id="384" r:id="rId24"/>
    <p:sldId id="394" r:id="rId25"/>
    <p:sldId id="395" r:id="rId26"/>
    <p:sldId id="705" r:id="rId27"/>
    <p:sldId id="385" r:id="rId28"/>
    <p:sldId id="386" r:id="rId29"/>
    <p:sldId id="421" r:id="rId30"/>
    <p:sldId id="592" r:id="rId31"/>
    <p:sldId id="713" r:id="rId32"/>
    <p:sldId id="686" r:id="rId33"/>
    <p:sldId id="381" r:id="rId34"/>
    <p:sldId id="606" r:id="rId35"/>
    <p:sldId id="704" r:id="rId36"/>
    <p:sldId id="680" r:id="rId37"/>
    <p:sldId id="401" r:id="rId38"/>
    <p:sldId id="714" r:id="rId39"/>
    <p:sldId id="715" r:id="rId40"/>
    <p:sldId id="716" r:id="rId41"/>
    <p:sldId id="717" r:id="rId42"/>
    <p:sldId id="718" r:id="rId43"/>
    <p:sldId id="719" r:id="rId44"/>
    <p:sldId id="727" r:id="rId45"/>
    <p:sldId id="346" r:id="rId46"/>
    <p:sldId id="280" r:id="rId47"/>
    <p:sldId id="311" r:id="rId48"/>
    <p:sldId id="729" r:id="rId49"/>
    <p:sldId id="273" r:id="rId50"/>
    <p:sldId id="367" r:id="rId51"/>
    <p:sldId id="419" r:id="rId52"/>
    <p:sldId id="675" r:id="rId53"/>
    <p:sldId id="331" r:id="rId54"/>
    <p:sldId id="304" r:id="rId55"/>
    <p:sldId id="307" r:id="rId56"/>
    <p:sldId id="735" r:id="rId57"/>
    <p:sldId id="736" r:id="rId58"/>
    <p:sldId id="737" r:id="rId59"/>
    <p:sldId id="711" r:id="rId60"/>
    <p:sldId id="443" r:id="rId61"/>
    <p:sldId id="712" r:id="rId62"/>
    <p:sldId id="725" r:id="rId63"/>
    <p:sldId id="272" r:id="rId64"/>
    <p:sldId id="598" r:id="rId65"/>
    <p:sldId id="615" r:id="rId66"/>
    <p:sldId id="308" r:id="rId67"/>
    <p:sldId id="336" r:id="rId68"/>
    <p:sldId id="344" r:id="rId69"/>
    <p:sldId id="726" r:id="rId70"/>
    <p:sldId id="627" r:id="rId71"/>
    <p:sldId id="406" r:id="rId72"/>
    <p:sldId id="397" r:id="rId73"/>
    <p:sldId id="422" r:id="rId74"/>
    <p:sldId id="731" r:id="rId75"/>
    <p:sldId id="730" r:id="rId76"/>
    <p:sldId id="642" r:id="rId77"/>
    <p:sldId id="645" r:id="rId78"/>
    <p:sldId id="710" r:id="rId79"/>
    <p:sldId id="709" r:id="rId80"/>
    <p:sldId id="654" r:id="rId81"/>
    <p:sldId id="420" r:id="rId82"/>
    <p:sldId id="660" r:id="rId83"/>
    <p:sldId id="661" r:id="rId84"/>
    <p:sldId id="672" r:id="rId85"/>
    <p:sldId id="673" r:id="rId86"/>
    <p:sldId id="674" r:id="rId87"/>
    <p:sldId id="706" r:id="rId88"/>
    <p:sldId id="407" r:id="rId89"/>
    <p:sldId id="618" r:id="rId90"/>
    <p:sldId id="623" r:id="rId91"/>
    <p:sldId id="607" r:id="rId92"/>
    <p:sldId id="608" r:id="rId93"/>
    <p:sldId id="609" r:id="rId94"/>
    <p:sldId id="610" r:id="rId95"/>
    <p:sldId id="681" r:id="rId96"/>
    <p:sldId id="611" r:id="rId97"/>
    <p:sldId id="682" r:id="rId98"/>
    <p:sldId id="612" r:id="rId99"/>
    <p:sldId id="707" r:id="rId100"/>
    <p:sldId id="613" r:id="rId101"/>
    <p:sldId id="625" r:id="rId102"/>
    <p:sldId id="605" r:id="rId103"/>
    <p:sldId id="626" r:id="rId104"/>
    <p:sldId id="734" r:id="rId105"/>
    <p:sldId id="702" r:id="rId106"/>
    <p:sldId id="720" r:id="rId107"/>
    <p:sldId id="721" r:id="rId108"/>
    <p:sldId id="722" r:id="rId109"/>
    <p:sldId id="723" r:id="rId110"/>
    <p:sldId id="724" r:id="rId111"/>
    <p:sldId id="728" r:id="rId112"/>
    <p:sldId id="732" r:id="rId113"/>
    <p:sldId id="733" r:id="rId1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99FF"/>
    <a:srgbClr val="006600"/>
    <a:srgbClr val="FFCCFF"/>
    <a:srgbClr val="CCECFF"/>
    <a:srgbClr val="FFFFCC"/>
    <a:srgbClr val="FFFF99"/>
    <a:srgbClr val="6600CC"/>
    <a:srgbClr val="FFFFFF"/>
  </p:clrMru>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55" autoAdjust="0"/>
    <p:restoredTop sz="94803" autoAdjust="0"/>
  </p:normalViewPr>
  <p:slideViewPr>
    <p:cSldViewPr>
      <p:cViewPr varScale="1">
        <p:scale>
          <a:sx n="66" d="100"/>
          <a:sy n="66" d="100"/>
        </p:scale>
        <p:origin x="-1470" y="-102"/>
      </p:cViewPr>
      <p:guideLst>
        <p:guide orient="horz" pos="2160"/>
        <p:guide pos="2880"/>
      </p:guideLst>
    </p:cSldViewPr>
  </p:slideViewPr>
  <p:outlineViewPr>
    <p:cViewPr>
      <p:scale>
        <a:sx n="33" d="100"/>
        <a:sy n="33" d="100"/>
      </p:scale>
      <p:origin x="0" y="11496"/>
    </p:cViewPr>
  </p:outlineViewPr>
  <p:notesTextViewPr>
    <p:cViewPr>
      <p:scale>
        <a:sx n="100" d="100"/>
        <a:sy n="100" d="100"/>
      </p:scale>
      <p:origin x="0" y="0"/>
    </p:cViewPr>
  </p:notesTextViewPr>
  <p:sorterViewPr>
    <p:cViewPr>
      <p:scale>
        <a:sx n="38" d="100"/>
        <a:sy n="38" d="100"/>
      </p:scale>
      <p:origin x="0" y="2328"/>
    </p:cViewPr>
  </p:sorterViewPr>
  <p:notesViewPr>
    <p:cSldViewPr>
      <p:cViewPr varScale="1">
        <p:scale>
          <a:sx n="53" d="100"/>
          <a:sy n="53" d="100"/>
        </p:scale>
        <p:origin x="-2562" y="-9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117" Type="http://schemas.openxmlformats.org/officeDocument/2006/relationships/viewProps" Target="viewProps.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slide" Target="slides/slide96.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slide" Target="slides/slide58.xml"/><Relationship Id="rId79" Type="http://schemas.openxmlformats.org/officeDocument/2006/relationships/slide" Target="slides/slide63.xml"/><Relationship Id="rId87" Type="http://schemas.openxmlformats.org/officeDocument/2006/relationships/slide" Target="slides/slide71.xml"/><Relationship Id="rId102" Type="http://schemas.openxmlformats.org/officeDocument/2006/relationships/slide" Target="slides/slide86.xml"/><Relationship Id="rId110" Type="http://schemas.openxmlformats.org/officeDocument/2006/relationships/slide" Target="slides/slide94.xml"/><Relationship Id="rId115"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5.xml"/><Relationship Id="rId82" Type="http://schemas.openxmlformats.org/officeDocument/2006/relationships/slide" Target="slides/slide66.xml"/><Relationship Id="rId90" Type="http://schemas.openxmlformats.org/officeDocument/2006/relationships/slide" Target="slides/slide74.xml"/><Relationship Id="rId95" Type="http://schemas.openxmlformats.org/officeDocument/2006/relationships/slide" Target="slides/slide79.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13" Type="http://schemas.openxmlformats.org/officeDocument/2006/relationships/slide" Target="slides/slide97.xml"/><Relationship Id="rId118"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slide" Target="slides/slide69.xml"/><Relationship Id="rId93" Type="http://schemas.openxmlformats.org/officeDocument/2006/relationships/slide" Target="slides/slide77.xml"/><Relationship Id="rId98"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103" Type="http://schemas.openxmlformats.org/officeDocument/2006/relationships/slide" Target="slides/slide87.xml"/><Relationship Id="rId108" Type="http://schemas.openxmlformats.org/officeDocument/2006/relationships/slide" Target="slides/slide92.xml"/><Relationship Id="rId116" Type="http://schemas.openxmlformats.org/officeDocument/2006/relationships/presProps" Target="presProp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slide" Target="slides/slide75.xml"/><Relationship Id="rId96" Type="http://schemas.openxmlformats.org/officeDocument/2006/relationships/slide" Target="slides/slide80.xml"/><Relationship Id="rId111"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6" Type="http://schemas.openxmlformats.org/officeDocument/2006/relationships/slide" Target="slides/slide90.xml"/><Relationship Id="rId114" Type="http://schemas.openxmlformats.org/officeDocument/2006/relationships/slide" Target="slides/slide98.xml"/><Relationship Id="rId119"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 Id="rId4" Type="http://schemas.openxmlformats.org/officeDocument/2006/relationships/image" Target="../media/image5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71.wmf"/><Relationship Id="rId2" Type="http://schemas.openxmlformats.org/officeDocument/2006/relationships/image" Target="../media/image170.wmf"/><Relationship Id="rId1" Type="http://schemas.openxmlformats.org/officeDocument/2006/relationships/image" Target="../media/image169.wmf"/><Relationship Id="rId4" Type="http://schemas.openxmlformats.org/officeDocument/2006/relationships/image" Target="../media/image17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3.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77.wmf"/><Relationship Id="rId2" Type="http://schemas.openxmlformats.org/officeDocument/2006/relationships/image" Target="../media/image176.wmf"/><Relationship Id="rId1" Type="http://schemas.openxmlformats.org/officeDocument/2006/relationships/image" Target="../media/image175.wmf"/><Relationship Id="rId4" Type="http://schemas.openxmlformats.org/officeDocument/2006/relationships/image" Target="../media/image17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4FE84E-B7AE-42E4-A2D2-1311A2B48014}" type="datetimeFigureOut">
              <a:rPr lang="en-US" smtClean="0"/>
              <a:pPr/>
              <a:t>4/22/2013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4F6D16-ACA5-43BD-B4F1-A22F497317BA}"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solidFill>
                  <a:prstClr val="black"/>
                </a:solidFill>
              </a:rPr>
              <a:pPr/>
              <a:t>24</a:t>
            </a:fld>
            <a:endParaRPr lang="en-US" dirty="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solidFill>
                  <a:prstClr val="black"/>
                </a:solidFill>
              </a:rPr>
              <a:pPr/>
              <a:t>25</a:t>
            </a:fld>
            <a:endParaRPr lang="en-US" dirty="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solidFill>
                  <a:prstClr val="black"/>
                </a:solidFill>
              </a:rPr>
              <a:pPr/>
              <a:t>26</a:t>
            </a:fld>
            <a:endParaRPr lang="en-US" dirty="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solidFill>
                  <a:prstClr val="black"/>
                </a:solidFill>
              </a:rPr>
              <a:pPr/>
              <a:t>27</a:t>
            </a:fld>
            <a:endParaRPr lang="en-US" dirty="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solidFill>
                  <a:prstClr val="black"/>
                </a:solidFill>
              </a:rPr>
              <a:pPr/>
              <a:t>28</a:t>
            </a:fld>
            <a:endParaRPr lang="en-US" dirty="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solidFill>
                  <a:prstClr val="black"/>
                </a:solidFill>
              </a:rPr>
              <a:pPr/>
              <a:t>29</a:t>
            </a:fld>
            <a:endParaRPr lang="en-US" dirty="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30</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31</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32</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solidFill>
                  <a:prstClr val="black"/>
                </a:solidFill>
              </a:rPr>
              <a:pPr/>
              <a:t>33</a:t>
            </a:fld>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34</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35</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38</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39</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40</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48</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51</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52</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53</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solidFill>
                  <a:prstClr val="black"/>
                </a:solidFill>
              </a:rPr>
              <a:pPr/>
              <a:t>96</a:t>
            </a:fld>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4</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solidFill>
                  <a:prstClr val="black"/>
                </a:solidFill>
              </a:rPr>
              <a:pPr/>
              <a:t>97</a:t>
            </a:fld>
            <a:endParaRPr lang="en-US" dirty="0">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solidFill>
                  <a:prstClr val="black"/>
                </a:solidFill>
              </a:rPr>
              <a:pPr/>
              <a:t>98</a:t>
            </a:fld>
            <a:endParaRPr 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solidFill>
                  <a:prstClr val="black"/>
                </a:solidFill>
              </a:rPr>
              <a:pPr/>
              <a:t>16</a:t>
            </a:fld>
            <a:endParaRPr lang="en-US"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SG"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18</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20</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22</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solidFill>
                  <a:prstClr val="black"/>
                </a:solidFill>
              </a:rPr>
              <a:pPr/>
              <a:t>23</a:t>
            </a:fld>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4"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latin typeface="Narkisim" pitchFamily="34" charset="-79"/>
                <a:cs typeface="Narkisim" pitchFamily="34" charset="-79"/>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dirty="0" smtClean="0"/>
              <a:t>Click to edit Master subtitle style</a:t>
            </a:r>
            <a:endParaRPr kumimoji="0" lang="en-US" dirty="0"/>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11" name="Footer Placeholder 5"/>
          <p:cNvSpPr>
            <a:spLocks noGrp="1"/>
          </p:cNvSpPr>
          <p:nvPr>
            <p:ph type="ftr" sz="quarter" idx="11"/>
          </p:nvPr>
        </p:nvSpPr>
        <p:spPr>
          <a:xfrm>
            <a:off x="36000" y="6480000"/>
            <a:ext cx="8640000" cy="252000"/>
          </a:xfrm>
        </p:spPr>
        <p:txBody>
          <a:bodyPr anchor="ctr" anchorCtr="1"/>
          <a:lstStyle/>
          <a:p>
            <a:r>
              <a:rPr lang="en-US" smtClean="0"/>
              <a:t>Dr. B.Satyanarayana, TIFR, Mumbai                                   Panjab University, Chandigarh                                   April 22, 2013</a:t>
            </a:r>
            <a:endParaRPr lang="en-US" dirty="0"/>
          </a:p>
        </p:txBody>
      </p:sp>
      <p:sp>
        <p:nvSpPr>
          <p:cNvPr id="12"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smtClean="0"/>
              <a:t>Dr. B.Satyanarayana, TIFR, Mumbai                                   Panjab University, Chandigarh                                   April 22, 2013</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2000" y="72000"/>
            <a:ext cx="9000000" cy="1260000"/>
          </a:xfrm>
        </p:spPr>
        <p:txBody>
          <a:bodyPr/>
          <a:lstStyle>
            <a:extLst/>
          </a:lstStyle>
          <a:p>
            <a:r>
              <a:rPr kumimoji="0" lang="en-US" smtClean="0"/>
              <a:t>Click to edit Master title style</a:t>
            </a:r>
            <a:endParaRPr kumimoji="0" lang="en-US"/>
          </a:p>
        </p:txBody>
      </p:sp>
      <p:sp>
        <p:nvSpPr>
          <p:cNvPr id="4" name="Footer Placeholder 3"/>
          <p:cNvSpPr>
            <a:spLocks noGrp="1"/>
          </p:cNvSpPr>
          <p:nvPr>
            <p:ph type="ftr" sz="quarter" idx="11"/>
          </p:nvPr>
        </p:nvSpPr>
        <p:spPr>
          <a:xfrm>
            <a:off x="180000" y="6480000"/>
            <a:ext cx="7920000" cy="250485"/>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5" name="Slide Number Placeholder 4"/>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80000" y="6480000"/>
            <a:ext cx="7920000" cy="252000"/>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4" name="Slide Number Placeholder 3"/>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9" y="1743135"/>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9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7" name="Slide Number Placeholder 6"/>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Tree>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9"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dirty="0">
              <a:solidFill>
                <a:prstClr val="black">
                  <a:tint val="95000"/>
                </a:prstClr>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US" smtClean="0">
                <a:solidFill>
                  <a:prstClr val="white">
                    <a:shade val="50000"/>
                  </a:prstClr>
                </a:solidFill>
              </a:rPr>
              <a:t>Dr. B.Satyanarayana, TIFR, Mumbai                                   Panjab University, Chandigarh                                   April 22, 2013</a:t>
            </a:r>
            <a:endParaRPr lang="en-US" dirty="0">
              <a:solidFill>
                <a:prstClr val="white">
                  <a:shade val="50000"/>
                </a:prstClr>
              </a:solidFill>
            </a:endParaRPr>
          </a:p>
        </p:txBody>
      </p:sp>
      <p:sp>
        <p:nvSpPr>
          <p:cNvPr id="7" name="Slide Number Placeholder 6"/>
          <p:cNvSpPr>
            <a:spLocks noGrp="1"/>
          </p:cNvSpPr>
          <p:nvPr>
            <p:ph type="sldNum" sz="quarter" idx="12"/>
          </p:nvPr>
        </p:nvSpPr>
        <p:spPr>
          <a:xfrm>
            <a:off x="8339328" y="1170432"/>
            <a:ext cx="733864" cy="201168"/>
          </a:xfrm>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8" name="Rectangle 7"/>
          <p:cNvSpPr/>
          <p:nvPr/>
        </p:nvSpPr>
        <p:spPr bwMode="ltGray">
          <a:xfrm>
            <a:off x="6647691"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Vertical Title 1"/>
          <p:cNvSpPr>
            <a:spLocks noGrp="1"/>
          </p:cNvSpPr>
          <p:nvPr>
            <p:ph type="title" orient="vert"/>
          </p:nvPr>
        </p:nvSpPr>
        <p:spPr>
          <a:xfrm>
            <a:off x="6781800" y="274642"/>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solidFill>
                <a:prstClr val="black">
                  <a:tint val="95000"/>
                </a:prstClr>
              </a:solidFill>
            </a:endParaRPr>
          </a:p>
        </p:txBody>
      </p:sp>
      <p:sp>
        <p:nvSpPr>
          <p:cNvPr id="5" name="Footer Placeholder 4"/>
          <p:cNvSpPr>
            <a:spLocks noGrp="1"/>
          </p:cNvSpPr>
          <p:nvPr>
            <p:ph type="ftr" sz="quarter" idx="11"/>
          </p:nvPr>
        </p:nvSpPr>
        <p:spPr>
          <a:xfrm>
            <a:off x="2640597" y="6377461"/>
            <a:ext cx="3836404" cy="365125"/>
          </a:xfrm>
        </p:spPr>
        <p:txBody>
          <a:bodyPr/>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4775" y="152400"/>
            <a:ext cx="8915400" cy="609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23825" y="927100"/>
            <a:ext cx="4379913" cy="2584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6138" y="927100"/>
            <a:ext cx="4381500" cy="2584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23825" y="3663950"/>
            <a:ext cx="4379913" cy="2584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56138" y="3663950"/>
            <a:ext cx="4381500" cy="2584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prstClr val="black">
                  <a:tint val="95000"/>
                </a:prst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6AE1289-2A3B-49F7-9F9A-0474E851416C}" type="slidenum">
              <a:rPr lang="en-US">
                <a:solidFill>
                  <a:prstClr val="black">
                    <a:tint val="95000"/>
                  </a:prstClr>
                </a:solidFill>
              </a:rPr>
              <a:pPr>
                <a:defRPr/>
              </a:pPr>
              <a:t>‹#›</a:t>
            </a:fld>
            <a:endParaRPr lang="en-US" dirty="0">
              <a:solidFill>
                <a:prstClr val="black">
                  <a:tint val="95000"/>
                </a:prstClr>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4"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endParaRPr lang="en-US" dirty="0">
              <a:solidFill>
                <a:prstClr val="white">
                  <a:tint val="95000"/>
                </a:prstClr>
              </a:solidFill>
            </a:endParaRPr>
          </a:p>
        </p:txBody>
      </p:sp>
      <p:sp>
        <p:nvSpPr>
          <p:cNvPr id="5" name="Footer Placeholder 4"/>
          <p:cNvSpPr>
            <a:spLocks noGrp="1"/>
          </p:cNvSpPr>
          <p:nvPr>
            <p:ph type="ftr" sz="quarter" idx="11"/>
          </p:nvPr>
        </p:nvSpPr>
        <p:spPr/>
        <p:txBody>
          <a:bodyPr/>
          <a:lstStyle/>
          <a:p>
            <a:r>
              <a:rPr lang="en-US" smtClean="0">
                <a:solidFill>
                  <a:prstClr val="white">
                    <a:tint val="95000"/>
                  </a:prstClr>
                </a:solidFill>
              </a:rPr>
              <a:t>Dr. B.Satyanarayana, TIFR, Mumbai                                   Panjab University, Chandigarh                                   April 22, 2013</a:t>
            </a:r>
            <a:endParaRPr lang="en-US" dirty="0">
              <a:solidFill>
                <a:prstClr val="white">
                  <a:tint val="95000"/>
                </a:prstClr>
              </a:solidFill>
            </a:endParaRPr>
          </a:p>
        </p:txBody>
      </p:sp>
      <p:sp>
        <p:nvSpPr>
          <p:cNvPr id="6" name="Slide Number Placeholder 5"/>
          <p:cNvSpPr>
            <a:spLocks noGrp="1"/>
          </p:cNvSpPr>
          <p:nvPr>
            <p:ph type="sldNum" sz="quarter" idx="12"/>
          </p:nvPr>
        </p:nvSpPr>
        <p:spPr/>
        <p:txBody>
          <a:bodyPr/>
          <a:lstStyle/>
          <a:p>
            <a:fld id="{5D0D82D1-030A-4AF5-855D-82A44DD93AEE}" type="slidenum">
              <a:rPr lang="en-US" smtClean="0">
                <a:solidFill>
                  <a:prstClr val="white">
                    <a:tint val="95000"/>
                  </a:prstClr>
                </a:solidFill>
              </a:rPr>
              <a:pPr/>
              <a:t>‹#›</a:t>
            </a:fld>
            <a:endParaRPr lang="en-US" dirty="0">
              <a:solidFill>
                <a:prstClr val="white">
                  <a:tint val="95000"/>
                </a:prstClr>
              </a:solidFill>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 y="71414"/>
            <a:ext cx="9000000" cy="1260000"/>
          </a:xfrm>
        </p:spPr>
        <p:txBody>
          <a:bodyPr>
            <a:normAutofit/>
          </a:bodyPr>
          <a:lstStyle>
            <a:lvl1pPr>
              <a:defRPr sz="4400"/>
            </a:lvl1pPr>
            <a:extLst/>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72000" y="1548000"/>
            <a:ext cx="9000000" cy="4896000"/>
          </a:xfrm>
          <a:noFill/>
        </p:spPr>
        <p:txBody>
          <a:bodyPr/>
          <a:lstStyle>
            <a:lvl1pPr>
              <a:buClr>
                <a:srgbClr val="C00000"/>
              </a:buClr>
              <a:buSzPct val="100000"/>
              <a:defRPr>
                <a:solidFill>
                  <a:srgbClr val="C00000"/>
                </a:solidFill>
              </a:defRPr>
            </a:lvl1pPr>
            <a:lvl2pPr>
              <a:buClr>
                <a:srgbClr val="0000FF"/>
              </a:buClr>
              <a:defRPr>
                <a:solidFill>
                  <a:srgbClr val="0000FF"/>
                </a:solidFill>
              </a:defRPr>
            </a:lvl2pPr>
            <a:lvl3pPr>
              <a:buClr>
                <a:srgbClr val="006600"/>
              </a:buClr>
              <a:defRPr>
                <a:solidFill>
                  <a:srgbClr val="00B050"/>
                </a:solidFill>
              </a:defRPr>
            </a:lvl3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Footer Placeholder 4"/>
          <p:cNvSpPr>
            <a:spLocks noGrp="1"/>
          </p:cNvSpPr>
          <p:nvPr>
            <p:ph type="ftr" sz="quarter" idx="11"/>
          </p:nvPr>
        </p:nvSpPr>
        <p:spPr>
          <a:xfrm>
            <a:off x="180000" y="6480000"/>
            <a:ext cx="7920000" cy="252000"/>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6" name="Slide Number Placeholder 5"/>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buFont typeface="Arial" pitchFamily="34" charset="0"/>
              <a:buChar char="•"/>
            </a:pPr>
            <a:endParaRPr lang="en-US" dirty="0">
              <a:solidFill>
                <a:prstClr val="white"/>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1"/>
          <p:cNvSpPr>
            <a:spLocks noGrp="1"/>
          </p:cNvSpPr>
          <p:nvPr>
            <p:ph type="title"/>
          </p:nvPr>
        </p:nvSpPr>
        <p:spPr>
          <a:xfrm>
            <a:off x="72000" y="1285860"/>
            <a:ext cx="9000000" cy="1260000"/>
          </a:xfrm>
        </p:spPr>
        <p:txBody>
          <a:bodyPr vert="horz" lIns="91440" tIns="0" rIns="91440" bIns="0" rtlCol="0" anchor="b" anchorCtr="0">
            <a:normAutofit/>
            <a:scene3d>
              <a:camera prst="orthographicFront"/>
              <a:lightRig rig="threePt" dir="t">
                <a:rot lat="0" lon="0" rev="4800000"/>
              </a:lightRig>
            </a:scene3d>
            <a:sp3d prstMaterial="matte">
              <a:bevelT w="50800" h="10160"/>
            </a:sp3d>
          </a:bodyPr>
          <a:lstStyle>
            <a:lvl1pPr algn="l">
              <a:defRPr sz="4400" b="1" cap="none" baseline="0"/>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72000" y="2714620"/>
            <a:ext cx="9000000" cy="4032000"/>
          </a:xfrm>
        </p:spPr>
        <p:txBody>
          <a:bodyPr lIns="146304" tIns="0" rIns="45720" bIns="0" anchor="t">
            <a:normAutofit/>
          </a:bodyPr>
          <a:lstStyle>
            <a:lvl1pPr marL="633222" marR="0" indent="-514350" algn="l" defTabSz="914400" rtl="0" eaLnBrk="1" fontAlgn="auto" latinLnBrk="0" hangingPunct="1">
              <a:lnSpc>
                <a:spcPct val="100000"/>
              </a:lnSpc>
              <a:spcBef>
                <a:spcPts val="0"/>
              </a:spcBef>
              <a:spcAft>
                <a:spcPts val="0"/>
              </a:spcAft>
              <a:buClr>
                <a:schemeClr val="tx1"/>
              </a:buClr>
              <a:buSzPct val="100000"/>
              <a:buFont typeface="+mj-lt"/>
              <a:buAutoNum type="alphaLcPeriod"/>
              <a:tabLst/>
              <a:defRPr sz="240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marL="438912" marR="0" lvl="0" indent="-320040" algn="l" defTabSz="914400" rtl="0" eaLnBrk="1" fontAlgn="auto" latinLnBrk="0" hangingPunct="1">
              <a:lnSpc>
                <a:spcPct val="100000"/>
              </a:lnSpc>
              <a:spcBef>
                <a:spcPts val="0"/>
              </a:spcBef>
              <a:spcAft>
                <a:spcPts val="0"/>
              </a:spcAft>
              <a:buClr>
                <a:srgbClr val="F0AD00"/>
              </a:buClr>
              <a:buSzPct val="80000"/>
              <a:tabLst/>
              <a:defRPr/>
            </a:pPr>
            <a:r>
              <a:rPr kumimoji="0" lang="en-US" sz="3200" b="0" i="0" u="none" strike="noStrike" kern="1200" cap="none" spc="0" normalizeH="0" baseline="0" noProof="0" dirty="0" smtClean="0">
                <a:ln>
                  <a:noFill/>
                </a:ln>
                <a:solidFill>
                  <a:prstClr val="black"/>
                </a:solidFill>
                <a:effectLst/>
                <a:uLnTx/>
                <a:uFillTx/>
                <a:latin typeface="+mn-lt"/>
                <a:ea typeface="+mn-ea"/>
                <a:cs typeface="+mn-cs"/>
              </a:rPr>
              <a:t>Click to edit Master text styles</a:t>
            </a: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8" name="Rectangle 7"/>
          <p:cNvSpPr/>
          <p:nvPr/>
        </p:nvSpPr>
        <p:spPr bwMode="ltGray">
          <a:xfrm>
            <a:off x="6647691"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Vertical Title 1"/>
          <p:cNvSpPr>
            <a:spLocks noGrp="1"/>
          </p:cNvSpPr>
          <p:nvPr>
            <p:ph type="title" orient="vert"/>
          </p:nvPr>
        </p:nvSpPr>
        <p:spPr>
          <a:xfrm>
            <a:off x="6781800" y="274642"/>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2640597" y="6377461"/>
            <a:ext cx="3836404" cy="365125"/>
          </a:xfrm>
        </p:spPr>
        <p:txBody>
          <a:bodyPr/>
          <a:lstStyle/>
          <a:p>
            <a:r>
              <a:rPr lang="en-US" smtClean="0"/>
              <a:t>Dr. B.Satyanarayana, TIFR, Mumbai                                   Panjab University, Chandigarh                                   April 22, 2013</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a:t>
            </a:fld>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 y="72000"/>
            <a:ext cx="9000000" cy="1260000"/>
          </a:xfrm>
        </p:spPr>
        <p:txBody>
          <a:bodyPr>
            <a:normAutofit/>
          </a:bodyPr>
          <a:lstStyle>
            <a:lvl1pPr>
              <a:defRPr sz="4400"/>
            </a:lvl1pPr>
            <a:extLst/>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72000" y="1548000"/>
            <a:ext cx="4464000" cy="4896000"/>
          </a:xfrm>
        </p:spPr>
        <p:txBody>
          <a:bodyPr lIns="91440"/>
          <a:lstStyle>
            <a:lvl1pPr>
              <a:buClr>
                <a:srgbClr val="FF0000"/>
              </a:buClr>
              <a:defRPr sz="2800">
                <a:solidFill>
                  <a:srgbClr val="FF0000"/>
                </a:solidFill>
              </a:defRPr>
            </a:lvl1pPr>
            <a:lvl2pPr>
              <a:defRPr sz="2400">
                <a:solidFill>
                  <a:srgbClr val="0070C0"/>
                </a:solidFill>
              </a:defRPr>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Content Placeholder 3"/>
          <p:cNvSpPr>
            <a:spLocks noGrp="1"/>
          </p:cNvSpPr>
          <p:nvPr>
            <p:ph sz="half" idx="2"/>
          </p:nvPr>
        </p:nvSpPr>
        <p:spPr>
          <a:xfrm>
            <a:off x="4583875" y="1548000"/>
            <a:ext cx="4464000" cy="4896000"/>
          </a:xfrm>
        </p:spPr>
        <p:txBody>
          <a:bodyPr/>
          <a:lstStyle>
            <a:lvl1pPr>
              <a:buClr>
                <a:srgbClr val="FF0000"/>
              </a:buClr>
              <a:defRPr sz="2800">
                <a:solidFill>
                  <a:srgbClr val="FF0000"/>
                </a:solidFill>
              </a:defRPr>
            </a:lvl1pPr>
            <a:lvl2pPr>
              <a:defRPr sz="2400">
                <a:solidFill>
                  <a:srgbClr val="0070C0"/>
                </a:solidFill>
              </a:defRPr>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Footer Placeholder 5"/>
          <p:cNvSpPr>
            <a:spLocks noGrp="1"/>
          </p:cNvSpPr>
          <p:nvPr>
            <p:ph type="ftr" sz="quarter" idx="11"/>
          </p:nvPr>
        </p:nvSpPr>
        <p:spPr>
          <a:xfrm>
            <a:off x="180000" y="6480000"/>
            <a:ext cx="7920000" cy="252000"/>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7" name="Slide Number Placeholder 6"/>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9"/>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9" y="1698989"/>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9"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Footer Placeholder 7"/>
          <p:cNvSpPr>
            <a:spLocks noGrp="1"/>
          </p:cNvSpPr>
          <p:nvPr>
            <p:ph type="ftr" sz="quarter" idx="11"/>
          </p:nvPr>
        </p:nvSpPr>
        <p:spPr>
          <a:xfrm>
            <a:off x="180000" y="6480000"/>
            <a:ext cx="7920000" cy="250485"/>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9" name="Slide Number Placeholder 8"/>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2000" y="72000"/>
            <a:ext cx="9000000" cy="1260000"/>
          </a:xfrm>
        </p:spPr>
        <p:txBody>
          <a:bodyPr/>
          <a:lstStyle>
            <a:extLst/>
          </a:lstStyle>
          <a:p>
            <a:r>
              <a:rPr kumimoji="0" lang="en-US" smtClean="0"/>
              <a:t>Click to edit Master title style</a:t>
            </a:r>
            <a:endParaRPr kumimoji="0" lang="en-US"/>
          </a:p>
        </p:txBody>
      </p:sp>
      <p:sp>
        <p:nvSpPr>
          <p:cNvPr id="4" name="Footer Placeholder 3"/>
          <p:cNvSpPr>
            <a:spLocks noGrp="1"/>
          </p:cNvSpPr>
          <p:nvPr>
            <p:ph type="ftr" sz="quarter" idx="11"/>
          </p:nvPr>
        </p:nvSpPr>
        <p:spPr>
          <a:xfrm>
            <a:off x="180000" y="6480000"/>
            <a:ext cx="7920000" cy="250485"/>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5" name="Slide Number Placeholder 4"/>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80000" y="6480000"/>
            <a:ext cx="7920000" cy="252000"/>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4" name="Slide Number Placeholder 3"/>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9" y="1743135"/>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9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7" name="Slide Number Placeholder 6"/>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Tree>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9"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dirty="0">
              <a:solidFill>
                <a:prstClr val="black">
                  <a:tint val="95000"/>
                </a:prstClr>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US" smtClean="0">
                <a:solidFill>
                  <a:prstClr val="white">
                    <a:shade val="50000"/>
                  </a:prstClr>
                </a:solidFill>
              </a:rPr>
              <a:t>Dr. B.Satyanarayana, TIFR, Mumbai                                   Panjab University, Chandigarh                                   April 22, 2013</a:t>
            </a:r>
            <a:endParaRPr lang="en-US" dirty="0">
              <a:solidFill>
                <a:prstClr val="white">
                  <a:shade val="50000"/>
                </a:prstClr>
              </a:solidFill>
            </a:endParaRPr>
          </a:p>
        </p:txBody>
      </p:sp>
      <p:sp>
        <p:nvSpPr>
          <p:cNvPr id="7" name="Slide Number Placeholder 6"/>
          <p:cNvSpPr>
            <a:spLocks noGrp="1"/>
          </p:cNvSpPr>
          <p:nvPr>
            <p:ph type="sldNum" sz="quarter" idx="12"/>
          </p:nvPr>
        </p:nvSpPr>
        <p:spPr>
          <a:xfrm>
            <a:off x="8339328" y="1170432"/>
            <a:ext cx="733864" cy="201168"/>
          </a:xfrm>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8" name="Rectangle 7"/>
          <p:cNvSpPr/>
          <p:nvPr/>
        </p:nvSpPr>
        <p:spPr bwMode="ltGray">
          <a:xfrm>
            <a:off x="6647691"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Vertical Title 1"/>
          <p:cNvSpPr>
            <a:spLocks noGrp="1"/>
          </p:cNvSpPr>
          <p:nvPr>
            <p:ph type="title" orient="vert"/>
          </p:nvPr>
        </p:nvSpPr>
        <p:spPr>
          <a:xfrm>
            <a:off x="6781800" y="274642"/>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solidFill>
                <a:prstClr val="black">
                  <a:tint val="95000"/>
                </a:prstClr>
              </a:solidFill>
            </a:endParaRPr>
          </a:p>
        </p:txBody>
      </p:sp>
      <p:sp>
        <p:nvSpPr>
          <p:cNvPr id="5" name="Footer Placeholder 4"/>
          <p:cNvSpPr>
            <a:spLocks noGrp="1"/>
          </p:cNvSpPr>
          <p:nvPr>
            <p:ph type="ftr" sz="quarter" idx="11"/>
          </p:nvPr>
        </p:nvSpPr>
        <p:spPr>
          <a:xfrm>
            <a:off x="2640597" y="6377461"/>
            <a:ext cx="3836404" cy="365125"/>
          </a:xfrm>
        </p:spPr>
        <p:txBody>
          <a:bodyPr/>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4775" y="152400"/>
            <a:ext cx="8915400" cy="609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23825" y="927100"/>
            <a:ext cx="4379913" cy="2584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6138" y="927100"/>
            <a:ext cx="4381500" cy="2584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23825" y="3663950"/>
            <a:ext cx="4379913" cy="2584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56138" y="3663950"/>
            <a:ext cx="4381500" cy="2584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prstClr val="black">
                  <a:tint val="95000"/>
                </a:prst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6AE1289-2A3B-49F7-9F9A-0474E851416C}" type="slidenum">
              <a:rPr lang="en-US">
                <a:solidFill>
                  <a:prstClr val="black">
                    <a:tint val="95000"/>
                  </a:prstClr>
                </a:solidFill>
              </a:rPr>
              <a:pPr>
                <a:defRPr/>
              </a:pPr>
              <a:t>‹#›</a:t>
            </a:fld>
            <a:endParaRPr lang="en-US" dirty="0">
              <a:solidFill>
                <a:prstClr val="black">
                  <a:tint val="95000"/>
                </a:prstClr>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4"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endParaRPr lang="en-US" dirty="0">
              <a:solidFill>
                <a:prstClr val="white">
                  <a:tint val="95000"/>
                </a:prstClr>
              </a:solidFill>
            </a:endParaRPr>
          </a:p>
        </p:txBody>
      </p:sp>
      <p:sp>
        <p:nvSpPr>
          <p:cNvPr id="5" name="Footer Placeholder 4"/>
          <p:cNvSpPr>
            <a:spLocks noGrp="1"/>
          </p:cNvSpPr>
          <p:nvPr>
            <p:ph type="ftr" sz="quarter" idx="11"/>
          </p:nvPr>
        </p:nvSpPr>
        <p:spPr/>
        <p:txBody>
          <a:bodyPr/>
          <a:lstStyle/>
          <a:p>
            <a:r>
              <a:rPr lang="en-US" smtClean="0">
                <a:solidFill>
                  <a:prstClr val="white">
                    <a:tint val="95000"/>
                  </a:prstClr>
                </a:solidFill>
              </a:rPr>
              <a:t>Dr. B.Satyanarayana, TIFR, Mumbai                                   Panjab University, Chandigarh                                   April 22, 2013</a:t>
            </a:r>
            <a:endParaRPr lang="en-US" dirty="0">
              <a:solidFill>
                <a:prstClr val="white">
                  <a:tint val="95000"/>
                </a:prstClr>
              </a:solidFill>
            </a:endParaRPr>
          </a:p>
        </p:txBody>
      </p:sp>
      <p:sp>
        <p:nvSpPr>
          <p:cNvPr id="6" name="Slide Number Placeholder 5"/>
          <p:cNvSpPr>
            <a:spLocks noGrp="1"/>
          </p:cNvSpPr>
          <p:nvPr>
            <p:ph type="sldNum" sz="quarter" idx="12"/>
          </p:nvPr>
        </p:nvSpPr>
        <p:spPr/>
        <p:txBody>
          <a:bodyPr/>
          <a:lstStyle/>
          <a:p>
            <a:fld id="{5D0D82D1-030A-4AF5-855D-82A44DD93AEE}" type="slidenum">
              <a:rPr lang="en-US" smtClean="0">
                <a:solidFill>
                  <a:prstClr val="white">
                    <a:tint val="95000"/>
                  </a:prstClr>
                </a:solidFill>
              </a:rPr>
              <a:pPr/>
              <a:t>‹#›</a:t>
            </a:fld>
            <a:endParaRPr lang="en-US" dirty="0">
              <a:solidFill>
                <a:prstClr val="white">
                  <a:tint val="95000"/>
                </a:prstClr>
              </a:solidFill>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72000" y="1371600"/>
            <a:ext cx="90000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endParaRPr kumimoji="0" lang="en-US" dirty="0"/>
          </a:p>
        </p:txBody>
      </p:sp>
      <p:sp>
        <p:nvSpPr>
          <p:cNvPr id="9" name="Subtitle 8"/>
          <p:cNvSpPr>
            <a:spLocks noGrp="1"/>
          </p:cNvSpPr>
          <p:nvPr>
            <p:ph type="subTitle" idx="1"/>
          </p:nvPr>
        </p:nvSpPr>
        <p:spPr>
          <a:xfrm>
            <a:off x="72000" y="3331698"/>
            <a:ext cx="9000000" cy="1752600"/>
          </a:xfrm>
        </p:spPr>
        <p:txBody>
          <a:bodyPr/>
          <a:lstStyle>
            <a:lvl1pPr marL="0" indent="0" algn="ctr">
              <a:buNone/>
              <a:defRPr baseline="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endParaRPr kumimoji="0" lang="en-US" dirty="0"/>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 y="71414"/>
            <a:ext cx="9000000" cy="1260000"/>
          </a:xfrm>
        </p:spPr>
        <p:txBody>
          <a:bodyPr>
            <a:normAutofit/>
          </a:bodyPr>
          <a:lstStyle>
            <a:lvl1pPr>
              <a:defRPr sz="4400"/>
            </a:lvl1pPr>
            <a:extLst/>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72000" y="1548000"/>
            <a:ext cx="9000000" cy="4896000"/>
          </a:xfrm>
          <a:noFill/>
        </p:spPr>
        <p:txBody>
          <a:bodyPr/>
          <a:lstStyle>
            <a:lvl1pPr>
              <a:buClr>
                <a:srgbClr val="C00000"/>
              </a:buClr>
              <a:buSzPct val="100000"/>
              <a:defRPr>
                <a:solidFill>
                  <a:srgbClr val="C00000"/>
                </a:solidFill>
              </a:defRPr>
            </a:lvl1pPr>
            <a:lvl2pPr>
              <a:buClr>
                <a:srgbClr val="0000FF"/>
              </a:buClr>
              <a:defRPr>
                <a:solidFill>
                  <a:srgbClr val="0000FF"/>
                </a:solidFill>
              </a:defRPr>
            </a:lvl2pPr>
            <a:lvl3pPr>
              <a:buClr>
                <a:srgbClr val="006600"/>
              </a:buClr>
              <a:defRPr>
                <a:solidFill>
                  <a:srgbClr val="00B050"/>
                </a:solidFill>
              </a:defRPr>
            </a:lvl3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Footer Placeholder 4"/>
          <p:cNvSpPr>
            <a:spLocks noGrp="1"/>
          </p:cNvSpPr>
          <p:nvPr>
            <p:ph type="ftr" sz="quarter" idx="11"/>
          </p:nvPr>
        </p:nvSpPr>
        <p:spPr>
          <a:xfrm>
            <a:off x="180000" y="6480000"/>
            <a:ext cx="7920000" cy="252000"/>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6" name="Slide Number Placeholder 5"/>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buFont typeface="Arial" pitchFamily="34" charset="0"/>
              <a:buChar char="•"/>
            </a:pPr>
            <a:endParaRPr lang="en-US" dirty="0">
              <a:solidFill>
                <a:prstClr val="white"/>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1"/>
          <p:cNvSpPr>
            <a:spLocks noGrp="1"/>
          </p:cNvSpPr>
          <p:nvPr>
            <p:ph type="title"/>
          </p:nvPr>
        </p:nvSpPr>
        <p:spPr>
          <a:xfrm>
            <a:off x="72000" y="1285860"/>
            <a:ext cx="9000000" cy="1260000"/>
          </a:xfrm>
        </p:spPr>
        <p:txBody>
          <a:bodyPr vert="horz" lIns="91440" tIns="0" rIns="91440" bIns="0" rtlCol="0" anchor="b" anchorCtr="0">
            <a:normAutofit/>
            <a:scene3d>
              <a:camera prst="orthographicFront"/>
              <a:lightRig rig="threePt" dir="t">
                <a:rot lat="0" lon="0" rev="4800000"/>
              </a:lightRig>
            </a:scene3d>
            <a:sp3d prstMaterial="matte">
              <a:bevelT w="50800" h="10160"/>
            </a:sp3d>
          </a:bodyPr>
          <a:lstStyle>
            <a:lvl1pPr algn="l">
              <a:defRPr sz="4400" b="1" cap="none" baseline="0"/>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72000" y="2714620"/>
            <a:ext cx="9000000" cy="4032000"/>
          </a:xfrm>
        </p:spPr>
        <p:txBody>
          <a:bodyPr lIns="146304" tIns="0" rIns="45720" bIns="0" anchor="t">
            <a:normAutofit/>
          </a:bodyPr>
          <a:lstStyle>
            <a:lvl1pPr marL="633222" marR="0" indent="-514350" algn="l" defTabSz="914400" rtl="0" eaLnBrk="1" fontAlgn="auto" latinLnBrk="0" hangingPunct="1">
              <a:lnSpc>
                <a:spcPct val="100000"/>
              </a:lnSpc>
              <a:spcBef>
                <a:spcPts val="0"/>
              </a:spcBef>
              <a:spcAft>
                <a:spcPts val="0"/>
              </a:spcAft>
              <a:buClr>
                <a:schemeClr val="tx1"/>
              </a:buClr>
              <a:buSzPct val="100000"/>
              <a:buFont typeface="+mj-lt"/>
              <a:buAutoNum type="alphaLcPeriod"/>
              <a:tabLst/>
              <a:defRPr sz="240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marL="438912" marR="0" lvl="0" indent="-320040" algn="l" defTabSz="914400" rtl="0" eaLnBrk="1" fontAlgn="auto" latinLnBrk="0" hangingPunct="1">
              <a:lnSpc>
                <a:spcPct val="100000"/>
              </a:lnSpc>
              <a:spcBef>
                <a:spcPts val="0"/>
              </a:spcBef>
              <a:spcAft>
                <a:spcPts val="0"/>
              </a:spcAft>
              <a:buClr>
                <a:srgbClr val="F0AD00"/>
              </a:buClr>
              <a:buSzPct val="80000"/>
              <a:tabLst/>
              <a:defRPr/>
            </a:pPr>
            <a:r>
              <a:rPr kumimoji="0" lang="en-US" sz="3200" b="0" i="0" u="none" strike="noStrike" kern="1200" cap="none" spc="0" normalizeH="0" baseline="0" noProof="0" dirty="0" smtClean="0">
                <a:ln>
                  <a:noFill/>
                </a:ln>
                <a:solidFill>
                  <a:prstClr val="black"/>
                </a:solidFill>
                <a:effectLst/>
                <a:uLnTx/>
                <a:uFillTx/>
                <a:latin typeface="+mn-lt"/>
                <a:ea typeface="+mn-ea"/>
                <a:cs typeface="+mn-cs"/>
              </a:rPr>
              <a:t>Click to edit Master text styles</a:t>
            </a: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 y="72000"/>
            <a:ext cx="9000000" cy="1260000"/>
          </a:xfrm>
        </p:spPr>
        <p:txBody>
          <a:bodyPr>
            <a:normAutofit/>
          </a:bodyPr>
          <a:lstStyle>
            <a:lvl1pPr>
              <a:defRPr sz="4400"/>
            </a:lvl1pPr>
            <a:extLst/>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72000" y="1548000"/>
            <a:ext cx="4464000" cy="4896000"/>
          </a:xfrm>
        </p:spPr>
        <p:txBody>
          <a:bodyPr lIns="91440"/>
          <a:lstStyle>
            <a:lvl1pPr>
              <a:buClr>
                <a:srgbClr val="FF0000"/>
              </a:buClr>
              <a:defRPr sz="2800">
                <a:solidFill>
                  <a:srgbClr val="FF0000"/>
                </a:solidFill>
              </a:defRPr>
            </a:lvl1pPr>
            <a:lvl2pPr>
              <a:defRPr sz="2400">
                <a:solidFill>
                  <a:srgbClr val="0070C0"/>
                </a:solidFill>
              </a:defRPr>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Content Placeholder 3"/>
          <p:cNvSpPr>
            <a:spLocks noGrp="1"/>
          </p:cNvSpPr>
          <p:nvPr>
            <p:ph sz="half" idx="2"/>
          </p:nvPr>
        </p:nvSpPr>
        <p:spPr>
          <a:xfrm>
            <a:off x="4583875" y="1548000"/>
            <a:ext cx="4464000" cy="4896000"/>
          </a:xfrm>
        </p:spPr>
        <p:txBody>
          <a:bodyPr/>
          <a:lstStyle>
            <a:lvl1pPr>
              <a:buClr>
                <a:srgbClr val="FF0000"/>
              </a:buClr>
              <a:defRPr sz="2800">
                <a:solidFill>
                  <a:srgbClr val="FF0000"/>
                </a:solidFill>
              </a:defRPr>
            </a:lvl1pPr>
            <a:lvl2pPr>
              <a:defRPr sz="2400">
                <a:solidFill>
                  <a:srgbClr val="0070C0"/>
                </a:solidFill>
              </a:defRPr>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Footer Placeholder 5"/>
          <p:cNvSpPr>
            <a:spLocks noGrp="1"/>
          </p:cNvSpPr>
          <p:nvPr>
            <p:ph type="ftr" sz="quarter" idx="11"/>
          </p:nvPr>
        </p:nvSpPr>
        <p:spPr>
          <a:xfrm>
            <a:off x="180000" y="6480000"/>
            <a:ext cx="7920000" cy="252000"/>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7" name="Slide Number Placeholder 6"/>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9"/>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9" y="1698989"/>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9"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Footer Placeholder 7"/>
          <p:cNvSpPr>
            <a:spLocks noGrp="1"/>
          </p:cNvSpPr>
          <p:nvPr>
            <p:ph type="ftr" sz="quarter" idx="11"/>
          </p:nvPr>
        </p:nvSpPr>
        <p:spPr>
          <a:xfrm>
            <a:off x="180000" y="6480000"/>
            <a:ext cx="7920000" cy="250485"/>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9" name="Slide Number Placeholder 8"/>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2000" y="72000"/>
            <a:ext cx="9000000" cy="1260000"/>
          </a:xfrm>
        </p:spPr>
        <p:txBody>
          <a:bodyPr/>
          <a:lstStyle>
            <a:extLst/>
          </a:lstStyle>
          <a:p>
            <a:r>
              <a:rPr kumimoji="0" lang="en-US" smtClean="0"/>
              <a:t>Click to edit Master title style</a:t>
            </a:r>
            <a:endParaRPr kumimoji="0" lang="en-US"/>
          </a:p>
        </p:txBody>
      </p:sp>
      <p:sp>
        <p:nvSpPr>
          <p:cNvPr id="4" name="Footer Placeholder 3"/>
          <p:cNvSpPr>
            <a:spLocks noGrp="1"/>
          </p:cNvSpPr>
          <p:nvPr>
            <p:ph type="ftr" sz="quarter" idx="11"/>
          </p:nvPr>
        </p:nvSpPr>
        <p:spPr>
          <a:xfrm>
            <a:off x="180000" y="6480000"/>
            <a:ext cx="7920000" cy="250485"/>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5" name="Slide Number Placeholder 4"/>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80000" y="6480000"/>
            <a:ext cx="7920000" cy="252000"/>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4" name="Slide Number Placeholder 3"/>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9" y="1743135"/>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9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7" name="Slide Number Placeholder 6"/>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Tree>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9"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dirty="0">
              <a:solidFill>
                <a:prstClr val="black">
                  <a:tint val="95000"/>
                </a:prstClr>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US" smtClean="0">
                <a:solidFill>
                  <a:prstClr val="white">
                    <a:shade val="50000"/>
                  </a:prstClr>
                </a:solidFill>
              </a:rPr>
              <a:t>Dr. B.Satyanarayana, TIFR, Mumbai                                   Panjab University, Chandigarh                                   April 22, 2013</a:t>
            </a:r>
            <a:endParaRPr lang="en-US" dirty="0">
              <a:solidFill>
                <a:prstClr val="white">
                  <a:shade val="50000"/>
                </a:prstClr>
              </a:solidFill>
            </a:endParaRPr>
          </a:p>
        </p:txBody>
      </p:sp>
      <p:sp>
        <p:nvSpPr>
          <p:cNvPr id="7" name="Slide Number Placeholder 6"/>
          <p:cNvSpPr>
            <a:spLocks noGrp="1"/>
          </p:cNvSpPr>
          <p:nvPr>
            <p:ph type="sldNum" sz="quarter" idx="12"/>
          </p:nvPr>
        </p:nvSpPr>
        <p:spPr>
          <a:xfrm>
            <a:off x="8339328" y="1170432"/>
            <a:ext cx="733864" cy="201168"/>
          </a:xfrm>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8" name="Rectangle 7"/>
          <p:cNvSpPr/>
          <p:nvPr/>
        </p:nvSpPr>
        <p:spPr bwMode="ltGray">
          <a:xfrm>
            <a:off x="6647691"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Vertical Title 1"/>
          <p:cNvSpPr>
            <a:spLocks noGrp="1"/>
          </p:cNvSpPr>
          <p:nvPr>
            <p:ph type="title" orient="vert"/>
          </p:nvPr>
        </p:nvSpPr>
        <p:spPr>
          <a:xfrm>
            <a:off x="6781800" y="274642"/>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solidFill>
                <a:prstClr val="black">
                  <a:tint val="95000"/>
                </a:prstClr>
              </a:solidFill>
            </a:endParaRPr>
          </a:p>
        </p:txBody>
      </p:sp>
      <p:sp>
        <p:nvSpPr>
          <p:cNvPr id="5" name="Footer Placeholder 4"/>
          <p:cNvSpPr>
            <a:spLocks noGrp="1"/>
          </p:cNvSpPr>
          <p:nvPr>
            <p:ph type="ftr" sz="quarter" idx="11"/>
          </p:nvPr>
        </p:nvSpPr>
        <p:spPr>
          <a:xfrm>
            <a:off x="2640597" y="6377461"/>
            <a:ext cx="3836404" cy="365125"/>
          </a:xfrm>
        </p:spPr>
        <p:txBody>
          <a:bodyPr/>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 y="71414"/>
            <a:ext cx="9000000" cy="900000"/>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72000" y="1008000"/>
            <a:ext cx="9000000" cy="5349958"/>
          </a:xfrm>
        </p:spPr>
        <p:txBody>
          <a:bodyPr/>
          <a:lstStyle>
            <a:lvl2pPr>
              <a:buClr>
                <a:srgbClr val="FFFF00"/>
              </a:buClr>
              <a:defRPr>
                <a:solidFill>
                  <a:srgbClr val="FFFF00"/>
                </a:solidFill>
              </a:defRPr>
            </a:lvl2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Footer Placeholder 4"/>
          <p:cNvSpPr>
            <a:spLocks noGrp="1"/>
          </p:cNvSpPr>
          <p:nvPr>
            <p:ph type="ftr" sz="quarter" idx="11"/>
          </p:nvPr>
        </p:nvSpPr>
        <p:spPr>
          <a:xfrm>
            <a:off x="72000" y="6408000"/>
            <a:ext cx="8568000" cy="360000"/>
          </a:xfrm>
        </p:spPr>
        <p:txBody>
          <a:bodyPr/>
          <a:lstStyle>
            <a:lvl1pPr algn="ctr">
              <a:defRPr/>
            </a:lvl1pPr>
          </a:lstStyle>
          <a:p>
            <a:r>
              <a:rPr lang="en-IN" smtClean="0">
                <a:solidFill>
                  <a:prstClr val="white">
                    <a:shade val="50000"/>
                  </a:prstClr>
                </a:solidFill>
              </a:rPr>
              <a:t>Dr. B.Satyanarayana, TIFR, Mumbai                                   Panjab University, Chandigarh                                   April 22, 2013</a:t>
            </a:r>
            <a:endParaRPr lang="en-IN" dirty="0">
              <a:solidFill>
                <a:prstClr val="white">
                  <a:shade val="50000"/>
                </a:prstClr>
              </a:solidFill>
            </a:endParaRPr>
          </a:p>
        </p:txBody>
      </p:sp>
      <p:sp>
        <p:nvSpPr>
          <p:cNvPr id="6" name="Slide Number Placeholder 5"/>
          <p:cNvSpPr>
            <a:spLocks noGrp="1"/>
          </p:cNvSpPr>
          <p:nvPr>
            <p:ph type="sldNum" sz="quarter" idx="12"/>
          </p:nvPr>
        </p:nvSpPr>
        <p:spPr>
          <a:xfrm>
            <a:off x="8712594" y="6408000"/>
            <a:ext cx="360000" cy="360000"/>
          </a:xfrm>
        </p:spPr>
        <p:txBody>
          <a:bodyPr/>
          <a:lstStyle>
            <a:lvl1pPr algn="ctr">
              <a:defRPr/>
            </a:lvl1pPr>
          </a:lstStyle>
          <a:p>
            <a:fld id="{AEC77EA8-29BB-41A8-8B2D-70A42895FD1B}" type="slidenum">
              <a:rPr lang="en-IN" smtClean="0">
                <a:solidFill>
                  <a:prstClr val="white">
                    <a:shade val="50000"/>
                  </a:prstClr>
                </a:solidFill>
              </a:rPr>
              <a:pPr/>
              <a:t>‹#›</a:t>
            </a:fld>
            <a:endParaRPr lang="en-IN" dirty="0">
              <a:solidFill>
                <a:prstClr val="white">
                  <a:shade val="50000"/>
                </a:prstClr>
              </a:solidFill>
            </a:endParaRPr>
          </a:p>
        </p:txBody>
      </p:sp>
    </p:spTree>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4775" y="152400"/>
            <a:ext cx="8915400" cy="609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23825" y="927100"/>
            <a:ext cx="4379913" cy="2584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6138" y="927100"/>
            <a:ext cx="4381500" cy="2584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23825" y="3663950"/>
            <a:ext cx="4379913" cy="2584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56138" y="3663950"/>
            <a:ext cx="4381500" cy="2584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prstClr val="black">
                  <a:tint val="95000"/>
                </a:prst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6AE1289-2A3B-49F7-9F9A-0474E851416C}" type="slidenum">
              <a:rPr lang="en-US">
                <a:solidFill>
                  <a:prstClr val="black">
                    <a:tint val="95000"/>
                  </a:prstClr>
                </a:solidFill>
              </a:rPr>
              <a:pPr>
                <a:defRPr/>
              </a:pPr>
              <a:t>‹#›</a:t>
            </a:fld>
            <a:endParaRPr lang="en-US" dirty="0">
              <a:solidFill>
                <a:prstClr val="black">
                  <a:tint val="95000"/>
                </a:prstClr>
              </a:solidFil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4"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endParaRPr lang="en-US" dirty="0">
              <a:solidFill>
                <a:prstClr val="white">
                  <a:tint val="95000"/>
                </a:prstClr>
              </a:solidFill>
            </a:endParaRPr>
          </a:p>
        </p:txBody>
      </p:sp>
      <p:sp>
        <p:nvSpPr>
          <p:cNvPr id="5" name="Footer Placeholder 4"/>
          <p:cNvSpPr>
            <a:spLocks noGrp="1"/>
          </p:cNvSpPr>
          <p:nvPr>
            <p:ph type="ftr" sz="quarter" idx="11"/>
          </p:nvPr>
        </p:nvSpPr>
        <p:spPr/>
        <p:txBody>
          <a:bodyPr/>
          <a:lstStyle/>
          <a:p>
            <a:r>
              <a:rPr lang="en-US" smtClean="0">
                <a:solidFill>
                  <a:prstClr val="white">
                    <a:tint val="95000"/>
                  </a:prstClr>
                </a:solidFill>
              </a:rPr>
              <a:t>Dr. B.Satyanarayana, TIFR, Mumbai                                   Panjab University, Chandigarh                                   April 22, 2013</a:t>
            </a:r>
            <a:endParaRPr lang="en-US" dirty="0">
              <a:solidFill>
                <a:prstClr val="white">
                  <a:tint val="95000"/>
                </a:prstClr>
              </a:solidFill>
            </a:endParaRPr>
          </a:p>
        </p:txBody>
      </p:sp>
      <p:sp>
        <p:nvSpPr>
          <p:cNvPr id="6" name="Slide Number Placeholder 5"/>
          <p:cNvSpPr>
            <a:spLocks noGrp="1"/>
          </p:cNvSpPr>
          <p:nvPr>
            <p:ph type="sldNum" sz="quarter" idx="12"/>
          </p:nvPr>
        </p:nvSpPr>
        <p:spPr/>
        <p:txBody>
          <a:bodyPr/>
          <a:lstStyle/>
          <a:p>
            <a:fld id="{5D0D82D1-030A-4AF5-855D-82A44DD93AEE}" type="slidenum">
              <a:rPr lang="en-US" smtClean="0">
                <a:solidFill>
                  <a:prstClr val="white">
                    <a:tint val="95000"/>
                  </a:prstClr>
                </a:solidFill>
              </a:rPr>
              <a:pPr/>
              <a:t>‹#›</a:t>
            </a:fld>
            <a:endParaRPr lang="en-US" dirty="0">
              <a:solidFill>
                <a:prstClr val="white">
                  <a:tint val="95000"/>
                </a:prstClr>
              </a:solidFill>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 y="71414"/>
            <a:ext cx="9000000" cy="1260000"/>
          </a:xfrm>
        </p:spPr>
        <p:txBody>
          <a:bodyPr>
            <a:normAutofit/>
          </a:bodyPr>
          <a:lstStyle>
            <a:lvl1pPr>
              <a:defRPr sz="4400"/>
            </a:lvl1pPr>
            <a:extLst/>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72000" y="1548000"/>
            <a:ext cx="9000000" cy="4896000"/>
          </a:xfrm>
          <a:noFill/>
        </p:spPr>
        <p:txBody>
          <a:bodyPr/>
          <a:lstStyle>
            <a:lvl1pPr>
              <a:buClr>
                <a:srgbClr val="C00000"/>
              </a:buClr>
              <a:buSzPct val="100000"/>
              <a:defRPr>
                <a:solidFill>
                  <a:srgbClr val="C00000"/>
                </a:solidFill>
              </a:defRPr>
            </a:lvl1pPr>
            <a:lvl2pPr>
              <a:buClr>
                <a:srgbClr val="0000FF"/>
              </a:buClr>
              <a:defRPr>
                <a:solidFill>
                  <a:srgbClr val="0000FF"/>
                </a:solidFill>
              </a:defRPr>
            </a:lvl2pPr>
            <a:lvl3pPr>
              <a:buClr>
                <a:srgbClr val="006600"/>
              </a:buClr>
              <a:defRPr>
                <a:solidFill>
                  <a:srgbClr val="00B050"/>
                </a:solidFill>
              </a:defRPr>
            </a:lvl3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Footer Placeholder 4"/>
          <p:cNvSpPr>
            <a:spLocks noGrp="1"/>
          </p:cNvSpPr>
          <p:nvPr>
            <p:ph type="ftr" sz="quarter" idx="11"/>
          </p:nvPr>
        </p:nvSpPr>
        <p:spPr>
          <a:xfrm>
            <a:off x="180000" y="6480000"/>
            <a:ext cx="7920000" cy="252000"/>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6" name="Slide Number Placeholder 5"/>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buFont typeface="Arial" pitchFamily="34" charset="0"/>
              <a:buChar char="•"/>
            </a:pPr>
            <a:endParaRPr lang="en-US" dirty="0">
              <a:solidFill>
                <a:prstClr val="white"/>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1"/>
          <p:cNvSpPr>
            <a:spLocks noGrp="1"/>
          </p:cNvSpPr>
          <p:nvPr>
            <p:ph type="title"/>
          </p:nvPr>
        </p:nvSpPr>
        <p:spPr>
          <a:xfrm>
            <a:off x="72000" y="1285860"/>
            <a:ext cx="9000000" cy="1260000"/>
          </a:xfrm>
        </p:spPr>
        <p:txBody>
          <a:bodyPr vert="horz" lIns="91440" tIns="0" rIns="91440" bIns="0" rtlCol="0" anchor="b" anchorCtr="0">
            <a:normAutofit/>
            <a:scene3d>
              <a:camera prst="orthographicFront"/>
              <a:lightRig rig="threePt" dir="t">
                <a:rot lat="0" lon="0" rev="4800000"/>
              </a:lightRig>
            </a:scene3d>
            <a:sp3d prstMaterial="matte">
              <a:bevelT w="50800" h="10160"/>
            </a:sp3d>
          </a:bodyPr>
          <a:lstStyle>
            <a:lvl1pPr algn="l">
              <a:defRPr sz="4400" b="1" cap="none" baseline="0"/>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72000" y="2714620"/>
            <a:ext cx="9000000" cy="4032000"/>
          </a:xfrm>
        </p:spPr>
        <p:txBody>
          <a:bodyPr lIns="146304" tIns="0" rIns="45720" bIns="0" anchor="t">
            <a:normAutofit/>
          </a:bodyPr>
          <a:lstStyle>
            <a:lvl1pPr marL="633222" marR="0" indent="-514350" algn="l" defTabSz="914400" rtl="0" eaLnBrk="1" fontAlgn="auto" latinLnBrk="0" hangingPunct="1">
              <a:lnSpc>
                <a:spcPct val="100000"/>
              </a:lnSpc>
              <a:spcBef>
                <a:spcPts val="0"/>
              </a:spcBef>
              <a:spcAft>
                <a:spcPts val="0"/>
              </a:spcAft>
              <a:buClr>
                <a:schemeClr val="tx1"/>
              </a:buClr>
              <a:buSzPct val="100000"/>
              <a:buFont typeface="+mj-lt"/>
              <a:buAutoNum type="alphaLcPeriod"/>
              <a:tabLst/>
              <a:defRPr sz="240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marL="438912" marR="0" lvl="0" indent="-320040" algn="l" defTabSz="914400" rtl="0" eaLnBrk="1" fontAlgn="auto" latinLnBrk="0" hangingPunct="1">
              <a:lnSpc>
                <a:spcPct val="100000"/>
              </a:lnSpc>
              <a:spcBef>
                <a:spcPts val="0"/>
              </a:spcBef>
              <a:spcAft>
                <a:spcPts val="0"/>
              </a:spcAft>
              <a:buClr>
                <a:srgbClr val="F0AD00"/>
              </a:buClr>
              <a:buSzPct val="80000"/>
              <a:tabLst/>
              <a:defRPr/>
            </a:pPr>
            <a:r>
              <a:rPr kumimoji="0" lang="en-US" sz="3200" b="0" i="0" u="none" strike="noStrike" kern="1200" cap="none" spc="0" normalizeH="0" baseline="0" noProof="0" dirty="0" smtClean="0">
                <a:ln>
                  <a:noFill/>
                </a:ln>
                <a:solidFill>
                  <a:prstClr val="black"/>
                </a:solidFill>
                <a:effectLst/>
                <a:uLnTx/>
                <a:uFillTx/>
                <a:latin typeface="+mn-lt"/>
                <a:ea typeface="+mn-ea"/>
                <a:cs typeface="+mn-cs"/>
              </a:rPr>
              <a:t>Click to edit Master text styles</a:t>
            </a: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 y="72000"/>
            <a:ext cx="9000000" cy="1260000"/>
          </a:xfrm>
        </p:spPr>
        <p:txBody>
          <a:bodyPr>
            <a:normAutofit/>
          </a:bodyPr>
          <a:lstStyle>
            <a:lvl1pPr>
              <a:defRPr sz="4400"/>
            </a:lvl1pPr>
            <a:extLst/>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72000" y="1548000"/>
            <a:ext cx="4464000" cy="4896000"/>
          </a:xfrm>
        </p:spPr>
        <p:txBody>
          <a:bodyPr lIns="91440"/>
          <a:lstStyle>
            <a:lvl1pPr>
              <a:buClr>
                <a:srgbClr val="FF0000"/>
              </a:buClr>
              <a:defRPr sz="2800">
                <a:solidFill>
                  <a:srgbClr val="FF0000"/>
                </a:solidFill>
              </a:defRPr>
            </a:lvl1pPr>
            <a:lvl2pPr>
              <a:defRPr sz="2400">
                <a:solidFill>
                  <a:srgbClr val="0070C0"/>
                </a:solidFill>
              </a:defRPr>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Content Placeholder 3"/>
          <p:cNvSpPr>
            <a:spLocks noGrp="1"/>
          </p:cNvSpPr>
          <p:nvPr>
            <p:ph sz="half" idx="2"/>
          </p:nvPr>
        </p:nvSpPr>
        <p:spPr>
          <a:xfrm>
            <a:off x="4583875" y="1548000"/>
            <a:ext cx="4464000" cy="4896000"/>
          </a:xfrm>
        </p:spPr>
        <p:txBody>
          <a:bodyPr/>
          <a:lstStyle>
            <a:lvl1pPr>
              <a:buClr>
                <a:srgbClr val="FF0000"/>
              </a:buClr>
              <a:defRPr sz="2800">
                <a:solidFill>
                  <a:srgbClr val="FF0000"/>
                </a:solidFill>
              </a:defRPr>
            </a:lvl1pPr>
            <a:lvl2pPr>
              <a:defRPr sz="2400">
                <a:solidFill>
                  <a:srgbClr val="0070C0"/>
                </a:solidFill>
              </a:defRPr>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Footer Placeholder 5"/>
          <p:cNvSpPr>
            <a:spLocks noGrp="1"/>
          </p:cNvSpPr>
          <p:nvPr>
            <p:ph type="ftr" sz="quarter" idx="11"/>
          </p:nvPr>
        </p:nvSpPr>
        <p:spPr>
          <a:xfrm>
            <a:off x="180000" y="6480000"/>
            <a:ext cx="7920000" cy="252000"/>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7" name="Slide Number Placeholder 6"/>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9"/>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9" y="1698989"/>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9"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Footer Placeholder 7"/>
          <p:cNvSpPr>
            <a:spLocks noGrp="1"/>
          </p:cNvSpPr>
          <p:nvPr>
            <p:ph type="ftr" sz="quarter" idx="11"/>
          </p:nvPr>
        </p:nvSpPr>
        <p:spPr>
          <a:xfrm>
            <a:off x="180000" y="6480000"/>
            <a:ext cx="7920000" cy="250485"/>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9" name="Slide Number Placeholder 8"/>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2000" y="72000"/>
            <a:ext cx="9000000" cy="1260000"/>
          </a:xfrm>
        </p:spPr>
        <p:txBody>
          <a:bodyPr/>
          <a:lstStyle>
            <a:extLst/>
          </a:lstStyle>
          <a:p>
            <a:r>
              <a:rPr kumimoji="0" lang="en-US" smtClean="0"/>
              <a:t>Click to edit Master title style</a:t>
            </a:r>
            <a:endParaRPr kumimoji="0" lang="en-US"/>
          </a:p>
        </p:txBody>
      </p:sp>
      <p:sp>
        <p:nvSpPr>
          <p:cNvPr id="4" name="Footer Placeholder 3"/>
          <p:cNvSpPr>
            <a:spLocks noGrp="1"/>
          </p:cNvSpPr>
          <p:nvPr>
            <p:ph type="ftr" sz="quarter" idx="11"/>
          </p:nvPr>
        </p:nvSpPr>
        <p:spPr>
          <a:xfrm>
            <a:off x="180000" y="6480000"/>
            <a:ext cx="7920000" cy="250485"/>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5" name="Slide Number Placeholder 4"/>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80000" y="6480000"/>
            <a:ext cx="7920000" cy="252000"/>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4" name="Slide Number Placeholder 3"/>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9" y="1743135"/>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9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7" name="Slide Number Placeholder 6"/>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Tree>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9"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dirty="0">
              <a:solidFill>
                <a:prstClr val="black">
                  <a:tint val="95000"/>
                </a:prstClr>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US" smtClean="0">
                <a:solidFill>
                  <a:prstClr val="white">
                    <a:shade val="50000"/>
                  </a:prstClr>
                </a:solidFill>
              </a:rPr>
              <a:t>Dr. B.Satyanarayana, TIFR, Mumbai                                   Panjab University, Chandigarh                                   April 22, 2013</a:t>
            </a:r>
            <a:endParaRPr lang="en-US" dirty="0">
              <a:solidFill>
                <a:prstClr val="white">
                  <a:shade val="50000"/>
                </a:prstClr>
              </a:solidFill>
            </a:endParaRPr>
          </a:p>
        </p:txBody>
      </p:sp>
      <p:sp>
        <p:nvSpPr>
          <p:cNvPr id="7" name="Slide Number Placeholder 6"/>
          <p:cNvSpPr>
            <a:spLocks noGrp="1"/>
          </p:cNvSpPr>
          <p:nvPr>
            <p:ph type="sldNum" sz="quarter" idx="12"/>
          </p:nvPr>
        </p:nvSpPr>
        <p:spPr>
          <a:xfrm>
            <a:off x="8339328" y="1170432"/>
            <a:ext cx="733864" cy="201168"/>
          </a:xfrm>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endParaRPr lang="en-IN" dirty="0">
              <a:solidFill>
                <a:prstClr val="white">
                  <a:shade val="50000"/>
                </a:prstClr>
              </a:solidFill>
            </a:endParaRPr>
          </a:p>
        </p:txBody>
      </p:sp>
      <p:sp>
        <p:nvSpPr>
          <p:cNvPr id="5" name="Footer Placeholder 4"/>
          <p:cNvSpPr>
            <a:spLocks noGrp="1"/>
          </p:cNvSpPr>
          <p:nvPr>
            <p:ph type="ftr" sz="quarter" idx="11"/>
          </p:nvPr>
        </p:nvSpPr>
        <p:spPr/>
        <p:txBody>
          <a:bodyPr/>
          <a:lstStyle/>
          <a:p>
            <a:r>
              <a:rPr lang="en-IN" smtClean="0">
                <a:solidFill>
                  <a:prstClr val="white">
                    <a:shade val="50000"/>
                  </a:prstClr>
                </a:solidFill>
              </a:rPr>
              <a:t>Dr. B.Satyanarayana, TIFR, Mumbai                                   Panjab University, Chandigarh                                   April 22, 2013</a:t>
            </a:r>
            <a:endParaRPr lang="en-IN" dirty="0">
              <a:solidFill>
                <a:prstClr val="white">
                  <a:shade val="50000"/>
                </a:prstClr>
              </a:solidFill>
            </a:endParaRPr>
          </a:p>
        </p:txBody>
      </p:sp>
      <p:sp>
        <p:nvSpPr>
          <p:cNvPr id="6" name="Slide Number Placeholder 5"/>
          <p:cNvSpPr>
            <a:spLocks noGrp="1"/>
          </p:cNvSpPr>
          <p:nvPr>
            <p:ph type="sldNum" sz="quarter" idx="12"/>
          </p:nvPr>
        </p:nvSpPr>
        <p:spPr>
          <a:xfrm>
            <a:off x="7924800" y="6416675"/>
            <a:ext cx="762000" cy="365125"/>
          </a:xfrm>
        </p:spPr>
        <p:txBody>
          <a:bodyPr/>
          <a:lstStyle/>
          <a:p>
            <a:fld id="{AEC77EA8-29BB-41A8-8B2D-70A42895FD1B}" type="slidenum">
              <a:rPr lang="en-IN" smtClean="0">
                <a:solidFill>
                  <a:prstClr val="white">
                    <a:shade val="50000"/>
                  </a:prstClr>
                </a:solidFill>
              </a:rPr>
              <a:pPr/>
              <a:t>‹#›</a:t>
            </a:fld>
            <a:endParaRPr lang="en-IN" dirty="0">
              <a:solidFill>
                <a:prstClr val="white">
                  <a:shade val="50000"/>
                </a:prstClr>
              </a:solidFill>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8" name="Rectangle 7"/>
          <p:cNvSpPr/>
          <p:nvPr/>
        </p:nvSpPr>
        <p:spPr bwMode="ltGray">
          <a:xfrm>
            <a:off x="6647691"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Vertical Title 1"/>
          <p:cNvSpPr>
            <a:spLocks noGrp="1"/>
          </p:cNvSpPr>
          <p:nvPr>
            <p:ph type="title" orient="vert"/>
          </p:nvPr>
        </p:nvSpPr>
        <p:spPr>
          <a:xfrm>
            <a:off x="6781800" y="274642"/>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solidFill>
                <a:prstClr val="black">
                  <a:tint val="95000"/>
                </a:prstClr>
              </a:solidFill>
            </a:endParaRPr>
          </a:p>
        </p:txBody>
      </p:sp>
      <p:sp>
        <p:nvSpPr>
          <p:cNvPr id="5" name="Footer Placeholder 4"/>
          <p:cNvSpPr>
            <a:spLocks noGrp="1"/>
          </p:cNvSpPr>
          <p:nvPr>
            <p:ph type="ftr" sz="quarter" idx="11"/>
          </p:nvPr>
        </p:nvSpPr>
        <p:spPr>
          <a:xfrm>
            <a:off x="2640597" y="6377461"/>
            <a:ext cx="3836404" cy="365125"/>
          </a:xfrm>
        </p:spPr>
        <p:txBody>
          <a:bodyPr/>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4775" y="152400"/>
            <a:ext cx="8915400" cy="609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23825" y="927100"/>
            <a:ext cx="4379913" cy="2584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6138" y="927100"/>
            <a:ext cx="4381500" cy="2584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23825" y="3663950"/>
            <a:ext cx="4379913" cy="2584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56138" y="3663950"/>
            <a:ext cx="4381500" cy="2584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prstClr val="black">
                  <a:tint val="95000"/>
                </a:prst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6AE1289-2A3B-49F7-9F9A-0474E851416C}" type="slidenum">
              <a:rPr lang="en-US">
                <a:solidFill>
                  <a:prstClr val="black">
                    <a:tint val="95000"/>
                  </a:prstClr>
                </a:solidFill>
              </a:rPr>
              <a:pPr>
                <a:defRPr/>
              </a:pPr>
              <a:t>‹#›</a:t>
            </a:fld>
            <a:endParaRPr lang="en-US" dirty="0">
              <a:solidFill>
                <a:prstClr val="black">
                  <a:tint val="95000"/>
                </a:prstClr>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72000" y="1371600"/>
            <a:ext cx="90000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endParaRPr kumimoji="0" lang="en-US" dirty="0"/>
          </a:p>
        </p:txBody>
      </p:sp>
      <p:sp>
        <p:nvSpPr>
          <p:cNvPr id="9" name="Subtitle 8"/>
          <p:cNvSpPr>
            <a:spLocks noGrp="1"/>
          </p:cNvSpPr>
          <p:nvPr>
            <p:ph type="subTitle" idx="1"/>
          </p:nvPr>
        </p:nvSpPr>
        <p:spPr>
          <a:xfrm>
            <a:off x="72000" y="3331698"/>
            <a:ext cx="9000000" cy="1752600"/>
          </a:xfrm>
        </p:spPr>
        <p:txBody>
          <a:bodyPr/>
          <a:lstStyle>
            <a:lvl1pPr marL="0" indent="0" algn="ctr">
              <a:buNone/>
              <a:defRPr baseline="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endParaRPr kumimoji="0" lang="en-US" dirty="0"/>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 y="71414"/>
            <a:ext cx="9000000" cy="900000"/>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72000" y="1008000"/>
            <a:ext cx="9000000" cy="5349958"/>
          </a:xfrm>
        </p:spPr>
        <p:txBody>
          <a:bodyPr/>
          <a:lstStyle>
            <a:lvl2pPr>
              <a:buClr>
                <a:srgbClr val="FFFF00"/>
              </a:buClr>
              <a:defRPr>
                <a:solidFill>
                  <a:srgbClr val="FFFF00"/>
                </a:solidFill>
              </a:defRPr>
            </a:lvl2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Footer Placeholder 4"/>
          <p:cNvSpPr>
            <a:spLocks noGrp="1"/>
          </p:cNvSpPr>
          <p:nvPr>
            <p:ph type="ftr" sz="quarter" idx="11"/>
          </p:nvPr>
        </p:nvSpPr>
        <p:spPr>
          <a:xfrm>
            <a:off x="72000" y="6408000"/>
            <a:ext cx="8568000" cy="360000"/>
          </a:xfrm>
        </p:spPr>
        <p:txBody>
          <a:bodyPr/>
          <a:lstStyle>
            <a:lvl1pPr algn="ctr">
              <a:defRPr/>
            </a:lvl1pPr>
          </a:lstStyle>
          <a:p>
            <a:r>
              <a:rPr lang="en-IN" smtClean="0">
                <a:solidFill>
                  <a:prstClr val="white">
                    <a:shade val="50000"/>
                  </a:prstClr>
                </a:solidFill>
              </a:rPr>
              <a:t>Dr. B.Satyanarayana, TIFR, Mumbai                                   Panjab University, Chandigarh                                   April 22, 2013</a:t>
            </a:r>
            <a:endParaRPr lang="en-IN" dirty="0">
              <a:solidFill>
                <a:prstClr val="white">
                  <a:shade val="50000"/>
                </a:prstClr>
              </a:solidFill>
            </a:endParaRPr>
          </a:p>
        </p:txBody>
      </p:sp>
      <p:sp>
        <p:nvSpPr>
          <p:cNvPr id="6" name="Slide Number Placeholder 5"/>
          <p:cNvSpPr>
            <a:spLocks noGrp="1"/>
          </p:cNvSpPr>
          <p:nvPr>
            <p:ph type="sldNum" sz="quarter" idx="12"/>
          </p:nvPr>
        </p:nvSpPr>
        <p:spPr>
          <a:xfrm>
            <a:off x="8712594" y="6408000"/>
            <a:ext cx="360000" cy="360000"/>
          </a:xfrm>
        </p:spPr>
        <p:txBody>
          <a:bodyPr/>
          <a:lstStyle>
            <a:lvl1pPr algn="ctr">
              <a:defRPr/>
            </a:lvl1pPr>
          </a:lstStyle>
          <a:p>
            <a:fld id="{AEC77EA8-29BB-41A8-8B2D-70A42895FD1B}" type="slidenum">
              <a:rPr lang="en-IN" smtClean="0">
                <a:solidFill>
                  <a:prstClr val="white">
                    <a:shade val="50000"/>
                  </a:prstClr>
                </a:solidFill>
              </a:rPr>
              <a:pPr/>
              <a:t>‹#›</a:t>
            </a:fld>
            <a:endParaRPr lang="en-IN" dirty="0">
              <a:solidFill>
                <a:prstClr val="white">
                  <a:shade val="50000"/>
                </a:prstClr>
              </a:solidFill>
            </a:endParaRPr>
          </a:p>
        </p:txBody>
      </p:sp>
    </p:spTree>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endParaRPr lang="en-IN" dirty="0">
              <a:solidFill>
                <a:prstClr val="white">
                  <a:shade val="50000"/>
                </a:prstClr>
              </a:solidFill>
            </a:endParaRPr>
          </a:p>
        </p:txBody>
      </p:sp>
      <p:sp>
        <p:nvSpPr>
          <p:cNvPr id="5" name="Footer Placeholder 4"/>
          <p:cNvSpPr>
            <a:spLocks noGrp="1"/>
          </p:cNvSpPr>
          <p:nvPr>
            <p:ph type="ftr" sz="quarter" idx="11"/>
          </p:nvPr>
        </p:nvSpPr>
        <p:spPr/>
        <p:txBody>
          <a:bodyPr/>
          <a:lstStyle/>
          <a:p>
            <a:r>
              <a:rPr lang="en-IN" smtClean="0">
                <a:solidFill>
                  <a:prstClr val="white">
                    <a:shade val="50000"/>
                  </a:prstClr>
                </a:solidFill>
              </a:rPr>
              <a:t>Dr. B.Satyanarayana, TIFR, Mumbai                                   Panjab University, Chandigarh                                   April 22, 2013</a:t>
            </a:r>
            <a:endParaRPr lang="en-IN" dirty="0">
              <a:solidFill>
                <a:prstClr val="white">
                  <a:shade val="50000"/>
                </a:prstClr>
              </a:solidFill>
            </a:endParaRPr>
          </a:p>
        </p:txBody>
      </p:sp>
      <p:sp>
        <p:nvSpPr>
          <p:cNvPr id="6" name="Slide Number Placeholder 5"/>
          <p:cNvSpPr>
            <a:spLocks noGrp="1"/>
          </p:cNvSpPr>
          <p:nvPr>
            <p:ph type="sldNum" sz="quarter" idx="12"/>
          </p:nvPr>
        </p:nvSpPr>
        <p:spPr>
          <a:xfrm>
            <a:off x="7924800" y="6416675"/>
            <a:ext cx="762000" cy="365125"/>
          </a:xfrm>
        </p:spPr>
        <p:txBody>
          <a:bodyPr/>
          <a:lstStyle/>
          <a:p>
            <a:fld id="{AEC77EA8-29BB-41A8-8B2D-70A42895FD1B}" type="slidenum">
              <a:rPr lang="en-IN" smtClean="0">
                <a:solidFill>
                  <a:prstClr val="white">
                    <a:shade val="50000"/>
                  </a:prstClr>
                </a:solidFill>
              </a:rPr>
              <a:pPr/>
              <a:t>‹#›</a:t>
            </a:fld>
            <a:endParaRPr lang="en-IN" dirty="0">
              <a:solidFill>
                <a:prstClr val="white">
                  <a:shade val="50000"/>
                </a:prstClr>
              </a:solidFill>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title"/>
          </p:nvPr>
        </p:nvSpPr>
        <p:spPr>
          <a:xfrm>
            <a:off x="72000" y="71414"/>
            <a:ext cx="9000000" cy="900000"/>
          </a:xfrm>
        </p:spPr>
        <p:txBody>
          <a:bodyPr/>
          <a:lstStyle/>
          <a:p>
            <a:r>
              <a:rPr kumimoji="0" lang="en-US" smtClean="0"/>
              <a:t>Click to edit Master title style</a:t>
            </a:r>
            <a:endParaRPr kumimoji="0" lang="en-US"/>
          </a:p>
        </p:txBody>
      </p:sp>
      <p:sp>
        <p:nvSpPr>
          <p:cNvPr id="9" name="Content Placeholder 2"/>
          <p:cNvSpPr>
            <a:spLocks noGrp="1"/>
          </p:cNvSpPr>
          <p:nvPr>
            <p:ph idx="1"/>
          </p:nvPr>
        </p:nvSpPr>
        <p:spPr>
          <a:xfrm>
            <a:off x="46242" y="1008000"/>
            <a:ext cx="4500000" cy="5349958"/>
          </a:xfrm>
        </p:spPr>
        <p:txBody>
          <a:bodyPr/>
          <a:lstStyle>
            <a:lvl2pPr>
              <a:buClr>
                <a:srgbClr val="FFFF00"/>
              </a:buClr>
              <a:defRPr>
                <a:solidFill>
                  <a:srgbClr val="FFFF00"/>
                </a:solidFill>
              </a:defRPr>
            </a:lvl2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0" name="Footer Placeholder 4"/>
          <p:cNvSpPr>
            <a:spLocks noGrp="1"/>
          </p:cNvSpPr>
          <p:nvPr>
            <p:ph type="ftr" sz="quarter" idx="11"/>
          </p:nvPr>
        </p:nvSpPr>
        <p:spPr>
          <a:xfrm>
            <a:off x="72000" y="6408000"/>
            <a:ext cx="8568000" cy="360000"/>
          </a:xfrm>
        </p:spPr>
        <p:txBody>
          <a:bodyPr/>
          <a:lstStyle>
            <a:lvl1pPr algn="ctr">
              <a:defRPr/>
            </a:lvl1pPr>
          </a:lstStyle>
          <a:p>
            <a:r>
              <a:rPr lang="en-IN" smtClean="0">
                <a:solidFill>
                  <a:prstClr val="white">
                    <a:shade val="50000"/>
                  </a:prstClr>
                </a:solidFill>
              </a:rPr>
              <a:t>Dr. B.Satyanarayana, TIFR, Mumbai                                   Panjab University, Chandigarh                                   April 22, 2013</a:t>
            </a:r>
            <a:endParaRPr lang="en-IN" dirty="0">
              <a:solidFill>
                <a:prstClr val="white">
                  <a:shade val="50000"/>
                </a:prstClr>
              </a:solidFill>
            </a:endParaRPr>
          </a:p>
        </p:txBody>
      </p:sp>
      <p:sp>
        <p:nvSpPr>
          <p:cNvPr id="11" name="Slide Number Placeholder 5"/>
          <p:cNvSpPr>
            <a:spLocks noGrp="1"/>
          </p:cNvSpPr>
          <p:nvPr>
            <p:ph type="sldNum" sz="quarter" idx="12"/>
          </p:nvPr>
        </p:nvSpPr>
        <p:spPr>
          <a:xfrm>
            <a:off x="8712594" y="6408000"/>
            <a:ext cx="360000" cy="360000"/>
          </a:xfrm>
        </p:spPr>
        <p:txBody>
          <a:bodyPr/>
          <a:lstStyle/>
          <a:p>
            <a:fld id="{AEC77EA8-29BB-41A8-8B2D-70A42895FD1B}" type="slidenum">
              <a:rPr lang="en-IN" smtClean="0">
                <a:solidFill>
                  <a:prstClr val="white">
                    <a:shade val="50000"/>
                  </a:prstClr>
                </a:solidFill>
              </a:rPr>
              <a:pPr/>
              <a:t>‹#›</a:t>
            </a:fld>
            <a:endParaRPr lang="en-IN" dirty="0">
              <a:solidFill>
                <a:prstClr val="white">
                  <a:shade val="50000"/>
                </a:prstClr>
              </a:solidFill>
            </a:endParaRPr>
          </a:p>
        </p:txBody>
      </p:sp>
      <p:sp>
        <p:nvSpPr>
          <p:cNvPr id="12" name="Content Placeholder 2"/>
          <p:cNvSpPr>
            <a:spLocks noGrp="1"/>
          </p:cNvSpPr>
          <p:nvPr>
            <p:ph idx="13"/>
          </p:nvPr>
        </p:nvSpPr>
        <p:spPr>
          <a:xfrm>
            <a:off x="4579043" y="1008000"/>
            <a:ext cx="4500000" cy="5349958"/>
          </a:xfrm>
        </p:spPr>
        <p:txBody>
          <a:bodyPr/>
          <a:lstStyle>
            <a:lvl2pPr>
              <a:buClr>
                <a:srgbClr val="FFFF00"/>
              </a:buClr>
              <a:defRPr>
                <a:solidFill>
                  <a:srgbClr val="FFFF00"/>
                </a:solidFill>
              </a:defRPr>
            </a:lvl2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endParaRPr lang="en-IN" dirty="0">
              <a:solidFill>
                <a:prstClr val="white">
                  <a:shade val="50000"/>
                </a:prstClr>
              </a:solidFill>
            </a:endParaRPr>
          </a:p>
        </p:txBody>
      </p:sp>
      <p:sp>
        <p:nvSpPr>
          <p:cNvPr id="8" name="Footer Placeholder 7"/>
          <p:cNvSpPr>
            <a:spLocks noGrp="1"/>
          </p:cNvSpPr>
          <p:nvPr>
            <p:ph type="ftr" sz="quarter" idx="11"/>
          </p:nvPr>
        </p:nvSpPr>
        <p:spPr/>
        <p:txBody>
          <a:bodyPr/>
          <a:lstStyle/>
          <a:p>
            <a:r>
              <a:rPr lang="en-IN" smtClean="0">
                <a:solidFill>
                  <a:prstClr val="white">
                    <a:shade val="50000"/>
                  </a:prstClr>
                </a:solidFill>
              </a:rPr>
              <a:t>Dr. B.Satyanarayana, TIFR, Mumbai                                   Panjab University, Chandigarh                                   April 22, 2013</a:t>
            </a:r>
            <a:endParaRPr lang="en-IN" dirty="0">
              <a:solidFill>
                <a:prstClr val="white">
                  <a:shade val="50000"/>
                </a:prstClr>
              </a:solidFill>
            </a:endParaRPr>
          </a:p>
        </p:txBody>
      </p:sp>
      <p:sp>
        <p:nvSpPr>
          <p:cNvPr id="9" name="Slide Number Placeholder 8"/>
          <p:cNvSpPr>
            <a:spLocks noGrp="1"/>
          </p:cNvSpPr>
          <p:nvPr>
            <p:ph type="sldNum" sz="quarter" idx="12"/>
          </p:nvPr>
        </p:nvSpPr>
        <p:spPr/>
        <p:txBody>
          <a:bodyPr/>
          <a:lstStyle/>
          <a:p>
            <a:fld id="{AEC77EA8-29BB-41A8-8B2D-70A42895FD1B}" type="slidenum">
              <a:rPr lang="en-IN" smtClean="0">
                <a:solidFill>
                  <a:prstClr val="white">
                    <a:shade val="50000"/>
                  </a:prstClr>
                </a:solidFill>
              </a:rPr>
              <a:pPr/>
              <a:t>‹#›</a:t>
            </a:fld>
            <a:endParaRPr lang="en-IN" dirty="0">
              <a:solidFill>
                <a:prstClr val="white">
                  <a:shade val="50000"/>
                </a:prstClr>
              </a:solidFil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IN" dirty="0">
              <a:solidFill>
                <a:prstClr val="white">
                  <a:shade val="50000"/>
                </a:prstClr>
              </a:solidFill>
            </a:endParaRPr>
          </a:p>
        </p:txBody>
      </p:sp>
      <p:sp>
        <p:nvSpPr>
          <p:cNvPr id="4" name="Footer Placeholder 3"/>
          <p:cNvSpPr>
            <a:spLocks noGrp="1"/>
          </p:cNvSpPr>
          <p:nvPr>
            <p:ph type="ftr" sz="quarter" idx="11"/>
          </p:nvPr>
        </p:nvSpPr>
        <p:spPr/>
        <p:txBody>
          <a:bodyPr/>
          <a:lstStyle/>
          <a:p>
            <a:r>
              <a:rPr lang="en-IN" smtClean="0">
                <a:solidFill>
                  <a:prstClr val="white">
                    <a:shade val="50000"/>
                  </a:prstClr>
                </a:solidFill>
              </a:rPr>
              <a:t>Dr. B.Satyanarayana, TIFR, Mumbai                                   Panjab University, Chandigarh                                   April 22, 2013</a:t>
            </a:r>
            <a:endParaRPr lang="en-IN" dirty="0">
              <a:solidFill>
                <a:prstClr val="white">
                  <a:shade val="50000"/>
                </a:prstClr>
              </a:solidFill>
            </a:endParaRPr>
          </a:p>
        </p:txBody>
      </p:sp>
      <p:sp>
        <p:nvSpPr>
          <p:cNvPr id="5" name="Slide Number Placeholder 4"/>
          <p:cNvSpPr>
            <a:spLocks noGrp="1"/>
          </p:cNvSpPr>
          <p:nvPr>
            <p:ph type="sldNum" sz="quarter" idx="12"/>
          </p:nvPr>
        </p:nvSpPr>
        <p:spPr/>
        <p:txBody>
          <a:bodyPr/>
          <a:lstStyle/>
          <a:p>
            <a:fld id="{AEC77EA8-29BB-41A8-8B2D-70A42895FD1B}" type="slidenum">
              <a:rPr lang="en-IN" smtClean="0">
                <a:solidFill>
                  <a:prstClr val="white">
                    <a:shade val="50000"/>
                  </a:prstClr>
                </a:solidFill>
              </a:rPr>
              <a:pPr/>
              <a:t>‹#›</a:t>
            </a:fld>
            <a:endParaRPr lang="en-IN" dirty="0">
              <a:solidFill>
                <a:prstClr val="white">
                  <a:shade val="50000"/>
                </a:prstClr>
              </a:solidFil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IN" dirty="0">
              <a:solidFill>
                <a:prstClr val="white">
                  <a:shade val="50000"/>
                </a:prstClr>
              </a:solidFill>
            </a:endParaRPr>
          </a:p>
        </p:txBody>
      </p:sp>
      <p:sp>
        <p:nvSpPr>
          <p:cNvPr id="3" name="Footer Placeholder 2"/>
          <p:cNvSpPr>
            <a:spLocks noGrp="1"/>
          </p:cNvSpPr>
          <p:nvPr>
            <p:ph type="ftr" sz="quarter" idx="11"/>
          </p:nvPr>
        </p:nvSpPr>
        <p:spPr/>
        <p:txBody>
          <a:bodyPr/>
          <a:lstStyle/>
          <a:p>
            <a:r>
              <a:rPr lang="en-IN" smtClean="0">
                <a:solidFill>
                  <a:prstClr val="white">
                    <a:shade val="50000"/>
                  </a:prstClr>
                </a:solidFill>
              </a:rPr>
              <a:t>Dr. B.Satyanarayana, TIFR, Mumbai                                   Panjab University, Chandigarh                                   April 22, 2013</a:t>
            </a:r>
            <a:endParaRPr lang="en-IN" dirty="0">
              <a:solidFill>
                <a:prstClr val="white">
                  <a:shade val="50000"/>
                </a:prstClr>
              </a:solidFill>
            </a:endParaRPr>
          </a:p>
        </p:txBody>
      </p:sp>
      <p:sp>
        <p:nvSpPr>
          <p:cNvPr id="4" name="Slide Number Placeholder 3"/>
          <p:cNvSpPr>
            <a:spLocks noGrp="1"/>
          </p:cNvSpPr>
          <p:nvPr>
            <p:ph type="sldNum" sz="quarter" idx="12"/>
          </p:nvPr>
        </p:nvSpPr>
        <p:spPr/>
        <p:txBody>
          <a:bodyPr/>
          <a:lstStyle/>
          <a:p>
            <a:fld id="{AEC77EA8-29BB-41A8-8B2D-70A42895FD1B}" type="slidenum">
              <a:rPr lang="en-IN" smtClean="0">
                <a:solidFill>
                  <a:prstClr val="white">
                    <a:shade val="50000"/>
                  </a:prstClr>
                </a:solidFill>
              </a:rPr>
              <a:pPr/>
              <a:t>‹#›</a:t>
            </a:fld>
            <a:endParaRPr lang="en-IN" dirty="0">
              <a:solidFill>
                <a:prstClr val="white">
                  <a:shade val="50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title"/>
          </p:nvPr>
        </p:nvSpPr>
        <p:spPr>
          <a:xfrm>
            <a:off x="72000" y="71414"/>
            <a:ext cx="9000000" cy="900000"/>
          </a:xfrm>
        </p:spPr>
        <p:txBody>
          <a:bodyPr/>
          <a:lstStyle/>
          <a:p>
            <a:r>
              <a:rPr kumimoji="0" lang="en-US" smtClean="0"/>
              <a:t>Click to edit Master title style</a:t>
            </a:r>
            <a:endParaRPr kumimoji="0" lang="en-US"/>
          </a:p>
        </p:txBody>
      </p:sp>
      <p:sp>
        <p:nvSpPr>
          <p:cNvPr id="9" name="Content Placeholder 2"/>
          <p:cNvSpPr>
            <a:spLocks noGrp="1"/>
          </p:cNvSpPr>
          <p:nvPr>
            <p:ph idx="1"/>
          </p:nvPr>
        </p:nvSpPr>
        <p:spPr>
          <a:xfrm>
            <a:off x="46242" y="1008000"/>
            <a:ext cx="4500000" cy="5349958"/>
          </a:xfrm>
        </p:spPr>
        <p:txBody>
          <a:bodyPr/>
          <a:lstStyle>
            <a:lvl2pPr>
              <a:buClr>
                <a:srgbClr val="FFFF00"/>
              </a:buClr>
              <a:defRPr>
                <a:solidFill>
                  <a:srgbClr val="FFFF00"/>
                </a:solidFill>
              </a:defRPr>
            </a:lvl2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0" name="Footer Placeholder 4"/>
          <p:cNvSpPr>
            <a:spLocks noGrp="1"/>
          </p:cNvSpPr>
          <p:nvPr>
            <p:ph type="ftr" sz="quarter" idx="11"/>
          </p:nvPr>
        </p:nvSpPr>
        <p:spPr>
          <a:xfrm>
            <a:off x="72000" y="6408000"/>
            <a:ext cx="8568000" cy="360000"/>
          </a:xfrm>
        </p:spPr>
        <p:txBody>
          <a:bodyPr/>
          <a:lstStyle>
            <a:lvl1pPr algn="ctr">
              <a:defRPr/>
            </a:lvl1pPr>
          </a:lstStyle>
          <a:p>
            <a:r>
              <a:rPr lang="en-IN" smtClean="0">
                <a:solidFill>
                  <a:prstClr val="white">
                    <a:shade val="50000"/>
                  </a:prstClr>
                </a:solidFill>
              </a:rPr>
              <a:t>Dr. B.Satyanarayana, TIFR, Mumbai                                   Panjab University, Chandigarh                                   April 22, 2013</a:t>
            </a:r>
            <a:endParaRPr lang="en-IN" dirty="0">
              <a:solidFill>
                <a:prstClr val="white">
                  <a:shade val="50000"/>
                </a:prstClr>
              </a:solidFill>
            </a:endParaRPr>
          </a:p>
        </p:txBody>
      </p:sp>
      <p:sp>
        <p:nvSpPr>
          <p:cNvPr id="11" name="Slide Number Placeholder 5"/>
          <p:cNvSpPr>
            <a:spLocks noGrp="1"/>
          </p:cNvSpPr>
          <p:nvPr>
            <p:ph type="sldNum" sz="quarter" idx="12"/>
          </p:nvPr>
        </p:nvSpPr>
        <p:spPr>
          <a:xfrm>
            <a:off x="8712594" y="6408000"/>
            <a:ext cx="360000" cy="360000"/>
          </a:xfrm>
        </p:spPr>
        <p:txBody>
          <a:bodyPr/>
          <a:lstStyle/>
          <a:p>
            <a:fld id="{AEC77EA8-29BB-41A8-8B2D-70A42895FD1B}" type="slidenum">
              <a:rPr lang="en-IN" smtClean="0">
                <a:solidFill>
                  <a:prstClr val="white">
                    <a:shade val="50000"/>
                  </a:prstClr>
                </a:solidFill>
              </a:rPr>
              <a:pPr/>
              <a:t>‹#›</a:t>
            </a:fld>
            <a:endParaRPr lang="en-IN" dirty="0">
              <a:solidFill>
                <a:prstClr val="white">
                  <a:shade val="50000"/>
                </a:prstClr>
              </a:solidFill>
            </a:endParaRPr>
          </a:p>
        </p:txBody>
      </p:sp>
      <p:sp>
        <p:nvSpPr>
          <p:cNvPr id="12" name="Content Placeholder 2"/>
          <p:cNvSpPr>
            <a:spLocks noGrp="1"/>
          </p:cNvSpPr>
          <p:nvPr>
            <p:ph idx="13"/>
          </p:nvPr>
        </p:nvSpPr>
        <p:spPr>
          <a:xfrm>
            <a:off x="4579043" y="1008000"/>
            <a:ext cx="4500000" cy="5349958"/>
          </a:xfrm>
        </p:spPr>
        <p:txBody>
          <a:bodyPr/>
          <a:lstStyle>
            <a:lvl2pPr>
              <a:buClr>
                <a:srgbClr val="FFFF00"/>
              </a:buClr>
              <a:defRPr>
                <a:solidFill>
                  <a:srgbClr val="FFFF00"/>
                </a:solidFill>
              </a:defRPr>
            </a:lvl2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IN" dirty="0">
              <a:solidFill>
                <a:prstClr val="white">
                  <a:shade val="50000"/>
                </a:prstClr>
              </a:solidFill>
            </a:endParaRPr>
          </a:p>
        </p:txBody>
      </p:sp>
      <p:sp>
        <p:nvSpPr>
          <p:cNvPr id="6" name="Footer Placeholder 5"/>
          <p:cNvSpPr>
            <a:spLocks noGrp="1"/>
          </p:cNvSpPr>
          <p:nvPr>
            <p:ph type="ftr" sz="quarter" idx="11"/>
          </p:nvPr>
        </p:nvSpPr>
        <p:spPr/>
        <p:txBody>
          <a:bodyPr/>
          <a:lstStyle/>
          <a:p>
            <a:r>
              <a:rPr lang="en-IN" smtClean="0">
                <a:solidFill>
                  <a:prstClr val="white">
                    <a:shade val="50000"/>
                  </a:prstClr>
                </a:solidFill>
              </a:rPr>
              <a:t>Dr. B.Satyanarayana, TIFR, Mumbai                                   Panjab University, Chandigarh                                   April 22, 2013</a:t>
            </a:r>
            <a:endParaRPr lang="en-IN" dirty="0">
              <a:solidFill>
                <a:prstClr val="white">
                  <a:shade val="50000"/>
                </a:prstClr>
              </a:solidFill>
            </a:endParaRPr>
          </a:p>
        </p:txBody>
      </p:sp>
      <p:sp>
        <p:nvSpPr>
          <p:cNvPr id="7" name="Slide Number Placeholder 6"/>
          <p:cNvSpPr>
            <a:spLocks noGrp="1"/>
          </p:cNvSpPr>
          <p:nvPr>
            <p:ph type="sldNum" sz="quarter" idx="12"/>
          </p:nvPr>
        </p:nvSpPr>
        <p:spPr/>
        <p:txBody>
          <a:bodyPr/>
          <a:lstStyle/>
          <a:p>
            <a:fld id="{AEC77EA8-29BB-41A8-8B2D-70A42895FD1B}" type="slidenum">
              <a:rPr lang="en-IN" smtClean="0">
                <a:solidFill>
                  <a:prstClr val="white">
                    <a:shade val="50000"/>
                  </a:prstClr>
                </a:solidFill>
              </a:rPr>
              <a:pPr/>
              <a:t>‹#›</a:t>
            </a:fld>
            <a:endParaRPr lang="en-IN" dirty="0">
              <a:solidFill>
                <a:prstClr val="white">
                  <a:shade val="50000"/>
                </a:prstClr>
              </a:solidFil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dirty="0"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IN" dirty="0">
              <a:solidFill>
                <a:prstClr val="white">
                  <a:shade val="50000"/>
                </a:prstClr>
              </a:solidFill>
            </a:endParaRPr>
          </a:p>
        </p:txBody>
      </p:sp>
      <p:sp>
        <p:nvSpPr>
          <p:cNvPr id="6" name="Footer Placeholder 5"/>
          <p:cNvSpPr>
            <a:spLocks noGrp="1"/>
          </p:cNvSpPr>
          <p:nvPr>
            <p:ph type="ftr" sz="quarter" idx="11"/>
          </p:nvPr>
        </p:nvSpPr>
        <p:spPr/>
        <p:txBody>
          <a:bodyPr/>
          <a:lstStyle/>
          <a:p>
            <a:r>
              <a:rPr lang="en-IN" smtClean="0">
                <a:solidFill>
                  <a:prstClr val="white">
                    <a:shade val="50000"/>
                  </a:prstClr>
                </a:solidFill>
              </a:rPr>
              <a:t>Dr. B.Satyanarayana, TIFR, Mumbai                                   Panjab University, Chandigarh                                   April 22, 2013</a:t>
            </a:r>
            <a:endParaRPr lang="en-IN" dirty="0">
              <a:solidFill>
                <a:prstClr val="white">
                  <a:shade val="50000"/>
                </a:prstClr>
              </a:solidFill>
            </a:endParaRPr>
          </a:p>
        </p:txBody>
      </p:sp>
      <p:sp>
        <p:nvSpPr>
          <p:cNvPr id="7" name="Slide Number Placeholder 6"/>
          <p:cNvSpPr>
            <a:spLocks noGrp="1"/>
          </p:cNvSpPr>
          <p:nvPr>
            <p:ph type="sldNum" sz="quarter" idx="12"/>
          </p:nvPr>
        </p:nvSpPr>
        <p:spPr/>
        <p:txBody>
          <a:bodyPr/>
          <a:lstStyle/>
          <a:p>
            <a:fld id="{AEC77EA8-29BB-41A8-8B2D-70A42895FD1B}" type="slidenum">
              <a:rPr lang="en-IN" smtClean="0">
                <a:solidFill>
                  <a:prstClr val="white">
                    <a:shade val="50000"/>
                  </a:prstClr>
                </a:solidFill>
              </a:rPr>
              <a:pPr/>
              <a:t>‹#›</a:t>
            </a:fld>
            <a:endParaRPr lang="en-IN" dirty="0">
              <a:solidFill>
                <a:prstClr val="white">
                  <a:shade val="50000"/>
                </a:prstClr>
              </a:solidFil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IN" dirty="0">
              <a:solidFill>
                <a:prstClr val="white">
                  <a:shade val="50000"/>
                </a:prstClr>
              </a:solidFill>
            </a:endParaRPr>
          </a:p>
        </p:txBody>
      </p:sp>
      <p:sp>
        <p:nvSpPr>
          <p:cNvPr id="5" name="Footer Placeholder 4"/>
          <p:cNvSpPr>
            <a:spLocks noGrp="1"/>
          </p:cNvSpPr>
          <p:nvPr>
            <p:ph type="ftr" sz="quarter" idx="11"/>
          </p:nvPr>
        </p:nvSpPr>
        <p:spPr/>
        <p:txBody>
          <a:bodyPr/>
          <a:lstStyle/>
          <a:p>
            <a:r>
              <a:rPr lang="en-IN" smtClean="0">
                <a:solidFill>
                  <a:prstClr val="white">
                    <a:shade val="50000"/>
                  </a:prstClr>
                </a:solidFill>
              </a:rPr>
              <a:t>Dr. B.Satyanarayana, TIFR, Mumbai                                   Panjab University, Chandigarh                                   April 22, 2013</a:t>
            </a:r>
            <a:endParaRPr lang="en-IN" dirty="0">
              <a:solidFill>
                <a:prstClr val="white">
                  <a:shade val="50000"/>
                </a:prstClr>
              </a:solidFill>
            </a:endParaRPr>
          </a:p>
        </p:txBody>
      </p:sp>
      <p:sp>
        <p:nvSpPr>
          <p:cNvPr id="6" name="Slide Number Placeholder 5"/>
          <p:cNvSpPr>
            <a:spLocks noGrp="1"/>
          </p:cNvSpPr>
          <p:nvPr>
            <p:ph type="sldNum" sz="quarter" idx="12"/>
          </p:nvPr>
        </p:nvSpPr>
        <p:spPr/>
        <p:txBody>
          <a:bodyPr/>
          <a:lstStyle/>
          <a:p>
            <a:fld id="{AEC77EA8-29BB-41A8-8B2D-70A42895FD1B}" type="slidenum">
              <a:rPr lang="en-IN" smtClean="0">
                <a:solidFill>
                  <a:prstClr val="white">
                    <a:shade val="50000"/>
                  </a:prstClr>
                </a:solidFill>
              </a:rPr>
              <a:pPr/>
              <a:t>‹#›</a:t>
            </a:fld>
            <a:endParaRPr lang="en-IN" dirty="0">
              <a:solidFill>
                <a:prstClr val="white">
                  <a:shade val="50000"/>
                </a:prstClr>
              </a:solidFil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IN" dirty="0">
              <a:solidFill>
                <a:prstClr val="white">
                  <a:shade val="50000"/>
                </a:prstClr>
              </a:solidFill>
            </a:endParaRPr>
          </a:p>
        </p:txBody>
      </p:sp>
      <p:sp>
        <p:nvSpPr>
          <p:cNvPr id="5" name="Footer Placeholder 4"/>
          <p:cNvSpPr>
            <a:spLocks noGrp="1"/>
          </p:cNvSpPr>
          <p:nvPr>
            <p:ph type="ftr" sz="quarter" idx="11"/>
          </p:nvPr>
        </p:nvSpPr>
        <p:spPr/>
        <p:txBody>
          <a:bodyPr/>
          <a:lstStyle/>
          <a:p>
            <a:r>
              <a:rPr lang="en-IN" smtClean="0">
                <a:solidFill>
                  <a:prstClr val="white">
                    <a:shade val="50000"/>
                  </a:prstClr>
                </a:solidFill>
              </a:rPr>
              <a:t>Dr. B.Satyanarayana, TIFR, Mumbai                                   Panjab University, Chandigarh                                   April 22, 2013</a:t>
            </a:r>
            <a:endParaRPr lang="en-IN" dirty="0">
              <a:solidFill>
                <a:prstClr val="white">
                  <a:shade val="50000"/>
                </a:prstClr>
              </a:solidFill>
            </a:endParaRPr>
          </a:p>
        </p:txBody>
      </p:sp>
      <p:sp>
        <p:nvSpPr>
          <p:cNvPr id="6" name="Slide Number Placeholder 5"/>
          <p:cNvSpPr>
            <a:spLocks noGrp="1"/>
          </p:cNvSpPr>
          <p:nvPr>
            <p:ph type="sldNum" sz="quarter" idx="12"/>
          </p:nvPr>
        </p:nvSpPr>
        <p:spPr/>
        <p:txBody>
          <a:bodyPr/>
          <a:lstStyle/>
          <a:p>
            <a:fld id="{AEC77EA8-29BB-41A8-8B2D-70A42895FD1B}" type="slidenum">
              <a:rPr lang="en-IN" smtClean="0">
                <a:solidFill>
                  <a:prstClr val="white">
                    <a:shade val="50000"/>
                  </a:prstClr>
                </a:solidFill>
              </a:rPr>
              <a:pPr/>
              <a:t>‹#›</a:t>
            </a:fld>
            <a:endParaRPr lang="en-IN" dirty="0">
              <a:solidFill>
                <a:prstClr val="white">
                  <a:shade val="50000"/>
                </a:prstClr>
              </a:solidFill>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72000" y="1371600"/>
            <a:ext cx="90000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endParaRPr kumimoji="0" lang="en-US" dirty="0"/>
          </a:p>
        </p:txBody>
      </p:sp>
      <p:sp>
        <p:nvSpPr>
          <p:cNvPr id="9" name="Subtitle 8"/>
          <p:cNvSpPr>
            <a:spLocks noGrp="1"/>
          </p:cNvSpPr>
          <p:nvPr>
            <p:ph type="subTitle" idx="1"/>
          </p:nvPr>
        </p:nvSpPr>
        <p:spPr>
          <a:xfrm>
            <a:off x="72000" y="3331698"/>
            <a:ext cx="9000000" cy="1752600"/>
          </a:xfrm>
        </p:spPr>
        <p:txBody>
          <a:bodyPr/>
          <a:lstStyle>
            <a:lvl1pPr marL="0" indent="0" algn="ctr">
              <a:buNone/>
              <a:defRPr baseline="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endParaRPr kumimoji="0" lang="en-US" dirty="0"/>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 y="71414"/>
            <a:ext cx="9000000" cy="900000"/>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72000" y="1008000"/>
            <a:ext cx="9000000" cy="5349958"/>
          </a:xfrm>
        </p:spPr>
        <p:txBody>
          <a:bodyPr/>
          <a:lstStyle>
            <a:lvl2pPr>
              <a:buClr>
                <a:srgbClr val="FFFF00"/>
              </a:buClr>
              <a:defRPr>
                <a:solidFill>
                  <a:srgbClr val="FFFF00"/>
                </a:solidFill>
              </a:defRPr>
            </a:lvl2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Footer Placeholder 4"/>
          <p:cNvSpPr>
            <a:spLocks noGrp="1"/>
          </p:cNvSpPr>
          <p:nvPr>
            <p:ph type="ftr" sz="quarter" idx="11"/>
          </p:nvPr>
        </p:nvSpPr>
        <p:spPr>
          <a:xfrm>
            <a:off x="72000" y="6408000"/>
            <a:ext cx="8568000" cy="360000"/>
          </a:xfrm>
        </p:spPr>
        <p:txBody>
          <a:bodyPr/>
          <a:lstStyle>
            <a:lvl1pPr algn="ctr">
              <a:defRPr/>
            </a:lvl1pPr>
          </a:lstStyle>
          <a:p>
            <a:r>
              <a:rPr lang="en-IN" smtClean="0">
                <a:solidFill>
                  <a:prstClr val="white">
                    <a:shade val="50000"/>
                  </a:prstClr>
                </a:solidFill>
              </a:rPr>
              <a:t>Dr. B.Satyanarayana, TIFR, Mumbai                                   Panjab University, Chandigarh                                   April 22, 2013</a:t>
            </a:r>
            <a:endParaRPr lang="en-IN" dirty="0">
              <a:solidFill>
                <a:prstClr val="white">
                  <a:shade val="50000"/>
                </a:prstClr>
              </a:solidFill>
            </a:endParaRPr>
          </a:p>
        </p:txBody>
      </p:sp>
      <p:sp>
        <p:nvSpPr>
          <p:cNvPr id="6" name="Slide Number Placeholder 5"/>
          <p:cNvSpPr>
            <a:spLocks noGrp="1"/>
          </p:cNvSpPr>
          <p:nvPr>
            <p:ph type="sldNum" sz="quarter" idx="12"/>
          </p:nvPr>
        </p:nvSpPr>
        <p:spPr>
          <a:xfrm>
            <a:off x="8712594" y="6408000"/>
            <a:ext cx="360000" cy="360000"/>
          </a:xfrm>
        </p:spPr>
        <p:txBody>
          <a:bodyPr/>
          <a:lstStyle>
            <a:lvl1pPr algn="ctr">
              <a:defRPr/>
            </a:lvl1pPr>
          </a:lstStyle>
          <a:p>
            <a:fld id="{AEC77EA8-29BB-41A8-8B2D-70A42895FD1B}" type="slidenum">
              <a:rPr lang="en-IN" smtClean="0">
                <a:solidFill>
                  <a:prstClr val="white">
                    <a:shade val="50000"/>
                  </a:prstClr>
                </a:solidFill>
              </a:rPr>
              <a:pPr/>
              <a:t>‹#›</a:t>
            </a:fld>
            <a:endParaRPr lang="en-IN" dirty="0">
              <a:solidFill>
                <a:prstClr val="white">
                  <a:shade val="50000"/>
                </a:prstClr>
              </a:solidFill>
            </a:endParaRPr>
          </a:p>
        </p:txBody>
      </p:sp>
    </p:spTree>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endParaRPr lang="en-IN" dirty="0">
              <a:solidFill>
                <a:prstClr val="white">
                  <a:shade val="50000"/>
                </a:prstClr>
              </a:solidFill>
            </a:endParaRPr>
          </a:p>
        </p:txBody>
      </p:sp>
      <p:sp>
        <p:nvSpPr>
          <p:cNvPr id="5" name="Footer Placeholder 4"/>
          <p:cNvSpPr>
            <a:spLocks noGrp="1"/>
          </p:cNvSpPr>
          <p:nvPr>
            <p:ph type="ftr" sz="quarter" idx="11"/>
          </p:nvPr>
        </p:nvSpPr>
        <p:spPr/>
        <p:txBody>
          <a:bodyPr/>
          <a:lstStyle/>
          <a:p>
            <a:r>
              <a:rPr lang="en-IN" smtClean="0">
                <a:solidFill>
                  <a:prstClr val="white">
                    <a:shade val="50000"/>
                  </a:prstClr>
                </a:solidFill>
              </a:rPr>
              <a:t>Dr. B.Satyanarayana, TIFR, Mumbai                                   Panjab University, Chandigarh                                   April 22, 2013</a:t>
            </a:r>
            <a:endParaRPr lang="en-IN" dirty="0">
              <a:solidFill>
                <a:prstClr val="white">
                  <a:shade val="50000"/>
                </a:prstClr>
              </a:solidFill>
            </a:endParaRPr>
          </a:p>
        </p:txBody>
      </p:sp>
      <p:sp>
        <p:nvSpPr>
          <p:cNvPr id="6" name="Slide Number Placeholder 5"/>
          <p:cNvSpPr>
            <a:spLocks noGrp="1"/>
          </p:cNvSpPr>
          <p:nvPr>
            <p:ph type="sldNum" sz="quarter" idx="12"/>
          </p:nvPr>
        </p:nvSpPr>
        <p:spPr>
          <a:xfrm>
            <a:off x="7924800" y="6416675"/>
            <a:ext cx="762000" cy="365125"/>
          </a:xfrm>
        </p:spPr>
        <p:txBody>
          <a:bodyPr/>
          <a:lstStyle/>
          <a:p>
            <a:fld id="{AEC77EA8-29BB-41A8-8B2D-70A42895FD1B}" type="slidenum">
              <a:rPr lang="en-IN" smtClean="0">
                <a:solidFill>
                  <a:prstClr val="white">
                    <a:shade val="50000"/>
                  </a:prstClr>
                </a:solidFill>
              </a:rPr>
              <a:pPr/>
              <a:t>‹#›</a:t>
            </a:fld>
            <a:endParaRPr lang="en-IN" dirty="0">
              <a:solidFill>
                <a:prstClr val="white">
                  <a:shade val="50000"/>
                </a:prstClr>
              </a:solidFill>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title"/>
          </p:nvPr>
        </p:nvSpPr>
        <p:spPr>
          <a:xfrm>
            <a:off x="72000" y="71414"/>
            <a:ext cx="9000000" cy="900000"/>
          </a:xfrm>
        </p:spPr>
        <p:txBody>
          <a:bodyPr/>
          <a:lstStyle/>
          <a:p>
            <a:r>
              <a:rPr kumimoji="0" lang="en-US" smtClean="0"/>
              <a:t>Click to edit Master title style</a:t>
            </a:r>
            <a:endParaRPr kumimoji="0" lang="en-US"/>
          </a:p>
        </p:txBody>
      </p:sp>
      <p:sp>
        <p:nvSpPr>
          <p:cNvPr id="9" name="Content Placeholder 2"/>
          <p:cNvSpPr>
            <a:spLocks noGrp="1"/>
          </p:cNvSpPr>
          <p:nvPr>
            <p:ph idx="1"/>
          </p:nvPr>
        </p:nvSpPr>
        <p:spPr>
          <a:xfrm>
            <a:off x="46242" y="1008000"/>
            <a:ext cx="4500000" cy="5349958"/>
          </a:xfrm>
        </p:spPr>
        <p:txBody>
          <a:bodyPr/>
          <a:lstStyle>
            <a:lvl2pPr>
              <a:buClr>
                <a:srgbClr val="FFFF00"/>
              </a:buClr>
              <a:defRPr>
                <a:solidFill>
                  <a:srgbClr val="FFFF00"/>
                </a:solidFill>
              </a:defRPr>
            </a:lvl2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0" name="Footer Placeholder 4"/>
          <p:cNvSpPr>
            <a:spLocks noGrp="1"/>
          </p:cNvSpPr>
          <p:nvPr>
            <p:ph type="ftr" sz="quarter" idx="11"/>
          </p:nvPr>
        </p:nvSpPr>
        <p:spPr>
          <a:xfrm>
            <a:off x="72000" y="6408000"/>
            <a:ext cx="8568000" cy="360000"/>
          </a:xfrm>
        </p:spPr>
        <p:txBody>
          <a:bodyPr/>
          <a:lstStyle>
            <a:lvl1pPr algn="ctr">
              <a:defRPr/>
            </a:lvl1pPr>
          </a:lstStyle>
          <a:p>
            <a:r>
              <a:rPr lang="en-IN" smtClean="0">
                <a:solidFill>
                  <a:prstClr val="white">
                    <a:shade val="50000"/>
                  </a:prstClr>
                </a:solidFill>
              </a:rPr>
              <a:t>Dr. B.Satyanarayana, TIFR, Mumbai                                   Panjab University, Chandigarh                                   April 22, 2013</a:t>
            </a:r>
            <a:endParaRPr lang="en-IN" dirty="0">
              <a:solidFill>
                <a:prstClr val="white">
                  <a:shade val="50000"/>
                </a:prstClr>
              </a:solidFill>
            </a:endParaRPr>
          </a:p>
        </p:txBody>
      </p:sp>
      <p:sp>
        <p:nvSpPr>
          <p:cNvPr id="11" name="Slide Number Placeholder 5"/>
          <p:cNvSpPr>
            <a:spLocks noGrp="1"/>
          </p:cNvSpPr>
          <p:nvPr>
            <p:ph type="sldNum" sz="quarter" idx="12"/>
          </p:nvPr>
        </p:nvSpPr>
        <p:spPr>
          <a:xfrm>
            <a:off x="8712594" y="6408000"/>
            <a:ext cx="360000" cy="360000"/>
          </a:xfrm>
        </p:spPr>
        <p:txBody>
          <a:bodyPr/>
          <a:lstStyle/>
          <a:p>
            <a:fld id="{AEC77EA8-29BB-41A8-8B2D-70A42895FD1B}" type="slidenum">
              <a:rPr lang="en-IN" smtClean="0">
                <a:solidFill>
                  <a:prstClr val="white">
                    <a:shade val="50000"/>
                  </a:prstClr>
                </a:solidFill>
              </a:rPr>
              <a:pPr/>
              <a:t>‹#›</a:t>
            </a:fld>
            <a:endParaRPr lang="en-IN" dirty="0">
              <a:solidFill>
                <a:prstClr val="white">
                  <a:shade val="50000"/>
                </a:prstClr>
              </a:solidFill>
            </a:endParaRPr>
          </a:p>
        </p:txBody>
      </p:sp>
      <p:sp>
        <p:nvSpPr>
          <p:cNvPr id="12" name="Content Placeholder 2"/>
          <p:cNvSpPr>
            <a:spLocks noGrp="1"/>
          </p:cNvSpPr>
          <p:nvPr>
            <p:ph idx="13"/>
          </p:nvPr>
        </p:nvSpPr>
        <p:spPr>
          <a:xfrm>
            <a:off x="4579043" y="1008000"/>
            <a:ext cx="4500000" cy="5349958"/>
          </a:xfrm>
        </p:spPr>
        <p:txBody>
          <a:bodyPr/>
          <a:lstStyle>
            <a:lvl2pPr>
              <a:buClr>
                <a:srgbClr val="FFFF00"/>
              </a:buClr>
              <a:defRPr>
                <a:solidFill>
                  <a:srgbClr val="FFFF00"/>
                </a:solidFill>
              </a:defRPr>
            </a:lvl2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endParaRPr lang="en-IN" dirty="0">
              <a:solidFill>
                <a:prstClr val="white">
                  <a:shade val="50000"/>
                </a:prstClr>
              </a:solidFill>
            </a:endParaRPr>
          </a:p>
        </p:txBody>
      </p:sp>
      <p:sp>
        <p:nvSpPr>
          <p:cNvPr id="8" name="Footer Placeholder 7"/>
          <p:cNvSpPr>
            <a:spLocks noGrp="1"/>
          </p:cNvSpPr>
          <p:nvPr>
            <p:ph type="ftr" sz="quarter" idx="11"/>
          </p:nvPr>
        </p:nvSpPr>
        <p:spPr/>
        <p:txBody>
          <a:bodyPr/>
          <a:lstStyle/>
          <a:p>
            <a:r>
              <a:rPr lang="en-IN" smtClean="0">
                <a:solidFill>
                  <a:prstClr val="white">
                    <a:shade val="50000"/>
                  </a:prstClr>
                </a:solidFill>
              </a:rPr>
              <a:t>Dr. B.Satyanarayana, TIFR, Mumbai                                   Panjab University, Chandigarh                                   April 22, 2013</a:t>
            </a:r>
            <a:endParaRPr lang="en-IN" dirty="0">
              <a:solidFill>
                <a:prstClr val="white">
                  <a:shade val="50000"/>
                </a:prstClr>
              </a:solidFill>
            </a:endParaRPr>
          </a:p>
        </p:txBody>
      </p:sp>
      <p:sp>
        <p:nvSpPr>
          <p:cNvPr id="9" name="Slide Number Placeholder 8"/>
          <p:cNvSpPr>
            <a:spLocks noGrp="1"/>
          </p:cNvSpPr>
          <p:nvPr>
            <p:ph type="sldNum" sz="quarter" idx="12"/>
          </p:nvPr>
        </p:nvSpPr>
        <p:spPr/>
        <p:txBody>
          <a:bodyPr/>
          <a:lstStyle/>
          <a:p>
            <a:fld id="{AEC77EA8-29BB-41A8-8B2D-70A42895FD1B}" type="slidenum">
              <a:rPr lang="en-IN" smtClean="0">
                <a:solidFill>
                  <a:prstClr val="white">
                    <a:shade val="50000"/>
                  </a:prstClr>
                </a:solidFill>
              </a:rPr>
              <a:pPr/>
              <a:t>‹#›</a:t>
            </a:fld>
            <a:endParaRPr lang="en-IN" dirty="0">
              <a:solidFill>
                <a:prstClr val="white">
                  <a:shade val="50000"/>
                </a:prstClr>
              </a:solidFill>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IN" dirty="0">
              <a:solidFill>
                <a:prstClr val="white">
                  <a:shade val="50000"/>
                </a:prstClr>
              </a:solidFill>
            </a:endParaRPr>
          </a:p>
        </p:txBody>
      </p:sp>
      <p:sp>
        <p:nvSpPr>
          <p:cNvPr id="4" name="Footer Placeholder 3"/>
          <p:cNvSpPr>
            <a:spLocks noGrp="1"/>
          </p:cNvSpPr>
          <p:nvPr>
            <p:ph type="ftr" sz="quarter" idx="11"/>
          </p:nvPr>
        </p:nvSpPr>
        <p:spPr/>
        <p:txBody>
          <a:bodyPr/>
          <a:lstStyle/>
          <a:p>
            <a:r>
              <a:rPr lang="en-IN" smtClean="0">
                <a:solidFill>
                  <a:prstClr val="white">
                    <a:shade val="50000"/>
                  </a:prstClr>
                </a:solidFill>
              </a:rPr>
              <a:t>Dr. B.Satyanarayana, TIFR, Mumbai                                   Panjab University, Chandigarh                                   April 22, 2013</a:t>
            </a:r>
            <a:endParaRPr lang="en-IN" dirty="0">
              <a:solidFill>
                <a:prstClr val="white">
                  <a:shade val="50000"/>
                </a:prstClr>
              </a:solidFill>
            </a:endParaRPr>
          </a:p>
        </p:txBody>
      </p:sp>
      <p:sp>
        <p:nvSpPr>
          <p:cNvPr id="5" name="Slide Number Placeholder 4"/>
          <p:cNvSpPr>
            <a:spLocks noGrp="1"/>
          </p:cNvSpPr>
          <p:nvPr>
            <p:ph type="sldNum" sz="quarter" idx="12"/>
          </p:nvPr>
        </p:nvSpPr>
        <p:spPr/>
        <p:txBody>
          <a:bodyPr/>
          <a:lstStyle/>
          <a:p>
            <a:fld id="{AEC77EA8-29BB-41A8-8B2D-70A42895FD1B}" type="slidenum">
              <a:rPr lang="en-IN" smtClean="0">
                <a:solidFill>
                  <a:prstClr val="white">
                    <a:shade val="50000"/>
                  </a:prstClr>
                </a:solidFill>
              </a:rPr>
              <a:pPr/>
              <a:t>‹#›</a:t>
            </a:fld>
            <a:endParaRPr lang="en-IN" dirty="0">
              <a:solidFill>
                <a:prstClr val="white">
                  <a:shade val="50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endParaRPr lang="en-IN" dirty="0">
              <a:solidFill>
                <a:prstClr val="white">
                  <a:shade val="50000"/>
                </a:prstClr>
              </a:solidFill>
            </a:endParaRPr>
          </a:p>
        </p:txBody>
      </p:sp>
      <p:sp>
        <p:nvSpPr>
          <p:cNvPr id="8" name="Footer Placeholder 7"/>
          <p:cNvSpPr>
            <a:spLocks noGrp="1"/>
          </p:cNvSpPr>
          <p:nvPr>
            <p:ph type="ftr" sz="quarter" idx="11"/>
          </p:nvPr>
        </p:nvSpPr>
        <p:spPr/>
        <p:txBody>
          <a:bodyPr/>
          <a:lstStyle/>
          <a:p>
            <a:r>
              <a:rPr lang="en-IN" smtClean="0">
                <a:solidFill>
                  <a:prstClr val="white">
                    <a:shade val="50000"/>
                  </a:prstClr>
                </a:solidFill>
              </a:rPr>
              <a:t>Dr. B.Satyanarayana, TIFR, Mumbai                                   Panjab University, Chandigarh                                   April 22, 2013</a:t>
            </a:r>
            <a:endParaRPr lang="en-IN" dirty="0">
              <a:solidFill>
                <a:prstClr val="white">
                  <a:shade val="50000"/>
                </a:prstClr>
              </a:solidFill>
            </a:endParaRPr>
          </a:p>
        </p:txBody>
      </p:sp>
      <p:sp>
        <p:nvSpPr>
          <p:cNvPr id="9" name="Slide Number Placeholder 8"/>
          <p:cNvSpPr>
            <a:spLocks noGrp="1"/>
          </p:cNvSpPr>
          <p:nvPr>
            <p:ph type="sldNum" sz="quarter" idx="12"/>
          </p:nvPr>
        </p:nvSpPr>
        <p:spPr/>
        <p:txBody>
          <a:bodyPr/>
          <a:lstStyle/>
          <a:p>
            <a:fld id="{AEC77EA8-29BB-41A8-8B2D-70A42895FD1B}" type="slidenum">
              <a:rPr lang="en-IN" smtClean="0">
                <a:solidFill>
                  <a:prstClr val="white">
                    <a:shade val="50000"/>
                  </a:prstClr>
                </a:solidFill>
              </a:rPr>
              <a:pPr/>
              <a:t>‹#›</a:t>
            </a:fld>
            <a:endParaRPr lang="en-IN" dirty="0">
              <a:solidFill>
                <a:prstClr val="white">
                  <a:shade val="50000"/>
                </a:prstClr>
              </a:solidFill>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IN" dirty="0">
              <a:solidFill>
                <a:prstClr val="white">
                  <a:shade val="50000"/>
                </a:prstClr>
              </a:solidFill>
            </a:endParaRPr>
          </a:p>
        </p:txBody>
      </p:sp>
      <p:sp>
        <p:nvSpPr>
          <p:cNvPr id="3" name="Footer Placeholder 2"/>
          <p:cNvSpPr>
            <a:spLocks noGrp="1"/>
          </p:cNvSpPr>
          <p:nvPr>
            <p:ph type="ftr" sz="quarter" idx="11"/>
          </p:nvPr>
        </p:nvSpPr>
        <p:spPr/>
        <p:txBody>
          <a:bodyPr/>
          <a:lstStyle/>
          <a:p>
            <a:r>
              <a:rPr lang="en-IN" smtClean="0">
                <a:solidFill>
                  <a:prstClr val="white">
                    <a:shade val="50000"/>
                  </a:prstClr>
                </a:solidFill>
              </a:rPr>
              <a:t>Dr. B.Satyanarayana, TIFR, Mumbai                                   Panjab University, Chandigarh                                   April 22, 2013</a:t>
            </a:r>
            <a:endParaRPr lang="en-IN" dirty="0">
              <a:solidFill>
                <a:prstClr val="white">
                  <a:shade val="50000"/>
                </a:prstClr>
              </a:solidFill>
            </a:endParaRPr>
          </a:p>
        </p:txBody>
      </p:sp>
      <p:sp>
        <p:nvSpPr>
          <p:cNvPr id="4" name="Slide Number Placeholder 3"/>
          <p:cNvSpPr>
            <a:spLocks noGrp="1"/>
          </p:cNvSpPr>
          <p:nvPr>
            <p:ph type="sldNum" sz="quarter" idx="12"/>
          </p:nvPr>
        </p:nvSpPr>
        <p:spPr/>
        <p:txBody>
          <a:bodyPr/>
          <a:lstStyle/>
          <a:p>
            <a:fld id="{AEC77EA8-29BB-41A8-8B2D-70A42895FD1B}" type="slidenum">
              <a:rPr lang="en-IN" smtClean="0">
                <a:solidFill>
                  <a:prstClr val="white">
                    <a:shade val="50000"/>
                  </a:prstClr>
                </a:solidFill>
              </a:rPr>
              <a:pPr/>
              <a:t>‹#›</a:t>
            </a:fld>
            <a:endParaRPr lang="en-IN" dirty="0">
              <a:solidFill>
                <a:prstClr val="white">
                  <a:shade val="50000"/>
                </a:prstClr>
              </a:solidFil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IN" dirty="0">
              <a:solidFill>
                <a:prstClr val="white">
                  <a:shade val="50000"/>
                </a:prstClr>
              </a:solidFill>
            </a:endParaRPr>
          </a:p>
        </p:txBody>
      </p:sp>
      <p:sp>
        <p:nvSpPr>
          <p:cNvPr id="6" name="Footer Placeholder 5"/>
          <p:cNvSpPr>
            <a:spLocks noGrp="1"/>
          </p:cNvSpPr>
          <p:nvPr>
            <p:ph type="ftr" sz="quarter" idx="11"/>
          </p:nvPr>
        </p:nvSpPr>
        <p:spPr/>
        <p:txBody>
          <a:bodyPr/>
          <a:lstStyle/>
          <a:p>
            <a:r>
              <a:rPr lang="en-IN" smtClean="0">
                <a:solidFill>
                  <a:prstClr val="white">
                    <a:shade val="50000"/>
                  </a:prstClr>
                </a:solidFill>
              </a:rPr>
              <a:t>Dr. B.Satyanarayana, TIFR, Mumbai                                   Panjab University, Chandigarh                                   April 22, 2013</a:t>
            </a:r>
            <a:endParaRPr lang="en-IN" dirty="0">
              <a:solidFill>
                <a:prstClr val="white">
                  <a:shade val="50000"/>
                </a:prstClr>
              </a:solidFill>
            </a:endParaRPr>
          </a:p>
        </p:txBody>
      </p:sp>
      <p:sp>
        <p:nvSpPr>
          <p:cNvPr id="7" name="Slide Number Placeholder 6"/>
          <p:cNvSpPr>
            <a:spLocks noGrp="1"/>
          </p:cNvSpPr>
          <p:nvPr>
            <p:ph type="sldNum" sz="quarter" idx="12"/>
          </p:nvPr>
        </p:nvSpPr>
        <p:spPr/>
        <p:txBody>
          <a:bodyPr/>
          <a:lstStyle/>
          <a:p>
            <a:fld id="{AEC77EA8-29BB-41A8-8B2D-70A42895FD1B}" type="slidenum">
              <a:rPr lang="en-IN" smtClean="0">
                <a:solidFill>
                  <a:prstClr val="white">
                    <a:shade val="50000"/>
                  </a:prstClr>
                </a:solidFill>
              </a:rPr>
              <a:pPr/>
              <a:t>‹#›</a:t>
            </a:fld>
            <a:endParaRPr lang="en-IN" dirty="0">
              <a:solidFill>
                <a:prstClr val="white">
                  <a:shade val="50000"/>
                </a:prstClr>
              </a:solidFill>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dirty="0"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IN" dirty="0">
              <a:solidFill>
                <a:prstClr val="white">
                  <a:shade val="50000"/>
                </a:prstClr>
              </a:solidFill>
            </a:endParaRPr>
          </a:p>
        </p:txBody>
      </p:sp>
      <p:sp>
        <p:nvSpPr>
          <p:cNvPr id="6" name="Footer Placeholder 5"/>
          <p:cNvSpPr>
            <a:spLocks noGrp="1"/>
          </p:cNvSpPr>
          <p:nvPr>
            <p:ph type="ftr" sz="quarter" idx="11"/>
          </p:nvPr>
        </p:nvSpPr>
        <p:spPr/>
        <p:txBody>
          <a:bodyPr/>
          <a:lstStyle/>
          <a:p>
            <a:r>
              <a:rPr lang="en-IN" smtClean="0">
                <a:solidFill>
                  <a:prstClr val="white">
                    <a:shade val="50000"/>
                  </a:prstClr>
                </a:solidFill>
              </a:rPr>
              <a:t>Dr. B.Satyanarayana, TIFR, Mumbai                                   Panjab University, Chandigarh                                   April 22, 2013</a:t>
            </a:r>
            <a:endParaRPr lang="en-IN" dirty="0">
              <a:solidFill>
                <a:prstClr val="white">
                  <a:shade val="50000"/>
                </a:prstClr>
              </a:solidFill>
            </a:endParaRPr>
          </a:p>
        </p:txBody>
      </p:sp>
      <p:sp>
        <p:nvSpPr>
          <p:cNvPr id="7" name="Slide Number Placeholder 6"/>
          <p:cNvSpPr>
            <a:spLocks noGrp="1"/>
          </p:cNvSpPr>
          <p:nvPr>
            <p:ph type="sldNum" sz="quarter" idx="12"/>
          </p:nvPr>
        </p:nvSpPr>
        <p:spPr/>
        <p:txBody>
          <a:bodyPr/>
          <a:lstStyle/>
          <a:p>
            <a:fld id="{AEC77EA8-29BB-41A8-8B2D-70A42895FD1B}" type="slidenum">
              <a:rPr lang="en-IN" smtClean="0">
                <a:solidFill>
                  <a:prstClr val="white">
                    <a:shade val="50000"/>
                  </a:prstClr>
                </a:solidFill>
              </a:rPr>
              <a:pPr/>
              <a:t>‹#›</a:t>
            </a:fld>
            <a:endParaRPr lang="en-IN" dirty="0">
              <a:solidFill>
                <a:prstClr val="white">
                  <a:shade val="50000"/>
                </a:prstClr>
              </a:solidFil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IN" dirty="0">
              <a:solidFill>
                <a:prstClr val="white">
                  <a:shade val="50000"/>
                </a:prstClr>
              </a:solidFill>
            </a:endParaRPr>
          </a:p>
        </p:txBody>
      </p:sp>
      <p:sp>
        <p:nvSpPr>
          <p:cNvPr id="5" name="Footer Placeholder 4"/>
          <p:cNvSpPr>
            <a:spLocks noGrp="1"/>
          </p:cNvSpPr>
          <p:nvPr>
            <p:ph type="ftr" sz="quarter" idx="11"/>
          </p:nvPr>
        </p:nvSpPr>
        <p:spPr/>
        <p:txBody>
          <a:bodyPr/>
          <a:lstStyle/>
          <a:p>
            <a:r>
              <a:rPr lang="en-IN" smtClean="0">
                <a:solidFill>
                  <a:prstClr val="white">
                    <a:shade val="50000"/>
                  </a:prstClr>
                </a:solidFill>
              </a:rPr>
              <a:t>Dr. B.Satyanarayana, TIFR, Mumbai                                   Panjab University, Chandigarh                                   April 22, 2013</a:t>
            </a:r>
            <a:endParaRPr lang="en-IN" dirty="0">
              <a:solidFill>
                <a:prstClr val="white">
                  <a:shade val="50000"/>
                </a:prstClr>
              </a:solidFill>
            </a:endParaRPr>
          </a:p>
        </p:txBody>
      </p:sp>
      <p:sp>
        <p:nvSpPr>
          <p:cNvPr id="6" name="Slide Number Placeholder 5"/>
          <p:cNvSpPr>
            <a:spLocks noGrp="1"/>
          </p:cNvSpPr>
          <p:nvPr>
            <p:ph type="sldNum" sz="quarter" idx="12"/>
          </p:nvPr>
        </p:nvSpPr>
        <p:spPr/>
        <p:txBody>
          <a:bodyPr/>
          <a:lstStyle/>
          <a:p>
            <a:fld id="{AEC77EA8-29BB-41A8-8B2D-70A42895FD1B}" type="slidenum">
              <a:rPr lang="en-IN" smtClean="0">
                <a:solidFill>
                  <a:prstClr val="white">
                    <a:shade val="50000"/>
                  </a:prstClr>
                </a:solidFill>
              </a:rPr>
              <a:pPr/>
              <a:t>‹#›</a:t>
            </a:fld>
            <a:endParaRPr lang="en-IN" dirty="0">
              <a:solidFill>
                <a:prstClr val="white">
                  <a:shade val="50000"/>
                </a:prstClr>
              </a:solidFil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IN" dirty="0">
              <a:solidFill>
                <a:prstClr val="white">
                  <a:shade val="50000"/>
                </a:prstClr>
              </a:solidFill>
            </a:endParaRPr>
          </a:p>
        </p:txBody>
      </p:sp>
      <p:sp>
        <p:nvSpPr>
          <p:cNvPr id="5" name="Footer Placeholder 4"/>
          <p:cNvSpPr>
            <a:spLocks noGrp="1"/>
          </p:cNvSpPr>
          <p:nvPr>
            <p:ph type="ftr" sz="quarter" idx="11"/>
          </p:nvPr>
        </p:nvSpPr>
        <p:spPr/>
        <p:txBody>
          <a:bodyPr/>
          <a:lstStyle/>
          <a:p>
            <a:r>
              <a:rPr lang="en-IN" smtClean="0">
                <a:solidFill>
                  <a:prstClr val="white">
                    <a:shade val="50000"/>
                  </a:prstClr>
                </a:solidFill>
              </a:rPr>
              <a:t>Dr. B.Satyanarayana, TIFR, Mumbai                                   Panjab University, Chandigarh                                   April 22, 2013</a:t>
            </a:r>
            <a:endParaRPr lang="en-IN" dirty="0">
              <a:solidFill>
                <a:prstClr val="white">
                  <a:shade val="50000"/>
                </a:prstClr>
              </a:solidFill>
            </a:endParaRPr>
          </a:p>
        </p:txBody>
      </p:sp>
      <p:sp>
        <p:nvSpPr>
          <p:cNvPr id="6" name="Slide Number Placeholder 5"/>
          <p:cNvSpPr>
            <a:spLocks noGrp="1"/>
          </p:cNvSpPr>
          <p:nvPr>
            <p:ph type="sldNum" sz="quarter" idx="12"/>
          </p:nvPr>
        </p:nvSpPr>
        <p:spPr/>
        <p:txBody>
          <a:bodyPr/>
          <a:lstStyle/>
          <a:p>
            <a:fld id="{AEC77EA8-29BB-41A8-8B2D-70A42895FD1B}" type="slidenum">
              <a:rPr lang="en-IN" smtClean="0">
                <a:solidFill>
                  <a:prstClr val="white">
                    <a:shade val="50000"/>
                  </a:prstClr>
                </a:solidFill>
              </a:rPr>
              <a:pPr/>
              <a:t>‹#›</a:t>
            </a:fld>
            <a:endParaRPr lang="en-IN" dirty="0">
              <a:solidFill>
                <a:prstClr val="white">
                  <a:shade val="50000"/>
                </a:prstClr>
              </a:solidFil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4"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endParaRPr lang="en-US" dirty="0">
              <a:solidFill>
                <a:prstClr val="white">
                  <a:tint val="95000"/>
                </a:prstClr>
              </a:solidFill>
            </a:endParaRPr>
          </a:p>
        </p:txBody>
      </p:sp>
      <p:sp>
        <p:nvSpPr>
          <p:cNvPr id="5" name="Footer Placeholder 4"/>
          <p:cNvSpPr>
            <a:spLocks noGrp="1"/>
          </p:cNvSpPr>
          <p:nvPr>
            <p:ph type="ftr" sz="quarter" idx="11"/>
          </p:nvPr>
        </p:nvSpPr>
        <p:spPr/>
        <p:txBody>
          <a:bodyPr/>
          <a:lstStyle/>
          <a:p>
            <a:r>
              <a:rPr lang="en-US" smtClean="0">
                <a:solidFill>
                  <a:prstClr val="white">
                    <a:tint val="95000"/>
                  </a:prstClr>
                </a:solidFill>
              </a:rPr>
              <a:t>Dr. B.Satyanarayana, TIFR, Mumbai                                   Panjab University, Chandigarh                                   April 22, 2013</a:t>
            </a:r>
            <a:endParaRPr lang="en-US" dirty="0">
              <a:solidFill>
                <a:prstClr val="white">
                  <a:tint val="95000"/>
                </a:prstClr>
              </a:solidFill>
            </a:endParaRPr>
          </a:p>
        </p:txBody>
      </p:sp>
      <p:sp>
        <p:nvSpPr>
          <p:cNvPr id="6" name="Slide Number Placeholder 5"/>
          <p:cNvSpPr>
            <a:spLocks noGrp="1"/>
          </p:cNvSpPr>
          <p:nvPr>
            <p:ph type="sldNum" sz="quarter" idx="12"/>
          </p:nvPr>
        </p:nvSpPr>
        <p:spPr/>
        <p:txBody>
          <a:bodyPr/>
          <a:lstStyle/>
          <a:p>
            <a:fld id="{5D0D82D1-030A-4AF5-855D-82A44DD93AEE}" type="slidenum">
              <a:rPr lang="en-US" smtClean="0">
                <a:solidFill>
                  <a:prstClr val="white">
                    <a:tint val="95000"/>
                  </a:prstClr>
                </a:solidFill>
              </a:rPr>
              <a:pPr/>
              <a:t>‹#›</a:t>
            </a:fld>
            <a:endParaRPr lang="en-US" dirty="0">
              <a:solidFill>
                <a:prstClr val="white">
                  <a:tint val="95000"/>
                </a:prstClr>
              </a:solidFill>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dirty="0" smtClean="0"/>
              <a:t>Click to edit Master title style</a:t>
            </a:r>
            <a:endParaRPr kumimoji="0" lang="en-US" dirty="0"/>
          </a:p>
        </p:txBody>
      </p:sp>
      <p:sp>
        <p:nvSpPr>
          <p:cNvPr id="3" name="Content Placeholder 2"/>
          <p:cNvSpPr>
            <a:spLocks noGrp="1"/>
          </p:cNvSpPr>
          <p:nvPr>
            <p:ph idx="1"/>
          </p:nvPr>
        </p:nvSpPr>
        <p:spPr/>
        <p:txBody>
          <a:bodyPr/>
          <a:lstStyle>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Footer Placeholder 4"/>
          <p:cNvSpPr>
            <a:spLocks noGrp="1"/>
          </p:cNvSpPr>
          <p:nvPr>
            <p:ph type="ftr" sz="quarter" idx="11"/>
          </p:nvPr>
        </p:nvSpPr>
        <p:spPr>
          <a:xfrm>
            <a:off x="180000" y="6480000"/>
            <a:ext cx="7920000" cy="252000"/>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6" name="Slide Number Placeholder 5"/>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5" name="Footer Placeholder 4"/>
          <p:cNvSpPr>
            <a:spLocks noGrp="1"/>
          </p:cNvSpPr>
          <p:nvPr>
            <p:ph type="ftr" sz="quarter" idx="11"/>
          </p:nvPr>
        </p:nvSpPr>
        <p:spPr>
          <a:xfrm>
            <a:off x="180000" y="6480000"/>
            <a:ext cx="7920000" cy="252000"/>
          </a:xfrm>
        </p:spPr>
        <p:txBody>
          <a:bodyPr anchor="ctr" anchorCtr="1"/>
          <a:lstStyle/>
          <a:p>
            <a:r>
              <a:rPr lang="en-US" smtClean="0">
                <a:solidFill>
                  <a:prstClr val="white">
                    <a:tint val="95000"/>
                  </a:prstClr>
                </a:solidFill>
              </a:rPr>
              <a:t>Dr. B.Satyanarayana, TIFR, Mumbai                                   Panjab University, Chandigarh                                   April 22, 2013</a:t>
            </a:r>
            <a:endParaRPr lang="en-US" dirty="0">
              <a:solidFill>
                <a:prstClr val="white">
                  <a:tint val="95000"/>
                </a:prstClr>
              </a:solidFill>
            </a:endParaRPr>
          </a:p>
        </p:txBody>
      </p:sp>
      <p:sp>
        <p:nvSpPr>
          <p:cNvPr id="6" name="Slide Number Placeholder 5"/>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white">
                    <a:tint val="95000"/>
                  </a:prstClr>
                </a:solidFill>
              </a:rPr>
              <a:pPr/>
              <a:t>‹#›</a:t>
            </a:fld>
            <a:endParaRPr lang="en-US" dirty="0">
              <a:solidFill>
                <a:prstClr val="white">
                  <a:tint val="95000"/>
                </a:prstClr>
              </a:solidFill>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Footer Placeholder 5"/>
          <p:cNvSpPr>
            <a:spLocks noGrp="1"/>
          </p:cNvSpPr>
          <p:nvPr>
            <p:ph type="ftr" sz="quarter" idx="11"/>
          </p:nvPr>
        </p:nvSpPr>
        <p:spPr>
          <a:xfrm>
            <a:off x="180000" y="6480000"/>
            <a:ext cx="7920000" cy="252000"/>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7" name="Slide Number Placeholder 6"/>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9"/>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9" y="1698989"/>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9"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Footer Placeholder 7"/>
          <p:cNvSpPr>
            <a:spLocks noGrp="1"/>
          </p:cNvSpPr>
          <p:nvPr>
            <p:ph type="ftr" sz="quarter" idx="11"/>
          </p:nvPr>
        </p:nvSpPr>
        <p:spPr>
          <a:xfrm>
            <a:off x="180000" y="6480000"/>
            <a:ext cx="7920000" cy="250485"/>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9" name="Slide Number Placeholder 8"/>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IN" dirty="0">
              <a:solidFill>
                <a:prstClr val="white">
                  <a:shade val="50000"/>
                </a:prstClr>
              </a:solidFill>
            </a:endParaRPr>
          </a:p>
        </p:txBody>
      </p:sp>
      <p:sp>
        <p:nvSpPr>
          <p:cNvPr id="4" name="Footer Placeholder 3"/>
          <p:cNvSpPr>
            <a:spLocks noGrp="1"/>
          </p:cNvSpPr>
          <p:nvPr>
            <p:ph type="ftr" sz="quarter" idx="11"/>
          </p:nvPr>
        </p:nvSpPr>
        <p:spPr/>
        <p:txBody>
          <a:bodyPr/>
          <a:lstStyle/>
          <a:p>
            <a:r>
              <a:rPr lang="en-IN" smtClean="0">
                <a:solidFill>
                  <a:prstClr val="white">
                    <a:shade val="50000"/>
                  </a:prstClr>
                </a:solidFill>
              </a:rPr>
              <a:t>Dr. B.Satyanarayana, TIFR, Mumbai                                   Panjab University, Chandigarh                                   April 22, 2013</a:t>
            </a:r>
            <a:endParaRPr lang="en-IN" dirty="0">
              <a:solidFill>
                <a:prstClr val="white">
                  <a:shade val="50000"/>
                </a:prstClr>
              </a:solidFill>
            </a:endParaRPr>
          </a:p>
        </p:txBody>
      </p:sp>
      <p:sp>
        <p:nvSpPr>
          <p:cNvPr id="5" name="Slide Number Placeholder 4"/>
          <p:cNvSpPr>
            <a:spLocks noGrp="1"/>
          </p:cNvSpPr>
          <p:nvPr>
            <p:ph type="sldNum" sz="quarter" idx="12"/>
          </p:nvPr>
        </p:nvSpPr>
        <p:spPr/>
        <p:txBody>
          <a:bodyPr/>
          <a:lstStyle/>
          <a:p>
            <a:fld id="{AEC77EA8-29BB-41A8-8B2D-70A42895FD1B}" type="slidenum">
              <a:rPr lang="en-IN" smtClean="0">
                <a:solidFill>
                  <a:prstClr val="white">
                    <a:shade val="50000"/>
                  </a:prstClr>
                </a:solidFill>
              </a:rPr>
              <a:pPr/>
              <a:t>‹#›</a:t>
            </a:fld>
            <a:endParaRPr lang="en-IN" dirty="0">
              <a:solidFill>
                <a:prstClr val="white">
                  <a:shade val="50000"/>
                </a:prstClr>
              </a:solidFill>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4" name="Footer Placeholder 3"/>
          <p:cNvSpPr>
            <a:spLocks noGrp="1"/>
          </p:cNvSpPr>
          <p:nvPr>
            <p:ph type="ftr" sz="quarter" idx="11"/>
          </p:nvPr>
        </p:nvSpPr>
        <p:spPr>
          <a:xfrm>
            <a:off x="180000" y="6480000"/>
            <a:ext cx="7920000" cy="250485"/>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5" name="Slide Number Placeholder 4"/>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80000" y="6480000"/>
            <a:ext cx="7920000" cy="252000"/>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4" name="Slide Number Placeholder 3"/>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9" y="1743135"/>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9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7" name="Slide Number Placeholder 6"/>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Tree>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9"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dirty="0">
              <a:solidFill>
                <a:prstClr val="black">
                  <a:tint val="95000"/>
                </a:prstClr>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US" smtClean="0">
                <a:solidFill>
                  <a:prstClr val="white">
                    <a:shade val="50000"/>
                  </a:prstClr>
                </a:solidFill>
              </a:rPr>
              <a:t>Dr. B.Satyanarayana, TIFR, Mumbai                                   Panjab University, Chandigarh                                   April 22, 2013</a:t>
            </a:r>
            <a:endParaRPr lang="en-US" dirty="0">
              <a:solidFill>
                <a:prstClr val="white">
                  <a:shade val="50000"/>
                </a:prstClr>
              </a:solidFill>
            </a:endParaRPr>
          </a:p>
        </p:txBody>
      </p:sp>
      <p:sp>
        <p:nvSpPr>
          <p:cNvPr id="7" name="Slide Number Placeholder 6"/>
          <p:cNvSpPr>
            <a:spLocks noGrp="1"/>
          </p:cNvSpPr>
          <p:nvPr>
            <p:ph type="sldNum" sz="quarter" idx="12"/>
          </p:nvPr>
        </p:nvSpPr>
        <p:spPr>
          <a:xfrm>
            <a:off x="8339328" y="1170432"/>
            <a:ext cx="733864" cy="201168"/>
          </a:xfrm>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8" name="Rectangle 7"/>
          <p:cNvSpPr/>
          <p:nvPr/>
        </p:nvSpPr>
        <p:spPr bwMode="ltGray">
          <a:xfrm>
            <a:off x="6647691"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Vertical Title 1"/>
          <p:cNvSpPr>
            <a:spLocks noGrp="1"/>
          </p:cNvSpPr>
          <p:nvPr>
            <p:ph type="title" orient="vert"/>
          </p:nvPr>
        </p:nvSpPr>
        <p:spPr>
          <a:xfrm>
            <a:off x="6781800" y="274642"/>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solidFill>
                <a:prstClr val="black">
                  <a:tint val="95000"/>
                </a:prstClr>
              </a:solidFill>
            </a:endParaRPr>
          </a:p>
        </p:txBody>
      </p:sp>
      <p:sp>
        <p:nvSpPr>
          <p:cNvPr id="5" name="Footer Placeholder 4"/>
          <p:cNvSpPr>
            <a:spLocks noGrp="1"/>
          </p:cNvSpPr>
          <p:nvPr>
            <p:ph type="ftr" sz="quarter" idx="11"/>
          </p:nvPr>
        </p:nvSpPr>
        <p:spPr>
          <a:xfrm>
            <a:off x="2640597" y="6377461"/>
            <a:ext cx="3836404" cy="365125"/>
          </a:xfrm>
        </p:spPr>
        <p:txBody>
          <a:bodyPr/>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useBgFill="1">
        <p:nvSpPr>
          <p:cNvPr id="5" name="Rounded Rectangle 4"/>
          <p:cNvSpPr/>
          <p:nvPr/>
        </p:nvSpPr>
        <p:spPr>
          <a:xfrm>
            <a:off x="65088" y="69850"/>
            <a:ext cx="901382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p:nvSpPr>
        <p:spPr>
          <a:xfrm>
            <a:off x="63500" y="1449388"/>
            <a:ext cx="9020175"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7" name="Rectangle 6"/>
          <p:cNvSpPr/>
          <p:nvPr/>
        </p:nvSpPr>
        <p:spPr>
          <a:xfrm>
            <a:off x="63500" y="1397000"/>
            <a:ext cx="9020175"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0" name="Rectangle 9"/>
          <p:cNvSpPr/>
          <p:nvPr/>
        </p:nvSpPr>
        <p:spPr>
          <a:xfrm>
            <a:off x="63500" y="2976563"/>
            <a:ext cx="9020175"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9" name="Subtitle 8"/>
          <p:cNvSpPr>
            <a:spLocks noGrp="1"/>
          </p:cNvSpPr>
          <p:nvPr>
            <p:ph type="subTitle" idx="1"/>
          </p:nvPr>
        </p:nvSpPr>
        <p:spPr>
          <a:xfrm>
            <a:off x="72000" y="5181600"/>
            <a:ext cx="90000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
        <p:nvSpPr>
          <p:cNvPr id="8" name="Title 7"/>
          <p:cNvSpPr>
            <a:spLocks noGrp="1"/>
          </p:cNvSpPr>
          <p:nvPr>
            <p:ph type="ctrTitle"/>
          </p:nvPr>
        </p:nvSpPr>
        <p:spPr>
          <a:xfrm>
            <a:off x="72000" y="1505930"/>
            <a:ext cx="9000000" cy="1470025"/>
          </a:xfrm>
        </p:spPr>
        <p:txBody>
          <a:bodyPr anchor="ctr"/>
          <a:lstStyle>
            <a:lvl1pPr algn="ctr">
              <a:defRPr lang="en-US" dirty="0">
                <a:solidFill>
                  <a:srgbClr val="FFFFFF"/>
                </a:solidFill>
              </a:defRPr>
            </a:lvl1pPr>
          </a:lstStyle>
          <a:p>
            <a:r>
              <a:rPr lang="en-US" dirty="0"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 y="76200"/>
            <a:ext cx="9000000" cy="1143000"/>
          </a:xfrm>
        </p:spPr>
        <p:txBody>
          <a:bodyPr anchor="ctr" anchorCtr="0"/>
          <a:lstStyle>
            <a:lvl1pPr>
              <a:defRPr>
                <a:solidFill>
                  <a:srgbClr val="002060"/>
                </a:solidFill>
                <a:latin typeface="+mj-lt"/>
              </a:defRPr>
            </a:lvl1pPr>
          </a:lstStyle>
          <a:p>
            <a:r>
              <a:rPr lang="en-US" dirty="0" smtClean="0"/>
              <a:t>Click to edit Master title style</a:t>
            </a:r>
            <a:endParaRPr lang="en-US" dirty="0"/>
          </a:p>
        </p:txBody>
      </p:sp>
      <p:sp>
        <p:nvSpPr>
          <p:cNvPr id="8" name="Content Placeholder 7"/>
          <p:cNvSpPr>
            <a:spLocks noGrp="1"/>
          </p:cNvSpPr>
          <p:nvPr>
            <p:ph sz="quarter" idx="1"/>
          </p:nvPr>
        </p:nvSpPr>
        <p:spPr>
          <a:xfrm>
            <a:off x="72000" y="1270716"/>
            <a:ext cx="9000000" cy="5130084"/>
          </a:xfrm>
        </p:spPr>
        <p:txBody>
          <a:bodyPr/>
          <a:lstStyle>
            <a:lvl1pPr>
              <a:buClr>
                <a:srgbClr val="FF0000"/>
              </a:buClr>
              <a:defRPr>
                <a:solidFill>
                  <a:srgbClr val="FF0000"/>
                </a:solidFill>
              </a:defRPr>
            </a:lvl1pPr>
            <a:lvl2pPr>
              <a:buClr>
                <a:srgbClr val="00B050"/>
              </a:buClr>
              <a:buFont typeface="Wingdings" pitchFamily="2" charset="2"/>
              <a:buChar char="v"/>
              <a:defRPr>
                <a:solidFill>
                  <a:srgbClr val="00B050"/>
                </a:solidFill>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2"/>
          <p:cNvSpPr>
            <a:spLocks noGrp="1"/>
          </p:cNvSpPr>
          <p:nvPr>
            <p:ph type="ftr" sz="quarter" idx="11"/>
          </p:nvPr>
        </p:nvSpPr>
        <p:spPr>
          <a:xfrm>
            <a:off x="72000" y="6408921"/>
            <a:ext cx="9000000" cy="360000"/>
          </a:xfrm>
        </p:spPr>
        <p:txBody>
          <a:bodyPr/>
          <a:lstStyle>
            <a:lvl1pPr algn="ctr">
              <a:defRPr/>
            </a:lvl1pPr>
          </a:lstStyle>
          <a:p>
            <a:pPr>
              <a:defRPr/>
            </a:pPr>
            <a:r>
              <a:rPr lang="en-IN" smtClean="0">
                <a:solidFill>
                  <a:srgbClr val="696464"/>
                </a:solidFill>
              </a:rPr>
              <a:t>Dr. B.Satyanarayana, TIFR, Mumbai                                   Panjab University, Chandigarh                                   April 22, 2013</a:t>
            </a:r>
            <a:endParaRPr lang="en-US" dirty="0">
              <a:solidFill>
                <a:srgbClr val="696464"/>
              </a:solidFill>
            </a:endParaRPr>
          </a:p>
        </p:txBody>
      </p:sp>
    </p:spTree>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useBgFill="1">
        <p:nvSpPr>
          <p:cNvPr id="5" name="Rounded Rectangle 4"/>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p:nvSpPr>
        <p:spPr>
          <a:xfrm flipV="1">
            <a:off x="69850" y="2376488"/>
            <a:ext cx="901382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7" name="Rectangle 6"/>
          <p:cNvSpPr/>
          <p:nvPr/>
        </p:nvSpPr>
        <p:spPr>
          <a:xfrm>
            <a:off x="69850" y="2341563"/>
            <a:ext cx="901382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8" name="Rectangle 7"/>
          <p:cNvSpPr/>
          <p:nvPr/>
        </p:nvSpPr>
        <p:spPr>
          <a:xfrm>
            <a:off x="68263" y="2468563"/>
            <a:ext cx="9015412" cy="4603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 name="Title 1"/>
          <p:cNvSpPr>
            <a:spLocks noGrp="1"/>
          </p:cNvSpPr>
          <p:nvPr>
            <p:ph type="title"/>
          </p:nvPr>
        </p:nvSpPr>
        <p:spPr>
          <a:xfrm>
            <a:off x="722313" y="952500"/>
            <a:ext cx="7772400" cy="1362075"/>
          </a:xfrm>
        </p:spPr>
        <p:txBody>
          <a:bodyPr/>
          <a:lstStyle>
            <a:lvl1pPr algn="l">
              <a:buNone/>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722313" y="2547938"/>
            <a:ext cx="7772400" cy="1338262"/>
          </a:xfr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9" name="Date Placeholder 3"/>
          <p:cNvSpPr>
            <a:spLocks noGrp="1"/>
          </p:cNvSpPr>
          <p:nvPr>
            <p:ph type="dt" sz="half" idx="10"/>
          </p:nvPr>
        </p:nvSpPr>
        <p:spPr/>
        <p:txBody>
          <a:bodyPr/>
          <a:lstStyle>
            <a:lvl1pPr>
              <a:defRPr/>
            </a:lvl1pPr>
          </a:lstStyle>
          <a:p>
            <a:pPr>
              <a:defRPr/>
            </a:pPr>
            <a:endParaRPr lang="en-US" dirty="0">
              <a:solidFill>
                <a:srgbClr val="696464"/>
              </a:solidFill>
            </a:endParaRPr>
          </a:p>
        </p:txBody>
      </p:sp>
      <p:sp>
        <p:nvSpPr>
          <p:cNvPr id="10" name="Footer Placeholder 4"/>
          <p:cNvSpPr>
            <a:spLocks noGrp="1"/>
          </p:cNvSpPr>
          <p:nvPr>
            <p:ph type="ftr" sz="quarter" idx="11"/>
          </p:nvPr>
        </p:nvSpPr>
        <p:spPr>
          <a:xfrm>
            <a:off x="800100" y="6172200"/>
            <a:ext cx="4000500" cy="457200"/>
          </a:xfrm>
        </p:spPr>
        <p:txBody>
          <a:bodyPr/>
          <a:lstStyle>
            <a:lvl1pPr>
              <a:defRPr/>
            </a:lvl1pPr>
          </a:lstStyle>
          <a:p>
            <a:pPr>
              <a:defRPr/>
            </a:pPr>
            <a:r>
              <a:rPr lang="en-IN" smtClean="0">
                <a:solidFill>
                  <a:srgbClr val="696464"/>
                </a:solidFill>
              </a:rPr>
              <a:t>Dr. B.Satyanarayana, TIFR, Mumbai                                   Panjab University, Chandigarh                                   April 22, 2013</a:t>
            </a:r>
            <a:endParaRPr lang="en-US" dirty="0">
              <a:solidFill>
                <a:srgbClr val="696464"/>
              </a:solidFill>
            </a:endParaRPr>
          </a:p>
        </p:txBody>
      </p:sp>
      <p:sp>
        <p:nvSpPr>
          <p:cNvPr id="11" name="Slide Number Placeholder 5"/>
          <p:cNvSpPr>
            <a:spLocks noGrp="1"/>
          </p:cNvSpPr>
          <p:nvPr>
            <p:ph type="sldNum" sz="quarter" idx="12"/>
          </p:nvPr>
        </p:nvSpPr>
        <p:spPr>
          <a:xfrm>
            <a:off x="146050" y="6208713"/>
            <a:ext cx="457200" cy="457200"/>
          </a:xfrm>
        </p:spPr>
        <p:txBody>
          <a:bodyPr/>
          <a:lstStyle>
            <a:lvl1pPr>
              <a:defRPr/>
            </a:lvl1pPr>
          </a:lstStyle>
          <a:p>
            <a:pPr>
              <a:defRPr/>
            </a:pPr>
            <a:fld id="{95B3EC27-7F1D-4B1D-8255-E5F7FA16D2A9}"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914400" y="1447800"/>
            <a:ext cx="374904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933950" y="1447800"/>
            <a:ext cx="374904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dirty="0">
              <a:solidFill>
                <a:srgbClr val="696464"/>
              </a:solidFill>
            </a:endParaRPr>
          </a:p>
        </p:txBody>
      </p:sp>
      <p:sp>
        <p:nvSpPr>
          <p:cNvPr id="6" name="Footer Placeholder 2"/>
          <p:cNvSpPr>
            <a:spLocks noGrp="1"/>
          </p:cNvSpPr>
          <p:nvPr>
            <p:ph type="ftr" sz="quarter" idx="11"/>
          </p:nvPr>
        </p:nvSpPr>
        <p:spPr/>
        <p:txBody>
          <a:bodyPr/>
          <a:lstStyle>
            <a:lvl1pPr>
              <a:defRPr/>
            </a:lvl1pPr>
          </a:lstStyle>
          <a:p>
            <a:pPr>
              <a:defRPr/>
            </a:pPr>
            <a:r>
              <a:rPr lang="en-IN" smtClean="0">
                <a:solidFill>
                  <a:srgbClr val="696464"/>
                </a:solidFill>
              </a:rPr>
              <a:t>Dr. B.Satyanarayana, TIFR, Mumbai                                   Panjab University, Chandigarh                                   April 22, 2013</a:t>
            </a:r>
            <a:endParaRPr lang="en-US" dirty="0">
              <a:solidFill>
                <a:srgbClr val="696464"/>
              </a:solidFill>
            </a:endParaRPr>
          </a:p>
        </p:txBody>
      </p:sp>
      <p:sp>
        <p:nvSpPr>
          <p:cNvPr id="7" name="Slide Number Placeholder 22"/>
          <p:cNvSpPr>
            <a:spLocks noGrp="1"/>
          </p:cNvSpPr>
          <p:nvPr>
            <p:ph type="sldNum" sz="quarter" idx="12"/>
          </p:nvPr>
        </p:nvSpPr>
        <p:spPr/>
        <p:txBody>
          <a:bodyPr/>
          <a:lstStyle>
            <a:lvl1pPr>
              <a:defRPr/>
            </a:lvl1pPr>
          </a:lstStyle>
          <a:p>
            <a:pPr>
              <a:defRPr/>
            </a:pPr>
            <a:fld id="{1E123ADC-105A-4149-81F1-B3E6A2A1201F}"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IN" dirty="0">
              <a:solidFill>
                <a:prstClr val="white">
                  <a:shade val="50000"/>
                </a:prstClr>
              </a:solidFill>
            </a:endParaRPr>
          </a:p>
        </p:txBody>
      </p:sp>
      <p:sp>
        <p:nvSpPr>
          <p:cNvPr id="3" name="Footer Placeholder 2"/>
          <p:cNvSpPr>
            <a:spLocks noGrp="1"/>
          </p:cNvSpPr>
          <p:nvPr>
            <p:ph type="ftr" sz="quarter" idx="11"/>
          </p:nvPr>
        </p:nvSpPr>
        <p:spPr/>
        <p:txBody>
          <a:bodyPr/>
          <a:lstStyle/>
          <a:p>
            <a:r>
              <a:rPr lang="en-IN" smtClean="0">
                <a:solidFill>
                  <a:prstClr val="white">
                    <a:shade val="50000"/>
                  </a:prstClr>
                </a:solidFill>
              </a:rPr>
              <a:t>Dr. B.Satyanarayana, TIFR, Mumbai                                   Panjab University, Chandigarh                                   April 22, 2013</a:t>
            </a:r>
            <a:endParaRPr lang="en-IN" dirty="0">
              <a:solidFill>
                <a:prstClr val="white">
                  <a:shade val="50000"/>
                </a:prstClr>
              </a:solidFill>
            </a:endParaRPr>
          </a:p>
        </p:txBody>
      </p:sp>
      <p:sp>
        <p:nvSpPr>
          <p:cNvPr id="4" name="Slide Number Placeholder 3"/>
          <p:cNvSpPr>
            <a:spLocks noGrp="1"/>
          </p:cNvSpPr>
          <p:nvPr>
            <p:ph type="sldNum" sz="quarter" idx="12"/>
          </p:nvPr>
        </p:nvSpPr>
        <p:spPr/>
        <p:txBody>
          <a:bodyPr/>
          <a:lstStyle/>
          <a:p>
            <a:fld id="{AEC77EA8-29BB-41A8-8B2D-70A42895FD1B}" type="slidenum">
              <a:rPr lang="en-IN" smtClean="0">
                <a:solidFill>
                  <a:prstClr val="white">
                    <a:shade val="50000"/>
                  </a:prstClr>
                </a:solidFill>
              </a:rPr>
              <a:pPr/>
              <a:t>‹#›</a:t>
            </a:fld>
            <a:endParaRPr lang="en-IN" dirty="0">
              <a:solidFill>
                <a:prstClr val="white">
                  <a:shade val="50000"/>
                </a:prstClr>
              </a:solidFill>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11" name="Content Placeholder 10"/>
          <p:cNvSpPr>
            <a:spLocks noGrp="1"/>
          </p:cNvSpPr>
          <p:nvPr>
            <p:ph sz="half" idx="2"/>
          </p:nvPr>
        </p:nvSpPr>
        <p:spPr>
          <a:xfrm>
            <a:off x="914400" y="22479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4"/>
          </p:nvPr>
        </p:nvSpPr>
        <p:spPr>
          <a:xfrm>
            <a:off x="4953000" y="22479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endParaRPr lang="en-US" dirty="0">
              <a:solidFill>
                <a:srgbClr val="696464"/>
              </a:solidFill>
            </a:endParaRPr>
          </a:p>
        </p:txBody>
      </p:sp>
      <p:sp>
        <p:nvSpPr>
          <p:cNvPr id="8" name="Footer Placeholder 2"/>
          <p:cNvSpPr>
            <a:spLocks noGrp="1"/>
          </p:cNvSpPr>
          <p:nvPr>
            <p:ph type="ftr" sz="quarter" idx="11"/>
          </p:nvPr>
        </p:nvSpPr>
        <p:spPr/>
        <p:txBody>
          <a:bodyPr/>
          <a:lstStyle>
            <a:lvl1pPr>
              <a:defRPr/>
            </a:lvl1pPr>
          </a:lstStyle>
          <a:p>
            <a:pPr>
              <a:defRPr/>
            </a:pPr>
            <a:r>
              <a:rPr lang="en-IN" smtClean="0">
                <a:solidFill>
                  <a:srgbClr val="696464"/>
                </a:solidFill>
              </a:rPr>
              <a:t>Dr. B.Satyanarayana, TIFR, Mumbai                                   Panjab University, Chandigarh                                   April 22, 2013</a:t>
            </a:r>
            <a:endParaRPr lang="en-US" dirty="0">
              <a:solidFill>
                <a:srgbClr val="696464"/>
              </a:solidFill>
            </a:endParaRPr>
          </a:p>
        </p:txBody>
      </p:sp>
      <p:sp>
        <p:nvSpPr>
          <p:cNvPr id="9" name="Slide Number Placeholder 22"/>
          <p:cNvSpPr>
            <a:spLocks noGrp="1"/>
          </p:cNvSpPr>
          <p:nvPr>
            <p:ph type="sldNum" sz="quarter" idx="12"/>
          </p:nvPr>
        </p:nvSpPr>
        <p:spPr/>
        <p:txBody>
          <a:bodyPr/>
          <a:lstStyle>
            <a:lvl1pPr>
              <a:defRPr/>
            </a:lvl1pPr>
          </a:lstStyle>
          <a:p>
            <a:pPr>
              <a:defRPr/>
            </a:pPr>
            <a:fld id="{92721F5F-F279-48B3-A808-2D6877F9D0BD}" type="slidenum">
              <a:rPr lang="en-US"/>
              <a:pPr>
                <a:defRPr/>
              </a:pPr>
              <a:t>‹#›</a:t>
            </a:fld>
            <a:endParaRPr lang="en-US" dirty="0"/>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endParaRPr lang="en-US" dirty="0">
              <a:solidFill>
                <a:srgbClr val="696464"/>
              </a:solidFill>
            </a:endParaRPr>
          </a:p>
        </p:txBody>
      </p:sp>
      <p:sp>
        <p:nvSpPr>
          <p:cNvPr id="4" name="Footer Placeholder 2"/>
          <p:cNvSpPr>
            <a:spLocks noGrp="1"/>
          </p:cNvSpPr>
          <p:nvPr>
            <p:ph type="ftr" sz="quarter" idx="11"/>
          </p:nvPr>
        </p:nvSpPr>
        <p:spPr/>
        <p:txBody>
          <a:bodyPr/>
          <a:lstStyle>
            <a:lvl1pPr>
              <a:defRPr/>
            </a:lvl1pPr>
          </a:lstStyle>
          <a:p>
            <a:pPr>
              <a:defRPr/>
            </a:pPr>
            <a:r>
              <a:rPr lang="en-IN" smtClean="0">
                <a:solidFill>
                  <a:srgbClr val="696464"/>
                </a:solidFill>
              </a:rPr>
              <a:t>Dr. B.Satyanarayana, TIFR, Mumbai                                   Panjab University, Chandigarh                                   April 22, 2013</a:t>
            </a:r>
            <a:endParaRPr lang="en-US" dirty="0">
              <a:solidFill>
                <a:srgbClr val="696464"/>
              </a:solidFill>
            </a:endParaRPr>
          </a:p>
        </p:txBody>
      </p:sp>
      <p:sp>
        <p:nvSpPr>
          <p:cNvPr id="5" name="Slide Number Placeholder 22"/>
          <p:cNvSpPr>
            <a:spLocks noGrp="1"/>
          </p:cNvSpPr>
          <p:nvPr>
            <p:ph type="sldNum" sz="quarter" idx="12"/>
          </p:nvPr>
        </p:nvSpPr>
        <p:spPr/>
        <p:txBody>
          <a:bodyPr/>
          <a:lstStyle>
            <a:lvl1pPr>
              <a:defRPr/>
            </a:lvl1pPr>
          </a:lstStyle>
          <a:p>
            <a:pPr>
              <a:defRPr/>
            </a:pPr>
            <a:fld id="{92C07E1A-1E28-429E-9804-7FB05331E654}" type="slidenum">
              <a:rPr lang="en-US"/>
              <a:pPr>
                <a:defRPr/>
              </a:pPr>
              <a:t>‹#›</a:t>
            </a:fld>
            <a:endParaRPr lang="en-US" dirty="0"/>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dirty="0">
              <a:solidFill>
                <a:srgbClr val="696464"/>
              </a:solidFill>
            </a:endParaRPr>
          </a:p>
        </p:txBody>
      </p:sp>
      <p:sp>
        <p:nvSpPr>
          <p:cNvPr id="3" name="Footer Placeholder 2"/>
          <p:cNvSpPr>
            <a:spLocks noGrp="1"/>
          </p:cNvSpPr>
          <p:nvPr>
            <p:ph type="ftr" sz="quarter" idx="11"/>
          </p:nvPr>
        </p:nvSpPr>
        <p:spPr/>
        <p:txBody>
          <a:bodyPr/>
          <a:lstStyle>
            <a:lvl1pPr>
              <a:defRPr/>
            </a:lvl1pPr>
          </a:lstStyle>
          <a:p>
            <a:pPr>
              <a:defRPr/>
            </a:pPr>
            <a:r>
              <a:rPr lang="en-IN" smtClean="0">
                <a:solidFill>
                  <a:srgbClr val="696464"/>
                </a:solidFill>
              </a:rPr>
              <a:t>Dr. B.Satyanarayana, TIFR, Mumbai                                   Panjab University, Chandigarh                                   April 22, 2013</a:t>
            </a:r>
            <a:endParaRPr lang="en-US" dirty="0">
              <a:solidFill>
                <a:srgbClr val="696464"/>
              </a:solidFill>
            </a:endParaRPr>
          </a:p>
        </p:txBody>
      </p:sp>
      <p:sp>
        <p:nvSpPr>
          <p:cNvPr id="4" name="Slide Number Placeholder 22"/>
          <p:cNvSpPr>
            <a:spLocks noGrp="1"/>
          </p:cNvSpPr>
          <p:nvPr>
            <p:ph type="sldNum" sz="quarter" idx="12"/>
          </p:nvPr>
        </p:nvSpPr>
        <p:spPr/>
        <p:txBody>
          <a:bodyPr/>
          <a:lstStyle>
            <a:lvl1pPr>
              <a:defRPr/>
            </a:lvl1pPr>
          </a:lstStyle>
          <a:p>
            <a:pPr>
              <a:defRPr/>
            </a:pPr>
            <a:fld id="{FEFB5B63-AED6-4326-9D59-51FE1F75E4F9}" type="slidenum">
              <a:rPr lang="en-US"/>
              <a:pPr>
                <a:defRPr/>
              </a:pPr>
              <a:t>‹#›</a:t>
            </a:fld>
            <a:endParaRPr lang="en-US" dirty="0"/>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useBgFill="1">
        <p:nvSpPr>
          <p:cNvPr id="6" name="Rounded Rectangle 5"/>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 name="Title 1"/>
          <p:cNvSpPr>
            <a:spLocks noGrp="1"/>
          </p:cNvSpPr>
          <p:nvPr>
            <p:ph type="title"/>
          </p:nvPr>
        </p:nvSpPr>
        <p:spPr>
          <a:xfrm>
            <a:off x="914400" y="273050"/>
            <a:ext cx="7772400" cy="1143000"/>
          </a:xfrm>
        </p:spPr>
        <p:txBody>
          <a:bodyPr/>
          <a:lstStyle>
            <a:lvl1pPr algn="l">
              <a:buNone/>
              <a:defRPr sz="4000" b="0"/>
            </a:lvl1pPr>
          </a:lstStyle>
          <a:p>
            <a:r>
              <a:rPr lang="en-US" smtClean="0"/>
              <a:t>Click to edit Master title style</a:t>
            </a:r>
            <a:endParaRPr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1" name="Content Placeholder 10"/>
          <p:cNvSpPr>
            <a:spLocks noGrp="1"/>
          </p:cNvSpPr>
          <p:nvPr>
            <p:ph sz="quarter" idx="1"/>
          </p:nvPr>
        </p:nvSpPr>
        <p:spPr>
          <a:xfrm>
            <a:off x="2971800" y="1600200"/>
            <a:ext cx="5715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4"/>
          <p:cNvSpPr>
            <a:spLocks noGrp="1"/>
          </p:cNvSpPr>
          <p:nvPr>
            <p:ph type="dt" sz="half" idx="10"/>
          </p:nvPr>
        </p:nvSpPr>
        <p:spPr/>
        <p:txBody>
          <a:bodyPr/>
          <a:lstStyle>
            <a:lvl1pPr>
              <a:defRPr/>
            </a:lvl1pPr>
          </a:lstStyle>
          <a:p>
            <a:pPr>
              <a:defRPr/>
            </a:pPr>
            <a:endParaRPr lang="en-US" dirty="0">
              <a:solidFill>
                <a:srgbClr val="696464"/>
              </a:solidFill>
            </a:endParaRPr>
          </a:p>
        </p:txBody>
      </p:sp>
      <p:sp>
        <p:nvSpPr>
          <p:cNvPr id="8" name="Footer Placeholder 5"/>
          <p:cNvSpPr>
            <a:spLocks noGrp="1"/>
          </p:cNvSpPr>
          <p:nvPr>
            <p:ph type="ftr" sz="quarter" idx="11"/>
          </p:nvPr>
        </p:nvSpPr>
        <p:spPr/>
        <p:txBody>
          <a:bodyPr/>
          <a:lstStyle>
            <a:lvl1pPr>
              <a:defRPr/>
            </a:lvl1pPr>
          </a:lstStyle>
          <a:p>
            <a:pPr>
              <a:defRPr/>
            </a:pPr>
            <a:r>
              <a:rPr lang="en-IN" smtClean="0">
                <a:solidFill>
                  <a:srgbClr val="696464"/>
                </a:solidFill>
              </a:rPr>
              <a:t>Dr. B.Satyanarayana, TIFR, Mumbai                                   Panjab University, Chandigarh                                   April 22, 2013</a:t>
            </a:r>
            <a:endParaRPr lang="en-US" dirty="0">
              <a:solidFill>
                <a:srgbClr val="696464"/>
              </a:solidFill>
            </a:endParaRPr>
          </a:p>
        </p:txBody>
      </p:sp>
      <p:sp>
        <p:nvSpPr>
          <p:cNvPr id="9" name="Slide Number Placeholder 6"/>
          <p:cNvSpPr>
            <a:spLocks noGrp="1"/>
          </p:cNvSpPr>
          <p:nvPr>
            <p:ph type="sldNum" sz="quarter" idx="12"/>
          </p:nvPr>
        </p:nvSpPr>
        <p:spPr/>
        <p:txBody>
          <a:bodyPr/>
          <a:lstStyle>
            <a:lvl1pPr>
              <a:defRPr/>
            </a:lvl1pPr>
          </a:lstStyle>
          <a:p>
            <a:pPr>
              <a:defRPr/>
            </a:pPr>
            <a:fld id="{A793B8DD-7120-4977-992A-129D067F4721}" type="slidenum">
              <a:rPr lang="en-US"/>
              <a:pPr>
                <a:defRPr/>
              </a:pPr>
              <a:t>‹#›</a:t>
            </a:fld>
            <a:endParaRPr lang="en-US" dirty="0"/>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flipV="1">
            <a:off x="68263" y="4683125"/>
            <a:ext cx="900747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p:nvSpPr>
        <p:spPr>
          <a:xfrm>
            <a:off x="68263" y="4649788"/>
            <a:ext cx="900747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7" name="Rectangle 6"/>
          <p:cNvSpPr/>
          <p:nvPr/>
        </p:nvSpPr>
        <p:spPr>
          <a:xfrm>
            <a:off x="68263" y="4773613"/>
            <a:ext cx="9007475" cy="476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8" name="Date Placeholder 4"/>
          <p:cNvSpPr>
            <a:spLocks noGrp="1"/>
          </p:cNvSpPr>
          <p:nvPr>
            <p:ph type="dt" sz="half" idx="10"/>
          </p:nvPr>
        </p:nvSpPr>
        <p:spPr/>
        <p:txBody>
          <a:bodyPr/>
          <a:lstStyle>
            <a:lvl1pPr>
              <a:defRPr/>
            </a:lvl1pPr>
          </a:lstStyle>
          <a:p>
            <a:pPr>
              <a:defRPr/>
            </a:pPr>
            <a:endParaRPr lang="en-US" dirty="0">
              <a:solidFill>
                <a:srgbClr val="696464"/>
              </a:solidFill>
            </a:endParaRPr>
          </a:p>
        </p:txBody>
      </p:sp>
      <p:sp>
        <p:nvSpPr>
          <p:cNvPr id="9" name="Footer Placeholder 5"/>
          <p:cNvSpPr>
            <a:spLocks noGrp="1"/>
          </p:cNvSpPr>
          <p:nvPr>
            <p:ph type="ftr" sz="quarter" idx="11"/>
          </p:nvPr>
        </p:nvSpPr>
        <p:spPr>
          <a:xfrm>
            <a:off x="914400" y="6172200"/>
            <a:ext cx="3886200" cy="457200"/>
          </a:xfrm>
        </p:spPr>
        <p:txBody>
          <a:bodyPr/>
          <a:lstStyle>
            <a:lvl1pPr>
              <a:defRPr/>
            </a:lvl1pPr>
          </a:lstStyle>
          <a:p>
            <a:pPr>
              <a:defRPr/>
            </a:pPr>
            <a:r>
              <a:rPr lang="en-IN" smtClean="0">
                <a:solidFill>
                  <a:srgbClr val="696464"/>
                </a:solidFill>
              </a:rPr>
              <a:t>Dr. B.Satyanarayana, TIFR, Mumbai                                   Panjab University, Chandigarh                                   April 22, 2013</a:t>
            </a:r>
            <a:endParaRPr lang="en-US" dirty="0">
              <a:solidFill>
                <a:srgbClr val="696464"/>
              </a:solidFill>
            </a:endParaRPr>
          </a:p>
        </p:txBody>
      </p:sp>
      <p:sp>
        <p:nvSpPr>
          <p:cNvPr id="10" name="Slide Number Placeholder 6"/>
          <p:cNvSpPr>
            <a:spLocks noGrp="1"/>
          </p:cNvSpPr>
          <p:nvPr>
            <p:ph type="sldNum" sz="quarter" idx="12"/>
          </p:nvPr>
        </p:nvSpPr>
        <p:spPr>
          <a:xfrm>
            <a:off x="146050" y="6208713"/>
            <a:ext cx="457200" cy="457200"/>
          </a:xfrm>
        </p:spPr>
        <p:txBody>
          <a:bodyPr/>
          <a:lstStyle>
            <a:lvl1pPr>
              <a:defRPr/>
            </a:lvl1pPr>
          </a:lstStyle>
          <a:p>
            <a:pPr>
              <a:defRPr/>
            </a:pPr>
            <a:fld id="{EBBB9A2E-DFB7-4F87-8D60-C5C57A14FBA2}" type="slidenum">
              <a:rPr lang="en-US"/>
              <a:pPr>
                <a:defRPr/>
              </a:pPr>
              <a:t>‹#›</a:t>
            </a:fld>
            <a:endParaRPr lang="en-US" dirty="0"/>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dirty="0">
              <a:solidFill>
                <a:srgbClr val="696464"/>
              </a:solidFill>
            </a:endParaRPr>
          </a:p>
        </p:txBody>
      </p:sp>
      <p:sp>
        <p:nvSpPr>
          <p:cNvPr id="5" name="Footer Placeholder 2"/>
          <p:cNvSpPr>
            <a:spLocks noGrp="1"/>
          </p:cNvSpPr>
          <p:nvPr>
            <p:ph type="ftr" sz="quarter" idx="11"/>
          </p:nvPr>
        </p:nvSpPr>
        <p:spPr/>
        <p:txBody>
          <a:bodyPr/>
          <a:lstStyle>
            <a:lvl1pPr>
              <a:defRPr/>
            </a:lvl1pPr>
          </a:lstStyle>
          <a:p>
            <a:pPr>
              <a:defRPr/>
            </a:pPr>
            <a:r>
              <a:rPr lang="en-IN" smtClean="0">
                <a:solidFill>
                  <a:srgbClr val="696464"/>
                </a:solidFill>
              </a:rPr>
              <a:t>Dr. B.Satyanarayana, TIFR, Mumbai                                   Panjab University, Chandigarh                                   April 22, 2013</a:t>
            </a:r>
            <a:endParaRPr lang="en-US" dirty="0">
              <a:solidFill>
                <a:srgbClr val="696464"/>
              </a:solidFill>
            </a:endParaRPr>
          </a:p>
        </p:txBody>
      </p:sp>
      <p:sp>
        <p:nvSpPr>
          <p:cNvPr id="6" name="Slide Number Placeholder 22"/>
          <p:cNvSpPr>
            <a:spLocks noGrp="1"/>
          </p:cNvSpPr>
          <p:nvPr>
            <p:ph type="sldNum" sz="quarter" idx="12"/>
          </p:nvPr>
        </p:nvSpPr>
        <p:spPr/>
        <p:txBody>
          <a:bodyPr/>
          <a:lstStyle>
            <a:lvl1pPr>
              <a:defRPr/>
            </a:lvl1pPr>
          </a:lstStyle>
          <a:p>
            <a:pPr>
              <a:defRPr/>
            </a:pPr>
            <a:fld id="{438A5CC6-7816-4501-9146-F0FEA6D715C4}" type="slidenum">
              <a:rPr lang="en-US"/>
              <a:pPr>
                <a:defRPr/>
              </a:pPr>
              <a:t>‹#›</a:t>
            </a:fld>
            <a:endParaRPr lang="en-US" dirty="0"/>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dirty="0">
              <a:solidFill>
                <a:srgbClr val="696464"/>
              </a:solidFill>
            </a:endParaRPr>
          </a:p>
        </p:txBody>
      </p:sp>
      <p:sp>
        <p:nvSpPr>
          <p:cNvPr id="5" name="Footer Placeholder 2"/>
          <p:cNvSpPr>
            <a:spLocks noGrp="1"/>
          </p:cNvSpPr>
          <p:nvPr>
            <p:ph type="ftr" sz="quarter" idx="11"/>
          </p:nvPr>
        </p:nvSpPr>
        <p:spPr/>
        <p:txBody>
          <a:bodyPr/>
          <a:lstStyle>
            <a:lvl1pPr>
              <a:defRPr/>
            </a:lvl1pPr>
          </a:lstStyle>
          <a:p>
            <a:pPr>
              <a:defRPr/>
            </a:pPr>
            <a:r>
              <a:rPr lang="en-IN" smtClean="0">
                <a:solidFill>
                  <a:srgbClr val="696464"/>
                </a:solidFill>
              </a:rPr>
              <a:t>Dr. B.Satyanarayana, TIFR, Mumbai                                   Panjab University, Chandigarh                                   April 22, 2013</a:t>
            </a:r>
            <a:endParaRPr lang="en-US" dirty="0">
              <a:solidFill>
                <a:srgbClr val="696464"/>
              </a:solidFill>
            </a:endParaRPr>
          </a:p>
        </p:txBody>
      </p:sp>
      <p:sp>
        <p:nvSpPr>
          <p:cNvPr id="6" name="Slide Number Placeholder 22"/>
          <p:cNvSpPr>
            <a:spLocks noGrp="1"/>
          </p:cNvSpPr>
          <p:nvPr>
            <p:ph type="sldNum" sz="quarter" idx="12"/>
          </p:nvPr>
        </p:nvSpPr>
        <p:spPr/>
        <p:txBody>
          <a:bodyPr/>
          <a:lstStyle>
            <a:lvl1pPr>
              <a:defRPr/>
            </a:lvl1pPr>
          </a:lstStyle>
          <a:p>
            <a:pPr>
              <a:defRPr/>
            </a:pPr>
            <a:fld id="{11B5DDCC-770B-402E-8F05-C3200F9D392B}"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dirty="0">
              <a:solidFill>
                <a:srgbClr val="696464"/>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IN" smtClean="0">
                <a:solidFill>
                  <a:srgbClr val="696464"/>
                </a:solidFill>
              </a:rPr>
              <a:t>Dr. B.Satyanarayana, TIFR, Mumbai                                   Panjab University, Chandigarh                                   April 22, 2013</a:t>
            </a:r>
            <a:endParaRPr lang="en-US" dirty="0">
              <a:solidFill>
                <a:srgbClr val="696464"/>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4628892-1532-4FC9-9A52-C8343D82987E}" type="slidenum">
              <a:rPr lang="en-US"/>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IN" dirty="0">
              <a:solidFill>
                <a:prstClr val="white">
                  <a:shade val="50000"/>
                </a:prstClr>
              </a:solidFill>
            </a:endParaRPr>
          </a:p>
        </p:txBody>
      </p:sp>
      <p:sp>
        <p:nvSpPr>
          <p:cNvPr id="6" name="Footer Placeholder 5"/>
          <p:cNvSpPr>
            <a:spLocks noGrp="1"/>
          </p:cNvSpPr>
          <p:nvPr>
            <p:ph type="ftr" sz="quarter" idx="11"/>
          </p:nvPr>
        </p:nvSpPr>
        <p:spPr/>
        <p:txBody>
          <a:bodyPr/>
          <a:lstStyle/>
          <a:p>
            <a:r>
              <a:rPr lang="en-IN" smtClean="0">
                <a:solidFill>
                  <a:prstClr val="white">
                    <a:shade val="50000"/>
                  </a:prstClr>
                </a:solidFill>
              </a:rPr>
              <a:t>Dr. B.Satyanarayana, TIFR, Mumbai                                   Panjab University, Chandigarh                                   April 22, 2013</a:t>
            </a:r>
            <a:endParaRPr lang="en-IN" dirty="0">
              <a:solidFill>
                <a:prstClr val="white">
                  <a:shade val="50000"/>
                </a:prstClr>
              </a:solidFill>
            </a:endParaRPr>
          </a:p>
        </p:txBody>
      </p:sp>
      <p:sp>
        <p:nvSpPr>
          <p:cNvPr id="7" name="Slide Number Placeholder 6"/>
          <p:cNvSpPr>
            <a:spLocks noGrp="1"/>
          </p:cNvSpPr>
          <p:nvPr>
            <p:ph type="sldNum" sz="quarter" idx="12"/>
          </p:nvPr>
        </p:nvSpPr>
        <p:spPr/>
        <p:txBody>
          <a:bodyPr/>
          <a:lstStyle/>
          <a:p>
            <a:fld id="{AEC77EA8-29BB-41A8-8B2D-70A42895FD1B}" type="slidenum">
              <a:rPr lang="en-IN" smtClean="0">
                <a:solidFill>
                  <a:prstClr val="white">
                    <a:shade val="50000"/>
                  </a:prstClr>
                </a:solidFill>
              </a:rPr>
              <a:pPr/>
              <a:t>‹#›</a:t>
            </a:fld>
            <a:endParaRPr lang="en-IN" dirty="0">
              <a:solidFill>
                <a:prstClr val="white">
                  <a:shade val="50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8" name="Content Placeholder 2"/>
          <p:cNvSpPr>
            <a:spLocks noGrp="1"/>
          </p:cNvSpPr>
          <p:nvPr>
            <p:ph sz="half" idx="1"/>
          </p:nvPr>
        </p:nvSpPr>
        <p:spPr>
          <a:xfrm>
            <a:off x="35496" y="1548000"/>
            <a:ext cx="9000000" cy="4860000"/>
          </a:xfrm>
        </p:spPr>
        <p:txBody>
          <a:bodyPr lIns="91440">
            <a:normAutofit/>
          </a:bodyPr>
          <a:lstStyle>
            <a:lvl1pPr>
              <a:buClrTx/>
              <a:defRPr sz="3200">
                <a:latin typeface="Narkisim" pitchFamily="34" charset="-79"/>
                <a:cs typeface="Narkisim" pitchFamily="34" charset="-79"/>
              </a:defRPr>
            </a:lvl1pPr>
            <a:lvl2pPr>
              <a:buClr>
                <a:srgbClr val="FF0000"/>
              </a:buClr>
              <a:defRPr sz="2800">
                <a:solidFill>
                  <a:srgbClr val="FF0000"/>
                </a:solidFill>
                <a:latin typeface="Narkisim" pitchFamily="34" charset="-79"/>
                <a:cs typeface="Narkisim" pitchFamily="34" charset="-79"/>
              </a:defRPr>
            </a:lvl2pPr>
            <a:lvl3pPr>
              <a:buClr>
                <a:srgbClr val="002060"/>
              </a:buClr>
              <a:defRPr sz="2400">
                <a:solidFill>
                  <a:srgbClr val="002060"/>
                </a:solidFill>
                <a:latin typeface="Narkisim" pitchFamily="34" charset="-79"/>
                <a:cs typeface="Narkisim" pitchFamily="34" charset="-79"/>
              </a:defRPr>
            </a:lvl3pPr>
            <a:lvl4pPr>
              <a:defRPr sz="2000">
                <a:latin typeface="Narkisim" pitchFamily="34" charset="-79"/>
                <a:cs typeface="Narkisim" pitchFamily="34" charset="-79"/>
              </a:defRPr>
            </a:lvl4pPr>
            <a:lvl5pPr>
              <a:defRPr sz="20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9" name="Footer Placeholder 5"/>
          <p:cNvSpPr>
            <a:spLocks noGrp="1"/>
          </p:cNvSpPr>
          <p:nvPr>
            <p:ph type="ftr" sz="quarter" idx="11"/>
          </p:nvPr>
        </p:nvSpPr>
        <p:spPr>
          <a:xfrm>
            <a:off x="10242" y="6480000"/>
            <a:ext cx="8640000" cy="252000"/>
          </a:xfrm>
        </p:spPr>
        <p:txBody>
          <a:bodyPr anchor="ctr" anchorCtr="1"/>
          <a:lstStyle/>
          <a:p>
            <a:r>
              <a:rPr lang="en-US" smtClean="0"/>
              <a:t>Dr. B.Satyanarayana, TIFR, Mumbai                                   Panjab University, Chandigarh                                   April 22, 2013</a:t>
            </a:r>
            <a:endParaRPr lang="en-US" dirty="0"/>
          </a:p>
        </p:txBody>
      </p:sp>
      <p:sp>
        <p:nvSpPr>
          <p:cNvPr id="10" name="Slide Number Placeholder 6"/>
          <p:cNvSpPr>
            <a:spLocks noGrp="1"/>
          </p:cNvSpPr>
          <p:nvPr>
            <p:ph type="sldNum" sz="quarter" idx="12"/>
          </p:nvPr>
        </p:nvSpPr>
        <p:spPr>
          <a:xfrm>
            <a:off x="8663121" y="6480000"/>
            <a:ext cx="468000" cy="252000"/>
          </a:xfrm>
        </p:spPr>
        <p:txBody>
          <a:bodyPr anchor="ctr" anchorCtr="1"/>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dirty="0"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IN" dirty="0">
              <a:solidFill>
                <a:prstClr val="white">
                  <a:shade val="50000"/>
                </a:prstClr>
              </a:solidFill>
            </a:endParaRPr>
          </a:p>
        </p:txBody>
      </p:sp>
      <p:sp>
        <p:nvSpPr>
          <p:cNvPr id="6" name="Footer Placeholder 5"/>
          <p:cNvSpPr>
            <a:spLocks noGrp="1"/>
          </p:cNvSpPr>
          <p:nvPr>
            <p:ph type="ftr" sz="quarter" idx="11"/>
          </p:nvPr>
        </p:nvSpPr>
        <p:spPr/>
        <p:txBody>
          <a:bodyPr/>
          <a:lstStyle/>
          <a:p>
            <a:r>
              <a:rPr lang="en-IN" smtClean="0">
                <a:solidFill>
                  <a:prstClr val="white">
                    <a:shade val="50000"/>
                  </a:prstClr>
                </a:solidFill>
              </a:rPr>
              <a:t>Dr. B.Satyanarayana, TIFR, Mumbai                                   Panjab University, Chandigarh                                   April 22, 2013</a:t>
            </a:r>
            <a:endParaRPr lang="en-IN" dirty="0">
              <a:solidFill>
                <a:prstClr val="white">
                  <a:shade val="50000"/>
                </a:prstClr>
              </a:solidFill>
            </a:endParaRPr>
          </a:p>
        </p:txBody>
      </p:sp>
      <p:sp>
        <p:nvSpPr>
          <p:cNvPr id="7" name="Slide Number Placeholder 6"/>
          <p:cNvSpPr>
            <a:spLocks noGrp="1"/>
          </p:cNvSpPr>
          <p:nvPr>
            <p:ph type="sldNum" sz="quarter" idx="12"/>
          </p:nvPr>
        </p:nvSpPr>
        <p:spPr/>
        <p:txBody>
          <a:bodyPr/>
          <a:lstStyle/>
          <a:p>
            <a:fld id="{AEC77EA8-29BB-41A8-8B2D-70A42895FD1B}" type="slidenum">
              <a:rPr lang="en-IN" smtClean="0">
                <a:solidFill>
                  <a:prstClr val="white">
                    <a:shade val="50000"/>
                  </a:prstClr>
                </a:solidFill>
              </a:rPr>
              <a:pPr/>
              <a:t>‹#›</a:t>
            </a:fld>
            <a:endParaRPr lang="en-IN" dirty="0">
              <a:solidFill>
                <a:prstClr val="white">
                  <a:shade val="50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IN" dirty="0">
              <a:solidFill>
                <a:prstClr val="white">
                  <a:shade val="50000"/>
                </a:prstClr>
              </a:solidFill>
            </a:endParaRPr>
          </a:p>
        </p:txBody>
      </p:sp>
      <p:sp>
        <p:nvSpPr>
          <p:cNvPr id="5" name="Footer Placeholder 4"/>
          <p:cNvSpPr>
            <a:spLocks noGrp="1"/>
          </p:cNvSpPr>
          <p:nvPr>
            <p:ph type="ftr" sz="quarter" idx="11"/>
          </p:nvPr>
        </p:nvSpPr>
        <p:spPr/>
        <p:txBody>
          <a:bodyPr/>
          <a:lstStyle/>
          <a:p>
            <a:r>
              <a:rPr lang="en-IN" smtClean="0">
                <a:solidFill>
                  <a:prstClr val="white">
                    <a:shade val="50000"/>
                  </a:prstClr>
                </a:solidFill>
              </a:rPr>
              <a:t>Dr. B.Satyanarayana, TIFR, Mumbai                                   Panjab University, Chandigarh                                   April 22, 2013</a:t>
            </a:r>
            <a:endParaRPr lang="en-IN" dirty="0">
              <a:solidFill>
                <a:prstClr val="white">
                  <a:shade val="50000"/>
                </a:prstClr>
              </a:solidFill>
            </a:endParaRPr>
          </a:p>
        </p:txBody>
      </p:sp>
      <p:sp>
        <p:nvSpPr>
          <p:cNvPr id="6" name="Slide Number Placeholder 5"/>
          <p:cNvSpPr>
            <a:spLocks noGrp="1"/>
          </p:cNvSpPr>
          <p:nvPr>
            <p:ph type="sldNum" sz="quarter" idx="12"/>
          </p:nvPr>
        </p:nvSpPr>
        <p:spPr/>
        <p:txBody>
          <a:bodyPr/>
          <a:lstStyle/>
          <a:p>
            <a:fld id="{AEC77EA8-29BB-41A8-8B2D-70A42895FD1B}" type="slidenum">
              <a:rPr lang="en-IN" smtClean="0">
                <a:solidFill>
                  <a:prstClr val="white">
                    <a:shade val="50000"/>
                  </a:prstClr>
                </a:solidFill>
              </a:rPr>
              <a:pPr/>
              <a:t>‹#›</a:t>
            </a:fld>
            <a:endParaRPr lang="en-IN" dirty="0">
              <a:solidFill>
                <a:prstClr val="white">
                  <a:shade val="50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IN" dirty="0">
              <a:solidFill>
                <a:prstClr val="white">
                  <a:shade val="50000"/>
                </a:prstClr>
              </a:solidFill>
            </a:endParaRPr>
          </a:p>
        </p:txBody>
      </p:sp>
      <p:sp>
        <p:nvSpPr>
          <p:cNvPr id="5" name="Footer Placeholder 4"/>
          <p:cNvSpPr>
            <a:spLocks noGrp="1"/>
          </p:cNvSpPr>
          <p:nvPr>
            <p:ph type="ftr" sz="quarter" idx="11"/>
          </p:nvPr>
        </p:nvSpPr>
        <p:spPr/>
        <p:txBody>
          <a:bodyPr/>
          <a:lstStyle/>
          <a:p>
            <a:r>
              <a:rPr lang="en-IN" smtClean="0">
                <a:solidFill>
                  <a:prstClr val="white">
                    <a:shade val="50000"/>
                  </a:prstClr>
                </a:solidFill>
              </a:rPr>
              <a:t>Dr. B.Satyanarayana, TIFR, Mumbai                                   Panjab University, Chandigarh                                   April 22, 2013</a:t>
            </a:r>
            <a:endParaRPr lang="en-IN" dirty="0">
              <a:solidFill>
                <a:prstClr val="white">
                  <a:shade val="50000"/>
                </a:prstClr>
              </a:solidFill>
            </a:endParaRPr>
          </a:p>
        </p:txBody>
      </p:sp>
      <p:sp>
        <p:nvSpPr>
          <p:cNvPr id="6" name="Slide Number Placeholder 5"/>
          <p:cNvSpPr>
            <a:spLocks noGrp="1"/>
          </p:cNvSpPr>
          <p:nvPr>
            <p:ph type="sldNum" sz="quarter" idx="12"/>
          </p:nvPr>
        </p:nvSpPr>
        <p:spPr/>
        <p:txBody>
          <a:bodyPr/>
          <a:lstStyle/>
          <a:p>
            <a:fld id="{AEC77EA8-29BB-41A8-8B2D-70A42895FD1B}" type="slidenum">
              <a:rPr lang="en-IN" smtClean="0">
                <a:solidFill>
                  <a:prstClr val="white">
                    <a:shade val="50000"/>
                  </a:prstClr>
                </a:solidFill>
              </a:rPr>
              <a:pPr/>
              <a:t>‹#›</a:t>
            </a:fld>
            <a:endParaRPr lang="en-IN" dirty="0">
              <a:solidFill>
                <a:prstClr val="white">
                  <a:shade val="50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useBgFill="1">
        <p:nvSpPr>
          <p:cNvPr id="5" name="Rounded Rectangle 4"/>
          <p:cNvSpPr/>
          <p:nvPr/>
        </p:nvSpPr>
        <p:spPr>
          <a:xfrm>
            <a:off x="65088" y="69850"/>
            <a:ext cx="901382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p:nvSpPr>
        <p:spPr>
          <a:xfrm>
            <a:off x="63500" y="1449388"/>
            <a:ext cx="9020175"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7" name="Rectangle 6"/>
          <p:cNvSpPr/>
          <p:nvPr/>
        </p:nvSpPr>
        <p:spPr>
          <a:xfrm>
            <a:off x="63500" y="1397000"/>
            <a:ext cx="9020175"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0" name="Rectangle 9"/>
          <p:cNvSpPr/>
          <p:nvPr/>
        </p:nvSpPr>
        <p:spPr>
          <a:xfrm>
            <a:off x="63500" y="2976563"/>
            <a:ext cx="9020175"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9" name="Subtitle 8"/>
          <p:cNvSpPr>
            <a:spLocks noGrp="1"/>
          </p:cNvSpPr>
          <p:nvPr>
            <p:ph type="subTitle" idx="1"/>
          </p:nvPr>
        </p:nvSpPr>
        <p:spPr>
          <a:xfrm>
            <a:off x="72000" y="5181600"/>
            <a:ext cx="90000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
        <p:nvSpPr>
          <p:cNvPr id="8" name="Title 7"/>
          <p:cNvSpPr>
            <a:spLocks noGrp="1"/>
          </p:cNvSpPr>
          <p:nvPr>
            <p:ph type="ctrTitle"/>
          </p:nvPr>
        </p:nvSpPr>
        <p:spPr>
          <a:xfrm>
            <a:off x="72000" y="1505930"/>
            <a:ext cx="9000000" cy="1470025"/>
          </a:xfrm>
        </p:spPr>
        <p:txBody>
          <a:bodyPr anchor="ctr"/>
          <a:lstStyle>
            <a:lvl1pPr algn="ctr">
              <a:defRPr lang="en-US" dirty="0">
                <a:solidFill>
                  <a:srgbClr val="FFFFFF"/>
                </a:solidFill>
              </a:defRPr>
            </a:lvl1pPr>
          </a:lstStyle>
          <a:p>
            <a:r>
              <a:rPr lang="en-US" dirty="0"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 y="76200"/>
            <a:ext cx="9000000" cy="1143000"/>
          </a:xfrm>
        </p:spPr>
        <p:txBody>
          <a:bodyPr anchor="ctr" anchorCtr="0"/>
          <a:lstStyle>
            <a:lvl1pPr>
              <a:defRPr>
                <a:solidFill>
                  <a:srgbClr val="002060"/>
                </a:solidFill>
                <a:latin typeface="+mj-lt"/>
              </a:defRPr>
            </a:lvl1pPr>
          </a:lstStyle>
          <a:p>
            <a:r>
              <a:rPr lang="en-US" dirty="0" smtClean="0"/>
              <a:t>Click to edit Master title style</a:t>
            </a:r>
            <a:endParaRPr lang="en-US" dirty="0"/>
          </a:p>
        </p:txBody>
      </p:sp>
      <p:sp>
        <p:nvSpPr>
          <p:cNvPr id="8" name="Content Placeholder 7"/>
          <p:cNvSpPr>
            <a:spLocks noGrp="1"/>
          </p:cNvSpPr>
          <p:nvPr>
            <p:ph sz="quarter" idx="1"/>
          </p:nvPr>
        </p:nvSpPr>
        <p:spPr>
          <a:xfrm>
            <a:off x="72000" y="1270716"/>
            <a:ext cx="9000000" cy="5130084"/>
          </a:xfrm>
        </p:spPr>
        <p:txBody>
          <a:bodyPr/>
          <a:lstStyle>
            <a:lvl1pPr>
              <a:buClr>
                <a:srgbClr val="FF0000"/>
              </a:buClr>
              <a:defRPr>
                <a:solidFill>
                  <a:srgbClr val="FF0000"/>
                </a:solidFill>
              </a:defRPr>
            </a:lvl1pPr>
            <a:lvl2pPr>
              <a:buClr>
                <a:srgbClr val="00B050"/>
              </a:buClr>
              <a:buFont typeface="Wingdings" pitchFamily="2" charset="2"/>
              <a:buChar char="v"/>
              <a:defRPr>
                <a:solidFill>
                  <a:srgbClr val="00B050"/>
                </a:solidFill>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2"/>
          <p:cNvSpPr>
            <a:spLocks noGrp="1"/>
          </p:cNvSpPr>
          <p:nvPr>
            <p:ph type="ftr" sz="quarter" idx="11"/>
          </p:nvPr>
        </p:nvSpPr>
        <p:spPr>
          <a:xfrm>
            <a:off x="72000" y="6408921"/>
            <a:ext cx="9000000" cy="360000"/>
          </a:xfrm>
        </p:spPr>
        <p:txBody>
          <a:bodyPr/>
          <a:lstStyle>
            <a:lvl1pPr algn="ctr">
              <a:defRPr/>
            </a:lvl1pPr>
          </a:lstStyle>
          <a:p>
            <a:pPr>
              <a:defRPr/>
            </a:pPr>
            <a:r>
              <a:rPr lang="en-IN" smtClean="0">
                <a:solidFill>
                  <a:srgbClr val="696464"/>
                </a:solidFill>
              </a:rPr>
              <a:t>Dr. B.Satyanarayana, TIFR, Mumbai                                   Panjab University, Chandigarh                                   April 22, 2013</a:t>
            </a:r>
            <a:endParaRPr lang="en-US" dirty="0">
              <a:solidFill>
                <a:srgbClr val="696464"/>
              </a:solidFill>
            </a:endParaRPr>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useBgFill="1">
        <p:nvSpPr>
          <p:cNvPr id="5" name="Rounded Rectangle 4"/>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p:nvSpPr>
        <p:spPr>
          <a:xfrm flipV="1">
            <a:off x="69850" y="2376488"/>
            <a:ext cx="901382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7" name="Rectangle 6"/>
          <p:cNvSpPr/>
          <p:nvPr/>
        </p:nvSpPr>
        <p:spPr>
          <a:xfrm>
            <a:off x="69850" y="2341563"/>
            <a:ext cx="901382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8" name="Rectangle 7"/>
          <p:cNvSpPr/>
          <p:nvPr/>
        </p:nvSpPr>
        <p:spPr>
          <a:xfrm>
            <a:off x="68263" y="2468563"/>
            <a:ext cx="9015412" cy="4603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 name="Title 1"/>
          <p:cNvSpPr>
            <a:spLocks noGrp="1"/>
          </p:cNvSpPr>
          <p:nvPr>
            <p:ph type="title"/>
          </p:nvPr>
        </p:nvSpPr>
        <p:spPr>
          <a:xfrm>
            <a:off x="722313" y="952500"/>
            <a:ext cx="7772400" cy="1362075"/>
          </a:xfrm>
        </p:spPr>
        <p:txBody>
          <a:bodyPr/>
          <a:lstStyle>
            <a:lvl1pPr algn="l">
              <a:buNone/>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722313" y="2547938"/>
            <a:ext cx="7772400" cy="1338262"/>
          </a:xfr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9" name="Date Placeholder 3"/>
          <p:cNvSpPr>
            <a:spLocks noGrp="1"/>
          </p:cNvSpPr>
          <p:nvPr>
            <p:ph type="dt" sz="half" idx="10"/>
          </p:nvPr>
        </p:nvSpPr>
        <p:spPr/>
        <p:txBody>
          <a:bodyPr/>
          <a:lstStyle>
            <a:lvl1pPr>
              <a:defRPr/>
            </a:lvl1pPr>
          </a:lstStyle>
          <a:p>
            <a:pPr>
              <a:defRPr/>
            </a:pPr>
            <a:endParaRPr lang="en-US" dirty="0">
              <a:solidFill>
                <a:srgbClr val="696464"/>
              </a:solidFill>
            </a:endParaRPr>
          </a:p>
        </p:txBody>
      </p:sp>
      <p:sp>
        <p:nvSpPr>
          <p:cNvPr id="10" name="Footer Placeholder 4"/>
          <p:cNvSpPr>
            <a:spLocks noGrp="1"/>
          </p:cNvSpPr>
          <p:nvPr>
            <p:ph type="ftr" sz="quarter" idx="11"/>
          </p:nvPr>
        </p:nvSpPr>
        <p:spPr>
          <a:xfrm>
            <a:off x="800100" y="6172200"/>
            <a:ext cx="4000500" cy="457200"/>
          </a:xfrm>
        </p:spPr>
        <p:txBody>
          <a:bodyPr/>
          <a:lstStyle>
            <a:lvl1pPr>
              <a:defRPr/>
            </a:lvl1pPr>
          </a:lstStyle>
          <a:p>
            <a:pPr>
              <a:defRPr/>
            </a:pPr>
            <a:r>
              <a:rPr lang="en-IN" smtClean="0">
                <a:solidFill>
                  <a:srgbClr val="696464"/>
                </a:solidFill>
              </a:rPr>
              <a:t>Dr. B.Satyanarayana, TIFR, Mumbai                                   Panjab University, Chandigarh                                   April 22, 2013</a:t>
            </a:r>
            <a:endParaRPr lang="en-US" dirty="0">
              <a:solidFill>
                <a:srgbClr val="696464"/>
              </a:solidFill>
            </a:endParaRPr>
          </a:p>
        </p:txBody>
      </p:sp>
      <p:sp>
        <p:nvSpPr>
          <p:cNvPr id="11" name="Slide Number Placeholder 5"/>
          <p:cNvSpPr>
            <a:spLocks noGrp="1"/>
          </p:cNvSpPr>
          <p:nvPr>
            <p:ph type="sldNum" sz="quarter" idx="12"/>
          </p:nvPr>
        </p:nvSpPr>
        <p:spPr>
          <a:xfrm>
            <a:off x="146050" y="6208713"/>
            <a:ext cx="457200" cy="457200"/>
          </a:xfrm>
        </p:spPr>
        <p:txBody>
          <a:bodyPr/>
          <a:lstStyle>
            <a:lvl1pPr>
              <a:defRPr/>
            </a:lvl1pPr>
          </a:lstStyle>
          <a:p>
            <a:pPr>
              <a:defRPr/>
            </a:pPr>
            <a:fld id="{95B3EC27-7F1D-4B1D-8255-E5F7FA16D2A9}"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914400" y="1447800"/>
            <a:ext cx="374904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933950" y="1447800"/>
            <a:ext cx="374904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dirty="0">
              <a:solidFill>
                <a:srgbClr val="696464"/>
              </a:solidFill>
            </a:endParaRPr>
          </a:p>
        </p:txBody>
      </p:sp>
      <p:sp>
        <p:nvSpPr>
          <p:cNvPr id="6" name="Footer Placeholder 2"/>
          <p:cNvSpPr>
            <a:spLocks noGrp="1"/>
          </p:cNvSpPr>
          <p:nvPr>
            <p:ph type="ftr" sz="quarter" idx="11"/>
          </p:nvPr>
        </p:nvSpPr>
        <p:spPr/>
        <p:txBody>
          <a:bodyPr/>
          <a:lstStyle>
            <a:lvl1pPr>
              <a:defRPr/>
            </a:lvl1pPr>
          </a:lstStyle>
          <a:p>
            <a:pPr>
              <a:defRPr/>
            </a:pPr>
            <a:r>
              <a:rPr lang="en-IN" smtClean="0">
                <a:solidFill>
                  <a:srgbClr val="696464"/>
                </a:solidFill>
              </a:rPr>
              <a:t>Dr. B.Satyanarayana, TIFR, Mumbai                                   Panjab University, Chandigarh                                   April 22, 2013</a:t>
            </a:r>
            <a:endParaRPr lang="en-US" dirty="0">
              <a:solidFill>
                <a:srgbClr val="696464"/>
              </a:solidFill>
            </a:endParaRPr>
          </a:p>
        </p:txBody>
      </p:sp>
      <p:sp>
        <p:nvSpPr>
          <p:cNvPr id="7" name="Slide Number Placeholder 22"/>
          <p:cNvSpPr>
            <a:spLocks noGrp="1"/>
          </p:cNvSpPr>
          <p:nvPr>
            <p:ph type="sldNum" sz="quarter" idx="12"/>
          </p:nvPr>
        </p:nvSpPr>
        <p:spPr/>
        <p:txBody>
          <a:bodyPr/>
          <a:lstStyle>
            <a:lvl1pPr>
              <a:defRPr/>
            </a:lvl1pPr>
          </a:lstStyle>
          <a:p>
            <a:pPr>
              <a:defRPr/>
            </a:pPr>
            <a:fld id="{1E123ADC-105A-4149-81F1-B3E6A2A1201F}" type="slidenum">
              <a:rPr lang="en-US"/>
              <a:pPr>
                <a:defRPr/>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11" name="Content Placeholder 10"/>
          <p:cNvSpPr>
            <a:spLocks noGrp="1"/>
          </p:cNvSpPr>
          <p:nvPr>
            <p:ph sz="half" idx="2"/>
          </p:nvPr>
        </p:nvSpPr>
        <p:spPr>
          <a:xfrm>
            <a:off x="914400" y="22479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4"/>
          </p:nvPr>
        </p:nvSpPr>
        <p:spPr>
          <a:xfrm>
            <a:off x="4953000" y="22479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endParaRPr lang="en-US" dirty="0">
              <a:solidFill>
                <a:srgbClr val="696464"/>
              </a:solidFill>
            </a:endParaRPr>
          </a:p>
        </p:txBody>
      </p:sp>
      <p:sp>
        <p:nvSpPr>
          <p:cNvPr id="8" name="Footer Placeholder 2"/>
          <p:cNvSpPr>
            <a:spLocks noGrp="1"/>
          </p:cNvSpPr>
          <p:nvPr>
            <p:ph type="ftr" sz="quarter" idx="11"/>
          </p:nvPr>
        </p:nvSpPr>
        <p:spPr/>
        <p:txBody>
          <a:bodyPr/>
          <a:lstStyle>
            <a:lvl1pPr>
              <a:defRPr/>
            </a:lvl1pPr>
          </a:lstStyle>
          <a:p>
            <a:pPr>
              <a:defRPr/>
            </a:pPr>
            <a:r>
              <a:rPr lang="en-IN" smtClean="0">
                <a:solidFill>
                  <a:srgbClr val="696464"/>
                </a:solidFill>
              </a:rPr>
              <a:t>Dr. B.Satyanarayana, TIFR, Mumbai                                   Panjab University, Chandigarh                                   April 22, 2013</a:t>
            </a:r>
            <a:endParaRPr lang="en-US" dirty="0">
              <a:solidFill>
                <a:srgbClr val="696464"/>
              </a:solidFill>
            </a:endParaRPr>
          </a:p>
        </p:txBody>
      </p:sp>
      <p:sp>
        <p:nvSpPr>
          <p:cNvPr id="9" name="Slide Number Placeholder 22"/>
          <p:cNvSpPr>
            <a:spLocks noGrp="1"/>
          </p:cNvSpPr>
          <p:nvPr>
            <p:ph type="sldNum" sz="quarter" idx="12"/>
          </p:nvPr>
        </p:nvSpPr>
        <p:spPr/>
        <p:txBody>
          <a:bodyPr/>
          <a:lstStyle>
            <a:lvl1pPr>
              <a:defRPr/>
            </a:lvl1pPr>
          </a:lstStyle>
          <a:p>
            <a:pPr>
              <a:defRPr/>
            </a:pPr>
            <a:fld id="{92721F5F-F279-48B3-A808-2D6877F9D0BD}" type="slidenum">
              <a:rPr lang="en-US"/>
              <a:pPr>
                <a:defRPr/>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endParaRPr lang="en-US" dirty="0">
              <a:solidFill>
                <a:srgbClr val="696464"/>
              </a:solidFill>
            </a:endParaRPr>
          </a:p>
        </p:txBody>
      </p:sp>
      <p:sp>
        <p:nvSpPr>
          <p:cNvPr id="4" name="Footer Placeholder 2"/>
          <p:cNvSpPr>
            <a:spLocks noGrp="1"/>
          </p:cNvSpPr>
          <p:nvPr>
            <p:ph type="ftr" sz="quarter" idx="11"/>
          </p:nvPr>
        </p:nvSpPr>
        <p:spPr/>
        <p:txBody>
          <a:bodyPr/>
          <a:lstStyle>
            <a:lvl1pPr>
              <a:defRPr/>
            </a:lvl1pPr>
          </a:lstStyle>
          <a:p>
            <a:pPr>
              <a:defRPr/>
            </a:pPr>
            <a:r>
              <a:rPr lang="en-IN" smtClean="0">
                <a:solidFill>
                  <a:srgbClr val="696464"/>
                </a:solidFill>
              </a:rPr>
              <a:t>Dr. B.Satyanarayana, TIFR, Mumbai                                   Panjab University, Chandigarh                                   April 22, 2013</a:t>
            </a:r>
            <a:endParaRPr lang="en-US" dirty="0">
              <a:solidFill>
                <a:srgbClr val="696464"/>
              </a:solidFill>
            </a:endParaRPr>
          </a:p>
        </p:txBody>
      </p:sp>
      <p:sp>
        <p:nvSpPr>
          <p:cNvPr id="5" name="Slide Number Placeholder 22"/>
          <p:cNvSpPr>
            <a:spLocks noGrp="1"/>
          </p:cNvSpPr>
          <p:nvPr>
            <p:ph type="sldNum" sz="quarter" idx="12"/>
          </p:nvPr>
        </p:nvSpPr>
        <p:spPr/>
        <p:txBody>
          <a:bodyPr/>
          <a:lstStyle>
            <a:lvl1pPr>
              <a:defRPr/>
            </a:lvl1pPr>
          </a:lstStyle>
          <a:p>
            <a:pPr>
              <a:defRPr/>
            </a:pPr>
            <a:fld id="{92C07E1A-1E28-429E-9804-7FB05331E654}" type="slidenum">
              <a:rPr lang="en-US"/>
              <a:pPr>
                <a:defRPr/>
              </a:pPr>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dirty="0">
              <a:solidFill>
                <a:srgbClr val="696464"/>
              </a:solidFill>
            </a:endParaRPr>
          </a:p>
        </p:txBody>
      </p:sp>
      <p:sp>
        <p:nvSpPr>
          <p:cNvPr id="3" name="Footer Placeholder 2"/>
          <p:cNvSpPr>
            <a:spLocks noGrp="1"/>
          </p:cNvSpPr>
          <p:nvPr>
            <p:ph type="ftr" sz="quarter" idx="11"/>
          </p:nvPr>
        </p:nvSpPr>
        <p:spPr/>
        <p:txBody>
          <a:bodyPr/>
          <a:lstStyle>
            <a:lvl1pPr>
              <a:defRPr/>
            </a:lvl1pPr>
          </a:lstStyle>
          <a:p>
            <a:pPr>
              <a:defRPr/>
            </a:pPr>
            <a:r>
              <a:rPr lang="en-IN" smtClean="0">
                <a:solidFill>
                  <a:srgbClr val="696464"/>
                </a:solidFill>
              </a:rPr>
              <a:t>Dr. B.Satyanarayana, TIFR, Mumbai                                   Panjab University, Chandigarh                                   April 22, 2013</a:t>
            </a:r>
            <a:endParaRPr lang="en-US" dirty="0">
              <a:solidFill>
                <a:srgbClr val="696464"/>
              </a:solidFill>
            </a:endParaRPr>
          </a:p>
        </p:txBody>
      </p:sp>
      <p:sp>
        <p:nvSpPr>
          <p:cNvPr id="4" name="Slide Number Placeholder 22"/>
          <p:cNvSpPr>
            <a:spLocks noGrp="1"/>
          </p:cNvSpPr>
          <p:nvPr>
            <p:ph type="sldNum" sz="quarter" idx="12"/>
          </p:nvPr>
        </p:nvSpPr>
        <p:spPr/>
        <p:txBody>
          <a:bodyPr/>
          <a:lstStyle>
            <a:lvl1pPr>
              <a:defRPr/>
            </a:lvl1pPr>
          </a:lstStyle>
          <a:p>
            <a:pPr>
              <a:defRPr/>
            </a:pPr>
            <a:fld id="{FEFB5B63-AED6-4326-9D59-51FE1F75E4F9}"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1"/>
          <p:cNvSpPr>
            <a:spLocks noGrp="1"/>
          </p:cNvSpPr>
          <p:nvPr>
            <p:ph type="title"/>
          </p:nvPr>
        </p:nvSpPr>
        <p:spPr>
          <a:xfrm>
            <a:off x="72000" y="118872"/>
            <a:ext cx="9000000"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5400" b="1" cap="none" baseline="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72000" y="1828800"/>
            <a:ext cx="9000000" cy="685800"/>
          </a:xfrm>
        </p:spPr>
        <p:txBody>
          <a:bodyPr lIns="146304" tIns="0" rIns="45720" bIns="0" anchor="t"/>
          <a:lstStyle>
            <a:lvl1pPr marL="0" indent="0">
              <a:buNone/>
              <a:defRPr sz="2000">
                <a:solidFill>
                  <a:srgbClr val="FFFFFF"/>
                </a:solidFill>
                <a:latin typeface="Narkisim" pitchFamily="34" charset="-79"/>
                <a:cs typeface="Narkisim" pitchFamily="34" charset="-79"/>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8" name="Footer Placeholder 5"/>
          <p:cNvSpPr>
            <a:spLocks noGrp="1"/>
          </p:cNvSpPr>
          <p:nvPr>
            <p:ph type="ftr" sz="quarter" idx="11"/>
          </p:nvPr>
        </p:nvSpPr>
        <p:spPr>
          <a:xfrm>
            <a:off x="36000" y="6480000"/>
            <a:ext cx="8640000" cy="252000"/>
          </a:xfrm>
        </p:spPr>
        <p:txBody>
          <a:bodyPr anchor="ctr" anchorCtr="1"/>
          <a:lstStyle/>
          <a:p>
            <a:r>
              <a:rPr lang="en-US" smtClean="0"/>
              <a:t>Dr. B.Satyanarayana, TIFR, Mumbai                                   Panjab University, Chandigarh                                   April 22, 2013</a:t>
            </a:r>
            <a:endParaRPr lang="en-US" dirty="0"/>
          </a:p>
        </p:txBody>
      </p:sp>
      <p:sp>
        <p:nvSpPr>
          <p:cNvPr id="10"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useBgFill="1">
        <p:nvSpPr>
          <p:cNvPr id="6" name="Rounded Rectangle 5"/>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 name="Title 1"/>
          <p:cNvSpPr>
            <a:spLocks noGrp="1"/>
          </p:cNvSpPr>
          <p:nvPr>
            <p:ph type="title"/>
          </p:nvPr>
        </p:nvSpPr>
        <p:spPr>
          <a:xfrm>
            <a:off x="914400" y="273050"/>
            <a:ext cx="7772400" cy="1143000"/>
          </a:xfrm>
        </p:spPr>
        <p:txBody>
          <a:bodyPr/>
          <a:lstStyle>
            <a:lvl1pPr algn="l">
              <a:buNone/>
              <a:defRPr sz="4000" b="0"/>
            </a:lvl1pPr>
          </a:lstStyle>
          <a:p>
            <a:r>
              <a:rPr lang="en-US" smtClean="0"/>
              <a:t>Click to edit Master title style</a:t>
            </a:r>
            <a:endParaRPr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1" name="Content Placeholder 10"/>
          <p:cNvSpPr>
            <a:spLocks noGrp="1"/>
          </p:cNvSpPr>
          <p:nvPr>
            <p:ph sz="quarter" idx="1"/>
          </p:nvPr>
        </p:nvSpPr>
        <p:spPr>
          <a:xfrm>
            <a:off x="2971800" y="1600200"/>
            <a:ext cx="5715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4"/>
          <p:cNvSpPr>
            <a:spLocks noGrp="1"/>
          </p:cNvSpPr>
          <p:nvPr>
            <p:ph type="dt" sz="half" idx="10"/>
          </p:nvPr>
        </p:nvSpPr>
        <p:spPr/>
        <p:txBody>
          <a:bodyPr/>
          <a:lstStyle>
            <a:lvl1pPr>
              <a:defRPr/>
            </a:lvl1pPr>
          </a:lstStyle>
          <a:p>
            <a:pPr>
              <a:defRPr/>
            </a:pPr>
            <a:endParaRPr lang="en-US" dirty="0">
              <a:solidFill>
                <a:srgbClr val="696464"/>
              </a:solidFill>
            </a:endParaRPr>
          </a:p>
        </p:txBody>
      </p:sp>
      <p:sp>
        <p:nvSpPr>
          <p:cNvPr id="8" name="Footer Placeholder 5"/>
          <p:cNvSpPr>
            <a:spLocks noGrp="1"/>
          </p:cNvSpPr>
          <p:nvPr>
            <p:ph type="ftr" sz="quarter" idx="11"/>
          </p:nvPr>
        </p:nvSpPr>
        <p:spPr/>
        <p:txBody>
          <a:bodyPr/>
          <a:lstStyle>
            <a:lvl1pPr>
              <a:defRPr/>
            </a:lvl1pPr>
          </a:lstStyle>
          <a:p>
            <a:pPr>
              <a:defRPr/>
            </a:pPr>
            <a:r>
              <a:rPr lang="en-IN" smtClean="0">
                <a:solidFill>
                  <a:srgbClr val="696464"/>
                </a:solidFill>
              </a:rPr>
              <a:t>Dr. B.Satyanarayana, TIFR, Mumbai                                   Panjab University, Chandigarh                                   April 22, 2013</a:t>
            </a:r>
            <a:endParaRPr lang="en-US" dirty="0">
              <a:solidFill>
                <a:srgbClr val="696464"/>
              </a:solidFill>
            </a:endParaRPr>
          </a:p>
        </p:txBody>
      </p:sp>
      <p:sp>
        <p:nvSpPr>
          <p:cNvPr id="9" name="Slide Number Placeholder 6"/>
          <p:cNvSpPr>
            <a:spLocks noGrp="1"/>
          </p:cNvSpPr>
          <p:nvPr>
            <p:ph type="sldNum" sz="quarter" idx="12"/>
          </p:nvPr>
        </p:nvSpPr>
        <p:spPr/>
        <p:txBody>
          <a:bodyPr/>
          <a:lstStyle>
            <a:lvl1pPr>
              <a:defRPr/>
            </a:lvl1pPr>
          </a:lstStyle>
          <a:p>
            <a:pPr>
              <a:defRPr/>
            </a:pPr>
            <a:fld id="{A793B8DD-7120-4977-992A-129D067F4721}" type="slidenum">
              <a:rPr lang="en-US"/>
              <a:pPr>
                <a:defRPr/>
              </a:pPr>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flipV="1">
            <a:off x="68263" y="4683125"/>
            <a:ext cx="900747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p:nvSpPr>
        <p:spPr>
          <a:xfrm>
            <a:off x="68263" y="4649788"/>
            <a:ext cx="900747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7" name="Rectangle 6"/>
          <p:cNvSpPr/>
          <p:nvPr/>
        </p:nvSpPr>
        <p:spPr>
          <a:xfrm>
            <a:off x="68263" y="4773613"/>
            <a:ext cx="9007475" cy="476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8" name="Date Placeholder 4"/>
          <p:cNvSpPr>
            <a:spLocks noGrp="1"/>
          </p:cNvSpPr>
          <p:nvPr>
            <p:ph type="dt" sz="half" idx="10"/>
          </p:nvPr>
        </p:nvSpPr>
        <p:spPr/>
        <p:txBody>
          <a:bodyPr/>
          <a:lstStyle>
            <a:lvl1pPr>
              <a:defRPr/>
            </a:lvl1pPr>
          </a:lstStyle>
          <a:p>
            <a:pPr>
              <a:defRPr/>
            </a:pPr>
            <a:endParaRPr lang="en-US" dirty="0">
              <a:solidFill>
                <a:srgbClr val="696464"/>
              </a:solidFill>
            </a:endParaRPr>
          </a:p>
        </p:txBody>
      </p:sp>
      <p:sp>
        <p:nvSpPr>
          <p:cNvPr id="9" name="Footer Placeholder 5"/>
          <p:cNvSpPr>
            <a:spLocks noGrp="1"/>
          </p:cNvSpPr>
          <p:nvPr>
            <p:ph type="ftr" sz="quarter" idx="11"/>
          </p:nvPr>
        </p:nvSpPr>
        <p:spPr>
          <a:xfrm>
            <a:off x="914400" y="6172200"/>
            <a:ext cx="3886200" cy="457200"/>
          </a:xfrm>
        </p:spPr>
        <p:txBody>
          <a:bodyPr/>
          <a:lstStyle>
            <a:lvl1pPr>
              <a:defRPr/>
            </a:lvl1pPr>
          </a:lstStyle>
          <a:p>
            <a:pPr>
              <a:defRPr/>
            </a:pPr>
            <a:r>
              <a:rPr lang="en-IN" smtClean="0">
                <a:solidFill>
                  <a:srgbClr val="696464"/>
                </a:solidFill>
              </a:rPr>
              <a:t>Dr. B.Satyanarayana, TIFR, Mumbai                                   Panjab University, Chandigarh                                   April 22, 2013</a:t>
            </a:r>
            <a:endParaRPr lang="en-US" dirty="0">
              <a:solidFill>
                <a:srgbClr val="696464"/>
              </a:solidFill>
            </a:endParaRPr>
          </a:p>
        </p:txBody>
      </p:sp>
      <p:sp>
        <p:nvSpPr>
          <p:cNvPr id="10" name="Slide Number Placeholder 6"/>
          <p:cNvSpPr>
            <a:spLocks noGrp="1"/>
          </p:cNvSpPr>
          <p:nvPr>
            <p:ph type="sldNum" sz="quarter" idx="12"/>
          </p:nvPr>
        </p:nvSpPr>
        <p:spPr>
          <a:xfrm>
            <a:off x="146050" y="6208713"/>
            <a:ext cx="457200" cy="457200"/>
          </a:xfrm>
        </p:spPr>
        <p:txBody>
          <a:bodyPr/>
          <a:lstStyle>
            <a:lvl1pPr>
              <a:defRPr/>
            </a:lvl1pPr>
          </a:lstStyle>
          <a:p>
            <a:pPr>
              <a:defRPr/>
            </a:pPr>
            <a:fld id="{EBBB9A2E-DFB7-4F87-8D60-C5C57A14FBA2}" type="slidenum">
              <a:rPr lang="en-US"/>
              <a:pPr>
                <a:defRPr/>
              </a:pPr>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dirty="0">
              <a:solidFill>
                <a:srgbClr val="696464"/>
              </a:solidFill>
            </a:endParaRPr>
          </a:p>
        </p:txBody>
      </p:sp>
      <p:sp>
        <p:nvSpPr>
          <p:cNvPr id="5" name="Footer Placeholder 2"/>
          <p:cNvSpPr>
            <a:spLocks noGrp="1"/>
          </p:cNvSpPr>
          <p:nvPr>
            <p:ph type="ftr" sz="quarter" idx="11"/>
          </p:nvPr>
        </p:nvSpPr>
        <p:spPr/>
        <p:txBody>
          <a:bodyPr/>
          <a:lstStyle>
            <a:lvl1pPr>
              <a:defRPr/>
            </a:lvl1pPr>
          </a:lstStyle>
          <a:p>
            <a:pPr>
              <a:defRPr/>
            </a:pPr>
            <a:r>
              <a:rPr lang="en-IN" smtClean="0">
                <a:solidFill>
                  <a:srgbClr val="696464"/>
                </a:solidFill>
              </a:rPr>
              <a:t>Dr. B.Satyanarayana, TIFR, Mumbai                                   Panjab University, Chandigarh                                   April 22, 2013</a:t>
            </a:r>
            <a:endParaRPr lang="en-US" dirty="0">
              <a:solidFill>
                <a:srgbClr val="696464"/>
              </a:solidFill>
            </a:endParaRPr>
          </a:p>
        </p:txBody>
      </p:sp>
      <p:sp>
        <p:nvSpPr>
          <p:cNvPr id="6" name="Slide Number Placeholder 22"/>
          <p:cNvSpPr>
            <a:spLocks noGrp="1"/>
          </p:cNvSpPr>
          <p:nvPr>
            <p:ph type="sldNum" sz="quarter" idx="12"/>
          </p:nvPr>
        </p:nvSpPr>
        <p:spPr/>
        <p:txBody>
          <a:bodyPr/>
          <a:lstStyle>
            <a:lvl1pPr>
              <a:defRPr/>
            </a:lvl1pPr>
          </a:lstStyle>
          <a:p>
            <a:pPr>
              <a:defRPr/>
            </a:pPr>
            <a:fld id="{438A5CC6-7816-4501-9146-F0FEA6D715C4}" type="slidenum">
              <a:rPr lang="en-US"/>
              <a:pPr>
                <a:defRPr/>
              </a:pPr>
              <a:t>‹#›</a:t>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dirty="0">
              <a:solidFill>
                <a:srgbClr val="696464"/>
              </a:solidFill>
            </a:endParaRPr>
          </a:p>
        </p:txBody>
      </p:sp>
      <p:sp>
        <p:nvSpPr>
          <p:cNvPr id="5" name="Footer Placeholder 2"/>
          <p:cNvSpPr>
            <a:spLocks noGrp="1"/>
          </p:cNvSpPr>
          <p:nvPr>
            <p:ph type="ftr" sz="quarter" idx="11"/>
          </p:nvPr>
        </p:nvSpPr>
        <p:spPr/>
        <p:txBody>
          <a:bodyPr/>
          <a:lstStyle>
            <a:lvl1pPr>
              <a:defRPr/>
            </a:lvl1pPr>
          </a:lstStyle>
          <a:p>
            <a:pPr>
              <a:defRPr/>
            </a:pPr>
            <a:r>
              <a:rPr lang="en-IN" smtClean="0">
                <a:solidFill>
                  <a:srgbClr val="696464"/>
                </a:solidFill>
              </a:rPr>
              <a:t>Dr. B.Satyanarayana, TIFR, Mumbai                                   Panjab University, Chandigarh                                   April 22, 2013</a:t>
            </a:r>
            <a:endParaRPr lang="en-US" dirty="0">
              <a:solidFill>
                <a:srgbClr val="696464"/>
              </a:solidFill>
            </a:endParaRPr>
          </a:p>
        </p:txBody>
      </p:sp>
      <p:sp>
        <p:nvSpPr>
          <p:cNvPr id="6" name="Slide Number Placeholder 22"/>
          <p:cNvSpPr>
            <a:spLocks noGrp="1"/>
          </p:cNvSpPr>
          <p:nvPr>
            <p:ph type="sldNum" sz="quarter" idx="12"/>
          </p:nvPr>
        </p:nvSpPr>
        <p:spPr/>
        <p:txBody>
          <a:bodyPr/>
          <a:lstStyle>
            <a:lvl1pPr>
              <a:defRPr/>
            </a:lvl1pPr>
          </a:lstStyle>
          <a:p>
            <a:pPr>
              <a:defRPr/>
            </a:pPr>
            <a:fld id="{11B5DDCC-770B-402E-8F05-C3200F9D392B}"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dirty="0">
              <a:solidFill>
                <a:srgbClr val="696464"/>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IN" smtClean="0">
                <a:solidFill>
                  <a:srgbClr val="696464"/>
                </a:solidFill>
              </a:rPr>
              <a:t>Dr. B.Satyanarayana, TIFR, Mumbai                                   Panjab University, Chandigarh                                   April 22, 2013</a:t>
            </a:r>
            <a:endParaRPr lang="en-US" dirty="0">
              <a:solidFill>
                <a:srgbClr val="696464"/>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4628892-1532-4FC9-9A52-C8343D82987E}" type="slidenum">
              <a:rPr lang="en-US"/>
              <a:pPr/>
              <a:t>‹#›</a:t>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4"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endParaRPr lang="en-US" dirty="0">
              <a:solidFill>
                <a:prstClr val="white">
                  <a:tint val="95000"/>
                </a:prstClr>
              </a:solidFill>
            </a:endParaRPr>
          </a:p>
        </p:txBody>
      </p:sp>
      <p:sp>
        <p:nvSpPr>
          <p:cNvPr id="5" name="Footer Placeholder 4"/>
          <p:cNvSpPr>
            <a:spLocks noGrp="1"/>
          </p:cNvSpPr>
          <p:nvPr>
            <p:ph type="ftr" sz="quarter" idx="11"/>
          </p:nvPr>
        </p:nvSpPr>
        <p:spPr/>
        <p:txBody>
          <a:bodyPr/>
          <a:lstStyle/>
          <a:p>
            <a:r>
              <a:rPr lang="en-US" smtClean="0">
                <a:solidFill>
                  <a:prstClr val="white">
                    <a:tint val="95000"/>
                  </a:prstClr>
                </a:solidFill>
              </a:rPr>
              <a:t>Dr. B.Satyanarayana, TIFR, Mumbai                                   Panjab University, Chandigarh                                   April 22, 2013</a:t>
            </a:r>
            <a:endParaRPr lang="en-US" dirty="0">
              <a:solidFill>
                <a:prstClr val="white">
                  <a:tint val="95000"/>
                </a:prstClr>
              </a:solidFill>
            </a:endParaRPr>
          </a:p>
        </p:txBody>
      </p:sp>
      <p:sp>
        <p:nvSpPr>
          <p:cNvPr id="6" name="Slide Number Placeholder 5"/>
          <p:cNvSpPr>
            <a:spLocks noGrp="1"/>
          </p:cNvSpPr>
          <p:nvPr>
            <p:ph type="sldNum" sz="quarter" idx="12"/>
          </p:nvPr>
        </p:nvSpPr>
        <p:spPr/>
        <p:txBody>
          <a:bodyPr/>
          <a:lstStyle/>
          <a:p>
            <a:fld id="{5D0D82D1-030A-4AF5-855D-82A44DD93AEE}" type="slidenum">
              <a:rPr lang="en-US" smtClean="0">
                <a:solidFill>
                  <a:prstClr val="white">
                    <a:tint val="95000"/>
                  </a:prstClr>
                </a:solidFill>
              </a:rPr>
              <a:pPr/>
              <a:t>‹#›</a:t>
            </a:fld>
            <a:endParaRPr lang="en-US" dirty="0">
              <a:solidFill>
                <a:prstClr val="white">
                  <a:tint val="95000"/>
                </a:prstClr>
              </a:solidFill>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 y="71414"/>
            <a:ext cx="9000000" cy="1260000"/>
          </a:xfrm>
        </p:spPr>
        <p:txBody>
          <a:bodyPr>
            <a:normAutofit/>
          </a:bodyPr>
          <a:lstStyle>
            <a:lvl1pPr>
              <a:defRPr sz="4400"/>
            </a:lvl1pPr>
            <a:extLst/>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72000" y="1548000"/>
            <a:ext cx="9000000" cy="4896000"/>
          </a:xfrm>
          <a:noFill/>
        </p:spPr>
        <p:txBody>
          <a:bodyPr/>
          <a:lstStyle>
            <a:lvl1pPr>
              <a:buClr>
                <a:srgbClr val="C00000"/>
              </a:buClr>
              <a:buSzPct val="100000"/>
              <a:defRPr>
                <a:solidFill>
                  <a:srgbClr val="C00000"/>
                </a:solidFill>
              </a:defRPr>
            </a:lvl1pPr>
            <a:lvl2pPr>
              <a:buClr>
                <a:srgbClr val="0000FF"/>
              </a:buClr>
              <a:defRPr>
                <a:solidFill>
                  <a:srgbClr val="0000FF"/>
                </a:solidFill>
              </a:defRPr>
            </a:lvl2pPr>
            <a:lvl3pPr>
              <a:buClr>
                <a:srgbClr val="006600"/>
              </a:buClr>
              <a:defRPr>
                <a:solidFill>
                  <a:srgbClr val="00B050"/>
                </a:solidFill>
              </a:defRPr>
            </a:lvl3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Footer Placeholder 4"/>
          <p:cNvSpPr>
            <a:spLocks noGrp="1"/>
          </p:cNvSpPr>
          <p:nvPr>
            <p:ph type="ftr" sz="quarter" idx="11"/>
          </p:nvPr>
        </p:nvSpPr>
        <p:spPr>
          <a:xfrm>
            <a:off x="180000" y="6480000"/>
            <a:ext cx="7920000" cy="252000"/>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6" name="Slide Number Placeholder 5"/>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buFont typeface="Arial" pitchFamily="34" charset="0"/>
              <a:buChar char="•"/>
            </a:pPr>
            <a:endParaRPr lang="en-US" dirty="0">
              <a:solidFill>
                <a:prstClr val="white"/>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1"/>
          <p:cNvSpPr>
            <a:spLocks noGrp="1"/>
          </p:cNvSpPr>
          <p:nvPr>
            <p:ph type="title"/>
          </p:nvPr>
        </p:nvSpPr>
        <p:spPr>
          <a:xfrm>
            <a:off x="72000" y="1285860"/>
            <a:ext cx="9000000" cy="1260000"/>
          </a:xfrm>
        </p:spPr>
        <p:txBody>
          <a:bodyPr vert="horz" lIns="91440" tIns="0" rIns="91440" bIns="0" rtlCol="0" anchor="b" anchorCtr="0">
            <a:normAutofit/>
            <a:scene3d>
              <a:camera prst="orthographicFront"/>
              <a:lightRig rig="threePt" dir="t">
                <a:rot lat="0" lon="0" rev="4800000"/>
              </a:lightRig>
            </a:scene3d>
            <a:sp3d prstMaterial="matte">
              <a:bevelT w="50800" h="10160"/>
            </a:sp3d>
          </a:bodyPr>
          <a:lstStyle>
            <a:lvl1pPr algn="l">
              <a:defRPr sz="4400" b="1" cap="none" baseline="0"/>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72000" y="2714620"/>
            <a:ext cx="9000000" cy="4032000"/>
          </a:xfrm>
        </p:spPr>
        <p:txBody>
          <a:bodyPr lIns="146304" tIns="0" rIns="45720" bIns="0" anchor="t">
            <a:normAutofit/>
          </a:bodyPr>
          <a:lstStyle>
            <a:lvl1pPr marL="633222" marR="0" indent="-514350" algn="l" defTabSz="914400" rtl="0" eaLnBrk="1" fontAlgn="auto" latinLnBrk="0" hangingPunct="1">
              <a:lnSpc>
                <a:spcPct val="100000"/>
              </a:lnSpc>
              <a:spcBef>
                <a:spcPts val="0"/>
              </a:spcBef>
              <a:spcAft>
                <a:spcPts val="0"/>
              </a:spcAft>
              <a:buClr>
                <a:schemeClr val="tx1"/>
              </a:buClr>
              <a:buSzPct val="100000"/>
              <a:buFont typeface="+mj-lt"/>
              <a:buAutoNum type="alphaLcPeriod"/>
              <a:tabLst/>
              <a:defRPr sz="240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marL="438912" marR="0" lvl="0" indent="-320040" algn="l" defTabSz="914400" rtl="0" eaLnBrk="1" fontAlgn="auto" latinLnBrk="0" hangingPunct="1">
              <a:lnSpc>
                <a:spcPct val="100000"/>
              </a:lnSpc>
              <a:spcBef>
                <a:spcPts val="0"/>
              </a:spcBef>
              <a:spcAft>
                <a:spcPts val="0"/>
              </a:spcAft>
              <a:buClr>
                <a:srgbClr val="F0AD00"/>
              </a:buClr>
              <a:buSzPct val="80000"/>
              <a:tabLst/>
              <a:defRPr/>
            </a:pPr>
            <a:r>
              <a:rPr kumimoji="0" lang="en-US" sz="3200" b="0" i="0" u="none" strike="noStrike" kern="1200" cap="none" spc="0" normalizeH="0" baseline="0" noProof="0" dirty="0" smtClean="0">
                <a:ln>
                  <a:noFill/>
                </a:ln>
                <a:solidFill>
                  <a:prstClr val="black"/>
                </a:solidFill>
                <a:effectLst/>
                <a:uLnTx/>
                <a:uFillTx/>
                <a:latin typeface="+mn-lt"/>
                <a:ea typeface="+mn-ea"/>
                <a:cs typeface="+mn-cs"/>
              </a:rPr>
              <a:t>Click to edit Master text styles</a:t>
            </a: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 y="72000"/>
            <a:ext cx="9000000" cy="1260000"/>
          </a:xfrm>
        </p:spPr>
        <p:txBody>
          <a:bodyPr>
            <a:normAutofit/>
          </a:bodyPr>
          <a:lstStyle>
            <a:lvl1pPr>
              <a:defRPr sz="4400"/>
            </a:lvl1pPr>
            <a:extLst/>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72000" y="1548000"/>
            <a:ext cx="4464000" cy="4896000"/>
          </a:xfrm>
        </p:spPr>
        <p:txBody>
          <a:bodyPr lIns="91440"/>
          <a:lstStyle>
            <a:lvl1pPr>
              <a:buClr>
                <a:srgbClr val="FF0000"/>
              </a:buClr>
              <a:defRPr sz="2800">
                <a:solidFill>
                  <a:srgbClr val="FF0000"/>
                </a:solidFill>
              </a:defRPr>
            </a:lvl1pPr>
            <a:lvl2pPr>
              <a:defRPr sz="2400">
                <a:solidFill>
                  <a:srgbClr val="0070C0"/>
                </a:solidFill>
              </a:defRPr>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Content Placeholder 3"/>
          <p:cNvSpPr>
            <a:spLocks noGrp="1"/>
          </p:cNvSpPr>
          <p:nvPr>
            <p:ph sz="half" idx="2"/>
          </p:nvPr>
        </p:nvSpPr>
        <p:spPr>
          <a:xfrm>
            <a:off x="4583875" y="1548000"/>
            <a:ext cx="4464000" cy="4896000"/>
          </a:xfrm>
        </p:spPr>
        <p:txBody>
          <a:bodyPr/>
          <a:lstStyle>
            <a:lvl1pPr>
              <a:buClr>
                <a:srgbClr val="FF0000"/>
              </a:buClr>
              <a:defRPr sz="2800">
                <a:solidFill>
                  <a:srgbClr val="FF0000"/>
                </a:solidFill>
              </a:defRPr>
            </a:lvl1pPr>
            <a:lvl2pPr>
              <a:defRPr sz="2400">
                <a:solidFill>
                  <a:srgbClr val="0070C0"/>
                </a:solidFill>
              </a:defRPr>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Footer Placeholder 5"/>
          <p:cNvSpPr>
            <a:spLocks noGrp="1"/>
          </p:cNvSpPr>
          <p:nvPr>
            <p:ph type="ftr" sz="quarter" idx="11"/>
          </p:nvPr>
        </p:nvSpPr>
        <p:spPr>
          <a:xfrm>
            <a:off x="180000" y="6480000"/>
            <a:ext cx="7920000" cy="252000"/>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7" name="Slide Number Placeholder 6"/>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9"/>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9" y="1698989"/>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9"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Footer Placeholder 7"/>
          <p:cNvSpPr>
            <a:spLocks noGrp="1"/>
          </p:cNvSpPr>
          <p:nvPr>
            <p:ph type="ftr" sz="quarter" idx="11"/>
          </p:nvPr>
        </p:nvSpPr>
        <p:spPr>
          <a:xfrm>
            <a:off x="180000" y="6480000"/>
            <a:ext cx="7920000" cy="250485"/>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9" name="Slide Number Placeholder 8"/>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35496" y="1548000"/>
            <a:ext cx="4500000" cy="4860000"/>
          </a:xfrm>
        </p:spPr>
        <p:txBody>
          <a:bodyPr lIns="91440"/>
          <a:lstStyle>
            <a:lvl1pPr>
              <a:buClrTx/>
              <a:defRPr sz="2800">
                <a:latin typeface="Narkisim" pitchFamily="34" charset="-79"/>
                <a:cs typeface="Narkisim" pitchFamily="34" charset="-79"/>
              </a:defRPr>
            </a:lvl1pPr>
            <a:lvl2pPr>
              <a:defRPr sz="2400">
                <a:latin typeface="Narkisim" pitchFamily="34" charset="-79"/>
                <a:cs typeface="Narkisim" pitchFamily="34" charset="-79"/>
              </a:defRPr>
            </a:lvl2pPr>
            <a:lvl3pPr>
              <a:defRPr sz="2000">
                <a:latin typeface="Narkisim" pitchFamily="34" charset="-79"/>
                <a:cs typeface="Narkisim" pitchFamily="34" charset="-79"/>
              </a:defRPr>
            </a:lvl3pPr>
            <a:lvl4pPr>
              <a:defRPr sz="1800">
                <a:latin typeface="Narkisim" pitchFamily="34" charset="-79"/>
                <a:cs typeface="Narkisim" pitchFamily="34" charset="-79"/>
              </a:defRPr>
            </a:lvl4pPr>
            <a:lvl5pPr>
              <a:defRPr sz="18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Content Placeholder 3"/>
          <p:cNvSpPr>
            <a:spLocks noGrp="1"/>
          </p:cNvSpPr>
          <p:nvPr>
            <p:ph sz="half" idx="2"/>
          </p:nvPr>
        </p:nvSpPr>
        <p:spPr>
          <a:xfrm>
            <a:off x="4572000" y="1548000"/>
            <a:ext cx="4500000" cy="4860000"/>
          </a:xfrm>
        </p:spPr>
        <p:txBody>
          <a:bodyPr/>
          <a:lstStyle>
            <a:lvl1pPr>
              <a:buClrTx/>
              <a:defRPr sz="2800">
                <a:latin typeface="Narkisim" pitchFamily="34" charset="-79"/>
                <a:cs typeface="Narkisim" pitchFamily="34" charset="-79"/>
              </a:defRPr>
            </a:lvl1pPr>
            <a:lvl2pPr>
              <a:defRPr sz="2400">
                <a:latin typeface="Narkisim" pitchFamily="34" charset="-79"/>
                <a:cs typeface="Narkisim" pitchFamily="34" charset="-79"/>
              </a:defRPr>
            </a:lvl2pPr>
            <a:lvl3pPr>
              <a:defRPr sz="2000">
                <a:latin typeface="Narkisim" pitchFamily="34" charset="-79"/>
                <a:cs typeface="Narkisim" pitchFamily="34" charset="-79"/>
              </a:defRPr>
            </a:lvl3pPr>
            <a:lvl4pPr>
              <a:defRPr sz="1800">
                <a:latin typeface="Narkisim" pitchFamily="34" charset="-79"/>
                <a:cs typeface="Narkisim" pitchFamily="34" charset="-79"/>
              </a:defRPr>
            </a:lvl4pPr>
            <a:lvl5pPr>
              <a:defRPr sz="18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Footer Placeholder 5"/>
          <p:cNvSpPr>
            <a:spLocks noGrp="1"/>
          </p:cNvSpPr>
          <p:nvPr>
            <p:ph type="ftr" sz="quarter" idx="11"/>
          </p:nvPr>
        </p:nvSpPr>
        <p:spPr>
          <a:xfrm>
            <a:off x="10242" y="6480000"/>
            <a:ext cx="8640000" cy="252000"/>
          </a:xfrm>
        </p:spPr>
        <p:txBody>
          <a:bodyPr anchor="ctr" anchorCtr="1"/>
          <a:lstStyle/>
          <a:p>
            <a:r>
              <a:rPr lang="en-US" smtClean="0"/>
              <a:t>Dr. B.Satyanarayana, TIFR, Mumbai                                   Panjab University, Chandigarh                                   April 22, 2013</a:t>
            </a:r>
            <a:endParaRPr lang="en-US" dirty="0"/>
          </a:p>
        </p:txBody>
      </p:sp>
      <p:sp>
        <p:nvSpPr>
          <p:cNvPr id="7" name="Slide Number Placeholder 6"/>
          <p:cNvSpPr>
            <a:spLocks noGrp="1"/>
          </p:cNvSpPr>
          <p:nvPr>
            <p:ph type="sldNum" sz="quarter" idx="12"/>
          </p:nvPr>
        </p:nvSpPr>
        <p:spPr>
          <a:xfrm>
            <a:off x="8676000" y="6480000"/>
            <a:ext cx="468000" cy="252000"/>
          </a:xfrm>
        </p:spPr>
        <p:txBody>
          <a:bodyPr anchor="ctr" anchorCtr="1"/>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2000" y="72000"/>
            <a:ext cx="9000000" cy="1260000"/>
          </a:xfrm>
        </p:spPr>
        <p:txBody>
          <a:bodyPr/>
          <a:lstStyle>
            <a:extLst/>
          </a:lstStyle>
          <a:p>
            <a:r>
              <a:rPr kumimoji="0" lang="en-US" smtClean="0"/>
              <a:t>Click to edit Master title style</a:t>
            </a:r>
            <a:endParaRPr kumimoji="0" lang="en-US"/>
          </a:p>
        </p:txBody>
      </p:sp>
      <p:sp>
        <p:nvSpPr>
          <p:cNvPr id="4" name="Footer Placeholder 3"/>
          <p:cNvSpPr>
            <a:spLocks noGrp="1"/>
          </p:cNvSpPr>
          <p:nvPr>
            <p:ph type="ftr" sz="quarter" idx="11"/>
          </p:nvPr>
        </p:nvSpPr>
        <p:spPr>
          <a:xfrm>
            <a:off x="180000" y="6480000"/>
            <a:ext cx="7920000" cy="250485"/>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5" name="Slide Number Placeholder 4"/>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80000" y="6480000"/>
            <a:ext cx="7920000" cy="252000"/>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4" name="Slide Number Placeholder 3"/>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9" y="1743135"/>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9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7" name="Slide Number Placeholder 6"/>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Tree>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9"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dirty="0">
              <a:solidFill>
                <a:prstClr val="black">
                  <a:tint val="95000"/>
                </a:prstClr>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US" smtClean="0">
                <a:solidFill>
                  <a:prstClr val="white">
                    <a:shade val="50000"/>
                  </a:prstClr>
                </a:solidFill>
              </a:rPr>
              <a:t>Dr. B.Satyanarayana, TIFR, Mumbai                                   Panjab University, Chandigarh                                   April 22, 2013</a:t>
            </a:r>
            <a:endParaRPr lang="en-US" dirty="0">
              <a:solidFill>
                <a:prstClr val="white">
                  <a:shade val="50000"/>
                </a:prstClr>
              </a:solidFill>
            </a:endParaRPr>
          </a:p>
        </p:txBody>
      </p:sp>
      <p:sp>
        <p:nvSpPr>
          <p:cNvPr id="7" name="Slide Number Placeholder 6"/>
          <p:cNvSpPr>
            <a:spLocks noGrp="1"/>
          </p:cNvSpPr>
          <p:nvPr>
            <p:ph type="sldNum" sz="quarter" idx="12"/>
          </p:nvPr>
        </p:nvSpPr>
        <p:spPr>
          <a:xfrm>
            <a:off x="8339328" y="1170432"/>
            <a:ext cx="733864" cy="201168"/>
          </a:xfrm>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8" name="Rectangle 7"/>
          <p:cNvSpPr/>
          <p:nvPr/>
        </p:nvSpPr>
        <p:spPr bwMode="ltGray">
          <a:xfrm>
            <a:off x="6647691"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Vertical Title 1"/>
          <p:cNvSpPr>
            <a:spLocks noGrp="1"/>
          </p:cNvSpPr>
          <p:nvPr>
            <p:ph type="title" orient="vert"/>
          </p:nvPr>
        </p:nvSpPr>
        <p:spPr>
          <a:xfrm>
            <a:off x="6781800" y="274642"/>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solidFill>
                <a:prstClr val="black">
                  <a:tint val="95000"/>
                </a:prstClr>
              </a:solidFill>
            </a:endParaRPr>
          </a:p>
        </p:txBody>
      </p:sp>
      <p:sp>
        <p:nvSpPr>
          <p:cNvPr id="5" name="Footer Placeholder 4"/>
          <p:cNvSpPr>
            <a:spLocks noGrp="1"/>
          </p:cNvSpPr>
          <p:nvPr>
            <p:ph type="ftr" sz="quarter" idx="11"/>
          </p:nvPr>
        </p:nvSpPr>
        <p:spPr>
          <a:xfrm>
            <a:off x="2640597" y="6377461"/>
            <a:ext cx="3836404" cy="365125"/>
          </a:xfrm>
        </p:spPr>
        <p:txBody>
          <a:bodyPr/>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4775" y="152400"/>
            <a:ext cx="8915400" cy="609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23825" y="927100"/>
            <a:ext cx="4379913" cy="2584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6138" y="927100"/>
            <a:ext cx="4381500" cy="2584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23825" y="3663950"/>
            <a:ext cx="4379913" cy="2584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56138" y="3663950"/>
            <a:ext cx="4381500" cy="2584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prstClr val="black">
                  <a:tint val="95000"/>
                </a:prst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6AE1289-2A3B-49F7-9F9A-0474E851416C}" type="slidenum">
              <a:rPr lang="en-US">
                <a:solidFill>
                  <a:prstClr val="black">
                    <a:tint val="95000"/>
                  </a:prstClr>
                </a:solidFill>
              </a:rPr>
              <a:pPr>
                <a:defRPr/>
              </a:pPr>
              <a:t>‹#›</a:t>
            </a:fld>
            <a:endParaRPr lang="en-US" dirty="0">
              <a:solidFill>
                <a:prstClr val="black">
                  <a:tint val="9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4"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endParaRPr lang="en-US" dirty="0">
              <a:solidFill>
                <a:prstClr val="white">
                  <a:tint val="95000"/>
                </a:prstClr>
              </a:solidFill>
            </a:endParaRPr>
          </a:p>
        </p:txBody>
      </p:sp>
      <p:sp>
        <p:nvSpPr>
          <p:cNvPr id="5" name="Footer Placeholder 4"/>
          <p:cNvSpPr>
            <a:spLocks noGrp="1"/>
          </p:cNvSpPr>
          <p:nvPr>
            <p:ph type="ftr" sz="quarter" idx="11"/>
          </p:nvPr>
        </p:nvSpPr>
        <p:spPr/>
        <p:txBody>
          <a:bodyPr/>
          <a:lstStyle/>
          <a:p>
            <a:r>
              <a:rPr lang="en-US" smtClean="0">
                <a:solidFill>
                  <a:prstClr val="white">
                    <a:tint val="95000"/>
                  </a:prstClr>
                </a:solidFill>
              </a:rPr>
              <a:t>Dr. B.Satyanarayana, TIFR, Mumbai                                   Panjab University, Chandigarh                                   April 22, 2013</a:t>
            </a:r>
            <a:endParaRPr lang="en-US" dirty="0">
              <a:solidFill>
                <a:prstClr val="white">
                  <a:tint val="95000"/>
                </a:prstClr>
              </a:solidFill>
            </a:endParaRPr>
          </a:p>
        </p:txBody>
      </p:sp>
      <p:sp>
        <p:nvSpPr>
          <p:cNvPr id="6" name="Slide Number Placeholder 5"/>
          <p:cNvSpPr>
            <a:spLocks noGrp="1"/>
          </p:cNvSpPr>
          <p:nvPr>
            <p:ph type="sldNum" sz="quarter" idx="12"/>
          </p:nvPr>
        </p:nvSpPr>
        <p:spPr/>
        <p:txBody>
          <a:bodyPr/>
          <a:lstStyle/>
          <a:p>
            <a:fld id="{5D0D82D1-030A-4AF5-855D-82A44DD93AEE}" type="slidenum">
              <a:rPr lang="en-US" smtClean="0">
                <a:solidFill>
                  <a:prstClr val="white">
                    <a:tint val="95000"/>
                  </a:prstClr>
                </a:solidFill>
              </a:rPr>
              <a:pPr/>
              <a:t>‹#›</a:t>
            </a:fld>
            <a:endParaRPr lang="en-US" dirty="0">
              <a:solidFill>
                <a:prstClr val="white">
                  <a:tint val="95000"/>
                </a:prstClr>
              </a:solidFill>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 y="71414"/>
            <a:ext cx="9000000" cy="1260000"/>
          </a:xfrm>
        </p:spPr>
        <p:txBody>
          <a:bodyPr>
            <a:normAutofit/>
          </a:bodyPr>
          <a:lstStyle>
            <a:lvl1pPr>
              <a:defRPr sz="4400"/>
            </a:lvl1pPr>
            <a:extLst/>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72000" y="1548000"/>
            <a:ext cx="9000000" cy="4896000"/>
          </a:xfrm>
          <a:noFill/>
        </p:spPr>
        <p:txBody>
          <a:bodyPr/>
          <a:lstStyle>
            <a:lvl1pPr>
              <a:buClr>
                <a:srgbClr val="C00000"/>
              </a:buClr>
              <a:buSzPct val="100000"/>
              <a:defRPr>
                <a:solidFill>
                  <a:srgbClr val="C00000"/>
                </a:solidFill>
              </a:defRPr>
            </a:lvl1pPr>
            <a:lvl2pPr>
              <a:buClr>
                <a:srgbClr val="0000FF"/>
              </a:buClr>
              <a:defRPr>
                <a:solidFill>
                  <a:srgbClr val="0000FF"/>
                </a:solidFill>
              </a:defRPr>
            </a:lvl2pPr>
            <a:lvl3pPr>
              <a:buClr>
                <a:srgbClr val="006600"/>
              </a:buClr>
              <a:defRPr>
                <a:solidFill>
                  <a:srgbClr val="00B050"/>
                </a:solidFill>
              </a:defRPr>
            </a:lvl3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Footer Placeholder 4"/>
          <p:cNvSpPr>
            <a:spLocks noGrp="1"/>
          </p:cNvSpPr>
          <p:nvPr>
            <p:ph type="ftr" sz="quarter" idx="11"/>
          </p:nvPr>
        </p:nvSpPr>
        <p:spPr>
          <a:xfrm>
            <a:off x="180000" y="6480000"/>
            <a:ext cx="7920000" cy="252000"/>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6" name="Slide Number Placeholder 5"/>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buFont typeface="Arial" pitchFamily="34" charset="0"/>
              <a:buChar char="•"/>
            </a:pPr>
            <a:endParaRPr lang="en-US" dirty="0">
              <a:solidFill>
                <a:prstClr val="white"/>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1"/>
          <p:cNvSpPr>
            <a:spLocks noGrp="1"/>
          </p:cNvSpPr>
          <p:nvPr>
            <p:ph type="title"/>
          </p:nvPr>
        </p:nvSpPr>
        <p:spPr>
          <a:xfrm>
            <a:off x="72000" y="1285860"/>
            <a:ext cx="9000000" cy="1260000"/>
          </a:xfrm>
        </p:spPr>
        <p:txBody>
          <a:bodyPr vert="horz" lIns="91440" tIns="0" rIns="91440" bIns="0" rtlCol="0" anchor="b" anchorCtr="0">
            <a:normAutofit/>
            <a:scene3d>
              <a:camera prst="orthographicFront"/>
              <a:lightRig rig="threePt" dir="t">
                <a:rot lat="0" lon="0" rev="4800000"/>
              </a:lightRig>
            </a:scene3d>
            <a:sp3d prstMaterial="matte">
              <a:bevelT w="50800" h="10160"/>
            </a:sp3d>
          </a:bodyPr>
          <a:lstStyle>
            <a:lvl1pPr algn="l">
              <a:defRPr sz="4400" b="1" cap="none" baseline="0"/>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72000" y="2714620"/>
            <a:ext cx="9000000" cy="4032000"/>
          </a:xfrm>
        </p:spPr>
        <p:txBody>
          <a:bodyPr lIns="146304" tIns="0" rIns="45720" bIns="0" anchor="t">
            <a:normAutofit/>
          </a:bodyPr>
          <a:lstStyle>
            <a:lvl1pPr marL="633222" marR="0" indent="-514350" algn="l" defTabSz="914400" rtl="0" eaLnBrk="1" fontAlgn="auto" latinLnBrk="0" hangingPunct="1">
              <a:lnSpc>
                <a:spcPct val="100000"/>
              </a:lnSpc>
              <a:spcBef>
                <a:spcPts val="0"/>
              </a:spcBef>
              <a:spcAft>
                <a:spcPts val="0"/>
              </a:spcAft>
              <a:buClr>
                <a:schemeClr val="tx1"/>
              </a:buClr>
              <a:buSzPct val="100000"/>
              <a:buFont typeface="+mj-lt"/>
              <a:buAutoNum type="alphaLcPeriod"/>
              <a:tabLst/>
              <a:defRPr sz="240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marL="438912" marR="0" lvl="0" indent="-320040" algn="l" defTabSz="914400" rtl="0" eaLnBrk="1" fontAlgn="auto" latinLnBrk="0" hangingPunct="1">
              <a:lnSpc>
                <a:spcPct val="100000"/>
              </a:lnSpc>
              <a:spcBef>
                <a:spcPts val="0"/>
              </a:spcBef>
              <a:spcAft>
                <a:spcPts val="0"/>
              </a:spcAft>
              <a:buClr>
                <a:srgbClr val="F0AD00"/>
              </a:buClr>
              <a:buSzPct val="80000"/>
              <a:tabLst/>
              <a:defRPr/>
            </a:pPr>
            <a:r>
              <a:rPr kumimoji="0" lang="en-US" sz="3200" b="0" i="0" u="none" strike="noStrike" kern="1200" cap="none" spc="0" normalizeH="0" baseline="0" noProof="0" dirty="0" smtClean="0">
                <a:ln>
                  <a:noFill/>
                </a:ln>
                <a:solidFill>
                  <a:prstClr val="black"/>
                </a:solidFill>
                <a:effectLst/>
                <a:uLnTx/>
                <a:uFillTx/>
                <a:latin typeface="+mn-lt"/>
                <a:ea typeface="+mn-ea"/>
                <a:cs typeface="+mn-cs"/>
              </a:rPr>
              <a:t>Click to edit Master text styles</a:t>
            </a: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36000" y="1548000"/>
            <a:ext cx="4500000" cy="715355"/>
          </a:xfrm>
        </p:spPr>
        <p:txBody>
          <a:bodyPr lIns="146304" anchor="ctr"/>
          <a:lstStyle>
            <a:lvl1pPr marL="0" indent="0">
              <a:buNone/>
              <a:defRPr sz="2300" b="1" cap="all" baseline="0">
                <a:latin typeface="Narkisim" pitchFamily="34" charset="-79"/>
                <a:cs typeface="Narkisim"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dirty="0" smtClean="0"/>
              <a:t>Click to edit Master text styles</a:t>
            </a:r>
          </a:p>
        </p:txBody>
      </p:sp>
      <p:sp>
        <p:nvSpPr>
          <p:cNvPr id="4" name="Content Placeholder 3"/>
          <p:cNvSpPr>
            <a:spLocks noGrp="1"/>
          </p:cNvSpPr>
          <p:nvPr>
            <p:ph sz="half" idx="2"/>
          </p:nvPr>
        </p:nvSpPr>
        <p:spPr>
          <a:xfrm>
            <a:off x="36000" y="2449512"/>
            <a:ext cx="4500000" cy="3951288"/>
          </a:xfrm>
        </p:spPr>
        <p:txBody>
          <a:bodyPr/>
          <a:lstStyle>
            <a:lvl1pPr>
              <a:buClrTx/>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Text Placeholder 4"/>
          <p:cNvSpPr>
            <a:spLocks noGrp="1"/>
          </p:cNvSpPr>
          <p:nvPr>
            <p:ph type="body" sz="quarter" idx="3"/>
          </p:nvPr>
        </p:nvSpPr>
        <p:spPr>
          <a:xfrm>
            <a:off x="4608000" y="1548000"/>
            <a:ext cx="4500000" cy="715355"/>
          </a:xfrm>
        </p:spPr>
        <p:txBody>
          <a:bodyPr lIns="146304" anchor="ctr"/>
          <a:lstStyle>
            <a:lvl1pPr marL="0" indent="0">
              <a:buNone/>
              <a:defRPr sz="2300" b="1" cap="all" baseline="0">
                <a:latin typeface="Narkisim" pitchFamily="34" charset="-79"/>
                <a:cs typeface="Narkisim"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dirty="0" smtClean="0"/>
              <a:t>Click to edit Master text styles</a:t>
            </a:r>
          </a:p>
        </p:txBody>
      </p:sp>
      <p:sp>
        <p:nvSpPr>
          <p:cNvPr id="6" name="Content Placeholder 5"/>
          <p:cNvSpPr>
            <a:spLocks noGrp="1"/>
          </p:cNvSpPr>
          <p:nvPr>
            <p:ph sz="quarter" idx="4"/>
          </p:nvPr>
        </p:nvSpPr>
        <p:spPr>
          <a:xfrm>
            <a:off x="4608000" y="2449512"/>
            <a:ext cx="4500000" cy="3951288"/>
          </a:xfrm>
        </p:spPr>
        <p:txBody>
          <a:bodyPr/>
          <a:lstStyle>
            <a:lvl1pPr>
              <a:buClrTx/>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0" name="Footer Placeholder 5"/>
          <p:cNvSpPr>
            <a:spLocks noGrp="1"/>
          </p:cNvSpPr>
          <p:nvPr>
            <p:ph type="ftr" sz="quarter" idx="11"/>
          </p:nvPr>
        </p:nvSpPr>
        <p:spPr>
          <a:xfrm>
            <a:off x="36000" y="6480000"/>
            <a:ext cx="8640000" cy="252000"/>
          </a:xfrm>
        </p:spPr>
        <p:txBody>
          <a:bodyPr anchor="ctr" anchorCtr="1"/>
          <a:lstStyle/>
          <a:p>
            <a:r>
              <a:rPr lang="en-US" smtClean="0"/>
              <a:t>Dr. B.Satyanarayana, TIFR, Mumbai                                   Panjab University, Chandigarh                                   April 22, 2013</a:t>
            </a:r>
            <a:endParaRPr lang="en-US" dirty="0"/>
          </a:p>
        </p:txBody>
      </p:sp>
      <p:sp>
        <p:nvSpPr>
          <p:cNvPr id="11"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 y="72000"/>
            <a:ext cx="9000000" cy="1260000"/>
          </a:xfrm>
        </p:spPr>
        <p:txBody>
          <a:bodyPr>
            <a:normAutofit/>
          </a:bodyPr>
          <a:lstStyle>
            <a:lvl1pPr>
              <a:defRPr sz="4400"/>
            </a:lvl1pPr>
            <a:extLst/>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72000" y="1548000"/>
            <a:ext cx="4464000" cy="4896000"/>
          </a:xfrm>
        </p:spPr>
        <p:txBody>
          <a:bodyPr lIns="91440"/>
          <a:lstStyle>
            <a:lvl1pPr>
              <a:buClr>
                <a:srgbClr val="FF0000"/>
              </a:buClr>
              <a:defRPr sz="2800">
                <a:solidFill>
                  <a:srgbClr val="FF0000"/>
                </a:solidFill>
              </a:defRPr>
            </a:lvl1pPr>
            <a:lvl2pPr>
              <a:defRPr sz="2400">
                <a:solidFill>
                  <a:srgbClr val="0070C0"/>
                </a:solidFill>
              </a:defRPr>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Content Placeholder 3"/>
          <p:cNvSpPr>
            <a:spLocks noGrp="1"/>
          </p:cNvSpPr>
          <p:nvPr>
            <p:ph sz="half" idx="2"/>
          </p:nvPr>
        </p:nvSpPr>
        <p:spPr>
          <a:xfrm>
            <a:off x="4583875" y="1548000"/>
            <a:ext cx="4464000" cy="4896000"/>
          </a:xfrm>
        </p:spPr>
        <p:txBody>
          <a:bodyPr/>
          <a:lstStyle>
            <a:lvl1pPr>
              <a:buClr>
                <a:srgbClr val="FF0000"/>
              </a:buClr>
              <a:defRPr sz="2800">
                <a:solidFill>
                  <a:srgbClr val="FF0000"/>
                </a:solidFill>
              </a:defRPr>
            </a:lvl1pPr>
            <a:lvl2pPr>
              <a:defRPr sz="2400">
                <a:solidFill>
                  <a:srgbClr val="0070C0"/>
                </a:solidFill>
              </a:defRPr>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Footer Placeholder 5"/>
          <p:cNvSpPr>
            <a:spLocks noGrp="1"/>
          </p:cNvSpPr>
          <p:nvPr>
            <p:ph type="ftr" sz="quarter" idx="11"/>
          </p:nvPr>
        </p:nvSpPr>
        <p:spPr>
          <a:xfrm>
            <a:off x="180000" y="6480000"/>
            <a:ext cx="7920000" cy="252000"/>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7" name="Slide Number Placeholder 6"/>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9"/>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9" y="1698989"/>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9"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Footer Placeholder 7"/>
          <p:cNvSpPr>
            <a:spLocks noGrp="1"/>
          </p:cNvSpPr>
          <p:nvPr>
            <p:ph type="ftr" sz="quarter" idx="11"/>
          </p:nvPr>
        </p:nvSpPr>
        <p:spPr>
          <a:xfrm>
            <a:off x="180000" y="6480000"/>
            <a:ext cx="7920000" cy="250485"/>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9" name="Slide Number Placeholder 8"/>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2000" y="72000"/>
            <a:ext cx="9000000" cy="1260000"/>
          </a:xfrm>
        </p:spPr>
        <p:txBody>
          <a:bodyPr/>
          <a:lstStyle>
            <a:extLst/>
          </a:lstStyle>
          <a:p>
            <a:r>
              <a:rPr kumimoji="0" lang="en-US" smtClean="0"/>
              <a:t>Click to edit Master title style</a:t>
            </a:r>
            <a:endParaRPr kumimoji="0" lang="en-US"/>
          </a:p>
        </p:txBody>
      </p:sp>
      <p:sp>
        <p:nvSpPr>
          <p:cNvPr id="4" name="Footer Placeholder 3"/>
          <p:cNvSpPr>
            <a:spLocks noGrp="1"/>
          </p:cNvSpPr>
          <p:nvPr>
            <p:ph type="ftr" sz="quarter" idx="11"/>
          </p:nvPr>
        </p:nvSpPr>
        <p:spPr>
          <a:xfrm>
            <a:off x="180000" y="6480000"/>
            <a:ext cx="7920000" cy="250485"/>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5" name="Slide Number Placeholder 4"/>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80000" y="6480000"/>
            <a:ext cx="7920000" cy="252000"/>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4" name="Slide Number Placeholder 3"/>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9" y="1743135"/>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9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7" name="Slide Number Placeholder 6"/>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Tree>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9"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dirty="0">
              <a:solidFill>
                <a:prstClr val="black">
                  <a:tint val="95000"/>
                </a:prstClr>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US" smtClean="0">
                <a:solidFill>
                  <a:prstClr val="white">
                    <a:shade val="50000"/>
                  </a:prstClr>
                </a:solidFill>
              </a:rPr>
              <a:t>Dr. B.Satyanarayana, TIFR, Mumbai                                   Panjab University, Chandigarh                                   April 22, 2013</a:t>
            </a:r>
            <a:endParaRPr lang="en-US" dirty="0">
              <a:solidFill>
                <a:prstClr val="white">
                  <a:shade val="50000"/>
                </a:prstClr>
              </a:solidFill>
            </a:endParaRPr>
          </a:p>
        </p:txBody>
      </p:sp>
      <p:sp>
        <p:nvSpPr>
          <p:cNvPr id="7" name="Slide Number Placeholder 6"/>
          <p:cNvSpPr>
            <a:spLocks noGrp="1"/>
          </p:cNvSpPr>
          <p:nvPr>
            <p:ph type="sldNum" sz="quarter" idx="12"/>
          </p:nvPr>
        </p:nvSpPr>
        <p:spPr>
          <a:xfrm>
            <a:off x="8339328" y="1170432"/>
            <a:ext cx="733864" cy="201168"/>
          </a:xfrm>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8" name="Rectangle 7"/>
          <p:cNvSpPr/>
          <p:nvPr/>
        </p:nvSpPr>
        <p:spPr bwMode="ltGray">
          <a:xfrm>
            <a:off x="6647691"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Vertical Title 1"/>
          <p:cNvSpPr>
            <a:spLocks noGrp="1"/>
          </p:cNvSpPr>
          <p:nvPr>
            <p:ph type="title" orient="vert"/>
          </p:nvPr>
        </p:nvSpPr>
        <p:spPr>
          <a:xfrm>
            <a:off x="6781800" y="274642"/>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solidFill>
                <a:prstClr val="black">
                  <a:tint val="95000"/>
                </a:prstClr>
              </a:solidFill>
            </a:endParaRPr>
          </a:p>
        </p:txBody>
      </p:sp>
      <p:sp>
        <p:nvSpPr>
          <p:cNvPr id="5" name="Footer Placeholder 4"/>
          <p:cNvSpPr>
            <a:spLocks noGrp="1"/>
          </p:cNvSpPr>
          <p:nvPr>
            <p:ph type="ftr" sz="quarter" idx="11"/>
          </p:nvPr>
        </p:nvSpPr>
        <p:spPr>
          <a:xfrm>
            <a:off x="2640597" y="6377461"/>
            <a:ext cx="3836404" cy="365125"/>
          </a:xfrm>
        </p:spPr>
        <p:txBody>
          <a:bodyPr/>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4775" y="152400"/>
            <a:ext cx="8915400" cy="609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23825" y="927100"/>
            <a:ext cx="4379913" cy="2584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6138" y="927100"/>
            <a:ext cx="4381500" cy="2584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23825" y="3663950"/>
            <a:ext cx="4379913" cy="2584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56138" y="3663950"/>
            <a:ext cx="4381500" cy="2584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prstClr val="black">
                  <a:tint val="95000"/>
                </a:prst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6AE1289-2A3B-49F7-9F9A-0474E851416C}" type="slidenum">
              <a:rPr lang="en-US">
                <a:solidFill>
                  <a:prstClr val="black">
                    <a:tint val="95000"/>
                  </a:prstClr>
                </a:solidFill>
              </a:rPr>
              <a:pPr>
                <a:defRPr/>
              </a:pPr>
              <a:t>‹#›</a:t>
            </a:fld>
            <a:endParaRPr lang="en-US" dirty="0">
              <a:solidFill>
                <a:prstClr val="black">
                  <a:tint val="9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4"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endParaRPr lang="en-US" dirty="0">
              <a:solidFill>
                <a:prstClr val="white">
                  <a:tint val="95000"/>
                </a:prstClr>
              </a:solidFill>
            </a:endParaRPr>
          </a:p>
        </p:txBody>
      </p:sp>
      <p:sp>
        <p:nvSpPr>
          <p:cNvPr id="5" name="Footer Placeholder 4"/>
          <p:cNvSpPr>
            <a:spLocks noGrp="1"/>
          </p:cNvSpPr>
          <p:nvPr>
            <p:ph type="ftr" sz="quarter" idx="11"/>
          </p:nvPr>
        </p:nvSpPr>
        <p:spPr/>
        <p:txBody>
          <a:bodyPr/>
          <a:lstStyle/>
          <a:p>
            <a:r>
              <a:rPr lang="en-US" smtClean="0">
                <a:solidFill>
                  <a:prstClr val="white">
                    <a:tint val="95000"/>
                  </a:prstClr>
                </a:solidFill>
              </a:rPr>
              <a:t>Dr. B.Satyanarayana, TIFR, Mumbai                                   Panjab University, Chandigarh                                   April 22, 2013</a:t>
            </a:r>
            <a:endParaRPr lang="en-US" dirty="0">
              <a:solidFill>
                <a:prstClr val="white">
                  <a:tint val="95000"/>
                </a:prstClr>
              </a:solidFill>
            </a:endParaRPr>
          </a:p>
        </p:txBody>
      </p:sp>
      <p:sp>
        <p:nvSpPr>
          <p:cNvPr id="6" name="Slide Number Placeholder 5"/>
          <p:cNvSpPr>
            <a:spLocks noGrp="1"/>
          </p:cNvSpPr>
          <p:nvPr>
            <p:ph type="sldNum" sz="quarter" idx="12"/>
          </p:nvPr>
        </p:nvSpPr>
        <p:spPr/>
        <p:txBody>
          <a:bodyPr/>
          <a:lstStyle/>
          <a:p>
            <a:fld id="{5D0D82D1-030A-4AF5-855D-82A44DD93AEE}" type="slidenum">
              <a:rPr lang="en-US" smtClean="0">
                <a:solidFill>
                  <a:prstClr val="white">
                    <a:tint val="95000"/>
                  </a:prstClr>
                </a:solidFill>
              </a:rPr>
              <a:pPr/>
              <a:t>‹#›</a:t>
            </a:fld>
            <a:endParaRPr lang="en-US" dirty="0">
              <a:solidFill>
                <a:prstClr val="white">
                  <a:tint val="95000"/>
                </a:prstClr>
              </a:solidFill>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36000" y="6480000"/>
            <a:ext cx="8640000" cy="252000"/>
          </a:xfrm>
        </p:spPr>
        <p:txBody>
          <a:bodyPr anchor="ctr" anchorCtr="1"/>
          <a:lstStyle/>
          <a:p>
            <a:r>
              <a:rPr lang="en-US" smtClean="0"/>
              <a:t>Dr. B.Satyanarayana, TIFR, Mumbai                                   Panjab University, Chandigarh                                   April 22, 2013</a:t>
            </a:r>
            <a:endParaRPr lang="en-US" dirty="0"/>
          </a:p>
        </p:txBody>
      </p:sp>
      <p:sp>
        <p:nvSpPr>
          <p:cNvPr id="7"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
        <p:nvSpPr>
          <p:cNvPr id="10"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Tree>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 y="71414"/>
            <a:ext cx="9000000" cy="1260000"/>
          </a:xfrm>
        </p:spPr>
        <p:txBody>
          <a:bodyPr>
            <a:normAutofit/>
          </a:bodyPr>
          <a:lstStyle>
            <a:lvl1pPr>
              <a:defRPr sz="4400"/>
            </a:lvl1pPr>
            <a:extLst/>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72000" y="1548000"/>
            <a:ext cx="9000000" cy="4896000"/>
          </a:xfrm>
          <a:noFill/>
        </p:spPr>
        <p:txBody>
          <a:bodyPr/>
          <a:lstStyle>
            <a:lvl1pPr>
              <a:buClr>
                <a:srgbClr val="C00000"/>
              </a:buClr>
              <a:buSzPct val="100000"/>
              <a:defRPr>
                <a:solidFill>
                  <a:srgbClr val="C00000"/>
                </a:solidFill>
              </a:defRPr>
            </a:lvl1pPr>
            <a:lvl2pPr>
              <a:buClr>
                <a:srgbClr val="0000FF"/>
              </a:buClr>
              <a:defRPr>
                <a:solidFill>
                  <a:srgbClr val="0000FF"/>
                </a:solidFill>
              </a:defRPr>
            </a:lvl2pPr>
            <a:lvl3pPr>
              <a:buClr>
                <a:srgbClr val="006600"/>
              </a:buClr>
              <a:defRPr>
                <a:solidFill>
                  <a:srgbClr val="00B050"/>
                </a:solidFill>
              </a:defRPr>
            </a:lvl3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Footer Placeholder 4"/>
          <p:cNvSpPr>
            <a:spLocks noGrp="1"/>
          </p:cNvSpPr>
          <p:nvPr>
            <p:ph type="ftr" sz="quarter" idx="11"/>
          </p:nvPr>
        </p:nvSpPr>
        <p:spPr>
          <a:xfrm>
            <a:off x="180000" y="6480000"/>
            <a:ext cx="7920000" cy="252000"/>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6" name="Slide Number Placeholder 5"/>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buFont typeface="Arial" pitchFamily="34" charset="0"/>
              <a:buChar char="•"/>
            </a:pPr>
            <a:endParaRPr lang="en-US" dirty="0">
              <a:solidFill>
                <a:prstClr val="white"/>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1"/>
          <p:cNvSpPr>
            <a:spLocks noGrp="1"/>
          </p:cNvSpPr>
          <p:nvPr>
            <p:ph type="title"/>
          </p:nvPr>
        </p:nvSpPr>
        <p:spPr>
          <a:xfrm>
            <a:off x="72000" y="1285860"/>
            <a:ext cx="9000000" cy="1260000"/>
          </a:xfrm>
        </p:spPr>
        <p:txBody>
          <a:bodyPr vert="horz" lIns="91440" tIns="0" rIns="91440" bIns="0" rtlCol="0" anchor="b" anchorCtr="0">
            <a:normAutofit/>
            <a:scene3d>
              <a:camera prst="orthographicFront"/>
              <a:lightRig rig="threePt" dir="t">
                <a:rot lat="0" lon="0" rev="4800000"/>
              </a:lightRig>
            </a:scene3d>
            <a:sp3d prstMaterial="matte">
              <a:bevelT w="50800" h="10160"/>
            </a:sp3d>
          </a:bodyPr>
          <a:lstStyle>
            <a:lvl1pPr algn="l">
              <a:defRPr sz="4400" b="1" cap="none" baseline="0"/>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72000" y="2714620"/>
            <a:ext cx="9000000" cy="4032000"/>
          </a:xfrm>
        </p:spPr>
        <p:txBody>
          <a:bodyPr lIns="146304" tIns="0" rIns="45720" bIns="0" anchor="t">
            <a:normAutofit/>
          </a:bodyPr>
          <a:lstStyle>
            <a:lvl1pPr marL="633222" marR="0" indent="-514350" algn="l" defTabSz="914400" rtl="0" eaLnBrk="1" fontAlgn="auto" latinLnBrk="0" hangingPunct="1">
              <a:lnSpc>
                <a:spcPct val="100000"/>
              </a:lnSpc>
              <a:spcBef>
                <a:spcPts val="0"/>
              </a:spcBef>
              <a:spcAft>
                <a:spcPts val="0"/>
              </a:spcAft>
              <a:buClr>
                <a:schemeClr val="tx1"/>
              </a:buClr>
              <a:buSzPct val="100000"/>
              <a:buFont typeface="+mj-lt"/>
              <a:buAutoNum type="alphaLcPeriod"/>
              <a:tabLst/>
              <a:defRPr sz="240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marL="438912" marR="0" lvl="0" indent="-320040" algn="l" defTabSz="914400" rtl="0" eaLnBrk="1" fontAlgn="auto" latinLnBrk="0" hangingPunct="1">
              <a:lnSpc>
                <a:spcPct val="100000"/>
              </a:lnSpc>
              <a:spcBef>
                <a:spcPts val="0"/>
              </a:spcBef>
              <a:spcAft>
                <a:spcPts val="0"/>
              </a:spcAft>
              <a:buClr>
                <a:srgbClr val="F0AD00"/>
              </a:buClr>
              <a:buSzPct val="80000"/>
              <a:tabLst/>
              <a:defRPr/>
            </a:pPr>
            <a:r>
              <a:rPr kumimoji="0" lang="en-US" sz="3200" b="0" i="0" u="none" strike="noStrike" kern="1200" cap="none" spc="0" normalizeH="0" baseline="0" noProof="0" dirty="0" smtClean="0">
                <a:ln>
                  <a:noFill/>
                </a:ln>
                <a:solidFill>
                  <a:prstClr val="black"/>
                </a:solidFill>
                <a:effectLst/>
                <a:uLnTx/>
                <a:uFillTx/>
                <a:latin typeface="+mn-lt"/>
                <a:ea typeface="+mn-ea"/>
                <a:cs typeface="+mn-cs"/>
              </a:rPr>
              <a:t>Click to edit Master text styles</a:t>
            </a: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 y="72000"/>
            <a:ext cx="9000000" cy="1260000"/>
          </a:xfrm>
        </p:spPr>
        <p:txBody>
          <a:bodyPr>
            <a:normAutofit/>
          </a:bodyPr>
          <a:lstStyle>
            <a:lvl1pPr>
              <a:defRPr sz="4400"/>
            </a:lvl1pPr>
            <a:extLst/>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72000" y="1548000"/>
            <a:ext cx="4464000" cy="4896000"/>
          </a:xfrm>
        </p:spPr>
        <p:txBody>
          <a:bodyPr lIns="91440"/>
          <a:lstStyle>
            <a:lvl1pPr>
              <a:buClr>
                <a:srgbClr val="FF0000"/>
              </a:buClr>
              <a:defRPr sz="2800">
                <a:solidFill>
                  <a:srgbClr val="FF0000"/>
                </a:solidFill>
              </a:defRPr>
            </a:lvl1pPr>
            <a:lvl2pPr>
              <a:defRPr sz="2400">
                <a:solidFill>
                  <a:srgbClr val="0070C0"/>
                </a:solidFill>
              </a:defRPr>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Content Placeholder 3"/>
          <p:cNvSpPr>
            <a:spLocks noGrp="1"/>
          </p:cNvSpPr>
          <p:nvPr>
            <p:ph sz="half" idx="2"/>
          </p:nvPr>
        </p:nvSpPr>
        <p:spPr>
          <a:xfrm>
            <a:off x="4583875" y="1548000"/>
            <a:ext cx="4464000" cy="4896000"/>
          </a:xfrm>
        </p:spPr>
        <p:txBody>
          <a:bodyPr/>
          <a:lstStyle>
            <a:lvl1pPr>
              <a:buClr>
                <a:srgbClr val="FF0000"/>
              </a:buClr>
              <a:defRPr sz="2800">
                <a:solidFill>
                  <a:srgbClr val="FF0000"/>
                </a:solidFill>
              </a:defRPr>
            </a:lvl1pPr>
            <a:lvl2pPr>
              <a:defRPr sz="2400">
                <a:solidFill>
                  <a:srgbClr val="0070C0"/>
                </a:solidFill>
              </a:defRPr>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Footer Placeholder 5"/>
          <p:cNvSpPr>
            <a:spLocks noGrp="1"/>
          </p:cNvSpPr>
          <p:nvPr>
            <p:ph type="ftr" sz="quarter" idx="11"/>
          </p:nvPr>
        </p:nvSpPr>
        <p:spPr>
          <a:xfrm>
            <a:off x="180000" y="6480000"/>
            <a:ext cx="7920000" cy="252000"/>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7" name="Slide Number Placeholder 6"/>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9"/>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9" y="1698989"/>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9"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Footer Placeholder 7"/>
          <p:cNvSpPr>
            <a:spLocks noGrp="1"/>
          </p:cNvSpPr>
          <p:nvPr>
            <p:ph type="ftr" sz="quarter" idx="11"/>
          </p:nvPr>
        </p:nvSpPr>
        <p:spPr>
          <a:xfrm>
            <a:off x="180000" y="6480000"/>
            <a:ext cx="7920000" cy="250485"/>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9" name="Slide Number Placeholder 8"/>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2000" y="72000"/>
            <a:ext cx="9000000" cy="1260000"/>
          </a:xfrm>
        </p:spPr>
        <p:txBody>
          <a:bodyPr/>
          <a:lstStyle>
            <a:extLst/>
          </a:lstStyle>
          <a:p>
            <a:r>
              <a:rPr kumimoji="0" lang="en-US" smtClean="0"/>
              <a:t>Click to edit Master title style</a:t>
            </a:r>
            <a:endParaRPr kumimoji="0" lang="en-US"/>
          </a:p>
        </p:txBody>
      </p:sp>
      <p:sp>
        <p:nvSpPr>
          <p:cNvPr id="4" name="Footer Placeholder 3"/>
          <p:cNvSpPr>
            <a:spLocks noGrp="1"/>
          </p:cNvSpPr>
          <p:nvPr>
            <p:ph type="ftr" sz="quarter" idx="11"/>
          </p:nvPr>
        </p:nvSpPr>
        <p:spPr>
          <a:xfrm>
            <a:off x="180000" y="6480000"/>
            <a:ext cx="7920000" cy="250485"/>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5" name="Slide Number Placeholder 4"/>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80000" y="6480000"/>
            <a:ext cx="7920000" cy="252000"/>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4" name="Slide Number Placeholder 3"/>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9" y="1743135"/>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9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7" name="Slide Number Placeholder 6"/>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Tree>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9"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dirty="0">
              <a:solidFill>
                <a:prstClr val="black">
                  <a:tint val="95000"/>
                </a:prstClr>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US" smtClean="0">
                <a:solidFill>
                  <a:prstClr val="white">
                    <a:shade val="50000"/>
                  </a:prstClr>
                </a:solidFill>
              </a:rPr>
              <a:t>Dr. B.Satyanarayana, TIFR, Mumbai                                   Panjab University, Chandigarh                                   April 22, 2013</a:t>
            </a:r>
            <a:endParaRPr lang="en-US" dirty="0">
              <a:solidFill>
                <a:prstClr val="white">
                  <a:shade val="50000"/>
                </a:prstClr>
              </a:solidFill>
            </a:endParaRPr>
          </a:p>
        </p:txBody>
      </p:sp>
      <p:sp>
        <p:nvSpPr>
          <p:cNvPr id="7" name="Slide Number Placeholder 6"/>
          <p:cNvSpPr>
            <a:spLocks noGrp="1"/>
          </p:cNvSpPr>
          <p:nvPr>
            <p:ph type="sldNum" sz="quarter" idx="12"/>
          </p:nvPr>
        </p:nvSpPr>
        <p:spPr>
          <a:xfrm>
            <a:off x="8339328" y="1170432"/>
            <a:ext cx="733864" cy="201168"/>
          </a:xfrm>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8" name="Rectangle 7"/>
          <p:cNvSpPr/>
          <p:nvPr/>
        </p:nvSpPr>
        <p:spPr bwMode="ltGray">
          <a:xfrm>
            <a:off x="6647691"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Vertical Title 1"/>
          <p:cNvSpPr>
            <a:spLocks noGrp="1"/>
          </p:cNvSpPr>
          <p:nvPr>
            <p:ph type="title" orient="vert"/>
          </p:nvPr>
        </p:nvSpPr>
        <p:spPr>
          <a:xfrm>
            <a:off x="6781800" y="274642"/>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solidFill>
                <a:prstClr val="black">
                  <a:tint val="95000"/>
                </a:prstClr>
              </a:solidFill>
            </a:endParaRPr>
          </a:p>
        </p:txBody>
      </p:sp>
      <p:sp>
        <p:nvSpPr>
          <p:cNvPr id="5" name="Footer Placeholder 4"/>
          <p:cNvSpPr>
            <a:spLocks noGrp="1"/>
          </p:cNvSpPr>
          <p:nvPr>
            <p:ph type="ftr" sz="quarter" idx="11"/>
          </p:nvPr>
        </p:nvSpPr>
        <p:spPr>
          <a:xfrm>
            <a:off x="2640597" y="6377461"/>
            <a:ext cx="3836404" cy="365125"/>
          </a:xfrm>
        </p:spPr>
        <p:txBody>
          <a:bodyPr/>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Footer Placeholder 5"/>
          <p:cNvSpPr>
            <a:spLocks noGrp="1"/>
          </p:cNvSpPr>
          <p:nvPr>
            <p:ph type="ftr" sz="quarter" idx="11"/>
          </p:nvPr>
        </p:nvSpPr>
        <p:spPr>
          <a:xfrm>
            <a:off x="36000" y="6480000"/>
            <a:ext cx="8640000" cy="252000"/>
          </a:xfrm>
        </p:spPr>
        <p:txBody>
          <a:bodyPr anchor="ctr" anchorCtr="1"/>
          <a:lstStyle/>
          <a:p>
            <a:r>
              <a:rPr lang="en-US" smtClean="0"/>
              <a:t>Dr. B.Satyanarayana, TIFR, Mumbai                                   Panjab University, Chandigarh                                   April 22, 2013</a:t>
            </a:r>
            <a:endParaRPr lang="en-US" dirty="0"/>
          </a:p>
        </p:txBody>
      </p:sp>
      <p:sp>
        <p:nvSpPr>
          <p:cNvPr id="6"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4775" y="152400"/>
            <a:ext cx="8915400" cy="609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23825" y="927100"/>
            <a:ext cx="4379913" cy="2584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6138" y="927100"/>
            <a:ext cx="4381500" cy="2584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23825" y="3663950"/>
            <a:ext cx="4379913" cy="2584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56138" y="3663950"/>
            <a:ext cx="4381500" cy="2584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prstClr val="black">
                  <a:tint val="95000"/>
                </a:prst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6AE1289-2A3B-49F7-9F9A-0474E851416C}" type="slidenum">
              <a:rPr lang="en-US">
                <a:solidFill>
                  <a:prstClr val="black">
                    <a:tint val="95000"/>
                  </a:prstClr>
                </a:solidFill>
              </a:rPr>
              <a:pPr>
                <a:defRPr/>
              </a:pPr>
              <a:t>‹#›</a:t>
            </a:fld>
            <a:endParaRPr lang="en-US" dirty="0">
              <a:solidFill>
                <a:prstClr val="black">
                  <a:tint val="95000"/>
                </a:prst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4"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endParaRPr lang="en-US" dirty="0">
              <a:solidFill>
                <a:prstClr val="white">
                  <a:tint val="95000"/>
                </a:prstClr>
              </a:solidFill>
            </a:endParaRPr>
          </a:p>
        </p:txBody>
      </p:sp>
      <p:sp>
        <p:nvSpPr>
          <p:cNvPr id="5" name="Footer Placeholder 4"/>
          <p:cNvSpPr>
            <a:spLocks noGrp="1"/>
          </p:cNvSpPr>
          <p:nvPr>
            <p:ph type="ftr" sz="quarter" idx="11"/>
          </p:nvPr>
        </p:nvSpPr>
        <p:spPr/>
        <p:txBody>
          <a:bodyPr/>
          <a:lstStyle/>
          <a:p>
            <a:r>
              <a:rPr lang="en-US" smtClean="0">
                <a:solidFill>
                  <a:prstClr val="white">
                    <a:tint val="95000"/>
                  </a:prstClr>
                </a:solidFill>
              </a:rPr>
              <a:t>Dr. B.Satyanarayana, TIFR, Mumbai                                   Panjab University, Chandigarh                                   April 22, 2013</a:t>
            </a:r>
            <a:endParaRPr lang="en-US" dirty="0">
              <a:solidFill>
                <a:prstClr val="white">
                  <a:tint val="95000"/>
                </a:prstClr>
              </a:solidFill>
            </a:endParaRPr>
          </a:p>
        </p:txBody>
      </p:sp>
      <p:sp>
        <p:nvSpPr>
          <p:cNvPr id="6" name="Slide Number Placeholder 5"/>
          <p:cNvSpPr>
            <a:spLocks noGrp="1"/>
          </p:cNvSpPr>
          <p:nvPr>
            <p:ph type="sldNum" sz="quarter" idx="12"/>
          </p:nvPr>
        </p:nvSpPr>
        <p:spPr/>
        <p:txBody>
          <a:bodyPr/>
          <a:lstStyle/>
          <a:p>
            <a:fld id="{5D0D82D1-030A-4AF5-855D-82A44DD93AEE}" type="slidenum">
              <a:rPr lang="en-US" smtClean="0">
                <a:solidFill>
                  <a:prstClr val="white">
                    <a:tint val="95000"/>
                  </a:prstClr>
                </a:solidFill>
              </a:rPr>
              <a:pPr/>
              <a:t>‹#›</a:t>
            </a:fld>
            <a:endParaRPr lang="en-US" dirty="0">
              <a:solidFill>
                <a:prstClr val="white">
                  <a:tint val="95000"/>
                </a:prstClr>
              </a:solidFill>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 y="71414"/>
            <a:ext cx="9000000" cy="1260000"/>
          </a:xfrm>
        </p:spPr>
        <p:txBody>
          <a:bodyPr>
            <a:normAutofit/>
          </a:bodyPr>
          <a:lstStyle>
            <a:lvl1pPr>
              <a:defRPr sz="4400"/>
            </a:lvl1pPr>
            <a:extLst/>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72000" y="1548000"/>
            <a:ext cx="9000000" cy="4896000"/>
          </a:xfrm>
          <a:noFill/>
        </p:spPr>
        <p:txBody>
          <a:bodyPr/>
          <a:lstStyle>
            <a:lvl1pPr>
              <a:buClr>
                <a:srgbClr val="C00000"/>
              </a:buClr>
              <a:buSzPct val="100000"/>
              <a:defRPr>
                <a:solidFill>
                  <a:srgbClr val="C00000"/>
                </a:solidFill>
              </a:defRPr>
            </a:lvl1pPr>
            <a:lvl2pPr>
              <a:buClr>
                <a:srgbClr val="0000FF"/>
              </a:buClr>
              <a:defRPr>
                <a:solidFill>
                  <a:srgbClr val="0000FF"/>
                </a:solidFill>
              </a:defRPr>
            </a:lvl2pPr>
            <a:lvl3pPr>
              <a:buClr>
                <a:srgbClr val="006600"/>
              </a:buClr>
              <a:defRPr>
                <a:solidFill>
                  <a:srgbClr val="00B050"/>
                </a:solidFill>
              </a:defRPr>
            </a:lvl3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Footer Placeholder 4"/>
          <p:cNvSpPr>
            <a:spLocks noGrp="1"/>
          </p:cNvSpPr>
          <p:nvPr>
            <p:ph type="ftr" sz="quarter" idx="11"/>
          </p:nvPr>
        </p:nvSpPr>
        <p:spPr>
          <a:xfrm>
            <a:off x="180000" y="6480000"/>
            <a:ext cx="7920000" cy="252000"/>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6" name="Slide Number Placeholder 5"/>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buFont typeface="Arial" pitchFamily="34" charset="0"/>
              <a:buChar char="•"/>
            </a:pPr>
            <a:endParaRPr lang="en-US" dirty="0">
              <a:solidFill>
                <a:prstClr val="white"/>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1"/>
          <p:cNvSpPr>
            <a:spLocks noGrp="1"/>
          </p:cNvSpPr>
          <p:nvPr>
            <p:ph type="title"/>
          </p:nvPr>
        </p:nvSpPr>
        <p:spPr>
          <a:xfrm>
            <a:off x="72000" y="1285860"/>
            <a:ext cx="9000000" cy="1260000"/>
          </a:xfrm>
        </p:spPr>
        <p:txBody>
          <a:bodyPr vert="horz" lIns="91440" tIns="0" rIns="91440" bIns="0" rtlCol="0" anchor="b" anchorCtr="0">
            <a:normAutofit/>
            <a:scene3d>
              <a:camera prst="orthographicFront"/>
              <a:lightRig rig="threePt" dir="t">
                <a:rot lat="0" lon="0" rev="4800000"/>
              </a:lightRig>
            </a:scene3d>
            <a:sp3d prstMaterial="matte">
              <a:bevelT w="50800" h="10160"/>
            </a:sp3d>
          </a:bodyPr>
          <a:lstStyle>
            <a:lvl1pPr algn="l">
              <a:defRPr sz="4400" b="1" cap="none" baseline="0"/>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72000" y="2714620"/>
            <a:ext cx="9000000" cy="4032000"/>
          </a:xfrm>
        </p:spPr>
        <p:txBody>
          <a:bodyPr lIns="146304" tIns="0" rIns="45720" bIns="0" anchor="t">
            <a:normAutofit/>
          </a:bodyPr>
          <a:lstStyle>
            <a:lvl1pPr marL="633222" marR="0" indent="-514350" algn="l" defTabSz="914400" rtl="0" eaLnBrk="1" fontAlgn="auto" latinLnBrk="0" hangingPunct="1">
              <a:lnSpc>
                <a:spcPct val="100000"/>
              </a:lnSpc>
              <a:spcBef>
                <a:spcPts val="0"/>
              </a:spcBef>
              <a:spcAft>
                <a:spcPts val="0"/>
              </a:spcAft>
              <a:buClr>
                <a:schemeClr val="tx1"/>
              </a:buClr>
              <a:buSzPct val="100000"/>
              <a:buFont typeface="+mj-lt"/>
              <a:buAutoNum type="alphaLcPeriod"/>
              <a:tabLst/>
              <a:defRPr sz="240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marL="438912" marR="0" lvl="0" indent="-320040" algn="l" defTabSz="914400" rtl="0" eaLnBrk="1" fontAlgn="auto" latinLnBrk="0" hangingPunct="1">
              <a:lnSpc>
                <a:spcPct val="100000"/>
              </a:lnSpc>
              <a:spcBef>
                <a:spcPts val="0"/>
              </a:spcBef>
              <a:spcAft>
                <a:spcPts val="0"/>
              </a:spcAft>
              <a:buClr>
                <a:srgbClr val="F0AD00"/>
              </a:buClr>
              <a:buSzPct val="80000"/>
              <a:tabLst/>
              <a:defRPr/>
            </a:pPr>
            <a:r>
              <a:rPr kumimoji="0" lang="en-US" sz="3200" b="0" i="0" u="none" strike="noStrike" kern="1200" cap="none" spc="0" normalizeH="0" baseline="0" noProof="0" dirty="0" smtClean="0">
                <a:ln>
                  <a:noFill/>
                </a:ln>
                <a:solidFill>
                  <a:prstClr val="black"/>
                </a:solidFill>
                <a:effectLst/>
                <a:uLnTx/>
                <a:uFillTx/>
                <a:latin typeface="+mn-lt"/>
                <a:ea typeface="+mn-ea"/>
                <a:cs typeface="+mn-cs"/>
              </a:rPr>
              <a:t>Click to edit Master text styles</a:t>
            </a: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 y="72000"/>
            <a:ext cx="9000000" cy="1260000"/>
          </a:xfrm>
        </p:spPr>
        <p:txBody>
          <a:bodyPr>
            <a:normAutofit/>
          </a:bodyPr>
          <a:lstStyle>
            <a:lvl1pPr>
              <a:defRPr sz="4400"/>
            </a:lvl1pPr>
            <a:extLst/>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72000" y="1548000"/>
            <a:ext cx="4464000" cy="4896000"/>
          </a:xfrm>
        </p:spPr>
        <p:txBody>
          <a:bodyPr lIns="91440"/>
          <a:lstStyle>
            <a:lvl1pPr>
              <a:buClr>
                <a:srgbClr val="FF0000"/>
              </a:buClr>
              <a:defRPr sz="2800">
                <a:solidFill>
                  <a:srgbClr val="FF0000"/>
                </a:solidFill>
              </a:defRPr>
            </a:lvl1pPr>
            <a:lvl2pPr>
              <a:defRPr sz="2400">
                <a:solidFill>
                  <a:srgbClr val="0070C0"/>
                </a:solidFill>
              </a:defRPr>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Content Placeholder 3"/>
          <p:cNvSpPr>
            <a:spLocks noGrp="1"/>
          </p:cNvSpPr>
          <p:nvPr>
            <p:ph sz="half" idx="2"/>
          </p:nvPr>
        </p:nvSpPr>
        <p:spPr>
          <a:xfrm>
            <a:off x="4583875" y="1548000"/>
            <a:ext cx="4464000" cy="4896000"/>
          </a:xfrm>
        </p:spPr>
        <p:txBody>
          <a:bodyPr/>
          <a:lstStyle>
            <a:lvl1pPr>
              <a:buClr>
                <a:srgbClr val="FF0000"/>
              </a:buClr>
              <a:defRPr sz="2800">
                <a:solidFill>
                  <a:srgbClr val="FF0000"/>
                </a:solidFill>
              </a:defRPr>
            </a:lvl1pPr>
            <a:lvl2pPr>
              <a:defRPr sz="2400">
                <a:solidFill>
                  <a:srgbClr val="0070C0"/>
                </a:solidFill>
              </a:defRPr>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Footer Placeholder 5"/>
          <p:cNvSpPr>
            <a:spLocks noGrp="1"/>
          </p:cNvSpPr>
          <p:nvPr>
            <p:ph type="ftr" sz="quarter" idx="11"/>
          </p:nvPr>
        </p:nvSpPr>
        <p:spPr>
          <a:xfrm>
            <a:off x="180000" y="6480000"/>
            <a:ext cx="7920000" cy="252000"/>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7" name="Slide Number Placeholder 6"/>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9"/>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9" y="1698989"/>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9"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Footer Placeholder 7"/>
          <p:cNvSpPr>
            <a:spLocks noGrp="1"/>
          </p:cNvSpPr>
          <p:nvPr>
            <p:ph type="ftr" sz="quarter" idx="11"/>
          </p:nvPr>
        </p:nvSpPr>
        <p:spPr>
          <a:xfrm>
            <a:off x="180000" y="6480000"/>
            <a:ext cx="7920000" cy="250485"/>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9" name="Slide Number Placeholder 8"/>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2000" y="72000"/>
            <a:ext cx="9000000" cy="1260000"/>
          </a:xfrm>
        </p:spPr>
        <p:txBody>
          <a:bodyPr/>
          <a:lstStyle>
            <a:extLst/>
          </a:lstStyle>
          <a:p>
            <a:r>
              <a:rPr kumimoji="0" lang="en-US" smtClean="0"/>
              <a:t>Click to edit Master title style</a:t>
            </a:r>
            <a:endParaRPr kumimoji="0" lang="en-US"/>
          </a:p>
        </p:txBody>
      </p:sp>
      <p:sp>
        <p:nvSpPr>
          <p:cNvPr id="4" name="Footer Placeholder 3"/>
          <p:cNvSpPr>
            <a:spLocks noGrp="1"/>
          </p:cNvSpPr>
          <p:nvPr>
            <p:ph type="ftr" sz="quarter" idx="11"/>
          </p:nvPr>
        </p:nvSpPr>
        <p:spPr>
          <a:xfrm>
            <a:off x="180000" y="6480000"/>
            <a:ext cx="7920000" cy="250485"/>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5" name="Slide Number Placeholder 4"/>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80000" y="6480000"/>
            <a:ext cx="7920000" cy="252000"/>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4" name="Slide Number Placeholder 3"/>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9" y="1743135"/>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9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7" name="Slide Number Placeholder 6"/>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Tree>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9"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dirty="0">
              <a:solidFill>
                <a:prstClr val="black">
                  <a:tint val="95000"/>
                </a:prstClr>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US" smtClean="0">
                <a:solidFill>
                  <a:prstClr val="white">
                    <a:shade val="50000"/>
                  </a:prstClr>
                </a:solidFill>
              </a:rPr>
              <a:t>Dr. B.Satyanarayana, TIFR, Mumbai                                   Panjab University, Chandigarh                                   April 22, 2013</a:t>
            </a:r>
            <a:endParaRPr lang="en-US" dirty="0">
              <a:solidFill>
                <a:prstClr val="white">
                  <a:shade val="50000"/>
                </a:prstClr>
              </a:solidFill>
            </a:endParaRPr>
          </a:p>
        </p:txBody>
      </p:sp>
      <p:sp>
        <p:nvSpPr>
          <p:cNvPr id="7" name="Slide Number Placeholder 6"/>
          <p:cNvSpPr>
            <a:spLocks noGrp="1"/>
          </p:cNvSpPr>
          <p:nvPr>
            <p:ph type="sldNum" sz="quarter" idx="12"/>
          </p:nvPr>
        </p:nvSpPr>
        <p:spPr>
          <a:xfrm>
            <a:off x="8339328" y="1170432"/>
            <a:ext cx="733864" cy="201168"/>
          </a:xfrm>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9" y="1743135"/>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smtClean="0"/>
              <a:t>Dr. B.Satyanarayana, TIFR, Mumbai                                   Panjab University, Chandigarh                                   April 22, 2013</a:t>
            </a:r>
            <a:endParaRPr lang="en-US" dirty="0"/>
          </a:p>
        </p:txBody>
      </p:sp>
      <p:sp>
        <p:nvSpPr>
          <p:cNvPr id="7" name="Slide Number Placeholder 6"/>
          <p:cNvSpPr>
            <a:spLocks noGrp="1"/>
          </p:cNvSpPr>
          <p:nvPr>
            <p:ph type="sldNum" sz="quarter" idx="12"/>
          </p:nvPr>
        </p:nvSpPr>
        <p:spPr/>
        <p:txBody>
          <a:bodyPr/>
          <a:lstStyle/>
          <a:p>
            <a:fld id="{5D0D82D1-030A-4AF5-855D-82A44DD93AEE}" type="slidenum">
              <a:rPr lang="en-US" smtClean="0"/>
              <a:pPr/>
              <a:t>‹#›</a:t>
            </a:fld>
            <a:endParaRPr lang="en-US" dirty="0"/>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Tree>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8" name="Rectangle 7"/>
          <p:cNvSpPr/>
          <p:nvPr/>
        </p:nvSpPr>
        <p:spPr bwMode="ltGray">
          <a:xfrm>
            <a:off x="6647691"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Vertical Title 1"/>
          <p:cNvSpPr>
            <a:spLocks noGrp="1"/>
          </p:cNvSpPr>
          <p:nvPr>
            <p:ph type="title" orient="vert"/>
          </p:nvPr>
        </p:nvSpPr>
        <p:spPr>
          <a:xfrm>
            <a:off x="6781800" y="274642"/>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solidFill>
                <a:prstClr val="black">
                  <a:tint val="95000"/>
                </a:prstClr>
              </a:solidFill>
            </a:endParaRPr>
          </a:p>
        </p:txBody>
      </p:sp>
      <p:sp>
        <p:nvSpPr>
          <p:cNvPr id="5" name="Footer Placeholder 4"/>
          <p:cNvSpPr>
            <a:spLocks noGrp="1"/>
          </p:cNvSpPr>
          <p:nvPr>
            <p:ph type="ftr" sz="quarter" idx="11"/>
          </p:nvPr>
        </p:nvSpPr>
        <p:spPr>
          <a:xfrm>
            <a:off x="2640597" y="6377461"/>
            <a:ext cx="3836404" cy="365125"/>
          </a:xfrm>
        </p:spPr>
        <p:txBody>
          <a:bodyPr/>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4775" y="152400"/>
            <a:ext cx="8915400" cy="609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23825" y="927100"/>
            <a:ext cx="4379913" cy="2584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6138" y="927100"/>
            <a:ext cx="4381500" cy="2584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23825" y="3663950"/>
            <a:ext cx="4379913" cy="2584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56138" y="3663950"/>
            <a:ext cx="4381500" cy="2584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prstClr val="black">
                  <a:tint val="95000"/>
                </a:prst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6AE1289-2A3B-49F7-9F9A-0474E851416C}" type="slidenum">
              <a:rPr lang="en-US">
                <a:solidFill>
                  <a:prstClr val="black">
                    <a:tint val="95000"/>
                  </a:prstClr>
                </a:solidFill>
              </a:rPr>
              <a:pPr>
                <a:defRPr/>
              </a:pPr>
              <a:t>‹#›</a:t>
            </a:fld>
            <a:endParaRPr lang="en-US" dirty="0">
              <a:solidFill>
                <a:prstClr val="black">
                  <a:tint val="95000"/>
                </a:prstClr>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4"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endParaRPr lang="en-US" dirty="0">
              <a:solidFill>
                <a:prstClr val="white">
                  <a:tint val="95000"/>
                </a:prstClr>
              </a:solidFill>
            </a:endParaRPr>
          </a:p>
        </p:txBody>
      </p:sp>
      <p:sp>
        <p:nvSpPr>
          <p:cNvPr id="5" name="Footer Placeholder 4"/>
          <p:cNvSpPr>
            <a:spLocks noGrp="1"/>
          </p:cNvSpPr>
          <p:nvPr>
            <p:ph type="ftr" sz="quarter" idx="11"/>
          </p:nvPr>
        </p:nvSpPr>
        <p:spPr/>
        <p:txBody>
          <a:bodyPr/>
          <a:lstStyle/>
          <a:p>
            <a:r>
              <a:rPr lang="en-US" smtClean="0">
                <a:solidFill>
                  <a:prstClr val="white">
                    <a:tint val="95000"/>
                  </a:prstClr>
                </a:solidFill>
              </a:rPr>
              <a:t>Dr. B.Satyanarayana, TIFR, Mumbai                                   Panjab University, Chandigarh                                   April 22, 2013</a:t>
            </a:r>
            <a:endParaRPr lang="en-US" dirty="0">
              <a:solidFill>
                <a:prstClr val="white">
                  <a:tint val="95000"/>
                </a:prstClr>
              </a:solidFill>
            </a:endParaRPr>
          </a:p>
        </p:txBody>
      </p:sp>
      <p:sp>
        <p:nvSpPr>
          <p:cNvPr id="6" name="Slide Number Placeholder 5"/>
          <p:cNvSpPr>
            <a:spLocks noGrp="1"/>
          </p:cNvSpPr>
          <p:nvPr>
            <p:ph type="sldNum" sz="quarter" idx="12"/>
          </p:nvPr>
        </p:nvSpPr>
        <p:spPr/>
        <p:txBody>
          <a:bodyPr/>
          <a:lstStyle/>
          <a:p>
            <a:fld id="{5D0D82D1-030A-4AF5-855D-82A44DD93AEE}" type="slidenum">
              <a:rPr lang="en-US" smtClean="0">
                <a:solidFill>
                  <a:prstClr val="white">
                    <a:tint val="95000"/>
                  </a:prstClr>
                </a:solidFill>
              </a:rPr>
              <a:pPr/>
              <a:t>‹#›</a:t>
            </a:fld>
            <a:endParaRPr lang="en-US" dirty="0">
              <a:solidFill>
                <a:prstClr val="white">
                  <a:tint val="95000"/>
                </a:prstClr>
              </a:solidFill>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 y="71414"/>
            <a:ext cx="9000000" cy="1260000"/>
          </a:xfrm>
        </p:spPr>
        <p:txBody>
          <a:bodyPr>
            <a:normAutofit/>
          </a:bodyPr>
          <a:lstStyle>
            <a:lvl1pPr>
              <a:defRPr sz="4400"/>
            </a:lvl1pPr>
            <a:extLst/>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72000" y="1548000"/>
            <a:ext cx="9000000" cy="4896000"/>
          </a:xfrm>
          <a:noFill/>
        </p:spPr>
        <p:txBody>
          <a:bodyPr/>
          <a:lstStyle>
            <a:lvl1pPr>
              <a:buClr>
                <a:srgbClr val="C00000"/>
              </a:buClr>
              <a:buSzPct val="100000"/>
              <a:defRPr>
                <a:solidFill>
                  <a:srgbClr val="C00000"/>
                </a:solidFill>
              </a:defRPr>
            </a:lvl1pPr>
            <a:lvl2pPr>
              <a:buClr>
                <a:srgbClr val="0000FF"/>
              </a:buClr>
              <a:defRPr>
                <a:solidFill>
                  <a:srgbClr val="0000FF"/>
                </a:solidFill>
              </a:defRPr>
            </a:lvl2pPr>
            <a:lvl3pPr>
              <a:buClr>
                <a:srgbClr val="006600"/>
              </a:buClr>
              <a:defRPr>
                <a:solidFill>
                  <a:srgbClr val="00B050"/>
                </a:solidFill>
              </a:defRPr>
            </a:lvl3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Footer Placeholder 4"/>
          <p:cNvSpPr>
            <a:spLocks noGrp="1"/>
          </p:cNvSpPr>
          <p:nvPr>
            <p:ph type="ftr" sz="quarter" idx="11"/>
          </p:nvPr>
        </p:nvSpPr>
        <p:spPr>
          <a:xfrm>
            <a:off x="180000" y="6480000"/>
            <a:ext cx="7920000" cy="252000"/>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6" name="Slide Number Placeholder 5"/>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buFont typeface="Arial" pitchFamily="34" charset="0"/>
              <a:buChar char="•"/>
            </a:pPr>
            <a:endParaRPr lang="en-US" dirty="0">
              <a:solidFill>
                <a:prstClr val="white"/>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1"/>
          <p:cNvSpPr>
            <a:spLocks noGrp="1"/>
          </p:cNvSpPr>
          <p:nvPr>
            <p:ph type="title"/>
          </p:nvPr>
        </p:nvSpPr>
        <p:spPr>
          <a:xfrm>
            <a:off x="72000" y="1285860"/>
            <a:ext cx="9000000" cy="1260000"/>
          </a:xfrm>
        </p:spPr>
        <p:txBody>
          <a:bodyPr vert="horz" lIns="91440" tIns="0" rIns="91440" bIns="0" rtlCol="0" anchor="b" anchorCtr="0">
            <a:normAutofit/>
            <a:scene3d>
              <a:camera prst="orthographicFront"/>
              <a:lightRig rig="threePt" dir="t">
                <a:rot lat="0" lon="0" rev="4800000"/>
              </a:lightRig>
            </a:scene3d>
            <a:sp3d prstMaterial="matte">
              <a:bevelT w="50800" h="10160"/>
            </a:sp3d>
          </a:bodyPr>
          <a:lstStyle>
            <a:lvl1pPr algn="l">
              <a:defRPr sz="4400" b="1" cap="none" baseline="0"/>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72000" y="2714620"/>
            <a:ext cx="9000000" cy="4032000"/>
          </a:xfrm>
        </p:spPr>
        <p:txBody>
          <a:bodyPr lIns="146304" tIns="0" rIns="45720" bIns="0" anchor="t">
            <a:normAutofit/>
          </a:bodyPr>
          <a:lstStyle>
            <a:lvl1pPr marL="633222" marR="0" indent="-514350" algn="l" defTabSz="914400" rtl="0" eaLnBrk="1" fontAlgn="auto" latinLnBrk="0" hangingPunct="1">
              <a:lnSpc>
                <a:spcPct val="100000"/>
              </a:lnSpc>
              <a:spcBef>
                <a:spcPts val="0"/>
              </a:spcBef>
              <a:spcAft>
                <a:spcPts val="0"/>
              </a:spcAft>
              <a:buClr>
                <a:schemeClr val="tx1"/>
              </a:buClr>
              <a:buSzPct val="100000"/>
              <a:buFont typeface="+mj-lt"/>
              <a:buAutoNum type="alphaLcPeriod"/>
              <a:tabLst/>
              <a:defRPr sz="240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marL="438912" marR="0" lvl="0" indent="-320040" algn="l" defTabSz="914400" rtl="0" eaLnBrk="1" fontAlgn="auto" latinLnBrk="0" hangingPunct="1">
              <a:lnSpc>
                <a:spcPct val="100000"/>
              </a:lnSpc>
              <a:spcBef>
                <a:spcPts val="0"/>
              </a:spcBef>
              <a:spcAft>
                <a:spcPts val="0"/>
              </a:spcAft>
              <a:buClr>
                <a:srgbClr val="F0AD00"/>
              </a:buClr>
              <a:buSzPct val="80000"/>
              <a:tabLst/>
              <a:defRPr/>
            </a:pPr>
            <a:r>
              <a:rPr kumimoji="0" lang="en-US" sz="3200" b="0" i="0" u="none" strike="noStrike" kern="1200" cap="none" spc="0" normalizeH="0" baseline="0" noProof="0" dirty="0" smtClean="0">
                <a:ln>
                  <a:noFill/>
                </a:ln>
                <a:solidFill>
                  <a:prstClr val="black"/>
                </a:solidFill>
                <a:effectLst/>
                <a:uLnTx/>
                <a:uFillTx/>
                <a:latin typeface="+mn-lt"/>
                <a:ea typeface="+mn-ea"/>
                <a:cs typeface="+mn-cs"/>
              </a:rPr>
              <a:t>Click to edit Master text styles</a:t>
            </a: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 y="72000"/>
            <a:ext cx="9000000" cy="1260000"/>
          </a:xfrm>
        </p:spPr>
        <p:txBody>
          <a:bodyPr>
            <a:normAutofit/>
          </a:bodyPr>
          <a:lstStyle>
            <a:lvl1pPr>
              <a:defRPr sz="4400"/>
            </a:lvl1pPr>
            <a:extLst/>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72000" y="1548000"/>
            <a:ext cx="4464000" cy="4896000"/>
          </a:xfrm>
        </p:spPr>
        <p:txBody>
          <a:bodyPr lIns="91440"/>
          <a:lstStyle>
            <a:lvl1pPr>
              <a:buClr>
                <a:srgbClr val="FF0000"/>
              </a:buClr>
              <a:defRPr sz="2800">
                <a:solidFill>
                  <a:srgbClr val="FF0000"/>
                </a:solidFill>
              </a:defRPr>
            </a:lvl1pPr>
            <a:lvl2pPr>
              <a:defRPr sz="2400">
                <a:solidFill>
                  <a:srgbClr val="0070C0"/>
                </a:solidFill>
              </a:defRPr>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Content Placeholder 3"/>
          <p:cNvSpPr>
            <a:spLocks noGrp="1"/>
          </p:cNvSpPr>
          <p:nvPr>
            <p:ph sz="half" idx="2"/>
          </p:nvPr>
        </p:nvSpPr>
        <p:spPr>
          <a:xfrm>
            <a:off x="4583875" y="1548000"/>
            <a:ext cx="4464000" cy="4896000"/>
          </a:xfrm>
        </p:spPr>
        <p:txBody>
          <a:bodyPr/>
          <a:lstStyle>
            <a:lvl1pPr>
              <a:buClr>
                <a:srgbClr val="FF0000"/>
              </a:buClr>
              <a:defRPr sz="2800">
                <a:solidFill>
                  <a:srgbClr val="FF0000"/>
                </a:solidFill>
              </a:defRPr>
            </a:lvl1pPr>
            <a:lvl2pPr>
              <a:defRPr sz="2400">
                <a:solidFill>
                  <a:srgbClr val="0070C0"/>
                </a:solidFill>
              </a:defRPr>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Footer Placeholder 5"/>
          <p:cNvSpPr>
            <a:spLocks noGrp="1"/>
          </p:cNvSpPr>
          <p:nvPr>
            <p:ph type="ftr" sz="quarter" idx="11"/>
          </p:nvPr>
        </p:nvSpPr>
        <p:spPr>
          <a:xfrm>
            <a:off x="180000" y="6480000"/>
            <a:ext cx="7920000" cy="252000"/>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7" name="Slide Number Placeholder 6"/>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9"/>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9" y="1698989"/>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9"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Footer Placeholder 7"/>
          <p:cNvSpPr>
            <a:spLocks noGrp="1"/>
          </p:cNvSpPr>
          <p:nvPr>
            <p:ph type="ftr" sz="quarter" idx="11"/>
          </p:nvPr>
        </p:nvSpPr>
        <p:spPr>
          <a:xfrm>
            <a:off x="180000" y="6480000"/>
            <a:ext cx="7920000" cy="250485"/>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9" name="Slide Number Placeholder 8"/>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2000" y="72000"/>
            <a:ext cx="9000000" cy="1260000"/>
          </a:xfrm>
        </p:spPr>
        <p:txBody>
          <a:bodyPr/>
          <a:lstStyle>
            <a:extLst/>
          </a:lstStyle>
          <a:p>
            <a:r>
              <a:rPr kumimoji="0" lang="en-US" smtClean="0"/>
              <a:t>Click to edit Master title style</a:t>
            </a:r>
            <a:endParaRPr kumimoji="0" lang="en-US"/>
          </a:p>
        </p:txBody>
      </p:sp>
      <p:sp>
        <p:nvSpPr>
          <p:cNvPr id="4" name="Footer Placeholder 3"/>
          <p:cNvSpPr>
            <a:spLocks noGrp="1"/>
          </p:cNvSpPr>
          <p:nvPr>
            <p:ph type="ftr" sz="quarter" idx="11"/>
          </p:nvPr>
        </p:nvSpPr>
        <p:spPr>
          <a:xfrm>
            <a:off x="180000" y="6480000"/>
            <a:ext cx="7920000" cy="250485"/>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5" name="Slide Number Placeholder 4"/>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80000" y="6480000"/>
            <a:ext cx="7920000" cy="252000"/>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4" name="Slide Number Placeholder 3"/>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9"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dirty="0"/>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US" smtClean="0"/>
              <a:t>Dr. B.Satyanarayana, TIFR, Mumbai                                   Panjab University, Chandigarh                                   April 22, 2013</a:t>
            </a:r>
            <a:endParaRPr lang="en-US" dirty="0"/>
          </a:p>
        </p:txBody>
      </p:sp>
      <p:sp>
        <p:nvSpPr>
          <p:cNvPr id="7" name="Slide Number Placeholder 6"/>
          <p:cNvSpPr>
            <a:spLocks noGrp="1"/>
          </p:cNvSpPr>
          <p:nvPr>
            <p:ph type="sldNum" sz="quarter" idx="12"/>
          </p:nvPr>
        </p:nvSpPr>
        <p:spPr>
          <a:xfrm>
            <a:off x="8339328" y="1170432"/>
            <a:ext cx="733864" cy="201168"/>
          </a:xfrm>
        </p:spPr>
        <p:txBody>
          <a:bodyPr/>
          <a:lstStyle/>
          <a:p>
            <a:fld id="{5D0D82D1-030A-4AF5-855D-82A44DD93AEE}"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9" y="1743135"/>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9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7" name="Slide Number Placeholder 6"/>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Tree>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9"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dirty="0">
              <a:solidFill>
                <a:prstClr val="black">
                  <a:tint val="95000"/>
                </a:prstClr>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US" smtClean="0">
                <a:solidFill>
                  <a:prstClr val="white">
                    <a:shade val="50000"/>
                  </a:prstClr>
                </a:solidFill>
              </a:rPr>
              <a:t>Dr. B.Satyanarayana, TIFR, Mumbai                                   Panjab University, Chandigarh                                   April 22, 2013</a:t>
            </a:r>
            <a:endParaRPr lang="en-US" dirty="0">
              <a:solidFill>
                <a:prstClr val="white">
                  <a:shade val="50000"/>
                </a:prstClr>
              </a:solidFill>
            </a:endParaRPr>
          </a:p>
        </p:txBody>
      </p:sp>
      <p:sp>
        <p:nvSpPr>
          <p:cNvPr id="7" name="Slide Number Placeholder 6"/>
          <p:cNvSpPr>
            <a:spLocks noGrp="1"/>
          </p:cNvSpPr>
          <p:nvPr>
            <p:ph type="sldNum" sz="quarter" idx="12"/>
          </p:nvPr>
        </p:nvSpPr>
        <p:spPr>
          <a:xfrm>
            <a:off x="8339328" y="1170432"/>
            <a:ext cx="733864" cy="201168"/>
          </a:xfrm>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8" name="Rectangle 7"/>
          <p:cNvSpPr/>
          <p:nvPr/>
        </p:nvSpPr>
        <p:spPr bwMode="ltGray">
          <a:xfrm>
            <a:off x="6647691"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Vertical Title 1"/>
          <p:cNvSpPr>
            <a:spLocks noGrp="1"/>
          </p:cNvSpPr>
          <p:nvPr>
            <p:ph type="title" orient="vert"/>
          </p:nvPr>
        </p:nvSpPr>
        <p:spPr>
          <a:xfrm>
            <a:off x="6781800" y="274642"/>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solidFill>
                <a:prstClr val="black">
                  <a:tint val="95000"/>
                </a:prstClr>
              </a:solidFill>
            </a:endParaRPr>
          </a:p>
        </p:txBody>
      </p:sp>
      <p:sp>
        <p:nvSpPr>
          <p:cNvPr id="5" name="Footer Placeholder 4"/>
          <p:cNvSpPr>
            <a:spLocks noGrp="1"/>
          </p:cNvSpPr>
          <p:nvPr>
            <p:ph type="ftr" sz="quarter" idx="11"/>
          </p:nvPr>
        </p:nvSpPr>
        <p:spPr>
          <a:xfrm>
            <a:off x="2640597" y="6377461"/>
            <a:ext cx="3836404" cy="365125"/>
          </a:xfrm>
        </p:spPr>
        <p:txBody>
          <a:bodyPr/>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4775" y="152400"/>
            <a:ext cx="8915400" cy="609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23825" y="927100"/>
            <a:ext cx="4379913" cy="2584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6138" y="927100"/>
            <a:ext cx="4381500" cy="2584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23825" y="3663950"/>
            <a:ext cx="4379913" cy="2584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56138" y="3663950"/>
            <a:ext cx="4381500" cy="2584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prstClr val="black">
                  <a:tint val="95000"/>
                </a:prst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6AE1289-2A3B-49F7-9F9A-0474E851416C}" type="slidenum">
              <a:rPr lang="en-US">
                <a:solidFill>
                  <a:prstClr val="black">
                    <a:tint val="95000"/>
                  </a:prstClr>
                </a:solidFill>
              </a:rPr>
              <a:pPr>
                <a:defRPr/>
              </a:pPr>
              <a:t>‹#›</a:t>
            </a:fld>
            <a:endParaRPr lang="en-US" dirty="0">
              <a:solidFill>
                <a:prstClr val="black">
                  <a:tint val="95000"/>
                </a:prstClr>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4"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endParaRPr lang="en-US" dirty="0">
              <a:solidFill>
                <a:prstClr val="white">
                  <a:tint val="95000"/>
                </a:prstClr>
              </a:solidFill>
            </a:endParaRPr>
          </a:p>
        </p:txBody>
      </p:sp>
      <p:sp>
        <p:nvSpPr>
          <p:cNvPr id="5" name="Footer Placeholder 4"/>
          <p:cNvSpPr>
            <a:spLocks noGrp="1"/>
          </p:cNvSpPr>
          <p:nvPr>
            <p:ph type="ftr" sz="quarter" idx="11"/>
          </p:nvPr>
        </p:nvSpPr>
        <p:spPr/>
        <p:txBody>
          <a:bodyPr/>
          <a:lstStyle/>
          <a:p>
            <a:r>
              <a:rPr lang="en-US" smtClean="0">
                <a:solidFill>
                  <a:prstClr val="white">
                    <a:tint val="95000"/>
                  </a:prstClr>
                </a:solidFill>
              </a:rPr>
              <a:t>Dr. B.Satyanarayana, TIFR, Mumbai                                   Panjab University, Chandigarh                                   April 22, 2013</a:t>
            </a:r>
            <a:endParaRPr lang="en-US" dirty="0">
              <a:solidFill>
                <a:prstClr val="white">
                  <a:tint val="95000"/>
                </a:prstClr>
              </a:solidFill>
            </a:endParaRPr>
          </a:p>
        </p:txBody>
      </p:sp>
      <p:sp>
        <p:nvSpPr>
          <p:cNvPr id="6" name="Slide Number Placeholder 5"/>
          <p:cNvSpPr>
            <a:spLocks noGrp="1"/>
          </p:cNvSpPr>
          <p:nvPr>
            <p:ph type="sldNum" sz="quarter" idx="12"/>
          </p:nvPr>
        </p:nvSpPr>
        <p:spPr/>
        <p:txBody>
          <a:bodyPr/>
          <a:lstStyle/>
          <a:p>
            <a:fld id="{5D0D82D1-030A-4AF5-855D-82A44DD93AEE}" type="slidenum">
              <a:rPr lang="en-US" smtClean="0">
                <a:solidFill>
                  <a:prstClr val="white">
                    <a:tint val="95000"/>
                  </a:prstClr>
                </a:solidFill>
              </a:rPr>
              <a:pPr/>
              <a:t>‹#›</a:t>
            </a:fld>
            <a:endParaRPr lang="en-US" dirty="0">
              <a:solidFill>
                <a:prstClr val="white">
                  <a:tint val="95000"/>
                </a:prstClr>
              </a:solidFill>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 y="71414"/>
            <a:ext cx="9000000" cy="1260000"/>
          </a:xfrm>
        </p:spPr>
        <p:txBody>
          <a:bodyPr>
            <a:normAutofit/>
          </a:bodyPr>
          <a:lstStyle>
            <a:lvl1pPr>
              <a:defRPr sz="4400"/>
            </a:lvl1pPr>
            <a:extLst/>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72000" y="1548000"/>
            <a:ext cx="9000000" cy="4896000"/>
          </a:xfrm>
          <a:noFill/>
        </p:spPr>
        <p:txBody>
          <a:bodyPr/>
          <a:lstStyle>
            <a:lvl1pPr>
              <a:buClr>
                <a:srgbClr val="C00000"/>
              </a:buClr>
              <a:buSzPct val="100000"/>
              <a:defRPr>
                <a:solidFill>
                  <a:srgbClr val="C00000"/>
                </a:solidFill>
              </a:defRPr>
            </a:lvl1pPr>
            <a:lvl2pPr>
              <a:buClr>
                <a:srgbClr val="0000FF"/>
              </a:buClr>
              <a:defRPr>
                <a:solidFill>
                  <a:srgbClr val="0000FF"/>
                </a:solidFill>
              </a:defRPr>
            </a:lvl2pPr>
            <a:lvl3pPr>
              <a:buClr>
                <a:srgbClr val="006600"/>
              </a:buClr>
              <a:defRPr>
                <a:solidFill>
                  <a:srgbClr val="00B050"/>
                </a:solidFill>
              </a:defRPr>
            </a:lvl3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Footer Placeholder 4"/>
          <p:cNvSpPr>
            <a:spLocks noGrp="1"/>
          </p:cNvSpPr>
          <p:nvPr>
            <p:ph type="ftr" sz="quarter" idx="11"/>
          </p:nvPr>
        </p:nvSpPr>
        <p:spPr>
          <a:xfrm>
            <a:off x="180000" y="6480000"/>
            <a:ext cx="7920000" cy="252000"/>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6" name="Slide Number Placeholder 5"/>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buFont typeface="Arial" pitchFamily="34" charset="0"/>
              <a:buChar char="•"/>
            </a:pPr>
            <a:endParaRPr lang="en-US" dirty="0">
              <a:solidFill>
                <a:prstClr val="white"/>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1"/>
          <p:cNvSpPr>
            <a:spLocks noGrp="1"/>
          </p:cNvSpPr>
          <p:nvPr>
            <p:ph type="title"/>
          </p:nvPr>
        </p:nvSpPr>
        <p:spPr>
          <a:xfrm>
            <a:off x="72000" y="1285860"/>
            <a:ext cx="9000000" cy="1260000"/>
          </a:xfrm>
        </p:spPr>
        <p:txBody>
          <a:bodyPr vert="horz" lIns="91440" tIns="0" rIns="91440" bIns="0" rtlCol="0" anchor="b" anchorCtr="0">
            <a:normAutofit/>
            <a:scene3d>
              <a:camera prst="orthographicFront"/>
              <a:lightRig rig="threePt" dir="t">
                <a:rot lat="0" lon="0" rev="4800000"/>
              </a:lightRig>
            </a:scene3d>
            <a:sp3d prstMaterial="matte">
              <a:bevelT w="50800" h="10160"/>
            </a:sp3d>
          </a:bodyPr>
          <a:lstStyle>
            <a:lvl1pPr algn="l">
              <a:defRPr sz="4400" b="1" cap="none" baseline="0"/>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72000" y="2714620"/>
            <a:ext cx="9000000" cy="4032000"/>
          </a:xfrm>
        </p:spPr>
        <p:txBody>
          <a:bodyPr lIns="146304" tIns="0" rIns="45720" bIns="0" anchor="t">
            <a:normAutofit/>
          </a:bodyPr>
          <a:lstStyle>
            <a:lvl1pPr marL="633222" marR="0" indent="-514350" algn="l" defTabSz="914400" rtl="0" eaLnBrk="1" fontAlgn="auto" latinLnBrk="0" hangingPunct="1">
              <a:lnSpc>
                <a:spcPct val="100000"/>
              </a:lnSpc>
              <a:spcBef>
                <a:spcPts val="0"/>
              </a:spcBef>
              <a:spcAft>
                <a:spcPts val="0"/>
              </a:spcAft>
              <a:buClr>
                <a:schemeClr val="tx1"/>
              </a:buClr>
              <a:buSzPct val="100000"/>
              <a:buFont typeface="+mj-lt"/>
              <a:buAutoNum type="alphaLcPeriod"/>
              <a:tabLst/>
              <a:defRPr sz="240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marL="438912" marR="0" lvl="0" indent="-320040" algn="l" defTabSz="914400" rtl="0" eaLnBrk="1" fontAlgn="auto" latinLnBrk="0" hangingPunct="1">
              <a:lnSpc>
                <a:spcPct val="100000"/>
              </a:lnSpc>
              <a:spcBef>
                <a:spcPts val="0"/>
              </a:spcBef>
              <a:spcAft>
                <a:spcPts val="0"/>
              </a:spcAft>
              <a:buClr>
                <a:srgbClr val="F0AD00"/>
              </a:buClr>
              <a:buSzPct val="80000"/>
              <a:tabLst/>
              <a:defRPr/>
            </a:pPr>
            <a:r>
              <a:rPr kumimoji="0" lang="en-US" sz="3200" b="0" i="0" u="none" strike="noStrike" kern="1200" cap="none" spc="0" normalizeH="0" baseline="0" noProof="0" dirty="0" smtClean="0">
                <a:ln>
                  <a:noFill/>
                </a:ln>
                <a:solidFill>
                  <a:prstClr val="black"/>
                </a:solidFill>
                <a:effectLst/>
                <a:uLnTx/>
                <a:uFillTx/>
                <a:latin typeface="+mn-lt"/>
                <a:ea typeface="+mn-ea"/>
                <a:cs typeface="+mn-cs"/>
              </a:rPr>
              <a:t>Click to edit Master text styles</a:t>
            </a: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 y="72000"/>
            <a:ext cx="9000000" cy="1260000"/>
          </a:xfrm>
        </p:spPr>
        <p:txBody>
          <a:bodyPr>
            <a:normAutofit/>
          </a:bodyPr>
          <a:lstStyle>
            <a:lvl1pPr>
              <a:defRPr sz="4400"/>
            </a:lvl1pPr>
            <a:extLst/>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72000" y="1548000"/>
            <a:ext cx="4464000" cy="4896000"/>
          </a:xfrm>
        </p:spPr>
        <p:txBody>
          <a:bodyPr lIns="91440"/>
          <a:lstStyle>
            <a:lvl1pPr>
              <a:buClr>
                <a:srgbClr val="FF0000"/>
              </a:buClr>
              <a:defRPr sz="2800">
                <a:solidFill>
                  <a:srgbClr val="FF0000"/>
                </a:solidFill>
              </a:defRPr>
            </a:lvl1pPr>
            <a:lvl2pPr>
              <a:defRPr sz="2400">
                <a:solidFill>
                  <a:srgbClr val="0070C0"/>
                </a:solidFill>
              </a:defRPr>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Content Placeholder 3"/>
          <p:cNvSpPr>
            <a:spLocks noGrp="1"/>
          </p:cNvSpPr>
          <p:nvPr>
            <p:ph sz="half" idx="2"/>
          </p:nvPr>
        </p:nvSpPr>
        <p:spPr>
          <a:xfrm>
            <a:off x="4583875" y="1548000"/>
            <a:ext cx="4464000" cy="4896000"/>
          </a:xfrm>
        </p:spPr>
        <p:txBody>
          <a:bodyPr/>
          <a:lstStyle>
            <a:lvl1pPr>
              <a:buClr>
                <a:srgbClr val="FF0000"/>
              </a:buClr>
              <a:defRPr sz="2800">
                <a:solidFill>
                  <a:srgbClr val="FF0000"/>
                </a:solidFill>
              </a:defRPr>
            </a:lvl1pPr>
            <a:lvl2pPr>
              <a:defRPr sz="2400">
                <a:solidFill>
                  <a:srgbClr val="0070C0"/>
                </a:solidFill>
              </a:defRPr>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Footer Placeholder 5"/>
          <p:cNvSpPr>
            <a:spLocks noGrp="1"/>
          </p:cNvSpPr>
          <p:nvPr>
            <p:ph type="ftr" sz="quarter" idx="11"/>
          </p:nvPr>
        </p:nvSpPr>
        <p:spPr>
          <a:xfrm>
            <a:off x="180000" y="6480000"/>
            <a:ext cx="7920000" cy="252000"/>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7" name="Slide Number Placeholder 6"/>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9"/>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9" y="1698989"/>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9"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Footer Placeholder 7"/>
          <p:cNvSpPr>
            <a:spLocks noGrp="1"/>
          </p:cNvSpPr>
          <p:nvPr>
            <p:ph type="ftr" sz="quarter" idx="11"/>
          </p:nvPr>
        </p:nvSpPr>
        <p:spPr>
          <a:xfrm>
            <a:off x="180000" y="6480000"/>
            <a:ext cx="7920000" cy="250485"/>
          </a:xfrm>
        </p:spPr>
        <p:txBody>
          <a:bodyPr anchor="ctr" anchorCtr="1"/>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9" name="Slide Number Placeholder 8"/>
          <p:cNvSpPr>
            <a:spLocks noGrp="1"/>
          </p:cNvSpPr>
          <p:nvPr>
            <p:ph type="sldNum" sz="quarter" idx="12"/>
          </p:nvPr>
        </p:nvSpPr>
        <p:spPr>
          <a:xfrm>
            <a:off x="8204396" y="6480000"/>
            <a:ext cx="720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0.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1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theme" Target="../theme/theme12.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3.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4.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5.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theme" Target="../theme/theme16.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9.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7" name="Rectangle 6"/>
          <p:cNvSpPr/>
          <p:nvPr/>
        </p:nvSpPr>
        <p:spPr bwMode="ltGray">
          <a:xfrm>
            <a:off x="4" y="2"/>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Placeholder 1"/>
          <p:cNvSpPr>
            <a:spLocks noGrp="1"/>
          </p:cNvSpPr>
          <p:nvPr>
            <p:ph type="title"/>
          </p:nvPr>
        </p:nvSpPr>
        <p:spPr>
          <a:xfrm>
            <a:off x="72000" y="152400"/>
            <a:ext cx="90000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775193"/>
            <a:ext cx="8229600" cy="4625609"/>
          </a:xfrm>
          <a:prstGeom prst="rect">
            <a:avLst/>
          </a:prstGeom>
        </p:spPr>
        <p:txBody>
          <a:bodyPr vert="horz" lIns="54864" tIns="91440" rtlCol="0">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dirty="0"/>
          </a:p>
        </p:txBody>
      </p:sp>
      <p:sp>
        <p:nvSpPr>
          <p:cNvPr id="5" name="Footer Placeholder 4"/>
          <p:cNvSpPr>
            <a:spLocks noGrp="1"/>
          </p:cNvSpPr>
          <p:nvPr>
            <p:ph type="ftr" sz="quarter" idx="3"/>
          </p:nvPr>
        </p:nvSpPr>
        <p:spPr>
          <a:xfrm>
            <a:off x="2640600"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r>
              <a:rPr lang="en-US" smtClean="0"/>
              <a:t>Dr. B.Satyanarayana, TIFR, Mumbai                                   Panjab University, Chandigarh                                   April 22, 2013</a:t>
            </a:r>
            <a:endParaRPr lang="en-US" dirty="0"/>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5D0D82D1-030A-4AF5-855D-82A44DD93AE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dt="0"/>
  <p:txStyles>
    <p:titleStyle>
      <a:lvl1pPr algn="l" rtl="0" eaLnBrk="1" latinLnBrk="0" hangingPunct="1">
        <a:spcBef>
          <a:spcPct val="0"/>
        </a:spcBef>
        <a:buNone/>
        <a:defRPr kumimoji="0" sz="54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7" name="Rectangle 6"/>
          <p:cNvSpPr/>
          <p:nvPr/>
        </p:nvSpPr>
        <p:spPr bwMode="ltGray">
          <a:xfrm>
            <a:off x="4" y="2"/>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Placeholder 1"/>
          <p:cNvSpPr>
            <a:spLocks noGrp="1"/>
          </p:cNvSpPr>
          <p:nvPr>
            <p:ph type="title"/>
          </p:nvPr>
        </p:nvSpPr>
        <p:spPr>
          <a:xfrm>
            <a:off x="72000" y="72000"/>
            <a:ext cx="9000000" cy="126000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3"/>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dirty="0">
              <a:solidFill>
                <a:prstClr val="black">
                  <a:tint val="95000"/>
                </a:prstClr>
              </a:solidFill>
            </a:endParaRPr>
          </a:p>
        </p:txBody>
      </p:sp>
      <p:sp>
        <p:nvSpPr>
          <p:cNvPr id="5" name="Footer Placeholder 4"/>
          <p:cNvSpPr>
            <a:spLocks noGrp="1"/>
          </p:cNvSpPr>
          <p:nvPr>
            <p:ph type="ftr" sz="quarter" idx="3"/>
          </p:nvPr>
        </p:nvSpPr>
        <p:spPr>
          <a:xfrm>
            <a:off x="2640600"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hf hd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7" name="Rectangle 6"/>
          <p:cNvSpPr/>
          <p:nvPr/>
        </p:nvSpPr>
        <p:spPr bwMode="ltGray">
          <a:xfrm>
            <a:off x="4" y="2"/>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Placeholder 1"/>
          <p:cNvSpPr>
            <a:spLocks noGrp="1"/>
          </p:cNvSpPr>
          <p:nvPr>
            <p:ph type="title"/>
          </p:nvPr>
        </p:nvSpPr>
        <p:spPr>
          <a:xfrm>
            <a:off x="72000" y="72000"/>
            <a:ext cx="9000000" cy="126000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3"/>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dirty="0">
              <a:solidFill>
                <a:prstClr val="black">
                  <a:tint val="95000"/>
                </a:prstClr>
              </a:solidFill>
            </a:endParaRPr>
          </a:p>
        </p:txBody>
      </p:sp>
      <p:sp>
        <p:nvSpPr>
          <p:cNvPr id="5" name="Footer Placeholder 4"/>
          <p:cNvSpPr>
            <a:spLocks noGrp="1"/>
          </p:cNvSpPr>
          <p:nvPr>
            <p:ph type="ftr" sz="quarter" idx="3"/>
          </p:nvPr>
        </p:nvSpPr>
        <p:spPr>
          <a:xfrm>
            <a:off x="2640600"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Lst>
  <p:hf hd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7" name="Rectangle 6"/>
          <p:cNvSpPr/>
          <p:nvPr/>
        </p:nvSpPr>
        <p:spPr bwMode="ltGray">
          <a:xfrm>
            <a:off x="4" y="2"/>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Placeholder 1"/>
          <p:cNvSpPr>
            <a:spLocks noGrp="1"/>
          </p:cNvSpPr>
          <p:nvPr>
            <p:ph type="title"/>
          </p:nvPr>
        </p:nvSpPr>
        <p:spPr>
          <a:xfrm>
            <a:off x="72000" y="72000"/>
            <a:ext cx="9000000" cy="126000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3"/>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dirty="0">
              <a:solidFill>
                <a:prstClr val="black">
                  <a:tint val="95000"/>
                </a:prstClr>
              </a:solidFill>
            </a:endParaRPr>
          </a:p>
        </p:txBody>
      </p:sp>
      <p:sp>
        <p:nvSpPr>
          <p:cNvPr id="5" name="Footer Placeholder 4"/>
          <p:cNvSpPr>
            <a:spLocks noGrp="1"/>
          </p:cNvSpPr>
          <p:nvPr>
            <p:ph type="ftr" sz="quarter" idx="3"/>
          </p:nvPr>
        </p:nvSpPr>
        <p:spPr>
          <a:xfrm>
            <a:off x="2640600"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Lst>
  <p:hf hd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endParaRPr lang="en-IN" dirty="0">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r>
              <a:rPr lang="en-IN" smtClean="0">
                <a:solidFill>
                  <a:prstClr val="white">
                    <a:shade val="50000"/>
                  </a:prstClr>
                </a:solidFill>
              </a:rPr>
              <a:t>Dr. B.Satyanarayana, TIFR, Mumbai                                   Panjab University, Chandigarh                                   April 22, 2013</a:t>
            </a:r>
            <a:endParaRPr lang="en-IN" dirty="0">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AEC77EA8-29BB-41A8-8B2D-70A42895FD1B}" type="slidenum">
              <a:rPr lang="en-IN" smtClean="0">
                <a:solidFill>
                  <a:prstClr val="white">
                    <a:shade val="50000"/>
                  </a:prstClr>
                </a:solidFill>
              </a:rPr>
              <a:pPr/>
              <a:t>‹#›</a:t>
            </a:fld>
            <a:endParaRPr lang="en-IN" dirty="0">
              <a:solidFill>
                <a:prstClr val="white">
                  <a:shade val="50000"/>
                </a:prstClr>
              </a:solidFill>
            </a:endParaRPr>
          </a:p>
        </p:txBody>
      </p:sp>
    </p:spTree>
  </p:cSld>
  <p:clrMap bg1="dk1" tx1="lt1" bg2="dk2" tx2="lt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hf hdr="0" dt="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endParaRPr lang="en-IN" dirty="0">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r>
              <a:rPr lang="en-IN" smtClean="0">
                <a:solidFill>
                  <a:prstClr val="white">
                    <a:shade val="50000"/>
                  </a:prstClr>
                </a:solidFill>
              </a:rPr>
              <a:t>Dr. B.Satyanarayana, TIFR, Mumbai                                   Panjab University, Chandigarh                                   April 22, 2013</a:t>
            </a:r>
            <a:endParaRPr lang="en-IN" dirty="0">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AEC77EA8-29BB-41A8-8B2D-70A42895FD1B}" type="slidenum">
              <a:rPr lang="en-IN" smtClean="0">
                <a:solidFill>
                  <a:prstClr val="white">
                    <a:shade val="50000"/>
                  </a:prstClr>
                </a:solidFill>
              </a:rPr>
              <a:pPr/>
              <a:t>‹#›</a:t>
            </a:fld>
            <a:endParaRPr lang="en-IN" dirty="0">
              <a:solidFill>
                <a:prstClr val="white">
                  <a:shade val="50000"/>
                </a:prstClr>
              </a:solidFill>
            </a:endParaRPr>
          </a:p>
        </p:txBody>
      </p:sp>
    </p:spTree>
  </p:cSld>
  <p:clrMap bg1="dk1" tx1="lt1" bg2="dk2" tx2="lt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hf hdr="0" dt="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7" name="Rectangle 6"/>
          <p:cNvSpPr/>
          <p:nvPr/>
        </p:nvSpPr>
        <p:spPr bwMode="ltGray">
          <a:xfrm>
            <a:off x="4" y="2"/>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3"/>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dirty="0">
              <a:solidFill>
                <a:prstClr val="black">
                  <a:tint val="95000"/>
                </a:prstClr>
              </a:solidFill>
            </a:endParaRPr>
          </a:p>
        </p:txBody>
      </p:sp>
      <p:sp>
        <p:nvSpPr>
          <p:cNvPr id="5" name="Footer Placeholder 4"/>
          <p:cNvSpPr>
            <a:spLocks noGrp="1"/>
          </p:cNvSpPr>
          <p:nvPr>
            <p:ph type="ftr" sz="quarter" idx="3"/>
          </p:nvPr>
        </p:nvSpPr>
        <p:spPr>
          <a:xfrm>
            <a:off x="2640600"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hf hd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useBgFill="1">
        <p:nvSpPr>
          <p:cNvPr id="8" name="Rounded Rectangle 7"/>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028" name="Title Placeholder 21"/>
          <p:cNvSpPr>
            <a:spLocks noGrp="1"/>
          </p:cNvSpPr>
          <p:nvPr>
            <p:ph type="title"/>
          </p:nvPr>
        </p:nvSpPr>
        <p:spPr bwMode="auto">
          <a:xfrm>
            <a:off x="914400" y="274638"/>
            <a:ext cx="7772400" cy="1143000"/>
          </a:xfrm>
          <a:prstGeom prst="rect">
            <a:avLst/>
          </a:prstGeom>
          <a:noFill/>
          <a:ln w="9525">
            <a:noFill/>
            <a:miter lim="800000"/>
            <a:headEnd/>
            <a:tailEnd/>
          </a:ln>
        </p:spPr>
        <p:txBody>
          <a:bodyPr vert="horz" wrap="square" lIns="91440" tIns="45720" rIns="91440" bIns="91440" numCol="1" anchor="b" anchorCtr="0" compatLnSpc="1">
            <a:prstTxWarp prst="textNoShape">
              <a:avLst/>
            </a:prstTxWarp>
          </a:bodyPr>
          <a:lstStyle/>
          <a:p>
            <a:pPr lvl="0"/>
            <a:r>
              <a:rPr lang="en-US" smtClean="0"/>
              <a:t>Click to edit Master title style</a:t>
            </a:r>
          </a:p>
        </p:txBody>
      </p:sp>
      <p:sp>
        <p:nvSpPr>
          <p:cNvPr id="1029" name="Text Placeholder 12"/>
          <p:cNvSpPr>
            <a:spLocks noGrp="1"/>
          </p:cNvSpPr>
          <p:nvPr>
            <p:ph type="body" idx="1"/>
          </p:nvPr>
        </p:nvSpPr>
        <p:spPr bwMode="auto">
          <a:xfrm>
            <a:off x="914400" y="144780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fontAlgn="auto" latinLnBrk="0" hangingPunct="1">
              <a:spcBef>
                <a:spcPts val="0"/>
              </a:spcBef>
              <a:spcAft>
                <a:spcPts val="0"/>
              </a:spcAft>
              <a:defRPr kumimoji="0" sz="1400">
                <a:solidFill>
                  <a:schemeClr val="tx2"/>
                </a:solidFill>
                <a:latin typeface="+mn-lt"/>
                <a:cs typeface="+mn-cs"/>
              </a:defRPr>
            </a:lvl1pPr>
          </a:lstStyle>
          <a:p>
            <a:pPr>
              <a:defRPr/>
            </a:pPr>
            <a:endParaRPr lang="en-US" dirty="0">
              <a:solidFill>
                <a:srgbClr val="696464"/>
              </a:solidFill>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fontAlgn="auto" latinLnBrk="0" hangingPunct="1">
              <a:spcBef>
                <a:spcPts val="0"/>
              </a:spcBef>
              <a:spcAft>
                <a:spcPts val="0"/>
              </a:spcAft>
              <a:defRPr kumimoji="0" sz="1400">
                <a:solidFill>
                  <a:schemeClr val="tx2"/>
                </a:solidFill>
                <a:latin typeface="+mn-lt"/>
                <a:cs typeface="+mn-cs"/>
              </a:defRPr>
            </a:lvl1pPr>
          </a:lstStyle>
          <a:p>
            <a:pPr>
              <a:defRPr/>
            </a:pPr>
            <a:r>
              <a:rPr lang="en-IN" smtClean="0">
                <a:solidFill>
                  <a:srgbClr val="696464"/>
                </a:solidFill>
              </a:rPr>
              <a:t>Dr. B.Satyanarayana, TIFR, Mumbai                                   Panjab University, Chandigarh                                   April 22, 2013</a:t>
            </a:r>
            <a:endParaRPr lang="en-US" dirty="0">
              <a:solidFill>
                <a:srgbClr val="696464"/>
              </a:solidFill>
            </a:endParaRPr>
          </a:p>
        </p:txBody>
      </p:sp>
      <p:sp>
        <p:nvSpPr>
          <p:cNvPr id="23" name="Slide Number Placeholder 22"/>
          <p:cNvSpPr>
            <a:spLocks noGrp="1"/>
          </p:cNvSpPr>
          <p:nvPr>
            <p:ph type="sldNum" sz="quarter" idx="4"/>
          </p:nvPr>
        </p:nvSpPr>
        <p:spPr>
          <a:xfrm>
            <a:off x="146050" y="6210300"/>
            <a:ext cx="457200" cy="457200"/>
          </a:xfrm>
          <a:prstGeom prst="ellipse">
            <a:avLst/>
          </a:prstGeom>
          <a:solidFill>
            <a:schemeClr val="accent1"/>
          </a:solidFill>
        </p:spPr>
        <p:txBody>
          <a:bodyPr wrap="none" lIns="0" tIns="0" rIns="0" bIns="0" anchor="ctr" anchorCtr="1">
            <a:noAutofit/>
          </a:bodyPr>
          <a:lstStyle>
            <a:lvl1pPr algn="ctr" eaLnBrk="1" fontAlgn="auto" latinLnBrk="0" hangingPunct="1">
              <a:spcBef>
                <a:spcPts val="0"/>
              </a:spcBef>
              <a:spcAft>
                <a:spcPts val="0"/>
              </a:spcAft>
              <a:defRPr kumimoji="0" sz="1400">
                <a:solidFill>
                  <a:srgbClr val="FFFFFF"/>
                </a:solidFill>
                <a:latin typeface="+mj-lt"/>
                <a:ea typeface="+mj-ea"/>
                <a:cs typeface="+mj-cs"/>
              </a:defRPr>
            </a:lvl1pPr>
          </a:lstStyle>
          <a:p>
            <a:pPr>
              <a:defRPr/>
            </a:pPr>
            <a:fld id="{1F5A9C02-008D-4852-936A-3810966D472D}"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Lst>
  <p:hf hd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pitchFamily="34" charset="0"/>
        </a:defRPr>
      </a:lvl2pPr>
      <a:lvl3pPr algn="l" rtl="0" eaLnBrk="0" fontAlgn="base" hangingPunct="0">
        <a:spcBef>
          <a:spcPct val="0"/>
        </a:spcBef>
        <a:spcAft>
          <a:spcPct val="0"/>
        </a:spcAft>
        <a:defRPr sz="4000">
          <a:solidFill>
            <a:schemeClr val="tx2"/>
          </a:solidFill>
          <a:latin typeface="Franklin Gothic Book" pitchFamily="34" charset="0"/>
        </a:defRPr>
      </a:lvl3pPr>
      <a:lvl4pPr algn="l" rtl="0" eaLnBrk="0" fontAlgn="base" hangingPunct="0">
        <a:spcBef>
          <a:spcPct val="0"/>
        </a:spcBef>
        <a:spcAft>
          <a:spcPct val="0"/>
        </a:spcAft>
        <a:defRPr sz="4000">
          <a:solidFill>
            <a:schemeClr val="tx2"/>
          </a:solidFill>
          <a:latin typeface="Franklin Gothic Book" pitchFamily="34" charset="0"/>
        </a:defRPr>
      </a:lvl4pPr>
      <a:lvl5pPr algn="l" rtl="0" eaLnBrk="0" fontAlgn="base" hangingPunct="0">
        <a:spcBef>
          <a:spcPct val="0"/>
        </a:spcBef>
        <a:spcAft>
          <a:spcPct val="0"/>
        </a:spcAft>
        <a:defRPr sz="4000">
          <a:solidFill>
            <a:schemeClr val="tx2"/>
          </a:solidFill>
          <a:latin typeface="Franklin Gothic Book" pitchFamily="34" charset="0"/>
        </a:defRPr>
      </a:lvl5pPr>
      <a:lvl6pPr marL="457200" algn="l" rtl="0" fontAlgn="base">
        <a:spcBef>
          <a:spcPct val="0"/>
        </a:spcBef>
        <a:spcAft>
          <a:spcPct val="0"/>
        </a:spcAft>
        <a:defRPr sz="4000">
          <a:solidFill>
            <a:schemeClr val="tx2"/>
          </a:solidFill>
          <a:latin typeface="Franklin Gothic Book" pitchFamily="34" charset="0"/>
        </a:defRPr>
      </a:lvl6pPr>
      <a:lvl7pPr marL="914400" algn="l" rtl="0" fontAlgn="base">
        <a:spcBef>
          <a:spcPct val="0"/>
        </a:spcBef>
        <a:spcAft>
          <a:spcPct val="0"/>
        </a:spcAft>
        <a:defRPr sz="4000">
          <a:solidFill>
            <a:schemeClr val="tx2"/>
          </a:solidFill>
          <a:latin typeface="Franklin Gothic Book" pitchFamily="34" charset="0"/>
        </a:defRPr>
      </a:lvl7pPr>
      <a:lvl8pPr marL="1371600" algn="l" rtl="0" fontAlgn="base">
        <a:spcBef>
          <a:spcPct val="0"/>
        </a:spcBef>
        <a:spcAft>
          <a:spcPct val="0"/>
        </a:spcAft>
        <a:defRPr sz="4000">
          <a:solidFill>
            <a:schemeClr val="tx2"/>
          </a:solidFill>
          <a:latin typeface="Franklin Gothic Book" pitchFamily="34" charset="0"/>
        </a:defRPr>
      </a:lvl8pPr>
      <a:lvl9pPr marL="1828800" algn="l" rtl="0" fontAlgn="base">
        <a:spcBef>
          <a:spcPct val="0"/>
        </a:spcBef>
        <a:spcAft>
          <a:spcPct val="0"/>
        </a:spcAft>
        <a:defRPr sz="4000">
          <a:solidFill>
            <a:schemeClr val="tx2"/>
          </a:solidFill>
          <a:latin typeface="Franklin Gothic Book" pitchFamily="34" charset="0"/>
        </a:defRPr>
      </a:lvl9pPr>
    </p:titleStyle>
    <p:bodyStyle>
      <a:lvl1pPr marL="273050" indent="-273050" algn="l" rtl="0" eaLnBrk="0" fontAlgn="base" hangingPunct="0">
        <a:spcBef>
          <a:spcPts val="575"/>
        </a:spcBef>
        <a:spcAft>
          <a:spcPct val="0"/>
        </a:spcAft>
        <a:buClr>
          <a:schemeClr val="accent1"/>
        </a:buClr>
        <a:buSzPct val="85000"/>
        <a:buFont typeface="Wingdings 2" pitchFamily="18" charset="2"/>
        <a:buChar char=""/>
        <a:defRPr sz="2600" kern="1200">
          <a:solidFill>
            <a:schemeClr val="tx1"/>
          </a:solidFill>
          <a:latin typeface="+mn-lt"/>
          <a:ea typeface="+mn-ea"/>
          <a:cs typeface="+mn-cs"/>
        </a:defRPr>
      </a:lvl1pPr>
      <a:lvl2pPr marL="547688" indent="-228600" algn="l" rtl="0" eaLnBrk="0" fontAlgn="base" hangingPunct="0">
        <a:spcBef>
          <a:spcPts val="375"/>
        </a:spcBef>
        <a:spcAft>
          <a:spcPct val="0"/>
        </a:spcAft>
        <a:buClr>
          <a:schemeClr val="accent2"/>
        </a:buClr>
        <a:buSzPct val="85000"/>
        <a:buFont typeface="Wingdings 2" pitchFamily="18" charset="2"/>
        <a:buChar char=""/>
        <a:defRPr sz="2400" kern="1200">
          <a:solidFill>
            <a:schemeClr val="tx1"/>
          </a:solidFill>
          <a:latin typeface="+mn-lt"/>
          <a:ea typeface="+mn-ea"/>
          <a:cs typeface="+mn-cs"/>
        </a:defRPr>
      </a:lvl2pPr>
      <a:lvl3pPr marL="822325" indent="-228600" algn="l" rtl="0" eaLnBrk="0" fontAlgn="base" hangingPunct="0">
        <a:spcBef>
          <a:spcPts val="375"/>
        </a:spcBef>
        <a:spcAft>
          <a:spcPct val="0"/>
        </a:spcAft>
        <a:buClr>
          <a:srgbClr val="E6B1AB"/>
        </a:buClr>
        <a:buSzPct val="8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ts val="375"/>
        </a:spcBef>
        <a:spcAft>
          <a:spcPct val="0"/>
        </a:spcAft>
        <a:buClr>
          <a:srgbClr val="A28E6A"/>
        </a:buClr>
        <a:buSzPct val="80000"/>
        <a:buFont typeface="Wingdings 2" pitchFamily="18" charset="2"/>
        <a:buChar char=""/>
        <a:defRPr sz="2000" kern="1200">
          <a:solidFill>
            <a:schemeClr val="tx1"/>
          </a:solidFill>
          <a:latin typeface="+mn-lt"/>
          <a:ea typeface="+mn-ea"/>
          <a:cs typeface="+mn-cs"/>
        </a:defRPr>
      </a:lvl4pPr>
      <a:lvl5pPr marL="1371600" indent="-228600" algn="l" rtl="0" eaLnBrk="0" fontAlgn="base" hangingPunct="0">
        <a:spcBef>
          <a:spcPts val="375"/>
        </a:spcBef>
        <a:spcAft>
          <a:spcPct val="0"/>
        </a:spcAft>
        <a:buClr>
          <a:srgbClr val="A28E6A"/>
        </a:buClr>
        <a:buChar char="o"/>
        <a:defRPr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endParaRPr lang="en-IN" dirty="0">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r>
              <a:rPr lang="en-IN" smtClean="0">
                <a:solidFill>
                  <a:prstClr val="white">
                    <a:shade val="50000"/>
                  </a:prstClr>
                </a:solidFill>
              </a:rPr>
              <a:t>Dr. B.Satyanarayana, TIFR, Mumbai                                   Panjab University, Chandigarh                                   April 22, 2013</a:t>
            </a:r>
            <a:endParaRPr lang="en-IN" dirty="0">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AEC77EA8-29BB-41A8-8B2D-70A42895FD1B}" type="slidenum">
              <a:rPr lang="en-IN" smtClean="0">
                <a:solidFill>
                  <a:prstClr val="white">
                    <a:shade val="50000"/>
                  </a:prstClr>
                </a:solidFill>
              </a:rPr>
              <a:pPr/>
              <a:t>‹#›</a:t>
            </a:fld>
            <a:endParaRPr lang="en-IN" dirty="0">
              <a:solidFill>
                <a:prstClr val="white">
                  <a:shade val="50000"/>
                </a:prstClr>
              </a:solidFill>
            </a:endParaRPr>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useBgFill="1">
        <p:nvSpPr>
          <p:cNvPr id="8" name="Rounded Rectangle 7"/>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028" name="Title Placeholder 21"/>
          <p:cNvSpPr>
            <a:spLocks noGrp="1"/>
          </p:cNvSpPr>
          <p:nvPr>
            <p:ph type="title"/>
          </p:nvPr>
        </p:nvSpPr>
        <p:spPr bwMode="auto">
          <a:xfrm>
            <a:off x="914400" y="274638"/>
            <a:ext cx="7772400" cy="1143000"/>
          </a:xfrm>
          <a:prstGeom prst="rect">
            <a:avLst/>
          </a:prstGeom>
          <a:noFill/>
          <a:ln w="9525">
            <a:noFill/>
            <a:miter lim="800000"/>
            <a:headEnd/>
            <a:tailEnd/>
          </a:ln>
        </p:spPr>
        <p:txBody>
          <a:bodyPr vert="horz" wrap="square" lIns="91440" tIns="45720" rIns="91440" bIns="91440" numCol="1" anchor="b" anchorCtr="0" compatLnSpc="1">
            <a:prstTxWarp prst="textNoShape">
              <a:avLst/>
            </a:prstTxWarp>
          </a:bodyPr>
          <a:lstStyle/>
          <a:p>
            <a:pPr lvl="0"/>
            <a:r>
              <a:rPr lang="en-US" smtClean="0"/>
              <a:t>Click to edit Master title style</a:t>
            </a:r>
          </a:p>
        </p:txBody>
      </p:sp>
      <p:sp>
        <p:nvSpPr>
          <p:cNvPr id="1029" name="Text Placeholder 12"/>
          <p:cNvSpPr>
            <a:spLocks noGrp="1"/>
          </p:cNvSpPr>
          <p:nvPr>
            <p:ph type="body" idx="1"/>
          </p:nvPr>
        </p:nvSpPr>
        <p:spPr bwMode="auto">
          <a:xfrm>
            <a:off x="914400" y="144780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fontAlgn="auto" latinLnBrk="0" hangingPunct="1">
              <a:spcBef>
                <a:spcPts val="0"/>
              </a:spcBef>
              <a:spcAft>
                <a:spcPts val="0"/>
              </a:spcAft>
              <a:defRPr kumimoji="0" sz="1400">
                <a:solidFill>
                  <a:schemeClr val="tx2"/>
                </a:solidFill>
                <a:latin typeface="+mn-lt"/>
                <a:cs typeface="+mn-cs"/>
              </a:defRPr>
            </a:lvl1pPr>
          </a:lstStyle>
          <a:p>
            <a:pPr>
              <a:defRPr/>
            </a:pPr>
            <a:endParaRPr lang="en-US" dirty="0">
              <a:solidFill>
                <a:srgbClr val="696464"/>
              </a:solidFill>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fontAlgn="auto" latinLnBrk="0" hangingPunct="1">
              <a:spcBef>
                <a:spcPts val="0"/>
              </a:spcBef>
              <a:spcAft>
                <a:spcPts val="0"/>
              </a:spcAft>
              <a:defRPr kumimoji="0" sz="1400">
                <a:solidFill>
                  <a:schemeClr val="tx2"/>
                </a:solidFill>
                <a:latin typeface="+mn-lt"/>
                <a:cs typeface="+mn-cs"/>
              </a:defRPr>
            </a:lvl1pPr>
          </a:lstStyle>
          <a:p>
            <a:pPr>
              <a:defRPr/>
            </a:pPr>
            <a:r>
              <a:rPr lang="en-IN" smtClean="0">
                <a:solidFill>
                  <a:srgbClr val="696464"/>
                </a:solidFill>
              </a:rPr>
              <a:t>Dr. B.Satyanarayana, TIFR, Mumbai                                   Panjab University, Chandigarh                                   April 22, 2013</a:t>
            </a:r>
            <a:endParaRPr lang="en-US" dirty="0">
              <a:solidFill>
                <a:srgbClr val="696464"/>
              </a:solidFill>
            </a:endParaRPr>
          </a:p>
        </p:txBody>
      </p:sp>
      <p:sp>
        <p:nvSpPr>
          <p:cNvPr id="23" name="Slide Number Placeholder 22"/>
          <p:cNvSpPr>
            <a:spLocks noGrp="1"/>
          </p:cNvSpPr>
          <p:nvPr>
            <p:ph type="sldNum" sz="quarter" idx="4"/>
          </p:nvPr>
        </p:nvSpPr>
        <p:spPr>
          <a:xfrm>
            <a:off x="146050" y="6210300"/>
            <a:ext cx="457200" cy="457200"/>
          </a:xfrm>
          <a:prstGeom prst="ellipse">
            <a:avLst/>
          </a:prstGeom>
          <a:solidFill>
            <a:schemeClr val="accent1"/>
          </a:solidFill>
        </p:spPr>
        <p:txBody>
          <a:bodyPr wrap="none" lIns="0" tIns="0" rIns="0" bIns="0" anchor="ctr" anchorCtr="1">
            <a:noAutofit/>
          </a:bodyPr>
          <a:lstStyle>
            <a:lvl1pPr algn="ctr" eaLnBrk="1" fontAlgn="auto" latinLnBrk="0" hangingPunct="1">
              <a:spcBef>
                <a:spcPts val="0"/>
              </a:spcBef>
              <a:spcAft>
                <a:spcPts val="0"/>
              </a:spcAft>
              <a:defRPr kumimoji="0" sz="1400">
                <a:solidFill>
                  <a:srgbClr val="FFFFFF"/>
                </a:solidFill>
                <a:latin typeface="+mj-lt"/>
                <a:ea typeface="+mj-ea"/>
                <a:cs typeface="+mj-cs"/>
              </a:defRPr>
            </a:lvl1pPr>
          </a:lstStyle>
          <a:p>
            <a:pPr>
              <a:defRPr/>
            </a:pPr>
            <a:fld id="{1F5A9C02-008D-4852-936A-3810966D472D}"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hd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pitchFamily="34" charset="0"/>
        </a:defRPr>
      </a:lvl2pPr>
      <a:lvl3pPr algn="l" rtl="0" eaLnBrk="0" fontAlgn="base" hangingPunct="0">
        <a:spcBef>
          <a:spcPct val="0"/>
        </a:spcBef>
        <a:spcAft>
          <a:spcPct val="0"/>
        </a:spcAft>
        <a:defRPr sz="4000">
          <a:solidFill>
            <a:schemeClr val="tx2"/>
          </a:solidFill>
          <a:latin typeface="Franklin Gothic Book" pitchFamily="34" charset="0"/>
        </a:defRPr>
      </a:lvl3pPr>
      <a:lvl4pPr algn="l" rtl="0" eaLnBrk="0" fontAlgn="base" hangingPunct="0">
        <a:spcBef>
          <a:spcPct val="0"/>
        </a:spcBef>
        <a:spcAft>
          <a:spcPct val="0"/>
        </a:spcAft>
        <a:defRPr sz="4000">
          <a:solidFill>
            <a:schemeClr val="tx2"/>
          </a:solidFill>
          <a:latin typeface="Franklin Gothic Book" pitchFamily="34" charset="0"/>
        </a:defRPr>
      </a:lvl4pPr>
      <a:lvl5pPr algn="l" rtl="0" eaLnBrk="0" fontAlgn="base" hangingPunct="0">
        <a:spcBef>
          <a:spcPct val="0"/>
        </a:spcBef>
        <a:spcAft>
          <a:spcPct val="0"/>
        </a:spcAft>
        <a:defRPr sz="4000">
          <a:solidFill>
            <a:schemeClr val="tx2"/>
          </a:solidFill>
          <a:latin typeface="Franklin Gothic Book" pitchFamily="34" charset="0"/>
        </a:defRPr>
      </a:lvl5pPr>
      <a:lvl6pPr marL="457200" algn="l" rtl="0" fontAlgn="base">
        <a:spcBef>
          <a:spcPct val="0"/>
        </a:spcBef>
        <a:spcAft>
          <a:spcPct val="0"/>
        </a:spcAft>
        <a:defRPr sz="4000">
          <a:solidFill>
            <a:schemeClr val="tx2"/>
          </a:solidFill>
          <a:latin typeface="Franklin Gothic Book" pitchFamily="34" charset="0"/>
        </a:defRPr>
      </a:lvl6pPr>
      <a:lvl7pPr marL="914400" algn="l" rtl="0" fontAlgn="base">
        <a:spcBef>
          <a:spcPct val="0"/>
        </a:spcBef>
        <a:spcAft>
          <a:spcPct val="0"/>
        </a:spcAft>
        <a:defRPr sz="4000">
          <a:solidFill>
            <a:schemeClr val="tx2"/>
          </a:solidFill>
          <a:latin typeface="Franklin Gothic Book" pitchFamily="34" charset="0"/>
        </a:defRPr>
      </a:lvl7pPr>
      <a:lvl8pPr marL="1371600" algn="l" rtl="0" fontAlgn="base">
        <a:spcBef>
          <a:spcPct val="0"/>
        </a:spcBef>
        <a:spcAft>
          <a:spcPct val="0"/>
        </a:spcAft>
        <a:defRPr sz="4000">
          <a:solidFill>
            <a:schemeClr val="tx2"/>
          </a:solidFill>
          <a:latin typeface="Franklin Gothic Book" pitchFamily="34" charset="0"/>
        </a:defRPr>
      </a:lvl8pPr>
      <a:lvl9pPr marL="1828800" algn="l" rtl="0" fontAlgn="base">
        <a:spcBef>
          <a:spcPct val="0"/>
        </a:spcBef>
        <a:spcAft>
          <a:spcPct val="0"/>
        </a:spcAft>
        <a:defRPr sz="4000">
          <a:solidFill>
            <a:schemeClr val="tx2"/>
          </a:solidFill>
          <a:latin typeface="Franklin Gothic Book" pitchFamily="34" charset="0"/>
        </a:defRPr>
      </a:lvl9pPr>
    </p:titleStyle>
    <p:bodyStyle>
      <a:lvl1pPr marL="273050" indent="-273050" algn="l" rtl="0" eaLnBrk="0" fontAlgn="base" hangingPunct="0">
        <a:spcBef>
          <a:spcPts val="575"/>
        </a:spcBef>
        <a:spcAft>
          <a:spcPct val="0"/>
        </a:spcAft>
        <a:buClr>
          <a:schemeClr val="accent1"/>
        </a:buClr>
        <a:buSzPct val="85000"/>
        <a:buFont typeface="Wingdings 2" pitchFamily="18" charset="2"/>
        <a:buChar char=""/>
        <a:defRPr sz="2600" kern="1200">
          <a:solidFill>
            <a:schemeClr val="tx1"/>
          </a:solidFill>
          <a:latin typeface="+mn-lt"/>
          <a:ea typeface="+mn-ea"/>
          <a:cs typeface="+mn-cs"/>
        </a:defRPr>
      </a:lvl1pPr>
      <a:lvl2pPr marL="547688" indent="-228600" algn="l" rtl="0" eaLnBrk="0" fontAlgn="base" hangingPunct="0">
        <a:spcBef>
          <a:spcPts val="375"/>
        </a:spcBef>
        <a:spcAft>
          <a:spcPct val="0"/>
        </a:spcAft>
        <a:buClr>
          <a:schemeClr val="accent2"/>
        </a:buClr>
        <a:buSzPct val="85000"/>
        <a:buFont typeface="Wingdings 2" pitchFamily="18" charset="2"/>
        <a:buChar char=""/>
        <a:defRPr sz="2400" kern="1200">
          <a:solidFill>
            <a:schemeClr val="tx1"/>
          </a:solidFill>
          <a:latin typeface="+mn-lt"/>
          <a:ea typeface="+mn-ea"/>
          <a:cs typeface="+mn-cs"/>
        </a:defRPr>
      </a:lvl2pPr>
      <a:lvl3pPr marL="822325" indent="-228600" algn="l" rtl="0" eaLnBrk="0" fontAlgn="base" hangingPunct="0">
        <a:spcBef>
          <a:spcPts val="375"/>
        </a:spcBef>
        <a:spcAft>
          <a:spcPct val="0"/>
        </a:spcAft>
        <a:buClr>
          <a:srgbClr val="E6B1AB"/>
        </a:buClr>
        <a:buSzPct val="8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ts val="375"/>
        </a:spcBef>
        <a:spcAft>
          <a:spcPct val="0"/>
        </a:spcAft>
        <a:buClr>
          <a:srgbClr val="A28E6A"/>
        </a:buClr>
        <a:buSzPct val="80000"/>
        <a:buFont typeface="Wingdings 2" pitchFamily="18" charset="2"/>
        <a:buChar char=""/>
        <a:defRPr sz="2000" kern="1200">
          <a:solidFill>
            <a:schemeClr val="tx1"/>
          </a:solidFill>
          <a:latin typeface="+mn-lt"/>
          <a:ea typeface="+mn-ea"/>
          <a:cs typeface="+mn-cs"/>
        </a:defRPr>
      </a:lvl4pPr>
      <a:lvl5pPr marL="1371600" indent="-228600" algn="l" rtl="0" eaLnBrk="0" fontAlgn="base" hangingPunct="0">
        <a:spcBef>
          <a:spcPts val="375"/>
        </a:spcBef>
        <a:spcAft>
          <a:spcPct val="0"/>
        </a:spcAft>
        <a:buClr>
          <a:srgbClr val="A28E6A"/>
        </a:buClr>
        <a:buChar char="o"/>
        <a:defRPr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7" name="Rectangle 6"/>
          <p:cNvSpPr/>
          <p:nvPr/>
        </p:nvSpPr>
        <p:spPr bwMode="ltGray">
          <a:xfrm>
            <a:off x="4" y="2"/>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Placeholder 1"/>
          <p:cNvSpPr>
            <a:spLocks noGrp="1"/>
          </p:cNvSpPr>
          <p:nvPr>
            <p:ph type="title"/>
          </p:nvPr>
        </p:nvSpPr>
        <p:spPr>
          <a:xfrm>
            <a:off x="72000" y="72000"/>
            <a:ext cx="9000000" cy="126000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3"/>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dirty="0">
              <a:solidFill>
                <a:prstClr val="black">
                  <a:tint val="95000"/>
                </a:prstClr>
              </a:solidFill>
            </a:endParaRPr>
          </a:p>
        </p:txBody>
      </p:sp>
      <p:sp>
        <p:nvSpPr>
          <p:cNvPr id="5" name="Footer Placeholder 4"/>
          <p:cNvSpPr>
            <a:spLocks noGrp="1"/>
          </p:cNvSpPr>
          <p:nvPr>
            <p:ph type="ftr" sz="quarter" idx="3"/>
          </p:nvPr>
        </p:nvSpPr>
        <p:spPr>
          <a:xfrm>
            <a:off x="2640600"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hf hd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7" name="Rectangle 6"/>
          <p:cNvSpPr/>
          <p:nvPr/>
        </p:nvSpPr>
        <p:spPr bwMode="ltGray">
          <a:xfrm>
            <a:off x="4" y="2"/>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Placeholder 1"/>
          <p:cNvSpPr>
            <a:spLocks noGrp="1"/>
          </p:cNvSpPr>
          <p:nvPr>
            <p:ph type="title"/>
          </p:nvPr>
        </p:nvSpPr>
        <p:spPr>
          <a:xfrm>
            <a:off x="72000" y="72000"/>
            <a:ext cx="9000000" cy="126000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3"/>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dirty="0">
              <a:solidFill>
                <a:prstClr val="black">
                  <a:tint val="95000"/>
                </a:prstClr>
              </a:solidFill>
            </a:endParaRPr>
          </a:p>
        </p:txBody>
      </p:sp>
      <p:sp>
        <p:nvSpPr>
          <p:cNvPr id="5" name="Footer Placeholder 4"/>
          <p:cNvSpPr>
            <a:spLocks noGrp="1"/>
          </p:cNvSpPr>
          <p:nvPr>
            <p:ph type="ftr" sz="quarter" idx="3"/>
          </p:nvPr>
        </p:nvSpPr>
        <p:spPr>
          <a:xfrm>
            <a:off x="2640600"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hf hd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7" name="Rectangle 6"/>
          <p:cNvSpPr/>
          <p:nvPr/>
        </p:nvSpPr>
        <p:spPr bwMode="ltGray">
          <a:xfrm>
            <a:off x="4" y="2"/>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Placeholder 1"/>
          <p:cNvSpPr>
            <a:spLocks noGrp="1"/>
          </p:cNvSpPr>
          <p:nvPr>
            <p:ph type="title"/>
          </p:nvPr>
        </p:nvSpPr>
        <p:spPr>
          <a:xfrm>
            <a:off x="72000" y="72000"/>
            <a:ext cx="9000000" cy="126000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3"/>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dirty="0">
              <a:solidFill>
                <a:prstClr val="black">
                  <a:tint val="95000"/>
                </a:prstClr>
              </a:solidFill>
            </a:endParaRPr>
          </a:p>
        </p:txBody>
      </p:sp>
      <p:sp>
        <p:nvSpPr>
          <p:cNvPr id="5" name="Footer Placeholder 4"/>
          <p:cNvSpPr>
            <a:spLocks noGrp="1"/>
          </p:cNvSpPr>
          <p:nvPr>
            <p:ph type="ftr" sz="quarter" idx="3"/>
          </p:nvPr>
        </p:nvSpPr>
        <p:spPr>
          <a:xfrm>
            <a:off x="2640600"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hf hd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7" name="Rectangle 6"/>
          <p:cNvSpPr/>
          <p:nvPr/>
        </p:nvSpPr>
        <p:spPr bwMode="ltGray">
          <a:xfrm>
            <a:off x="4" y="2"/>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Placeholder 1"/>
          <p:cNvSpPr>
            <a:spLocks noGrp="1"/>
          </p:cNvSpPr>
          <p:nvPr>
            <p:ph type="title"/>
          </p:nvPr>
        </p:nvSpPr>
        <p:spPr>
          <a:xfrm>
            <a:off x="72000" y="72000"/>
            <a:ext cx="9000000" cy="126000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3"/>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dirty="0">
              <a:solidFill>
                <a:prstClr val="black">
                  <a:tint val="95000"/>
                </a:prstClr>
              </a:solidFill>
            </a:endParaRPr>
          </a:p>
        </p:txBody>
      </p:sp>
      <p:sp>
        <p:nvSpPr>
          <p:cNvPr id="5" name="Footer Placeholder 4"/>
          <p:cNvSpPr>
            <a:spLocks noGrp="1"/>
          </p:cNvSpPr>
          <p:nvPr>
            <p:ph type="ftr" sz="quarter" idx="3"/>
          </p:nvPr>
        </p:nvSpPr>
        <p:spPr>
          <a:xfrm>
            <a:off x="2640600"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hf hd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7" name="Rectangle 6"/>
          <p:cNvSpPr/>
          <p:nvPr/>
        </p:nvSpPr>
        <p:spPr bwMode="ltGray">
          <a:xfrm>
            <a:off x="4" y="2"/>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Placeholder 1"/>
          <p:cNvSpPr>
            <a:spLocks noGrp="1"/>
          </p:cNvSpPr>
          <p:nvPr>
            <p:ph type="title"/>
          </p:nvPr>
        </p:nvSpPr>
        <p:spPr>
          <a:xfrm>
            <a:off x="72000" y="72000"/>
            <a:ext cx="9000000" cy="126000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3"/>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dirty="0">
              <a:solidFill>
                <a:prstClr val="black">
                  <a:tint val="95000"/>
                </a:prstClr>
              </a:solidFill>
            </a:endParaRPr>
          </a:p>
        </p:txBody>
      </p:sp>
      <p:sp>
        <p:nvSpPr>
          <p:cNvPr id="5" name="Footer Placeholder 4"/>
          <p:cNvSpPr>
            <a:spLocks noGrp="1"/>
          </p:cNvSpPr>
          <p:nvPr>
            <p:ph type="ftr" sz="quarter" idx="3"/>
          </p:nvPr>
        </p:nvSpPr>
        <p:spPr>
          <a:xfrm>
            <a:off x="2640600"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hf hd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7" name="Rectangle 6"/>
          <p:cNvSpPr/>
          <p:nvPr/>
        </p:nvSpPr>
        <p:spPr bwMode="ltGray">
          <a:xfrm>
            <a:off x="4" y="2"/>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Placeholder 1"/>
          <p:cNvSpPr>
            <a:spLocks noGrp="1"/>
          </p:cNvSpPr>
          <p:nvPr>
            <p:ph type="title"/>
          </p:nvPr>
        </p:nvSpPr>
        <p:spPr>
          <a:xfrm>
            <a:off x="72000" y="72000"/>
            <a:ext cx="9000000" cy="126000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3"/>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dirty="0">
              <a:solidFill>
                <a:prstClr val="black">
                  <a:tint val="95000"/>
                </a:prstClr>
              </a:solidFill>
            </a:endParaRPr>
          </a:p>
        </p:txBody>
      </p:sp>
      <p:sp>
        <p:nvSpPr>
          <p:cNvPr id="5" name="Footer Placeholder 4"/>
          <p:cNvSpPr>
            <a:spLocks noGrp="1"/>
          </p:cNvSpPr>
          <p:nvPr>
            <p:ph type="ftr" sz="quarter" idx="3"/>
          </p:nvPr>
        </p:nvSpPr>
        <p:spPr>
          <a:xfrm>
            <a:off x="2640600"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p:hf hd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6.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file:///F:\INO\presentation\DAE-DST-Detector.pptx"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4.png"/><Relationship Id="rId7" Type="http://schemas.openxmlformats.org/officeDocument/2006/relationships/image" Target="../media/image20.jpe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hyperlink" Target="file:///F:\INO\presentation\DAE-DST-Detector.pptx" TargetMode="External"/><Relationship Id="rId5" Type="http://schemas.openxmlformats.org/officeDocument/2006/relationships/image" Target="../media/image26.pn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video" Target="file:///D:\Meetings\IEI-Madurai\ical-animation.wmv"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52.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0.xml"/><Relationship Id="rId1" Type="http://schemas.openxmlformats.org/officeDocument/2006/relationships/slideLayout" Target="../slideLayouts/slideLayout62.xml"/><Relationship Id="rId4" Type="http://schemas.openxmlformats.org/officeDocument/2006/relationships/image" Target="../media/image34.wm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0.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62.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62.xml"/><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oleObject" Target="../embeddings/oleObject6.bin"/><Relationship Id="rId2" Type="http://schemas.openxmlformats.org/officeDocument/2006/relationships/slideLayout" Target="../slideLayouts/slideLayout136.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 Id="rId9" Type="http://schemas.openxmlformats.org/officeDocument/2006/relationships/image" Target="../media/image7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4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7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4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8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93.jpeg"/><Relationship Id="rId13" Type="http://schemas.openxmlformats.org/officeDocument/2006/relationships/image" Target="../media/image98.jpeg"/><Relationship Id="rId3" Type="http://schemas.openxmlformats.org/officeDocument/2006/relationships/image" Target="../media/image88.jpeg"/><Relationship Id="rId7" Type="http://schemas.openxmlformats.org/officeDocument/2006/relationships/image" Target="../media/image92.jpeg"/><Relationship Id="rId12" Type="http://schemas.openxmlformats.org/officeDocument/2006/relationships/image" Target="../media/image97.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91.png"/><Relationship Id="rId11" Type="http://schemas.openxmlformats.org/officeDocument/2006/relationships/image" Target="../media/image96.jpeg"/><Relationship Id="rId5" Type="http://schemas.openxmlformats.org/officeDocument/2006/relationships/image" Target="../media/image90.jpeg"/><Relationship Id="rId15" Type="http://schemas.openxmlformats.org/officeDocument/2006/relationships/image" Target="../media/image100.jpeg"/><Relationship Id="rId10" Type="http://schemas.openxmlformats.org/officeDocument/2006/relationships/image" Target="../media/image95.jpeg"/><Relationship Id="rId4" Type="http://schemas.openxmlformats.org/officeDocument/2006/relationships/image" Target="../media/image89.jpeg"/><Relationship Id="rId9" Type="http://schemas.openxmlformats.org/officeDocument/2006/relationships/image" Target="../media/image94.jpeg"/><Relationship Id="rId14" Type="http://schemas.openxmlformats.org/officeDocument/2006/relationships/image" Target="../media/image99.jpeg"/></Relationships>
</file>

<file path=ppt/slides/_rels/slide52.xml.rels><?xml version="1.0" encoding="UTF-8" standalone="yes"?>
<Relationships xmlns="http://schemas.openxmlformats.org/package/2006/relationships"><Relationship Id="rId3" Type="http://schemas.openxmlformats.org/officeDocument/2006/relationships/hyperlink" Target="http://www.hecr.tifr.res.in/~ino/daqweb_display/index.html"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102.png"/><Relationship Id="rId4" Type="http://schemas.openxmlformats.org/officeDocument/2006/relationships/image" Target="../media/image101.png"/></Relationships>
</file>

<file path=ppt/slides/_rels/slide5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05.png"/><Relationship Id="rId1" Type="http://schemas.openxmlformats.org/officeDocument/2006/relationships/slideLayout" Target="../slideLayouts/slideLayout98.xml"/><Relationship Id="rId5" Type="http://schemas.openxmlformats.org/officeDocument/2006/relationships/image" Target="../media/image107.jpeg"/><Relationship Id="rId4" Type="http://schemas.openxmlformats.org/officeDocument/2006/relationships/image" Target="../media/image106.jpeg"/></Relationships>
</file>

<file path=ppt/slides/_rels/slide5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6.xml"/><Relationship Id="rId4" Type="http://schemas.openxmlformats.org/officeDocument/2006/relationships/image" Target="../media/image111.jpeg"/></Relationships>
</file>

<file path=ppt/slides/_rels/slide5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6.xml"/><Relationship Id="rId6" Type="http://schemas.openxmlformats.org/officeDocument/2006/relationships/image" Target="../media/image116.png"/><Relationship Id="rId5" Type="http://schemas.openxmlformats.org/officeDocument/2006/relationships/image" Target="../media/image115.jpeg"/><Relationship Id="rId4" Type="http://schemas.openxmlformats.org/officeDocument/2006/relationships/image" Target="../media/image114.png"/></Relationships>
</file>

<file path=ppt/slides/_rels/slide5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7.jpeg"/><Relationship Id="rId1" Type="http://schemas.openxmlformats.org/officeDocument/2006/relationships/slideLayout" Target="../slideLayouts/slideLayout6.xml"/><Relationship Id="rId6" Type="http://schemas.openxmlformats.org/officeDocument/2006/relationships/image" Target="../media/image116.png"/><Relationship Id="rId5" Type="http://schemas.openxmlformats.org/officeDocument/2006/relationships/image" Target="../media/image115.jpeg"/><Relationship Id="rId4" Type="http://schemas.openxmlformats.org/officeDocument/2006/relationships/image" Target="../media/image114.png"/></Relationships>
</file>

<file path=ppt/slides/_rels/slide5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55.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44.xml"/></Relationships>
</file>

<file path=ppt/slides/_rels/slide6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35.jpeg"/><Relationship Id="rId7" Type="http://schemas.openxmlformats.org/officeDocument/2006/relationships/image" Target="../media/image139.jpeg"/><Relationship Id="rId2" Type="http://schemas.openxmlformats.org/officeDocument/2006/relationships/image" Target="../media/image134.jpeg"/><Relationship Id="rId1" Type="http://schemas.openxmlformats.org/officeDocument/2006/relationships/slideLayout" Target="../slideLayouts/slideLayout2.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7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2.xml"/><Relationship Id="rId5" Type="http://schemas.openxmlformats.org/officeDocument/2006/relationships/image" Target="../media/image143.jpeg"/><Relationship Id="rId4" Type="http://schemas.openxmlformats.org/officeDocument/2006/relationships/image" Target="../media/image142.jpeg"/></Relationships>
</file>

<file path=ppt/slides/_rels/slide7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png"/><Relationship Id="rId1" Type="http://schemas.openxmlformats.org/officeDocument/2006/relationships/slideLayout" Target="../slideLayouts/slideLayout4.xml"/><Relationship Id="rId5" Type="http://schemas.openxmlformats.org/officeDocument/2006/relationships/image" Target="../media/image147.jpeg"/><Relationship Id="rId4" Type="http://schemas.openxmlformats.org/officeDocument/2006/relationships/image" Target="../media/image146.png"/></Relationships>
</file>

<file path=ppt/slides/_rels/slide7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4.xml"/><Relationship Id="rId4" Type="http://schemas.openxmlformats.org/officeDocument/2006/relationships/image" Target="../media/image15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slideLayout" Target="../slideLayouts/slideLayout2.xml"/><Relationship Id="rId1" Type="http://schemas.openxmlformats.org/officeDocument/2006/relationships/video" Target="file:///D:\Meetings\IEI-Madurai\M2U00287.MPG"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2.xml"/><Relationship Id="rId5" Type="http://schemas.openxmlformats.org/officeDocument/2006/relationships/image" Target="../media/image155.jpeg"/><Relationship Id="rId4" Type="http://schemas.openxmlformats.org/officeDocument/2006/relationships/image" Target="../media/image154.jpeg"/></Relationships>
</file>

<file path=ppt/slides/_rels/slide8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slideLayout" Target="../slideLayouts/slideLayout2.xml"/><Relationship Id="rId1" Type="http://schemas.openxmlformats.org/officeDocument/2006/relationships/video" Target="file:///D:\Meetings\IEI-Madurai\M2U00271.MPG"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4.xml"/><Relationship Id="rId5" Type="http://schemas.openxmlformats.org/officeDocument/2006/relationships/image" Target="../media/image159.jpeg"/><Relationship Id="rId4" Type="http://schemas.openxmlformats.org/officeDocument/2006/relationships/image" Target="../media/image158.jpeg"/></Relationships>
</file>

<file path=ppt/slides/_rels/slide84.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72.xml"/></Relationships>
</file>

<file path=ppt/slides/_rels/slide9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72.xml"/><Relationship Id="rId5" Type="http://schemas.openxmlformats.org/officeDocument/2006/relationships/image" Target="../media/image168.png"/><Relationship Id="rId4" Type="http://schemas.openxmlformats.org/officeDocument/2006/relationships/image" Target="../media/image167.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oleObject" Target="../embeddings/oleObject10.bin"/><Relationship Id="rId2" Type="http://schemas.openxmlformats.org/officeDocument/2006/relationships/slideLayout" Target="../slideLayouts/slideLayout120.xml"/><Relationship Id="rId1" Type="http://schemas.openxmlformats.org/officeDocument/2006/relationships/vmlDrawing" Target="../drawings/vmlDrawing4.vml"/><Relationship Id="rId6" Type="http://schemas.openxmlformats.org/officeDocument/2006/relationships/oleObject" Target="../embeddings/oleObject9.bin"/><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68.xml"/><Relationship Id="rId1" Type="http://schemas.openxmlformats.org/officeDocument/2006/relationships/vmlDrawing" Target="../drawings/vmlDrawing5.vml"/><Relationship Id="rId5" Type="http://schemas.openxmlformats.org/officeDocument/2006/relationships/image" Target="../media/image174.gif"/><Relationship Id="rId4" Type="http://schemas.openxmlformats.org/officeDocument/2006/relationships/oleObject" Target="../embeddings/oleObject11.bin"/></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oleObject" Target="../embeddings/oleObject15.bin"/><Relationship Id="rId2" Type="http://schemas.openxmlformats.org/officeDocument/2006/relationships/slideLayout" Target="../slideLayouts/slideLayout168.xml"/><Relationship Id="rId1" Type="http://schemas.openxmlformats.org/officeDocument/2006/relationships/vmlDrawing" Target="../drawings/vmlDrawing6.vml"/><Relationship Id="rId6" Type="http://schemas.openxmlformats.org/officeDocument/2006/relationships/oleObject" Target="../embeddings/oleObject14.bin"/><Relationship Id="rId5" Type="http://schemas.openxmlformats.org/officeDocument/2006/relationships/oleObject" Target="../embeddings/oleObject13.bin"/><Relationship Id="rId4" Type="http://schemas.openxmlformats.org/officeDocument/2006/relationships/oleObject" Target="../embeddings/oleObject1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b="25828"/>
          <a:stretch>
            <a:fillRect/>
          </a:stretch>
        </p:blipFill>
        <p:spPr bwMode="auto">
          <a:xfrm>
            <a:off x="17889" y="0"/>
            <a:ext cx="9126111" cy="5073524"/>
          </a:xfrm>
          <a:prstGeom prst="rect">
            <a:avLst/>
          </a:prstGeom>
          <a:noFill/>
          <a:ln w="9525">
            <a:noFill/>
            <a:miter lim="800000"/>
            <a:headEnd/>
            <a:tailEnd/>
          </a:ln>
        </p:spPr>
      </p:pic>
      <p:sp>
        <p:nvSpPr>
          <p:cNvPr id="2" name="Title 1"/>
          <p:cNvSpPr>
            <a:spLocks noGrp="1"/>
          </p:cNvSpPr>
          <p:nvPr>
            <p:ph type="ctrTitle"/>
          </p:nvPr>
        </p:nvSpPr>
        <p:spPr>
          <a:xfrm>
            <a:off x="18000" y="3380208"/>
            <a:ext cx="9108000" cy="1661993"/>
          </a:xfrm>
        </p:spPr>
        <p:txBody>
          <a:bodyPr anchor="b" anchorCtr="0">
            <a:normAutofit/>
          </a:bodyPr>
          <a:lstStyle/>
          <a:p>
            <a:r>
              <a:rPr lang="en-SG" sz="3600" dirty="0" smtClean="0"/>
              <a:t>Engineering aspects of INO's ICAL experiment</a:t>
            </a:r>
            <a:endParaRPr lang="en-US" sz="4000" dirty="0">
              <a:latin typeface="Narkisim" pitchFamily="34" charset="-79"/>
              <a:cs typeface="Narkisim" pitchFamily="34" charset="-79"/>
            </a:endParaRPr>
          </a:p>
        </p:txBody>
      </p:sp>
      <p:sp>
        <p:nvSpPr>
          <p:cNvPr id="3" name="Subtitle 2"/>
          <p:cNvSpPr>
            <a:spLocks noGrp="1"/>
          </p:cNvSpPr>
          <p:nvPr>
            <p:ph type="subTitle" idx="1"/>
          </p:nvPr>
        </p:nvSpPr>
        <p:spPr>
          <a:xfrm>
            <a:off x="18000" y="5191898"/>
            <a:ext cx="9108000" cy="1620000"/>
          </a:xfrm>
        </p:spPr>
        <p:txBody>
          <a:bodyPr>
            <a:spAutoFit/>
          </a:bodyPr>
          <a:lstStyle/>
          <a:p>
            <a:r>
              <a:rPr lang="en-US" dirty="0" smtClean="0"/>
              <a:t>Dr. B.Satyanarayana </a:t>
            </a:r>
            <a:r>
              <a:rPr lang="en-US" dirty="0" smtClean="0">
                <a:cs typeface="Arial"/>
              </a:rPr>
              <a:t>▪ </a:t>
            </a:r>
            <a:r>
              <a:rPr lang="en-US" dirty="0" smtClean="0"/>
              <a:t>Scientific Officer (G)</a:t>
            </a:r>
          </a:p>
          <a:p>
            <a:r>
              <a:rPr lang="en-US" dirty="0" smtClean="0"/>
              <a:t>Department of High Energy Physics </a:t>
            </a:r>
            <a:r>
              <a:rPr lang="en-US" dirty="0" smtClean="0">
                <a:cs typeface="Arial"/>
              </a:rPr>
              <a:t>▪ </a:t>
            </a:r>
            <a:r>
              <a:rPr lang="en-US" dirty="0" smtClean="0"/>
              <a:t>Tata Institute of Fundamental Research</a:t>
            </a:r>
          </a:p>
          <a:p>
            <a:r>
              <a:rPr lang="en-US" dirty="0" smtClean="0"/>
              <a:t>Homi Bhabha Road </a:t>
            </a:r>
            <a:r>
              <a:rPr lang="en-US" dirty="0" smtClean="0">
                <a:cs typeface="Arial"/>
              </a:rPr>
              <a:t>▪ </a:t>
            </a:r>
            <a:r>
              <a:rPr lang="en-US" dirty="0" smtClean="0"/>
              <a:t>Colaba </a:t>
            </a:r>
            <a:r>
              <a:rPr lang="en-US" dirty="0" smtClean="0">
                <a:cs typeface="Arial"/>
              </a:rPr>
              <a:t>▪ </a:t>
            </a:r>
            <a:r>
              <a:rPr lang="en-US" dirty="0" smtClean="0"/>
              <a:t>Mumbai </a:t>
            </a:r>
            <a:r>
              <a:rPr lang="en-US" dirty="0" smtClean="0">
                <a:cs typeface="Arial"/>
              </a:rPr>
              <a:t>▪ </a:t>
            </a:r>
            <a:r>
              <a:rPr lang="en-US" dirty="0" smtClean="0"/>
              <a:t>400005 </a:t>
            </a:r>
            <a:r>
              <a:rPr lang="en-US" dirty="0" smtClean="0">
                <a:cs typeface="Arial"/>
              </a:rPr>
              <a:t>▪ </a:t>
            </a:r>
            <a:r>
              <a:rPr lang="en-US" dirty="0" smtClean="0"/>
              <a:t>INDIA</a:t>
            </a:r>
          </a:p>
          <a:p>
            <a:r>
              <a:rPr lang="en-US" b="1" dirty="0" smtClean="0"/>
              <a:t>T</a:t>
            </a:r>
            <a:r>
              <a:rPr lang="en-US" dirty="0" smtClean="0"/>
              <a:t>: 09987537702 ▪ </a:t>
            </a:r>
            <a:r>
              <a:rPr lang="en-US" b="1" dirty="0" smtClean="0"/>
              <a:t>E</a:t>
            </a:r>
            <a:r>
              <a:rPr lang="en-US" dirty="0" smtClean="0"/>
              <a:t>: bsn@tifr.res.in </a:t>
            </a:r>
            <a:r>
              <a:rPr lang="en-US" dirty="0" smtClean="0">
                <a:cs typeface="Arial"/>
              </a:rPr>
              <a:t>▪ </a:t>
            </a:r>
            <a:r>
              <a:rPr lang="en-US" b="1" dirty="0" smtClean="0">
                <a:cs typeface="Arial"/>
              </a:rPr>
              <a:t>W</a:t>
            </a:r>
            <a:r>
              <a:rPr lang="en-US" dirty="0" smtClean="0">
                <a:cs typeface="Arial"/>
              </a:rPr>
              <a:t>: http://www.tifr.res.in/~bsn</a:t>
            </a:r>
            <a:endParaRPr lang="en-SG" dirty="0" smtClean="0"/>
          </a:p>
        </p:txBody>
      </p:sp>
      <p:sp>
        <p:nvSpPr>
          <p:cNvPr id="8" name="Cloud Callout 7"/>
          <p:cNvSpPr>
            <a:spLocks noChangeAspect="1"/>
          </p:cNvSpPr>
          <p:nvPr/>
        </p:nvSpPr>
        <p:spPr bwMode="auto">
          <a:xfrm>
            <a:off x="4586449" y="98310"/>
            <a:ext cx="4500000" cy="1346444"/>
          </a:xfrm>
          <a:prstGeom prst="cloudCallout">
            <a:avLst>
              <a:gd name="adj1" fmla="val 2369"/>
              <a:gd name="adj2" fmla="val 71740"/>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glow rad="139700">
              <a:schemeClr val="accent2">
                <a:satMod val="175000"/>
                <a:alpha val="40000"/>
              </a:schemeClr>
            </a:glow>
          </a:effectLst>
        </p:spPr>
        <p:txBody>
          <a:bodyPr vert="horz" wrap="square" lIns="91440" tIns="45720" rIns="91440" bIns="45720" numCol="1" rtlCol="0" anchor="ctr" anchorCtr="1" compatLnSpc="1">
            <a:prstTxWarp prst="textNoShape">
              <a:avLst/>
            </a:prstTxWarp>
            <a:noAutofit/>
          </a:bodyPr>
          <a:lstStyle/>
          <a:p>
            <a:pPr algn="ctr"/>
            <a:r>
              <a:rPr lang="en-SG" sz="2000" b="1" dirty="0" smtClean="0">
                <a:solidFill>
                  <a:srgbClr val="FF0000"/>
                </a:solidFill>
                <a:latin typeface="Narkisim" pitchFamily="34" charset="-79"/>
                <a:cs typeface="Narkisim" pitchFamily="34" charset="-79"/>
              </a:rPr>
              <a:t>Neutrino</a:t>
            </a:r>
            <a:r>
              <a:rPr lang="en-SG" sz="2000" b="1" dirty="0" smtClean="0">
                <a:solidFill>
                  <a:srgbClr val="C00000"/>
                </a:solidFill>
                <a:latin typeface="Narkisim" pitchFamily="34" charset="-79"/>
                <a:cs typeface="Narkisim" pitchFamily="34" charset="-79"/>
              </a:rPr>
              <a:t> is the most tiny quantity of reality ever imagined by a human being.</a:t>
            </a:r>
            <a:endParaRPr lang="en-SG" sz="2000" b="1" dirty="0">
              <a:solidFill>
                <a:srgbClr val="C00000"/>
              </a:solidFill>
              <a:latin typeface="Narkisim" pitchFamily="34" charset="-79"/>
              <a:cs typeface="Narkisim" pitchFamily="34" charset="-79"/>
            </a:endParaRPr>
          </a:p>
        </p:txBody>
      </p:sp>
      <p:sp>
        <p:nvSpPr>
          <p:cNvPr id="9" name="Rectangle 8"/>
          <p:cNvSpPr/>
          <p:nvPr/>
        </p:nvSpPr>
        <p:spPr>
          <a:xfrm>
            <a:off x="5500694" y="1785926"/>
            <a:ext cx="3096000" cy="646331"/>
          </a:xfrm>
          <a:prstGeom prst="rect">
            <a:avLst/>
          </a:prstGeom>
        </p:spPr>
        <p:txBody>
          <a:bodyPr wrap="square">
            <a:spAutoFit/>
          </a:bodyPr>
          <a:lstStyle/>
          <a:p>
            <a:pPr algn="ctr"/>
            <a:r>
              <a:rPr lang="en-SG" b="1" dirty="0" smtClean="0">
                <a:solidFill>
                  <a:srgbClr val="002060"/>
                </a:solidFill>
                <a:latin typeface="Narkisim" pitchFamily="34" charset="-79"/>
                <a:cs typeface="Narkisim" pitchFamily="34" charset="-79"/>
              </a:rPr>
              <a:t>Frederick Reines</a:t>
            </a:r>
          </a:p>
          <a:p>
            <a:pPr algn="ctr"/>
            <a:r>
              <a:rPr lang="en-SG" b="1" dirty="0" smtClean="0">
                <a:solidFill>
                  <a:srgbClr val="002060"/>
                </a:solidFill>
                <a:latin typeface="Narkisim" pitchFamily="34" charset="-79"/>
                <a:cs typeface="Narkisim" pitchFamily="34" charset="-79"/>
              </a:rPr>
              <a:t> Co-discoverer &amp; Nobel Laureate</a:t>
            </a:r>
            <a:endParaRPr lang="en-SG" b="1" dirty="0">
              <a:solidFill>
                <a:srgbClr val="002060"/>
              </a:solidFill>
              <a:latin typeface="Narkisim" pitchFamily="34" charset="-79"/>
              <a:cs typeface="Narkisim" pitchFamily="34" charset="-79"/>
            </a:endParaRPr>
          </a:p>
        </p:txBody>
      </p:sp>
      <p:sp>
        <p:nvSpPr>
          <p:cNvPr id="54274" name="AutoShape 2" descr="http://www-sk.icrr.u-tokyo.ac.jp/sk/gallery/wme/sk_04svh-wm.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Inter Institutional Centre </a:t>
            </a:r>
            <a:r>
              <a:rPr lang="en-US" dirty="0" smtClean="0"/>
              <a:t>for </a:t>
            </a:r>
            <a:br>
              <a:rPr lang="en-US" dirty="0" smtClean="0"/>
            </a:br>
            <a:r>
              <a:rPr lang="en-US" dirty="0" smtClean="0"/>
              <a:t>High Energy Physics </a:t>
            </a:r>
            <a:r>
              <a:rPr lang="en-US" dirty="0" smtClean="0"/>
              <a:t>(IICHEP</a:t>
            </a:r>
            <a:r>
              <a:rPr lang="en-US" dirty="0" smtClean="0"/>
              <a:t>)</a:t>
            </a:r>
            <a:endParaRPr lang="en-SG" dirty="0"/>
          </a:p>
        </p:txBody>
      </p:sp>
      <p:sp>
        <p:nvSpPr>
          <p:cNvPr id="8" name="Content Placeholder 7"/>
          <p:cNvSpPr>
            <a:spLocks noGrp="1"/>
          </p:cNvSpPr>
          <p:nvPr>
            <p:ph idx="1"/>
          </p:nvPr>
        </p:nvSpPr>
        <p:spPr/>
        <p:txBody>
          <a:bodyPr>
            <a:normAutofit fontScale="77500" lnSpcReduction="20000"/>
          </a:bodyPr>
          <a:lstStyle/>
          <a:p>
            <a:pPr>
              <a:lnSpc>
                <a:spcPct val="120000"/>
              </a:lnSpc>
            </a:pPr>
            <a:r>
              <a:rPr lang="en-IN" dirty="0" smtClean="0"/>
              <a:t>To be setup on a 13</a:t>
            </a:r>
            <a:r>
              <a:rPr lang="en-US" dirty="0" smtClean="0"/>
              <a:t> hectares</a:t>
            </a:r>
            <a:r>
              <a:rPr lang="en-IN" dirty="0" smtClean="0"/>
              <a:t> land very close to the Madurai </a:t>
            </a:r>
            <a:r>
              <a:rPr lang="en-IN" dirty="0" err="1" smtClean="0"/>
              <a:t>Kamaraj</a:t>
            </a:r>
            <a:r>
              <a:rPr lang="en-IN" dirty="0" smtClean="0"/>
              <a:t> </a:t>
            </a:r>
            <a:r>
              <a:rPr lang="en-IN" dirty="0" smtClean="0"/>
              <a:t>University </a:t>
            </a:r>
            <a:r>
              <a:rPr lang="en-IN" dirty="0" smtClean="0"/>
              <a:t>in the city of Madurai.</a:t>
            </a:r>
            <a:endParaRPr lang="en-US" dirty="0" smtClean="0"/>
          </a:p>
          <a:p>
            <a:pPr>
              <a:lnSpc>
                <a:spcPct val="120000"/>
              </a:lnSpc>
            </a:pPr>
            <a:r>
              <a:rPr lang="en-IN" dirty="0" smtClean="0"/>
              <a:t>Will act as the nodal centre for all INO activities. </a:t>
            </a:r>
            <a:r>
              <a:rPr lang="en-US" dirty="0" smtClean="0"/>
              <a:t>Responsible for operation of the INO facilities.</a:t>
            </a:r>
          </a:p>
          <a:p>
            <a:pPr>
              <a:lnSpc>
                <a:spcPct val="120000"/>
              </a:lnSpc>
            </a:pPr>
            <a:r>
              <a:rPr lang="en-US" dirty="0" smtClean="0"/>
              <a:t>Will develop full-fledged manpower to operate and maintain the INO laboratory. Human resource development in basic experimental science research. </a:t>
            </a:r>
            <a:r>
              <a:rPr lang="en-IN" dirty="0" smtClean="0"/>
              <a:t>INO Graduate Training program will move to NCHEP when ready.</a:t>
            </a:r>
            <a:endParaRPr lang="en-US" dirty="0" smtClean="0"/>
          </a:p>
          <a:p>
            <a:pPr>
              <a:lnSpc>
                <a:spcPct val="120000"/>
              </a:lnSpc>
            </a:pPr>
            <a:r>
              <a:rPr lang="en-IN" dirty="0" smtClean="0"/>
              <a:t>Will have a major detector development laboratory. </a:t>
            </a:r>
            <a:r>
              <a:rPr lang="en-US" dirty="0" smtClean="0"/>
              <a:t>Development of detector technology and its varied applications, such as in medical imaging, material science, industrial control and geological survey.</a:t>
            </a:r>
          </a:p>
          <a:p>
            <a:pPr>
              <a:lnSpc>
                <a:spcPct val="120000"/>
              </a:lnSpc>
            </a:pPr>
            <a:endParaRPr lang="en-SG" dirty="0" smtClean="0"/>
          </a:p>
          <a:p>
            <a:pPr>
              <a:lnSpc>
                <a:spcPct val="120000"/>
              </a:lnSpc>
            </a:pPr>
            <a:endParaRPr lang="en-SG" dirty="0"/>
          </a:p>
        </p:txBody>
      </p:sp>
      <p:sp>
        <p:nvSpPr>
          <p:cNvPr id="3" name="Footer Placeholder 2"/>
          <p:cNvSpPr>
            <a:spLocks noGrp="1"/>
          </p:cNvSpPr>
          <p:nvPr>
            <p:ph type="ftr" sz="quarter" idx="11"/>
          </p:nvPr>
        </p:nvSpPr>
        <p:spPr/>
        <p:txBody>
          <a:bodyPr/>
          <a:lstStyle/>
          <a:p>
            <a:r>
              <a:rPr lang="en-SG" smtClean="0"/>
              <a:t>Dr. B.Satyanarayana, TIFR, Mumbai                                   Panjab University, Chandigarh                                   April 22, 2013</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10</a:t>
            </a:fld>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Transit campus for IICHEP</a:t>
            </a:r>
            <a:endParaRPr lang="en-IN" dirty="0"/>
          </a:p>
        </p:txBody>
      </p:sp>
      <p:pic>
        <p:nvPicPr>
          <p:cNvPr id="6" name="Content Placeholder 5" descr="IMG_2332.JPG"/>
          <p:cNvPicPr>
            <a:picLocks noGrp="1" noChangeAspect="1"/>
          </p:cNvPicPr>
          <p:nvPr>
            <p:ph sz="half" idx="1"/>
          </p:nvPr>
        </p:nvPicPr>
        <p:blipFill>
          <a:blip r:embed="rId2" cstate="print"/>
          <a:stretch>
            <a:fillRect/>
          </a:stretch>
        </p:blipFill>
        <p:spPr>
          <a:xfrm>
            <a:off x="210821" y="1547813"/>
            <a:ext cx="8649333" cy="4860925"/>
          </a:xfrm>
        </p:spPr>
      </p:pic>
      <p:sp>
        <p:nvSpPr>
          <p:cNvPr id="4" name="Footer Placeholder 3"/>
          <p:cNvSpPr>
            <a:spLocks noGrp="1"/>
          </p:cNvSpPr>
          <p:nvPr>
            <p:ph type="ftr" sz="quarter" idx="11"/>
          </p:nvPr>
        </p:nvSpPr>
        <p:spPr/>
        <p:txBody>
          <a:bodyPr/>
          <a:lstStyle/>
          <a:p>
            <a:r>
              <a:rPr lang="en-US" smtClean="0"/>
              <a:t>Dr. B.Satyanarayana, TIFR, Mumbai                                   Panjab University, Chandigarh                                   April 22,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11</a:t>
            </a:fld>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0" anchor="ctr" anchorCtr="0">
            <a:normAutofit/>
          </a:bodyPr>
          <a:lstStyle/>
          <a:p>
            <a:pPr marL="420624" lvl="0" indent="-384048">
              <a:spcBef>
                <a:spcPts val="0"/>
              </a:spcBef>
            </a:pPr>
            <a:r>
              <a:rPr lang="en-US" dirty="0" smtClean="0"/>
              <a:t>INO Collaboration</a:t>
            </a:r>
            <a:endParaRPr lang="en-SG" dirty="0"/>
          </a:p>
        </p:txBody>
      </p:sp>
      <p:sp>
        <p:nvSpPr>
          <p:cNvPr id="5" name="Content Placeholder 4"/>
          <p:cNvSpPr>
            <a:spLocks noGrp="1"/>
          </p:cNvSpPr>
          <p:nvPr>
            <p:ph sz="half" idx="1"/>
          </p:nvPr>
        </p:nvSpPr>
        <p:spPr/>
        <p:txBody>
          <a:bodyPr>
            <a:normAutofit fontScale="92500" lnSpcReduction="10000"/>
          </a:bodyPr>
          <a:lstStyle/>
          <a:p>
            <a:pPr>
              <a:spcBef>
                <a:spcPts val="0"/>
              </a:spcBef>
              <a:buNone/>
            </a:pPr>
            <a:r>
              <a:rPr lang="en-GB" sz="1000" b="1" dirty="0" smtClean="0"/>
              <a:t>Ahmedabad: Physical Research Laboratory (PRL) </a:t>
            </a:r>
            <a:endParaRPr lang="en-SG" sz="1000" dirty="0" smtClean="0"/>
          </a:p>
          <a:p>
            <a:pPr>
              <a:spcBef>
                <a:spcPts val="0"/>
              </a:spcBef>
              <a:buNone/>
            </a:pPr>
            <a:r>
              <a:rPr lang="en-GB" sz="1000" dirty="0" smtClean="0"/>
              <a:t>S. Goswami, A.S. Joshipura</a:t>
            </a:r>
            <a:endParaRPr lang="en-SG" sz="400" dirty="0" smtClean="0"/>
          </a:p>
          <a:p>
            <a:pPr>
              <a:spcBef>
                <a:spcPts val="0"/>
              </a:spcBef>
              <a:buNone/>
            </a:pPr>
            <a:r>
              <a:rPr lang="en-GB" sz="400" b="1" dirty="0" smtClean="0"/>
              <a:t> </a:t>
            </a:r>
            <a:endParaRPr lang="en-SG" sz="400" dirty="0" smtClean="0"/>
          </a:p>
          <a:p>
            <a:pPr>
              <a:spcBef>
                <a:spcPts val="0"/>
              </a:spcBef>
              <a:buNone/>
            </a:pPr>
            <a:r>
              <a:rPr lang="en-GB" sz="1000" b="1" dirty="0" smtClean="0"/>
              <a:t>Aligarh: Aligarh Muslim University (AMU)</a:t>
            </a:r>
            <a:endParaRPr lang="en-SG" sz="1000" dirty="0" smtClean="0"/>
          </a:p>
          <a:p>
            <a:pPr>
              <a:spcBef>
                <a:spcPts val="0"/>
              </a:spcBef>
              <a:buNone/>
            </a:pPr>
            <a:r>
              <a:rPr lang="en-GB" sz="1000" dirty="0" smtClean="0"/>
              <a:t>S. Ahmed, M. Sajjad Athar, R. Hasan, S.K. Singh</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Allahabad: Harish Chandra Research Institute (HRI)</a:t>
            </a:r>
            <a:endParaRPr lang="en-SG" sz="1000" dirty="0" smtClean="0"/>
          </a:p>
          <a:p>
            <a:pPr>
              <a:spcBef>
                <a:spcPts val="0"/>
              </a:spcBef>
              <a:buNone/>
            </a:pPr>
            <a:r>
              <a:rPr lang="en-GB" sz="1000" dirty="0" smtClean="0"/>
              <a:t>S. Choubey, R.Gandhi, A.Raychaudhuri</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Calicut:  University of Calicut (UC)</a:t>
            </a:r>
            <a:endParaRPr lang="en-SG" sz="1000" dirty="0" smtClean="0"/>
          </a:p>
          <a:p>
            <a:pPr>
              <a:spcBef>
                <a:spcPts val="0"/>
              </a:spcBef>
              <a:buNone/>
            </a:pPr>
            <a:r>
              <a:rPr lang="en-GB" sz="1000" dirty="0" smtClean="0"/>
              <a:t>B.R.S. Babu, A.M. Vinodkumar</a:t>
            </a:r>
            <a:endParaRPr lang="en-SG" sz="400" dirty="0" smtClean="0"/>
          </a:p>
          <a:p>
            <a:pPr>
              <a:spcBef>
                <a:spcPts val="0"/>
              </a:spcBef>
              <a:buNone/>
            </a:pPr>
            <a:r>
              <a:rPr lang="en-GB" sz="400" b="1" dirty="0" smtClean="0"/>
              <a:t> </a:t>
            </a:r>
            <a:endParaRPr lang="en-SG" sz="400" dirty="0" smtClean="0"/>
          </a:p>
          <a:p>
            <a:pPr>
              <a:spcBef>
                <a:spcPts val="0"/>
              </a:spcBef>
              <a:buNone/>
            </a:pPr>
            <a:r>
              <a:rPr lang="en-GB" sz="1000" b="1" dirty="0" smtClean="0"/>
              <a:t>Chandigarh: Panjab University (PU)</a:t>
            </a:r>
            <a:endParaRPr lang="en-SG" sz="1000" dirty="0" smtClean="0"/>
          </a:p>
          <a:p>
            <a:pPr>
              <a:spcBef>
                <a:spcPts val="0"/>
              </a:spcBef>
              <a:buNone/>
            </a:pPr>
            <a:r>
              <a:rPr lang="en-GB" sz="1000" dirty="0" smtClean="0"/>
              <a:t>V.K. Bhandari, V. Bhatnagar, M.M. Gupta, A. Kumar, J.S. Shahi, B. Singh,</a:t>
            </a:r>
            <a:r>
              <a:rPr lang="en-GB" sz="1000" b="1" dirty="0" smtClean="0"/>
              <a:t> </a:t>
            </a:r>
          </a:p>
          <a:p>
            <a:pPr>
              <a:spcBef>
                <a:spcPts val="0"/>
              </a:spcBef>
              <a:buNone/>
            </a:pPr>
            <a:r>
              <a:rPr lang="en-GB" sz="1000" dirty="0" smtClean="0"/>
              <a:t>J.B. Singh</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Chennai: Indian Institute of Technology, Madras (IITM)</a:t>
            </a:r>
            <a:endParaRPr lang="en-SG" sz="1000" dirty="0" smtClean="0"/>
          </a:p>
          <a:p>
            <a:pPr>
              <a:spcBef>
                <a:spcPts val="0"/>
              </a:spcBef>
              <a:buNone/>
            </a:pPr>
            <a:r>
              <a:rPr lang="en-GB" sz="1000" dirty="0" smtClean="0"/>
              <a:t>N. Chandrachoodan, N. Krishnapurna, J. Libby, A. Prabhakar</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Chennai: The Institute of Mathematical Sciences (IMSc) </a:t>
            </a:r>
            <a:endParaRPr lang="en-SG" sz="1000" dirty="0" smtClean="0"/>
          </a:p>
          <a:p>
            <a:pPr>
              <a:spcBef>
                <a:spcPts val="0"/>
              </a:spcBef>
              <a:buNone/>
            </a:pPr>
            <a:r>
              <a:rPr lang="en-GB" sz="1000" dirty="0" smtClean="0"/>
              <a:t>D. Indumathi, H.S. Mani, M.V.N. Murthy, G. Rajasekaran, N.Sinha</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Delhi: Delhi University (DU)</a:t>
            </a:r>
            <a:endParaRPr lang="en-SG" sz="1000" dirty="0" smtClean="0"/>
          </a:p>
          <a:p>
            <a:pPr>
              <a:spcBef>
                <a:spcPts val="0"/>
              </a:spcBef>
              <a:buNone/>
            </a:pPr>
            <a:r>
              <a:rPr lang="en-GB" sz="1000" dirty="0" smtClean="0"/>
              <a:t>S.K. Chamoli, B.C. Choudhary, D. Choudhury, D. Kaur, A. Kumar, </a:t>
            </a:r>
          </a:p>
          <a:p>
            <a:pPr>
              <a:spcBef>
                <a:spcPts val="0"/>
              </a:spcBef>
              <a:buNone/>
            </a:pPr>
            <a:r>
              <a:rPr lang="en-GB" sz="1000" dirty="0" smtClean="0"/>
              <a:t>S. Kumar, S. Mandal, Md. Naimuddin, Shahnawaz, S. Verma, S.K. Verma</a:t>
            </a:r>
            <a:endParaRPr lang="en-SG" sz="400" dirty="0" smtClean="0"/>
          </a:p>
          <a:p>
            <a:pPr>
              <a:spcBef>
                <a:spcPts val="0"/>
              </a:spcBef>
              <a:buNone/>
            </a:pPr>
            <a:r>
              <a:rPr lang="en-GB" sz="400" b="1" dirty="0" smtClean="0"/>
              <a:t> </a:t>
            </a:r>
            <a:endParaRPr lang="en-SG" sz="400" dirty="0" smtClean="0"/>
          </a:p>
          <a:p>
            <a:pPr>
              <a:spcBef>
                <a:spcPts val="0"/>
              </a:spcBef>
              <a:buNone/>
            </a:pPr>
            <a:r>
              <a:rPr lang="en-GB" sz="1000" b="1" dirty="0" smtClean="0"/>
              <a:t>Guwahati: Indian Institute of Technology (IITG)</a:t>
            </a:r>
            <a:endParaRPr lang="en-SG" sz="1000" dirty="0" smtClean="0"/>
          </a:p>
          <a:p>
            <a:pPr>
              <a:spcBef>
                <a:spcPts val="0"/>
              </a:spcBef>
              <a:buNone/>
            </a:pPr>
            <a:r>
              <a:rPr lang="en-GB" sz="1000" dirty="0" smtClean="0"/>
              <a:t>B.Bhuyan, P. Paulose, A. Sil</a:t>
            </a:r>
            <a:endParaRPr lang="en-SG" sz="400" dirty="0" smtClean="0"/>
          </a:p>
          <a:p>
            <a:pPr>
              <a:spcBef>
                <a:spcPts val="0"/>
              </a:spcBef>
              <a:buNone/>
            </a:pPr>
            <a:r>
              <a:rPr lang="en-GB" sz="400" b="1" dirty="0" smtClean="0"/>
              <a:t> </a:t>
            </a:r>
            <a:endParaRPr lang="en-SG" sz="400" dirty="0" smtClean="0"/>
          </a:p>
          <a:p>
            <a:pPr>
              <a:spcBef>
                <a:spcPts val="0"/>
              </a:spcBef>
              <a:buNone/>
            </a:pPr>
            <a:r>
              <a:rPr lang="en-GB" sz="1000" b="1" dirty="0" smtClean="0"/>
              <a:t>Hawaii (USA): University of Hawaii (UHW)</a:t>
            </a:r>
            <a:endParaRPr lang="en-SG" sz="1000" dirty="0" smtClean="0"/>
          </a:p>
          <a:p>
            <a:pPr>
              <a:spcBef>
                <a:spcPts val="0"/>
              </a:spcBef>
              <a:buNone/>
            </a:pPr>
            <a:r>
              <a:rPr lang="en-GB" sz="1000" dirty="0" smtClean="0"/>
              <a:t>S. Pakvasa</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Indore: Indian Institute of Technology (IITI)</a:t>
            </a:r>
            <a:endParaRPr lang="en-SG" sz="1000" dirty="0" smtClean="0"/>
          </a:p>
          <a:p>
            <a:pPr>
              <a:spcBef>
                <a:spcPts val="0"/>
              </a:spcBef>
              <a:buNone/>
            </a:pPr>
            <a:r>
              <a:rPr lang="en-GB" sz="1000" dirty="0" smtClean="0"/>
              <a:t>S. Rakshit</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Jammu: University of Jammu (JU) </a:t>
            </a:r>
            <a:endParaRPr lang="en-SG" sz="1000" dirty="0" smtClean="0"/>
          </a:p>
          <a:p>
            <a:pPr>
              <a:spcBef>
                <a:spcPts val="0"/>
              </a:spcBef>
              <a:buNone/>
            </a:pPr>
            <a:r>
              <a:rPr lang="en-GB" sz="1000" dirty="0" smtClean="0"/>
              <a:t>A. Bhasin, A. Gupta, R. Gupta, S. Mahajan, S.S. Sambyal</a:t>
            </a:r>
            <a:endParaRPr lang="en-SG" sz="400" dirty="0" smtClean="0"/>
          </a:p>
          <a:p>
            <a:pPr>
              <a:spcBef>
                <a:spcPts val="0"/>
              </a:spcBef>
              <a:buNone/>
            </a:pPr>
            <a:r>
              <a:rPr lang="en-GB" sz="400" b="1" dirty="0" smtClean="0"/>
              <a:t> </a:t>
            </a:r>
            <a:endParaRPr lang="en-SG" sz="400" dirty="0" smtClean="0"/>
          </a:p>
          <a:p>
            <a:pPr>
              <a:spcBef>
                <a:spcPts val="0"/>
              </a:spcBef>
              <a:buNone/>
            </a:pPr>
            <a:r>
              <a:rPr lang="en-US" sz="1000" b="1" dirty="0" smtClean="0"/>
              <a:t>Kalpakkam: Indira Gandhi Center for Atomic Research (IGCAR)</a:t>
            </a:r>
            <a:endParaRPr lang="en-SG" sz="1000" dirty="0" smtClean="0"/>
          </a:p>
          <a:p>
            <a:pPr>
              <a:spcBef>
                <a:spcPts val="0"/>
              </a:spcBef>
              <a:buNone/>
            </a:pPr>
            <a:r>
              <a:rPr lang="en-US" sz="1000" dirty="0" smtClean="0"/>
              <a:t>J. Jayapandian, C.S. Sundar</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Kolkata: Ramakrishna Mission Vivekananda University (RMVU)</a:t>
            </a:r>
            <a:endParaRPr lang="en-SG" sz="1000" dirty="0" smtClean="0"/>
          </a:p>
          <a:p>
            <a:pPr>
              <a:spcBef>
                <a:spcPts val="0"/>
              </a:spcBef>
              <a:buNone/>
            </a:pPr>
            <a:r>
              <a:rPr lang="it-IT" sz="1000" dirty="0" smtClean="0"/>
              <a:t>Abhijit Samanta</a:t>
            </a:r>
            <a:endParaRPr lang="en-SG" sz="1000" dirty="0" smtClean="0"/>
          </a:p>
        </p:txBody>
      </p:sp>
      <p:sp>
        <p:nvSpPr>
          <p:cNvPr id="6" name="Content Placeholder 5"/>
          <p:cNvSpPr>
            <a:spLocks noGrp="1"/>
          </p:cNvSpPr>
          <p:nvPr>
            <p:ph sz="half" idx="2"/>
          </p:nvPr>
        </p:nvSpPr>
        <p:spPr>
          <a:prstGeom prst="rect">
            <a:avLst/>
          </a:prstGeom>
        </p:spPr>
        <p:txBody>
          <a:bodyPr>
            <a:normAutofit fontScale="92500" lnSpcReduction="10000"/>
          </a:bodyPr>
          <a:lstStyle/>
          <a:p>
            <a:pPr>
              <a:spcBef>
                <a:spcPts val="0"/>
              </a:spcBef>
              <a:buNone/>
            </a:pPr>
            <a:r>
              <a:rPr lang="en-GB" sz="1000" b="1" dirty="0" smtClean="0"/>
              <a:t>Kolkata: Saha Institute of Nuclear Physics (SINP)</a:t>
            </a:r>
            <a:endParaRPr lang="en-SG" sz="1000" dirty="0" smtClean="0"/>
          </a:p>
          <a:p>
            <a:pPr>
              <a:spcBef>
                <a:spcPts val="0"/>
              </a:spcBef>
              <a:buNone/>
            </a:pPr>
            <a:r>
              <a:rPr lang="en-GB" sz="1000" dirty="0" smtClean="0"/>
              <a:t>P. Bhattacharya, S. Bhattacharya, Kamales Kar, D. Majumdar, S. Saha</a:t>
            </a:r>
            <a:endParaRPr lang="en-SG" sz="400" dirty="0" smtClean="0"/>
          </a:p>
          <a:p>
            <a:pPr>
              <a:spcBef>
                <a:spcPts val="0"/>
              </a:spcBef>
              <a:buNone/>
            </a:pPr>
            <a:r>
              <a:rPr lang="en-GB" sz="400" b="1" dirty="0" smtClean="0"/>
              <a:t> </a:t>
            </a:r>
            <a:endParaRPr lang="en-SG" sz="400" dirty="0" smtClean="0"/>
          </a:p>
          <a:p>
            <a:pPr>
              <a:spcBef>
                <a:spcPts val="0"/>
              </a:spcBef>
              <a:buNone/>
            </a:pPr>
            <a:r>
              <a:rPr lang="it-IT" sz="1000" b="1" dirty="0" smtClean="0"/>
              <a:t>Kolkata: University of Calcutta (CU) </a:t>
            </a:r>
            <a:endParaRPr lang="en-SG" sz="1000" dirty="0" smtClean="0"/>
          </a:p>
          <a:p>
            <a:pPr>
              <a:spcBef>
                <a:spcPts val="0"/>
              </a:spcBef>
              <a:buNone/>
            </a:pPr>
            <a:r>
              <a:rPr lang="it-IT" sz="1000" dirty="0" smtClean="0"/>
              <a:t>S. Bandyopadhyay, A. Banerjee, D. Jana, G. Gangopadhyay</a:t>
            </a:r>
            <a:endParaRPr lang="en-SG" sz="400" dirty="0" smtClean="0"/>
          </a:p>
          <a:p>
            <a:pPr>
              <a:spcBef>
                <a:spcPts val="0"/>
              </a:spcBef>
              <a:buNone/>
            </a:pPr>
            <a:endParaRPr lang="it-IT" sz="400" b="1" dirty="0" smtClean="0"/>
          </a:p>
          <a:p>
            <a:pPr>
              <a:spcBef>
                <a:spcPts val="0"/>
              </a:spcBef>
              <a:buNone/>
            </a:pPr>
            <a:r>
              <a:rPr lang="it-IT" sz="1000" b="1" dirty="0" smtClean="0"/>
              <a:t>Kolkata: Variable Energy Cyclotron Centre (VECC) </a:t>
            </a:r>
            <a:endParaRPr lang="en-SG" sz="1000" dirty="0" smtClean="0"/>
          </a:p>
          <a:p>
            <a:pPr>
              <a:spcBef>
                <a:spcPts val="0"/>
              </a:spcBef>
              <a:buNone/>
            </a:pPr>
            <a:r>
              <a:rPr lang="it-IT" sz="1000" dirty="0" smtClean="0"/>
              <a:t>R.K. Bhandari, S. Chattopadhyay, A.K. Dubey, S.A. Khan, S. Muhuri, </a:t>
            </a:r>
          </a:p>
          <a:p>
            <a:pPr>
              <a:spcBef>
                <a:spcPts val="0"/>
              </a:spcBef>
              <a:buNone/>
            </a:pPr>
            <a:r>
              <a:rPr lang="it-IT" sz="1000" dirty="0" smtClean="0"/>
              <a:t>T.K. Nayak, S. Saha, J. Saini, P.R. Sarma, R.N. Singaraju, V. Singhal, </a:t>
            </a:r>
          </a:p>
          <a:p>
            <a:pPr>
              <a:spcBef>
                <a:spcPts val="0"/>
              </a:spcBef>
              <a:buNone/>
            </a:pPr>
            <a:r>
              <a:rPr lang="it-IT" sz="1000" dirty="0" smtClean="0"/>
              <a:t>S.K. Thakur, Y.P. Viyogi</a:t>
            </a:r>
            <a:endParaRPr lang="en-SG" sz="900" dirty="0" smtClean="0"/>
          </a:p>
          <a:p>
            <a:pPr>
              <a:spcBef>
                <a:spcPts val="0"/>
              </a:spcBef>
              <a:buNone/>
            </a:pPr>
            <a:r>
              <a:rPr lang="en-GB" sz="400" b="1" dirty="0" smtClean="0"/>
              <a:t> </a:t>
            </a:r>
            <a:endParaRPr lang="en-SG" sz="400" dirty="0" smtClean="0"/>
          </a:p>
          <a:p>
            <a:pPr>
              <a:spcBef>
                <a:spcPts val="0"/>
              </a:spcBef>
              <a:buNone/>
            </a:pPr>
            <a:r>
              <a:rPr lang="en-GB" sz="1000" b="1" dirty="0" smtClean="0"/>
              <a:t>Lucknow:  Lucknow University (LU)</a:t>
            </a:r>
            <a:endParaRPr lang="en-SG" sz="1000" dirty="0" smtClean="0"/>
          </a:p>
          <a:p>
            <a:pPr>
              <a:spcBef>
                <a:spcPts val="0"/>
              </a:spcBef>
              <a:buNone/>
            </a:pPr>
            <a:r>
              <a:rPr lang="en-GB" sz="1000" dirty="0" smtClean="0"/>
              <a:t>Jyotsna Singh</a:t>
            </a:r>
            <a:endParaRPr lang="en-SG" sz="400" dirty="0" smtClean="0"/>
          </a:p>
          <a:p>
            <a:pPr>
              <a:spcBef>
                <a:spcPts val="0"/>
              </a:spcBef>
              <a:buNone/>
            </a:pPr>
            <a:r>
              <a:rPr lang="en-GB" sz="400" b="1" dirty="0" smtClean="0"/>
              <a:t> </a:t>
            </a:r>
            <a:endParaRPr lang="en-SG" sz="400" dirty="0" smtClean="0"/>
          </a:p>
          <a:p>
            <a:pPr>
              <a:spcBef>
                <a:spcPts val="0"/>
              </a:spcBef>
              <a:buNone/>
            </a:pPr>
            <a:r>
              <a:rPr lang="en-GB" sz="1000" b="1" dirty="0" smtClean="0"/>
              <a:t>Madurai:  American College (AC)</a:t>
            </a:r>
            <a:endParaRPr lang="en-SG" sz="1000" dirty="0" smtClean="0"/>
          </a:p>
          <a:p>
            <a:pPr>
              <a:spcBef>
                <a:spcPts val="0"/>
              </a:spcBef>
              <a:buNone/>
            </a:pPr>
            <a:r>
              <a:rPr lang="en-GB" sz="1000" dirty="0" smtClean="0"/>
              <a:t>S.P.M. Deborrah, K. Gnanasekar, S.R. Inbanathan, K. Moorthy</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Mumbai: Bhabha Atomic Research Centre (BARC) </a:t>
            </a:r>
            <a:endParaRPr lang="en-SG" sz="1000" dirty="0" smtClean="0"/>
          </a:p>
          <a:p>
            <a:pPr>
              <a:spcBef>
                <a:spcPts val="0"/>
              </a:spcBef>
              <a:buNone/>
            </a:pPr>
            <a:r>
              <a:rPr lang="it-IT" sz="1000" dirty="0" smtClean="0"/>
              <a:t>V. Arumugam, Anita Behere, M.S. Bhatia, V.B. Chandratre, V.M. Datar, </a:t>
            </a:r>
          </a:p>
          <a:p>
            <a:pPr>
              <a:spcBef>
                <a:spcPts val="0"/>
              </a:spcBef>
              <a:buNone/>
            </a:pPr>
            <a:r>
              <a:rPr lang="en-US" sz="1000" dirty="0" smtClean="0"/>
              <a:t>M.P. Diwakar, G. Gouthaman, Suresh Kumar, P.K. Mukhopadhyay, </a:t>
            </a:r>
          </a:p>
          <a:p>
            <a:pPr>
              <a:spcBef>
                <a:spcPts val="0"/>
              </a:spcBef>
              <a:buNone/>
            </a:pPr>
            <a:r>
              <a:rPr lang="en-US" sz="1000" dirty="0" smtClean="0"/>
              <a:t>L.M. Pant, B.J. Roy, K. Srinivas, V. Sugadan</a:t>
            </a:r>
            <a:endParaRPr lang="en-SG" sz="400" dirty="0" smtClean="0"/>
          </a:p>
          <a:p>
            <a:pPr>
              <a:spcBef>
                <a:spcPts val="0"/>
              </a:spcBef>
              <a:buNone/>
            </a:pPr>
            <a:r>
              <a:rPr lang="en-US" sz="400" dirty="0" smtClean="0"/>
              <a:t> </a:t>
            </a:r>
            <a:endParaRPr lang="en-SG" sz="400" dirty="0" smtClean="0"/>
          </a:p>
          <a:p>
            <a:pPr>
              <a:spcBef>
                <a:spcPts val="0"/>
              </a:spcBef>
              <a:buNone/>
            </a:pPr>
            <a:r>
              <a:rPr lang="en-GB" sz="1000" b="1" dirty="0" smtClean="0"/>
              <a:t>Mumbai: Indian Institute of Technology, Bombay (IITB) </a:t>
            </a:r>
            <a:endParaRPr lang="en-SG" sz="1000" dirty="0" smtClean="0"/>
          </a:p>
          <a:p>
            <a:pPr>
              <a:spcBef>
                <a:spcPts val="0"/>
              </a:spcBef>
              <a:buNone/>
            </a:pPr>
            <a:r>
              <a:rPr lang="it-IT" sz="1000" dirty="0" smtClean="0"/>
              <a:t>Basanta Nandi, S. Uma Sankar, Raghav Varma</a:t>
            </a:r>
            <a:endParaRPr lang="en-SG" sz="400" dirty="0" smtClean="0"/>
          </a:p>
          <a:p>
            <a:pPr>
              <a:spcBef>
                <a:spcPts val="0"/>
              </a:spcBef>
              <a:buNone/>
            </a:pPr>
            <a:r>
              <a:rPr lang="it-IT" sz="400" dirty="0" smtClean="0"/>
              <a:t> </a:t>
            </a:r>
            <a:endParaRPr lang="en-SG" sz="400" dirty="0" smtClean="0"/>
          </a:p>
          <a:p>
            <a:pPr>
              <a:spcBef>
                <a:spcPts val="0"/>
              </a:spcBef>
              <a:buNone/>
            </a:pPr>
            <a:r>
              <a:rPr lang="en-GB" sz="1000" b="1" dirty="0" smtClean="0"/>
              <a:t>Mumbai: Tata Institute of Fundamental Research (TIFR), </a:t>
            </a:r>
            <a:endParaRPr lang="en-SG" sz="1000" dirty="0" smtClean="0"/>
          </a:p>
          <a:p>
            <a:pPr>
              <a:spcBef>
                <a:spcPts val="0"/>
              </a:spcBef>
              <a:buNone/>
            </a:pPr>
            <a:r>
              <a:rPr lang="en-GB" sz="1000" dirty="0" smtClean="0"/>
              <a:t>B.S. Acharya, S. Banerjee, M.Bhuyan, A. Dighe, K.S. Gothe, </a:t>
            </a:r>
          </a:p>
          <a:p>
            <a:pPr>
              <a:spcBef>
                <a:spcPts val="0"/>
              </a:spcBef>
              <a:buNone/>
            </a:pPr>
            <a:r>
              <a:rPr lang="en-GB" sz="1000" dirty="0" smtClean="0"/>
              <a:t>S.D. Kalmani, S. Lahamge, G.Majumder, N.K. Mondal, P. Nagaraj, </a:t>
            </a:r>
          </a:p>
          <a:p>
            <a:pPr>
              <a:spcBef>
                <a:spcPts val="0"/>
              </a:spcBef>
              <a:buNone/>
            </a:pPr>
            <a:r>
              <a:rPr lang="en-GB" sz="1000" dirty="0" smtClean="0"/>
              <a:t>B.K. Nagesh, S.K. Rao, L.V. Reddy, A. Redij, D. Samuel, M. Saraf, </a:t>
            </a:r>
          </a:p>
          <a:p>
            <a:pPr>
              <a:spcBef>
                <a:spcPts val="0"/>
              </a:spcBef>
              <a:buNone/>
            </a:pPr>
            <a:r>
              <a:rPr lang="en-GB" sz="1000" dirty="0" smtClean="0"/>
              <a:t>B. Satyanarayana, S. Upadhya, P. Verma</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Mysore: University of Mysore (MU) </a:t>
            </a:r>
            <a:endParaRPr lang="en-SG" sz="1000" dirty="0" smtClean="0"/>
          </a:p>
          <a:p>
            <a:pPr>
              <a:spcBef>
                <a:spcPts val="0"/>
              </a:spcBef>
              <a:buNone/>
            </a:pPr>
            <a:r>
              <a:rPr lang="en-GB" sz="1000" dirty="0" smtClean="0"/>
              <a:t>S. Krishnaveni</a:t>
            </a:r>
            <a:r>
              <a:rPr lang="en-GB" sz="1000" b="1" dirty="0" smtClean="0"/>
              <a:t>, </a:t>
            </a:r>
            <a:r>
              <a:rPr lang="en-GB" sz="1000" dirty="0" smtClean="0"/>
              <a:t>C. Ranganathaiah</a:t>
            </a:r>
            <a:r>
              <a:rPr lang="en-GB" sz="1000" b="1" dirty="0" smtClean="0"/>
              <a:t>, </a:t>
            </a:r>
            <a:r>
              <a:rPr lang="en-GB" sz="1000" dirty="0" smtClean="0"/>
              <a:t>H.B. Ravikumar</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Sambalpur: Sambalpur University (SU)</a:t>
            </a:r>
            <a:endParaRPr lang="en-SG" sz="1000" dirty="0" smtClean="0"/>
          </a:p>
          <a:p>
            <a:pPr>
              <a:spcBef>
                <a:spcPts val="0"/>
              </a:spcBef>
              <a:buNone/>
            </a:pPr>
            <a:r>
              <a:rPr lang="fr-FR" sz="1000" dirty="0" smtClean="0"/>
              <a:t>S. N. Nayak</a:t>
            </a:r>
            <a:endParaRPr lang="en-SG" sz="400" dirty="0" smtClean="0"/>
          </a:p>
          <a:p>
            <a:pPr>
              <a:spcBef>
                <a:spcPts val="0"/>
              </a:spcBef>
              <a:buNone/>
            </a:pPr>
            <a:r>
              <a:rPr lang="en-GB" sz="400" b="1" dirty="0" smtClean="0"/>
              <a:t> </a:t>
            </a:r>
            <a:endParaRPr lang="en-SG" sz="400" dirty="0" smtClean="0"/>
          </a:p>
          <a:p>
            <a:pPr>
              <a:spcBef>
                <a:spcPts val="0"/>
              </a:spcBef>
              <a:buNone/>
            </a:pPr>
            <a:r>
              <a:rPr lang="en-GB" sz="1000" b="1" dirty="0" smtClean="0"/>
              <a:t>Srinagar: University of Kashmir (UK)</a:t>
            </a:r>
            <a:endParaRPr lang="en-SG" sz="1000" dirty="0" smtClean="0"/>
          </a:p>
          <a:p>
            <a:pPr>
              <a:spcBef>
                <a:spcPts val="0"/>
              </a:spcBef>
              <a:buNone/>
            </a:pPr>
            <a:r>
              <a:rPr lang="en-GB" sz="1000" dirty="0" smtClean="0"/>
              <a:t>W. Bari, N. Iqbal</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Varanasi: Banaras Hindu University (BHU)</a:t>
            </a:r>
            <a:endParaRPr lang="en-SG" sz="1000" dirty="0" smtClean="0"/>
          </a:p>
          <a:p>
            <a:pPr>
              <a:spcBef>
                <a:spcPts val="0"/>
              </a:spcBef>
              <a:buNone/>
            </a:pPr>
            <a:r>
              <a:rPr lang="en-GB" sz="1000" dirty="0" smtClean="0"/>
              <a:t>B.K. Singh, C.P. Singh, V. Singh</a:t>
            </a:r>
            <a:endParaRPr lang="en-SG" sz="1000" dirty="0" smtClean="0">
              <a:solidFill>
                <a:srgbClr val="FFFF00"/>
              </a:solidFill>
            </a:endParaRPr>
          </a:p>
        </p:txBody>
      </p:sp>
      <p:sp>
        <p:nvSpPr>
          <p:cNvPr id="3" name="Footer Placeholder 2"/>
          <p:cNvSpPr>
            <a:spLocks noGrp="1"/>
          </p:cNvSpPr>
          <p:nvPr>
            <p:ph type="ftr" sz="quarter" idx="11"/>
          </p:nvPr>
        </p:nvSpPr>
        <p:spPr/>
        <p:txBody>
          <a:bodyPr/>
          <a:lstStyle/>
          <a:p>
            <a:r>
              <a:rPr lang="en-SG" smtClean="0"/>
              <a:t>Dr. B.Satyanarayana, TIFR, Mumbai                                   Panjab University, Chandigarh                                   April 22, 2013</a:t>
            </a:r>
            <a:endParaRPr lang="en-SG" dirty="0"/>
          </a:p>
        </p:txBody>
      </p:sp>
      <p:sp>
        <p:nvSpPr>
          <p:cNvPr id="8" name="Title 1"/>
          <p:cNvSpPr txBox="1">
            <a:spLocks/>
          </p:cNvSpPr>
          <p:nvPr/>
        </p:nvSpPr>
        <p:spPr>
          <a:xfrm>
            <a:off x="5508104" y="476672"/>
            <a:ext cx="3600400" cy="710552"/>
          </a:xfrm>
          <a:prstGeom prst="rect">
            <a:avLst/>
          </a:prstGeom>
        </p:spPr>
        <p:txBody>
          <a:bodyPr vert="horz" wrap="square" lIns="45720" tIns="0" rIns="45720" bIns="216000" anchor="ctr" anchorCtr="0">
            <a:spAutoFit/>
          </a:bodyPr>
          <a:lstStyle/>
          <a:p>
            <a:pPr marL="420624" marR="0" lvl="0" indent="-384048" algn="l" defTabSz="914400" rtl="0" eaLnBrk="1" fontAlgn="auto" latinLnBrk="0" hangingPunct="1">
              <a:lnSpc>
                <a:spcPct val="100000"/>
              </a:lnSpc>
              <a:spcBef>
                <a:spcPts val="0"/>
              </a:spcBef>
              <a:spcAft>
                <a:spcPts val="0"/>
              </a:spcAft>
              <a:buClrTx/>
              <a:buSzTx/>
              <a:buFontTx/>
              <a:buNone/>
              <a:tabLst/>
              <a:defRPr/>
            </a:pPr>
            <a:r>
              <a:rPr kumimoji="0" lang="it-IT" sz="1600" i="0" u="none" strike="noStrike" kern="1200" cap="none" spc="0" normalizeH="0" baseline="0" noProof="0" dirty="0" smtClean="0">
                <a:ln>
                  <a:noFill/>
                </a:ln>
                <a:solidFill>
                  <a:srgbClr val="00B0F0"/>
                </a:solidFill>
                <a:effectLst/>
                <a:uLnTx/>
                <a:uFillTx/>
                <a:latin typeface="Narkisim" pitchFamily="34" charset="-79"/>
                <a:cs typeface="Narkisim" pitchFamily="34" charset="-79"/>
              </a:rPr>
              <a:t>Spokesperson: N.K. Mondal, TIFR, Mumbai</a:t>
            </a:r>
          </a:p>
          <a:p>
            <a:pPr marL="420624" marR="0" lvl="0" indent="-384048" algn="l" defTabSz="914400" rtl="0" eaLnBrk="1" fontAlgn="auto" latinLnBrk="0" hangingPunct="1">
              <a:lnSpc>
                <a:spcPct val="100000"/>
              </a:lnSpc>
              <a:spcBef>
                <a:spcPts val="0"/>
              </a:spcBef>
              <a:spcAft>
                <a:spcPts val="0"/>
              </a:spcAft>
              <a:buClrTx/>
              <a:buSzTx/>
              <a:buFontTx/>
              <a:buNone/>
              <a:tabLst/>
              <a:defRPr/>
            </a:pPr>
            <a:r>
              <a:rPr lang="it-IT" sz="1600" dirty="0" smtClean="0">
                <a:solidFill>
                  <a:srgbClr val="00B0F0"/>
                </a:solidFill>
                <a:latin typeface="Narkisim" pitchFamily="34" charset="-79"/>
                <a:cs typeface="Narkisim" pitchFamily="34" charset="-79"/>
              </a:rPr>
              <a:t>Home page: http://www.ino.tifr.res.in</a:t>
            </a:r>
          </a:p>
        </p:txBody>
      </p:sp>
      <p:sp>
        <p:nvSpPr>
          <p:cNvPr id="7" name="Slide Number Placeholder 6"/>
          <p:cNvSpPr>
            <a:spLocks noGrp="1"/>
          </p:cNvSpPr>
          <p:nvPr>
            <p:ph type="sldNum" sz="quarter" idx="12"/>
          </p:nvPr>
        </p:nvSpPr>
        <p:spPr/>
        <p:txBody>
          <a:bodyPr/>
          <a:lstStyle/>
          <a:p>
            <a:fld id="{5D0D82D1-030A-4AF5-855D-82A44DD93AEE}" type="slidenum">
              <a:rPr lang="en-US" smtClean="0"/>
              <a:pPr/>
              <a:t>12</a:t>
            </a:fld>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l="2594"/>
          <a:stretch>
            <a:fillRect/>
          </a:stretch>
        </p:blipFill>
        <p:spPr bwMode="auto">
          <a:xfrm>
            <a:off x="3709625" y="1980000"/>
            <a:ext cx="5398879" cy="4320000"/>
          </a:xfrm>
          <a:prstGeom prst="rect">
            <a:avLst/>
          </a:prstGeom>
          <a:noFill/>
          <a:ln w="9525">
            <a:noFill/>
            <a:miter lim="800000"/>
            <a:headEnd/>
            <a:tailEnd/>
          </a:ln>
          <a:effectLst/>
        </p:spPr>
      </p:pic>
      <p:sp>
        <p:nvSpPr>
          <p:cNvPr id="12" name="7-Point Star 11"/>
          <p:cNvSpPr/>
          <p:nvPr/>
        </p:nvSpPr>
        <p:spPr>
          <a:xfrm>
            <a:off x="6761381" y="2683520"/>
            <a:ext cx="288032" cy="288032"/>
          </a:xfrm>
          <a:prstGeom prst="star7">
            <a:avLst/>
          </a:prstGeom>
          <a:solidFill>
            <a:schemeClr val="accent1">
              <a:alpha val="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2" name="Title 1"/>
          <p:cNvSpPr>
            <a:spLocks noGrp="1"/>
          </p:cNvSpPr>
          <p:nvPr>
            <p:ph type="title"/>
          </p:nvPr>
        </p:nvSpPr>
        <p:spPr/>
        <p:txBody>
          <a:bodyPr>
            <a:normAutofit fontScale="90000"/>
          </a:bodyPr>
          <a:lstStyle/>
          <a:p>
            <a:r>
              <a:rPr lang="en-SG" dirty="0" smtClean="0"/>
              <a:t>INO coming soon: </a:t>
            </a:r>
            <a:br>
              <a:rPr lang="en-SG" dirty="0" smtClean="0"/>
            </a:br>
            <a:r>
              <a:rPr lang="en-SG" dirty="0" smtClean="0"/>
              <a:t>Inside a mountain near you!</a:t>
            </a:r>
            <a:endParaRPr lang="en-SG" dirty="0"/>
          </a:p>
        </p:txBody>
      </p:sp>
      <p:sp>
        <p:nvSpPr>
          <p:cNvPr id="4" name="Footer Placeholder 3"/>
          <p:cNvSpPr>
            <a:spLocks noGrp="1"/>
          </p:cNvSpPr>
          <p:nvPr>
            <p:ph type="ftr" sz="quarter" idx="11"/>
          </p:nvPr>
        </p:nvSpPr>
        <p:spPr/>
        <p:txBody>
          <a:bodyPr/>
          <a:lstStyle/>
          <a:p>
            <a:r>
              <a:rPr lang="en-SG" smtClean="0"/>
              <a:t>Dr. B.Satyanarayana, TIFR, Mumbai                                   Panjab University, Chandigarh                                   April 22, 2013</a:t>
            </a:r>
            <a:endParaRPr lang="en-SG" dirty="0"/>
          </a:p>
        </p:txBody>
      </p:sp>
      <p:pic>
        <p:nvPicPr>
          <p:cNvPr id="1029" name="Picture 5"/>
          <p:cNvPicPr>
            <a:picLocks noChangeAspect="1" noChangeArrowheads="1"/>
          </p:cNvPicPr>
          <p:nvPr/>
        </p:nvPicPr>
        <p:blipFill>
          <a:blip r:embed="rId3" cstate="print"/>
          <a:srcRect l="17215" t="11621" r="9305" b="27863"/>
          <a:stretch>
            <a:fillRect/>
          </a:stretch>
        </p:blipFill>
        <p:spPr bwMode="auto">
          <a:xfrm>
            <a:off x="35496" y="1980000"/>
            <a:ext cx="3709425" cy="4320000"/>
          </a:xfrm>
          <a:prstGeom prst="rect">
            <a:avLst/>
          </a:prstGeom>
          <a:noFill/>
          <a:ln w="9525">
            <a:noFill/>
            <a:miter lim="800000"/>
            <a:headEnd/>
            <a:tailEnd/>
          </a:ln>
        </p:spPr>
      </p:pic>
      <p:sp>
        <p:nvSpPr>
          <p:cNvPr id="13" name="TextBox 12"/>
          <p:cNvSpPr txBox="1"/>
          <p:nvPr/>
        </p:nvSpPr>
        <p:spPr>
          <a:xfrm>
            <a:off x="72000" y="1548000"/>
            <a:ext cx="9000000" cy="369332"/>
          </a:xfrm>
          <a:prstGeom prst="rect">
            <a:avLst/>
          </a:prstGeom>
          <a:noFill/>
        </p:spPr>
        <p:txBody>
          <a:bodyPr wrap="square" rtlCol="0">
            <a:spAutoFit/>
          </a:bodyPr>
          <a:lstStyle/>
          <a:p>
            <a:pPr algn="ctr"/>
            <a:r>
              <a:rPr lang="en-US" u="sng" dirty="0" smtClean="0">
                <a:solidFill>
                  <a:srgbClr val="FF0000"/>
                </a:solidFill>
              </a:rPr>
              <a:t>Location</a:t>
            </a:r>
            <a:r>
              <a:rPr lang="en-US" dirty="0" smtClean="0">
                <a:solidFill>
                  <a:srgbClr val="FF0000"/>
                </a:solidFill>
              </a:rPr>
              <a:t>:  </a:t>
            </a:r>
            <a:r>
              <a:rPr lang="pt-BR" dirty="0" smtClean="0">
                <a:solidFill>
                  <a:srgbClr val="FF0000"/>
                </a:solidFill>
              </a:rPr>
              <a:t>9</a:t>
            </a:r>
            <a:r>
              <a:rPr lang="pt-BR" baseline="30000" dirty="0" smtClean="0">
                <a:solidFill>
                  <a:srgbClr val="FF0000"/>
                </a:solidFill>
              </a:rPr>
              <a:t>o</a:t>
            </a:r>
            <a:r>
              <a:rPr lang="pt-BR" dirty="0" smtClean="0">
                <a:solidFill>
                  <a:srgbClr val="FF0000"/>
                </a:solidFill>
              </a:rPr>
              <a:t>58′ North; 77</a:t>
            </a:r>
            <a:r>
              <a:rPr lang="pt-BR" baseline="30000" dirty="0" smtClean="0">
                <a:solidFill>
                  <a:srgbClr val="FF0000"/>
                </a:solidFill>
              </a:rPr>
              <a:t>o</a:t>
            </a:r>
            <a:r>
              <a:rPr lang="pt-BR" dirty="0" smtClean="0">
                <a:solidFill>
                  <a:srgbClr val="FF0000"/>
                </a:solidFill>
              </a:rPr>
              <a:t>16′ East, </a:t>
            </a:r>
            <a:r>
              <a:rPr lang="en-US" dirty="0" smtClean="0">
                <a:solidFill>
                  <a:srgbClr val="FF0000"/>
                </a:solidFill>
              </a:rPr>
              <a:t>110km from Madurai (South India) </a:t>
            </a:r>
          </a:p>
        </p:txBody>
      </p:sp>
      <p:sp>
        <p:nvSpPr>
          <p:cNvPr id="8" name="Slide Number Placeholder 7"/>
          <p:cNvSpPr>
            <a:spLocks noGrp="1"/>
          </p:cNvSpPr>
          <p:nvPr>
            <p:ph type="sldNum" sz="quarter" idx="12"/>
          </p:nvPr>
        </p:nvSpPr>
        <p:spPr/>
        <p:txBody>
          <a:bodyPr/>
          <a:lstStyle/>
          <a:p>
            <a:fld id="{5D0D82D1-030A-4AF5-855D-82A44DD93AEE}" type="slidenum">
              <a:rPr lang="en-US" smtClean="0"/>
              <a:pPr/>
              <a:t>13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wipe(left)">
                                      <p:cBhvr>
                                        <p:cTn id="7" dur="500"/>
                                        <p:tgtEl>
                                          <p:spTgt spid="102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500"/>
                                        <p:tgtEl>
                                          <p:spTgt spid="12"/>
                                        </p:tgtEl>
                                      </p:cBhvr>
                                    </p:animEffect>
                                  </p:childTnLst>
                                </p:cTn>
                              </p:par>
                              <p:par>
                                <p:cTn id="16" presetID="22" presetClass="entr" presetSubtype="2"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5163" r="1291"/>
          <a:stretch>
            <a:fillRect/>
          </a:stretch>
        </p:blipFill>
        <p:spPr bwMode="auto">
          <a:xfrm>
            <a:off x="3716310" y="1980000"/>
            <a:ext cx="5392167" cy="4320000"/>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n-SG" dirty="0" smtClean="0"/>
              <a:t>Location and site of the INO</a:t>
            </a:r>
            <a:endParaRPr lang="en-SG" dirty="0"/>
          </a:p>
        </p:txBody>
      </p:sp>
      <p:sp>
        <p:nvSpPr>
          <p:cNvPr id="4" name="Footer Placeholder 3"/>
          <p:cNvSpPr>
            <a:spLocks noGrp="1"/>
          </p:cNvSpPr>
          <p:nvPr>
            <p:ph type="ftr" sz="quarter" idx="11"/>
          </p:nvPr>
        </p:nvSpPr>
        <p:spPr/>
        <p:txBody>
          <a:bodyPr/>
          <a:lstStyle/>
          <a:p>
            <a:r>
              <a:rPr lang="en-SG" smtClean="0"/>
              <a:t>Dr. B.Satyanarayana, TIFR, Mumbai                                   Panjab University, Chandigarh                                   April 22, 2013</a:t>
            </a:r>
            <a:endParaRPr lang="en-SG" dirty="0"/>
          </a:p>
        </p:txBody>
      </p:sp>
      <p:pic>
        <p:nvPicPr>
          <p:cNvPr id="1029" name="Picture 5"/>
          <p:cNvPicPr>
            <a:picLocks noChangeAspect="1" noChangeArrowheads="1"/>
          </p:cNvPicPr>
          <p:nvPr/>
        </p:nvPicPr>
        <p:blipFill>
          <a:blip r:embed="rId3" cstate="print"/>
          <a:srcRect l="17215" t="11621" r="9305" b="27863"/>
          <a:stretch>
            <a:fillRect/>
          </a:stretch>
        </p:blipFill>
        <p:spPr bwMode="auto">
          <a:xfrm>
            <a:off x="35496" y="1980000"/>
            <a:ext cx="3709425" cy="4320000"/>
          </a:xfrm>
          <a:prstGeom prst="rect">
            <a:avLst/>
          </a:prstGeom>
          <a:noFill/>
          <a:ln w="9525">
            <a:noFill/>
            <a:miter lim="800000"/>
            <a:headEnd/>
            <a:tailEnd/>
          </a:ln>
        </p:spPr>
      </p:pic>
      <p:sp>
        <p:nvSpPr>
          <p:cNvPr id="13" name="TextBox 12"/>
          <p:cNvSpPr txBox="1"/>
          <p:nvPr/>
        </p:nvSpPr>
        <p:spPr>
          <a:xfrm>
            <a:off x="72000" y="1548000"/>
            <a:ext cx="9000000" cy="369332"/>
          </a:xfrm>
          <a:prstGeom prst="rect">
            <a:avLst/>
          </a:prstGeom>
          <a:noFill/>
        </p:spPr>
        <p:txBody>
          <a:bodyPr wrap="square" rtlCol="0">
            <a:spAutoFit/>
          </a:bodyPr>
          <a:lstStyle/>
          <a:p>
            <a:pPr algn="ctr"/>
            <a:r>
              <a:rPr lang="en-US" u="sng" dirty="0" smtClean="0">
                <a:solidFill>
                  <a:srgbClr val="FF0000"/>
                </a:solidFill>
              </a:rPr>
              <a:t>Location</a:t>
            </a:r>
            <a:r>
              <a:rPr lang="en-US" dirty="0" smtClean="0">
                <a:solidFill>
                  <a:srgbClr val="FF0000"/>
                </a:solidFill>
              </a:rPr>
              <a:t>:  </a:t>
            </a:r>
            <a:r>
              <a:rPr lang="pt-BR" dirty="0" smtClean="0">
                <a:solidFill>
                  <a:srgbClr val="FF0000"/>
                </a:solidFill>
              </a:rPr>
              <a:t>9</a:t>
            </a:r>
            <a:r>
              <a:rPr lang="pt-BR" baseline="30000" dirty="0" smtClean="0">
                <a:solidFill>
                  <a:srgbClr val="FF0000"/>
                </a:solidFill>
              </a:rPr>
              <a:t>o</a:t>
            </a:r>
            <a:r>
              <a:rPr lang="pt-BR" dirty="0" smtClean="0">
                <a:solidFill>
                  <a:srgbClr val="FF0000"/>
                </a:solidFill>
              </a:rPr>
              <a:t>58′ North; 77</a:t>
            </a:r>
            <a:r>
              <a:rPr lang="pt-BR" baseline="30000" dirty="0" smtClean="0">
                <a:solidFill>
                  <a:srgbClr val="FF0000"/>
                </a:solidFill>
              </a:rPr>
              <a:t>o</a:t>
            </a:r>
            <a:r>
              <a:rPr lang="pt-BR" dirty="0" smtClean="0">
                <a:solidFill>
                  <a:srgbClr val="FF0000"/>
                </a:solidFill>
              </a:rPr>
              <a:t>16′ East, </a:t>
            </a:r>
            <a:r>
              <a:rPr lang="en-US" dirty="0" smtClean="0">
                <a:solidFill>
                  <a:srgbClr val="FF0000"/>
                </a:solidFill>
              </a:rPr>
              <a:t>110km from Madurai (South India) </a:t>
            </a:r>
          </a:p>
        </p:txBody>
      </p:sp>
      <p:sp>
        <p:nvSpPr>
          <p:cNvPr id="10" name="TextBox 9"/>
          <p:cNvSpPr txBox="1"/>
          <p:nvPr/>
        </p:nvSpPr>
        <p:spPr>
          <a:xfrm>
            <a:off x="4032472" y="5841304"/>
            <a:ext cx="4788000" cy="477054"/>
          </a:xfrm>
          <a:prstGeom prst="rect">
            <a:avLst/>
          </a:prstGeom>
          <a:noFill/>
        </p:spPr>
        <p:txBody>
          <a:bodyPr wrap="square" tIns="0" rtlCol="0" anchor="t" anchorCtr="0">
            <a:spAutoFit/>
          </a:bodyPr>
          <a:lstStyle/>
          <a:p>
            <a:r>
              <a:rPr lang="en-US" sz="2800" dirty="0" smtClean="0">
                <a:solidFill>
                  <a:srgbClr val="FFFF00"/>
                </a:solidFill>
                <a:latin typeface="Narkisim" pitchFamily="34" charset="-79"/>
                <a:cs typeface="Narkisim" pitchFamily="34" charset="-79"/>
              </a:rPr>
              <a:t>Site for INO underground facility</a:t>
            </a:r>
            <a:endParaRPr lang="en-SG" sz="2800" dirty="0">
              <a:solidFill>
                <a:srgbClr val="FFFF00"/>
              </a:solidFill>
              <a:latin typeface="Narkisim" pitchFamily="34" charset="-79"/>
              <a:cs typeface="Narkisim" pitchFamily="34" charset="-79"/>
            </a:endParaRPr>
          </a:p>
        </p:txBody>
      </p:sp>
      <p:pic>
        <p:nvPicPr>
          <p:cNvPr id="12"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6000" y="1980000"/>
            <a:ext cx="3708000" cy="1990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11" name="Slide Number Placeholder 10"/>
          <p:cNvSpPr>
            <a:spLocks noGrp="1"/>
          </p:cNvSpPr>
          <p:nvPr>
            <p:ph type="sldNum" sz="quarter" idx="12"/>
          </p:nvPr>
        </p:nvSpPr>
        <p:spPr/>
        <p:txBody>
          <a:bodyPr/>
          <a:lstStyle/>
          <a:p>
            <a:fld id="{5D0D82D1-030A-4AF5-855D-82A44DD93AEE}" type="slidenum">
              <a:rPr lang="en-US" smtClean="0"/>
              <a:pPr/>
              <a:t>14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IN" sz="4400" dirty="0" smtClean="0"/>
              <a:t>Location and site for </a:t>
            </a:r>
            <a:r>
              <a:rPr lang="en-IN" sz="4400" dirty="0" smtClean="0"/>
              <a:t>Inter-Institutional</a:t>
            </a:r>
            <a:r>
              <a:rPr lang="en-IN" sz="4400" dirty="0" smtClean="0"/>
              <a:t> </a:t>
            </a:r>
            <a:r>
              <a:rPr lang="en-IN" sz="4400" dirty="0" smtClean="0"/>
              <a:t>Centre </a:t>
            </a:r>
            <a:r>
              <a:rPr lang="en-IN" sz="4400" dirty="0" smtClean="0"/>
              <a:t>for High Energy </a:t>
            </a:r>
            <a:r>
              <a:rPr lang="en-IN" sz="4400" dirty="0" smtClean="0"/>
              <a:t>Physics (IICHEP)</a:t>
            </a:r>
            <a:endParaRPr lang="en-IN" sz="4400" dirty="0"/>
          </a:p>
        </p:txBody>
      </p:sp>
      <p:sp>
        <p:nvSpPr>
          <p:cNvPr id="4" name="Footer Placeholder 3"/>
          <p:cNvSpPr>
            <a:spLocks noGrp="1"/>
          </p:cNvSpPr>
          <p:nvPr>
            <p:ph type="ftr" sz="quarter" idx="11"/>
          </p:nvPr>
        </p:nvSpPr>
        <p:spPr/>
        <p:txBody>
          <a:bodyPr/>
          <a:lstStyle/>
          <a:p>
            <a:r>
              <a:rPr lang="en-US" smtClean="0"/>
              <a:t>Dr. B.Satyanarayana, TIFR, Mumbai                                   Panjab University, Chandigarh                                   April 22, 2013</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82000" y="3908914"/>
            <a:ext cx="5580000" cy="2569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Slide Number Placeholder 10"/>
          <p:cNvSpPr>
            <a:spLocks noGrp="1"/>
          </p:cNvSpPr>
          <p:nvPr>
            <p:ph type="sldNum" sz="quarter" idx="12"/>
          </p:nvPr>
        </p:nvSpPr>
        <p:spPr/>
        <p:txBody>
          <a:bodyPr/>
          <a:lstStyle/>
          <a:p>
            <a:fld id="{5D0D82D1-030A-4AF5-855D-82A44DD93AEE}" type="slidenum">
              <a:rPr lang="en-US" smtClean="0"/>
              <a:pPr/>
              <a:t>15</a:t>
            </a:fld>
            <a:endParaRPr lang="en-US" dirty="0"/>
          </a:p>
        </p:txBody>
      </p:sp>
      <p:pic>
        <p:nvPicPr>
          <p:cNvPr id="12" name="Picture 11" descr="Picture1.png"/>
          <p:cNvPicPr>
            <a:picLocks noChangeAspect="1"/>
          </p:cNvPicPr>
          <p:nvPr/>
        </p:nvPicPr>
        <p:blipFill>
          <a:blip r:embed="rId3" cstate="print"/>
          <a:stretch>
            <a:fillRect/>
          </a:stretch>
        </p:blipFill>
        <p:spPr>
          <a:xfrm>
            <a:off x="1782000" y="1511997"/>
            <a:ext cx="5580000" cy="235642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Neutrino sources and</a:t>
            </a:r>
            <a:br>
              <a:rPr lang="en-US" dirty="0" smtClean="0"/>
            </a:br>
            <a:r>
              <a:rPr lang="en-US" dirty="0" smtClean="0"/>
              <a:t>detector choice</a:t>
            </a:r>
            <a:endParaRPr lang="en-US" dirty="0"/>
          </a:p>
        </p:txBody>
      </p:sp>
      <p:sp>
        <p:nvSpPr>
          <p:cNvPr id="3" name="Content Placeholder 2"/>
          <p:cNvSpPr>
            <a:spLocks noGrp="1"/>
          </p:cNvSpPr>
          <p:nvPr>
            <p:ph idx="1"/>
          </p:nvPr>
        </p:nvSpPr>
        <p:spPr>
          <a:solidFill>
            <a:srgbClr val="FFFFCC"/>
          </a:solidFill>
          <a:effectLst>
            <a:outerShdw blurRad="50800" dist="38100" dir="2700000" algn="tl" rotWithShape="0">
              <a:prstClr val="black">
                <a:alpha val="40000"/>
              </a:prstClr>
            </a:outerShdw>
          </a:effectLst>
        </p:spPr>
        <p:txBody>
          <a:bodyPr>
            <a:normAutofit fontScale="25000" lnSpcReduction="20000"/>
          </a:bodyPr>
          <a:lstStyle/>
          <a:p>
            <a:pPr>
              <a:lnSpc>
                <a:spcPct val="120000"/>
              </a:lnSpc>
            </a:pPr>
            <a:r>
              <a:rPr lang="en-US" sz="8000" dirty="0" smtClean="0"/>
              <a:t>Source of neutrinos</a:t>
            </a:r>
          </a:p>
          <a:p>
            <a:pPr lvl="1">
              <a:lnSpc>
                <a:spcPct val="120000"/>
              </a:lnSpc>
            </a:pPr>
            <a:r>
              <a:rPr lang="en-US" sz="8000" dirty="0" smtClean="0"/>
              <a:t>Use atmospheric neutrinos as source</a:t>
            </a:r>
          </a:p>
          <a:p>
            <a:pPr lvl="1">
              <a:lnSpc>
                <a:spcPct val="120000"/>
              </a:lnSpc>
            </a:pPr>
            <a:r>
              <a:rPr lang="en-US" sz="8000" dirty="0" smtClean="0"/>
              <a:t>Need to cover a large L/E range</a:t>
            </a:r>
          </a:p>
          <a:p>
            <a:pPr lvl="2">
              <a:lnSpc>
                <a:spcPct val="120000"/>
              </a:lnSpc>
              <a:buClr>
                <a:srgbClr val="00B050"/>
              </a:buClr>
            </a:pPr>
            <a:r>
              <a:rPr lang="en-US" sz="6400" dirty="0" smtClean="0"/>
              <a:t>Large L range</a:t>
            </a:r>
          </a:p>
          <a:p>
            <a:pPr lvl="2">
              <a:lnSpc>
                <a:spcPct val="120000"/>
              </a:lnSpc>
              <a:buClr>
                <a:srgbClr val="00B050"/>
              </a:buClr>
            </a:pPr>
            <a:r>
              <a:rPr lang="en-US" sz="6400" dirty="0" smtClean="0"/>
              <a:t>Large E</a:t>
            </a:r>
            <a:r>
              <a:rPr lang="en-US" sz="6400" baseline="-25000" dirty="0" smtClean="0">
                <a:sym typeface="Symbol"/>
              </a:rPr>
              <a:t></a:t>
            </a:r>
            <a:r>
              <a:rPr lang="en-US" sz="6400" dirty="0" smtClean="0"/>
              <a:t> range</a:t>
            </a:r>
          </a:p>
          <a:p>
            <a:pPr>
              <a:lnSpc>
                <a:spcPct val="120000"/>
              </a:lnSpc>
            </a:pPr>
            <a:r>
              <a:rPr lang="en-US" sz="8000" dirty="0" smtClean="0"/>
              <a:t>Physics driven detector requirements</a:t>
            </a:r>
          </a:p>
          <a:p>
            <a:pPr lvl="1">
              <a:lnSpc>
                <a:spcPct val="120000"/>
              </a:lnSpc>
            </a:pPr>
            <a:r>
              <a:rPr lang="en-US" sz="8000" dirty="0" smtClean="0"/>
              <a:t>Should have large target mass (50kTons)</a:t>
            </a:r>
          </a:p>
          <a:p>
            <a:pPr lvl="1">
              <a:lnSpc>
                <a:spcPct val="120000"/>
              </a:lnSpc>
            </a:pPr>
            <a:r>
              <a:rPr lang="en-US" sz="8000" dirty="0" smtClean="0"/>
              <a:t>Good tracking and energy resolution (tracking calorimeter)</a:t>
            </a:r>
          </a:p>
          <a:p>
            <a:pPr lvl="1">
              <a:lnSpc>
                <a:spcPct val="120000"/>
              </a:lnSpc>
            </a:pPr>
            <a:r>
              <a:rPr lang="en-US" sz="8000" dirty="0" smtClean="0"/>
              <a:t>Good directionality (~1nSec time resolution)</a:t>
            </a:r>
          </a:p>
          <a:p>
            <a:pPr lvl="1">
              <a:lnSpc>
                <a:spcPct val="120000"/>
              </a:lnSpc>
            </a:pPr>
            <a:r>
              <a:rPr lang="en-US" sz="8000" dirty="0" smtClean="0"/>
              <a:t>Charge identification capability (magnetic field)</a:t>
            </a:r>
          </a:p>
          <a:p>
            <a:pPr lvl="1">
              <a:lnSpc>
                <a:spcPct val="120000"/>
              </a:lnSpc>
            </a:pPr>
            <a:r>
              <a:rPr lang="en-US" sz="8000" dirty="0" smtClean="0"/>
              <a:t>Modularity and ease of construction</a:t>
            </a:r>
          </a:p>
          <a:p>
            <a:pPr lvl="1">
              <a:lnSpc>
                <a:spcPct val="120000"/>
              </a:lnSpc>
            </a:pPr>
            <a:r>
              <a:rPr lang="en-US" sz="8000" dirty="0" smtClean="0"/>
              <a:t>Cost and time considerations</a:t>
            </a:r>
          </a:p>
          <a:p>
            <a:pPr lvl="1">
              <a:lnSpc>
                <a:spcPct val="120000"/>
              </a:lnSpc>
            </a:pPr>
            <a:r>
              <a:rPr lang="en-US" sz="8000" dirty="0" smtClean="0"/>
              <a:t>Compliment capabilities of existing and proposed detectors</a:t>
            </a:r>
          </a:p>
          <a:p>
            <a:pPr>
              <a:lnSpc>
                <a:spcPct val="120000"/>
              </a:lnSpc>
            </a:pPr>
            <a:r>
              <a:rPr lang="en-US" sz="8000" dirty="0" smtClean="0"/>
              <a:t>Use magnetised iron as target mass and RPC as active detector medium</a:t>
            </a:r>
            <a:endParaRPr lang="en-US" sz="5600" dirty="0" smtClean="0"/>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graphicFrame>
        <p:nvGraphicFramePr>
          <p:cNvPr id="6" name="Object 5"/>
          <p:cNvGraphicFramePr>
            <a:graphicFrameLocks noChangeAspect="1"/>
          </p:cNvGraphicFramePr>
          <p:nvPr/>
        </p:nvGraphicFramePr>
        <p:xfrm>
          <a:off x="5989655" y="1546224"/>
          <a:ext cx="3011502" cy="1454147"/>
        </p:xfrm>
        <a:graphic>
          <a:graphicData uri="http://schemas.openxmlformats.org/presentationml/2006/ole">
            <p:oleObj spid="_x0000_s2050" name="Equation" r:id="rId4" imgW="1104840" imgH="533160" progId="Equation.3">
              <p:embed/>
            </p:oleObj>
          </a:graphicData>
        </a:graphic>
      </p:graphicFrame>
      <p:sp>
        <p:nvSpPr>
          <p:cNvPr id="7" name="Slide Number Placeholder 6"/>
          <p:cNvSpPr>
            <a:spLocks noGrp="1"/>
          </p:cNvSpPr>
          <p:nvPr>
            <p:ph type="sldNum" sz="quarter" idx="12"/>
          </p:nvPr>
        </p:nvSpPr>
        <p:spPr/>
        <p:txBody>
          <a:bodyPr/>
          <a:lstStyle/>
          <a:p>
            <a:fld id="{5D0D82D1-030A-4AF5-855D-82A44DD93AEE}" type="slidenum">
              <a:rPr lang="en-US" smtClean="0">
                <a:solidFill>
                  <a:prstClr val="black">
                    <a:tint val="95000"/>
                  </a:prstClr>
                </a:solidFill>
              </a:rPr>
              <a:pPr/>
              <a:t>16</a:t>
            </a:fld>
            <a:endParaRPr lang="en-US" dirty="0">
              <a:solidFill>
                <a:prstClr val="black">
                  <a:tint val="9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500"/>
                                        <p:tgtEl>
                                          <p:spTgt spid="3">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fade">
                                      <p:cBhvr>
                                        <p:cTn id="48" dur="500"/>
                                        <p:tgtEl>
                                          <p:spTgt spid="3">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500"/>
                                        <p:tgtEl>
                                          <p:spTgt spid="3">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
                                            <p:txEl>
                                              <p:pRg st="9" end="9"/>
                                            </p:txEl>
                                          </p:spTgt>
                                        </p:tgtEl>
                                        <p:attrNameLst>
                                          <p:attrName>style.visibility</p:attrName>
                                        </p:attrNameLst>
                                      </p:cBhvr>
                                      <p:to>
                                        <p:strVal val="visible"/>
                                      </p:to>
                                    </p:set>
                                    <p:animEffect transition="in" filter="fade">
                                      <p:cBhvr>
                                        <p:cTn id="58" dur="500"/>
                                        <p:tgtEl>
                                          <p:spTgt spid="3">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
                                            <p:txEl>
                                              <p:pRg st="10" end="10"/>
                                            </p:txEl>
                                          </p:spTgt>
                                        </p:tgtEl>
                                        <p:attrNameLst>
                                          <p:attrName>style.visibility</p:attrName>
                                        </p:attrNameLst>
                                      </p:cBhvr>
                                      <p:to>
                                        <p:strVal val="visible"/>
                                      </p:to>
                                    </p:set>
                                    <p:animEffect transition="in" filter="fade">
                                      <p:cBhvr>
                                        <p:cTn id="63" dur="500"/>
                                        <p:tgtEl>
                                          <p:spTgt spid="3">
                                            <p:txEl>
                                              <p:pRg st="10" end="1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
                                            <p:txEl>
                                              <p:pRg st="11" end="11"/>
                                            </p:txEl>
                                          </p:spTgt>
                                        </p:tgtEl>
                                        <p:attrNameLst>
                                          <p:attrName>style.visibility</p:attrName>
                                        </p:attrNameLst>
                                      </p:cBhvr>
                                      <p:to>
                                        <p:strVal val="visible"/>
                                      </p:to>
                                    </p:set>
                                    <p:animEffect transition="in" filter="fade">
                                      <p:cBhvr>
                                        <p:cTn id="68" dur="500"/>
                                        <p:tgtEl>
                                          <p:spTgt spid="3">
                                            <p:txEl>
                                              <p:pRg st="11" end="1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
                                            <p:txEl>
                                              <p:pRg st="12" end="12"/>
                                            </p:txEl>
                                          </p:spTgt>
                                        </p:tgtEl>
                                        <p:attrNameLst>
                                          <p:attrName>style.visibility</p:attrName>
                                        </p:attrNameLst>
                                      </p:cBhvr>
                                      <p:to>
                                        <p:strVal val="visible"/>
                                      </p:to>
                                    </p:set>
                                    <p:animEffect transition="in" filter="fade">
                                      <p:cBhvr>
                                        <p:cTn id="73" dur="500"/>
                                        <p:tgtEl>
                                          <p:spTgt spid="3">
                                            <p:txEl>
                                              <p:pRg st="12" end="12"/>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
                                            <p:txEl>
                                              <p:pRg st="13" end="13"/>
                                            </p:txEl>
                                          </p:spTgt>
                                        </p:tgtEl>
                                        <p:attrNameLst>
                                          <p:attrName>style.visibility</p:attrName>
                                        </p:attrNameLst>
                                      </p:cBhvr>
                                      <p:to>
                                        <p:strVal val="visible"/>
                                      </p:to>
                                    </p:set>
                                    <p:animEffect transition="in" filter="fade">
                                      <p:cBhvr>
                                        <p:cTn id="78"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Underground Laboratory Layout</a:t>
            </a:r>
            <a:endParaRPr lang="en-US" dirty="0"/>
          </a:p>
        </p:txBody>
      </p:sp>
      <p:sp>
        <p:nvSpPr>
          <p:cNvPr id="10" name="Content Placeholder 9"/>
          <p:cNvSpPr>
            <a:spLocks noGrp="1"/>
          </p:cNvSpPr>
          <p:nvPr>
            <p:ph sz="half" idx="1"/>
          </p:nvPr>
        </p:nvSpPr>
        <p:spPr/>
        <p:txBody>
          <a:bodyPr/>
          <a:lstStyle/>
          <a:p>
            <a:endParaRPr lang="en-IN" dirty="0"/>
          </a:p>
        </p:txBody>
      </p:sp>
      <p:sp>
        <p:nvSpPr>
          <p:cNvPr id="3" name="Slide Number Placeholder 2"/>
          <p:cNvSpPr>
            <a:spLocks noGrp="1"/>
          </p:cNvSpPr>
          <p:nvPr>
            <p:ph type="sldNum" sz="quarter" idx="12"/>
          </p:nvPr>
        </p:nvSpPr>
        <p:spPr/>
        <p:txBody>
          <a:bodyPr/>
          <a:lstStyle/>
          <a:p>
            <a:fld id="{10B22178-E535-47B0-96EF-1A4B49D845FC}" type="slidenum">
              <a:rPr lang="en-SG" smtClean="0"/>
              <a:pPr/>
              <a:t>17</a:t>
            </a:fld>
            <a:endParaRPr lang="en-SG" dirty="0"/>
          </a:p>
        </p:txBody>
      </p:sp>
      <p:pic>
        <p:nvPicPr>
          <p:cNvPr id="10244" name="Picture 3" descr="ug-lab.jpg"/>
          <p:cNvPicPr>
            <a:picLocks noChangeAspect="1"/>
          </p:cNvPicPr>
          <p:nvPr/>
        </p:nvPicPr>
        <p:blipFill>
          <a:blip r:embed="rId2" cstate="print"/>
          <a:srcRect/>
          <a:stretch>
            <a:fillRect/>
          </a:stretch>
        </p:blipFill>
        <p:spPr bwMode="auto">
          <a:xfrm>
            <a:off x="1907704" y="1772816"/>
            <a:ext cx="7139171" cy="5040560"/>
          </a:xfrm>
          <a:prstGeom prst="rect">
            <a:avLst/>
          </a:prstGeom>
          <a:noFill/>
          <a:ln w="9525">
            <a:noFill/>
            <a:miter lim="800000"/>
            <a:headEnd/>
            <a:tailEnd/>
          </a:ln>
        </p:spPr>
      </p:pic>
      <p:graphicFrame>
        <p:nvGraphicFramePr>
          <p:cNvPr id="6" name="Table 5"/>
          <p:cNvGraphicFramePr>
            <a:graphicFrameLocks noGrp="1"/>
          </p:cNvGraphicFramePr>
          <p:nvPr/>
        </p:nvGraphicFramePr>
        <p:xfrm>
          <a:off x="179512" y="1556792"/>
          <a:ext cx="4032448" cy="1981200"/>
        </p:xfrm>
        <a:graphic>
          <a:graphicData uri="http://schemas.openxmlformats.org/drawingml/2006/table">
            <a:tbl>
              <a:tblPr bandRow="1">
                <a:effectLst>
                  <a:outerShdw blurRad="50800" dist="38100" dir="2700000" algn="tl" rotWithShape="0">
                    <a:prstClr val="black">
                      <a:alpha val="40000"/>
                    </a:prstClr>
                  </a:outerShdw>
                </a:effectLst>
                <a:tableStyleId>{5C22544A-7EE6-4342-B048-85BDC9FD1C3A}</a:tableStyleId>
              </a:tblPr>
              <a:tblGrid>
                <a:gridCol w="1944216"/>
                <a:gridCol w="2088232"/>
              </a:tblGrid>
              <a:tr h="183718">
                <a:tc>
                  <a:txBody>
                    <a:bodyPr/>
                    <a:lstStyle/>
                    <a:p>
                      <a:pPr algn="l">
                        <a:spcAft>
                          <a:spcPts val="0"/>
                        </a:spcAft>
                      </a:pPr>
                      <a:r>
                        <a:rPr lang="en-SG" sz="1300" kern="100" dirty="0">
                          <a:solidFill>
                            <a:srgbClr val="002060"/>
                          </a:solidFill>
                        </a:rPr>
                        <a:t>Length of the tunnel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smtClean="0">
                          <a:solidFill>
                            <a:srgbClr val="002060"/>
                          </a:solidFill>
                        </a:rPr>
                        <a:t>2.1 </a:t>
                      </a:r>
                      <a:r>
                        <a:rPr lang="en-SG" sz="1300" kern="100" dirty="0">
                          <a:solidFill>
                            <a:srgbClr val="002060"/>
                          </a:solidFill>
                        </a:rPr>
                        <a:t>km (approx.)</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Tunnel cross-section</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7.5m wide and 7.5m high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Tunnel gradient</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1:15</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Rock overburden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SG" sz="1300" kern="100" dirty="0" smtClean="0">
                          <a:solidFill>
                            <a:srgbClr val="002060"/>
                          </a:solidFill>
                          <a:latin typeface="+mn-lt"/>
                          <a:ea typeface="+mn-ea"/>
                          <a:cs typeface="+mn-cs"/>
                        </a:rPr>
                        <a:t>1300m (</a:t>
                      </a:r>
                      <a:r>
                        <a:rPr kumimoji="0" lang="en-US" sz="1300" kern="100" dirty="0" smtClean="0">
                          <a:solidFill>
                            <a:srgbClr val="002060"/>
                          </a:solidFill>
                          <a:latin typeface="+mn-lt"/>
                          <a:ea typeface="+mn-ea"/>
                          <a:cs typeface="+mn-cs"/>
                        </a:rPr>
                        <a:t>4000 mwe)</a:t>
                      </a:r>
                      <a:endParaRPr kumimoji="0" lang="en-SG" sz="1300" kern="100" dirty="0">
                        <a:solidFill>
                          <a:srgbClr val="002060"/>
                        </a:solidFill>
                        <a:latin typeface="+mn-lt"/>
                        <a:ea typeface="+mn-ea"/>
                        <a:cs typeface="+mn-cs"/>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Rock type and density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Charnockite, 2.9 gm/cc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Number of caverns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3 (one big and two small)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Size of the main cavern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132m × 26m × 20m (high)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Distance from CERN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7100 km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Distance from JPARC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6600 km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marL="0" algn="l" rtl="0" eaLnBrk="1" latinLnBrk="0" hangingPunct="1">
                        <a:spcAft>
                          <a:spcPts val="0"/>
                        </a:spcAft>
                      </a:pPr>
                      <a:r>
                        <a:rPr kumimoji="0" lang="en-SG" sz="1300" kern="100" dirty="0" smtClean="0">
                          <a:solidFill>
                            <a:srgbClr val="002060"/>
                          </a:solidFill>
                          <a:latin typeface="+mn-lt"/>
                          <a:ea typeface="+mn-ea"/>
                          <a:cs typeface="+mn-cs"/>
                        </a:rPr>
                        <a:t>Future nuclear reactor</a:t>
                      </a:r>
                      <a:endParaRPr kumimoji="0" lang="en-SG" sz="1300" kern="100" dirty="0">
                        <a:solidFill>
                          <a:srgbClr val="002060"/>
                        </a:solidFill>
                        <a:latin typeface="+mn-lt"/>
                        <a:ea typeface="+mn-ea"/>
                        <a:cs typeface="+mn-cs"/>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kumimoji="0" lang="en-SG" sz="1300" kern="100" dirty="0" smtClean="0">
                          <a:solidFill>
                            <a:srgbClr val="002060"/>
                          </a:solidFill>
                          <a:latin typeface="+mn-lt"/>
                          <a:ea typeface="+mn-ea"/>
                          <a:cs typeface="+mn-cs"/>
                        </a:rPr>
                        <a:t>9000 Mwe, 205 km</a:t>
                      </a:r>
                      <a:endParaRPr kumimoji="0" lang="en-SG" sz="1300" kern="100" dirty="0">
                        <a:solidFill>
                          <a:srgbClr val="002060"/>
                        </a:solidFill>
                        <a:latin typeface="+mn-lt"/>
                        <a:ea typeface="+mn-ea"/>
                        <a:cs typeface="+mn-cs"/>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bl>
          </a:graphicData>
        </a:graphic>
      </p:graphicFrame>
      <p:sp>
        <p:nvSpPr>
          <p:cNvPr id="7" name="Rounded Rectangle 6"/>
          <p:cNvSpPr/>
          <p:nvPr/>
        </p:nvSpPr>
        <p:spPr>
          <a:xfrm>
            <a:off x="4355976" y="1587482"/>
            <a:ext cx="1872208" cy="442674"/>
          </a:xfrm>
          <a:prstGeom prst="roundRect">
            <a:avLst/>
          </a:prstGeom>
          <a:solidFill>
            <a:srgbClr val="FF99FF"/>
          </a:solidFill>
          <a:ln w="31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2000" dirty="0" smtClean="0">
                <a:solidFill>
                  <a:schemeClr val="tx1"/>
                </a:solidFill>
              </a:rPr>
              <a:t>Basic features</a:t>
            </a:r>
            <a:endParaRPr lang="en-SG" sz="2000" dirty="0">
              <a:solidFill>
                <a:schemeClr val="tx1"/>
              </a:solidFill>
            </a:endParaRPr>
          </a:p>
        </p:txBody>
      </p:sp>
      <p:sp>
        <p:nvSpPr>
          <p:cNvPr id="8" name="Footer Placeholder 7"/>
          <p:cNvSpPr>
            <a:spLocks noGrp="1"/>
          </p:cNvSpPr>
          <p:nvPr>
            <p:ph type="ftr" sz="quarter" idx="11"/>
          </p:nvPr>
        </p:nvSpPr>
        <p:spPr/>
        <p:txBody>
          <a:bodyPr/>
          <a:lstStyle/>
          <a:p>
            <a:r>
              <a:rPr lang="en-US" smtClean="0"/>
              <a:t>Dr. B.Satyanarayana, TIFR, Mumbai                                   Panjab University, Chandigarh                                   April 22, 2013</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ICAL detector and construction</a:t>
            </a:r>
            <a:endParaRPr lang="en-SG" dirty="0"/>
          </a:p>
        </p:txBody>
      </p:sp>
      <p:sp>
        <p:nvSpPr>
          <p:cNvPr id="4" name="Footer Placeholder 3"/>
          <p:cNvSpPr>
            <a:spLocks noGrp="1"/>
          </p:cNvSpPr>
          <p:nvPr>
            <p:ph type="ftr" sz="quarter" idx="11"/>
          </p:nvPr>
        </p:nvSpPr>
        <p:spPr/>
        <p:txBody>
          <a:bodyPr/>
          <a:lstStyle/>
          <a:p>
            <a:r>
              <a:rPr lang="en-SG" smtClean="0"/>
              <a:t>Dr. B.Satyanarayana, TIFR, Mumbai                                   Panjab University, Chandigarh                                   April 22, 2013</a:t>
            </a:r>
            <a:endParaRPr lang="en-SG" dirty="0"/>
          </a:p>
        </p:txBody>
      </p:sp>
      <p:pic>
        <p:nvPicPr>
          <p:cNvPr id="6" name="Picture 2" descr="http://www.ino.tifr.res.in/ino/gallery/Schematic%20view%20of%20the%20INO%20detector.JPG">
            <a:hlinkClick r:id="rId3" action="ppaction://hlinkpres?slideindex=1&amp;slidetitle="/>
          </p:cNvPr>
          <p:cNvPicPr>
            <a:picLocks noGrp="1" noChangeAspect="1" noChangeArrowheads="1"/>
          </p:cNvPicPr>
          <p:nvPr>
            <p:ph idx="1"/>
          </p:nvPr>
        </p:nvPicPr>
        <p:blipFill>
          <a:blip r:embed="rId4" cstate="print"/>
          <a:srcRect/>
          <a:stretch>
            <a:fillRect/>
          </a:stretch>
        </p:blipFill>
        <p:spPr bwMode="auto">
          <a:xfrm>
            <a:off x="179512" y="1548000"/>
            <a:ext cx="4178301" cy="4860000"/>
          </a:xfrm>
          <a:prstGeom prst="rect">
            <a:avLst/>
          </a:prstGeom>
          <a:ln>
            <a:noFill/>
          </a:ln>
          <a:effectLst>
            <a:outerShdw blurRad="292100" dist="139700" dir="2700000" algn="tl" rotWithShape="0">
              <a:srgbClr val="333333">
                <a:alpha val="65000"/>
              </a:srgbClr>
            </a:outerShdw>
          </a:effectLst>
        </p:spPr>
      </p:pic>
      <p:sp>
        <p:nvSpPr>
          <p:cNvPr id="8" name="Text Box 12"/>
          <p:cNvSpPr txBox="1">
            <a:spLocks noChangeArrowheads="1"/>
          </p:cNvSpPr>
          <p:nvPr/>
        </p:nvSpPr>
        <p:spPr bwMode="auto">
          <a:xfrm>
            <a:off x="1529869" y="2034535"/>
            <a:ext cx="1529963" cy="420261"/>
          </a:xfrm>
          <a:prstGeom prst="roundRect">
            <a:avLst/>
          </a:prstGeom>
          <a:noFill/>
          <a:ln w="9525">
            <a:noFill/>
            <a:miter lim="800000"/>
            <a:headEnd/>
            <a:tailEnd/>
          </a:ln>
        </p:spPr>
        <p:txBody>
          <a:bodyPr wrap="none" lIns="101858" tIns="50929" rIns="101858" bIns="50929" anchor="ctr" anchorCtr="1">
            <a:spAutoFit/>
          </a:bodyPr>
          <a:lstStyle/>
          <a:p>
            <a:pPr defTabSz="1019175"/>
            <a:r>
              <a:rPr lang="en-US" baseline="0" dirty="0" smtClean="0">
                <a:solidFill>
                  <a:schemeClr val="bg1"/>
                </a:solidFill>
                <a:latin typeface="Arial" charset="0"/>
              </a:rPr>
              <a:t>Magnet coils</a:t>
            </a:r>
            <a:endParaRPr lang="en-US" baseline="0" dirty="0">
              <a:solidFill>
                <a:schemeClr val="bg1"/>
              </a:solidFill>
              <a:latin typeface="Arial" charset="0"/>
            </a:endParaRPr>
          </a:p>
        </p:txBody>
      </p:sp>
      <p:sp>
        <p:nvSpPr>
          <p:cNvPr id="13" name="Text Box 12"/>
          <p:cNvSpPr txBox="1">
            <a:spLocks noChangeArrowheads="1"/>
          </p:cNvSpPr>
          <p:nvPr/>
        </p:nvSpPr>
        <p:spPr bwMode="auto">
          <a:xfrm>
            <a:off x="730504" y="4149080"/>
            <a:ext cx="2952000" cy="349074"/>
          </a:xfrm>
          <a:prstGeom prst="rect">
            <a:avLst/>
          </a:prstGeom>
          <a:noFill/>
          <a:ln w="9525">
            <a:noFill/>
            <a:miter lim="800000"/>
            <a:headEnd/>
            <a:tailEnd/>
          </a:ln>
        </p:spPr>
        <p:txBody>
          <a:bodyPr wrap="square" lIns="101858" tIns="50929" rIns="101858" bIns="50929" anchor="ctr" anchorCtr="1">
            <a:spAutoFit/>
          </a:bodyPr>
          <a:lstStyle/>
          <a:p>
            <a:pPr defTabSz="1019175"/>
            <a:r>
              <a:rPr lang="en-US" sz="1600" baseline="0" dirty="0" smtClean="0">
                <a:solidFill>
                  <a:schemeClr val="bg1"/>
                </a:solidFill>
                <a:latin typeface="Arial" charset="0"/>
              </a:rPr>
              <a:t>RPC handling trolleys</a:t>
            </a:r>
            <a:endParaRPr lang="en-US" sz="1600" baseline="0" dirty="0">
              <a:solidFill>
                <a:schemeClr val="bg1"/>
              </a:solidFill>
              <a:latin typeface="Arial" charset="0"/>
            </a:endParaRPr>
          </a:p>
        </p:txBody>
      </p:sp>
      <p:sp>
        <p:nvSpPr>
          <p:cNvPr id="14" name="Striped Right Arrow 13"/>
          <p:cNvSpPr/>
          <p:nvPr/>
        </p:nvSpPr>
        <p:spPr>
          <a:xfrm>
            <a:off x="3227612" y="4240152"/>
            <a:ext cx="360000" cy="198880"/>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15" name="Striped Right Arrow 14"/>
          <p:cNvSpPr/>
          <p:nvPr/>
        </p:nvSpPr>
        <p:spPr>
          <a:xfrm rot="10800000">
            <a:off x="883421" y="4215062"/>
            <a:ext cx="360000" cy="198880"/>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16" name="Text Box 12"/>
          <p:cNvSpPr txBox="1">
            <a:spLocks noChangeArrowheads="1"/>
          </p:cNvSpPr>
          <p:nvPr/>
        </p:nvSpPr>
        <p:spPr bwMode="auto">
          <a:xfrm>
            <a:off x="1043608" y="5673035"/>
            <a:ext cx="2421876" cy="420261"/>
          </a:xfrm>
          <a:prstGeom prst="roundRect">
            <a:avLst/>
          </a:prstGeom>
          <a:noFill/>
          <a:ln w="9525">
            <a:noFill/>
            <a:miter lim="800000"/>
            <a:headEnd/>
            <a:tailEnd/>
          </a:ln>
        </p:spPr>
        <p:txBody>
          <a:bodyPr wrap="none" lIns="101858" tIns="50929" rIns="101858" bIns="50929" anchor="ctr" anchorCtr="1">
            <a:spAutoFit/>
          </a:bodyPr>
          <a:lstStyle/>
          <a:p>
            <a:pPr defTabSz="1019175"/>
            <a:r>
              <a:rPr lang="en-US" baseline="0" dirty="0" smtClean="0">
                <a:solidFill>
                  <a:schemeClr val="bg1"/>
                </a:solidFill>
                <a:latin typeface="Arial" charset="0"/>
              </a:rPr>
              <a:t>Total weight: 50Ktons</a:t>
            </a:r>
            <a:endParaRPr lang="en-US" baseline="0" dirty="0">
              <a:solidFill>
                <a:schemeClr val="bg1"/>
              </a:solidFill>
              <a:latin typeface="Arial" charset="0"/>
            </a:endParaRPr>
          </a:p>
        </p:txBody>
      </p:sp>
      <p:pic>
        <p:nvPicPr>
          <p:cNvPr id="19" name="Content Placeholder 6" descr="overall_assy_new.jpg"/>
          <p:cNvPicPr>
            <a:picLocks noChangeAspect="1"/>
          </p:cNvPicPr>
          <p:nvPr/>
        </p:nvPicPr>
        <p:blipFill>
          <a:blip r:embed="rId5" cstate="print"/>
          <a:srcRect l="10172" r="29562" b="8791"/>
          <a:stretch>
            <a:fillRect/>
          </a:stretch>
        </p:blipFill>
        <p:spPr>
          <a:xfrm>
            <a:off x="4499992" y="1548000"/>
            <a:ext cx="4449942" cy="4860000"/>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rot="-1140000">
            <a:off x="6082710" y="3169968"/>
            <a:ext cx="2376000" cy="830997"/>
          </a:xfrm>
          <a:prstGeom prst="rect">
            <a:avLst/>
          </a:prstGeom>
          <a:noFill/>
        </p:spPr>
        <p:txBody>
          <a:bodyPr wrap="square" lIns="0" tIns="0" rIns="0" bIns="0" rtlCol="0" anchor="ctr" anchorCtr="1">
            <a:spAutoFit/>
          </a:bodyPr>
          <a:lstStyle/>
          <a:p>
            <a:r>
              <a:rPr lang="en-US" dirty="0" smtClean="0">
                <a:solidFill>
                  <a:srgbClr val="002060"/>
                </a:solidFill>
              </a:rPr>
              <a:t>4000mm</a:t>
            </a:r>
            <a:r>
              <a:rPr lang="en-US" dirty="0" smtClean="0">
                <a:solidFill>
                  <a:srgbClr val="002060"/>
                </a:solidFill>
                <a:sym typeface="Symbol"/>
              </a:rPr>
              <a:t>2000mm</a:t>
            </a:r>
          </a:p>
          <a:p>
            <a:r>
              <a:rPr lang="en-US" dirty="0" smtClean="0">
                <a:solidFill>
                  <a:srgbClr val="002060"/>
                </a:solidFill>
                <a:sym typeface="Symbol"/>
              </a:rPr>
              <a:t>56mm low carbon iron sheets</a:t>
            </a:r>
            <a:endParaRPr lang="en-US" dirty="0">
              <a:solidFill>
                <a:srgbClr val="002060"/>
              </a:solidFill>
            </a:endParaRPr>
          </a:p>
        </p:txBody>
      </p:sp>
      <p:sp>
        <p:nvSpPr>
          <p:cNvPr id="21" name="TextBox 20"/>
          <p:cNvSpPr txBox="1"/>
          <p:nvPr/>
        </p:nvSpPr>
        <p:spPr>
          <a:xfrm rot="1740000">
            <a:off x="4993770" y="4458188"/>
            <a:ext cx="800453" cy="461665"/>
          </a:xfrm>
          <a:prstGeom prst="rect">
            <a:avLst/>
          </a:prstGeom>
          <a:noFill/>
        </p:spPr>
        <p:txBody>
          <a:bodyPr wrap="square" rtlCol="0">
            <a:spAutoFit/>
          </a:bodyPr>
          <a:lstStyle/>
          <a:p>
            <a:r>
              <a:rPr lang="en-US" sz="2400" dirty="0" smtClean="0">
                <a:solidFill>
                  <a:srgbClr val="FFFF00"/>
                </a:solidFill>
              </a:rPr>
              <a:t>RPC</a:t>
            </a:r>
            <a:endParaRPr lang="en-US" sz="2000" dirty="0">
              <a:solidFill>
                <a:srgbClr val="FFFF00"/>
              </a:solidFill>
            </a:endParaRPr>
          </a:p>
        </p:txBody>
      </p:sp>
      <p:pic>
        <p:nvPicPr>
          <p:cNvPr id="20" name="Picture 2"/>
          <p:cNvPicPr>
            <a:picLocks noChangeAspect="1" noChangeArrowheads="1"/>
          </p:cNvPicPr>
          <p:nvPr/>
        </p:nvPicPr>
        <p:blipFill>
          <a:blip r:embed="rId6" cstate="print"/>
          <a:srcRect/>
          <a:stretch>
            <a:fillRect/>
          </a:stretch>
        </p:blipFill>
        <p:spPr bwMode="auto">
          <a:xfrm>
            <a:off x="4500000" y="1548000"/>
            <a:ext cx="2127848" cy="15841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Slide Number Placeholder 17"/>
          <p:cNvSpPr>
            <a:spLocks noGrp="1"/>
          </p:cNvSpPr>
          <p:nvPr>
            <p:ph type="sldNum" sz="quarter" idx="12"/>
          </p:nvPr>
        </p:nvSpPr>
        <p:spPr/>
        <p:txBody>
          <a:bodyPr/>
          <a:lstStyle/>
          <a:p>
            <a:fld id="{5D0D82D1-030A-4AF5-855D-82A44DD93AEE}" type="slidenum">
              <a:rPr lang="en-US" smtClean="0"/>
              <a:pPr/>
              <a:t>18</a:t>
            </a:fld>
            <a:endParaRPr lang="en-US" dirty="0"/>
          </a:p>
        </p:txBody>
      </p:sp>
      <p:sp>
        <p:nvSpPr>
          <p:cNvPr id="22" name="TextBox 21"/>
          <p:cNvSpPr txBox="1"/>
          <p:nvPr/>
        </p:nvSpPr>
        <p:spPr>
          <a:xfrm>
            <a:off x="4643438" y="5929330"/>
            <a:ext cx="1857388" cy="400110"/>
          </a:xfrm>
          <a:prstGeom prst="rect">
            <a:avLst/>
          </a:prstGeom>
          <a:solidFill>
            <a:schemeClr val="accent3">
              <a:lumMod val="40000"/>
              <a:lumOff val="60000"/>
            </a:schemeClr>
          </a:solidFill>
        </p:spPr>
        <p:txBody>
          <a:bodyPr wrap="square" rtlCol="0">
            <a:spAutoFit/>
          </a:bodyPr>
          <a:lstStyle/>
          <a:p>
            <a:r>
              <a:rPr lang="en-IN" sz="2000" dirty="0" smtClean="0"/>
              <a:t>4832 * 3 sheets</a:t>
            </a:r>
            <a:endParaRPr lang="en-IN"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par>
                                <p:cTn id="25" presetID="22" presetClass="entr" presetSubtype="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22" presetClass="entr" presetSubtype="8"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par>
                                <p:cTn id="31" presetID="22" presetClass="entr" presetSubtype="8"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par>
                                <p:cTn id="34" presetID="22" presetClass="entr" presetSubtype="8"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par>
                                <p:cTn id="37" presetID="22" presetClass="entr" presetSubtype="8"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Construction of ICAL Magnet</a:t>
            </a:r>
            <a:endParaRPr lang="en-US" dirty="0" smtClean="0"/>
          </a:p>
        </p:txBody>
      </p:sp>
      <p:pic>
        <p:nvPicPr>
          <p:cNvPr id="49157" name="Picture 9"/>
          <p:cNvPicPr>
            <a:picLocks noChangeAspect="1" noChangeArrowheads="1"/>
          </p:cNvPicPr>
          <p:nvPr/>
        </p:nvPicPr>
        <p:blipFill>
          <a:blip r:embed="rId2" cstate="print"/>
          <a:srcRect/>
          <a:stretch>
            <a:fillRect/>
          </a:stretch>
        </p:blipFill>
        <p:spPr bwMode="auto">
          <a:xfrm>
            <a:off x="6148250" y="1512000"/>
            <a:ext cx="2919588" cy="2340000"/>
          </a:xfrm>
          <a:prstGeom prst="rect">
            <a:avLst/>
          </a:prstGeom>
          <a:noFill/>
          <a:ln w="9525">
            <a:noFill/>
            <a:miter lim="800000"/>
            <a:headEnd/>
            <a:tailEnd/>
          </a:ln>
        </p:spPr>
      </p:pic>
      <p:pic>
        <p:nvPicPr>
          <p:cNvPr id="49158" name="Picture 6"/>
          <p:cNvPicPr>
            <a:picLocks noChangeAspect="1" noChangeArrowheads="1"/>
          </p:cNvPicPr>
          <p:nvPr/>
        </p:nvPicPr>
        <p:blipFill>
          <a:blip r:embed="rId3" cstate="print"/>
          <a:srcRect/>
          <a:stretch>
            <a:fillRect/>
          </a:stretch>
        </p:blipFill>
        <p:spPr bwMode="auto">
          <a:xfrm>
            <a:off x="142844" y="3960000"/>
            <a:ext cx="2975722" cy="2340000"/>
          </a:xfrm>
          <a:prstGeom prst="rect">
            <a:avLst/>
          </a:prstGeom>
          <a:noFill/>
          <a:ln w="9525">
            <a:noFill/>
            <a:miter lim="800000"/>
            <a:headEnd/>
            <a:tailEnd/>
          </a:ln>
        </p:spPr>
      </p:pic>
      <p:pic>
        <p:nvPicPr>
          <p:cNvPr id="49160" name="Picture 4" descr="INO-lab-1"/>
          <p:cNvPicPr>
            <a:picLocks noChangeAspect="1" noChangeArrowheads="1"/>
          </p:cNvPicPr>
          <p:nvPr/>
        </p:nvPicPr>
        <p:blipFill>
          <a:blip r:embed="rId4" cstate="print"/>
          <a:srcRect t="13619"/>
          <a:stretch>
            <a:fillRect/>
          </a:stretch>
        </p:blipFill>
        <p:spPr bwMode="auto">
          <a:xfrm>
            <a:off x="6143636" y="3960000"/>
            <a:ext cx="2708924" cy="2340000"/>
          </a:xfrm>
          <a:prstGeom prst="rect">
            <a:avLst/>
          </a:prstGeom>
          <a:noFill/>
          <a:ln w="9525">
            <a:noFill/>
            <a:miter lim="800000"/>
            <a:headEnd/>
            <a:tailEnd/>
          </a:ln>
        </p:spPr>
      </p:pic>
      <p:pic>
        <p:nvPicPr>
          <p:cNvPr id="49155" name="Picture 7"/>
          <p:cNvPicPr>
            <a:picLocks noGrp="1" noChangeAspect="1" noChangeArrowheads="1"/>
          </p:cNvPicPr>
          <p:nvPr>
            <p:ph idx="1"/>
          </p:nvPr>
        </p:nvPicPr>
        <p:blipFill>
          <a:blip r:embed="rId5" cstate="print"/>
          <a:srcRect/>
          <a:stretch>
            <a:fillRect/>
          </a:stretch>
        </p:blipFill>
        <p:spPr>
          <a:xfrm>
            <a:off x="33035" y="1512000"/>
            <a:ext cx="3089093" cy="2340000"/>
          </a:xfrm>
        </p:spPr>
      </p:pic>
      <p:pic>
        <p:nvPicPr>
          <p:cNvPr id="8" name="Picture 2" descr="http://www.ino.tifr.res.in/ino/gallery/Schematic%20view%20of%20the%20INO%20detector.JPG">
            <a:hlinkClick r:id="rId6" action="ppaction://hlinkpres?slideindex=1&amp;slidetitle="/>
          </p:cNvPr>
          <p:cNvPicPr>
            <a:picLocks noChangeAspect="1" noChangeArrowheads="1"/>
          </p:cNvPicPr>
          <p:nvPr/>
        </p:nvPicPr>
        <p:blipFill>
          <a:blip r:embed="rId7" cstate="print"/>
          <a:srcRect/>
          <a:stretch>
            <a:fillRect/>
          </a:stretch>
        </p:blipFill>
        <p:spPr bwMode="auto">
          <a:xfrm>
            <a:off x="3428992" y="3544543"/>
            <a:ext cx="2369009" cy="2755457"/>
          </a:xfrm>
          <a:prstGeom prst="rect">
            <a:avLst/>
          </a:prstGeom>
          <a:noFill/>
          <a:ln>
            <a:noFill/>
          </a:ln>
        </p:spPr>
      </p:pic>
      <p:pic>
        <p:nvPicPr>
          <p:cNvPr id="49156" name="Picture 5" descr="RPC-layer.JPG"/>
          <p:cNvPicPr>
            <a:picLocks noChangeAspect="1"/>
          </p:cNvPicPr>
          <p:nvPr/>
        </p:nvPicPr>
        <p:blipFill>
          <a:blip r:embed="rId8" cstate="print"/>
          <a:srcRect l="6464" b="5156"/>
          <a:stretch>
            <a:fillRect/>
          </a:stretch>
        </p:blipFill>
        <p:spPr bwMode="auto">
          <a:xfrm>
            <a:off x="3181759" y="1512000"/>
            <a:ext cx="2912243" cy="2219369"/>
          </a:xfrm>
          <a:prstGeom prst="rect">
            <a:avLst/>
          </a:prstGeom>
          <a:noFill/>
          <a:ln w="9525">
            <a:noFill/>
            <a:miter lim="800000"/>
            <a:headEnd/>
            <a:tailEnd/>
          </a:ln>
        </p:spPr>
      </p:pic>
      <p:sp>
        <p:nvSpPr>
          <p:cNvPr id="9" name="Footer Placeholder 8"/>
          <p:cNvSpPr>
            <a:spLocks noGrp="1"/>
          </p:cNvSpPr>
          <p:nvPr>
            <p:ph type="ftr" sz="quarter" idx="11"/>
          </p:nvPr>
        </p:nvSpPr>
        <p:spPr/>
        <p:txBody>
          <a:bodyPr/>
          <a:lstStyle/>
          <a:p>
            <a:r>
              <a:rPr lang="en-US" smtClean="0"/>
              <a:t>Dr. B.Satyanarayana, TIFR, Mumbai                                   Panjab University, Chandigarh                                   April 22, 2013</a:t>
            </a:r>
            <a:endParaRPr lang="en-US" dirty="0"/>
          </a:p>
        </p:txBody>
      </p:sp>
      <p:sp>
        <p:nvSpPr>
          <p:cNvPr id="10" name="Slide Number Placeholder 9"/>
          <p:cNvSpPr>
            <a:spLocks noGrp="1"/>
          </p:cNvSpPr>
          <p:nvPr>
            <p:ph type="sldNum" sz="quarter" idx="12"/>
          </p:nvPr>
        </p:nvSpPr>
        <p:spPr/>
        <p:txBody>
          <a:bodyPr/>
          <a:lstStyle/>
          <a:p>
            <a:fld id="{5D0D82D1-030A-4AF5-855D-82A44DD93AEE}" type="slidenum">
              <a:rPr lang="en-US" smtClean="0"/>
              <a:pPr/>
              <a:t>19</a:t>
            </a:fld>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Neutrino (</a:t>
            </a:r>
            <a:r>
              <a:rPr lang="en-US" dirty="0" smtClean="0">
                <a:sym typeface="Symbol"/>
              </a:rPr>
              <a:t>)</a:t>
            </a:r>
            <a:endParaRPr lang="en-US" dirty="0"/>
          </a:p>
        </p:txBody>
      </p:sp>
      <p:sp>
        <p:nvSpPr>
          <p:cNvPr id="3" name="Content Placeholder 2"/>
          <p:cNvSpPr>
            <a:spLocks noGrp="1"/>
          </p:cNvSpPr>
          <p:nvPr>
            <p:ph sz="half" idx="1"/>
          </p:nvPr>
        </p:nvSpPr>
        <p:spPr>
          <a:xfrm>
            <a:off x="35496" y="1548000"/>
            <a:ext cx="5679512" cy="4860000"/>
          </a:xfrm>
          <a:noFill/>
        </p:spPr>
        <p:txBody>
          <a:bodyPr>
            <a:normAutofit fontScale="92500" lnSpcReduction="20000"/>
          </a:bodyPr>
          <a:lstStyle/>
          <a:p>
            <a:pPr marL="360000">
              <a:lnSpc>
                <a:spcPct val="120000"/>
              </a:lnSpc>
              <a:buClrTx/>
            </a:pPr>
            <a:r>
              <a:rPr lang="en-US" dirty="0" smtClean="0"/>
              <a:t>Proposed by Wolfgang Pauli  in 1930 to explain beta decay.</a:t>
            </a:r>
          </a:p>
          <a:p>
            <a:pPr marL="360000">
              <a:lnSpc>
                <a:spcPct val="120000"/>
              </a:lnSpc>
              <a:buClrTx/>
            </a:pPr>
            <a:r>
              <a:rPr lang="en-US" dirty="0" smtClean="0"/>
              <a:t>Named by Enrico Fermi in 1931.</a:t>
            </a:r>
          </a:p>
          <a:p>
            <a:pPr marL="360000">
              <a:lnSpc>
                <a:spcPct val="120000"/>
              </a:lnSpc>
            </a:pPr>
            <a:r>
              <a:rPr lang="en-US" dirty="0" smtClean="0"/>
              <a:t>Discovered by Frederick </a:t>
            </a:r>
            <a:r>
              <a:rPr lang="en-US" dirty="0" err="1" smtClean="0"/>
              <a:t>Reines</a:t>
            </a:r>
            <a:r>
              <a:rPr lang="en-US" dirty="0" smtClean="0"/>
              <a:t> and Clyde Cowan in 1956.</a:t>
            </a:r>
          </a:p>
          <a:p>
            <a:pPr marL="360000">
              <a:lnSpc>
                <a:spcPct val="120000"/>
              </a:lnSpc>
              <a:buClrTx/>
            </a:pPr>
            <a:r>
              <a:rPr lang="en-US" dirty="0" smtClean="0"/>
              <a:t>Created during the Big Bang, Supernova, in the Sun, from cosmic rays, in nuclear reactors, in particle accelerators etc.</a:t>
            </a:r>
          </a:p>
          <a:p>
            <a:pPr marL="360000">
              <a:lnSpc>
                <a:spcPct val="120000"/>
              </a:lnSpc>
              <a:buClrTx/>
            </a:pPr>
            <a:r>
              <a:rPr lang="en-US" dirty="0" smtClean="0"/>
              <a:t>Interactions involving neutrinos are mediated by the weak force.</a:t>
            </a:r>
          </a:p>
        </p:txBody>
      </p:sp>
      <p:sp>
        <p:nvSpPr>
          <p:cNvPr id="4" name="Footer Placeholder 3"/>
          <p:cNvSpPr>
            <a:spLocks noGrp="1"/>
          </p:cNvSpPr>
          <p:nvPr>
            <p:ph type="ftr" sz="quarter" idx="11"/>
          </p:nvPr>
        </p:nvSpPr>
        <p:spPr/>
        <p:txBody>
          <a:bodyPr/>
          <a:lstStyle/>
          <a:p>
            <a:r>
              <a:rPr lang="en-US" smtClean="0"/>
              <a:t>Dr. B.Satyanarayana, TIFR, Mumbai                                   Panjab University, Chandigarh                                   April 22, 2013</a:t>
            </a:r>
            <a:endParaRPr lang="en-US" dirty="0"/>
          </a:p>
        </p:txBody>
      </p:sp>
      <p:pic>
        <p:nvPicPr>
          <p:cNvPr id="48131" name="Picture 3" descr="http://upload.wikimedia.org/wikipedia/commons/thumb/f/fb/Wolfgang_Pauli_ETH-Bib_Portr_01042.jpg/220px-Wolfgang_Pauli_ETH-Bib_Portr_01042.jpg"/>
          <p:cNvPicPr>
            <a:picLocks noChangeAspect="1" noChangeArrowheads="1"/>
          </p:cNvPicPr>
          <p:nvPr/>
        </p:nvPicPr>
        <p:blipFill>
          <a:blip r:embed="rId3" cstate="print"/>
          <a:srcRect/>
          <a:stretch>
            <a:fillRect/>
          </a:stretch>
        </p:blipFill>
        <p:spPr bwMode="auto">
          <a:xfrm>
            <a:off x="5760000" y="1512000"/>
            <a:ext cx="1639491" cy="2340000"/>
          </a:xfrm>
          <a:prstGeom prst="rect">
            <a:avLst/>
          </a:prstGeom>
          <a:noFill/>
        </p:spPr>
      </p:pic>
      <p:pic>
        <p:nvPicPr>
          <p:cNvPr id="48142" name="Picture 14"/>
          <p:cNvPicPr>
            <a:picLocks noChangeAspect="1" noChangeArrowheads="1"/>
          </p:cNvPicPr>
          <p:nvPr/>
        </p:nvPicPr>
        <p:blipFill>
          <a:blip r:embed="rId4" cstate="print"/>
          <a:srcRect/>
          <a:stretch>
            <a:fillRect/>
          </a:stretch>
        </p:blipFill>
        <p:spPr bwMode="auto">
          <a:xfrm>
            <a:off x="5760000" y="3875081"/>
            <a:ext cx="3312000" cy="2532326"/>
          </a:xfrm>
          <a:prstGeom prst="rect">
            <a:avLst/>
          </a:prstGeom>
          <a:noFill/>
          <a:ln w="9525">
            <a:noFill/>
            <a:miter lim="800000"/>
            <a:headEnd/>
            <a:tailEnd/>
          </a:ln>
          <a:effectLst/>
        </p:spPr>
      </p:pic>
      <p:pic>
        <p:nvPicPr>
          <p:cNvPr id="48145" name="Picture 17"/>
          <p:cNvPicPr>
            <a:picLocks noChangeAspect="1" noChangeArrowheads="1"/>
          </p:cNvPicPr>
          <p:nvPr/>
        </p:nvPicPr>
        <p:blipFill>
          <a:blip r:embed="rId5" cstate="print"/>
          <a:srcRect/>
          <a:stretch>
            <a:fillRect/>
          </a:stretch>
        </p:blipFill>
        <p:spPr bwMode="auto">
          <a:xfrm>
            <a:off x="7397271" y="1512000"/>
            <a:ext cx="1669957" cy="2340000"/>
          </a:xfrm>
          <a:prstGeom prst="rect">
            <a:avLst/>
          </a:prstGeom>
          <a:noFill/>
          <a:ln w="9525">
            <a:noFill/>
            <a:miter lim="800000"/>
            <a:headEnd/>
            <a:tailEnd/>
          </a:ln>
          <a:effectLst/>
        </p:spPr>
      </p:pic>
      <p:sp>
        <p:nvSpPr>
          <p:cNvPr id="8" name="Slide Number Placeholder 7"/>
          <p:cNvSpPr>
            <a:spLocks noGrp="1"/>
          </p:cNvSpPr>
          <p:nvPr>
            <p:ph type="sldNum" sz="quarter" idx="12"/>
          </p:nvPr>
        </p:nvSpPr>
        <p:spPr/>
        <p:txBody>
          <a:bodyPr/>
          <a:lstStyle/>
          <a:p>
            <a:fld id="{5D0D82D1-030A-4AF5-855D-82A44DD93AEE}" type="slidenum">
              <a:rPr lang="en-US" smtClean="0"/>
              <a:pPr/>
              <a:t>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8131"/>
                                        </p:tgtEl>
                                        <p:attrNameLst>
                                          <p:attrName>style.visibility</p:attrName>
                                        </p:attrNameLst>
                                      </p:cBhvr>
                                      <p:to>
                                        <p:strVal val="visible"/>
                                      </p:to>
                                    </p:set>
                                    <p:anim calcmode="lin" valueType="num">
                                      <p:cBhvr additive="base">
                                        <p:cTn id="11" dur="500" fill="hold"/>
                                        <p:tgtEl>
                                          <p:spTgt spid="48131"/>
                                        </p:tgtEl>
                                        <p:attrNameLst>
                                          <p:attrName>ppt_x</p:attrName>
                                        </p:attrNameLst>
                                      </p:cBhvr>
                                      <p:tavLst>
                                        <p:tav tm="0">
                                          <p:val>
                                            <p:strVal val="1+#ppt_w/2"/>
                                          </p:val>
                                        </p:tav>
                                        <p:tav tm="100000">
                                          <p:val>
                                            <p:strVal val="#ppt_x"/>
                                          </p:val>
                                        </p:tav>
                                      </p:tavLst>
                                    </p:anim>
                                    <p:anim calcmode="lin" valueType="num">
                                      <p:cBhvr additive="base">
                                        <p:cTn id="12" dur="500" fill="hold"/>
                                        <p:tgtEl>
                                          <p:spTgt spid="4813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48145"/>
                                        </p:tgtEl>
                                        <p:attrNameLst>
                                          <p:attrName>style.visibility</p:attrName>
                                        </p:attrNameLst>
                                      </p:cBhvr>
                                      <p:to>
                                        <p:strVal val="visible"/>
                                      </p:to>
                                    </p:set>
                                    <p:anim calcmode="lin" valueType="num">
                                      <p:cBhvr additive="base">
                                        <p:cTn id="21" dur="500" fill="hold"/>
                                        <p:tgtEl>
                                          <p:spTgt spid="48145"/>
                                        </p:tgtEl>
                                        <p:attrNameLst>
                                          <p:attrName>ppt_x</p:attrName>
                                        </p:attrNameLst>
                                      </p:cBhvr>
                                      <p:tavLst>
                                        <p:tav tm="0">
                                          <p:val>
                                            <p:strVal val="1+#ppt_w/2"/>
                                          </p:val>
                                        </p:tav>
                                        <p:tav tm="100000">
                                          <p:val>
                                            <p:strVal val="#ppt_x"/>
                                          </p:val>
                                        </p:tav>
                                      </p:tavLst>
                                    </p:anim>
                                    <p:anim calcmode="lin" valueType="num">
                                      <p:cBhvr additive="base">
                                        <p:cTn id="22" dur="500" fill="hold"/>
                                        <p:tgtEl>
                                          <p:spTgt spid="4814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48142"/>
                                        </p:tgtEl>
                                        <p:attrNameLst>
                                          <p:attrName>style.visibility</p:attrName>
                                        </p:attrNameLst>
                                      </p:cBhvr>
                                      <p:to>
                                        <p:strVal val="visible"/>
                                      </p:to>
                                    </p:set>
                                    <p:anim calcmode="lin" valueType="num">
                                      <p:cBhvr additive="base">
                                        <p:cTn id="31" dur="500" fill="hold"/>
                                        <p:tgtEl>
                                          <p:spTgt spid="48142"/>
                                        </p:tgtEl>
                                        <p:attrNameLst>
                                          <p:attrName>ppt_x</p:attrName>
                                        </p:attrNameLst>
                                      </p:cBhvr>
                                      <p:tavLst>
                                        <p:tav tm="0">
                                          <p:val>
                                            <p:strVal val="1+#ppt_w/2"/>
                                          </p:val>
                                        </p:tav>
                                        <p:tav tm="100000">
                                          <p:val>
                                            <p:strVal val="#ppt_x"/>
                                          </p:val>
                                        </p:tav>
                                      </p:tavLst>
                                    </p:anim>
                                    <p:anim calcmode="lin" valueType="num">
                                      <p:cBhvr additive="base">
                                        <p:cTn id="32" dur="500" fill="hold"/>
                                        <p:tgtEl>
                                          <p:spTgt spid="4814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Factsheet of ICAL detector</a:t>
            </a:r>
            <a:endParaRPr lang="en-US" dirty="0"/>
          </a:p>
        </p:txBody>
      </p:sp>
      <p:sp>
        <p:nvSpPr>
          <p:cNvPr id="4" name="Footer Placeholder 3"/>
          <p:cNvSpPr>
            <a:spLocks noGrp="1"/>
          </p:cNvSpPr>
          <p:nvPr>
            <p:ph type="ftr" sz="quarter" idx="11"/>
          </p:nvPr>
        </p:nvSpPr>
        <p:spPr/>
        <p:txBody>
          <a:bodyPr/>
          <a:lstStyle/>
          <a:p>
            <a:r>
              <a:rPr lang="en-US" smtClean="0"/>
              <a:t>Dr. B.Satyanarayana, TIFR, Mumbai                                   Panjab University, Chandigarh                                   April 22, 2013</a:t>
            </a:r>
            <a:endParaRPr lang="en-US" dirty="0"/>
          </a:p>
        </p:txBody>
      </p:sp>
      <p:graphicFrame>
        <p:nvGraphicFramePr>
          <p:cNvPr id="6" name="Group 3"/>
          <p:cNvGraphicFramePr>
            <a:graphicFrameLocks noChangeAspect="1"/>
          </p:cNvGraphicFramePr>
          <p:nvPr/>
        </p:nvGraphicFramePr>
        <p:xfrm>
          <a:off x="696268" y="1548000"/>
          <a:ext cx="7709795" cy="4833332"/>
        </p:xfrm>
        <a:graphic>
          <a:graphicData uri="http://schemas.openxmlformats.org/drawingml/2006/table">
            <a:tbl>
              <a:tblPr>
                <a:tableStyleId>{5940675A-B579-460E-94D1-54222C63F5DA}</a:tableStyleId>
              </a:tblPr>
              <a:tblGrid>
                <a:gridCol w="3856386"/>
                <a:gridCol w="3853409"/>
              </a:tblGrid>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modules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3</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Module dimensions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16m × 16m × 14.5m</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Detector dimensions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48.4m × 16m × 14.5m</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layers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150</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Iron plate thickness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2">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56mm</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2">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Gap for RPC trays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40mm</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Magnetic field</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1.3Tesla</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RPC dimensions</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1,950mm × 1,840mm × 24mm</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Readout strip pitch</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3 0mm</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RPCs/Road/Layer</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2">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8</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2">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Roads/Layer/Module</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8</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RPC units/Layer</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192</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RPC units</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28,800 (97,505m</a:t>
                      </a:r>
                      <a:r>
                        <a:rPr kumimoji="0" lang="en-US" sz="1800" u="none" strike="noStrike" cap="none" normalizeH="0" baseline="30000" dirty="0" smtClean="0">
                          <a:ln>
                            <a:noFill/>
                          </a:ln>
                          <a:effectLst>
                            <a:outerShdw blurRad="38100" dist="38100" dir="2700000" algn="tl">
                              <a:srgbClr val="000000"/>
                            </a:outerShdw>
                          </a:effectLst>
                        </a:rPr>
                        <a:t>2</a:t>
                      </a:r>
                      <a:r>
                        <a:rPr kumimoji="0" lang="en-US" sz="1800" u="none" strike="noStrike" cap="none" normalizeH="0" baseline="0" dirty="0" smtClean="0">
                          <a:ln>
                            <a:noFill/>
                          </a:ln>
                          <a:effectLst>
                            <a:outerShdw blurRad="38100" dist="38100" dir="2700000" algn="tl">
                              <a:srgbClr val="000000"/>
                            </a:outerShdw>
                          </a:effectLst>
                        </a:rPr>
                        <a:t>)</a:t>
                      </a:r>
                      <a:endParaRPr kumimoji="0" lang="en-US" sz="1800" b="0" i="0" u="none" strike="noStrike" cap="none" normalizeH="0" baseline="3000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readout strips</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3,686,400</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bl>
          </a:graphicData>
        </a:graphic>
      </p:graphicFrame>
      <p:sp>
        <p:nvSpPr>
          <p:cNvPr id="5" name="Slide Number Placeholder 4"/>
          <p:cNvSpPr>
            <a:spLocks noGrp="1"/>
          </p:cNvSpPr>
          <p:nvPr>
            <p:ph type="sldNum" sz="quarter" idx="12"/>
          </p:nvPr>
        </p:nvSpPr>
        <p:spPr/>
        <p:txBody>
          <a:bodyPr/>
          <a:lstStyle/>
          <a:p>
            <a:fld id="{5D0D82D1-030A-4AF5-855D-82A44DD93AEE}" type="slidenum">
              <a:rPr lang="en-US" smtClean="0"/>
              <a:pPr/>
              <a:t>20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Animation of ICAL construction</a:t>
            </a:r>
            <a:endParaRPr lang="en-IN" dirty="0"/>
          </a:p>
        </p:txBody>
      </p:sp>
      <p:sp>
        <p:nvSpPr>
          <p:cNvPr id="4" name="Footer Placeholder 3"/>
          <p:cNvSpPr>
            <a:spLocks noGrp="1"/>
          </p:cNvSpPr>
          <p:nvPr>
            <p:ph type="ftr" sz="quarter" idx="11"/>
          </p:nvPr>
        </p:nvSpPr>
        <p:spPr/>
        <p:txBody>
          <a:bodyPr/>
          <a:lstStyle/>
          <a:p>
            <a:r>
              <a:rPr lang="en-US" smtClean="0"/>
              <a:t>Dr. B.Satyanarayana, TIFR, Mumbai                                   Panjab University, Chandigarh                                   April 22,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21</a:t>
            </a:fld>
            <a:endParaRPr lang="en-US" dirty="0"/>
          </a:p>
        </p:txBody>
      </p:sp>
      <p:pic>
        <p:nvPicPr>
          <p:cNvPr id="6" name="ical-animation.wmv">
            <a:hlinkClick r:id="" action="ppaction://media"/>
          </p:cNvPr>
          <p:cNvPicPr>
            <a:picLocks noGrp="1" noRot="1" noChangeAspect="1"/>
          </p:cNvPicPr>
          <p:nvPr>
            <p:ph sz="half" idx="1"/>
            <a:videoFile r:link="rId1"/>
          </p:nvPr>
        </p:nvPicPr>
        <p:blipFill>
          <a:blip r:embed="rId3" cstate="print"/>
          <a:stretch>
            <a:fillRect/>
          </a:stretch>
        </p:blipFill>
        <p:spPr>
          <a:xfrm>
            <a:off x="1487488" y="1692275"/>
            <a:ext cx="6096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Schematic of a basic RPC</a:t>
            </a:r>
            <a:endParaRPr lang="en-US" dirty="0"/>
          </a:p>
        </p:txBody>
      </p:sp>
      <p:sp>
        <p:nvSpPr>
          <p:cNvPr id="4" name="Footer Placeholder 3"/>
          <p:cNvSpPr>
            <a:spLocks noGrp="1"/>
          </p:cNvSpPr>
          <p:nvPr>
            <p:ph type="ftr" sz="quarter" idx="11"/>
          </p:nvPr>
        </p:nvSpPr>
        <p:spPr/>
        <p:txBody>
          <a:bodyPr/>
          <a:lstStyle/>
          <a:p>
            <a:r>
              <a:rPr lang="en-SG" smtClean="0"/>
              <a:t>Dr. B.Satyanarayana, TIFR, Mumbai                                   Panjab University, Chandigarh                                   April 22, 2013</a:t>
            </a:r>
            <a:endParaRPr lang="en-US" dirty="0"/>
          </a:p>
        </p:txBody>
      </p:sp>
      <p:pic>
        <p:nvPicPr>
          <p:cNvPr id="12" name="Content Placeholder 11" descr="rpc-poo.jpg"/>
          <p:cNvPicPr>
            <a:picLocks noGrp="1" noChangeAspect="1"/>
          </p:cNvPicPr>
          <p:nvPr>
            <p:ph idx="4294967295"/>
          </p:nvPr>
        </p:nvPicPr>
        <p:blipFill>
          <a:blip r:embed="rId3" cstate="print"/>
          <a:srcRect l="2891" t="22373" r="16351" b="23638"/>
          <a:stretch>
            <a:fillRect/>
          </a:stretch>
        </p:blipFill>
        <p:spPr>
          <a:xfrm>
            <a:off x="71438" y="1913284"/>
            <a:ext cx="9001125" cy="3963988"/>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2"/>
          </p:nvPr>
        </p:nvSpPr>
        <p:spPr/>
        <p:txBody>
          <a:bodyPr/>
          <a:lstStyle/>
          <a:p>
            <a:fld id="{5D0D82D1-030A-4AF5-855D-82A44DD93AEE}" type="slidenum">
              <a:rPr lang="en-US" smtClean="0"/>
              <a:pPr/>
              <a:t>22</a:t>
            </a:fld>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2" name="Picture 6"/>
          <p:cNvPicPr>
            <a:picLocks noChangeAspect="1" noChangeArrowheads="1"/>
          </p:cNvPicPr>
          <p:nvPr/>
        </p:nvPicPr>
        <p:blipFill>
          <a:blip r:embed="rId3" cstate="print"/>
          <a:srcRect b="1500"/>
          <a:stretch>
            <a:fillRect/>
          </a:stretch>
        </p:blipFill>
        <p:spPr bwMode="auto">
          <a:xfrm>
            <a:off x="5219162" y="1548000"/>
            <a:ext cx="3639118" cy="4896000"/>
          </a:xfrm>
          <a:prstGeom prst="rect">
            <a:avLst/>
          </a:prstGeom>
          <a:ln>
            <a:noFill/>
          </a:ln>
          <a:effectLst>
            <a:outerShdw blurRad="292100" dist="139700" dir="2700000" algn="tl" rotWithShape="0">
              <a:srgbClr val="333333">
                <a:alpha val="65000"/>
              </a:srgbClr>
            </a:outerShdw>
          </a:effectLst>
        </p:spPr>
      </p:pic>
      <p:sp>
        <p:nvSpPr>
          <p:cNvPr id="6" name="Title 5"/>
          <p:cNvSpPr>
            <a:spLocks noGrp="1"/>
          </p:cNvSpPr>
          <p:nvPr>
            <p:ph type="title"/>
          </p:nvPr>
        </p:nvSpPr>
        <p:spPr>
          <a:xfrm>
            <a:off x="72000" y="72000"/>
            <a:ext cx="9000000" cy="1260000"/>
          </a:xfr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sz="4400" dirty="0" smtClean="0"/>
              <a:t>Birth of the RPC</a:t>
            </a:r>
            <a:endParaRPr lang="en-US" sz="4400" dirty="0"/>
          </a:p>
        </p:txBody>
      </p:sp>
      <p:sp>
        <p:nvSpPr>
          <p:cNvPr id="4" name="Footer Placeholder 3"/>
          <p:cNvSpPr>
            <a:spLocks noGrp="1"/>
          </p:cNvSpPr>
          <p:nvPr>
            <p:ph type="ftr" sz="quarter" idx="11"/>
          </p:nvPr>
        </p:nvSpPr>
        <p:spPr/>
        <p:txBody>
          <a:bodyPr/>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pic>
        <p:nvPicPr>
          <p:cNvPr id="70664" name="Picture 8"/>
          <p:cNvPicPr>
            <a:picLocks noChangeAspect="1" noChangeArrowheads="1"/>
          </p:cNvPicPr>
          <p:nvPr/>
        </p:nvPicPr>
        <p:blipFill>
          <a:blip r:embed="rId4" cstate="print"/>
          <a:srcRect/>
          <a:stretch>
            <a:fillRect/>
          </a:stretch>
        </p:blipFill>
        <p:spPr bwMode="auto">
          <a:xfrm>
            <a:off x="262696" y="1548000"/>
            <a:ext cx="4094990" cy="4896000"/>
          </a:xfrm>
          <a:prstGeom prst="rect">
            <a:avLst/>
          </a:prstGeom>
          <a:ln>
            <a:noFill/>
          </a:ln>
          <a:effectLst>
            <a:outerShdw blurRad="292100" dist="139700" dir="2700000" algn="tl" rotWithShape="0">
              <a:srgbClr val="333333">
                <a:alpha val="65000"/>
              </a:srgbClr>
            </a:outerShdw>
          </a:effectLst>
        </p:spPr>
      </p:pic>
      <p:pic>
        <p:nvPicPr>
          <p:cNvPr id="70665" name="Picture 9"/>
          <p:cNvPicPr>
            <a:picLocks noChangeAspect="1" noChangeArrowheads="1"/>
          </p:cNvPicPr>
          <p:nvPr/>
        </p:nvPicPr>
        <p:blipFill>
          <a:blip r:embed="rId5" cstate="print"/>
          <a:srcRect/>
          <a:stretch>
            <a:fillRect/>
          </a:stretch>
        </p:blipFill>
        <p:spPr bwMode="auto">
          <a:xfrm>
            <a:off x="538208" y="3198538"/>
            <a:ext cx="4176668" cy="29289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Slide Number Placeholder 7"/>
          <p:cNvSpPr>
            <a:spLocks noGrp="1"/>
          </p:cNvSpPr>
          <p:nvPr>
            <p:ph type="sldNum" sz="quarter" idx="12"/>
          </p:nvPr>
        </p:nvSpPr>
        <p:spPr/>
        <p:txBody>
          <a:bodyPr/>
          <a:lstStyle/>
          <a:p>
            <a:fld id="{5D0D82D1-030A-4AF5-855D-82A44DD93AEE}" type="slidenum">
              <a:rPr lang="en-US" smtClean="0">
                <a:solidFill>
                  <a:prstClr val="black">
                    <a:tint val="95000"/>
                  </a:prstClr>
                </a:solidFill>
              </a:rPr>
              <a:pPr/>
              <a:t>23</a:t>
            </a:fld>
            <a:endParaRPr lang="en-US" dirty="0">
              <a:solidFill>
                <a:prstClr val="black">
                  <a:tint val="9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664"/>
                                        </p:tgtEl>
                                        <p:attrNameLst>
                                          <p:attrName>style.visibility</p:attrName>
                                        </p:attrNameLst>
                                      </p:cBhvr>
                                      <p:to>
                                        <p:strVal val="visible"/>
                                      </p:to>
                                    </p:set>
                                    <p:animEffect transition="in" filter="fade">
                                      <p:cBhvr>
                                        <p:cTn id="7" dur="500"/>
                                        <p:tgtEl>
                                          <p:spTgt spid="70664"/>
                                        </p:tgtEl>
                                      </p:cBhvr>
                                    </p:animEffect>
                                  </p:childTnLst>
                                </p:cTn>
                              </p:par>
                              <p:par>
                                <p:cTn id="8" presetID="10" presetClass="entr" presetSubtype="0" fill="hold" nodeType="withEffect">
                                  <p:stCondLst>
                                    <p:cond delay="0"/>
                                  </p:stCondLst>
                                  <p:childTnLst>
                                    <p:set>
                                      <p:cBhvr>
                                        <p:cTn id="9" dur="1" fill="hold">
                                          <p:stCondLst>
                                            <p:cond delay="0"/>
                                          </p:stCondLst>
                                        </p:cTn>
                                        <p:tgtEl>
                                          <p:spTgt spid="70665"/>
                                        </p:tgtEl>
                                        <p:attrNameLst>
                                          <p:attrName>style.visibility</p:attrName>
                                        </p:attrNameLst>
                                      </p:cBhvr>
                                      <p:to>
                                        <p:strVal val="visible"/>
                                      </p:to>
                                    </p:set>
                                    <p:animEffect transition="in" filter="fade">
                                      <p:cBhvr>
                                        <p:cTn id="10" dur="500"/>
                                        <p:tgtEl>
                                          <p:spTgt spid="7066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0662"/>
                                        </p:tgtEl>
                                        <p:attrNameLst>
                                          <p:attrName>style.visibility</p:attrName>
                                        </p:attrNameLst>
                                      </p:cBhvr>
                                      <p:to>
                                        <p:strVal val="visible"/>
                                      </p:to>
                                    </p:set>
                                    <p:animEffect transition="in" filter="fade">
                                      <p:cBhvr>
                                        <p:cTn id="15" dur="500"/>
                                        <p:tgtEl>
                                          <p:spTgt spid="70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Principle of operation</a:t>
            </a:r>
            <a:endParaRPr lang="en-US" dirty="0"/>
          </a:p>
        </p:txBody>
      </p:sp>
      <p:sp>
        <p:nvSpPr>
          <p:cNvPr id="12" name="Content Placeholder 11"/>
          <p:cNvSpPr>
            <a:spLocks noGrp="1"/>
          </p:cNvSpPr>
          <p:nvPr>
            <p:ph sz="half" idx="2"/>
          </p:nvPr>
        </p:nvSpPr>
        <p:spPr>
          <a:xfrm>
            <a:off x="3643306" y="1548000"/>
            <a:ext cx="5357850" cy="4896000"/>
          </a:xfrm>
          <a:solidFill>
            <a:srgbClr val="FFFFCC"/>
          </a:solidFill>
          <a:effectLst>
            <a:outerShdw blurRad="50800" dist="38100" dir="2700000" algn="tl" rotWithShape="0">
              <a:prstClr val="black">
                <a:alpha val="40000"/>
              </a:prstClr>
            </a:outerShdw>
          </a:effectLst>
        </p:spPr>
        <p:style>
          <a:lnRef idx="0">
            <a:scrgbClr r="0" g="0" b="0"/>
          </a:lnRef>
          <a:fillRef idx="1002">
            <a:schemeClr val="lt1"/>
          </a:fillRef>
          <a:effectRef idx="0">
            <a:scrgbClr r="0" g="0" b="0"/>
          </a:effectRef>
          <a:fontRef idx="major"/>
        </p:style>
        <p:txBody>
          <a:bodyPr>
            <a:normAutofit fontScale="92500"/>
          </a:bodyPr>
          <a:lstStyle/>
          <a:p>
            <a:pPr>
              <a:buClr>
                <a:srgbClr val="C00000"/>
              </a:buClr>
            </a:pPr>
            <a:r>
              <a:rPr lang="en-US" sz="2400" dirty="0" smtClean="0">
                <a:solidFill>
                  <a:srgbClr val="C00000"/>
                </a:solidFill>
              </a:rPr>
              <a:t>Electron-ion pairs produced in the ionisation process, drift  in the opposite directions.</a:t>
            </a:r>
          </a:p>
          <a:p>
            <a:pPr>
              <a:buClr>
                <a:srgbClr val="C00000"/>
              </a:buClr>
            </a:pPr>
            <a:r>
              <a:rPr lang="en-US" sz="2400" dirty="0" smtClean="0">
                <a:solidFill>
                  <a:srgbClr val="C00000"/>
                </a:solidFill>
              </a:rPr>
              <a:t> All primary electron clusters drift towards the anode plate with velocity v  and simultaneously originate avalanches.</a:t>
            </a:r>
          </a:p>
          <a:p>
            <a:pPr>
              <a:buClr>
                <a:srgbClr val="C00000"/>
              </a:buClr>
            </a:pPr>
            <a:r>
              <a:rPr lang="en-US" sz="2400" dirty="0" smtClean="0">
                <a:solidFill>
                  <a:srgbClr val="C00000"/>
                </a:solidFill>
              </a:rPr>
              <a:t>A cluster is eliminated as soon as it reaches the anode plate.</a:t>
            </a:r>
          </a:p>
          <a:p>
            <a:pPr>
              <a:buClr>
                <a:srgbClr val="C00000"/>
              </a:buClr>
            </a:pPr>
            <a:r>
              <a:rPr lang="en-US" sz="2400" dirty="0" smtClean="0">
                <a:solidFill>
                  <a:srgbClr val="C00000"/>
                </a:solidFill>
              </a:rPr>
              <a:t>The charge induced on the pickup strips is </a:t>
            </a:r>
            <a:r>
              <a:rPr lang="en-US" sz="2400" i="1" dirty="0" smtClean="0">
                <a:solidFill>
                  <a:srgbClr val="C00000"/>
                </a:solidFill>
              </a:rPr>
              <a:t>q = (-e</a:t>
            </a:r>
            <a:r>
              <a:rPr lang="el-GR" sz="2400" i="1" dirty="0" smtClean="0">
                <a:solidFill>
                  <a:srgbClr val="C00000"/>
                </a:solidFill>
              </a:rPr>
              <a:t>Δ</a:t>
            </a:r>
            <a:r>
              <a:rPr lang="en-US" sz="2400" i="1" dirty="0" smtClean="0">
                <a:solidFill>
                  <a:srgbClr val="C00000"/>
                </a:solidFill>
              </a:rPr>
              <a:t>x</a:t>
            </a:r>
            <a:r>
              <a:rPr lang="en-US" sz="2400" i="1" baseline="-25000" dirty="0" smtClean="0">
                <a:solidFill>
                  <a:srgbClr val="C00000"/>
                </a:solidFill>
              </a:rPr>
              <a:t>e</a:t>
            </a:r>
            <a:r>
              <a:rPr lang="en-US" sz="2400" i="1" dirty="0" smtClean="0">
                <a:solidFill>
                  <a:srgbClr val="C00000"/>
                </a:solidFill>
              </a:rPr>
              <a:t> + e</a:t>
            </a:r>
            <a:r>
              <a:rPr lang="el-GR" sz="2400" i="1" dirty="0" smtClean="0">
                <a:solidFill>
                  <a:srgbClr val="C00000"/>
                </a:solidFill>
              </a:rPr>
              <a:t>Δ</a:t>
            </a:r>
            <a:r>
              <a:rPr lang="en-US" sz="2400" i="1" dirty="0" smtClean="0">
                <a:solidFill>
                  <a:srgbClr val="C00000"/>
                </a:solidFill>
              </a:rPr>
              <a:t>x</a:t>
            </a:r>
            <a:r>
              <a:rPr lang="en-US" sz="2400" i="1" baseline="-25000" dirty="0" smtClean="0">
                <a:solidFill>
                  <a:srgbClr val="C00000"/>
                </a:solidFill>
              </a:rPr>
              <a:t>I</a:t>
            </a:r>
            <a:r>
              <a:rPr lang="en-US" sz="2400" i="1" dirty="0" smtClean="0">
                <a:solidFill>
                  <a:srgbClr val="C00000"/>
                </a:solidFill>
              </a:rPr>
              <a:t>)/g</a:t>
            </a:r>
          </a:p>
          <a:p>
            <a:pPr>
              <a:buClr>
                <a:srgbClr val="C00000"/>
              </a:buClr>
            </a:pPr>
            <a:r>
              <a:rPr lang="en-US" sz="2400" dirty="0" smtClean="0">
                <a:solidFill>
                  <a:srgbClr val="C00000"/>
                </a:solidFill>
              </a:rPr>
              <a:t>The induced current due to a single pair is   </a:t>
            </a:r>
            <a:r>
              <a:rPr lang="en-US" sz="2400" i="1" dirty="0" smtClean="0">
                <a:solidFill>
                  <a:srgbClr val="C00000"/>
                </a:solidFill>
              </a:rPr>
              <a:t>i = dq/dt = e(v + V)/g ≈ ev/g, V « v</a:t>
            </a:r>
          </a:p>
          <a:p>
            <a:pPr>
              <a:buClr>
                <a:srgbClr val="C00000"/>
              </a:buClr>
            </a:pPr>
            <a:r>
              <a:rPr lang="en-US" sz="2400" dirty="0" smtClean="0">
                <a:solidFill>
                  <a:srgbClr val="C00000"/>
                </a:solidFill>
              </a:rPr>
              <a:t>Prompt charge in RPC is dominated by the electron drift.</a:t>
            </a:r>
          </a:p>
          <a:p>
            <a:pPr>
              <a:buClr>
                <a:srgbClr val="C00000"/>
              </a:buClr>
            </a:pPr>
            <a:endParaRPr lang="en-US" dirty="0">
              <a:solidFill>
                <a:srgbClr val="C00000"/>
              </a:solidFill>
            </a:endParaRPr>
          </a:p>
        </p:txBody>
      </p:sp>
      <p:sp>
        <p:nvSpPr>
          <p:cNvPr id="4" name="Footer Placeholder 3"/>
          <p:cNvSpPr>
            <a:spLocks noGrp="1"/>
          </p:cNvSpPr>
          <p:nvPr>
            <p:ph type="ftr" sz="quarter" idx="11"/>
          </p:nvPr>
        </p:nvSpPr>
        <p:spPr/>
        <p:txBody>
          <a:bodyPr/>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pic>
        <p:nvPicPr>
          <p:cNvPr id="7" name="Picture 4"/>
          <p:cNvPicPr>
            <a:picLocks noChangeAspect="1" noChangeArrowheads="1"/>
          </p:cNvPicPr>
          <p:nvPr/>
        </p:nvPicPr>
        <p:blipFill>
          <a:blip r:embed="rId3" cstate="print"/>
          <a:srcRect l="2343" t="34413" r="52344" b="9111"/>
          <a:stretch>
            <a:fillRect/>
          </a:stretch>
        </p:blipFill>
        <p:spPr bwMode="auto">
          <a:xfrm>
            <a:off x="360000" y="1548000"/>
            <a:ext cx="3060000" cy="2637930"/>
          </a:xfrm>
          <a:prstGeom prst="rect">
            <a:avLst/>
          </a:prstGeom>
          <a:ln>
            <a:noFill/>
          </a:ln>
          <a:effectLst>
            <a:outerShdw blurRad="292100" dist="139700" dir="2700000" algn="tl" rotWithShape="0">
              <a:srgbClr val="333333">
                <a:alpha val="65000"/>
              </a:srgbClr>
            </a:outerShdw>
          </a:effectLst>
        </p:spPr>
      </p:pic>
      <p:pic>
        <p:nvPicPr>
          <p:cNvPr id="8" name="Picture 4"/>
          <p:cNvPicPr>
            <a:picLocks noChangeAspect="1" noChangeArrowheads="1"/>
          </p:cNvPicPr>
          <p:nvPr/>
        </p:nvPicPr>
        <p:blipFill>
          <a:blip r:embed="rId4" cstate="print"/>
          <a:srcRect l="4387" t="33599" r="50970" b="23923"/>
          <a:stretch>
            <a:fillRect/>
          </a:stretch>
        </p:blipFill>
        <p:spPr>
          <a:xfrm>
            <a:off x="360000" y="4248156"/>
            <a:ext cx="3060000" cy="2176000"/>
          </a:xfrm>
          <a:prstGeom prst="rect">
            <a:avLst/>
          </a:prstGeom>
          <a:ln>
            <a:noFill/>
          </a:ln>
          <a:effectLst>
            <a:outerShdw blurRad="292100" dist="139700" dir="2700000" algn="tl" rotWithShape="0">
              <a:srgbClr val="333333">
                <a:alpha val="65000"/>
              </a:srgbClr>
            </a:outerShdw>
          </a:effectLst>
        </p:spPr>
      </p:pic>
      <p:sp>
        <p:nvSpPr>
          <p:cNvPr id="9" name="Slide Number Placeholder 8"/>
          <p:cNvSpPr>
            <a:spLocks noGrp="1"/>
          </p:cNvSpPr>
          <p:nvPr>
            <p:ph type="sldNum" sz="quarter" idx="12"/>
          </p:nvPr>
        </p:nvSpPr>
        <p:spPr/>
        <p:txBody>
          <a:bodyPr/>
          <a:lstStyle/>
          <a:p>
            <a:fld id="{5D0D82D1-030A-4AF5-855D-82A44DD93AEE}" type="slidenum">
              <a:rPr lang="en-US" smtClean="0">
                <a:solidFill>
                  <a:prstClr val="black">
                    <a:tint val="95000"/>
                  </a:prstClr>
                </a:solidFill>
              </a:rPr>
              <a:pPr/>
              <a:t>24</a:t>
            </a:fld>
            <a:endParaRPr lang="en-US" dirty="0">
              <a:solidFill>
                <a:prstClr val="black">
                  <a:tint val="9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bg/>
                                          </p:spTgt>
                                        </p:tgtEl>
                                        <p:attrNameLst>
                                          <p:attrName>style.visibility</p:attrName>
                                        </p:attrNameLst>
                                      </p:cBhvr>
                                      <p:to>
                                        <p:strVal val="visible"/>
                                      </p:to>
                                    </p:set>
                                    <p:animEffect transition="in" filter="fade">
                                      <p:cBhvr>
                                        <p:cTn id="15" dur="500"/>
                                        <p:tgtEl>
                                          <p:spTgt spid="12">
                                            <p:bg/>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500"/>
                                        <p:tgtEl>
                                          <p:spTgt spid="12">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Effect transition="in" filter="fade">
                                      <p:cBhvr>
                                        <p:cTn id="21" dur="500"/>
                                        <p:tgtEl>
                                          <p:spTgt spid="12">
                                            <p:txEl>
                                              <p:pRg st="1" end="1"/>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Effect transition="in" filter="fade">
                                      <p:cBhvr>
                                        <p:cTn id="24" dur="500"/>
                                        <p:tgtEl>
                                          <p:spTgt spid="12">
                                            <p:txEl>
                                              <p:pRg st="2" end="2"/>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fade">
                                      <p:cBhvr>
                                        <p:cTn id="27" dur="500"/>
                                        <p:tgtEl>
                                          <p:spTgt spid="12">
                                            <p:txEl>
                                              <p:pRg st="3" end="3"/>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xEl>
                                              <p:pRg st="4" end="4"/>
                                            </p:txEl>
                                          </p:spTgt>
                                        </p:tgtEl>
                                        <p:attrNameLst>
                                          <p:attrName>style.visibility</p:attrName>
                                        </p:attrNameLst>
                                      </p:cBhvr>
                                      <p:to>
                                        <p:strVal val="visible"/>
                                      </p:to>
                                    </p:set>
                                    <p:animEffect transition="in" filter="fade">
                                      <p:cBhvr>
                                        <p:cTn id="30" dur="500"/>
                                        <p:tgtEl>
                                          <p:spTgt spid="12">
                                            <p:txEl>
                                              <p:pRg st="4" end="4"/>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xEl>
                                              <p:pRg st="5" end="5"/>
                                            </p:txEl>
                                          </p:spTgt>
                                        </p:tgtEl>
                                        <p:attrNameLst>
                                          <p:attrName>style.visibility</p:attrName>
                                        </p:attrNameLst>
                                      </p:cBhvr>
                                      <p:to>
                                        <p:strVal val="visible"/>
                                      </p:to>
                                    </p:set>
                                    <p:animEffect transition="in" filter="fade">
                                      <p:cBhvr>
                                        <p:cTn id="33" dur="500"/>
                                        <p:tgtEl>
                                          <p:spTgt spid="12">
                                            <p:txEl>
                                              <p:pRg st="5" end="5"/>
                                            </p:txEl>
                                          </p:spTgt>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12">
                                            <p:bg/>
                                          </p:spTgt>
                                        </p:tgtEl>
                                        <p:attrNameLst>
                                          <p:attrName>style.visibility</p:attrName>
                                        </p:attrNameLst>
                                      </p:cBhvr>
                                      <p:to>
                                        <p:strVal val="visible"/>
                                      </p:to>
                                    </p:set>
                                    <p:animEffect transition="in" filter="fade">
                                      <p:cBhvr>
                                        <p:cTn id="36" dur="500"/>
                                        <p:tgtEl>
                                          <p:spTgt spid="12">
                                            <p:bg/>
                                          </p:spTgt>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fade">
                                      <p:cBhvr>
                                        <p:cTn id="39" dur="500"/>
                                        <p:tgtEl>
                                          <p:spTgt spid="12">
                                            <p:txEl>
                                              <p:pRg st="0" end="0"/>
                                            </p:txEl>
                                          </p:spTgt>
                                        </p:tgtEl>
                                      </p:cBhvr>
                                    </p:animEffect>
                                  </p:childTnLst>
                                </p:cTn>
                              </p:par>
                              <p:par>
                                <p:cTn id="40" presetID="10" presetClass="entr" presetSubtype="0" fill="hold" grpId="1" nodeType="withEffect">
                                  <p:stCondLst>
                                    <p:cond delay="0"/>
                                  </p:stCondLst>
                                  <p:childTnLst>
                                    <p:set>
                                      <p:cBhvr>
                                        <p:cTn id="41" dur="1" fill="hold">
                                          <p:stCondLst>
                                            <p:cond delay="0"/>
                                          </p:stCondLst>
                                        </p:cTn>
                                        <p:tgtEl>
                                          <p:spTgt spid="12">
                                            <p:txEl>
                                              <p:pRg st="1" end="1"/>
                                            </p:txEl>
                                          </p:spTgt>
                                        </p:tgtEl>
                                        <p:attrNameLst>
                                          <p:attrName>style.visibility</p:attrName>
                                        </p:attrNameLst>
                                      </p:cBhvr>
                                      <p:to>
                                        <p:strVal val="visible"/>
                                      </p:to>
                                    </p:set>
                                    <p:animEffect transition="in" filter="fade">
                                      <p:cBhvr>
                                        <p:cTn id="42" dur="500"/>
                                        <p:tgtEl>
                                          <p:spTgt spid="12">
                                            <p:txEl>
                                              <p:pRg st="1" end="1"/>
                                            </p:txEl>
                                          </p:spTgt>
                                        </p:tgtEl>
                                      </p:cBhvr>
                                    </p:animEffect>
                                  </p:childTnLst>
                                </p:cTn>
                              </p:par>
                              <p:par>
                                <p:cTn id="43" presetID="10" presetClass="entr" presetSubtype="0" fill="hold" grpId="1" nodeType="withEffect">
                                  <p:stCondLst>
                                    <p:cond delay="0"/>
                                  </p:stCondLst>
                                  <p:childTnLst>
                                    <p:set>
                                      <p:cBhvr>
                                        <p:cTn id="44" dur="1" fill="hold">
                                          <p:stCondLst>
                                            <p:cond delay="0"/>
                                          </p:stCondLst>
                                        </p:cTn>
                                        <p:tgtEl>
                                          <p:spTgt spid="12">
                                            <p:txEl>
                                              <p:pRg st="2" end="2"/>
                                            </p:txEl>
                                          </p:spTgt>
                                        </p:tgtEl>
                                        <p:attrNameLst>
                                          <p:attrName>style.visibility</p:attrName>
                                        </p:attrNameLst>
                                      </p:cBhvr>
                                      <p:to>
                                        <p:strVal val="visible"/>
                                      </p:to>
                                    </p:set>
                                    <p:animEffect transition="in" filter="fade">
                                      <p:cBhvr>
                                        <p:cTn id="45" dur="500"/>
                                        <p:tgtEl>
                                          <p:spTgt spid="12">
                                            <p:txEl>
                                              <p:pRg st="2" end="2"/>
                                            </p:txEl>
                                          </p:spTgt>
                                        </p:tgtEl>
                                      </p:cBhvr>
                                    </p:animEffect>
                                  </p:childTnLst>
                                </p:cTn>
                              </p:par>
                              <p:par>
                                <p:cTn id="46" presetID="10" presetClass="entr" presetSubtype="0" fill="hold" grpId="1" nodeType="withEffect">
                                  <p:stCondLst>
                                    <p:cond delay="0"/>
                                  </p:stCondLst>
                                  <p:childTnLst>
                                    <p:set>
                                      <p:cBhvr>
                                        <p:cTn id="47" dur="1" fill="hold">
                                          <p:stCondLst>
                                            <p:cond delay="0"/>
                                          </p:stCondLst>
                                        </p:cTn>
                                        <p:tgtEl>
                                          <p:spTgt spid="12">
                                            <p:txEl>
                                              <p:pRg st="3" end="3"/>
                                            </p:txEl>
                                          </p:spTgt>
                                        </p:tgtEl>
                                        <p:attrNameLst>
                                          <p:attrName>style.visibility</p:attrName>
                                        </p:attrNameLst>
                                      </p:cBhvr>
                                      <p:to>
                                        <p:strVal val="visible"/>
                                      </p:to>
                                    </p:set>
                                    <p:animEffect transition="in" filter="fade">
                                      <p:cBhvr>
                                        <p:cTn id="48" dur="500"/>
                                        <p:tgtEl>
                                          <p:spTgt spid="12">
                                            <p:txEl>
                                              <p:pRg st="3" end="3"/>
                                            </p:txEl>
                                          </p:spTgt>
                                        </p:tgtEl>
                                      </p:cBhvr>
                                    </p:animEffect>
                                  </p:childTnLst>
                                </p:cTn>
                              </p:par>
                              <p:par>
                                <p:cTn id="49" presetID="10" presetClass="entr" presetSubtype="0" fill="hold" grpId="1" nodeType="withEffect">
                                  <p:stCondLst>
                                    <p:cond delay="0"/>
                                  </p:stCondLst>
                                  <p:childTnLst>
                                    <p:set>
                                      <p:cBhvr>
                                        <p:cTn id="50" dur="1" fill="hold">
                                          <p:stCondLst>
                                            <p:cond delay="0"/>
                                          </p:stCondLst>
                                        </p:cTn>
                                        <p:tgtEl>
                                          <p:spTgt spid="12">
                                            <p:txEl>
                                              <p:pRg st="4" end="4"/>
                                            </p:txEl>
                                          </p:spTgt>
                                        </p:tgtEl>
                                        <p:attrNameLst>
                                          <p:attrName>style.visibility</p:attrName>
                                        </p:attrNameLst>
                                      </p:cBhvr>
                                      <p:to>
                                        <p:strVal val="visible"/>
                                      </p:to>
                                    </p:set>
                                    <p:animEffect transition="in" filter="fade">
                                      <p:cBhvr>
                                        <p:cTn id="51" dur="500"/>
                                        <p:tgtEl>
                                          <p:spTgt spid="12">
                                            <p:txEl>
                                              <p:pRg st="4" end="4"/>
                                            </p:txEl>
                                          </p:spTgt>
                                        </p:tgtEl>
                                      </p:cBhvr>
                                    </p:animEffect>
                                  </p:childTnLst>
                                </p:cTn>
                              </p:par>
                              <p:par>
                                <p:cTn id="52" presetID="10" presetClass="entr" presetSubtype="0" fill="hold" grpId="1" nodeType="withEffect">
                                  <p:stCondLst>
                                    <p:cond delay="0"/>
                                  </p:stCondLst>
                                  <p:childTnLst>
                                    <p:set>
                                      <p:cBhvr>
                                        <p:cTn id="53" dur="1" fill="hold">
                                          <p:stCondLst>
                                            <p:cond delay="0"/>
                                          </p:stCondLst>
                                        </p:cTn>
                                        <p:tgtEl>
                                          <p:spTgt spid="12">
                                            <p:txEl>
                                              <p:pRg st="5" end="5"/>
                                            </p:txEl>
                                          </p:spTgt>
                                        </p:tgtEl>
                                        <p:attrNameLst>
                                          <p:attrName>style.visibility</p:attrName>
                                        </p:attrNameLst>
                                      </p:cBhvr>
                                      <p:to>
                                        <p:strVal val="visible"/>
                                      </p:to>
                                    </p:set>
                                    <p:animEffect transition="in" filter="fade">
                                      <p:cBhvr>
                                        <p:cTn id="54"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nimBg="1"/>
      <p:bldP spid="12" grpId="1"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RPC operating mode definitions</a:t>
            </a:r>
            <a:endParaRPr lang="en-US" dirty="0"/>
          </a:p>
        </p:txBody>
      </p:sp>
      <p:sp>
        <p:nvSpPr>
          <p:cNvPr id="7" name="Content Placeholder 6"/>
          <p:cNvSpPr>
            <a:spLocks noGrp="1"/>
          </p:cNvSpPr>
          <p:nvPr>
            <p:ph sz="half" idx="1"/>
          </p:nvPr>
        </p:nvSpPr>
        <p:spPr>
          <a:xfrm>
            <a:off x="122206" y="1548000"/>
            <a:ext cx="4320000" cy="4896000"/>
          </a:xfrm>
          <a:prstGeom prst="rect">
            <a:avLst/>
          </a:prstGeom>
          <a:solidFill>
            <a:srgbClr val="FFFF99"/>
          </a:solidFill>
        </p:spPr>
        <p:style>
          <a:lnRef idx="1">
            <a:schemeClr val="accent1"/>
          </a:lnRef>
          <a:fillRef idx="2">
            <a:schemeClr val="accent1"/>
          </a:fillRef>
          <a:effectRef idx="1">
            <a:schemeClr val="accent1"/>
          </a:effectRef>
          <a:fontRef idx="minor">
            <a:schemeClr val="dk1"/>
          </a:fontRef>
        </p:style>
        <p:txBody>
          <a:bodyPr>
            <a:normAutofit/>
          </a:bodyPr>
          <a:lstStyle/>
          <a:p>
            <a:pPr>
              <a:lnSpc>
                <a:spcPct val="110000"/>
              </a:lnSpc>
              <a:buFont typeface="Wingdings" pitchFamily="2" charset="2"/>
              <a:buNone/>
            </a:pPr>
            <a:r>
              <a:rPr lang="en-US" sz="1800" dirty="0" smtClean="0">
                <a:solidFill>
                  <a:srgbClr val="C00000"/>
                </a:solidFill>
              </a:rPr>
              <a:t>Let,    n</a:t>
            </a:r>
            <a:r>
              <a:rPr lang="en-US" sz="1800" baseline="-25000" dirty="0" smtClean="0">
                <a:solidFill>
                  <a:srgbClr val="C00000"/>
                </a:solidFill>
              </a:rPr>
              <a:t>0</a:t>
            </a:r>
            <a:r>
              <a:rPr lang="en-US" sz="1800" dirty="0" smtClean="0">
                <a:solidFill>
                  <a:srgbClr val="C00000"/>
                </a:solidFill>
              </a:rPr>
              <a:t> = No. of electrons in a cluster </a:t>
            </a:r>
          </a:p>
          <a:p>
            <a:pPr>
              <a:lnSpc>
                <a:spcPct val="110000"/>
              </a:lnSpc>
              <a:buFont typeface="Wingdings" pitchFamily="2" charset="2"/>
              <a:buNone/>
            </a:pPr>
            <a:r>
              <a:rPr lang="en-US" sz="1800" dirty="0" smtClean="0">
                <a:solidFill>
                  <a:srgbClr val="C00000"/>
                </a:solidFill>
                <a:sym typeface="Symbol" pitchFamily="18" charset="2"/>
              </a:rPr>
              <a:t>              = Townsend coefficient (No.</a:t>
            </a:r>
          </a:p>
          <a:p>
            <a:pPr>
              <a:lnSpc>
                <a:spcPct val="110000"/>
              </a:lnSpc>
              <a:buFont typeface="Wingdings" pitchFamily="2" charset="2"/>
              <a:buNone/>
            </a:pPr>
            <a:r>
              <a:rPr lang="en-US" sz="1800" dirty="0" smtClean="0">
                <a:solidFill>
                  <a:srgbClr val="C00000"/>
                </a:solidFill>
                <a:sym typeface="Symbol" pitchFamily="18" charset="2"/>
              </a:rPr>
              <a:t>                    of  ionisations/unit length)</a:t>
            </a:r>
          </a:p>
          <a:p>
            <a:pPr>
              <a:lnSpc>
                <a:spcPct val="110000"/>
              </a:lnSpc>
              <a:buFont typeface="Symbol" pitchFamily="18" charset="2"/>
              <a:buNone/>
            </a:pPr>
            <a:r>
              <a:rPr lang="en-US" sz="1800" dirty="0" smtClean="0">
                <a:solidFill>
                  <a:srgbClr val="C00000"/>
                </a:solidFill>
                <a:sym typeface="Symbol" pitchFamily="18" charset="2"/>
              </a:rPr>
              <a:t>              = Attachment coefficient (No.</a:t>
            </a:r>
          </a:p>
          <a:p>
            <a:pPr>
              <a:lnSpc>
                <a:spcPct val="110000"/>
              </a:lnSpc>
              <a:buFont typeface="Symbol" pitchFamily="18" charset="2"/>
              <a:buNone/>
            </a:pPr>
            <a:r>
              <a:rPr lang="en-US" sz="1800" dirty="0" smtClean="0">
                <a:solidFill>
                  <a:srgbClr val="C00000"/>
                </a:solidFill>
                <a:sym typeface="Symbol" pitchFamily="18" charset="2"/>
              </a:rPr>
              <a:t>                    of electrons captured by the</a:t>
            </a:r>
          </a:p>
          <a:p>
            <a:pPr>
              <a:lnSpc>
                <a:spcPct val="110000"/>
              </a:lnSpc>
              <a:buFont typeface="Symbol" pitchFamily="18" charset="2"/>
              <a:buNone/>
            </a:pPr>
            <a:r>
              <a:rPr lang="en-US" sz="1800" dirty="0" smtClean="0">
                <a:solidFill>
                  <a:srgbClr val="C00000"/>
                </a:solidFill>
                <a:sym typeface="Symbol" pitchFamily="18" charset="2"/>
              </a:rPr>
              <a:t>                    gas/unit length)</a:t>
            </a:r>
          </a:p>
          <a:p>
            <a:pPr>
              <a:lnSpc>
                <a:spcPct val="110000"/>
              </a:lnSpc>
              <a:buFont typeface="Symbol" pitchFamily="18" charset="2"/>
              <a:buNone/>
            </a:pPr>
            <a:r>
              <a:rPr lang="en-US" sz="1800" dirty="0" smtClean="0">
                <a:solidFill>
                  <a:srgbClr val="C00000"/>
                </a:solidFill>
                <a:sym typeface="Symbol" pitchFamily="18" charset="2"/>
              </a:rPr>
              <a:t>Then, the no. of electrons reaching</a:t>
            </a:r>
          </a:p>
          <a:p>
            <a:pPr>
              <a:lnSpc>
                <a:spcPct val="110000"/>
              </a:lnSpc>
              <a:buFont typeface="Symbol" pitchFamily="18" charset="2"/>
              <a:buNone/>
            </a:pPr>
            <a:r>
              <a:rPr lang="en-US" sz="1800" dirty="0" smtClean="0">
                <a:solidFill>
                  <a:srgbClr val="C00000"/>
                </a:solidFill>
                <a:sym typeface="Symbol" pitchFamily="18" charset="2"/>
              </a:rPr>
              <a:t>the anode,</a:t>
            </a:r>
          </a:p>
          <a:p>
            <a:pPr>
              <a:lnSpc>
                <a:spcPct val="90000"/>
              </a:lnSpc>
              <a:buFont typeface="Symbol" pitchFamily="18" charset="2"/>
              <a:buNone/>
            </a:pPr>
            <a:endParaRPr lang="en-US" sz="2000" dirty="0" smtClean="0">
              <a:solidFill>
                <a:srgbClr val="C00000"/>
              </a:solidFill>
              <a:sym typeface="Symbol" pitchFamily="18" charset="2"/>
            </a:endParaRPr>
          </a:p>
          <a:p>
            <a:pPr>
              <a:lnSpc>
                <a:spcPct val="90000"/>
              </a:lnSpc>
              <a:buFont typeface="Symbol" pitchFamily="18" charset="2"/>
              <a:buNone/>
            </a:pPr>
            <a:r>
              <a:rPr lang="en-US" sz="2400" dirty="0" smtClean="0">
                <a:solidFill>
                  <a:srgbClr val="C00000"/>
                </a:solidFill>
                <a:sym typeface="Symbol" pitchFamily="18" charset="2"/>
              </a:rPr>
              <a:t>            </a:t>
            </a:r>
            <a:r>
              <a:rPr lang="en-US" sz="3200" dirty="0" smtClean="0">
                <a:solidFill>
                  <a:srgbClr val="C00000"/>
                </a:solidFill>
                <a:sym typeface="Symbol" pitchFamily="18" charset="2"/>
              </a:rPr>
              <a:t>n = n</a:t>
            </a:r>
            <a:r>
              <a:rPr lang="en-US" sz="3200" baseline="-25000" dirty="0" smtClean="0">
                <a:solidFill>
                  <a:srgbClr val="C00000"/>
                </a:solidFill>
                <a:sym typeface="Symbol" pitchFamily="18" charset="2"/>
              </a:rPr>
              <a:t>0</a:t>
            </a:r>
            <a:r>
              <a:rPr lang="en-US" sz="3200" dirty="0" smtClean="0">
                <a:solidFill>
                  <a:srgbClr val="C00000"/>
                </a:solidFill>
                <a:sym typeface="Symbol" pitchFamily="18" charset="2"/>
              </a:rPr>
              <a:t>e</a:t>
            </a:r>
            <a:r>
              <a:rPr lang="en-US" sz="3200" baseline="30000" dirty="0" smtClean="0">
                <a:solidFill>
                  <a:srgbClr val="C00000"/>
                </a:solidFill>
                <a:sym typeface="Symbol" pitchFamily="18" charset="2"/>
              </a:rPr>
              <a:t>(- )x</a:t>
            </a:r>
            <a:endParaRPr lang="en-US" sz="3200" dirty="0" smtClean="0">
              <a:solidFill>
                <a:srgbClr val="C00000"/>
              </a:solidFill>
              <a:sym typeface="Symbol" pitchFamily="18" charset="2"/>
            </a:endParaRPr>
          </a:p>
          <a:p>
            <a:pPr>
              <a:lnSpc>
                <a:spcPct val="90000"/>
              </a:lnSpc>
              <a:buFont typeface="Symbol" pitchFamily="18" charset="2"/>
              <a:buNone/>
            </a:pPr>
            <a:endParaRPr lang="en-US" sz="2000" dirty="0" smtClean="0">
              <a:solidFill>
                <a:srgbClr val="C00000"/>
              </a:solidFill>
              <a:sym typeface="Symbol" pitchFamily="18" charset="2"/>
            </a:endParaRPr>
          </a:p>
          <a:p>
            <a:pPr>
              <a:lnSpc>
                <a:spcPct val="110000"/>
              </a:lnSpc>
              <a:buFont typeface="Symbol" pitchFamily="18" charset="2"/>
              <a:buNone/>
            </a:pPr>
            <a:r>
              <a:rPr lang="en-US" sz="2000" dirty="0" smtClean="0">
                <a:solidFill>
                  <a:srgbClr val="C00000"/>
                </a:solidFill>
                <a:sym typeface="Symbol" pitchFamily="18" charset="2"/>
              </a:rPr>
              <a:t>Where x = Distance between anode</a:t>
            </a:r>
          </a:p>
          <a:p>
            <a:pPr>
              <a:lnSpc>
                <a:spcPct val="110000"/>
              </a:lnSpc>
              <a:buFont typeface="Symbol" pitchFamily="18" charset="2"/>
              <a:buNone/>
            </a:pPr>
            <a:r>
              <a:rPr lang="en-US" sz="2000" dirty="0" smtClean="0">
                <a:solidFill>
                  <a:srgbClr val="C00000"/>
                </a:solidFill>
                <a:sym typeface="Symbol" pitchFamily="18" charset="2"/>
              </a:rPr>
              <a:t>and the point where the cluster </a:t>
            </a:r>
          </a:p>
          <a:p>
            <a:pPr>
              <a:lnSpc>
                <a:spcPct val="110000"/>
              </a:lnSpc>
              <a:buFont typeface="Symbol" pitchFamily="18" charset="2"/>
              <a:buNone/>
            </a:pPr>
            <a:r>
              <a:rPr lang="en-US" sz="2000" dirty="0" smtClean="0">
                <a:solidFill>
                  <a:srgbClr val="C00000"/>
                </a:solidFill>
                <a:sym typeface="Symbol" pitchFamily="18" charset="2"/>
              </a:rPr>
              <a:t>is produced.</a:t>
            </a:r>
          </a:p>
          <a:p>
            <a:pPr>
              <a:lnSpc>
                <a:spcPct val="110000"/>
              </a:lnSpc>
              <a:buNone/>
            </a:pPr>
            <a:r>
              <a:rPr lang="en-US" sz="2000" dirty="0" smtClean="0">
                <a:solidFill>
                  <a:srgbClr val="C00000"/>
                </a:solidFill>
                <a:sym typeface="Symbol" pitchFamily="18" charset="2"/>
              </a:rPr>
              <a:t>Gain of the detector, M = n / n</a:t>
            </a:r>
            <a:r>
              <a:rPr lang="en-US" sz="2000" baseline="-25000" dirty="0" smtClean="0">
                <a:solidFill>
                  <a:srgbClr val="C00000"/>
                </a:solidFill>
                <a:sym typeface="Symbol" pitchFamily="18" charset="2"/>
              </a:rPr>
              <a:t>0</a:t>
            </a:r>
          </a:p>
        </p:txBody>
      </p:sp>
      <p:sp>
        <p:nvSpPr>
          <p:cNvPr id="4" name="Footer Placeholder 3"/>
          <p:cNvSpPr>
            <a:spLocks noGrp="1"/>
          </p:cNvSpPr>
          <p:nvPr>
            <p:ph type="ftr" sz="quarter" idx="11"/>
          </p:nvPr>
        </p:nvSpPr>
        <p:spPr/>
        <p:txBody>
          <a:bodyPr/>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21" name="Text Box 9"/>
          <p:cNvSpPr txBox="1">
            <a:spLocks noGrp="1" noChangeArrowheads="1"/>
          </p:cNvSpPr>
          <p:nvPr>
            <p:ph sz="half" idx="2"/>
          </p:nvPr>
        </p:nvSpPr>
        <p:spPr bwMode="auto">
          <a:xfrm>
            <a:off x="4500562" y="1547998"/>
            <a:ext cx="4500000" cy="4896000"/>
          </a:xfrm>
          <a:prstGeom prst="rect">
            <a:avLst/>
          </a:prstGeom>
          <a:solidFill>
            <a:schemeClr val="bg1">
              <a:lumMod val="95000"/>
            </a:schemeClr>
          </a:solidFill>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buClr>
                <a:srgbClr val="C00000"/>
              </a:buClr>
            </a:pPr>
            <a:r>
              <a:rPr lang="en-US" sz="1750" dirty="0" smtClean="0">
                <a:solidFill>
                  <a:srgbClr val="C00000"/>
                </a:solidFill>
              </a:rPr>
              <a:t>A planar detector with resistive electrodes ≈  Set of independent discharge cells</a:t>
            </a:r>
          </a:p>
          <a:p>
            <a:pPr>
              <a:buClr>
                <a:srgbClr val="C00000"/>
              </a:buClr>
            </a:pPr>
            <a:r>
              <a:rPr lang="en-US" sz="1750" dirty="0" smtClean="0">
                <a:solidFill>
                  <a:srgbClr val="C00000"/>
                </a:solidFill>
              </a:rPr>
              <a:t> Expression for the capacitance of a planar condenser  </a:t>
            </a:r>
            <a:r>
              <a:rPr lang="en-US" sz="1750" dirty="0" smtClean="0">
                <a:solidFill>
                  <a:srgbClr val="C00000"/>
                </a:solidFill>
                <a:sym typeface="Symbol" pitchFamily="18" charset="2"/>
              </a:rPr>
              <a:t>  Area of such cells is proportional to the total average charge, Q that is produced in the gas gap.</a:t>
            </a:r>
          </a:p>
          <a:p>
            <a:pPr>
              <a:buClr>
                <a:srgbClr val="C00000"/>
              </a:buClr>
              <a:buNone/>
            </a:pPr>
            <a:endParaRPr lang="en-US" sz="1750" dirty="0" smtClean="0">
              <a:solidFill>
                <a:srgbClr val="C00000"/>
              </a:solidFill>
              <a:sym typeface="Symbol" pitchFamily="18" charset="2"/>
            </a:endParaRPr>
          </a:p>
          <a:p>
            <a:pPr>
              <a:buClr>
                <a:srgbClr val="C00000"/>
              </a:buClr>
              <a:buFont typeface="Wingdings" pitchFamily="2" charset="2"/>
              <a:buChar char="v"/>
            </a:pPr>
            <a:endParaRPr lang="en-US" sz="1750" dirty="0" smtClean="0">
              <a:solidFill>
                <a:srgbClr val="C00000"/>
              </a:solidFill>
              <a:sym typeface="Symbol" pitchFamily="18" charset="2"/>
            </a:endParaRPr>
          </a:p>
          <a:p>
            <a:pPr>
              <a:buClr>
                <a:srgbClr val="C00000"/>
              </a:buClr>
              <a:buFont typeface="Wingdings" pitchFamily="2" charset="2"/>
              <a:buChar char="v"/>
            </a:pPr>
            <a:endParaRPr lang="en-US" sz="1750" dirty="0" smtClean="0">
              <a:solidFill>
                <a:srgbClr val="C00000"/>
              </a:solidFill>
              <a:sym typeface="Symbol" pitchFamily="18" charset="2"/>
            </a:endParaRPr>
          </a:p>
          <a:p>
            <a:pPr>
              <a:buClr>
                <a:srgbClr val="C00000"/>
              </a:buClr>
              <a:buFont typeface="Symbol" pitchFamily="18" charset="2"/>
              <a:buNone/>
            </a:pPr>
            <a:endParaRPr lang="en-US" sz="1750" dirty="0" smtClean="0">
              <a:solidFill>
                <a:srgbClr val="C00000"/>
              </a:solidFill>
              <a:sym typeface="Symbol" pitchFamily="18" charset="2"/>
            </a:endParaRPr>
          </a:p>
          <a:p>
            <a:pPr lvl="1">
              <a:lnSpc>
                <a:spcPct val="60000"/>
              </a:lnSpc>
              <a:spcBef>
                <a:spcPct val="50000"/>
              </a:spcBef>
              <a:buClr>
                <a:srgbClr val="C00000"/>
              </a:buClr>
              <a:buNone/>
            </a:pPr>
            <a:r>
              <a:rPr lang="en-US" sz="1750" dirty="0" smtClean="0">
                <a:solidFill>
                  <a:srgbClr val="C00000"/>
                </a:solidFill>
              </a:rPr>
              <a:t>Where, d = gap thickness</a:t>
            </a:r>
          </a:p>
          <a:p>
            <a:pPr lvl="1">
              <a:lnSpc>
                <a:spcPct val="60000"/>
              </a:lnSpc>
              <a:spcBef>
                <a:spcPct val="50000"/>
              </a:spcBef>
              <a:buClr>
                <a:srgbClr val="C00000"/>
              </a:buClr>
              <a:buNone/>
            </a:pPr>
            <a:r>
              <a:rPr lang="en-US" sz="1750" dirty="0" smtClean="0">
                <a:solidFill>
                  <a:srgbClr val="C00000"/>
                </a:solidFill>
              </a:rPr>
              <a:t>                V = Applied voltage</a:t>
            </a:r>
          </a:p>
          <a:p>
            <a:pPr lvl="1">
              <a:lnSpc>
                <a:spcPct val="60000"/>
              </a:lnSpc>
              <a:spcBef>
                <a:spcPct val="50000"/>
              </a:spcBef>
              <a:buClr>
                <a:srgbClr val="C00000"/>
              </a:buClr>
              <a:buNone/>
            </a:pPr>
            <a:r>
              <a:rPr lang="en-US" sz="1750" dirty="0" smtClean="0">
                <a:solidFill>
                  <a:srgbClr val="C00000"/>
                </a:solidFill>
                <a:sym typeface="Symbol" pitchFamily="18" charset="2"/>
              </a:rPr>
              <a:t>              </a:t>
            </a:r>
            <a:r>
              <a:rPr lang="en-US" sz="1750" baseline="-25000" dirty="0" smtClean="0">
                <a:solidFill>
                  <a:srgbClr val="C00000"/>
                </a:solidFill>
                <a:sym typeface="Symbol" pitchFamily="18" charset="2"/>
              </a:rPr>
              <a:t>0</a:t>
            </a:r>
            <a:r>
              <a:rPr lang="en-US" sz="1750" dirty="0" smtClean="0">
                <a:solidFill>
                  <a:srgbClr val="C00000"/>
                </a:solidFill>
                <a:sym typeface="Symbol" pitchFamily="18" charset="2"/>
              </a:rPr>
              <a:t>  = Dielectric constant of the gas</a:t>
            </a:r>
          </a:p>
          <a:p>
            <a:pPr>
              <a:buClr>
                <a:srgbClr val="C00000"/>
              </a:buClr>
            </a:pPr>
            <a:r>
              <a:rPr lang="en-US" sz="1750" dirty="0" smtClean="0">
                <a:solidFill>
                  <a:srgbClr val="C00000"/>
                </a:solidFill>
              </a:rPr>
              <a:t>Lower the Q; lower the area of the cell  (that is ‘dead’ during a hit) and hence  higher the rate handling capability of  the RPC</a:t>
            </a:r>
            <a:endParaRPr lang="en-US" sz="1750" dirty="0" smtClean="0">
              <a:solidFill>
                <a:srgbClr val="C00000"/>
              </a:solidFill>
              <a:sym typeface="Symbol" pitchFamily="18" charset="2"/>
            </a:endParaRPr>
          </a:p>
        </p:txBody>
      </p:sp>
      <p:graphicFrame>
        <p:nvGraphicFramePr>
          <p:cNvPr id="65542" name="Object 6"/>
          <p:cNvGraphicFramePr>
            <a:graphicFrameLocks noChangeAspect="1"/>
          </p:cNvGraphicFramePr>
          <p:nvPr/>
        </p:nvGraphicFramePr>
        <p:xfrm>
          <a:off x="5972031" y="3345386"/>
          <a:ext cx="1100299" cy="869432"/>
        </p:xfrm>
        <a:graphic>
          <a:graphicData uri="http://schemas.openxmlformats.org/presentationml/2006/ole">
            <p:oleObj spid="_x0000_s4098" name="Equation" r:id="rId4" imgW="545760" imgH="431640" progId="Equation.3">
              <p:embed/>
            </p:oleObj>
          </a:graphicData>
        </a:graphic>
      </p:graphicFrame>
      <p:sp>
        <p:nvSpPr>
          <p:cNvPr id="8" name="Slide Number Placeholder 7"/>
          <p:cNvSpPr>
            <a:spLocks noGrp="1"/>
          </p:cNvSpPr>
          <p:nvPr>
            <p:ph type="sldNum" sz="quarter" idx="12"/>
          </p:nvPr>
        </p:nvSpPr>
        <p:spPr/>
        <p:txBody>
          <a:bodyPr/>
          <a:lstStyle/>
          <a:p>
            <a:fld id="{5D0D82D1-030A-4AF5-855D-82A44DD93AEE}" type="slidenum">
              <a:rPr lang="en-US" smtClean="0">
                <a:solidFill>
                  <a:prstClr val="black">
                    <a:tint val="95000"/>
                  </a:prstClr>
                </a:solidFill>
              </a:rPr>
              <a:pPr/>
              <a:t>25</a:t>
            </a:fld>
            <a:endParaRPr lang="en-US" dirty="0">
              <a:solidFill>
                <a:prstClr val="black">
                  <a:tint val="9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500"/>
                                        <p:tgtEl>
                                          <p:spTgt spid="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500"/>
                                        <p:tgtEl>
                                          <p:spTgt spid="7">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fade">
                                      <p:cBhvr>
                                        <p:cTn id="16" dur="500"/>
                                        <p:tgtEl>
                                          <p:spTgt spid="7">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500"/>
                                        <p:tgtEl>
                                          <p:spTgt spid="7">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Effect transition="in" filter="fade">
                                      <p:cBhvr>
                                        <p:cTn id="25" dur="500"/>
                                        <p:tgtEl>
                                          <p:spTgt spid="7">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xEl>
                                              <p:pRg st="6" end="6"/>
                                            </p:txEl>
                                          </p:spTgt>
                                        </p:tgtEl>
                                        <p:attrNameLst>
                                          <p:attrName>style.visibility</p:attrName>
                                        </p:attrNameLst>
                                      </p:cBhvr>
                                      <p:to>
                                        <p:strVal val="visible"/>
                                      </p:to>
                                    </p:set>
                                    <p:animEffect transition="in" filter="fade">
                                      <p:cBhvr>
                                        <p:cTn id="28" dur="500"/>
                                        <p:tgtEl>
                                          <p:spTgt spid="7">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animEffect transition="in" filter="fade">
                                      <p:cBhvr>
                                        <p:cTn id="31" dur="500"/>
                                        <p:tgtEl>
                                          <p:spTgt spid="7">
                                            <p:txEl>
                                              <p:pRg st="7" end="7"/>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xEl>
                                              <p:pRg st="9" end="9"/>
                                            </p:txEl>
                                          </p:spTgt>
                                        </p:tgtEl>
                                        <p:attrNameLst>
                                          <p:attrName>style.visibility</p:attrName>
                                        </p:attrNameLst>
                                      </p:cBhvr>
                                      <p:to>
                                        <p:strVal val="visible"/>
                                      </p:to>
                                    </p:set>
                                    <p:animEffect transition="in" filter="fade">
                                      <p:cBhvr>
                                        <p:cTn id="34" dur="500"/>
                                        <p:tgtEl>
                                          <p:spTgt spid="7">
                                            <p:txEl>
                                              <p:pRg st="9" end="9"/>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xEl>
                                              <p:pRg st="11" end="11"/>
                                            </p:txEl>
                                          </p:spTgt>
                                        </p:tgtEl>
                                        <p:attrNameLst>
                                          <p:attrName>style.visibility</p:attrName>
                                        </p:attrNameLst>
                                      </p:cBhvr>
                                      <p:to>
                                        <p:strVal val="visible"/>
                                      </p:to>
                                    </p:set>
                                    <p:animEffect transition="in" filter="fade">
                                      <p:cBhvr>
                                        <p:cTn id="37" dur="500"/>
                                        <p:tgtEl>
                                          <p:spTgt spid="7">
                                            <p:txEl>
                                              <p:pRg st="11" end="11"/>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
                                            <p:txEl>
                                              <p:pRg st="12" end="12"/>
                                            </p:txEl>
                                          </p:spTgt>
                                        </p:tgtEl>
                                        <p:attrNameLst>
                                          <p:attrName>style.visibility</p:attrName>
                                        </p:attrNameLst>
                                      </p:cBhvr>
                                      <p:to>
                                        <p:strVal val="visible"/>
                                      </p:to>
                                    </p:set>
                                    <p:animEffect transition="in" filter="fade">
                                      <p:cBhvr>
                                        <p:cTn id="40" dur="500"/>
                                        <p:tgtEl>
                                          <p:spTgt spid="7">
                                            <p:txEl>
                                              <p:pRg st="12" end="12"/>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
                                            <p:txEl>
                                              <p:pRg st="13" end="13"/>
                                            </p:txEl>
                                          </p:spTgt>
                                        </p:tgtEl>
                                        <p:attrNameLst>
                                          <p:attrName>style.visibility</p:attrName>
                                        </p:attrNameLst>
                                      </p:cBhvr>
                                      <p:to>
                                        <p:strVal val="visible"/>
                                      </p:to>
                                    </p:set>
                                    <p:animEffect transition="in" filter="fade">
                                      <p:cBhvr>
                                        <p:cTn id="43" dur="500"/>
                                        <p:tgtEl>
                                          <p:spTgt spid="7">
                                            <p:txEl>
                                              <p:pRg st="13" end="13"/>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
                                            <p:txEl>
                                              <p:pRg st="14" end="14"/>
                                            </p:txEl>
                                          </p:spTgt>
                                        </p:tgtEl>
                                        <p:attrNameLst>
                                          <p:attrName>style.visibility</p:attrName>
                                        </p:attrNameLst>
                                      </p:cBhvr>
                                      <p:to>
                                        <p:strVal val="visible"/>
                                      </p:to>
                                    </p:set>
                                    <p:animEffect transition="in" filter="fade">
                                      <p:cBhvr>
                                        <p:cTn id="46" dur="500"/>
                                        <p:tgtEl>
                                          <p:spTgt spid="7">
                                            <p:txEl>
                                              <p:pRg st="14" end="1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1">
                                            <p:bg/>
                                          </p:spTgt>
                                        </p:tgtEl>
                                        <p:attrNameLst>
                                          <p:attrName>style.visibility</p:attrName>
                                        </p:attrNameLst>
                                      </p:cBhvr>
                                      <p:to>
                                        <p:strVal val="visible"/>
                                      </p:to>
                                    </p:set>
                                    <p:animEffect transition="in" filter="fade">
                                      <p:cBhvr>
                                        <p:cTn id="51" dur="500"/>
                                        <p:tgtEl>
                                          <p:spTgt spid="21">
                                            <p:bg/>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1">
                                            <p:txEl>
                                              <p:pRg st="0" end="0"/>
                                            </p:txEl>
                                          </p:spTgt>
                                        </p:tgtEl>
                                        <p:attrNameLst>
                                          <p:attrName>style.visibility</p:attrName>
                                        </p:attrNameLst>
                                      </p:cBhvr>
                                      <p:to>
                                        <p:strVal val="visible"/>
                                      </p:to>
                                    </p:set>
                                    <p:animEffect transition="in" filter="fade">
                                      <p:cBhvr>
                                        <p:cTn id="54" dur="500"/>
                                        <p:tgtEl>
                                          <p:spTgt spid="21">
                                            <p:txEl>
                                              <p:pRg st="0" end="0"/>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1">
                                            <p:txEl>
                                              <p:pRg st="1" end="1"/>
                                            </p:txEl>
                                          </p:spTgt>
                                        </p:tgtEl>
                                        <p:attrNameLst>
                                          <p:attrName>style.visibility</p:attrName>
                                        </p:attrNameLst>
                                      </p:cBhvr>
                                      <p:to>
                                        <p:strVal val="visible"/>
                                      </p:to>
                                    </p:set>
                                    <p:animEffect transition="in" filter="fade">
                                      <p:cBhvr>
                                        <p:cTn id="57" dur="500"/>
                                        <p:tgtEl>
                                          <p:spTgt spid="21">
                                            <p:txEl>
                                              <p:pRg st="1" end="1"/>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1">
                                            <p:txEl>
                                              <p:pRg st="6" end="6"/>
                                            </p:txEl>
                                          </p:spTgt>
                                        </p:tgtEl>
                                        <p:attrNameLst>
                                          <p:attrName>style.visibility</p:attrName>
                                        </p:attrNameLst>
                                      </p:cBhvr>
                                      <p:to>
                                        <p:strVal val="visible"/>
                                      </p:to>
                                    </p:set>
                                    <p:animEffect transition="in" filter="fade">
                                      <p:cBhvr>
                                        <p:cTn id="60" dur="500"/>
                                        <p:tgtEl>
                                          <p:spTgt spid="21">
                                            <p:txEl>
                                              <p:pRg st="6" end="6"/>
                                            </p:tx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1">
                                            <p:txEl>
                                              <p:pRg st="7" end="7"/>
                                            </p:txEl>
                                          </p:spTgt>
                                        </p:tgtEl>
                                        <p:attrNameLst>
                                          <p:attrName>style.visibility</p:attrName>
                                        </p:attrNameLst>
                                      </p:cBhvr>
                                      <p:to>
                                        <p:strVal val="visible"/>
                                      </p:to>
                                    </p:set>
                                    <p:animEffect transition="in" filter="fade">
                                      <p:cBhvr>
                                        <p:cTn id="63" dur="500"/>
                                        <p:tgtEl>
                                          <p:spTgt spid="21">
                                            <p:txEl>
                                              <p:pRg st="7" end="7"/>
                                            </p:tx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1">
                                            <p:txEl>
                                              <p:pRg st="8" end="8"/>
                                            </p:txEl>
                                          </p:spTgt>
                                        </p:tgtEl>
                                        <p:attrNameLst>
                                          <p:attrName>style.visibility</p:attrName>
                                        </p:attrNameLst>
                                      </p:cBhvr>
                                      <p:to>
                                        <p:strVal val="visible"/>
                                      </p:to>
                                    </p:set>
                                    <p:animEffect transition="in" filter="fade">
                                      <p:cBhvr>
                                        <p:cTn id="66" dur="500"/>
                                        <p:tgtEl>
                                          <p:spTgt spid="21">
                                            <p:txEl>
                                              <p:pRg st="8" end="8"/>
                                            </p:txEl>
                                          </p:spTgt>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1">
                                            <p:txEl>
                                              <p:pRg st="9" end="9"/>
                                            </p:txEl>
                                          </p:spTgt>
                                        </p:tgtEl>
                                        <p:attrNameLst>
                                          <p:attrName>style.visibility</p:attrName>
                                        </p:attrNameLst>
                                      </p:cBhvr>
                                      <p:to>
                                        <p:strVal val="visible"/>
                                      </p:to>
                                    </p:set>
                                    <p:animEffect transition="in" filter="fade">
                                      <p:cBhvr>
                                        <p:cTn id="69" dur="500"/>
                                        <p:tgtEl>
                                          <p:spTgt spid="21">
                                            <p:txEl>
                                              <p:pRg st="9" end="9"/>
                                            </p:txEl>
                                          </p:spTgt>
                                        </p:tgtEl>
                                      </p:cBhvr>
                                    </p:animEffect>
                                  </p:childTnLst>
                                </p:cTn>
                              </p:par>
                              <p:par>
                                <p:cTn id="70" presetID="10" presetClass="entr" presetSubtype="0" fill="hold" nodeType="withEffect">
                                  <p:stCondLst>
                                    <p:cond delay="0"/>
                                  </p:stCondLst>
                                  <p:childTnLst>
                                    <p:set>
                                      <p:cBhvr>
                                        <p:cTn id="71" dur="1" fill="hold">
                                          <p:stCondLst>
                                            <p:cond delay="0"/>
                                          </p:stCondLst>
                                        </p:cTn>
                                        <p:tgtEl>
                                          <p:spTgt spid="65542"/>
                                        </p:tgtEl>
                                        <p:attrNameLst>
                                          <p:attrName>style.visibility</p:attrName>
                                        </p:attrNameLst>
                                      </p:cBhvr>
                                      <p:to>
                                        <p:strVal val="visible"/>
                                      </p:to>
                                    </p:set>
                                    <p:animEffect transition="in" filter="fade">
                                      <p:cBhvr>
                                        <p:cTn id="72" dur="500"/>
                                        <p:tgtEl>
                                          <p:spTgt spid="65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21"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Control of avalanche process</a:t>
            </a:r>
            <a:endParaRPr lang="en-US" dirty="0"/>
          </a:p>
        </p:txBody>
      </p:sp>
      <p:sp>
        <p:nvSpPr>
          <p:cNvPr id="8" name="Content Placeholder 7"/>
          <p:cNvSpPr>
            <a:spLocks noGrp="1"/>
          </p:cNvSpPr>
          <p:nvPr>
            <p:ph idx="1"/>
          </p:nvPr>
        </p:nvSpPr>
        <p:spPr>
          <a:solidFill>
            <a:srgbClr val="FFFFCC"/>
          </a:solidFill>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ormAutofit fontScale="77500" lnSpcReduction="20000"/>
          </a:bodyPr>
          <a:lstStyle/>
          <a:p>
            <a:pPr>
              <a:lnSpc>
                <a:spcPct val="120000"/>
              </a:lnSpc>
            </a:pPr>
            <a:r>
              <a:rPr lang="en-US" dirty="0" smtClean="0"/>
              <a:t>Role of RPC gases in avalanche control</a:t>
            </a:r>
          </a:p>
          <a:p>
            <a:pPr lvl="1">
              <a:lnSpc>
                <a:spcPct val="120000"/>
              </a:lnSpc>
            </a:pPr>
            <a:r>
              <a:rPr lang="en-US" dirty="0" smtClean="0"/>
              <a:t>Argon is the ionising gas</a:t>
            </a:r>
          </a:p>
          <a:p>
            <a:pPr lvl="1">
              <a:lnSpc>
                <a:spcPct val="120000"/>
              </a:lnSpc>
            </a:pPr>
            <a:r>
              <a:rPr lang="en-US" dirty="0" smtClean="0"/>
              <a:t>R134a to capture free electrons and localise avalanche</a:t>
            </a:r>
          </a:p>
          <a:p>
            <a:pPr lvl="2">
              <a:lnSpc>
                <a:spcPct val="120000"/>
              </a:lnSpc>
              <a:buNone/>
            </a:pPr>
            <a:r>
              <a:rPr lang="en-US" dirty="0" smtClean="0"/>
              <a:t>e</a:t>
            </a:r>
            <a:r>
              <a:rPr lang="en-US" baseline="30000" dirty="0" smtClean="0"/>
              <a:t>-</a:t>
            </a:r>
            <a:r>
              <a:rPr lang="en-US" dirty="0" smtClean="0"/>
              <a:t>  + X  </a:t>
            </a:r>
            <a:r>
              <a:rPr lang="en-US" dirty="0" smtClean="0">
                <a:sym typeface="Wingdings" pitchFamily="2" charset="2"/>
              </a:rPr>
              <a:t> X</a:t>
            </a:r>
            <a:r>
              <a:rPr lang="en-US" baseline="30000" dirty="0" smtClean="0">
                <a:sym typeface="Wingdings" pitchFamily="2" charset="2"/>
              </a:rPr>
              <a:t>- </a:t>
            </a:r>
            <a:r>
              <a:rPr lang="en-US" dirty="0" smtClean="0">
                <a:sym typeface="Wingdings" pitchFamily="2" charset="2"/>
              </a:rPr>
              <a:t>+ h</a:t>
            </a:r>
            <a:r>
              <a:rPr lang="en-US" dirty="0" smtClean="0">
                <a:sym typeface="Symbol"/>
              </a:rPr>
              <a:t>  (Electron attachment)</a:t>
            </a:r>
          </a:p>
          <a:p>
            <a:pPr lvl="2">
              <a:lnSpc>
                <a:spcPct val="120000"/>
              </a:lnSpc>
              <a:buNone/>
            </a:pPr>
            <a:r>
              <a:rPr lang="en-US" dirty="0" smtClean="0">
                <a:sym typeface="Wingdings" pitchFamily="2" charset="2"/>
              </a:rPr>
              <a:t>X</a:t>
            </a:r>
            <a:r>
              <a:rPr lang="en-US" baseline="30000" dirty="0" smtClean="0">
                <a:sym typeface="Wingdings" pitchFamily="2" charset="2"/>
              </a:rPr>
              <a:t>+</a:t>
            </a:r>
            <a:r>
              <a:rPr lang="en-US" dirty="0" smtClean="0">
                <a:sym typeface="Wingdings" pitchFamily="2" charset="2"/>
              </a:rPr>
              <a:t> + </a:t>
            </a:r>
            <a:r>
              <a:rPr lang="en-US" dirty="0" smtClean="0"/>
              <a:t>e</a:t>
            </a:r>
            <a:r>
              <a:rPr lang="en-US" baseline="30000" dirty="0" smtClean="0"/>
              <a:t>-</a:t>
            </a:r>
            <a:r>
              <a:rPr lang="en-US" dirty="0" smtClean="0"/>
              <a:t> </a:t>
            </a:r>
            <a:r>
              <a:rPr lang="en-US" dirty="0" smtClean="0">
                <a:sym typeface="Wingdings" pitchFamily="2" charset="2"/>
              </a:rPr>
              <a:t> </a:t>
            </a:r>
            <a:r>
              <a:rPr lang="en-US" dirty="0" smtClean="0"/>
              <a:t>X  </a:t>
            </a:r>
            <a:r>
              <a:rPr lang="en-US" dirty="0" smtClean="0">
                <a:sym typeface="Wingdings" pitchFamily="2" charset="2"/>
              </a:rPr>
              <a:t>+ h</a:t>
            </a:r>
            <a:r>
              <a:rPr lang="en-US" dirty="0" smtClean="0">
                <a:sym typeface="Symbol"/>
              </a:rPr>
              <a:t>  (Recombination)</a:t>
            </a:r>
            <a:endParaRPr lang="en-US" dirty="0" smtClean="0"/>
          </a:p>
          <a:p>
            <a:pPr lvl="1">
              <a:lnSpc>
                <a:spcPct val="120000"/>
              </a:lnSpc>
            </a:pPr>
            <a:r>
              <a:rPr lang="en-US" dirty="0" smtClean="0"/>
              <a:t>Isobutane to stop photon induced streamers</a:t>
            </a:r>
          </a:p>
          <a:p>
            <a:pPr lvl="1">
              <a:lnSpc>
                <a:spcPct val="120000"/>
              </a:lnSpc>
            </a:pPr>
            <a:r>
              <a:rPr lang="en-US" dirty="0" smtClean="0"/>
              <a:t>SF</a:t>
            </a:r>
            <a:r>
              <a:rPr lang="en-US" baseline="-25000" dirty="0" smtClean="0"/>
              <a:t>6 </a:t>
            </a:r>
            <a:r>
              <a:rPr lang="en-US" dirty="0" smtClean="0"/>
              <a:t> for preventing streamer transitions</a:t>
            </a:r>
          </a:p>
          <a:p>
            <a:pPr>
              <a:lnSpc>
                <a:spcPct val="120000"/>
              </a:lnSpc>
            </a:pPr>
            <a:r>
              <a:rPr lang="en-US" dirty="0" smtClean="0"/>
              <a:t>Growth of the avalanche is governed by dN/dx = </a:t>
            </a:r>
            <a:r>
              <a:rPr lang="el-GR" dirty="0" smtClean="0"/>
              <a:t>α</a:t>
            </a:r>
            <a:r>
              <a:rPr lang="en-US" dirty="0" smtClean="0"/>
              <a:t>N</a:t>
            </a:r>
          </a:p>
          <a:p>
            <a:pPr>
              <a:lnSpc>
                <a:spcPct val="120000"/>
              </a:lnSpc>
            </a:pPr>
            <a:r>
              <a:rPr lang="en-US" dirty="0" smtClean="0"/>
              <a:t>The space charge produced by the avalanche shields (at about </a:t>
            </a:r>
            <a:r>
              <a:rPr lang="el-GR" dirty="0" smtClean="0"/>
              <a:t>α</a:t>
            </a:r>
            <a:r>
              <a:rPr lang="en-US" dirty="0" smtClean="0"/>
              <a:t>x = 20) the applied field and avoids exponential divergence</a:t>
            </a:r>
          </a:p>
          <a:p>
            <a:pPr>
              <a:lnSpc>
                <a:spcPct val="120000"/>
              </a:lnSpc>
            </a:pPr>
            <a:r>
              <a:rPr lang="en-US" dirty="0" smtClean="0"/>
              <a:t>Townsend equation should be dN/dx = </a:t>
            </a:r>
            <a:r>
              <a:rPr lang="el-GR" dirty="0" smtClean="0"/>
              <a:t>α</a:t>
            </a:r>
            <a:r>
              <a:rPr lang="en-US" dirty="0" smtClean="0"/>
              <a:t>(E)N</a:t>
            </a:r>
          </a:p>
        </p:txBody>
      </p:sp>
      <p:sp>
        <p:nvSpPr>
          <p:cNvPr id="5" name="Footer Placeholder 4"/>
          <p:cNvSpPr>
            <a:spLocks noGrp="1"/>
          </p:cNvSpPr>
          <p:nvPr>
            <p:ph type="ftr" sz="quarter" idx="11"/>
          </p:nvPr>
        </p:nvSpPr>
        <p:spPr/>
        <p:txBody>
          <a:bodyPr/>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9" name="Slide Number Placeholder 8"/>
          <p:cNvSpPr>
            <a:spLocks noGrp="1"/>
          </p:cNvSpPr>
          <p:nvPr>
            <p:ph type="sldNum" sz="quarter" idx="12"/>
          </p:nvPr>
        </p:nvSpPr>
        <p:spPr/>
        <p:txBody>
          <a:bodyPr/>
          <a:lstStyle/>
          <a:p>
            <a:fld id="{5D0D82D1-030A-4AF5-855D-82A44DD93AEE}" type="slidenum">
              <a:rPr lang="en-US" smtClean="0">
                <a:solidFill>
                  <a:prstClr val="black">
                    <a:tint val="95000"/>
                  </a:prstClr>
                </a:solidFill>
              </a:rPr>
              <a:pPr/>
              <a:t>26</a:t>
            </a:fld>
            <a:endParaRPr lang="en-US" dirty="0">
              <a:solidFill>
                <a:prstClr val="black">
                  <a:tint val="9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500"/>
                                        <p:tgtEl>
                                          <p:spTgt spid="8">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500"/>
                                        <p:tgtEl>
                                          <p:spTgt spid="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fade">
                                      <p:cBhvr>
                                        <p:cTn id="25" dur="500"/>
                                        <p:tgtEl>
                                          <p:spTgt spid="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Effect transition="in" filter="fade">
                                      <p:cBhvr>
                                        <p:cTn id="30" dur="500"/>
                                        <p:tgtEl>
                                          <p:spTgt spid="8">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animEffect transition="in" filter="fade">
                                      <p:cBhvr>
                                        <p:cTn id="35" dur="500"/>
                                        <p:tgtEl>
                                          <p:spTgt spid="8">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xEl>
                                              <p:pRg st="6" end="6"/>
                                            </p:txEl>
                                          </p:spTgt>
                                        </p:tgtEl>
                                        <p:attrNameLst>
                                          <p:attrName>style.visibility</p:attrName>
                                        </p:attrNameLst>
                                      </p:cBhvr>
                                      <p:to>
                                        <p:strVal val="visible"/>
                                      </p:to>
                                    </p:set>
                                    <p:animEffect transition="in" filter="fade">
                                      <p:cBhvr>
                                        <p:cTn id="40" dur="500"/>
                                        <p:tgtEl>
                                          <p:spTgt spid="8">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
                                            <p:txEl>
                                              <p:pRg st="7" end="7"/>
                                            </p:txEl>
                                          </p:spTgt>
                                        </p:tgtEl>
                                        <p:attrNameLst>
                                          <p:attrName>style.visibility</p:attrName>
                                        </p:attrNameLst>
                                      </p:cBhvr>
                                      <p:to>
                                        <p:strVal val="visible"/>
                                      </p:to>
                                    </p:set>
                                    <p:animEffect transition="in" filter="fade">
                                      <p:cBhvr>
                                        <p:cTn id="45" dur="500"/>
                                        <p:tgtEl>
                                          <p:spTgt spid="8">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xEl>
                                              <p:pRg st="8" end="8"/>
                                            </p:txEl>
                                          </p:spTgt>
                                        </p:tgtEl>
                                        <p:attrNameLst>
                                          <p:attrName>style.visibility</p:attrName>
                                        </p:attrNameLst>
                                      </p:cBhvr>
                                      <p:to>
                                        <p:strVal val="visible"/>
                                      </p:to>
                                    </p:set>
                                    <p:animEffect transition="in" filter="fade">
                                      <p:cBhvr>
                                        <p:cTn id="50" dur="500"/>
                                        <p:tgtEl>
                                          <p:spTgt spid="8">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
                                            <p:txEl>
                                              <p:pRg st="9" end="9"/>
                                            </p:txEl>
                                          </p:spTgt>
                                        </p:tgtEl>
                                        <p:attrNameLst>
                                          <p:attrName>style.visibility</p:attrName>
                                        </p:attrNameLst>
                                      </p:cBhvr>
                                      <p:to>
                                        <p:strVal val="visible"/>
                                      </p:to>
                                    </p:set>
                                    <p:animEffect transition="in" filter="fade">
                                      <p:cBhvr>
                                        <p:cTn id="55"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modes of RPC operation</a:t>
            </a:r>
            <a:endParaRPr lang="en-US" dirty="0"/>
          </a:p>
        </p:txBody>
      </p:sp>
      <p:sp>
        <p:nvSpPr>
          <p:cNvPr id="5" name="Footer Placeholder 4"/>
          <p:cNvSpPr>
            <a:spLocks noGrp="1"/>
          </p:cNvSpPr>
          <p:nvPr>
            <p:ph type="ftr" sz="quarter" idx="11"/>
          </p:nvPr>
        </p:nvSpPr>
        <p:spPr/>
        <p:txBody>
          <a:bodyPr/>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pic>
        <p:nvPicPr>
          <p:cNvPr id="227332" name="Picture 4"/>
          <p:cNvPicPr>
            <a:picLocks noGrp="1" noChangeAspect="1" noChangeArrowheads="1"/>
          </p:cNvPicPr>
          <p:nvPr>
            <p:ph sz="half" idx="2"/>
          </p:nvPr>
        </p:nvPicPr>
        <p:blipFill>
          <a:blip r:embed="rId3" cstate="print"/>
          <a:srcRect/>
          <a:stretch>
            <a:fillRect/>
          </a:stretch>
        </p:blipFill>
        <p:spPr bwMode="auto">
          <a:xfrm>
            <a:off x="4723566" y="1751577"/>
            <a:ext cx="4320000" cy="2677555"/>
          </a:xfrm>
          <a:prstGeom prst="rect">
            <a:avLst/>
          </a:prstGeom>
          <a:ln>
            <a:noFill/>
          </a:ln>
          <a:effectLst>
            <a:outerShdw blurRad="292100" dist="139700" dir="2700000" algn="tl" rotWithShape="0">
              <a:srgbClr val="333333">
                <a:alpha val="65000"/>
              </a:srgbClr>
            </a:outerShdw>
          </a:effectLst>
        </p:spPr>
      </p:pic>
      <p:pic>
        <p:nvPicPr>
          <p:cNvPr id="227333" name="Picture 5"/>
          <p:cNvPicPr>
            <a:picLocks noGrp="1" noChangeAspect="1" noChangeArrowheads="1"/>
          </p:cNvPicPr>
          <p:nvPr>
            <p:ph sz="half" idx="1"/>
          </p:nvPr>
        </p:nvPicPr>
        <p:blipFill>
          <a:blip r:embed="rId4" cstate="print"/>
          <a:srcRect t="7713"/>
          <a:stretch>
            <a:fillRect/>
          </a:stretch>
        </p:blipFill>
        <p:spPr bwMode="auto">
          <a:xfrm>
            <a:off x="72000" y="1785926"/>
            <a:ext cx="4320000" cy="2676013"/>
          </a:xfrm>
          <a:prstGeom prst="rect">
            <a:avLst/>
          </a:prstGeom>
          <a:ln>
            <a:noFill/>
          </a:ln>
          <a:effectLst>
            <a:outerShdw blurRad="292100" dist="139700" dir="2700000" algn="tl" rotWithShape="0">
              <a:srgbClr val="333333">
                <a:alpha val="65000"/>
              </a:srgbClr>
            </a:outerShdw>
          </a:effectLst>
        </p:spPr>
      </p:pic>
      <p:sp>
        <p:nvSpPr>
          <p:cNvPr id="16" name="TextBox 15"/>
          <p:cNvSpPr txBox="1"/>
          <p:nvPr/>
        </p:nvSpPr>
        <p:spPr>
          <a:xfrm>
            <a:off x="72000" y="4417091"/>
            <a:ext cx="4320000" cy="2059025"/>
          </a:xfrm>
          <a:prstGeom prst="rect">
            <a:avLst/>
          </a:prstGeom>
          <a:effectLst>
            <a:outerShdw blurRad="50800" dist="38100" dir="2700000" algn="tl" rotWithShape="0">
              <a:prstClr val="black">
                <a:alpha val="40000"/>
              </a:prstClr>
            </a:outerShdw>
          </a:effectLst>
        </p:spPr>
        <p:style>
          <a:lnRef idx="0">
            <a:scrgbClr r="0" g="0" b="0"/>
          </a:lnRef>
          <a:fillRef idx="1003">
            <a:schemeClr val="lt1"/>
          </a:fillRef>
          <a:effectRef idx="0">
            <a:scrgbClr r="0" g="0" b="0"/>
          </a:effectRef>
          <a:fontRef idx="major"/>
        </p:style>
        <p:txBody>
          <a:bodyPr wrap="square" rtlCol="0">
            <a:spAutoFit/>
          </a:bodyPr>
          <a:lstStyle/>
          <a:p>
            <a:pPr>
              <a:lnSpc>
                <a:spcPct val="110000"/>
              </a:lnSpc>
              <a:buClr>
                <a:srgbClr val="C00000"/>
              </a:buClr>
              <a:buFont typeface="Arial" pitchFamily="34" charset="0"/>
              <a:buChar char="•"/>
            </a:pPr>
            <a:r>
              <a:rPr lang="en-US" dirty="0" smtClean="0">
                <a:solidFill>
                  <a:srgbClr val="C00000"/>
                </a:solidFill>
                <a:sym typeface="Symbol" pitchFamily="18" charset="2"/>
              </a:rPr>
              <a:t>  Gain of the detector  &lt;&lt; 10</a:t>
            </a:r>
            <a:r>
              <a:rPr lang="en-US" baseline="30000" dirty="0" smtClean="0">
                <a:solidFill>
                  <a:srgbClr val="C00000"/>
                </a:solidFill>
                <a:sym typeface="Symbol" pitchFamily="18" charset="2"/>
              </a:rPr>
              <a:t>8</a:t>
            </a:r>
          </a:p>
          <a:p>
            <a:pPr>
              <a:lnSpc>
                <a:spcPct val="50000"/>
              </a:lnSpc>
              <a:spcBef>
                <a:spcPct val="50000"/>
              </a:spcBef>
              <a:buClr>
                <a:srgbClr val="C00000"/>
              </a:buClr>
              <a:buFont typeface="Arial" pitchFamily="34" charset="0"/>
              <a:buChar char="•"/>
            </a:pPr>
            <a:r>
              <a:rPr lang="en-US" dirty="0" smtClean="0">
                <a:solidFill>
                  <a:srgbClr val="C00000"/>
                </a:solidFill>
              </a:rPr>
              <a:t>  Charge developed  ~1pC</a:t>
            </a:r>
          </a:p>
          <a:p>
            <a:pPr>
              <a:lnSpc>
                <a:spcPct val="50000"/>
              </a:lnSpc>
              <a:spcBef>
                <a:spcPct val="50000"/>
              </a:spcBef>
              <a:buClr>
                <a:srgbClr val="C00000"/>
              </a:buClr>
              <a:buFont typeface="Arial" pitchFamily="34" charset="0"/>
              <a:buChar char="•"/>
            </a:pPr>
            <a:r>
              <a:rPr lang="en-US" dirty="0" smtClean="0">
                <a:solidFill>
                  <a:srgbClr val="C00000"/>
                </a:solidFill>
              </a:rPr>
              <a:t>  Needs a preamplifier</a:t>
            </a:r>
          </a:p>
          <a:p>
            <a:pPr>
              <a:lnSpc>
                <a:spcPct val="50000"/>
              </a:lnSpc>
              <a:spcBef>
                <a:spcPct val="50000"/>
              </a:spcBef>
              <a:buClr>
                <a:srgbClr val="C00000"/>
              </a:buClr>
              <a:buFont typeface="Arial" pitchFamily="34" charset="0"/>
              <a:buChar char="•"/>
            </a:pPr>
            <a:r>
              <a:rPr lang="en-US" dirty="0" smtClean="0">
                <a:solidFill>
                  <a:srgbClr val="C00000"/>
                </a:solidFill>
              </a:rPr>
              <a:t>  Longer life</a:t>
            </a:r>
          </a:p>
          <a:p>
            <a:pPr>
              <a:buClr>
                <a:srgbClr val="C00000"/>
              </a:buClr>
              <a:buFont typeface="Arial" pitchFamily="34" charset="0"/>
              <a:buChar char="•"/>
            </a:pPr>
            <a:r>
              <a:rPr lang="en-US" dirty="0" smtClean="0">
                <a:solidFill>
                  <a:srgbClr val="C00000"/>
                </a:solidFill>
              </a:rPr>
              <a:t>  Typical gas mixture Fr:iB:SF</a:t>
            </a:r>
            <a:r>
              <a:rPr lang="en-US" baseline="-25000" dirty="0" smtClean="0">
                <a:solidFill>
                  <a:srgbClr val="C00000"/>
                </a:solidFill>
              </a:rPr>
              <a:t>6</a:t>
            </a:r>
            <a:r>
              <a:rPr lang="en-US" dirty="0" smtClean="0">
                <a:solidFill>
                  <a:srgbClr val="C00000"/>
                </a:solidFill>
              </a:rPr>
              <a:t>::94.5:4:0.5</a:t>
            </a:r>
          </a:p>
          <a:p>
            <a:pPr>
              <a:buClr>
                <a:srgbClr val="C00000"/>
              </a:buClr>
              <a:buFont typeface="Arial" pitchFamily="34" charset="0"/>
              <a:buChar char="•"/>
            </a:pPr>
            <a:r>
              <a:rPr lang="en-US" dirty="0" smtClean="0">
                <a:solidFill>
                  <a:srgbClr val="C00000"/>
                </a:solidFill>
              </a:rPr>
              <a:t>  Moderate purity of gases</a:t>
            </a:r>
          </a:p>
          <a:p>
            <a:pPr>
              <a:buClr>
                <a:srgbClr val="C00000"/>
              </a:buClr>
              <a:buFont typeface="Arial" pitchFamily="34" charset="0"/>
              <a:buChar char="•"/>
            </a:pPr>
            <a:r>
              <a:rPr lang="en-US" dirty="0" smtClean="0">
                <a:solidFill>
                  <a:srgbClr val="C00000"/>
                </a:solidFill>
              </a:rPr>
              <a:t>  Higher counting rate capability</a:t>
            </a:r>
          </a:p>
        </p:txBody>
      </p:sp>
      <p:sp>
        <p:nvSpPr>
          <p:cNvPr id="17" name="TextBox 16"/>
          <p:cNvSpPr txBox="1"/>
          <p:nvPr/>
        </p:nvSpPr>
        <p:spPr>
          <a:xfrm>
            <a:off x="4723200" y="4417200"/>
            <a:ext cx="4320000" cy="2085314"/>
          </a:xfrm>
          <a:prstGeom prst="rect">
            <a:avLst/>
          </a:prstGeom>
          <a:effectLst>
            <a:outerShdw blurRad="50800" dist="38100" dir="2700000" algn="tl" rotWithShape="0">
              <a:prstClr val="black">
                <a:alpha val="40000"/>
              </a:prstClr>
            </a:outerShdw>
          </a:effectLst>
        </p:spPr>
        <p:style>
          <a:lnRef idx="0">
            <a:scrgbClr r="0" g="0" b="0"/>
          </a:lnRef>
          <a:fillRef idx="1003">
            <a:schemeClr val="lt1"/>
          </a:fillRef>
          <a:effectRef idx="0">
            <a:scrgbClr r="0" g="0" b="0"/>
          </a:effectRef>
          <a:fontRef idx="major"/>
        </p:style>
        <p:txBody>
          <a:bodyPr wrap="square" rtlCol="0">
            <a:spAutoFit/>
          </a:bodyPr>
          <a:lstStyle/>
          <a:p>
            <a:pPr>
              <a:lnSpc>
                <a:spcPct val="110000"/>
              </a:lnSpc>
              <a:buClr>
                <a:srgbClr val="C00000"/>
              </a:buClr>
              <a:buFont typeface="Arial" pitchFamily="34" charset="0"/>
              <a:buChar char="•"/>
            </a:pPr>
            <a:r>
              <a:rPr lang="en-US" dirty="0" smtClean="0">
                <a:solidFill>
                  <a:srgbClr val="C00000"/>
                </a:solidFill>
                <a:sym typeface="Symbol" pitchFamily="18" charset="2"/>
              </a:rPr>
              <a:t>  Gain of the detector  &gt;  10</a:t>
            </a:r>
            <a:r>
              <a:rPr lang="en-US" baseline="30000" dirty="0" smtClean="0">
                <a:solidFill>
                  <a:srgbClr val="C00000"/>
                </a:solidFill>
                <a:sym typeface="Symbol" pitchFamily="18" charset="2"/>
              </a:rPr>
              <a:t>8</a:t>
            </a:r>
          </a:p>
          <a:p>
            <a:pPr>
              <a:lnSpc>
                <a:spcPct val="50000"/>
              </a:lnSpc>
              <a:spcBef>
                <a:spcPct val="50000"/>
              </a:spcBef>
              <a:buClr>
                <a:srgbClr val="C00000"/>
              </a:buClr>
              <a:buFont typeface="Arial" pitchFamily="34" charset="0"/>
              <a:buChar char="•"/>
            </a:pPr>
            <a:r>
              <a:rPr lang="en-US" dirty="0" smtClean="0">
                <a:solidFill>
                  <a:srgbClr val="C00000"/>
                </a:solidFill>
              </a:rPr>
              <a:t>  Charge developed ~ 100pC</a:t>
            </a:r>
          </a:p>
          <a:p>
            <a:pPr>
              <a:lnSpc>
                <a:spcPct val="50000"/>
              </a:lnSpc>
              <a:spcBef>
                <a:spcPct val="50000"/>
              </a:spcBef>
              <a:buClr>
                <a:srgbClr val="C00000"/>
              </a:buClr>
              <a:buFont typeface="Arial" pitchFamily="34" charset="0"/>
              <a:buChar char="•"/>
            </a:pPr>
            <a:r>
              <a:rPr lang="en-US" dirty="0" smtClean="0">
                <a:solidFill>
                  <a:srgbClr val="C00000"/>
                </a:solidFill>
                <a:sym typeface="Symbol" pitchFamily="18" charset="2"/>
              </a:rPr>
              <a:t>  No need for a preamplier</a:t>
            </a:r>
          </a:p>
          <a:p>
            <a:pPr>
              <a:lnSpc>
                <a:spcPct val="50000"/>
              </a:lnSpc>
              <a:spcBef>
                <a:spcPct val="50000"/>
              </a:spcBef>
              <a:buClr>
                <a:srgbClr val="C00000"/>
              </a:buClr>
              <a:buFont typeface="Arial" pitchFamily="34" charset="0"/>
              <a:buChar char="•"/>
            </a:pPr>
            <a:r>
              <a:rPr lang="en-US" dirty="0" smtClean="0">
                <a:solidFill>
                  <a:srgbClr val="C00000"/>
                </a:solidFill>
                <a:sym typeface="Symbol" pitchFamily="18" charset="2"/>
              </a:rPr>
              <a:t>  Relatively shorter  life</a:t>
            </a:r>
          </a:p>
          <a:p>
            <a:pPr>
              <a:lnSpc>
                <a:spcPct val="50000"/>
              </a:lnSpc>
              <a:spcBef>
                <a:spcPct val="50000"/>
              </a:spcBef>
              <a:buClr>
                <a:srgbClr val="C00000"/>
              </a:buClr>
              <a:buFont typeface="Arial" pitchFamily="34" charset="0"/>
              <a:buChar char="•"/>
            </a:pPr>
            <a:r>
              <a:rPr lang="en-US" dirty="0" smtClean="0">
                <a:solidFill>
                  <a:srgbClr val="C00000"/>
                </a:solidFill>
                <a:sym typeface="Symbol" pitchFamily="18" charset="2"/>
              </a:rPr>
              <a:t>  Typical gas mixture </a:t>
            </a:r>
            <a:r>
              <a:rPr lang="en-US" dirty="0" smtClean="0">
                <a:solidFill>
                  <a:srgbClr val="C00000"/>
                </a:solidFill>
              </a:rPr>
              <a:t>Fr:iB:Ar::62.8:30</a:t>
            </a:r>
          </a:p>
          <a:p>
            <a:pPr>
              <a:lnSpc>
                <a:spcPct val="50000"/>
              </a:lnSpc>
              <a:spcBef>
                <a:spcPct val="50000"/>
              </a:spcBef>
              <a:buClr>
                <a:srgbClr val="C00000"/>
              </a:buClr>
              <a:buFont typeface="Arial" pitchFamily="34" charset="0"/>
              <a:buChar char="•"/>
            </a:pPr>
            <a:r>
              <a:rPr lang="en-US" dirty="0" smtClean="0">
                <a:solidFill>
                  <a:srgbClr val="C00000"/>
                </a:solidFill>
                <a:sym typeface="Symbol" pitchFamily="18" charset="2"/>
              </a:rPr>
              <a:t>  High purity of gases</a:t>
            </a:r>
          </a:p>
          <a:p>
            <a:pPr>
              <a:lnSpc>
                <a:spcPct val="50000"/>
              </a:lnSpc>
              <a:spcBef>
                <a:spcPct val="50000"/>
              </a:spcBef>
              <a:buClr>
                <a:srgbClr val="C00000"/>
              </a:buClr>
              <a:buFont typeface="Arial" pitchFamily="34" charset="0"/>
              <a:buChar char="•"/>
            </a:pPr>
            <a:r>
              <a:rPr lang="en-US" dirty="0" smtClean="0">
                <a:solidFill>
                  <a:srgbClr val="C00000"/>
                </a:solidFill>
                <a:sym typeface="Symbol" pitchFamily="18" charset="2"/>
              </a:rPr>
              <a:t>  Low counting rate capability</a:t>
            </a:r>
          </a:p>
        </p:txBody>
      </p:sp>
      <p:sp>
        <p:nvSpPr>
          <p:cNvPr id="18" name="TextBox 17"/>
          <p:cNvSpPr txBox="1"/>
          <p:nvPr/>
        </p:nvSpPr>
        <p:spPr>
          <a:xfrm>
            <a:off x="141712" y="1500174"/>
            <a:ext cx="4320000" cy="252000"/>
          </a:xfrm>
          <a:prstGeom prst="rect">
            <a:avLst/>
          </a:prstGeom>
          <a:noFill/>
        </p:spPr>
        <p:txBody>
          <a:bodyPr wrap="square" rtlCol="0" anchor="ctr" anchorCtr="1">
            <a:spAutoFit/>
          </a:bodyPr>
          <a:lstStyle/>
          <a:p>
            <a:pPr algn="ctr">
              <a:lnSpc>
                <a:spcPct val="110000"/>
              </a:lnSpc>
            </a:pPr>
            <a:r>
              <a:rPr lang="en-US" b="1" dirty="0" smtClean="0">
                <a:solidFill>
                  <a:srgbClr val="C00000"/>
                </a:solidFill>
                <a:sym typeface="Symbol" pitchFamily="18" charset="2"/>
              </a:rPr>
              <a:t>Avalanche mode</a:t>
            </a:r>
            <a:endParaRPr lang="en-US" b="1" dirty="0">
              <a:solidFill>
                <a:srgbClr val="C00000"/>
              </a:solidFill>
            </a:endParaRPr>
          </a:p>
        </p:txBody>
      </p:sp>
      <p:sp>
        <p:nvSpPr>
          <p:cNvPr id="19" name="TextBox 18"/>
          <p:cNvSpPr txBox="1"/>
          <p:nvPr/>
        </p:nvSpPr>
        <p:spPr>
          <a:xfrm>
            <a:off x="4772932" y="1500174"/>
            <a:ext cx="4320000" cy="252000"/>
          </a:xfrm>
          <a:prstGeom prst="rect">
            <a:avLst/>
          </a:prstGeom>
          <a:noFill/>
        </p:spPr>
        <p:txBody>
          <a:bodyPr wrap="square" rtlCol="0" anchor="ctr" anchorCtr="1">
            <a:spAutoFit/>
          </a:bodyPr>
          <a:lstStyle/>
          <a:p>
            <a:pPr algn="ctr">
              <a:lnSpc>
                <a:spcPct val="110000"/>
              </a:lnSpc>
            </a:pPr>
            <a:r>
              <a:rPr lang="en-US" b="1" dirty="0" smtClean="0">
                <a:solidFill>
                  <a:srgbClr val="C00000"/>
                </a:solidFill>
                <a:sym typeface="Symbol" pitchFamily="18" charset="2"/>
              </a:rPr>
              <a:t>Streamer  mode</a:t>
            </a:r>
            <a:endParaRPr lang="en-US" b="1" dirty="0">
              <a:solidFill>
                <a:srgbClr val="C00000"/>
              </a:solidFill>
            </a:endParaRPr>
          </a:p>
        </p:txBody>
      </p:sp>
      <p:sp>
        <p:nvSpPr>
          <p:cNvPr id="11" name="Slide Number Placeholder 10"/>
          <p:cNvSpPr>
            <a:spLocks noGrp="1"/>
          </p:cNvSpPr>
          <p:nvPr>
            <p:ph type="sldNum" sz="quarter" idx="12"/>
          </p:nvPr>
        </p:nvSpPr>
        <p:spPr/>
        <p:txBody>
          <a:bodyPr/>
          <a:lstStyle/>
          <a:p>
            <a:fld id="{5D0D82D1-030A-4AF5-855D-82A44DD93AEE}" type="slidenum">
              <a:rPr lang="en-US" smtClean="0">
                <a:solidFill>
                  <a:prstClr val="black">
                    <a:tint val="95000"/>
                  </a:prstClr>
                </a:solidFill>
              </a:rPr>
              <a:pPr/>
              <a:t>27</a:t>
            </a:fld>
            <a:endParaRPr lang="en-US" dirty="0">
              <a:solidFill>
                <a:prstClr val="black">
                  <a:tint val="9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7333"/>
                                        </p:tgtEl>
                                        <p:attrNameLst>
                                          <p:attrName>style.visibility</p:attrName>
                                        </p:attrNameLst>
                                      </p:cBhvr>
                                      <p:to>
                                        <p:strVal val="visible"/>
                                      </p:to>
                                    </p:set>
                                    <p:animEffect transition="in" filter="fade">
                                      <p:cBhvr>
                                        <p:cTn id="7" dur="500"/>
                                        <p:tgtEl>
                                          <p:spTgt spid="2273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nodeType="withEffect">
                                  <p:stCondLst>
                                    <p:cond delay="0"/>
                                  </p:stCondLst>
                                  <p:childTnLst>
                                    <p:set>
                                      <p:cBhvr>
                                        <p:cTn id="22" dur="1" fill="hold">
                                          <p:stCondLst>
                                            <p:cond delay="0"/>
                                          </p:stCondLst>
                                        </p:cTn>
                                        <p:tgtEl>
                                          <p:spTgt spid="227332"/>
                                        </p:tgtEl>
                                        <p:attrNameLst>
                                          <p:attrName>style.visibility</p:attrName>
                                        </p:attrNameLst>
                                      </p:cBhvr>
                                      <p:to>
                                        <p:strVal val="visible"/>
                                      </p:to>
                                    </p:set>
                                    <p:animEffect transition="in" filter="fade">
                                      <p:cBhvr>
                                        <p:cTn id="23" dur="500"/>
                                        <p:tgtEl>
                                          <p:spTgt spid="22733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cstate="print"/>
          <a:srcRect/>
          <a:stretch>
            <a:fillRect/>
          </a:stretch>
        </p:blipFill>
        <p:spPr bwMode="auto">
          <a:xfrm>
            <a:off x="284641" y="2736000"/>
            <a:ext cx="3715855" cy="370800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V-I characteristics of RPC</a:t>
            </a:r>
            <a:endParaRPr lang="en-US" dirty="0"/>
          </a:p>
        </p:txBody>
      </p:sp>
      <p:sp>
        <p:nvSpPr>
          <p:cNvPr id="5" name="Footer Placeholder 4"/>
          <p:cNvSpPr>
            <a:spLocks noGrp="1"/>
          </p:cNvSpPr>
          <p:nvPr>
            <p:ph type="ftr" sz="quarter" idx="11"/>
          </p:nvPr>
        </p:nvSpPr>
        <p:spPr/>
        <p:txBody>
          <a:bodyPr/>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pic>
        <p:nvPicPr>
          <p:cNvPr id="43013" name="Picture 5"/>
          <p:cNvPicPr>
            <a:picLocks noChangeAspect="1" noChangeArrowheads="1"/>
          </p:cNvPicPr>
          <p:nvPr/>
        </p:nvPicPr>
        <p:blipFill>
          <a:blip r:embed="rId4" cstate="print"/>
          <a:srcRect l="1889" t="19786" r="7631"/>
          <a:stretch>
            <a:fillRect/>
          </a:stretch>
        </p:blipFill>
        <p:spPr bwMode="auto">
          <a:xfrm>
            <a:off x="4214810" y="1548008"/>
            <a:ext cx="4680000" cy="1127706"/>
          </a:xfrm>
          <a:prstGeom prst="rect">
            <a:avLst/>
          </a:prstGeom>
          <a:ln>
            <a:noFill/>
          </a:ln>
          <a:effectLst>
            <a:outerShdw blurRad="292100" dist="139700" dir="2700000" algn="tl" rotWithShape="0">
              <a:srgbClr val="333333">
                <a:alpha val="65000"/>
              </a:srgbClr>
            </a:outerShdw>
          </a:effectLst>
        </p:spPr>
      </p:pic>
      <p:sp>
        <p:nvSpPr>
          <p:cNvPr id="16" name="TextBox 15"/>
          <p:cNvSpPr txBox="1"/>
          <p:nvPr/>
        </p:nvSpPr>
        <p:spPr>
          <a:xfrm>
            <a:off x="285296" y="1548000"/>
            <a:ext cx="3715200" cy="923330"/>
          </a:xfrm>
          <a:prstGeom prst="rect">
            <a:avLst/>
          </a:prstGeom>
          <a:solidFill>
            <a:srgbClr val="FFFF00"/>
          </a:solidFill>
          <a:effectLst>
            <a:outerShdw blurRad="50800" dist="38100" dir="2700000" algn="tl" rotWithShape="0">
              <a:prstClr val="black">
                <a:alpha val="40000"/>
              </a:prstClr>
            </a:outerShdw>
          </a:effectLst>
        </p:spPr>
        <p:txBody>
          <a:bodyPr wrap="square" rtlCol="0" anchor="ctr" anchorCtr="1">
            <a:spAutoFit/>
          </a:bodyPr>
          <a:lstStyle/>
          <a:p>
            <a:r>
              <a:rPr lang="en-US" dirty="0" smtClean="0">
                <a:solidFill>
                  <a:srgbClr val="FF0000"/>
                </a:solidFill>
              </a:rPr>
              <a:t>Glass RPCs have a distinctive and readily understandable current versus voltage relationship.</a:t>
            </a:r>
            <a:endParaRPr lang="en-US" dirty="0">
              <a:solidFill>
                <a:srgbClr val="FF0000"/>
              </a:solidFill>
            </a:endParaRPr>
          </a:p>
        </p:txBody>
      </p:sp>
      <p:pic>
        <p:nvPicPr>
          <p:cNvPr id="69635" name="Picture 3"/>
          <p:cNvPicPr>
            <a:picLocks noChangeAspect="1" noChangeArrowheads="1"/>
          </p:cNvPicPr>
          <p:nvPr/>
        </p:nvPicPr>
        <p:blipFill>
          <a:blip r:embed="rId5" cstate="print"/>
          <a:stretch>
            <a:fillRect/>
          </a:stretch>
        </p:blipFill>
        <p:spPr bwMode="auto">
          <a:xfrm>
            <a:off x="4214810" y="2737300"/>
            <a:ext cx="4678679" cy="3708000"/>
          </a:xfrm>
          <a:prstGeom prst="rect">
            <a:avLst/>
          </a:prstGeom>
          <a:ln>
            <a:noFill/>
          </a:ln>
          <a:effectLst>
            <a:outerShdw blurRad="292100" dist="139700" dir="2700000" algn="tl" rotWithShape="0">
              <a:srgbClr val="333333">
                <a:alpha val="65000"/>
              </a:srgbClr>
            </a:outerShdw>
          </a:effectLst>
        </p:spPr>
      </p:pic>
      <p:sp>
        <p:nvSpPr>
          <p:cNvPr id="9" name="Slide Number Placeholder 8"/>
          <p:cNvSpPr>
            <a:spLocks noGrp="1"/>
          </p:cNvSpPr>
          <p:nvPr>
            <p:ph type="sldNum" sz="quarter" idx="12"/>
          </p:nvPr>
        </p:nvSpPr>
        <p:spPr/>
        <p:txBody>
          <a:bodyPr/>
          <a:lstStyle/>
          <a:p>
            <a:fld id="{5D0D82D1-030A-4AF5-855D-82A44DD93AEE}" type="slidenum">
              <a:rPr lang="en-US" smtClean="0">
                <a:solidFill>
                  <a:prstClr val="black">
                    <a:tint val="95000"/>
                  </a:prstClr>
                </a:solidFill>
              </a:rPr>
              <a:pPr/>
              <a:t>28</a:t>
            </a:fld>
            <a:endParaRPr lang="en-US" dirty="0">
              <a:solidFill>
                <a:prstClr val="black">
                  <a:tint val="9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13"/>
                                        </p:tgtEl>
                                        <p:attrNameLst>
                                          <p:attrName>style.visibility</p:attrName>
                                        </p:attrNameLst>
                                      </p:cBhvr>
                                      <p:to>
                                        <p:strVal val="visible"/>
                                      </p:to>
                                    </p:set>
                                    <p:animEffect transition="in" filter="fade">
                                      <p:cBhvr>
                                        <p:cTn id="7" dur="500"/>
                                        <p:tgtEl>
                                          <p:spTgt spid="430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9635"/>
                                        </p:tgtEl>
                                        <p:attrNameLst>
                                          <p:attrName>style.visibility</p:attrName>
                                        </p:attrNameLst>
                                      </p:cBhvr>
                                      <p:to>
                                        <p:strVal val="visible"/>
                                      </p:to>
                                    </p:set>
                                    <p:animEffect transition="in" filter="fade">
                                      <p:cBhvr>
                                        <p:cTn id="15" dur="500"/>
                                        <p:tgtEl>
                                          <p:spTgt spid="6963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9634"/>
                                        </p:tgtEl>
                                        <p:attrNameLst>
                                          <p:attrName>style.visibility</p:attrName>
                                        </p:attrNameLst>
                                      </p:cBhvr>
                                      <p:to>
                                        <p:strVal val="visible"/>
                                      </p:to>
                                    </p:set>
                                    <p:animEffect transition="in" filter="fade">
                                      <p:cBhvr>
                                        <p:cTn id="20" dur="500"/>
                                        <p:tgtEl>
                                          <p:spTgt spid="69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Why ICAL chose RPC?</a:t>
            </a:r>
            <a:endParaRPr lang="en-US" dirty="0"/>
          </a:p>
        </p:txBody>
      </p:sp>
      <p:sp>
        <p:nvSpPr>
          <p:cNvPr id="7" name="Content Placeholder 6"/>
          <p:cNvSpPr>
            <a:spLocks noGrp="1"/>
          </p:cNvSpPr>
          <p:nvPr>
            <p:ph idx="1"/>
          </p:nvPr>
        </p:nvSpPr>
        <p:spPr>
          <a:xfrm>
            <a:off x="142844" y="1548000"/>
            <a:ext cx="8858312" cy="4968000"/>
          </a:xfrm>
          <a:solidFill>
            <a:srgbClr val="FFFFCC"/>
          </a:solidFill>
          <a:effectLst>
            <a:outerShdw blurRad="50800" dist="38100" dir="2700000" algn="tl" rotWithShape="0">
              <a:prstClr val="black">
                <a:alpha val="40000"/>
              </a:prstClr>
            </a:outerShdw>
          </a:effectLst>
        </p:spPr>
        <p:txBody>
          <a:bodyPr>
            <a:normAutofit fontScale="92500"/>
          </a:bodyPr>
          <a:lstStyle/>
          <a:p>
            <a:pPr>
              <a:buSzPct val="80000"/>
            </a:pPr>
            <a:r>
              <a:rPr lang="en-US" sz="2300" dirty="0" smtClean="0"/>
              <a:t>Large detector area coverage, thin (~10mm), small mass thickness</a:t>
            </a:r>
          </a:p>
          <a:p>
            <a:pPr>
              <a:buSzPct val="80000"/>
            </a:pPr>
            <a:r>
              <a:rPr lang="en-US" sz="2300" dirty="0" smtClean="0"/>
              <a:t>Flexible detector and readout geometry designs </a:t>
            </a:r>
          </a:p>
          <a:p>
            <a:pPr>
              <a:buSzPct val="80000"/>
            </a:pPr>
            <a:r>
              <a:rPr lang="en-US" sz="2300" dirty="0" smtClean="0"/>
              <a:t>Solution for tracking, calorimeter, muon detectors</a:t>
            </a:r>
          </a:p>
          <a:p>
            <a:pPr>
              <a:buSzPct val="80000"/>
            </a:pPr>
            <a:r>
              <a:rPr lang="en-US" sz="2300" dirty="0" smtClean="0"/>
              <a:t>Trigger, timing and special purpose design versions</a:t>
            </a:r>
          </a:p>
          <a:p>
            <a:pPr>
              <a:buSzPct val="80000"/>
            </a:pPr>
            <a:r>
              <a:rPr lang="en-US" sz="2300" dirty="0" smtClean="0"/>
              <a:t>Built from simple/common materials; low fabrication cost</a:t>
            </a:r>
          </a:p>
          <a:p>
            <a:pPr>
              <a:buSzPct val="80000"/>
            </a:pPr>
            <a:r>
              <a:rPr lang="en-US" sz="2300" dirty="0" smtClean="0"/>
              <a:t>Ease of construction and operation</a:t>
            </a:r>
          </a:p>
          <a:p>
            <a:pPr>
              <a:buSzPct val="80000"/>
            </a:pPr>
            <a:r>
              <a:rPr lang="en-US" sz="2300" dirty="0" smtClean="0"/>
              <a:t>Highly suitable for industrial production</a:t>
            </a:r>
          </a:p>
          <a:p>
            <a:pPr>
              <a:buSzPct val="80000"/>
            </a:pPr>
            <a:r>
              <a:rPr lang="en-US" sz="2300" dirty="0" smtClean="0"/>
              <a:t>Detector bias and signal pickup isolation</a:t>
            </a:r>
          </a:p>
          <a:p>
            <a:pPr>
              <a:buSzPct val="80000"/>
            </a:pPr>
            <a:r>
              <a:rPr lang="en-US" sz="2300" dirty="0" smtClean="0"/>
              <a:t>Simple signal pickup and front-end electronics; digital information acquisition</a:t>
            </a:r>
          </a:p>
          <a:p>
            <a:pPr>
              <a:buSzPct val="80000"/>
            </a:pPr>
            <a:r>
              <a:rPr lang="en-US" sz="2300" dirty="0" smtClean="0"/>
              <a:t>High single particle efficiency (&gt;95%) and time resolution (~1nSec)</a:t>
            </a:r>
          </a:p>
          <a:p>
            <a:pPr>
              <a:buSzPct val="80000"/>
            </a:pPr>
            <a:r>
              <a:rPr lang="en-US" sz="2300" dirty="0" smtClean="0"/>
              <a:t>Particle tracking capability; 2-dimensional readout from the same chamber</a:t>
            </a:r>
          </a:p>
          <a:p>
            <a:pPr>
              <a:buSzPct val="80000"/>
            </a:pPr>
            <a:r>
              <a:rPr lang="en-US" sz="2300" dirty="0" smtClean="0"/>
              <a:t>Scalable rate capability (Low to very high); Cosmic ray to collider detectors</a:t>
            </a:r>
          </a:p>
          <a:p>
            <a:pPr>
              <a:buSzPct val="80000"/>
            </a:pPr>
            <a:r>
              <a:rPr lang="en-US" sz="2300" dirty="0" smtClean="0"/>
              <a:t>Good reliability, long term stability</a:t>
            </a:r>
          </a:p>
          <a:p>
            <a:pPr>
              <a:buSzPct val="80000"/>
            </a:pPr>
            <a:r>
              <a:rPr lang="en-US" sz="2300" dirty="0" smtClean="0"/>
              <a:t>Under laying Physics mostly understood!</a:t>
            </a:r>
          </a:p>
        </p:txBody>
      </p:sp>
      <p:sp>
        <p:nvSpPr>
          <p:cNvPr id="4" name="Footer Placeholder 3"/>
          <p:cNvSpPr>
            <a:spLocks noGrp="1"/>
          </p:cNvSpPr>
          <p:nvPr>
            <p:ph type="ftr" sz="quarter" idx="11"/>
          </p:nvPr>
        </p:nvSpPr>
        <p:spPr/>
        <p:txBody>
          <a:bodyPr/>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8" name="Slide Number Placeholder 7"/>
          <p:cNvSpPr>
            <a:spLocks noGrp="1"/>
          </p:cNvSpPr>
          <p:nvPr>
            <p:ph type="sldNum" sz="quarter" idx="12"/>
          </p:nvPr>
        </p:nvSpPr>
        <p:spPr/>
        <p:txBody>
          <a:bodyPr/>
          <a:lstStyle/>
          <a:p>
            <a:fld id="{5D0D82D1-030A-4AF5-855D-82A44DD93AEE}" type="slidenum">
              <a:rPr lang="en-US" smtClean="0">
                <a:solidFill>
                  <a:prstClr val="black">
                    <a:tint val="95000"/>
                  </a:prstClr>
                </a:solidFill>
              </a:rPr>
              <a:pPr/>
              <a:t>29</a:t>
            </a:fld>
            <a:endParaRPr lang="en-US" dirty="0">
              <a:solidFill>
                <a:prstClr val="black">
                  <a:tint val="9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fade">
                                      <p:cBhvr>
                                        <p:cTn id="37" dur="500"/>
                                        <p:tgtEl>
                                          <p:spTgt spid="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fade">
                                      <p:cBhvr>
                                        <p:cTn id="42" dur="500"/>
                                        <p:tgtEl>
                                          <p:spTgt spid="7">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xEl>
                                              <p:pRg st="7" end="7"/>
                                            </p:txEl>
                                          </p:spTgt>
                                        </p:tgtEl>
                                        <p:attrNameLst>
                                          <p:attrName>style.visibility</p:attrName>
                                        </p:attrNameLst>
                                      </p:cBhvr>
                                      <p:to>
                                        <p:strVal val="visible"/>
                                      </p:to>
                                    </p:set>
                                    <p:animEffect transition="in" filter="fade">
                                      <p:cBhvr>
                                        <p:cTn id="47" dur="500"/>
                                        <p:tgtEl>
                                          <p:spTgt spid="7">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xEl>
                                              <p:pRg st="8" end="8"/>
                                            </p:txEl>
                                          </p:spTgt>
                                        </p:tgtEl>
                                        <p:attrNameLst>
                                          <p:attrName>style.visibility</p:attrName>
                                        </p:attrNameLst>
                                      </p:cBhvr>
                                      <p:to>
                                        <p:strVal val="visible"/>
                                      </p:to>
                                    </p:set>
                                    <p:animEffect transition="in" filter="fade">
                                      <p:cBhvr>
                                        <p:cTn id="52" dur="500"/>
                                        <p:tgtEl>
                                          <p:spTgt spid="7">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txEl>
                                              <p:pRg st="9" end="9"/>
                                            </p:txEl>
                                          </p:spTgt>
                                        </p:tgtEl>
                                        <p:attrNameLst>
                                          <p:attrName>style.visibility</p:attrName>
                                        </p:attrNameLst>
                                      </p:cBhvr>
                                      <p:to>
                                        <p:strVal val="visible"/>
                                      </p:to>
                                    </p:set>
                                    <p:animEffect transition="in" filter="fade">
                                      <p:cBhvr>
                                        <p:cTn id="57" dur="500"/>
                                        <p:tgtEl>
                                          <p:spTgt spid="7">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
                                            <p:txEl>
                                              <p:pRg st="10" end="10"/>
                                            </p:txEl>
                                          </p:spTgt>
                                        </p:tgtEl>
                                        <p:attrNameLst>
                                          <p:attrName>style.visibility</p:attrName>
                                        </p:attrNameLst>
                                      </p:cBhvr>
                                      <p:to>
                                        <p:strVal val="visible"/>
                                      </p:to>
                                    </p:set>
                                    <p:animEffect transition="in" filter="fade">
                                      <p:cBhvr>
                                        <p:cTn id="62" dur="500"/>
                                        <p:tgtEl>
                                          <p:spTgt spid="7">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7">
                                            <p:txEl>
                                              <p:pRg st="11" end="11"/>
                                            </p:txEl>
                                          </p:spTgt>
                                        </p:tgtEl>
                                        <p:attrNameLst>
                                          <p:attrName>style.visibility</p:attrName>
                                        </p:attrNameLst>
                                      </p:cBhvr>
                                      <p:to>
                                        <p:strVal val="visible"/>
                                      </p:to>
                                    </p:set>
                                    <p:animEffect transition="in" filter="fade">
                                      <p:cBhvr>
                                        <p:cTn id="67" dur="500"/>
                                        <p:tgtEl>
                                          <p:spTgt spid="7">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
                                            <p:txEl>
                                              <p:pRg st="12" end="12"/>
                                            </p:txEl>
                                          </p:spTgt>
                                        </p:tgtEl>
                                        <p:attrNameLst>
                                          <p:attrName>style.visibility</p:attrName>
                                        </p:attrNameLst>
                                      </p:cBhvr>
                                      <p:to>
                                        <p:strVal val="visible"/>
                                      </p:to>
                                    </p:set>
                                    <p:animEffect transition="in" filter="fade">
                                      <p:cBhvr>
                                        <p:cTn id="72" dur="500"/>
                                        <p:tgtEl>
                                          <p:spTgt spid="7">
                                            <p:txEl>
                                              <p:pRg st="12" end="1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7">
                                            <p:txEl>
                                              <p:pRg st="13" end="13"/>
                                            </p:txEl>
                                          </p:spTgt>
                                        </p:tgtEl>
                                        <p:attrNameLst>
                                          <p:attrName>style.visibility</p:attrName>
                                        </p:attrNameLst>
                                      </p:cBhvr>
                                      <p:to>
                                        <p:strVal val="visible"/>
                                      </p:to>
                                    </p:set>
                                    <p:animEffect transition="in" filter="fade">
                                      <p:cBhvr>
                                        <p:cTn id="77" dur="500"/>
                                        <p:tgtEl>
                                          <p:spTgt spid="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Unique features of neutrinos</a:t>
            </a:r>
            <a:endParaRPr lang="en-IN" dirty="0"/>
          </a:p>
        </p:txBody>
      </p:sp>
      <p:sp>
        <p:nvSpPr>
          <p:cNvPr id="4" name="Content Placeholder 3"/>
          <p:cNvSpPr>
            <a:spLocks noGrp="1"/>
          </p:cNvSpPr>
          <p:nvPr>
            <p:ph sz="half" idx="1"/>
          </p:nvPr>
        </p:nvSpPr>
        <p:spPr/>
        <p:txBody>
          <a:bodyPr>
            <a:normAutofit fontScale="70000" lnSpcReduction="20000"/>
          </a:bodyPr>
          <a:lstStyle/>
          <a:p>
            <a:pPr>
              <a:lnSpc>
                <a:spcPct val="120000"/>
              </a:lnSpc>
            </a:pPr>
            <a:r>
              <a:rPr lang="en-IN" dirty="0" smtClean="0"/>
              <a:t>The second most abundant particles in the universe</a:t>
            </a:r>
          </a:p>
          <a:p>
            <a:pPr lvl="1">
              <a:lnSpc>
                <a:spcPct val="120000"/>
              </a:lnSpc>
            </a:pPr>
            <a:r>
              <a:rPr lang="en-IN" dirty="0" smtClean="0"/>
              <a:t>Cosmic microware background photons: 400/cm</a:t>
            </a:r>
            <a:r>
              <a:rPr lang="en-IN" baseline="30000" dirty="0" smtClean="0"/>
              <a:t>3</a:t>
            </a:r>
            <a:endParaRPr lang="en-IN" dirty="0" smtClean="0"/>
          </a:p>
          <a:p>
            <a:pPr lvl="1">
              <a:lnSpc>
                <a:spcPct val="120000"/>
              </a:lnSpc>
            </a:pPr>
            <a:r>
              <a:rPr lang="en-IN" dirty="0" smtClean="0"/>
              <a:t>Cosmic microware background neutrinos: 300/cm</a:t>
            </a:r>
            <a:r>
              <a:rPr lang="en-IN" baseline="30000" dirty="0" smtClean="0"/>
              <a:t>3</a:t>
            </a:r>
            <a:endParaRPr lang="en-IN" dirty="0" smtClean="0"/>
          </a:p>
          <a:p>
            <a:pPr>
              <a:lnSpc>
                <a:spcPct val="120000"/>
              </a:lnSpc>
            </a:pPr>
            <a:r>
              <a:rPr lang="en-IN" dirty="0" smtClean="0"/>
              <a:t>The lightest massive particles</a:t>
            </a:r>
          </a:p>
          <a:p>
            <a:pPr lvl="1">
              <a:lnSpc>
                <a:spcPct val="120000"/>
              </a:lnSpc>
            </a:pPr>
            <a:r>
              <a:rPr lang="en-IN" dirty="0" smtClean="0"/>
              <a:t>A million times lighter than the electron</a:t>
            </a:r>
          </a:p>
          <a:p>
            <a:pPr lvl="1">
              <a:lnSpc>
                <a:spcPct val="120000"/>
              </a:lnSpc>
            </a:pPr>
            <a:r>
              <a:rPr lang="en-IN" dirty="0" smtClean="0"/>
              <a:t>No direct mass measurement yet</a:t>
            </a:r>
          </a:p>
          <a:p>
            <a:pPr>
              <a:lnSpc>
                <a:spcPct val="120000"/>
              </a:lnSpc>
            </a:pPr>
            <a:r>
              <a:rPr lang="en-IN" dirty="0" smtClean="0"/>
              <a:t>The most  weakly interacting particles</a:t>
            </a:r>
          </a:p>
          <a:p>
            <a:pPr lvl="1">
              <a:lnSpc>
                <a:spcPct val="120000"/>
              </a:lnSpc>
            </a:pPr>
            <a:r>
              <a:rPr lang="en-IN" dirty="0" smtClean="0"/>
              <a:t>Invisible: Do not interact with light</a:t>
            </a:r>
          </a:p>
          <a:p>
            <a:pPr lvl="1">
              <a:lnSpc>
                <a:spcPct val="120000"/>
              </a:lnSpc>
            </a:pPr>
            <a:r>
              <a:rPr lang="en-IN" dirty="0" smtClean="0"/>
              <a:t>Stopping </a:t>
            </a:r>
            <a:r>
              <a:rPr lang="en-IN" dirty="0" smtClean="0">
                <a:sym typeface="Symbol"/>
              </a:rPr>
              <a:t>, ,  </a:t>
            </a:r>
            <a:r>
              <a:rPr lang="en-IN" dirty="0" smtClean="0"/>
              <a:t>radiation: 50cm lead shielding</a:t>
            </a:r>
          </a:p>
          <a:p>
            <a:pPr lvl="1">
              <a:lnSpc>
                <a:spcPct val="120000"/>
              </a:lnSpc>
            </a:pPr>
            <a:r>
              <a:rPr lang="en-IN" dirty="0" smtClean="0"/>
              <a:t>Stopping neutrinos from the sun: Several light years!</a:t>
            </a:r>
          </a:p>
          <a:p>
            <a:pPr>
              <a:lnSpc>
                <a:spcPct val="120000"/>
              </a:lnSpc>
            </a:pPr>
            <a:r>
              <a:rPr lang="en-IN" sz="3600" dirty="0" smtClean="0"/>
              <a:t> </a:t>
            </a:r>
            <a:r>
              <a:rPr lang="en-IN" dirty="0" smtClean="0"/>
              <a:t>About 100 trillion neutrinos from the sun and other such objects are going through our body every second without doing any harm. </a:t>
            </a:r>
          </a:p>
          <a:p>
            <a:pPr>
              <a:lnSpc>
                <a:spcPct val="120000"/>
              </a:lnSpc>
            </a:pPr>
            <a:endParaRPr lang="en-IN" dirty="0"/>
          </a:p>
        </p:txBody>
      </p:sp>
      <p:sp>
        <p:nvSpPr>
          <p:cNvPr id="2" name="Footer Placeholder 1"/>
          <p:cNvSpPr>
            <a:spLocks noGrp="1"/>
          </p:cNvSpPr>
          <p:nvPr>
            <p:ph type="ftr" sz="quarter" idx="11"/>
          </p:nvPr>
        </p:nvSpPr>
        <p:spPr/>
        <p:txBody>
          <a:bodyPr/>
          <a:lstStyle/>
          <a:p>
            <a:r>
              <a:rPr lang="en-US" smtClean="0"/>
              <a:t>Dr. B.Satyanarayana, TIFR, Mumbai                                   Panjab University, Chandigarh                                   April 22,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Dr. B.Satyanarayana, TIFR, Mumbai                                   Panjab University, Chandigarh                                   April 22, 2013</a:t>
            </a:r>
            <a:endParaRPr lang="en-US" dirty="0"/>
          </a:p>
        </p:txBody>
      </p:sp>
      <p:sp>
        <p:nvSpPr>
          <p:cNvPr id="2" name="Title 1"/>
          <p:cNvSpPr>
            <a:spLocks noGrp="1"/>
          </p:cNvSpPr>
          <p:nvPr>
            <p:ph type="title"/>
          </p:nvPr>
        </p:nvSpPr>
        <p:spPr/>
        <p:txBody>
          <a:bodyPr>
            <a:normAutofit fontScale="90000"/>
          </a:bodyPr>
          <a:lstStyle/>
          <a:p>
            <a:r>
              <a:rPr lang="en-US" dirty="0" smtClean="0"/>
              <a:t>Deployment of RPCs in </a:t>
            </a:r>
            <a:br>
              <a:rPr lang="en-US" dirty="0" smtClean="0"/>
            </a:br>
            <a:r>
              <a:rPr lang="en-US" dirty="0" smtClean="0"/>
              <a:t>running experiments</a:t>
            </a:r>
            <a:endParaRPr lang="en-US" dirty="0"/>
          </a:p>
        </p:txBody>
      </p:sp>
      <p:graphicFrame>
        <p:nvGraphicFramePr>
          <p:cNvPr id="9" name="Table 8"/>
          <p:cNvGraphicFramePr>
            <a:graphicFrameLocks noGrp="1"/>
          </p:cNvGraphicFramePr>
          <p:nvPr/>
        </p:nvGraphicFramePr>
        <p:xfrm>
          <a:off x="899592" y="1548000"/>
          <a:ext cx="7239436" cy="4833318"/>
        </p:xfrm>
        <a:graphic>
          <a:graphicData uri="http://schemas.openxmlformats.org/drawingml/2006/table">
            <a:tbl>
              <a:tblPr>
                <a:effectLst>
                  <a:outerShdw blurRad="50800" dist="38100" dir="2700000" algn="tl" rotWithShape="0">
                    <a:prstClr val="black">
                      <a:alpha val="40000"/>
                    </a:prstClr>
                  </a:outerShdw>
                </a:effectLst>
              </a:tblPr>
              <a:tblGrid>
                <a:gridCol w="1587683"/>
                <a:gridCol w="957280"/>
                <a:gridCol w="1076942"/>
                <a:gridCol w="897451"/>
                <a:gridCol w="777790"/>
                <a:gridCol w="1017111"/>
                <a:gridCol w="925179"/>
              </a:tblGrid>
              <a:tr h="230158">
                <a:tc>
                  <a:txBody>
                    <a:bodyPr/>
                    <a:lstStyle/>
                    <a:p>
                      <a:pPr algn="ctr" rtl="0" fontAlgn="ctr"/>
                      <a:r>
                        <a:rPr lang="en-SG" sz="1200" b="1" i="0" u="none" strike="noStrike" dirty="0">
                          <a:solidFill>
                            <a:srgbClr val="FFFFFF"/>
                          </a:solidFill>
                          <a:latin typeface="Arial"/>
                        </a:rPr>
                        <a:t>Experiment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smtClean="0">
                          <a:solidFill>
                            <a:srgbClr val="FFFFFF"/>
                          </a:solidFill>
                          <a:latin typeface="Arial"/>
                        </a:rPr>
                        <a:t>Area (m</a:t>
                      </a:r>
                      <a:r>
                        <a:rPr lang="en-SG" sz="1200" b="1" i="0" u="none" strike="noStrike" baseline="30000" dirty="0" smtClean="0">
                          <a:solidFill>
                            <a:srgbClr val="FFFFFF"/>
                          </a:solidFill>
                          <a:latin typeface="Arial"/>
                        </a:rPr>
                        <a:t>2</a:t>
                      </a:r>
                      <a:r>
                        <a:rPr lang="en-SG" sz="1200" b="1" i="0" u="none" strike="noStrike" dirty="0">
                          <a:solidFill>
                            <a:srgbClr val="FFFFFF"/>
                          </a:solidFill>
                          <a:latin typeface="Arial"/>
                        </a:rPr>
                        <a:t>)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Electrodes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Gap(mm)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Gaps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Mode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Type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r>
              <a:tr h="230158">
                <a:tc>
                  <a:txBody>
                    <a:bodyPr/>
                    <a:lstStyle/>
                    <a:p>
                      <a:pPr algn="ctr" rtl="0" fontAlgn="ctr"/>
                      <a:r>
                        <a:rPr lang="en-SG" sz="1200" b="0" i="0" u="none" strike="noStrike" dirty="0">
                          <a:solidFill>
                            <a:srgbClr val="000000"/>
                          </a:solidFill>
                          <a:latin typeface="Arial"/>
                        </a:rPr>
                        <a:t>PHENIX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NeuLAND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8</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FOPI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0.3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HADES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8</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HARP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COVER-PLASTEX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EAS-TOP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STAR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50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0.22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CBM TOF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120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0.25</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ALICE  Muon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140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ALICE TOF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150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0.25</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L3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300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BESIII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1200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BaBar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2000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Belle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2200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CMS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2953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OPERA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3200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YBJ-ARGO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5630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ATLAS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6550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ICAL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a:solidFill>
                            <a:srgbClr val="000000"/>
                          </a:solidFill>
                          <a:latin typeface="Arial"/>
                        </a:rPr>
                        <a:t>97,505</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smtClean="0">
                          <a:solidFill>
                            <a:srgbClr val="000000"/>
                          </a:solidFill>
                          <a:latin typeface="Arial"/>
                        </a:rPr>
                        <a:t>Both </a:t>
                      </a:r>
                      <a:endParaRPr lang="en-SG" sz="1200" b="0" i="0" u="none" strike="noStrike" dirty="0">
                        <a:solidFill>
                          <a:srgbClr val="000000"/>
                        </a:solidFill>
                        <a:latin typeface="Arial"/>
                      </a:endParaRP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smtClean="0">
                          <a:solidFill>
                            <a:srgbClr val="000000"/>
                          </a:solidFill>
                          <a:latin typeface="Arial"/>
                        </a:rPr>
                        <a:t>2</a:t>
                      </a:r>
                      <a:endParaRPr lang="en-SG" sz="1200" b="0" i="0" u="none" strike="noStrike" dirty="0">
                        <a:solidFill>
                          <a:srgbClr val="000000"/>
                        </a:solidFill>
                        <a:latin typeface="Arial"/>
                      </a:endParaRP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smtClean="0">
                          <a:solidFill>
                            <a:srgbClr val="000000"/>
                          </a:solidFill>
                          <a:latin typeface="Arial"/>
                        </a:rPr>
                        <a:t>Both </a:t>
                      </a:r>
                      <a:endParaRPr lang="en-SG" sz="1200" b="0" i="0" u="none" strike="noStrike" dirty="0">
                        <a:solidFill>
                          <a:srgbClr val="000000"/>
                        </a:solidFill>
                        <a:latin typeface="Arial"/>
                      </a:endParaRP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r>
            </a:tbl>
          </a:graphicData>
        </a:graphic>
      </p:graphicFrame>
      <p:sp>
        <p:nvSpPr>
          <p:cNvPr id="5" name="Slide Number Placeholder 4"/>
          <p:cNvSpPr>
            <a:spLocks noGrp="1"/>
          </p:cNvSpPr>
          <p:nvPr>
            <p:ph type="sldNum" sz="quarter" idx="12"/>
          </p:nvPr>
        </p:nvSpPr>
        <p:spPr/>
        <p:txBody>
          <a:bodyPr/>
          <a:lstStyle/>
          <a:p>
            <a:fld id="{5D0D82D1-030A-4AF5-855D-82A44DD93AEE}" type="slidenum">
              <a:rPr lang="en-US" smtClean="0"/>
              <a:pPr/>
              <a:t>30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90"/>
                                          </p:val>
                                        </p:tav>
                                        <p:tav tm="100000">
                                          <p:val>
                                            <p:fltVal val="0"/>
                                          </p:val>
                                        </p:tav>
                                      </p:tavLst>
                                    </p:anim>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Dr. B.Satyanarayana, TIFR, Mumbai                                   Panjab University, Chandigarh                                   April 22, 2013</a:t>
            </a:r>
            <a:endParaRPr lang="en-US" dirty="0"/>
          </a:p>
        </p:txBody>
      </p:sp>
      <p:sp>
        <p:nvSpPr>
          <p:cNvPr id="2" name="Title 1"/>
          <p:cNvSpPr>
            <a:spLocks noGrp="1"/>
          </p:cNvSpPr>
          <p:nvPr>
            <p:ph type="title"/>
          </p:nvPr>
        </p:nvSpPr>
        <p:spPr/>
        <p:txBody>
          <a:bodyPr>
            <a:normAutofit fontScale="90000"/>
          </a:bodyPr>
          <a:lstStyle/>
          <a:p>
            <a:r>
              <a:rPr lang="en-US" dirty="0" smtClean="0"/>
              <a:t>Materials for gas volume fabrication</a:t>
            </a:r>
            <a:endParaRPr lang="en-US" dirty="0"/>
          </a:p>
        </p:txBody>
      </p:sp>
      <p:pic>
        <p:nvPicPr>
          <p:cNvPr id="7" name="Picture 4" descr="button"/>
          <p:cNvPicPr>
            <a:picLocks noChangeAspect="1" noChangeArrowheads="1"/>
          </p:cNvPicPr>
          <p:nvPr/>
        </p:nvPicPr>
        <p:blipFill>
          <a:blip r:embed="rId3" cstate="print"/>
          <a:srcRect l="20198" t="16495" r="20472" b="16495"/>
          <a:stretch>
            <a:fillRect/>
          </a:stretch>
        </p:blipFill>
        <p:spPr bwMode="auto">
          <a:xfrm>
            <a:off x="1928794" y="4938734"/>
            <a:ext cx="1714512" cy="1562100"/>
          </a:xfrm>
          <a:prstGeom prst="rect">
            <a:avLst/>
          </a:prstGeom>
          <a:ln>
            <a:noFill/>
          </a:ln>
          <a:effectLst>
            <a:outerShdw blurRad="292100" dist="139700" dir="2700000" algn="tl" rotWithShape="0">
              <a:srgbClr val="333333">
                <a:alpha val="65000"/>
              </a:srgbClr>
            </a:outerShdw>
          </a:effectLst>
        </p:spPr>
      </p:pic>
      <p:pic>
        <p:nvPicPr>
          <p:cNvPr id="8" name="Picture 5" descr="gas-nozzle"/>
          <p:cNvPicPr>
            <a:picLocks noChangeAspect="1" noChangeArrowheads="1"/>
          </p:cNvPicPr>
          <p:nvPr/>
        </p:nvPicPr>
        <p:blipFill>
          <a:blip r:embed="rId4" cstate="print"/>
          <a:srcRect t="5872" r="5080" b="5872"/>
          <a:stretch>
            <a:fillRect/>
          </a:stretch>
        </p:blipFill>
        <p:spPr bwMode="auto">
          <a:xfrm>
            <a:off x="1357290" y="3071812"/>
            <a:ext cx="2286016" cy="1870751"/>
          </a:xfrm>
          <a:prstGeom prst="rect">
            <a:avLst/>
          </a:prstGeom>
          <a:ln>
            <a:noFill/>
          </a:ln>
          <a:effectLst>
            <a:outerShdw blurRad="292100" dist="139700" dir="2700000" algn="tl" rotWithShape="0">
              <a:srgbClr val="333333">
                <a:alpha val="65000"/>
              </a:srgbClr>
            </a:outerShdw>
          </a:effectLst>
        </p:spPr>
      </p:pic>
      <p:pic>
        <p:nvPicPr>
          <p:cNvPr id="6" name="Picture 3" descr="spacer"/>
          <p:cNvPicPr>
            <a:picLocks noChangeAspect="1" noChangeArrowheads="1"/>
          </p:cNvPicPr>
          <p:nvPr/>
        </p:nvPicPr>
        <p:blipFill>
          <a:blip r:embed="rId5" cstate="print"/>
          <a:srcRect/>
          <a:stretch>
            <a:fillRect/>
          </a:stretch>
        </p:blipFill>
        <p:spPr>
          <a:xfrm>
            <a:off x="928662" y="1571614"/>
            <a:ext cx="2735261" cy="1649413"/>
          </a:xfrm>
          <a:prstGeom prst="rect">
            <a:avLst/>
          </a:prstGeom>
          <a:ln>
            <a:noFill/>
          </a:ln>
          <a:effectLst>
            <a:outerShdw blurRad="292100" dist="139700" dir="2700000" algn="tl" rotWithShape="0">
              <a:srgbClr val="333333">
                <a:alpha val="65000"/>
              </a:srgbClr>
            </a:outerShdw>
          </a:effectLst>
        </p:spPr>
      </p:pic>
      <p:pic>
        <p:nvPicPr>
          <p:cNvPr id="9" name="Picture 8" descr="rpc_assembly.jpg"/>
          <p:cNvPicPr>
            <a:picLocks noChangeAspect="1"/>
          </p:cNvPicPr>
          <p:nvPr/>
        </p:nvPicPr>
        <p:blipFill>
          <a:blip r:embed="rId6" cstate="print"/>
          <a:srcRect b="9049"/>
          <a:stretch>
            <a:fillRect/>
          </a:stretch>
        </p:blipFill>
        <p:spPr>
          <a:xfrm rot="16200000">
            <a:off x="3480697" y="2041481"/>
            <a:ext cx="4892723" cy="3996000"/>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516705" y="1857364"/>
            <a:ext cx="340519" cy="144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000" dirty="0" smtClean="0">
                <a:solidFill>
                  <a:srgbClr val="FF0000"/>
                </a:solidFill>
              </a:rPr>
              <a:t>Edge  spacer</a:t>
            </a:r>
            <a:endParaRPr lang="en-US" sz="2000" dirty="0">
              <a:solidFill>
                <a:srgbClr val="FF0000"/>
              </a:solidFill>
            </a:endParaRPr>
          </a:p>
        </p:txBody>
      </p:sp>
      <p:sp>
        <p:nvSpPr>
          <p:cNvPr id="11" name="TextBox 10"/>
          <p:cNvSpPr txBox="1"/>
          <p:nvPr/>
        </p:nvSpPr>
        <p:spPr>
          <a:xfrm>
            <a:off x="516705" y="3429000"/>
            <a:ext cx="340519" cy="144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000" dirty="0" smtClean="0">
                <a:solidFill>
                  <a:srgbClr val="FF0000"/>
                </a:solidFill>
              </a:rPr>
              <a:t>Gas  nozzle</a:t>
            </a:r>
            <a:endParaRPr lang="en-US" sz="2000" dirty="0">
              <a:solidFill>
                <a:srgbClr val="FF0000"/>
              </a:solidFill>
            </a:endParaRPr>
          </a:p>
        </p:txBody>
      </p:sp>
      <p:sp>
        <p:nvSpPr>
          <p:cNvPr id="12" name="TextBox 11"/>
          <p:cNvSpPr txBox="1"/>
          <p:nvPr/>
        </p:nvSpPr>
        <p:spPr>
          <a:xfrm>
            <a:off x="518400" y="5000636"/>
            <a:ext cx="340519" cy="144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000" dirty="0" smtClean="0">
                <a:solidFill>
                  <a:srgbClr val="FF0000"/>
                </a:solidFill>
              </a:rPr>
              <a:t>Glass  spacer</a:t>
            </a:r>
            <a:endParaRPr lang="en-US" sz="2000" dirty="0">
              <a:solidFill>
                <a:srgbClr val="FF0000"/>
              </a:solidFill>
            </a:endParaRPr>
          </a:p>
        </p:txBody>
      </p:sp>
      <p:sp>
        <p:nvSpPr>
          <p:cNvPr id="14" name="TextBox 13"/>
          <p:cNvSpPr txBox="1"/>
          <p:nvPr/>
        </p:nvSpPr>
        <p:spPr>
          <a:xfrm>
            <a:off x="8001024" y="1756124"/>
            <a:ext cx="342000" cy="468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000" dirty="0" smtClean="0">
                <a:solidFill>
                  <a:srgbClr val="FF0000"/>
                </a:solidFill>
              </a:rPr>
              <a:t>Schematic  of  an  assembled  gas  volume</a:t>
            </a:r>
            <a:endParaRPr lang="en-US" sz="2000" dirty="0">
              <a:solidFill>
                <a:srgbClr val="FF0000"/>
              </a:solidFill>
            </a:endParaRPr>
          </a:p>
        </p:txBody>
      </p:sp>
      <p:sp>
        <p:nvSpPr>
          <p:cNvPr id="13" name="Slide Number Placeholder 12"/>
          <p:cNvSpPr>
            <a:spLocks noGrp="1"/>
          </p:cNvSpPr>
          <p:nvPr>
            <p:ph type="sldNum" sz="quarter" idx="12"/>
          </p:nvPr>
        </p:nvSpPr>
        <p:spPr/>
        <p:txBody>
          <a:bodyPr/>
          <a:lstStyle/>
          <a:p>
            <a:fld id="{5D0D82D1-030A-4AF5-855D-82A44DD93AEE}" type="slidenum">
              <a:rPr lang="en-US" smtClean="0"/>
              <a:pPr/>
              <a:t>31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1+#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1+#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Dr. B.Satyanarayana, TIFR, Mumbai                                   Panjab University, Chandigarh                                   April 22, 2013</a:t>
            </a:r>
            <a:endParaRPr lang="en-US" dirty="0"/>
          </a:p>
        </p:txBody>
      </p:sp>
      <p:sp>
        <p:nvSpPr>
          <p:cNvPr id="2" name="Title 1"/>
          <p:cNvSpPr>
            <a:spLocks noGrp="1"/>
          </p:cNvSpPr>
          <p:nvPr>
            <p:ph type="title"/>
          </p:nvPr>
        </p:nvSpPr>
        <p:spPr/>
        <p:txBody>
          <a:bodyPr>
            <a:normAutofit fontScale="90000"/>
          </a:bodyPr>
          <a:lstStyle/>
          <a:p>
            <a:r>
              <a:rPr lang="en-US" dirty="0" smtClean="0"/>
              <a:t>Development and characterisation of signal pickup panels</a:t>
            </a:r>
            <a:endParaRPr lang="en-US" dirty="0"/>
          </a:p>
        </p:txBody>
      </p:sp>
      <p:pic>
        <p:nvPicPr>
          <p:cNvPr id="38914" name="Picture 2"/>
          <p:cNvPicPr>
            <a:picLocks noChangeAspect="1" noChangeArrowheads="1"/>
          </p:cNvPicPr>
          <p:nvPr/>
        </p:nvPicPr>
        <p:blipFill>
          <a:blip r:embed="rId3" cstate="print"/>
          <a:srcRect b="28448"/>
          <a:stretch>
            <a:fillRect/>
          </a:stretch>
        </p:blipFill>
        <p:spPr bwMode="auto">
          <a:xfrm>
            <a:off x="3014012" y="5038382"/>
            <a:ext cx="6081703" cy="1431958"/>
          </a:xfrm>
          <a:prstGeom prst="rect">
            <a:avLst/>
          </a:prstGeom>
          <a:ln>
            <a:noFill/>
          </a:ln>
          <a:effectLst>
            <a:outerShdw blurRad="292100" dist="139700" dir="2700000" algn="tl" rotWithShape="0">
              <a:srgbClr val="333333">
                <a:alpha val="65000"/>
              </a:srgbClr>
            </a:outerShdw>
          </a:effectLst>
        </p:spPr>
      </p:pic>
      <p:pic>
        <p:nvPicPr>
          <p:cNvPr id="7" name="Picture 9" descr="i_openended-1v"/>
          <p:cNvPicPr>
            <a:picLocks noChangeAspect="1" noChangeArrowheads="1"/>
          </p:cNvPicPr>
          <p:nvPr/>
        </p:nvPicPr>
        <p:blipFill>
          <a:blip r:embed="rId4" cstate="print"/>
          <a:srcRect/>
          <a:stretch>
            <a:fillRect/>
          </a:stretch>
        </p:blipFill>
        <p:spPr bwMode="auto">
          <a:xfrm>
            <a:off x="3000364" y="1541561"/>
            <a:ext cx="1568492" cy="3468053"/>
          </a:xfrm>
          <a:prstGeom prst="rect">
            <a:avLst/>
          </a:prstGeom>
          <a:ln>
            <a:noFill/>
          </a:ln>
          <a:effectLst>
            <a:outerShdw blurRad="292100" dist="139700" dir="2700000" algn="tl" rotWithShape="0">
              <a:srgbClr val="333333">
                <a:alpha val="65000"/>
              </a:srgbClr>
            </a:outerShdw>
          </a:effectLst>
        </p:spPr>
      </p:pic>
      <p:pic>
        <p:nvPicPr>
          <p:cNvPr id="8" name="Picture 11" descr="i_100ohm-1v"/>
          <p:cNvPicPr>
            <a:picLocks noChangeAspect="1" noChangeArrowheads="1"/>
          </p:cNvPicPr>
          <p:nvPr/>
        </p:nvPicPr>
        <p:blipFill>
          <a:blip r:embed="rId5" cstate="print"/>
          <a:srcRect/>
          <a:stretch>
            <a:fillRect/>
          </a:stretch>
        </p:blipFill>
        <p:spPr bwMode="auto">
          <a:xfrm>
            <a:off x="4631006" y="1522800"/>
            <a:ext cx="1336876" cy="3468053"/>
          </a:xfrm>
          <a:prstGeom prst="rect">
            <a:avLst/>
          </a:prstGeom>
          <a:ln>
            <a:noFill/>
          </a:ln>
          <a:effectLst>
            <a:outerShdw blurRad="292100" dist="139700" dir="2700000" algn="tl" rotWithShape="0">
              <a:srgbClr val="333333">
                <a:alpha val="65000"/>
              </a:srgbClr>
            </a:outerShdw>
          </a:effectLst>
        </p:spPr>
      </p:pic>
      <p:pic>
        <p:nvPicPr>
          <p:cNvPr id="9" name="Picture 14" descr="i_50ohm-1v"/>
          <p:cNvPicPr>
            <a:picLocks noChangeAspect="1" noChangeArrowheads="1"/>
          </p:cNvPicPr>
          <p:nvPr/>
        </p:nvPicPr>
        <p:blipFill>
          <a:blip r:embed="rId6" cstate="print"/>
          <a:srcRect/>
          <a:stretch>
            <a:fillRect/>
          </a:stretch>
        </p:blipFill>
        <p:spPr bwMode="auto">
          <a:xfrm>
            <a:off x="6033841" y="1522800"/>
            <a:ext cx="1365320" cy="3468053"/>
          </a:xfrm>
          <a:prstGeom prst="rect">
            <a:avLst/>
          </a:prstGeom>
          <a:ln>
            <a:noFill/>
          </a:ln>
          <a:effectLst>
            <a:outerShdw blurRad="292100" dist="139700" dir="2700000" algn="tl" rotWithShape="0">
              <a:srgbClr val="333333">
                <a:alpha val="65000"/>
              </a:srgbClr>
            </a:outerShdw>
          </a:effectLst>
        </p:spPr>
      </p:pic>
      <p:pic>
        <p:nvPicPr>
          <p:cNvPr id="10" name="Picture 18" descr="pot_48pt2ohm"/>
          <p:cNvPicPr>
            <a:picLocks noChangeAspect="1" noChangeArrowheads="1"/>
          </p:cNvPicPr>
          <p:nvPr/>
        </p:nvPicPr>
        <p:blipFill>
          <a:blip r:embed="rId7" cstate="print"/>
          <a:srcRect/>
          <a:stretch>
            <a:fillRect/>
          </a:stretch>
        </p:blipFill>
        <p:spPr bwMode="auto">
          <a:xfrm>
            <a:off x="7454544" y="1522800"/>
            <a:ext cx="1528671" cy="1548943"/>
          </a:xfrm>
          <a:prstGeom prst="rect">
            <a:avLst/>
          </a:prstGeom>
          <a:ln>
            <a:noFill/>
          </a:ln>
          <a:effectLst>
            <a:outerShdw blurRad="292100" dist="139700" dir="2700000" algn="tl" rotWithShape="0">
              <a:srgbClr val="333333">
                <a:alpha val="65000"/>
              </a:srgbClr>
            </a:outerShdw>
          </a:effectLst>
        </p:spPr>
      </p:pic>
      <p:pic>
        <p:nvPicPr>
          <p:cNvPr id="11" name="Picture 21" descr="i_47ohm"/>
          <p:cNvPicPr>
            <a:picLocks noChangeAspect="1" noChangeArrowheads="1"/>
          </p:cNvPicPr>
          <p:nvPr/>
        </p:nvPicPr>
        <p:blipFill>
          <a:blip r:embed="rId8" cstate="print"/>
          <a:srcRect/>
          <a:stretch>
            <a:fillRect/>
          </a:stretch>
        </p:blipFill>
        <p:spPr bwMode="auto">
          <a:xfrm>
            <a:off x="7472485" y="3140830"/>
            <a:ext cx="1528671" cy="1830361"/>
          </a:xfrm>
          <a:prstGeom prst="rect">
            <a:avLst/>
          </a:prstGeom>
          <a:ln>
            <a:noFill/>
          </a:ln>
          <a:effectLst>
            <a:outerShdw blurRad="292100" dist="139700" dir="2700000" algn="tl" rotWithShape="0">
              <a:srgbClr val="333333">
                <a:alpha val="65000"/>
              </a:srgbClr>
            </a:outerShdw>
          </a:effectLst>
        </p:spPr>
      </p:pic>
      <p:pic>
        <p:nvPicPr>
          <p:cNvPr id="13" name="Picture 14" descr="P1010006"/>
          <p:cNvPicPr>
            <a:picLocks noChangeAspect="1" noChangeArrowheads="1"/>
          </p:cNvPicPr>
          <p:nvPr/>
        </p:nvPicPr>
        <p:blipFill>
          <a:blip r:embed="rId9" cstate="print"/>
          <a:srcRect/>
          <a:stretch>
            <a:fillRect/>
          </a:stretch>
        </p:blipFill>
        <p:spPr>
          <a:xfrm>
            <a:off x="71406" y="1524001"/>
            <a:ext cx="2880000" cy="2160000"/>
          </a:xfrm>
          <a:prstGeom prst="rect">
            <a:avLst/>
          </a:prstGeom>
          <a:ln>
            <a:noFill/>
          </a:ln>
          <a:effectLst>
            <a:outerShdw blurRad="292100" dist="139700" dir="2700000" algn="tl" rotWithShape="0">
              <a:srgbClr val="333333">
                <a:alpha val="65000"/>
              </a:srgbClr>
            </a:outerShdw>
          </a:effectLst>
        </p:spPr>
      </p:pic>
      <p:pic>
        <p:nvPicPr>
          <p:cNvPr id="12" name="Picture 3" descr="E:\bsn\progress\feb.jpg"/>
          <p:cNvPicPr>
            <a:picLocks noChangeAspect="1" noChangeArrowheads="1"/>
          </p:cNvPicPr>
          <p:nvPr/>
        </p:nvPicPr>
        <p:blipFill>
          <a:blip r:embed="rId10" cstate="print"/>
          <a:srcRect/>
          <a:stretch>
            <a:fillRect/>
          </a:stretch>
        </p:blipFill>
        <p:spPr bwMode="auto">
          <a:xfrm>
            <a:off x="71406" y="3742048"/>
            <a:ext cx="2880000" cy="1865994"/>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3786182" y="4320000"/>
            <a:ext cx="720000" cy="360000"/>
          </a:xfrm>
          <a:prstGeom prst="rect">
            <a:avLst/>
          </a:prstGeom>
          <a:noFill/>
        </p:spPr>
        <p:txBody>
          <a:bodyPr wrap="square" rtlCol="0" anchor="ctr" anchorCtr="1">
            <a:spAutoFit/>
          </a:bodyPr>
          <a:lstStyle/>
          <a:p>
            <a:r>
              <a:rPr lang="en-US" dirty="0" smtClean="0">
                <a:solidFill>
                  <a:srgbClr val="FF0000"/>
                </a:solidFill>
              </a:rPr>
              <a:t>Open</a:t>
            </a:r>
            <a:endParaRPr lang="en-US" dirty="0">
              <a:solidFill>
                <a:srgbClr val="FF0000"/>
              </a:solidFill>
            </a:endParaRPr>
          </a:p>
        </p:txBody>
      </p:sp>
      <p:sp>
        <p:nvSpPr>
          <p:cNvPr id="18" name="TextBox 17"/>
          <p:cNvSpPr txBox="1"/>
          <p:nvPr/>
        </p:nvSpPr>
        <p:spPr>
          <a:xfrm>
            <a:off x="5209322" y="4320000"/>
            <a:ext cx="720000" cy="360000"/>
          </a:xfrm>
          <a:prstGeom prst="rect">
            <a:avLst/>
          </a:prstGeom>
          <a:noFill/>
        </p:spPr>
        <p:txBody>
          <a:bodyPr wrap="square" rtlCol="0" anchor="ctr" anchorCtr="1">
            <a:spAutoFit/>
          </a:bodyPr>
          <a:lstStyle/>
          <a:p>
            <a:r>
              <a:rPr lang="en-US" dirty="0" smtClean="0">
                <a:solidFill>
                  <a:srgbClr val="FF0000"/>
                </a:solidFill>
              </a:rPr>
              <a:t>100</a:t>
            </a:r>
            <a:r>
              <a:rPr lang="el-GR" dirty="0" smtClean="0">
                <a:solidFill>
                  <a:srgbClr val="FF0000"/>
                </a:solidFill>
              </a:rPr>
              <a:t>Ω</a:t>
            </a:r>
            <a:endParaRPr lang="en-US" dirty="0">
              <a:solidFill>
                <a:srgbClr val="FF0000"/>
              </a:solidFill>
            </a:endParaRPr>
          </a:p>
        </p:txBody>
      </p:sp>
      <p:sp>
        <p:nvSpPr>
          <p:cNvPr id="20" name="TextBox 19"/>
          <p:cNvSpPr txBox="1"/>
          <p:nvPr/>
        </p:nvSpPr>
        <p:spPr>
          <a:xfrm>
            <a:off x="6638082" y="4320000"/>
            <a:ext cx="720000" cy="360000"/>
          </a:xfrm>
          <a:prstGeom prst="rect">
            <a:avLst/>
          </a:prstGeom>
          <a:noFill/>
        </p:spPr>
        <p:txBody>
          <a:bodyPr wrap="square" rtlCol="0" anchor="ctr" anchorCtr="1">
            <a:spAutoFit/>
          </a:bodyPr>
          <a:lstStyle/>
          <a:p>
            <a:r>
              <a:rPr lang="en-US" dirty="0" smtClean="0">
                <a:solidFill>
                  <a:srgbClr val="FF0000"/>
                </a:solidFill>
              </a:rPr>
              <a:t>51</a:t>
            </a:r>
            <a:r>
              <a:rPr lang="el-GR" dirty="0" smtClean="0">
                <a:solidFill>
                  <a:srgbClr val="FF0000"/>
                </a:solidFill>
              </a:rPr>
              <a:t>Ω</a:t>
            </a:r>
            <a:endParaRPr lang="en-US" dirty="0">
              <a:solidFill>
                <a:srgbClr val="FF0000"/>
              </a:solidFill>
            </a:endParaRPr>
          </a:p>
        </p:txBody>
      </p:sp>
      <p:sp>
        <p:nvSpPr>
          <p:cNvPr id="21" name="TextBox 20"/>
          <p:cNvSpPr txBox="1"/>
          <p:nvPr/>
        </p:nvSpPr>
        <p:spPr>
          <a:xfrm>
            <a:off x="8072462" y="2500306"/>
            <a:ext cx="857256" cy="369332"/>
          </a:xfrm>
          <a:prstGeom prst="rect">
            <a:avLst/>
          </a:prstGeom>
          <a:noFill/>
        </p:spPr>
        <p:txBody>
          <a:bodyPr wrap="square" rtlCol="0" anchor="ctr" anchorCtr="1">
            <a:spAutoFit/>
          </a:bodyPr>
          <a:lstStyle/>
          <a:p>
            <a:r>
              <a:rPr lang="en-US" dirty="0" smtClean="0">
                <a:solidFill>
                  <a:srgbClr val="FF0000"/>
                </a:solidFill>
              </a:rPr>
              <a:t>48.2</a:t>
            </a:r>
            <a:r>
              <a:rPr lang="el-GR" dirty="0" smtClean="0">
                <a:solidFill>
                  <a:srgbClr val="FF0000"/>
                </a:solidFill>
              </a:rPr>
              <a:t>Ω</a:t>
            </a:r>
            <a:endParaRPr lang="en-US" dirty="0">
              <a:solidFill>
                <a:srgbClr val="FF0000"/>
              </a:solidFill>
            </a:endParaRPr>
          </a:p>
        </p:txBody>
      </p:sp>
      <p:sp>
        <p:nvSpPr>
          <p:cNvPr id="22" name="TextBox 21"/>
          <p:cNvSpPr txBox="1"/>
          <p:nvPr/>
        </p:nvSpPr>
        <p:spPr>
          <a:xfrm>
            <a:off x="8223366" y="4320000"/>
            <a:ext cx="720000" cy="369332"/>
          </a:xfrm>
          <a:prstGeom prst="rect">
            <a:avLst/>
          </a:prstGeom>
          <a:noFill/>
        </p:spPr>
        <p:txBody>
          <a:bodyPr wrap="square" rtlCol="0" anchor="ctr" anchorCtr="1">
            <a:spAutoFit/>
          </a:bodyPr>
          <a:lstStyle/>
          <a:p>
            <a:r>
              <a:rPr lang="en-US" dirty="0" smtClean="0">
                <a:solidFill>
                  <a:srgbClr val="FF0000"/>
                </a:solidFill>
              </a:rPr>
              <a:t>47</a:t>
            </a:r>
            <a:r>
              <a:rPr lang="el-GR" dirty="0" smtClean="0">
                <a:solidFill>
                  <a:srgbClr val="FF0000"/>
                </a:solidFill>
              </a:rPr>
              <a:t>Ω</a:t>
            </a:r>
            <a:endParaRPr lang="en-US" dirty="0">
              <a:solidFill>
                <a:srgbClr val="FF0000"/>
              </a:solidFill>
            </a:endParaRPr>
          </a:p>
        </p:txBody>
      </p:sp>
      <p:sp>
        <p:nvSpPr>
          <p:cNvPr id="23" name="TextBox 22"/>
          <p:cNvSpPr txBox="1"/>
          <p:nvPr/>
        </p:nvSpPr>
        <p:spPr>
          <a:xfrm>
            <a:off x="4766644" y="5857892"/>
            <a:ext cx="2520000" cy="360000"/>
          </a:xfrm>
          <a:prstGeom prst="rect">
            <a:avLst/>
          </a:prstGeom>
          <a:noFill/>
        </p:spPr>
        <p:txBody>
          <a:bodyPr wrap="square" rtlCol="0" anchor="ctr" anchorCtr="1">
            <a:spAutoFit/>
          </a:bodyPr>
          <a:lstStyle/>
          <a:p>
            <a:r>
              <a:rPr lang="en-US" sz="2400" dirty="0" smtClean="0">
                <a:solidFill>
                  <a:srgbClr val="FFFF00"/>
                </a:solidFill>
              </a:rPr>
              <a:t>Honeycomb panel</a:t>
            </a:r>
            <a:endParaRPr lang="en-US" sz="2400" dirty="0">
              <a:solidFill>
                <a:srgbClr val="FFFF00"/>
              </a:solidFill>
            </a:endParaRPr>
          </a:p>
        </p:txBody>
      </p:sp>
      <p:sp>
        <p:nvSpPr>
          <p:cNvPr id="24" name="TextBox 23"/>
          <p:cNvSpPr txBox="1"/>
          <p:nvPr/>
        </p:nvSpPr>
        <p:spPr>
          <a:xfrm>
            <a:off x="928662" y="3799838"/>
            <a:ext cx="1584000" cy="360000"/>
          </a:xfrm>
          <a:prstGeom prst="rect">
            <a:avLst/>
          </a:prstGeom>
          <a:noFill/>
        </p:spPr>
        <p:txBody>
          <a:bodyPr wrap="square" rtlCol="0" anchor="ctr" anchorCtr="1">
            <a:spAutoFit/>
          </a:bodyPr>
          <a:lstStyle/>
          <a:p>
            <a:r>
              <a:rPr lang="en-US" sz="2400" dirty="0" smtClean="0">
                <a:solidFill>
                  <a:srgbClr val="FFFF00"/>
                </a:solidFill>
              </a:rPr>
              <a:t>G-10 panel</a:t>
            </a:r>
            <a:endParaRPr lang="en-US" sz="2400" dirty="0">
              <a:solidFill>
                <a:srgbClr val="FFFF00"/>
              </a:solidFill>
            </a:endParaRPr>
          </a:p>
        </p:txBody>
      </p:sp>
      <p:sp>
        <p:nvSpPr>
          <p:cNvPr id="25" name="TextBox 24"/>
          <p:cNvSpPr txBox="1"/>
          <p:nvPr/>
        </p:nvSpPr>
        <p:spPr>
          <a:xfrm>
            <a:off x="857384" y="1585260"/>
            <a:ext cx="1728000" cy="360000"/>
          </a:xfrm>
          <a:prstGeom prst="rect">
            <a:avLst/>
          </a:prstGeom>
          <a:noFill/>
        </p:spPr>
        <p:txBody>
          <a:bodyPr wrap="square" rtlCol="0" anchor="ctr" anchorCtr="1">
            <a:spAutoFit/>
          </a:bodyPr>
          <a:lstStyle/>
          <a:p>
            <a:r>
              <a:rPr lang="en-US" sz="2400" dirty="0" smtClean="0">
                <a:solidFill>
                  <a:srgbClr val="FFFF00"/>
                </a:solidFill>
              </a:rPr>
              <a:t>Foam panel</a:t>
            </a:r>
            <a:endParaRPr lang="en-US" sz="2400" dirty="0">
              <a:solidFill>
                <a:srgbClr val="FFFF00"/>
              </a:solidFill>
            </a:endParaRPr>
          </a:p>
        </p:txBody>
      </p:sp>
      <p:sp>
        <p:nvSpPr>
          <p:cNvPr id="26" name="Text Box 7"/>
          <p:cNvSpPr txBox="1">
            <a:spLocks noChangeArrowheads="1"/>
          </p:cNvSpPr>
          <p:nvPr/>
        </p:nvSpPr>
        <p:spPr bwMode="auto">
          <a:xfrm>
            <a:off x="40912" y="5657226"/>
            <a:ext cx="2952000" cy="792000"/>
          </a:xfrm>
          <a:prstGeom prst="roundRect">
            <a:avLst/>
          </a:prstGeom>
          <a:solidFill>
            <a:srgbClr val="FFFF99"/>
          </a:solidFill>
          <a:ln w="9525">
            <a:noFill/>
            <a:miter lim="800000"/>
            <a:headEnd/>
            <a:tailEnd/>
          </a:ln>
          <a:effectLst/>
        </p:spPr>
        <p:txBody>
          <a:bodyPr anchor="ctr" anchorCtr="1">
            <a:spAutoFit/>
          </a:bodyPr>
          <a:lstStyle/>
          <a:p>
            <a:pPr>
              <a:lnSpc>
                <a:spcPct val="90000"/>
              </a:lnSpc>
              <a:spcBef>
                <a:spcPct val="20000"/>
              </a:spcBef>
              <a:buClr>
                <a:schemeClr val="hlink"/>
              </a:buClr>
              <a:buSzPct val="80000"/>
            </a:pPr>
            <a:r>
              <a:rPr lang="en-US" sz="1500" dirty="0" smtClean="0">
                <a:solidFill>
                  <a:srgbClr val="CC0000"/>
                </a:solidFill>
                <a:latin typeface="Arial" charset="0"/>
                <a:cs typeface="Arial" charset="0"/>
              </a:rPr>
              <a:t>Z</a:t>
            </a:r>
            <a:r>
              <a:rPr lang="en-US" sz="1500" baseline="-25000" dirty="0" smtClean="0">
                <a:solidFill>
                  <a:srgbClr val="CC0000"/>
                </a:solidFill>
                <a:latin typeface="Arial" charset="0"/>
                <a:cs typeface="Arial" charset="0"/>
              </a:rPr>
              <a:t>0</a:t>
            </a:r>
            <a:r>
              <a:rPr lang="en-US" sz="1500" dirty="0" smtClean="0">
                <a:solidFill>
                  <a:srgbClr val="CC0000"/>
                </a:solidFill>
                <a:latin typeface="Arial" charset="0"/>
                <a:cs typeface="Arial" charset="0"/>
              </a:rPr>
              <a:t>: Inject a pulse into the strip; tune the terminating resistance at the far end, until its reflection disappears.</a:t>
            </a:r>
            <a:endParaRPr lang="en-US" sz="1500" dirty="0">
              <a:latin typeface="Arial" charset="0"/>
              <a:cs typeface="Arial" charset="0"/>
            </a:endParaRPr>
          </a:p>
        </p:txBody>
      </p:sp>
      <p:sp>
        <p:nvSpPr>
          <p:cNvPr id="27" name="Slide Number Placeholder 26"/>
          <p:cNvSpPr>
            <a:spLocks noGrp="1"/>
          </p:cNvSpPr>
          <p:nvPr>
            <p:ph type="sldNum" sz="quarter" idx="12"/>
          </p:nvPr>
        </p:nvSpPr>
        <p:spPr/>
        <p:txBody>
          <a:bodyPr/>
          <a:lstStyle/>
          <a:p>
            <a:fld id="{5D0D82D1-030A-4AF5-855D-82A44DD93AEE}" type="slidenum">
              <a:rPr lang="en-US" smtClean="0"/>
              <a:pPr/>
              <a:t>32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0-#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8914"/>
                                        </p:tgtEl>
                                        <p:attrNameLst>
                                          <p:attrName>style.visibility</p:attrName>
                                        </p:attrNameLst>
                                      </p:cBhvr>
                                      <p:to>
                                        <p:strVal val="visible"/>
                                      </p:to>
                                    </p:set>
                                    <p:anim calcmode="lin" valueType="num">
                                      <p:cBhvr additive="base">
                                        <p:cTn id="27" dur="500" fill="hold"/>
                                        <p:tgtEl>
                                          <p:spTgt spid="38914"/>
                                        </p:tgtEl>
                                        <p:attrNameLst>
                                          <p:attrName>ppt_x</p:attrName>
                                        </p:attrNameLst>
                                      </p:cBhvr>
                                      <p:tavLst>
                                        <p:tav tm="0">
                                          <p:val>
                                            <p:strVal val="#ppt_x"/>
                                          </p:val>
                                        </p:tav>
                                        <p:tav tm="100000">
                                          <p:val>
                                            <p:strVal val="#ppt_x"/>
                                          </p:val>
                                        </p:tav>
                                      </p:tavLst>
                                    </p:anim>
                                    <p:anim calcmode="lin" valueType="num">
                                      <p:cBhvr additive="base">
                                        <p:cTn id="28" dur="500" fill="hold"/>
                                        <p:tgtEl>
                                          <p:spTgt spid="389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P spid="21" grpId="0"/>
      <p:bldP spid="22" grpId="0"/>
      <p:bldP spid="23" grpId="0"/>
      <p:bldP spid="24" grpId="0"/>
      <p:bldP spid="25" grpId="0"/>
      <p:bldP spid="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400" dirty="0" smtClean="0"/>
              <a:t>Impedance of transmission line</a:t>
            </a:r>
            <a:endParaRPr lang="en-US" sz="4400" dirty="0"/>
          </a:p>
        </p:txBody>
      </p:sp>
      <p:sp>
        <p:nvSpPr>
          <p:cNvPr id="5" name="Footer Placeholder 4"/>
          <p:cNvSpPr>
            <a:spLocks noGrp="1"/>
          </p:cNvSpPr>
          <p:nvPr>
            <p:ph type="ftr" sz="quarter" idx="11"/>
          </p:nvPr>
        </p:nvSpPr>
        <p:spPr/>
        <p:txBody>
          <a:bodyPr/>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grpSp>
        <p:nvGrpSpPr>
          <p:cNvPr id="2" name="Group 3"/>
          <p:cNvGrpSpPr>
            <a:grpSpLocks/>
          </p:cNvGrpSpPr>
          <p:nvPr/>
        </p:nvGrpSpPr>
        <p:grpSpPr bwMode="auto">
          <a:xfrm>
            <a:off x="1447800" y="1981200"/>
            <a:ext cx="5486400" cy="990600"/>
            <a:chOff x="912" y="1392"/>
            <a:chExt cx="3456" cy="624"/>
          </a:xfrm>
        </p:grpSpPr>
        <p:sp>
          <p:nvSpPr>
            <p:cNvPr id="121" name="Rectangle 4"/>
            <p:cNvSpPr>
              <a:spLocks noChangeArrowheads="1"/>
            </p:cNvSpPr>
            <p:nvPr/>
          </p:nvSpPr>
          <p:spPr bwMode="auto">
            <a:xfrm>
              <a:off x="912" y="1440"/>
              <a:ext cx="3456" cy="528"/>
            </a:xfrm>
            <a:prstGeom prst="rect">
              <a:avLst/>
            </a:prstGeom>
            <a:solidFill>
              <a:srgbClr val="FF9933"/>
            </a:solidFill>
            <a:ln w="9525">
              <a:noFill/>
              <a:miter lim="800000"/>
              <a:headEnd/>
              <a:tailEnd/>
            </a:ln>
            <a:effectLst/>
          </p:spPr>
          <p:txBody>
            <a:bodyPr wrap="none" anchor="ctr"/>
            <a:lstStyle/>
            <a:p>
              <a:pPr fontAlgn="base">
                <a:spcBef>
                  <a:spcPct val="0"/>
                </a:spcBef>
                <a:spcAft>
                  <a:spcPct val="0"/>
                </a:spcAft>
                <a:defRPr/>
              </a:pPr>
              <a:endParaRPr lang="en-US" dirty="0" smtClean="0">
                <a:solidFill>
                  <a:srgbClr val="000000"/>
                </a:solidFill>
                <a:latin typeface="Arial" charset="0"/>
                <a:cs typeface="Arial" charset="0"/>
              </a:endParaRPr>
            </a:p>
          </p:txBody>
        </p:sp>
        <p:sp>
          <p:nvSpPr>
            <p:cNvPr id="122" name="Rectangle 5"/>
            <p:cNvSpPr>
              <a:spLocks noChangeArrowheads="1"/>
            </p:cNvSpPr>
            <p:nvPr/>
          </p:nvSpPr>
          <p:spPr bwMode="auto">
            <a:xfrm>
              <a:off x="912" y="1968"/>
              <a:ext cx="3456" cy="48"/>
            </a:xfrm>
            <a:prstGeom prst="rect">
              <a:avLst/>
            </a:prstGeom>
            <a:solidFill>
              <a:srgbClr val="99CCFF"/>
            </a:solidFill>
            <a:ln w="9525">
              <a:noFill/>
              <a:miter lim="800000"/>
              <a:headEnd/>
              <a:tailEnd/>
            </a:ln>
            <a:effectLst/>
          </p:spPr>
          <p:txBody>
            <a:bodyPr wrap="none" anchor="ctr"/>
            <a:lstStyle/>
            <a:p>
              <a:pPr fontAlgn="base">
                <a:spcBef>
                  <a:spcPct val="0"/>
                </a:spcBef>
                <a:spcAft>
                  <a:spcPct val="0"/>
                </a:spcAft>
                <a:defRPr/>
              </a:pPr>
              <a:endParaRPr lang="en-US" dirty="0" smtClean="0">
                <a:solidFill>
                  <a:srgbClr val="000000"/>
                </a:solidFill>
                <a:latin typeface="Arial" charset="0"/>
                <a:cs typeface="Arial" charset="0"/>
              </a:endParaRPr>
            </a:p>
          </p:txBody>
        </p:sp>
        <p:sp>
          <p:nvSpPr>
            <p:cNvPr id="123" name="Rectangle 6"/>
            <p:cNvSpPr>
              <a:spLocks noChangeArrowheads="1"/>
            </p:cNvSpPr>
            <p:nvPr/>
          </p:nvSpPr>
          <p:spPr bwMode="auto">
            <a:xfrm>
              <a:off x="912" y="1392"/>
              <a:ext cx="480" cy="48"/>
            </a:xfrm>
            <a:prstGeom prst="rect">
              <a:avLst/>
            </a:prstGeom>
            <a:solidFill>
              <a:srgbClr val="99CCFF"/>
            </a:solidFill>
            <a:ln w="9525">
              <a:noFill/>
              <a:miter lim="800000"/>
              <a:headEnd/>
              <a:tailEnd/>
            </a:ln>
            <a:effectLst/>
          </p:spPr>
          <p:txBody>
            <a:bodyPr wrap="none" anchor="ctr"/>
            <a:lstStyle/>
            <a:p>
              <a:pPr fontAlgn="base">
                <a:spcBef>
                  <a:spcPct val="0"/>
                </a:spcBef>
                <a:spcAft>
                  <a:spcPct val="0"/>
                </a:spcAft>
                <a:defRPr/>
              </a:pPr>
              <a:endParaRPr lang="en-US" dirty="0" smtClean="0">
                <a:solidFill>
                  <a:srgbClr val="000000"/>
                </a:solidFill>
                <a:latin typeface="Arial" charset="0"/>
                <a:cs typeface="Arial" charset="0"/>
              </a:endParaRPr>
            </a:p>
          </p:txBody>
        </p:sp>
        <p:sp>
          <p:nvSpPr>
            <p:cNvPr id="124" name="Rectangle 7"/>
            <p:cNvSpPr>
              <a:spLocks noChangeArrowheads="1"/>
            </p:cNvSpPr>
            <p:nvPr/>
          </p:nvSpPr>
          <p:spPr bwMode="auto">
            <a:xfrm>
              <a:off x="1488" y="1392"/>
              <a:ext cx="480" cy="48"/>
            </a:xfrm>
            <a:prstGeom prst="rect">
              <a:avLst/>
            </a:prstGeom>
            <a:solidFill>
              <a:srgbClr val="99CCFF"/>
            </a:solidFill>
            <a:ln w="9525">
              <a:noFill/>
              <a:miter lim="800000"/>
              <a:headEnd/>
              <a:tailEnd/>
            </a:ln>
            <a:effectLst/>
          </p:spPr>
          <p:txBody>
            <a:bodyPr wrap="none" anchor="ctr"/>
            <a:lstStyle/>
            <a:p>
              <a:pPr fontAlgn="base">
                <a:spcBef>
                  <a:spcPct val="0"/>
                </a:spcBef>
                <a:spcAft>
                  <a:spcPct val="0"/>
                </a:spcAft>
                <a:defRPr/>
              </a:pPr>
              <a:endParaRPr lang="en-US" dirty="0" smtClean="0">
                <a:solidFill>
                  <a:srgbClr val="000000"/>
                </a:solidFill>
                <a:latin typeface="Arial" charset="0"/>
                <a:cs typeface="Arial" charset="0"/>
              </a:endParaRPr>
            </a:p>
          </p:txBody>
        </p:sp>
        <p:sp>
          <p:nvSpPr>
            <p:cNvPr id="125" name="Rectangle 8"/>
            <p:cNvSpPr>
              <a:spLocks noChangeArrowheads="1"/>
            </p:cNvSpPr>
            <p:nvPr/>
          </p:nvSpPr>
          <p:spPr bwMode="auto">
            <a:xfrm>
              <a:off x="2064" y="1392"/>
              <a:ext cx="480" cy="48"/>
            </a:xfrm>
            <a:prstGeom prst="rect">
              <a:avLst/>
            </a:prstGeom>
            <a:solidFill>
              <a:srgbClr val="99CCFF"/>
            </a:solidFill>
            <a:ln w="9525">
              <a:noFill/>
              <a:miter lim="800000"/>
              <a:headEnd/>
              <a:tailEnd/>
            </a:ln>
            <a:effectLst/>
          </p:spPr>
          <p:txBody>
            <a:bodyPr wrap="none" anchor="ctr"/>
            <a:lstStyle/>
            <a:p>
              <a:pPr fontAlgn="base">
                <a:spcBef>
                  <a:spcPct val="0"/>
                </a:spcBef>
                <a:spcAft>
                  <a:spcPct val="0"/>
                </a:spcAft>
                <a:defRPr/>
              </a:pPr>
              <a:endParaRPr lang="en-US" dirty="0" smtClean="0">
                <a:solidFill>
                  <a:srgbClr val="000000"/>
                </a:solidFill>
                <a:latin typeface="Arial" charset="0"/>
                <a:cs typeface="Arial" charset="0"/>
              </a:endParaRPr>
            </a:p>
          </p:txBody>
        </p:sp>
        <p:sp>
          <p:nvSpPr>
            <p:cNvPr id="126" name="Rectangle 9"/>
            <p:cNvSpPr>
              <a:spLocks noChangeArrowheads="1"/>
            </p:cNvSpPr>
            <p:nvPr/>
          </p:nvSpPr>
          <p:spPr bwMode="auto">
            <a:xfrm>
              <a:off x="2640" y="1392"/>
              <a:ext cx="480" cy="48"/>
            </a:xfrm>
            <a:prstGeom prst="rect">
              <a:avLst/>
            </a:prstGeom>
            <a:solidFill>
              <a:srgbClr val="99CCFF"/>
            </a:solidFill>
            <a:ln w="9525">
              <a:noFill/>
              <a:miter lim="800000"/>
              <a:headEnd/>
              <a:tailEnd/>
            </a:ln>
            <a:effectLst/>
          </p:spPr>
          <p:txBody>
            <a:bodyPr wrap="none" anchor="ctr"/>
            <a:lstStyle/>
            <a:p>
              <a:pPr fontAlgn="base">
                <a:spcBef>
                  <a:spcPct val="0"/>
                </a:spcBef>
                <a:spcAft>
                  <a:spcPct val="0"/>
                </a:spcAft>
                <a:defRPr/>
              </a:pPr>
              <a:endParaRPr lang="en-US" dirty="0" smtClean="0">
                <a:solidFill>
                  <a:srgbClr val="000000"/>
                </a:solidFill>
                <a:latin typeface="Arial" charset="0"/>
                <a:cs typeface="Arial" charset="0"/>
              </a:endParaRPr>
            </a:p>
          </p:txBody>
        </p:sp>
        <p:sp>
          <p:nvSpPr>
            <p:cNvPr id="127" name="Rectangle 10"/>
            <p:cNvSpPr>
              <a:spLocks noChangeArrowheads="1"/>
            </p:cNvSpPr>
            <p:nvPr/>
          </p:nvSpPr>
          <p:spPr bwMode="auto">
            <a:xfrm>
              <a:off x="3216" y="1392"/>
              <a:ext cx="480" cy="48"/>
            </a:xfrm>
            <a:prstGeom prst="rect">
              <a:avLst/>
            </a:prstGeom>
            <a:solidFill>
              <a:srgbClr val="99CCFF"/>
            </a:solidFill>
            <a:ln w="9525">
              <a:noFill/>
              <a:miter lim="800000"/>
              <a:headEnd/>
              <a:tailEnd/>
            </a:ln>
            <a:effectLst/>
          </p:spPr>
          <p:txBody>
            <a:bodyPr wrap="none" anchor="ctr"/>
            <a:lstStyle/>
            <a:p>
              <a:pPr fontAlgn="base">
                <a:spcBef>
                  <a:spcPct val="0"/>
                </a:spcBef>
                <a:spcAft>
                  <a:spcPct val="0"/>
                </a:spcAft>
                <a:defRPr/>
              </a:pPr>
              <a:endParaRPr lang="en-US" dirty="0" smtClean="0">
                <a:solidFill>
                  <a:srgbClr val="000000"/>
                </a:solidFill>
                <a:latin typeface="Arial" charset="0"/>
                <a:cs typeface="Arial" charset="0"/>
              </a:endParaRPr>
            </a:p>
          </p:txBody>
        </p:sp>
        <p:sp>
          <p:nvSpPr>
            <p:cNvPr id="128" name="Rectangle 11"/>
            <p:cNvSpPr>
              <a:spLocks noChangeArrowheads="1"/>
            </p:cNvSpPr>
            <p:nvPr/>
          </p:nvSpPr>
          <p:spPr bwMode="auto">
            <a:xfrm>
              <a:off x="3792" y="1392"/>
              <a:ext cx="480" cy="48"/>
            </a:xfrm>
            <a:prstGeom prst="rect">
              <a:avLst/>
            </a:prstGeom>
            <a:solidFill>
              <a:srgbClr val="99CCFF"/>
            </a:solidFill>
            <a:ln w="9525">
              <a:noFill/>
              <a:miter lim="800000"/>
              <a:headEnd/>
              <a:tailEnd/>
            </a:ln>
            <a:effectLst/>
          </p:spPr>
          <p:txBody>
            <a:bodyPr wrap="none" anchor="ctr"/>
            <a:lstStyle/>
            <a:p>
              <a:pPr fontAlgn="base">
                <a:spcBef>
                  <a:spcPct val="0"/>
                </a:spcBef>
                <a:spcAft>
                  <a:spcPct val="0"/>
                </a:spcAft>
                <a:defRPr/>
              </a:pPr>
              <a:endParaRPr lang="en-US" dirty="0" smtClean="0">
                <a:solidFill>
                  <a:srgbClr val="000000"/>
                </a:solidFill>
                <a:latin typeface="Arial" charset="0"/>
                <a:cs typeface="Arial" charset="0"/>
              </a:endParaRPr>
            </a:p>
          </p:txBody>
        </p:sp>
      </p:grpSp>
      <p:grpSp>
        <p:nvGrpSpPr>
          <p:cNvPr id="3" name="Group 12"/>
          <p:cNvGrpSpPr>
            <a:grpSpLocks/>
          </p:cNvGrpSpPr>
          <p:nvPr/>
        </p:nvGrpSpPr>
        <p:grpSpPr bwMode="auto">
          <a:xfrm>
            <a:off x="3276600" y="1676400"/>
            <a:ext cx="685800" cy="366713"/>
            <a:chOff x="2064" y="1152"/>
            <a:chExt cx="432" cy="231"/>
          </a:xfrm>
        </p:grpSpPr>
        <p:sp>
          <p:nvSpPr>
            <p:cNvPr id="130" name="Text Box 13"/>
            <p:cNvSpPr txBox="1">
              <a:spLocks noChangeArrowheads="1"/>
            </p:cNvSpPr>
            <p:nvPr/>
          </p:nvSpPr>
          <p:spPr bwMode="auto">
            <a:xfrm>
              <a:off x="2160" y="1152"/>
              <a:ext cx="220" cy="231"/>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dirty="0" smtClean="0">
                  <a:solidFill>
                    <a:srgbClr val="000000"/>
                  </a:solidFill>
                  <a:latin typeface="Times New Roman" pitchFamily="18" charset="0"/>
                  <a:cs typeface="Arial" charset="0"/>
                </a:rPr>
                <a:t>w</a:t>
              </a:r>
            </a:p>
          </p:txBody>
        </p:sp>
        <p:sp>
          <p:nvSpPr>
            <p:cNvPr id="131" name="Line 14"/>
            <p:cNvSpPr>
              <a:spLocks noChangeShapeType="1"/>
            </p:cNvSpPr>
            <p:nvPr/>
          </p:nvSpPr>
          <p:spPr bwMode="auto">
            <a:xfrm flipH="1">
              <a:off x="2064" y="1296"/>
              <a:ext cx="144" cy="0"/>
            </a:xfrm>
            <a:prstGeom prst="line">
              <a:avLst/>
            </a:prstGeom>
            <a:noFill/>
            <a:ln w="19050">
              <a:solidFill>
                <a:srgbClr val="000000"/>
              </a:solidFill>
              <a:round/>
              <a:headEnd/>
              <a:tailEnd type="triangle" w="med" len="med"/>
            </a:ln>
            <a:effectLst/>
          </p:spPr>
          <p:txBody>
            <a:bodyPr/>
            <a:lstStyle/>
            <a:p>
              <a:pPr fontAlgn="base">
                <a:spcBef>
                  <a:spcPct val="0"/>
                </a:spcBef>
                <a:spcAft>
                  <a:spcPct val="0"/>
                </a:spcAft>
                <a:defRPr/>
              </a:pPr>
              <a:endParaRPr lang="en-US" dirty="0" smtClean="0">
                <a:solidFill>
                  <a:srgbClr val="000000"/>
                </a:solidFill>
                <a:latin typeface="Arial" charset="0"/>
                <a:cs typeface="Arial" charset="0"/>
              </a:endParaRPr>
            </a:p>
          </p:txBody>
        </p:sp>
        <p:sp>
          <p:nvSpPr>
            <p:cNvPr id="132" name="Line 15"/>
            <p:cNvSpPr>
              <a:spLocks noChangeShapeType="1"/>
            </p:cNvSpPr>
            <p:nvPr/>
          </p:nvSpPr>
          <p:spPr bwMode="auto">
            <a:xfrm>
              <a:off x="2352" y="1296"/>
              <a:ext cx="144" cy="0"/>
            </a:xfrm>
            <a:prstGeom prst="line">
              <a:avLst/>
            </a:prstGeom>
            <a:noFill/>
            <a:ln w="19050">
              <a:solidFill>
                <a:srgbClr val="000000"/>
              </a:solidFill>
              <a:round/>
              <a:headEnd/>
              <a:tailEnd type="triangle" w="med" len="med"/>
            </a:ln>
            <a:effectLst/>
          </p:spPr>
          <p:txBody>
            <a:bodyPr/>
            <a:lstStyle/>
            <a:p>
              <a:pPr fontAlgn="base">
                <a:spcBef>
                  <a:spcPct val="0"/>
                </a:spcBef>
                <a:spcAft>
                  <a:spcPct val="0"/>
                </a:spcAft>
                <a:defRPr/>
              </a:pPr>
              <a:endParaRPr lang="en-US" dirty="0" smtClean="0">
                <a:solidFill>
                  <a:srgbClr val="000000"/>
                </a:solidFill>
                <a:latin typeface="Arial" charset="0"/>
                <a:cs typeface="Arial" charset="0"/>
              </a:endParaRPr>
            </a:p>
          </p:txBody>
        </p:sp>
      </p:grpSp>
      <p:grpSp>
        <p:nvGrpSpPr>
          <p:cNvPr id="4" name="Group 16"/>
          <p:cNvGrpSpPr>
            <a:grpSpLocks/>
          </p:cNvGrpSpPr>
          <p:nvPr/>
        </p:nvGrpSpPr>
        <p:grpSpPr bwMode="auto">
          <a:xfrm>
            <a:off x="6934200" y="2057400"/>
            <a:ext cx="298450" cy="838200"/>
            <a:chOff x="4368" y="1440"/>
            <a:chExt cx="188" cy="528"/>
          </a:xfrm>
        </p:grpSpPr>
        <p:sp>
          <p:nvSpPr>
            <p:cNvPr id="134" name="Text Box 17"/>
            <p:cNvSpPr txBox="1">
              <a:spLocks noChangeArrowheads="1"/>
            </p:cNvSpPr>
            <p:nvPr/>
          </p:nvSpPr>
          <p:spPr bwMode="auto">
            <a:xfrm>
              <a:off x="4368" y="1545"/>
              <a:ext cx="188" cy="231"/>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dirty="0" smtClean="0">
                  <a:solidFill>
                    <a:srgbClr val="000000"/>
                  </a:solidFill>
                  <a:latin typeface="Times New Roman" pitchFamily="18" charset="0"/>
                  <a:cs typeface="Arial" charset="0"/>
                </a:rPr>
                <a:t>h</a:t>
              </a:r>
            </a:p>
          </p:txBody>
        </p:sp>
        <p:sp>
          <p:nvSpPr>
            <p:cNvPr id="135" name="Line 18"/>
            <p:cNvSpPr>
              <a:spLocks noChangeShapeType="1"/>
            </p:cNvSpPr>
            <p:nvPr/>
          </p:nvSpPr>
          <p:spPr bwMode="auto">
            <a:xfrm flipV="1">
              <a:off x="4464" y="1440"/>
              <a:ext cx="0" cy="144"/>
            </a:xfrm>
            <a:prstGeom prst="line">
              <a:avLst/>
            </a:prstGeom>
            <a:noFill/>
            <a:ln w="19050">
              <a:solidFill>
                <a:srgbClr val="000000"/>
              </a:solidFill>
              <a:round/>
              <a:headEnd/>
              <a:tailEnd type="triangle" w="med" len="med"/>
            </a:ln>
            <a:effectLst/>
          </p:spPr>
          <p:txBody>
            <a:bodyPr/>
            <a:lstStyle/>
            <a:p>
              <a:pPr fontAlgn="base">
                <a:spcBef>
                  <a:spcPct val="0"/>
                </a:spcBef>
                <a:spcAft>
                  <a:spcPct val="0"/>
                </a:spcAft>
                <a:defRPr/>
              </a:pPr>
              <a:endParaRPr lang="en-US" dirty="0" smtClean="0">
                <a:solidFill>
                  <a:srgbClr val="000000"/>
                </a:solidFill>
                <a:latin typeface="Arial" charset="0"/>
                <a:cs typeface="Arial" charset="0"/>
              </a:endParaRPr>
            </a:p>
          </p:txBody>
        </p:sp>
        <p:sp>
          <p:nvSpPr>
            <p:cNvPr id="136" name="Line 19"/>
            <p:cNvSpPr>
              <a:spLocks noChangeShapeType="1"/>
            </p:cNvSpPr>
            <p:nvPr/>
          </p:nvSpPr>
          <p:spPr bwMode="auto">
            <a:xfrm>
              <a:off x="4464" y="1728"/>
              <a:ext cx="0" cy="240"/>
            </a:xfrm>
            <a:prstGeom prst="line">
              <a:avLst/>
            </a:prstGeom>
            <a:noFill/>
            <a:ln w="19050">
              <a:solidFill>
                <a:srgbClr val="000000"/>
              </a:solidFill>
              <a:round/>
              <a:headEnd/>
              <a:tailEnd type="triangle" w="med" len="med"/>
            </a:ln>
            <a:effectLst/>
          </p:spPr>
          <p:txBody>
            <a:bodyPr/>
            <a:lstStyle/>
            <a:p>
              <a:pPr fontAlgn="base">
                <a:spcBef>
                  <a:spcPct val="0"/>
                </a:spcBef>
                <a:spcAft>
                  <a:spcPct val="0"/>
                </a:spcAft>
                <a:defRPr/>
              </a:pPr>
              <a:endParaRPr lang="en-US" dirty="0" smtClean="0">
                <a:solidFill>
                  <a:srgbClr val="000000"/>
                </a:solidFill>
                <a:latin typeface="Arial" charset="0"/>
                <a:cs typeface="Arial" charset="0"/>
              </a:endParaRPr>
            </a:p>
          </p:txBody>
        </p:sp>
      </p:grpSp>
      <p:sp>
        <p:nvSpPr>
          <p:cNvPr id="137" name="Text Box 20"/>
          <p:cNvSpPr txBox="1">
            <a:spLocks noChangeArrowheads="1"/>
          </p:cNvSpPr>
          <p:nvPr/>
        </p:nvSpPr>
        <p:spPr bwMode="auto">
          <a:xfrm>
            <a:off x="1676400" y="2209800"/>
            <a:ext cx="385763" cy="457200"/>
          </a:xfrm>
          <a:prstGeom prst="rect">
            <a:avLst/>
          </a:prstGeom>
          <a:solidFill>
            <a:srgbClr val="CCFFFF"/>
          </a:solidFill>
          <a:ln w="9525">
            <a:noFill/>
            <a:miter lim="800000"/>
            <a:headEnd/>
            <a:tailEnd/>
          </a:ln>
          <a:effectLst/>
        </p:spPr>
        <p:txBody>
          <a:bodyPr wrap="none" anchor="ctr" anchorCtr="1">
            <a:spAutoFit/>
          </a:bodyPr>
          <a:lstStyle/>
          <a:p>
            <a:pPr fontAlgn="base">
              <a:spcBef>
                <a:spcPct val="0"/>
              </a:spcBef>
              <a:spcAft>
                <a:spcPct val="0"/>
              </a:spcAft>
            </a:pPr>
            <a:r>
              <a:rPr lang="en-US" sz="2400" dirty="0">
                <a:solidFill>
                  <a:srgbClr val="000000"/>
                </a:solidFill>
                <a:latin typeface="Symbol" pitchFamily="18" charset="2"/>
                <a:cs typeface="Arial" charset="0"/>
              </a:rPr>
              <a:t>e</a:t>
            </a:r>
            <a:r>
              <a:rPr lang="en-US" sz="2400" baseline="-25000" dirty="0">
                <a:solidFill>
                  <a:srgbClr val="000000"/>
                </a:solidFill>
                <a:latin typeface="Times New Roman" pitchFamily="18" charset="0"/>
                <a:cs typeface="Arial" charset="0"/>
              </a:rPr>
              <a:t>r</a:t>
            </a:r>
          </a:p>
        </p:txBody>
      </p:sp>
      <p:sp>
        <p:nvSpPr>
          <p:cNvPr id="138" name="Text Box 21"/>
          <p:cNvSpPr txBox="1">
            <a:spLocks noChangeArrowheads="1"/>
          </p:cNvSpPr>
          <p:nvPr/>
        </p:nvSpPr>
        <p:spPr bwMode="auto">
          <a:xfrm>
            <a:off x="4714876" y="1643050"/>
            <a:ext cx="1498600" cy="366713"/>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dirty="0">
                <a:solidFill>
                  <a:srgbClr val="000000"/>
                </a:solidFill>
                <a:latin typeface="Times New Roman" pitchFamily="18" charset="0"/>
                <a:cs typeface="Arial" charset="0"/>
              </a:rPr>
              <a:t>Readout strips</a:t>
            </a:r>
          </a:p>
        </p:txBody>
      </p:sp>
      <p:sp>
        <p:nvSpPr>
          <p:cNvPr id="139" name="Text Box 22"/>
          <p:cNvSpPr txBox="1">
            <a:spLocks noChangeArrowheads="1"/>
          </p:cNvSpPr>
          <p:nvPr/>
        </p:nvSpPr>
        <p:spPr bwMode="auto">
          <a:xfrm>
            <a:off x="5487994" y="2928934"/>
            <a:ext cx="1435100" cy="366713"/>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dirty="0">
                <a:solidFill>
                  <a:srgbClr val="000000"/>
                </a:solidFill>
                <a:latin typeface="Times New Roman" pitchFamily="18" charset="0"/>
                <a:cs typeface="Arial" charset="0"/>
              </a:rPr>
              <a:t>Ground plane</a:t>
            </a:r>
          </a:p>
        </p:txBody>
      </p:sp>
      <p:graphicFrame>
        <p:nvGraphicFramePr>
          <p:cNvPr id="144" name="Object 27"/>
          <p:cNvGraphicFramePr>
            <a:graphicFrameLocks noChangeAspect="1"/>
          </p:cNvGraphicFramePr>
          <p:nvPr/>
        </p:nvGraphicFramePr>
        <p:xfrm>
          <a:off x="3557588" y="3505200"/>
          <a:ext cx="3300412" cy="725488"/>
        </p:xfrm>
        <a:graphic>
          <a:graphicData uri="http://schemas.openxmlformats.org/presentationml/2006/ole">
            <p:oleObj spid="_x0000_s8194" name="Equation" r:id="rId4" imgW="1790640" imgH="393480" progId="Equation.3">
              <p:embed/>
            </p:oleObj>
          </a:graphicData>
        </a:graphic>
      </p:graphicFrame>
      <p:graphicFrame>
        <p:nvGraphicFramePr>
          <p:cNvPr id="145" name="Object 28"/>
          <p:cNvGraphicFramePr>
            <a:graphicFrameLocks noChangeAspect="1"/>
          </p:cNvGraphicFramePr>
          <p:nvPr/>
        </p:nvGraphicFramePr>
        <p:xfrm>
          <a:off x="1579563" y="3683000"/>
          <a:ext cx="1176337" cy="401638"/>
        </p:xfrm>
        <a:graphic>
          <a:graphicData uri="http://schemas.openxmlformats.org/presentationml/2006/ole">
            <p:oleObj spid="_x0000_s8195" name="Equation" r:id="rId5" imgW="520560" imgH="177480" progId="Equation.3">
              <p:embed/>
            </p:oleObj>
          </a:graphicData>
        </a:graphic>
      </p:graphicFrame>
      <p:graphicFrame>
        <p:nvGraphicFramePr>
          <p:cNvPr id="146" name="Object 29"/>
          <p:cNvGraphicFramePr>
            <a:graphicFrameLocks noChangeAspect="1"/>
          </p:cNvGraphicFramePr>
          <p:nvPr/>
        </p:nvGraphicFramePr>
        <p:xfrm>
          <a:off x="2276475" y="4419600"/>
          <a:ext cx="3556000" cy="842963"/>
        </p:xfrm>
        <a:graphic>
          <a:graphicData uri="http://schemas.openxmlformats.org/presentationml/2006/ole">
            <p:oleObj spid="_x0000_s8196" name="Equation" r:id="rId6" imgW="1930320" imgH="457200" progId="Equation.3">
              <p:embed/>
            </p:oleObj>
          </a:graphicData>
        </a:graphic>
      </p:graphicFrame>
      <p:graphicFrame>
        <p:nvGraphicFramePr>
          <p:cNvPr id="147" name="Object 30"/>
          <p:cNvGraphicFramePr>
            <a:graphicFrameLocks noChangeAspect="1"/>
          </p:cNvGraphicFramePr>
          <p:nvPr/>
        </p:nvGraphicFramePr>
        <p:xfrm>
          <a:off x="1501775" y="5257800"/>
          <a:ext cx="5546725" cy="842963"/>
        </p:xfrm>
        <a:graphic>
          <a:graphicData uri="http://schemas.openxmlformats.org/presentationml/2006/ole">
            <p:oleObj spid="_x0000_s8197" name="Equation" r:id="rId7" imgW="3009600" imgH="457200" progId="Equation.3">
              <p:embed/>
            </p:oleObj>
          </a:graphicData>
        </a:graphic>
      </p:graphicFrame>
      <p:sp>
        <p:nvSpPr>
          <p:cNvPr id="29" name="Slide Number Placeholder 28"/>
          <p:cNvSpPr>
            <a:spLocks noGrp="1"/>
          </p:cNvSpPr>
          <p:nvPr>
            <p:ph type="sldNum" sz="quarter" idx="12"/>
          </p:nvPr>
        </p:nvSpPr>
        <p:spPr/>
        <p:txBody>
          <a:bodyPr/>
          <a:lstStyle/>
          <a:p>
            <a:fld id="{5D0D82D1-030A-4AF5-855D-82A44DD93AEE}" type="slidenum">
              <a:rPr lang="en-US" smtClean="0">
                <a:solidFill>
                  <a:prstClr val="black">
                    <a:tint val="95000"/>
                  </a:prstClr>
                </a:solidFill>
              </a:rPr>
              <a:pPr/>
              <a:t>33</a:t>
            </a:fld>
            <a:endParaRPr lang="en-US" dirty="0">
              <a:solidFill>
                <a:prstClr val="black">
                  <a:tint val="9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8"/>
                                        </p:tgtEl>
                                        <p:attrNameLst>
                                          <p:attrName>style.visibility</p:attrName>
                                        </p:attrNameLst>
                                      </p:cBhvr>
                                      <p:to>
                                        <p:strVal val="visible"/>
                                      </p:to>
                                    </p:set>
                                    <p:animEffect transition="in" filter="fade">
                                      <p:cBhvr>
                                        <p:cTn id="10" dur="500"/>
                                        <p:tgtEl>
                                          <p:spTgt spid="138"/>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7"/>
                                        </p:tgtEl>
                                        <p:attrNameLst>
                                          <p:attrName>style.visibility</p:attrName>
                                        </p:attrNameLst>
                                      </p:cBhvr>
                                      <p:to>
                                        <p:strVal val="visible"/>
                                      </p:to>
                                    </p:set>
                                    <p:animEffect transition="in" filter="fade">
                                      <p:cBhvr>
                                        <p:cTn id="16" dur="500"/>
                                        <p:tgtEl>
                                          <p:spTgt spid="137"/>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9"/>
                                        </p:tgtEl>
                                        <p:attrNameLst>
                                          <p:attrName>style.visibility</p:attrName>
                                        </p:attrNameLst>
                                      </p:cBhvr>
                                      <p:to>
                                        <p:strVal val="visible"/>
                                      </p:to>
                                    </p:set>
                                    <p:animEffect transition="in" filter="fade">
                                      <p:cBhvr>
                                        <p:cTn id="22" dur="500"/>
                                        <p:tgtEl>
                                          <p:spTgt spid="1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138"/>
                                        </p:tgtEl>
                                        <p:attrNameLst>
                                          <p:attrName>style.visibility</p:attrName>
                                        </p:attrNameLst>
                                      </p:cBhvr>
                                      <p:to>
                                        <p:strVal val="visible"/>
                                      </p:to>
                                    </p:set>
                                    <p:animEffect transition="in" filter="fade">
                                      <p:cBhvr>
                                        <p:cTn id="30" dur="500"/>
                                        <p:tgtEl>
                                          <p:spTgt spid="138"/>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139"/>
                                        </p:tgtEl>
                                        <p:attrNameLst>
                                          <p:attrName>style.visibility</p:attrName>
                                        </p:attrNameLst>
                                      </p:cBhvr>
                                      <p:to>
                                        <p:strVal val="visible"/>
                                      </p:to>
                                    </p:set>
                                    <p:animEffect transition="in" filter="fade">
                                      <p:cBhvr>
                                        <p:cTn id="33" dur="500"/>
                                        <p:tgtEl>
                                          <p:spTgt spid="139"/>
                                        </p:tgtEl>
                                      </p:cBhvr>
                                    </p:animEffect>
                                  </p:childTnLst>
                                </p:cTn>
                              </p:par>
                              <p:par>
                                <p:cTn id="34" presetID="10" presetClass="entr" presetSubtype="0" fill="hold" nodeType="withEffect">
                                  <p:stCondLst>
                                    <p:cond delay="0"/>
                                  </p:stCondLst>
                                  <p:childTnLst>
                                    <p:set>
                                      <p:cBhvr>
                                        <p:cTn id="35" dur="1" fill="hold">
                                          <p:stCondLst>
                                            <p:cond delay="0"/>
                                          </p:stCondLst>
                                        </p:cTn>
                                        <p:tgtEl>
                                          <p:spTgt spid="145"/>
                                        </p:tgtEl>
                                        <p:attrNameLst>
                                          <p:attrName>style.visibility</p:attrName>
                                        </p:attrNameLst>
                                      </p:cBhvr>
                                      <p:to>
                                        <p:strVal val="visible"/>
                                      </p:to>
                                    </p:set>
                                    <p:animEffect transition="in" filter="fade">
                                      <p:cBhvr>
                                        <p:cTn id="36" dur="500"/>
                                        <p:tgtEl>
                                          <p:spTgt spid="145"/>
                                        </p:tgtEl>
                                      </p:cBhvr>
                                    </p:animEffect>
                                  </p:childTnLst>
                                </p:cTn>
                              </p:par>
                              <p:par>
                                <p:cTn id="37" presetID="10" presetClass="entr" presetSubtype="0" fill="hold" nodeType="withEffect">
                                  <p:stCondLst>
                                    <p:cond delay="0"/>
                                  </p:stCondLst>
                                  <p:childTnLst>
                                    <p:set>
                                      <p:cBhvr>
                                        <p:cTn id="38" dur="1" fill="hold">
                                          <p:stCondLst>
                                            <p:cond delay="0"/>
                                          </p:stCondLst>
                                        </p:cTn>
                                        <p:tgtEl>
                                          <p:spTgt spid="144"/>
                                        </p:tgtEl>
                                        <p:attrNameLst>
                                          <p:attrName>style.visibility</p:attrName>
                                        </p:attrNameLst>
                                      </p:cBhvr>
                                      <p:to>
                                        <p:strVal val="visible"/>
                                      </p:to>
                                    </p:set>
                                    <p:animEffect transition="in" filter="fade">
                                      <p:cBhvr>
                                        <p:cTn id="39" dur="500"/>
                                        <p:tgtEl>
                                          <p:spTgt spid="14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par>
                                <p:cTn id="45" presetID="10" presetClass="entr" presetSubtype="0" fill="hold" grpId="2" nodeType="withEffect">
                                  <p:stCondLst>
                                    <p:cond delay="0"/>
                                  </p:stCondLst>
                                  <p:childTnLst>
                                    <p:set>
                                      <p:cBhvr>
                                        <p:cTn id="46" dur="1" fill="hold">
                                          <p:stCondLst>
                                            <p:cond delay="0"/>
                                          </p:stCondLst>
                                        </p:cTn>
                                        <p:tgtEl>
                                          <p:spTgt spid="138"/>
                                        </p:tgtEl>
                                        <p:attrNameLst>
                                          <p:attrName>style.visibility</p:attrName>
                                        </p:attrNameLst>
                                      </p:cBhvr>
                                      <p:to>
                                        <p:strVal val="visible"/>
                                      </p:to>
                                    </p:set>
                                    <p:animEffect transition="in" filter="fade">
                                      <p:cBhvr>
                                        <p:cTn id="47" dur="500"/>
                                        <p:tgtEl>
                                          <p:spTgt spid="138"/>
                                        </p:tgtEl>
                                      </p:cBhvr>
                                    </p:animEffect>
                                  </p:childTnLst>
                                </p:cTn>
                              </p:par>
                              <p:par>
                                <p:cTn id="48" presetID="10" presetClass="entr" presetSubtype="0" fill="hold" grpId="2" nodeType="withEffect">
                                  <p:stCondLst>
                                    <p:cond delay="0"/>
                                  </p:stCondLst>
                                  <p:childTnLst>
                                    <p:set>
                                      <p:cBhvr>
                                        <p:cTn id="49" dur="1" fill="hold">
                                          <p:stCondLst>
                                            <p:cond delay="0"/>
                                          </p:stCondLst>
                                        </p:cTn>
                                        <p:tgtEl>
                                          <p:spTgt spid="139"/>
                                        </p:tgtEl>
                                        <p:attrNameLst>
                                          <p:attrName>style.visibility</p:attrName>
                                        </p:attrNameLst>
                                      </p:cBhvr>
                                      <p:to>
                                        <p:strVal val="visible"/>
                                      </p:to>
                                    </p:set>
                                    <p:animEffect transition="in" filter="fade">
                                      <p:cBhvr>
                                        <p:cTn id="50" dur="500"/>
                                        <p:tgtEl>
                                          <p:spTgt spid="139"/>
                                        </p:tgtEl>
                                      </p:cBhvr>
                                    </p:animEffect>
                                  </p:childTnLst>
                                </p:cTn>
                              </p:par>
                              <p:par>
                                <p:cTn id="51" presetID="10" presetClass="entr" presetSubtype="0" fill="hold" nodeType="withEffect">
                                  <p:stCondLst>
                                    <p:cond delay="0"/>
                                  </p:stCondLst>
                                  <p:childTnLst>
                                    <p:set>
                                      <p:cBhvr>
                                        <p:cTn id="52" dur="1" fill="hold">
                                          <p:stCondLst>
                                            <p:cond delay="0"/>
                                          </p:stCondLst>
                                        </p:cTn>
                                        <p:tgtEl>
                                          <p:spTgt spid="145"/>
                                        </p:tgtEl>
                                        <p:attrNameLst>
                                          <p:attrName>style.visibility</p:attrName>
                                        </p:attrNameLst>
                                      </p:cBhvr>
                                      <p:to>
                                        <p:strVal val="visible"/>
                                      </p:to>
                                    </p:set>
                                    <p:animEffect transition="in" filter="fade">
                                      <p:cBhvr>
                                        <p:cTn id="53" dur="500"/>
                                        <p:tgtEl>
                                          <p:spTgt spid="145"/>
                                        </p:tgtEl>
                                      </p:cBhvr>
                                    </p:animEffect>
                                  </p:childTnLst>
                                </p:cTn>
                              </p:par>
                              <p:par>
                                <p:cTn id="54" presetID="10" presetClass="entr" presetSubtype="0" fill="hold" nodeType="withEffect">
                                  <p:stCondLst>
                                    <p:cond delay="0"/>
                                  </p:stCondLst>
                                  <p:childTnLst>
                                    <p:set>
                                      <p:cBhvr>
                                        <p:cTn id="55" dur="1" fill="hold">
                                          <p:stCondLst>
                                            <p:cond delay="0"/>
                                          </p:stCondLst>
                                        </p:cTn>
                                        <p:tgtEl>
                                          <p:spTgt spid="144"/>
                                        </p:tgtEl>
                                        <p:attrNameLst>
                                          <p:attrName>style.visibility</p:attrName>
                                        </p:attrNameLst>
                                      </p:cBhvr>
                                      <p:to>
                                        <p:strVal val="visible"/>
                                      </p:to>
                                    </p:set>
                                    <p:animEffect transition="in" filter="fade">
                                      <p:cBhvr>
                                        <p:cTn id="56" dur="500"/>
                                        <p:tgtEl>
                                          <p:spTgt spid="144"/>
                                        </p:tgtEl>
                                      </p:cBhvr>
                                    </p:animEffect>
                                  </p:childTnLst>
                                </p:cTn>
                              </p:par>
                              <p:par>
                                <p:cTn id="57" presetID="10" presetClass="entr" presetSubtype="0" fill="hold" nodeType="withEffect">
                                  <p:stCondLst>
                                    <p:cond delay="0"/>
                                  </p:stCondLst>
                                  <p:childTnLst>
                                    <p:set>
                                      <p:cBhvr>
                                        <p:cTn id="58" dur="1" fill="hold">
                                          <p:stCondLst>
                                            <p:cond delay="0"/>
                                          </p:stCondLst>
                                        </p:cTn>
                                        <p:tgtEl>
                                          <p:spTgt spid="146"/>
                                        </p:tgtEl>
                                        <p:attrNameLst>
                                          <p:attrName>style.visibility</p:attrName>
                                        </p:attrNameLst>
                                      </p:cBhvr>
                                      <p:to>
                                        <p:strVal val="visible"/>
                                      </p:to>
                                    </p:set>
                                    <p:animEffect transition="in" filter="fade">
                                      <p:cBhvr>
                                        <p:cTn id="59" dur="500"/>
                                        <p:tgtEl>
                                          <p:spTgt spid="14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7"/>
                                        </p:tgtEl>
                                        <p:attrNameLst>
                                          <p:attrName>style.visibility</p:attrName>
                                        </p:attrNameLst>
                                      </p:cBhvr>
                                      <p:to>
                                        <p:strVal val="visible"/>
                                      </p:to>
                                    </p:set>
                                    <p:animEffect transition="in" filter="fade">
                                      <p:cBhvr>
                                        <p:cTn id="6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138" grpId="0"/>
      <p:bldP spid="138" grpId="1"/>
      <p:bldP spid="138" grpId="2"/>
      <p:bldP spid="139" grpId="0"/>
      <p:bldP spid="139" grpId="1"/>
      <p:bldP spid="139" grpId="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Dr. B.Satyanarayana, TIFR, Mumbai                                   Panjab University, Chandigarh                                   April 22, 2013</a:t>
            </a:r>
            <a:endParaRPr lang="en-US" dirty="0"/>
          </a:p>
        </p:txBody>
      </p:sp>
      <p:sp>
        <p:nvSpPr>
          <p:cNvPr id="2" name="Title 1"/>
          <p:cNvSpPr>
            <a:spLocks noGrp="1"/>
          </p:cNvSpPr>
          <p:nvPr>
            <p:ph type="title"/>
          </p:nvPr>
        </p:nvSpPr>
        <p:spPr/>
        <p:txBody>
          <a:bodyPr>
            <a:normAutofit/>
          </a:bodyPr>
          <a:lstStyle/>
          <a:p>
            <a:r>
              <a:rPr lang="en-US" dirty="0" smtClean="0"/>
              <a:t>Fully assembled large area RPC</a:t>
            </a:r>
            <a:endParaRPr lang="en-US" dirty="0"/>
          </a:p>
        </p:txBody>
      </p:sp>
      <p:pic>
        <p:nvPicPr>
          <p:cNvPr id="8" name="Content Placeholder 7" descr="rpc-cropped.jpg"/>
          <p:cNvPicPr>
            <a:picLocks noGrp="1" noChangeAspect="1"/>
          </p:cNvPicPr>
          <p:nvPr>
            <p:ph idx="4294967295"/>
          </p:nvPr>
        </p:nvPicPr>
        <p:blipFill>
          <a:blip r:embed="rId3" cstate="print"/>
          <a:stretch>
            <a:fillRect/>
          </a:stretch>
        </p:blipFill>
        <p:spPr>
          <a:xfrm>
            <a:off x="792167" y="1548000"/>
            <a:ext cx="7182903" cy="4860000"/>
          </a:xfrm>
          <a:prstGeom prst="rect">
            <a:avLst/>
          </a:prstGeom>
          <a:ln>
            <a:noFill/>
          </a:ln>
          <a:effectLst>
            <a:softEdge rad="112500"/>
          </a:effectLst>
        </p:spPr>
      </p:pic>
      <p:sp>
        <p:nvSpPr>
          <p:cNvPr id="6" name="TextBox 5"/>
          <p:cNvSpPr txBox="1"/>
          <p:nvPr/>
        </p:nvSpPr>
        <p:spPr>
          <a:xfrm>
            <a:off x="4214810" y="4857760"/>
            <a:ext cx="1080000" cy="400110"/>
          </a:xfrm>
          <a:prstGeom prst="rect">
            <a:avLst/>
          </a:prstGeom>
          <a:solidFill>
            <a:srgbClr val="FFFF00"/>
          </a:solidFill>
        </p:spPr>
        <p:txBody>
          <a:bodyPr wrap="square" rtlCol="0">
            <a:spAutoFit/>
          </a:bodyPr>
          <a:lstStyle/>
          <a:p>
            <a:r>
              <a:rPr lang="en-US" sz="2000" dirty="0" smtClean="0">
                <a:solidFill>
                  <a:srgbClr val="FF0000"/>
                </a:solidFill>
              </a:rPr>
              <a:t>1m </a:t>
            </a:r>
            <a:r>
              <a:rPr lang="en-US" sz="2000" dirty="0" smtClean="0">
                <a:solidFill>
                  <a:srgbClr val="FF0000"/>
                </a:solidFill>
                <a:sym typeface="Symbol"/>
              </a:rPr>
              <a:t> 1m</a:t>
            </a:r>
            <a:endParaRPr lang="en-US" sz="2000" dirty="0">
              <a:solidFill>
                <a:srgbClr val="FF0000"/>
              </a:solidFill>
            </a:endParaRPr>
          </a:p>
        </p:txBody>
      </p:sp>
      <p:sp>
        <p:nvSpPr>
          <p:cNvPr id="7" name="Slide Number Placeholder 6"/>
          <p:cNvSpPr>
            <a:spLocks noGrp="1"/>
          </p:cNvSpPr>
          <p:nvPr>
            <p:ph type="sldNum" sz="quarter" idx="12"/>
          </p:nvPr>
        </p:nvSpPr>
        <p:spPr/>
        <p:txBody>
          <a:bodyPr/>
          <a:lstStyle/>
          <a:p>
            <a:fld id="{5D0D82D1-030A-4AF5-855D-82A44DD93AEE}" type="slidenum">
              <a:rPr lang="en-US" smtClean="0"/>
              <a:pPr/>
              <a:t>34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Dr. B.Satyanarayana, TIFR, Mumbai                                   Panjab University, Chandigarh                                   April 22, 2013</a:t>
            </a:r>
            <a:endParaRPr lang="en-US" dirty="0"/>
          </a:p>
        </p:txBody>
      </p:sp>
      <p:sp>
        <p:nvSpPr>
          <p:cNvPr id="2" name="Title 1"/>
          <p:cNvSpPr>
            <a:spLocks noGrp="1"/>
          </p:cNvSpPr>
          <p:nvPr>
            <p:ph type="title"/>
          </p:nvPr>
        </p:nvSpPr>
        <p:spPr/>
        <p:txBody>
          <a:bodyPr>
            <a:normAutofit/>
          </a:bodyPr>
          <a:lstStyle/>
          <a:p>
            <a:r>
              <a:rPr lang="en-US" dirty="0" smtClean="0"/>
              <a:t>RPC parameter characterisation</a:t>
            </a:r>
            <a:endParaRPr lang="en-US" dirty="0"/>
          </a:p>
        </p:txBody>
      </p:sp>
      <p:pic>
        <p:nvPicPr>
          <p:cNvPr id="6" name="Picture 8" descr="pulse_ht_78"/>
          <p:cNvPicPr>
            <a:picLocks noChangeAspect="1" noChangeArrowheads="1"/>
          </p:cNvPicPr>
          <p:nvPr/>
        </p:nvPicPr>
        <p:blipFill>
          <a:blip r:embed="rId3" cstate="print"/>
          <a:srcRect/>
          <a:stretch>
            <a:fillRect/>
          </a:stretch>
        </p:blipFill>
        <p:spPr bwMode="auto">
          <a:xfrm>
            <a:off x="4929190" y="1548000"/>
            <a:ext cx="3504547" cy="2376000"/>
          </a:xfrm>
          <a:prstGeom prst="rect">
            <a:avLst/>
          </a:prstGeom>
          <a:ln>
            <a:noFill/>
          </a:ln>
          <a:effectLst>
            <a:outerShdw blurRad="292100" dist="139700" dir="2700000" algn="tl" rotWithShape="0">
              <a:srgbClr val="333333">
                <a:alpha val="65000"/>
              </a:srgbClr>
            </a:outerShdw>
          </a:effectLst>
        </p:spPr>
      </p:pic>
      <p:pic>
        <p:nvPicPr>
          <p:cNvPr id="7" name="Picture 7" descr="timing_78"/>
          <p:cNvPicPr>
            <a:picLocks noChangeAspect="1" noChangeArrowheads="1"/>
          </p:cNvPicPr>
          <p:nvPr/>
        </p:nvPicPr>
        <p:blipFill>
          <a:blip r:embed="rId4" cstate="print"/>
          <a:srcRect/>
          <a:stretch>
            <a:fillRect/>
          </a:stretch>
        </p:blipFill>
        <p:spPr bwMode="auto">
          <a:xfrm>
            <a:off x="4929190" y="4068000"/>
            <a:ext cx="3506400" cy="2381431"/>
          </a:xfrm>
          <a:prstGeom prst="rect">
            <a:avLst/>
          </a:prstGeom>
          <a:ln>
            <a:noFill/>
          </a:ln>
          <a:effectLst>
            <a:outerShdw blurRad="292100" dist="139700" dir="2700000" algn="tl" rotWithShape="0">
              <a:srgbClr val="333333">
                <a:alpha val="65000"/>
              </a:srgbClr>
            </a:outerShdw>
          </a:effectLst>
        </p:spPr>
      </p:pic>
      <p:pic>
        <p:nvPicPr>
          <p:cNvPr id="9" name="Picture 6" descr="crotrace2"/>
          <p:cNvPicPr>
            <a:picLocks noChangeAspect="1" noChangeArrowheads="1"/>
          </p:cNvPicPr>
          <p:nvPr/>
        </p:nvPicPr>
        <p:blipFill>
          <a:blip r:embed="rId5" cstate="print"/>
          <a:srcRect/>
          <a:stretch>
            <a:fillRect/>
          </a:stretch>
        </p:blipFill>
        <p:spPr bwMode="auto">
          <a:xfrm rot="10800000" flipH="1" flipV="1">
            <a:off x="517870" y="1547430"/>
            <a:ext cx="3625503" cy="2376000"/>
          </a:xfrm>
          <a:prstGeom prst="rect">
            <a:avLst/>
          </a:prstGeom>
          <a:ln>
            <a:noFill/>
          </a:ln>
          <a:effectLst>
            <a:outerShdw blurRad="292100" dist="139700" dir="2700000" algn="tl" rotWithShape="0">
              <a:srgbClr val="333333">
                <a:alpha val="65000"/>
              </a:srgbClr>
            </a:outerShdw>
          </a:effectLst>
        </p:spPr>
      </p:pic>
      <p:pic>
        <p:nvPicPr>
          <p:cNvPr id="147457" name="Picture 1"/>
          <p:cNvPicPr>
            <a:picLocks noChangeAspect="1" noChangeArrowheads="1"/>
          </p:cNvPicPr>
          <p:nvPr/>
        </p:nvPicPr>
        <p:blipFill>
          <a:blip r:embed="rId6" cstate="print"/>
          <a:srcRect l="4984" t="10976" r="2805" b="5532"/>
          <a:stretch>
            <a:fillRect/>
          </a:stretch>
        </p:blipFill>
        <p:spPr bwMode="auto">
          <a:xfrm>
            <a:off x="500034" y="4068001"/>
            <a:ext cx="3625200" cy="2235984"/>
          </a:xfrm>
          <a:prstGeom prst="rect">
            <a:avLst/>
          </a:prstGeom>
          <a:ln>
            <a:noFill/>
          </a:ln>
          <a:effectLst>
            <a:outerShdw blurRad="292100" dist="139700" dir="2700000" algn="tl" rotWithShape="0">
              <a:srgbClr val="333333">
                <a:alpha val="65000"/>
              </a:srgbClr>
            </a:outerShdw>
          </a:effectLst>
        </p:spPr>
      </p:pic>
      <p:sp>
        <p:nvSpPr>
          <p:cNvPr id="8" name="Slide Number Placeholder 7"/>
          <p:cNvSpPr>
            <a:spLocks noGrp="1"/>
          </p:cNvSpPr>
          <p:nvPr>
            <p:ph type="sldNum" sz="quarter" idx="12"/>
          </p:nvPr>
        </p:nvSpPr>
        <p:spPr/>
        <p:txBody>
          <a:bodyPr/>
          <a:lstStyle/>
          <a:p>
            <a:fld id="{5D0D82D1-030A-4AF5-855D-82A44DD93AEE}" type="slidenum">
              <a:rPr lang="en-US" smtClean="0"/>
              <a:pPr/>
              <a:t>35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47457"/>
                                        </p:tgtEl>
                                        <p:attrNameLst>
                                          <p:attrName>style.visibility</p:attrName>
                                        </p:attrNameLst>
                                      </p:cBhvr>
                                      <p:to>
                                        <p:strVal val="visible"/>
                                      </p:to>
                                    </p:set>
                                    <p:anim calcmode="lin" valueType="num">
                                      <p:cBhvr additive="base">
                                        <p:cTn id="25" dur="500" fill="hold"/>
                                        <p:tgtEl>
                                          <p:spTgt spid="147457"/>
                                        </p:tgtEl>
                                        <p:attrNameLst>
                                          <p:attrName>ppt_x</p:attrName>
                                        </p:attrNameLst>
                                      </p:cBhvr>
                                      <p:tavLst>
                                        <p:tav tm="0">
                                          <p:val>
                                            <p:strVal val="0-#ppt_w/2"/>
                                          </p:val>
                                        </p:tav>
                                        <p:tav tm="100000">
                                          <p:val>
                                            <p:strVal val="#ppt_x"/>
                                          </p:val>
                                        </p:tav>
                                      </p:tavLst>
                                    </p:anim>
                                    <p:anim calcmode="lin" valueType="num">
                                      <p:cBhvr additive="base">
                                        <p:cTn id="26" dur="500" fill="hold"/>
                                        <p:tgtEl>
                                          <p:spTgt spid="1474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RPC </a:t>
            </a:r>
            <a:r>
              <a:rPr lang="en-US" i="1" dirty="0" smtClean="0"/>
              <a:t>tomography </a:t>
            </a:r>
            <a:r>
              <a:rPr lang="en-US" dirty="0" smtClean="0"/>
              <a:t>using </a:t>
            </a:r>
            <a:br>
              <a:rPr lang="en-US" dirty="0" smtClean="0"/>
            </a:br>
            <a:r>
              <a:rPr lang="en-US" dirty="0" smtClean="0"/>
              <a:t>cosmic ray muons</a:t>
            </a:r>
            <a:endParaRPr lang="en-SG" dirty="0"/>
          </a:p>
        </p:txBody>
      </p:sp>
      <p:sp>
        <p:nvSpPr>
          <p:cNvPr id="2" name="Footer Placeholder 1"/>
          <p:cNvSpPr>
            <a:spLocks noGrp="1"/>
          </p:cNvSpPr>
          <p:nvPr>
            <p:ph type="ftr" sz="quarter" idx="11"/>
          </p:nvPr>
        </p:nvSpPr>
        <p:spPr/>
        <p:txBody>
          <a:bodyPr/>
          <a:lstStyle/>
          <a:p>
            <a:r>
              <a:rPr lang="en-US" smtClean="0"/>
              <a:t>Dr. B.Satyanarayana, TIFR, Mumbai                                   Panjab University, Chandigarh                                   April 22, 2013</a:t>
            </a:r>
            <a:endParaRPr lang="en-US" dirty="0"/>
          </a:p>
        </p:txBody>
      </p:sp>
      <p:pic>
        <p:nvPicPr>
          <p:cNvPr id="7" name="Content Placeholder 9" descr="ab12-surf.jpg"/>
          <p:cNvPicPr>
            <a:picLocks noChangeAspect="1"/>
          </p:cNvPicPr>
          <p:nvPr/>
        </p:nvPicPr>
        <p:blipFill>
          <a:blip r:embed="rId2" cstate="print"/>
          <a:srcRect l="2073" r="8590"/>
          <a:stretch>
            <a:fillRect/>
          </a:stretch>
        </p:blipFill>
        <p:spPr>
          <a:xfrm>
            <a:off x="563349" y="1548000"/>
            <a:ext cx="8017303" cy="4860000"/>
          </a:xfrm>
          <a:prstGeom prst="rect">
            <a:avLst/>
          </a:prstGeom>
        </p:spPr>
      </p:pic>
      <p:sp>
        <p:nvSpPr>
          <p:cNvPr id="6" name="Slide Number Placeholder 5"/>
          <p:cNvSpPr>
            <a:spLocks noGrp="1"/>
          </p:cNvSpPr>
          <p:nvPr>
            <p:ph type="sldNum" sz="quarter" idx="12"/>
          </p:nvPr>
        </p:nvSpPr>
        <p:spPr/>
        <p:txBody>
          <a:bodyPr/>
          <a:lstStyle/>
          <a:p>
            <a:fld id="{5D0D82D1-030A-4AF5-855D-82A44DD93AEE}" type="slidenum">
              <a:rPr lang="en-US" smtClean="0"/>
              <a:pPr/>
              <a:t>36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mtClean="0"/>
              <a:t>Studying long-term stability</a:t>
            </a:r>
            <a:endParaRPr lang="en-IN" dirty="0"/>
          </a:p>
        </p:txBody>
      </p:sp>
      <p:pic>
        <p:nvPicPr>
          <p:cNvPr id="6146" name="Picture 2"/>
          <p:cNvPicPr>
            <a:picLocks noGrp="1" noChangeAspect="1" noChangeArrowheads="1"/>
          </p:cNvPicPr>
          <p:nvPr>
            <p:ph idx="1"/>
          </p:nvPr>
        </p:nvPicPr>
        <p:blipFill>
          <a:blip r:embed="rId2" cstate="print"/>
          <a:srcRect l="1168" t="2185" r="1168" b="4369"/>
          <a:stretch>
            <a:fillRect/>
          </a:stretch>
        </p:blipFill>
        <p:spPr>
          <a:xfrm>
            <a:off x="929172" y="1512000"/>
            <a:ext cx="7285656" cy="2484000"/>
          </a:xfrm>
        </p:spPr>
      </p:pic>
      <p:sp>
        <p:nvSpPr>
          <p:cNvPr id="4" name="Footer Placeholder 3"/>
          <p:cNvSpPr>
            <a:spLocks noGrp="1"/>
          </p:cNvSpPr>
          <p:nvPr>
            <p:ph type="ftr" sz="quarter" idx="11"/>
          </p:nvPr>
        </p:nvSpPr>
        <p:spPr/>
        <p:txBody>
          <a:bodyPr/>
          <a:lstStyle/>
          <a:p>
            <a:r>
              <a:rPr lang="en-IN" smtClean="0"/>
              <a:t>Dr. B.Satyanarayana, TIFR, Mumbai                                   Panjab University, Chandigarh                                   April 22, 2013</a:t>
            </a:r>
            <a:endParaRPr lang="en-IN" dirty="0"/>
          </a:p>
        </p:txBody>
      </p:sp>
      <p:sp>
        <p:nvSpPr>
          <p:cNvPr id="5" name="Slide Number Placeholder 4"/>
          <p:cNvSpPr>
            <a:spLocks noGrp="1"/>
          </p:cNvSpPr>
          <p:nvPr>
            <p:ph type="sldNum" sz="quarter" idx="12"/>
          </p:nvPr>
        </p:nvSpPr>
        <p:spPr/>
        <p:txBody>
          <a:bodyPr/>
          <a:lstStyle/>
          <a:p>
            <a:fld id="{AEC77EA8-29BB-41A8-8B2D-70A42895FD1B}" type="slidenum">
              <a:rPr lang="en-IN" smtClean="0"/>
              <a:pPr/>
              <a:t>37</a:t>
            </a:fld>
            <a:endParaRPr lang="en-IN" dirty="0"/>
          </a:p>
        </p:txBody>
      </p:sp>
      <p:pic>
        <p:nvPicPr>
          <p:cNvPr id="6147" name="Picture 3"/>
          <p:cNvPicPr>
            <a:picLocks noChangeAspect="1" noChangeArrowheads="1"/>
          </p:cNvPicPr>
          <p:nvPr/>
        </p:nvPicPr>
        <p:blipFill>
          <a:blip r:embed="rId3" cstate="print"/>
          <a:srcRect/>
          <a:stretch>
            <a:fillRect/>
          </a:stretch>
        </p:blipFill>
        <p:spPr bwMode="auto">
          <a:xfrm>
            <a:off x="1114423" y="3990708"/>
            <a:ext cx="6915154" cy="2484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Dr. B.Satyanarayana, TIFR, Mumbai                                   Panjab University, Chandigarh                                   April 22, 2013</a:t>
            </a:r>
            <a:endParaRPr lang="en-US" dirty="0"/>
          </a:p>
        </p:txBody>
      </p:sp>
      <p:sp>
        <p:nvSpPr>
          <p:cNvPr id="6" name="Title 5"/>
          <p:cNvSpPr>
            <a:spLocks noGrp="1"/>
          </p:cNvSpPr>
          <p:nvPr>
            <p:ph type="title"/>
          </p:nvPr>
        </p:nvSpPr>
        <p:spPr/>
        <p:txBody>
          <a:bodyPr>
            <a:normAutofit/>
          </a:bodyPr>
          <a:lstStyle/>
          <a:p>
            <a:r>
              <a:rPr lang="en-US" dirty="0" smtClean="0"/>
              <a:t>Requirement of gases in ICAL</a:t>
            </a:r>
            <a:endParaRPr lang="en-US" dirty="0"/>
          </a:p>
        </p:txBody>
      </p:sp>
      <p:graphicFrame>
        <p:nvGraphicFramePr>
          <p:cNvPr id="7" name="Table 6"/>
          <p:cNvGraphicFramePr>
            <a:graphicFrameLocks noGrp="1"/>
          </p:cNvGraphicFramePr>
          <p:nvPr/>
        </p:nvGraphicFramePr>
        <p:xfrm>
          <a:off x="170140" y="3214686"/>
          <a:ext cx="8786874" cy="3171842"/>
        </p:xfrm>
        <a:graphic>
          <a:graphicData uri="http://schemas.openxmlformats.org/drawingml/2006/table">
            <a:tbl>
              <a:tblPr firstRow="1" firstCol="1">
                <a:effectLst>
                  <a:innerShdw blurRad="63500" dist="50800" dir="13500000">
                    <a:prstClr val="black">
                      <a:alpha val="50000"/>
                    </a:prstClr>
                  </a:innerShdw>
                </a:effectLst>
                <a:tableStyleId>{00A15C55-8517-42AA-B614-E9B94910E393}</a:tableStyleId>
              </a:tblPr>
              <a:tblGrid>
                <a:gridCol w="969629"/>
                <a:gridCol w="1216617"/>
                <a:gridCol w="1110141"/>
                <a:gridCol w="1197417"/>
                <a:gridCol w="1029848"/>
                <a:gridCol w="1147670"/>
                <a:gridCol w="1057776"/>
                <a:gridCol w="1057776"/>
              </a:tblGrid>
              <a:tr h="1057282">
                <a:tc>
                  <a:txBody>
                    <a:bodyPr/>
                    <a:lstStyle/>
                    <a:p>
                      <a:pPr algn="ctr">
                        <a:spcAft>
                          <a:spcPts val="0"/>
                        </a:spcAft>
                      </a:pPr>
                      <a:r>
                        <a:rPr lang="en-US" sz="1500" dirty="0"/>
                        <a:t>Gas</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Avalanche</a:t>
                      </a:r>
                    </a:p>
                    <a:p>
                      <a:pPr algn="ctr">
                        <a:spcAft>
                          <a:spcPts val="0"/>
                        </a:spcAft>
                      </a:pPr>
                      <a:r>
                        <a:rPr lang="en-US" sz="1500" dirty="0" smtClean="0"/>
                        <a:t>(%)</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Streamer</a:t>
                      </a:r>
                    </a:p>
                    <a:p>
                      <a:pPr algn="ctr">
                        <a:spcAft>
                          <a:spcPts val="0"/>
                        </a:spcAft>
                      </a:pPr>
                      <a:r>
                        <a:rPr lang="en-US" sz="1500" dirty="0" smtClean="0"/>
                        <a:t>(%)</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Maximum</a:t>
                      </a:r>
                    </a:p>
                    <a:p>
                      <a:pPr algn="ctr">
                        <a:spcAft>
                          <a:spcPts val="0"/>
                        </a:spcAft>
                      </a:pPr>
                      <a:r>
                        <a:rPr lang="en-US" sz="1500" dirty="0" smtClean="0"/>
                        <a:t>(%)</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Volume</a:t>
                      </a:r>
                    </a:p>
                    <a:p>
                      <a:pPr algn="ctr">
                        <a:spcAft>
                          <a:spcPts val="0"/>
                        </a:spcAft>
                      </a:pPr>
                      <a:r>
                        <a:rPr lang="en-US" sz="1500" dirty="0" smtClean="0"/>
                        <a:t>(</a:t>
                      </a:r>
                      <a:r>
                        <a:rPr lang="en-US" sz="1500" dirty="0"/>
                        <a:t>L)</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Density</a:t>
                      </a:r>
                    </a:p>
                    <a:p>
                      <a:pPr algn="ctr">
                        <a:spcAft>
                          <a:spcPts val="0"/>
                        </a:spcAft>
                      </a:pPr>
                      <a:r>
                        <a:rPr lang="en-US" sz="1500" dirty="0" smtClean="0"/>
                        <a:t>(g/L</a:t>
                      </a:r>
                      <a:r>
                        <a:rPr lang="en-US" sz="1500" dirty="0"/>
                        <a:t>)</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Weight</a:t>
                      </a:r>
                    </a:p>
                    <a:p>
                      <a:pPr algn="ctr">
                        <a:spcAft>
                          <a:spcPts val="0"/>
                        </a:spcAft>
                      </a:pPr>
                      <a:r>
                        <a:rPr lang="en-US" sz="1500" dirty="0" smtClean="0"/>
                        <a:t>(</a:t>
                      </a:r>
                      <a:r>
                        <a:rPr lang="en-US" sz="1500" dirty="0"/>
                        <a:t>Kg)</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Cost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(Rs/Kg)</a:t>
                      </a: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528640">
                <a:tc>
                  <a:txBody>
                    <a:bodyPr/>
                    <a:lstStyle/>
                    <a:p>
                      <a:pPr algn="ctr">
                        <a:spcAft>
                          <a:spcPts val="0"/>
                        </a:spcAft>
                        <a:tabLst>
                          <a:tab pos="457200" algn="l"/>
                        </a:tabLst>
                      </a:pPr>
                      <a:r>
                        <a:rPr lang="en-US" sz="1500" dirty="0"/>
                        <a:t>Argon</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0.0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30.0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30.0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58,503</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1.784</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104.4</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528640">
                <a:tc>
                  <a:txBody>
                    <a:bodyPr/>
                    <a:lstStyle/>
                    <a:p>
                      <a:pPr algn="ctr">
                        <a:spcAft>
                          <a:spcPts val="0"/>
                        </a:spcAft>
                      </a:pPr>
                      <a:r>
                        <a:rPr lang="en-US" sz="1500" dirty="0"/>
                        <a:t>R134a</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95.5</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62.0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95.5</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186,234.6</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4.25</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791.5</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528640">
                <a:tc>
                  <a:txBody>
                    <a:bodyPr/>
                    <a:lstStyle/>
                    <a:p>
                      <a:pPr algn="ctr">
                        <a:spcAft>
                          <a:spcPts val="0"/>
                        </a:spcAft>
                      </a:pPr>
                      <a:r>
                        <a:rPr lang="en-US" sz="1500" dirty="0"/>
                        <a:t>Isobutane</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4.3</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8.0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8.0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15,600.8</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2.51</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latin typeface="+mn-lt"/>
                          <a:ea typeface="+mn-ea"/>
                        </a:rPr>
                        <a:t>39.16</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528640">
                <a:tc>
                  <a:txBody>
                    <a:bodyPr/>
                    <a:lstStyle/>
                    <a:p>
                      <a:pPr algn="ctr">
                        <a:spcAft>
                          <a:spcPts val="0"/>
                        </a:spcAft>
                      </a:pPr>
                      <a:r>
                        <a:rPr lang="en-US" sz="1500" dirty="0"/>
                        <a:t>SF</a:t>
                      </a:r>
                      <a:r>
                        <a:rPr lang="en-US" sz="1500" baseline="-25000" dirty="0"/>
                        <a:t>6</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0.2</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0.0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0.2</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390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6.164</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2.40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bl>
          </a:graphicData>
        </a:graphic>
      </p:graphicFrame>
      <p:sp>
        <p:nvSpPr>
          <p:cNvPr id="9" name="TextBox 8"/>
          <p:cNvSpPr txBox="1"/>
          <p:nvPr/>
        </p:nvSpPr>
        <p:spPr>
          <a:xfrm>
            <a:off x="162000" y="1665369"/>
            <a:ext cx="8820000" cy="1464231"/>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spcAft>
                <a:spcPts val="0"/>
              </a:spcAft>
            </a:pPr>
            <a:r>
              <a:rPr lang="en-US" sz="2000" dirty="0" smtClean="0">
                <a:solidFill>
                  <a:srgbClr val="7030A0"/>
                </a:solidFill>
                <a:ea typeface="Times New Roman"/>
                <a:cs typeface="TTE27902D8t00"/>
              </a:rPr>
              <a:t>Total number of RPCs in ICAL = 3 </a:t>
            </a:r>
            <a:r>
              <a:rPr lang="en-US" sz="2000" dirty="0" smtClean="0">
                <a:solidFill>
                  <a:srgbClr val="7030A0"/>
                </a:solidFill>
                <a:ea typeface="Times New Roman"/>
                <a:cs typeface="TTE27902D8t00"/>
                <a:sym typeface="Symbol"/>
              </a:rPr>
              <a:t></a:t>
            </a:r>
            <a:r>
              <a:rPr lang="en-US" sz="2000" dirty="0" smtClean="0">
                <a:solidFill>
                  <a:srgbClr val="7030A0"/>
                </a:solidFill>
                <a:ea typeface="Times New Roman"/>
                <a:cs typeface="TTE27902D8t00"/>
              </a:rPr>
              <a:t> 150 </a:t>
            </a:r>
            <a:r>
              <a:rPr lang="en-US" sz="2000" dirty="0" smtClean="0">
                <a:solidFill>
                  <a:srgbClr val="7030A0"/>
                </a:solidFill>
                <a:ea typeface="Times New Roman"/>
                <a:cs typeface="TTE27902D8t00"/>
                <a:sym typeface="Symbol"/>
              </a:rPr>
              <a:t></a:t>
            </a:r>
            <a:r>
              <a:rPr lang="en-US" sz="2000" dirty="0" smtClean="0">
                <a:solidFill>
                  <a:srgbClr val="7030A0"/>
                </a:solidFill>
                <a:ea typeface="Times New Roman"/>
                <a:cs typeface="TTE27902D8t00"/>
              </a:rPr>
              <a:t> 64 = 28,800</a:t>
            </a:r>
            <a:endParaRPr lang="en-US" sz="2000" dirty="0" smtClean="0">
              <a:solidFill>
                <a:srgbClr val="7030A0"/>
              </a:solidFill>
              <a:ea typeface="Times New Roman"/>
            </a:endParaRPr>
          </a:p>
          <a:p>
            <a:r>
              <a:rPr lang="en-US" sz="2000" dirty="0" smtClean="0">
                <a:solidFill>
                  <a:srgbClr val="7030A0"/>
                </a:solidFill>
                <a:ea typeface="Times New Roman"/>
                <a:cs typeface="TTE27902D8t00"/>
              </a:rPr>
              <a:t>Total gas volume = 28,800 </a:t>
            </a:r>
            <a:r>
              <a:rPr lang="en-US" sz="2000" dirty="0" smtClean="0">
                <a:solidFill>
                  <a:srgbClr val="7030A0"/>
                </a:solidFill>
                <a:ea typeface="Times New Roman"/>
                <a:cs typeface="TTE27902D8t00"/>
                <a:sym typeface="Symbol"/>
              </a:rPr>
              <a:t></a:t>
            </a:r>
            <a:r>
              <a:rPr lang="en-US" sz="2000" dirty="0" smtClean="0">
                <a:solidFill>
                  <a:srgbClr val="7030A0"/>
                </a:solidFill>
                <a:ea typeface="Times New Roman"/>
                <a:cs typeface="TTE27902D8t00"/>
              </a:rPr>
              <a:t> 184cm </a:t>
            </a:r>
            <a:r>
              <a:rPr lang="en-US" sz="2000" dirty="0" smtClean="0">
                <a:solidFill>
                  <a:srgbClr val="7030A0"/>
                </a:solidFill>
                <a:ea typeface="Times New Roman"/>
                <a:cs typeface="TTE27902D8t00"/>
                <a:sym typeface="Symbol"/>
              </a:rPr>
              <a:t></a:t>
            </a:r>
            <a:r>
              <a:rPr lang="en-US" sz="2000" dirty="0" smtClean="0">
                <a:solidFill>
                  <a:srgbClr val="7030A0"/>
                </a:solidFill>
                <a:ea typeface="Times New Roman"/>
                <a:cs typeface="TTE27902D8t00"/>
              </a:rPr>
              <a:t> 184cm </a:t>
            </a:r>
            <a:r>
              <a:rPr lang="en-US" sz="2000" dirty="0" smtClean="0">
                <a:solidFill>
                  <a:srgbClr val="7030A0"/>
                </a:solidFill>
                <a:ea typeface="Times New Roman"/>
                <a:cs typeface="TTE27902D8t00"/>
                <a:sym typeface="Symbol"/>
              </a:rPr>
              <a:t></a:t>
            </a:r>
            <a:r>
              <a:rPr lang="en-US" sz="2000" dirty="0" smtClean="0">
                <a:solidFill>
                  <a:srgbClr val="7030A0"/>
                </a:solidFill>
                <a:ea typeface="Times New Roman"/>
                <a:cs typeface="TTE27902D8t00"/>
              </a:rPr>
              <a:t> 0.2cm = 195,010 litres</a:t>
            </a:r>
          </a:p>
          <a:p>
            <a:r>
              <a:rPr lang="en-US" sz="2000" dirty="0" smtClean="0">
                <a:solidFill>
                  <a:srgbClr val="7030A0"/>
                </a:solidFill>
              </a:rPr>
              <a:t>For ex: One volume change/day with 10% gas top-up in a re-circulating scheme</a:t>
            </a:r>
          </a:p>
          <a:p>
            <a:r>
              <a:rPr lang="en-US" sz="2000" dirty="0" smtClean="0">
                <a:solidFill>
                  <a:srgbClr val="7030A0"/>
                </a:solidFill>
              </a:rPr>
              <a:t>Approximate running gas cost = Rs  30,000/day</a:t>
            </a:r>
            <a:endParaRPr lang="en-US" sz="2000" dirty="0">
              <a:solidFill>
                <a:srgbClr val="7030A0"/>
              </a:solidFill>
            </a:endParaRPr>
          </a:p>
        </p:txBody>
      </p:sp>
      <p:sp>
        <p:nvSpPr>
          <p:cNvPr id="8" name="Slide Number Placeholder 7"/>
          <p:cNvSpPr>
            <a:spLocks noGrp="1"/>
          </p:cNvSpPr>
          <p:nvPr>
            <p:ph type="sldNum" sz="quarter" idx="12"/>
          </p:nvPr>
        </p:nvSpPr>
        <p:spPr/>
        <p:txBody>
          <a:bodyPr/>
          <a:lstStyle/>
          <a:p>
            <a:fld id="{5D0D82D1-030A-4AF5-855D-82A44DD93AEE}" type="slidenum">
              <a:rPr lang="en-US" smtClean="0"/>
              <a:pPr/>
              <a:t>38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Dr. B.Satyanarayana, TIFR, Mumbai                                   Panjab University, Chandigarh                                   April 22, 2013</a:t>
            </a:r>
            <a:endParaRPr lang="en-US" dirty="0"/>
          </a:p>
        </p:txBody>
      </p:sp>
      <p:sp>
        <p:nvSpPr>
          <p:cNvPr id="2" name="Title 1"/>
          <p:cNvSpPr>
            <a:spLocks noGrp="1"/>
          </p:cNvSpPr>
          <p:nvPr>
            <p:ph type="title"/>
          </p:nvPr>
        </p:nvSpPr>
        <p:spPr/>
        <p:txBody>
          <a:bodyPr>
            <a:normAutofit/>
          </a:bodyPr>
          <a:lstStyle/>
          <a:p>
            <a:r>
              <a:rPr lang="en-US" dirty="0" smtClean="0"/>
              <a:t>Schematic of gas system</a:t>
            </a:r>
            <a:endParaRPr lang="en-US" dirty="0"/>
          </a:p>
        </p:txBody>
      </p:sp>
      <p:pic>
        <p:nvPicPr>
          <p:cNvPr id="6" name="Content Placeholder 5" descr="layout_combined.jpg"/>
          <p:cNvPicPr>
            <a:picLocks noGrp="1" noChangeAspect="1"/>
          </p:cNvPicPr>
          <p:nvPr>
            <p:ph idx="4294967295"/>
          </p:nvPr>
        </p:nvPicPr>
        <p:blipFill>
          <a:blip r:embed="rId3" cstate="print"/>
          <a:srcRect l="2257" r="2257"/>
          <a:stretch>
            <a:fillRect/>
          </a:stretch>
        </p:blipFill>
        <p:spPr>
          <a:xfrm>
            <a:off x="0" y="1643063"/>
            <a:ext cx="9001125" cy="4959350"/>
          </a:xfrm>
        </p:spPr>
      </p:pic>
      <p:sp>
        <p:nvSpPr>
          <p:cNvPr id="5" name="Slide Number Placeholder 4"/>
          <p:cNvSpPr>
            <a:spLocks noGrp="1"/>
          </p:cNvSpPr>
          <p:nvPr>
            <p:ph type="sldNum" sz="quarter" idx="12"/>
          </p:nvPr>
        </p:nvSpPr>
        <p:spPr/>
        <p:txBody>
          <a:bodyPr/>
          <a:lstStyle/>
          <a:p>
            <a:fld id="{5D0D82D1-030A-4AF5-855D-82A44DD93AEE}" type="slidenum">
              <a:rPr lang="en-US" smtClean="0"/>
              <a:pPr/>
              <a:t>39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Standard model of particle physics</a:t>
            </a:r>
            <a:endParaRPr lang="en-US" dirty="0"/>
          </a:p>
        </p:txBody>
      </p:sp>
      <p:sp>
        <p:nvSpPr>
          <p:cNvPr id="5" name="Footer Placeholder 4"/>
          <p:cNvSpPr>
            <a:spLocks noGrp="1"/>
          </p:cNvSpPr>
          <p:nvPr>
            <p:ph type="ftr" sz="quarter" idx="11"/>
          </p:nvPr>
        </p:nvSpPr>
        <p:spPr/>
        <p:txBody>
          <a:bodyPr/>
          <a:lstStyle/>
          <a:p>
            <a:r>
              <a:rPr lang="en-US" smtClean="0"/>
              <a:t>Dr. B.Satyanarayana, TIFR, Mumbai                                   Panjab University, Chandigarh                                   April 22, 2013</a:t>
            </a:r>
            <a:endParaRPr lang="en-US" dirty="0"/>
          </a:p>
        </p:txBody>
      </p:sp>
      <p:sp>
        <p:nvSpPr>
          <p:cNvPr id="12" name="Slide Number Placeholder 11"/>
          <p:cNvSpPr>
            <a:spLocks noGrp="1"/>
          </p:cNvSpPr>
          <p:nvPr>
            <p:ph type="sldNum" sz="quarter" idx="12"/>
          </p:nvPr>
        </p:nvSpPr>
        <p:spPr/>
        <p:txBody>
          <a:bodyPr/>
          <a:lstStyle/>
          <a:p>
            <a:fld id="{5D0D82D1-030A-4AF5-855D-82A44DD93AEE}" type="slidenum">
              <a:rPr lang="en-US" smtClean="0"/>
              <a:pPr/>
              <a:t>4</a:t>
            </a:fld>
            <a:endParaRPr lang="en-US" dirty="0"/>
          </a:p>
        </p:txBody>
      </p:sp>
      <p:pic>
        <p:nvPicPr>
          <p:cNvPr id="22" name="Picture 1" descr="D:\My Thesis\ThesisBSN+\Chapter1\Chapter1Figs\elem_part1.jpg"/>
          <p:cNvPicPr>
            <a:picLocks noGrp="1" noChangeAspect="1" noChangeArrowheads="1"/>
          </p:cNvPicPr>
          <p:nvPr>
            <p:ph sz="half" idx="1"/>
          </p:nvPr>
        </p:nvPicPr>
        <p:blipFill>
          <a:blip r:embed="rId3" cstate="print"/>
          <a:srcRect/>
          <a:stretch>
            <a:fillRect/>
          </a:stretch>
        </p:blipFill>
        <p:spPr bwMode="auto">
          <a:xfrm>
            <a:off x="832074" y="1547813"/>
            <a:ext cx="7406827" cy="4860925"/>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Dr. B.Satyanarayana, TIFR, Mumbai                                   Panjab University, Chandigarh                                   April 22, 2013</a:t>
            </a:r>
            <a:endParaRPr lang="en-US" dirty="0"/>
          </a:p>
        </p:txBody>
      </p:sp>
      <p:sp>
        <p:nvSpPr>
          <p:cNvPr id="2" name="Title 1"/>
          <p:cNvSpPr>
            <a:spLocks noGrp="1"/>
          </p:cNvSpPr>
          <p:nvPr>
            <p:ph type="title"/>
          </p:nvPr>
        </p:nvSpPr>
        <p:spPr/>
        <p:txBody>
          <a:bodyPr>
            <a:normAutofit fontScale="90000"/>
          </a:bodyPr>
          <a:lstStyle/>
          <a:p>
            <a:r>
              <a:rPr lang="en-US" dirty="0" smtClean="0"/>
              <a:t>Constructional details of</a:t>
            </a:r>
            <a:br>
              <a:rPr lang="en-US" dirty="0" smtClean="0"/>
            </a:br>
            <a:r>
              <a:rPr lang="en-US" dirty="0" smtClean="0"/>
              <a:t>the gas system</a:t>
            </a:r>
            <a:endParaRPr lang="en-US" dirty="0"/>
          </a:p>
        </p:txBody>
      </p:sp>
      <p:pic>
        <p:nvPicPr>
          <p:cNvPr id="38914" name="Picture 2" descr="E:\Thesis\Gas\c217gas\IMG_1158.jpg"/>
          <p:cNvPicPr>
            <a:picLocks noChangeAspect="1" noChangeArrowheads="1"/>
          </p:cNvPicPr>
          <p:nvPr/>
        </p:nvPicPr>
        <p:blipFill>
          <a:blip r:embed="rId3" cstate="print"/>
          <a:srcRect/>
          <a:stretch>
            <a:fillRect/>
          </a:stretch>
        </p:blipFill>
        <p:spPr bwMode="auto">
          <a:xfrm>
            <a:off x="1171550" y="1502292"/>
            <a:ext cx="2400318" cy="5040000"/>
          </a:xfrm>
          <a:prstGeom prst="rect">
            <a:avLst/>
          </a:prstGeom>
          <a:noFill/>
        </p:spPr>
      </p:pic>
      <p:grpSp>
        <p:nvGrpSpPr>
          <p:cNvPr id="14" name="Group 13"/>
          <p:cNvGrpSpPr/>
          <p:nvPr/>
        </p:nvGrpSpPr>
        <p:grpSpPr>
          <a:xfrm>
            <a:off x="4105263" y="1501200"/>
            <a:ext cx="1681183" cy="5032768"/>
            <a:chOff x="3974220" y="1501200"/>
            <a:chExt cx="1681183" cy="5032768"/>
          </a:xfrm>
        </p:grpSpPr>
        <p:pic>
          <p:nvPicPr>
            <p:cNvPr id="38916" name="Picture 4" descr="E:\Thesis\Gas\c217gas\IMG_1163.jpg"/>
            <p:cNvPicPr>
              <a:picLocks noChangeAspect="1" noChangeArrowheads="1"/>
            </p:cNvPicPr>
            <p:nvPr/>
          </p:nvPicPr>
          <p:blipFill>
            <a:blip r:embed="rId4" cstate="print"/>
            <a:srcRect/>
            <a:stretch>
              <a:fillRect/>
            </a:stretch>
          </p:blipFill>
          <p:spPr bwMode="auto">
            <a:xfrm>
              <a:off x="3975556" y="2756078"/>
              <a:ext cx="1679846" cy="1260000"/>
            </a:xfrm>
            <a:prstGeom prst="rect">
              <a:avLst/>
            </a:prstGeom>
            <a:noFill/>
          </p:spPr>
        </p:pic>
        <p:pic>
          <p:nvPicPr>
            <p:cNvPr id="38918" name="Picture 6" descr="E:\Thesis\Gas\c217gas\IMG_1165.jpg"/>
            <p:cNvPicPr>
              <a:picLocks noChangeAspect="1" noChangeArrowheads="1"/>
            </p:cNvPicPr>
            <p:nvPr/>
          </p:nvPicPr>
          <p:blipFill>
            <a:blip r:embed="rId5" cstate="print"/>
            <a:srcRect/>
            <a:stretch>
              <a:fillRect/>
            </a:stretch>
          </p:blipFill>
          <p:spPr bwMode="auto">
            <a:xfrm>
              <a:off x="3974220" y="5273968"/>
              <a:ext cx="1679846" cy="1260000"/>
            </a:xfrm>
            <a:prstGeom prst="rect">
              <a:avLst/>
            </a:prstGeom>
            <a:noFill/>
          </p:spPr>
        </p:pic>
        <p:pic>
          <p:nvPicPr>
            <p:cNvPr id="38915" name="Picture 3" descr="E:\Thesis\Gas\c217gas\IMG_1162.jpg"/>
            <p:cNvPicPr>
              <a:picLocks noChangeAspect="1" noChangeArrowheads="1"/>
            </p:cNvPicPr>
            <p:nvPr/>
          </p:nvPicPr>
          <p:blipFill>
            <a:blip r:embed="rId6" cstate="print"/>
            <a:srcRect/>
            <a:stretch>
              <a:fillRect/>
            </a:stretch>
          </p:blipFill>
          <p:spPr bwMode="auto">
            <a:xfrm>
              <a:off x="3975556" y="1501200"/>
              <a:ext cx="1679847" cy="1260000"/>
            </a:xfrm>
            <a:prstGeom prst="rect">
              <a:avLst/>
            </a:prstGeom>
            <a:noFill/>
          </p:spPr>
        </p:pic>
        <p:pic>
          <p:nvPicPr>
            <p:cNvPr id="38917" name="Picture 5" descr="E:\Thesis\Gas\c217gas\IMG_1164.jpg"/>
            <p:cNvPicPr>
              <a:picLocks noChangeAspect="1" noChangeArrowheads="1"/>
            </p:cNvPicPr>
            <p:nvPr/>
          </p:nvPicPr>
          <p:blipFill>
            <a:blip r:embed="rId7" cstate="print"/>
            <a:srcRect/>
            <a:stretch>
              <a:fillRect/>
            </a:stretch>
          </p:blipFill>
          <p:spPr bwMode="auto">
            <a:xfrm>
              <a:off x="3974220" y="4023460"/>
              <a:ext cx="1679846" cy="1260000"/>
            </a:xfrm>
            <a:prstGeom prst="rect">
              <a:avLst/>
            </a:prstGeom>
            <a:noFill/>
          </p:spPr>
        </p:pic>
      </p:grpSp>
      <p:grpSp>
        <p:nvGrpSpPr>
          <p:cNvPr id="15" name="Group 14"/>
          <p:cNvGrpSpPr/>
          <p:nvPr/>
        </p:nvGrpSpPr>
        <p:grpSpPr>
          <a:xfrm>
            <a:off x="6324157" y="1501200"/>
            <a:ext cx="1891181" cy="5019304"/>
            <a:chOff x="5749020" y="1501200"/>
            <a:chExt cx="1891181" cy="5019304"/>
          </a:xfrm>
        </p:grpSpPr>
        <p:pic>
          <p:nvPicPr>
            <p:cNvPr id="38919" name="Picture 7" descr="E:\Photos\c217gas\IMG_1166.jpg"/>
            <p:cNvPicPr>
              <a:picLocks noChangeAspect="1" noChangeArrowheads="1"/>
            </p:cNvPicPr>
            <p:nvPr/>
          </p:nvPicPr>
          <p:blipFill>
            <a:blip r:embed="rId8" cstate="print"/>
            <a:srcRect/>
            <a:stretch>
              <a:fillRect/>
            </a:stretch>
          </p:blipFill>
          <p:spPr bwMode="auto">
            <a:xfrm>
              <a:off x="5750028" y="1501200"/>
              <a:ext cx="1890173" cy="2520000"/>
            </a:xfrm>
            <a:prstGeom prst="rect">
              <a:avLst/>
            </a:prstGeom>
            <a:noFill/>
          </p:spPr>
        </p:pic>
        <p:pic>
          <p:nvPicPr>
            <p:cNvPr id="38920" name="Picture 8" descr="E:\Photos\c217gas\IMG_1245.jpg"/>
            <p:cNvPicPr>
              <a:picLocks noChangeAspect="1" noChangeArrowheads="1"/>
            </p:cNvPicPr>
            <p:nvPr/>
          </p:nvPicPr>
          <p:blipFill>
            <a:blip r:embed="rId9" cstate="print"/>
            <a:srcRect/>
            <a:stretch>
              <a:fillRect/>
            </a:stretch>
          </p:blipFill>
          <p:spPr bwMode="auto">
            <a:xfrm>
              <a:off x="5749020" y="4000504"/>
              <a:ext cx="1890173" cy="2520000"/>
            </a:xfrm>
            <a:prstGeom prst="rect">
              <a:avLst/>
            </a:prstGeom>
            <a:noFill/>
          </p:spPr>
        </p:pic>
      </p:grpSp>
      <p:sp>
        <p:nvSpPr>
          <p:cNvPr id="16" name="TextBox 15"/>
          <p:cNvSpPr txBox="1"/>
          <p:nvPr/>
        </p:nvSpPr>
        <p:spPr>
          <a:xfrm>
            <a:off x="666250" y="3346322"/>
            <a:ext cx="476726" cy="144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800" dirty="0" smtClean="0">
                <a:solidFill>
                  <a:srgbClr val="FF0000"/>
                </a:solidFill>
              </a:rPr>
              <a:t>F</a:t>
            </a:r>
            <a:r>
              <a:rPr lang="en-US" sz="2400" dirty="0" smtClean="0">
                <a:solidFill>
                  <a:srgbClr val="FF0000"/>
                </a:solidFill>
              </a:rPr>
              <a:t>ront view</a:t>
            </a:r>
            <a:endParaRPr lang="en-US" sz="2400" dirty="0">
              <a:solidFill>
                <a:srgbClr val="FF0000"/>
              </a:solidFill>
            </a:endParaRPr>
          </a:p>
        </p:txBody>
      </p:sp>
      <p:sp>
        <p:nvSpPr>
          <p:cNvPr id="18" name="TextBox 17"/>
          <p:cNvSpPr txBox="1"/>
          <p:nvPr/>
        </p:nvSpPr>
        <p:spPr>
          <a:xfrm>
            <a:off x="3663311" y="3132008"/>
            <a:ext cx="408623" cy="179719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400" dirty="0" smtClean="0">
                <a:solidFill>
                  <a:srgbClr val="FF0000"/>
                </a:solidFill>
              </a:rPr>
              <a:t>Internal  view</a:t>
            </a:r>
            <a:endParaRPr lang="en-US" sz="2400" dirty="0">
              <a:solidFill>
                <a:srgbClr val="FF0000"/>
              </a:solidFill>
            </a:endParaRPr>
          </a:p>
        </p:txBody>
      </p:sp>
      <p:sp>
        <p:nvSpPr>
          <p:cNvPr id="19" name="TextBox 18"/>
          <p:cNvSpPr txBox="1"/>
          <p:nvPr/>
        </p:nvSpPr>
        <p:spPr>
          <a:xfrm>
            <a:off x="5877889" y="3346322"/>
            <a:ext cx="408623" cy="144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400" dirty="0" smtClean="0">
                <a:solidFill>
                  <a:srgbClr val="FF0000"/>
                </a:solidFill>
              </a:rPr>
              <a:t>Rear view</a:t>
            </a:r>
            <a:endParaRPr lang="en-US" sz="2400" dirty="0">
              <a:solidFill>
                <a:srgbClr val="FF0000"/>
              </a:solidFill>
            </a:endParaRPr>
          </a:p>
        </p:txBody>
      </p:sp>
      <p:sp>
        <p:nvSpPr>
          <p:cNvPr id="17" name="Slide Number Placeholder 16"/>
          <p:cNvSpPr>
            <a:spLocks noGrp="1"/>
          </p:cNvSpPr>
          <p:nvPr>
            <p:ph type="sldNum" sz="quarter" idx="12"/>
          </p:nvPr>
        </p:nvSpPr>
        <p:spPr/>
        <p:txBody>
          <a:bodyPr/>
          <a:lstStyle/>
          <a:p>
            <a:fld id="{5D0D82D1-030A-4AF5-855D-82A44DD93AEE}" type="slidenum">
              <a:rPr lang="en-US" smtClean="0"/>
              <a:pPr/>
              <a:t>40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8914"/>
                                        </p:tgtEl>
                                        <p:attrNameLst>
                                          <p:attrName>style.visibility</p:attrName>
                                        </p:attrNameLst>
                                      </p:cBhvr>
                                      <p:to>
                                        <p:strVal val="visible"/>
                                      </p:to>
                                    </p:set>
                                    <p:anim calcmode="lin" valueType="num">
                                      <p:cBhvr additive="base">
                                        <p:cTn id="11" dur="500" fill="hold"/>
                                        <p:tgtEl>
                                          <p:spTgt spid="38914"/>
                                        </p:tgtEl>
                                        <p:attrNameLst>
                                          <p:attrName>ppt_x</p:attrName>
                                        </p:attrNameLst>
                                      </p:cBhvr>
                                      <p:tavLst>
                                        <p:tav tm="0">
                                          <p:val>
                                            <p:strVal val="0-#ppt_w/2"/>
                                          </p:val>
                                        </p:tav>
                                        <p:tav tm="100000">
                                          <p:val>
                                            <p:strVal val="#ppt_x"/>
                                          </p:val>
                                        </p:tav>
                                      </p:tavLst>
                                    </p:anim>
                                    <p:anim calcmode="lin" valueType="num">
                                      <p:cBhvr additive="base">
                                        <p:cTn id="12" dur="500" fill="hold"/>
                                        <p:tgtEl>
                                          <p:spTgt spid="3891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0-#ppt_w/2"/>
                                          </p:val>
                                        </p:tav>
                                        <p:tav tm="100000">
                                          <p:val>
                                            <p:strVal val="#ppt_x"/>
                                          </p:val>
                                        </p:tav>
                                      </p:tavLst>
                                    </p:anim>
                                    <p:anim calcmode="lin" valueType="num">
                                      <p:cBhvr additive="base">
                                        <p:cTn id="2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3"/>
          <p:cNvSpPr>
            <a:spLocks noGrp="1"/>
          </p:cNvSpPr>
          <p:nvPr>
            <p:ph type="title"/>
          </p:nvPr>
        </p:nvSpPr>
        <p:spPr/>
        <p:txBody>
          <a:bodyPr/>
          <a:lstStyle/>
          <a:p>
            <a:r>
              <a:rPr lang="en-US" dirty="0" smtClean="0"/>
              <a:t>Closed loop gas system</a:t>
            </a:r>
          </a:p>
        </p:txBody>
      </p:sp>
      <p:sp>
        <p:nvSpPr>
          <p:cNvPr id="9218" name="Content Placeholder 2"/>
          <p:cNvSpPr>
            <a:spLocks noGrp="1"/>
          </p:cNvSpPr>
          <p:nvPr>
            <p:ph sz="quarter" idx="1"/>
          </p:nvPr>
        </p:nvSpPr>
        <p:spPr/>
        <p:txBody>
          <a:bodyPr>
            <a:normAutofit fontScale="92500"/>
          </a:bodyPr>
          <a:lstStyle/>
          <a:p>
            <a:r>
              <a:rPr lang="en-IN" dirty="0" smtClean="0"/>
              <a:t>Total number of RPCs in the ICAL = 3 x150 x 64 = 28,800</a:t>
            </a:r>
          </a:p>
          <a:p>
            <a:r>
              <a:rPr lang="en-IN" dirty="0" smtClean="0"/>
              <a:t>Total gas volume = 28,800 x 195cm x 191cm x 0.2cm = 214,531 litres</a:t>
            </a:r>
          </a:p>
          <a:p>
            <a:r>
              <a:rPr lang="en-US" dirty="0" smtClean="0"/>
              <a:t>Standard gas composition for the avalanche mode:</a:t>
            </a:r>
          </a:p>
          <a:p>
            <a:pPr lvl="1"/>
            <a:r>
              <a:rPr lang="en-US" dirty="0" smtClean="0"/>
              <a:t>R134a(C</a:t>
            </a:r>
            <a:r>
              <a:rPr lang="en-US" baseline="-25000" dirty="0" smtClean="0"/>
              <a:t>2</a:t>
            </a:r>
            <a:r>
              <a:rPr lang="en-US" dirty="0" smtClean="0"/>
              <a:t>H</a:t>
            </a:r>
            <a:r>
              <a:rPr lang="en-US" baseline="-25000" dirty="0" smtClean="0"/>
              <a:t>2</a:t>
            </a:r>
            <a:r>
              <a:rPr lang="en-US" dirty="0" smtClean="0"/>
              <a:t>F</a:t>
            </a:r>
            <a:r>
              <a:rPr lang="en-US" baseline="-25000" dirty="0" smtClean="0"/>
              <a:t>4</a:t>
            </a:r>
            <a:r>
              <a:rPr lang="en-US" dirty="0" smtClean="0"/>
              <a:t>):Isobutane(C</a:t>
            </a:r>
            <a:r>
              <a:rPr lang="en-US" baseline="-25000" dirty="0" smtClean="0"/>
              <a:t>4</a:t>
            </a:r>
            <a:r>
              <a:rPr lang="en-US" dirty="0" smtClean="0"/>
              <a:t>H</a:t>
            </a:r>
            <a:r>
              <a:rPr lang="en-US" baseline="-25000" dirty="0" smtClean="0"/>
              <a:t>10</a:t>
            </a:r>
            <a:r>
              <a:rPr lang="en-US" dirty="0" smtClean="0"/>
              <a:t>):Sulphur Hexaflouide(SF</a:t>
            </a:r>
            <a:r>
              <a:rPr lang="en-US" baseline="-25000" dirty="0" smtClean="0"/>
              <a:t>6</a:t>
            </a:r>
            <a:r>
              <a:rPr lang="en-US" dirty="0" smtClean="0"/>
              <a:t>)::95.5:4.3:0.2</a:t>
            </a:r>
            <a:endParaRPr lang="en-US" baseline="-25000" dirty="0" smtClean="0"/>
          </a:p>
          <a:p>
            <a:r>
              <a:rPr lang="en-US" dirty="0" smtClean="0"/>
              <a:t>What is the minimum gas flow required in a RPC detector, which results in an optimum uniformity of gas concentration - by simulation and by monitoring the current and noise rate of an RPC.</a:t>
            </a:r>
          </a:p>
          <a:p>
            <a:r>
              <a:rPr lang="en-US" dirty="0" smtClean="0"/>
              <a:t>Some deciding factors: Expensive and hazardous gases, green house effect, handling high volume of gases in the cavern</a:t>
            </a:r>
          </a:p>
          <a:p>
            <a:r>
              <a:rPr lang="en-US" dirty="0" smtClean="0"/>
              <a:t>Operational consideration: How many RPC’s can be connected in series and/or in parallel? Many RPCs in series will add to pressure gradient, leading to gas flow problems</a:t>
            </a:r>
          </a:p>
        </p:txBody>
      </p:sp>
      <p:sp>
        <p:nvSpPr>
          <p:cNvPr id="4" name="Footer Placeholder 3"/>
          <p:cNvSpPr>
            <a:spLocks noGrp="1"/>
          </p:cNvSpPr>
          <p:nvPr>
            <p:ph type="ftr" sz="quarter" idx="11"/>
          </p:nvPr>
        </p:nvSpPr>
        <p:spPr/>
        <p:txBody>
          <a:bodyPr/>
          <a:lstStyle/>
          <a:p>
            <a:r>
              <a:rPr lang="en-IN" smtClean="0">
                <a:solidFill>
                  <a:srgbClr val="696464"/>
                </a:solidFill>
              </a:rPr>
              <a:t>Dr. B.Satyanarayana, TIFR, Mumbai                                   Panjab University, Chandigarh                                   April 22, 2013</a:t>
            </a:r>
            <a:endParaRPr lang="en-US" dirty="0">
              <a:solidFill>
                <a:srgbClr val="696464"/>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Study of gas sealed RPCs</a:t>
            </a:r>
            <a:endParaRPr lang="en-IN" dirty="0"/>
          </a:p>
        </p:txBody>
      </p:sp>
      <p:sp>
        <p:nvSpPr>
          <p:cNvPr id="4" name="Footer Placeholder 3"/>
          <p:cNvSpPr>
            <a:spLocks noGrp="1"/>
          </p:cNvSpPr>
          <p:nvPr>
            <p:ph type="ftr" sz="quarter" idx="11"/>
          </p:nvPr>
        </p:nvSpPr>
        <p:spPr/>
        <p:txBody>
          <a:bodyPr/>
          <a:lstStyle/>
          <a:p>
            <a:pPr>
              <a:defRPr/>
            </a:pPr>
            <a:r>
              <a:rPr lang="en-IN" smtClean="0">
                <a:solidFill>
                  <a:srgbClr val="696464"/>
                </a:solidFill>
              </a:rPr>
              <a:t>Dr. B.Satyanarayana, TIFR, Mumbai                                   Panjab University, Chandigarh                                   April 22, 2013</a:t>
            </a:r>
            <a:endParaRPr lang="en-US" dirty="0">
              <a:solidFill>
                <a:srgbClr val="696464"/>
              </a:solidFill>
            </a:endParaRPr>
          </a:p>
        </p:txBody>
      </p:sp>
      <p:pic>
        <p:nvPicPr>
          <p:cNvPr id="2050" name="Picture 2"/>
          <p:cNvPicPr>
            <a:picLocks noGrp="1" noChangeAspect="1" noChangeArrowheads="1"/>
          </p:cNvPicPr>
          <p:nvPr>
            <p:ph sz="quarter" idx="1"/>
          </p:nvPr>
        </p:nvPicPr>
        <p:blipFill>
          <a:blip r:embed="rId2" cstate="print"/>
          <a:srcRect/>
          <a:stretch>
            <a:fillRect/>
          </a:stretch>
        </p:blipFill>
        <p:spPr bwMode="auto">
          <a:xfrm>
            <a:off x="76200" y="1270000"/>
            <a:ext cx="6582408" cy="5130800"/>
          </a:xfrm>
          <a:prstGeom prst="rect">
            <a:avLst/>
          </a:prstGeom>
          <a:noFill/>
          <a:ln w="9525">
            <a:noFill/>
            <a:miter lim="800000"/>
            <a:headEnd/>
            <a:tailEnd/>
          </a:ln>
        </p:spPr>
      </p:pic>
      <p:sp>
        <p:nvSpPr>
          <p:cNvPr id="6" name="Rectangle 5"/>
          <p:cNvSpPr/>
          <p:nvPr/>
        </p:nvSpPr>
        <p:spPr>
          <a:xfrm>
            <a:off x="6553200" y="1495485"/>
            <a:ext cx="2438400" cy="4801314"/>
          </a:xfrm>
          <a:prstGeom prst="rect">
            <a:avLst/>
          </a:prstGeom>
          <a:solidFill>
            <a:schemeClr val="accent5">
              <a:lumMod val="20000"/>
              <a:lumOff val="80000"/>
            </a:schemeClr>
          </a:solidFill>
        </p:spPr>
        <p:txBody>
          <a:bodyPr wrap="square">
            <a:spAutoFit/>
          </a:bodyPr>
          <a:lstStyle/>
          <a:p>
            <a:pPr fontAlgn="base">
              <a:spcBef>
                <a:spcPct val="0"/>
              </a:spcBef>
              <a:spcAft>
                <a:spcPct val="0"/>
              </a:spcAft>
            </a:pPr>
            <a:r>
              <a:rPr lang="en-IN" dirty="0" smtClean="0">
                <a:solidFill>
                  <a:prstClr val="black"/>
                </a:solidFill>
                <a:latin typeface="Arial" charset="0"/>
                <a:cs typeface="Arial" charset="0"/>
              </a:rPr>
              <a:t>If the RPC gas gaps are produced without leaks (less than 1.75 mm  WC in more than 33 hours), then the detectors can be operated without appreciable degradation in their performance for more than a month with a single gas fill. The</a:t>
            </a:r>
          </a:p>
          <a:p>
            <a:pPr fontAlgn="base">
              <a:spcBef>
                <a:spcPct val="0"/>
              </a:spcBef>
              <a:spcAft>
                <a:spcPct val="0"/>
              </a:spcAft>
            </a:pPr>
            <a:r>
              <a:rPr lang="en-IN" dirty="0" smtClean="0">
                <a:solidFill>
                  <a:prstClr val="black"/>
                </a:solidFill>
                <a:latin typeface="Arial" charset="0"/>
                <a:cs typeface="Arial" charset="0"/>
              </a:rPr>
              <a:t>cost of gas replenishing could thus be reduced considerably, by up to a factor of 30.</a:t>
            </a:r>
            <a:endParaRPr lang="en-IN" dirty="0">
              <a:solidFill>
                <a:prstClr val="black"/>
              </a:solidFill>
              <a:latin typeface="Arial" charset="0"/>
              <a:cs typeface="Arial"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IN" dirty="0" smtClean="0"/>
              <a:t>Gas purification process</a:t>
            </a:r>
            <a:endParaRPr lang="en-IN" dirty="0"/>
          </a:p>
        </p:txBody>
      </p:sp>
      <p:sp>
        <p:nvSpPr>
          <p:cNvPr id="18435" name="Content Placeholder 2"/>
          <p:cNvSpPr>
            <a:spLocks noGrp="1"/>
          </p:cNvSpPr>
          <p:nvPr>
            <p:ph sz="quarter" idx="1"/>
          </p:nvPr>
        </p:nvSpPr>
        <p:spPr/>
        <p:txBody>
          <a:bodyPr/>
          <a:lstStyle/>
          <a:p>
            <a:r>
              <a:rPr lang="en-US" dirty="0" smtClean="0"/>
              <a:t>Gas mixture quality: Presence of impurities in the return gas from the RPCs</a:t>
            </a:r>
          </a:p>
          <a:p>
            <a:r>
              <a:rPr lang="en-US" dirty="0" smtClean="0"/>
              <a:t>Possible worsening of RPC performance due to impurities</a:t>
            </a:r>
          </a:p>
          <a:p>
            <a:r>
              <a:rPr lang="en-US" dirty="0" smtClean="0"/>
              <a:t>Removal of water vapour by combination of 3A and 5A molecular sieves continuous duty purifier.</a:t>
            </a:r>
          </a:p>
          <a:p>
            <a:r>
              <a:rPr lang="en-US" dirty="0" smtClean="0"/>
              <a:t>Removal of oil vapours by 3X molecular sieves</a:t>
            </a:r>
            <a:endParaRPr lang="en-US" sz="2000" dirty="0" smtClean="0"/>
          </a:p>
          <a:p>
            <a:r>
              <a:rPr lang="en-US" dirty="0" smtClean="0"/>
              <a:t>Removal of radicals (F</a:t>
            </a:r>
            <a:r>
              <a:rPr lang="en-US" baseline="30000" dirty="0" smtClean="0"/>
              <a:t>-</a:t>
            </a:r>
            <a:r>
              <a:rPr lang="en-US" dirty="0" smtClean="0"/>
              <a:t>, HF etc.) by disposable activated Alumina</a:t>
            </a:r>
          </a:p>
          <a:p>
            <a:r>
              <a:rPr lang="en-US" dirty="0" smtClean="0">
                <a:solidFill>
                  <a:srgbClr val="0070C0"/>
                </a:solidFill>
              </a:rPr>
              <a:t>Removal of Oxygen by CuZn and Ni-NiO on activated Alumina/Silica by continuous duty purifier using standard cartridges</a:t>
            </a:r>
          </a:p>
          <a:p>
            <a:r>
              <a:rPr lang="en-US" dirty="0" smtClean="0"/>
              <a:t>Final goal was to achieve the moisture and Oxygen levels to less than 2 ppm</a:t>
            </a:r>
          </a:p>
        </p:txBody>
      </p:sp>
      <p:sp>
        <p:nvSpPr>
          <p:cNvPr id="4" name="Footer Placeholder 3"/>
          <p:cNvSpPr>
            <a:spLocks noGrp="1"/>
          </p:cNvSpPr>
          <p:nvPr>
            <p:ph type="ftr" sz="quarter" idx="11"/>
          </p:nvPr>
        </p:nvSpPr>
        <p:spPr/>
        <p:txBody>
          <a:bodyPr/>
          <a:lstStyle/>
          <a:p>
            <a:r>
              <a:rPr lang="en-IN" smtClean="0">
                <a:solidFill>
                  <a:srgbClr val="696464"/>
                </a:solidFill>
              </a:rPr>
              <a:t>Dr. B.Satyanarayana, TIFR, Mumbai                                   Panjab University, Chandigarh                                   April 22, 2013</a:t>
            </a:r>
            <a:endParaRPr lang="en-US" dirty="0">
              <a:solidFill>
                <a:srgbClr val="696464"/>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Footer Placeholder 115"/>
          <p:cNvSpPr>
            <a:spLocks noGrp="1"/>
          </p:cNvSpPr>
          <p:nvPr>
            <p:ph type="ftr" sz="quarter" idx="11"/>
          </p:nvPr>
        </p:nvSpPr>
        <p:spPr/>
        <p:txBody>
          <a:bodyPr/>
          <a:lstStyle/>
          <a:p>
            <a:pPr>
              <a:defRPr/>
            </a:pPr>
            <a:r>
              <a:rPr lang="en-IN" smtClean="0">
                <a:solidFill>
                  <a:srgbClr val="696464"/>
                </a:solidFill>
              </a:rPr>
              <a:t>Dr. B.Satyanarayana, TIFR, Mumbai                                   Panjab University, Chandigarh                                   April 22, 2013</a:t>
            </a:r>
            <a:endParaRPr lang="en-US" dirty="0">
              <a:solidFill>
                <a:srgbClr val="696464"/>
              </a:solidFill>
            </a:endParaRPr>
          </a:p>
        </p:txBody>
      </p:sp>
      <p:sp>
        <p:nvSpPr>
          <p:cNvPr id="119" name="Rectangle 118"/>
          <p:cNvSpPr/>
          <p:nvPr/>
        </p:nvSpPr>
        <p:spPr>
          <a:xfrm>
            <a:off x="824821" y="140098"/>
            <a:ext cx="7963719" cy="276999"/>
          </a:xfrm>
          <a:prstGeom prst="rect">
            <a:avLst/>
          </a:prstGeom>
          <a:solidFill>
            <a:srgbClr val="FFFF00"/>
          </a:solidFill>
        </p:spPr>
        <p:txBody>
          <a:bodyPr wrap="none" lIns="0" tIns="0" rIns="0" bIns="0" anchor="ctr" anchorCtr="1">
            <a:spAutoFit/>
          </a:bodyPr>
          <a:lstStyle/>
          <a:p>
            <a:pPr fontAlgn="base">
              <a:spcBef>
                <a:spcPct val="0"/>
              </a:spcBef>
              <a:spcAft>
                <a:spcPct val="0"/>
              </a:spcAft>
            </a:pPr>
            <a:r>
              <a:rPr lang="en-US" b="1" dirty="0" smtClean="0">
                <a:solidFill>
                  <a:srgbClr val="FF0000"/>
                </a:solidFill>
                <a:latin typeface="Arial" charset="0"/>
                <a:cs typeface="Arial" charset="0"/>
              </a:rPr>
              <a:t>Line diagram of the close loop gas recirculation and purification system </a:t>
            </a:r>
            <a:endParaRPr lang="en-IN" b="1" dirty="0">
              <a:solidFill>
                <a:srgbClr val="FF0000"/>
              </a:solidFill>
              <a:latin typeface="Arial" charset="0"/>
              <a:cs typeface="Arial" charset="0"/>
            </a:endParaRPr>
          </a:p>
        </p:txBody>
      </p:sp>
      <p:grpSp>
        <p:nvGrpSpPr>
          <p:cNvPr id="2" name="Group 114"/>
          <p:cNvGrpSpPr/>
          <p:nvPr/>
        </p:nvGrpSpPr>
        <p:grpSpPr>
          <a:xfrm>
            <a:off x="381000" y="457200"/>
            <a:ext cx="8658664" cy="5961493"/>
            <a:chOff x="381000" y="457200"/>
            <a:chExt cx="8658664" cy="5961493"/>
          </a:xfrm>
        </p:grpSpPr>
        <p:sp>
          <p:nvSpPr>
            <p:cNvPr id="4" name="Rectangle 3"/>
            <p:cNvSpPr/>
            <p:nvPr/>
          </p:nvSpPr>
          <p:spPr>
            <a:xfrm>
              <a:off x="381000" y="4648200"/>
              <a:ext cx="2514600" cy="106680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fontAlgn="base">
                <a:spcBef>
                  <a:spcPct val="0"/>
                </a:spcBef>
                <a:spcAft>
                  <a:spcPct val="0"/>
                </a:spcAft>
              </a:pPr>
              <a:endParaRPr lang="en-US" sz="2000" dirty="0">
                <a:solidFill>
                  <a:prstClr val="black"/>
                </a:solidFill>
              </a:endParaRPr>
            </a:p>
          </p:txBody>
        </p:sp>
        <p:cxnSp>
          <p:nvCxnSpPr>
            <p:cNvPr id="5" name="Straight Connector 4"/>
            <p:cNvCxnSpPr/>
            <p:nvPr/>
          </p:nvCxnSpPr>
          <p:spPr>
            <a:xfrm>
              <a:off x="1267264" y="5715000"/>
              <a:ext cx="4103" cy="5310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1267264" y="6246055"/>
              <a:ext cx="2657622" cy="23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3429000" y="6019800"/>
              <a:ext cx="381000" cy="381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a:solidFill>
                  <a:prstClr val="white"/>
                </a:solidFill>
              </a:endParaRPr>
            </a:p>
          </p:txBody>
        </p:sp>
        <p:cxnSp>
          <p:nvCxnSpPr>
            <p:cNvPr id="8" name="Straight Connector 7"/>
            <p:cNvCxnSpPr/>
            <p:nvPr/>
          </p:nvCxnSpPr>
          <p:spPr>
            <a:xfrm flipV="1">
              <a:off x="1237956" y="3573194"/>
              <a:ext cx="0" cy="10691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57200" y="2895600"/>
              <a:ext cx="1540412" cy="685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000" dirty="0" smtClean="0">
                  <a:solidFill>
                    <a:prstClr val="black"/>
                  </a:solidFill>
                </a:rPr>
                <a:t>Receiver tank inlet</a:t>
              </a:r>
              <a:endParaRPr lang="en-US" sz="2000" dirty="0">
                <a:solidFill>
                  <a:prstClr val="black"/>
                </a:solidFill>
              </a:endParaRPr>
            </a:p>
          </p:txBody>
        </p:sp>
        <p:cxnSp>
          <p:nvCxnSpPr>
            <p:cNvPr id="10" name="Straight Connector 9"/>
            <p:cNvCxnSpPr>
              <a:stCxn id="9" idx="0"/>
            </p:cNvCxnSpPr>
            <p:nvPr/>
          </p:nvCxnSpPr>
          <p:spPr>
            <a:xfrm flipH="1" flipV="1">
              <a:off x="1219200" y="609600"/>
              <a:ext cx="8206"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237957" y="1603718"/>
              <a:ext cx="5908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856936" y="976532"/>
              <a:ext cx="1295400" cy="1219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a:solidFill>
                  <a:prstClr val="white"/>
                </a:solidFill>
              </a:endParaRPr>
            </a:p>
          </p:txBody>
        </p:sp>
        <p:cxnSp>
          <p:nvCxnSpPr>
            <p:cNvPr id="13" name="Straight Connector 12"/>
            <p:cNvCxnSpPr/>
            <p:nvPr/>
          </p:nvCxnSpPr>
          <p:spPr>
            <a:xfrm>
              <a:off x="1219200" y="609600"/>
              <a:ext cx="1295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810000" y="685800"/>
              <a:ext cx="1752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562600" y="685800"/>
              <a:ext cx="0" cy="1066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5295616" y="1486800"/>
              <a:ext cx="554400" cy="7632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a:solidFill>
                  <a:prstClr val="white"/>
                </a:solidFill>
              </a:endParaRPr>
            </a:p>
          </p:txBody>
        </p:sp>
        <p:cxnSp>
          <p:nvCxnSpPr>
            <p:cNvPr id="18" name="Straight Connector 17"/>
            <p:cNvCxnSpPr/>
            <p:nvPr/>
          </p:nvCxnSpPr>
          <p:spPr>
            <a:xfrm>
              <a:off x="5181600" y="2590800"/>
              <a:ext cx="76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943600" y="1066800"/>
              <a:ext cx="0" cy="152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943600" y="1066800"/>
              <a:ext cx="2384474" cy="164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3962400" y="457200"/>
              <a:ext cx="4365674" cy="70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962400" y="457200"/>
              <a:ext cx="0" cy="60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5181600" y="1066800"/>
              <a:ext cx="0" cy="152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962400" y="1066800"/>
              <a:ext cx="121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333936" y="457200"/>
              <a:ext cx="0" cy="60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572000" y="1066800"/>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804140" y="685800"/>
              <a:ext cx="5860" cy="914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151163" y="1600202"/>
              <a:ext cx="658837" cy="35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629400" y="1066800"/>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4309404" y="1543928"/>
              <a:ext cx="533400" cy="762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a:solidFill>
                  <a:prstClr val="white"/>
                </a:solidFill>
              </a:endParaRPr>
            </a:p>
          </p:txBody>
        </p:sp>
        <p:sp>
          <p:nvSpPr>
            <p:cNvPr id="31" name="Rounded Rectangle 30"/>
            <p:cNvSpPr/>
            <p:nvPr/>
          </p:nvSpPr>
          <p:spPr>
            <a:xfrm>
              <a:off x="6352736" y="1557996"/>
              <a:ext cx="533400" cy="762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a:solidFill>
                  <a:prstClr val="white"/>
                </a:solidFill>
              </a:endParaRPr>
            </a:p>
          </p:txBody>
        </p:sp>
        <p:cxnSp>
          <p:nvCxnSpPr>
            <p:cNvPr id="32" name="Straight Connector 31"/>
            <p:cNvCxnSpPr/>
            <p:nvPr/>
          </p:nvCxnSpPr>
          <p:spPr>
            <a:xfrm>
              <a:off x="4572000" y="2286000"/>
              <a:ext cx="14068" cy="6119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635260" y="2300068"/>
              <a:ext cx="4691" cy="5978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4572000" y="2881533"/>
              <a:ext cx="2082018" cy="14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rot="16200000">
              <a:off x="3200400" y="4343401"/>
              <a:ext cx="1447800" cy="685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fontAlgn="base">
                <a:spcBef>
                  <a:spcPct val="0"/>
                </a:spcBef>
                <a:spcAft>
                  <a:spcPct val="0"/>
                </a:spcAft>
              </a:pPr>
              <a:r>
                <a:rPr lang="en-US" sz="2000" dirty="0" smtClean="0">
                  <a:solidFill>
                    <a:prstClr val="black"/>
                  </a:solidFill>
                </a:rPr>
                <a:t>Storage Tank Outlet</a:t>
              </a:r>
              <a:endParaRPr lang="en-US" sz="2000" dirty="0">
                <a:solidFill>
                  <a:prstClr val="black"/>
                </a:solidFill>
              </a:endParaRPr>
            </a:p>
          </p:txBody>
        </p:sp>
        <p:cxnSp>
          <p:nvCxnSpPr>
            <p:cNvPr id="36" name="Straight Connector 35"/>
            <p:cNvCxnSpPr/>
            <p:nvPr/>
          </p:nvCxnSpPr>
          <p:spPr>
            <a:xfrm flipV="1">
              <a:off x="3914336" y="5410200"/>
              <a:ext cx="0" cy="838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886200" y="3657598"/>
              <a:ext cx="4690" cy="3048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886200" y="3657600"/>
              <a:ext cx="1676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562600" y="2895600"/>
              <a:ext cx="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4595446" y="3200400"/>
              <a:ext cx="2082018" cy="14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586068" y="2895600"/>
              <a:ext cx="4690" cy="3048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658708" y="2895600"/>
              <a:ext cx="4690" cy="3048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5715000" y="3200400"/>
              <a:ext cx="4690" cy="3048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5715001" y="3505200"/>
              <a:ext cx="2438399" cy="14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7391400" y="5029200"/>
              <a:ext cx="38569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flipV="1">
              <a:off x="8333937" y="1090249"/>
              <a:ext cx="36340" cy="42273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267200" y="5314072"/>
              <a:ext cx="411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886200" y="2895600"/>
              <a:ext cx="0" cy="1066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7543800" y="3432517"/>
              <a:ext cx="173501" cy="1547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a:solidFill>
                  <a:prstClr val="white"/>
                </a:solidFill>
              </a:endParaRPr>
            </a:p>
          </p:txBody>
        </p:sp>
        <p:sp>
          <p:nvSpPr>
            <p:cNvPr id="50" name="Hexagon 49"/>
            <p:cNvSpPr/>
            <p:nvPr/>
          </p:nvSpPr>
          <p:spPr>
            <a:xfrm>
              <a:off x="5080782" y="3575541"/>
              <a:ext cx="177018" cy="172328"/>
            </a:xfrm>
            <a:prstGeom prst="hexag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a:solidFill>
                  <a:prstClr val="white"/>
                </a:solidFill>
              </a:endParaRPr>
            </a:p>
          </p:txBody>
        </p:sp>
        <p:cxnSp>
          <p:nvCxnSpPr>
            <p:cNvPr id="51" name="Straight Connector 50"/>
            <p:cNvCxnSpPr/>
            <p:nvPr/>
          </p:nvCxnSpPr>
          <p:spPr>
            <a:xfrm flipH="1" flipV="1">
              <a:off x="4267202" y="4281268"/>
              <a:ext cx="2161733" cy="234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ounded Rectangle 51"/>
            <p:cNvSpPr/>
            <p:nvPr/>
          </p:nvSpPr>
          <p:spPr>
            <a:xfrm>
              <a:off x="5029200" y="4495800"/>
              <a:ext cx="228600" cy="381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400" dirty="0" smtClean="0">
                  <a:solidFill>
                    <a:prstClr val="black"/>
                  </a:solidFill>
                </a:rPr>
                <a:t>1</a:t>
              </a:r>
              <a:endParaRPr lang="en-US" sz="1400" dirty="0">
                <a:solidFill>
                  <a:prstClr val="black"/>
                </a:solidFill>
              </a:endParaRPr>
            </a:p>
          </p:txBody>
        </p:sp>
        <p:sp>
          <p:nvSpPr>
            <p:cNvPr id="53" name="Rounded Rectangle 52"/>
            <p:cNvSpPr/>
            <p:nvPr/>
          </p:nvSpPr>
          <p:spPr>
            <a:xfrm>
              <a:off x="5410200" y="4495800"/>
              <a:ext cx="228600" cy="381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600" dirty="0" smtClean="0">
                  <a:solidFill>
                    <a:prstClr val="black"/>
                  </a:solidFill>
                </a:rPr>
                <a:t>2</a:t>
              </a:r>
              <a:endParaRPr lang="en-US" sz="1600" dirty="0">
                <a:solidFill>
                  <a:prstClr val="black"/>
                </a:solidFill>
              </a:endParaRPr>
            </a:p>
          </p:txBody>
        </p:sp>
        <p:sp>
          <p:nvSpPr>
            <p:cNvPr id="54" name="Rounded Rectangle 53"/>
            <p:cNvSpPr/>
            <p:nvPr/>
          </p:nvSpPr>
          <p:spPr>
            <a:xfrm>
              <a:off x="5867400" y="4495800"/>
              <a:ext cx="228600" cy="381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600" dirty="0" smtClean="0">
                  <a:solidFill>
                    <a:prstClr val="black"/>
                  </a:solidFill>
                </a:rPr>
                <a:t>3</a:t>
              </a:r>
              <a:endParaRPr lang="en-US" sz="1600" dirty="0">
                <a:solidFill>
                  <a:prstClr val="black"/>
                </a:solidFill>
              </a:endParaRPr>
            </a:p>
          </p:txBody>
        </p:sp>
        <p:sp>
          <p:nvSpPr>
            <p:cNvPr id="55" name="Rounded Rectangle 54"/>
            <p:cNvSpPr/>
            <p:nvPr/>
          </p:nvSpPr>
          <p:spPr>
            <a:xfrm>
              <a:off x="6324600" y="4495800"/>
              <a:ext cx="228600" cy="381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600" dirty="0" smtClean="0">
                  <a:solidFill>
                    <a:prstClr val="black"/>
                  </a:solidFill>
                </a:rPr>
                <a:t>4</a:t>
              </a:r>
              <a:endParaRPr lang="en-US" sz="1600" dirty="0">
                <a:solidFill>
                  <a:prstClr val="black"/>
                </a:solidFill>
              </a:endParaRPr>
            </a:p>
          </p:txBody>
        </p:sp>
        <p:cxnSp>
          <p:nvCxnSpPr>
            <p:cNvPr id="56" name="Straight Connector 55"/>
            <p:cNvCxnSpPr/>
            <p:nvPr/>
          </p:nvCxnSpPr>
          <p:spPr>
            <a:xfrm>
              <a:off x="5140570" y="4284784"/>
              <a:ext cx="8205" cy="202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5514536" y="4309404"/>
              <a:ext cx="8205" cy="202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5969391" y="4309404"/>
              <a:ext cx="8205" cy="202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6423079" y="4301196"/>
              <a:ext cx="8205" cy="202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Oval 59"/>
            <p:cNvSpPr/>
            <p:nvPr/>
          </p:nvSpPr>
          <p:spPr>
            <a:xfrm>
              <a:off x="8139332" y="2209800"/>
              <a:ext cx="429064" cy="39155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a:solidFill>
                  <a:prstClr val="white"/>
                </a:solidFill>
              </a:endParaRPr>
            </a:p>
          </p:txBody>
        </p:sp>
        <p:sp>
          <p:nvSpPr>
            <p:cNvPr id="61" name="Down Arrow 60"/>
            <p:cNvSpPr/>
            <p:nvPr/>
          </p:nvSpPr>
          <p:spPr>
            <a:xfrm>
              <a:off x="3886200" y="5638800"/>
              <a:ext cx="76200" cy="15240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a:solidFill>
                  <a:prstClr val="white"/>
                </a:solidFill>
              </a:endParaRPr>
            </a:p>
          </p:txBody>
        </p:sp>
        <p:sp>
          <p:nvSpPr>
            <p:cNvPr id="62" name="Down Arrow 61"/>
            <p:cNvSpPr/>
            <p:nvPr/>
          </p:nvSpPr>
          <p:spPr>
            <a:xfrm flipH="1" flipV="1">
              <a:off x="3858064" y="3200400"/>
              <a:ext cx="56272" cy="15240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a:solidFill>
                  <a:prstClr val="white"/>
                </a:solidFill>
              </a:endParaRPr>
            </a:p>
          </p:txBody>
        </p:sp>
        <p:sp>
          <p:nvSpPr>
            <p:cNvPr id="63" name="Down Arrow 62"/>
            <p:cNvSpPr/>
            <p:nvPr/>
          </p:nvSpPr>
          <p:spPr>
            <a:xfrm flipH="1" flipV="1">
              <a:off x="5105400" y="4309404"/>
              <a:ext cx="76200" cy="144192"/>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a:solidFill>
                  <a:prstClr val="white"/>
                </a:solidFill>
              </a:endParaRPr>
            </a:p>
          </p:txBody>
        </p:sp>
        <p:sp>
          <p:nvSpPr>
            <p:cNvPr id="64" name="Down Arrow 63"/>
            <p:cNvSpPr/>
            <p:nvPr/>
          </p:nvSpPr>
          <p:spPr>
            <a:xfrm flipH="1" flipV="1">
              <a:off x="5486400" y="4315264"/>
              <a:ext cx="76200" cy="144192"/>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a:solidFill>
                  <a:prstClr val="white"/>
                </a:solidFill>
              </a:endParaRPr>
            </a:p>
          </p:txBody>
        </p:sp>
        <p:sp>
          <p:nvSpPr>
            <p:cNvPr id="65" name="Down Arrow 64"/>
            <p:cNvSpPr/>
            <p:nvPr/>
          </p:nvSpPr>
          <p:spPr>
            <a:xfrm flipH="1" flipV="1">
              <a:off x="5943600" y="4315264"/>
              <a:ext cx="76200" cy="144192"/>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a:solidFill>
                  <a:prstClr val="white"/>
                </a:solidFill>
              </a:endParaRPr>
            </a:p>
          </p:txBody>
        </p:sp>
        <p:sp>
          <p:nvSpPr>
            <p:cNvPr id="66" name="Down Arrow 65"/>
            <p:cNvSpPr/>
            <p:nvPr/>
          </p:nvSpPr>
          <p:spPr>
            <a:xfrm flipH="1" flipV="1">
              <a:off x="6386732" y="4315264"/>
              <a:ext cx="76200" cy="144192"/>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a:solidFill>
                  <a:prstClr val="white"/>
                </a:solidFill>
              </a:endParaRPr>
            </a:p>
          </p:txBody>
        </p:sp>
        <p:cxnSp>
          <p:nvCxnSpPr>
            <p:cNvPr id="71" name="Straight Connector 70"/>
            <p:cNvCxnSpPr/>
            <p:nvPr/>
          </p:nvCxnSpPr>
          <p:spPr>
            <a:xfrm flipV="1">
              <a:off x="7391400" y="3505200"/>
              <a:ext cx="0" cy="152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7176868" y="4191000"/>
              <a:ext cx="429064" cy="39155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a:solidFill>
                  <a:prstClr val="white"/>
                </a:solidFill>
              </a:endParaRPr>
            </a:p>
          </p:txBody>
        </p:sp>
        <p:sp>
          <p:nvSpPr>
            <p:cNvPr id="74" name="Rectangle 73"/>
            <p:cNvSpPr/>
            <p:nvPr/>
          </p:nvSpPr>
          <p:spPr>
            <a:xfrm>
              <a:off x="2909668" y="6171028"/>
              <a:ext cx="173502" cy="1594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a:solidFill>
                  <a:prstClr val="white"/>
                </a:solidFill>
              </a:endParaRPr>
            </a:p>
          </p:txBody>
        </p:sp>
        <p:sp>
          <p:nvSpPr>
            <p:cNvPr id="75" name="Rectangle 74"/>
            <p:cNvSpPr/>
            <p:nvPr/>
          </p:nvSpPr>
          <p:spPr>
            <a:xfrm>
              <a:off x="4518074" y="4189828"/>
              <a:ext cx="173501" cy="1547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a:solidFill>
                  <a:prstClr val="white"/>
                </a:solidFill>
              </a:endParaRPr>
            </a:p>
          </p:txBody>
        </p:sp>
        <p:cxnSp>
          <p:nvCxnSpPr>
            <p:cNvPr id="76" name="Straight Connector 75"/>
            <p:cNvCxnSpPr/>
            <p:nvPr/>
          </p:nvCxnSpPr>
          <p:spPr>
            <a:xfrm flipV="1">
              <a:off x="1252025" y="4206240"/>
              <a:ext cx="1728000" cy="140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flipV="1">
              <a:off x="2971800" y="4206240"/>
              <a:ext cx="21102" cy="19624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1157068" y="4146451"/>
              <a:ext cx="173501" cy="1547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a:solidFill>
                  <a:prstClr val="white"/>
                </a:solidFill>
              </a:endParaRPr>
            </a:p>
          </p:txBody>
        </p:sp>
        <p:sp>
          <p:nvSpPr>
            <p:cNvPr id="79" name="TextBox 78"/>
            <p:cNvSpPr txBox="1"/>
            <p:nvPr/>
          </p:nvSpPr>
          <p:spPr>
            <a:xfrm>
              <a:off x="3891600" y="6072600"/>
              <a:ext cx="2052000" cy="252000"/>
            </a:xfrm>
            <a:prstGeom prst="rect">
              <a:avLst/>
            </a:prstGeom>
            <a:noFill/>
          </p:spPr>
          <p:txBody>
            <a:bodyPr wrap="square" rtlCol="0">
              <a:spAutoFit/>
            </a:bodyPr>
            <a:lstStyle/>
            <a:p>
              <a:pPr fontAlgn="base">
                <a:spcBef>
                  <a:spcPct val="0"/>
                </a:spcBef>
                <a:spcAft>
                  <a:spcPct val="0"/>
                </a:spcAft>
              </a:pPr>
              <a:r>
                <a:rPr lang="en-US" sz="1400" dirty="0" smtClean="0">
                  <a:solidFill>
                    <a:prstClr val="black"/>
                  </a:solidFill>
                  <a:latin typeface="Arial" charset="0"/>
                  <a:cs typeface="Arial" charset="0"/>
                </a:rPr>
                <a:t>Low pressure regulator</a:t>
              </a:r>
              <a:endParaRPr lang="en-US" sz="1400" dirty="0">
                <a:solidFill>
                  <a:prstClr val="black"/>
                </a:solidFill>
                <a:latin typeface="Arial" charset="0"/>
                <a:cs typeface="Arial" charset="0"/>
              </a:endParaRPr>
            </a:p>
          </p:txBody>
        </p:sp>
        <p:sp>
          <p:nvSpPr>
            <p:cNvPr id="80" name="TextBox 79"/>
            <p:cNvSpPr txBox="1"/>
            <p:nvPr/>
          </p:nvSpPr>
          <p:spPr>
            <a:xfrm>
              <a:off x="4343400" y="3935436"/>
              <a:ext cx="1422009" cy="307777"/>
            </a:xfrm>
            <a:prstGeom prst="rect">
              <a:avLst/>
            </a:prstGeom>
            <a:noFill/>
          </p:spPr>
          <p:txBody>
            <a:bodyPr wrap="square" rtlCol="0">
              <a:spAutoFit/>
            </a:bodyPr>
            <a:lstStyle/>
            <a:p>
              <a:pPr fontAlgn="base">
                <a:spcBef>
                  <a:spcPct val="0"/>
                </a:spcBef>
                <a:spcAft>
                  <a:spcPct val="0"/>
                </a:spcAft>
              </a:pPr>
              <a:r>
                <a:rPr lang="en-US" sz="1400" dirty="0" smtClean="0">
                  <a:solidFill>
                    <a:prstClr val="black"/>
                  </a:solidFill>
                  <a:latin typeface="Arial" charset="0"/>
                  <a:cs typeface="Arial" charset="0"/>
                </a:rPr>
                <a:t>Feeder valve</a:t>
              </a:r>
              <a:endParaRPr lang="en-US" sz="1400" dirty="0">
                <a:solidFill>
                  <a:prstClr val="black"/>
                </a:solidFill>
                <a:latin typeface="Arial" charset="0"/>
                <a:cs typeface="Arial" charset="0"/>
              </a:endParaRPr>
            </a:p>
          </p:txBody>
        </p:sp>
        <p:sp>
          <p:nvSpPr>
            <p:cNvPr id="81" name="TextBox 80"/>
            <p:cNvSpPr txBox="1"/>
            <p:nvPr/>
          </p:nvSpPr>
          <p:spPr>
            <a:xfrm>
              <a:off x="4662268" y="4828736"/>
              <a:ext cx="2195732" cy="523220"/>
            </a:xfrm>
            <a:prstGeom prst="rect">
              <a:avLst/>
            </a:prstGeom>
            <a:noFill/>
          </p:spPr>
          <p:txBody>
            <a:bodyPr wrap="square" rtlCol="0">
              <a:spAutoFit/>
            </a:bodyPr>
            <a:lstStyle/>
            <a:p>
              <a:pPr algn="ctr" fontAlgn="base">
                <a:spcBef>
                  <a:spcPct val="0"/>
                </a:spcBef>
                <a:spcAft>
                  <a:spcPct val="0"/>
                </a:spcAft>
              </a:pPr>
              <a:r>
                <a:rPr lang="en-US" sz="1400" dirty="0" smtClean="0">
                  <a:solidFill>
                    <a:prstClr val="black"/>
                  </a:solidFill>
                  <a:latin typeface="Arial" charset="0"/>
                  <a:cs typeface="Arial" charset="0"/>
                </a:rPr>
                <a:t>Mass flow controllers</a:t>
              </a:r>
            </a:p>
            <a:p>
              <a:pPr algn="ctr" fontAlgn="base">
                <a:spcBef>
                  <a:spcPct val="0"/>
                </a:spcBef>
                <a:spcAft>
                  <a:spcPct val="0"/>
                </a:spcAft>
              </a:pPr>
              <a:r>
                <a:rPr lang="en-US" sz="1400" dirty="0" smtClean="0">
                  <a:solidFill>
                    <a:prstClr val="black"/>
                  </a:solidFill>
                  <a:latin typeface="Arial" charset="0"/>
                  <a:cs typeface="Arial" charset="0"/>
                </a:rPr>
                <a:t>MFC 1,2,3,4</a:t>
              </a:r>
              <a:endParaRPr lang="en-US" sz="1400" dirty="0">
                <a:solidFill>
                  <a:prstClr val="black"/>
                </a:solidFill>
                <a:latin typeface="Arial" charset="0"/>
                <a:cs typeface="Arial" charset="0"/>
              </a:endParaRPr>
            </a:p>
          </p:txBody>
        </p:sp>
        <p:sp>
          <p:nvSpPr>
            <p:cNvPr id="82" name="TextBox 81"/>
            <p:cNvSpPr txBox="1"/>
            <p:nvPr/>
          </p:nvSpPr>
          <p:spPr>
            <a:xfrm>
              <a:off x="3914337" y="5573691"/>
              <a:ext cx="720000" cy="307777"/>
            </a:xfrm>
            <a:prstGeom prst="rect">
              <a:avLst/>
            </a:prstGeom>
            <a:noFill/>
          </p:spPr>
          <p:txBody>
            <a:bodyPr wrap="square" rtlCol="0">
              <a:spAutoFit/>
            </a:bodyPr>
            <a:lstStyle/>
            <a:p>
              <a:pPr fontAlgn="base">
                <a:spcBef>
                  <a:spcPct val="0"/>
                </a:spcBef>
                <a:spcAft>
                  <a:spcPct val="0"/>
                </a:spcAft>
              </a:pPr>
              <a:r>
                <a:rPr lang="en-US" sz="1400" dirty="0" smtClean="0">
                  <a:solidFill>
                    <a:srgbClr val="FF0000"/>
                  </a:solidFill>
                  <a:latin typeface="Arial" charset="0"/>
                  <a:cs typeface="Arial" charset="0"/>
                </a:rPr>
                <a:t>MFC 6</a:t>
              </a:r>
              <a:endParaRPr lang="en-US" sz="1400" dirty="0">
                <a:solidFill>
                  <a:srgbClr val="FF0000"/>
                </a:solidFill>
                <a:latin typeface="Arial" charset="0"/>
                <a:cs typeface="Arial" charset="0"/>
              </a:endParaRPr>
            </a:p>
          </p:txBody>
        </p:sp>
        <p:sp>
          <p:nvSpPr>
            <p:cNvPr id="83" name="TextBox 82"/>
            <p:cNvSpPr txBox="1"/>
            <p:nvPr/>
          </p:nvSpPr>
          <p:spPr>
            <a:xfrm>
              <a:off x="3248464" y="3121223"/>
              <a:ext cx="685800" cy="276999"/>
            </a:xfrm>
            <a:prstGeom prst="rect">
              <a:avLst/>
            </a:prstGeom>
            <a:noFill/>
          </p:spPr>
          <p:txBody>
            <a:bodyPr wrap="square" rtlCol="0">
              <a:spAutoFit/>
            </a:bodyPr>
            <a:lstStyle/>
            <a:p>
              <a:pPr fontAlgn="base">
                <a:spcBef>
                  <a:spcPct val="0"/>
                </a:spcBef>
                <a:spcAft>
                  <a:spcPct val="0"/>
                </a:spcAft>
              </a:pPr>
              <a:r>
                <a:rPr lang="en-US" sz="1200" dirty="0" smtClean="0">
                  <a:solidFill>
                    <a:srgbClr val="FF0000"/>
                  </a:solidFill>
                  <a:latin typeface="Arial" charset="0"/>
                  <a:cs typeface="Arial" charset="0"/>
                </a:rPr>
                <a:t>MFC 5</a:t>
              </a:r>
              <a:endParaRPr lang="en-US" sz="1200" dirty="0">
                <a:solidFill>
                  <a:srgbClr val="FF0000"/>
                </a:solidFill>
                <a:latin typeface="Arial" charset="0"/>
                <a:cs typeface="Arial" charset="0"/>
              </a:endParaRPr>
            </a:p>
          </p:txBody>
        </p:sp>
        <p:sp>
          <p:nvSpPr>
            <p:cNvPr id="84" name="TextBox 83"/>
            <p:cNvSpPr txBox="1"/>
            <p:nvPr/>
          </p:nvSpPr>
          <p:spPr>
            <a:xfrm>
              <a:off x="7529732" y="4769487"/>
              <a:ext cx="852268" cy="307777"/>
            </a:xfrm>
            <a:prstGeom prst="rect">
              <a:avLst/>
            </a:prstGeom>
            <a:noFill/>
          </p:spPr>
          <p:txBody>
            <a:bodyPr wrap="square" rtlCol="0">
              <a:spAutoFit/>
            </a:bodyPr>
            <a:lstStyle/>
            <a:p>
              <a:pPr fontAlgn="base">
                <a:spcBef>
                  <a:spcPct val="0"/>
                </a:spcBef>
                <a:spcAft>
                  <a:spcPct val="0"/>
                </a:spcAft>
              </a:pPr>
              <a:r>
                <a:rPr lang="en-US" sz="1400" dirty="0" smtClean="0">
                  <a:solidFill>
                    <a:prstClr val="black"/>
                  </a:solidFill>
                  <a:latin typeface="Arial" charset="0"/>
                  <a:cs typeface="Arial" charset="0"/>
                </a:rPr>
                <a:t>Exhaust</a:t>
              </a:r>
              <a:endParaRPr lang="en-US" sz="1400" dirty="0">
                <a:solidFill>
                  <a:prstClr val="black"/>
                </a:solidFill>
                <a:latin typeface="Arial" charset="0"/>
                <a:cs typeface="Arial" charset="0"/>
              </a:endParaRPr>
            </a:p>
          </p:txBody>
        </p:sp>
        <p:sp>
          <p:nvSpPr>
            <p:cNvPr id="85" name="TextBox 84"/>
            <p:cNvSpPr txBox="1"/>
            <p:nvPr/>
          </p:nvSpPr>
          <p:spPr>
            <a:xfrm>
              <a:off x="3392656" y="2644095"/>
              <a:ext cx="852268" cy="307777"/>
            </a:xfrm>
            <a:prstGeom prst="rect">
              <a:avLst/>
            </a:prstGeom>
            <a:noFill/>
          </p:spPr>
          <p:txBody>
            <a:bodyPr wrap="square" rtlCol="0">
              <a:spAutoFit/>
            </a:bodyPr>
            <a:lstStyle/>
            <a:p>
              <a:pPr fontAlgn="base">
                <a:spcBef>
                  <a:spcPct val="0"/>
                </a:spcBef>
                <a:spcAft>
                  <a:spcPct val="0"/>
                </a:spcAft>
              </a:pPr>
              <a:r>
                <a:rPr lang="en-US" sz="1400" dirty="0" smtClean="0">
                  <a:solidFill>
                    <a:prstClr val="black"/>
                  </a:solidFill>
                  <a:latin typeface="Arial" charset="0"/>
                  <a:cs typeface="Arial" charset="0"/>
                </a:rPr>
                <a:t>Exhaust</a:t>
              </a:r>
              <a:endParaRPr lang="en-US" sz="1400" dirty="0">
                <a:solidFill>
                  <a:prstClr val="black"/>
                </a:solidFill>
                <a:latin typeface="Arial" charset="0"/>
                <a:cs typeface="Arial" charset="0"/>
              </a:endParaRPr>
            </a:p>
          </p:txBody>
        </p:sp>
        <p:sp>
          <p:nvSpPr>
            <p:cNvPr id="86" name="TextBox 85"/>
            <p:cNvSpPr txBox="1"/>
            <p:nvPr/>
          </p:nvSpPr>
          <p:spPr>
            <a:xfrm>
              <a:off x="7569591" y="4114800"/>
              <a:ext cx="1422009" cy="523220"/>
            </a:xfrm>
            <a:prstGeom prst="rect">
              <a:avLst/>
            </a:prstGeom>
            <a:noFill/>
          </p:spPr>
          <p:txBody>
            <a:bodyPr wrap="square" rtlCol="0">
              <a:spAutoFit/>
            </a:bodyPr>
            <a:lstStyle/>
            <a:p>
              <a:pPr fontAlgn="base">
                <a:spcBef>
                  <a:spcPct val="0"/>
                </a:spcBef>
                <a:spcAft>
                  <a:spcPct val="0"/>
                </a:spcAft>
              </a:pPr>
              <a:r>
                <a:rPr lang="en-US" sz="1400" dirty="0" smtClean="0">
                  <a:solidFill>
                    <a:prstClr val="black"/>
                  </a:solidFill>
                  <a:latin typeface="Arial" charset="0"/>
                  <a:cs typeface="Arial" charset="0"/>
                </a:rPr>
                <a:t>Vacuum </a:t>
              </a:r>
            </a:p>
            <a:p>
              <a:pPr fontAlgn="base">
                <a:spcBef>
                  <a:spcPct val="0"/>
                </a:spcBef>
                <a:spcAft>
                  <a:spcPct val="0"/>
                </a:spcAft>
              </a:pPr>
              <a:r>
                <a:rPr lang="en-US" sz="1400" dirty="0" smtClean="0">
                  <a:solidFill>
                    <a:prstClr val="black"/>
                  </a:solidFill>
                  <a:latin typeface="Arial" charset="0"/>
                  <a:cs typeface="Arial" charset="0"/>
                </a:rPr>
                <a:t>Pump</a:t>
              </a:r>
              <a:endParaRPr lang="en-US" sz="1400" dirty="0">
                <a:solidFill>
                  <a:prstClr val="black"/>
                </a:solidFill>
                <a:latin typeface="Arial" charset="0"/>
                <a:cs typeface="Arial" charset="0"/>
              </a:endParaRPr>
            </a:p>
          </p:txBody>
        </p:sp>
        <p:sp>
          <p:nvSpPr>
            <p:cNvPr id="87" name="TextBox 86"/>
            <p:cNvSpPr txBox="1"/>
            <p:nvPr/>
          </p:nvSpPr>
          <p:spPr>
            <a:xfrm>
              <a:off x="7467600" y="3578423"/>
              <a:ext cx="838200" cy="307777"/>
            </a:xfrm>
            <a:prstGeom prst="rect">
              <a:avLst/>
            </a:prstGeom>
            <a:noFill/>
          </p:spPr>
          <p:txBody>
            <a:bodyPr wrap="square" rtlCol="0">
              <a:spAutoFit/>
            </a:bodyPr>
            <a:lstStyle/>
            <a:p>
              <a:pPr fontAlgn="base">
                <a:spcBef>
                  <a:spcPct val="0"/>
                </a:spcBef>
                <a:spcAft>
                  <a:spcPct val="0"/>
                </a:spcAft>
              </a:pPr>
              <a:r>
                <a:rPr lang="en-US" sz="1400" dirty="0" smtClean="0">
                  <a:solidFill>
                    <a:prstClr val="black"/>
                  </a:solidFill>
                  <a:latin typeface="Arial" charset="0"/>
                  <a:cs typeface="Arial" charset="0"/>
                </a:rPr>
                <a:t>N</a:t>
              </a:r>
              <a:r>
                <a:rPr lang="en-US" sz="1400" baseline="-25000" dirty="0" smtClean="0">
                  <a:solidFill>
                    <a:prstClr val="black"/>
                  </a:solidFill>
                  <a:latin typeface="Arial" charset="0"/>
                  <a:cs typeface="Arial" charset="0"/>
                </a:rPr>
                <a:t>2</a:t>
              </a:r>
              <a:r>
                <a:rPr lang="en-US" sz="1400" dirty="0" smtClean="0">
                  <a:solidFill>
                    <a:prstClr val="black"/>
                  </a:solidFill>
                  <a:latin typeface="Arial" charset="0"/>
                  <a:cs typeface="Arial" charset="0"/>
                </a:rPr>
                <a:t> input</a:t>
              </a:r>
              <a:endParaRPr lang="en-US" sz="1400" dirty="0">
                <a:solidFill>
                  <a:prstClr val="black"/>
                </a:solidFill>
                <a:latin typeface="Arial" charset="0"/>
                <a:cs typeface="Arial" charset="0"/>
              </a:endParaRPr>
            </a:p>
          </p:txBody>
        </p:sp>
        <p:sp>
          <p:nvSpPr>
            <p:cNvPr id="88" name="TextBox 87"/>
            <p:cNvSpPr txBox="1"/>
            <p:nvPr/>
          </p:nvSpPr>
          <p:spPr>
            <a:xfrm rot="16200000">
              <a:off x="5058500" y="1723301"/>
              <a:ext cx="828000" cy="276999"/>
            </a:xfrm>
            <a:prstGeom prst="rect">
              <a:avLst/>
            </a:prstGeom>
            <a:noFill/>
          </p:spPr>
          <p:txBody>
            <a:bodyPr wrap="square" rtlCol="0">
              <a:spAutoFit/>
            </a:bodyPr>
            <a:lstStyle/>
            <a:p>
              <a:pPr fontAlgn="base">
                <a:spcBef>
                  <a:spcPct val="0"/>
                </a:spcBef>
                <a:spcAft>
                  <a:spcPct val="0"/>
                </a:spcAft>
              </a:pPr>
              <a:r>
                <a:rPr lang="en-US" sz="1200" dirty="0" smtClean="0">
                  <a:solidFill>
                    <a:prstClr val="black"/>
                  </a:solidFill>
                  <a:latin typeface="Arial" charset="0"/>
                  <a:cs typeface="Arial" charset="0"/>
                </a:rPr>
                <a:t>Radical Remover</a:t>
              </a:r>
              <a:endParaRPr lang="en-US" sz="1200" dirty="0">
                <a:solidFill>
                  <a:prstClr val="black"/>
                </a:solidFill>
                <a:latin typeface="Arial" charset="0"/>
                <a:cs typeface="Arial" charset="0"/>
              </a:endParaRPr>
            </a:p>
          </p:txBody>
        </p:sp>
        <p:sp>
          <p:nvSpPr>
            <p:cNvPr id="89" name="TextBox 88"/>
            <p:cNvSpPr txBox="1"/>
            <p:nvPr/>
          </p:nvSpPr>
          <p:spPr>
            <a:xfrm>
              <a:off x="4454016" y="3320327"/>
              <a:ext cx="1143000" cy="307777"/>
            </a:xfrm>
            <a:prstGeom prst="rect">
              <a:avLst/>
            </a:prstGeom>
            <a:noFill/>
          </p:spPr>
          <p:txBody>
            <a:bodyPr wrap="square" rtlCol="0">
              <a:spAutoFit/>
            </a:bodyPr>
            <a:lstStyle/>
            <a:p>
              <a:pPr fontAlgn="base">
                <a:spcBef>
                  <a:spcPct val="0"/>
                </a:spcBef>
                <a:spcAft>
                  <a:spcPct val="0"/>
                </a:spcAft>
              </a:pPr>
              <a:r>
                <a:rPr lang="en-US" sz="1400" dirty="0" smtClean="0">
                  <a:solidFill>
                    <a:prstClr val="black"/>
                  </a:solidFill>
                  <a:latin typeface="Arial" charset="0"/>
                  <a:cs typeface="Arial" charset="0"/>
                </a:rPr>
                <a:t>Hygrometer</a:t>
              </a:r>
              <a:endParaRPr lang="en-US" sz="1400" dirty="0">
                <a:solidFill>
                  <a:prstClr val="black"/>
                </a:solidFill>
                <a:latin typeface="Arial" charset="0"/>
                <a:cs typeface="Arial" charset="0"/>
              </a:endParaRPr>
            </a:p>
          </p:txBody>
        </p:sp>
        <p:sp>
          <p:nvSpPr>
            <p:cNvPr id="90" name="TextBox 89"/>
            <p:cNvSpPr txBox="1"/>
            <p:nvPr/>
          </p:nvSpPr>
          <p:spPr>
            <a:xfrm>
              <a:off x="4253132" y="1488999"/>
              <a:ext cx="553998" cy="830997"/>
            </a:xfrm>
            <a:prstGeom prst="rect">
              <a:avLst/>
            </a:prstGeom>
            <a:noFill/>
          </p:spPr>
          <p:txBody>
            <a:bodyPr vert="vert270" wrap="square" rtlCol="0">
              <a:spAutoFit/>
            </a:bodyPr>
            <a:lstStyle/>
            <a:p>
              <a:pPr algn="ctr" fontAlgn="base">
                <a:spcBef>
                  <a:spcPct val="0"/>
                </a:spcBef>
                <a:spcAft>
                  <a:spcPct val="0"/>
                </a:spcAft>
              </a:pPr>
              <a:r>
                <a:rPr lang="en-US" sz="1200" dirty="0" smtClean="0">
                  <a:solidFill>
                    <a:prstClr val="black"/>
                  </a:solidFill>
                  <a:latin typeface="Arial" charset="0"/>
                  <a:cs typeface="Arial" charset="0"/>
                </a:rPr>
                <a:t>Molecular Sieves</a:t>
              </a:r>
              <a:endParaRPr lang="en-US" sz="1200" dirty="0">
                <a:solidFill>
                  <a:prstClr val="black"/>
                </a:solidFill>
                <a:latin typeface="Arial" charset="0"/>
                <a:cs typeface="Arial" charset="0"/>
              </a:endParaRPr>
            </a:p>
          </p:txBody>
        </p:sp>
        <p:sp>
          <p:nvSpPr>
            <p:cNvPr id="91" name="Action Button: Forward or Next 90">
              <a:hlinkClick r:id="" action="ppaction://noaction" highlightClick="1"/>
            </p:cNvPr>
            <p:cNvSpPr/>
            <p:nvPr/>
          </p:nvSpPr>
          <p:spPr>
            <a:xfrm>
              <a:off x="5981108" y="3443068"/>
              <a:ext cx="152400" cy="152400"/>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a:solidFill>
                  <a:prstClr val="white"/>
                </a:solidFill>
              </a:endParaRPr>
            </a:p>
          </p:txBody>
        </p:sp>
        <p:cxnSp>
          <p:nvCxnSpPr>
            <p:cNvPr id="92" name="Straight Arrow Connector 91"/>
            <p:cNvCxnSpPr/>
            <p:nvPr/>
          </p:nvCxnSpPr>
          <p:spPr>
            <a:xfrm>
              <a:off x="3329400" y="4605996"/>
              <a:ext cx="2520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a:off x="3329400" y="4876800"/>
              <a:ext cx="2520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a:off x="3329400" y="5181600"/>
              <a:ext cx="2520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2923736" y="5042933"/>
              <a:ext cx="533400" cy="276999"/>
            </a:xfrm>
            <a:prstGeom prst="rect">
              <a:avLst/>
            </a:prstGeom>
            <a:noFill/>
          </p:spPr>
          <p:txBody>
            <a:bodyPr wrap="square" rtlCol="0">
              <a:spAutoFit/>
            </a:bodyPr>
            <a:lstStyle/>
            <a:p>
              <a:pPr fontAlgn="base">
                <a:spcBef>
                  <a:spcPct val="0"/>
                </a:spcBef>
                <a:spcAft>
                  <a:spcPct val="0"/>
                </a:spcAft>
              </a:pPr>
              <a:r>
                <a:rPr lang="en-US" sz="1200" dirty="0" smtClean="0">
                  <a:solidFill>
                    <a:prstClr val="black"/>
                  </a:solidFill>
                  <a:latin typeface="Arial" charset="0"/>
                  <a:cs typeface="Arial" charset="0"/>
                </a:rPr>
                <a:t>PT 4</a:t>
              </a:r>
              <a:endParaRPr lang="en-US" sz="1200" dirty="0">
                <a:solidFill>
                  <a:prstClr val="black"/>
                </a:solidFill>
                <a:latin typeface="Arial" charset="0"/>
                <a:cs typeface="Arial" charset="0"/>
              </a:endParaRPr>
            </a:p>
          </p:txBody>
        </p:sp>
        <p:sp>
          <p:nvSpPr>
            <p:cNvPr id="96" name="TextBox 95"/>
            <p:cNvSpPr txBox="1"/>
            <p:nvPr/>
          </p:nvSpPr>
          <p:spPr>
            <a:xfrm>
              <a:off x="2899112" y="4738133"/>
              <a:ext cx="533400" cy="276999"/>
            </a:xfrm>
            <a:prstGeom prst="rect">
              <a:avLst/>
            </a:prstGeom>
            <a:noFill/>
          </p:spPr>
          <p:txBody>
            <a:bodyPr wrap="square" rtlCol="0">
              <a:spAutoFit/>
            </a:bodyPr>
            <a:lstStyle/>
            <a:p>
              <a:pPr fontAlgn="base">
                <a:spcBef>
                  <a:spcPct val="0"/>
                </a:spcBef>
                <a:spcAft>
                  <a:spcPct val="0"/>
                </a:spcAft>
              </a:pPr>
              <a:r>
                <a:rPr lang="en-US" sz="1200" dirty="0" smtClean="0">
                  <a:solidFill>
                    <a:srgbClr val="FF0000"/>
                  </a:solidFill>
                  <a:latin typeface="Arial" charset="0"/>
                  <a:cs typeface="Arial" charset="0"/>
                </a:rPr>
                <a:t>PT 5</a:t>
              </a:r>
              <a:endParaRPr lang="en-US" sz="1200" dirty="0">
                <a:solidFill>
                  <a:srgbClr val="FF0000"/>
                </a:solidFill>
                <a:latin typeface="Arial" charset="0"/>
                <a:cs typeface="Arial" charset="0"/>
              </a:endParaRPr>
            </a:p>
          </p:txBody>
        </p:sp>
        <p:sp>
          <p:nvSpPr>
            <p:cNvPr id="97" name="TextBox 96"/>
            <p:cNvSpPr txBox="1"/>
            <p:nvPr/>
          </p:nvSpPr>
          <p:spPr>
            <a:xfrm>
              <a:off x="2909668" y="4464687"/>
              <a:ext cx="576000" cy="276999"/>
            </a:xfrm>
            <a:prstGeom prst="rect">
              <a:avLst/>
            </a:prstGeom>
            <a:noFill/>
          </p:spPr>
          <p:txBody>
            <a:bodyPr wrap="square" rtlCol="0">
              <a:spAutoFit/>
            </a:bodyPr>
            <a:lstStyle/>
            <a:p>
              <a:pPr fontAlgn="base">
                <a:spcBef>
                  <a:spcPct val="0"/>
                </a:spcBef>
                <a:spcAft>
                  <a:spcPct val="0"/>
                </a:spcAft>
              </a:pPr>
              <a:r>
                <a:rPr lang="en-US" sz="1200" dirty="0" smtClean="0">
                  <a:solidFill>
                    <a:prstClr val="black"/>
                  </a:solidFill>
                  <a:latin typeface="Arial" charset="0"/>
                  <a:cs typeface="Arial" charset="0"/>
                </a:rPr>
                <a:t>PT 6</a:t>
              </a:r>
              <a:endParaRPr lang="en-US" sz="1200" dirty="0">
                <a:solidFill>
                  <a:prstClr val="black"/>
                </a:solidFill>
                <a:latin typeface="Arial" charset="0"/>
                <a:cs typeface="Arial" charset="0"/>
              </a:endParaRPr>
            </a:p>
          </p:txBody>
        </p:sp>
        <p:cxnSp>
          <p:nvCxnSpPr>
            <p:cNvPr id="98" name="Straight Arrow Connector 97"/>
            <p:cNvCxnSpPr/>
            <p:nvPr/>
          </p:nvCxnSpPr>
          <p:spPr>
            <a:xfrm>
              <a:off x="762000" y="2590800"/>
              <a:ext cx="0" cy="30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476732" y="2362200"/>
              <a:ext cx="576000" cy="307777"/>
            </a:xfrm>
            <a:prstGeom prst="rect">
              <a:avLst/>
            </a:prstGeom>
            <a:noFill/>
          </p:spPr>
          <p:txBody>
            <a:bodyPr wrap="square" rtlCol="0">
              <a:spAutoFit/>
            </a:bodyPr>
            <a:lstStyle/>
            <a:p>
              <a:pPr fontAlgn="base">
                <a:spcBef>
                  <a:spcPct val="0"/>
                </a:spcBef>
                <a:spcAft>
                  <a:spcPct val="0"/>
                </a:spcAft>
              </a:pPr>
              <a:r>
                <a:rPr lang="en-US" sz="1400" dirty="0" smtClean="0">
                  <a:solidFill>
                    <a:srgbClr val="FF0000"/>
                  </a:solidFill>
                  <a:latin typeface="Arial" charset="0"/>
                  <a:cs typeface="Arial" charset="0"/>
                </a:rPr>
                <a:t>PT 1</a:t>
              </a:r>
              <a:endParaRPr lang="en-US" sz="1400" dirty="0">
                <a:solidFill>
                  <a:srgbClr val="FF0000"/>
                </a:solidFill>
                <a:latin typeface="Arial" charset="0"/>
                <a:cs typeface="Arial" charset="0"/>
              </a:endParaRPr>
            </a:p>
          </p:txBody>
        </p:sp>
        <p:sp>
          <p:nvSpPr>
            <p:cNvPr id="100" name="TextBox 99"/>
            <p:cNvSpPr txBox="1"/>
            <p:nvPr/>
          </p:nvSpPr>
          <p:spPr>
            <a:xfrm rot="16200000">
              <a:off x="8067049" y="2151585"/>
              <a:ext cx="1422009" cy="523220"/>
            </a:xfrm>
            <a:prstGeom prst="rect">
              <a:avLst/>
            </a:prstGeom>
            <a:noFill/>
          </p:spPr>
          <p:txBody>
            <a:bodyPr wrap="square" rtlCol="0">
              <a:spAutoFit/>
            </a:bodyPr>
            <a:lstStyle/>
            <a:p>
              <a:pPr algn="ctr" fontAlgn="base">
                <a:spcBef>
                  <a:spcPct val="0"/>
                </a:spcBef>
                <a:spcAft>
                  <a:spcPct val="0"/>
                </a:spcAft>
              </a:pPr>
              <a:r>
                <a:rPr lang="en-US" sz="1400" dirty="0" smtClean="0">
                  <a:solidFill>
                    <a:prstClr val="black"/>
                  </a:solidFill>
                  <a:latin typeface="Arial" charset="0"/>
                  <a:cs typeface="Arial" charset="0"/>
                </a:rPr>
                <a:t>Diaphragm </a:t>
              </a:r>
            </a:p>
            <a:p>
              <a:pPr algn="ctr" fontAlgn="base">
                <a:spcBef>
                  <a:spcPct val="0"/>
                </a:spcBef>
                <a:spcAft>
                  <a:spcPct val="0"/>
                </a:spcAft>
              </a:pPr>
              <a:r>
                <a:rPr lang="en-US" sz="1400" dirty="0" smtClean="0">
                  <a:solidFill>
                    <a:prstClr val="black"/>
                  </a:solidFill>
                  <a:latin typeface="Arial" charset="0"/>
                  <a:cs typeface="Arial" charset="0"/>
                </a:rPr>
                <a:t>Pump</a:t>
              </a:r>
              <a:endParaRPr lang="en-US" sz="1400" dirty="0">
                <a:solidFill>
                  <a:prstClr val="black"/>
                </a:solidFill>
                <a:latin typeface="Arial" charset="0"/>
                <a:cs typeface="Arial" charset="0"/>
              </a:endParaRPr>
            </a:p>
          </p:txBody>
        </p:sp>
        <p:cxnSp>
          <p:nvCxnSpPr>
            <p:cNvPr id="101" name="Straight Arrow Connector 100"/>
            <p:cNvCxnSpPr/>
            <p:nvPr/>
          </p:nvCxnSpPr>
          <p:spPr>
            <a:xfrm>
              <a:off x="7086600" y="3200400"/>
              <a:ext cx="0" cy="30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6835328" y="2937804"/>
              <a:ext cx="576000" cy="307777"/>
            </a:xfrm>
            <a:prstGeom prst="rect">
              <a:avLst/>
            </a:prstGeom>
            <a:noFill/>
          </p:spPr>
          <p:txBody>
            <a:bodyPr wrap="square" rtlCol="0">
              <a:spAutoFit/>
            </a:bodyPr>
            <a:lstStyle/>
            <a:p>
              <a:pPr fontAlgn="base">
                <a:spcBef>
                  <a:spcPct val="0"/>
                </a:spcBef>
                <a:spcAft>
                  <a:spcPct val="0"/>
                </a:spcAft>
              </a:pPr>
              <a:r>
                <a:rPr lang="en-US" sz="1400" dirty="0" smtClean="0">
                  <a:solidFill>
                    <a:prstClr val="black"/>
                  </a:solidFill>
                  <a:latin typeface="Arial" charset="0"/>
                  <a:cs typeface="Arial" charset="0"/>
                </a:rPr>
                <a:t>PT 3</a:t>
              </a:r>
              <a:endParaRPr lang="en-US" sz="1400" dirty="0">
                <a:solidFill>
                  <a:prstClr val="black"/>
                </a:solidFill>
                <a:latin typeface="Arial" charset="0"/>
                <a:cs typeface="Arial" charset="0"/>
              </a:endParaRPr>
            </a:p>
          </p:txBody>
        </p:sp>
        <p:cxnSp>
          <p:nvCxnSpPr>
            <p:cNvPr id="103" name="Elbow Connector 102"/>
            <p:cNvCxnSpPr/>
            <p:nvPr/>
          </p:nvCxnSpPr>
          <p:spPr>
            <a:xfrm rot="5400000">
              <a:off x="1730914" y="805960"/>
              <a:ext cx="980049" cy="587328"/>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H="1">
              <a:off x="1927274" y="1603714"/>
              <a:ext cx="1327052" cy="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Rounded Rectangle 104"/>
            <p:cNvSpPr/>
            <p:nvPr/>
          </p:nvSpPr>
          <p:spPr>
            <a:xfrm>
              <a:off x="2085536" y="1704536"/>
              <a:ext cx="228600" cy="381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a:solidFill>
                  <a:prstClr val="white"/>
                </a:solidFill>
              </a:endParaRPr>
            </a:p>
          </p:txBody>
        </p:sp>
        <p:cxnSp>
          <p:nvCxnSpPr>
            <p:cNvPr id="106" name="Straight Connector 105"/>
            <p:cNvCxnSpPr/>
            <p:nvPr/>
          </p:nvCxnSpPr>
          <p:spPr>
            <a:xfrm>
              <a:off x="1947204" y="1371600"/>
              <a:ext cx="368105" cy="2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Rounded Rectangle 106"/>
            <p:cNvSpPr/>
            <p:nvPr/>
          </p:nvSpPr>
          <p:spPr>
            <a:xfrm>
              <a:off x="2085536" y="1157068"/>
              <a:ext cx="228600" cy="381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a:solidFill>
                  <a:prstClr val="white"/>
                </a:solidFill>
              </a:endParaRPr>
            </a:p>
          </p:txBody>
        </p:sp>
        <p:sp>
          <p:nvSpPr>
            <p:cNvPr id="108" name="TextBox 107"/>
            <p:cNvSpPr txBox="1"/>
            <p:nvPr/>
          </p:nvSpPr>
          <p:spPr>
            <a:xfrm>
              <a:off x="2273292" y="1658444"/>
              <a:ext cx="991772" cy="461665"/>
            </a:xfrm>
            <a:prstGeom prst="rect">
              <a:avLst/>
            </a:prstGeom>
            <a:noFill/>
          </p:spPr>
          <p:txBody>
            <a:bodyPr wrap="square" rtlCol="0">
              <a:spAutoFit/>
            </a:bodyPr>
            <a:lstStyle/>
            <a:p>
              <a:pPr fontAlgn="base">
                <a:spcBef>
                  <a:spcPct val="0"/>
                </a:spcBef>
                <a:spcAft>
                  <a:spcPct val="0"/>
                </a:spcAft>
              </a:pPr>
              <a:r>
                <a:rPr lang="en-US" sz="1200" dirty="0" smtClean="0">
                  <a:solidFill>
                    <a:prstClr val="black"/>
                  </a:solidFill>
                  <a:latin typeface="Arial" charset="0"/>
                  <a:cs typeface="Arial" charset="0"/>
                </a:rPr>
                <a:t>Pneumatic Cylinders</a:t>
              </a:r>
              <a:endParaRPr lang="en-US" sz="1200" dirty="0">
                <a:solidFill>
                  <a:prstClr val="black"/>
                </a:solidFill>
                <a:latin typeface="Arial" charset="0"/>
                <a:cs typeface="Arial" charset="0"/>
              </a:endParaRPr>
            </a:p>
          </p:txBody>
        </p:sp>
        <p:sp>
          <p:nvSpPr>
            <p:cNvPr id="109" name="TextBox 108"/>
            <p:cNvSpPr txBox="1"/>
            <p:nvPr/>
          </p:nvSpPr>
          <p:spPr>
            <a:xfrm>
              <a:off x="2287360" y="1182227"/>
              <a:ext cx="991772" cy="276999"/>
            </a:xfrm>
            <a:prstGeom prst="rect">
              <a:avLst/>
            </a:prstGeom>
            <a:noFill/>
          </p:spPr>
          <p:txBody>
            <a:bodyPr wrap="square" rtlCol="0">
              <a:spAutoFit/>
            </a:bodyPr>
            <a:lstStyle/>
            <a:p>
              <a:pPr fontAlgn="base">
                <a:spcBef>
                  <a:spcPct val="0"/>
                </a:spcBef>
                <a:spcAft>
                  <a:spcPct val="0"/>
                </a:spcAft>
              </a:pPr>
              <a:r>
                <a:rPr lang="en-US" sz="1200" dirty="0" smtClean="0">
                  <a:solidFill>
                    <a:prstClr val="black"/>
                  </a:solidFill>
                  <a:latin typeface="Arial" charset="0"/>
                  <a:cs typeface="Arial" charset="0"/>
                </a:rPr>
                <a:t>Displacers</a:t>
              </a:r>
              <a:endParaRPr lang="en-US" sz="1200" dirty="0">
                <a:solidFill>
                  <a:prstClr val="black"/>
                </a:solidFill>
                <a:latin typeface="Arial" charset="0"/>
                <a:cs typeface="Arial" charset="0"/>
              </a:endParaRPr>
            </a:p>
          </p:txBody>
        </p:sp>
        <p:cxnSp>
          <p:nvCxnSpPr>
            <p:cNvPr id="110" name="Straight Arrow Connector 109"/>
            <p:cNvCxnSpPr/>
            <p:nvPr/>
          </p:nvCxnSpPr>
          <p:spPr>
            <a:xfrm>
              <a:off x="3429000" y="1295400"/>
              <a:ext cx="0" cy="30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1" name="TextBox 110"/>
            <p:cNvSpPr txBox="1"/>
            <p:nvPr/>
          </p:nvSpPr>
          <p:spPr>
            <a:xfrm>
              <a:off x="3157800" y="1049755"/>
              <a:ext cx="576000" cy="307777"/>
            </a:xfrm>
            <a:prstGeom prst="rect">
              <a:avLst/>
            </a:prstGeom>
            <a:noFill/>
          </p:spPr>
          <p:txBody>
            <a:bodyPr wrap="square" rtlCol="0">
              <a:spAutoFit/>
            </a:bodyPr>
            <a:lstStyle/>
            <a:p>
              <a:pPr fontAlgn="base">
                <a:spcBef>
                  <a:spcPct val="0"/>
                </a:spcBef>
                <a:spcAft>
                  <a:spcPct val="0"/>
                </a:spcAft>
              </a:pPr>
              <a:r>
                <a:rPr lang="en-US" sz="1400" dirty="0" smtClean="0">
                  <a:solidFill>
                    <a:prstClr val="black"/>
                  </a:solidFill>
                  <a:latin typeface="Arial" charset="0"/>
                  <a:cs typeface="Arial" charset="0"/>
                </a:rPr>
                <a:t>PT 2</a:t>
              </a:r>
              <a:endParaRPr lang="en-US" sz="1400" dirty="0">
                <a:solidFill>
                  <a:prstClr val="black"/>
                </a:solidFill>
                <a:latin typeface="Arial" charset="0"/>
                <a:cs typeface="Arial" charset="0"/>
              </a:endParaRPr>
            </a:p>
          </p:txBody>
        </p:sp>
        <p:sp>
          <p:nvSpPr>
            <p:cNvPr id="112" name="TextBox 111"/>
            <p:cNvSpPr txBox="1"/>
            <p:nvPr/>
          </p:nvSpPr>
          <p:spPr>
            <a:xfrm>
              <a:off x="4800600" y="2565547"/>
              <a:ext cx="1580269" cy="338554"/>
            </a:xfrm>
            <a:prstGeom prst="rect">
              <a:avLst/>
            </a:prstGeom>
            <a:noFill/>
          </p:spPr>
          <p:txBody>
            <a:bodyPr wrap="square" rtlCol="0">
              <a:spAutoFit/>
            </a:bodyPr>
            <a:lstStyle/>
            <a:p>
              <a:pPr fontAlgn="base">
                <a:spcBef>
                  <a:spcPct val="0"/>
                </a:spcBef>
                <a:spcAft>
                  <a:spcPct val="0"/>
                </a:spcAft>
              </a:pPr>
              <a:r>
                <a:rPr lang="en-US" sz="1600" dirty="0" smtClean="0">
                  <a:solidFill>
                    <a:prstClr val="black"/>
                  </a:solidFill>
                  <a:latin typeface="Arial" charset="0"/>
                  <a:cs typeface="Arial" charset="0"/>
                </a:rPr>
                <a:t>Gas purifiers</a:t>
              </a:r>
              <a:endParaRPr lang="en-US" sz="1600" dirty="0">
                <a:solidFill>
                  <a:prstClr val="black"/>
                </a:solidFill>
                <a:latin typeface="Arial" charset="0"/>
                <a:cs typeface="Arial" charset="0"/>
              </a:endParaRPr>
            </a:p>
          </p:txBody>
        </p:sp>
        <p:sp>
          <p:nvSpPr>
            <p:cNvPr id="113" name="TextBox 112"/>
            <p:cNvSpPr txBox="1"/>
            <p:nvPr/>
          </p:nvSpPr>
          <p:spPr>
            <a:xfrm>
              <a:off x="6324600" y="1524000"/>
              <a:ext cx="553998" cy="830997"/>
            </a:xfrm>
            <a:prstGeom prst="rect">
              <a:avLst/>
            </a:prstGeom>
            <a:noFill/>
          </p:spPr>
          <p:txBody>
            <a:bodyPr vert="vert270" wrap="square" rtlCol="0">
              <a:spAutoFit/>
            </a:bodyPr>
            <a:lstStyle/>
            <a:p>
              <a:pPr algn="ctr" fontAlgn="base">
                <a:spcBef>
                  <a:spcPct val="0"/>
                </a:spcBef>
                <a:spcAft>
                  <a:spcPct val="0"/>
                </a:spcAft>
              </a:pPr>
              <a:r>
                <a:rPr lang="en-US" sz="1200" dirty="0" smtClean="0">
                  <a:solidFill>
                    <a:prstClr val="black"/>
                  </a:solidFill>
                  <a:latin typeface="Arial" charset="0"/>
                  <a:cs typeface="Arial" charset="0"/>
                </a:rPr>
                <a:t>Molecular Sieves</a:t>
              </a:r>
              <a:endParaRPr lang="en-US" sz="1200" dirty="0">
                <a:solidFill>
                  <a:prstClr val="black"/>
                </a:solidFill>
                <a:latin typeface="Arial" charset="0"/>
                <a:cs typeface="Arial" charset="0"/>
              </a:endParaRPr>
            </a:p>
          </p:txBody>
        </p:sp>
        <p:sp>
          <p:nvSpPr>
            <p:cNvPr id="118" name="TextBox 117"/>
            <p:cNvSpPr txBox="1"/>
            <p:nvPr/>
          </p:nvSpPr>
          <p:spPr>
            <a:xfrm>
              <a:off x="2057400" y="3883223"/>
              <a:ext cx="852268" cy="307777"/>
            </a:xfrm>
            <a:prstGeom prst="rect">
              <a:avLst/>
            </a:prstGeom>
            <a:noFill/>
          </p:spPr>
          <p:txBody>
            <a:bodyPr wrap="square" rtlCol="0">
              <a:spAutoFit/>
            </a:bodyPr>
            <a:lstStyle/>
            <a:p>
              <a:pPr fontAlgn="base">
                <a:spcBef>
                  <a:spcPct val="0"/>
                </a:spcBef>
                <a:spcAft>
                  <a:spcPct val="0"/>
                </a:spcAft>
              </a:pPr>
              <a:r>
                <a:rPr lang="en-US" sz="1400" dirty="0" smtClean="0">
                  <a:solidFill>
                    <a:prstClr val="black"/>
                  </a:solidFill>
                  <a:latin typeface="Arial" charset="0"/>
                  <a:cs typeface="Arial" charset="0"/>
                </a:rPr>
                <a:t>Bypass</a:t>
              </a:r>
              <a:endParaRPr lang="en-US" sz="1400" dirty="0">
                <a:solidFill>
                  <a:prstClr val="black"/>
                </a:solidFill>
                <a:latin typeface="Arial" charset="0"/>
                <a:cs typeface="Arial" charset="0"/>
              </a:endParaRPr>
            </a:p>
          </p:txBody>
        </p:sp>
        <p:sp>
          <p:nvSpPr>
            <p:cNvPr id="120" name="Rectangle 119"/>
            <p:cNvSpPr/>
            <p:nvPr/>
          </p:nvSpPr>
          <p:spPr>
            <a:xfrm>
              <a:off x="6383592" y="5446693"/>
              <a:ext cx="2160000" cy="972000"/>
            </a:xfrm>
            <a:prstGeom prst="rect">
              <a:avLst/>
            </a:prstGeom>
            <a:solidFill>
              <a:schemeClr val="accent1">
                <a:lumMod val="20000"/>
                <a:lumOff val="80000"/>
              </a:schemeClr>
            </a:solidFill>
          </p:spPr>
          <p:txBody>
            <a:bodyPr wrap="square">
              <a:spAutoFit/>
            </a:bodyPr>
            <a:lstStyle/>
            <a:p>
              <a:pPr indent="-108000">
                <a:spcBef>
                  <a:spcPct val="0"/>
                </a:spcBef>
                <a:buClr>
                  <a:srgbClr val="D34817"/>
                </a:buClr>
                <a:buFont typeface="Arial" pitchFamily="34" charset="0"/>
                <a:buChar char="•"/>
                <a:defRPr/>
              </a:pPr>
              <a:r>
                <a:rPr lang="en-US" sz="1400" kern="0" dirty="0" smtClean="0">
                  <a:solidFill>
                    <a:prstClr val="black"/>
                  </a:solidFill>
                  <a:latin typeface="Arial" charset="0"/>
                  <a:cs typeface="Arial" charset="0"/>
                </a:rPr>
                <a:t>Gas Mixing  (On-line)</a:t>
              </a:r>
            </a:p>
            <a:p>
              <a:pPr indent="-108000">
                <a:spcBef>
                  <a:spcPct val="0"/>
                </a:spcBef>
                <a:buClr>
                  <a:srgbClr val="D34817"/>
                </a:buClr>
                <a:buFont typeface="Arial" pitchFamily="34" charset="0"/>
                <a:buChar char="•"/>
                <a:defRPr/>
              </a:pPr>
              <a:r>
                <a:rPr lang="en-US" sz="1400" kern="0" dirty="0" smtClean="0">
                  <a:solidFill>
                    <a:prstClr val="black"/>
                  </a:solidFill>
                  <a:latin typeface="Arial" charset="0"/>
                  <a:cs typeface="Arial" charset="0"/>
                </a:rPr>
                <a:t>Gas Recirculation </a:t>
              </a:r>
            </a:p>
            <a:p>
              <a:pPr indent="-108000">
                <a:spcBef>
                  <a:spcPct val="0"/>
                </a:spcBef>
                <a:buClr>
                  <a:srgbClr val="D34817"/>
                </a:buClr>
                <a:buFont typeface="Arial" pitchFamily="34" charset="0"/>
                <a:buChar char="•"/>
                <a:defRPr/>
              </a:pPr>
              <a:r>
                <a:rPr lang="en-US" sz="1400" kern="0" dirty="0" smtClean="0">
                  <a:solidFill>
                    <a:prstClr val="black"/>
                  </a:solidFill>
                  <a:latin typeface="Arial" charset="0"/>
                  <a:cs typeface="Arial" charset="0"/>
                </a:rPr>
                <a:t>Gas Purification system</a:t>
              </a:r>
            </a:p>
            <a:p>
              <a:pPr indent="-108000">
                <a:spcBef>
                  <a:spcPct val="0"/>
                </a:spcBef>
                <a:buClr>
                  <a:srgbClr val="D34817"/>
                </a:buClr>
                <a:buFont typeface="Arial" pitchFamily="34" charset="0"/>
                <a:buChar char="•"/>
                <a:defRPr/>
              </a:pPr>
              <a:r>
                <a:rPr lang="en-US" sz="1400" kern="0" dirty="0" smtClean="0">
                  <a:solidFill>
                    <a:prstClr val="black"/>
                  </a:solidFill>
                  <a:latin typeface="Arial" charset="0"/>
                  <a:cs typeface="Arial" charset="0"/>
                </a:rPr>
                <a:t>Control System (PLC)</a:t>
              </a:r>
            </a:p>
          </p:txBody>
        </p:sp>
        <p:pic>
          <p:nvPicPr>
            <p:cNvPr id="121" name="Picture 120" descr="SEP_3406.JPG"/>
            <p:cNvPicPr>
              <a:picLocks noChangeAspect="1"/>
            </p:cNvPicPr>
            <p:nvPr/>
          </p:nvPicPr>
          <p:blipFill>
            <a:blip r:embed="rId2" cstate="print">
              <a:lum bright="20000"/>
            </a:blip>
            <a:srcRect l="15833" t="47544" r="23333" b="3754"/>
            <a:stretch>
              <a:fillRect/>
            </a:stretch>
          </p:blipFill>
          <p:spPr>
            <a:xfrm rot="-60000">
              <a:off x="708034" y="4681686"/>
              <a:ext cx="1874196" cy="998443"/>
            </a:xfrm>
            <a:prstGeom prst="rect">
              <a:avLst/>
            </a:prstGeom>
          </p:spPr>
        </p:pic>
        <p:sp>
          <p:nvSpPr>
            <p:cNvPr id="122" name="Rectangle 121"/>
            <p:cNvSpPr/>
            <p:nvPr/>
          </p:nvSpPr>
          <p:spPr>
            <a:xfrm>
              <a:off x="553068" y="4766556"/>
              <a:ext cx="2196000" cy="923330"/>
            </a:xfrm>
            <a:prstGeom prst="rect">
              <a:avLst/>
            </a:prstGeom>
            <a:noFill/>
          </p:spPr>
          <p:txBody>
            <a:bodyPr wrap="square">
              <a:spAutoFit/>
            </a:bodyPr>
            <a:lstStyle/>
            <a:p>
              <a:pPr algn="ctr" fontAlgn="base">
                <a:spcBef>
                  <a:spcPct val="0"/>
                </a:spcBef>
                <a:spcAft>
                  <a:spcPct val="0"/>
                </a:spcAft>
              </a:pPr>
              <a:r>
                <a:rPr lang="en-US" b="1" dirty="0" smtClean="0">
                  <a:solidFill>
                    <a:srgbClr val="002060"/>
                  </a:solidFill>
                  <a:latin typeface="Arial" charset="0"/>
                  <a:cs typeface="Arial" charset="0"/>
                </a:rPr>
                <a:t>RPC stack (this part is outside the gas unit cabinet)</a:t>
              </a:r>
              <a:endParaRPr lang="en-US" b="1" dirty="0">
                <a:solidFill>
                  <a:srgbClr val="002060"/>
                </a:solidFill>
                <a:latin typeface="Arial" charset="0"/>
                <a:cs typeface="Arial" charset="0"/>
              </a:endParaRPr>
            </a:p>
          </p:txBody>
        </p:sp>
        <p:sp>
          <p:nvSpPr>
            <p:cNvPr id="123" name="TextBox 122"/>
            <p:cNvSpPr txBox="1"/>
            <p:nvPr/>
          </p:nvSpPr>
          <p:spPr>
            <a:xfrm rot="16200000">
              <a:off x="6410593" y="1789512"/>
              <a:ext cx="1296000" cy="307777"/>
            </a:xfrm>
            <a:prstGeom prst="rect">
              <a:avLst/>
            </a:prstGeom>
            <a:noFill/>
          </p:spPr>
          <p:txBody>
            <a:bodyPr wrap="square" rtlCol="0">
              <a:spAutoFit/>
            </a:bodyPr>
            <a:lstStyle/>
            <a:p>
              <a:pPr algn="ctr" fontAlgn="base">
                <a:spcBef>
                  <a:spcPct val="0"/>
                </a:spcBef>
                <a:spcAft>
                  <a:spcPct val="0"/>
                </a:spcAft>
              </a:pPr>
              <a:r>
                <a:rPr lang="en-US" sz="1400" dirty="0" smtClean="0">
                  <a:solidFill>
                    <a:prstClr val="black"/>
                  </a:solidFill>
                  <a:latin typeface="Arial" charset="0"/>
                  <a:cs typeface="Arial" charset="0"/>
                </a:rPr>
                <a:t>High pressure</a:t>
              </a:r>
              <a:endParaRPr lang="en-US" sz="1400" dirty="0">
                <a:solidFill>
                  <a:prstClr val="black"/>
                </a:solidFill>
                <a:latin typeface="Arial" charset="0"/>
                <a:cs typeface="Arial" charset="0"/>
              </a:endParaRPr>
            </a:p>
          </p:txBody>
        </p:sp>
        <p:sp>
          <p:nvSpPr>
            <p:cNvPr id="124" name="TextBox 123"/>
            <p:cNvSpPr txBox="1"/>
            <p:nvPr/>
          </p:nvSpPr>
          <p:spPr>
            <a:xfrm rot="16200000">
              <a:off x="3483038" y="1789511"/>
              <a:ext cx="1296000" cy="307777"/>
            </a:xfrm>
            <a:prstGeom prst="rect">
              <a:avLst/>
            </a:prstGeom>
            <a:noFill/>
          </p:spPr>
          <p:txBody>
            <a:bodyPr wrap="square" rtlCol="0">
              <a:spAutoFit/>
            </a:bodyPr>
            <a:lstStyle/>
            <a:p>
              <a:pPr algn="ctr" fontAlgn="base">
                <a:spcBef>
                  <a:spcPct val="0"/>
                </a:spcBef>
                <a:spcAft>
                  <a:spcPct val="0"/>
                </a:spcAft>
              </a:pPr>
              <a:r>
                <a:rPr lang="en-US" sz="1400" dirty="0" smtClean="0">
                  <a:solidFill>
                    <a:prstClr val="black"/>
                  </a:solidFill>
                  <a:latin typeface="Arial" charset="0"/>
                  <a:cs typeface="Arial" charset="0"/>
                </a:rPr>
                <a:t>Low  pressure</a:t>
              </a:r>
              <a:endParaRPr lang="en-US" sz="1400" dirty="0">
                <a:solidFill>
                  <a:prstClr val="black"/>
                </a:solidFill>
                <a:latin typeface="Arial" charset="0"/>
                <a:cs typeface="Arial" charset="0"/>
              </a:endParaRPr>
            </a:p>
          </p:txBody>
        </p:sp>
        <p:sp>
          <p:nvSpPr>
            <p:cNvPr id="125" name="TextBox 124"/>
            <p:cNvSpPr txBox="1"/>
            <p:nvPr/>
          </p:nvSpPr>
          <p:spPr>
            <a:xfrm>
              <a:off x="5638800" y="3581400"/>
              <a:ext cx="1512000" cy="307777"/>
            </a:xfrm>
            <a:prstGeom prst="rect">
              <a:avLst/>
            </a:prstGeom>
            <a:noFill/>
          </p:spPr>
          <p:txBody>
            <a:bodyPr wrap="square" rtlCol="0">
              <a:spAutoFit/>
            </a:bodyPr>
            <a:lstStyle/>
            <a:p>
              <a:pPr fontAlgn="base">
                <a:spcBef>
                  <a:spcPct val="0"/>
                </a:spcBef>
                <a:spcAft>
                  <a:spcPct val="0"/>
                </a:spcAft>
              </a:pPr>
              <a:r>
                <a:rPr lang="en-US" sz="1400" dirty="0" smtClean="0">
                  <a:solidFill>
                    <a:prstClr val="black"/>
                  </a:solidFill>
                  <a:latin typeface="Arial" charset="0"/>
                  <a:cs typeface="Arial" charset="0"/>
                </a:rPr>
                <a:t>Non-return valve</a:t>
              </a:r>
              <a:endParaRPr lang="en-US" sz="1400" dirty="0">
                <a:solidFill>
                  <a:prstClr val="black"/>
                </a:solidFill>
                <a:latin typeface="Arial" charset="0"/>
                <a:cs typeface="Arial" charset="0"/>
              </a:endParaRPr>
            </a:p>
          </p:txBody>
        </p:sp>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274638"/>
            <a:ext cx="9000000" cy="864000"/>
          </a:xfrm>
        </p:spPr>
        <p:txBody>
          <a:bodyPr>
            <a:noAutofit/>
          </a:bodyPr>
          <a:lstStyle/>
          <a:p>
            <a:pPr>
              <a:defRPr/>
            </a:pPr>
            <a:r>
              <a:rPr lang="en-US" sz="4000" dirty="0" smtClean="0"/>
              <a:t>Newly developed gas recirculation system</a:t>
            </a:r>
            <a:endParaRPr lang="en-US" sz="4000" dirty="0"/>
          </a:p>
        </p:txBody>
      </p:sp>
      <p:sp>
        <p:nvSpPr>
          <p:cNvPr id="21507" name="AutoShape 2" descr="Ino_004.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dirty="0"/>
          </a:p>
        </p:txBody>
      </p:sp>
      <p:sp>
        <p:nvSpPr>
          <p:cNvPr id="21508" name="AutoShape 4" descr="Ino_004.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dirty="0"/>
          </a:p>
        </p:txBody>
      </p:sp>
      <p:pic>
        <p:nvPicPr>
          <p:cNvPr id="21509" name="Picture 5"/>
          <p:cNvPicPr>
            <a:picLocks noChangeAspect="1" noChangeArrowheads="1"/>
          </p:cNvPicPr>
          <p:nvPr/>
        </p:nvPicPr>
        <p:blipFill>
          <a:blip r:embed="rId2" cstate="print"/>
          <a:srcRect/>
          <a:stretch>
            <a:fillRect/>
          </a:stretch>
        </p:blipFill>
        <p:spPr bwMode="auto">
          <a:xfrm>
            <a:off x="179512" y="1908000"/>
            <a:ext cx="2869157" cy="4320000"/>
          </a:xfrm>
          <a:prstGeom prst="rect">
            <a:avLst/>
          </a:prstGeom>
          <a:noFill/>
          <a:ln w="9525">
            <a:noFill/>
            <a:miter lim="800000"/>
            <a:headEnd/>
            <a:tailEnd/>
          </a:ln>
        </p:spPr>
      </p:pic>
      <p:pic>
        <p:nvPicPr>
          <p:cNvPr id="21510" name="Picture 6"/>
          <p:cNvPicPr>
            <a:picLocks noChangeAspect="1" noChangeArrowheads="1"/>
          </p:cNvPicPr>
          <p:nvPr/>
        </p:nvPicPr>
        <p:blipFill>
          <a:blip r:embed="rId3" cstate="print"/>
          <a:srcRect/>
          <a:stretch>
            <a:fillRect/>
          </a:stretch>
        </p:blipFill>
        <p:spPr bwMode="auto">
          <a:xfrm>
            <a:off x="3106439" y="1908000"/>
            <a:ext cx="2868648" cy="4320000"/>
          </a:xfrm>
          <a:prstGeom prst="rect">
            <a:avLst/>
          </a:prstGeom>
          <a:noFill/>
          <a:ln w="9525">
            <a:noFill/>
            <a:miter lim="800000"/>
            <a:headEnd/>
            <a:tailEnd/>
          </a:ln>
        </p:spPr>
      </p:pic>
      <p:pic>
        <p:nvPicPr>
          <p:cNvPr id="21511" name="Picture 7"/>
          <p:cNvPicPr>
            <a:picLocks noChangeAspect="1" noChangeArrowheads="1"/>
          </p:cNvPicPr>
          <p:nvPr/>
        </p:nvPicPr>
        <p:blipFill>
          <a:blip r:embed="rId4" cstate="print"/>
          <a:srcRect/>
          <a:stretch>
            <a:fillRect/>
          </a:stretch>
        </p:blipFill>
        <p:spPr bwMode="auto">
          <a:xfrm>
            <a:off x="6033368" y="1908000"/>
            <a:ext cx="2869642" cy="4320000"/>
          </a:xfrm>
          <a:prstGeom prst="rect">
            <a:avLst/>
          </a:prstGeom>
          <a:noFill/>
          <a:ln w="9525">
            <a:noFill/>
            <a:miter lim="800000"/>
            <a:headEnd/>
            <a:tailEnd/>
          </a:ln>
        </p:spPr>
      </p:pic>
      <p:sp>
        <p:nvSpPr>
          <p:cNvPr id="8" name="Footer Placeholder 7"/>
          <p:cNvSpPr>
            <a:spLocks noGrp="1"/>
          </p:cNvSpPr>
          <p:nvPr>
            <p:ph type="ftr" sz="quarter" idx="11"/>
          </p:nvPr>
        </p:nvSpPr>
        <p:spPr/>
        <p:txBody>
          <a:bodyPr/>
          <a:lstStyle/>
          <a:p>
            <a:r>
              <a:rPr lang="en-US" smtClean="0"/>
              <a:t>Dr. B.Satyanarayana, TIFR, Mumbai                                   Panjab University, Chandigarh                                   April 22, 2013</a:t>
            </a:r>
            <a:endParaRPr lang="en-US" dirty="0"/>
          </a:p>
        </p:txBody>
      </p:sp>
      <p:sp>
        <p:nvSpPr>
          <p:cNvPr id="9" name="Slide Number Placeholder 8"/>
          <p:cNvSpPr>
            <a:spLocks noGrp="1"/>
          </p:cNvSpPr>
          <p:nvPr>
            <p:ph type="sldNum" sz="quarter" idx="12"/>
          </p:nvPr>
        </p:nvSpPr>
        <p:spPr/>
        <p:txBody>
          <a:bodyPr/>
          <a:lstStyle/>
          <a:p>
            <a:fld id="{5D0D82D1-030A-4AF5-855D-82A44DD93AEE}" type="slidenum">
              <a:rPr lang="en-US" smtClean="0"/>
              <a:pPr/>
              <a:t>45</a:t>
            </a:fld>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with 2 RPCs auto-refill in 20 days</a:t>
            </a:r>
            <a:endParaRPr lang="en-US" dirty="0"/>
          </a:p>
        </p:txBody>
      </p:sp>
      <p:sp>
        <p:nvSpPr>
          <p:cNvPr id="4" name="Footer Placeholder 3"/>
          <p:cNvSpPr>
            <a:spLocks noGrp="1"/>
          </p:cNvSpPr>
          <p:nvPr>
            <p:ph type="ftr" sz="quarter" idx="11"/>
          </p:nvPr>
        </p:nvSpPr>
        <p:spPr/>
        <p:txBody>
          <a:bodyPr/>
          <a:lstStyle/>
          <a:p>
            <a:pPr>
              <a:defRPr/>
            </a:pPr>
            <a:r>
              <a:rPr lang="en-IN" smtClean="0">
                <a:solidFill>
                  <a:srgbClr val="696464"/>
                </a:solidFill>
              </a:rPr>
              <a:t>Dr. B.Satyanarayana, TIFR, Mumbai                                   Panjab University, Chandigarh                                   April 22, 2013</a:t>
            </a:r>
            <a:endParaRPr lang="en-US" dirty="0">
              <a:solidFill>
                <a:srgbClr val="696464"/>
              </a:solidFill>
            </a:endParaRPr>
          </a:p>
        </p:txBody>
      </p:sp>
      <p:pic>
        <p:nvPicPr>
          <p:cNvPr id="6" name="Picture 3" descr="C:\Users\Suresh\Desktop\Cls\pt5_pt1_nov29_11Jan2013.JPG"/>
          <p:cNvPicPr>
            <a:picLocks noGrp="1" noChangeAspect="1" noChangeArrowheads="1"/>
          </p:cNvPicPr>
          <p:nvPr>
            <p:ph sz="quarter" idx="1"/>
          </p:nvPr>
        </p:nvPicPr>
        <p:blipFill>
          <a:blip r:embed="rId2" cstate="print"/>
          <a:srcRect l="1239" t="2990" r="2891" b="3588"/>
          <a:stretch>
            <a:fillRect/>
          </a:stretch>
        </p:blipFill>
        <p:spPr bwMode="auto">
          <a:xfrm>
            <a:off x="760529" y="1270000"/>
            <a:ext cx="7622942" cy="513080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Effect of SF</a:t>
            </a:r>
            <a:r>
              <a:rPr lang="en-US" baseline="-25000" dirty="0" smtClean="0"/>
              <a:t>6</a:t>
            </a:r>
            <a:r>
              <a:rPr lang="en-US" dirty="0" smtClean="0"/>
              <a:t> on RPC characteristics</a:t>
            </a:r>
            <a:endParaRPr lang="en-SG" dirty="0"/>
          </a:p>
        </p:txBody>
      </p:sp>
      <p:sp>
        <p:nvSpPr>
          <p:cNvPr id="4" name="Footer Placeholder 3"/>
          <p:cNvSpPr>
            <a:spLocks noGrp="1"/>
          </p:cNvSpPr>
          <p:nvPr>
            <p:ph type="ftr" sz="quarter" idx="11"/>
          </p:nvPr>
        </p:nvSpPr>
        <p:spPr/>
        <p:txBody>
          <a:bodyPr/>
          <a:lstStyle/>
          <a:p>
            <a:r>
              <a:rPr lang="en-SG" smtClean="0">
                <a:solidFill>
                  <a:prstClr val="black">
                    <a:tint val="95000"/>
                  </a:prstClr>
                </a:solidFill>
              </a:rPr>
              <a:t>Dr. B.Satyanarayana, TIFR, Mumbai                                   Panjab University, Chandigarh                                   April 22, 2013</a:t>
            </a:r>
            <a:endParaRPr lang="en-SG" dirty="0">
              <a:solidFill>
                <a:prstClr val="black">
                  <a:tint val="95000"/>
                </a:prstClr>
              </a:solidFill>
            </a:endParaRPr>
          </a:p>
        </p:txBody>
      </p:sp>
      <p:pic>
        <p:nvPicPr>
          <p:cNvPr id="6" name="Picture 5" descr="sf6-current.PNG"/>
          <p:cNvPicPr>
            <a:picLocks noChangeAspect="1"/>
          </p:cNvPicPr>
          <p:nvPr/>
        </p:nvPicPr>
        <p:blipFill>
          <a:blip r:embed="rId2" cstate="print"/>
          <a:stretch>
            <a:fillRect/>
          </a:stretch>
        </p:blipFill>
        <p:spPr>
          <a:xfrm>
            <a:off x="72000" y="1548000"/>
            <a:ext cx="3125391" cy="1944000"/>
          </a:xfrm>
          <a:prstGeom prst="rect">
            <a:avLst/>
          </a:prstGeom>
          <a:ln>
            <a:noFill/>
          </a:ln>
          <a:effectLst>
            <a:outerShdw blurRad="292100" dist="139700" dir="2700000" algn="tl" rotWithShape="0">
              <a:srgbClr val="333333">
                <a:alpha val="65000"/>
              </a:srgbClr>
            </a:outerShdw>
          </a:effectLst>
        </p:spPr>
      </p:pic>
      <p:pic>
        <p:nvPicPr>
          <p:cNvPr id="7" name="Picture 6" descr="sf6-mpcmc.PNG"/>
          <p:cNvPicPr>
            <a:picLocks noChangeAspect="1"/>
          </p:cNvPicPr>
          <p:nvPr/>
        </p:nvPicPr>
        <p:blipFill>
          <a:blip r:embed="rId3" cstate="print"/>
          <a:stretch>
            <a:fillRect/>
          </a:stretch>
        </p:blipFill>
        <p:spPr>
          <a:xfrm>
            <a:off x="3016595" y="1556438"/>
            <a:ext cx="3125390" cy="1944000"/>
          </a:xfrm>
          <a:prstGeom prst="rect">
            <a:avLst/>
          </a:prstGeom>
          <a:ln>
            <a:noFill/>
          </a:ln>
          <a:effectLst>
            <a:outerShdw blurRad="292100" dist="139700" dir="2700000" algn="tl" rotWithShape="0">
              <a:srgbClr val="333333">
                <a:alpha val="65000"/>
              </a:srgbClr>
            </a:outerShdw>
          </a:effectLst>
        </p:spPr>
      </p:pic>
      <p:pic>
        <p:nvPicPr>
          <p:cNvPr id="8" name="Picture 7" descr="sf6-efficiency.PNG"/>
          <p:cNvPicPr>
            <a:picLocks noChangeAspect="1"/>
          </p:cNvPicPr>
          <p:nvPr/>
        </p:nvPicPr>
        <p:blipFill>
          <a:blip r:embed="rId4" cstate="print"/>
          <a:stretch>
            <a:fillRect/>
          </a:stretch>
        </p:blipFill>
        <p:spPr>
          <a:xfrm>
            <a:off x="5946609" y="1548000"/>
            <a:ext cx="3125391" cy="1944000"/>
          </a:xfrm>
          <a:prstGeom prst="rect">
            <a:avLst/>
          </a:prstGeom>
          <a:ln>
            <a:noFill/>
          </a:ln>
          <a:effectLst>
            <a:outerShdw blurRad="292100" dist="139700" dir="2700000" algn="tl" rotWithShape="0">
              <a:srgbClr val="333333">
                <a:alpha val="65000"/>
              </a:srgbClr>
            </a:outerShdw>
          </a:effectLst>
        </p:spPr>
      </p:pic>
      <p:pic>
        <p:nvPicPr>
          <p:cNvPr id="9" name="Picture 8" descr="sf6-noise.PNG"/>
          <p:cNvPicPr>
            <a:picLocks noChangeAspect="1"/>
          </p:cNvPicPr>
          <p:nvPr/>
        </p:nvPicPr>
        <p:blipFill>
          <a:blip r:embed="rId5" cstate="print"/>
          <a:srcRect l="2321" r="10058"/>
          <a:stretch>
            <a:fillRect/>
          </a:stretch>
        </p:blipFill>
        <p:spPr>
          <a:xfrm>
            <a:off x="72000" y="4071942"/>
            <a:ext cx="2730382" cy="1944000"/>
          </a:xfrm>
          <a:prstGeom prst="rect">
            <a:avLst/>
          </a:prstGeom>
          <a:ln>
            <a:noFill/>
          </a:ln>
          <a:effectLst>
            <a:outerShdw blurRad="292100" dist="139700" dir="2700000" algn="tl" rotWithShape="0">
              <a:srgbClr val="333333">
                <a:alpha val="65000"/>
              </a:srgbClr>
            </a:outerShdw>
          </a:effectLst>
        </p:spPr>
      </p:pic>
      <p:pic>
        <p:nvPicPr>
          <p:cNvPr id="11" name="Picture 10" descr="Tinimg_Resp.PNG"/>
          <p:cNvPicPr>
            <a:picLocks noChangeAspect="1"/>
          </p:cNvPicPr>
          <p:nvPr/>
        </p:nvPicPr>
        <p:blipFill>
          <a:blip r:embed="rId6" cstate="print"/>
          <a:stretch>
            <a:fillRect/>
          </a:stretch>
        </p:blipFill>
        <p:spPr>
          <a:xfrm>
            <a:off x="2816546" y="4071942"/>
            <a:ext cx="3116173" cy="1944000"/>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857224" y="3492000"/>
            <a:ext cx="1728000" cy="338554"/>
          </a:xfrm>
          <a:prstGeom prst="rect">
            <a:avLst/>
          </a:prstGeom>
          <a:solidFill>
            <a:srgbClr val="FFFF00"/>
          </a:solidFill>
          <a:effectLst>
            <a:outerShdw blurRad="50800" dist="38100" dir="2700000" algn="tl" rotWithShape="0">
              <a:prstClr val="black">
                <a:alpha val="40000"/>
              </a:prstClr>
            </a:outerShdw>
          </a:effectLst>
        </p:spPr>
        <p:txBody>
          <a:bodyPr wrap="square" rtlCol="0" anchor="ctr" anchorCtr="1">
            <a:spAutoFit/>
          </a:bodyPr>
          <a:lstStyle/>
          <a:p>
            <a:r>
              <a:rPr lang="en-US" sz="1600" dirty="0" smtClean="0">
                <a:solidFill>
                  <a:srgbClr val="C00000"/>
                </a:solidFill>
              </a:rPr>
              <a:t>Chamber current</a:t>
            </a:r>
            <a:endParaRPr lang="en-SG" sz="1600" dirty="0">
              <a:solidFill>
                <a:srgbClr val="C00000"/>
              </a:solidFill>
            </a:endParaRPr>
          </a:p>
        </p:txBody>
      </p:sp>
      <p:sp>
        <p:nvSpPr>
          <p:cNvPr id="13" name="TextBox 12"/>
          <p:cNvSpPr txBox="1"/>
          <p:nvPr/>
        </p:nvSpPr>
        <p:spPr>
          <a:xfrm>
            <a:off x="7072330" y="3492000"/>
            <a:ext cx="1080000" cy="338554"/>
          </a:xfrm>
          <a:prstGeom prst="rect">
            <a:avLst/>
          </a:prstGeom>
          <a:solidFill>
            <a:srgbClr val="FFFF00"/>
          </a:solidFill>
          <a:effectLst>
            <a:outerShdw blurRad="50800" dist="38100" dir="2700000" algn="tl" rotWithShape="0">
              <a:prstClr val="black">
                <a:alpha val="40000"/>
              </a:prstClr>
            </a:outerShdw>
          </a:effectLst>
        </p:spPr>
        <p:txBody>
          <a:bodyPr wrap="square" rtlCol="0" anchor="ctr" anchorCtr="1">
            <a:spAutoFit/>
          </a:bodyPr>
          <a:lstStyle/>
          <a:p>
            <a:r>
              <a:rPr lang="en-US" sz="1600" dirty="0" smtClean="0">
                <a:solidFill>
                  <a:srgbClr val="C00000"/>
                </a:solidFill>
              </a:rPr>
              <a:t>Efficiency</a:t>
            </a:r>
            <a:endParaRPr lang="en-SG" sz="1600" dirty="0">
              <a:solidFill>
                <a:srgbClr val="C00000"/>
              </a:solidFill>
            </a:endParaRPr>
          </a:p>
        </p:txBody>
      </p:sp>
      <p:sp>
        <p:nvSpPr>
          <p:cNvPr id="14" name="TextBox 13"/>
          <p:cNvSpPr txBox="1"/>
          <p:nvPr/>
        </p:nvSpPr>
        <p:spPr>
          <a:xfrm>
            <a:off x="3917818" y="3492000"/>
            <a:ext cx="1440000" cy="338554"/>
          </a:xfrm>
          <a:prstGeom prst="rect">
            <a:avLst/>
          </a:prstGeom>
          <a:solidFill>
            <a:srgbClr val="FFFF00"/>
          </a:solidFill>
          <a:effectLst>
            <a:outerShdw blurRad="50800" dist="38100" dir="2700000" algn="tl" rotWithShape="0">
              <a:prstClr val="black">
                <a:alpha val="40000"/>
              </a:prstClr>
            </a:outerShdw>
          </a:effectLst>
        </p:spPr>
        <p:txBody>
          <a:bodyPr wrap="square" rtlCol="0" anchor="ctr" anchorCtr="1">
            <a:spAutoFit/>
          </a:bodyPr>
          <a:lstStyle/>
          <a:p>
            <a:r>
              <a:rPr lang="en-US" sz="1600" dirty="0" smtClean="0">
                <a:solidFill>
                  <a:srgbClr val="C00000"/>
                </a:solidFill>
              </a:rPr>
              <a:t>Signal charge</a:t>
            </a:r>
            <a:endParaRPr lang="en-SG" sz="1600" dirty="0">
              <a:solidFill>
                <a:srgbClr val="C00000"/>
              </a:solidFill>
            </a:endParaRPr>
          </a:p>
        </p:txBody>
      </p:sp>
      <p:sp>
        <p:nvSpPr>
          <p:cNvPr id="16" name="TextBox 15"/>
          <p:cNvSpPr txBox="1"/>
          <p:nvPr/>
        </p:nvSpPr>
        <p:spPr>
          <a:xfrm>
            <a:off x="3786182" y="6012000"/>
            <a:ext cx="1548000" cy="338554"/>
          </a:xfrm>
          <a:prstGeom prst="rect">
            <a:avLst/>
          </a:prstGeom>
          <a:solidFill>
            <a:srgbClr val="FFFF00"/>
          </a:solidFill>
          <a:effectLst>
            <a:outerShdw blurRad="50800" dist="38100" dir="2700000" algn="tl" rotWithShape="0">
              <a:prstClr val="black">
                <a:alpha val="40000"/>
              </a:prstClr>
            </a:outerShdw>
          </a:effectLst>
        </p:spPr>
        <p:txBody>
          <a:bodyPr wrap="square" rtlCol="0" anchor="ctr" anchorCtr="1">
            <a:spAutoFit/>
          </a:bodyPr>
          <a:lstStyle/>
          <a:p>
            <a:r>
              <a:rPr lang="en-US" sz="1600" dirty="0" smtClean="0">
                <a:solidFill>
                  <a:srgbClr val="C00000"/>
                </a:solidFill>
              </a:rPr>
              <a:t>Time response</a:t>
            </a:r>
            <a:endParaRPr lang="en-SG" sz="1600" dirty="0">
              <a:solidFill>
                <a:srgbClr val="C00000"/>
              </a:solidFill>
            </a:endParaRPr>
          </a:p>
        </p:txBody>
      </p:sp>
      <p:sp>
        <p:nvSpPr>
          <p:cNvPr id="17" name="TextBox 16"/>
          <p:cNvSpPr txBox="1"/>
          <p:nvPr/>
        </p:nvSpPr>
        <p:spPr>
          <a:xfrm>
            <a:off x="955670" y="6012000"/>
            <a:ext cx="1116000" cy="338554"/>
          </a:xfrm>
          <a:prstGeom prst="rect">
            <a:avLst/>
          </a:prstGeom>
          <a:solidFill>
            <a:srgbClr val="FFFF00"/>
          </a:solidFill>
          <a:effectLst>
            <a:outerShdw blurRad="50800" dist="38100" dir="2700000" algn="tl" rotWithShape="0">
              <a:prstClr val="black">
                <a:alpha val="40000"/>
              </a:prstClr>
            </a:outerShdw>
          </a:effectLst>
        </p:spPr>
        <p:txBody>
          <a:bodyPr wrap="square" rtlCol="0" anchor="ctr" anchorCtr="1">
            <a:spAutoFit/>
          </a:bodyPr>
          <a:lstStyle/>
          <a:p>
            <a:r>
              <a:rPr lang="en-US" sz="1600" dirty="0" smtClean="0">
                <a:solidFill>
                  <a:srgbClr val="C00000"/>
                </a:solidFill>
              </a:rPr>
              <a:t>Noise rate</a:t>
            </a:r>
            <a:endParaRPr lang="en-SG" sz="1600" dirty="0">
              <a:solidFill>
                <a:srgbClr val="C00000"/>
              </a:solidFill>
            </a:endParaRPr>
          </a:p>
        </p:txBody>
      </p:sp>
      <p:sp>
        <p:nvSpPr>
          <p:cNvPr id="18" name="Slide Number Placeholder 17"/>
          <p:cNvSpPr>
            <a:spLocks noGrp="1"/>
          </p:cNvSpPr>
          <p:nvPr>
            <p:ph type="sldNum" sz="quarter" idx="12"/>
          </p:nvPr>
        </p:nvSpPr>
        <p:spPr/>
        <p:txBody>
          <a:bodyPr/>
          <a:lstStyle/>
          <a:p>
            <a:fld id="{5D0D82D1-030A-4AF5-855D-82A44DD93AEE}" type="slidenum">
              <a:rPr lang="en-US" smtClean="0">
                <a:solidFill>
                  <a:prstClr val="black">
                    <a:tint val="95000"/>
                  </a:prstClr>
                </a:solidFill>
              </a:rPr>
              <a:pPr/>
              <a:t>47</a:t>
            </a:fld>
            <a:endParaRPr lang="en-US" dirty="0">
              <a:solidFill>
                <a:prstClr val="black">
                  <a:tint val="95000"/>
                </a:prstClr>
              </a:solidFill>
            </a:endParaRPr>
          </a:p>
        </p:txBody>
      </p:sp>
      <p:pic>
        <p:nvPicPr>
          <p:cNvPr id="10" name="Picture 9" descr="Tinimg_Resol.PNG"/>
          <p:cNvPicPr>
            <a:picLocks noChangeAspect="1"/>
          </p:cNvPicPr>
          <p:nvPr/>
        </p:nvPicPr>
        <p:blipFill>
          <a:blip r:embed="rId7" cstate="print"/>
          <a:stretch>
            <a:fillRect/>
          </a:stretch>
        </p:blipFill>
        <p:spPr>
          <a:xfrm>
            <a:off x="5955827" y="4071942"/>
            <a:ext cx="3116173" cy="1944000"/>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6950428" y="6012000"/>
            <a:ext cx="1584000" cy="338554"/>
          </a:xfrm>
          <a:prstGeom prst="rect">
            <a:avLst/>
          </a:prstGeom>
          <a:solidFill>
            <a:srgbClr val="FFFF00"/>
          </a:solidFill>
          <a:effectLst>
            <a:outerShdw blurRad="50800" dist="38100" dir="2700000" algn="tl" rotWithShape="0">
              <a:prstClr val="black">
                <a:alpha val="40000"/>
              </a:prstClr>
            </a:outerShdw>
          </a:effectLst>
        </p:spPr>
        <p:txBody>
          <a:bodyPr wrap="square" rtlCol="0" anchor="ctr" anchorCtr="1">
            <a:spAutoFit/>
          </a:bodyPr>
          <a:lstStyle/>
          <a:p>
            <a:r>
              <a:rPr lang="en-US" sz="1600" dirty="0" smtClean="0">
                <a:solidFill>
                  <a:srgbClr val="C00000"/>
                </a:solidFill>
              </a:rPr>
              <a:t>Time resolution</a:t>
            </a:r>
            <a:endParaRPr lang="en-SG" sz="1600"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P spid="17" grpId="0" animBg="1"/>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800" dirty="0" smtClean="0"/>
              <a:t>1m × 1m RPC stack at TIFR, Mumbai</a:t>
            </a:r>
            <a:endParaRPr lang="en-US" sz="4800" dirty="0"/>
          </a:p>
        </p:txBody>
      </p:sp>
      <p:pic>
        <p:nvPicPr>
          <p:cNvPr id="9" name="Content Placeholder 8" descr="bigstack-latest.jpg"/>
          <p:cNvPicPr>
            <a:picLocks noGrp="1" noChangeAspect="1"/>
          </p:cNvPicPr>
          <p:nvPr>
            <p:ph sz="half" idx="1"/>
          </p:nvPr>
        </p:nvPicPr>
        <p:blipFill>
          <a:blip r:embed="rId3" cstate="print"/>
          <a:stretch>
            <a:fillRect/>
          </a:stretch>
        </p:blipFill>
        <p:spPr>
          <a:xfrm>
            <a:off x="812377" y="1548000"/>
            <a:ext cx="7519247" cy="5040000"/>
          </a:xfrm>
          <a:prstGeom prst="rect">
            <a:avLst/>
          </a:prstGeom>
          <a:ln>
            <a:noFill/>
          </a:ln>
          <a:effectLst>
            <a:softEdge rad="112500"/>
          </a:effectLst>
        </p:spPr>
      </p:pic>
      <p:sp>
        <p:nvSpPr>
          <p:cNvPr id="5" name="Footer Placeholder 4"/>
          <p:cNvSpPr>
            <a:spLocks noGrp="1"/>
          </p:cNvSpPr>
          <p:nvPr>
            <p:ph type="ftr" sz="quarter" idx="11"/>
          </p:nvPr>
        </p:nvSpPr>
        <p:spPr/>
        <p:txBody>
          <a:bodyPr/>
          <a:lstStyle/>
          <a:p>
            <a:r>
              <a:rPr lang="en-US" smtClean="0"/>
              <a:t>Dr. B.Satyanarayana, TIFR, Mumbai                                   Panjab University, Chandigarh                                   April 22, 2013</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48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nn-NO" smtClean="0"/>
              <a:t>Dr. B.Satyanarayana, TIFR, Mumbai                                   Panjab University, Chandigarh                                   April 22, 2013</a:t>
            </a:r>
            <a:endParaRPr lang="en-US" dirty="0"/>
          </a:p>
        </p:txBody>
      </p:sp>
      <p:sp>
        <p:nvSpPr>
          <p:cNvPr id="4" name="Title 3"/>
          <p:cNvSpPr>
            <a:spLocks noGrp="1"/>
          </p:cNvSpPr>
          <p:nvPr>
            <p:ph type="title"/>
          </p:nvPr>
        </p:nvSpPr>
        <p:spPr/>
        <p:txBody>
          <a:bodyPr>
            <a:normAutofit/>
          </a:bodyPr>
          <a:lstStyle/>
          <a:p>
            <a:r>
              <a:rPr lang="en-US" sz="4800" dirty="0" smtClean="0"/>
              <a:t>2m × 2m RPC stack at TIFR, Mumbai</a:t>
            </a:r>
            <a:endParaRPr lang="en-SG" sz="4800" dirty="0"/>
          </a:p>
        </p:txBody>
      </p:sp>
      <p:pic>
        <p:nvPicPr>
          <p:cNvPr id="5" name="Picture 4" descr="SEP_3409.JPG"/>
          <p:cNvPicPr>
            <a:picLocks noChangeAspect="1"/>
          </p:cNvPicPr>
          <p:nvPr/>
        </p:nvPicPr>
        <p:blipFill>
          <a:blip r:embed="rId2" cstate="print"/>
          <a:srcRect t="16265" b="2919"/>
          <a:stretch>
            <a:fillRect/>
          </a:stretch>
        </p:blipFill>
        <p:spPr>
          <a:xfrm>
            <a:off x="0" y="1548000"/>
            <a:ext cx="9144000" cy="4917178"/>
          </a:xfrm>
          <a:prstGeom prst="rect">
            <a:avLst/>
          </a:prstGeom>
        </p:spPr>
      </p:pic>
      <p:sp>
        <p:nvSpPr>
          <p:cNvPr id="6" name="Slide Number Placeholder 5"/>
          <p:cNvSpPr>
            <a:spLocks noGrp="1"/>
          </p:cNvSpPr>
          <p:nvPr>
            <p:ph type="sldNum" sz="quarter" idx="12"/>
          </p:nvPr>
        </p:nvSpPr>
        <p:spPr/>
        <p:txBody>
          <a:bodyPr/>
          <a:lstStyle/>
          <a:p>
            <a:fld id="{5D0D82D1-030A-4AF5-855D-82A44DD93AEE}" type="slidenum">
              <a:rPr lang="en-US" smtClean="0"/>
              <a:pPr/>
              <a:t>49</a:t>
            </a:fld>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Neutrino oscillations</a:t>
            </a:r>
            <a:endParaRPr lang="en-US" dirty="0"/>
          </a:p>
        </p:txBody>
      </p:sp>
      <p:sp>
        <p:nvSpPr>
          <p:cNvPr id="3" name="Content Placeholder 2"/>
          <p:cNvSpPr>
            <a:spLocks noGrp="1"/>
          </p:cNvSpPr>
          <p:nvPr>
            <p:ph sz="half" idx="1"/>
          </p:nvPr>
        </p:nvSpPr>
        <p:spPr>
          <a:noFill/>
        </p:spPr>
        <p:txBody>
          <a:bodyPr>
            <a:normAutofit/>
          </a:bodyPr>
          <a:lstStyle/>
          <a:p>
            <a:pPr marL="360000">
              <a:lnSpc>
                <a:spcPct val="120000"/>
              </a:lnSpc>
            </a:pPr>
            <a:r>
              <a:rPr lang="en-US" sz="2800" dirty="0" smtClean="0"/>
              <a:t>It is now known that neutrinos of one flavour oscillate to those of another flavour.</a:t>
            </a:r>
          </a:p>
          <a:p>
            <a:pPr marL="360000">
              <a:lnSpc>
                <a:spcPct val="120000"/>
              </a:lnSpc>
            </a:pPr>
            <a:r>
              <a:rPr lang="en-US" sz="2800" dirty="0" smtClean="0"/>
              <a:t>The oscillation mechanism is possible only if the neutrinos are massive.</a:t>
            </a:r>
          </a:p>
          <a:p>
            <a:pPr marL="360000">
              <a:lnSpc>
                <a:spcPct val="120000"/>
              </a:lnSpc>
            </a:pPr>
            <a:r>
              <a:rPr lang="en-US" sz="2800" dirty="0" smtClean="0"/>
              <a:t>Neutrino experiments are setting the stage for extension of Standard Model itself.</a:t>
            </a:r>
          </a:p>
          <a:p>
            <a:pPr marL="360000">
              <a:lnSpc>
                <a:spcPct val="120000"/>
              </a:lnSpc>
            </a:pPr>
            <a:r>
              <a:rPr lang="en-US" sz="2800" dirty="0" smtClean="0">
                <a:solidFill>
                  <a:srgbClr val="FF0000"/>
                </a:solidFill>
              </a:rPr>
              <a:t>One of the main goals of the INO experiment is to precisely measure the parameters that govern the neutrino oscillations.</a:t>
            </a:r>
            <a:endParaRPr lang="en-US" sz="2800" dirty="0">
              <a:solidFill>
                <a:srgbClr val="FF0000"/>
              </a:solidFill>
            </a:endParaRPr>
          </a:p>
        </p:txBody>
      </p:sp>
      <p:sp>
        <p:nvSpPr>
          <p:cNvPr id="4" name="Footer Placeholder 3"/>
          <p:cNvSpPr>
            <a:spLocks noGrp="1"/>
          </p:cNvSpPr>
          <p:nvPr>
            <p:ph type="ftr" sz="quarter" idx="11"/>
          </p:nvPr>
        </p:nvSpPr>
        <p:spPr/>
        <p:txBody>
          <a:bodyPr/>
          <a:lstStyle/>
          <a:p>
            <a:r>
              <a:rPr lang="en-US" smtClean="0"/>
              <a:t>Dr. B.Satyanarayana, TIFR, Mumbai                                   Panjab University, Chandigarh                                   April 22,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5</a:t>
            </a:fld>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ICAL prototype at VECC, Kolkata</a:t>
            </a:r>
            <a:endParaRPr lang="en-SG" dirty="0"/>
          </a:p>
        </p:txBody>
      </p:sp>
      <p:sp>
        <p:nvSpPr>
          <p:cNvPr id="4" name="Footer Placeholder 3"/>
          <p:cNvSpPr>
            <a:spLocks noGrp="1"/>
          </p:cNvSpPr>
          <p:nvPr>
            <p:ph type="ftr" sz="quarter" idx="11"/>
          </p:nvPr>
        </p:nvSpPr>
        <p:spPr/>
        <p:txBody>
          <a:bodyPr/>
          <a:lstStyle/>
          <a:p>
            <a:r>
              <a:rPr lang="en-US" smtClean="0"/>
              <a:t>Dr. B.Satyanarayana, TIFR, Mumbai                                   Panjab University, Chandigarh                                   April 22, 2013</a:t>
            </a:r>
            <a:endParaRPr lang="en-US" dirty="0"/>
          </a:p>
        </p:txBody>
      </p:sp>
      <p:pic>
        <p:nvPicPr>
          <p:cNvPr id="308226" name="Picture 2"/>
          <p:cNvPicPr>
            <a:picLocks noGrp="1" noChangeAspect="1" noChangeArrowheads="1"/>
          </p:cNvPicPr>
          <p:nvPr>
            <p:ph sz="half" idx="1"/>
          </p:nvPr>
        </p:nvPicPr>
        <p:blipFill>
          <a:blip r:embed="rId2" cstate="print"/>
          <a:srcRect t="26008" b="15494"/>
          <a:stretch>
            <a:fillRect/>
          </a:stretch>
        </p:blipFill>
        <p:spPr bwMode="auto">
          <a:xfrm>
            <a:off x="41366" y="1556792"/>
            <a:ext cx="9061268" cy="3973969"/>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5D0D82D1-030A-4AF5-855D-82A44DD93AEE}" type="slidenum">
              <a:rPr lang="en-US" smtClean="0"/>
              <a:pPr/>
              <a:t>50</a:t>
            </a:fld>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152400"/>
            <a:ext cx="9000000" cy="1251062"/>
          </a:xfrm>
        </p:spPr>
        <p:txBody>
          <a:bodyPr>
            <a:normAutofit fontScale="90000"/>
          </a:bodyPr>
          <a:lstStyle/>
          <a:p>
            <a:r>
              <a:rPr lang="en-US" dirty="0" smtClean="0"/>
              <a:t>Design and implementation of the data acquisition system</a:t>
            </a:r>
            <a:endParaRPr lang="en-US" dirty="0"/>
          </a:p>
        </p:txBody>
      </p:sp>
      <p:pic>
        <p:nvPicPr>
          <p:cNvPr id="17" name="Picture 4" descr="P9190163"/>
          <p:cNvPicPr>
            <a:picLocks noChangeAspect="1" noChangeArrowheads="1"/>
          </p:cNvPicPr>
          <p:nvPr/>
        </p:nvPicPr>
        <p:blipFill>
          <a:blip r:embed="rId3" cstate="print"/>
          <a:srcRect l="3444" t="2554" r="4305" b="3072"/>
          <a:stretch>
            <a:fillRect/>
          </a:stretch>
        </p:blipFill>
        <p:spPr>
          <a:xfrm rot="16200000">
            <a:off x="1450339" y="2208866"/>
            <a:ext cx="1584000" cy="1270593"/>
          </a:xfrm>
          <a:prstGeom prst="rect">
            <a:avLst/>
          </a:prstGeom>
          <a:noFill/>
          <a:ln/>
        </p:spPr>
      </p:pic>
      <p:pic>
        <p:nvPicPr>
          <p:cNvPr id="21" name="Picture 4" descr="P9190163"/>
          <p:cNvPicPr>
            <a:picLocks noChangeAspect="1" noChangeArrowheads="1"/>
          </p:cNvPicPr>
          <p:nvPr/>
        </p:nvPicPr>
        <p:blipFill>
          <a:blip r:embed="rId3" cstate="print"/>
          <a:srcRect l="3444" t="2554" r="4305" b="3072"/>
          <a:stretch>
            <a:fillRect/>
          </a:stretch>
        </p:blipFill>
        <p:spPr>
          <a:xfrm rot="16200000">
            <a:off x="1450338" y="4514399"/>
            <a:ext cx="1584000" cy="1270591"/>
          </a:xfrm>
          <a:prstGeom prst="rect">
            <a:avLst/>
          </a:prstGeom>
          <a:noFill/>
          <a:ln/>
        </p:spPr>
      </p:pic>
      <p:pic>
        <p:nvPicPr>
          <p:cNvPr id="22" name="Picture 4" descr="P9190163"/>
          <p:cNvPicPr>
            <a:picLocks noChangeAspect="1" noChangeArrowheads="1"/>
          </p:cNvPicPr>
          <p:nvPr/>
        </p:nvPicPr>
        <p:blipFill>
          <a:blip r:embed="rId3" cstate="print"/>
          <a:srcRect l="3444" t="2554" r="4305" b="3072"/>
          <a:stretch>
            <a:fillRect/>
          </a:stretch>
        </p:blipFill>
        <p:spPr>
          <a:xfrm rot="16200000">
            <a:off x="1602000" y="4657276"/>
            <a:ext cx="1584000" cy="1270589"/>
          </a:xfrm>
          <a:prstGeom prst="rect">
            <a:avLst/>
          </a:prstGeom>
          <a:noFill/>
          <a:ln/>
        </p:spPr>
      </p:pic>
      <p:pic>
        <p:nvPicPr>
          <p:cNvPr id="23" name="Picture 4" descr="DFE"/>
          <p:cNvPicPr>
            <a:picLocks noChangeAspect="1" noChangeArrowheads="1"/>
          </p:cNvPicPr>
          <p:nvPr/>
        </p:nvPicPr>
        <p:blipFill>
          <a:blip r:embed="rId4" cstate="print"/>
          <a:srcRect/>
          <a:stretch>
            <a:fillRect/>
          </a:stretch>
        </p:blipFill>
        <p:spPr>
          <a:xfrm flipH="1">
            <a:off x="3370626" y="2020644"/>
            <a:ext cx="1368000" cy="1671075"/>
          </a:xfrm>
          <a:prstGeom prst="rect">
            <a:avLst/>
          </a:prstGeom>
          <a:noFill/>
          <a:ln/>
        </p:spPr>
      </p:pic>
      <p:pic>
        <p:nvPicPr>
          <p:cNvPr id="29" name="Picture 4" descr="DFE"/>
          <p:cNvPicPr>
            <a:picLocks noChangeAspect="1" noChangeArrowheads="1"/>
          </p:cNvPicPr>
          <p:nvPr/>
        </p:nvPicPr>
        <p:blipFill>
          <a:blip r:embed="rId4" cstate="print"/>
          <a:srcRect/>
          <a:stretch>
            <a:fillRect/>
          </a:stretch>
        </p:blipFill>
        <p:spPr>
          <a:xfrm flipH="1">
            <a:off x="3372125" y="4389096"/>
            <a:ext cx="1368000" cy="1671075"/>
          </a:xfrm>
          <a:prstGeom prst="rect">
            <a:avLst/>
          </a:prstGeom>
          <a:noFill/>
          <a:ln/>
        </p:spPr>
      </p:pic>
      <p:pic>
        <p:nvPicPr>
          <p:cNvPr id="36" name="Picture 35" descr="kek 004"/>
          <p:cNvPicPr>
            <a:picLocks noChangeAspect="1" noChangeArrowheads="1"/>
          </p:cNvPicPr>
          <p:nvPr/>
        </p:nvPicPr>
        <p:blipFill>
          <a:blip r:embed="rId5" cstate="print"/>
          <a:srcRect l="8248" t="6182" r="3769"/>
          <a:stretch>
            <a:fillRect/>
          </a:stretch>
        </p:blipFill>
        <p:spPr>
          <a:xfrm>
            <a:off x="142844" y="1535799"/>
            <a:ext cx="612000" cy="2031650"/>
          </a:xfrm>
          <a:prstGeom prst="rect">
            <a:avLst/>
          </a:prstGeom>
          <a:noFill/>
          <a:ln/>
        </p:spPr>
      </p:pic>
      <p:pic>
        <p:nvPicPr>
          <p:cNvPr id="37" name="Picture 36" descr="kek 004"/>
          <p:cNvPicPr>
            <a:picLocks noChangeAspect="1" noChangeArrowheads="1"/>
          </p:cNvPicPr>
          <p:nvPr/>
        </p:nvPicPr>
        <p:blipFill>
          <a:blip r:embed="rId5" cstate="print"/>
          <a:srcRect l="8248" t="6182" r="3769"/>
          <a:stretch>
            <a:fillRect/>
          </a:stretch>
        </p:blipFill>
        <p:spPr>
          <a:xfrm>
            <a:off x="295244" y="1688199"/>
            <a:ext cx="612000" cy="2031650"/>
          </a:xfrm>
          <a:prstGeom prst="rect">
            <a:avLst/>
          </a:prstGeom>
          <a:noFill/>
          <a:ln/>
        </p:spPr>
      </p:pic>
      <p:pic>
        <p:nvPicPr>
          <p:cNvPr id="45" name="Picture 44" descr="kek 004"/>
          <p:cNvPicPr>
            <a:picLocks noChangeAspect="1" noChangeArrowheads="1"/>
          </p:cNvPicPr>
          <p:nvPr/>
        </p:nvPicPr>
        <p:blipFill>
          <a:blip r:embed="rId5" cstate="print"/>
          <a:srcRect l="8248" t="6182" r="3769"/>
          <a:stretch>
            <a:fillRect/>
          </a:stretch>
        </p:blipFill>
        <p:spPr>
          <a:xfrm>
            <a:off x="447644" y="1840599"/>
            <a:ext cx="612000" cy="2031650"/>
          </a:xfrm>
          <a:prstGeom prst="rect">
            <a:avLst/>
          </a:prstGeom>
          <a:noFill/>
          <a:ln/>
        </p:spPr>
      </p:pic>
      <p:pic>
        <p:nvPicPr>
          <p:cNvPr id="50" name="Picture 49" descr="kek 004"/>
          <p:cNvPicPr>
            <a:picLocks noChangeAspect="1" noChangeArrowheads="1"/>
          </p:cNvPicPr>
          <p:nvPr/>
        </p:nvPicPr>
        <p:blipFill>
          <a:blip r:embed="rId5" cstate="print"/>
          <a:srcRect l="8248" t="6182" r="3769"/>
          <a:stretch>
            <a:fillRect/>
          </a:stretch>
        </p:blipFill>
        <p:spPr>
          <a:xfrm>
            <a:off x="600044" y="1992999"/>
            <a:ext cx="612000" cy="2031650"/>
          </a:xfrm>
          <a:prstGeom prst="rect">
            <a:avLst/>
          </a:prstGeom>
          <a:noFill/>
          <a:ln/>
        </p:spPr>
      </p:pic>
      <p:pic>
        <p:nvPicPr>
          <p:cNvPr id="51" name="Picture 50" descr="kek 004"/>
          <p:cNvPicPr>
            <a:picLocks noChangeAspect="1" noChangeArrowheads="1"/>
          </p:cNvPicPr>
          <p:nvPr/>
        </p:nvPicPr>
        <p:blipFill>
          <a:blip r:embed="rId5" cstate="print"/>
          <a:srcRect l="8248" t="6182" r="3769"/>
          <a:stretch>
            <a:fillRect/>
          </a:stretch>
        </p:blipFill>
        <p:spPr>
          <a:xfrm>
            <a:off x="145214" y="4790749"/>
            <a:ext cx="612000" cy="2031650"/>
          </a:xfrm>
          <a:prstGeom prst="rect">
            <a:avLst/>
          </a:prstGeom>
          <a:noFill/>
          <a:ln/>
        </p:spPr>
      </p:pic>
      <p:pic>
        <p:nvPicPr>
          <p:cNvPr id="55" name="Picture 54" descr="kek 004"/>
          <p:cNvPicPr>
            <a:picLocks noChangeAspect="1" noChangeArrowheads="1"/>
          </p:cNvPicPr>
          <p:nvPr/>
        </p:nvPicPr>
        <p:blipFill>
          <a:blip r:embed="rId5" cstate="print"/>
          <a:srcRect l="8248" t="6182" r="3769"/>
          <a:stretch>
            <a:fillRect/>
          </a:stretch>
        </p:blipFill>
        <p:spPr>
          <a:xfrm>
            <a:off x="297614" y="4607821"/>
            <a:ext cx="612000" cy="2031650"/>
          </a:xfrm>
          <a:prstGeom prst="rect">
            <a:avLst/>
          </a:prstGeom>
          <a:noFill/>
          <a:ln/>
        </p:spPr>
      </p:pic>
      <p:pic>
        <p:nvPicPr>
          <p:cNvPr id="56" name="Picture 55" descr="kek 004"/>
          <p:cNvPicPr>
            <a:picLocks noChangeAspect="1" noChangeArrowheads="1"/>
          </p:cNvPicPr>
          <p:nvPr/>
        </p:nvPicPr>
        <p:blipFill>
          <a:blip r:embed="rId5" cstate="print"/>
          <a:srcRect l="8248" t="6182" r="3769"/>
          <a:stretch>
            <a:fillRect/>
          </a:stretch>
        </p:blipFill>
        <p:spPr>
          <a:xfrm>
            <a:off x="450014" y="4464945"/>
            <a:ext cx="612000" cy="2031650"/>
          </a:xfrm>
          <a:prstGeom prst="rect">
            <a:avLst/>
          </a:prstGeom>
          <a:noFill/>
          <a:ln/>
        </p:spPr>
      </p:pic>
      <p:pic>
        <p:nvPicPr>
          <p:cNvPr id="65" name="Picture 64" descr="kek 004"/>
          <p:cNvPicPr>
            <a:picLocks noChangeAspect="1" noChangeArrowheads="1"/>
          </p:cNvPicPr>
          <p:nvPr/>
        </p:nvPicPr>
        <p:blipFill>
          <a:blip r:embed="rId5" cstate="print"/>
          <a:srcRect l="8248" t="6182" r="3769"/>
          <a:stretch>
            <a:fillRect/>
          </a:stretch>
        </p:blipFill>
        <p:spPr>
          <a:xfrm>
            <a:off x="602414" y="4322069"/>
            <a:ext cx="612000" cy="2031650"/>
          </a:xfrm>
          <a:prstGeom prst="rect">
            <a:avLst/>
          </a:prstGeom>
          <a:noFill/>
          <a:ln/>
        </p:spPr>
      </p:pic>
      <p:sp>
        <p:nvSpPr>
          <p:cNvPr id="66" name="Right Arrow 65"/>
          <p:cNvSpPr/>
          <p:nvPr/>
        </p:nvSpPr>
        <p:spPr>
          <a:xfrm>
            <a:off x="1247417" y="271462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67" name="Right Arrow 66"/>
          <p:cNvSpPr/>
          <p:nvPr/>
        </p:nvSpPr>
        <p:spPr>
          <a:xfrm>
            <a:off x="3045242" y="27144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68" name="Right Arrow 67"/>
          <p:cNvSpPr/>
          <p:nvPr/>
        </p:nvSpPr>
        <p:spPr>
          <a:xfrm>
            <a:off x="4759754" y="271462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69" name="Right Arrow 68"/>
          <p:cNvSpPr/>
          <p:nvPr/>
        </p:nvSpPr>
        <p:spPr>
          <a:xfrm>
            <a:off x="1247417"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70" name="Right Arrow 69"/>
          <p:cNvSpPr/>
          <p:nvPr/>
        </p:nvSpPr>
        <p:spPr>
          <a:xfrm>
            <a:off x="3045242"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71" name="Right Arrow 70"/>
          <p:cNvSpPr/>
          <p:nvPr/>
        </p:nvSpPr>
        <p:spPr>
          <a:xfrm>
            <a:off x="4759754"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pic>
        <p:nvPicPr>
          <p:cNvPr id="24" name="Picture 4"/>
          <p:cNvPicPr>
            <a:picLocks noChangeAspect="1" noChangeArrowheads="1"/>
          </p:cNvPicPr>
          <p:nvPr/>
        </p:nvPicPr>
        <p:blipFill>
          <a:blip r:embed="rId6" cstate="print"/>
          <a:srcRect/>
          <a:stretch>
            <a:fillRect/>
          </a:stretch>
        </p:blipFill>
        <p:spPr>
          <a:xfrm flipH="1">
            <a:off x="5111026" y="1976400"/>
            <a:ext cx="1276993" cy="1800000"/>
          </a:xfrm>
          <a:prstGeom prst="rect">
            <a:avLst/>
          </a:prstGeom>
          <a:noFill/>
          <a:ln/>
        </p:spPr>
      </p:pic>
      <p:pic>
        <p:nvPicPr>
          <p:cNvPr id="72" name="Picture 4"/>
          <p:cNvPicPr>
            <a:picLocks noChangeAspect="1" noChangeArrowheads="1"/>
          </p:cNvPicPr>
          <p:nvPr/>
        </p:nvPicPr>
        <p:blipFill>
          <a:blip r:embed="rId6" cstate="print"/>
          <a:srcRect/>
          <a:stretch>
            <a:fillRect/>
          </a:stretch>
        </p:blipFill>
        <p:spPr>
          <a:xfrm flipH="1">
            <a:off x="5262793" y="2128800"/>
            <a:ext cx="1276993" cy="1800000"/>
          </a:xfrm>
          <a:prstGeom prst="rect">
            <a:avLst/>
          </a:prstGeom>
          <a:noFill/>
          <a:ln/>
        </p:spPr>
      </p:pic>
      <p:pic>
        <p:nvPicPr>
          <p:cNvPr id="75" name="Picture 4" descr="bs 030"/>
          <p:cNvPicPr>
            <a:picLocks noChangeAspect="1" noChangeArrowheads="1"/>
          </p:cNvPicPr>
          <p:nvPr/>
        </p:nvPicPr>
        <p:blipFill>
          <a:blip r:embed="rId7" cstate="print"/>
          <a:srcRect/>
          <a:stretch>
            <a:fillRect/>
          </a:stretch>
        </p:blipFill>
        <p:spPr>
          <a:xfrm>
            <a:off x="5408653" y="2305042"/>
            <a:ext cx="1163611" cy="1800000"/>
          </a:xfrm>
          <a:prstGeom prst="rect">
            <a:avLst/>
          </a:prstGeom>
          <a:noFill/>
          <a:ln/>
        </p:spPr>
      </p:pic>
      <p:pic>
        <p:nvPicPr>
          <p:cNvPr id="81" name="Picture 4"/>
          <p:cNvPicPr>
            <a:picLocks noChangeAspect="1" noChangeArrowheads="1"/>
          </p:cNvPicPr>
          <p:nvPr/>
        </p:nvPicPr>
        <p:blipFill>
          <a:blip r:embed="rId6" cstate="print"/>
          <a:srcRect/>
          <a:stretch>
            <a:fillRect/>
          </a:stretch>
        </p:blipFill>
        <p:spPr>
          <a:xfrm flipH="1">
            <a:off x="5112000" y="4214818"/>
            <a:ext cx="1276993" cy="1800000"/>
          </a:xfrm>
          <a:prstGeom prst="rect">
            <a:avLst/>
          </a:prstGeom>
          <a:noFill/>
          <a:ln/>
        </p:spPr>
      </p:pic>
      <p:pic>
        <p:nvPicPr>
          <p:cNvPr id="82" name="Picture 4"/>
          <p:cNvPicPr>
            <a:picLocks noChangeAspect="1" noChangeArrowheads="1"/>
          </p:cNvPicPr>
          <p:nvPr/>
        </p:nvPicPr>
        <p:blipFill>
          <a:blip r:embed="rId6" cstate="print"/>
          <a:srcRect/>
          <a:stretch>
            <a:fillRect/>
          </a:stretch>
        </p:blipFill>
        <p:spPr>
          <a:xfrm flipH="1">
            <a:off x="5263200" y="4367218"/>
            <a:ext cx="1276993" cy="1800000"/>
          </a:xfrm>
          <a:prstGeom prst="rect">
            <a:avLst/>
          </a:prstGeom>
          <a:noFill/>
          <a:ln/>
        </p:spPr>
      </p:pic>
      <p:pic>
        <p:nvPicPr>
          <p:cNvPr id="83" name="Picture 4" descr="bs 030"/>
          <p:cNvPicPr>
            <a:picLocks noChangeAspect="1" noChangeArrowheads="1"/>
          </p:cNvPicPr>
          <p:nvPr/>
        </p:nvPicPr>
        <p:blipFill>
          <a:blip r:embed="rId7" cstate="print"/>
          <a:srcRect/>
          <a:stretch>
            <a:fillRect/>
          </a:stretch>
        </p:blipFill>
        <p:spPr>
          <a:xfrm>
            <a:off x="5407200" y="4543460"/>
            <a:ext cx="1163611" cy="1800000"/>
          </a:xfrm>
          <a:prstGeom prst="rect">
            <a:avLst/>
          </a:prstGeom>
          <a:noFill/>
          <a:ln/>
        </p:spPr>
      </p:pic>
      <p:sp>
        <p:nvSpPr>
          <p:cNvPr id="89" name="Right Arrow 88"/>
          <p:cNvSpPr/>
          <p:nvPr/>
        </p:nvSpPr>
        <p:spPr>
          <a:xfrm>
            <a:off x="6569454" y="271462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90" name="Right Arrow 89"/>
          <p:cNvSpPr/>
          <p:nvPr/>
        </p:nvSpPr>
        <p:spPr>
          <a:xfrm>
            <a:off x="6569454"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pic>
        <p:nvPicPr>
          <p:cNvPr id="94" name="Picture 93" descr="daq 013.jpg"/>
          <p:cNvPicPr>
            <a:picLocks noChangeAspect="1"/>
          </p:cNvPicPr>
          <p:nvPr/>
        </p:nvPicPr>
        <p:blipFill>
          <a:blip r:embed="rId8" cstate="print"/>
          <a:srcRect/>
          <a:stretch>
            <a:fillRect/>
          </a:stretch>
        </p:blipFill>
        <p:spPr>
          <a:xfrm>
            <a:off x="6941329" y="1523248"/>
            <a:ext cx="2052000" cy="1620000"/>
          </a:xfrm>
          <a:prstGeom prst="rect">
            <a:avLst/>
          </a:prstGeom>
        </p:spPr>
      </p:pic>
      <p:pic>
        <p:nvPicPr>
          <p:cNvPr id="99" name="Picture 4" descr="P9190163"/>
          <p:cNvPicPr>
            <a:picLocks noChangeAspect="1" noChangeArrowheads="1"/>
          </p:cNvPicPr>
          <p:nvPr/>
        </p:nvPicPr>
        <p:blipFill>
          <a:blip r:embed="rId3" cstate="print"/>
          <a:srcRect l="3444" t="2554" r="4305" b="3072"/>
          <a:stretch>
            <a:fillRect/>
          </a:stretch>
        </p:blipFill>
        <p:spPr>
          <a:xfrm rot="16200000">
            <a:off x="1602739" y="2361266"/>
            <a:ext cx="1584000" cy="1270593"/>
          </a:xfrm>
          <a:prstGeom prst="rect">
            <a:avLst/>
          </a:prstGeom>
          <a:noFill/>
          <a:ln/>
        </p:spPr>
      </p:pic>
      <p:pic>
        <p:nvPicPr>
          <p:cNvPr id="100" name="Picture 99" descr="daq 013.jpg"/>
          <p:cNvPicPr>
            <a:picLocks noChangeAspect="1"/>
          </p:cNvPicPr>
          <p:nvPr/>
        </p:nvPicPr>
        <p:blipFill>
          <a:blip r:embed="rId8" cstate="print"/>
          <a:srcRect/>
          <a:stretch>
            <a:fillRect/>
          </a:stretch>
        </p:blipFill>
        <p:spPr>
          <a:xfrm>
            <a:off x="6940800" y="1785926"/>
            <a:ext cx="2052000" cy="1620000"/>
          </a:xfrm>
          <a:prstGeom prst="rect">
            <a:avLst/>
          </a:prstGeom>
        </p:spPr>
      </p:pic>
      <p:pic>
        <p:nvPicPr>
          <p:cNvPr id="101" name="Picture 100" descr="daq 013.jpg"/>
          <p:cNvPicPr>
            <a:picLocks noChangeAspect="1"/>
          </p:cNvPicPr>
          <p:nvPr/>
        </p:nvPicPr>
        <p:blipFill>
          <a:blip r:embed="rId8" cstate="print"/>
          <a:srcRect/>
          <a:stretch>
            <a:fillRect/>
          </a:stretch>
        </p:blipFill>
        <p:spPr>
          <a:xfrm>
            <a:off x="6940800" y="2115820"/>
            <a:ext cx="2052000" cy="1620000"/>
          </a:xfrm>
          <a:prstGeom prst="rect">
            <a:avLst/>
          </a:prstGeom>
        </p:spPr>
      </p:pic>
      <p:pic>
        <p:nvPicPr>
          <p:cNvPr id="47" name="Picture 46" descr="daq 013.jpg"/>
          <p:cNvPicPr>
            <a:picLocks noChangeAspect="1"/>
          </p:cNvPicPr>
          <p:nvPr/>
        </p:nvPicPr>
        <p:blipFill>
          <a:blip r:embed="rId8" cstate="print"/>
          <a:srcRect/>
          <a:stretch>
            <a:fillRect/>
          </a:stretch>
        </p:blipFill>
        <p:spPr>
          <a:xfrm>
            <a:off x="6940800" y="2473010"/>
            <a:ext cx="2052000" cy="1620000"/>
          </a:xfrm>
          <a:prstGeom prst="rect">
            <a:avLst/>
          </a:prstGeom>
        </p:spPr>
      </p:pic>
      <p:sp>
        <p:nvSpPr>
          <p:cNvPr id="109" name="TextBox 108"/>
          <p:cNvSpPr txBox="1"/>
          <p:nvPr/>
        </p:nvSpPr>
        <p:spPr>
          <a:xfrm>
            <a:off x="1620000" y="1558138"/>
            <a:ext cx="3071834" cy="360000"/>
          </a:xfrm>
          <a:prstGeom prst="round2DiagRect">
            <a:avLst/>
          </a:prstGeom>
          <a:solidFill>
            <a:srgbClr val="FFFF00"/>
          </a:solidFill>
        </p:spPr>
        <p:txBody>
          <a:bodyPr wrap="square" rtlCol="0" anchor="ctr" anchorCtr="1">
            <a:spAutoFit/>
          </a:bodyPr>
          <a:lstStyle/>
          <a:p>
            <a:pPr algn="ctr"/>
            <a:r>
              <a:rPr lang="en-US" sz="2400" dirty="0" smtClean="0">
                <a:solidFill>
                  <a:srgbClr val="0000FF"/>
                </a:solidFill>
              </a:rPr>
              <a:t>200 boards of 13 types</a:t>
            </a:r>
          </a:p>
        </p:txBody>
      </p:sp>
      <p:pic>
        <p:nvPicPr>
          <p:cNvPr id="92" name="Picture 91" descr="daq 008.jpg"/>
          <p:cNvPicPr>
            <a:picLocks noChangeAspect="1"/>
          </p:cNvPicPr>
          <p:nvPr/>
        </p:nvPicPr>
        <p:blipFill>
          <a:blip r:embed="rId9" cstate="print"/>
          <a:srcRect/>
          <a:stretch>
            <a:fillRect/>
          </a:stretch>
        </p:blipFill>
        <p:spPr>
          <a:xfrm>
            <a:off x="6941900" y="2802904"/>
            <a:ext cx="2059256" cy="1584037"/>
          </a:xfrm>
          <a:prstGeom prst="rect">
            <a:avLst/>
          </a:prstGeom>
        </p:spPr>
      </p:pic>
      <p:pic>
        <p:nvPicPr>
          <p:cNvPr id="26" name="Picture 4" descr="Control"/>
          <p:cNvPicPr>
            <a:picLocks noChangeAspect="1" noChangeArrowheads="1"/>
          </p:cNvPicPr>
          <p:nvPr/>
        </p:nvPicPr>
        <p:blipFill>
          <a:blip r:embed="rId10" cstate="print"/>
          <a:srcRect l="4245" t="1859" r="6753" b="3820"/>
          <a:stretch>
            <a:fillRect/>
          </a:stretch>
        </p:blipFill>
        <p:spPr>
          <a:xfrm rot="5400000">
            <a:off x="7279796" y="2779259"/>
            <a:ext cx="1368000" cy="2068683"/>
          </a:xfrm>
          <a:prstGeom prst="rect">
            <a:avLst/>
          </a:prstGeom>
          <a:noFill/>
          <a:ln/>
        </p:spPr>
      </p:pic>
      <p:pic>
        <p:nvPicPr>
          <p:cNvPr id="27" name="Picture 4" descr="readout"/>
          <p:cNvPicPr>
            <a:picLocks noChangeAspect="1" noChangeArrowheads="1"/>
          </p:cNvPicPr>
          <p:nvPr/>
        </p:nvPicPr>
        <p:blipFill>
          <a:blip r:embed="rId11" cstate="print"/>
          <a:srcRect l="4124" r="6209" b="3763"/>
          <a:stretch>
            <a:fillRect/>
          </a:stretch>
        </p:blipFill>
        <p:spPr>
          <a:xfrm rot="5400000">
            <a:off x="7267033" y="3166058"/>
            <a:ext cx="1368000" cy="2043157"/>
          </a:xfrm>
          <a:prstGeom prst="rect">
            <a:avLst/>
          </a:prstGeom>
          <a:noFill/>
          <a:ln/>
        </p:spPr>
      </p:pic>
      <p:pic>
        <p:nvPicPr>
          <p:cNvPr id="28" name="Picture 4"/>
          <p:cNvPicPr>
            <a:picLocks noChangeAspect="1" noChangeArrowheads="1"/>
          </p:cNvPicPr>
          <p:nvPr/>
        </p:nvPicPr>
        <p:blipFill>
          <a:blip r:embed="rId12" cstate="print"/>
          <a:srcRect l="5062" b="5178"/>
          <a:stretch>
            <a:fillRect/>
          </a:stretch>
        </p:blipFill>
        <p:spPr>
          <a:xfrm rot="5400000">
            <a:off x="7236000" y="3544975"/>
            <a:ext cx="1440000" cy="2071702"/>
          </a:xfrm>
          <a:prstGeom prst="rect">
            <a:avLst/>
          </a:prstGeom>
          <a:noFill/>
          <a:ln/>
        </p:spPr>
      </p:pic>
      <p:pic>
        <p:nvPicPr>
          <p:cNvPr id="85" name="Picture 84" descr="daq 002.jpg"/>
          <p:cNvPicPr>
            <a:picLocks noChangeAspect="1"/>
          </p:cNvPicPr>
          <p:nvPr/>
        </p:nvPicPr>
        <p:blipFill>
          <a:blip r:embed="rId13" cstate="print"/>
          <a:srcRect/>
          <a:stretch>
            <a:fillRect/>
          </a:stretch>
        </p:blipFill>
        <p:spPr>
          <a:xfrm>
            <a:off x="6940800" y="4218016"/>
            <a:ext cx="2052000" cy="1285318"/>
          </a:xfrm>
          <a:prstGeom prst="rect">
            <a:avLst/>
          </a:prstGeom>
        </p:spPr>
      </p:pic>
      <p:pic>
        <p:nvPicPr>
          <p:cNvPr id="48" name="Picture 47" descr="daq 002.jpg"/>
          <p:cNvPicPr>
            <a:picLocks noChangeAspect="1"/>
          </p:cNvPicPr>
          <p:nvPr/>
        </p:nvPicPr>
        <p:blipFill>
          <a:blip r:embed="rId13" cstate="print"/>
          <a:srcRect/>
          <a:stretch>
            <a:fillRect/>
          </a:stretch>
        </p:blipFill>
        <p:spPr>
          <a:xfrm>
            <a:off x="6940800" y="4561558"/>
            <a:ext cx="2052000" cy="1285318"/>
          </a:xfrm>
          <a:prstGeom prst="rect">
            <a:avLst/>
          </a:prstGeom>
        </p:spPr>
      </p:pic>
      <p:pic>
        <p:nvPicPr>
          <p:cNvPr id="91" name="Picture 90" descr="daq 015.jpg"/>
          <p:cNvPicPr>
            <a:picLocks noChangeAspect="1"/>
          </p:cNvPicPr>
          <p:nvPr/>
        </p:nvPicPr>
        <p:blipFill>
          <a:blip r:embed="rId14" cstate="print"/>
          <a:srcRect/>
          <a:stretch>
            <a:fillRect/>
          </a:stretch>
        </p:blipFill>
        <p:spPr>
          <a:xfrm>
            <a:off x="6940800" y="4844112"/>
            <a:ext cx="2016000" cy="1244258"/>
          </a:xfrm>
          <a:prstGeom prst="rect">
            <a:avLst/>
          </a:prstGeom>
        </p:spPr>
      </p:pic>
      <p:sp>
        <p:nvSpPr>
          <p:cNvPr id="52" name="TextBox 51"/>
          <p:cNvSpPr txBox="1"/>
          <p:nvPr/>
        </p:nvSpPr>
        <p:spPr>
          <a:xfrm>
            <a:off x="1584000" y="3898960"/>
            <a:ext cx="3204000" cy="360000"/>
          </a:xfrm>
          <a:prstGeom prst="round2DiagRect">
            <a:avLst/>
          </a:prstGeom>
          <a:solidFill>
            <a:srgbClr val="FFFF00"/>
          </a:solidFill>
        </p:spPr>
        <p:txBody>
          <a:bodyPr wrap="square" rtlCol="0" anchor="ctr" anchorCtr="1">
            <a:spAutoFit/>
          </a:bodyPr>
          <a:lstStyle/>
          <a:p>
            <a:pPr algn="ctr"/>
            <a:r>
              <a:rPr lang="en-US" sz="2400" dirty="0" smtClean="0">
                <a:solidFill>
                  <a:srgbClr val="0000FF"/>
                </a:solidFill>
              </a:rPr>
              <a:t>Custom designed using</a:t>
            </a:r>
          </a:p>
        </p:txBody>
      </p:sp>
      <p:sp>
        <p:nvSpPr>
          <p:cNvPr id="53" name="TextBox 52"/>
          <p:cNvSpPr txBox="1"/>
          <p:nvPr/>
        </p:nvSpPr>
        <p:spPr>
          <a:xfrm>
            <a:off x="1296000" y="6143644"/>
            <a:ext cx="3852000" cy="360000"/>
          </a:xfrm>
          <a:prstGeom prst="round2DiagRect">
            <a:avLst/>
          </a:prstGeom>
          <a:solidFill>
            <a:srgbClr val="FFFF00"/>
          </a:solidFill>
        </p:spPr>
        <p:txBody>
          <a:bodyPr wrap="square" rtlCol="0" anchor="ctr" anchorCtr="1">
            <a:spAutoFit/>
          </a:bodyPr>
          <a:lstStyle/>
          <a:p>
            <a:pPr algn="ctr"/>
            <a:r>
              <a:rPr lang="en-US" sz="2400" dirty="0" smtClean="0">
                <a:solidFill>
                  <a:srgbClr val="0000FF"/>
                </a:solidFill>
              </a:rPr>
              <a:t>FPGA,CPLD,HMC,FIFO,SMD</a:t>
            </a:r>
          </a:p>
        </p:txBody>
      </p:sp>
      <p:pic>
        <p:nvPicPr>
          <p:cNvPr id="49" name="Picture 48" descr="daq 015.jpg"/>
          <p:cNvPicPr>
            <a:picLocks noChangeAspect="1"/>
          </p:cNvPicPr>
          <p:nvPr/>
        </p:nvPicPr>
        <p:blipFill>
          <a:blip r:embed="rId14" cstate="print"/>
          <a:srcRect/>
          <a:stretch>
            <a:fillRect/>
          </a:stretch>
        </p:blipFill>
        <p:spPr>
          <a:xfrm>
            <a:off x="6940800" y="5149908"/>
            <a:ext cx="2016000" cy="1244258"/>
          </a:xfrm>
          <a:prstGeom prst="rect">
            <a:avLst/>
          </a:prstGeom>
        </p:spPr>
      </p:pic>
      <p:pic>
        <p:nvPicPr>
          <p:cNvPr id="93" name="Picture 92" descr="daq 009.jpg"/>
          <p:cNvPicPr>
            <a:picLocks noChangeAspect="1"/>
          </p:cNvPicPr>
          <p:nvPr/>
        </p:nvPicPr>
        <p:blipFill>
          <a:blip r:embed="rId15" cstate="print"/>
          <a:srcRect/>
          <a:stretch>
            <a:fillRect/>
          </a:stretch>
        </p:blipFill>
        <p:spPr>
          <a:xfrm>
            <a:off x="6940800" y="5436000"/>
            <a:ext cx="2052000" cy="1362252"/>
          </a:xfrm>
          <a:prstGeom prst="rect">
            <a:avLst/>
          </a:prstGeom>
        </p:spPr>
      </p:pic>
      <p:sp>
        <p:nvSpPr>
          <p:cNvPr id="54" name="Footer Placeholder 53"/>
          <p:cNvSpPr>
            <a:spLocks noGrp="1"/>
          </p:cNvSpPr>
          <p:nvPr>
            <p:ph type="ftr" sz="quarter" idx="11"/>
          </p:nvPr>
        </p:nvSpPr>
        <p:spPr/>
        <p:txBody>
          <a:bodyPr/>
          <a:lstStyle/>
          <a:p>
            <a:r>
              <a:rPr lang="en-US" smtClean="0"/>
              <a:t>Dr. B.Satyanarayana, TIFR, Mumbai                                   Panjab University, Chandigarh                                   April 22, 2013</a:t>
            </a:r>
            <a:endParaRPr lang="en-US" dirty="0"/>
          </a:p>
        </p:txBody>
      </p:sp>
      <p:sp>
        <p:nvSpPr>
          <p:cNvPr id="57" name="Slide Number Placeholder 56"/>
          <p:cNvSpPr>
            <a:spLocks noGrp="1"/>
          </p:cNvSpPr>
          <p:nvPr>
            <p:ph type="sldNum" sz="quarter" idx="12"/>
          </p:nvPr>
        </p:nvSpPr>
        <p:spPr/>
        <p:txBody>
          <a:bodyPr/>
          <a:lstStyle/>
          <a:p>
            <a:fld id="{5D0D82D1-030A-4AF5-855D-82A44DD93AEE}" type="slidenum">
              <a:rPr lang="en-US" smtClean="0"/>
              <a:pPr/>
              <a:t>51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500"/>
                                  </p:stCondLst>
                                  <p:childTnLst>
                                    <p:set>
                                      <p:cBhvr>
                                        <p:cTn id="11" dur="1" fill="hold">
                                          <p:stCondLst>
                                            <p:cond delay="0"/>
                                          </p:stCondLst>
                                        </p:cTn>
                                        <p:tgtEl>
                                          <p:spTgt spid="3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5"/>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50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nodeType="withEffect">
                                  <p:stCondLst>
                                    <p:cond delay="500"/>
                                  </p:stCondLst>
                                  <p:childTnLst>
                                    <p:set>
                                      <p:cBhvr>
                                        <p:cTn id="18" dur="1" fill="hold">
                                          <p:stCondLst>
                                            <p:cond delay="0"/>
                                          </p:stCondLst>
                                        </p:cTn>
                                        <p:tgtEl>
                                          <p:spTgt spid="56"/>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500"/>
                                  </p:stCondLst>
                                  <p:childTnLst>
                                    <p:set>
                                      <p:cBhvr>
                                        <p:cTn id="21" dur="1" fill="hold">
                                          <p:stCondLst>
                                            <p:cond delay="0"/>
                                          </p:stCondLst>
                                        </p:cTn>
                                        <p:tgtEl>
                                          <p:spTgt spid="50"/>
                                        </p:tgtEl>
                                        <p:attrNameLst>
                                          <p:attrName>style.visibility</p:attrName>
                                        </p:attrNameLst>
                                      </p:cBhvr>
                                      <p:to>
                                        <p:strVal val="visible"/>
                                      </p:to>
                                    </p:set>
                                  </p:childTnLst>
                                </p:cTn>
                              </p:par>
                              <p:par>
                                <p:cTn id="22" presetID="1" presetClass="entr" presetSubtype="0" fill="hold" nodeType="withEffect">
                                  <p:stCondLst>
                                    <p:cond delay="500"/>
                                  </p:stCondLst>
                                  <p:childTnLst>
                                    <p:set>
                                      <p:cBhvr>
                                        <p:cTn id="23" dur="1" fill="hold">
                                          <p:stCondLst>
                                            <p:cond delay="0"/>
                                          </p:stCondLst>
                                        </p:cTn>
                                        <p:tgtEl>
                                          <p:spTgt spid="6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6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nodeType="afterEffect">
                                  <p:stCondLst>
                                    <p:cond delay="500"/>
                                  </p:stCondLst>
                                  <p:childTnLst>
                                    <p:set>
                                      <p:cBhvr>
                                        <p:cTn id="38" dur="1" fill="hold">
                                          <p:stCondLst>
                                            <p:cond delay="0"/>
                                          </p:stCondLst>
                                        </p:cTn>
                                        <p:tgtEl>
                                          <p:spTgt spid="99"/>
                                        </p:tgtEl>
                                        <p:attrNameLst>
                                          <p:attrName>style.visibility</p:attrName>
                                        </p:attrNameLst>
                                      </p:cBhvr>
                                      <p:to>
                                        <p:strVal val="visible"/>
                                      </p:to>
                                    </p:set>
                                  </p:childTnLst>
                                </p:cTn>
                              </p:par>
                              <p:par>
                                <p:cTn id="39" presetID="1" presetClass="entr" presetSubtype="0" fill="hold" nodeType="withEffect">
                                  <p:stCondLst>
                                    <p:cond delay="50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1"/>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nodeType="afterEffect">
                                  <p:stCondLst>
                                    <p:cond delay="500"/>
                                  </p:stCondLst>
                                  <p:childTnLst>
                                    <p:set>
                                      <p:cBhvr>
                                        <p:cTn id="67" dur="1" fill="hold">
                                          <p:stCondLst>
                                            <p:cond delay="0"/>
                                          </p:stCondLst>
                                        </p:cTn>
                                        <p:tgtEl>
                                          <p:spTgt spid="72"/>
                                        </p:tgtEl>
                                        <p:attrNameLst>
                                          <p:attrName>style.visibility</p:attrName>
                                        </p:attrNameLst>
                                      </p:cBhvr>
                                      <p:to>
                                        <p:strVal val="visible"/>
                                      </p:to>
                                    </p:set>
                                  </p:childTnLst>
                                </p:cTn>
                              </p:par>
                              <p:par>
                                <p:cTn id="68" presetID="1" presetClass="entr" presetSubtype="0" fill="hold" nodeType="withEffect">
                                  <p:stCondLst>
                                    <p:cond delay="500"/>
                                  </p:stCondLst>
                                  <p:childTnLst>
                                    <p:set>
                                      <p:cBhvr>
                                        <p:cTn id="69" dur="1" fill="hold">
                                          <p:stCondLst>
                                            <p:cond delay="0"/>
                                          </p:stCondLst>
                                        </p:cTn>
                                        <p:tgtEl>
                                          <p:spTgt spid="82"/>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75"/>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83"/>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89"/>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90"/>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94"/>
                                        </p:tgtEl>
                                        <p:attrNameLst>
                                          <p:attrName>style.visibility</p:attrName>
                                        </p:attrNameLst>
                                      </p:cBhvr>
                                      <p:to>
                                        <p:strVal val="visible"/>
                                      </p:to>
                                    </p:set>
                                  </p:childTnLst>
                                </p:cTn>
                              </p:par>
                            </p:childTnLst>
                          </p:cTn>
                        </p:par>
                        <p:par>
                          <p:cTn id="86" fill="hold">
                            <p:stCondLst>
                              <p:cond delay="0"/>
                            </p:stCondLst>
                            <p:childTnLst>
                              <p:par>
                                <p:cTn id="87" presetID="1" presetClass="entr" presetSubtype="0" fill="hold" nodeType="afterEffect">
                                  <p:stCondLst>
                                    <p:cond delay="500"/>
                                  </p:stCondLst>
                                  <p:childTnLst>
                                    <p:set>
                                      <p:cBhvr>
                                        <p:cTn id="88" dur="1" fill="hold">
                                          <p:stCondLst>
                                            <p:cond delay="0"/>
                                          </p:stCondLst>
                                        </p:cTn>
                                        <p:tgtEl>
                                          <p:spTgt spid="100"/>
                                        </p:tgtEl>
                                        <p:attrNameLst>
                                          <p:attrName>style.visibility</p:attrName>
                                        </p:attrNameLst>
                                      </p:cBhvr>
                                      <p:to>
                                        <p:strVal val="visible"/>
                                      </p:to>
                                    </p:set>
                                  </p:childTnLst>
                                </p:cTn>
                              </p:par>
                            </p:childTnLst>
                          </p:cTn>
                        </p:par>
                        <p:par>
                          <p:cTn id="89" fill="hold">
                            <p:stCondLst>
                              <p:cond delay="500"/>
                            </p:stCondLst>
                            <p:childTnLst>
                              <p:par>
                                <p:cTn id="90" presetID="1" presetClass="entr" presetSubtype="0" fill="hold" nodeType="afterEffect">
                                  <p:stCondLst>
                                    <p:cond delay="500"/>
                                  </p:stCondLst>
                                  <p:childTnLst>
                                    <p:set>
                                      <p:cBhvr>
                                        <p:cTn id="91" dur="1" fill="hold">
                                          <p:stCondLst>
                                            <p:cond delay="0"/>
                                          </p:stCondLst>
                                        </p:cTn>
                                        <p:tgtEl>
                                          <p:spTgt spid="101"/>
                                        </p:tgtEl>
                                        <p:attrNameLst>
                                          <p:attrName>style.visibility</p:attrName>
                                        </p:attrNameLst>
                                      </p:cBhvr>
                                      <p:to>
                                        <p:strVal val="visible"/>
                                      </p:to>
                                    </p:set>
                                  </p:childTnLst>
                                </p:cTn>
                              </p:par>
                            </p:childTnLst>
                          </p:cTn>
                        </p:par>
                        <p:par>
                          <p:cTn id="92" fill="hold">
                            <p:stCondLst>
                              <p:cond delay="1000"/>
                            </p:stCondLst>
                            <p:childTnLst>
                              <p:par>
                                <p:cTn id="93" presetID="1" presetClass="entr" presetSubtype="0" fill="hold" nodeType="afterEffect">
                                  <p:stCondLst>
                                    <p:cond delay="500"/>
                                  </p:stCondLst>
                                  <p:childTnLst>
                                    <p:set>
                                      <p:cBhvr>
                                        <p:cTn id="94" dur="1" fill="hold">
                                          <p:stCondLst>
                                            <p:cond delay="0"/>
                                          </p:stCondLst>
                                        </p:cTn>
                                        <p:tgtEl>
                                          <p:spTgt spid="4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9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85"/>
                                        </p:tgtEl>
                                        <p:attrNameLst>
                                          <p:attrName>style.visibility</p:attrName>
                                        </p:attrNameLst>
                                      </p:cBhvr>
                                      <p:to>
                                        <p:strVal val="visible"/>
                                      </p:to>
                                    </p:set>
                                  </p:childTnLst>
                                </p:cTn>
                              </p:par>
                            </p:childTnLst>
                          </p:cTn>
                        </p:par>
                        <p:par>
                          <p:cTn id="115" fill="hold">
                            <p:stCondLst>
                              <p:cond delay="0"/>
                            </p:stCondLst>
                            <p:childTnLst>
                              <p:par>
                                <p:cTn id="116" presetID="1" presetClass="entr" presetSubtype="0" fill="hold" nodeType="afterEffect">
                                  <p:stCondLst>
                                    <p:cond delay="500"/>
                                  </p:stCondLst>
                                  <p:childTnLst>
                                    <p:set>
                                      <p:cBhvr>
                                        <p:cTn id="117" dur="1" fill="hold">
                                          <p:stCondLst>
                                            <p:cond delay="0"/>
                                          </p:stCondLst>
                                        </p:cTn>
                                        <p:tgtEl>
                                          <p:spTgt spid="48"/>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nodeType="clickEffect">
                                  <p:stCondLst>
                                    <p:cond delay="0"/>
                                  </p:stCondLst>
                                  <p:childTnLst>
                                    <p:set>
                                      <p:cBhvr>
                                        <p:cTn id="121" dur="1" fill="hold">
                                          <p:stCondLst>
                                            <p:cond delay="0"/>
                                          </p:stCondLst>
                                        </p:cTn>
                                        <p:tgtEl>
                                          <p:spTgt spid="91"/>
                                        </p:tgtEl>
                                        <p:attrNameLst>
                                          <p:attrName>style.visibility</p:attrName>
                                        </p:attrNameLst>
                                      </p:cBhvr>
                                      <p:to>
                                        <p:strVal val="visible"/>
                                      </p:to>
                                    </p:set>
                                  </p:childTnLst>
                                </p:cTn>
                              </p:par>
                            </p:childTnLst>
                          </p:cTn>
                        </p:par>
                        <p:par>
                          <p:cTn id="122" fill="hold">
                            <p:stCondLst>
                              <p:cond delay="0"/>
                            </p:stCondLst>
                            <p:childTnLst>
                              <p:par>
                                <p:cTn id="123" presetID="1" presetClass="entr" presetSubtype="0" fill="hold" nodeType="afterEffect">
                                  <p:stCondLst>
                                    <p:cond delay="500"/>
                                  </p:stCondLst>
                                  <p:childTnLst>
                                    <p:set>
                                      <p:cBhvr>
                                        <p:cTn id="124" dur="1" fill="hold">
                                          <p:stCondLst>
                                            <p:cond delay="0"/>
                                          </p:stCondLst>
                                        </p:cTn>
                                        <p:tgtEl>
                                          <p:spTgt spid="49"/>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93"/>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8" presetClass="entr" presetSubtype="12" fill="hold" grpId="0" nodeType="clickEffect">
                                  <p:stCondLst>
                                    <p:cond delay="0"/>
                                  </p:stCondLst>
                                  <p:childTnLst>
                                    <p:set>
                                      <p:cBhvr>
                                        <p:cTn id="132" dur="1" fill="hold">
                                          <p:stCondLst>
                                            <p:cond delay="0"/>
                                          </p:stCondLst>
                                        </p:cTn>
                                        <p:tgtEl>
                                          <p:spTgt spid="109"/>
                                        </p:tgtEl>
                                        <p:attrNameLst>
                                          <p:attrName>style.visibility</p:attrName>
                                        </p:attrNameLst>
                                      </p:cBhvr>
                                      <p:to>
                                        <p:strVal val="visible"/>
                                      </p:to>
                                    </p:set>
                                    <p:animEffect transition="in" filter="strips(downLeft)">
                                      <p:cBhvr>
                                        <p:cTn id="133" dur="500"/>
                                        <p:tgtEl>
                                          <p:spTgt spid="109"/>
                                        </p:tgtEl>
                                      </p:cBhvr>
                                    </p:animEffect>
                                  </p:childTnLst>
                                </p:cTn>
                              </p:par>
                              <p:par>
                                <p:cTn id="134" presetID="18" presetClass="entr" presetSubtype="12" fill="hold" grpId="0" nodeType="withEffect">
                                  <p:stCondLst>
                                    <p:cond delay="0"/>
                                  </p:stCondLst>
                                  <p:childTnLst>
                                    <p:set>
                                      <p:cBhvr>
                                        <p:cTn id="135" dur="1" fill="hold">
                                          <p:stCondLst>
                                            <p:cond delay="0"/>
                                          </p:stCondLst>
                                        </p:cTn>
                                        <p:tgtEl>
                                          <p:spTgt spid="52"/>
                                        </p:tgtEl>
                                        <p:attrNameLst>
                                          <p:attrName>style.visibility</p:attrName>
                                        </p:attrNameLst>
                                      </p:cBhvr>
                                      <p:to>
                                        <p:strVal val="visible"/>
                                      </p:to>
                                    </p:set>
                                    <p:animEffect transition="in" filter="strips(downLeft)">
                                      <p:cBhvr>
                                        <p:cTn id="136" dur="500"/>
                                        <p:tgtEl>
                                          <p:spTgt spid="52"/>
                                        </p:tgtEl>
                                      </p:cBhvr>
                                    </p:animEffect>
                                  </p:childTnLst>
                                </p:cTn>
                              </p:par>
                              <p:par>
                                <p:cTn id="137" presetID="18" presetClass="entr" presetSubtype="12" fill="hold" nodeType="withEffect">
                                  <p:stCondLst>
                                    <p:cond delay="0"/>
                                  </p:stCondLst>
                                  <p:childTnLst>
                                    <p:set>
                                      <p:cBhvr>
                                        <p:cTn id="138" dur="1" fill="hold">
                                          <p:stCondLst>
                                            <p:cond delay="0"/>
                                          </p:stCondLst>
                                        </p:cTn>
                                        <p:tgtEl>
                                          <p:spTgt spid="53"/>
                                        </p:tgtEl>
                                        <p:attrNameLst>
                                          <p:attrName>style.visibility</p:attrName>
                                        </p:attrNameLst>
                                      </p:cBhvr>
                                      <p:to>
                                        <p:strVal val="visible"/>
                                      </p:to>
                                    </p:set>
                                    <p:animEffect transition="in" filter="strips(downLeft)">
                                      <p:cBhvr>
                                        <p:cTn id="13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5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A couple of interesting events</a:t>
            </a:r>
            <a:endParaRPr lang="en-US" dirty="0"/>
          </a:p>
        </p:txBody>
      </p:sp>
      <p:sp>
        <p:nvSpPr>
          <p:cNvPr id="7" name="Footer Placeholder 6"/>
          <p:cNvSpPr>
            <a:spLocks noGrp="1"/>
          </p:cNvSpPr>
          <p:nvPr>
            <p:ph type="ftr" sz="quarter" idx="11"/>
          </p:nvPr>
        </p:nvSpPr>
        <p:spPr/>
        <p:txBody>
          <a:bodyPr/>
          <a:lstStyle/>
          <a:p>
            <a:r>
              <a:rPr lang="en-US" smtClean="0"/>
              <a:t>Dr. B.Satyanarayana, TIFR, Mumbai                                   Panjab University, Chandigarh                                   April 22, 2013</a:t>
            </a:r>
            <a:endParaRPr lang="en-US" dirty="0"/>
          </a:p>
        </p:txBody>
      </p:sp>
      <p:pic>
        <p:nvPicPr>
          <p:cNvPr id="19" name="Content Placeholder 18" descr="R540_1759.png">
            <a:hlinkClick r:id="rId3"/>
          </p:cNvPr>
          <p:cNvPicPr>
            <a:picLocks noGrp="1" noChangeAspect="1"/>
          </p:cNvPicPr>
          <p:nvPr>
            <p:ph sz="half" idx="2"/>
          </p:nvPr>
        </p:nvPicPr>
        <p:blipFill>
          <a:blip r:embed="rId4" cstate="print"/>
          <a:stretch>
            <a:fillRect/>
          </a:stretch>
        </p:blipFill>
        <p:spPr>
          <a:xfrm>
            <a:off x="4572000" y="1520328"/>
            <a:ext cx="4038600" cy="4611582"/>
          </a:xfrm>
          <a:prstGeom prst="rect">
            <a:avLst/>
          </a:prstGeom>
          <a:ln>
            <a:noFill/>
          </a:ln>
          <a:effectLst>
            <a:outerShdw blurRad="292100" dist="139700" dir="2700000" algn="tl" rotWithShape="0">
              <a:srgbClr val="333333">
                <a:alpha val="65000"/>
              </a:srgbClr>
            </a:outerShdw>
          </a:effectLst>
        </p:spPr>
      </p:pic>
      <p:pic>
        <p:nvPicPr>
          <p:cNvPr id="11" name="Content Placeholder 10" descr="R540_58.png">
            <a:hlinkClick r:id="rId3"/>
          </p:cNvPr>
          <p:cNvPicPr>
            <a:picLocks noGrp="1" noChangeAspect="1"/>
          </p:cNvPicPr>
          <p:nvPr>
            <p:ph sz="half" idx="1"/>
          </p:nvPr>
        </p:nvPicPr>
        <p:blipFill>
          <a:blip r:embed="rId5" cstate="print"/>
          <a:stretch>
            <a:fillRect/>
          </a:stretch>
        </p:blipFill>
        <p:spPr>
          <a:xfrm>
            <a:off x="457200" y="1519200"/>
            <a:ext cx="4038600" cy="4611582"/>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12"/>
          </p:nvPr>
        </p:nvSpPr>
        <p:spPr/>
        <p:txBody>
          <a:bodyPr/>
          <a:lstStyle/>
          <a:p>
            <a:fld id="{5D0D82D1-030A-4AF5-855D-82A44DD93AEE}" type="slidenum">
              <a:rPr lang="en-US" smtClean="0"/>
              <a:pPr/>
              <a:t>52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ppt_x</p:attrName>
                                        </p:attrNameLst>
                                      </p:cBhvr>
                                      <p:tavLst>
                                        <p:tav tm="0">
                                          <p:val>
                                            <p:strVal val="#ppt_x-.2"/>
                                          </p:val>
                                        </p:tav>
                                        <p:tav tm="100000">
                                          <p:val>
                                            <p:strVal val="#ppt_x"/>
                                          </p:val>
                                        </p:tav>
                                      </p:tavLst>
                                    </p:anim>
                                    <p:anim calcmode="lin" valueType="num">
                                      <p:cBhvr>
                                        <p:cTn id="15" dur="5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noise-rate.png"/>
          <p:cNvPicPr>
            <a:picLocks noGrp="1" noChangeAspect="1"/>
          </p:cNvPicPr>
          <p:nvPr>
            <p:ph sz="half" idx="1"/>
          </p:nvPr>
        </p:nvPicPr>
        <p:blipFill>
          <a:blip r:embed="rId3" cstate="print"/>
          <a:stretch>
            <a:fillRect/>
          </a:stretch>
        </p:blipFill>
        <p:spPr>
          <a:xfrm>
            <a:off x="1220787" y="1730375"/>
            <a:ext cx="6629400" cy="449580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a:bodyPr>
          <a:lstStyle/>
          <a:p>
            <a:r>
              <a:rPr lang="en-US" sz="4800" dirty="0" smtClean="0"/>
              <a:t>RPC strip rate time profile</a:t>
            </a:r>
            <a:endParaRPr lang="en-US" dirty="0"/>
          </a:p>
        </p:txBody>
      </p:sp>
      <p:sp>
        <p:nvSpPr>
          <p:cNvPr id="4" name="Footer Placeholder 3"/>
          <p:cNvSpPr>
            <a:spLocks noGrp="1"/>
          </p:cNvSpPr>
          <p:nvPr>
            <p:ph type="ftr" sz="quarter" idx="11"/>
          </p:nvPr>
        </p:nvSpPr>
        <p:spPr/>
        <p:txBody>
          <a:bodyPr/>
          <a:lstStyle/>
          <a:p>
            <a:r>
              <a:rPr lang="en-US" smtClean="0"/>
              <a:t>Dr. B.Satyanarayana, TIFR, Mumbai                                   Panjab University, Chandigarh                                   April 22, 2013</a:t>
            </a:r>
            <a:endParaRPr lang="en-US" dirty="0"/>
          </a:p>
        </p:txBody>
      </p:sp>
      <p:pic>
        <p:nvPicPr>
          <p:cNvPr id="124929" name="Picture 1"/>
          <p:cNvPicPr>
            <a:picLocks noChangeAspect="1" noChangeArrowheads="1"/>
          </p:cNvPicPr>
          <p:nvPr/>
        </p:nvPicPr>
        <p:blipFill>
          <a:blip r:embed="rId4" cstate="print">
            <a:lum/>
          </a:blip>
          <a:srcRect b="4724"/>
          <a:stretch>
            <a:fillRect/>
          </a:stretch>
        </p:blipFill>
        <p:spPr bwMode="auto">
          <a:xfrm>
            <a:off x="1522264" y="4271888"/>
            <a:ext cx="6244134" cy="1497380"/>
          </a:xfrm>
          <a:prstGeom prst="rect">
            <a:avLst/>
          </a:prstGeom>
          <a:noFill/>
          <a:ln w="9525">
            <a:noFill/>
            <a:miter lim="800000"/>
            <a:headEnd/>
            <a:tailEnd/>
          </a:ln>
          <a:effectLst/>
        </p:spPr>
      </p:pic>
      <p:sp>
        <p:nvSpPr>
          <p:cNvPr id="11" name="TextBox 10"/>
          <p:cNvSpPr txBox="1"/>
          <p:nvPr/>
        </p:nvSpPr>
        <p:spPr>
          <a:xfrm>
            <a:off x="3143240" y="4857760"/>
            <a:ext cx="1440000" cy="369332"/>
          </a:xfrm>
          <a:prstGeom prst="rect">
            <a:avLst/>
          </a:prstGeom>
          <a:noFill/>
        </p:spPr>
        <p:txBody>
          <a:bodyPr wrap="square" rtlCol="0">
            <a:spAutoFit/>
          </a:bodyPr>
          <a:lstStyle/>
          <a:p>
            <a:r>
              <a:rPr lang="en-US" dirty="0" smtClean="0">
                <a:solidFill>
                  <a:srgbClr val="006600"/>
                </a:solidFill>
              </a:rPr>
              <a:t>Temperature</a:t>
            </a:r>
            <a:endParaRPr lang="en-US" dirty="0">
              <a:solidFill>
                <a:srgbClr val="006600"/>
              </a:solidFill>
            </a:endParaRPr>
          </a:p>
        </p:txBody>
      </p:sp>
      <p:sp>
        <p:nvSpPr>
          <p:cNvPr id="7" name="Slide Number Placeholder 6"/>
          <p:cNvSpPr>
            <a:spLocks noGrp="1"/>
          </p:cNvSpPr>
          <p:nvPr>
            <p:ph type="sldNum" sz="quarter" idx="12"/>
          </p:nvPr>
        </p:nvSpPr>
        <p:spPr/>
        <p:txBody>
          <a:bodyPr/>
          <a:lstStyle/>
          <a:p>
            <a:fld id="{5D0D82D1-030A-4AF5-855D-82A44DD93AEE}" type="slidenum">
              <a:rPr lang="en-US" smtClean="0"/>
              <a:pPr/>
              <a:t>53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0" fill="hold" nodeType="withEffect">
                                  <p:stCondLst>
                                    <p:cond delay="0"/>
                                  </p:stCondLst>
                                  <p:childTnLst>
                                    <p:set>
                                      <p:cBhvr>
                                        <p:cTn id="11" dur="1" fill="hold">
                                          <p:stCondLst>
                                            <p:cond delay="0"/>
                                          </p:stCondLst>
                                        </p:cTn>
                                        <p:tgtEl>
                                          <p:spTgt spid="124929"/>
                                        </p:tgtEl>
                                        <p:attrNameLst>
                                          <p:attrName>style.visibility</p:attrName>
                                        </p:attrNameLst>
                                      </p:cBhvr>
                                      <p:to>
                                        <p:strVal val="visible"/>
                                      </p:to>
                                    </p:set>
                                    <p:anim calcmode="lin" valueType="num">
                                      <p:cBhvr>
                                        <p:cTn id="12" dur="500" fill="hold"/>
                                        <p:tgtEl>
                                          <p:spTgt spid="124929"/>
                                        </p:tgtEl>
                                        <p:attrNameLst>
                                          <p:attrName>ppt_w</p:attrName>
                                        </p:attrNameLst>
                                      </p:cBhvr>
                                      <p:tavLst>
                                        <p:tav tm="0">
                                          <p:val>
                                            <p:fltVal val="0"/>
                                          </p:val>
                                        </p:tav>
                                        <p:tav tm="100000">
                                          <p:val>
                                            <p:strVal val="#ppt_w"/>
                                          </p:val>
                                        </p:tav>
                                      </p:tavLst>
                                    </p:anim>
                                    <p:anim calcmode="lin" valueType="num">
                                      <p:cBhvr>
                                        <p:cTn id="13" dur="500" fill="hold"/>
                                        <p:tgtEl>
                                          <p:spTgt spid="124929"/>
                                        </p:tgtEl>
                                        <p:attrNameLst>
                                          <p:attrName>ppt_h</p:attrName>
                                        </p:attrNameLst>
                                      </p:cBhvr>
                                      <p:tavLst>
                                        <p:tav tm="0">
                                          <p:val>
                                            <p:fltVal val="0"/>
                                          </p:val>
                                        </p:tav>
                                        <p:tav tm="100000">
                                          <p:val>
                                            <p:strVal val="#ppt_h"/>
                                          </p:val>
                                        </p:tav>
                                      </p:tavLst>
                                    </p:anim>
                                    <p:animEffect transition="in" filter="fade">
                                      <p:cBhvr>
                                        <p:cTn id="14" dur="500"/>
                                        <p:tgtEl>
                                          <p:spTgt spid="124929"/>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b10-impact.png"/>
          <p:cNvPicPr>
            <a:picLocks noGrp="1" noChangeAspect="1"/>
          </p:cNvPicPr>
          <p:nvPr>
            <p:ph sz="half" idx="1"/>
          </p:nvPr>
        </p:nvPicPr>
        <p:blipFill>
          <a:blip r:embed="rId2" cstate="print"/>
          <a:stretch>
            <a:fillRect/>
          </a:stretch>
        </p:blipFill>
        <p:spPr>
          <a:xfrm>
            <a:off x="648562" y="1512000"/>
            <a:ext cx="3852000" cy="2593175"/>
          </a:xfrm>
          <a:prstGeom prst="rect">
            <a:avLst/>
          </a:prstGeom>
          <a:ln>
            <a:noFill/>
          </a:ln>
          <a:effectLst>
            <a:outerShdw blurRad="292100" dist="139700" dir="2700000" algn="tl" rotWithShape="0">
              <a:srgbClr val="333333">
                <a:alpha val="65000"/>
              </a:srgbClr>
            </a:outerShdw>
          </a:effectLst>
        </p:spPr>
      </p:pic>
      <p:pic>
        <p:nvPicPr>
          <p:cNvPr id="10" name="Content Placeholder 9" descr="ab12-surf.jpg"/>
          <p:cNvPicPr>
            <a:picLocks noGrp="1" noChangeAspect="1"/>
          </p:cNvPicPr>
          <p:nvPr>
            <p:ph sz="half" idx="2"/>
          </p:nvPr>
        </p:nvPicPr>
        <p:blipFill>
          <a:blip r:embed="rId3" cstate="print"/>
          <a:srcRect l="2073" r="8590"/>
          <a:stretch>
            <a:fillRect/>
          </a:stretch>
        </p:blipFill>
        <p:spPr>
          <a:xfrm>
            <a:off x="4581519" y="1512000"/>
            <a:ext cx="3919571" cy="2559942"/>
          </a:xfrm>
          <a:prstGeom prst="rect">
            <a:avLst/>
          </a:prstGeom>
          <a:ln>
            <a:noFill/>
          </a:ln>
          <a:effectLst>
            <a:outerShdw blurRad="292100" dist="139700" dir="2700000" algn="tl" rotWithShape="0">
              <a:srgbClr val="333333">
                <a:alpha val="65000"/>
              </a:srgbClr>
            </a:outerShdw>
          </a:effectLst>
        </p:spPr>
      </p:pic>
      <p:sp>
        <p:nvSpPr>
          <p:cNvPr id="6" name="Title 5"/>
          <p:cNvSpPr>
            <a:spLocks noGrp="1"/>
          </p:cNvSpPr>
          <p:nvPr>
            <p:ph type="title"/>
          </p:nvPr>
        </p:nvSpPr>
        <p:spPr/>
        <p:txBody>
          <a:bodyPr>
            <a:noAutofit/>
          </a:bodyPr>
          <a:lstStyle/>
          <a:p>
            <a:r>
              <a:rPr lang="en-US" dirty="0" smtClean="0"/>
              <a:t>Some results from prototype stack</a:t>
            </a:r>
            <a:endParaRPr lang="en-SG" dirty="0"/>
          </a:p>
        </p:txBody>
      </p:sp>
      <p:sp>
        <p:nvSpPr>
          <p:cNvPr id="4" name="Footer Placeholder 3"/>
          <p:cNvSpPr>
            <a:spLocks noGrp="1"/>
          </p:cNvSpPr>
          <p:nvPr>
            <p:ph type="ftr" sz="quarter" idx="11"/>
          </p:nvPr>
        </p:nvSpPr>
        <p:spPr/>
        <p:txBody>
          <a:bodyPr/>
          <a:lstStyle/>
          <a:p>
            <a:r>
              <a:rPr lang="en-SG" smtClean="0">
                <a:solidFill>
                  <a:prstClr val="black">
                    <a:tint val="95000"/>
                  </a:prstClr>
                </a:solidFill>
              </a:rPr>
              <a:t>Dr. B.Satyanarayana, TIFR, Mumbai                                   Panjab University, Chandigarh                                   April 22, 2013</a:t>
            </a:r>
            <a:endParaRPr lang="en-SG" dirty="0">
              <a:solidFill>
                <a:prstClr val="black">
                  <a:tint val="95000"/>
                </a:prstClr>
              </a:solidFill>
            </a:endParaRPr>
          </a:p>
        </p:txBody>
      </p:sp>
      <p:pic>
        <p:nvPicPr>
          <p:cNvPr id="11" name="Content Placeholder 6" descr="ib02-residue.jpg"/>
          <p:cNvPicPr>
            <a:picLocks noChangeAspect="1"/>
          </p:cNvPicPr>
          <p:nvPr/>
        </p:nvPicPr>
        <p:blipFill>
          <a:blip r:embed="rId4" cstate="print"/>
          <a:srcRect l="4147" r="8294"/>
          <a:stretch>
            <a:fillRect/>
          </a:stretch>
        </p:blipFill>
        <p:spPr>
          <a:xfrm>
            <a:off x="648562" y="4140000"/>
            <a:ext cx="3852000" cy="2382452"/>
          </a:xfrm>
          <a:prstGeom prst="rect">
            <a:avLst/>
          </a:prstGeom>
          <a:ln>
            <a:noFill/>
          </a:ln>
          <a:effectLst>
            <a:outerShdw blurRad="292100" dist="139700" dir="2700000" algn="tl" rotWithShape="0">
              <a:srgbClr val="333333">
                <a:alpha val="65000"/>
              </a:srgbClr>
            </a:outerShdw>
          </a:effectLst>
        </p:spPr>
      </p:pic>
      <p:pic>
        <p:nvPicPr>
          <p:cNvPr id="12" name="Content Placeholder 7" descr="ab12-multi.jpg"/>
          <p:cNvPicPr>
            <a:picLocks noChangeAspect="1"/>
          </p:cNvPicPr>
          <p:nvPr/>
        </p:nvPicPr>
        <p:blipFill>
          <a:blip r:embed="rId5" cstate="print"/>
          <a:srcRect l="4739" r="8590"/>
          <a:stretch>
            <a:fillRect/>
          </a:stretch>
        </p:blipFill>
        <p:spPr>
          <a:xfrm>
            <a:off x="4649090" y="4114600"/>
            <a:ext cx="3852000" cy="2406866"/>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571472" y="1500174"/>
            <a:ext cx="2592000" cy="338554"/>
          </a:xfrm>
          <a:prstGeom prst="rect">
            <a:avLst/>
          </a:prstGeom>
          <a:solidFill>
            <a:srgbClr val="FFFF00"/>
          </a:solidFill>
          <a:effectLst>
            <a:outerShdw blurRad="50800" dist="38100" dir="2700000" algn="tl" rotWithShape="0">
              <a:prstClr val="black">
                <a:alpha val="40000"/>
              </a:prstClr>
            </a:outerShdw>
          </a:effectLst>
        </p:spPr>
        <p:txBody>
          <a:bodyPr wrap="square" rtlCol="0" anchor="ctr" anchorCtr="1">
            <a:spAutoFit/>
          </a:bodyPr>
          <a:lstStyle/>
          <a:p>
            <a:r>
              <a:rPr lang="en-US" sz="1600" dirty="0" smtClean="0">
                <a:solidFill>
                  <a:srgbClr val="FF0000"/>
                </a:solidFill>
              </a:rPr>
              <a:t>Impact position distribution</a:t>
            </a:r>
            <a:endParaRPr lang="en-SG" sz="1600" dirty="0">
              <a:solidFill>
                <a:srgbClr val="FF0000"/>
              </a:solidFill>
            </a:endParaRPr>
          </a:p>
        </p:txBody>
      </p:sp>
      <p:sp>
        <p:nvSpPr>
          <p:cNvPr id="14" name="TextBox 13"/>
          <p:cNvSpPr txBox="1"/>
          <p:nvPr/>
        </p:nvSpPr>
        <p:spPr>
          <a:xfrm>
            <a:off x="4582800" y="1512000"/>
            <a:ext cx="2376000" cy="338554"/>
          </a:xfrm>
          <a:prstGeom prst="rect">
            <a:avLst/>
          </a:prstGeom>
          <a:solidFill>
            <a:srgbClr val="FFFF00"/>
          </a:solidFill>
          <a:effectLst>
            <a:outerShdw blurRad="50800" dist="38100" dir="2700000" algn="tl" rotWithShape="0">
              <a:prstClr val="black">
                <a:alpha val="40000"/>
              </a:prstClr>
            </a:outerShdw>
          </a:effectLst>
        </p:spPr>
        <p:txBody>
          <a:bodyPr wrap="square" rtlCol="0" anchor="ctr" anchorCtr="1">
            <a:spAutoFit/>
          </a:bodyPr>
          <a:lstStyle/>
          <a:p>
            <a:r>
              <a:rPr lang="en-US" sz="1600" i="1" dirty="0" smtClean="0">
                <a:solidFill>
                  <a:srgbClr val="FF0000"/>
                </a:solidFill>
              </a:rPr>
              <a:t>Tomography</a:t>
            </a:r>
            <a:r>
              <a:rPr lang="en-US" sz="1600" dirty="0" smtClean="0">
                <a:solidFill>
                  <a:srgbClr val="FF0000"/>
                </a:solidFill>
              </a:rPr>
              <a:t> of the RPC</a:t>
            </a:r>
            <a:endParaRPr lang="en-SG" sz="1600" i="1" dirty="0">
              <a:solidFill>
                <a:srgbClr val="FF0000"/>
              </a:solidFill>
            </a:endParaRPr>
          </a:p>
        </p:txBody>
      </p:sp>
      <p:sp>
        <p:nvSpPr>
          <p:cNvPr id="15" name="TextBox 14"/>
          <p:cNvSpPr txBox="1"/>
          <p:nvPr/>
        </p:nvSpPr>
        <p:spPr>
          <a:xfrm>
            <a:off x="648000" y="4140000"/>
            <a:ext cx="2952000" cy="338400"/>
          </a:xfrm>
          <a:prstGeom prst="rect">
            <a:avLst/>
          </a:prstGeom>
          <a:solidFill>
            <a:srgbClr val="FFFF00"/>
          </a:solidFill>
          <a:effectLst>
            <a:outerShdw blurRad="50800" dist="38100" dir="2700000" algn="tl" rotWithShape="0">
              <a:prstClr val="black">
                <a:alpha val="40000"/>
              </a:prstClr>
            </a:outerShdw>
          </a:effectLst>
        </p:spPr>
        <p:txBody>
          <a:bodyPr wrap="square" rtlCol="0" anchor="ctr" anchorCtr="1">
            <a:spAutoFit/>
          </a:bodyPr>
          <a:lstStyle/>
          <a:p>
            <a:r>
              <a:rPr lang="en-US" sz="1600" dirty="0" smtClean="0">
                <a:solidFill>
                  <a:srgbClr val="FF0000"/>
                </a:solidFill>
              </a:rPr>
              <a:t>Hit position residue distribution</a:t>
            </a:r>
            <a:endParaRPr lang="en-SG" sz="1600" dirty="0">
              <a:solidFill>
                <a:srgbClr val="FF0000"/>
              </a:solidFill>
            </a:endParaRPr>
          </a:p>
        </p:txBody>
      </p:sp>
      <p:sp>
        <p:nvSpPr>
          <p:cNvPr id="16" name="TextBox 15"/>
          <p:cNvSpPr txBox="1"/>
          <p:nvPr/>
        </p:nvSpPr>
        <p:spPr>
          <a:xfrm>
            <a:off x="4647600" y="4114800"/>
            <a:ext cx="2484000" cy="338554"/>
          </a:xfrm>
          <a:prstGeom prst="rect">
            <a:avLst/>
          </a:prstGeom>
          <a:solidFill>
            <a:srgbClr val="FFFF00"/>
          </a:solidFill>
          <a:effectLst>
            <a:outerShdw blurRad="50800" dist="38100" dir="2700000" algn="tl" rotWithShape="0">
              <a:prstClr val="black">
                <a:alpha val="40000"/>
              </a:prstClr>
            </a:outerShdw>
          </a:effectLst>
        </p:spPr>
        <p:txBody>
          <a:bodyPr wrap="square" rtlCol="0" anchor="ctr" anchorCtr="1">
            <a:spAutoFit/>
          </a:bodyPr>
          <a:lstStyle/>
          <a:p>
            <a:r>
              <a:rPr lang="en-US" sz="1600" dirty="0" smtClean="0">
                <a:solidFill>
                  <a:srgbClr val="FF0000"/>
                </a:solidFill>
              </a:rPr>
              <a:t>Hit multiplicity distribution</a:t>
            </a:r>
            <a:endParaRPr lang="en-SG" sz="1600" dirty="0">
              <a:solidFill>
                <a:srgbClr val="FF0000"/>
              </a:solidFill>
            </a:endParaRPr>
          </a:p>
        </p:txBody>
      </p:sp>
      <p:sp>
        <p:nvSpPr>
          <p:cNvPr id="17" name="Slide Number Placeholder 16"/>
          <p:cNvSpPr>
            <a:spLocks noGrp="1"/>
          </p:cNvSpPr>
          <p:nvPr>
            <p:ph type="sldNum" sz="quarter" idx="12"/>
          </p:nvPr>
        </p:nvSpPr>
        <p:spPr/>
        <p:txBody>
          <a:bodyPr/>
          <a:lstStyle/>
          <a:p>
            <a:fld id="{5D0D82D1-030A-4AF5-855D-82A44DD93AEE}" type="slidenum">
              <a:rPr lang="en-US" smtClean="0">
                <a:solidFill>
                  <a:prstClr val="black">
                    <a:tint val="95000"/>
                  </a:prstClr>
                </a:solidFill>
              </a:rPr>
              <a:pPr/>
              <a:t>54</a:t>
            </a:fld>
            <a:endParaRPr lang="en-US" dirty="0">
              <a:solidFill>
                <a:prstClr val="black">
                  <a:tint val="9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mtClean="0"/>
              <a:t>Overall scheme of ICAL electronics</a:t>
            </a:r>
            <a:endParaRPr lang="en-SG" dirty="0"/>
          </a:p>
        </p:txBody>
      </p:sp>
      <p:pic>
        <p:nvPicPr>
          <p:cNvPr id="1026" name="Picture 2"/>
          <p:cNvPicPr>
            <a:picLocks noGrp="1" noChangeAspect="1" noChangeArrowheads="1"/>
          </p:cNvPicPr>
          <p:nvPr>
            <p:ph idx="1"/>
          </p:nvPr>
        </p:nvPicPr>
        <p:blipFill>
          <a:blip r:embed="rId2" cstate="print"/>
          <a:srcRect l="44291" t="20315" r="25394" b="9044"/>
          <a:stretch>
            <a:fillRect/>
          </a:stretch>
        </p:blipFill>
        <p:spPr>
          <a:xfrm>
            <a:off x="5429256" y="1547813"/>
            <a:ext cx="3337641" cy="4860925"/>
          </a:xfrm>
        </p:spPr>
      </p:pic>
      <p:sp>
        <p:nvSpPr>
          <p:cNvPr id="4" name="Footer Placeholder 2"/>
          <p:cNvSpPr>
            <a:spLocks noGrp="1"/>
          </p:cNvSpPr>
          <p:nvPr>
            <p:ph type="ftr" sz="quarter" idx="11"/>
          </p:nvPr>
        </p:nvSpPr>
        <p:spPr/>
        <p:txBody>
          <a:bodyPr/>
          <a:lstStyle/>
          <a:p>
            <a:r>
              <a:rPr lang="nn-NO" smtClean="0"/>
              <a:t>Dr. B.Satyanarayana, TIFR, Mumbai                                   Panjab University, Chandigarh                                   April 22, 2013</a:t>
            </a:r>
            <a:endParaRPr lang="en-SG" dirty="0"/>
          </a:p>
        </p:txBody>
      </p:sp>
      <p:sp>
        <p:nvSpPr>
          <p:cNvPr id="6" name="Content Placeholder 1"/>
          <p:cNvSpPr txBox="1">
            <a:spLocks/>
          </p:cNvSpPr>
          <p:nvPr/>
        </p:nvSpPr>
        <p:spPr>
          <a:xfrm>
            <a:off x="72000" y="1556792"/>
            <a:ext cx="4500000" cy="5040000"/>
          </a:xfrm>
          <a:prstGeom prst="rect">
            <a:avLst/>
          </a:prstGeom>
        </p:spPr>
        <p:txBody>
          <a:bodyPr vert="horz" lIns="91440" tIns="45720" rIns="91440" bIns="45720" rtlCol="0">
            <a:normAutofit/>
          </a:bodyPr>
          <a:lstStyle/>
          <a:p>
            <a:pPr marL="342900" marR="0" lvl="0" indent="-342900" defTabSz="914400" rtl="0" eaLnBrk="1" fontAlgn="auto" latinLnBrk="0" hangingPunct="1">
              <a:lnSpc>
                <a:spcPct val="100000"/>
              </a:lnSpc>
              <a:spcBef>
                <a:spcPts val="600"/>
              </a:spcBef>
              <a:spcAft>
                <a:spcPts val="600"/>
              </a:spcAft>
              <a:buClrTx/>
              <a:buSzTx/>
              <a:buFont typeface="Wingdings" pitchFamily="2" charset="2"/>
              <a:buChar char="v"/>
              <a:tabLst/>
              <a:defRPr/>
            </a:pPr>
            <a:r>
              <a:rPr lang="en-US" sz="2400" dirty="0" smtClean="0">
                <a:latin typeface="Narkisim" pitchFamily="34" charset="-79"/>
                <a:cs typeface="Narkisim" pitchFamily="34" charset="-79"/>
              </a:rPr>
              <a:t>Major elements</a:t>
            </a:r>
          </a:p>
          <a:p>
            <a:pPr marL="800100" lvl="1" indent="-342900">
              <a:spcBef>
                <a:spcPts val="600"/>
              </a:spcBef>
              <a:spcAft>
                <a:spcPts val="600"/>
              </a:spcAft>
              <a:buFont typeface="Wingdings" pitchFamily="2" charset="2"/>
              <a:buChar char="§"/>
              <a:defRPr/>
            </a:pPr>
            <a:r>
              <a:rPr lang="en-US" sz="2400" dirty="0" smtClean="0">
                <a:latin typeface="Narkisim" pitchFamily="34" charset="-79"/>
                <a:cs typeface="Narkisim" pitchFamily="34" charset="-79"/>
              </a:rPr>
              <a:t>Front-end board</a:t>
            </a:r>
          </a:p>
          <a:p>
            <a:pPr marL="800100" lvl="1" indent="-342900">
              <a:spcBef>
                <a:spcPts val="600"/>
              </a:spcBef>
              <a:spcAft>
                <a:spcPts val="600"/>
              </a:spcAft>
              <a:buFont typeface="Wingdings" pitchFamily="2" charset="2"/>
              <a:buChar char="§"/>
              <a:defRPr/>
            </a:pPr>
            <a:r>
              <a:rPr lang="en-US" sz="2400" dirty="0" smtClean="0">
                <a:latin typeface="Narkisim" pitchFamily="34" charset="-79"/>
                <a:cs typeface="Narkisim" pitchFamily="34" charset="-79"/>
              </a:rPr>
              <a:t>RPCDAQ board</a:t>
            </a:r>
          </a:p>
          <a:p>
            <a:pPr marL="800100" lvl="1" indent="-342900">
              <a:spcBef>
                <a:spcPts val="600"/>
              </a:spcBef>
              <a:spcAft>
                <a:spcPts val="600"/>
              </a:spcAft>
              <a:buFont typeface="Wingdings" pitchFamily="2" charset="2"/>
              <a:buChar char="§"/>
              <a:defRPr/>
            </a:pPr>
            <a:r>
              <a:rPr lang="en-US" sz="2400" dirty="0" smtClean="0">
                <a:latin typeface="Narkisim" pitchFamily="34" charset="-79"/>
                <a:cs typeface="Narkisim" pitchFamily="34" charset="-79"/>
              </a:rPr>
              <a:t>Segment Trigger Module</a:t>
            </a:r>
          </a:p>
          <a:p>
            <a:pPr marL="800100" lvl="1" indent="-342900">
              <a:spcBef>
                <a:spcPts val="600"/>
              </a:spcBef>
              <a:spcAft>
                <a:spcPts val="600"/>
              </a:spcAft>
              <a:buFont typeface="Wingdings" pitchFamily="2" charset="2"/>
              <a:buChar char="§"/>
              <a:defRPr/>
            </a:pPr>
            <a:r>
              <a:rPr lang="en-US" sz="2400" dirty="0" smtClean="0">
                <a:latin typeface="Narkisim" pitchFamily="34" charset="-79"/>
                <a:cs typeface="Narkisim" pitchFamily="34" charset="-79"/>
              </a:rPr>
              <a:t>Global Trigger Module</a:t>
            </a:r>
          </a:p>
          <a:p>
            <a:pPr marL="800100" lvl="1" indent="-342900">
              <a:spcBef>
                <a:spcPts val="600"/>
              </a:spcBef>
              <a:spcAft>
                <a:spcPts val="600"/>
              </a:spcAft>
              <a:buFont typeface="Wingdings" pitchFamily="2" charset="2"/>
              <a:buChar char="§"/>
              <a:defRPr/>
            </a:pPr>
            <a:r>
              <a:rPr lang="en-US" sz="2400" dirty="0" smtClean="0">
                <a:latin typeface="Narkisim" pitchFamily="34" charset="-79"/>
                <a:cs typeface="Narkisim" pitchFamily="34" charset="-79"/>
              </a:rPr>
              <a:t>Global Trigger Driver</a:t>
            </a:r>
          </a:p>
          <a:p>
            <a:pPr marL="800100" lvl="1" indent="-342900">
              <a:spcBef>
                <a:spcPts val="600"/>
              </a:spcBef>
              <a:spcAft>
                <a:spcPts val="600"/>
              </a:spcAft>
              <a:buFont typeface="Wingdings" pitchFamily="2" charset="2"/>
              <a:buChar char="§"/>
              <a:defRPr/>
            </a:pPr>
            <a:r>
              <a:rPr lang="en-US" sz="2400" dirty="0" smtClean="0">
                <a:latin typeface="Narkisim" pitchFamily="34" charset="-79"/>
                <a:cs typeface="Narkisim" pitchFamily="34" charset="-79"/>
              </a:rPr>
              <a:t>Tier1  Network Switch</a:t>
            </a:r>
          </a:p>
          <a:p>
            <a:pPr marL="800100" lvl="1" indent="-342900">
              <a:spcBef>
                <a:spcPts val="600"/>
              </a:spcBef>
              <a:spcAft>
                <a:spcPts val="600"/>
              </a:spcAft>
              <a:buFont typeface="Wingdings" pitchFamily="2" charset="2"/>
              <a:buChar char="§"/>
              <a:defRPr/>
            </a:pPr>
            <a:r>
              <a:rPr lang="en-US" sz="2400" dirty="0" smtClean="0">
                <a:latin typeface="Narkisim" pitchFamily="34" charset="-79"/>
                <a:cs typeface="Narkisim" pitchFamily="34" charset="-79"/>
              </a:rPr>
              <a:t>Tier2  Network Switch</a:t>
            </a:r>
          </a:p>
          <a:p>
            <a:pPr marL="800100" lvl="1" indent="-342900">
              <a:spcBef>
                <a:spcPts val="600"/>
              </a:spcBef>
              <a:spcAft>
                <a:spcPts val="600"/>
              </a:spcAft>
              <a:buFont typeface="Wingdings" pitchFamily="2" charset="2"/>
              <a:buChar char="§"/>
              <a:defRPr/>
            </a:pPr>
            <a:r>
              <a:rPr lang="en-US" sz="2400" dirty="0" smtClean="0">
                <a:latin typeface="Narkisim" pitchFamily="34" charset="-79"/>
                <a:cs typeface="Narkisim" pitchFamily="34" charset="-79"/>
              </a:rPr>
              <a:t>DAQ Server</a:t>
            </a:r>
          </a:p>
        </p:txBody>
      </p:sp>
      <p:sp>
        <p:nvSpPr>
          <p:cNvPr id="7" name="Slide Number Placeholder 6"/>
          <p:cNvSpPr>
            <a:spLocks noGrp="1"/>
          </p:cNvSpPr>
          <p:nvPr>
            <p:ph type="sldNum" sz="quarter" idx="12"/>
          </p:nvPr>
        </p:nvSpPr>
        <p:spPr/>
        <p:txBody>
          <a:bodyPr/>
          <a:lstStyle/>
          <a:p>
            <a:fld id="{5D0D82D1-030A-4AF5-855D-82A44DD93AEE}" type="slidenum">
              <a:rPr lang="en-US" smtClean="0"/>
              <a:pPr/>
              <a:t>55</a:t>
            </a:fld>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Dr. B.Satyanarayana, TIFR, Mumbai                                   Panjab University, Chandigarh                                   April 22, 2013</a:t>
            </a:r>
            <a:endParaRPr lang="en-US" dirty="0"/>
          </a:p>
        </p:txBody>
      </p:sp>
      <p:sp>
        <p:nvSpPr>
          <p:cNvPr id="4" name="Title 3"/>
          <p:cNvSpPr>
            <a:spLocks noGrp="1"/>
          </p:cNvSpPr>
          <p:nvPr>
            <p:ph type="title"/>
          </p:nvPr>
        </p:nvSpPr>
        <p:spPr/>
        <p:txBody>
          <a:bodyPr>
            <a:normAutofit/>
          </a:bodyPr>
          <a:lstStyle/>
          <a:p>
            <a:r>
              <a:rPr lang="en-US" sz="4800" dirty="0" smtClean="0"/>
              <a:t>Functions &amp; integration of FE-DAQ</a:t>
            </a:r>
            <a:endParaRPr lang="en-SG" sz="4800" dirty="0"/>
          </a:p>
        </p:txBody>
      </p:sp>
      <p:sp>
        <p:nvSpPr>
          <p:cNvPr id="414761" name="Rectangle 4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4762" name="Rectangle 42"/>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SG"/>
          </a:p>
        </p:txBody>
      </p:sp>
      <p:sp>
        <p:nvSpPr>
          <p:cNvPr id="414776" name="Rectangle 56"/>
          <p:cNvSpPr>
            <a:spLocks noChangeArrowheads="1"/>
          </p:cNvSpPr>
          <p:nvPr/>
        </p:nvSpPr>
        <p:spPr bwMode="auto">
          <a:xfrm>
            <a:off x="0" y="5829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51" name="Content Placeholder 10" descr="RPC_elec_layout.bmp"/>
          <p:cNvPicPr>
            <a:picLocks noChangeAspect="1"/>
          </p:cNvPicPr>
          <p:nvPr/>
        </p:nvPicPr>
        <p:blipFill>
          <a:blip r:embed="rId2" cstate="print"/>
          <a:srcRect l="25781" t="1963" r="10156" b="4250"/>
          <a:stretch>
            <a:fillRect/>
          </a:stretch>
        </p:blipFill>
        <p:spPr>
          <a:xfrm>
            <a:off x="36000" y="1548000"/>
            <a:ext cx="4860000" cy="4860000"/>
          </a:xfrm>
          <a:prstGeom prst="rect">
            <a:avLst/>
          </a:prstGeom>
          <a:ln>
            <a:noFill/>
          </a:ln>
          <a:effectLst>
            <a:outerShdw blurRad="292100" dist="139700" dir="2700000" algn="tl" rotWithShape="0">
              <a:srgbClr val="333333">
                <a:alpha val="65000"/>
              </a:srgbClr>
            </a:outerShdw>
          </a:effectLst>
        </p:spPr>
      </p:pic>
      <p:pic>
        <p:nvPicPr>
          <p:cNvPr id="52" name="Picture 51" descr="RPC_DAQ_Board_2_3D.png"/>
          <p:cNvPicPr>
            <a:picLocks noChangeAspect="1"/>
          </p:cNvPicPr>
          <p:nvPr/>
        </p:nvPicPr>
        <p:blipFill>
          <a:blip r:embed="rId3" cstate="print"/>
          <a:srcRect l="5389" t="5239" r="1347" b="10478"/>
          <a:stretch>
            <a:fillRect/>
          </a:stretch>
        </p:blipFill>
        <p:spPr>
          <a:xfrm>
            <a:off x="4968000" y="3820955"/>
            <a:ext cx="4079276" cy="2606981"/>
          </a:xfrm>
          <a:prstGeom prst="rect">
            <a:avLst/>
          </a:prstGeom>
        </p:spPr>
      </p:pic>
      <p:pic>
        <p:nvPicPr>
          <p:cNvPr id="53" name="Picture 52" descr="new_rpc_assy_r1.JPG"/>
          <p:cNvPicPr>
            <a:picLocks noChangeAspect="1"/>
          </p:cNvPicPr>
          <p:nvPr/>
        </p:nvPicPr>
        <p:blipFill>
          <a:blip r:embed="rId4" cstate="print"/>
          <a:srcRect t="3085" r="946" b="7199"/>
          <a:stretch>
            <a:fillRect/>
          </a:stretch>
        </p:blipFill>
        <p:spPr>
          <a:xfrm>
            <a:off x="4968000" y="1548000"/>
            <a:ext cx="4078800" cy="2266500"/>
          </a:xfrm>
          <a:prstGeom prst="rect">
            <a:avLst/>
          </a:prstGeom>
        </p:spPr>
      </p:pic>
      <p:sp>
        <p:nvSpPr>
          <p:cNvPr id="10" name="Slide Number Placeholder 9"/>
          <p:cNvSpPr>
            <a:spLocks noGrp="1"/>
          </p:cNvSpPr>
          <p:nvPr>
            <p:ph type="sldNum" sz="quarter" idx="12"/>
          </p:nvPr>
        </p:nvSpPr>
        <p:spPr/>
        <p:txBody>
          <a:bodyPr/>
          <a:lstStyle/>
          <a:p>
            <a:fld id="{5D0D82D1-030A-4AF5-855D-82A44DD93AEE}" type="slidenum">
              <a:rPr lang="en-US" smtClean="0"/>
              <a:pPr/>
              <a:t>56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up)">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wipe(down)">
                                      <p:cBhvr>
                                        <p:cTn id="1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8" name="Picture 2"/>
          <p:cNvPicPr>
            <a:picLocks noChangeArrowheads="1"/>
          </p:cNvPicPr>
          <p:nvPr/>
        </p:nvPicPr>
        <p:blipFill>
          <a:blip r:embed="rId2" cstate="print"/>
          <a:stretch>
            <a:fillRect/>
          </a:stretch>
        </p:blipFill>
        <p:spPr bwMode="auto">
          <a:xfrm>
            <a:off x="36000" y="4004700"/>
            <a:ext cx="5148000" cy="2448636"/>
          </a:xfrm>
          <a:prstGeom prst="rect">
            <a:avLst/>
          </a:prstGeom>
          <a:noFill/>
          <a:ln>
            <a:noFill/>
          </a:ln>
        </p:spPr>
      </p:pic>
      <p:sp>
        <p:nvSpPr>
          <p:cNvPr id="3" name="Footer Placeholder 2"/>
          <p:cNvSpPr>
            <a:spLocks noGrp="1"/>
          </p:cNvSpPr>
          <p:nvPr>
            <p:ph type="ftr" sz="quarter" idx="11"/>
          </p:nvPr>
        </p:nvSpPr>
        <p:spPr/>
        <p:txBody>
          <a:bodyPr/>
          <a:lstStyle/>
          <a:p>
            <a:r>
              <a:rPr lang="en-SG" smtClean="0"/>
              <a:t>Dr. B.Satyanarayana, TIFR, Mumbai                                   Panjab University, Chandigarh                                   April 22, 2013</a:t>
            </a:r>
            <a:endParaRPr lang="en-SG" dirty="0"/>
          </a:p>
        </p:txBody>
      </p:sp>
      <p:sp>
        <p:nvSpPr>
          <p:cNvPr id="2" name="Title 1"/>
          <p:cNvSpPr>
            <a:spLocks noGrp="1"/>
          </p:cNvSpPr>
          <p:nvPr>
            <p:ph type="title"/>
          </p:nvPr>
        </p:nvSpPr>
        <p:spPr/>
        <p:txBody>
          <a:bodyPr/>
          <a:lstStyle/>
          <a:p>
            <a:r>
              <a:rPr lang="en-US" dirty="0" smtClean="0"/>
              <a:t>Picking up the tiny charges</a:t>
            </a:r>
            <a:endParaRPr lang="en-SG" dirty="0"/>
          </a:p>
        </p:txBody>
      </p:sp>
      <p:pic>
        <p:nvPicPr>
          <p:cNvPr id="58" name="Picture 2"/>
          <p:cNvPicPr>
            <a:picLocks noChangeAspect="1" noChangeArrowheads="1"/>
          </p:cNvPicPr>
          <p:nvPr/>
        </p:nvPicPr>
        <p:blipFill>
          <a:blip r:embed="rId3" cstate="print"/>
          <a:srcRect l="1775" r="1775"/>
          <a:stretch>
            <a:fillRect/>
          </a:stretch>
        </p:blipFill>
        <p:spPr bwMode="auto">
          <a:xfrm>
            <a:off x="7242381" y="1548000"/>
            <a:ext cx="1794115" cy="1800000"/>
          </a:xfrm>
          <a:prstGeom prst="rect">
            <a:avLst/>
          </a:prstGeom>
          <a:noFill/>
          <a:ln w="9525">
            <a:noFill/>
            <a:miter lim="800000"/>
            <a:headEnd/>
            <a:tailEnd/>
          </a:ln>
        </p:spPr>
      </p:pic>
      <p:sp>
        <p:nvSpPr>
          <p:cNvPr id="59" name="Content Placeholder 2"/>
          <p:cNvSpPr txBox="1">
            <a:spLocks/>
          </p:cNvSpPr>
          <p:nvPr/>
        </p:nvSpPr>
        <p:spPr>
          <a:xfrm>
            <a:off x="36000" y="1548000"/>
            <a:ext cx="3744000" cy="2462213"/>
          </a:xfrm>
          <a:prstGeom prst="rect">
            <a:avLst/>
          </a:prstGeom>
        </p:spPr>
        <p:txBody>
          <a:bodyPr>
            <a:spAutoFit/>
          </a:bodyPr>
          <a:lstStyle/>
          <a:p>
            <a:pPr marL="420624" marR="0" lvl="0" indent="-384048" algn="l" defTabSz="914400" rtl="0" eaLnBrk="1" fontAlgn="auto" latinLnBrk="0" hangingPunct="1">
              <a:spcAft>
                <a:spcPts val="0"/>
              </a:spcAft>
              <a:buSzPct val="80000"/>
              <a:buFont typeface="Wingdings" pitchFamily="2" charset="2"/>
              <a:buChar char="v"/>
              <a:tabLst/>
              <a:defRPr/>
            </a:pPr>
            <a:r>
              <a:rPr kumimoji="0" lang="en-SG" sz="1400" b="0" i="0" u="none" strike="noStrike" kern="1200" cap="none" spc="0" normalizeH="0" baseline="0" noProof="0" dirty="0" smtClean="0">
                <a:ln>
                  <a:noFill/>
                </a:ln>
                <a:effectLst/>
                <a:uLnTx/>
                <a:uFillTx/>
                <a:latin typeface="Narkisim" pitchFamily="34" charset="-79"/>
                <a:cs typeface="Narkisim" pitchFamily="34" charset="-79"/>
              </a:rPr>
              <a:t>Process: AMSc35b4c3 (0.35um CMOS)</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Input dynamic range:18fC – 1.36pC</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Input impedance: 45</a:t>
            </a:r>
            <a:r>
              <a:rPr kumimoji="0" lang="el-GR" sz="1400" b="0" i="0" u="none" strike="noStrike" kern="1200" cap="none" spc="0" normalizeH="0" baseline="0" noProof="0" dirty="0" smtClean="0">
                <a:ln>
                  <a:noFill/>
                </a:ln>
                <a:effectLst/>
                <a:uLnTx/>
                <a:uFillTx/>
                <a:cs typeface="Narkisim" pitchFamily="34" charset="-79"/>
              </a:rPr>
              <a:t>Ω</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 @350MHz</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Amplifier gain: 8mV/</a:t>
            </a:r>
            <a:r>
              <a:rPr kumimoji="0" lang="el-GR" sz="1400" b="0" i="0" u="none" strike="noStrike" kern="1200" cap="none" spc="0" normalizeH="0" baseline="0" noProof="0" dirty="0" smtClean="0">
                <a:ln>
                  <a:noFill/>
                </a:ln>
                <a:effectLst/>
                <a:uLnTx/>
                <a:uFillTx/>
                <a:cs typeface="Narkisim" pitchFamily="34" charset="-79"/>
              </a:rPr>
              <a:t>μ</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A</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3-dB Bandwidth: 274MHz</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Rise time: 1.2ns</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Comparator’s sensitivity: 2mV</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LVDS drive: 4mA</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Power per channel: &lt; 20mW</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Package: </a:t>
            </a:r>
            <a:r>
              <a:rPr kumimoji="0" lang="en-SG" sz="1400" b="0" i="0" u="none" strike="noStrike" kern="1200" cap="none" spc="0" normalizeH="0" baseline="0" noProof="0" dirty="0" smtClean="0">
                <a:ln>
                  <a:noFill/>
                </a:ln>
                <a:effectLst/>
                <a:uLnTx/>
                <a:uFillTx/>
                <a:latin typeface="Narkisim" pitchFamily="34" charset="-79"/>
                <a:cs typeface="Narkisim" pitchFamily="34" charset="-79"/>
              </a:rPr>
              <a:t>CLCC48(</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48-pin)</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Chip area: 13mm</a:t>
            </a:r>
            <a:r>
              <a:rPr kumimoji="0" lang="en-US" sz="1400" b="0" i="0" u="none" strike="noStrike" kern="1200" cap="none" spc="0" normalizeH="0" baseline="30000" noProof="0" dirty="0" smtClean="0">
                <a:ln>
                  <a:noFill/>
                </a:ln>
                <a:effectLst/>
                <a:uLnTx/>
                <a:uFillTx/>
                <a:latin typeface="Narkisim" pitchFamily="34" charset="-79"/>
                <a:cs typeface="Narkisim" pitchFamily="34" charset="-79"/>
              </a:rPr>
              <a:t>2</a:t>
            </a:r>
          </a:p>
        </p:txBody>
      </p:sp>
      <p:pic>
        <p:nvPicPr>
          <p:cNvPr id="60" name="Picture 59" descr="Picture3.png"/>
          <p:cNvPicPr>
            <a:picLocks noChangeAspect="1"/>
          </p:cNvPicPr>
          <p:nvPr/>
        </p:nvPicPr>
        <p:blipFill>
          <a:blip r:embed="rId4" cstate="print"/>
          <a:stretch>
            <a:fillRect/>
          </a:stretch>
        </p:blipFill>
        <p:spPr>
          <a:xfrm>
            <a:off x="5148064" y="3645336"/>
            <a:ext cx="3827655" cy="280800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pic>
      <p:pic>
        <p:nvPicPr>
          <p:cNvPr id="13" name="Picture 12" descr="DSC_2603.JPG"/>
          <p:cNvPicPr>
            <a:picLocks noChangeAspect="1"/>
          </p:cNvPicPr>
          <p:nvPr/>
        </p:nvPicPr>
        <p:blipFill>
          <a:blip r:embed="rId5" cstate="print"/>
          <a:srcRect l="69412" t="56401" r="11413" b="14430"/>
          <a:stretch>
            <a:fillRect/>
          </a:stretch>
        </p:blipFill>
        <p:spPr>
          <a:xfrm>
            <a:off x="5364088" y="1548000"/>
            <a:ext cx="1781600" cy="1800000"/>
          </a:xfrm>
          <a:prstGeom prst="rect">
            <a:avLst/>
          </a:prstGeom>
        </p:spPr>
      </p:pic>
      <p:pic>
        <p:nvPicPr>
          <p:cNvPr id="12" name="Picture 2"/>
          <p:cNvPicPr>
            <a:picLocks noChangeAspect="1" noChangeArrowheads="1"/>
          </p:cNvPicPr>
          <p:nvPr/>
        </p:nvPicPr>
        <p:blipFill>
          <a:blip r:embed="rId6" cstate="print"/>
          <a:stretch>
            <a:fillRect/>
          </a:stretch>
        </p:blipFill>
        <p:spPr bwMode="auto">
          <a:xfrm>
            <a:off x="3409372" y="1548000"/>
            <a:ext cx="1686228" cy="2412000"/>
          </a:xfrm>
          <a:prstGeom prst="rect">
            <a:avLst/>
          </a:prstGeom>
          <a:noFill/>
          <a:ln>
            <a:noFill/>
          </a:ln>
        </p:spPr>
      </p:pic>
      <p:sp>
        <p:nvSpPr>
          <p:cNvPr id="10" name="Slide Number Placeholder 9"/>
          <p:cNvSpPr>
            <a:spLocks noGrp="1"/>
          </p:cNvSpPr>
          <p:nvPr>
            <p:ph type="sldNum" sz="quarter" idx="12"/>
          </p:nvPr>
        </p:nvSpPr>
        <p:spPr/>
        <p:txBody>
          <a:bodyPr/>
          <a:lstStyle/>
          <a:p>
            <a:fld id="{5D0D82D1-030A-4AF5-855D-82A44DD93AEE}" type="slidenum">
              <a:rPr lang="en-US" smtClean="0"/>
              <a:pPr/>
              <a:t>57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0-#ppt_w/2"/>
                                          </p:val>
                                        </p:tav>
                                        <p:tav tm="100000">
                                          <p:val>
                                            <p:strVal val="#ppt_x"/>
                                          </p:val>
                                        </p:tav>
                                      </p:tavLst>
                                    </p:anim>
                                    <p:anim calcmode="lin" valueType="num">
                                      <p:cBhvr additive="base">
                                        <p:cTn id="8" dur="500" fill="hold"/>
                                        <p:tgtEl>
                                          <p:spTgt spid="5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13698"/>
                                        </p:tgtEl>
                                        <p:attrNameLst>
                                          <p:attrName>style.visibility</p:attrName>
                                        </p:attrNameLst>
                                      </p:cBhvr>
                                      <p:to>
                                        <p:strVal val="visible"/>
                                      </p:to>
                                    </p:set>
                                    <p:anim calcmode="lin" valueType="num">
                                      <p:cBhvr additive="base">
                                        <p:cTn id="11" dur="500" fill="hold"/>
                                        <p:tgtEl>
                                          <p:spTgt spid="413698"/>
                                        </p:tgtEl>
                                        <p:attrNameLst>
                                          <p:attrName>ppt_x</p:attrName>
                                        </p:attrNameLst>
                                      </p:cBhvr>
                                      <p:tavLst>
                                        <p:tav tm="0">
                                          <p:val>
                                            <p:strVal val="0-#ppt_w/2"/>
                                          </p:val>
                                        </p:tav>
                                        <p:tav tm="100000">
                                          <p:val>
                                            <p:strVal val="#ppt_x"/>
                                          </p:val>
                                        </p:tav>
                                      </p:tavLst>
                                    </p:anim>
                                    <p:anim calcmode="lin" valueType="num">
                                      <p:cBhvr additive="base">
                                        <p:cTn id="12" dur="500" fill="hold"/>
                                        <p:tgtEl>
                                          <p:spTgt spid="41369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58"/>
                                        </p:tgtEl>
                                        <p:attrNameLst>
                                          <p:attrName>style.visibility</p:attrName>
                                        </p:attrNameLst>
                                      </p:cBhvr>
                                      <p:to>
                                        <p:strVal val="visible"/>
                                      </p:to>
                                    </p:set>
                                    <p:anim calcmode="lin" valueType="num">
                                      <p:cBhvr additive="base">
                                        <p:cTn id="21" dur="500" fill="hold"/>
                                        <p:tgtEl>
                                          <p:spTgt spid="58"/>
                                        </p:tgtEl>
                                        <p:attrNameLst>
                                          <p:attrName>ppt_x</p:attrName>
                                        </p:attrNameLst>
                                      </p:cBhvr>
                                      <p:tavLst>
                                        <p:tav tm="0">
                                          <p:val>
                                            <p:strVal val="1+#ppt_w/2"/>
                                          </p:val>
                                        </p:tav>
                                        <p:tav tm="100000">
                                          <p:val>
                                            <p:strVal val="#ppt_x"/>
                                          </p:val>
                                        </p:tav>
                                      </p:tavLst>
                                    </p:anim>
                                    <p:anim calcmode="lin" valueType="num">
                                      <p:cBhvr additive="base">
                                        <p:cTn id="22" dur="500" fill="hold"/>
                                        <p:tgtEl>
                                          <p:spTgt spid="58"/>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1+#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additive="base">
                                        <p:cTn id="31" dur="500" fill="hold"/>
                                        <p:tgtEl>
                                          <p:spTgt spid="60"/>
                                        </p:tgtEl>
                                        <p:attrNameLst>
                                          <p:attrName>ppt_x</p:attrName>
                                        </p:attrNameLst>
                                      </p:cBhvr>
                                      <p:tavLst>
                                        <p:tav tm="0">
                                          <p:val>
                                            <p:strVal val="1+#ppt_w/2"/>
                                          </p:val>
                                        </p:tav>
                                        <p:tav tm="100000">
                                          <p:val>
                                            <p:strVal val="#ppt_x"/>
                                          </p:val>
                                        </p:tav>
                                      </p:tavLst>
                                    </p:anim>
                                    <p:anim calcmode="lin" valueType="num">
                                      <p:cBhvr additive="base">
                                        <p:cTn id="32" dur="500" fill="hold"/>
                                        <p:tgtEl>
                                          <p:spTgt spid="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2" descr="DSCN8883"/>
          <p:cNvPicPr preferRelativeResize="0">
            <a:picLocks noChangeAspect="1" noChangeArrowheads="1"/>
          </p:cNvPicPr>
          <p:nvPr/>
        </p:nvPicPr>
        <p:blipFill>
          <a:blip r:embed="rId2" cstate="print"/>
          <a:srcRect l="5648" t="30038" r="9175" b="10088"/>
          <a:stretch>
            <a:fillRect/>
          </a:stretch>
        </p:blipFill>
        <p:spPr bwMode="auto">
          <a:xfrm>
            <a:off x="36000" y="4005336"/>
            <a:ext cx="5122666" cy="2448000"/>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r>
              <a:rPr lang="en-SG" smtClean="0"/>
              <a:t>Dr. B.Satyanarayana, TIFR, Mumbai                                   Panjab University, Chandigarh                                   April 22, 2013</a:t>
            </a:r>
            <a:endParaRPr lang="en-SG" dirty="0"/>
          </a:p>
        </p:txBody>
      </p:sp>
      <p:sp>
        <p:nvSpPr>
          <p:cNvPr id="2" name="Title 1"/>
          <p:cNvSpPr>
            <a:spLocks noGrp="1"/>
          </p:cNvSpPr>
          <p:nvPr>
            <p:ph type="title"/>
          </p:nvPr>
        </p:nvSpPr>
        <p:spPr/>
        <p:txBody>
          <a:bodyPr/>
          <a:lstStyle/>
          <a:p>
            <a:r>
              <a:rPr lang="en-US" dirty="0" smtClean="0"/>
              <a:t>Picking up the tiny charges</a:t>
            </a:r>
            <a:endParaRPr lang="en-SG" dirty="0"/>
          </a:p>
        </p:txBody>
      </p:sp>
      <p:pic>
        <p:nvPicPr>
          <p:cNvPr id="58" name="Picture 2"/>
          <p:cNvPicPr>
            <a:picLocks noChangeAspect="1" noChangeArrowheads="1"/>
          </p:cNvPicPr>
          <p:nvPr/>
        </p:nvPicPr>
        <p:blipFill>
          <a:blip r:embed="rId3" cstate="print"/>
          <a:srcRect l="1775" r="1775"/>
          <a:stretch>
            <a:fillRect/>
          </a:stretch>
        </p:blipFill>
        <p:spPr bwMode="auto">
          <a:xfrm>
            <a:off x="7242381" y="1548000"/>
            <a:ext cx="1794115" cy="1800000"/>
          </a:xfrm>
          <a:prstGeom prst="rect">
            <a:avLst/>
          </a:prstGeom>
          <a:noFill/>
          <a:ln w="9525">
            <a:noFill/>
            <a:miter lim="800000"/>
            <a:headEnd/>
            <a:tailEnd/>
          </a:ln>
        </p:spPr>
      </p:pic>
      <p:sp>
        <p:nvSpPr>
          <p:cNvPr id="59" name="Content Placeholder 2"/>
          <p:cNvSpPr txBox="1">
            <a:spLocks/>
          </p:cNvSpPr>
          <p:nvPr/>
        </p:nvSpPr>
        <p:spPr>
          <a:xfrm>
            <a:off x="36000" y="1548000"/>
            <a:ext cx="3744000" cy="2462213"/>
          </a:xfrm>
          <a:prstGeom prst="rect">
            <a:avLst/>
          </a:prstGeom>
        </p:spPr>
        <p:txBody>
          <a:bodyPr>
            <a:spAutoFit/>
          </a:bodyPr>
          <a:lstStyle/>
          <a:p>
            <a:pPr marL="420624" marR="0" lvl="0" indent="-384048" algn="l" defTabSz="914400" rtl="0" eaLnBrk="1" fontAlgn="auto" latinLnBrk="0" hangingPunct="1">
              <a:spcAft>
                <a:spcPts val="0"/>
              </a:spcAft>
              <a:buSzPct val="80000"/>
              <a:buFont typeface="Wingdings" pitchFamily="2" charset="2"/>
              <a:buChar char="v"/>
              <a:tabLst/>
              <a:defRPr/>
            </a:pPr>
            <a:r>
              <a:rPr kumimoji="0" lang="en-SG" sz="1400" b="0" i="0" u="none" strike="noStrike" kern="1200" cap="none" spc="0" normalizeH="0" baseline="0" noProof="0" dirty="0" smtClean="0">
                <a:ln>
                  <a:noFill/>
                </a:ln>
                <a:effectLst/>
                <a:uLnTx/>
                <a:uFillTx/>
                <a:latin typeface="Narkisim" pitchFamily="34" charset="-79"/>
                <a:cs typeface="Narkisim" pitchFamily="34" charset="-79"/>
              </a:rPr>
              <a:t>Process: AMSc35b4c3 (0.35um CMOS)</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Input dynamic range:18fC – 1.36pC</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Input impedance: 45</a:t>
            </a:r>
            <a:r>
              <a:rPr kumimoji="0" lang="el-GR" sz="1400" b="0" i="0" u="none" strike="noStrike" kern="1200" cap="none" spc="0" normalizeH="0" baseline="0" noProof="0" dirty="0" smtClean="0">
                <a:ln>
                  <a:noFill/>
                </a:ln>
                <a:effectLst/>
                <a:uLnTx/>
                <a:uFillTx/>
                <a:cs typeface="Narkisim" pitchFamily="34" charset="-79"/>
              </a:rPr>
              <a:t>Ω</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 @350MHz</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Amplifier gain: 8mV/</a:t>
            </a:r>
            <a:r>
              <a:rPr kumimoji="0" lang="el-GR" sz="1400" b="0" i="0" u="none" strike="noStrike" kern="1200" cap="none" spc="0" normalizeH="0" baseline="0" noProof="0" dirty="0" smtClean="0">
                <a:ln>
                  <a:noFill/>
                </a:ln>
                <a:effectLst/>
                <a:uLnTx/>
                <a:uFillTx/>
                <a:cs typeface="Narkisim" pitchFamily="34" charset="-79"/>
              </a:rPr>
              <a:t>μ</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A</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3-dB Bandwidth: 274MHz</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Rise time: 1.2ns</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Comparator’s sensitivity: 2mV</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LVDS drive: 4mA</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Power per channel: &lt; 20mW</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Package: </a:t>
            </a:r>
            <a:r>
              <a:rPr kumimoji="0" lang="en-SG" sz="1400" b="0" i="0" u="none" strike="noStrike" kern="1200" cap="none" spc="0" normalizeH="0" baseline="0" noProof="0" dirty="0" smtClean="0">
                <a:ln>
                  <a:noFill/>
                </a:ln>
                <a:effectLst/>
                <a:uLnTx/>
                <a:uFillTx/>
                <a:latin typeface="Narkisim" pitchFamily="34" charset="-79"/>
                <a:cs typeface="Narkisim" pitchFamily="34" charset="-79"/>
              </a:rPr>
              <a:t>CLCC48(</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48-pin)</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Chip area: 13mm</a:t>
            </a:r>
            <a:r>
              <a:rPr kumimoji="0" lang="en-US" sz="1400" b="0" i="0" u="none" strike="noStrike" kern="1200" cap="none" spc="0" normalizeH="0" baseline="30000" noProof="0" dirty="0" smtClean="0">
                <a:ln>
                  <a:noFill/>
                </a:ln>
                <a:effectLst/>
                <a:uLnTx/>
                <a:uFillTx/>
                <a:latin typeface="Narkisim" pitchFamily="34" charset="-79"/>
                <a:cs typeface="Narkisim" pitchFamily="34" charset="-79"/>
              </a:rPr>
              <a:t>2</a:t>
            </a:r>
          </a:p>
        </p:txBody>
      </p:sp>
      <p:pic>
        <p:nvPicPr>
          <p:cNvPr id="60" name="Picture 59" descr="Picture3.png"/>
          <p:cNvPicPr>
            <a:picLocks noChangeAspect="1"/>
          </p:cNvPicPr>
          <p:nvPr/>
        </p:nvPicPr>
        <p:blipFill>
          <a:blip r:embed="rId4" cstate="print"/>
          <a:stretch>
            <a:fillRect/>
          </a:stretch>
        </p:blipFill>
        <p:spPr>
          <a:xfrm>
            <a:off x="5148064" y="3645336"/>
            <a:ext cx="3827655" cy="280800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pic>
      <p:pic>
        <p:nvPicPr>
          <p:cNvPr id="13" name="Picture 12" descr="DSC_2603.JPG"/>
          <p:cNvPicPr>
            <a:picLocks noChangeAspect="1"/>
          </p:cNvPicPr>
          <p:nvPr/>
        </p:nvPicPr>
        <p:blipFill>
          <a:blip r:embed="rId5" cstate="print"/>
          <a:srcRect l="69412" t="56401" r="11413" b="14430"/>
          <a:stretch>
            <a:fillRect/>
          </a:stretch>
        </p:blipFill>
        <p:spPr>
          <a:xfrm>
            <a:off x="5364088" y="1548000"/>
            <a:ext cx="1781600" cy="1800000"/>
          </a:xfrm>
          <a:prstGeom prst="rect">
            <a:avLst/>
          </a:prstGeom>
        </p:spPr>
      </p:pic>
      <p:pic>
        <p:nvPicPr>
          <p:cNvPr id="2050" name="Picture 2"/>
          <p:cNvPicPr>
            <a:picLocks noChangeAspect="1" noChangeArrowheads="1"/>
          </p:cNvPicPr>
          <p:nvPr/>
        </p:nvPicPr>
        <p:blipFill>
          <a:blip r:embed="rId6" cstate="print"/>
          <a:stretch>
            <a:fillRect/>
          </a:stretch>
        </p:blipFill>
        <p:spPr bwMode="auto">
          <a:xfrm>
            <a:off x="3409372" y="1548000"/>
            <a:ext cx="1686228" cy="2412000"/>
          </a:xfrm>
          <a:prstGeom prst="rect">
            <a:avLst/>
          </a:prstGeom>
          <a:noFill/>
          <a:ln>
            <a:noFill/>
          </a:ln>
        </p:spPr>
      </p:pic>
      <p:sp>
        <p:nvSpPr>
          <p:cNvPr id="10" name="Slide Number Placeholder 9"/>
          <p:cNvSpPr>
            <a:spLocks noGrp="1"/>
          </p:cNvSpPr>
          <p:nvPr>
            <p:ph type="sldNum" sz="quarter" idx="12"/>
          </p:nvPr>
        </p:nvSpPr>
        <p:spPr/>
        <p:txBody>
          <a:bodyPr/>
          <a:lstStyle/>
          <a:p>
            <a:fld id="{5D0D82D1-030A-4AF5-855D-82A44DD93AEE}" type="slidenum">
              <a:rPr lang="en-US" smtClean="0"/>
              <a:pPr/>
              <a:t>58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500" fill="hold"/>
                                        <p:tgtEl>
                                          <p:spTgt spid="76"/>
                                        </p:tgtEl>
                                        <p:attrNameLst>
                                          <p:attrName>ppt_x</p:attrName>
                                        </p:attrNameLst>
                                      </p:cBhvr>
                                      <p:tavLst>
                                        <p:tav tm="0">
                                          <p:val>
                                            <p:strVal val="0-#ppt_w/2"/>
                                          </p:val>
                                        </p:tav>
                                        <p:tav tm="100000">
                                          <p:val>
                                            <p:strVal val="#ppt_x"/>
                                          </p:val>
                                        </p:tav>
                                      </p:tavLst>
                                    </p:anim>
                                    <p:anim calcmode="lin" valueType="num">
                                      <p:cBhvr additive="base">
                                        <p:cTn id="8" dur="500" fill="hold"/>
                                        <p:tgtEl>
                                          <p:spTgt spid="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RPCDAQ module</a:t>
            </a:r>
            <a:endParaRPr lang="en-SG" dirty="0"/>
          </a:p>
        </p:txBody>
      </p:sp>
      <p:sp>
        <p:nvSpPr>
          <p:cNvPr id="357" name="Content Placeholder 1"/>
          <p:cNvSpPr txBox="1">
            <a:spLocks/>
          </p:cNvSpPr>
          <p:nvPr/>
        </p:nvSpPr>
        <p:spPr>
          <a:xfrm>
            <a:off x="107504" y="1180484"/>
            <a:ext cx="2160240" cy="5339923"/>
          </a:xfrm>
          <a:prstGeom prst="rect">
            <a:avLst/>
          </a:prstGeom>
        </p:spPr>
        <p:txBody>
          <a:bodyPr vert="horz" wrap="square" lIns="91440" tIns="45720" rIns="91440" bIns="45720" rtlCol="0">
            <a:spAutoFit/>
          </a:bodyPr>
          <a:lstStyle/>
          <a:p>
            <a:pPr marL="216000" indent="-216000">
              <a:spcAft>
                <a:spcPts val="600"/>
              </a:spcAft>
              <a:buSzPct val="80000"/>
              <a:buFont typeface="Wingdings 2"/>
              <a:buChar char=""/>
              <a:defRPr/>
            </a:pPr>
            <a:r>
              <a:rPr lang="en-US" sz="2800" dirty="0" smtClean="0">
                <a:solidFill>
                  <a:prstClr val="white"/>
                </a:solidFill>
                <a:latin typeface="Narkisim" pitchFamily="34" charset="-79"/>
                <a:cs typeface="Narkisim" pitchFamily="34" charset="-79"/>
              </a:rPr>
              <a:t>Design of the shaded building blocks completed.</a:t>
            </a:r>
          </a:p>
          <a:p>
            <a:pPr marL="216000" indent="-216000">
              <a:spcAft>
                <a:spcPts val="600"/>
              </a:spcAft>
              <a:buSzPct val="80000"/>
              <a:buFont typeface="Wingdings 2"/>
              <a:buChar char=""/>
              <a:defRPr/>
            </a:pPr>
            <a:r>
              <a:rPr lang="en-US" sz="2800" dirty="0" smtClean="0">
                <a:solidFill>
                  <a:prstClr val="white"/>
                </a:solidFill>
                <a:latin typeface="Narkisim" pitchFamily="34" charset="-79"/>
                <a:cs typeface="Narkisim" pitchFamily="34" charset="-79"/>
              </a:rPr>
              <a:t>Waveform sampler is not part of the board for the engineering module</a:t>
            </a:r>
          </a:p>
        </p:txBody>
      </p:sp>
      <p:pic>
        <p:nvPicPr>
          <p:cNvPr id="1027" name="Picture 3"/>
          <p:cNvPicPr>
            <a:picLocks noChangeAspect="1" noChangeArrowheads="1"/>
          </p:cNvPicPr>
          <p:nvPr/>
        </p:nvPicPr>
        <p:blipFill>
          <a:blip r:embed="rId2" cstate="print"/>
          <a:srcRect l="1573" r="1573"/>
          <a:stretch>
            <a:fillRect/>
          </a:stretch>
        </p:blipFill>
        <p:spPr bwMode="auto">
          <a:xfrm>
            <a:off x="2385130" y="940643"/>
            <a:ext cx="6651366" cy="5800725"/>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AEC77EA8-29BB-41A8-8B2D-70A42895FD1B}" type="slidenum">
              <a:rPr lang="en-IN" smtClean="0">
                <a:solidFill>
                  <a:prstClr val="white">
                    <a:shade val="50000"/>
                  </a:prstClr>
                </a:solidFill>
              </a:rPr>
              <a:pPr/>
              <a:t>59</a:t>
            </a:fld>
            <a:endParaRPr lang="en-IN" dirty="0">
              <a:solidFill>
                <a:prstClr val="white">
                  <a:shade val="50000"/>
                </a:prstClr>
              </a:solidFill>
            </a:endParaRPr>
          </a:p>
        </p:txBody>
      </p:sp>
      <p:sp>
        <p:nvSpPr>
          <p:cNvPr id="9" name="Footer Placeholder 8"/>
          <p:cNvSpPr>
            <a:spLocks noGrp="1"/>
          </p:cNvSpPr>
          <p:nvPr>
            <p:ph type="ftr" sz="quarter" idx="11"/>
          </p:nvPr>
        </p:nvSpPr>
        <p:spPr/>
        <p:txBody>
          <a:bodyPr/>
          <a:lstStyle/>
          <a:p>
            <a:r>
              <a:rPr lang="en-IN" smtClean="0">
                <a:solidFill>
                  <a:prstClr val="white">
                    <a:shade val="50000"/>
                  </a:prstClr>
                </a:solidFill>
              </a:rPr>
              <a:t>Dr. B.Satyanarayana, TIFR, Mumbai                                   Panjab University, Chandigarh                                   April 22, 2013</a:t>
            </a:r>
            <a:endParaRPr lang="en-IN" dirty="0">
              <a:solidFill>
                <a:prstClr val="white">
                  <a:shade val="50000"/>
                </a:prst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6000" y="1548000"/>
            <a:ext cx="5544000" cy="4860000"/>
          </a:xfrm>
        </p:spPr>
        <p:txBody>
          <a:bodyPr>
            <a:normAutofit/>
          </a:bodyPr>
          <a:lstStyle/>
          <a:p>
            <a:pPr marL="180000" indent="-180000">
              <a:lnSpc>
                <a:spcPct val="110000"/>
              </a:lnSpc>
            </a:pPr>
            <a:r>
              <a:rPr lang="en-IN" sz="1800" dirty="0" smtClean="0"/>
              <a:t>India had a long tradition of carrying out </a:t>
            </a:r>
            <a:r>
              <a:rPr lang="en-US" sz="1800" dirty="0" smtClean="0"/>
              <a:t>High Energy Physics research</a:t>
            </a:r>
            <a:r>
              <a:rPr lang="en-IN" sz="1800" dirty="0" smtClean="0"/>
              <a:t> </a:t>
            </a:r>
            <a:r>
              <a:rPr lang="en-US" sz="1800" dirty="0" smtClean="0"/>
              <a:t>using </a:t>
            </a:r>
            <a:r>
              <a:rPr lang="en-IN" sz="1800" dirty="0" smtClean="0"/>
              <a:t>deepest underground laboratories in the world </a:t>
            </a:r>
            <a:r>
              <a:rPr lang="en-US" sz="1800" dirty="0" smtClean="0"/>
              <a:t>at Kolar Gold Fields during 1952-92.</a:t>
            </a:r>
          </a:p>
          <a:p>
            <a:pPr marL="180000" indent="-180000">
              <a:lnSpc>
                <a:spcPct val="110000"/>
              </a:lnSpc>
            </a:pPr>
            <a:r>
              <a:rPr lang="en-US" sz="1800" dirty="0" smtClean="0"/>
              <a:t>Indian initiative in neutrino physics goes back to nearly 50 years.</a:t>
            </a:r>
          </a:p>
          <a:p>
            <a:pPr marL="180000" indent="-180000">
              <a:lnSpc>
                <a:spcPct val="110000"/>
              </a:lnSpc>
            </a:pPr>
            <a:r>
              <a:rPr lang="en-US" sz="1800" dirty="0" smtClean="0"/>
              <a:t>Demonstrated for the first time, the feasibility of doing neutrino experiments at KGF.</a:t>
            </a:r>
          </a:p>
          <a:p>
            <a:pPr marL="180000" indent="-180000">
              <a:lnSpc>
                <a:spcPct val="110000"/>
              </a:lnSpc>
            </a:pPr>
            <a:r>
              <a:rPr lang="en-US" sz="1800" dirty="0" smtClean="0"/>
              <a:t>International collaboration experiment to detect atmospheric neutrinos started at KGF in 1964.</a:t>
            </a:r>
          </a:p>
          <a:p>
            <a:pPr marL="180000" indent="-180000">
              <a:lnSpc>
                <a:spcPct val="110000"/>
              </a:lnSpc>
            </a:pPr>
            <a:r>
              <a:rPr lang="en-IN" sz="1800" dirty="0" smtClean="0">
                <a:solidFill>
                  <a:srgbClr val="FF0000"/>
                </a:solidFill>
              </a:rPr>
              <a:t>First atmospheric neutrino was detected at KGF at a depth of 2.3km way back in 1965 by the TIFR-Osaka-Durham group.</a:t>
            </a:r>
          </a:p>
          <a:p>
            <a:pPr marL="180000" indent="-180000">
              <a:lnSpc>
                <a:spcPct val="110000"/>
              </a:lnSpc>
            </a:pPr>
            <a:r>
              <a:rPr lang="en-IN" sz="1800" dirty="0" smtClean="0"/>
              <a:t>During early 80s dedicated detectors were setup at KGF  by TIFR-Osaka collaboration to look for proton decay.</a:t>
            </a:r>
            <a:endParaRPr lang="en-US" sz="1800" dirty="0" smtClean="0"/>
          </a:p>
        </p:txBody>
      </p:sp>
      <p:pic>
        <p:nvPicPr>
          <p:cNvPr id="8" name="Picture 7" descr="shaft.jpg"/>
          <p:cNvPicPr>
            <a:picLocks noChangeAspect="1"/>
          </p:cNvPicPr>
          <p:nvPr/>
        </p:nvPicPr>
        <p:blipFill>
          <a:blip r:embed="rId2" cstate="print"/>
          <a:srcRect l="1944" t="640" r="1944" b="1279"/>
          <a:stretch>
            <a:fillRect/>
          </a:stretch>
        </p:blipFill>
        <p:spPr>
          <a:xfrm>
            <a:off x="5758822" y="1548000"/>
            <a:ext cx="3133658" cy="4860000"/>
          </a:xfrm>
          <a:prstGeom prst="rect">
            <a:avLst/>
          </a:prstGeom>
          <a:ln>
            <a:noFill/>
          </a:ln>
          <a:effectLst>
            <a:softEdge rad="112500"/>
          </a:effectLst>
        </p:spPr>
      </p:pic>
      <p:sp>
        <p:nvSpPr>
          <p:cNvPr id="6" name="Title 5"/>
          <p:cNvSpPr>
            <a:spLocks noGrp="1"/>
          </p:cNvSpPr>
          <p:nvPr>
            <p:ph type="title"/>
          </p:nvPr>
        </p:nvSpPr>
        <p:spPr/>
        <p:txBody>
          <a:bodyPr>
            <a:normAutofit fontScale="90000"/>
          </a:bodyPr>
          <a:lstStyle/>
          <a:p>
            <a:r>
              <a:rPr lang="en-US" dirty="0" smtClean="0"/>
              <a:t>History of neutrino physics in India</a:t>
            </a:r>
            <a:endParaRPr lang="en-SG" dirty="0"/>
          </a:p>
        </p:txBody>
      </p:sp>
      <p:sp>
        <p:nvSpPr>
          <p:cNvPr id="4" name="Footer Placeholder 3"/>
          <p:cNvSpPr>
            <a:spLocks noGrp="1"/>
          </p:cNvSpPr>
          <p:nvPr>
            <p:ph type="ftr" sz="quarter" idx="11"/>
          </p:nvPr>
        </p:nvSpPr>
        <p:spPr/>
        <p:txBody>
          <a:bodyPr/>
          <a:lstStyle/>
          <a:p>
            <a:r>
              <a:rPr lang="en-SG" smtClean="0"/>
              <a:t>Dr. B.Satyanarayana, TIFR, Mumbai                                   Panjab University, Chandigarh                                   April 22, 2013</a:t>
            </a:r>
            <a:endParaRPr lang="en-SG" dirty="0"/>
          </a:p>
        </p:txBody>
      </p:sp>
      <p:sp>
        <p:nvSpPr>
          <p:cNvPr id="9" name="TextBox 8"/>
          <p:cNvSpPr txBox="1"/>
          <p:nvPr/>
        </p:nvSpPr>
        <p:spPr>
          <a:xfrm>
            <a:off x="5866548" y="1628840"/>
            <a:ext cx="2340000" cy="338554"/>
          </a:xfrm>
          <a:prstGeom prst="rect">
            <a:avLst/>
          </a:prstGeom>
          <a:noFill/>
        </p:spPr>
        <p:txBody>
          <a:bodyPr wrap="square" rtlCol="0">
            <a:spAutoFit/>
          </a:bodyPr>
          <a:lstStyle/>
          <a:p>
            <a:r>
              <a:rPr lang="en-US" sz="1600" dirty="0" smtClean="0">
                <a:solidFill>
                  <a:srgbClr val="FF0000"/>
                </a:solidFill>
                <a:latin typeface="Narkisim" pitchFamily="34" charset="-79"/>
                <a:cs typeface="Narkisim" pitchFamily="34" charset="-79"/>
              </a:rPr>
              <a:t>KGF underground shaft</a:t>
            </a:r>
            <a:endParaRPr lang="en-SG" sz="1600" dirty="0">
              <a:solidFill>
                <a:srgbClr val="FF0000"/>
              </a:solidFill>
              <a:latin typeface="Narkisim" pitchFamily="34" charset="-79"/>
              <a:cs typeface="Narkisim" pitchFamily="34" charset="-79"/>
            </a:endParaRPr>
          </a:p>
        </p:txBody>
      </p:sp>
      <p:sp>
        <p:nvSpPr>
          <p:cNvPr id="10" name="Slide Number Placeholder 9"/>
          <p:cNvSpPr>
            <a:spLocks noGrp="1"/>
          </p:cNvSpPr>
          <p:nvPr>
            <p:ph type="sldNum" sz="quarter" idx="12"/>
          </p:nvPr>
        </p:nvSpPr>
        <p:spPr/>
        <p:txBody>
          <a:bodyPr/>
          <a:lstStyle/>
          <a:p>
            <a:fld id="{5D0D82D1-030A-4AF5-855D-82A44DD93AEE}" type="slidenum">
              <a:rPr lang="en-US" smtClean="0"/>
              <a:pPr/>
              <a:t>6</a:t>
            </a:fld>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ICAL TDC specifications</a:t>
            </a:r>
            <a:endParaRPr lang="en-IN" dirty="0"/>
          </a:p>
        </p:txBody>
      </p:sp>
      <p:pic>
        <p:nvPicPr>
          <p:cNvPr id="1026" name="Picture 2"/>
          <p:cNvPicPr>
            <a:picLocks noGrp="1" noChangeAspect="1" noChangeArrowheads="1"/>
          </p:cNvPicPr>
          <p:nvPr>
            <p:ph idx="1"/>
          </p:nvPr>
        </p:nvPicPr>
        <p:blipFill>
          <a:blip r:embed="rId2" cstate="print"/>
          <a:srcRect l="14801" t="13901" r="14800" b="12386"/>
          <a:stretch>
            <a:fillRect/>
          </a:stretch>
        </p:blipFill>
        <p:spPr bwMode="auto">
          <a:xfrm>
            <a:off x="72000" y="1412776"/>
            <a:ext cx="9000000" cy="4704545"/>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r>
              <a:rPr lang="en-IN" smtClean="0">
                <a:solidFill>
                  <a:prstClr val="white">
                    <a:shade val="50000"/>
                  </a:prstClr>
                </a:solidFill>
              </a:rPr>
              <a:t>Dr. B.Satyanarayana, TIFR, Mumbai                                   Panjab University, Chandigarh                                   April 22, 2013</a:t>
            </a:r>
            <a:endParaRPr lang="en-IN" dirty="0">
              <a:solidFill>
                <a:prstClr val="white">
                  <a:shade val="50000"/>
                </a:prstClr>
              </a:solidFill>
            </a:endParaRPr>
          </a:p>
        </p:txBody>
      </p:sp>
      <p:sp>
        <p:nvSpPr>
          <p:cNvPr id="5" name="Slide Number Placeholder 4"/>
          <p:cNvSpPr>
            <a:spLocks noGrp="1"/>
          </p:cNvSpPr>
          <p:nvPr>
            <p:ph type="sldNum" sz="quarter" idx="12"/>
          </p:nvPr>
        </p:nvSpPr>
        <p:spPr/>
        <p:txBody>
          <a:bodyPr/>
          <a:lstStyle/>
          <a:p>
            <a:fld id="{AEC77EA8-29BB-41A8-8B2D-70A42895FD1B}" type="slidenum">
              <a:rPr lang="en-IN" smtClean="0">
                <a:solidFill>
                  <a:prstClr val="white">
                    <a:shade val="50000"/>
                  </a:prstClr>
                </a:solidFill>
              </a:rPr>
              <a:pPr/>
              <a:t>60</a:t>
            </a:fld>
            <a:endParaRPr lang="en-IN" dirty="0">
              <a:solidFill>
                <a:prstClr val="white">
                  <a:shade val="50000"/>
                </a:prstClr>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ASIC based TDC device</a:t>
            </a:r>
            <a:endParaRPr lang="en-SG" dirty="0"/>
          </a:p>
        </p:txBody>
      </p:sp>
      <p:sp>
        <p:nvSpPr>
          <p:cNvPr id="15" name="Content Placeholder 14"/>
          <p:cNvSpPr>
            <a:spLocks noGrp="1"/>
          </p:cNvSpPr>
          <p:nvPr>
            <p:ph sz="half" idx="1"/>
          </p:nvPr>
        </p:nvSpPr>
        <p:spPr>
          <a:xfrm>
            <a:off x="26094" y="1576409"/>
            <a:ext cx="5220080" cy="4924425"/>
          </a:xfrm>
        </p:spPr>
        <p:txBody>
          <a:bodyPr wrap="square">
            <a:normAutofit fontScale="70000" lnSpcReduction="20000"/>
          </a:bodyPr>
          <a:lstStyle/>
          <a:p>
            <a:pPr>
              <a:lnSpc>
                <a:spcPct val="120000"/>
              </a:lnSpc>
              <a:spcBef>
                <a:spcPts val="0"/>
              </a:spcBef>
              <a:spcAft>
                <a:spcPts val="0"/>
              </a:spcAft>
            </a:pPr>
            <a:r>
              <a:rPr lang="en-US" dirty="0" smtClean="0"/>
              <a:t>Principle</a:t>
            </a:r>
          </a:p>
          <a:p>
            <a:pPr lvl="1">
              <a:lnSpc>
                <a:spcPct val="120000"/>
              </a:lnSpc>
              <a:spcBef>
                <a:spcPts val="0"/>
              </a:spcBef>
              <a:spcAft>
                <a:spcPts val="0"/>
              </a:spcAft>
            </a:pPr>
            <a:r>
              <a:rPr lang="en-US" dirty="0" smtClean="0"/>
              <a:t>Two fine TDCs to measure start/stop distance to clock edge (T</a:t>
            </a:r>
            <a:r>
              <a:rPr lang="en-US" baseline="-25000" dirty="0" smtClean="0"/>
              <a:t>1</a:t>
            </a:r>
            <a:r>
              <a:rPr lang="en-US" dirty="0" smtClean="0"/>
              <a:t>, T</a:t>
            </a:r>
            <a:r>
              <a:rPr lang="en-US" baseline="-25000" dirty="0" smtClean="0"/>
              <a:t>2</a:t>
            </a:r>
            <a:r>
              <a:rPr lang="en-US" dirty="0" smtClean="0"/>
              <a:t>)</a:t>
            </a:r>
          </a:p>
          <a:p>
            <a:pPr lvl="1">
              <a:lnSpc>
                <a:spcPct val="120000"/>
              </a:lnSpc>
              <a:spcBef>
                <a:spcPts val="0"/>
              </a:spcBef>
              <a:spcAft>
                <a:spcPts val="0"/>
              </a:spcAft>
            </a:pPr>
            <a:r>
              <a:rPr lang="en-US" dirty="0" smtClean="0"/>
              <a:t>Coarse TDC to count the number of clocks between start and stop (T</a:t>
            </a:r>
            <a:r>
              <a:rPr lang="en-US" baseline="-25000" dirty="0" smtClean="0"/>
              <a:t>3</a:t>
            </a:r>
            <a:r>
              <a:rPr lang="en-US" dirty="0" smtClean="0"/>
              <a:t>)</a:t>
            </a:r>
          </a:p>
          <a:p>
            <a:pPr lvl="1">
              <a:lnSpc>
                <a:spcPct val="120000"/>
              </a:lnSpc>
              <a:spcBef>
                <a:spcPts val="0"/>
              </a:spcBef>
              <a:spcAft>
                <a:spcPts val="0"/>
              </a:spcAft>
            </a:pPr>
            <a:r>
              <a:rPr lang="en-US" dirty="0" smtClean="0"/>
              <a:t>TDC output = T</a:t>
            </a:r>
            <a:r>
              <a:rPr lang="en-US" baseline="-25000" dirty="0" smtClean="0"/>
              <a:t>3</a:t>
            </a:r>
            <a:r>
              <a:rPr lang="en-US" dirty="0" smtClean="0"/>
              <a:t>+T</a:t>
            </a:r>
            <a:r>
              <a:rPr lang="en-US" baseline="-25000" dirty="0" smtClean="0"/>
              <a:t>1</a:t>
            </a:r>
            <a:r>
              <a:rPr lang="en-US" dirty="0" smtClean="0"/>
              <a:t>-T</a:t>
            </a:r>
            <a:r>
              <a:rPr lang="en-US" baseline="-25000" dirty="0" smtClean="0"/>
              <a:t>2</a:t>
            </a:r>
          </a:p>
          <a:p>
            <a:pPr>
              <a:lnSpc>
                <a:spcPct val="120000"/>
              </a:lnSpc>
              <a:spcBef>
                <a:spcPts val="0"/>
              </a:spcBef>
              <a:spcAft>
                <a:spcPts val="0"/>
              </a:spcAft>
            </a:pPr>
            <a:r>
              <a:rPr lang="en-US" dirty="0" smtClean="0"/>
              <a:t> Specifications</a:t>
            </a:r>
          </a:p>
          <a:p>
            <a:pPr lvl="1">
              <a:lnSpc>
                <a:spcPct val="120000"/>
              </a:lnSpc>
              <a:spcBef>
                <a:spcPts val="0"/>
              </a:spcBef>
              <a:spcAft>
                <a:spcPts val="0"/>
              </a:spcAft>
            </a:pPr>
            <a:r>
              <a:rPr lang="en-US" dirty="0" smtClean="0"/>
              <a:t>Currently a single-hit TDC, can be adapted to multi-hit</a:t>
            </a:r>
          </a:p>
          <a:p>
            <a:pPr lvl="1">
              <a:lnSpc>
                <a:spcPct val="120000"/>
              </a:lnSpc>
              <a:spcBef>
                <a:spcPts val="0"/>
              </a:spcBef>
              <a:spcAft>
                <a:spcPts val="0"/>
              </a:spcAft>
            </a:pPr>
            <a:r>
              <a:rPr lang="en-US" dirty="0" smtClean="0"/>
              <a:t>20 bit parallel output</a:t>
            </a:r>
          </a:p>
          <a:p>
            <a:pPr lvl="1">
              <a:lnSpc>
                <a:spcPct val="120000"/>
              </a:lnSpc>
              <a:spcBef>
                <a:spcPts val="0"/>
              </a:spcBef>
              <a:spcAft>
                <a:spcPts val="0"/>
              </a:spcAft>
            </a:pPr>
            <a:r>
              <a:rPr lang="en-US" dirty="0" smtClean="0"/>
              <a:t>Clock period, </a:t>
            </a:r>
            <a:r>
              <a:rPr lang="en-US" dirty="0" err="1" smtClean="0"/>
              <a:t>T</a:t>
            </a:r>
            <a:r>
              <a:rPr lang="en-US" baseline="-25000" dirty="0" err="1" smtClean="0"/>
              <a:t>c</a:t>
            </a:r>
            <a:r>
              <a:rPr lang="en-US" dirty="0" smtClean="0"/>
              <a:t> = 4ns</a:t>
            </a:r>
          </a:p>
          <a:p>
            <a:pPr lvl="1">
              <a:lnSpc>
                <a:spcPct val="120000"/>
              </a:lnSpc>
              <a:spcBef>
                <a:spcPts val="0"/>
              </a:spcBef>
              <a:spcAft>
                <a:spcPts val="0"/>
              </a:spcAft>
            </a:pPr>
            <a:r>
              <a:rPr lang="en-US" dirty="0" smtClean="0"/>
              <a:t>Fine TDC interval, </a:t>
            </a:r>
            <a:r>
              <a:rPr lang="en-US" dirty="0" err="1" smtClean="0"/>
              <a:t>T</a:t>
            </a:r>
            <a:r>
              <a:rPr lang="en-US" baseline="-25000" dirty="0" err="1" smtClean="0"/>
              <a:t>c</a:t>
            </a:r>
            <a:r>
              <a:rPr lang="en-US" dirty="0" smtClean="0"/>
              <a:t>/32 = 125ps</a:t>
            </a:r>
          </a:p>
          <a:p>
            <a:pPr lvl="1">
              <a:lnSpc>
                <a:spcPct val="120000"/>
              </a:lnSpc>
              <a:spcBef>
                <a:spcPts val="0"/>
              </a:spcBef>
              <a:spcAft>
                <a:spcPts val="0"/>
              </a:spcAft>
            </a:pPr>
            <a:r>
              <a:rPr lang="en-US" dirty="0" smtClean="0"/>
              <a:t>Fine TDC output: 5 bits</a:t>
            </a:r>
          </a:p>
          <a:p>
            <a:pPr lvl="1">
              <a:lnSpc>
                <a:spcPct val="120000"/>
              </a:lnSpc>
              <a:spcBef>
                <a:spcPts val="0"/>
              </a:spcBef>
              <a:spcAft>
                <a:spcPts val="0"/>
              </a:spcAft>
            </a:pPr>
            <a:r>
              <a:rPr lang="en-US" dirty="0" smtClean="0"/>
              <a:t>Coarse TDC interval: 2</a:t>
            </a:r>
            <a:r>
              <a:rPr lang="en-US" baseline="30000" dirty="0" smtClean="0"/>
              <a:t>15 </a:t>
            </a:r>
            <a:r>
              <a:rPr lang="en-US" dirty="0" smtClean="0"/>
              <a:t>* </a:t>
            </a:r>
            <a:r>
              <a:rPr lang="en-US" dirty="0" err="1" smtClean="0"/>
              <a:t>T</a:t>
            </a:r>
            <a:r>
              <a:rPr lang="en-US" baseline="-25000" dirty="0" err="1" smtClean="0"/>
              <a:t>c</a:t>
            </a:r>
            <a:r>
              <a:rPr lang="en-US" dirty="0" smtClean="0"/>
              <a:t> = 131.072</a:t>
            </a:r>
            <a:r>
              <a:rPr lang="en-US" dirty="0" smtClean="0">
                <a:latin typeface="Symbol" pitchFamily="18" charset="2"/>
              </a:rPr>
              <a:t>m</a:t>
            </a:r>
            <a:r>
              <a:rPr lang="en-US" dirty="0" smtClean="0"/>
              <a:t>s</a:t>
            </a:r>
          </a:p>
          <a:p>
            <a:pPr lvl="1">
              <a:lnSpc>
                <a:spcPct val="120000"/>
              </a:lnSpc>
              <a:spcBef>
                <a:spcPts val="0"/>
              </a:spcBef>
              <a:spcAft>
                <a:spcPts val="0"/>
              </a:spcAft>
            </a:pPr>
            <a:r>
              <a:rPr lang="en-US" dirty="0" smtClean="0"/>
              <a:t>Coarse TDC output: 15 bits</a:t>
            </a:r>
          </a:p>
          <a:p>
            <a:pPr>
              <a:lnSpc>
                <a:spcPct val="120000"/>
              </a:lnSpc>
              <a:spcBef>
                <a:spcPts val="0"/>
              </a:spcBef>
              <a:spcAft>
                <a:spcPts val="0"/>
              </a:spcAft>
            </a:pPr>
            <a:r>
              <a:rPr lang="en-US" dirty="0" smtClean="0"/>
              <a:t>The chip has arrived, evaluation tests are in progress it IITM</a:t>
            </a:r>
          </a:p>
        </p:txBody>
      </p:sp>
      <p:sp>
        <p:nvSpPr>
          <p:cNvPr id="19" name="TextBox 18"/>
          <p:cNvSpPr txBox="1"/>
          <p:nvPr/>
        </p:nvSpPr>
        <p:spPr>
          <a:xfrm>
            <a:off x="5400600" y="5373216"/>
            <a:ext cx="3563888" cy="646331"/>
          </a:xfrm>
          <a:prstGeom prst="rect">
            <a:avLst/>
          </a:prstGeom>
          <a:noFill/>
        </p:spPr>
        <p:txBody>
          <a:bodyPr wrap="square" rtlCol="0">
            <a:spAutoFit/>
          </a:bodyPr>
          <a:lstStyle/>
          <a:p>
            <a:r>
              <a:rPr lang="en-US" dirty="0" smtClean="0">
                <a:solidFill>
                  <a:schemeClr val="bg1"/>
                </a:solidFill>
              </a:rPr>
              <a:t>CMEMS is also coming up with an ASIC with similar specs.</a:t>
            </a:r>
            <a:endParaRPr lang="en-SG" dirty="0">
              <a:solidFill>
                <a:schemeClr val="bg1"/>
              </a:solidFill>
            </a:endParaRPr>
          </a:p>
        </p:txBody>
      </p:sp>
      <p:sp>
        <p:nvSpPr>
          <p:cNvPr id="21" name="Footer Placeholder 2"/>
          <p:cNvSpPr>
            <a:spLocks noGrp="1"/>
          </p:cNvSpPr>
          <p:nvPr>
            <p:ph type="ftr" sz="quarter" idx="11"/>
          </p:nvPr>
        </p:nvSpPr>
        <p:spPr>
          <a:xfrm>
            <a:off x="0" y="6333070"/>
            <a:ext cx="8640000" cy="360000"/>
          </a:xfrm>
        </p:spPr>
        <p:txBody>
          <a:bodyPr/>
          <a:lstStyle/>
          <a:p>
            <a:r>
              <a:rPr lang="nn-NO" smtClean="0"/>
              <a:t>Dr. B.Satyanarayana, TIFR, Mumbai                                   Panjab University, Chandigarh                                   April 22, 2013</a:t>
            </a:r>
            <a:endParaRPr lang="en-SG" dirty="0"/>
          </a:p>
        </p:txBody>
      </p:sp>
      <p:pic>
        <p:nvPicPr>
          <p:cNvPr id="377858" name="Picture 2"/>
          <p:cNvPicPr>
            <a:picLocks noChangeAspect="1" noChangeArrowheads="1"/>
          </p:cNvPicPr>
          <p:nvPr/>
        </p:nvPicPr>
        <p:blipFill>
          <a:blip r:embed="rId2" cstate="print"/>
          <a:srcRect l="1979" r="2638" b="1369"/>
          <a:stretch>
            <a:fillRect/>
          </a:stretch>
        </p:blipFill>
        <p:spPr bwMode="auto">
          <a:xfrm>
            <a:off x="4929191" y="1939956"/>
            <a:ext cx="4155986" cy="4140000"/>
          </a:xfrm>
          <a:prstGeom prst="rect">
            <a:avLst/>
          </a:prstGeom>
          <a:noFill/>
          <a:ln w="9525">
            <a:noFill/>
            <a:miter lim="800000"/>
            <a:headEnd/>
            <a:tailEnd/>
          </a:ln>
          <a:effectLst/>
        </p:spPr>
      </p:pic>
      <p:sp>
        <p:nvSpPr>
          <p:cNvPr id="7" name="Slide Number Placeholder 6"/>
          <p:cNvSpPr>
            <a:spLocks noGrp="1"/>
          </p:cNvSpPr>
          <p:nvPr>
            <p:ph type="sldNum" sz="quarter" idx="12"/>
          </p:nvPr>
        </p:nvSpPr>
        <p:spPr/>
        <p:txBody>
          <a:bodyPr/>
          <a:lstStyle/>
          <a:p>
            <a:fld id="{5D0D82D1-030A-4AF5-855D-82A44DD93AEE}" type="slidenum">
              <a:rPr lang="en-US" smtClean="0"/>
              <a:pPr/>
              <a:t>61</a:t>
            </a:fld>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interface specifications</a:t>
            </a:r>
            <a:endParaRPr lang="en-US" dirty="0"/>
          </a:p>
        </p:txBody>
      </p:sp>
      <p:sp>
        <p:nvSpPr>
          <p:cNvPr id="3" name="Content Placeholder 2"/>
          <p:cNvSpPr>
            <a:spLocks noGrp="1"/>
          </p:cNvSpPr>
          <p:nvPr>
            <p:ph idx="1"/>
          </p:nvPr>
        </p:nvSpPr>
        <p:spPr/>
        <p:txBody>
          <a:bodyPr>
            <a:normAutofit/>
          </a:bodyPr>
          <a:lstStyle/>
          <a:p>
            <a:r>
              <a:rPr lang="en-US" sz="2000" dirty="0" smtClean="0"/>
              <a:t>Data traffic into RPC-DAQ is Configuration/ commands – Beginning or rarely Broad cast/ Multicast – UDP protocol with/higher layer check </a:t>
            </a:r>
          </a:p>
          <a:p>
            <a:r>
              <a:rPr lang="en-US" sz="2000" dirty="0" smtClean="0"/>
              <a:t>Data traffic out of RPC-DAQ is relatively high (45/332kbps)</a:t>
            </a:r>
          </a:p>
          <a:p>
            <a:r>
              <a:rPr lang="en-US" sz="2000" dirty="0" smtClean="0"/>
              <a:t>We will use a TCP/IP based network interface to send and receive data from front-end to the back-end. TCP/IP over UTP or optical fiber is a reliable protocol over long distances.</a:t>
            </a:r>
          </a:p>
          <a:p>
            <a:r>
              <a:rPr lang="en-US" sz="2000" dirty="0" smtClean="0"/>
              <a:t>Hardwired network protocol – Wiznet 5300 chip is used</a:t>
            </a:r>
            <a:endParaRPr lang="en-US" sz="2000" dirty="0"/>
          </a:p>
        </p:txBody>
      </p:sp>
      <p:sp>
        <p:nvSpPr>
          <p:cNvPr id="6" name="Footer Placeholder 5"/>
          <p:cNvSpPr>
            <a:spLocks noGrp="1"/>
          </p:cNvSpPr>
          <p:nvPr>
            <p:ph type="ftr" sz="quarter" idx="11"/>
          </p:nvPr>
        </p:nvSpPr>
        <p:spPr/>
        <p:txBody>
          <a:bodyPr/>
          <a:lstStyle/>
          <a:p>
            <a:r>
              <a:rPr lang="nn-NO" smtClean="0"/>
              <a:t>Dr. B.Satyanarayana, TIFR, Mumbai                                   Panjab University, Chandigarh                                   April 22, 2013</a:t>
            </a:r>
            <a:endParaRPr lang="en-US"/>
          </a:p>
        </p:txBody>
      </p:sp>
      <p:pic>
        <p:nvPicPr>
          <p:cNvPr id="5122" name="Picture 2"/>
          <p:cNvPicPr>
            <a:picLocks noChangeAspect="1" noChangeArrowheads="1"/>
          </p:cNvPicPr>
          <p:nvPr/>
        </p:nvPicPr>
        <p:blipFill>
          <a:blip r:embed="rId2" cstate="print"/>
          <a:srcRect/>
          <a:stretch>
            <a:fillRect/>
          </a:stretch>
        </p:blipFill>
        <p:spPr bwMode="auto">
          <a:xfrm>
            <a:off x="503580" y="4005304"/>
            <a:ext cx="4644484" cy="2160000"/>
          </a:xfrm>
          <a:prstGeom prst="rect">
            <a:avLst/>
          </a:prstGeom>
          <a:noFill/>
          <a:ln w="9525">
            <a:noFill/>
            <a:miter lim="800000"/>
            <a:headEnd/>
            <a:tailEnd/>
          </a:ln>
        </p:spPr>
      </p:pic>
      <p:pic>
        <p:nvPicPr>
          <p:cNvPr id="8" name="Picture 5" descr="DSCN9921"/>
          <p:cNvPicPr>
            <a:picLocks noChangeAspect="1" noChangeArrowheads="1"/>
          </p:cNvPicPr>
          <p:nvPr/>
        </p:nvPicPr>
        <p:blipFill>
          <a:blip r:embed="rId3" cstate="print"/>
          <a:srcRect/>
          <a:stretch>
            <a:fillRect/>
          </a:stretch>
        </p:blipFill>
        <p:spPr bwMode="auto">
          <a:xfrm>
            <a:off x="5723725" y="4005304"/>
            <a:ext cx="2880723" cy="21600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5D0D82D1-030A-4AF5-855D-82A44DD93AEE}" type="slidenum">
              <a:rPr lang="en-US" smtClean="0"/>
              <a:pPr/>
              <a:t>62</a:t>
            </a:fld>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Data network architecture</a:t>
            </a:r>
            <a:endParaRPr lang="en-IN" dirty="0"/>
          </a:p>
        </p:txBody>
      </p:sp>
      <p:sp>
        <p:nvSpPr>
          <p:cNvPr id="4" name="Footer Placeholder 3"/>
          <p:cNvSpPr>
            <a:spLocks noGrp="1"/>
          </p:cNvSpPr>
          <p:nvPr>
            <p:ph type="ftr" sz="quarter" idx="11"/>
          </p:nvPr>
        </p:nvSpPr>
        <p:spPr/>
        <p:txBody>
          <a:bodyPr/>
          <a:lstStyle/>
          <a:p>
            <a:r>
              <a:rPr lang="en-IN" smtClean="0">
                <a:solidFill>
                  <a:prstClr val="white">
                    <a:shade val="50000"/>
                  </a:prstClr>
                </a:solidFill>
              </a:rPr>
              <a:t>Dr. B.Satyanarayana, TIFR, Mumbai                                   Panjab University, Chandigarh                                   April 22, 2013</a:t>
            </a:r>
            <a:endParaRPr lang="en-IN" dirty="0">
              <a:solidFill>
                <a:prstClr val="white">
                  <a:shade val="50000"/>
                </a:prstClr>
              </a:solidFill>
            </a:endParaRPr>
          </a:p>
        </p:txBody>
      </p:sp>
      <p:sp>
        <p:nvSpPr>
          <p:cNvPr id="5" name="Slide Number Placeholder 4"/>
          <p:cNvSpPr>
            <a:spLocks noGrp="1"/>
          </p:cNvSpPr>
          <p:nvPr>
            <p:ph type="sldNum" sz="quarter" idx="12"/>
          </p:nvPr>
        </p:nvSpPr>
        <p:spPr/>
        <p:txBody>
          <a:bodyPr/>
          <a:lstStyle/>
          <a:p>
            <a:fld id="{AEC77EA8-29BB-41A8-8B2D-70A42895FD1B}" type="slidenum">
              <a:rPr lang="en-IN" smtClean="0">
                <a:solidFill>
                  <a:prstClr val="white">
                    <a:shade val="50000"/>
                  </a:prstClr>
                </a:solidFill>
              </a:rPr>
              <a:pPr/>
              <a:t>63</a:t>
            </a:fld>
            <a:endParaRPr lang="en-IN" dirty="0">
              <a:solidFill>
                <a:prstClr val="white">
                  <a:shade val="50000"/>
                </a:prstClr>
              </a:solidFill>
            </a:endParaRPr>
          </a:p>
        </p:txBody>
      </p:sp>
      <p:pic>
        <p:nvPicPr>
          <p:cNvPr id="6" name="Picture 2"/>
          <p:cNvPicPr>
            <a:picLocks noGrp="1" noChangeAspect="1" noChangeArrowheads="1"/>
          </p:cNvPicPr>
          <p:nvPr>
            <p:ph idx="1"/>
          </p:nvPr>
        </p:nvPicPr>
        <p:blipFill>
          <a:blip r:embed="rId2" cstate="print"/>
          <a:srcRect l="4426" t="19488" r="4868" b="11811"/>
          <a:stretch>
            <a:fillRect/>
          </a:stretch>
        </p:blipFill>
        <p:spPr bwMode="auto">
          <a:xfrm>
            <a:off x="72000" y="1128867"/>
            <a:ext cx="9000000" cy="51084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N" dirty="0" smtClean="0"/>
              <a:t>Passive Optical Network</a:t>
            </a:r>
            <a:endParaRPr lang="en-IN" dirty="0"/>
          </a:p>
        </p:txBody>
      </p:sp>
      <p:sp>
        <p:nvSpPr>
          <p:cNvPr id="3" name="Footer Placeholder 2"/>
          <p:cNvSpPr>
            <a:spLocks noGrp="1"/>
          </p:cNvSpPr>
          <p:nvPr>
            <p:ph type="ftr" sz="quarter" idx="11"/>
          </p:nvPr>
        </p:nvSpPr>
        <p:spPr/>
        <p:txBody>
          <a:bodyPr/>
          <a:lstStyle/>
          <a:p>
            <a:r>
              <a:rPr lang="en-IN" smtClean="0">
                <a:solidFill>
                  <a:prstClr val="white">
                    <a:shade val="50000"/>
                  </a:prstClr>
                </a:solidFill>
              </a:rPr>
              <a:t>Dr. B.Satyanarayana, TIFR, Mumbai                                   Panjab University, Chandigarh                                   April 22, 2013</a:t>
            </a:r>
            <a:endParaRPr lang="en-IN" dirty="0">
              <a:solidFill>
                <a:prstClr val="white">
                  <a:shade val="50000"/>
                </a:prstClr>
              </a:solidFill>
            </a:endParaRPr>
          </a:p>
        </p:txBody>
      </p:sp>
      <p:sp>
        <p:nvSpPr>
          <p:cNvPr id="4" name="Slide Number Placeholder 3"/>
          <p:cNvSpPr>
            <a:spLocks noGrp="1"/>
          </p:cNvSpPr>
          <p:nvPr>
            <p:ph type="sldNum" sz="quarter" idx="12"/>
          </p:nvPr>
        </p:nvSpPr>
        <p:spPr/>
        <p:txBody>
          <a:bodyPr/>
          <a:lstStyle/>
          <a:p>
            <a:fld id="{AEC77EA8-29BB-41A8-8B2D-70A42895FD1B}" type="slidenum">
              <a:rPr lang="en-IN" smtClean="0">
                <a:solidFill>
                  <a:prstClr val="white">
                    <a:shade val="50000"/>
                  </a:prstClr>
                </a:solidFill>
              </a:rPr>
              <a:pPr/>
              <a:t>64</a:t>
            </a:fld>
            <a:endParaRPr lang="en-IN" dirty="0">
              <a:solidFill>
                <a:prstClr val="white">
                  <a:shade val="50000"/>
                </a:prstClr>
              </a:solidFill>
            </a:endParaRPr>
          </a:p>
        </p:txBody>
      </p:sp>
      <p:pic>
        <p:nvPicPr>
          <p:cNvPr id="7" name="Picture 2"/>
          <p:cNvPicPr>
            <a:picLocks noGrp="1" noChangeAspect="1" noChangeArrowheads="1"/>
          </p:cNvPicPr>
          <p:nvPr>
            <p:ph idx="1"/>
          </p:nvPr>
        </p:nvPicPr>
        <p:blipFill>
          <a:blip r:embed="rId2" cstate="print"/>
          <a:srcRect l="19751" t="27755" r="10676" b="13022"/>
          <a:stretch>
            <a:fillRect/>
          </a:stretch>
        </p:blipFill>
        <p:spPr bwMode="auto">
          <a:xfrm>
            <a:off x="280978" y="921736"/>
            <a:ext cx="8582045" cy="54726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N/W switches on the face of spacers</a:t>
            </a:r>
            <a:endParaRPr lang="en-IN" dirty="0"/>
          </a:p>
        </p:txBody>
      </p:sp>
      <p:pic>
        <p:nvPicPr>
          <p:cNvPr id="5122" name="Picture 2"/>
          <p:cNvPicPr>
            <a:picLocks noGrp="1" noChangeAspect="1" noChangeArrowheads="1"/>
          </p:cNvPicPr>
          <p:nvPr>
            <p:ph idx="1"/>
          </p:nvPr>
        </p:nvPicPr>
        <p:blipFill>
          <a:blip r:embed="rId2" cstate="print"/>
          <a:srcRect b="9715"/>
          <a:stretch>
            <a:fillRect/>
          </a:stretch>
        </p:blipFill>
        <p:spPr bwMode="auto">
          <a:xfrm>
            <a:off x="324000" y="1511987"/>
            <a:ext cx="8496000" cy="4895884"/>
          </a:xfrm>
          <a:prstGeom prst="rect">
            <a:avLst/>
          </a:prstGeom>
          <a:noFill/>
          <a:ln w="9525">
            <a:noFill/>
            <a:miter lim="800000"/>
            <a:headEnd/>
            <a:tailEnd/>
          </a:ln>
        </p:spPr>
      </p:pic>
      <p:sp>
        <p:nvSpPr>
          <p:cNvPr id="6" name="Footer Placeholder 3"/>
          <p:cNvSpPr>
            <a:spLocks noGrp="1"/>
          </p:cNvSpPr>
          <p:nvPr>
            <p:ph type="ftr" sz="quarter" idx="11"/>
          </p:nvPr>
        </p:nvSpPr>
        <p:spPr>
          <a:xfrm>
            <a:off x="72000" y="6356350"/>
            <a:ext cx="9000000" cy="365125"/>
          </a:xfrm>
        </p:spPr>
        <p:txBody>
          <a:bodyPr/>
          <a:lstStyle/>
          <a:p>
            <a:r>
              <a:rPr lang="nn-NO" smtClean="0">
                <a:solidFill>
                  <a:prstClr val="black">
                    <a:tint val="75000"/>
                  </a:prstClr>
                </a:solidFill>
              </a:rPr>
              <a:t>Dr. B.Satyanarayana, TIFR, Mumbai                                   Panjab University, Chandigarh                                   April 22, 2013</a:t>
            </a:r>
            <a:endParaRPr lang="en-IN"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D0D82D1-030A-4AF5-855D-82A44DD93AEE}" type="slidenum">
              <a:rPr lang="en-US" smtClean="0"/>
              <a:pPr/>
              <a:t>65</a:t>
            </a:fld>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Features of ICAL trigger system</a:t>
            </a:r>
            <a:endParaRPr lang="en-SG" dirty="0"/>
          </a:p>
        </p:txBody>
      </p:sp>
      <p:sp>
        <p:nvSpPr>
          <p:cNvPr id="3" name="Content Placeholder 2"/>
          <p:cNvSpPr>
            <a:spLocks noGrp="1"/>
          </p:cNvSpPr>
          <p:nvPr>
            <p:ph sz="half" idx="1"/>
          </p:nvPr>
        </p:nvSpPr>
        <p:spPr/>
        <p:txBody>
          <a:bodyPr>
            <a:noAutofit/>
          </a:bodyPr>
          <a:lstStyle/>
          <a:p>
            <a:r>
              <a:rPr lang="en-US" i="1" dirty="0" smtClean="0"/>
              <a:t>Physicist’s mind</a:t>
            </a:r>
            <a:r>
              <a:rPr lang="en-US" dirty="0" smtClean="0"/>
              <a:t> decoded!</a:t>
            </a:r>
          </a:p>
          <a:p>
            <a:r>
              <a:rPr lang="en-US" i="1" dirty="0" smtClean="0"/>
              <a:t>Insitu</a:t>
            </a:r>
            <a:r>
              <a:rPr lang="en-US" dirty="0" smtClean="0"/>
              <a:t> trigger generation</a:t>
            </a:r>
            <a:endParaRPr lang="en-US" i="1" dirty="0" smtClean="0"/>
          </a:p>
          <a:p>
            <a:r>
              <a:rPr lang="en-US" dirty="0" smtClean="0"/>
              <a:t>Autonomous; shares data bus with readout system</a:t>
            </a:r>
          </a:p>
          <a:p>
            <a:r>
              <a:rPr lang="en-US" dirty="0" smtClean="0"/>
              <a:t>Distributed architecture</a:t>
            </a:r>
          </a:p>
          <a:p>
            <a:r>
              <a:rPr lang="en-US" dirty="0" smtClean="0"/>
              <a:t>For ICAL, trigger system is based only on topology of the event; no other measurement data is used</a:t>
            </a:r>
          </a:p>
          <a:p>
            <a:r>
              <a:rPr lang="en-US" dirty="0" smtClean="0"/>
              <a:t>Huge bank of combinatorial circuits</a:t>
            </a:r>
          </a:p>
          <a:p>
            <a:r>
              <a:rPr lang="en-US" dirty="0" smtClean="0"/>
              <a:t>Programmability is the game</a:t>
            </a:r>
            <a:r>
              <a:rPr lang="en-SG" dirty="0" smtClean="0"/>
              <a:t>, FPGAs, ASICs are the players</a:t>
            </a:r>
            <a:endParaRPr lang="en-US" dirty="0" smtClean="0"/>
          </a:p>
        </p:txBody>
      </p:sp>
      <p:sp>
        <p:nvSpPr>
          <p:cNvPr id="4" name="Footer Placeholder 3"/>
          <p:cNvSpPr>
            <a:spLocks noGrp="1"/>
          </p:cNvSpPr>
          <p:nvPr>
            <p:ph type="ftr" sz="quarter" idx="11"/>
          </p:nvPr>
        </p:nvSpPr>
        <p:spPr/>
        <p:txBody>
          <a:bodyPr/>
          <a:lstStyle/>
          <a:p>
            <a:r>
              <a:rPr lang="en-SG" smtClean="0"/>
              <a:t>Dr. B.Satyanarayana, TIFR, Mumbai                                   Panjab University, Chandigarh                                   April 22, 2013</a:t>
            </a:r>
            <a:endParaRPr lang="en-SG" dirty="0"/>
          </a:p>
        </p:txBody>
      </p:sp>
      <p:sp>
        <p:nvSpPr>
          <p:cNvPr id="7" name="Slide Number Placeholder 6"/>
          <p:cNvSpPr>
            <a:spLocks noGrp="1"/>
          </p:cNvSpPr>
          <p:nvPr>
            <p:ph type="sldNum" sz="quarter" idx="12"/>
          </p:nvPr>
        </p:nvSpPr>
        <p:spPr/>
        <p:txBody>
          <a:bodyPr/>
          <a:lstStyle/>
          <a:p>
            <a:fld id="{5D0D82D1-030A-4AF5-855D-82A44DD93AEE}" type="slidenum">
              <a:rPr lang="en-US" smtClean="0"/>
              <a:pPr/>
              <a:t>66</a:t>
            </a:fld>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ICAL Trigger Scheme</a:t>
            </a:r>
            <a:endParaRPr lang="en-US" dirty="0"/>
          </a:p>
        </p:txBody>
      </p:sp>
      <p:sp>
        <p:nvSpPr>
          <p:cNvPr id="4" name="Footer Placeholder 3"/>
          <p:cNvSpPr>
            <a:spLocks noGrp="1"/>
          </p:cNvSpPr>
          <p:nvPr>
            <p:ph type="ftr" sz="quarter" idx="11"/>
          </p:nvPr>
        </p:nvSpPr>
        <p:spPr/>
        <p:txBody>
          <a:bodyPr/>
          <a:lstStyle/>
          <a:p>
            <a:pPr algn="l"/>
            <a:r>
              <a:rPr lang="nn-NO" smtClean="0">
                <a:solidFill>
                  <a:srgbClr val="775F55"/>
                </a:solidFill>
              </a:rPr>
              <a:t>Dr. B.Satyanarayana, TIFR, Mumbai                                   Panjab University, Chandigarh                                   April 22, 2013</a:t>
            </a:r>
            <a:endParaRPr lang="en-US" dirty="0">
              <a:solidFill>
                <a:srgbClr val="775F55"/>
              </a:solidFill>
            </a:endParaRPr>
          </a:p>
        </p:txBody>
      </p:sp>
      <p:pic>
        <p:nvPicPr>
          <p:cNvPr id="6" name="Content Placeholder 5" descr="pyramid1.PNG"/>
          <p:cNvPicPr>
            <a:picLocks noGrp="1" noChangeAspect="1"/>
          </p:cNvPicPr>
          <p:nvPr>
            <p:ph sz="quarter" idx="1"/>
          </p:nvPr>
        </p:nvPicPr>
        <p:blipFill>
          <a:blip r:embed="rId2" cstate="print"/>
          <a:stretch>
            <a:fillRect/>
          </a:stretch>
        </p:blipFill>
        <p:spPr>
          <a:xfrm>
            <a:off x="533400" y="1880269"/>
            <a:ext cx="8153400" cy="3935661"/>
          </a:xfrm>
        </p:spPr>
      </p:pic>
      <p:sp>
        <p:nvSpPr>
          <p:cNvPr id="5" name="Slide Number Placeholder 4"/>
          <p:cNvSpPr>
            <a:spLocks noGrp="1"/>
          </p:cNvSpPr>
          <p:nvPr>
            <p:ph type="sldNum" sz="quarter" idx="12"/>
          </p:nvPr>
        </p:nvSpPr>
        <p:spPr/>
        <p:txBody>
          <a:bodyPr/>
          <a:lstStyle/>
          <a:p>
            <a:fld id="{5D0D82D1-030A-4AF5-855D-82A44DD93AEE}" type="slidenum">
              <a:rPr lang="en-US" smtClean="0"/>
              <a:pPr/>
              <a:t>67</a:t>
            </a:fld>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normAutofit/>
          </a:bodyPr>
          <a:lstStyle/>
          <a:p>
            <a:pPr algn="ctr"/>
            <a:r>
              <a:rPr lang="en-US" dirty="0" smtClean="0"/>
              <a:t>Implementation layout</a:t>
            </a:r>
            <a:endParaRPr lang="en-US" dirty="0"/>
          </a:p>
        </p:txBody>
      </p:sp>
      <p:sp>
        <p:nvSpPr>
          <p:cNvPr id="4" name="Footer Placeholder 3"/>
          <p:cNvSpPr>
            <a:spLocks noGrp="1"/>
          </p:cNvSpPr>
          <p:nvPr>
            <p:ph type="ftr" sz="quarter" idx="11"/>
          </p:nvPr>
        </p:nvSpPr>
        <p:spPr/>
        <p:txBody>
          <a:bodyPr/>
          <a:lstStyle/>
          <a:p>
            <a:pPr algn="l"/>
            <a:r>
              <a:rPr lang="nn-NO" smtClean="0">
                <a:solidFill>
                  <a:srgbClr val="775F55"/>
                </a:solidFill>
              </a:rPr>
              <a:t>Dr. B.Satyanarayana, TIFR, Mumbai                                   Panjab University, Chandigarh                                   April 22, 2013</a:t>
            </a:r>
            <a:endParaRPr lang="en-US" dirty="0">
              <a:solidFill>
                <a:srgbClr val="775F55"/>
              </a:solidFill>
            </a:endParaRPr>
          </a:p>
        </p:txBody>
      </p:sp>
      <p:pic>
        <p:nvPicPr>
          <p:cNvPr id="6" name="Content Placeholder 5" descr="implementation_layout1.PNG"/>
          <p:cNvPicPr>
            <a:picLocks noGrp="1" noChangeAspect="1"/>
          </p:cNvPicPr>
          <p:nvPr>
            <p:ph sz="quarter" idx="1"/>
          </p:nvPr>
        </p:nvPicPr>
        <p:blipFill>
          <a:blip r:embed="rId2" cstate="print"/>
          <a:stretch>
            <a:fillRect/>
          </a:stretch>
        </p:blipFill>
        <p:spPr>
          <a:xfrm>
            <a:off x="1454150" y="1559214"/>
            <a:ext cx="6470650" cy="1495112"/>
          </a:xfrm>
        </p:spPr>
      </p:pic>
      <p:pic>
        <p:nvPicPr>
          <p:cNvPr id="7" name="Picture 6" descr="LTM_GTM_placement2.PNG"/>
          <p:cNvPicPr>
            <a:picLocks noChangeAspect="1"/>
          </p:cNvPicPr>
          <p:nvPr/>
        </p:nvPicPr>
        <p:blipFill>
          <a:blip r:embed="rId3" cstate="print"/>
          <a:stretch>
            <a:fillRect/>
          </a:stretch>
        </p:blipFill>
        <p:spPr>
          <a:xfrm>
            <a:off x="1922808" y="3079464"/>
            <a:ext cx="5392392" cy="3245136"/>
          </a:xfrm>
          <a:prstGeom prst="rect">
            <a:avLst/>
          </a:prstGeom>
        </p:spPr>
      </p:pic>
      <p:sp>
        <p:nvSpPr>
          <p:cNvPr id="8" name="Slide Number Placeholder 7"/>
          <p:cNvSpPr>
            <a:spLocks noGrp="1"/>
          </p:cNvSpPr>
          <p:nvPr>
            <p:ph type="sldNum" sz="quarter" idx="12"/>
          </p:nvPr>
        </p:nvSpPr>
        <p:spPr/>
        <p:txBody>
          <a:bodyPr/>
          <a:lstStyle/>
          <a:p>
            <a:fld id="{5D0D82D1-030A-4AF5-855D-82A44DD93AEE}" type="slidenum">
              <a:rPr lang="en-US" smtClean="0"/>
              <a:pPr/>
              <a:t>68</a:t>
            </a:fld>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supply options</a:t>
            </a:r>
            <a:endParaRPr lang="en-SG" dirty="0"/>
          </a:p>
        </p:txBody>
      </p:sp>
      <p:sp>
        <p:nvSpPr>
          <p:cNvPr id="3" name="Content Placeholder 2"/>
          <p:cNvSpPr>
            <a:spLocks noGrp="1"/>
          </p:cNvSpPr>
          <p:nvPr>
            <p:ph idx="1"/>
          </p:nvPr>
        </p:nvSpPr>
        <p:spPr/>
        <p:txBody>
          <a:bodyPr>
            <a:normAutofit fontScale="47500" lnSpcReduction="20000"/>
          </a:bodyPr>
          <a:lstStyle/>
          <a:p>
            <a:pPr>
              <a:lnSpc>
                <a:spcPct val="120000"/>
              </a:lnSpc>
            </a:pPr>
            <a:r>
              <a:rPr lang="en-SG" dirty="0" smtClean="0"/>
              <a:t>High voltage (Central scheme)</a:t>
            </a:r>
          </a:p>
          <a:p>
            <a:pPr lvl="1">
              <a:lnSpc>
                <a:spcPct val="120000"/>
              </a:lnSpc>
            </a:pPr>
            <a:r>
              <a:rPr lang="en-SG" dirty="0" smtClean="0"/>
              <a:t>Two  options: a channel at 12kV or two channels at ±6kV (Imax ~2mA)</a:t>
            </a:r>
          </a:p>
          <a:p>
            <a:pPr lvl="1">
              <a:lnSpc>
                <a:spcPct val="120000"/>
              </a:lnSpc>
            </a:pPr>
            <a:r>
              <a:rPr lang="en-SG" dirty="0" smtClean="0"/>
              <a:t>Consider  powering 4 RPC with a single HV channel (10</a:t>
            </a:r>
            <a:r>
              <a:rPr lang="el-GR" dirty="0" smtClean="0">
                <a:cs typeface="Arial"/>
              </a:rPr>
              <a:t>μ</a:t>
            </a:r>
            <a:r>
              <a:rPr lang="en-SG" dirty="0" smtClean="0"/>
              <a:t>A current)</a:t>
            </a:r>
          </a:p>
          <a:p>
            <a:pPr lvl="1">
              <a:lnSpc>
                <a:spcPct val="120000"/>
              </a:lnSpc>
            </a:pPr>
            <a:r>
              <a:rPr lang="en-US" dirty="0" smtClean="0"/>
              <a:t>Cable diameter an integration issues, connectors a cost issue</a:t>
            </a:r>
          </a:p>
          <a:p>
            <a:pPr lvl="1">
              <a:lnSpc>
                <a:spcPct val="120000"/>
              </a:lnSpc>
            </a:pPr>
            <a:r>
              <a:rPr lang="en-US" dirty="0" smtClean="0"/>
              <a:t>Ripple less than a volt at 6KV</a:t>
            </a:r>
            <a:endParaRPr lang="en-SG" dirty="0" smtClean="0"/>
          </a:p>
          <a:p>
            <a:pPr>
              <a:lnSpc>
                <a:spcPct val="120000"/>
              </a:lnSpc>
            </a:pPr>
            <a:r>
              <a:rPr lang="en-SG" dirty="0" smtClean="0"/>
              <a:t>High voltage (Distributed scheme)</a:t>
            </a:r>
          </a:p>
          <a:p>
            <a:pPr lvl="1">
              <a:lnSpc>
                <a:spcPct val="120000"/>
              </a:lnSpc>
            </a:pPr>
            <a:r>
              <a:rPr lang="en-SG" dirty="0" smtClean="0"/>
              <a:t>DC-DCHV converters (proportional – high ripple or regulated)</a:t>
            </a:r>
          </a:p>
          <a:p>
            <a:pPr lvl="1">
              <a:lnSpc>
                <a:spcPct val="120000"/>
              </a:lnSpc>
            </a:pPr>
            <a:r>
              <a:rPr lang="en-SG" dirty="0" smtClean="0"/>
              <a:t>Each RPC has to be identical to the others?</a:t>
            </a:r>
          </a:p>
          <a:p>
            <a:pPr lvl="1">
              <a:lnSpc>
                <a:spcPct val="120000"/>
              </a:lnSpc>
            </a:pPr>
            <a:r>
              <a:rPr lang="en-SG" dirty="0" smtClean="0"/>
              <a:t>Each RPC will have its own DC-HVDC converter for generating HV and LV</a:t>
            </a:r>
          </a:p>
          <a:p>
            <a:pPr lvl="1">
              <a:lnSpc>
                <a:spcPct val="120000"/>
              </a:lnSpc>
            </a:pPr>
            <a:r>
              <a:rPr lang="en-US" dirty="0" smtClean="0"/>
              <a:t>Control and monitoring modules interfaced to the RPCDAQ module</a:t>
            </a:r>
            <a:endParaRPr lang="en-SG" dirty="0" smtClean="0"/>
          </a:p>
          <a:p>
            <a:pPr>
              <a:lnSpc>
                <a:spcPct val="120000"/>
              </a:lnSpc>
            </a:pPr>
            <a:r>
              <a:rPr lang="en-SG" dirty="0" smtClean="0"/>
              <a:t>Low voltage</a:t>
            </a:r>
          </a:p>
          <a:p>
            <a:pPr lvl="1">
              <a:lnSpc>
                <a:spcPct val="120000"/>
              </a:lnSpc>
            </a:pPr>
            <a:r>
              <a:rPr lang="en-SG" dirty="0" smtClean="0"/>
              <a:t>Power budget 25W per RPC – for the purpose of power supply design</a:t>
            </a:r>
          </a:p>
          <a:p>
            <a:pPr lvl="1">
              <a:lnSpc>
                <a:spcPct val="120000"/>
              </a:lnSpc>
            </a:pPr>
            <a:r>
              <a:rPr lang="en-SG" dirty="0" smtClean="0"/>
              <a:t>How many low voltages? – one for now.</a:t>
            </a:r>
          </a:p>
          <a:p>
            <a:pPr lvl="1">
              <a:lnSpc>
                <a:spcPct val="120000"/>
              </a:lnSpc>
            </a:pPr>
            <a:r>
              <a:rPr lang="en-SG" dirty="0" smtClean="0"/>
              <a:t>Voltage Set/Monitor resolution 5 mV</a:t>
            </a:r>
          </a:p>
          <a:p>
            <a:pPr lvl="1">
              <a:lnSpc>
                <a:spcPct val="120000"/>
              </a:lnSpc>
            </a:pPr>
            <a:r>
              <a:rPr lang="en-SG" dirty="0" smtClean="0"/>
              <a:t>Current Set/Monitor resolution10 mA</a:t>
            </a:r>
          </a:p>
          <a:p>
            <a:pPr lvl="1">
              <a:lnSpc>
                <a:spcPct val="120000"/>
              </a:lnSpc>
            </a:pPr>
            <a:r>
              <a:rPr lang="en-SG" dirty="0" smtClean="0"/>
              <a:t>Voltage ripple ~20mV PP</a:t>
            </a:r>
          </a:p>
          <a:p>
            <a:pPr lvl="1">
              <a:lnSpc>
                <a:spcPct val="120000"/>
              </a:lnSpc>
            </a:pPr>
            <a:r>
              <a:rPr lang="en-SG" dirty="0" smtClean="0"/>
              <a:t>Input, topology, efficiency and size</a:t>
            </a:r>
          </a:p>
          <a:p>
            <a:pPr lvl="1">
              <a:lnSpc>
                <a:spcPct val="120000"/>
              </a:lnSpc>
            </a:pPr>
            <a:r>
              <a:rPr lang="en-SG" dirty="0" smtClean="0"/>
              <a:t>Voltage Drop compensation via sense wires?</a:t>
            </a:r>
          </a:p>
          <a:p>
            <a:pPr lvl="1">
              <a:lnSpc>
                <a:spcPct val="120000"/>
              </a:lnSpc>
            </a:pPr>
            <a:r>
              <a:rPr lang="en-SG" dirty="0" smtClean="0"/>
              <a:t>Load regulation  ±0.3 %</a:t>
            </a:r>
          </a:p>
          <a:p>
            <a:pPr>
              <a:lnSpc>
                <a:spcPct val="120000"/>
              </a:lnSpc>
            </a:pPr>
            <a:r>
              <a:rPr lang="en-SG" dirty="0" smtClean="0"/>
              <a:t> Fringe magnetic fields and space for DC-DC converters inside the RPC unit  are  the design and integration issues</a:t>
            </a:r>
          </a:p>
        </p:txBody>
      </p:sp>
      <p:sp>
        <p:nvSpPr>
          <p:cNvPr id="4" name="Footer Placeholder 3"/>
          <p:cNvSpPr>
            <a:spLocks noGrp="1"/>
          </p:cNvSpPr>
          <p:nvPr>
            <p:ph type="ftr" sz="quarter" idx="11"/>
          </p:nvPr>
        </p:nvSpPr>
        <p:spPr/>
        <p:txBody>
          <a:bodyPr/>
          <a:lstStyle/>
          <a:p>
            <a:r>
              <a:rPr lang="nn-NO" smtClean="0">
                <a:solidFill>
                  <a:srgbClr val="D4D2D0">
                    <a:shade val="50000"/>
                  </a:srgbClr>
                </a:solidFill>
              </a:rPr>
              <a:t>Dr. B.Satyanarayana, TIFR, Mumbai                                   Panjab University, Chandigarh                                   April 22, 2013</a:t>
            </a:r>
            <a:endParaRPr lang="en-SG" dirty="0">
              <a:solidFill>
                <a:srgbClr val="D4D2D0">
                  <a:shade val="50000"/>
                </a:srgbClr>
              </a:solidFill>
            </a:endParaRPr>
          </a:p>
        </p:txBody>
      </p:sp>
      <p:sp>
        <p:nvSpPr>
          <p:cNvPr id="5" name="Slide Number Placeholder 4"/>
          <p:cNvSpPr>
            <a:spLocks noGrp="1"/>
          </p:cNvSpPr>
          <p:nvPr>
            <p:ph type="sldNum" sz="quarter" idx="12"/>
          </p:nvPr>
        </p:nvSpPr>
        <p:spPr/>
        <p:txBody>
          <a:bodyPr/>
          <a:lstStyle/>
          <a:p>
            <a:fld id="{5D0D82D1-030A-4AF5-855D-82A44DD93AEE}" type="slidenum">
              <a:rPr lang="en-US" smtClean="0"/>
              <a:pPr/>
              <a:t>69</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9" descr="kgf-neutrino-196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280" y="1512000"/>
            <a:ext cx="2590713" cy="46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p2-p2.bmp"/>
          <p:cNvPicPr>
            <a:picLocks noChangeAspect="1"/>
          </p:cNvPicPr>
          <p:nvPr/>
        </p:nvPicPr>
        <p:blipFill>
          <a:blip r:embed="rId3" cstate="print"/>
          <a:srcRect b="1868"/>
          <a:stretch>
            <a:fillRect/>
          </a:stretch>
        </p:blipFill>
        <p:spPr>
          <a:xfrm>
            <a:off x="2636234" y="1512000"/>
            <a:ext cx="6437811" cy="4680000"/>
          </a:xfrm>
          <a:prstGeom prst="rect">
            <a:avLst/>
          </a:prstGeom>
          <a:ln>
            <a:noFill/>
          </a:ln>
          <a:effectLst>
            <a:outerShdw blurRad="292100" dist="139700" dir="2700000" algn="tl" rotWithShape="0">
              <a:srgbClr val="333333">
                <a:alpha val="65000"/>
              </a:srgbClr>
            </a:outerShdw>
          </a:effectLst>
        </p:spPr>
      </p:pic>
      <p:sp>
        <p:nvSpPr>
          <p:cNvPr id="4" name="Footer Placeholder 3"/>
          <p:cNvSpPr>
            <a:spLocks noGrp="1"/>
          </p:cNvSpPr>
          <p:nvPr>
            <p:ph type="ftr" sz="quarter" idx="11"/>
          </p:nvPr>
        </p:nvSpPr>
        <p:spPr/>
        <p:txBody>
          <a:bodyPr/>
          <a:lstStyle/>
          <a:p>
            <a:r>
              <a:rPr lang="en-SG" smtClean="0"/>
              <a:t>Dr. B.Satyanarayana, TIFR, Mumbai                                   Panjab University, Chandigarh                                   April 22, 2013</a:t>
            </a:r>
            <a:endParaRPr lang="en-SG" dirty="0"/>
          </a:p>
        </p:txBody>
      </p:sp>
      <p:sp>
        <p:nvSpPr>
          <p:cNvPr id="2" name="Title 1"/>
          <p:cNvSpPr>
            <a:spLocks noGrp="1"/>
          </p:cNvSpPr>
          <p:nvPr>
            <p:ph type="title"/>
          </p:nvPr>
        </p:nvSpPr>
        <p:spPr/>
        <p:txBody>
          <a:bodyPr>
            <a:normAutofit/>
          </a:bodyPr>
          <a:lstStyle/>
          <a:p>
            <a:r>
              <a:rPr lang="en-US" dirty="0" smtClean="0"/>
              <a:t>Tradition of underground physics</a:t>
            </a:r>
            <a:endParaRPr lang="en-SG" dirty="0"/>
          </a:p>
        </p:txBody>
      </p:sp>
      <p:sp>
        <p:nvSpPr>
          <p:cNvPr id="10" name="TextBox 9"/>
          <p:cNvSpPr txBox="1"/>
          <p:nvPr/>
        </p:nvSpPr>
        <p:spPr>
          <a:xfrm rot="16200000" flipH="1">
            <a:off x="6521802" y="3645104"/>
            <a:ext cx="4680000" cy="369332"/>
          </a:xfrm>
          <a:prstGeom prst="rect">
            <a:avLst/>
          </a:prstGeom>
          <a:noFill/>
        </p:spPr>
        <p:txBody>
          <a:bodyPr wrap="square" rtlCol="0">
            <a:spAutoFit/>
          </a:bodyPr>
          <a:lstStyle/>
          <a:p>
            <a:pPr algn="ctr"/>
            <a:r>
              <a:rPr lang="en-US" dirty="0" smtClean="0">
                <a:solidFill>
                  <a:srgbClr val="FFFF00"/>
                </a:solidFill>
                <a:latin typeface="Narkisim" pitchFamily="34" charset="-79"/>
                <a:cs typeface="Narkisim" pitchFamily="34" charset="-79"/>
              </a:rPr>
              <a:t>Proton decay experiments</a:t>
            </a:r>
            <a:endParaRPr lang="en-SG" dirty="0">
              <a:solidFill>
                <a:srgbClr val="FFFF00"/>
              </a:solidFill>
              <a:latin typeface="Narkisim" pitchFamily="34" charset="-79"/>
              <a:cs typeface="Narkisim" pitchFamily="34" charset="-79"/>
            </a:endParaRPr>
          </a:p>
        </p:txBody>
      </p:sp>
      <p:sp>
        <p:nvSpPr>
          <p:cNvPr id="11" name="Text Box 7"/>
          <p:cNvSpPr txBox="1">
            <a:spLocks noChangeArrowheads="1"/>
          </p:cNvSpPr>
          <p:nvPr/>
        </p:nvSpPr>
        <p:spPr bwMode="auto">
          <a:xfrm rot="16200000">
            <a:off x="308357" y="3808796"/>
            <a:ext cx="4320000" cy="349633"/>
          </a:xfrm>
          <a:prstGeom prst="rect">
            <a:avLst/>
          </a:prstGeom>
          <a:noFill/>
          <a:ln w="9525">
            <a:noFill/>
            <a:miter lim="800000"/>
            <a:headEnd/>
            <a:tailEnd/>
          </a:ln>
          <a:effectLst/>
        </p:spPr>
        <p:txBody>
          <a:bodyPr wrap="square" lIns="102413" tIns="51206" rIns="102413" bIns="51206" anchor="ctr" anchorCtr="0">
            <a:spAutoFit/>
          </a:bodyPr>
          <a:lstStyle/>
          <a:p>
            <a:pPr algn="ctr" defTabSz="1023938"/>
            <a:r>
              <a:rPr lang="en-US" sz="1600" dirty="0">
                <a:solidFill>
                  <a:srgbClr val="FFFF00"/>
                </a:solidFill>
                <a:latin typeface="Narkisim" pitchFamily="34" charset="-79"/>
                <a:cs typeface="Narkisim" pitchFamily="34" charset="-79"/>
              </a:rPr>
              <a:t>Atmospheric neutrino </a:t>
            </a:r>
            <a:r>
              <a:rPr lang="en-US" sz="1600" dirty="0" smtClean="0">
                <a:solidFill>
                  <a:srgbClr val="FFFF00"/>
                </a:solidFill>
                <a:latin typeface="Narkisim" pitchFamily="34" charset="-79"/>
                <a:cs typeface="Narkisim" pitchFamily="34" charset="-79"/>
              </a:rPr>
              <a:t>detector  </a:t>
            </a:r>
            <a:r>
              <a:rPr lang="en-US" sz="1600" dirty="0">
                <a:solidFill>
                  <a:srgbClr val="FFFF00"/>
                </a:solidFill>
                <a:latin typeface="Narkisim" pitchFamily="34" charset="-79"/>
                <a:cs typeface="Narkisim" pitchFamily="34" charset="-79"/>
              </a:rPr>
              <a:t>at Kolar Gold </a:t>
            </a:r>
            <a:r>
              <a:rPr lang="en-US" sz="1600" dirty="0" smtClean="0">
                <a:solidFill>
                  <a:srgbClr val="FFFF00"/>
                </a:solidFill>
                <a:latin typeface="Narkisim" pitchFamily="34" charset="-79"/>
                <a:cs typeface="Narkisim" pitchFamily="34" charset="-79"/>
              </a:rPr>
              <a:t>Fields</a:t>
            </a:r>
            <a:endParaRPr lang="en-US" sz="1600" dirty="0">
              <a:solidFill>
                <a:srgbClr val="FFFF00"/>
              </a:solidFill>
              <a:latin typeface="Narkisim" pitchFamily="34" charset="-79"/>
              <a:cs typeface="Narkisim" pitchFamily="34" charset="-79"/>
            </a:endParaRPr>
          </a:p>
        </p:txBody>
      </p:sp>
      <p:sp>
        <p:nvSpPr>
          <p:cNvPr id="8" name="Slide Number Placeholder 7"/>
          <p:cNvSpPr>
            <a:spLocks noGrp="1"/>
          </p:cNvSpPr>
          <p:nvPr>
            <p:ph type="sldNum" sz="quarter" idx="12"/>
          </p:nvPr>
        </p:nvSpPr>
        <p:spPr/>
        <p:txBody>
          <a:bodyPr/>
          <a:lstStyle/>
          <a:p>
            <a:fld id="{5D0D82D1-030A-4AF5-855D-82A44DD93AEE}" type="slidenum">
              <a:rPr lang="en-US" smtClean="0"/>
              <a:pPr/>
              <a:t>7</a:t>
            </a:fld>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nn-NO" smtClean="0"/>
              <a:t>Dr. B.Satyanarayana, TIFR, Mumbai                                   Panjab University, Chandigarh                                   April 22, 2013</a:t>
            </a:r>
            <a:endParaRPr lang="en-SG" dirty="0"/>
          </a:p>
        </p:txBody>
      </p:sp>
      <p:pic>
        <p:nvPicPr>
          <p:cNvPr id="1026" name="Picture 2"/>
          <p:cNvPicPr>
            <a:picLocks noGrp="1" noChangeAspect="1" noChangeArrowheads="1"/>
          </p:cNvPicPr>
          <p:nvPr>
            <p:ph idx="1"/>
          </p:nvPr>
        </p:nvPicPr>
        <p:blipFill>
          <a:blip r:embed="rId2" cstate="print"/>
          <a:srcRect l="4295" r="4295"/>
          <a:stretch>
            <a:fillRect/>
          </a:stretch>
        </p:blipFill>
        <p:spPr bwMode="auto">
          <a:xfrm>
            <a:off x="48375" y="73173"/>
            <a:ext cx="4508526" cy="6380163"/>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l="5011" t="2213" r="5011"/>
          <a:stretch>
            <a:fillRect/>
          </a:stretch>
        </p:blipFill>
        <p:spPr bwMode="auto">
          <a:xfrm>
            <a:off x="4572000" y="74136"/>
            <a:ext cx="4537676" cy="63792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D0D82D1-030A-4AF5-855D-82A44DD93AEE}" type="slidenum">
              <a:rPr lang="en-US" smtClean="0"/>
              <a:pPr/>
              <a:t>70</a:t>
            </a:fld>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r>
              <a:rPr lang="nn-NO" smtClean="0">
                <a:solidFill>
                  <a:srgbClr val="D4D2D0">
                    <a:shade val="50000"/>
                  </a:srgbClr>
                </a:solidFill>
              </a:rPr>
              <a:t>Dr. B.Satyanarayana, TIFR, Mumbai                                   Panjab University, Chandigarh                                   April 22, 2013</a:t>
            </a:r>
            <a:endParaRPr lang="en-SG" dirty="0">
              <a:solidFill>
                <a:srgbClr val="D4D2D0">
                  <a:shade val="50000"/>
                </a:srgbClr>
              </a:solidFill>
            </a:endParaRPr>
          </a:p>
        </p:txBody>
      </p:sp>
      <p:sp>
        <p:nvSpPr>
          <p:cNvPr id="2" name="Title 1"/>
          <p:cNvSpPr>
            <a:spLocks noGrp="1"/>
          </p:cNvSpPr>
          <p:nvPr>
            <p:ph type="title"/>
          </p:nvPr>
        </p:nvSpPr>
        <p:spPr/>
        <p:txBody>
          <a:bodyPr>
            <a:normAutofit fontScale="90000"/>
          </a:bodyPr>
          <a:lstStyle/>
          <a:p>
            <a:r>
              <a:rPr lang="en-US" dirty="0" smtClean="0"/>
              <a:t>DC-HVDC supply control &amp; monitoring</a:t>
            </a:r>
            <a:endParaRPr lang="en-SG" dirty="0"/>
          </a:p>
        </p:txBody>
      </p:sp>
      <p:sp>
        <p:nvSpPr>
          <p:cNvPr id="3" name="Content Placeholder 2"/>
          <p:cNvSpPr>
            <a:spLocks noGrp="1"/>
          </p:cNvSpPr>
          <p:nvPr>
            <p:ph idx="1"/>
          </p:nvPr>
        </p:nvSpPr>
        <p:spPr>
          <a:xfrm>
            <a:off x="35496" y="1548000"/>
            <a:ext cx="4680520" cy="4860000"/>
          </a:xfrm>
        </p:spPr>
        <p:txBody>
          <a:bodyPr>
            <a:normAutofit fontScale="77500" lnSpcReduction="20000"/>
          </a:bodyPr>
          <a:lstStyle/>
          <a:p>
            <a:pPr>
              <a:lnSpc>
                <a:spcPct val="120000"/>
              </a:lnSpc>
            </a:pPr>
            <a:r>
              <a:rPr lang="en-US" dirty="0" smtClean="0"/>
              <a:t>Controls and monitors 2 channels</a:t>
            </a:r>
          </a:p>
          <a:p>
            <a:pPr>
              <a:lnSpc>
                <a:spcPct val="120000"/>
              </a:lnSpc>
            </a:pPr>
            <a:r>
              <a:rPr lang="en-US" dirty="0" smtClean="0"/>
              <a:t>A </a:t>
            </a:r>
            <a:r>
              <a:rPr lang="el-GR" dirty="0" smtClean="0">
                <a:latin typeface="Arial"/>
                <a:cs typeface="Arial"/>
              </a:rPr>
              <a:t>μ</a:t>
            </a:r>
            <a:r>
              <a:rPr lang="en-US" dirty="0" smtClean="0">
                <a:latin typeface="Arial"/>
                <a:cs typeface="Arial"/>
              </a:rPr>
              <a:t>C (with built in 12-bit ADCs and DACs) based.</a:t>
            </a:r>
          </a:p>
          <a:p>
            <a:pPr>
              <a:lnSpc>
                <a:spcPct val="120000"/>
              </a:lnSpc>
            </a:pPr>
            <a:r>
              <a:rPr lang="en-US" dirty="0" smtClean="0"/>
              <a:t>Communicates with RPCDAQ module on SPI.</a:t>
            </a:r>
          </a:p>
          <a:p>
            <a:pPr>
              <a:lnSpc>
                <a:spcPct val="120000"/>
              </a:lnSpc>
            </a:pPr>
            <a:r>
              <a:rPr lang="en-US" dirty="0" smtClean="0"/>
              <a:t>Controls high voltage, ramp rate etc.</a:t>
            </a:r>
          </a:p>
          <a:p>
            <a:pPr>
              <a:lnSpc>
                <a:spcPct val="120000"/>
              </a:lnSpc>
            </a:pPr>
            <a:r>
              <a:rPr lang="en-US" dirty="0" smtClean="0"/>
              <a:t>Monitors voltages and currents</a:t>
            </a:r>
          </a:p>
          <a:p>
            <a:pPr>
              <a:lnSpc>
                <a:spcPct val="120000"/>
              </a:lnSpc>
            </a:pPr>
            <a:r>
              <a:rPr lang="en-US" dirty="0" smtClean="0"/>
              <a:t>Compact and small form-factor</a:t>
            </a:r>
          </a:p>
        </p:txBody>
      </p:sp>
      <p:sp>
        <p:nvSpPr>
          <p:cNvPr id="5" name="Slide Number Placeholder 4"/>
          <p:cNvSpPr>
            <a:spLocks noGrp="1"/>
          </p:cNvSpPr>
          <p:nvPr>
            <p:ph type="sldNum" sz="quarter" idx="12"/>
          </p:nvPr>
        </p:nvSpPr>
        <p:spPr/>
        <p:txBody>
          <a:bodyPr/>
          <a:lstStyle/>
          <a:p>
            <a:fld id="{5D0D82D1-030A-4AF5-855D-82A44DD93AEE}" type="slidenum">
              <a:rPr lang="en-US" smtClean="0"/>
              <a:pPr/>
              <a:t>71</a:t>
            </a:fld>
            <a:endParaRPr lang="en-US" dirty="0"/>
          </a:p>
        </p:txBody>
      </p:sp>
      <p:pic>
        <p:nvPicPr>
          <p:cNvPr id="6" name="Picture 5" descr="DSC04487.JPG"/>
          <p:cNvPicPr>
            <a:picLocks noChangeAspect="1"/>
          </p:cNvPicPr>
          <p:nvPr/>
        </p:nvPicPr>
        <p:blipFill>
          <a:blip r:embed="rId2" cstate="print"/>
          <a:srcRect l="5901" t="6951" r="15350"/>
          <a:stretch>
            <a:fillRect/>
          </a:stretch>
        </p:blipFill>
        <p:spPr>
          <a:xfrm>
            <a:off x="4788024" y="2023891"/>
            <a:ext cx="4104456" cy="3637357"/>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0" y="44624"/>
            <a:ext cx="9108000" cy="1143000"/>
          </a:xfrm>
        </p:spPr>
        <p:txBody>
          <a:bodyPr anchor="ctr" anchorCtr="0">
            <a:normAutofit fontScale="90000"/>
          </a:bodyPr>
          <a:lstStyle/>
          <a:p>
            <a:r>
              <a:rPr lang="en-US" dirty="0" smtClean="0"/>
              <a:t>Signal and power cable distribution</a:t>
            </a:r>
            <a:endParaRPr lang="en-IN" dirty="0"/>
          </a:p>
        </p:txBody>
      </p:sp>
      <p:sp>
        <p:nvSpPr>
          <p:cNvPr id="4" name="Footer Placeholder 3"/>
          <p:cNvSpPr>
            <a:spLocks noGrp="1"/>
          </p:cNvSpPr>
          <p:nvPr>
            <p:ph type="ftr" sz="quarter" idx="11"/>
          </p:nvPr>
        </p:nvSpPr>
        <p:spPr>
          <a:xfrm>
            <a:off x="72000" y="6356350"/>
            <a:ext cx="9000000" cy="365125"/>
          </a:xfrm>
        </p:spPr>
        <p:txBody>
          <a:bodyPr/>
          <a:lstStyle/>
          <a:p>
            <a:r>
              <a:rPr lang="en-IN" smtClean="0">
                <a:solidFill>
                  <a:prstClr val="black">
                    <a:tint val="75000"/>
                  </a:prstClr>
                </a:solidFill>
              </a:rPr>
              <a:t>Dr. B.Satyanarayana, TIFR, Mumbai                                   Panjab University, Chandigarh                                   April 22, 2013</a:t>
            </a:r>
            <a:endParaRPr lang="en-IN" dirty="0">
              <a:solidFill>
                <a:prstClr val="black">
                  <a:tint val="75000"/>
                </a:prstClr>
              </a:solidFill>
            </a:endParaRPr>
          </a:p>
        </p:txBody>
      </p:sp>
      <p:grpSp>
        <p:nvGrpSpPr>
          <p:cNvPr id="3" name="Group 12"/>
          <p:cNvGrpSpPr/>
          <p:nvPr/>
        </p:nvGrpSpPr>
        <p:grpSpPr>
          <a:xfrm>
            <a:off x="1659998" y="3736689"/>
            <a:ext cx="5824004" cy="2508266"/>
            <a:chOff x="3347863" y="3993965"/>
            <a:chExt cx="5824004" cy="2508266"/>
          </a:xfrm>
        </p:grpSpPr>
        <p:pic>
          <p:nvPicPr>
            <p:cNvPr id="7" name="Content Placeholder 7"/>
            <p:cNvPicPr>
              <a:picLocks noChangeAspect="1"/>
            </p:cNvPicPr>
            <p:nvPr/>
          </p:nvPicPr>
          <p:blipFill>
            <a:blip r:embed="rId2" cstate="print">
              <a:extLst>
                <a:ext uri="{28A0092B-C50C-407E-A947-70E740481C1C}">
                  <a14:useLocalDpi xmlns="" xmlns:a14="http://schemas.microsoft.com/office/drawing/2010/main" val="0"/>
                </a:ext>
              </a:extLst>
            </a:blip>
            <a:srcRect b="12057"/>
            <a:stretch>
              <a:fillRect/>
            </a:stretch>
          </p:blipFill>
          <p:spPr>
            <a:xfrm>
              <a:off x="3347863" y="4054231"/>
              <a:ext cx="5824004" cy="2448000"/>
            </a:xfrm>
            <a:prstGeom prst="rect">
              <a:avLst/>
            </a:prstGeom>
          </p:spPr>
        </p:pic>
        <p:sp>
          <p:nvSpPr>
            <p:cNvPr id="8" name="TextBox 7"/>
            <p:cNvSpPr txBox="1"/>
            <p:nvPr/>
          </p:nvSpPr>
          <p:spPr>
            <a:xfrm>
              <a:off x="3666571" y="4320480"/>
              <a:ext cx="1297150" cy="584775"/>
            </a:xfrm>
            <a:prstGeom prst="rect">
              <a:avLst/>
            </a:prstGeom>
            <a:noFill/>
          </p:spPr>
          <p:txBody>
            <a:bodyPr wrap="none" rtlCol="0">
              <a:spAutoFit/>
            </a:bodyPr>
            <a:lstStyle/>
            <a:p>
              <a:r>
                <a:rPr lang="en-IN" sz="1600" dirty="0" smtClean="0">
                  <a:solidFill>
                    <a:prstClr val="black"/>
                  </a:solidFill>
                </a:rPr>
                <a:t>24 Digital I/O</a:t>
              </a:r>
            </a:p>
            <a:p>
              <a:r>
                <a:rPr lang="el-GR" sz="1600" dirty="0" smtClean="0">
                  <a:solidFill>
                    <a:prstClr val="black"/>
                  </a:solidFill>
                </a:rPr>
                <a:t>Φ</a:t>
              </a:r>
              <a:r>
                <a:rPr lang="en-IN" sz="1600" dirty="0" smtClean="0">
                  <a:solidFill>
                    <a:prstClr val="black"/>
                  </a:solidFill>
                </a:rPr>
                <a:t> 11.2mm</a:t>
              </a:r>
              <a:endParaRPr lang="en-IN" sz="1600" dirty="0">
                <a:solidFill>
                  <a:prstClr val="black"/>
                </a:solidFill>
              </a:endParaRPr>
            </a:p>
          </p:txBody>
        </p:sp>
        <p:sp>
          <p:nvSpPr>
            <p:cNvPr id="9" name="TextBox 8"/>
            <p:cNvSpPr txBox="1"/>
            <p:nvPr/>
          </p:nvSpPr>
          <p:spPr>
            <a:xfrm>
              <a:off x="5119936" y="4322752"/>
              <a:ext cx="1067921" cy="584775"/>
            </a:xfrm>
            <a:prstGeom prst="rect">
              <a:avLst/>
            </a:prstGeom>
            <a:noFill/>
          </p:spPr>
          <p:txBody>
            <a:bodyPr wrap="none" rtlCol="0">
              <a:spAutoFit/>
            </a:bodyPr>
            <a:lstStyle/>
            <a:p>
              <a:r>
                <a:rPr lang="en-IN" sz="1600" dirty="0" smtClean="0">
                  <a:solidFill>
                    <a:prstClr val="black"/>
                  </a:solidFill>
                </a:rPr>
                <a:t>24 Power</a:t>
              </a:r>
            </a:p>
            <a:p>
              <a:r>
                <a:rPr lang="el-GR" sz="1600" dirty="0" smtClean="0">
                  <a:solidFill>
                    <a:prstClr val="black"/>
                  </a:solidFill>
                </a:rPr>
                <a:t>Φ</a:t>
              </a:r>
              <a:r>
                <a:rPr lang="en-IN" sz="1600" dirty="0" smtClean="0">
                  <a:solidFill>
                    <a:prstClr val="black"/>
                  </a:solidFill>
                </a:rPr>
                <a:t> 10.5mm</a:t>
              </a:r>
              <a:endParaRPr lang="en-IN" sz="1600" dirty="0">
                <a:solidFill>
                  <a:prstClr val="black"/>
                </a:solidFill>
              </a:endParaRPr>
            </a:p>
          </p:txBody>
        </p:sp>
        <p:sp>
          <p:nvSpPr>
            <p:cNvPr id="10" name="TextBox 9"/>
            <p:cNvSpPr txBox="1"/>
            <p:nvPr/>
          </p:nvSpPr>
          <p:spPr>
            <a:xfrm>
              <a:off x="6401526" y="4322752"/>
              <a:ext cx="1154483" cy="584775"/>
            </a:xfrm>
            <a:prstGeom prst="rect">
              <a:avLst/>
            </a:prstGeom>
            <a:noFill/>
          </p:spPr>
          <p:txBody>
            <a:bodyPr wrap="none" rtlCol="0">
              <a:spAutoFit/>
            </a:bodyPr>
            <a:lstStyle/>
            <a:p>
              <a:r>
                <a:rPr lang="en-IN" sz="1600" dirty="0" smtClean="0">
                  <a:solidFill>
                    <a:prstClr val="black"/>
                  </a:solidFill>
                </a:rPr>
                <a:t>48 HV Lines</a:t>
              </a:r>
            </a:p>
            <a:p>
              <a:r>
                <a:rPr lang="el-GR" sz="1600" dirty="0" smtClean="0">
                  <a:solidFill>
                    <a:prstClr val="black"/>
                  </a:solidFill>
                </a:rPr>
                <a:t>Φ</a:t>
              </a:r>
              <a:r>
                <a:rPr lang="en-IN" sz="1600" dirty="0" smtClean="0">
                  <a:solidFill>
                    <a:prstClr val="black"/>
                  </a:solidFill>
                </a:rPr>
                <a:t> 5mm</a:t>
              </a:r>
              <a:endParaRPr lang="en-IN" sz="1600" dirty="0">
                <a:solidFill>
                  <a:prstClr val="black"/>
                </a:solidFill>
              </a:endParaRPr>
            </a:p>
          </p:txBody>
        </p:sp>
        <p:sp>
          <p:nvSpPr>
            <p:cNvPr id="11" name="TextBox 10"/>
            <p:cNvSpPr txBox="1"/>
            <p:nvPr/>
          </p:nvSpPr>
          <p:spPr>
            <a:xfrm>
              <a:off x="7815403" y="3993965"/>
              <a:ext cx="981359" cy="584775"/>
            </a:xfrm>
            <a:prstGeom prst="rect">
              <a:avLst/>
            </a:prstGeom>
            <a:noFill/>
          </p:spPr>
          <p:txBody>
            <a:bodyPr wrap="none" rtlCol="0">
              <a:spAutoFit/>
            </a:bodyPr>
            <a:lstStyle/>
            <a:p>
              <a:r>
                <a:rPr lang="en-IN" sz="1600" dirty="0" smtClean="0">
                  <a:solidFill>
                    <a:prstClr val="black"/>
                  </a:solidFill>
                </a:rPr>
                <a:t>Gas Pipes</a:t>
              </a:r>
            </a:p>
            <a:p>
              <a:r>
                <a:rPr lang="el-GR" sz="1600" dirty="0" smtClean="0">
                  <a:solidFill>
                    <a:prstClr val="black"/>
                  </a:solidFill>
                </a:rPr>
                <a:t>Φ</a:t>
              </a:r>
              <a:r>
                <a:rPr lang="en-IN" sz="1600" dirty="0" smtClean="0">
                  <a:solidFill>
                    <a:prstClr val="black"/>
                  </a:solidFill>
                </a:rPr>
                <a:t> 16mm</a:t>
              </a:r>
              <a:endParaRPr lang="en-IN" sz="1600" dirty="0">
                <a:solidFill>
                  <a:prstClr val="black"/>
                </a:solidFill>
              </a:endParaRPr>
            </a:p>
          </p:txBody>
        </p:sp>
      </p:grpSp>
      <p:pic>
        <p:nvPicPr>
          <p:cNvPr id="6" name="Picture 2"/>
          <p:cNvPicPr>
            <a:picLocks noGrp="1" noChangeAspect="1" noChangeArrowheads="1"/>
          </p:cNvPicPr>
          <p:nvPr>
            <p:ph idx="1"/>
          </p:nvPr>
        </p:nvPicPr>
        <p:blipFill>
          <a:blip r:embed="rId3" cstate="print">
            <a:extLst>
              <a:ext uri="{28A0092B-C50C-407E-A947-70E740481C1C}">
                <a14:useLocalDpi xmlns="" xmlns:a14="http://schemas.microsoft.com/office/drawing/2010/main" val="0"/>
              </a:ext>
            </a:extLst>
          </a:blip>
          <a:srcRect t="12635" r="3989" b="11801"/>
          <a:stretch>
            <a:fillRect/>
          </a:stretch>
        </p:blipFill>
        <p:spPr bwMode="auto">
          <a:xfrm>
            <a:off x="1659600" y="1512004"/>
            <a:ext cx="5824800" cy="22681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 name="Slide Number Placeholder 11"/>
          <p:cNvSpPr>
            <a:spLocks noGrp="1"/>
          </p:cNvSpPr>
          <p:nvPr>
            <p:ph type="sldNum" sz="quarter" idx="12"/>
          </p:nvPr>
        </p:nvSpPr>
        <p:spPr/>
        <p:txBody>
          <a:bodyPr/>
          <a:lstStyle/>
          <a:p>
            <a:fld id="{5D0D82D1-030A-4AF5-855D-82A44DD93AEE}" type="slidenum">
              <a:rPr lang="en-US" smtClean="0">
                <a:solidFill>
                  <a:prstClr val="black">
                    <a:tint val="95000"/>
                  </a:prstClr>
                </a:solidFill>
              </a:rPr>
              <a:pPr/>
              <a:t>72</a:t>
            </a:fld>
            <a:endParaRPr lang="en-US" dirty="0">
              <a:solidFill>
                <a:prstClr val="black">
                  <a:tint val="95000"/>
                </a:prstClr>
              </a:solidFill>
            </a:endParaRPr>
          </a:p>
        </p:txBody>
      </p:sp>
      <p:sp>
        <p:nvSpPr>
          <p:cNvPr id="13" name="TextBox 12"/>
          <p:cNvSpPr txBox="1"/>
          <p:nvPr/>
        </p:nvSpPr>
        <p:spPr>
          <a:xfrm>
            <a:off x="2194730" y="2492896"/>
            <a:ext cx="1032655" cy="646331"/>
          </a:xfrm>
          <a:prstGeom prst="rect">
            <a:avLst/>
          </a:prstGeom>
          <a:solidFill>
            <a:schemeClr val="accent1">
              <a:lumMod val="40000"/>
              <a:lumOff val="60000"/>
            </a:schemeClr>
          </a:solidFill>
        </p:spPr>
        <p:txBody>
          <a:bodyPr wrap="none" rtlCol="0">
            <a:spAutoFit/>
          </a:bodyPr>
          <a:lstStyle/>
          <a:p>
            <a:pPr algn="ctr"/>
            <a:r>
              <a:rPr lang="en-IN" dirty="0" smtClean="0">
                <a:solidFill>
                  <a:prstClr val="black"/>
                </a:solidFill>
              </a:rPr>
              <a:t>ICAL</a:t>
            </a:r>
          </a:p>
          <a:p>
            <a:pPr algn="ctr"/>
            <a:r>
              <a:rPr lang="en-IN" dirty="0" smtClean="0">
                <a:solidFill>
                  <a:prstClr val="black"/>
                </a:solidFill>
              </a:rPr>
              <a:t>Detector</a:t>
            </a:r>
            <a:endParaRPr lang="en-IN" dirty="0">
              <a:solidFill>
                <a:prstClr val="black"/>
              </a:solidFill>
            </a:endParaRPr>
          </a:p>
        </p:txBody>
      </p:sp>
      <p:sp>
        <p:nvSpPr>
          <p:cNvPr id="14" name="TextBox 13"/>
          <p:cNvSpPr txBox="1"/>
          <p:nvPr/>
        </p:nvSpPr>
        <p:spPr>
          <a:xfrm>
            <a:off x="5852673" y="2494800"/>
            <a:ext cx="726481" cy="646331"/>
          </a:xfrm>
          <a:prstGeom prst="rect">
            <a:avLst/>
          </a:prstGeom>
          <a:solidFill>
            <a:schemeClr val="accent1">
              <a:lumMod val="40000"/>
              <a:lumOff val="60000"/>
            </a:schemeClr>
          </a:solidFill>
        </p:spPr>
        <p:txBody>
          <a:bodyPr wrap="none" rtlCol="0">
            <a:spAutoFit/>
          </a:bodyPr>
          <a:lstStyle/>
          <a:p>
            <a:pPr algn="ctr"/>
            <a:r>
              <a:rPr lang="en-IN" dirty="0" smtClean="0">
                <a:solidFill>
                  <a:prstClr val="black"/>
                </a:solidFill>
              </a:rPr>
              <a:t>Cable</a:t>
            </a:r>
          </a:p>
          <a:p>
            <a:pPr algn="ctr"/>
            <a:r>
              <a:rPr lang="en-IN" dirty="0" smtClean="0">
                <a:solidFill>
                  <a:prstClr val="black"/>
                </a:solidFill>
              </a:rPr>
              <a:t>Trays</a:t>
            </a:r>
            <a:endParaRPr lang="en-IN" dirty="0">
              <a:solidFill>
                <a:prstClr val="black"/>
              </a:solidFill>
            </a:endParaRPr>
          </a:p>
        </p:txBody>
      </p:sp>
      <p:sp>
        <p:nvSpPr>
          <p:cNvPr id="15" name="TextBox 14"/>
          <p:cNvSpPr txBox="1"/>
          <p:nvPr/>
        </p:nvSpPr>
        <p:spPr>
          <a:xfrm>
            <a:off x="29496" y="4581128"/>
            <a:ext cx="1619672" cy="923330"/>
          </a:xfrm>
          <a:prstGeom prst="rect">
            <a:avLst/>
          </a:prstGeom>
          <a:solidFill>
            <a:schemeClr val="accent1">
              <a:lumMod val="40000"/>
              <a:lumOff val="60000"/>
            </a:schemeClr>
          </a:solidFill>
        </p:spPr>
        <p:txBody>
          <a:bodyPr wrap="square" rtlCol="0">
            <a:spAutoFit/>
          </a:bodyPr>
          <a:lstStyle/>
          <a:p>
            <a:pPr algn="ctr"/>
            <a:r>
              <a:rPr lang="en-IN" dirty="0" smtClean="0">
                <a:solidFill>
                  <a:prstClr val="black"/>
                </a:solidFill>
              </a:rPr>
              <a:t>Cross-section of a Cable</a:t>
            </a:r>
          </a:p>
          <a:p>
            <a:pPr algn="ctr"/>
            <a:r>
              <a:rPr lang="en-IN" dirty="0" smtClean="0">
                <a:solidFill>
                  <a:prstClr val="black"/>
                </a:solidFill>
              </a:rPr>
              <a:t>Tray</a:t>
            </a:r>
            <a:endParaRPr lang="en-IN" dirty="0">
              <a:solidFill>
                <a:prstClr val="black"/>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requirements</a:t>
            </a:r>
            <a:endParaRPr lang="en-SG" dirty="0"/>
          </a:p>
        </p:txBody>
      </p:sp>
      <p:sp>
        <p:nvSpPr>
          <p:cNvPr id="3" name="Content Placeholder 2"/>
          <p:cNvSpPr>
            <a:spLocks noGrp="1"/>
          </p:cNvSpPr>
          <p:nvPr>
            <p:ph sz="half" idx="1"/>
          </p:nvPr>
        </p:nvSpPr>
        <p:spPr/>
        <p:txBody>
          <a:bodyPr>
            <a:normAutofit fontScale="92500" lnSpcReduction="10000"/>
          </a:bodyPr>
          <a:lstStyle/>
          <a:p>
            <a:pPr>
              <a:lnSpc>
                <a:spcPct val="110000"/>
              </a:lnSpc>
            </a:pPr>
            <a:r>
              <a:rPr lang="en-US" dirty="0" smtClean="0"/>
              <a:t>RPC-DAQ controller firmware</a:t>
            </a:r>
          </a:p>
          <a:p>
            <a:pPr>
              <a:lnSpc>
                <a:spcPct val="110000"/>
              </a:lnSpc>
            </a:pPr>
            <a:r>
              <a:rPr lang="en-US" dirty="0" smtClean="0"/>
              <a:t>Backend online DAQ system</a:t>
            </a:r>
          </a:p>
          <a:p>
            <a:pPr>
              <a:lnSpc>
                <a:spcPct val="110000"/>
              </a:lnSpc>
            </a:pPr>
            <a:r>
              <a:rPr lang="en-US" dirty="0" smtClean="0"/>
              <a:t>Local and remote shift consoles</a:t>
            </a:r>
          </a:p>
          <a:p>
            <a:pPr>
              <a:lnSpc>
                <a:spcPct val="110000"/>
              </a:lnSpc>
            </a:pPr>
            <a:r>
              <a:rPr lang="en-US" dirty="0" smtClean="0"/>
              <a:t>Data packing and archival</a:t>
            </a:r>
          </a:p>
          <a:p>
            <a:pPr>
              <a:lnSpc>
                <a:spcPct val="110000"/>
              </a:lnSpc>
            </a:pPr>
            <a:r>
              <a:rPr lang="en-US" dirty="0" smtClean="0"/>
              <a:t>Event and monitor display panels</a:t>
            </a:r>
          </a:p>
          <a:p>
            <a:pPr>
              <a:lnSpc>
                <a:spcPct val="110000"/>
              </a:lnSpc>
            </a:pPr>
            <a:r>
              <a:rPr lang="en-US" dirty="0" smtClean="0"/>
              <a:t>Event data quality monitors</a:t>
            </a:r>
          </a:p>
          <a:p>
            <a:pPr>
              <a:lnSpc>
                <a:spcPct val="110000"/>
              </a:lnSpc>
            </a:pPr>
            <a:r>
              <a:rPr lang="en-US" dirty="0" smtClean="0"/>
              <a:t>Slow control and monitor consoles</a:t>
            </a:r>
          </a:p>
          <a:p>
            <a:pPr>
              <a:lnSpc>
                <a:spcPct val="110000"/>
              </a:lnSpc>
            </a:pPr>
            <a:r>
              <a:rPr lang="en-US" dirty="0" smtClean="0"/>
              <a:t>Database standards</a:t>
            </a:r>
          </a:p>
          <a:p>
            <a:pPr>
              <a:lnSpc>
                <a:spcPct val="110000"/>
              </a:lnSpc>
            </a:pPr>
            <a:r>
              <a:rPr lang="en-US" dirty="0" smtClean="0"/>
              <a:t>Data analysis and presentation software standards</a:t>
            </a:r>
          </a:p>
          <a:p>
            <a:pPr>
              <a:lnSpc>
                <a:spcPct val="110000"/>
              </a:lnSpc>
            </a:pPr>
            <a:r>
              <a:rPr lang="en-US" dirty="0" smtClean="0"/>
              <a:t>Operating System and development platforms</a:t>
            </a:r>
          </a:p>
          <a:p>
            <a:pPr>
              <a:lnSpc>
                <a:spcPct val="110000"/>
              </a:lnSpc>
            </a:pPr>
            <a:endParaRPr lang="en-SG" dirty="0"/>
          </a:p>
        </p:txBody>
      </p:sp>
      <p:sp>
        <p:nvSpPr>
          <p:cNvPr id="4" name="Footer Placeholder 3"/>
          <p:cNvSpPr>
            <a:spLocks noGrp="1"/>
          </p:cNvSpPr>
          <p:nvPr>
            <p:ph type="ftr" sz="quarter" idx="11"/>
          </p:nvPr>
        </p:nvSpPr>
        <p:spPr/>
        <p:txBody>
          <a:bodyPr/>
          <a:lstStyle/>
          <a:p>
            <a:r>
              <a:rPr lang="en-SG" smtClean="0"/>
              <a:t>Dr. B.Satyanarayana, TIFR, Mumbai                                   Panjab University, Chandigarh                                   April 22, 2013</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73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10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Technology development for Industrial production of RPCs </a:t>
            </a:r>
            <a:endParaRPr lang="en-US" dirty="0"/>
          </a:p>
        </p:txBody>
      </p:sp>
      <p:sp>
        <p:nvSpPr>
          <p:cNvPr id="15363" name="Content Placeholder 2"/>
          <p:cNvSpPr>
            <a:spLocks noGrp="1"/>
          </p:cNvSpPr>
          <p:nvPr>
            <p:ph idx="1"/>
          </p:nvPr>
        </p:nvSpPr>
        <p:spPr/>
        <p:txBody>
          <a:bodyPr>
            <a:normAutofit fontScale="85000" lnSpcReduction="10000"/>
          </a:bodyPr>
          <a:lstStyle/>
          <a:p>
            <a:pPr>
              <a:lnSpc>
                <a:spcPct val="110000"/>
              </a:lnSpc>
            </a:pPr>
            <a:r>
              <a:rPr lang="en-US" dirty="0" smtClean="0"/>
              <a:t>Development of graphite coating by  automatic spray painting.</a:t>
            </a:r>
          </a:p>
          <a:p>
            <a:pPr>
              <a:lnSpc>
                <a:spcPct val="110000"/>
              </a:lnSpc>
            </a:pPr>
            <a:r>
              <a:rPr lang="en-US" dirty="0" smtClean="0"/>
              <a:t>Demonstration of successful operation of automatic  button and glue dispenser.</a:t>
            </a:r>
          </a:p>
          <a:p>
            <a:pPr>
              <a:lnSpc>
                <a:spcPct val="110000"/>
              </a:lnSpc>
            </a:pPr>
            <a:r>
              <a:rPr lang="en-US" dirty="0" smtClean="0"/>
              <a:t>Development of glass chamfering and glass Engraving.</a:t>
            </a:r>
          </a:p>
          <a:p>
            <a:pPr>
              <a:lnSpc>
                <a:spcPct val="110000"/>
              </a:lnSpc>
            </a:pPr>
            <a:r>
              <a:rPr lang="en-US" dirty="0" smtClean="0"/>
              <a:t>Pickup panel development.</a:t>
            </a:r>
          </a:p>
          <a:p>
            <a:pPr>
              <a:lnSpc>
                <a:spcPct val="110000"/>
              </a:lnSpc>
            </a:pPr>
            <a:r>
              <a:rPr lang="en-US" dirty="0" smtClean="0"/>
              <a:t>Tray design.</a:t>
            </a:r>
          </a:p>
          <a:p>
            <a:pPr>
              <a:lnSpc>
                <a:spcPct val="110000"/>
              </a:lnSpc>
            </a:pPr>
            <a:r>
              <a:rPr lang="en-US" dirty="0" smtClean="0"/>
              <a:t>Computer modeling of RPC &amp; its assembly in ICAL.</a:t>
            </a:r>
          </a:p>
          <a:p>
            <a:pPr>
              <a:lnSpc>
                <a:spcPct val="110000"/>
              </a:lnSpc>
            </a:pPr>
            <a:r>
              <a:rPr lang="en-US" dirty="0" smtClean="0"/>
              <a:t>Physical RPC models to study push-pull assembly in ICAL magnet gap.</a:t>
            </a:r>
          </a:p>
          <a:p>
            <a:pPr>
              <a:lnSpc>
                <a:spcPct val="110000"/>
              </a:lnSpc>
            </a:pPr>
            <a:r>
              <a:rPr lang="en-US" dirty="0" smtClean="0"/>
              <a:t>Some of these items are at advanced stages of development.</a:t>
            </a:r>
          </a:p>
        </p:txBody>
      </p:sp>
      <p:sp>
        <p:nvSpPr>
          <p:cNvPr id="4" name="Footer Placeholder 3"/>
          <p:cNvSpPr>
            <a:spLocks noGrp="1"/>
          </p:cNvSpPr>
          <p:nvPr>
            <p:ph type="ftr" sz="quarter" idx="11"/>
          </p:nvPr>
        </p:nvSpPr>
        <p:spPr/>
        <p:txBody>
          <a:bodyPr/>
          <a:lstStyle/>
          <a:p>
            <a:r>
              <a:rPr lang="en-US" smtClean="0"/>
              <a:t>Dr. B.Satyanarayana, TIFR, Mumbai                                   Panjab University, Chandigarh                                   April 22,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74</a:t>
            </a:fld>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QC procedures for RPC gap</a:t>
            </a:r>
            <a:endParaRPr lang="en-SG" dirty="0"/>
          </a:p>
        </p:txBody>
      </p:sp>
      <p:sp>
        <p:nvSpPr>
          <p:cNvPr id="3" name="Content Placeholder 2"/>
          <p:cNvSpPr>
            <a:spLocks noGrp="1"/>
          </p:cNvSpPr>
          <p:nvPr>
            <p:ph sz="half" idx="1"/>
          </p:nvPr>
        </p:nvSpPr>
        <p:spPr>
          <a:xfrm>
            <a:off x="35496" y="1548000"/>
            <a:ext cx="9000000" cy="4139595"/>
          </a:xfrm>
        </p:spPr>
        <p:txBody>
          <a:bodyPr>
            <a:spAutoFit/>
          </a:bodyPr>
          <a:lstStyle/>
          <a:p>
            <a:pPr lvl="0"/>
            <a:r>
              <a:rPr lang="en-US" sz="2000" dirty="0" smtClean="0"/>
              <a:t>Visual inspection: All the glasses, buttons, spacers etc. are to be inspected before taking up the fabrication work. This should be done by an experienced staff and the same person need to certify the acceptance of the material provided with proper documentation.</a:t>
            </a:r>
            <a:endParaRPr lang="en-SG" sz="2000" dirty="0" smtClean="0"/>
          </a:p>
          <a:p>
            <a:pPr lvl="0"/>
            <a:r>
              <a:rPr lang="en-US" sz="2000" dirty="0" smtClean="0"/>
              <a:t>Dimension conformance</a:t>
            </a:r>
            <a:endParaRPr lang="en-SG" sz="2000" dirty="0" smtClean="0"/>
          </a:p>
          <a:p>
            <a:pPr lvl="0"/>
            <a:r>
              <a:rPr lang="en-US" sz="2000" dirty="0" smtClean="0"/>
              <a:t>Leak test of Gaps</a:t>
            </a:r>
            <a:r>
              <a:rPr lang="en-US" sz="2000" baseline="30000" dirty="0" smtClean="0"/>
              <a:t>*</a:t>
            </a:r>
            <a:r>
              <a:rPr lang="en-US" sz="2000" dirty="0" smtClean="0"/>
              <a:t>: A RPC-gap “leak test system” should be developed, so that the RPC gaps so produced are qualified for the required pressure test. </a:t>
            </a:r>
            <a:endParaRPr lang="en-SG" sz="2000" dirty="0" smtClean="0"/>
          </a:p>
          <a:p>
            <a:pPr lvl="0"/>
            <a:r>
              <a:rPr lang="en-US" sz="2000" dirty="0" smtClean="0"/>
              <a:t>The QC sheets (traveler sheet) need to be filled at each and every step and should be carried forward along with gap. </a:t>
            </a:r>
            <a:endParaRPr lang="en-SG" sz="2000" dirty="0" smtClean="0"/>
          </a:p>
          <a:p>
            <a:pPr>
              <a:buNone/>
            </a:pPr>
            <a:endParaRPr lang="en-SG" sz="2000" dirty="0" smtClean="0"/>
          </a:p>
          <a:p>
            <a:r>
              <a:rPr lang="en-US" sz="2000" baseline="30000" dirty="0" smtClean="0"/>
              <a:t>*</a:t>
            </a:r>
            <a:r>
              <a:rPr lang="en-US" sz="2000" u="sng" dirty="0" smtClean="0"/>
              <a:t>Leak test</a:t>
            </a:r>
            <a:r>
              <a:rPr lang="en-US" sz="2000" dirty="0" smtClean="0"/>
              <a:t>:</a:t>
            </a:r>
            <a:endParaRPr lang="en-SG" sz="2000" dirty="0" smtClean="0"/>
          </a:p>
          <a:p>
            <a:r>
              <a:rPr lang="en-US" sz="2000" dirty="0" smtClean="0"/>
              <a:t>The gaps need to be checked for any leak and the leak rate should be less then 10</a:t>
            </a:r>
            <a:r>
              <a:rPr lang="en-US" sz="2000" baseline="30000" dirty="0" smtClean="0"/>
              <a:t>-4 </a:t>
            </a:r>
            <a:r>
              <a:rPr lang="en-US" sz="2000" dirty="0" smtClean="0"/>
              <a:t>SCCM and the gaps should hold at least 6mbar pressure.</a:t>
            </a:r>
            <a:endParaRPr lang="en-SG" sz="2000" dirty="0" smtClean="0"/>
          </a:p>
        </p:txBody>
      </p:sp>
      <p:sp>
        <p:nvSpPr>
          <p:cNvPr id="4" name="Footer Placeholder 3"/>
          <p:cNvSpPr>
            <a:spLocks noGrp="1"/>
          </p:cNvSpPr>
          <p:nvPr>
            <p:ph type="ftr" sz="quarter" idx="11"/>
          </p:nvPr>
        </p:nvSpPr>
        <p:spPr/>
        <p:txBody>
          <a:bodyPr/>
          <a:lstStyle/>
          <a:p>
            <a:r>
              <a:rPr lang="nn-NO" smtClean="0"/>
              <a:t>Dr. B.Satyanarayana, TIFR, Mumbai                                   Panjab University, Chandigarh                                   April 22, 2013</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75</a:t>
            </a:fld>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N3778.JPG"/>
          <p:cNvPicPr>
            <a:picLocks noChangeAspect="1"/>
          </p:cNvPicPr>
          <p:nvPr/>
        </p:nvPicPr>
        <p:blipFill>
          <a:blip r:embed="rId2" cstate="print"/>
          <a:stretch>
            <a:fillRect/>
          </a:stretch>
        </p:blipFill>
        <p:spPr>
          <a:xfrm>
            <a:off x="6143636" y="1512000"/>
            <a:ext cx="2879999" cy="2160000"/>
          </a:xfrm>
          <a:prstGeom prst="rect">
            <a:avLst/>
          </a:prstGeom>
        </p:spPr>
      </p:pic>
      <p:pic>
        <p:nvPicPr>
          <p:cNvPr id="5" name="Picture 4" descr="DSCN3820.JPG"/>
          <p:cNvPicPr>
            <a:picLocks noChangeAspect="1"/>
          </p:cNvPicPr>
          <p:nvPr/>
        </p:nvPicPr>
        <p:blipFill>
          <a:blip r:embed="rId3" cstate="print"/>
          <a:stretch>
            <a:fillRect/>
          </a:stretch>
        </p:blipFill>
        <p:spPr>
          <a:xfrm>
            <a:off x="214282" y="1512000"/>
            <a:ext cx="2880000" cy="2160000"/>
          </a:xfrm>
          <a:prstGeom prst="rect">
            <a:avLst/>
          </a:prstGeom>
        </p:spPr>
      </p:pic>
      <p:pic>
        <p:nvPicPr>
          <p:cNvPr id="6" name="Picture 5" descr="DSCN3872.JPG"/>
          <p:cNvPicPr>
            <a:picLocks noChangeAspect="1"/>
          </p:cNvPicPr>
          <p:nvPr/>
        </p:nvPicPr>
        <p:blipFill>
          <a:blip r:embed="rId4" cstate="print"/>
          <a:stretch>
            <a:fillRect/>
          </a:stretch>
        </p:blipFill>
        <p:spPr>
          <a:xfrm>
            <a:off x="3190865" y="3780000"/>
            <a:ext cx="2879999" cy="2160000"/>
          </a:xfrm>
          <a:prstGeom prst="rect">
            <a:avLst/>
          </a:prstGeom>
        </p:spPr>
      </p:pic>
      <p:pic>
        <p:nvPicPr>
          <p:cNvPr id="7" name="Picture 6" descr="DSCN3917.JPG"/>
          <p:cNvPicPr>
            <a:picLocks noChangeAspect="1"/>
          </p:cNvPicPr>
          <p:nvPr/>
        </p:nvPicPr>
        <p:blipFill>
          <a:blip r:embed="rId5" cstate="print"/>
          <a:stretch>
            <a:fillRect/>
          </a:stretch>
        </p:blipFill>
        <p:spPr>
          <a:xfrm>
            <a:off x="214282" y="3780000"/>
            <a:ext cx="2879999" cy="2160000"/>
          </a:xfrm>
          <a:prstGeom prst="rect">
            <a:avLst/>
          </a:prstGeom>
        </p:spPr>
      </p:pic>
      <p:pic>
        <p:nvPicPr>
          <p:cNvPr id="8" name="Picture 7" descr="IMG_0839.JPG"/>
          <p:cNvPicPr>
            <a:picLocks noChangeAspect="1"/>
          </p:cNvPicPr>
          <p:nvPr/>
        </p:nvPicPr>
        <p:blipFill>
          <a:blip r:embed="rId6" cstate="print"/>
          <a:stretch>
            <a:fillRect/>
          </a:stretch>
        </p:blipFill>
        <p:spPr>
          <a:xfrm>
            <a:off x="3214676" y="1512000"/>
            <a:ext cx="2880000" cy="2160000"/>
          </a:xfrm>
          <a:prstGeom prst="rect">
            <a:avLst/>
          </a:prstGeom>
        </p:spPr>
      </p:pic>
      <p:pic>
        <p:nvPicPr>
          <p:cNvPr id="9" name="Picture 8" descr="IMG_0855.JPG"/>
          <p:cNvPicPr>
            <a:picLocks noChangeAspect="1"/>
          </p:cNvPicPr>
          <p:nvPr/>
        </p:nvPicPr>
        <p:blipFill>
          <a:blip r:embed="rId7" cstate="print"/>
          <a:stretch>
            <a:fillRect/>
          </a:stretch>
        </p:blipFill>
        <p:spPr>
          <a:xfrm>
            <a:off x="6143636" y="3780000"/>
            <a:ext cx="2880000" cy="2160000"/>
          </a:xfrm>
          <a:prstGeom prst="rect">
            <a:avLst/>
          </a:prstGeom>
        </p:spPr>
      </p:pic>
      <p:sp>
        <p:nvSpPr>
          <p:cNvPr id="10" name="Title 9"/>
          <p:cNvSpPr>
            <a:spLocks noGrp="1"/>
          </p:cNvSpPr>
          <p:nvPr>
            <p:ph type="title"/>
          </p:nvPr>
        </p:nvSpPr>
        <p:spPr/>
        <p:txBody>
          <a:bodyPr>
            <a:normAutofit fontScale="90000"/>
          </a:bodyPr>
          <a:lstStyle/>
          <a:p>
            <a:r>
              <a:rPr lang="en-US" dirty="0" smtClean="0">
                <a:solidFill>
                  <a:srgbClr val="FFC000"/>
                </a:solidFill>
              </a:rPr>
              <a:t>Steps towards Industrial production of RPCs</a:t>
            </a:r>
            <a:endParaRPr lang="en-IN" dirty="0">
              <a:solidFill>
                <a:srgbClr val="FFC000"/>
              </a:solidFill>
            </a:endParaRPr>
          </a:p>
        </p:txBody>
      </p:sp>
      <p:sp>
        <p:nvSpPr>
          <p:cNvPr id="12" name="Footer Placeholder 11"/>
          <p:cNvSpPr>
            <a:spLocks noGrp="1"/>
          </p:cNvSpPr>
          <p:nvPr>
            <p:ph type="ftr" sz="quarter" idx="11"/>
          </p:nvPr>
        </p:nvSpPr>
        <p:spPr/>
        <p:txBody>
          <a:bodyPr/>
          <a:lstStyle/>
          <a:p>
            <a:r>
              <a:rPr lang="en-US" smtClean="0"/>
              <a:t>Dr. B.Satyanarayana, TIFR, Mumbai                                   Panjab University, Chandigarh                                   April 22, 2013</a:t>
            </a:r>
            <a:endParaRPr lang="en-US" dirty="0"/>
          </a:p>
        </p:txBody>
      </p:sp>
      <p:sp>
        <p:nvSpPr>
          <p:cNvPr id="13" name="Slide Number Placeholder 12"/>
          <p:cNvSpPr>
            <a:spLocks noGrp="1"/>
          </p:cNvSpPr>
          <p:nvPr>
            <p:ph type="sldNum" sz="quarter" idx="12"/>
          </p:nvPr>
        </p:nvSpPr>
        <p:spPr/>
        <p:txBody>
          <a:bodyPr/>
          <a:lstStyle/>
          <a:p>
            <a:fld id="{5D0D82D1-030A-4AF5-855D-82A44DD93AEE}" type="slidenum">
              <a:rPr lang="en-US" smtClean="0"/>
              <a:pPr/>
              <a:t>76</a:t>
            </a:fld>
            <a:endParaRPr lang="en-US" dirty="0"/>
          </a:p>
        </p:txBody>
      </p:sp>
    </p:spTree>
    <p:extLst>
      <p:ext uri="{BB962C8B-B14F-4D97-AF65-F5344CB8AC3E}">
        <p14:creationId xmlns:p14="http://schemas.microsoft.com/office/powerpoint/2010/main" xmlns="" val="94803711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RPC fabrication at Asahi Float Glass</a:t>
            </a:r>
            <a:endParaRPr lang="en-US" dirty="0"/>
          </a:p>
        </p:txBody>
      </p:sp>
      <p:pic>
        <p:nvPicPr>
          <p:cNvPr id="34819" name="Picture 3" descr="IMG_1940.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28937" y="1512000"/>
            <a:ext cx="3240000" cy="2429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0" name="Picture 4" descr="IMG_1972.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09993" y="1511998"/>
            <a:ext cx="2889571" cy="385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1" name="Picture 5" descr="IMG_1981.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489" y="1512000"/>
            <a:ext cx="2888999" cy="385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2" name="Picture 9" descr="DSC_0107.jp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928926" y="3972870"/>
            <a:ext cx="3240000" cy="24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Footer Placeholder 6"/>
          <p:cNvSpPr>
            <a:spLocks noGrp="1"/>
          </p:cNvSpPr>
          <p:nvPr>
            <p:ph type="ftr" sz="quarter" idx="11"/>
          </p:nvPr>
        </p:nvSpPr>
        <p:spPr/>
        <p:txBody>
          <a:bodyPr/>
          <a:lstStyle/>
          <a:p>
            <a:r>
              <a:rPr lang="en-US" smtClean="0"/>
              <a:t>Dr. B.Satyanarayana, TIFR, Mumbai                                   Panjab University, Chandigarh                                   April 22, 2013</a:t>
            </a:r>
            <a:endParaRPr lang="en-US" dirty="0"/>
          </a:p>
        </p:txBody>
      </p:sp>
      <p:sp>
        <p:nvSpPr>
          <p:cNvPr id="8" name="Slide Number Placeholder 7"/>
          <p:cNvSpPr>
            <a:spLocks noGrp="1"/>
          </p:cNvSpPr>
          <p:nvPr>
            <p:ph type="sldNum" sz="quarter" idx="12"/>
          </p:nvPr>
        </p:nvSpPr>
        <p:spPr/>
        <p:txBody>
          <a:bodyPr/>
          <a:lstStyle/>
          <a:p>
            <a:fld id="{5D0D82D1-030A-4AF5-855D-82A44DD93AEE}" type="slidenum">
              <a:rPr lang="en-US" smtClean="0"/>
              <a:pPr/>
              <a:t>77</a:t>
            </a:fld>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2" cstate="print"/>
          <a:srcRect t="8525" b="11367"/>
          <a:stretch>
            <a:fillRect/>
          </a:stretch>
        </p:blipFill>
        <p:spPr bwMode="auto">
          <a:xfrm>
            <a:off x="534439" y="4143380"/>
            <a:ext cx="3960000" cy="2268336"/>
          </a:xfrm>
          <a:prstGeom prst="rect">
            <a:avLst/>
          </a:prstGeom>
          <a:noFill/>
          <a:ln w="9525">
            <a:noFill/>
            <a:miter lim="800000"/>
            <a:headEnd/>
            <a:tailEnd/>
          </a:ln>
          <a:effectLst/>
        </p:spPr>
      </p:pic>
      <p:sp>
        <p:nvSpPr>
          <p:cNvPr id="2" name="Title 1"/>
          <p:cNvSpPr>
            <a:spLocks noGrp="1"/>
          </p:cNvSpPr>
          <p:nvPr>
            <p:ph type="title"/>
          </p:nvPr>
        </p:nvSpPr>
        <p:spPr/>
        <p:txBody>
          <a:bodyPr>
            <a:normAutofit fontScale="90000"/>
          </a:bodyPr>
          <a:lstStyle/>
          <a:p>
            <a:r>
              <a:rPr lang="en-IN" dirty="0" smtClean="0"/>
              <a:t>Chamfering and engraving of glass</a:t>
            </a:r>
            <a:endParaRPr lang="en-IN" dirty="0"/>
          </a:p>
        </p:txBody>
      </p:sp>
      <p:sp>
        <p:nvSpPr>
          <p:cNvPr id="4" name="Footer Placeholder 3"/>
          <p:cNvSpPr>
            <a:spLocks noGrp="1"/>
          </p:cNvSpPr>
          <p:nvPr>
            <p:ph type="ftr" sz="quarter" idx="11"/>
          </p:nvPr>
        </p:nvSpPr>
        <p:spPr/>
        <p:txBody>
          <a:bodyPr/>
          <a:lstStyle/>
          <a:p>
            <a:r>
              <a:rPr lang="en-IN" smtClean="0"/>
              <a:t>Dr. B.Satyanarayana, TIFR, Mumbai                                   Panjab University, Chandigarh                                   April 22, 2013</a:t>
            </a:r>
            <a:endParaRPr lang="en-IN" dirty="0"/>
          </a:p>
        </p:txBody>
      </p:sp>
      <p:pic>
        <p:nvPicPr>
          <p:cNvPr id="2051" name="Picture 3" descr="D:\Walchand\photos-270812\IMAG0361.jpg"/>
          <p:cNvPicPr>
            <a:picLocks noGrp="1" noChangeAspect="1" noChangeArrowheads="1"/>
          </p:cNvPicPr>
          <p:nvPr>
            <p:ph idx="1"/>
          </p:nvPr>
        </p:nvPicPr>
        <p:blipFill>
          <a:blip r:embed="rId3" cstate="print"/>
          <a:srcRect b="11690"/>
          <a:stretch>
            <a:fillRect/>
          </a:stretch>
        </p:blipFill>
        <p:spPr bwMode="auto">
          <a:xfrm>
            <a:off x="533679" y="1512000"/>
            <a:ext cx="3960000" cy="2633661"/>
          </a:xfrm>
          <a:prstGeom prst="rect">
            <a:avLst/>
          </a:prstGeom>
          <a:noFill/>
        </p:spPr>
      </p:pic>
      <p:pic>
        <p:nvPicPr>
          <p:cNvPr id="2053" name="Picture 5"/>
          <p:cNvPicPr>
            <a:picLocks noChangeAspect="1" noChangeArrowheads="1"/>
          </p:cNvPicPr>
          <p:nvPr/>
        </p:nvPicPr>
        <p:blipFill>
          <a:blip r:embed="rId4" cstate="print"/>
          <a:srcRect l="5833" t="1687" r="3500" b="1687"/>
          <a:stretch>
            <a:fillRect/>
          </a:stretch>
        </p:blipFill>
        <p:spPr bwMode="auto">
          <a:xfrm>
            <a:off x="4579200" y="3526564"/>
            <a:ext cx="3960000" cy="2917649"/>
          </a:xfrm>
          <a:prstGeom prst="rect">
            <a:avLst/>
          </a:prstGeom>
          <a:noFill/>
          <a:ln w="9525">
            <a:noFill/>
            <a:miter lim="800000"/>
            <a:headEnd/>
            <a:tailEnd/>
          </a:ln>
          <a:effectLst/>
        </p:spPr>
      </p:pic>
      <p:pic>
        <p:nvPicPr>
          <p:cNvPr id="2052" name="Picture 4" descr="D:\Walchand\photos-270812\DSC03446.JPG"/>
          <p:cNvPicPr>
            <a:picLocks noGrp="1" noChangeAspect="1" noChangeArrowheads="1"/>
          </p:cNvPicPr>
          <p:nvPr>
            <p:ph idx="4294967295"/>
          </p:nvPr>
        </p:nvPicPr>
        <p:blipFill>
          <a:blip r:embed="rId5" cstate="print"/>
          <a:srcRect b="33067"/>
          <a:stretch>
            <a:fillRect/>
          </a:stretch>
        </p:blipFill>
        <p:spPr bwMode="auto">
          <a:xfrm>
            <a:off x="4578350" y="1512000"/>
            <a:ext cx="3960000" cy="1987912"/>
          </a:xfrm>
          <a:prstGeom prst="rect">
            <a:avLst/>
          </a:prstGeom>
          <a:noFill/>
        </p:spPr>
      </p:pic>
      <p:sp>
        <p:nvSpPr>
          <p:cNvPr id="9" name="Slide Number Placeholder 8"/>
          <p:cNvSpPr>
            <a:spLocks noGrp="1"/>
          </p:cNvSpPr>
          <p:nvPr>
            <p:ph type="sldNum" sz="quarter" idx="12"/>
          </p:nvPr>
        </p:nvSpPr>
        <p:spPr/>
        <p:txBody>
          <a:bodyPr/>
          <a:lstStyle/>
          <a:p>
            <a:fld id="{5D0D82D1-030A-4AF5-855D-82A44DD93AEE}" type="slidenum">
              <a:rPr lang="en-US" smtClean="0"/>
              <a:pPr/>
              <a:t>78</a:t>
            </a:fld>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Painting/curing of glass plates</a:t>
            </a:r>
            <a:endParaRPr lang="en-IN" dirty="0"/>
          </a:p>
        </p:txBody>
      </p:sp>
      <p:sp>
        <p:nvSpPr>
          <p:cNvPr id="4" name="Footer Placeholder 3"/>
          <p:cNvSpPr>
            <a:spLocks noGrp="1"/>
          </p:cNvSpPr>
          <p:nvPr>
            <p:ph type="ftr" sz="quarter" idx="11"/>
          </p:nvPr>
        </p:nvSpPr>
        <p:spPr/>
        <p:txBody>
          <a:bodyPr/>
          <a:lstStyle/>
          <a:p>
            <a:r>
              <a:rPr lang="en-IN" smtClean="0"/>
              <a:t>Dr. B.Satyanarayana, TIFR, Mumbai                                   Panjab University, Chandigarh                                   April 22, 2013</a:t>
            </a:r>
            <a:endParaRPr lang="en-IN" dirty="0"/>
          </a:p>
        </p:txBody>
      </p:sp>
      <p:pic>
        <p:nvPicPr>
          <p:cNvPr id="7" name="Picture 3" descr="D:\Walchand\photos-270812\DSC03454.JPG"/>
          <p:cNvPicPr>
            <a:picLocks noGrp="1" noChangeAspect="1" noChangeArrowheads="1"/>
          </p:cNvPicPr>
          <p:nvPr>
            <p:ph idx="1"/>
          </p:nvPr>
        </p:nvPicPr>
        <p:blipFill>
          <a:blip r:embed="rId2" cstate="print"/>
          <a:srcRect/>
          <a:stretch>
            <a:fillRect/>
          </a:stretch>
        </p:blipFill>
        <p:spPr bwMode="auto">
          <a:xfrm>
            <a:off x="290878" y="1512000"/>
            <a:ext cx="3698042" cy="4932000"/>
          </a:xfrm>
          <a:prstGeom prst="rect">
            <a:avLst/>
          </a:prstGeom>
          <a:noFill/>
        </p:spPr>
      </p:pic>
      <p:pic>
        <p:nvPicPr>
          <p:cNvPr id="8" name="Picture 6" descr="D:\Walchand\photos-270812\IMAG0362.jpg"/>
          <p:cNvPicPr>
            <a:picLocks noGrp="1" noChangeAspect="1" noChangeArrowheads="1"/>
          </p:cNvPicPr>
          <p:nvPr>
            <p:ph idx="4294967295"/>
          </p:nvPr>
        </p:nvPicPr>
        <p:blipFill>
          <a:blip r:embed="rId3" cstate="print"/>
          <a:srcRect/>
          <a:stretch>
            <a:fillRect/>
          </a:stretch>
        </p:blipFill>
        <p:spPr bwMode="auto">
          <a:xfrm>
            <a:off x="4814879" y="1512000"/>
            <a:ext cx="3713369" cy="4932000"/>
          </a:xfrm>
          <a:prstGeom prst="rect">
            <a:avLst/>
          </a:prstGeom>
          <a:noFill/>
        </p:spPr>
      </p:pic>
      <p:pic>
        <p:nvPicPr>
          <p:cNvPr id="9" name="Picture 4" descr="D:\Walchand\photos-270812\DSC03451.JPG"/>
          <p:cNvPicPr>
            <a:picLocks noChangeAspect="1" noChangeArrowheads="1"/>
          </p:cNvPicPr>
          <p:nvPr/>
        </p:nvPicPr>
        <p:blipFill>
          <a:blip r:embed="rId4" cstate="print"/>
          <a:srcRect l="60318" t="15438" r="15848" b="55251"/>
          <a:stretch>
            <a:fillRect/>
          </a:stretch>
        </p:blipFill>
        <p:spPr bwMode="auto">
          <a:xfrm>
            <a:off x="300252" y="1512000"/>
            <a:ext cx="1756446" cy="1620000"/>
          </a:xfrm>
          <a:prstGeom prst="rect">
            <a:avLst/>
          </a:prstGeom>
          <a:noFill/>
        </p:spPr>
      </p:pic>
      <p:sp>
        <p:nvSpPr>
          <p:cNvPr id="10" name="Slide Number Placeholder 9"/>
          <p:cNvSpPr>
            <a:spLocks noGrp="1"/>
          </p:cNvSpPr>
          <p:nvPr>
            <p:ph type="sldNum" sz="quarter" idx="12"/>
          </p:nvPr>
        </p:nvSpPr>
        <p:spPr/>
        <p:txBody>
          <a:bodyPr/>
          <a:lstStyle/>
          <a:p>
            <a:fld id="{5D0D82D1-030A-4AF5-855D-82A44DD93AEE}" type="slidenum">
              <a:rPr lang="en-US" smtClean="0"/>
              <a:pPr/>
              <a:t>79</a:t>
            </a:fld>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India-based Neutrino Observatory (INO) project</a:t>
            </a:r>
            <a:endParaRPr lang="en-SG" sz="4000" dirty="0"/>
          </a:p>
        </p:txBody>
      </p:sp>
      <p:sp>
        <p:nvSpPr>
          <p:cNvPr id="3" name="Content Placeholder 2"/>
          <p:cNvSpPr>
            <a:spLocks noGrp="1"/>
          </p:cNvSpPr>
          <p:nvPr>
            <p:ph idx="1"/>
          </p:nvPr>
        </p:nvSpPr>
        <p:spPr/>
        <p:txBody>
          <a:bodyPr>
            <a:normAutofit fontScale="85000" lnSpcReduction="10000"/>
          </a:bodyPr>
          <a:lstStyle/>
          <a:p>
            <a:pPr>
              <a:lnSpc>
                <a:spcPct val="120000"/>
              </a:lnSpc>
            </a:pPr>
            <a:r>
              <a:rPr lang="en-US" sz="2400" dirty="0" smtClean="0"/>
              <a:t>The primary goal of INO is neutrino physics.</a:t>
            </a:r>
          </a:p>
          <a:p>
            <a:pPr>
              <a:lnSpc>
                <a:spcPct val="120000"/>
              </a:lnSpc>
            </a:pPr>
            <a:r>
              <a:rPr lang="en-US" sz="2400" dirty="0" smtClean="0"/>
              <a:t>A national collaboration of scientists from more than 26 groups belonging to DAE institutions, IITs and Universities.</a:t>
            </a:r>
          </a:p>
          <a:p>
            <a:pPr>
              <a:lnSpc>
                <a:spcPct val="120000"/>
              </a:lnSpc>
            </a:pPr>
            <a:r>
              <a:rPr lang="en-US" sz="2400" dirty="0" smtClean="0"/>
              <a:t>The total cost of the project is expected to be about Rs.1500 </a:t>
            </a:r>
            <a:r>
              <a:rPr lang="en-US" sz="2400" dirty="0" err="1" smtClean="0"/>
              <a:t>crores</a:t>
            </a:r>
            <a:r>
              <a:rPr lang="en-US" sz="2400" dirty="0" smtClean="0"/>
              <a:t>.</a:t>
            </a:r>
          </a:p>
          <a:p>
            <a:pPr>
              <a:lnSpc>
                <a:spcPct val="120000"/>
              </a:lnSpc>
            </a:pPr>
            <a:r>
              <a:rPr lang="en-US" sz="2400" dirty="0" smtClean="0"/>
              <a:t>The project includes:</a:t>
            </a:r>
          </a:p>
          <a:p>
            <a:pPr lvl="1">
              <a:lnSpc>
                <a:spcPct val="120000"/>
              </a:lnSpc>
            </a:pPr>
            <a:r>
              <a:rPr lang="en-US" sz="2000" dirty="0" smtClean="0"/>
              <a:t>construction of an underground laboratory and associated surface facilities,</a:t>
            </a:r>
          </a:p>
          <a:p>
            <a:pPr lvl="1">
              <a:lnSpc>
                <a:spcPct val="120000"/>
              </a:lnSpc>
            </a:pPr>
            <a:r>
              <a:rPr lang="en-US" sz="2000" dirty="0" smtClean="0"/>
              <a:t>construction of a Iron Calorimeter (ICAL) detector for neutrinos,</a:t>
            </a:r>
          </a:p>
          <a:p>
            <a:pPr lvl="1">
              <a:lnSpc>
                <a:spcPct val="120000"/>
              </a:lnSpc>
            </a:pPr>
            <a:r>
              <a:rPr lang="en-US" sz="2000" dirty="0" smtClean="0"/>
              <a:t>setting up of National Centre for High energy Physics (NCHEP).</a:t>
            </a:r>
            <a:endParaRPr lang="en-SG" sz="2000" dirty="0" smtClean="0"/>
          </a:p>
          <a:p>
            <a:pPr>
              <a:lnSpc>
                <a:spcPct val="120000"/>
              </a:lnSpc>
            </a:pPr>
            <a:r>
              <a:rPr lang="en-US" sz="2400" dirty="0" smtClean="0"/>
              <a:t>The project is expected to be completed within seven years beginning April 2012. </a:t>
            </a:r>
            <a:endParaRPr lang="en-SG" sz="2400" dirty="0" smtClean="0"/>
          </a:p>
          <a:p>
            <a:pPr>
              <a:lnSpc>
                <a:spcPct val="120000"/>
              </a:lnSpc>
            </a:pPr>
            <a:r>
              <a:rPr lang="en-US" sz="2400" dirty="0" smtClean="0"/>
              <a:t>A successful INO-Industry interface developed because of the large scale of experimental science activity involved.</a:t>
            </a:r>
            <a:endParaRPr lang="en-SG" sz="2400" dirty="0" smtClean="0"/>
          </a:p>
          <a:p>
            <a:pPr>
              <a:lnSpc>
                <a:spcPct val="120000"/>
              </a:lnSpc>
            </a:pPr>
            <a:r>
              <a:rPr lang="en-US" sz="2400" dirty="0" smtClean="0"/>
              <a:t>INO Graduate Training Programme under the umbrella of Homi Bhabha National Institute (HBNI) - a deemed-to-be University within DAE, is in its </a:t>
            </a:r>
            <a:r>
              <a:rPr lang="en-US" sz="2400" dirty="0" smtClean="0"/>
              <a:t>sixth </a:t>
            </a:r>
            <a:r>
              <a:rPr lang="en-US" sz="2400" dirty="0" smtClean="0"/>
              <a:t>year (25 Ph.D. students in Physics, detectors and electronics).</a:t>
            </a:r>
            <a:endParaRPr lang="en-SG" sz="2400" dirty="0" smtClean="0"/>
          </a:p>
        </p:txBody>
      </p:sp>
      <p:sp>
        <p:nvSpPr>
          <p:cNvPr id="4" name="Footer Placeholder 3"/>
          <p:cNvSpPr>
            <a:spLocks noGrp="1"/>
          </p:cNvSpPr>
          <p:nvPr>
            <p:ph type="ftr" sz="quarter" idx="11"/>
          </p:nvPr>
        </p:nvSpPr>
        <p:spPr/>
        <p:txBody>
          <a:bodyPr/>
          <a:lstStyle/>
          <a:p>
            <a:r>
              <a:rPr lang="en-SG" smtClean="0"/>
              <a:t>Dr. B.Satyanarayana, TIFR, Mumbai                                   Panjab University, Chandigarh                                   April 22, 2013</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8</a:t>
            </a:fld>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Animation of glass painting</a:t>
            </a:r>
            <a:endParaRPr lang="en-IN" dirty="0"/>
          </a:p>
        </p:txBody>
      </p:sp>
      <p:sp>
        <p:nvSpPr>
          <p:cNvPr id="4" name="Footer Placeholder 3"/>
          <p:cNvSpPr>
            <a:spLocks noGrp="1"/>
          </p:cNvSpPr>
          <p:nvPr>
            <p:ph type="ftr" sz="quarter" idx="11"/>
          </p:nvPr>
        </p:nvSpPr>
        <p:spPr/>
        <p:txBody>
          <a:bodyPr/>
          <a:lstStyle/>
          <a:p>
            <a:r>
              <a:rPr lang="en-US" smtClean="0"/>
              <a:t>Dr. B.Satyanarayana, TIFR, Mumbai                                   Panjab University, Chandigarh                                   April 22,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80</a:t>
            </a:fld>
            <a:endParaRPr lang="en-US" dirty="0"/>
          </a:p>
        </p:txBody>
      </p:sp>
      <p:pic>
        <p:nvPicPr>
          <p:cNvPr id="6" name="M2U00287.MPG">
            <a:hlinkClick r:id="" action="ppaction://media"/>
          </p:cNvPr>
          <p:cNvPicPr>
            <a:picLocks noGrp="1" noRot="1" noChangeAspect="1"/>
          </p:cNvPicPr>
          <p:nvPr>
            <p:ph sz="half" idx="1"/>
            <a:videoFile r:link="rId1"/>
          </p:nvPr>
        </p:nvPicPr>
        <p:blipFill>
          <a:blip r:embed="rId3" cstate="print"/>
          <a:stretch>
            <a:fillRect/>
          </a:stretch>
        </p:blipFill>
        <p:spPr>
          <a:xfrm>
            <a:off x="1106488" y="1692275"/>
            <a:ext cx="6858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D:\Walchand\Photos\IMAG0185.jpg"/>
          <p:cNvPicPr>
            <a:picLocks noChangeAspect="1" noChangeArrowheads="1"/>
          </p:cNvPicPr>
          <p:nvPr/>
        </p:nvPicPr>
        <p:blipFill>
          <a:blip r:embed="rId2" cstate="print"/>
          <a:srcRect/>
          <a:stretch>
            <a:fillRect/>
          </a:stretch>
        </p:blipFill>
        <p:spPr bwMode="auto">
          <a:xfrm>
            <a:off x="6732000" y="3143248"/>
            <a:ext cx="2198952" cy="1656000"/>
          </a:xfrm>
          <a:prstGeom prst="rect">
            <a:avLst/>
          </a:prstGeom>
          <a:noFill/>
        </p:spPr>
      </p:pic>
      <p:sp>
        <p:nvSpPr>
          <p:cNvPr id="2" name="Title 1"/>
          <p:cNvSpPr>
            <a:spLocks noGrp="1"/>
          </p:cNvSpPr>
          <p:nvPr>
            <p:ph type="title"/>
          </p:nvPr>
        </p:nvSpPr>
        <p:spPr/>
        <p:txBody>
          <a:bodyPr/>
          <a:lstStyle/>
          <a:p>
            <a:r>
              <a:rPr lang="en-IN" dirty="0" smtClean="0"/>
              <a:t>Automatic RPC gap making</a:t>
            </a:r>
            <a:endParaRPr lang="en-IN" dirty="0"/>
          </a:p>
        </p:txBody>
      </p:sp>
      <p:pic>
        <p:nvPicPr>
          <p:cNvPr id="7" name="Content Placeholder 6" descr="100_2437.JPG"/>
          <p:cNvPicPr>
            <a:picLocks noGrp="1" noChangeAspect="1"/>
          </p:cNvPicPr>
          <p:nvPr>
            <p:ph idx="1"/>
          </p:nvPr>
        </p:nvPicPr>
        <p:blipFill>
          <a:blip r:embed="rId3" cstate="print"/>
          <a:stretch>
            <a:fillRect/>
          </a:stretch>
        </p:blipFill>
        <p:spPr>
          <a:xfrm>
            <a:off x="187141" y="1512000"/>
            <a:ext cx="6527999" cy="4896000"/>
          </a:xfrm>
        </p:spPr>
      </p:pic>
      <p:sp>
        <p:nvSpPr>
          <p:cNvPr id="5" name="Footer Placeholder 4"/>
          <p:cNvSpPr>
            <a:spLocks noGrp="1"/>
          </p:cNvSpPr>
          <p:nvPr>
            <p:ph type="ftr" sz="quarter" idx="11"/>
          </p:nvPr>
        </p:nvSpPr>
        <p:spPr/>
        <p:txBody>
          <a:bodyPr/>
          <a:lstStyle/>
          <a:p>
            <a:r>
              <a:rPr lang="en-IN" smtClean="0"/>
              <a:t>Dr. B.Satyanarayana, TIFR, Mumbai                                   Panjab University, Chandigarh                                   April 22, 2013</a:t>
            </a:r>
            <a:endParaRPr lang="en-IN" dirty="0"/>
          </a:p>
        </p:txBody>
      </p:sp>
      <p:pic>
        <p:nvPicPr>
          <p:cNvPr id="4099" name="Picture 3" descr="D:\Walchand\Photos\IMAG0184.jpg"/>
          <p:cNvPicPr>
            <a:picLocks noChangeAspect="1" noChangeArrowheads="1"/>
          </p:cNvPicPr>
          <p:nvPr/>
        </p:nvPicPr>
        <p:blipFill>
          <a:blip r:embed="rId4" cstate="print"/>
          <a:srcRect/>
          <a:stretch>
            <a:fillRect/>
          </a:stretch>
        </p:blipFill>
        <p:spPr bwMode="auto">
          <a:xfrm>
            <a:off x="6732000" y="1512000"/>
            <a:ext cx="2198952" cy="1656000"/>
          </a:xfrm>
          <a:prstGeom prst="rect">
            <a:avLst/>
          </a:prstGeom>
          <a:noFill/>
        </p:spPr>
      </p:pic>
      <p:pic>
        <p:nvPicPr>
          <p:cNvPr id="4098" name="Picture 2" descr="D:\Walchand\Photos\100_2436.JPG"/>
          <p:cNvPicPr>
            <a:picLocks noChangeAspect="1" noChangeArrowheads="1"/>
          </p:cNvPicPr>
          <p:nvPr/>
        </p:nvPicPr>
        <p:blipFill>
          <a:blip r:embed="rId5" cstate="print"/>
          <a:srcRect/>
          <a:stretch>
            <a:fillRect/>
          </a:stretch>
        </p:blipFill>
        <p:spPr bwMode="auto">
          <a:xfrm>
            <a:off x="6732000" y="4747950"/>
            <a:ext cx="2208000" cy="1656000"/>
          </a:xfrm>
          <a:prstGeom prst="rect">
            <a:avLst/>
          </a:prstGeom>
          <a:noFill/>
        </p:spPr>
      </p:pic>
      <p:sp>
        <p:nvSpPr>
          <p:cNvPr id="9" name="Slide Number Placeholder 8"/>
          <p:cNvSpPr>
            <a:spLocks noGrp="1"/>
          </p:cNvSpPr>
          <p:nvPr>
            <p:ph type="sldNum" sz="quarter" idx="12"/>
          </p:nvPr>
        </p:nvSpPr>
        <p:spPr/>
        <p:txBody>
          <a:bodyPr/>
          <a:lstStyle/>
          <a:p>
            <a:fld id="{5D0D82D1-030A-4AF5-855D-82A44DD93AEE}" type="slidenum">
              <a:rPr lang="en-US" smtClean="0"/>
              <a:pPr/>
              <a:t>81</a:t>
            </a:fld>
            <a:endParaRPr 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Animation of RPC gap fabrication</a:t>
            </a:r>
            <a:endParaRPr lang="en-IN" dirty="0"/>
          </a:p>
        </p:txBody>
      </p:sp>
      <p:sp>
        <p:nvSpPr>
          <p:cNvPr id="4" name="Footer Placeholder 3"/>
          <p:cNvSpPr>
            <a:spLocks noGrp="1"/>
          </p:cNvSpPr>
          <p:nvPr>
            <p:ph type="ftr" sz="quarter" idx="11"/>
          </p:nvPr>
        </p:nvSpPr>
        <p:spPr/>
        <p:txBody>
          <a:bodyPr/>
          <a:lstStyle/>
          <a:p>
            <a:r>
              <a:rPr lang="en-US" smtClean="0"/>
              <a:t>Dr. B.Satyanarayana, TIFR, Mumbai                                   Panjab University, Chandigarh                                   April 22,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82</a:t>
            </a:fld>
            <a:endParaRPr lang="en-US" dirty="0"/>
          </a:p>
        </p:txBody>
      </p:sp>
      <p:pic>
        <p:nvPicPr>
          <p:cNvPr id="6" name="M2U00271.MPG">
            <a:hlinkClick r:id="" action="ppaction://media"/>
          </p:cNvPr>
          <p:cNvPicPr>
            <a:picLocks noGrp="1" noRot="1" noChangeAspect="1"/>
          </p:cNvPicPr>
          <p:nvPr>
            <p:ph sz="half" idx="1"/>
            <a:videoFile r:link="rId1"/>
          </p:nvPr>
        </p:nvPicPr>
        <p:blipFill>
          <a:blip r:embed="rId3" cstate="print"/>
          <a:stretch>
            <a:fillRect/>
          </a:stretch>
        </p:blipFill>
        <p:spPr>
          <a:xfrm>
            <a:off x="1106488" y="1692275"/>
            <a:ext cx="6858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IN" dirty="0" smtClean="0"/>
              <a:t>RPC holding tray</a:t>
            </a:r>
            <a:endParaRPr lang="en-IN" dirty="0"/>
          </a:p>
        </p:txBody>
      </p:sp>
      <p:sp>
        <p:nvSpPr>
          <p:cNvPr id="4" name="Footer Placeholder 3"/>
          <p:cNvSpPr>
            <a:spLocks noGrp="1"/>
          </p:cNvSpPr>
          <p:nvPr>
            <p:ph type="ftr" sz="quarter" idx="11"/>
          </p:nvPr>
        </p:nvSpPr>
        <p:spPr/>
        <p:txBody>
          <a:bodyPr/>
          <a:lstStyle/>
          <a:p>
            <a:r>
              <a:rPr lang="en-IN" smtClean="0"/>
              <a:t>Dr. B.Satyanarayana, TIFR, Mumbai                                   Panjab University, Chandigarh                                   April 22, 2013</a:t>
            </a:r>
            <a:endParaRPr lang="en-IN" dirty="0"/>
          </a:p>
        </p:txBody>
      </p:sp>
      <p:pic>
        <p:nvPicPr>
          <p:cNvPr id="1026" name="Picture 2"/>
          <p:cNvPicPr>
            <a:picLocks noChangeAspect="1" noChangeArrowheads="1"/>
          </p:cNvPicPr>
          <p:nvPr/>
        </p:nvPicPr>
        <p:blipFill>
          <a:blip r:embed="rId2" cstate="print"/>
          <a:srcRect l="1362" t="967" r="2043" b="1933"/>
          <a:stretch>
            <a:fillRect/>
          </a:stretch>
        </p:blipFill>
        <p:spPr bwMode="auto">
          <a:xfrm>
            <a:off x="1058106" y="1512000"/>
            <a:ext cx="3600000" cy="2549511"/>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l="4108" r="685" b="1003"/>
          <a:stretch>
            <a:fillRect/>
          </a:stretch>
        </p:blipFill>
        <p:spPr bwMode="auto">
          <a:xfrm>
            <a:off x="4686776" y="1512000"/>
            <a:ext cx="3600000" cy="2556615"/>
          </a:xfrm>
          <a:prstGeom prst="rect">
            <a:avLst/>
          </a:prstGeom>
          <a:noFill/>
          <a:ln w="9525">
            <a:noFill/>
            <a:miter lim="800000"/>
            <a:headEnd/>
            <a:tailEnd/>
          </a:ln>
          <a:effectLst/>
        </p:spPr>
      </p:pic>
      <p:pic>
        <p:nvPicPr>
          <p:cNvPr id="10" name="Content Placeholder 9" descr="Holding Tray 2.jpg"/>
          <p:cNvPicPr>
            <a:picLocks noGrp="1" noChangeAspect="1"/>
          </p:cNvPicPr>
          <p:nvPr>
            <p:ph idx="4294967295"/>
          </p:nvPr>
        </p:nvPicPr>
        <p:blipFill>
          <a:blip r:embed="rId4" cstate="print"/>
          <a:srcRect l="19931" t="1968" r="11811"/>
          <a:stretch>
            <a:fillRect/>
          </a:stretch>
        </p:blipFill>
        <p:spPr>
          <a:xfrm>
            <a:off x="5598967" y="4089600"/>
            <a:ext cx="2172444" cy="2340000"/>
          </a:xfrm>
          <a:prstGeom prst="rect">
            <a:avLst/>
          </a:prstGeom>
        </p:spPr>
      </p:pic>
      <p:sp>
        <p:nvSpPr>
          <p:cNvPr id="14" name="TextBox 13"/>
          <p:cNvSpPr txBox="1"/>
          <p:nvPr/>
        </p:nvSpPr>
        <p:spPr>
          <a:xfrm>
            <a:off x="1071538" y="3132000"/>
            <a:ext cx="1000132" cy="738664"/>
          </a:xfrm>
          <a:prstGeom prst="rect">
            <a:avLst/>
          </a:prstGeom>
          <a:noFill/>
        </p:spPr>
        <p:txBody>
          <a:bodyPr wrap="square" rtlCol="0">
            <a:spAutoFit/>
          </a:bodyPr>
          <a:lstStyle/>
          <a:p>
            <a:r>
              <a:rPr lang="en-IN" sz="1400" dirty="0" smtClean="0">
                <a:solidFill>
                  <a:srgbClr val="C00000"/>
                </a:solidFill>
              </a:rPr>
              <a:t>Max. deflection</a:t>
            </a:r>
          </a:p>
          <a:p>
            <a:r>
              <a:rPr lang="en-IN" sz="1400" dirty="0" smtClean="0">
                <a:solidFill>
                  <a:srgbClr val="C00000"/>
                </a:solidFill>
              </a:rPr>
              <a:t>4.4mm</a:t>
            </a:r>
            <a:endParaRPr lang="en-IN" sz="1400" dirty="0">
              <a:solidFill>
                <a:srgbClr val="C00000"/>
              </a:solidFill>
            </a:endParaRPr>
          </a:p>
        </p:txBody>
      </p:sp>
      <p:sp>
        <p:nvSpPr>
          <p:cNvPr id="15" name="TextBox 14"/>
          <p:cNvSpPr txBox="1"/>
          <p:nvPr/>
        </p:nvSpPr>
        <p:spPr>
          <a:xfrm>
            <a:off x="4714876" y="3132000"/>
            <a:ext cx="1000132" cy="738664"/>
          </a:xfrm>
          <a:prstGeom prst="rect">
            <a:avLst/>
          </a:prstGeom>
          <a:noFill/>
        </p:spPr>
        <p:txBody>
          <a:bodyPr wrap="square" rtlCol="0">
            <a:spAutoFit/>
          </a:bodyPr>
          <a:lstStyle/>
          <a:p>
            <a:r>
              <a:rPr lang="en-IN" sz="1400" dirty="0" smtClean="0">
                <a:solidFill>
                  <a:srgbClr val="C00000"/>
                </a:solidFill>
              </a:rPr>
              <a:t>Max. stress</a:t>
            </a:r>
          </a:p>
          <a:p>
            <a:r>
              <a:rPr lang="en-IN" sz="1400" dirty="0" smtClean="0">
                <a:solidFill>
                  <a:srgbClr val="C00000"/>
                </a:solidFill>
              </a:rPr>
              <a:t>8.2MPa</a:t>
            </a:r>
            <a:endParaRPr lang="en-IN" sz="1400" dirty="0">
              <a:solidFill>
                <a:srgbClr val="C00000"/>
              </a:solidFill>
            </a:endParaRPr>
          </a:p>
        </p:txBody>
      </p:sp>
      <p:sp>
        <p:nvSpPr>
          <p:cNvPr id="16" name="TextBox 15"/>
          <p:cNvSpPr txBox="1"/>
          <p:nvPr/>
        </p:nvSpPr>
        <p:spPr>
          <a:xfrm>
            <a:off x="3994876" y="3132000"/>
            <a:ext cx="612000" cy="523220"/>
          </a:xfrm>
          <a:prstGeom prst="rect">
            <a:avLst/>
          </a:prstGeom>
          <a:noFill/>
        </p:spPr>
        <p:txBody>
          <a:bodyPr wrap="square" rtlCol="0">
            <a:spAutoFit/>
          </a:bodyPr>
          <a:lstStyle/>
          <a:p>
            <a:r>
              <a:rPr lang="en-IN" sz="1400" dirty="0" smtClean="0">
                <a:solidFill>
                  <a:srgbClr val="C00000"/>
                </a:solidFill>
              </a:rPr>
              <a:t>Spec.</a:t>
            </a:r>
          </a:p>
          <a:p>
            <a:r>
              <a:rPr lang="en-IN" sz="1400" dirty="0">
                <a:solidFill>
                  <a:srgbClr val="C00000"/>
                </a:solidFill>
              </a:rPr>
              <a:t>5</a:t>
            </a:r>
            <a:r>
              <a:rPr lang="en-IN" sz="1400" dirty="0" smtClean="0">
                <a:solidFill>
                  <a:srgbClr val="C00000"/>
                </a:solidFill>
              </a:rPr>
              <a:t>mm</a:t>
            </a:r>
            <a:endParaRPr lang="en-IN" sz="1400" dirty="0">
              <a:solidFill>
                <a:srgbClr val="C00000"/>
              </a:solidFill>
            </a:endParaRPr>
          </a:p>
        </p:txBody>
      </p:sp>
      <p:sp>
        <p:nvSpPr>
          <p:cNvPr id="17" name="TextBox 16"/>
          <p:cNvSpPr txBox="1"/>
          <p:nvPr/>
        </p:nvSpPr>
        <p:spPr>
          <a:xfrm>
            <a:off x="7745090" y="3132000"/>
            <a:ext cx="756000" cy="523220"/>
          </a:xfrm>
          <a:prstGeom prst="rect">
            <a:avLst/>
          </a:prstGeom>
          <a:noFill/>
        </p:spPr>
        <p:txBody>
          <a:bodyPr wrap="square" rtlCol="0">
            <a:spAutoFit/>
          </a:bodyPr>
          <a:lstStyle/>
          <a:p>
            <a:r>
              <a:rPr lang="en-IN" sz="1400" dirty="0" smtClean="0">
                <a:solidFill>
                  <a:srgbClr val="C00000"/>
                </a:solidFill>
              </a:rPr>
              <a:t>FRP</a:t>
            </a:r>
          </a:p>
          <a:p>
            <a:r>
              <a:rPr lang="en-IN" sz="1400" dirty="0" smtClean="0">
                <a:solidFill>
                  <a:srgbClr val="C00000"/>
                </a:solidFill>
              </a:rPr>
              <a:t>25MPa</a:t>
            </a:r>
            <a:endParaRPr lang="en-IN" sz="1400" dirty="0">
              <a:solidFill>
                <a:srgbClr val="C00000"/>
              </a:solidFill>
            </a:endParaRPr>
          </a:p>
        </p:txBody>
      </p:sp>
      <p:sp>
        <p:nvSpPr>
          <p:cNvPr id="19" name="TextBox 18"/>
          <p:cNvSpPr txBox="1"/>
          <p:nvPr/>
        </p:nvSpPr>
        <p:spPr>
          <a:xfrm>
            <a:off x="5786446" y="6072206"/>
            <a:ext cx="1908000" cy="338554"/>
          </a:xfrm>
          <a:prstGeom prst="rect">
            <a:avLst/>
          </a:prstGeom>
          <a:noFill/>
        </p:spPr>
        <p:txBody>
          <a:bodyPr wrap="square" rtlCol="0" anchor="ctr" anchorCtr="0">
            <a:spAutoFit/>
          </a:bodyPr>
          <a:lstStyle/>
          <a:p>
            <a:pPr algn="ctr"/>
            <a:r>
              <a:rPr lang="en-IN" sz="1600" b="1" dirty="0" smtClean="0">
                <a:solidFill>
                  <a:srgbClr val="FFFF00"/>
                </a:solidFill>
              </a:rPr>
              <a:t>Down side view</a:t>
            </a:r>
            <a:endParaRPr lang="en-IN" sz="1600" b="1" dirty="0">
              <a:solidFill>
                <a:srgbClr val="FFFF00"/>
              </a:solidFill>
            </a:endParaRPr>
          </a:p>
        </p:txBody>
      </p:sp>
      <p:sp>
        <p:nvSpPr>
          <p:cNvPr id="21" name="TextBox 20"/>
          <p:cNvSpPr txBox="1"/>
          <p:nvPr/>
        </p:nvSpPr>
        <p:spPr>
          <a:xfrm rot="16200000">
            <a:off x="-311089" y="2448000"/>
            <a:ext cx="2268000" cy="338554"/>
          </a:xfrm>
          <a:prstGeom prst="rect">
            <a:avLst/>
          </a:prstGeom>
          <a:noFill/>
        </p:spPr>
        <p:txBody>
          <a:bodyPr wrap="square" rtlCol="0">
            <a:spAutoFit/>
          </a:bodyPr>
          <a:lstStyle/>
          <a:p>
            <a:r>
              <a:rPr lang="en-IN" sz="1600" b="1" dirty="0" smtClean="0"/>
              <a:t>Finite Element Analysis</a:t>
            </a:r>
            <a:endParaRPr lang="en-IN" sz="1600" b="1" dirty="0"/>
          </a:p>
        </p:txBody>
      </p:sp>
      <p:sp>
        <p:nvSpPr>
          <p:cNvPr id="22" name="TextBox 21"/>
          <p:cNvSpPr txBox="1"/>
          <p:nvPr/>
        </p:nvSpPr>
        <p:spPr>
          <a:xfrm>
            <a:off x="3490876" y="1640240"/>
            <a:ext cx="2448000" cy="360000"/>
          </a:xfrm>
          <a:prstGeom prst="rect">
            <a:avLst/>
          </a:prstGeom>
          <a:noFill/>
        </p:spPr>
        <p:txBody>
          <a:bodyPr wrap="square" rtlCol="0">
            <a:spAutoFit/>
          </a:bodyPr>
          <a:lstStyle/>
          <a:p>
            <a:r>
              <a:rPr lang="en-IN" sz="1600" dirty="0" smtClean="0">
                <a:solidFill>
                  <a:srgbClr val="C00000"/>
                </a:solidFill>
              </a:rPr>
              <a:t>Self weight + 100kg load</a:t>
            </a:r>
            <a:endParaRPr lang="en-IN" sz="1600" dirty="0">
              <a:solidFill>
                <a:srgbClr val="C00000"/>
              </a:solidFill>
            </a:endParaRPr>
          </a:p>
        </p:txBody>
      </p:sp>
      <p:sp>
        <p:nvSpPr>
          <p:cNvPr id="23" name="TextBox 22"/>
          <p:cNvSpPr txBox="1"/>
          <p:nvPr/>
        </p:nvSpPr>
        <p:spPr>
          <a:xfrm rot="16200000">
            <a:off x="-58528" y="5009644"/>
            <a:ext cx="1764000" cy="504000"/>
          </a:xfrm>
          <a:prstGeom prst="rect">
            <a:avLst/>
          </a:prstGeom>
          <a:noFill/>
        </p:spPr>
        <p:txBody>
          <a:bodyPr wrap="square" rtlCol="0">
            <a:noAutofit/>
          </a:bodyPr>
          <a:lstStyle/>
          <a:p>
            <a:r>
              <a:rPr lang="en-IN" sz="1600" b="1" dirty="0" smtClean="0"/>
              <a:t>Extra thickness in selected sections  </a:t>
            </a:r>
            <a:endParaRPr lang="en-IN" sz="1600" b="1" dirty="0"/>
          </a:p>
        </p:txBody>
      </p:sp>
      <p:sp>
        <p:nvSpPr>
          <p:cNvPr id="24" name="TextBox 23"/>
          <p:cNvSpPr txBox="1"/>
          <p:nvPr/>
        </p:nvSpPr>
        <p:spPr>
          <a:xfrm rot="16200000">
            <a:off x="6947425" y="5108681"/>
            <a:ext cx="2160000" cy="338554"/>
          </a:xfrm>
          <a:prstGeom prst="rect">
            <a:avLst/>
          </a:prstGeom>
          <a:noFill/>
        </p:spPr>
        <p:txBody>
          <a:bodyPr wrap="square" rtlCol="0">
            <a:spAutoFit/>
          </a:bodyPr>
          <a:lstStyle/>
          <a:p>
            <a:r>
              <a:rPr lang="en-IN" sz="1600" b="1" dirty="0" smtClean="0"/>
              <a:t>Three-line support</a:t>
            </a:r>
            <a:endParaRPr lang="en-IN" sz="1600" b="1" dirty="0"/>
          </a:p>
        </p:txBody>
      </p:sp>
      <p:pic>
        <p:nvPicPr>
          <p:cNvPr id="9" name="Content Placeholder 8" descr="Holding Tray 1.jpg"/>
          <p:cNvPicPr>
            <a:picLocks noGrp="1" noChangeAspect="1"/>
          </p:cNvPicPr>
          <p:nvPr>
            <p:ph idx="1"/>
          </p:nvPr>
        </p:nvPicPr>
        <p:blipFill>
          <a:blip r:embed="rId5" cstate="print"/>
          <a:srcRect l="1476" t="10827" r="4429" b="8858"/>
          <a:stretch>
            <a:fillRect/>
          </a:stretch>
        </p:blipFill>
        <p:spPr>
          <a:xfrm>
            <a:off x="1202444" y="4089396"/>
            <a:ext cx="3655308" cy="2340000"/>
          </a:xfrm>
        </p:spPr>
      </p:pic>
      <p:sp>
        <p:nvSpPr>
          <p:cNvPr id="18" name="TextBox 17"/>
          <p:cNvSpPr txBox="1"/>
          <p:nvPr/>
        </p:nvSpPr>
        <p:spPr>
          <a:xfrm>
            <a:off x="3238314" y="6048000"/>
            <a:ext cx="1548000" cy="338554"/>
          </a:xfrm>
          <a:prstGeom prst="rect">
            <a:avLst/>
          </a:prstGeom>
          <a:noFill/>
        </p:spPr>
        <p:txBody>
          <a:bodyPr wrap="square" rtlCol="0">
            <a:spAutoFit/>
          </a:bodyPr>
          <a:lstStyle/>
          <a:p>
            <a:r>
              <a:rPr lang="en-IN" sz="1600" b="1" dirty="0" smtClean="0">
                <a:solidFill>
                  <a:srgbClr val="002060"/>
                </a:solidFill>
              </a:rPr>
              <a:t>Fabricated tray</a:t>
            </a:r>
            <a:endParaRPr lang="en-IN" sz="1600" b="1" dirty="0">
              <a:solidFill>
                <a:srgbClr val="002060"/>
              </a:solidFill>
            </a:endParaRPr>
          </a:p>
        </p:txBody>
      </p:sp>
      <p:sp>
        <p:nvSpPr>
          <p:cNvPr id="20" name="Slide Number Placeholder 19"/>
          <p:cNvSpPr>
            <a:spLocks noGrp="1"/>
          </p:cNvSpPr>
          <p:nvPr>
            <p:ph type="sldNum" sz="quarter" idx="12"/>
          </p:nvPr>
        </p:nvSpPr>
        <p:spPr/>
        <p:txBody>
          <a:bodyPr/>
          <a:lstStyle/>
          <a:p>
            <a:fld id="{5D0D82D1-030A-4AF5-855D-82A44DD93AEE}" type="slidenum">
              <a:rPr lang="en-US" smtClean="0"/>
              <a:pPr/>
              <a:t>83</a:t>
            </a:fld>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IN" dirty="0" smtClean="0"/>
              <a:t>Prototypes of RPC holding trays</a:t>
            </a:r>
            <a:endParaRPr lang="en-IN" dirty="0"/>
          </a:p>
        </p:txBody>
      </p:sp>
      <p:sp>
        <p:nvSpPr>
          <p:cNvPr id="2" name="Footer Placeholder 1"/>
          <p:cNvSpPr>
            <a:spLocks noGrp="1"/>
          </p:cNvSpPr>
          <p:nvPr>
            <p:ph type="ftr" sz="quarter" idx="11"/>
          </p:nvPr>
        </p:nvSpPr>
        <p:spPr/>
        <p:txBody>
          <a:bodyPr/>
          <a:lstStyle/>
          <a:p>
            <a:r>
              <a:rPr lang="en-IN"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3" name="Slide Number Placeholder 2"/>
          <p:cNvSpPr>
            <a:spLocks noGrp="1"/>
          </p:cNvSpPr>
          <p:nvPr>
            <p:ph type="sldNum" sz="quarter" idx="12"/>
          </p:nvPr>
        </p:nvSpPr>
        <p:spPr/>
        <p:txBody>
          <a:bodyPr/>
          <a:lstStyle/>
          <a:p>
            <a:fld id="{5D0D82D1-030A-4AF5-855D-82A44DD93AEE}" type="slidenum">
              <a:rPr lang="en-US" smtClean="0">
                <a:solidFill>
                  <a:prstClr val="black">
                    <a:tint val="95000"/>
                  </a:prstClr>
                </a:solidFill>
              </a:rPr>
              <a:pPr/>
              <a:t>84</a:t>
            </a:fld>
            <a:endParaRPr lang="en-US" dirty="0">
              <a:solidFill>
                <a:prstClr val="black">
                  <a:tint val="95000"/>
                </a:prstClr>
              </a:solidFill>
            </a:endParaRPr>
          </a:p>
        </p:txBody>
      </p:sp>
      <p:pic>
        <p:nvPicPr>
          <p:cNvPr id="8" name="Picture 2" descr="D:\Walchand\Tray@TIFR-Photos\DSC04552.JPG"/>
          <p:cNvPicPr>
            <a:picLocks noGrp="1" noChangeAspect="1" noChangeArrowheads="1"/>
          </p:cNvPicPr>
          <p:nvPr>
            <p:ph sz="half" idx="1"/>
          </p:nvPr>
        </p:nvPicPr>
        <p:blipFill>
          <a:blip r:embed="rId2" cstate="print"/>
          <a:srcRect/>
          <a:stretch>
            <a:fillRect/>
          </a:stretch>
        </p:blipFill>
        <p:spPr bwMode="auto">
          <a:xfrm>
            <a:off x="1294871" y="1547813"/>
            <a:ext cx="6481233" cy="4860925"/>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IN" dirty="0" smtClean="0"/>
              <a:t>RPC fabrication facility</a:t>
            </a:r>
            <a:endParaRPr lang="en-IN" dirty="0"/>
          </a:p>
        </p:txBody>
      </p:sp>
      <p:sp>
        <p:nvSpPr>
          <p:cNvPr id="4" name="Footer Placeholder 3"/>
          <p:cNvSpPr>
            <a:spLocks noGrp="1"/>
          </p:cNvSpPr>
          <p:nvPr>
            <p:ph type="ftr" sz="quarter" idx="11"/>
          </p:nvPr>
        </p:nvSpPr>
        <p:spPr/>
        <p:txBody>
          <a:bodyPr/>
          <a:lstStyle/>
          <a:p>
            <a:r>
              <a:rPr lang="en-IN" smtClean="0"/>
              <a:t>Dr. B.Satyanarayana, TIFR, Mumbai                                   Panjab University, Chandigarh                                   April 22, 2013</a:t>
            </a:r>
            <a:endParaRPr lang="en-IN" dirty="0"/>
          </a:p>
        </p:txBody>
      </p:sp>
      <p:pic>
        <p:nvPicPr>
          <p:cNvPr id="9" name="Picture 2"/>
          <p:cNvPicPr>
            <a:picLocks noGrp="1" noChangeAspect="1" noChangeArrowheads="1"/>
          </p:cNvPicPr>
          <p:nvPr>
            <p:ph idx="1"/>
          </p:nvPr>
        </p:nvPicPr>
        <p:blipFill>
          <a:blip r:embed="rId2" cstate="print"/>
          <a:srcRect t="18207" b="4395"/>
          <a:stretch>
            <a:fillRect/>
          </a:stretch>
        </p:blipFill>
        <p:spPr bwMode="auto">
          <a:xfrm>
            <a:off x="72000" y="1512000"/>
            <a:ext cx="9010650" cy="4437917"/>
          </a:xfrm>
          <a:prstGeom prst="rect">
            <a:avLst/>
          </a:prstGeom>
          <a:noFill/>
          <a:ln>
            <a:noFill/>
          </a:ln>
        </p:spPr>
      </p:pic>
      <p:sp>
        <p:nvSpPr>
          <p:cNvPr id="6" name="Slide Number Placeholder 5"/>
          <p:cNvSpPr>
            <a:spLocks noGrp="1"/>
          </p:cNvSpPr>
          <p:nvPr>
            <p:ph type="sldNum" sz="quarter" idx="12"/>
          </p:nvPr>
        </p:nvSpPr>
        <p:spPr/>
        <p:txBody>
          <a:bodyPr/>
          <a:lstStyle/>
          <a:p>
            <a:fld id="{5D0D82D1-030A-4AF5-855D-82A44DD93AEE}" type="slidenum">
              <a:rPr lang="en-US" smtClean="0"/>
              <a:pPr/>
              <a:t>85</a:t>
            </a:fld>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Career opportunities in INO</a:t>
            </a:r>
            <a:endParaRPr lang="en-SG" dirty="0"/>
          </a:p>
        </p:txBody>
      </p:sp>
      <p:sp>
        <p:nvSpPr>
          <p:cNvPr id="5" name="Content Placeholder 4"/>
          <p:cNvSpPr>
            <a:spLocks noGrp="1"/>
          </p:cNvSpPr>
          <p:nvPr>
            <p:ph sz="half" idx="1"/>
          </p:nvPr>
        </p:nvSpPr>
        <p:spPr/>
        <p:txBody>
          <a:bodyPr>
            <a:normAutofit fontScale="62500" lnSpcReduction="20000"/>
          </a:bodyPr>
          <a:lstStyle/>
          <a:p>
            <a:pPr>
              <a:lnSpc>
                <a:spcPct val="120000"/>
              </a:lnSpc>
            </a:pPr>
            <a:r>
              <a:rPr lang="en-US" dirty="0" smtClean="0"/>
              <a:t>Research Scholars</a:t>
            </a:r>
          </a:p>
          <a:p>
            <a:pPr lvl="1">
              <a:lnSpc>
                <a:spcPct val="120000"/>
              </a:lnSpc>
            </a:pPr>
            <a:r>
              <a:rPr lang="en-SG" dirty="0" smtClean="0"/>
              <a:t>Applicants must have a minimum qualification of M.Sc. degree in Physics or B.E./B.Tech. degree in any one of Electronics, E &amp; CE, Instrumentation and Electrical Engineering subjects with strong motivation for and proficiency in Physics. </a:t>
            </a:r>
          </a:p>
          <a:p>
            <a:pPr lvl="1">
              <a:lnSpc>
                <a:spcPct val="120000"/>
              </a:lnSpc>
            </a:pPr>
            <a:r>
              <a:rPr lang="en-SG" dirty="0" smtClean="0"/>
              <a:t>The selected candidates will be enrolled as Ph.D. students of the Homi Bhabha National Institute (HBNI), a Deemed to be University, with constituent institutions that include BARC, HRI, IGCAR, IMSc, SINP and VECC.</a:t>
            </a:r>
          </a:p>
          <a:p>
            <a:pPr lvl="1">
              <a:lnSpc>
                <a:spcPct val="120000"/>
              </a:lnSpc>
            </a:pPr>
            <a:r>
              <a:rPr lang="en-SG" dirty="0" smtClean="0"/>
              <a:t>They will take up 1 year course work at TIFR, Mumbai in both theoretical and experimental high energy physics and necessary foundation courses specially designed to train people to be good experimental physicists.</a:t>
            </a:r>
          </a:p>
          <a:p>
            <a:pPr lvl="1">
              <a:lnSpc>
                <a:spcPct val="120000"/>
              </a:lnSpc>
            </a:pPr>
            <a:r>
              <a:rPr lang="en-SG" dirty="0" smtClean="0"/>
              <a:t>Successful candidates after the course work will be attached to Ph.D. guides at various collaborating institutions for a Ph. D. degree in Physics on the basis of their INO related work.</a:t>
            </a:r>
          </a:p>
          <a:p>
            <a:pPr>
              <a:lnSpc>
                <a:spcPct val="120000"/>
              </a:lnSpc>
            </a:pPr>
            <a:r>
              <a:rPr lang="en-US" dirty="0" smtClean="0"/>
              <a:t>Career opportunities for bright engineers in Electronics, Instrumentation, Computer Science, Information technology, Civil, Mechanical and Electrical engineers</a:t>
            </a:r>
            <a:endParaRPr lang="en-SG" dirty="0" smtClean="0"/>
          </a:p>
        </p:txBody>
      </p:sp>
      <p:sp>
        <p:nvSpPr>
          <p:cNvPr id="2" name="Footer Placeholder 1"/>
          <p:cNvSpPr>
            <a:spLocks noGrp="1"/>
          </p:cNvSpPr>
          <p:nvPr>
            <p:ph type="ftr" sz="quarter" idx="11"/>
          </p:nvPr>
        </p:nvSpPr>
        <p:spPr/>
        <p:txBody>
          <a:bodyPr/>
          <a:lstStyle/>
          <a:p>
            <a:r>
              <a:rPr lang="en-US" smtClean="0"/>
              <a:t>Dr. B.Satyanarayana, TIFR, Mumbai                                   Panjab University, Chandigarh                                   April 22, 2013</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86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10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10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10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1000"/>
                                        <p:tgtEl>
                                          <p:spTgt spid="5">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1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Current status</a:t>
            </a:r>
            <a:endParaRPr lang="en-IN" dirty="0"/>
          </a:p>
        </p:txBody>
      </p:sp>
      <p:sp>
        <p:nvSpPr>
          <p:cNvPr id="3" name="Content Placeholder 2"/>
          <p:cNvSpPr>
            <a:spLocks noGrp="1"/>
          </p:cNvSpPr>
          <p:nvPr>
            <p:ph idx="1"/>
          </p:nvPr>
        </p:nvSpPr>
        <p:spPr/>
        <p:txBody>
          <a:bodyPr>
            <a:normAutofit fontScale="85000" lnSpcReduction="20000"/>
          </a:bodyPr>
          <a:lstStyle/>
          <a:p>
            <a:pPr>
              <a:lnSpc>
                <a:spcPct val="110000"/>
              </a:lnSpc>
            </a:pPr>
            <a:r>
              <a:rPr lang="en-IN" dirty="0" smtClean="0"/>
              <a:t>RPC detector R&amp;D concluded quite a while ago. The RPC stacks are being used even for some physics studies.</a:t>
            </a:r>
          </a:p>
          <a:p>
            <a:pPr>
              <a:lnSpc>
                <a:spcPct val="110000"/>
              </a:lnSpc>
            </a:pPr>
            <a:r>
              <a:rPr lang="en-IN" dirty="0" smtClean="0"/>
              <a:t>Scaling up and industrial adaptation of lab technology – by an industry, is almost complete.</a:t>
            </a:r>
          </a:p>
          <a:p>
            <a:pPr>
              <a:lnSpc>
                <a:spcPct val="110000"/>
              </a:lnSpc>
            </a:pPr>
            <a:r>
              <a:rPr lang="en-IN" dirty="0" smtClean="0"/>
              <a:t>Extensive vendor development for material fabrication, process development, design of SPMs and for large scale production of RPCs.</a:t>
            </a:r>
          </a:p>
          <a:p>
            <a:pPr>
              <a:lnSpc>
                <a:spcPct val="110000"/>
              </a:lnSpc>
            </a:pPr>
            <a:r>
              <a:rPr lang="en-IN" dirty="0" smtClean="0"/>
              <a:t>Ready for engineering module.</a:t>
            </a:r>
          </a:p>
          <a:p>
            <a:pPr>
              <a:lnSpc>
                <a:spcPct val="110000"/>
              </a:lnSpc>
            </a:pPr>
            <a:r>
              <a:rPr lang="en-IN" dirty="0" smtClean="0"/>
              <a:t>Tenders for RPC production for engineering module are about to be floated.</a:t>
            </a:r>
          </a:p>
          <a:p>
            <a:pPr>
              <a:lnSpc>
                <a:spcPct val="110000"/>
              </a:lnSpc>
            </a:pPr>
            <a:r>
              <a:rPr lang="en-IN" dirty="0" smtClean="0"/>
              <a:t>Further fine-tuning of chamber design, operating parameters and maintenance related practices will continue.</a:t>
            </a:r>
            <a:endParaRPr lang="en-IN" dirty="0"/>
          </a:p>
        </p:txBody>
      </p:sp>
      <p:sp>
        <p:nvSpPr>
          <p:cNvPr id="4" name="Footer Placeholder 3"/>
          <p:cNvSpPr>
            <a:spLocks noGrp="1"/>
          </p:cNvSpPr>
          <p:nvPr>
            <p:ph type="ftr" sz="quarter" idx="11"/>
          </p:nvPr>
        </p:nvSpPr>
        <p:spPr/>
        <p:txBody>
          <a:bodyPr/>
          <a:lstStyle/>
          <a:p>
            <a:r>
              <a:rPr lang="en-IN" smtClean="0"/>
              <a:t>Dr. B.Satyanarayana, TIFR, Mumbai                                   Panjab University, Chandigarh                                   April 22, 2013</a:t>
            </a:r>
            <a:endParaRPr lang="en-IN"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87</a:t>
            </a:fld>
            <a:endParaRPr lang="en-US"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Closing remarks</a:t>
            </a:r>
            <a:endParaRPr lang="en-SG" dirty="0"/>
          </a:p>
        </p:txBody>
      </p:sp>
      <p:sp>
        <p:nvSpPr>
          <p:cNvPr id="3" name="Content Placeholder 2"/>
          <p:cNvSpPr>
            <a:spLocks noGrp="1"/>
          </p:cNvSpPr>
          <p:nvPr>
            <p:ph sz="half" idx="1"/>
          </p:nvPr>
        </p:nvSpPr>
        <p:spPr/>
        <p:txBody>
          <a:bodyPr>
            <a:normAutofit fontScale="77500" lnSpcReduction="20000"/>
          </a:bodyPr>
          <a:lstStyle/>
          <a:p>
            <a:pPr>
              <a:lnSpc>
                <a:spcPct val="120000"/>
              </a:lnSpc>
            </a:pPr>
            <a:r>
              <a:rPr lang="en-US" dirty="0" smtClean="0"/>
              <a:t>INO is an exciting mega basic science project</a:t>
            </a:r>
          </a:p>
          <a:p>
            <a:pPr>
              <a:lnSpc>
                <a:spcPct val="120000"/>
              </a:lnSpc>
            </a:pPr>
            <a:r>
              <a:rPr lang="en-US" dirty="0" smtClean="0"/>
              <a:t>It is being planned on an unprecedented scale and budget</a:t>
            </a:r>
          </a:p>
          <a:p>
            <a:pPr>
              <a:lnSpc>
                <a:spcPct val="120000"/>
              </a:lnSpc>
            </a:pPr>
            <a:r>
              <a:rPr lang="en-US" dirty="0" smtClean="0"/>
              <a:t>ICAL and other experiments will produce highly competitive physics</a:t>
            </a:r>
          </a:p>
          <a:p>
            <a:pPr>
              <a:lnSpc>
                <a:spcPct val="120000"/>
              </a:lnSpc>
            </a:pPr>
            <a:r>
              <a:rPr lang="en-US" dirty="0" smtClean="0"/>
              <a:t>Beyond neutrino physics, INO is going to be an invaluable facility for many future experiments</a:t>
            </a:r>
          </a:p>
          <a:p>
            <a:pPr>
              <a:lnSpc>
                <a:spcPct val="120000"/>
              </a:lnSpc>
            </a:pPr>
            <a:r>
              <a:rPr lang="en-US" dirty="0" smtClean="0"/>
              <a:t>It provides wonderful opportunities for science and engineering students alike</a:t>
            </a:r>
          </a:p>
          <a:p>
            <a:pPr>
              <a:lnSpc>
                <a:spcPct val="120000"/>
              </a:lnSpc>
            </a:pPr>
            <a:r>
              <a:rPr lang="en-US" dirty="0" smtClean="0"/>
              <a:t>Detector and instrumentation R&amp;D, scientific human resource development are INO’s major trust areas</a:t>
            </a:r>
          </a:p>
          <a:p>
            <a:pPr>
              <a:lnSpc>
                <a:spcPct val="120000"/>
              </a:lnSpc>
            </a:pPr>
            <a:r>
              <a:rPr lang="en-US" dirty="0" smtClean="0"/>
              <a:t>It offers a large number of engineering challenges and many spin-offs such as medical applications</a:t>
            </a:r>
          </a:p>
          <a:p>
            <a:pPr>
              <a:lnSpc>
                <a:spcPct val="120000"/>
              </a:lnSpc>
            </a:pPr>
            <a:endParaRPr lang="en-SG" dirty="0"/>
          </a:p>
        </p:txBody>
      </p:sp>
      <p:sp>
        <p:nvSpPr>
          <p:cNvPr id="4" name="Footer Placeholder 3"/>
          <p:cNvSpPr>
            <a:spLocks noGrp="1"/>
          </p:cNvSpPr>
          <p:nvPr>
            <p:ph type="ftr" sz="quarter" idx="11"/>
          </p:nvPr>
        </p:nvSpPr>
        <p:spPr/>
        <p:txBody>
          <a:bodyPr/>
          <a:lstStyle/>
          <a:p>
            <a:r>
              <a:rPr lang="en-US" smtClean="0"/>
              <a:t>Dr. B.Satyanarayana, TIFR, Mumbai                                   Panjab University, Chandigarh                                   April 22, 2013</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88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D:\Meetings\DBD2013\Photos\DSC04811.JPG"/>
          <p:cNvPicPr>
            <a:picLocks noChangeAspect="1" noChangeArrowheads="1"/>
          </p:cNvPicPr>
          <p:nvPr/>
        </p:nvPicPr>
        <p:blipFill>
          <a:blip r:embed="rId2" cstate="print"/>
          <a:srcRect/>
          <a:stretch>
            <a:fillRect/>
          </a:stretch>
        </p:blipFill>
        <p:spPr bwMode="auto">
          <a:xfrm>
            <a:off x="18000" y="13500"/>
            <a:ext cx="9108000" cy="6831000"/>
          </a:xfrm>
          <a:prstGeom prst="rect">
            <a:avLst/>
          </a:prstGeom>
          <a:noFill/>
        </p:spPr>
      </p:pic>
      <p:sp>
        <p:nvSpPr>
          <p:cNvPr id="2" name="Title 1"/>
          <p:cNvSpPr>
            <a:spLocks noGrp="1"/>
          </p:cNvSpPr>
          <p:nvPr>
            <p:ph type="ctrTitle" idx="4294967295"/>
          </p:nvPr>
        </p:nvSpPr>
        <p:spPr>
          <a:xfrm>
            <a:off x="533400" y="5184775"/>
            <a:ext cx="8077200" cy="1673225"/>
          </a:xfrm>
        </p:spPr>
        <p:txBody>
          <a:bodyPr>
            <a:normAutofit fontScale="90000"/>
          </a:bodyPr>
          <a:lstStyle/>
          <a:p>
            <a:pPr algn="ctr"/>
            <a:r>
              <a:rPr lang="en-IN" dirty="0" smtClean="0">
                <a:solidFill>
                  <a:srgbClr val="FF0000"/>
                </a:solidFill>
              </a:rPr>
              <a:t>Thank you for your attention</a:t>
            </a:r>
            <a:endParaRPr lang="en-IN" dirty="0">
              <a:solidFill>
                <a:srgbClr val="FF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t>Other experiments at </a:t>
            </a:r>
            <a:r>
              <a:rPr lang="en-US" dirty="0" smtClean="0"/>
              <a:t>INO</a:t>
            </a:r>
            <a:endParaRPr lang="en-SG" dirty="0"/>
          </a:p>
        </p:txBody>
      </p:sp>
      <p:sp>
        <p:nvSpPr>
          <p:cNvPr id="8" name="Content Placeholder 7"/>
          <p:cNvSpPr>
            <a:spLocks noGrp="1"/>
          </p:cNvSpPr>
          <p:nvPr>
            <p:ph sz="half" idx="1"/>
          </p:nvPr>
        </p:nvSpPr>
        <p:spPr/>
        <p:txBody>
          <a:bodyPr>
            <a:normAutofit fontScale="77500" lnSpcReduction="20000"/>
          </a:bodyPr>
          <a:lstStyle/>
          <a:p>
            <a:pPr>
              <a:lnSpc>
                <a:spcPct val="120000"/>
              </a:lnSpc>
            </a:pPr>
            <a:r>
              <a:rPr lang="en-US" sz="3600" dirty="0" smtClean="0"/>
              <a:t>Search for </a:t>
            </a:r>
            <a:r>
              <a:rPr lang="en-IN" sz="3600" dirty="0" smtClean="0"/>
              <a:t>neutrino less double beta decay (NDBD) using</a:t>
            </a:r>
            <a:r>
              <a:rPr lang="en-US" sz="3600" dirty="0" smtClean="0"/>
              <a:t> Tin (</a:t>
            </a:r>
            <a:r>
              <a:rPr lang="en-US" sz="3600" baseline="30000" dirty="0" smtClean="0"/>
              <a:t>124</a:t>
            </a:r>
            <a:r>
              <a:rPr lang="en-US" sz="3600" dirty="0" smtClean="0"/>
              <a:t>Sn) via cryogenic  bolometer.</a:t>
            </a:r>
          </a:p>
          <a:p>
            <a:pPr>
              <a:lnSpc>
                <a:spcPct val="120000"/>
              </a:lnSpc>
            </a:pPr>
            <a:r>
              <a:rPr lang="en-US" sz="3600" dirty="0" smtClean="0"/>
              <a:t>Cryogenic </a:t>
            </a:r>
            <a:r>
              <a:rPr lang="en-US" sz="3600" dirty="0" smtClean="0"/>
              <a:t>Silicon based </a:t>
            </a:r>
            <a:r>
              <a:rPr lang="en-US" sz="3600" dirty="0" smtClean="0"/>
              <a:t>dark matter experiment at INO (DINO).</a:t>
            </a:r>
          </a:p>
          <a:p>
            <a:pPr>
              <a:lnSpc>
                <a:spcPct val="120000"/>
              </a:lnSpc>
            </a:pPr>
            <a:r>
              <a:rPr lang="en-US" sz="3600" dirty="0" smtClean="0"/>
              <a:t>Measurement of nuclear cross sections of astrophysical interest using 500kV accelerator; utilising the </a:t>
            </a:r>
            <a:r>
              <a:rPr lang="en-GB" sz="3600" dirty="0" smtClean="0"/>
              <a:t> low back-ground environment inside the INO facility.</a:t>
            </a:r>
          </a:p>
          <a:p>
            <a:pPr>
              <a:lnSpc>
                <a:spcPct val="120000"/>
              </a:lnSpc>
            </a:pPr>
            <a:r>
              <a:rPr lang="en-US" sz="3600" dirty="0" smtClean="0"/>
              <a:t>The INO facility will develop into a centre for other studies in physics, biology, geology, material research etc., which will exploit the special conditions existent deep underground.</a:t>
            </a:r>
          </a:p>
          <a:p>
            <a:pPr>
              <a:lnSpc>
                <a:spcPct val="120000"/>
              </a:lnSpc>
            </a:pPr>
            <a:endParaRPr lang="en-GB" sz="3600" dirty="0" smtClean="0"/>
          </a:p>
          <a:p>
            <a:pPr>
              <a:lnSpc>
                <a:spcPct val="120000"/>
              </a:lnSpc>
            </a:pPr>
            <a:endParaRPr lang="en-US" sz="3600" dirty="0" smtClean="0"/>
          </a:p>
          <a:p>
            <a:pPr>
              <a:lnSpc>
                <a:spcPct val="120000"/>
              </a:lnSpc>
            </a:pPr>
            <a:endParaRPr lang="en-US" sz="3600" dirty="0" smtClean="0"/>
          </a:p>
          <a:p>
            <a:pPr>
              <a:lnSpc>
                <a:spcPct val="120000"/>
              </a:lnSpc>
            </a:pPr>
            <a:endParaRPr lang="en-SG" sz="3600" dirty="0" smtClean="0"/>
          </a:p>
        </p:txBody>
      </p:sp>
      <p:sp>
        <p:nvSpPr>
          <p:cNvPr id="3" name="Footer Placeholder 2"/>
          <p:cNvSpPr>
            <a:spLocks noGrp="1"/>
          </p:cNvSpPr>
          <p:nvPr>
            <p:ph type="ftr" sz="quarter" idx="11"/>
          </p:nvPr>
        </p:nvSpPr>
        <p:spPr/>
        <p:txBody>
          <a:bodyPr/>
          <a:lstStyle/>
          <a:p>
            <a:r>
              <a:rPr lang="en-SG" smtClean="0"/>
              <a:t>Dr. B.Satyanarayana, TIFR, Mumbai                                   Panjab University, Chandigarh                                   April 22, 2013</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9</a:t>
            </a:fld>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IN" dirty="0" smtClean="0"/>
              <a:t>Backup slides</a:t>
            </a:r>
            <a:endParaRPr lang="en-IN" dirty="0"/>
          </a:p>
        </p:txBody>
      </p:sp>
      <p:sp>
        <p:nvSpPr>
          <p:cNvPr id="7" name="Subtitle 6"/>
          <p:cNvSpPr>
            <a:spLocks noGrp="1"/>
          </p:cNvSpPr>
          <p:nvPr>
            <p:ph type="subTitle" idx="1"/>
          </p:nvPr>
        </p:nvSpPr>
        <p:spPr/>
        <p:txBody>
          <a:bodyPr/>
          <a:lstStyle/>
          <a:p>
            <a:endParaRPr lang="en-IN"/>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pPr lvl="0">
              <a:lnSpc>
                <a:spcPct val="120000"/>
              </a:lnSpc>
            </a:pPr>
            <a:r>
              <a:rPr lang="en-US" dirty="0" smtClean="0"/>
              <a:t>Data rates are low.</a:t>
            </a:r>
          </a:p>
          <a:p>
            <a:pPr lvl="0">
              <a:lnSpc>
                <a:spcPct val="120000"/>
              </a:lnSpc>
            </a:pPr>
            <a:r>
              <a:rPr lang="en-US" dirty="0" smtClean="0"/>
              <a:t>Physical dimensions: Owing to severe space constraints on the RPC, triangular space of about 160cm</a:t>
            </a:r>
            <a:r>
              <a:rPr lang="en-US" baseline="30000" dirty="0" smtClean="0"/>
              <a:t>2</a:t>
            </a:r>
            <a:r>
              <a:rPr lang="en-US" dirty="0" smtClean="0"/>
              <a:t> only is available for this extremely high density board.</a:t>
            </a:r>
            <a:endParaRPr lang="en-US" baseline="30000" dirty="0" smtClean="0"/>
          </a:p>
          <a:p>
            <a:pPr lvl="0">
              <a:lnSpc>
                <a:spcPct val="120000"/>
              </a:lnSpc>
            </a:pPr>
            <a:r>
              <a:rPr lang="en-US" dirty="0" smtClean="0"/>
              <a:t>Service life of the electronics is expected to be more than15 years, component spares availability/</a:t>
            </a:r>
            <a:r>
              <a:rPr lang="en-US" dirty="0" err="1" smtClean="0"/>
              <a:t>replaceability</a:t>
            </a:r>
            <a:r>
              <a:rPr lang="en-US" dirty="0" smtClean="0"/>
              <a:t> is a concern.</a:t>
            </a:r>
          </a:p>
          <a:p>
            <a:pPr lvl="0">
              <a:lnSpc>
                <a:spcPct val="120000"/>
              </a:lnSpc>
            </a:pPr>
            <a:r>
              <a:rPr lang="en-US" dirty="0" smtClean="0"/>
              <a:t>Since the temperature and humidity inside the cavern will be controlled for RPCs, the electronic components need not be even of industrial grade -  Commercial grade will do.</a:t>
            </a:r>
          </a:p>
          <a:p>
            <a:pPr>
              <a:lnSpc>
                <a:spcPct val="120000"/>
              </a:lnSpc>
            </a:pPr>
            <a:r>
              <a:rPr lang="en-US" dirty="0" smtClean="0"/>
              <a:t>Low power consumption. It is highly desirable to have minimum power consumption.</a:t>
            </a:r>
          </a:p>
          <a:p>
            <a:pPr>
              <a:lnSpc>
                <a:spcPct val="120000"/>
              </a:lnSpc>
            </a:pPr>
            <a:r>
              <a:rPr lang="en-US" dirty="0" smtClean="0"/>
              <a:t>Cost: Since the volumes are high, cost is also a major consideration</a:t>
            </a:r>
          </a:p>
        </p:txBody>
      </p:sp>
      <p:sp>
        <p:nvSpPr>
          <p:cNvPr id="3" name="Footer Placeholder 2"/>
          <p:cNvSpPr>
            <a:spLocks noGrp="1"/>
          </p:cNvSpPr>
          <p:nvPr>
            <p:ph type="ftr" sz="quarter" idx="11"/>
          </p:nvPr>
        </p:nvSpPr>
        <p:spPr/>
        <p:txBody>
          <a:bodyPr/>
          <a:lstStyle/>
          <a:p>
            <a:r>
              <a:rPr lang="nn-NO" smtClean="0"/>
              <a:t>Dr. B.Satyanarayana, TIFR, Mumbai                                   Panjab University, Chandigarh                                   April 22, 2013</a:t>
            </a:r>
            <a:endParaRPr lang="en-SG" dirty="0"/>
          </a:p>
        </p:txBody>
      </p:sp>
      <p:sp>
        <p:nvSpPr>
          <p:cNvPr id="4" name="Title 3"/>
          <p:cNvSpPr>
            <a:spLocks noGrp="1"/>
          </p:cNvSpPr>
          <p:nvPr>
            <p:ph type="title"/>
          </p:nvPr>
        </p:nvSpPr>
        <p:spPr/>
        <p:txBody>
          <a:bodyPr>
            <a:normAutofit fontScale="90000"/>
          </a:bodyPr>
          <a:lstStyle/>
          <a:p>
            <a:r>
              <a:rPr lang="en-US" dirty="0" smtClean="0"/>
              <a:t>Design considerations &amp; constraints</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91</a:t>
            </a:fld>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pPr>
              <a:lnSpc>
                <a:spcPct val="120000"/>
              </a:lnSpc>
            </a:pPr>
            <a:r>
              <a:rPr lang="en-SG" dirty="0" smtClean="0"/>
              <a:t>TDC data = 1 channel for 8 strips and both the edges per hit, up to 4 hits per channel per event = 16 channels x 2 edges x 4 hits x 16 bits = 2048 bits</a:t>
            </a:r>
          </a:p>
          <a:p>
            <a:pPr>
              <a:lnSpc>
                <a:spcPct val="120000"/>
              </a:lnSpc>
            </a:pPr>
            <a:r>
              <a:rPr lang="en-SG" dirty="0" smtClean="0"/>
              <a:t>Hit data per RPC = 128 bits</a:t>
            </a:r>
          </a:p>
          <a:p>
            <a:pPr>
              <a:lnSpc>
                <a:spcPct val="120000"/>
              </a:lnSpc>
            </a:pPr>
            <a:r>
              <a:rPr lang="en-SG" dirty="0" smtClean="0"/>
              <a:t>RPC ID = 32 bits</a:t>
            </a:r>
          </a:p>
          <a:p>
            <a:pPr>
              <a:lnSpc>
                <a:spcPct val="120000"/>
              </a:lnSpc>
            </a:pPr>
            <a:r>
              <a:rPr lang="en-SG" dirty="0" smtClean="0"/>
              <a:t>Event ID = 32 bits</a:t>
            </a:r>
          </a:p>
          <a:p>
            <a:pPr>
              <a:lnSpc>
                <a:spcPct val="120000"/>
              </a:lnSpc>
            </a:pPr>
            <a:r>
              <a:rPr lang="en-SG" dirty="0" smtClean="0"/>
              <a:t>Time Stamp = 64 bits</a:t>
            </a:r>
          </a:p>
          <a:p>
            <a:pPr>
              <a:lnSpc>
                <a:spcPct val="120000"/>
              </a:lnSpc>
            </a:pPr>
            <a:r>
              <a:rPr lang="en-SG" dirty="0" smtClean="0"/>
              <a:t>DRS data = 16 channels x 1000 samples x 16 bits = 256000 bits</a:t>
            </a:r>
          </a:p>
          <a:p>
            <a:pPr>
              <a:lnSpc>
                <a:spcPct val="120000"/>
              </a:lnSpc>
            </a:pPr>
            <a:r>
              <a:rPr lang="en-SG" dirty="0" smtClean="0"/>
              <a:t>(DRS data comes in event data only if we get summed analog outputs from the preamplifier)</a:t>
            </a:r>
          </a:p>
          <a:p>
            <a:pPr>
              <a:lnSpc>
                <a:spcPct val="120000"/>
              </a:lnSpc>
            </a:pPr>
            <a:r>
              <a:rPr lang="en-SG" dirty="0" smtClean="0"/>
              <a:t>Data size per event per RPC</a:t>
            </a:r>
          </a:p>
          <a:p>
            <a:pPr lvl="1">
              <a:lnSpc>
                <a:spcPct val="120000"/>
              </a:lnSpc>
            </a:pPr>
            <a:r>
              <a:rPr lang="en-SG" dirty="0" smtClean="0"/>
              <a:t>With DRS data, DR = 2048 + 128 + 32 + 32 + 64 + 256000 = 258,304 bits</a:t>
            </a:r>
          </a:p>
          <a:p>
            <a:pPr lvl="1">
              <a:lnSpc>
                <a:spcPct val="120000"/>
              </a:lnSpc>
            </a:pPr>
            <a:r>
              <a:rPr lang="en-SG" dirty="0" smtClean="0"/>
              <a:t>Without DRS data, DR = 2048 + 128 + 32 + 32 + 64 = 2,304 bits</a:t>
            </a:r>
          </a:p>
          <a:p>
            <a:pPr>
              <a:lnSpc>
                <a:spcPct val="120000"/>
              </a:lnSpc>
            </a:pPr>
            <a:r>
              <a:rPr lang="en-SG" dirty="0" smtClean="0"/>
              <a:t>Considering 1Hz trigger rate, Maximum data rate per RPC = 252.25 kbps</a:t>
            </a:r>
          </a:p>
        </p:txBody>
      </p:sp>
      <p:sp>
        <p:nvSpPr>
          <p:cNvPr id="3" name="Footer Placeholder 2"/>
          <p:cNvSpPr>
            <a:spLocks noGrp="1"/>
          </p:cNvSpPr>
          <p:nvPr>
            <p:ph type="ftr" sz="quarter" idx="11"/>
          </p:nvPr>
        </p:nvSpPr>
        <p:spPr/>
        <p:txBody>
          <a:bodyPr/>
          <a:lstStyle/>
          <a:p>
            <a:r>
              <a:rPr lang="nn-NO" smtClean="0"/>
              <a:t>Dr. B.Satyanarayana, TIFR, Mumbai                                   Panjab University, Chandigarh                                   April 22, 2013</a:t>
            </a:r>
            <a:endParaRPr lang="en-SG" dirty="0"/>
          </a:p>
        </p:txBody>
      </p:sp>
      <p:sp>
        <p:nvSpPr>
          <p:cNvPr id="4" name="Title 3"/>
          <p:cNvSpPr>
            <a:spLocks noGrp="1"/>
          </p:cNvSpPr>
          <p:nvPr>
            <p:ph type="title"/>
          </p:nvPr>
        </p:nvSpPr>
        <p:spPr/>
        <p:txBody>
          <a:bodyPr/>
          <a:lstStyle/>
          <a:p>
            <a:r>
              <a:rPr lang="en-US" dirty="0" smtClean="0"/>
              <a:t>Data sizes and rates – Event</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92</a:t>
            </a:fld>
            <a:endParaRPr 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62500" lnSpcReduction="20000"/>
          </a:bodyPr>
          <a:lstStyle/>
          <a:p>
            <a:pPr>
              <a:lnSpc>
                <a:spcPct val="120000"/>
              </a:lnSpc>
            </a:pPr>
            <a:r>
              <a:rPr lang="en-SG" dirty="0" smtClean="0"/>
              <a:t>We require to monitor 1 pick-up strip per plane per RPC.</a:t>
            </a:r>
          </a:p>
          <a:p>
            <a:pPr>
              <a:lnSpc>
                <a:spcPct val="120000"/>
              </a:lnSpc>
            </a:pPr>
            <a:r>
              <a:rPr lang="en-SG" dirty="0" smtClean="0"/>
              <a:t>Monitor Data per strip = 24 bits</a:t>
            </a:r>
          </a:p>
          <a:p>
            <a:pPr>
              <a:lnSpc>
                <a:spcPct val="120000"/>
              </a:lnSpc>
            </a:pPr>
            <a:r>
              <a:rPr lang="en-SG" dirty="0" smtClean="0"/>
              <a:t>Channel ID = 8 bits</a:t>
            </a:r>
          </a:p>
          <a:p>
            <a:pPr>
              <a:lnSpc>
                <a:spcPct val="120000"/>
              </a:lnSpc>
            </a:pPr>
            <a:r>
              <a:rPr lang="en-SG" dirty="0" smtClean="0"/>
              <a:t>RPC ID = 32 bits</a:t>
            </a:r>
          </a:p>
          <a:p>
            <a:pPr>
              <a:lnSpc>
                <a:spcPct val="120000"/>
              </a:lnSpc>
            </a:pPr>
            <a:r>
              <a:rPr lang="en-SG" dirty="0" smtClean="0"/>
              <a:t>Mon Event ID = 32 bits</a:t>
            </a:r>
          </a:p>
          <a:p>
            <a:pPr>
              <a:lnSpc>
                <a:spcPct val="120000"/>
              </a:lnSpc>
            </a:pPr>
            <a:r>
              <a:rPr lang="en-SG" dirty="0" smtClean="0"/>
              <a:t>Ambient Sensors’ data = 3 x 16 bits = 48 bits</a:t>
            </a:r>
          </a:p>
          <a:p>
            <a:pPr>
              <a:lnSpc>
                <a:spcPct val="120000"/>
              </a:lnSpc>
            </a:pPr>
            <a:r>
              <a:rPr lang="en-SG" dirty="0" smtClean="0"/>
              <a:t>Time Stamp = 64 bits</a:t>
            </a:r>
          </a:p>
          <a:p>
            <a:pPr>
              <a:lnSpc>
                <a:spcPct val="120000"/>
              </a:lnSpc>
            </a:pPr>
            <a:r>
              <a:rPr lang="en-SG" dirty="0" smtClean="0"/>
              <a:t>DRS data = 1000 pulses (if noise rate is 100Hz) x 16 bits x 100 samples = 1600000 bits</a:t>
            </a:r>
          </a:p>
          <a:p>
            <a:pPr>
              <a:lnSpc>
                <a:spcPct val="120000"/>
              </a:lnSpc>
            </a:pPr>
            <a:r>
              <a:rPr lang="en-SG" dirty="0" smtClean="0"/>
              <a:t>(DRS data comes in monitoring data only if we get multiplexed analog outputs from the preamplifier)</a:t>
            </a:r>
          </a:p>
          <a:p>
            <a:pPr>
              <a:lnSpc>
                <a:spcPct val="120000"/>
              </a:lnSpc>
            </a:pPr>
            <a:r>
              <a:rPr lang="en-SG" dirty="0" smtClean="0"/>
              <a:t>Data size per 10 seconds per RPC</a:t>
            </a:r>
          </a:p>
          <a:p>
            <a:pPr lvl="1">
              <a:lnSpc>
                <a:spcPct val="120000"/>
              </a:lnSpc>
            </a:pPr>
            <a:r>
              <a:rPr lang="en-SG" dirty="0" smtClean="0"/>
              <a:t>With DRS data = 24 + 8 + 32 + 32 + 48 + 64 + 2048 + 1600000 = 1,602,256 bits</a:t>
            </a:r>
          </a:p>
          <a:p>
            <a:pPr lvl="1">
              <a:lnSpc>
                <a:spcPct val="120000"/>
              </a:lnSpc>
            </a:pPr>
            <a:r>
              <a:rPr lang="en-SG" dirty="0" smtClean="0"/>
              <a:t>Without DRS data = 24 + 8 + 32 + 32 + 48 + 64 + 2048 = 2,256 bits</a:t>
            </a:r>
          </a:p>
          <a:p>
            <a:pPr>
              <a:lnSpc>
                <a:spcPct val="120000"/>
              </a:lnSpc>
            </a:pPr>
            <a:r>
              <a:rPr lang="en-SG" dirty="0" smtClean="0"/>
              <a:t>Maximum data rate with 10 second monitoring period per RPC = 156.47 kbps</a:t>
            </a:r>
          </a:p>
        </p:txBody>
      </p:sp>
      <p:sp>
        <p:nvSpPr>
          <p:cNvPr id="3" name="Footer Placeholder 2"/>
          <p:cNvSpPr>
            <a:spLocks noGrp="1"/>
          </p:cNvSpPr>
          <p:nvPr>
            <p:ph type="ftr" sz="quarter" idx="11"/>
          </p:nvPr>
        </p:nvSpPr>
        <p:spPr/>
        <p:txBody>
          <a:bodyPr/>
          <a:lstStyle/>
          <a:p>
            <a:r>
              <a:rPr lang="nn-NO" smtClean="0"/>
              <a:t>Dr. B.Satyanarayana, TIFR, Mumbai                                   Panjab University, Chandigarh                                   April 22, 2013</a:t>
            </a:r>
            <a:endParaRPr lang="en-SG" dirty="0"/>
          </a:p>
        </p:txBody>
      </p:sp>
      <p:sp>
        <p:nvSpPr>
          <p:cNvPr id="4" name="Title 3"/>
          <p:cNvSpPr>
            <a:spLocks noGrp="1"/>
          </p:cNvSpPr>
          <p:nvPr>
            <p:ph type="title"/>
          </p:nvPr>
        </p:nvSpPr>
        <p:spPr/>
        <p:txBody>
          <a:bodyPr/>
          <a:lstStyle/>
          <a:p>
            <a:r>
              <a:rPr lang="en-US" dirty="0" smtClean="0"/>
              <a:t>Data sizes and rates - Monitoring</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93</a:t>
            </a:fld>
            <a:endParaRPr 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Calibration procedures of the </a:t>
            </a:r>
            <a:br>
              <a:rPr lang="en-US" dirty="0" smtClean="0"/>
            </a:br>
            <a:r>
              <a:rPr lang="en-US" dirty="0" smtClean="0"/>
              <a:t>gas systems</a:t>
            </a:r>
            <a:endParaRPr lang="en-SG" dirty="0"/>
          </a:p>
        </p:txBody>
      </p:sp>
      <p:sp>
        <p:nvSpPr>
          <p:cNvPr id="4" name="Footer Placeholder 3"/>
          <p:cNvSpPr>
            <a:spLocks noGrp="1"/>
          </p:cNvSpPr>
          <p:nvPr>
            <p:ph type="ftr" sz="quarter" idx="11"/>
          </p:nvPr>
        </p:nvSpPr>
        <p:spPr/>
        <p:txBody>
          <a:bodyPr/>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pic>
        <p:nvPicPr>
          <p:cNvPr id="7" name="Picture 6" descr="gascal_water.jpg"/>
          <p:cNvPicPr>
            <a:picLocks noChangeAspect="1"/>
          </p:cNvPicPr>
          <p:nvPr/>
        </p:nvPicPr>
        <p:blipFill>
          <a:blip r:embed="rId2" cstate="print"/>
          <a:srcRect l="12500" t="30038" r="15625" b="22533"/>
          <a:stretch>
            <a:fillRect/>
          </a:stretch>
        </p:blipFill>
        <p:spPr>
          <a:xfrm>
            <a:off x="4032000" y="1548000"/>
            <a:ext cx="5040000" cy="2191302"/>
          </a:xfrm>
          <a:prstGeom prst="rect">
            <a:avLst/>
          </a:prstGeom>
          <a:ln>
            <a:noFill/>
          </a:ln>
          <a:effectLst>
            <a:outerShdw blurRad="292100" dist="139700" dir="2700000" algn="tl" rotWithShape="0">
              <a:srgbClr val="333333">
                <a:alpha val="65000"/>
              </a:srgbClr>
            </a:outerShdw>
          </a:effectLst>
        </p:spPr>
      </p:pic>
      <p:sp>
        <p:nvSpPr>
          <p:cNvPr id="8" name="Rectangle 3"/>
          <p:cNvSpPr txBox="1">
            <a:spLocks noChangeArrowheads="1"/>
          </p:cNvSpPr>
          <p:nvPr/>
        </p:nvSpPr>
        <p:spPr>
          <a:xfrm>
            <a:off x="72000" y="1548000"/>
            <a:ext cx="3929058" cy="4788000"/>
          </a:xfrm>
          <a:prstGeom prst="rect">
            <a:avLst/>
          </a:prstGeom>
          <a:solidFill>
            <a:srgbClr val="FFFFCC"/>
          </a:solidFill>
          <a:effectLst>
            <a:outerShdw blurRad="50800" dist="38100" dir="2700000" algn="tl" rotWithShape="0">
              <a:prstClr val="black">
                <a:alpha val="40000"/>
              </a:prstClr>
            </a:outerShdw>
          </a:effectLst>
        </p:spPr>
        <p:txBody>
          <a:bodyPr vert="horz" lIns="54864" tIns="91440" rtlCol="0">
            <a:normAutofit/>
          </a:bodyPr>
          <a:lstStyle/>
          <a:p>
            <a:pPr marL="438912" indent="-320040">
              <a:lnSpc>
                <a:spcPct val="80000"/>
              </a:lnSpc>
              <a:buClr>
                <a:srgbClr val="C00000"/>
              </a:buClr>
              <a:buSzPct val="100000"/>
              <a:buFont typeface="Wingdings 2"/>
              <a:buChar char=""/>
              <a:defRPr/>
            </a:pPr>
            <a:r>
              <a:rPr lang="en-US" sz="2000" dirty="0" smtClean="0">
                <a:solidFill>
                  <a:srgbClr val="C00000"/>
                </a:solidFill>
              </a:rPr>
              <a:t>Calibration done using water displacement method</a:t>
            </a:r>
          </a:p>
          <a:p>
            <a:pPr marL="438912" indent="-320040">
              <a:lnSpc>
                <a:spcPct val="80000"/>
              </a:lnSpc>
              <a:buClr>
                <a:srgbClr val="C00000"/>
              </a:buClr>
              <a:buSzPct val="100000"/>
              <a:buFont typeface="Wingdings 2"/>
              <a:buChar char=""/>
              <a:defRPr/>
            </a:pPr>
            <a:r>
              <a:rPr lang="en-US" sz="2000" dirty="0" smtClean="0">
                <a:solidFill>
                  <a:srgbClr val="C00000"/>
                </a:solidFill>
              </a:rPr>
              <a:t>Calibrated against the MFC monitor voltage</a:t>
            </a:r>
          </a:p>
          <a:p>
            <a:pPr marL="438912" indent="-320040">
              <a:lnSpc>
                <a:spcPct val="80000"/>
              </a:lnSpc>
              <a:buClr>
                <a:srgbClr val="C00000"/>
              </a:buClr>
              <a:buSzPct val="100000"/>
              <a:buFont typeface="Wingdings 2"/>
              <a:buChar char=""/>
              <a:defRPr/>
            </a:pPr>
            <a:r>
              <a:rPr lang="en-US" sz="2000" dirty="0" smtClean="0">
                <a:solidFill>
                  <a:srgbClr val="C00000"/>
                </a:solidFill>
              </a:rPr>
              <a:t>Cross-calibration procedure</a:t>
            </a:r>
          </a:p>
          <a:p>
            <a:pPr marL="731520" lvl="1" indent="-274320">
              <a:lnSpc>
                <a:spcPct val="80000"/>
              </a:lnSpc>
              <a:spcBef>
                <a:spcPct val="20000"/>
              </a:spcBef>
              <a:buClr>
                <a:srgbClr val="0000FF"/>
              </a:buClr>
              <a:buSzPct val="90000"/>
              <a:buFont typeface="Wingdings"/>
              <a:buChar char=""/>
              <a:defRPr/>
            </a:pPr>
            <a:r>
              <a:rPr lang="en-US" dirty="0" smtClean="0">
                <a:solidFill>
                  <a:srgbClr val="0000FF"/>
                </a:solidFill>
              </a:rPr>
              <a:t>Glass/hard plastic tube with precise inner diameter chosen. Placed on a perfectly horizontal surface.</a:t>
            </a:r>
          </a:p>
          <a:p>
            <a:pPr marL="731520" lvl="1" indent="-274320">
              <a:lnSpc>
                <a:spcPct val="80000"/>
              </a:lnSpc>
              <a:spcBef>
                <a:spcPct val="20000"/>
              </a:spcBef>
              <a:buClr>
                <a:srgbClr val="0000FF"/>
              </a:buClr>
              <a:buSzPct val="90000"/>
              <a:buFont typeface="Wingdings"/>
              <a:buChar char=""/>
              <a:defRPr/>
            </a:pPr>
            <a:r>
              <a:rPr lang="en-US" dirty="0" smtClean="0">
                <a:solidFill>
                  <a:srgbClr val="0000FF"/>
                </a:solidFill>
              </a:rPr>
              <a:t>Water droplet introduced through an opening on one end of the tube</a:t>
            </a:r>
          </a:p>
          <a:p>
            <a:pPr marL="731520" lvl="1" indent="-274320">
              <a:lnSpc>
                <a:spcPct val="80000"/>
              </a:lnSpc>
              <a:spcBef>
                <a:spcPct val="20000"/>
              </a:spcBef>
              <a:buClr>
                <a:srgbClr val="0000FF"/>
              </a:buClr>
              <a:buSzPct val="90000"/>
              <a:buFont typeface="Wingdings"/>
              <a:buChar char=""/>
              <a:defRPr/>
            </a:pPr>
            <a:r>
              <a:rPr lang="en-US" dirty="0" smtClean="0">
                <a:solidFill>
                  <a:srgbClr val="0000FF"/>
                </a:solidFill>
              </a:rPr>
              <a:t>Gas connected to this end</a:t>
            </a:r>
          </a:p>
          <a:p>
            <a:pPr marL="731520" lvl="1" indent="-274320">
              <a:lnSpc>
                <a:spcPct val="80000"/>
              </a:lnSpc>
              <a:spcBef>
                <a:spcPct val="20000"/>
              </a:spcBef>
              <a:buClr>
                <a:srgbClr val="0000FF"/>
              </a:buClr>
              <a:buSzPct val="90000"/>
              <a:buFont typeface="Wingdings"/>
              <a:buChar char=""/>
              <a:defRPr/>
            </a:pPr>
            <a:r>
              <a:rPr lang="en-US" dirty="0" smtClean="0">
                <a:solidFill>
                  <a:srgbClr val="0000FF"/>
                </a:solidFill>
              </a:rPr>
              <a:t>Gas moves the water droplet forward </a:t>
            </a:r>
            <a:r>
              <a:rPr lang="el-GR" dirty="0" smtClean="0">
                <a:solidFill>
                  <a:srgbClr val="0000FF"/>
                </a:solidFill>
                <a:cs typeface="Times New Roman" pitchFamily="18" charset="0"/>
              </a:rPr>
              <a:t>α</a:t>
            </a:r>
            <a:r>
              <a:rPr lang="en-US" dirty="0" smtClean="0">
                <a:solidFill>
                  <a:srgbClr val="0000FF"/>
                </a:solidFill>
                <a:cs typeface="Times New Roman" pitchFamily="18" charset="0"/>
              </a:rPr>
              <a:t> gas flow</a:t>
            </a:r>
          </a:p>
          <a:p>
            <a:pPr marL="731520" lvl="1" indent="-274320">
              <a:lnSpc>
                <a:spcPct val="80000"/>
              </a:lnSpc>
              <a:spcBef>
                <a:spcPct val="20000"/>
              </a:spcBef>
              <a:buClr>
                <a:srgbClr val="0000FF"/>
              </a:buClr>
              <a:buSzPct val="90000"/>
              <a:buFont typeface="Wingdings"/>
              <a:buChar char=""/>
              <a:defRPr/>
            </a:pPr>
            <a:r>
              <a:rPr lang="en-US" dirty="0" smtClean="0">
                <a:solidFill>
                  <a:srgbClr val="0000FF"/>
                </a:solidFill>
              </a:rPr>
              <a:t>Distance, time intervals measured</a:t>
            </a:r>
          </a:p>
          <a:p>
            <a:pPr marL="731520" lvl="1" indent="-274320">
              <a:lnSpc>
                <a:spcPct val="80000"/>
              </a:lnSpc>
              <a:spcBef>
                <a:spcPct val="20000"/>
              </a:spcBef>
              <a:buClr>
                <a:srgbClr val="0000FF"/>
              </a:buClr>
              <a:buSzPct val="90000"/>
              <a:buFont typeface="Wingdings"/>
              <a:buChar char=""/>
              <a:defRPr/>
            </a:pPr>
            <a:r>
              <a:rPr lang="en-US" dirty="0" smtClean="0">
                <a:solidFill>
                  <a:srgbClr val="0000FF"/>
                </a:solidFill>
              </a:rPr>
              <a:t>Gas volume computed and compared with displayed value</a:t>
            </a:r>
          </a:p>
        </p:txBody>
      </p:sp>
      <p:pic>
        <p:nvPicPr>
          <p:cNvPr id="6" name="Picture 5" descr="gascal_tube.jpg"/>
          <p:cNvPicPr>
            <a:picLocks noChangeAspect="1"/>
          </p:cNvPicPr>
          <p:nvPr/>
        </p:nvPicPr>
        <p:blipFill>
          <a:blip r:embed="rId3" cstate="print"/>
          <a:srcRect l="7812" t="20357" r="7812" b="16800"/>
          <a:stretch>
            <a:fillRect/>
          </a:stretch>
        </p:blipFill>
        <p:spPr>
          <a:xfrm>
            <a:off x="4032000" y="3859226"/>
            <a:ext cx="5040000" cy="2473332"/>
          </a:xfrm>
          <a:prstGeom prst="rect">
            <a:avLst/>
          </a:prstGeom>
          <a:ln>
            <a:noFill/>
          </a:ln>
          <a:effectLst>
            <a:outerShdw blurRad="292100" dist="139700" dir="2700000" algn="tl" rotWithShape="0">
              <a:srgbClr val="333333">
                <a:alpha val="65000"/>
              </a:srgbClr>
            </a:outerShdw>
          </a:effectLst>
        </p:spPr>
      </p:pic>
      <p:sp>
        <p:nvSpPr>
          <p:cNvPr id="9" name="Slide Number Placeholder 8"/>
          <p:cNvSpPr>
            <a:spLocks noGrp="1"/>
          </p:cNvSpPr>
          <p:nvPr>
            <p:ph type="sldNum" sz="quarter" idx="12"/>
          </p:nvPr>
        </p:nvSpPr>
        <p:spPr/>
        <p:txBody>
          <a:bodyPr/>
          <a:lstStyle/>
          <a:p>
            <a:fld id="{5D0D82D1-030A-4AF5-855D-82A44DD93AEE}" type="slidenum">
              <a:rPr lang="en-US" smtClean="0">
                <a:solidFill>
                  <a:prstClr val="black">
                    <a:tint val="95000"/>
                  </a:prstClr>
                </a:solidFill>
              </a:rPr>
              <a:pPr/>
              <a:t>94</a:t>
            </a:fld>
            <a:endParaRPr lang="en-US" dirty="0">
              <a:solidFill>
                <a:prstClr val="black">
                  <a:tint val="9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500"/>
                                        <p:tgtEl>
                                          <p:spTgt spid="8">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500"/>
                                        <p:tgtEl>
                                          <p:spTgt spid="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fade">
                                      <p:cBhvr>
                                        <p:cTn id="23" dur="500"/>
                                        <p:tgtEl>
                                          <p:spTgt spid="8">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Effect transition="in" filter="fade">
                                      <p:cBhvr>
                                        <p:cTn id="31" dur="500"/>
                                        <p:tgtEl>
                                          <p:spTgt spid="8">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xEl>
                                              <p:pRg st="4" end="4"/>
                                            </p:txEl>
                                          </p:spTgt>
                                        </p:tgtEl>
                                        <p:attrNameLst>
                                          <p:attrName>style.visibility</p:attrName>
                                        </p:attrNameLst>
                                      </p:cBhvr>
                                      <p:to>
                                        <p:strVal val="visible"/>
                                      </p:to>
                                    </p:set>
                                    <p:animEffect transition="in" filter="fade">
                                      <p:cBhvr>
                                        <p:cTn id="36" dur="500"/>
                                        <p:tgtEl>
                                          <p:spTgt spid="8">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xEl>
                                              <p:pRg st="5" end="5"/>
                                            </p:txEl>
                                          </p:spTgt>
                                        </p:tgtEl>
                                        <p:attrNameLst>
                                          <p:attrName>style.visibility</p:attrName>
                                        </p:attrNameLst>
                                      </p:cBhvr>
                                      <p:to>
                                        <p:strVal val="visible"/>
                                      </p:to>
                                    </p:set>
                                    <p:animEffect transition="in" filter="fade">
                                      <p:cBhvr>
                                        <p:cTn id="41" dur="500"/>
                                        <p:tgtEl>
                                          <p:spTgt spid="8">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xEl>
                                              <p:pRg st="6" end="6"/>
                                            </p:txEl>
                                          </p:spTgt>
                                        </p:tgtEl>
                                        <p:attrNameLst>
                                          <p:attrName>style.visibility</p:attrName>
                                        </p:attrNameLst>
                                      </p:cBhvr>
                                      <p:to>
                                        <p:strVal val="visible"/>
                                      </p:to>
                                    </p:set>
                                    <p:animEffect transition="in" filter="fade">
                                      <p:cBhvr>
                                        <p:cTn id="46" dur="500"/>
                                        <p:tgtEl>
                                          <p:spTgt spid="8">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
                                            <p:txEl>
                                              <p:pRg st="7" end="7"/>
                                            </p:txEl>
                                          </p:spTgt>
                                        </p:tgtEl>
                                        <p:attrNameLst>
                                          <p:attrName>style.visibility</p:attrName>
                                        </p:attrNameLst>
                                      </p:cBhvr>
                                      <p:to>
                                        <p:strVal val="visible"/>
                                      </p:to>
                                    </p:set>
                                    <p:animEffect transition="in" filter="fade">
                                      <p:cBhvr>
                                        <p:cTn id="51" dur="500"/>
                                        <p:tgtEl>
                                          <p:spTgt spid="8">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8">
                                            <p:txEl>
                                              <p:pRg st="8" end="8"/>
                                            </p:txEl>
                                          </p:spTgt>
                                        </p:tgtEl>
                                        <p:attrNameLst>
                                          <p:attrName>style.visibility</p:attrName>
                                        </p:attrNameLst>
                                      </p:cBhvr>
                                      <p:to>
                                        <p:strVal val="visible"/>
                                      </p:to>
                                    </p:set>
                                    <p:animEffect transition="in" filter="fade">
                                      <p:cBhvr>
                                        <p:cTn id="56"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Calibration results of the </a:t>
            </a:r>
            <a:br>
              <a:rPr lang="en-US" dirty="0" smtClean="0"/>
            </a:br>
            <a:r>
              <a:rPr lang="en-US" dirty="0" smtClean="0"/>
              <a:t>gas systems</a:t>
            </a:r>
            <a:endParaRPr lang="en-SG" dirty="0"/>
          </a:p>
        </p:txBody>
      </p:sp>
      <p:sp>
        <p:nvSpPr>
          <p:cNvPr id="4" name="Footer Placeholder 3"/>
          <p:cNvSpPr>
            <a:spLocks noGrp="1"/>
          </p:cNvSpPr>
          <p:nvPr>
            <p:ph type="ftr" sz="quarter" idx="11"/>
          </p:nvPr>
        </p:nvSpPr>
        <p:spPr/>
        <p:txBody>
          <a:bodyPr/>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pic>
        <p:nvPicPr>
          <p:cNvPr id="6" name="Picture 5" descr="T_AR.PNG"/>
          <p:cNvPicPr>
            <a:picLocks noChangeAspect="1"/>
          </p:cNvPicPr>
          <p:nvPr/>
        </p:nvPicPr>
        <p:blipFill>
          <a:blip r:embed="rId2" cstate="print"/>
          <a:srcRect l="1161" t="7559" r="1547" b="1890"/>
          <a:stretch>
            <a:fillRect/>
          </a:stretch>
        </p:blipFill>
        <p:spPr>
          <a:xfrm>
            <a:off x="180562" y="1512000"/>
            <a:ext cx="4320000" cy="2469174"/>
          </a:xfrm>
          <a:prstGeom prst="rect">
            <a:avLst/>
          </a:prstGeom>
          <a:ln>
            <a:noFill/>
          </a:ln>
          <a:effectLst>
            <a:outerShdw blurRad="292100" dist="139700" dir="2700000" algn="tl" rotWithShape="0">
              <a:srgbClr val="333333">
                <a:alpha val="65000"/>
              </a:srgbClr>
            </a:outerShdw>
          </a:effectLst>
        </p:spPr>
      </p:pic>
      <p:pic>
        <p:nvPicPr>
          <p:cNvPr id="7" name="Picture 6" descr="T_IB.PNG"/>
          <p:cNvPicPr>
            <a:picLocks noChangeAspect="1"/>
          </p:cNvPicPr>
          <p:nvPr/>
        </p:nvPicPr>
        <p:blipFill>
          <a:blip r:embed="rId3" cstate="print"/>
          <a:srcRect l="1161" t="7559" r="1934" b="1890"/>
          <a:stretch>
            <a:fillRect/>
          </a:stretch>
        </p:blipFill>
        <p:spPr>
          <a:xfrm>
            <a:off x="180562" y="3996000"/>
            <a:ext cx="4320000" cy="2479024"/>
          </a:xfrm>
          <a:prstGeom prst="rect">
            <a:avLst/>
          </a:prstGeom>
          <a:ln>
            <a:noFill/>
          </a:ln>
          <a:effectLst>
            <a:outerShdw blurRad="292100" dist="139700" dir="2700000" algn="tl" rotWithShape="0">
              <a:srgbClr val="333333">
                <a:alpha val="65000"/>
              </a:srgbClr>
            </a:outerShdw>
          </a:effectLst>
        </p:spPr>
      </p:pic>
      <p:pic>
        <p:nvPicPr>
          <p:cNvPr id="8" name="Picture 7" descr="T_SF6.PNG"/>
          <p:cNvPicPr>
            <a:picLocks noChangeAspect="1"/>
          </p:cNvPicPr>
          <p:nvPr/>
        </p:nvPicPr>
        <p:blipFill>
          <a:blip r:embed="rId4" cstate="print"/>
          <a:srcRect l="1161" t="7559" r="2321" b="1890"/>
          <a:stretch>
            <a:fillRect/>
          </a:stretch>
        </p:blipFill>
        <p:spPr>
          <a:xfrm>
            <a:off x="4680000" y="1512000"/>
            <a:ext cx="4320000" cy="2488972"/>
          </a:xfrm>
          <a:prstGeom prst="rect">
            <a:avLst/>
          </a:prstGeom>
          <a:ln>
            <a:noFill/>
          </a:ln>
          <a:effectLst>
            <a:outerShdw blurRad="292100" dist="139700" dir="2700000" algn="tl" rotWithShape="0">
              <a:srgbClr val="333333">
                <a:alpha val="65000"/>
              </a:srgbClr>
            </a:outerShdw>
          </a:effectLst>
        </p:spPr>
      </p:pic>
      <p:pic>
        <p:nvPicPr>
          <p:cNvPr id="9" name="Picture 8" descr="T_FR.PNG"/>
          <p:cNvPicPr>
            <a:picLocks noChangeAspect="1"/>
          </p:cNvPicPr>
          <p:nvPr/>
        </p:nvPicPr>
        <p:blipFill>
          <a:blip r:embed="rId5" cstate="print"/>
          <a:srcRect l="774" t="6929" r="1562" b="1659"/>
          <a:stretch>
            <a:fillRect/>
          </a:stretch>
        </p:blipFill>
        <p:spPr>
          <a:xfrm>
            <a:off x="4681156" y="3996000"/>
            <a:ext cx="4320000" cy="2483158"/>
          </a:xfrm>
          <a:prstGeom prst="rect">
            <a:avLst/>
          </a:prstGeom>
          <a:ln>
            <a:noFill/>
          </a:ln>
          <a:effectLst>
            <a:outerShdw blurRad="292100" dist="139700" dir="2700000" algn="tl" rotWithShape="0">
              <a:srgbClr val="333333">
                <a:alpha val="65000"/>
              </a:srgbClr>
            </a:outerShdw>
          </a:effectLst>
        </p:spPr>
      </p:pic>
      <p:sp>
        <p:nvSpPr>
          <p:cNvPr id="11" name="Text Box 13"/>
          <p:cNvSpPr txBox="1">
            <a:spLocks noChangeArrowheads="1"/>
          </p:cNvSpPr>
          <p:nvPr/>
        </p:nvSpPr>
        <p:spPr bwMode="auto">
          <a:xfrm>
            <a:off x="8001024" y="5715016"/>
            <a:ext cx="828000" cy="360000"/>
          </a:xfrm>
          <a:prstGeom prst="rect">
            <a:avLst/>
          </a:prstGeom>
          <a:noFill/>
          <a:ln w="9525">
            <a:noFill/>
            <a:miter lim="800000"/>
            <a:headEnd/>
            <a:tailEnd/>
          </a:ln>
          <a:effectLst>
            <a:outerShdw blurRad="50800" dist="38100" dir="2700000" algn="tl" rotWithShape="0">
              <a:prstClr val="black">
                <a:alpha val="40000"/>
              </a:prstClr>
            </a:outerShdw>
          </a:effectLst>
        </p:spPr>
        <p:txBody>
          <a:bodyPr>
            <a:spAutoFit/>
          </a:bodyPr>
          <a:lstStyle/>
          <a:p>
            <a:pPr>
              <a:spcBef>
                <a:spcPct val="50000"/>
              </a:spcBef>
            </a:pPr>
            <a:r>
              <a:rPr lang="en-US" sz="2000" dirty="0">
                <a:solidFill>
                  <a:srgbClr val="FFFF00"/>
                </a:solidFill>
              </a:rPr>
              <a:t>R134a</a:t>
            </a:r>
          </a:p>
        </p:txBody>
      </p:sp>
      <p:sp>
        <p:nvSpPr>
          <p:cNvPr id="12" name="Text Box 14"/>
          <p:cNvSpPr txBox="1">
            <a:spLocks noChangeArrowheads="1"/>
          </p:cNvSpPr>
          <p:nvPr/>
        </p:nvSpPr>
        <p:spPr bwMode="auto">
          <a:xfrm>
            <a:off x="3565124" y="3214686"/>
            <a:ext cx="864000" cy="360000"/>
          </a:xfrm>
          <a:prstGeom prst="rect">
            <a:avLst/>
          </a:prstGeom>
          <a:noFill/>
          <a:ln w="9525">
            <a:noFill/>
            <a:miter lim="800000"/>
            <a:headEnd/>
            <a:tailEnd/>
          </a:ln>
          <a:effectLst>
            <a:outerShdw blurRad="50800" dist="38100" dir="2700000" algn="tl" rotWithShape="0">
              <a:prstClr val="black">
                <a:alpha val="40000"/>
              </a:prstClr>
            </a:outerShdw>
          </a:effectLst>
        </p:spPr>
        <p:txBody>
          <a:bodyPr>
            <a:spAutoFit/>
          </a:bodyPr>
          <a:lstStyle/>
          <a:p>
            <a:pPr>
              <a:spcBef>
                <a:spcPct val="50000"/>
              </a:spcBef>
            </a:pPr>
            <a:r>
              <a:rPr lang="en-US" sz="2000" dirty="0">
                <a:solidFill>
                  <a:srgbClr val="FFFF00"/>
                </a:solidFill>
              </a:rPr>
              <a:t>Argon</a:t>
            </a:r>
          </a:p>
        </p:txBody>
      </p:sp>
      <p:sp>
        <p:nvSpPr>
          <p:cNvPr id="13" name="Text Box 15"/>
          <p:cNvSpPr txBox="1">
            <a:spLocks noChangeArrowheads="1"/>
          </p:cNvSpPr>
          <p:nvPr/>
        </p:nvSpPr>
        <p:spPr bwMode="auto">
          <a:xfrm>
            <a:off x="3143240" y="5715016"/>
            <a:ext cx="1260000" cy="400110"/>
          </a:xfrm>
          <a:prstGeom prst="rect">
            <a:avLst/>
          </a:prstGeom>
          <a:noFill/>
          <a:ln w="9525">
            <a:noFill/>
            <a:miter lim="800000"/>
            <a:headEnd/>
            <a:tailEnd/>
          </a:ln>
          <a:effectLst>
            <a:outerShdw blurRad="50800" dist="38100" dir="2700000" algn="tl" rotWithShape="0">
              <a:prstClr val="black">
                <a:alpha val="40000"/>
              </a:prstClr>
            </a:outerShdw>
          </a:effectLst>
        </p:spPr>
        <p:txBody>
          <a:bodyPr>
            <a:spAutoFit/>
          </a:bodyPr>
          <a:lstStyle/>
          <a:p>
            <a:pPr>
              <a:spcBef>
                <a:spcPct val="50000"/>
              </a:spcBef>
            </a:pPr>
            <a:r>
              <a:rPr lang="en-US" sz="2000" dirty="0" smtClean="0">
                <a:solidFill>
                  <a:srgbClr val="FFFF00"/>
                </a:solidFill>
              </a:rPr>
              <a:t>Isobutane</a:t>
            </a:r>
            <a:endParaRPr lang="en-US" sz="2000" dirty="0">
              <a:solidFill>
                <a:srgbClr val="FFFF00"/>
              </a:solidFill>
            </a:endParaRPr>
          </a:p>
        </p:txBody>
      </p:sp>
      <p:sp>
        <p:nvSpPr>
          <p:cNvPr id="14" name="Text Box 16"/>
          <p:cNvSpPr txBox="1">
            <a:spLocks noChangeArrowheads="1"/>
          </p:cNvSpPr>
          <p:nvPr/>
        </p:nvSpPr>
        <p:spPr bwMode="auto">
          <a:xfrm>
            <a:off x="8286776" y="3214686"/>
            <a:ext cx="576000" cy="360000"/>
          </a:xfrm>
          <a:prstGeom prst="rect">
            <a:avLst/>
          </a:prstGeom>
          <a:noFill/>
          <a:ln w="9525">
            <a:noFill/>
            <a:miter lim="800000"/>
            <a:headEnd/>
            <a:tailEnd/>
          </a:ln>
          <a:effectLst>
            <a:outerShdw blurRad="50800" dist="38100" dir="2700000" algn="tl" rotWithShape="0">
              <a:prstClr val="black">
                <a:alpha val="40000"/>
              </a:prstClr>
            </a:outerShdw>
          </a:effectLst>
        </p:spPr>
        <p:txBody>
          <a:bodyPr>
            <a:spAutoFit/>
          </a:bodyPr>
          <a:lstStyle/>
          <a:p>
            <a:pPr>
              <a:spcBef>
                <a:spcPct val="50000"/>
              </a:spcBef>
            </a:pPr>
            <a:r>
              <a:rPr lang="en-US" sz="2000" dirty="0">
                <a:solidFill>
                  <a:srgbClr val="FFFF00"/>
                </a:solidFill>
              </a:rPr>
              <a:t>SF</a:t>
            </a:r>
            <a:r>
              <a:rPr lang="en-US" sz="2000" baseline="-25000" dirty="0">
                <a:solidFill>
                  <a:srgbClr val="FFFF00"/>
                </a:solidFill>
              </a:rPr>
              <a:t>6</a:t>
            </a:r>
            <a:endParaRPr lang="en-US" sz="2000" dirty="0">
              <a:solidFill>
                <a:srgbClr val="FFFF00"/>
              </a:solidFill>
            </a:endParaRPr>
          </a:p>
        </p:txBody>
      </p:sp>
      <p:sp>
        <p:nvSpPr>
          <p:cNvPr id="15" name="Slide Number Placeholder 14"/>
          <p:cNvSpPr>
            <a:spLocks noGrp="1"/>
          </p:cNvSpPr>
          <p:nvPr>
            <p:ph type="sldNum" sz="quarter" idx="12"/>
          </p:nvPr>
        </p:nvSpPr>
        <p:spPr/>
        <p:txBody>
          <a:bodyPr/>
          <a:lstStyle/>
          <a:p>
            <a:fld id="{5D0D82D1-030A-4AF5-855D-82A44DD93AEE}" type="slidenum">
              <a:rPr lang="en-US" smtClean="0">
                <a:solidFill>
                  <a:prstClr val="black">
                    <a:tint val="95000"/>
                  </a:prstClr>
                </a:solidFill>
              </a:rPr>
              <a:pPr/>
              <a:t>95</a:t>
            </a:fld>
            <a:endParaRPr lang="en-US" dirty="0">
              <a:solidFill>
                <a:prstClr val="black">
                  <a:tint val="9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Typical expected parameters</a:t>
            </a:r>
            <a:endParaRPr lang="en-US" dirty="0"/>
          </a:p>
        </p:txBody>
      </p:sp>
      <p:sp>
        <p:nvSpPr>
          <p:cNvPr id="5" name="Content Placeholder 4"/>
          <p:cNvSpPr>
            <a:spLocks noGrp="1"/>
          </p:cNvSpPr>
          <p:nvPr>
            <p:ph idx="1"/>
          </p:nvPr>
        </p:nvSpPr>
        <p:spPr>
          <a:xfrm>
            <a:off x="72000" y="1548000"/>
            <a:ext cx="9000000" cy="2520000"/>
          </a:xfrm>
          <a:solidFill>
            <a:srgbClr val="FFFFCC"/>
          </a:solidFill>
          <a:effectLst>
            <a:outerShdw blurRad="50800" dist="38100" dir="2700000" algn="tl" rotWithShape="0">
              <a:prstClr val="black">
                <a:alpha val="40000"/>
              </a:prstClr>
            </a:outerShdw>
          </a:effectLst>
        </p:spPr>
        <p:txBody>
          <a:bodyPr>
            <a:normAutofit lnSpcReduction="10000"/>
          </a:bodyPr>
          <a:lstStyle/>
          <a:p>
            <a:r>
              <a:rPr lang="en-US" sz="2400" dirty="0" smtClean="0"/>
              <a:t>No. of clusters in a distance </a:t>
            </a:r>
            <a:r>
              <a:rPr lang="en-US" sz="2400" i="1" dirty="0" smtClean="0"/>
              <a:t>g</a:t>
            </a:r>
            <a:r>
              <a:rPr lang="en-US" sz="2400" dirty="0" smtClean="0"/>
              <a:t> follows Poisson distribution with an average of </a:t>
            </a:r>
          </a:p>
          <a:p>
            <a:r>
              <a:rPr lang="en-US" sz="2400" dirty="0" smtClean="0"/>
              <a:t>Probability to have </a:t>
            </a:r>
            <a:r>
              <a:rPr lang="en-US" sz="2400" i="1" dirty="0" smtClean="0"/>
              <a:t>n</a:t>
            </a:r>
            <a:r>
              <a:rPr lang="en-US" sz="2400" dirty="0" smtClean="0"/>
              <a:t> clusters </a:t>
            </a:r>
          </a:p>
          <a:p>
            <a:r>
              <a:rPr lang="en-US" sz="2400" dirty="0" smtClean="0"/>
              <a:t>Intrinsic efficiency </a:t>
            </a:r>
          </a:p>
          <a:p>
            <a:r>
              <a:rPr lang="en-US" sz="2400" dirty="0" smtClean="0">
                <a:sym typeface="Symbol"/>
              </a:rPr>
              <a:t></a:t>
            </a:r>
            <a:r>
              <a:rPr lang="en-US" sz="2400" baseline="-25000" dirty="0" smtClean="0">
                <a:sym typeface="Symbol"/>
              </a:rPr>
              <a:t>max</a:t>
            </a:r>
            <a:r>
              <a:rPr lang="en-US" sz="2400" dirty="0" smtClean="0">
                <a:sym typeface="Symbol"/>
              </a:rPr>
              <a:t> depends only on gas and gap</a:t>
            </a:r>
          </a:p>
          <a:p>
            <a:r>
              <a:rPr lang="en-US" sz="2400" dirty="0" smtClean="0">
                <a:sym typeface="Symbol"/>
              </a:rPr>
              <a:t>Intrinsic time resolution </a:t>
            </a:r>
          </a:p>
          <a:p>
            <a:r>
              <a:rPr lang="en-US" sz="2400" dirty="0" smtClean="0">
                <a:sym typeface="Symbol"/>
              </a:rPr>
              <a:t></a:t>
            </a:r>
            <a:r>
              <a:rPr lang="en-US" sz="2400" baseline="-25000" dirty="0" smtClean="0">
                <a:sym typeface="Symbol"/>
              </a:rPr>
              <a:t>t</a:t>
            </a:r>
            <a:r>
              <a:rPr lang="en-US" sz="2400" dirty="0" smtClean="0">
                <a:sym typeface="Symbol"/>
              </a:rPr>
              <a:t> does not depend on the threshold</a:t>
            </a:r>
            <a:endParaRPr lang="en-US" sz="2400" dirty="0" smtClean="0"/>
          </a:p>
          <a:p>
            <a:endParaRPr lang="en-US" dirty="0"/>
          </a:p>
        </p:txBody>
      </p:sp>
      <p:sp>
        <p:nvSpPr>
          <p:cNvPr id="3" name="Footer Placeholder 2"/>
          <p:cNvSpPr>
            <a:spLocks noGrp="1"/>
          </p:cNvSpPr>
          <p:nvPr>
            <p:ph type="ftr" sz="quarter" idx="11"/>
          </p:nvPr>
        </p:nvSpPr>
        <p:spPr/>
        <p:txBody>
          <a:bodyPr/>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graphicFrame>
        <p:nvGraphicFramePr>
          <p:cNvPr id="7" name="Object 6"/>
          <p:cNvGraphicFramePr>
            <a:graphicFrameLocks noChangeAspect="1"/>
          </p:cNvGraphicFramePr>
          <p:nvPr/>
        </p:nvGraphicFramePr>
        <p:xfrm>
          <a:off x="2017701" y="1936750"/>
          <a:ext cx="911225" cy="360363"/>
        </p:xfrm>
        <a:graphic>
          <a:graphicData uri="http://schemas.openxmlformats.org/presentationml/2006/ole">
            <p:oleObj spid="_x0000_s6146" name="Equation" r:id="rId4" imgW="545760" imgH="215640" progId="Equation.3">
              <p:embed/>
            </p:oleObj>
          </a:graphicData>
        </a:graphic>
      </p:graphicFrame>
      <p:graphicFrame>
        <p:nvGraphicFramePr>
          <p:cNvPr id="10" name="Object 9"/>
          <p:cNvGraphicFramePr>
            <a:graphicFrameLocks noChangeAspect="1"/>
          </p:cNvGraphicFramePr>
          <p:nvPr/>
        </p:nvGraphicFramePr>
        <p:xfrm>
          <a:off x="4286248" y="2105016"/>
          <a:ext cx="1581290" cy="642942"/>
        </p:xfrm>
        <a:graphic>
          <a:graphicData uri="http://schemas.openxmlformats.org/presentationml/2006/ole">
            <p:oleObj spid="_x0000_s6147" name="Equation" r:id="rId5" imgW="1155600" imgH="469800" progId="Equation.3">
              <p:embed/>
            </p:oleObj>
          </a:graphicData>
        </a:graphic>
      </p:graphicFrame>
      <p:graphicFrame>
        <p:nvGraphicFramePr>
          <p:cNvPr id="11" name="Object 10"/>
          <p:cNvGraphicFramePr>
            <a:graphicFrameLocks noChangeAspect="1"/>
          </p:cNvGraphicFramePr>
          <p:nvPr/>
        </p:nvGraphicFramePr>
        <p:xfrm>
          <a:off x="2957502" y="2584444"/>
          <a:ext cx="1398682" cy="428628"/>
        </p:xfrm>
        <a:graphic>
          <a:graphicData uri="http://schemas.openxmlformats.org/presentationml/2006/ole">
            <p:oleObj spid="_x0000_s6148" name="Equation" r:id="rId6" imgW="787320" imgH="241200" progId="Equation.3">
              <p:embed/>
            </p:oleObj>
          </a:graphicData>
        </a:graphic>
      </p:graphicFrame>
      <p:graphicFrame>
        <p:nvGraphicFramePr>
          <p:cNvPr id="12" name="Object 11"/>
          <p:cNvGraphicFramePr>
            <a:graphicFrameLocks noChangeAspect="1"/>
          </p:cNvGraphicFramePr>
          <p:nvPr/>
        </p:nvGraphicFramePr>
        <p:xfrm>
          <a:off x="3689344" y="3271838"/>
          <a:ext cx="1981205" cy="371476"/>
        </p:xfrm>
        <a:graphic>
          <a:graphicData uri="http://schemas.openxmlformats.org/presentationml/2006/ole">
            <p:oleObj spid="_x0000_s6149" name="Equation" r:id="rId7" imgW="1218960" imgH="228600" progId="Equation.3">
              <p:embed/>
            </p:oleObj>
          </a:graphicData>
        </a:graphic>
      </p:graphicFrame>
      <p:sp>
        <p:nvSpPr>
          <p:cNvPr id="13" name="Content Placeholder 5"/>
          <p:cNvSpPr txBox="1">
            <a:spLocks/>
          </p:cNvSpPr>
          <p:nvPr/>
        </p:nvSpPr>
        <p:spPr>
          <a:xfrm>
            <a:off x="72000" y="4212000"/>
            <a:ext cx="4500000" cy="2088000"/>
          </a:xfrm>
          <a:prstGeom prst="rect">
            <a:avLst/>
          </a:prstGeom>
          <a:solidFill>
            <a:srgbClr val="CCECFF"/>
          </a:solidFill>
          <a:effectLst>
            <a:outerShdw blurRad="50800" dist="38100" dir="2700000" algn="tl" rotWithShape="0">
              <a:prstClr val="black">
                <a:alpha val="40000"/>
              </a:prstClr>
            </a:outerShdw>
          </a:effectLst>
        </p:spPr>
        <p:txBody>
          <a:bodyPr vert="horz" lIns="54864" tIns="91440" rtlCol="0">
            <a:normAutofit lnSpcReduction="10000"/>
          </a:bodyPr>
          <a:lstStyle/>
          <a:p>
            <a:pPr marL="438912" indent="-320040">
              <a:buClr>
                <a:srgbClr val="C00000"/>
              </a:buClr>
              <a:buSzPct val="80000"/>
              <a:buFont typeface="Wingdings" pitchFamily="2" charset="2"/>
              <a:buChar char="v"/>
              <a:defRPr/>
            </a:pPr>
            <a:r>
              <a:rPr lang="en-US" sz="2000" dirty="0" smtClean="0">
                <a:solidFill>
                  <a:srgbClr val="C00000"/>
                </a:solidFill>
              </a:rPr>
              <a:t>Gas:  96.7/3/0.3</a:t>
            </a:r>
          </a:p>
          <a:p>
            <a:pPr marL="438912" indent="-320040">
              <a:buClr>
                <a:srgbClr val="C00000"/>
              </a:buClr>
              <a:buSzPct val="80000"/>
              <a:buFont typeface="Wingdings" pitchFamily="2" charset="2"/>
              <a:buChar char="v"/>
              <a:defRPr/>
            </a:pPr>
            <a:r>
              <a:rPr lang="en-US" sz="2000" dirty="0" smtClean="0">
                <a:solidFill>
                  <a:srgbClr val="C00000"/>
                </a:solidFill>
              </a:rPr>
              <a:t>Electrode thickness: 2mm</a:t>
            </a:r>
          </a:p>
          <a:p>
            <a:pPr marL="438912" indent="-320040">
              <a:buClr>
                <a:srgbClr val="C00000"/>
              </a:buClr>
              <a:buSzPct val="80000"/>
              <a:buFont typeface="Wingdings" pitchFamily="2" charset="2"/>
              <a:buChar char="v"/>
              <a:defRPr/>
            </a:pPr>
            <a:r>
              <a:rPr lang="en-US" sz="2000" dirty="0" smtClean="0">
                <a:solidFill>
                  <a:srgbClr val="C00000"/>
                </a:solidFill>
              </a:rPr>
              <a:t>Gas gap: 2mm</a:t>
            </a:r>
          </a:p>
          <a:p>
            <a:pPr marL="438912" indent="-320040">
              <a:buClr>
                <a:srgbClr val="C00000"/>
              </a:buClr>
              <a:buSzPct val="80000"/>
              <a:buFont typeface="Wingdings" pitchFamily="2" charset="2"/>
              <a:buChar char="v"/>
              <a:defRPr/>
            </a:pPr>
            <a:r>
              <a:rPr lang="en-US" sz="2000" dirty="0" smtClean="0">
                <a:solidFill>
                  <a:srgbClr val="C00000"/>
                </a:solidFill>
              </a:rPr>
              <a:t>Relative permittivity: 10</a:t>
            </a:r>
          </a:p>
          <a:p>
            <a:pPr marL="438912" indent="-320040">
              <a:buClr>
                <a:srgbClr val="C00000"/>
              </a:buClr>
              <a:buSzPct val="80000"/>
              <a:buFont typeface="Wingdings" pitchFamily="2" charset="2"/>
              <a:buChar char="v"/>
              <a:defRPr/>
            </a:pPr>
            <a:r>
              <a:rPr lang="en-US" sz="2000" dirty="0" smtClean="0">
                <a:solidFill>
                  <a:srgbClr val="C00000"/>
                </a:solidFill>
              </a:rPr>
              <a:t> Mean free path: 0.104mm</a:t>
            </a:r>
          </a:p>
          <a:p>
            <a:pPr marL="438912" indent="-320040">
              <a:buClr>
                <a:srgbClr val="C00000"/>
              </a:buClr>
              <a:buSzPct val="80000"/>
              <a:buFont typeface="Wingdings" pitchFamily="2" charset="2"/>
              <a:buChar char="v"/>
              <a:defRPr/>
            </a:pPr>
            <a:r>
              <a:rPr lang="en-US" sz="2000" dirty="0" smtClean="0">
                <a:solidFill>
                  <a:srgbClr val="C00000"/>
                </a:solidFill>
              </a:rPr>
              <a:t>Avg. no. of electrons/cluster: 2.8</a:t>
            </a:r>
          </a:p>
          <a:p>
            <a:pPr marL="438912" indent="-320040">
              <a:buClr>
                <a:srgbClr val="C00000"/>
              </a:buClr>
              <a:buSzPct val="80000"/>
              <a:buFont typeface="Wingdings" pitchFamily="2" charset="2"/>
              <a:buChar char="v"/>
              <a:defRPr/>
            </a:pPr>
            <a:r>
              <a:rPr lang="en-US" sz="2000" dirty="0" smtClean="0">
                <a:solidFill>
                  <a:srgbClr val="C00000"/>
                </a:solidFill>
              </a:rPr>
              <a:t>Charge threshold: 0.1pC</a:t>
            </a:r>
            <a:endParaRPr lang="en-US" sz="2000" dirty="0">
              <a:solidFill>
                <a:srgbClr val="C00000"/>
              </a:solidFill>
            </a:endParaRPr>
          </a:p>
        </p:txBody>
      </p:sp>
      <p:sp>
        <p:nvSpPr>
          <p:cNvPr id="14" name="Content Placeholder 6"/>
          <p:cNvSpPr txBox="1">
            <a:spLocks/>
          </p:cNvSpPr>
          <p:nvPr/>
        </p:nvSpPr>
        <p:spPr>
          <a:xfrm>
            <a:off x="4572000" y="4212000"/>
            <a:ext cx="4500000" cy="2088000"/>
          </a:xfrm>
          <a:prstGeom prst="rect">
            <a:avLst/>
          </a:prstGeom>
          <a:solidFill>
            <a:srgbClr val="FFCCFF"/>
          </a:solidFill>
          <a:effectLst>
            <a:outerShdw blurRad="50800" dist="38100" dir="2700000" algn="tl" rotWithShape="0">
              <a:prstClr val="black">
                <a:alpha val="40000"/>
              </a:prstClr>
            </a:outerShdw>
          </a:effectLst>
        </p:spPr>
        <p:txBody>
          <a:bodyPr>
            <a:normAutofit lnSpcReduction="10000"/>
          </a:bodyPr>
          <a:lstStyle/>
          <a:p>
            <a:pPr marL="438912" indent="-320040">
              <a:buClr>
                <a:srgbClr val="C00000"/>
              </a:buClr>
              <a:buSzPct val="80000"/>
              <a:buFont typeface="Wingdings" pitchFamily="2" charset="2"/>
              <a:buChar char="v"/>
              <a:defRPr/>
            </a:pPr>
            <a:r>
              <a:rPr lang="en-US" sz="2000" dirty="0" smtClean="0">
                <a:solidFill>
                  <a:srgbClr val="C00000"/>
                </a:solidFill>
              </a:rPr>
              <a:t>HV: 10.0KV</a:t>
            </a:r>
          </a:p>
          <a:p>
            <a:pPr marL="438912" indent="-320040">
              <a:buClr>
                <a:srgbClr val="C00000"/>
              </a:buClr>
              <a:buSzPct val="80000"/>
              <a:buFont typeface="Wingdings" pitchFamily="2" charset="2"/>
              <a:buChar char="v"/>
              <a:defRPr/>
            </a:pPr>
            <a:r>
              <a:rPr lang="en-US" sz="2000" dirty="0" smtClean="0">
                <a:solidFill>
                  <a:srgbClr val="C00000"/>
                </a:solidFill>
              </a:rPr>
              <a:t>Townsend coefficient: 13.3/mm</a:t>
            </a:r>
          </a:p>
          <a:p>
            <a:pPr marL="438912" indent="-320040">
              <a:buClr>
                <a:srgbClr val="C00000"/>
              </a:buClr>
              <a:buSzPct val="80000"/>
              <a:buFont typeface="Wingdings" pitchFamily="2" charset="2"/>
              <a:buChar char="v"/>
            </a:pPr>
            <a:r>
              <a:rPr lang="en-US" sz="2000" dirty="0" smtClean="0">
                <a:solidFill>
                  <a:srgbClr val="C00000"/>
                </a:solidFill>
              </a:rPr>
              <a:t>Attachment coefficient: 3.5/mm</a:t>
            </a:r>
          </a:p>
          <a:p>
            <a:pPr marL="438912" indent="-320040">
              <a:buClr>
                <a:srgbClr val="C00000"/>
              </a:buClr>
              <a:buSzPct val="80000"/>
              <a:buFont typeface="Wingdings" pitchFamily="2" charset="2"/>
              <a:buChar char="v"/>
              <a:defRPr/>
            </a:pPr>
            <a:r>
              <a:rPr lang="en-US" sz="2000" dirty="0" smtClean="0">
                <a:solidFill>
                  <a:srgbClr val="C00000"/>
                </a:solidFill>
              </a:rPr>
              <a:t>Efficiency: 90%</a:t>
            </a:r>
          </a:p>
          <a:p>
            <a:pPr marL="438912" indent="-320040">
              <a:buClr>
                <a:srgbClr val="C00000"/>
              </a:buClr>
              <a:buSzPct val="80000"/>
              <a:buFont typeface="Wingdings" pitchFamily="2" charset="2"/>
              <a:buChar char="v"/>
              <a:defRPr/>
            </a:pPr>
            <a:r>
              <a:rPr lang="en-US" sz="2000" dirty="0" smtClean="0">
                <a:solidFill>
                  <a:srgbClr val="C00000"/>
                </a:solidFill>
              </a:rPr>
              <a:t>Time resolution: 950pS</a:t>
            </a:r>
          </a:p>
          <a:p>
            <a:pPr marL="438912" indent="-320040">
              <a:buClr>
                <a:srgbClr val="C00000"/>
              </a:buClr>
              <a:buSzPct val="80000"/>
              <a:buFont typeface="Wingdings" pitchFamily="2" charset="2"/>
              <a:buChar char="v"/>
              <a:defRPr/>
            </a:pPr>
            <a:r>
              <a:rPr lang="en-US" sz="2000" dirty="0" smtClean="0">
                <a:solidFill>
                  <a:srgbClr val="C00000"/>
                </a:solidFill>
              </a:rPr>
              <a:t>Total charge: 200pC</a:t>
            </a:r>
          </a:p>
          <a:p>
            <a:pPr marL="438912" indent="-320040">
              <a:buClr>
                <a:srgbClr val="C00000"/>
              </a:buClr>
              <a:buSzPct val="80000"/>
              <a:buFont typeface="Wingdings" pitchFamily="2" charset="2"/>
              <a:buChar char="v"/>
              <a:defRPr/>
            </a:pPr>
            <a:r>
              <a:rPr lang="en-US" sz="2000" dirty="0" smtClean="0">
                <a:solidFill>
                  <a:srgbClr val="C00000"/>
                </a:solidFill>
              </a:rPr>
              <a:t>Induced charge: 6pC</a:t>
            </a:r>
            <a:endParaRPr lang="en-US" sz="2000" dirty="0">
              <a:solidFill>
                <a:srgbClr val="C00000"/>
              </a:solidFill>
            </a:endParaRPr>
          </a:p>
        </p:txBody>
      </p:sp>
      <p:sp>
        <p:nvSpPr>
          <p:cNvPr id="15" name="Slide Number Placeholder 14"/>
          <p:cNvSpPr>
            <a:spLocks noGrp="1"/>
          </p:cNvSpPr>
          <p:nvPr>
            <p:ph type="sldNum" sz="quarter" idx="12"/>
          </p:nvPr>
        </p:nvSpPr>
        <p:spPr/>
        <p:txBody>
          <a:bodyPr/>
          <a:lstStyle/>
          <a:p>
            <a:fld id="{5D0D82D1-030A-4AF5-855D-82A44DD93AEE}" type="slidenum">
              <a:rPr lang="en-US" smtClean="0">
                <a:solidFill>
                  <a:prstClr val="black">
                    <a:tint val="95000"/>
                  </a:prstClr>
                </a:solidFill>
              </a:rPr>
              <a:pPr/>
              <a:t>96</a:t>
            </a:fld>
            <a:endParaRPr lang="en-US" dirty="0">
              <a:solidFill>
                <a:prstClr val="black">
                  <a:tint val="9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500"/>
                                        <p:tgtEl>
                                          <p:spTgt spid="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500"/>
                                        <p:tgtEl>
                                          <p:spTgt spid="5">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500"/>
                                        <p:tgtEl>
                                          <p:spTgt spid="5">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fade">
                                      <p:cBhvr>
                                        <p:cTn id="25" dur="500"/>
                                        <p:tgtEl>
                                          <p:spTgt spid="5">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13" grpId="0" animBg="1"/>
      <p:bldP spid="14"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Neutrino (</a:t>
            </a:r>
            <a:r>
              <a:rPr lang="en-US" dirty="0" smtClean="0">
                <a:sym typeface="Symbol"/>
              </a:rPr>
              <a:t>)</a:t>
            </a:r>
            <a:endParaRPr lang="en-US" dirty="0"/>
          </a:p>
        </p:txBody>
      </p:sp>
      <p:sp>
        <p:nvSpPr>
          <p:cNvPr id="3" name="Content Placeholder 2"/>
          <p:cNvSpPr>
            <a:spLocks noGrp="1"/>
          </p:cNvSpPr>
          <p:nvPr>
            <p:ph sz="half" idx="1"/>
          </p:nvPr>
        </p:nvSpPr>
        <p:spPr>
          <a:xfrm>
            <a:off x="71406" y="1571612"/>
            <a:ext cx="4428000" cy="4860000"/>
          </a:xfrm>
          <a:solidFill>
            <a:srgbClr val="FFCCFF"/>
          </a:solidFill>
        </p:spPr>
        <p:txBody>
          <a:bodyPr>
            <a:normAutofit lnSpcReduction="10000"/>
          </a:bodyPr>
          <a:lstStyle/>
          <a:p>
            <a:pPr marL="360000"/>
            <a:r>
              <a:rPr lang="en-US" sz="2400" dirty="0" smtClean="0"/>
              <a:t>Proposed by Wolfgang Pauli  in 1930 to explain beta decay.</a:t>
            </a:r>
          </a:p>
          <a:p>
            <a:pPr marL="360000"/>
            <a:r>
              <a:rPr lang="en-US" sz="2400" dirty="0" smtClean="0"/>
              <a:t>Named by Enrico Fermi in 1931.</a:t>
            </a:r>
          </a:p>
          <a:p>
            <a:pPr marL="360000"/>
            <a:r>
              <a:rPr lang="en-US" sz="2400" dirty="0" smtClean="0"/>
              <a:t>Discovered by F.Reines and C.L.Cowan in 1956.</a:t>
            </a:r>
          </a:p>
          <a:p>
            <a:pPr marL="360000"/>
            <a:r>
              <a:rPr lang="en-US" sz="2400" dirty="0" smtClean="0"/>
              <a:t>Created during the Big Bang, Supernova, in the Sun , from cosmic rays, in nuclear reactors,  in  particle accelerators etc.</a:t>
            </a:r>
          </a:p>
          <a:p>
            <a:pPr marL="360000"/>
            <a:r>
              <a:rPr lang="en-US" sz="2400" dirty="0" smtClean="0"/>
              <a:t>Interactions involving neutrinos are mediated by the weak force.</a:t>
            </a:r>
          </a:p>
        </p:txBody>
      </p:sp>
      <p:sp>
        <p:nvSpPr>
          <p:cNvPr id="4" name="Footer Placeholder 3"/>
          <p:cNvSpPr>
            <a:spLocks noGrp="1"/>
          </p:cNvSpPr>
          <p:nvPr>
            <p:ph type="ftr" sz="quarter" idx="11"/>
          </p:nvPr>
        </p:nvSpPr>
        <p:spPr/>
        <p:txBody>
          <a:bodyPr/>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5" name="Slide Number Placeholder 4"/>
          <p:cNvSpPr>
            <a:spLocks noGrp="1"/>
          </p:cNvSpPr>
          <p:nvPr>
            <p:ph type="sldNum" sz="quarter" idx="12"/>
          </p:nvPr>
        </p:nvSpPr>
        <p:spPr/>
        <p:txBody>
          <a:bodyPr/>
          <a:lstStyle/>
          <a:p>
            <a:fld id="{5D0D82D1-030A-4AF5-855D-82A44DD93AEE}" type="slidenum">
              <a:rPr lang="en-US" smtClean="0">
                <a:solidFill>
                  <a:prstClr val="black">
                    <a:tint val="95000"/>
                  </a:prstClr>
                </a:solidFill>
              </a:rPr>
              <a:pPr/>
              <a:t>97</a:t>
            </a:fld>
            <a:endParaRPr lang="en-US" dirty="0">
              <a:solidFill>
                <a:prstClr val="black">
                  <a:tint val="95000"/>
                </a:prstClr>
              </a:solidFill>
            </a:endParaRPr>
          </a:p>
        </p:txBody>
      </p:sp>
      <p:graphicFrame>
        <p:nvGraphicFramePr>
          <p:cNvPr id="48129" name="Object 1"/>
          <p:cNvGraphicFramePr>
            <a:graphicFrameLocks noChangeAspect="1"/>
          </p:cNvGraphicFramePr>
          <p:nvPr/>
        </p:nvGraphicFramePr>
        <p:xfrm>
          <a:off x="4786314" y="4714884"/>
          <a:ext cx="4000500" cy="1709738"/>
        </p:xfrm>
        <a:graphic>
          <a:graphicData uri="http://schemas.openxmlformats.org/presentationml/2006/ole">
            <p:oleObj spid="_x0000_s11266" name="Equation" r:id="rId4" imgW="2082600" imgH="888840" progId="Equation.3">
              <p:embed/>
            </p:oleObj>
          </a:graphicData>
        </a:graphic>
      </p:graphicFrame>
      <p:pic>
        <p:nvPicPr>
          <p:cNvPr id="8" name="Content Placeholder 8" descr="5RADIOTRANS05.gif"/>
          <p:cNvPicPr>
            <a:picLocks noGrp="1" noChangeAspect="1"/>
          </p:cNvPicPr>
          <p:nvPr>
            <p:ph sz="half" idx="2"/>
          </p:nvPr>
        </p:nvPicPr>
        <p:blipFill>
          <a:blip r:embed="rId5" cstate="print"/>
          <a:stretch>
            <a:fillRect/>
          </a:stretch>
        </p:blipFill>
        <p:spPr>
          <a:xfrm>
            <a:off x="4648200" y="1573200"/>
            <a:ext cx="4319588" cy="307574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1+#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48129"/>
                                        </p:tgtEl>
                                        <p:attrNameLst>
                                          <p:attrName>style.visibility</p:attrName>
                                        </p:attrNameLst>
                                      </p:cBhvr>
                                      <p:to>
                                        <p:strVal val="visible"/>
                                      </p:to>
                                    </p:set>
                                    <p:anim calcmode="lin" valueType="num">
                                      <p:cBhvr additive="base">
                                        <p:cTn id="35" dur="500" fill="hold"/>
                                        <p:tgtEl>
                                          <p:spTgt spid="48129"/>
                                        </p:tgtEl>
                                        <p:attrNameLst>
                                          <p:attrName>ppt_x</p:attrName>
                                        </p:attrNameLst>
                                      </p:cBhvr>
                                      <p:tavLst>
                                        <p:tav tm="0">
                                          <p:val>
                                            <p:strVal val="1+#ppt_w/2"/>
                                          </p:val>
                                        </p:tav>
                                        <p:tav tm="100000">
                                          <p:val>
                                            <p:strVal val="#ppt_x"/>
                                          </p:val>
                                        </p:tav>
                                      </p:tavLst>
                                    </p:anim>
                                    <p:anim calcmode="lin" valueType="num">
                                      <p:cBhvr additive="base">
                                        <p:cTn id="36" dur="500" fill="hold"/>
                                        <p:tgtEl>
                                          <p:spTgt spid="481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Neutrino oscillations</a:t>
            </a:r>
            <a:endParaRPr lang="en-US" dirty="0"/>
          </a:p>
        </p:txBody>
      </p:sp>
      <p:sp>
        <p:nvSpPr>
          <p:cNvPr id="3" name="Content Placeholder 2"/>
          <p:cNvSpPr>
            <a:spLocks noGrp="1"/>
          </p:cNvSpPr>
          <p:nvPr>
            <p:ph sz="half" idx="1"/>
          </p:nvPr>
        </p:nvSpPr>
        <p:spPr>
          <a:xfrm>
            <a:off x="72000" y="1571612"/>
            <a:ext cx="3924000" cy="4932000"/>
          </a:xfrm>
          <a:solidFill>
            <a:srgbClr val="CCECFF"/>
          </a:solidFill>
        </p:spPr>
        <p:txBody>
          <a:bodyPr>
            <a:normAutofit fontScale="85000" lnSpcReduction="20000"/>
          </a:bodyPr>
          <a:lstStyle/>
          <a:p>
            <a:pPr marL="360000"/>
            <a:r>
              <a:rPr lang="en-US" dirty="0" smtClean="0"/>
              <a:t>It is now known that neutrinos of one flavour oscillate to those of another flavour.</a:t>
            </a:r>
          </a:p>
          <a:p>
            <a:pPr marL="360000"/>
            <a:r>
              <a:rPr lang="en-US" dirty="0" smtClean="0"/>
              <a:t>The oscillation mechanism is possible only if the neutrinos are massive.</a:t>
            </a:r>
          </a:p>
          <a:p>
            <a:pPr marL="360000"/>
            <a:r>
              <a:rPr lang="en-US" dirty="0" smtClean="0"/>
              <a:t>Neutrino experiments are setting the stage for extension of Standard Model itself.</a:t>
            </a:r>
          </a:p>
          <a:p>
            <a:pPr marL="360000"/>
            <a:r>
              <a:rPr lang="en-US" dirty="0" smtClean="0"/>
              <a:t>Massive neutrinos have ramifications on nuclear physics, astro physics cosmology, geo physics apart from particle physics</a:t>
            </a:r>
            <a:endParaRPr lang="en-US" dirty="0"/>
          </a:p>
        </p:txBody>
      </p:sp>
      <p:sp>
        <p:nvSpPr>
          <p:cNvPr id="6" name="Content Placeholder 5"/>
          <p:cNvSpPr>
            <a:spLocks noGrp="1"/>
          </p:cNvSpPr>
          <p:nvPr>
            <p:ph sz="half" idx="2"/>
          </p:nvPr>
        </p:nvSpPr>
        <p:spPr>
          <a:xfrm>
            <a:off x="4000496" y="1571612"/>
            <a:ext cx="5040000" cy="4932000"/>
          </a:xfrm>
          <a:solidFill>
            <a:srgbClr val="FFFF99"/>
          </a:solidFill>
        </p:spPr>
        <p:txBody>
          <a:bodyPr>
            <a:normAutofit fontScale="85000" lnSpcReduction="20000"/>
          </a:bodyPr>
          <a:lstStyle/>
          <a:p>
            <a:pPr marL="360000"/>
            <a:r>
              <a:rPr lang="en-US" dirty="0" smtClean="0"/>
              <a:t>Electron and muon neutrinos (</a:t>
            </a:r>
            <a:r>
              <a:rPr lang="en-US" dirty="0" smtClean="0">
                <a:sym typeface="Symbol"/>
              </a:rPr>
              <a:t></a:t>
            </a:r>
            <a:r>
              <a:rPr lang="en-US" baseline="-25000" dirty="0" smtClean="0">
                <a:sym typeface="Symbol"/>
              </a:rPr>
              <a:t>e</a:t>
            </a:r>
            <a:r>
              <a:rPr lang="en-US" dirty="0" smtClean="0">
                <a:sym typeface="Symbol"/>
              </a:rPr>
              <a:t> and </a:t>
            </a:r>
            <a:r>
              <a:rPr lang="en-US" baseline="-25000" dirty="0" smtClean="0">
                <a:sym typeface="Symbol"/>
              </a:rPr>
              <a:t></a:t>
            </a:r>
            <a:r>
              <a:rPr lang="en-US" dirty="0" smtClean="0">
                <a:sym typeface="Symbol"/>
              </a:rPr>
              <a:t>) are the flavour eigen states. They are super positions of the mass eigen states (</a:t>
            </a:r>
            <a:r>
              <a:rPr lang="en-US" baseline="-25000" dirty="0" smtClean="0">
                <a:sym typeface="Symbol"/>
              </a:rPr>
              <a:t>1</a:t>
            </a:r>
            <a:r>
              <a:rPr lang="en-US" dirty="0" smtClean="0">
                <a:sym typeface="Symbol"/>
              </a:rPr>
              <a:t> and </a:t>
            </a:r>
            <a:r>
              <a:rPr lang="en-US" baseline="-25000" dirty="0" smtClean="0">
                <a:sym typeface="Symbol"/>
              </a:rPr>
              <a:t>2</a:t>
            </a:r>
            <a:r>
              <a:rPr lang="en-US" dirty="0" smtClean="0">
                <a:sym typeface="Symbol"/>
              </a:rPr>
              <a:t>)..</a:t>
            </a:r>
          </a:p>
          <a:p>
            <a:pPr marL="360000">
              <a:buNone/>
            </a:pPr>
            <a:endParaRPr lang="en-US" dirty="0" smtClean="0">
              <a:sym typeface="Symbol"/>
            </a:endParaRPr>
          </a:p>
          <a:p>
            <a:pPr marL="360000">
              <a:buNone/>
            </a:pPr>
            <a:endParaRPr lang="en-US" dirty="0" smtClean="0">
              <a:sym typeface="Symbol"/>
            </a:endParaRPr>
          </a:p>
          <a:p>
            <a:pPr marL="360000">
              <a:buNone/>
            </a:pPr>
            <a:endParaRPr lang="en-US" dirty="0" smtClean="0">
              <a:sym typeface="Symbol"/>
            </a:endParaRPr>
          </a:p>
          <a:p>
            <a:pPr marL="360000"/>
            <a:r>
              <a:rPr lang="en-US" dirty="0" smtClean="0">
                <a:sym typeface="Symbol"/>
              </a:rPr>
              <a:t>If at t = 0, an eigen state  (0) = </a:t>
            </a:r>
            <a:r>
              <a:rPr lang="en-US" baseline="-25000" dirty="0" smtClean="0">
                <a:sym typeface="Symbol"/>
              </a:rPr>
              <a:t>e,</a:t>
            </a:r>
            <a:r>
              <a:rPr lang="en-US" dirty="0" smtClean="0">
                <a:sym typeface="Symbol"/>
              </a:rPr>
              <a:t> then any time t </a:t>
            </a:r>
          </a:p>
          <a:p>
            <a:pPr marL="360000"/>
            <a:endParaRPr lang="en-US" dirty="0" smtClean="0">
              <a:sym typeface="Symbol"/>
            </a:endParaRPr>
          </a:p>
          <a:p>
            <a:pPr marL="360000"/>
            <a:endParaRPr lang="en-US" dirty="0" smtClean="0">
              <a:sym typeface="Symbol"/>
            </a:endParaRPr>
          </a:p>
          <a:p>
            <a:pPr marL="360000"/>
            <a:r>
              <a:rPr lang="en-US" dirty="0" smtClean="0">
                <a:sym typeface="Symbol"/>
              </a:rPr>
              <a:t>Then the oscillation probability is</a:t>
            </a:r>
          </a:p>
          <a:p>
            <a:pPr marL="360000"/>
            <a:endParaRPr lang="en-US" dirty="0" smtClean="0">
              <a:sym typeface="Symbol"/>
            </a:endParaRPr>
          </a:p>
          <a:p>
            <a:pPr marL="360000"/>
            <a:endParaRPr lang="en-US" dirty="0" smtClean="0">
              <a:sym typeface="Symbol"/>
            </a:endParaRPr>
          </a:p>
          <a:p>
            <a:pPr marL="360000"/>
            <a:r>
              <a:rPr lang="en-US" dirty="0" smtClean="0">
                <a:sym typeface="Symbol"/>
              </a:rPr>
              <a:t>And the oscillation length is</a:t>
            </a:r>
          </a:p>
        </p:txBody>
      </p:sp>
      <p:sp>
        <p:nvSpPr>
          <p:cNvPr id="4" name="Footer Placeholder 3"/>
          <p:cNvSpPr>
            <a:spLocks noGrp="1"/>
          </p:cNvSpPr>
          <p:nvPr>
            <p:ph type="ftr" sz="quarter" idx="11"/>
          </p:nvPr>
        </p:nvSpPr>
        <p:spPr/>
        <p:txBody>
          <a:bodyPr/>
          <a:lstStyle/>
          <a:p>
            <a:r>
              <a:rPr lang="en-US" smtClean="0">
                <a:solidFill>
                  <a:prstClr val="black">
                    <a:tint val="95000"/>
                  </a:prstClr>
                </a:solidFill>
              </a:rPr>
              <a:t>Dr. B.Satyanarayana, TIFR, Mumbai                                   Panjab University, Chandigarh                                   April 22, 2013</a:t>
            </a:r>
            <a:endParaRPr lang="en-US" dirty="0">
              <a:solidFill>
                <a:prstClr val="black">
                  <a:tint val="95000"/>
                </a:prstClr>
              </a:solidFill>
            </a:endParaRPr>
          </a:p>
        </p:txBody>
      </p:sp>
      <p:sp>
        <p:nvSpPr>
          <p:cNvPr id="5" name="Slide Number Placeholder 4"/>
          <p:cNvSpPr>
            <a:spLocks noGrp="1"/>
          </p:cNvSpPr>
          <p:nvPr>
            <p:ph type="sldNum" sz="quarter" idx="12"/>
          </p:nvPr>
        </p:nvSpPr>
        <p:spPr/>
        <p:txBody>
          <a:bodyPr/>
          <a:lstStyle/>
          <a:p>
            <a:fld id="{5D0D82D1-030A-4AF5-855D-82A44DD93AEE}" type="slidenum">
              <a:rPr lang="en-US" smtClean="0">
                <a:solidFill>
                  <a:prstClr val="black">
                    <a:tint val="95000"/>
                  </a:prstClr>
                </a:solidFill>
              </a:rPr>
              <a:pPr/>
              <a:t>98</a:t>
            </a:fld>
            <a:endParaRPr lang="en-US" dirty="0">
              <a:solidFill>
                <a:prstClr val="black">
                  <a:tint val="95000"/>
                </a:prstClr>
              </a:solidFill>
            </a:endParaRPr>
          </a:p>
        </p:txBody>
      </p:sp>
      <p:graphicFrame>
        <p:nvGraphicFramePr>
          <p:cNvPr id="226308" name="Object 4"/>
          <p:cNvGraphicFramePr>
            <a:graphicFrameLocks noChangeAspect="1"/>
          </p:cNvGraphicFramePr>
          <p:nvPr/>
        </p:nvGraphicFramePr>
        <p:xfrm>
          <a:off x="4429124" y="2844114"/>
          <a:ext cx="3151187" cy="842962"/>
        </p:xfrm>
        <a:graphic>
          <a:graphicData uri="http://schemas.openxmlformats.org/presentationml/2006/ole">
            <p:oleObj spid="_x0000_s12290" name="Equation" r:id="rId4" imgW="1422360" imgH="380880" progId="Equation.3">
              <p:embed/>
            </p:oleObj>
          </a:graphicData>
        </a:graphic>
      </p:graphicFrame>
      <p:graphicFrame>
        <p:nvGraphicFramePr>
          <p:cNvPr id="226309" name="Object 5"/>
          <p:cNvGraphicFramePr>
            <a:graphicFrameLocks noChangeAspect="1"/>
          </p:cNvGraphicFramePr>
          <p:nvPr/>
        </p:nvGraphicFramePr>
        <p:xfrm>
          <a:off x="4429125" y="4357694"/>
          <a:ext cx="4416425" cy="396875"/>
        </p:xfrm>
        <a:graphic>
          <a:graphicData uri="http://schemas.openxmlformats.org/presentationml/2006/ole">
            <p:oleObj spid="_x0000_s12291" name="Equation" r:id="rId5" imgW="1942920" imgH="228600" progId="Equation.3">
              <p:embed/>
            </p:oleObj>
          </a:graphicData>
        </a:graphic>
      </p:graphicFrame>
      <p:graphicFrame>
        <p:nvGraphicFramePr>
          <p:cNvPr id="226310" name="Object 6"/>
          <p:cNvGraphicFramePr>
            <a:graphicFrameLocks noChangeAspect="1"/>
          </p:cNvGraphicFramePr>
          <p:nvPr/>
        </p:nvGraphicFramePr>
        <p:xfrm>
          <a:off x="4413281" y="5238524"/>
          <a:ext cx="4587875" cy="455612"/>
        </p:xfrm>
        <a:graphic>
          <a:graphicData uri="http://schemas.openxmlformats.org/presentationml/2006/ole">
            <p:oleObj spid="_x0000_s12292" name="Equation" r:id="rId6" imgW="2552400" imgH="253800" progId="Equation.3">
              <p:embed/>
            </p:oleObj>
          </a:graphicData>
        </a:graphic>
      </p:graphicFrame>
      <p:graphicFrame>
        <p:nvGraphicFramePr>
          <p:cNvPr id="13" name="Object 12"/>
          <p:cNvGraphicFramePr>
            <a:graphicFrameLocks noChangeAspect="1"/>
          </p:cNvGraphicFramePr>
          <p:nvPr/>
        </p:nvGraphicFramePr>
        <p:xfrm>
          <a:off x="4429124" y="6072188"/>
          <a:ext cx="3351212" cy="401637"/>
        </p:xfrm>
        <a:graphic>
          <a:graphicData uri="http://schemas.openxmlformats.org/presentationml/2006/ole">
            <p:oleObj spid="_x0000_s12293" name="Equation" r:id="rId7" imgW="1904760" imgH="22860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6">
                                            <p:bg/>
                                          </p:spTgt>
                                        </p:tgtEl>
                                        <p:attrNameLst>
                                          <p:attrName>style.visibility</p:attrName>
                                        </p:attrNameLst>
                                      </p:cBhvr>
                                      <p:to>
                                        <p:strVal val="visible"/>
                                      </p:to>
                                    </p:set>
                                    <p:anim calcmode="lin" valueType="num">
                                      <p:cBhvr additive="base">
                                        <p:cTn id="29" dur="500" fill="hold"/>
                                        <p:tgtEl>
                                          <p:spTgt spid="6">
                                            <p:bg/>
                                          </p:spTgt>
                                        </p:tgtEl>
                                        <p:attrNameLst>
                                          <p:attrName>ppt_x</p:attrName>
                                        </p:attrNameLst>
                                      </p:cBhvr>
                                      <p:tavLst>
                                        <p:tav tm="0">
                                          <p:val>
                                            <p:strVal val="1+#ppt_w/2"/>
                                          </p:val>
                                        </p:tav>
                                        <p:tav tm="100000">
                                          <p:val>
                                            <p:strVal val="#ppt_x"/>
                                          </p:val>
                                        </p:tav>
                                      </p:tavLst>
                                    </p:anim>
                                    <p:anim calcmode="lin" valueType="num">
                                      <p:cBhvr additive="base">
                                        <p:cTn id="30" dur="500" fill="hold"/>
                                        <p:tgtEl>
                                          <p:spTgt spid="6">
                                            <p:bg/>
                                          </p:spTgt>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 calcmode="lin" valueType="num">
                                      <p:cBhvr additive="base">
                                        <p:cTn id="33"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6">
                                            <p:txEl>
                                              <p:pRg st="0" end="0"/>
                                            </p:txEl>
                                          </p:spTgt>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226308"/>
                                        </p:tgtEl>
                                        <p:attrNameLst>
                                          <p:attrName>style.visibility</p:attrName>
                                        </p:attrNameLst>
                                      </p:cBhvr>
                                      <p:to>
                                        <p:strVal val="visible"/>
                                      </p:to>
                                    </p:set>
                                    <p:anim calcmode="lin" valueType="num">
                                      <p:cBhvr additive="base">
                                        <p:cTn id="37" dur="500" fill="hold"/>
                                        <p:tgtEl>
                                          <p:spTgt spid="226308"/>
                                        </p:tgtEl>
                                        <p:attrNameLst>
                                          <p:attrName>ppt_x</p:attrName>
                                        </p:attrNameLst>
                                      </p:cBhvr>
                                      <p:tavLst>
                                        <p:tav tm="0">
                                          <p:val>
                                            <p:strVal val="1+#ppt_w/2"/>
                                          </p:val>
                                        </p:tav>
                                        <p:tav tm="100000">
                                          <p:val>
                                            <p:strVal val="#ppt_x"/>
                                          </p:val>
                                        </p:tav>
                                      </p:tavLst>
                                    </p:anim>
                                    <p:anim calcmode="lin" valueType="num">
                                      <p:cBhvr additive="base">
                                        <p:cTn id="38" dur="500" fill="hold"/>
                                        <p:tgtEl>
                                          <p:spTgt spid="226308"/>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6">
                                            <p:txEl>
                                              <p:pRg st="4" end="4"/>
                                            </p:txEl>
                                          </p:spTgt>
                                        </p:tgtEl>
                                        <p:attrNameLst>
                                          <p:attrName>style.visibility</p:attrName>
                                        </p:attrNameLst>
                                      </p:cBhvr>
                                      <p:to>
                                        <p:strVal val="visible"/>
                                      </p:to>
                                    </p:set>
                                    <p:anim calcmode="lin" valueType="num">
                                      <p:cBhvr additive="base">
                                        <p:cTn id="41" dur="500" fill="hold"/>
                                        <p:tgtEl>
                                          <p:spTgt spid="6">
                                            <p:txEl>
                                              <p:pRg st="4" end="4"/>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6">
                                            <p:txEl>
                                              <p:pRg st="4" end="4"/>
                                            </p:txEl>
                                          </p:spTgt>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226309"/>
                                        </p:tgtEl>
                                        <p:attrNameLst>
                                          <p:attrName>style.visibility</p:attrName>
                                        </p:attrNameLst>
                                      </p:cBhvr>
                                      <p:to>
                                        <p:strVal val="visible"/>
                                      </p:to>
                                    </p:set>
                                    <p:anim calcmode="lin" valueType="num">
                                      <p:cBhvr additive="base">
                                        <p:cTn id="45" dur="500" fill="hold"/>
                                        <p:tgtEl>
                                          <p:spTgt spid="226309"/>
                                        </p:tgtEl>
                                        <p:attrNameLst>
                                          <p:attrName>ppt_x</p:attrName>
                                        </p:attrNameLst>
                                      </p:cBhvr>
                                      <p:tavLst>
                                        <p:tav tm="0">
                                          <p:val>
                                            <p:strVal val="1+#ppt_w/2"/>
                                          </p:val>
                                        </p:tav>
                                        <p:tav tm="100000">
                                          <p:val>
                                            <p:strVal val="#ppt_x"/>
                                          </p:val>
                                        </p:tav>
                                      </p:tavLst>
                                    </p:anim>
                                    <p:anim calcmode="lin" valueType="num">
                                      <p:cBhvr additive="base">
                                        <p:cTn id="46" dur="500" fill="hold"/>
                                        <p:tgtEl>
                                          <p:spTgt spid="226309"/>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 calcmode="lin" valueType="num">
                                      <p:cBhvr additive="base">
                                        <p:cTn id="49" dur="500" fill="hold"/>
                                        <p:tgtEl>
                                          <p:spTgt spid="6">
                                            <p:txEl>
                                              <p:pRg st="7" end="7"/>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6">
                                            <p:txEl>
                                              <p:pRg st="7" end="7"/>
                                            </p:txEl>
                                          </p:spTgt>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226310"/>
                                        </p:tgtEl>
                                        <p:attrNameLst>
                                          <p:attrName>style.visibility</p:attrName>
                                        </p:attrNameLst>
                                      </p:cBhvr>
                                      <p:to>
                                        <p:strVal val="visible"/>
                                      </p:to>
                                    </p:set>
                                    <p:anim calcmode="lin" valueType="num">
                                      <p:cBhvr additive="base">
                                        <p:cTn id="53" dur="500" fill="hold"/>
                                        <p:tgtEl>
                                          <p:spTgt spid="226310"/>
                                        </p:tgtEl>
                                        <p:attrNameLst>
                                          <p:attrName>ppt_x</p:attrName>
                                        </p:attrNameLst>
                                      </p:cBhvr>
                                      <p:tavLst>
                                        <p:tav tm="0">
                                          <p:val>
                                            <p:strVal val="1+#ppt_w/2"/>
                                          </p:val>
                                        </p:tav>
                                        <p:tav tm="100000">
                                          <p:val>
                                            <p:strVal val="#ppt_x"/>
                                          </p:val>
                                        </p:tav>
                                      </p:tavLst>
                                    </p:anim>
                                    <p:anim calcmode="lin" valueType="num">
                                      <p:cBhvr additive="base">
                                        <p:cTn id="54" dur="500" fill="hold"/>
                                        <p:tgtEl>
                                          <p:spTgt spid="226310"/>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6">
                                            <p:txEl>
                                              <p:pRg st="10" end="10"/>
                                            </p:txEl>
                                          </p:spTgt>
                                        </p:tgtEl>
                                        <p:attrNameLst>
                                          <p:attrName>style.visibility</p:attrName>
                                        </p:attrNameLst>
                                      </p:cBhvr>
                                      <p:to>
                                        <p:strVal val="visible"/>
                                      </p:to>
                                    </p:set>
                                    <p:anim calcmode="lin" valueType="num">
                                      <p:cBhvr additive="base">
                                        <p:cTn id="57" dur="500" fill="hold"/>
                                        <p:tgtEl>
                                          <p:spTgt spid="6">
                                            <p:txEl>
                                              <p:pRg st="10" end="10"/>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6">
                                            <p:txEl>
                                              <p:pRg st="10" end="10"/>
                                            </p:txEl>
                                          </p:spTgt>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1+#ppt_w/2"/>
                                          </p:val>
                                        </p:tav>
                                        <p:tav tm="100000">
                                          <p:val>
                                            <p:strVal val="#ppt_x"/>
                                          </p:val>
                                        </p:tav>
                                      </p:tavLst>
                                    </p:anim>
                                    <p:anim calcmode="lin" valueType="num">
                                      <p:cBhvr additive="base">
                                        <p:cTn id="6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6" grpId="0" build="p"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2.jpeg"/></Relationships>
</file>

<file path=ppt/theme/_rels/theme14.xml.rels><?xml version="1.0" encoding="UTF-8" standalone="yes"?>
<Relationships xmlns="http://schemas.openxmlformats.org/package/2006/relationships"><Relationship Id="rId1" Type="http://schemas.openxmlformats.org/officeDocument/2006/relationships/image" Target="../media/image2.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3.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10.xml><?xml version="1.0" encoding="utf-8"?>
<a:theme xmlns:a="http://schemas.openxmlformats.org/drawingml/2006/main" name="7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11.xml><?xml version="1.0" encoding="utf-8"?>
<a:theme xmlns:a="http://schemas.openxmlformats.org/drawingml/2006/main" name="8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12.xml><?xml version="1.0" encoding="utf-8"?>
<a:theme xmlns:a="http://schemas.openxmlformats.org/drawingml/2006/main" name="9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13.xml><?xml version="1.0" encoding="utf-8"?>
<a:theme xmlns:a="http://schemas.openxmlformats.org/drawingml/2006/main" name="1_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14.xml><?xml version="1.0" encoding="utf-8"?>
<a:theme xmlns:a="http://schemas.openxmlformats.org/drawingml/2006/main" name="2_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15.xml><?xml version="1.0" encoding="utf-8"?>
<a:theme xmlns:a="http://schemas.openxmlformats.org/drawingml/2006/main" name="10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16.xml><?xml version="1.0" encoding="utf-8"?>
<a:theme xmlns:a="http://schemas.openxmlformats.org/drawingml/2006/main" name="1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4.xml><?xml version="1.0" encoding="utf-8"?>
<a:theme xmlns:a="http://schemas.openxmlformats.org/drawingml/2006/main" name="1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5.xml><?xml version="1.0" encoding="utf-8"?>
<a:theme xmlns:a="http://schemas.openxmlformats.org/drawingml/2006/main" name="2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6.xml><?xml version="1.0" encoding="utf-8"?>
<a:theme xmlns:a="http://schemas.openxmlformats.org/drawingml/2006/main" name="3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7.xml><?xml version="1.0" encoding="utf-8"?>
<a:theme xmlns:a="http://schemas.openxmlformats.org/drawingml/2006/main" name="4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8.xml><?xml version="1.0" encoding="utf-8"?>
<a:theme xmlns:a="http://schemas.openxmlformats.org/drawingml/2006/main" name="5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9.xml><?xml version="1.0" encoding="utf-8"?>
<a:theme xmlns:a="http://schemas.openxmlformats.org/drawingml/2006/main" name="6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Brooklet</Template>
  <TotalTime>36988</TotalTime>
  <Words>6404</Words>
  <Application>Microsoft Office PowerPoint</Application>
  <PresentationFormat>On-screen Show (4:3)</PresentationFormat>
  <Paragraphs>1127</Paragraphs>
  <Slides>98</Slides>
  <Notes>31</Notes>
  <HiddenSlides>0</HiddenSlides>
  <MMClips>3</MMClips>
  <ScaleCrop>false</ScaleCrop>
  <HeadingPairs>
    <vt:vector size="6" baseType="variant">
      <vt:variant>
        <vt:lpstr>Theme</vt:lpstr>
      </vt:variant>
      <vt:variant>
        <vt:i4>16</vt:i4>
      </vt:variant>
      <vt:variant>
        <vt:lpstr>Embedded OLE Servers</vt:lpstr>
      </vt:variant>
      <vt:variant>
        <vt:i4>1</vt:i4>
      </vt:variant>
      <vt:variant>
        <vt:lpstr>Slide Titles</vt:lpstr>
      </vt:variant>
      <vt:variant>
        <vt:i4>98</vt:i4>
      </vt:variant>
    </vt:vector>
  </HeadingPairs>
  <TitlesOfParts>
    <vt:vector size="115" baseType="lpstr">
      <vt:lpstr>Module</vt:lpstr>
      <vt:lpstr>Apex</vt:lpstr>
      <vt:lpstr>Equity</vt:lpstr>
      <vt:lpstr>1_Module</vt:lpstr>
      <vt:lpstr>2_Module</vt:lpstr>
      <vt:lpstr>3_Module</vt:lpstr>
      <vt:lpstr>4_Module</vt:lpstr>
      <vt:lpstr>5_Module</vt:lpstr>
      <vt:lpstr>6_Module</vt:lpstr>
      <vt:lpstr>7_Module</vt:lpstr>
      <vt:lpstr>8_Module</vt:lpstr>
      <vt:lpstr>9_Module</vt:lpstr>
      <vt:lpstr>1_Apex</vt:lpstr>
      <vt:lpstr>2_Apex</vt:lpstr>
      <vt:lpstr>10_Module</vt:lpstr>
      <vt:lpstr>1_Equity</vt:lpstr>
      <vt:lpstr>Equation</vt:lpstr>
      <vt:lpstr>Engineering aspects of INO's ICAL experiment</vt:lpstr>
      <vt:lpstr>Neutrino ()</vt:lpstr>
      <vt:lpstr>Unique features of neutrinos</vt:lpstr>
      <vt:lpstr>Standard model of particle physics</vt:lpstr>
      <vt:lpstr>Neutrino oscillations</vt:lpstr>
      <vt:lpstr>History of neutrino physics in India</vt:lpstr>
      <vt:lpstr>Tradition of underground physics</vt:lpstr>
      <vt:lpstr>India-based Neutrino Observatory (INO) project</vt:lpstr>
      <vt:lpstr>Other experiments at INO</vt:lpstr>
      <vt:lpstr>Inter Institutional Centre for  High Energy Physics (IICHEP)</vt:lpstr>
      <vt:lpstr>Transit campus for IICHEP</vt:lpstr>
      <vt:lpstr>INO Collaboration</vt:lpstr>
      <vt:lpstr>INO coming soon:  Inside a mountain near you!</vt:lpstr>
      <vt:lpstr>Location and site of the INO</vt:lpstr>
      <vt:lpstr>Location and site for Inter-Institutional Centre for High Energy Physics (IICHEP)</vt:lpstr>
      <vt:lpstr>Neutrino sources and detector choice</vt:lpstr>
      <vt:lpstr>Underground Laboratory Layout</vt:lpstr>
      <vt:lpstr>ICAL detector and construction</vt:lpstr>
      <vt:lpstr>Construction of ICAL Magnet</vt:lpstr>
      <vt:lpstr>Factsheet of ICAL detector</vt:lpstr>
      <vt:lpstr>Animation of ICAL construction</vt:lpstr>
      <vt:lpstr>Schematic of a basic RPC</vt:lpstr>
      <vt:lpstr>Birth of the RPC</vt:lpstr>
      <vt:lpstr>Principle of operation</vt:lpstr>
      <vt:lpstr>RPC operating mode definitions</vt:lpstr>
      <vt:lpstr>Control of avalanche process</vt:lpstr>
      <vt:lpstr>Two modes of RPC operation</vt:lpstr>
      <vt:lpstr>V-I characteristics of RPC</vt:lpstr>
      <vt:lpstr>Why ICAL chose RPC?</vt:lpstr>
      <vt:lpstr>Deployment of RPCs in  running experiments</vt:lpstr>
      <vt:lpstr>Materials for gas volume fabrication</vt:lpstr>
      <vt:lpstr>Development and characterisation of signal pickup panels</vt:lpstr>
      <vt:lpstr>Impedance of transmission line</vt:lpstr>
      <vt:lpstr>Fully assembled large area RPC</vt:lpstr>
      <vt:lpstr>RPC parameter characterisation</vt:lpstr>
      <vt:lpstr>RPC tomography using  cosmic ray muons</vt:lpstr>
      <vt:lpstr>Studying long-term stability</vt:lpstr>
      <vt:lpstr>Requirement of gases in ICAL</vt:lpstr>
      <vt:lpstr>Schematic of gas system</vt:lpstr>
      <vt:lpstr>Constructional details of the gas system</vt:lpstr>
      <vt:lpstr>Closed loop gas system</vt:lpstr>
      <vt:lpstr>Study of gas sealed RPCs</vt:lpstr>
      <vt:lpstr>Gas purification process</vt:lpstr>
      <vt:lpstr>Slide 44</vt:lpstr>
      <vt:lpstr>Newly developed gas recirculation system</vt:lpstr>
      <vt:lpstr>System with 2 RPCs auto-refill in 20 days</vt:lpstr>
      <vt:lpstr>Effect of SF6 on RPC characteristics</vt:lpstr>
      <vt:lpstr>1m × 1m RPC stack at TIFR, Mumbai</vt:lpstr>
      <vt:lpstr>2m × 2m RPC stack at TIFR, Mumbai</vt:lpstr>
      <vt:lpstr>ICAL prototype at VECC, Kolkata</vt:lpstr>
      <vt:lpstr>Design and implementation of the data acquisition system</vt:lpstr>
      <vt:lpstr>A couple of interesting events</vt:lpstr>
      <vt:lpstr>RPC strip rate time profile</vt:lpstr>
      <vt:lpstr>Some results from prototype stack</vt:lpstr>
      <vt:lpstr>Overall scheme of ICAL electronics</vt:lpstr>
      <vt:lpstr>Functions &amp; integration of FE-DAQ</vt:lpstr>
      <vt:lpstr>Picking up the tiny charges</vt:lpstr>
      <vt:lpstr>Picking up the tiny charges</vt:lpstr>
      <vt:lpstr>RPCDAQ module</vt:lpstr>
      <vt:lpstr>ICAL TDC specifications</vt:lpstr>
      <vt:lpstr>ASIC based TDC device</vt:lpstr>
      <vt:lpstr>Network interface specifications</vt:lpstr>
      <vt:lpstr>Data network architecture</vt:lpstr>
      <vt:lpstr>Passive Optical Network</vt:lpstr>
      <vt:lpstr>N/W switches on the face of spacers</vt:lpstr>
      <vt:lpstr>Features of ICAL trigger system</vt:lpstr>
      <vt:lpstr>ICAL Trigger Scheme</vt:lpstr>
      <vt:lpstr>Implementation layout</vt:lpstr>
      <vt:lpstr>Power supply options</vt:lpstr>
      <vt:lpstr>Slide 70</vt:lpstr>
      <vt:lpstr>DC-HVDC supply control &amp; monitoring</vt:lpstr>
      <vt:lpstr>Signal and power cable distribution</vt:lpstr>
      <vt:lpstr>Software requirements</vt:lpstr>
      <vt:lpstr>Technology development for Industrial production of RPCs </vt:lpstr>
      <vt:lpstr>QC procedures for RPC gap</vt:lpstr>
      <vt:lpstr>Steps towards Industrial production of RPCs</vt:lpstr>
      <vt:lpstr>RPC fabrication at Asahi Float Glass</vt:lpstr>
      <vt:lpstr>Chamfering and engraving of glass</vt:lpstr>
      <vt:lpstr>Painting/curing of glass plates</vt:lpstr>
      <vt:lpstr>Animation of glass painting</vt:lpstr>
      <vt:lpstr>Automatic RPC gap making</vt:lpstr>
      <vt:lpstr>Animation of RPC gap fabrication</vt:lpstr>
      <vt:lpstr>RPC holding tray</vt:lpstr>
      <vt:lpstr>Prototypes of RPC holding trays</vt:lpstr>
      <vt:lpstr>RPC fabrication facility</vt:lpstr>
      <vt:lpstr>Career opportunities in INO</vt:lpstr>
      <vt:lpstr>Current status</vt:lpstr>
      <vt:lpstr>Closing remarks</vt:lpstr>
      <vt:lpstr>Thank you for your attention</vt:lpstr>
      <vt:lpstr>Backup slides</vt:lpstr>
      <vt:lpstr>Design considerations &amp; constraints</vt:lpstr>
      <vt:lpstr>Data sizes and rates – Event</vt:lpstr>
      <vt:lpstr>Data sizes and rates - Monitoring</vt:lpstr>
      <vt:lpstr>Calibration procedures of the  gas systems</vt:lpstr>
      <vt:lpstr>Calibration results of the  gas systems</vt:lpstr>
      <vt:lpstr>Typical expected parameters</vt:lpstr>
      <vt:lpstr>Neutrino ()</vt:lpstr>
      <vt:lpstr>Neutrino oscillations</vt:lpstr>
    </vt:vector>
  </TitlesOfParts>
  <Company>TIFR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and characterisation studies of Resistive Plate Chambers (RPCs)</dc:title>
  <dc:creator>B.Satyanarayana</dc:creator>
  <cp:lastModifiedBy>admin</cp:lastModifiedBy>
  <cp:revision>560</cp:revision>
  <dcterms:created xsi:type="dcterms:W3CDTF">2008-09-25T08:04:45Z</dcterms:created>
  <dcterms:modified xsi:type="dcterms:W3CDTF">2013-04-22T10:07:21Z</dcterms:modified>
</cp:coreProperties>
</file>