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257" r:id="rId3"/>
    <p:sldId id="260" r:id="rId4"/>
    <p:sldId id="259" r:id="rId5"/>
    <p:sldId id="267" r:id="rId6"/>
    <p:sldId id="381" r:id="rId7"/>
    <p:sldId id="280" r:id="rId8"/>
    <p:sldId id="281" r:id="rId9"/>
    <p:sldId id="285" r:id="rId10"/>
    <p:sldId id="283" r:id="rId11"/>
    <p:sldId id="282" r:id="rId12"/>
    <p:sldId id="286" r:id="rId13"/>
    <p:sldId id="287" r:id="rId14"/>
    <p:sldId id="289" r:id="rId15"/>
    <p:sldId id="290" r:id="rId16"/>
    <p:sldId id="291" r:id="rId17"/>
    <p:sldId id="292" r:id="rId18"/>
    <p:sldId id="295" r:id="rId19"/>
    <p:sldId id="296" r:id="rId20"/>
    <p:sldId id="297" r:id="rId21"/>
    <p:sldId id="298" r:id="rId22"/>
    <p:sldId id="301" r:id="rId23"/>
    <p:sldId id="302" r:id="rId24"/>
    <p:sldId id="305" r:id="rId25"/>
    <p:sldId id="306" r:id="rId26"/>
    <p:sldId id="303" r:id="rId27"/>
    <p:sldId id="304"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6" r:id="rId42"/>
    <p:sldId id="320" r:id="rId43"/>
    <p:sldId id="321" r:id="rId44"/>
    <p:sldId id="344" r:id="rId45"/>
    <p:sldId id="322" r:id="rId46"/>
    <p:sldId id="325" r:id="rId47"/>
    <p:sldId id="324" r:id="rId48"/>
    <p:sldId id="327" r:id="rId49"/>
    <p:sldId id="331" r:id="rId50"/>
    <p:sldId id="332" r:id="rId51"/>
    <p:sldId id="333" r:id="rId52"/>
    <p:sldId id="328" r:id="rId53"/>
    <p:sldId id="330" r:id="rId54"/>
    <p:sldId id="270" r:id="rId55"/>
    <p:sldId id="334" r:id="rId56"/>
    <p:sldId id="335" r:id="rId57"/>
    <p:sldId id="336" r:id="rId58"/>
    <p:sldId id="337" r:id="rId59"/>
    <p:sldId id="338" r:id="rId60"/>
    <p:sldId id="339" r:id="rId61"/>
    <p:sldId id="342" r:id="rId62"/>
    <p:sldId id="340" r:id="rId63"/>
    <p:sldId id="341" r:id="rId64"/>
    <p:sldId id="276" r:id="rId65"/>
    <p:sldId id="345" r:id="rId66"/>
    <p:sldId id="347" r:id="rId67"/>
    <p:sldId id="348" r:id="rId68"/>
    <p:sldId id="349" r:id="rId69"/>
    <p:sldId id="350" r:id="rId70"/>
    <p:sldId id="351" r:id="rId71"/>
    <p:sldId id="352" r:id="rId72"/>
    <p:sldId id="353" r:id="rId73"/>
    <p:sldId id="356" r:id="rId74"/>
    <p:sldId id="357" r:id="rId75"/>
    <p:sldId id="358" r:id="rId76"/>
    <p:sldId id="360" r:id="rId77"/>
    <p:sldId id="272" r:id="rId78"/>
    <p:sldId id="354" r:id="rId79"/>
    <p:sldId id="355" r:id="rId80"/>
    <p:sldId id="371" r:id="rId81"/>
    <p:sldId id="373" r:id="rId82"/>
    <p:sldId id="374" r:id="rId83"/>
    <p:sldId id="273" r:id="rId84"/>
    <p:sldId id="375" r:id="rId85"/>
    <p:sldId id="376" r:id="rId86"/>
    <p:sldId id="377" r:id="rId87"/>
    <p:sldId id="378" r:id="rId88"/>
    <p:sldId id="379" r:id="rId89"/>
    <p:sldId id="274" r:id="rId90"/>
    <p:sldId id="372" r:id="rId91"/>
    <p:sldId id="362" r:id="rId92"/>
    <p:sldId id="363" r:id="rId93"/>
    <p:sldId id="275" r:id="rId94"/>
    <p:sldId id="369" r:id="rId95"/>
    <p:sldId id="370" r:id="rId96"/>
    <p:sldId id="368" r:id="rId97"/>
    <p:sldId id="366" r:id="rId98"/>
    <p:sldId id="382" r:id="rId99"/>
    <p:sldId id="367" r:id="rId100"/>
    <p:sldId id="364" r:id="rId101"/>
    <p:sldId id="365" r:id="rId102"/>
    <p:sldId id="266" r:id="rId103"/>
    <p:sldId id="262" r:id="rId104"/>
    <p:sldId id="263" r:id="rId105"/>
    <p:sldId id="264" r:id="rId106"/>
    <p:sldId id="265" r:id="rId107"/>
    <p:sldId id="380"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0" autoAdjust="0"/>
    <p:restoredTop sz="94660"/>
  </p:normalViewPr>
  <p:slideViewPr>
    <p:cSldViewPr>
      <p:cViewPr varScale="1">
        <p:scale>
          <a:sx n="79" d="100"/>
          <a:sy n="79" d="100"/>
        </p:scale>
        <p:origin x="-37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9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5B1D26-9F5F-4B5E-B270-39341D7297EE}" type="datetimeFigureOut">
              <a:rPr lang="en-US" smtClean="0"/>
              <a:pPr/>
              <a:t>3/8/2010</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C1D4C6-9CFB-4134-9DD8-5C2F4C7FFB01}" type="slidenum">
              <a:rPr lang="en-SG" smtClean="0"/>
              <a:pPr/>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a:p>
        </p:txBody>
      </p:sp>
      <p:sp>
        <p:nvSpPr>
          <p:cNvPr id="4" name="Slide Number Placeholder 3"/>
          <p:cNvSpPr>
            <a:spLocks noGrp="1"/>
          </p:cNvSpPr>
          <p:nvPr>
            <p:ph type="sldNum" sz="quarter" idx="10"/>
          </p:nvPr>
        </p:nvSpPr>
        <p:spPr/>
        <p:txBody>
          <a:bodyPr/>
          <a:lstStyle/>
          <a:p>
            <a:fld id="{EDC1D4C6-9CFB-4134-9DD8-5C2F4C7FFB01}" type="slidenum">
              <a:rPr lang="en-SG" smtClean="0"/>
              <a:pPr/>
              <a:t>1</a:t>
            </a:fld>
            <a:endParaRPr lang="en-S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p:spPr>
        <p:txBody>
          <a:bodyPr/>
          <a:lstStyle/>
          <a:p>
            <a:r>
              <a:rPr lang="en-US" altLang="zh-CN" smtClean="0"/>
              <a:t>This colloidal graphite has to be diluted by acetine.</a:t>
            </a:r>
            <a:endParaRPr lang="zh-CN" altLang="en-US" smtClean="0"/>
          </a:p>
        </p:txBody>
      </p:sp>
      <p:sp>
        <p:nvSpPr>
          <p:cNvPr id="58372" name="灯片编号占位符 3"/>
          <p:cNvSpPr>
            <a:spLocks noGrp="1"/>
          </p:cNvSpPr>
          <p:nvPr>
            <p:ph type="sldNum" sz="quarter" idx="5"/>
          </p:nvPr>
        </p:nvSpPr>
        <p:spPr/>
        <p:txBody>
          <a:bodyPr/>
          <a:lstStyle/>
          <a:p>
            <a:fld id="{15575C15-CC43-432E-90DC-5AACF01B24BB}" type="slidenum">
              <a:rPr lang="zh-CN" altLang="en-US"/>
              <a:pPr/>
              <a:t>67</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400E0-AB02-43FF-B589-37FFAEC1BBBA}" type="slidenum">
              <a:rPr lang="en-US"/>
              <a:pPr/>
              <a:t>103</a:t>
            </a:fld>
            <a:endParaRPr 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5B6CD-E394-4EEB-8704-90984BC87D4F}" type="slidenum">
              <a:rPr lang="en-US"/>
              <a:pPr/>
              <a:t>104</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449C68-7C48-4894-99A2-025D89C9FD8A}" type="slidenum">
              <a:rPr lang="en-US"/>
              <a:pPr/>
              <a:t>105</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849244-F290-4720-A3AA-5E6A15CE9780}" type="slidenum">
              <a:rPr lang="en-US"/>
              <a:pPr/>
              <a:t>106</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0000"/>
                </a:solidFill>
              </a:defRPr>
            </a:lvl1pPr>
          </a:lstStyle>
          <a:p>
            <a:r>
              <a:rPr lang="en-US" dirty="0" smtClean="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B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SG" dirty="0"/>
          </a:p>
        </p:txBody>
      </p:sp>
      <p:sp>
        <p:nvSpPr>
          <p:cNvPr id="7" name="Footer Placeholder 4"/>
          <p:cNvSpPr>
            <a:spLocks noGrp="1"/>
          </p:cNvSpPr>
          <p:nvPr>
            <p:ph type="ftr" sz="quarter" idx="11"/>
          </p:nvPr>
        </p:nvSpPr>
        <p:spPr>
          <a:xfrm>
            <a:off x="23750" y="6465600"/>
            <a:ext cx="8640000" cy="360000"/>
          </a:xfrm>
        </p:spPr>
        <p:txBody>
          <a:bodyPr/>
          <a:lstStyle/>
          <a:p>
            <a:r>
              <a:rPr lang="en-SG" smtClean="0"/>
              <a:t>B.Satyanarayana                               HEP Seminar                               8th March 2010                              A summary of RPC2010</a:t>
            </a:r>
            <a:endParaRPr lang="en-SG" dirty="0"/>
          </a:p>
        </p:txBody>
      </p:sp>
      <p:sp>
        <p:nvSpPr>
          <p:cNvPr id="8" name="Slide Number Placeholder 5"/>
          <p:cNvSpPr>
            <a:spLocks noGrp="1"/>
          </p:cNvSpPr>
          <p:nvPr>
            <p:ph type="sldNum" sz="quarter" idx="12"/>
          </p:nvPr>
        </p:nvSpPr>
        <p:spPr>
          <a:xfrm>
            <a:off x="8688469" y="6465021"/>
            <a:ext cx="396000" cy="360000"/>
          </a:xfrm>
        </p:spPr>
        <p:txBody>
          <a:bodyPr/>
          <a:lstStyle>
            <a:lvl1pPr algn="ctr">
              <a:defRPr sz="1100"/>
            </a:lvl1pPr>
          </a:lstStyle>
          <a:p>
            <a:fld id="{2745F5A5-EAD5-4510-BAE8-7497A43920D5}"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r>
              <a:rPr lang="en-SG" smtClean="0"/>
              <a:t>B.Satyanarayana                               HEP Seminar                               8th March 2010                              A summary of RPC2010</a:t>
            </a:r>
            <a:endParaRPr lang="en-SG"/>
          </a:p>
        </p:txBody>
      </p:sp>
      <p:sp>
        <p:nvSpPr>
          <p:cNvPr id="6" name="Slide Number Placeholder 5"/>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r>
              <a:rPr lang="en-SG" smtClean="0"/>
              <a:t>B.Satyanarayana                               HEP Seminar                               8th March 2010                              A summary of RPC2010</a:t>
            </a:r>
            <a:endParaRPr lang="en-SG"/>
          </a:p>
        </p:txBody>
      </p:sp>
      <p:sp>
        <p:nvSpPr>
          <p:cNvPr id="6" name="Slide Number Placeholder 5"/>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2039"/>
            <a:ext cx="9000000" cy="707886"/>
          </a:xfrm>
        </p:spPr>
        <p:txBody>
          <a:bodyPr>
            <a:spAutoFit/>
          </a:bodyPr>
          <a:lstStyle>
            <a:lvl1pPr>
              <a:defRPr sz="4000">
                <a:solidFill>
                  <a:srgbClr val="FF0000"/>
                </a:solidFill>
                <a:effectLst>
                  <a:outerShdw blurRad="38100" dist="38100" dir="2700000" algn="tl">
                    <a:srgbClr val="000000">
                      <a:alpha val="43137"/>
                    </a:srgbClr>
                  </a:outerShdw>
                </a:effectLst>
              </a:defRPr>
            </a:lvl1pPr>
          </a:lstStyle>
          <a:p>
            <a:r>
              <a:rPr lang="en-US" dirty="0" smtClean="0"/>
              <a:t>Click to edit Master title style</a:t>
            </a:r>
            <a:endParaRPr lang="en-SG" dirty="0"/>
          </a:p>
        </p:txBody>
      </p:sp>
      <p:sp>
        <p:nvSpPr>
          <p:cNvPr id="3" name="Content Placeholder 2"/>
          <p:cNvSpPr>
            <a:spLocks noGrp="1"/>
          </p:cNvSpPr>
          <p:nvPr>
            <p:ph idx="1"/>
          </p:nvPr>
        </p:nvSpPr>
        <p:spPr>
          <a:xfrm>
            <a:off x="72000" y="785794"/>
            <a:ext cx="9000000" cy="5643602"/>
          </a:xfrm>
        </p:spPr>
        <p:txBody>
          <a:bodyPr/>
          <a:lstStyle>
            <a:lvl1pPr>
              <a:buFont typeface="Wingdings" pitchFamily="2" charset="2"/>
              <a:buChar char="v"/>
              <a:defRPr>
                <a:solidFill>
                  <a:srgbClr val="0070C0"/>
                </a:solidFill>
              </a:defRPr>
            </a:lvl1pPr>
            <a:lvl2pPr>
              <a:buFont typeface="Wingdings" pitchFamily="2" charset="2"/>
              <a:buChar char="§"/>
              <a:defRPr>
                <a:solidFill>
                  <a:srgbClr val="00B05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SG" dirty="0"/>
          </a:p>
        </p:txBody>
      </p:sp>
      <p:sp>
        <p:nvSpPr>
          <p:cNvPr id="5" name="Footer Placeholder 4"/>
          <p:cNvSpPr>
            <a:spLocks noGrp="1"/>
          </p:cNvSpPr>
          <p:nvPr>
            <p:ph type="ftr" sz="quarter" idx="11"/>
          </p:nvPr>
        </p:nvSpPr>
        <p:spPr>
          <a:xfrm>
            <a:off x="23750" y="6465600"/>
            <a:ext cx="8640000" cy="360000"/>
          </a:xfrm>
        </p:spPr>
        <p:txBody>
          <a:bodyPr/>
          <a:lstStyle/>
          <a:p>
            <a:r>
              <a:rPr lang="en-SG" smtClean="0"/>
              <a:t>B.Satyanarayana                               HEP Seminar                               8th March 2010                              A summary of RPC2010</a:t>
            </a:r>
            <a:endParaRPr lang="en-SG" dirty="0"/>
          </a:p>
        </p:txBody>
      </p:sp>
      <p:sp>
        <p:nvSpPr>
          <p:cNvPr id="6" name="Slide Number Placeholder 5"/>
          <p:cNvSpPr>
            <a:spLocks noGrp="1"/>
          </p:cNvSpPr>
          <p:nvPr>
            <p:ph type="sldNum" sz="quarter" idx="12"/>
          </p:nvPr>
        </p:nvSpPr>
        <p:spPr>
          <a:xfrm>
            <a:off x="8688469" y="6465021"/>
            <a:ext cx="396000" cy="360000"/>
          </a:xfrm>
        </p:spPr>
        <p:txBody>
          <a:bodyPr/>
          <a:lstStyle>
            <a:lvl1pPr algn="ctr">
              <a:defRPr/>
            </a:lvl1pPr>
          </a:lstStyle>
          <a:p>
            <a:fld id="{2745F5A5-EAD5-4510-BAE8-7497A43920D5}" type="slidenum">
              <a:rPr lang="en-SG" smtClean="0"/>
              <a:pPr/>
              <a:t>‹#›</a:t>
            </a:fld>
            <a:endParaRPr lang="en-SG"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r>
              <a:rPr lang="en-SG" smtClean="0"/>
              <a:t>B.Satyanarayana                               HEP Seminar                               8th March 2010                              A summary of RPC2010</a:t>
            </a:r>
            <a:endParaRPr lang="en-SG"/>
          </a:p>
        </p:txBody>
      </p:sp>
      <p:sp>
        <p:nvSpPr>
          <p:cNvPr id="6" name="Slide Number Placeholder 5"/>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endParaRPr lang="en-SG"/>
          </a:p>
        </p:txBody>
      </p:sp>
      <p:sp>
        <p:nvSpPr>
          <p:cNvPr id="6" name="Footer Placeholder 5"/>
          <p:cNvSpPr>
            <a:spLocks noGrp="1"/>
          </p:cNvSpPr>
          <p:nvPr>
            <p:ph type="ftr" sz="quarter" idx="11"/>
          </p:nvPr>
        </p:nvSpPr>
        <p:spPr/>
        <p:txBody>
          <a:bodyPr/>
          <a:lstStyle/>
          <a:p>
            <a:r>
              <a:rPr lang="en-SG" smtClean="0"/>
              <a:t>B.Satyanarayana                               HEP Seminar                               8th March 2010                              A summary of RPC2010</a:t>
            </a:r>
            <a:endParaRPr lang="en-SG"/>
          </a:p>
        </p:txBody>
      </p:sp>
      <p:sp>
        <p:nvSpPr>
          <p:cNvPr id="7" name="Slide Number Placeholder 6"/>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endParaRPr lang="en-SG"/>
          </a:p>
        </p:txBody>
      </p:sp>
      <p:sp>
        <p:nvSpPr>
          <p:cNvPr id="8" name="Footer Placeholder 7"/>
          <p:cNvSpPr>
            <a:spLocks noGrp="1"/>
          </p:cNvSpPr>
          <p:nvPr>
            <p:ph type="ftr" sz="quarter" idx="11"/>
          </p:nvPr>
        </p:nvSpPr>
        <p:spPr/>
        <p:txBody>
          <a:bodyPr/>
          <a:lstStyle/>
          <a:p>
            <a:r>
              <a:rPr lang="en-SG" smtClean="0"/>
              <a:t>B.Satyanarayana                               HEP Seminar                               8th March 2010                              A summary of RPC2010</a:t>
            </a:r>
            <a:endParaRPr lang="en-SG"/>
          </a:p>
        </p:txBody>
      </p:sp>
      <p:sp>
        <p:nvSpPr>
          <p:cNvPr id="9" name="Slide Number Placeholder 8"/>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endParaRPr lang="en-SG"/>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a:p>
        </p:txBody>
      </p:sp>
      <p:sp>
        <p:nvSpPr>
          <p:cNvPr id="5" name="Slide Number Placeholder 4"/>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3750" y="6465600"/>
            <a:ext cx="8640000" cy="360000"/>
          </a:xfrm>
        </p:spPr>
        <p:txBody>
          <a:bodyPr/>
          <a:lstStyle/>
          <a:p>
            <a:r>
              <a:rPr lang="en-SG" smtClean="0"/>
              <a:t>B.Satyanarayana                               HEP Seminar                               8th March 2010                              A summary of RPC2010</a:t>
            </a:r>
            <a:endParaRPr lang="en-SG" dirty="0"/>
          </a:p>
        </p:txBody>
      </p:sp>
      <p:sp>
        <p:nvSpPr>
          <p:cNvPr id="6" name="Slide Number Placeholder 5"/>
          <p:cNvSpPr>
            <a:spLocks noGrp="1"/>
          </p:cNvSpPr>
          <p:nvPr>
            <p:ph type="sldNum" sz="quarter" idx="12"/>
          </p:nvPr>
        </p:nvSpPr>
        <p:spPr>
          <a:xfrm>
            <a:off x="8688469" y="6465021"/>
            <a:ext cx="396000" cy="360000"/>
          </a:xfrm>
        </p:spPr>
        <p:txBody>
          <a:bodyPr/>
          <a:lstStyle>
            <a:lvl1pPr algn="ctr">
              <a:defRPr/>
            </a:lvl1pPr>
          </a:lstStyle>
          <a:p>
            <a:fld id="{2745F5A5-EAD5-4510-BAE8-7497A43920D5}" type="slidenum">
              <a:rPr lang="en-SG" smtClean="0"/>
              <a:pPr/>
              <a:t>‹#›</a:t>
            </a:fld>
            <a:endParaRPr lang="en-SG"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SG"/>
          </a:p>
        </p:txBody>
      </p:sp>
      <p:sp>
        <p:nvSpPr>
          <p:cNvPr id="6" name="Footer Placeholder 5"/>
          <p:cNvSpPr>
            <a:spLocks noGrp="1"/>
          </p:cNvSpPr>
          <p:nvPr>
            <p:ph type="ftr" sz="quarter" idx="11"/>
          </p:nvPr>
        </p:nvSpPr>
        <p:spPr/>
        <p:txBody>
          <a:bodyPr/>
          <a:lstStyle/>
          <a:p>
            <a:r>
              <a:rPr lang="en-SG" smtClean="0"/>
              <a:t>B.Satyanarayana                               HEP Seminar                               8th March 2010                              A summary of RPC2010</a:t>
            </a:r>
            <a:endParaRPr lang="en-SG"/>
          </a:p>
        </p:txBody>
      </p:sp>
      <p:sp>
        <p:nvSpPr>
          <p:cNvPr id="7" name="Slide Number Placeholder 6"/>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SG"/>
          </a:p>
        </p:txBody>
      </p:sp>
      <p:sp>
        <p:nvSpPr>
          <p:cNvPr id="6" name="Footer Placeholder 5"/>
          <p:cNvSpPr>
            <a:spLocks noGrp="1"/>
          </p:cNvSpPr>
          <p:nvPr>
            <p:ph type="ftr" sz="quarter" idx="11"/>
          </p:nvPr>
        </p:nvSpPr>
        <p:spPr/>
        <p:txBody>
          <a:bodyPr/>
          <a:lstStyle/>
          <a:p>
            <a:r>
              <a:rPr lang="en-SG" smtClean="0"/>
              <a:t>B.Satyanarayana                               HEP Seminar                               8th March 2010                              A summary of RPC2010</a:t>
            </a:r>
            <a:endParaRPr lang="en-SG"/>
          </a:p>
        </p:txBody>
      </p:sp>
      <p:sp>
        <p:nvSpPr>
          <p:cNvPr id="7" name="Slide Number Placeholder 6"/>
          <p:cNvSpPr>
            <a:spLocks noGrp="1"/>
          </p:cNvSpPr>
          <p:nvPr>
            <p:ph type="sldNum" sz="quarter" idx="12"/>
          </p:nvPr>
        </p:nvSpPr>
        <p:spPr/>
        <p:txBody>
          <a:bodyPr/>
          <a:lstStyle/>
          <a:p>
            <a:fld id="{2745F5A5-EAD5-4510-BAE8-7497A43920D5}" type="slidenum">
              <a:rPr lang="en-SG" smtClean="0"/>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SG" smtClean="0"/>
              <a:t>B.Satyanarayana                               HEP Seminar                               8th March 2010                              A summary of RPC2010</a:t>
            </a: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5F5A5-EAD5-4510-BAE8-7497A43920D5}" type="slidenum">
              <a:rPr lang="en-SG" smtClean="0"/>
              <a:pPr/>
              <a:t>‹#›</a:t>
            </a:fld>
            <a:endParaRPr lang="en-S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3.png"/><Relationship Id="rId11" Type="http://schemas.openxmlformats.org/officeDocument/2006/relationships/image" Target="../media/image48.wmf"/><Relationship Id="rId5" Type="http://schemas.openxmlformats.org/officeDocument/2006/relationships/image" Target="../media/image42.png"/><Relationship Id="rId15" Type="http://schemas.openxmlformats.org/officeDocument/2006/relationships/oleObject" Target="../embeddings/oleObject1.bin"/><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wmf"/><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34.jpeg"/><Relationship Id="rId4" Type="http://schemas.openxmlformats.org/officeDocument/2006/relationships/image" Target="../media/image133.jpeg"/></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jpeg"/></Relationships>
</file>

<file path=ppt/slides/_rels/slide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9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6200000">
            <a:off x="-2304593" y="2793957"/>
            <a:ext cx="5940000" cy="1188000"/>
          </a:xfrm>
          <a:effectLst>
            <a:outerShdw blurRad="50800" dist="38100" dir="2700000" algn="tl" rotWithShape="0">
              <a:prstClr val="black">
                <a:alpha val="40000"/>
              </a:prstClr>
            </a:outerShdw>
          </a:effectLst>
        </p:spPr>
        <p:txBody>
          <a:bodyPr wrap="square">
            <a:spAutoFit/>
          </a:bodyPr>
          <a:lstStyle/>
          <a:p>
            <a:r>
              <a:rPr lang="en-US" sz="8000" dirty="0" smtClean="0"/>
              <a:t>A summary of</a:t>
            </a:r>
            <a:endParaRPr lang="en-SG" sz="8000" dirty="0"/>
          </a:p>
        </p:txBody>
      </p:sp>
      <p:sp>
        <p:nvSpPr>
          <p:cNvPr id="12" name="Slide Number Placeholder 11"/>
          <p:cNvSpPr>
            <a:spLocks noGrp="1"/>
          </p:cNvSpPr>
          <p:nvPr>
            <p:ph type="sldNum" sz="quarter" idx="12"/>
          </p:nvPr>
        </p:nvSpPr>
        <p:spPr/>
        <p:txBody>
          <a:bodyPr/>
          <a:lstStyle/>
          <a:p>
            <a:fld id="{2745F5A5-EAD5-4510-BAE8-7497A43920D5}" type="slidenum">
              <a:rPr lang="en-SG" smtClean="0"/>
              <a:pPr/>
              <a:t>1</a:t>
            </a:fld>
            <a:endParaRPr lang="en-SG" dirty="0"/>
          </a:p>
        </p:txBody>
      </p:sp>
      <p:sp>
        <p:nvSpPr>
          <p:cNvPr id="13" name="Footer Placeholder 12"/>
          <p:cNvSpPr>
            <a:spLocks noGrp="1"/>
          </p:cNvSpPr>
          <p:nvPr>
            <p:ph type="ftr" sz="quarter" idx="11"/>
          </p:nvPr>
        </p:nvSpPr>
        <p:spPr/>
        <p:txBody>
          <a:bodyPr/>
          <a:lstStyle/>
          <a:p>
            <a:r>
              <a:rPr lang="en-SG" smtClean="0"/>
              <a:t>B.Satyanarayana                               HEP Seminar                               8th March 2010                              A summary of RPC2010</a:t>
            </a:r>
            <a:endParaRPr lang="en-SG" dirty="0"/>
          </a:p>
        </p:txBody>
      </p:sp>
      <p:pic>
        <p:nvPicPr>
          <p:cNvPr id="16" name="Picture 2"/>
          <p:cNvPicPr>
            <a:picLocks noGrp="1" noChangeAspect="1" noChangeArrowheads="1"/>
          </p:cNvPicPr>
          <p:nvPr>
            <p:ph idx="1"/>
          </p:nvPr>
        </p:nvPicPr>
        <p:blipFill>
          <a:blip r:embed="rId3" cstate="screen"/>
          <a:srcRect l="781"/>
          <a:stretch>
            <a:fillRect/>
          </a:stretch>
        </p:blipFill>
        <p:spPr bwMode="auto">
          <a:xfrm>
            <a:off x="1500166" y="142852"/>
            <a:ext cx="7120315" cy="6286748"/>
          </a:xfrm>
          <a:prstGeom prst="rect">
            <a:avLst/>
          </a:prstGeom>
          <a:noFill/>
          <a:ln w="9525">
            <a:noFill/>
            <a:miter lim="800000"/>
            <a:headEnd/>
            <a:tailEnd/>
          </a:ln>
        </p:spPr>
      </p:pic>
      <p:sp>
        <p:nvSpPr>
          <p:cNvPr id="7" name="TextBox 6"/>
          <p:cNvSpPr txBox="1"/>
          <p:nvPr/>
        </p:nvSpPr>
        <p:spPr>
          <a:xfrm>
            <a:off x="1500277" y="5967967"/>
            <a:ext cx="7128000" cy="450000"/>
          </a:xfrm>
          <a:prstGeom prst="rect">
            <a:avLst/>
          </a:prstGeom>
          <a:solidFill>
            <a:srgbClr val="FFFF00"/>
          </a:solidFill>
        </p:spPr>
        <p:txBody>
          <a:bodyPr wrap="square" rtlCol="0" anchor="ctr" anchorCtr="0">
            <a:normAutofit/>
          </a:bodyPr>
          <a:lstStyle/>
          <a:p>
            <a:pPr algn="ctr"/>
            <a:r>
              <a:rPr lang="en-SG" sz="1700" dirty="0" smtClean="0"/>
              <a:t>http://www-aix.gsi.de/conferences/rpc2010/Program_RPC_2010_Linked.html</a:t>
            </a:r>
            <a:endParaRPr lang="en-SG" sz="1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10</a:t>
            </a:fld>
            <a:endParaRPr lang="en-SG" dirty="0"/>
          </a:p>
        </p:txBody>
      </p:sp>
      <p:pic>
        <p:nvPicPr>
          <p:cNvPr id="3074" name="Picture 2"/>
          <p:cNvPicPr>
            <a:picLocks noChangeAspect="1" noChangeArrowheads="1"/>
          </p:cNvPicPr>
          <p:nvPr/>
        </p:nvPicPr>
        <p:blipFill>
          <a:blip r:embed="rId2" cstate="screen"/>
          <a:srcRect/>
          <a:stretch>
            <a:fillRect/>
          </a:stretch>
        </p:blipFill>
        <p:spPr bwMode="auto">
          <a:xfrm>
            <a:off x="534708" y="142852"/>
            <a:ext cx="8074585" cy="5605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85531"/>
            <a:ext cx="9000000" cy="1200329"/>
          </a:xfrm>
          <a:solidFill>
            <a:srgbClr val="FFFF00"/>
          </a:solidFill>
        </p:spPr>
        <p:txBody>
          <a:bodyPr/>
          <a:lstStyle/>
          <a:p>
            <a:r>
              <a:rPr lang="en-GB" sz="2400" dirty="0" smtClean="0">
                <a:effectLst/>
              </a:rPr>
              <a:t>Optimization of the closed loop gas system for the </a:t>
            </a:r>
            <a:br>
              <a:rPr lang="en-GB" sz="2400" dirty="0" smtClean="0">
                <a:effectLst/>
              </a:rPr>
            </a:br>
            <a:r>
              <a:rPr lang="en-GB" sz="2400" dirty="0" smtClean="0">
                <a:effectLst/>
              </a:rPr>
              <a:t>RPC operation at the LHC experiments</a:t>
            </a:r>
            <a:br>
              <a:rPr lang="en-GB" sz="2400" dirty="0" smtClean="0">
                <a:effectLst/>
              </a:rPr>
            </a:br>
            <a:r>
              <a:rPr lang="en-GB" sz="2400" dirty="0" smtClean="0">
                <a:solidFill>
                  <a:srgbClr val="00B050"/>
                </a:solidFill>
                <a:effectLst/>
              </a:rPr>
              <a:t> R. </a:t>
            </a:r>
            <a:r>
              <a:rPr lang="en-GB" sz="2400" dirty="0" err="1" smtClean="0">
                <a:solidFill>
                  <a:srgbClr val="00B050"/>
                </a:solidFill>
                <a:effectLst/>
              </a:rPr>
              <a:t>Guida</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z="1050" smtClean="0"/>
              <a:pPr/>
              <a:t>100</a:t>
            </a:fld>
            <a:endParaRPr lang="en-SG" dirty="0"/>
          </a:p>
        </p:txBody>
      </p:sp>
      <p:pic>
        <p:nvPicPr>
          <p:cNvPr id="6" name="Picture 18"/>
          <p:cNvPicPr>
            <a:picLocks noChangeAspect="1" noChangeArrowheads="1"/>
          </p:cNvPicPr>
          <p:nvPr/>
        </p:nvPicPr>
        <p:blipFill>
          <a:blip r:embed="rId2" cstate="screen"/>
          <a:srcRect/>
          <a:stretch>
            <a:fillRect/>
          </a:stretch>
        </p:blipFill>
        <p:spPr bwMode="auto">
          <a:xfrm>
            <a:off x="468313" y="2214554"/>
            <a:ext cx="8351837" cy="4271963"/>
          </a:xfrm>
          <a:prstGeom prst="rect">
            <a:avLst/>
          </a:prstGeom>
          <a:noFill/>
          <a:ln w="9525">
            <a:noFill/>
            <a:miter lim="800000"/>
            <a:headEnd/>
            <a:tailEnd/>
          </a:ln>
        </p:spPr>
      </p:pic>
      <p:sp>
        <p:nvSpPr>
          <p:cNvPr id="7" name="Text Box 17"/>
          <p:cNvSpPr txBox="1">
            <a:spLocks noChangeArrowheads="1"/>
          </p:cNvSpPr>
          <p:nvPr/>
        </p:nvSpPr>
        <p:spPr bwMode="auto">
          <a:xfrm>
            <a:off x="34925" y="1435091"/>
            <a:ext cx="9109075" cy="708025"/>
          </a:xfrm>
          <a:prstGeom prst="rect">
            <a:avLst/>
          </a:prstGeom>
          <a:noFill/>
          <a:ln w="9525">
            <a:noFill/>
            <a:miter lim="800000"/>
            <a:headEnd/>
            <a:tailEnd/>
          </a:ln>
        </p:spPr>
        <p:txBody>
          <a:bodyPr>
            <a:spAutoFit/>
          </a:bodyPr>
          <a:lstStyle/>
          <a:p>
            <a:r>
              <a:rPr lang="en-US" sz="2000" dirty="0">
                <a:latin typeface="Times New Roman" pitchFamily="18" charset="0"/>
              </a:rPr>
              <a:t>The gas systems for the two biggest RPC systems at LHC (ATLAS and CMS) are working stably since two years in despites of the relevant complexity.</a:t>
            </a:r>
          </a:p>
        </p:txBody>
      </p:sp>
      <p:sp>
        <p:nvSpPr>
          <p:cNvPr id="10" name="Oval 5"/>
          <p:cNvSpPr>
            <a:spLocks noChangeArrowheads="1"/>
          </p:cNvSpPr>
          <p:nvPr/>
        </p:nvSpPr>
        <p:spPr bwMode="auto">
          <a:xfrm>
            <a:off x="654050" y="2143116"/>
            <a:ext cx="1152525" cy="746125"/>
          </a:xfrm>
          <a:prstGeom prst="ellipse">
            <a:avLst/>
          </a:prstGeom>
          <a:noFill/>
          <a:ln w="28575">
            <a:solidFill>
              <a:srgbClr val="FF0000"/>
            </a:solidFill>
            <a:round/>
            <a:headEnd/>
            <a:tailEnd/>
          </a:ln>
        </p:spPr>
        <p:txBody>
          <a:bodyPr wrap="none" anchor="ctr"/>
          <a:lstStyle/>
          <a:p>
            <a:endParaRPr lang="it-IT"/>
          </a:p>
        </p:txBody>
      </p:sp>
      <p:sp>
        <p:nvSpPr>
          <p:cNvPr id="11" name="Oval 19"/>
          <p:cNvSpPr>
            <a:spLocks noChangeArrowheads="1"/>
          </p:cNvSpPr>
          <p:nvPr/>
        </p:nvSpPr>
        <p:spPr bwMode="auto">
          <a:xfrm>
            <a:off x="3089275" y="2928934"/>
            <a:ext cx="1152525" cy="746125"/>
          </a:xfrm>
          <a:prstGeom prst="ellipse">
            <a:avLst/>
          </a:prstGeom>
          <a:noFill/>
          <a:ln w="28575">
            <a:solidFill>
              <a:srgbClr val="FF0000"/>
            </a:solidFill>
            <a:round/>
            <a:headEnd/>
            <a:tailEnd/>
          </a:ln>
        </p:spPr>
        <p:txBody>
          <a:bodyPr wrap="none" anchor="ctr"/>
          <a:lstStyle/>
          <a:p>
            <a:endParaRPr lang="it-IT"/>
          </a:p>
        </p:txBody>
      </p:sp>
      <p:sp>
        <p:nvSpPr>
          <p:cNvPr id="12" name="Oval 20"/>
          <p:cNvSpPr>
            <a:spLocks noChangeArrowheads="1"/>
          </p:cNvSpPr>
          <p:nvPr/>
        </p:nvSpPr>
        <p:spPr bwMode="auto">
          <a:xfrm>
            <a:off x="1533525" y="4286256"/>
            <a:ext cx="1152525" cy="746125"/>
          </a:xfrm>
          <a:prstGeom prst="ellipse">
            <a:avLst/>
          </a:prstGeom>
          <a:noFill/>
          <a:ln w="28575">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z="1050" smtClean="0"/>
              <a:pPr/>
              <a:t>101</a:t>
            </a:fld>
            <a:endParaRPr lang="en-SG" dirty="0"/>
          </a:p>
        </p:txBody>
      </p:sp>
      <p:sp>
        <p:nvSpPr>
          <p:cNvPr id="6" name="Rectangle 2"/>
          <p:cNvSpPr>
            <a:spLocks noChangeArrowheads="1"/>
          </p:cNvSpPr>
          <p:nvPr/>
        </p:nvSpPr>
        <p:spPr bwMode="auto">
          <a:xfrm>
            <a:off x="900113" y="128588"/>
            <a:ext cx="7848600" cy="647700"/>
          </a:xfrm>
          <a:prstGeom prst="rect">
            <a:avLst/>
          </a:prstGeom>
          <a:solidFill>
            <a:srgbClr val="FFFFFF"/>
          </a:solidFill>
          <a:ln w="12700">
            <a:solidFill>
              <a:schemeClr val="tx1"/>
            </a:solidFill>
            <a:miter lim="800000"/>
            <a:headEnd/>
            <a:tailEnd/>
          </a:ln>
          <a:effectLst>
            <a:outerShdw dist="107763" dir="18900000" algn="ctr" rotWithShape="0">
              <a:schemeClr val="bg2">
                <a:alpha val="50000"/>
              </a:schemeClr>
            </a:outerShdw>
          </a:effectLst>
        </p:spPr>
        <p:txBody>
          <a:bodyPr anchor="ctr"/>
          <a:lstStyle/>
          <a:p>
            <a:pPr algn="ctr">
              <a:defRPr/>
            </a:pPr>
            <a:r>
              <a:rPr lang="en-US" sz="3200">
                <a:latin typeface="Times New Roman" pitchFamily="18" charset="0"/>
              </a:rPr>
              <a:t>Conclusions</a:t>
            </a:r>
            <a:endParaRPr lang="en-GB" sz="3200">
              <a:solidFill>
                <a:schemeClr val="tx2"/>
              </a:solidFill>
              <a:latin typeface="Times New Roman" pitchFamily="18" charset="0"/>
            </a:endParaRPr>
          </a:p>
        </p:txBody>
      </p:sp>
      <p:sp>
        <p:nvSpPr>
          <p:cNvPr id="8" name="Text Box 4"/>
          <p:cNvSpPr txBox="1">
            <a:spLocks noChangeArrowheads="1"/>
          </p:cNvSpPr>
          <p:nvPr/>
        </p:nvSpPr>
        <p:spPr bwMode="auto">
          <a:xfrm>
            <a:off x="323850" y="1303338"/>
            <a:ext cx="8569325" cy="4991100"/>
          </a:xfrm>
          <a:prstGeom prst="rect">
            <a:avLst/>
          </a:prstGeom>
          <a:noFill/>
          <a:ln w="9525">
            <a:noFill/>
            <a:miter lim="800000"/>
            <a:headEnd/>
            <a:tailEnd/>
          </a:ln>
        </p:spPr>
        <p:txBody>
          <a:bodyPr>
            <a:spAutoFit/>
          </a:bodyPr>
          <a:lstStyle/>
          <a:p>
            <a:pPr>
              <a:buFont typeface="Wingdings" pitchFamily="2" charset="2"/>
              <a:buChar char="Ø"/>
            </a:pPr>
            <a:r>
              <a:rPr lang="en-GB" sz="2100">
                <a:latin typeface="Times New Roman" pitchFamily="18" charset="0"/>
              </a:rPr>
              <a:t>Gas systems for RPC detectors at LHC are performing well </a:t>
            </a:r>
          </a:p>
          <a:p>
            <a:pPr>
              <a:buFont typeface="Wingdings" pitchFamily="2" charset="2"/>
              <a:buChar char="Ø"/>
            </a:pPr>
            <a:endParaRPr lang="en-GB" sz="1200">
              <a:latin typeface="Times New Roman" pitchFamily="18" charset="0"/>
            </a:endParaRPr>
          </a:p>
          <a:p>
            <a:pPr>
              <a:buFont typeface="Wingdings" pitchFamily="2" charset="2"/>
              <a:buChar char="Ø"/>
            </a:pPr>
            <a:r>
              <a:rPr lang="en-GB" sz="2100">
                <a:latin typeface="Times New Roman" pitchFamily="18" charset="0"/>
              </a:rPr>
              <a:t>Two sets of RPCs (one working in open mode and the other in closed loop) are being operated under a high gamma radiation at the CERN-GIF (Gamma Irradiation Facility).</a:t>
            </a:r>
          </a:p>
          <a:p>
            <a:pPr>
              <a:buFont typeface="Wingdings" pitchFamily="2" charset="2"/>
              <a:buChar char="Ø"/>
            </a:pPr>
            <a:endParaRPr lang="en-GB" sz="1200">
              <a:latin typeface="Times New Roman" pitchFamily="18" charset="0"/>
            </a:endParaRPr>
          </a:p>
          <a:p>
            <a:pPr>
              <a:buFont typeface="Wingdings" pitchFamily="2" charset="2"/>
              <a:buChar char="Ø"/>
            </a:pPr>
            <a:r>
              <a:rPr lang="en-GB" sz="2100">
                <a:latin typeface="Times New Roman" pitchFamily="18" charset="0"/>
              </a:rPr>
              <a:t>Many impurities, present in the RPC return gas mixture, have been identified (Fluoride ion, hydrocarbons, other Freon,..).</a:t>
            </a:r>
          </a:p>
          <a:p>
            <a:pPr>
              <a:buFont typeface="Wingdings" pitchFamily="2" charset="2"/>
              <a:buChar char="Ø"/>
            </a:pPr>
            <a:endParaRPr lang="en-GB" sz="1200">
              <a:latin typeface="Times New Roman" pitchFamily="18" charset="0"/>
            </a:endParaRPr>
          </a:p>
          <a:p>
            <a:pPr>
              <a:buFont typeface="Wingdings" pitchFamily="2" charset="2"/>
              <a:buChar char="Ø"/>
            </a:pPr>
            <a:r>
              <a:rPr lang="en-GB" sz="2100">
                <a:latin typeface="Times New Roman" pitchFamily="18" charset="0"/>
              </a:rPr>
              <a:t>A systematic study of cleaning agents has been performed:</a:t>
            </a:r>
          </a:p>
          <a:p>
            <a:pPr>
              <a:buFont typeface="Wingdings" pitchFamily="2" charset="2"/>
              <a:buNone/>
            </a:pPr>
            <a:r>
              <a:rPr lang="en-GB" sz="2100">
                <a:latin typeface="Times New Roman" pitchFamily="18" charset="0"/>
              </a:rPr>
              <a:t>allowing to select the “best” combination for a long-term closed loop operation under high gamma radiation (long-term validation on-going).  </a:t>
            </a:r>
          </a:p>
          <a:p>
            <a:pPr>
              <a:buFont typeface="Wingdings" pitchFamily="2" charset="2"/>
              <a:buNone/>
            </a:pPr>
            <a:endParaRPr lang="en-GB" sz="1200">
              <a:latin typeface="Times New Roman" pitchFamily="18" charset="0"/>
            </a:endParaRPr>
          </a:p>
          <a:p>
            <a:pPr>
              <a:buFont typeface="Wingdings" pitchFamily="2" charset="2"/>
              <a:buChar char="Ø"/>
            </a:pPr>
            <a:r>
              <a:rPr lang="en-GB" sz="2100">
                <a:latin typeface="Times New Roman" pitchFamily="18" charset="0"/>
              </a:rPr>
              <a:t>Simulation studies of the gas flow in RPCs show regions where gas molecules move very slowly. This can lead to a local accumulation of impurities, affecting the overall RPC performance. We are studying realistic ways to optimize the flow gas distribution.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Summary of summary!</a:t>
            </a:r>
            <a:endParaRPr lang="en-SG" dirty="0"/>
          </a:p>
        </p:txBody>
      </p:sp>
      <p:sp>
        <p:nvSpPr>
          <p:cNvPr id="7" name="Subtitle 6"/>
          <p:cNvSpPr>
            <a:spLocks noGrp="1"/>
          </p:cNvSpPr>
          <p:nvPr>
            <p:ph type="subTitle" idx="1"/>
          </p:nvPr>
        </p:nvSpPr>
        <p:spPr/>
        <p:txBody>
          <a:bodyPr/>
          <a:lstStyle/>
          <a:p>
            <a:r>
              <a:rPr lang="en-US" dirty="0" smtClean="0"/>
              <a:t>Rinaldo </a:t>
            </a:r>
            <a:r>
              <a:rPr lang="en-US" dirty="0" err="1" smtClean="0"/>
              <a:t>Santonico’s</a:t>
            </a:r>
            <a:endParaRPr lang="en-US" dirty="0" smtClean="0"/>
          </a:p>
          <a:p>
            <a:r>
              <a:rPr lang="en-US" dirty="0" smtClean="0"/>
              <a:t>opening remarks!!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a:p>
        </p:txBody>
      </p:sp>
      <p:sp>
        <p:nvSpPr>
          <p:cNvPr id="5" name="Slide Number Placeholder 4"/>
          <p:cNvSpPr>
            <a:spLocks noGrp="1"/>
          </p:cNvSpPr>
          <p:nvPr>
            <p:ph type="sldNum" sz="quarter" idx="12"/>
          </p:nvPr>
        </p:nvSpPr>
        <p:spPr/>
        <p:txBody>
          <a:bodyPr/>
          <a:lstStyle/>
          <a:p>
            <a:fld id="{2745F5A5-EAD5-4510-BAE8-7497A43920D5}" type="slidenum">
              <a:rPr lang="en-SG" sz="1050" smtClean="0"/>
              <a:pPr/>
              <a:t>102</a:t>
            </a:fld>
            <a:endParaRPr lang="en-SG" sz="105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z="4000" dirty="0"/>
              <a:t>Perspectives for a new R&amp;D phase</a:t>
            </a:r>
          </a:p>
        </p:txBody>
      </p:sp>
      <p:sp>
        <p:nvSpPr>
          <p:cNvPr id="281603" name="Rectangle 3"/>
          <p:cNvSpPr>
            <a:spLocks noGrp="1" noChangeArrowheads="1"/>
          </p:cNvSpPr>
          <p:nvPr>
            <p:ph idx="1"/>
          </p:nvPr>
        </p:nvSpPr>
        <p:spPr/>
        <p:txBody>
          <a:bodyPr>
            <a:noAutofit/>
          </a:bodyPr>
          <a:lstStyle/>
          <a:p>
            <a:pPr algn="justLow">
              <a:lnSpc>
                <a:spcPct val="80000"/>
              </a:lnSpc>
            </a:pPr>
            <a:r>
              <a:rPr lang="en-US" sz="2800" dirty="0" smtClean="0"/>
              <a:t>It is best time to invest in R&amp;D and to reproduce the effort that some 10-15 years ago put the bases for creating the systems presently in operation</a:t>
            </a:r>
            <a:endParaRPr lang="en-US" sz="2400" dirty="0" smtClean="0"/>
          </a:p>
          <a:p>
            <a:pPr algn="justLow">
              <a:lnSpc>
                <a:spcPct val="80000"/>
              </a:lnSpc>
            </a:pPr>
            <a:r>
              <a:rPr lang="en-US" sz="2400" dirty="0" smtClean="0"/>
              <a:t>What are </a:t>
            </a:r>
            <a:r>
              <a:rPr lang="en-US" sz="2400" dirty="0"/>
              <a:t>the </a:t>
            </a:r>
            <a:r>
              <a:rPr lang="en-US" sz="2400" dirty="0" smtClean="0"/>
              <a:t>targets </a:t>
            </a:r>
            <a:r>
              <a:rPr lang="en-US" sz="2400" dirty="0"/>
              <a:t>for the next generation </a:t>
            </a:r>
            <a:r>
              <a:rPr lang="en-US" sz="2400" dirty="0" smtClean="0"/>
              <a:t>RPCs?</a:t>
            </a:r>
            <a:endParaRPr lang="en-US" sz="2400" dirty="0"/>
          </a:p>
          <a:p>
            <a:pPr lvl="1" algn="justLow">
              <a:lnSpc>
                <a:spcPct val="80000"/>
              </a:lnSpc>
            </a:pPr>
            <a:r>
              <a:rPr lang="en-US" sz="2400" dirty="0"/>
              <a:t>Combine the large areas of the 2mm gap RPCs with the high time resolution of the </a:t>
            </a:r>
            <a:r>
              <a:rPr lang="en-US" sz="2400" dirty="0" smtClean="0"/>
              <a:t>timing-RPCs</a:t>
            </a:r>
            <a:endParaRPr lang="en-US" sz="2400" dirty="0"/>
          </a:p>
          <a:p>
            <a:pPr lvl="1" algn="justLow">
              <a:lnSpc>
                <a:spcPct val="80000"/>
              </a:lnSpc>
            </a:pPr>
            <a:r>
              <a:rPr lang="en-US" sz="2400" dirty="0"/>
              <a:t>Increase the rate capability in order to cope with the applications of the generation experiments</a:t>
            </a:r>
          </a:p>
          <a:p>
            <a:pPr lvl="1" algn="justLow">
              <a:lnSpc>
                <a:spcPct val="80000"/>
              </a:lnSpc>
            </a:pPr>
            <a:r>
              <a:rPr lang="en-US" sz="2400" dirty="0"/>
              <a:t>Increase the resistance to ageing effects  </a:t>
            </a:r>
          </a:p>
          <a:p>
            <a:pPr lvl="1" algn="justLow">
              <a:lnSpc>
                <a:spcPct val="80000"/>
              </a:lnSpc>
            </a:pPr>
            <a:r>
              <a:rPr lang="en-US" sz="2400" dirty="0"/>
              <a:t>Improve the space resolution</a:t>
            </a:r>
          </a:p>
          <a:p>
            <a:pPr lvl="1" algn="justLow">
              <a:lnSpc>
                <a:spcPct val="80000"/>
              </a:lnSpc>
            </a:pPr>
            <a:r>
              <a:rPr lang="en-US" sz="2400" dirty="0"/>
              <a:t>Look for alternative gas mixtures:  C</a:t>
            </a:r>
            <a:r>
              <a:rPr lang="en-US" sz="2400" baseline="-25000" dirty="0"/>
              <a:t>2</a:t>
            </a:r>
            <a:r>
              <a:rPr lang="en-US" sz="2400" dirty="0"/>
              <a:t>H</a:t>
            </a:r>
            <a:r>
              <a:rPr lang="en-US" sz="2400" baseline="-25000" dirty="0"/>
              <a:t>2</a:t>
            </a:r>
            <a:r>
              <a:rPr lang="en-US" sz="2400" dirty="0"/>
              <a:t>F</a:t>
            </a:r>
            <a:r>
              <a:rPr lang="en-US" sz="2400" baseline="-25000" dirty="0"/>
              <a:t>4</a:t>
            </a:r>
            <a:r>
              <a:rPr lang="en-US" sz="2400" dirty="0"/>
              <a:t> and SF</a:t>
            </a:r>
            <a:r>
              <a:rPr lang="en-US" sz="2400" baseline="-25000" dirty="0"/>
              <a:t>6</a:t>
            </a:r>
            <a:r>
              <a:rPr lang="en-US" sz="2400" dirty="0"/>
              <a:t> are the result of a long search to optimize the RPC gas. However, </a:t>
            </a:r>
            <a:r>
              <a:rPr lang="en-US" sz="2400" dirty="0" smtClean="0"/>
              <a:t>apart </a:t>
            </a:r>
            <a:r>
              <a:rPr lang="en-US" sz="2400" dirty="0"/>
              <a:t>cost problems, their use could be restricted in the future due to the impact on the environment</a:t>
            </a:r>
            <a:r>
              <a:rPr lang="en-US" sz="2000" dirty="0"/>
              <a:t>  </a:t>
            </a:r>
          </a:p>
          <a:p>
            <a:pPr>
              <a:lnSpc>
                <a:spcPct val="80000"/>
              </a:lnSpc>
            </a:pPr>
            <a:endParaRPr lang="en-US" sz="2400" dirty="0"/>
          </a:p>
        </p:txBody>
      </p:sp>
      <p:sp>
        <p:nvSpPr>
          <p:cNvPr id="5" name="Footer Placeholder 4"/>
          <p:cNvSpPr>
            <a:spLocks noGrp="1"/>
          </p:cNvSpPr>
          <p:nvPr>
            <p:ph type="ftr" sz="quarter" idx="11"/>
          </p:nvPr>
        </p:nvSpPr>
        <p:spPr/>
        <p:txBody>
          <a:bodyPr/>
          <a:lstStyle/>
          <a:p>
            <a:r>
              <a:rPr lang="en-SG" altLang="en-US" smtClean="0"/>
              <a:t>B.Satyanarayana                               HEP Seminar                               8th March 2010                              A summary of RPC2010</a:t>
            </a:r>
            <a:endParaRPr lang="it-IT" altLang="en-US" dirty="0"/>
          </a:p>
        </p:txBody>
      </p:sp>
      <p:sp>
        <p:nvSpPr>
          <p:cNvPr id="6" name="Slide Number Placeholder 5"/>
          <p:cNvSpPr>
            <a:spLocks noGrp="1"/>
          </p:cNvSpPr>
          <p:nvPr>
            <p:ph type="sldNum" sz="quarter" idx="12"/>
          </p:nvPr>
        </p:nvSpPr>
        <p:spPr/>
        <p:txBody>
          <a:bodyPr/>
          <a:lstStyle/>
          <a:p>
            <a:fld id="{4C8C76C9-2C1A-4EFA-B1DE-E10A1328E102}" type="slidenum">
              <a:rPr lang="it-IT" altLang="en-US" sz="1050"/>
              <a:pPr/>
              <a:t>103</a:t>
            </a:fld>
            <a:endParaRPr lang="it-IT" alt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72000" y="12039"/>
            <a:ext cx="9000000" cy="707886"/>
          </a:xfrm>
        </p:spPr>
        <p:txBody>
          <a:bodyPr/>
          <a:lstStyle/>
          <a:p>
            <a:r>
              <a:rPr lang="en-US" dirty="0"/>
              <a:t>How to improve the rate capability?</a:t>
            </a:r>
          </a:p>
        </p:txBody>
      </p:sp>
      <p:sp>
        <p:nvSpPr>
          <p:cNvPr id="262147" name="Rectangle 3"/>
          <p:cNvSpPr>
            <a:spLocks noGrp="1" noChangeArrowheads="1"/>
          </p:cNvSpPr>
          <p:nvPr>
            <p:ph idx="1"/>
          </p:nvPr>
        </p:nvSpPr>
        <p:spPr/>
        <p:txBody>
          <a:bodyPr>
            <a:normAutofit/>
          </a:bodyPr>
          <a:lstStyle/>
          <a:p>
            <a:pPr>
              <a:lnSpc>
                <a:spcPct val="90000"/>
              </a:lnSpc>
            </a:pPr>
            <a:r>
              <a:rPr lang="en-US" sz="2400" dirty="0"/>
              <a:t>Golden rule: reduce the charge delivered in the gas per detector count (as we have learned when we switched from streamer to avalanche mode)</a:t>
            </a:r>
          </a:p>
          <a:p>
            <a:pPr>
              <a:lnSpc>
                <a:spcPct val="90000"/>
              </a:lnSpc>
            </a:pPr>
            <a:r>
              <a:rPr lang="en-US" sz="2400" dirty="0"/>
              <a:t>This is much safer, specially for large areas, than to reduce (</a:t>
            </a:r>
            <a:r>
              <a:rPr lang="en-US" sz="2400" dirty="0" err="1" smtClean="0"/>
              <a:t>eg</a:t>
            </a:r>
            <a:r>
              <a:rPr lang="en-US" sz="2400" dirty="0" smtClean="0"/>
              <a:t>. </a:t>
            </a:r>
            <a:r>
              <a:rPr lang="en-US" sz="2400" dirty="0"/>
              <a:t>to 10</a:t>
            </a:r>
            <a:r>
              <a:rPr lang="en-US" sz="2400" baseline="30000" dirty="0"/>
              <a:t>8</a:t>
            </a:r>
            <a:r>
              <a:rPr lang="en-US" sz="2400" dirty="0"/>
              <a:t>-10</a:t>
            </a:r>
            <a:r>
              <a:rPr lang="en-US" sz="2400" baseline="30000" dirty="0"/>
              <a:t>9</a:t>
            </a:r>
            <a:r>
              <a:rPr lang="en-US" sz="2400" dirty="0"/>
              <a:t> </a:t>
            </a:r>
            <a:r>
              <a:rPr lang="en-US" sz="2400" dirty="0" smtClean="0"/>
              <a:t>Ohm-cm</a:t>
            </a:r>
            <a:r>
              <a:rPr lang="en-US" sz="2400" dirty="0"/>
              <a:t>) the electrode resistivity. The main goal is indeed to increase the rate </a:t>
            </a:r>
            <a:r>
              <a:rPr lang="en-US" sz="2400" dirty="0">
                <a:solidFill>
                  <a:srgbClr val="FF3300"/>
                </a:solidFill>
              </a:rPr>
              <a:t>at constant operating current</a:t>
            </a:r>
            <a:r>
              <a:rPr lang="en-US" sz="2400" dirty="0"/>
              <a:t> which also means </a:t>
            </a:r>
            <a:r>
              <a:rPr lang="en-US" sz="2400" dirty="0">
                <a:solidFill>
                  <a:srgbClr val="FF3300"/>
                </a:solidFill>
              </a:rPr>
              <a:t>without accelerate ageing</a:t>
            </a:r>
            <a:r>
              <a:rPr lang="en-US" sz="2400" dirty="0"/>
              <a:t> processes</a:t>
            </a:r>
          </a:p>
          <a:p>
            <a:pPr>
              <a:lnSpc>
                <a:spcPct val="90000"/>
              </a:lnSpc>
            </a:pPr>
            <a:r>
              <a:rPr lang="en-US" sz="2400" dirty="0"/>
              <a:t>This means to </a:t>
            </a:r>
            <a:r>
              <a:rPr lang="en-US" sz="2400" dirty="0">
                <a:sym typeface="Wingdings" pitchFamily="2" charset="2"/>
              </a:rPr>
              <a:t>transfer to the front end electronics a substantial part of the gas amplification</a:t>
            </a:r>
            <a:r>
              <a:rPr lang="en-US" sz="2400" dirty="0"/>
              <a:t> and requires an adequate front end improvement  </a:t>
            </a:r>
          </a:p>
          <a:p>
            <a:pPr>
              <a:lnSpc>
                <a:spcPct val="90000"/>
              </a:lnSpc>
            </a:pPr>
            <a:r>
              <a:rPr lang="en-US" sz="2400" dirty="0"/>
              <a:t>Thinner gaps exhibit intrinsically lower charge: </a:t>
            </a:r>
            <a:r>
              <a:rPr lang="en-US" sz="2400" dirty="0" smtClean="0"/>
              <a:t>multi-gap </a:t>
            </a:r>
            <a:r>
              <a:rPr lang="en-US" sz="2400" dirty="0"/>
              <a:t>RPCs indeed have achieved a significant rate capability even with a high resistivity material like standard glass.  This looks very promising for high rate applications</a:t>
            </a:r>
          </a:p>
          <a:p>
            <a:pPr>
              <a:lnSpc>
                <a:spcPct val="90000"/>
              </a:lnSpc>
            </a:pPr>
            <a:endParaRPr lang="en-US" sz="2400" dirty="0"/>
          </a:p>
        </p:txBody>
      </p:sp>
      <p:sp>
        <p:nvSpPr>
          <p:cNvPr id="5" name="Footer Placeholder 4"/>
          <p:cNvSpPr>
            <a:spLocks noGrp="1"/>
          </p:cNvSpPr>
          <p:nvPr>
            <p:ph type="ftr" sz="quarter" idx="11"/>
          </p:nvPr>
        </p:nvSpPr>
        <p:spPr/>
        <p:txBody>
          <a:bodyPr/>
          <a:lstStyle/>
          <a:p>
            <a:r>
              <a:rPr lang="en-SG" altLang="en-US" smtClean="0"/>
              <a:t>B.Satyanarayana                               HEP Seminar                               8th March 2010                              A summary of RPC2010</a:t>
            </a:r>
            <a:endParaRPr lang="it-IT" altLang="en-US"/>
          </a:p>
        </p:txBody>
      </p:sp>
      <p:sp>
        <p:nvSpPr>
          <p:cNvPr id="6" name="Slide Number Placeholder 5"/>
          <p:cNvSpPr>
            <a:spLocks noGrp="1"/>
          </p:cNvSpPr>
          <p:nvPr>
            <p:ph type="sldNum" sz="quarter" idx="12"/>
          </p:nvPr>
        </p:nvSpPr>
        <p:spPr/>
        <p:txBody>
          <a:bodyPr/>
          <a:lstStyle/>
          <a:p>
            <a:fld id="{42EAA549-30EB-4C20-8966-1488BFB1BC25}" type="slidenum">
              <a:rPr lang="it-IT" altLang="en-US" sz="1050"/>
              <a:pPr/>
              <a:t>104</a:t>
            </a:fld>
            <a:endParaRPr lang="it-IT" alt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72000" y="12040"/>
            <a:ext cx="9000000" cy="707886"/>
          </a:xfrm>
        </p:spPr>
        <p:txBody>
          <a:bodyPr/>
          <a:lstStyle/>
          <a:p>
            <a:r>
              <a:rPr lang="en-US" dirty="0"/>
              <a:t>RPCs </a:t>
            </a:r>
            <a:r>
              <a:rPr lang="en-US" dirty="0" smtClean="0"/>
              <a:t>visibility </a:t>
            </a:r>
            <a:r>
              <a:rPr lang="en-US" dirty="0"/>
              <a:t>in </a:t>
            </a:r>
            <a:r>
              <a:rPr lang="en-US" dirty="0" smtClean="0"/>
              <a:t>science and medicine</a:t>
            </a:r>
            <a:endParaRPr lang="en-US" dirty="0"/>
          </a:p>
        </p:txBody>
      </p:sp>
      <p:sp>
        <p:nvSpPr>
          <p:cNvPr id="266243" name="Rectangle 3"/>
          <p:cNvSpPr>
            <a:spLocks noGrp="1" noChangeArrowheads="1"/>
          </p:cNvSpPr>
          <p:nvPr>
            <p:ph idx="1"/>
          </p:nvPr>
        </p:nvSpPr>
        <p:spPr/>
        <p:txBody>
          <a:bodyPr>
            <a:normAutofit/>
          </a:bodyPr>
          <a:lstStyle/>
          <a:p>
            <a:pPr>
              <a:lnSpc>
                <a:spcPct val="90000"/>
              </a:lnSpc>
            </a:pPr>
            <a:r>
              <a:rPr lang="en-US" sz="2800" dirty="0"/>
              <a:t>A number of very relevant experiments presently working use RPCs as an important sub-detector or even as the main detector</a:t>
            </a:r>
          </a:p>
          <a:p>
            <a:pPr>
              <a:lnSpc>
                <a:spcPct val="90000"/>
              </a:lnSpc>
            </a:pPr>
            <a:r>
              <a:rPr lang="en-US" sz="2800" dirty="0"/>
              <a:t>To pursue the </a:t>
            </a:r>
            <a:r>
              <a:rPr lang="en-US" sz="2800" dirty="0">
                <a:solidFill>
                  <a:srgbClr val="FF3300"/>
                </a:solidFill>
              </a:rPr>
              <a:t>target of achieving relevant physics results</a:t>
            </a:r>
            <a:r>
              <a:rPr lang="en-US" sz="2800" dirty="0"/>
              <a:t> with them is crucial for communities who spent huge efforts for preparing detectors; detector building and data analysis should not be seen as mutually exclusive activities</a:t>
            </a:r>
          </a:p>
          <a:p>
            <a:pPr>
              <a:lnSpc>
                <a:spcPct val="90000"/>
              </a:lnSpc>
            </a:pPr>
            <a:r>
              <a:rPr lang="en-US" sz="2800" dirty="0"/>
              <a:t>Reliability and stable performance are necessary crucial conditions for a detector but its </a:t>
            </a:r>
            <a:r>
              <a:rPr lang="en-US" sz="2800" dirty="0" smtClean="0">
                <a:solidFill>
                  <a:srgbClr val="FF3300"/>
                </a:solidFill>
              </a:rPr>
              <a:t>visibility </a:t>
            </a:r>
            <a:r>
              <a:rPr lang="en-US" sz="2800" dirty="0">
                <a:solidFill>
                  <a:srgbClr val="FF3300"/>
                </a:solidFill>
              </a:rPr>
              <a:t>depends mainly on the</a:t>
            </a:r>
            <a:r>
              <a:rPr lang="en-US" sz="2800" dirty="0"/>
              <a:t> </a:t>
            </a:r>
            <a:r>
              <a:rPr lang="en-US" sz="2800" dirty="0">
                <a:solidFill>
                  <a:srgbClr val="FF3300"/>
                </a:solidFill>
              </a:rPr>
              <a:t>quality of the physics</a:t>
            </a:r>
            <a:r>
              <a:rPr lang="en-US" sz="2800" dirty="0"/>
              <a:t> that can be produced with it</a:t>
            </a:r>
          </a:p>
          <a:p>
            <a:pPr>
              <a:lnSpc>
                <a:spcPct val="90000"/>
              </a:lnSpc>
            </a:pPr>
            <a:r>
              <a:rPr lang="en-US" sz="2800" dirty="0"/>
              <a:t>Fully exploit the RPC potential both in basic research and in industrial applications such </a:t>
            </a:r>
            <a:r>
              <a:rPr lang="en-US" sz="2800" dirty="0" smtClean="0"/>
              <a:t>as, imaging </a:t>
            </a:r>
            <a:r>
              <a:rPr lang="en-US" sz="2800" dirty="0"/>
              <a:t>PET, muon tomography… </a:t>
            </a:r>
            <a:endParaRPr lang="en-US" sz="2100" dirty="0"/>
          </a:p>
          <a:p>
            <a:pPr>
              <a:lnSpc>
                <a:spcPct val="90000"/>
              </a:lnSpc>
            </a:pPr>
            <a:endParaRPr lang="en-US" sz="2100" dirty="0"/>
          </a:p>
        </p:txBody>
      </p:sp>
      <p:sp>
        <p:nvSpPr>
          <p:cNvPr id="5" name="Footer Placeholder 4"/>
          <p:cNvSpPr>
            <a:spLocks noGrp="1"/>
          </p:cNvSpPr>
          <p:nvPr>
            <p:ph type="ftr" sz="quarter" idx="11"/>
          </p:nvPr>
        </p:nvSpPr>
        <p:spPr/>
        <p:txBody>
          <a:bodyPr/>
          <a:lstStyle/>
          <a:p>
            <a:r>
              <a:rPr lang="en-SG" altLang="en-US" smtClean="0"/>
              <a:t>B.Satyanarayana                               HEP Seminar                               8th March 2010                              A summary of RPC2010</a:t>
            </a:r>
            <a:endParaRPr lang="it-IT" altLang="en-US"/>
          </a:p>
        </p:txBody>
      </p:sp>
      <p:sp>
        <p:nvSpPr>
          <p:cNvPr id="6" name="Slide Number Placeholder 5"/>
          <p:cNvSpPr>
            <a:spLocks noGrp="1"/>
          </p:cNvSpPr>
          <p:nvPr>
            <p:ph type="sldNum" sz="quarter" idx="12"/>
          </p:nvPr>
        </p:nvSpPr>
        <p:spPr/>
        <p:txBody>
          <a:bodyPr/>
          <a:lstStyle/>
          <a:p>
            <a:fld id="{050FCCF6-4B9B-4649-BA3E-7C7ABAC9CE9A}" type="slidenum">
              <a:rPr lang="it-IT" altLang="en-US" sz="1050"/>
              <a:pPr/>
              <a:t>105</a:t>
            </a:fld>
            <a:endParaRPr lang="it-IT" alt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SG" altLang="en-US" smtClean="0"/>
              <a:t>B.Satyanarayana                               HEP Seminar                               8th March 2010                              A summary of RPC2010</a:t>
            </a:r>
            <a:endParaRPr lang="it-IT" altLang="en-US"/>
          </a:p>
        </p:txBody>
      </p:sp>
      <p:sp>
        <p:nvSpPr>
          <p:cNvPr id="6" name="Slide Number Placeholder 5"/>
          <p:cNvSpPr>
            <a:spLocks noGrp="1"/>
          </p:cNvSpPr>
          <p:nvPr>
            <p:ph type="sldNum" sz="quarter" idx="12"/>
          </p:nvPr>
        </p:nvSpPr>
        <p:spPr/>
        <p:txBody>
          <a:bodyPr/>
          <a:lstStyle/>
          <a:p>
            <a:fld id="{5991DF92-E9F0-414B-80C9-33029ADB2763}" type="slidenum">
              <a:rPr lang="it-IT" altLang="en-US" sz="1050"/>
              <a:pPr/>
              <a:t>106</a:t>
            </a:fld>
            <a:endParaRPr lang="it-IT" altLang="en-US" sz="1050"/>
          </a:p>
        </p:txBody>
      </p:sp>
      <p:sp>
        <p:nvSpPr>
          <p:cNvPr id="269314" name="Rectangle 2"/>
          <p:cNvSpPr>
            <a:spLocks noGrp="1" noChangeArrowheads="1"/>
          </p:cNvSpPr>
          <p:nvPr>
            <p:ph type="title"/>
          </p:nvPr>
        </p:nvSpPr>
        <p:spPr>
          <a:xfrm>
            <a:off x="72000" y="12039"/>
            <a:ext cx="9000000" cy="707886"/>
          </a:xfrm>
        </p:spPr>
        <p:txBody>
          <a:bodyPr/>
          <a:lstStyle/>
          <a:p>
            <a:r>
              <a:rPr lang="en-US" dirty="0"/>
              <a:t>Physics targets </a:t>
            </a:r>
            <a:r>
              <a:rPr lang="en-US" dirty="0" smtClean="0"/>
              <a:t>for RPCs </a:t>
            </a:r>
            <a:r>
              <a:rPr lang="en-US" dirty="0"/>
              <a:t>in the next </a:t>
            </a:r>
            <a:r>
              <a:rPr lang="en-US" dirty="0" smtClean="0"/>
              <a:t>years</a:t>
            </a:r>
            <a:endParaRPr lang="en-US" dirty="0"/>
          </a:p>
        </p:txBody>
      </p:sp>
      <p:sp>
        <p:nvSpPr>
          <p:cNvPr id="269315" name="Rectangle 3"/>
          <p:cNvSpPr>
            <a:spLocks noGrp="1" noChangeArrowheads="1"/>
          </p:cNvSpPr>
          <p:nvPr>
            <p:ph type="body" idx="1"/>
          </p:nvPr>
        </p:nvSpPr>
        <p:spPr/>
        <p:txBody>
          <a:bodyPr/>
          <a:lstStyle/>
          <a:p>
            <a:r>
              <a:rPr lang="en-US" dirty="0"/>
              <a:t>Search of the Higgs boson and SUSY particles at LHC</a:t>
            </a:r>
          </a:p>
          <a:p>
            <a:r>
              <a:rPr lang="en-US" dirty="0"/>
              <a:t>Neutrino oscillation physics with Opera:  </a:t>
            </a:r>
            <a:r>
              <a:rPr lang="en-US" dirty="0" smtClean="0"/>
              <a:t>Search </a:t>
            </a:r>
            <a:r>
              <a:rPr lang="en-US" dirty="0"/>
              <a:t>for neutrino oscillation for the first time in appearance mode</a:t>
            </a:r>
          </a:p>
          <a:p>
            <a:r>
              <a:rPr lang="en-US" dirty="0"/>
              <a:t>In the next generation </a:t>
            </a:r>
            <a:r>
              <a:rPr lang="en-US" dirty="0" smtClean="0"/>
              <a:t>neutrino</a:t>
            </a:r>
            <a:r>
              <a:rPr lang="it-IT" dirty="0" smtClean="0"/>
              <a:t> </a:t>
            </a:r>
            <a:r>
              <a:rPr lang="it-IT" dirty="0"/>
              <a:t>physics</a:t>
            </a:r>
            <a:r>
              <a:rPr lang="en-US" dirty="0"/>
              <a:t> INO could study atmospheric neutrino oscillations discriminating </a:t>
            </a:r>
            <a:r>
              <a:rPr lang="en-US" dirty="0" smtClean="0"/>
              <a:t>neutrino </a:t>
            </a:r>
            <a:r>
              <a:rPr lang="en-US" dirty="0"/>
              <a:t>and </a:t>
            </a:r>
            <a:r>
              <a:rPr lang="en-US" dirty="0" smtClean="0"/>
              <a:t>anti-neutrino </a:t>
            </a:r>
            <a:r>
              <a:rPr lang="en-US" dirty="0"/>
              <a:t>by the sign of the out coming muon</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C:\Users\bsn\Documents\Photos\Germany\IMG_0145.JPG"/>
          <p:cNvPicPr>
            <a:picLocks noChangeAspect="1" noChangeArrowheads="1"/>
          </p:cNvPicPr>
          <p:nvPr/>
        </p:nvPicPr>
        <p:blipFill>
          <a:blip r:embed="rId2" cstate="screen"/>
          <a:srcRect/>
          <a:stretch>
            <a:fillRect/>
          </a:stretch>
        </p:blipFill>
        <p:spPr bwMode="auto">
          <a:xfrm>
            <a:off x="12415" y="12007"/>
            <a:ext cx="9119170" cy="6840000"/>
          </a:xfrm>
          <a:prstGeom prst="rect">
            <a:avLst/>
          </a:prstGeom>
          <a:noFill/>
        </p:spPr>
      </p:pic>
      <p:sp>
        <p:nvSpPr>
          <p:cNvPr id="7" name="TextBox 6"/>
          <p:cNvSpPr txBox="1"/>
          <p:nvPr/>
        </p:nvSpPr>
        <p:spPr>
          <a:xfrm flipH="1">
            <a:off x="1566000" y="-24"/>
            <a:ext cx="6012000" cy="369332"/>
          </a:xfrm>
          <a:prstGeom prst="rect">
            <a:avLst/>
          </a:prstGeom>
          <a:noFill/>
        </p:spPr>
        <p:txBody>
          <a:bodyPr wrap="square" rtlCol="0">
            <a:spAutoFit/>
          </a:bodyPr>
          <a:lstStyle/>
          <a:p>
            <a:r>
              <a:rPr lang="en-US" b="1" dirty="0" err="1" smtClean="0">
                <a:solidFill>
                  <a:srgbClr val="002060"/>
                </a:solidFill>
              </a:rPr>
              <a:t>Hiedelberg</a:t>
            </a:r>
            <a:r>
              <a:rPr lang="en-US" b="1" dirty="0" smtClean="0">
                <a:solidFill>
                  <a:srgbClr val="002060"/>
                </a:solidFill>
              </a:rPr>
              <a:t> town seen from a balcony of the </a:t>
            </a:r>
            <a:r>
              <a:rPr lang="en-US" b="1" dirty="0" err="1" smtClean="0">
                <a:solidFill>
                  <a:srgbClr val="002060"/>
                </a:solidFill>
              </a:rPr>
              <a:t>Hiedelberg</a:t>
            </a:r>
            <a:r>
              <a:rPr lang="en-US" b="1" dirty="0" smtClean="0">
                <a:solidFill>
                  <a:srgbClr val="002060"/>
                </a:solidFill>
              </a:rPr>
              <a:t> castle</a:t>
            </a:r>
            <a:endParaRPr lang="en-SG" b="1" dirty="0">
              <a:solidFill>
                <a:srgbClr val="00206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11</a:t>
            </a:fld>
            <a:endParaRPr lang="en-SG" dirty="0"/>
          </a:p>
        </p:txBody>
      </p:sp>
      <p:pic>
        <p:nvPicPr>
          <p:cNvPr id="2050" name="Picture 2"/>
          <p:cNvPicPr>
            <a:picLocks noChangeAspect="1" noChangeArrowheads="1"/>
          </p:cNvPicPr>
          <p:nvPr/>
        </p:nvPicPr>
        <p:blipFill>
          <a:blip r:embed="rId2" cstate="screen"/>
          <a:srcRect/>
          <a:stretch>
            <a:fillRect/>
          </a:stretch>
        </p:blipFill>
        <p:spPr bwMode="auto">
          <a:xfrm>
            <a:off x="228600" y="142852"/>
            <a:ext cx="8686800" cy="6217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12</a:t>
            </a:fld>
            <a:endParaRPr lang="en-SG" dirty="0"/>
          </a:p>
        </p:txBody>
      </p:sp>
      <p:sp>
        <p:nvSpPr>
          <p:cNvPr id="4" name="Rectangle 2"/>
          <p:cNvSpPr txBox="1">
            <a:spLocks noChangeArrowheads="1"/>
          </p:cNvSpPr>
          <p:nvPr/>
        </p:nvSpPr>
        <p:spPr>
          <a:xfrm>
            <a:off x="611188" y="45655"/>
            <a:ext cx="7924800" cy="792000"/>
          </a:xfrm>
          <a:prstGeom prst="rect">
            <a:avLst/>
          </a:prstGeom>
          <a:solidFill>
            <a:srgbClr val="FFFF00"/>
          </a:solidFill>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400" b="0" i="0" u="none" strike="noStrike" kern="1200" cap="none" spc="0" normalizeH="0" baseline="0" noProof="0" dirty="0" smtClean="0">
                <a:ln>
                  <a:noFill/>
                </a:ln>
                <a:solidFill>
                  <a:srgbClr val="FF0000"/>
                </a:solidFill>
                <a:effectLst/>
                <a:uLnTx/>
                <a:uFillTx/>
                <a:latin typeface="+mj-lt"/>
                <a:ea typeface="+mj-ea"/>
                <a:cs typeface="+mj-cs"/>
              </a:rPr>
              <a:t>Commissioning of the RPCs for the ALICE muon arm</a:t>
            </a:r>
          </a:p>
          <a:p>
            <a:pPr lvl="0" algn="ctr">
              <a:spcBef>
                <a:spcPct val="0"/>
              </a:spcBef>
            </a:pPr>
            <a:r>
              <a:rPr lang="it-IT" sz="2400" dirty="0" smtClean="0">
                <a:solidFill>
                  <a:srgbClr val="00B050"/>
                </a:solidFill>
                <a:latin typeface="+mj-lt"/>
              </a:rPr>
              <a:t>M. Gagliardi</a:t>
            </a:r>
            <a:endParaRPr kumimoji="0" lang="it-IT" sz="2400" b="0" i="0" u="none" strike="noStrike" kern="1200" cap="none" spc="0" normalizeH="0" baseline="0" noProof="0" dirty="0" smtClean="0">
              <a:ln>
                <a:noFill/>
              </a:ln>
              <a:solidFill>
                <a:srgbClr val="00B050"/>
              </a:solidFill>
              <a:effectLst/>
              <a:uLnTx/>
              <a:uFillTx/>
              <a:latin typeface="+mj-lt"/>
              <a:ea typeface="+mj-ea"/>
              <a:cs typeface="+mj-cs"/>
            </a:endParaRPr>
          </a:p>
        </p:txBody>
      </p:sp>
      <p:pic>
        <p:nvPicPr>
          <p:cNvPr id="6" name="Picture 5" descr="CurrentDistrWV_Oct09.jpg"/>
          <p:cNvPicPr>
            <a:picLocks noChangeAspect="1"/>
          </p:cNvPicPr>
          <p:nvPr/>
        </p:nvPicPr>
        <p:blipFill>
          <a:blip r:embed="rId2" cstate="screen"/>
          <a:srcRect/>
          <a:stretch>
            <a:fillRect/>
          </a:stretch>
        </p:blipFill>
        <p:spPr bwMode="auto">
          <a:xfrm>
            <a:off x="4714875" y="1142984"/>
            <a:ext cx="4286250" cy="4714875"/>
          </a:xfrm>
          <a:prstGeom prst="rect">
            <a:avLst/>
          </a:prstGeom>
          <a:noFill/>
          <a:ln w="25400">
            <a:solidFill>
              <a:schemeClr val="tx1"/>
            </a:solidFill>
            <a:miter lim="800000"/>
            <a:headEnd/>
            <a:tailEnd/>
          </a:ln>
        </p:spPr>
      </p:pic>
      <p:pic>
        <p:nvPicPr>
          <p:cNvPr id="7" name="Picture 6" descr="currDistrRun67614_Streamer.jpg"/>
          <p:cNvPicPr>
            <a:picLocks noChangeAspect="1"/>
          </p:cNvPicPr>
          <p:nvPr/>
        </p:nvPicPr>
        <p:blipFill>
          <a:blip r:embed="rId3" cstate="screen"/>
          <a:srcRect/>
          <a:stretch>
            <a:fillRect/>
          </a:stretch>
        </p:blipFill>
        <p:spPr bwMode="auto">
          <a:xfrm>
            <a:off x="142875" y="1143017"/>
            <a:ext cx="4429125" cy="4714875"/>
          </a:xfrm>
          <a:prstGeom prst="rect">
            <a:avLst/>
          </a:prstGeom>
          <a:noFill/>
          <a:ln w="25400">
            <a:solidFill>
              <a:schemeClr val="tx1"/>
            </a:solidFill>
            <a:miter lim="800000"/>
            <a:headEnd/>
            <a:tailEnd/>
          </a:ln>
        </p:spPr>
      </p:pic>
      <p:sp>
        <p:nvSpPr>
          <p:cNvPr id="8" name="TextBox 8"/>
          <p:cNvSpPr txBox="1">
            <a:spLocks noChangeArrowheads="1"/>
          </p:cNvSpPr>
          <p:nvPr/>
        </p:nvSpPr>
        <p:spPr bwMode="auto">
          <a:xfrm>
            <a:off x="1928813" y="2643188"/>
            <a:ext cx="2071687" cy="954087"/>
          </a:xfrm>
          <a:prstGeom prst="rect">
            <a:avLst/>
          </a:prstGeom>
          <a:noFill/>
          <a:ln w="9525">
            <a:noFill/>
            <a:miter lim="800000"/>
            <a:headEnd/>
            <a:tailEnd/>
          </a:ln>
        </p:spPr>
        <p:txBody>
          <a:bodyPr>
            <a:spAutoFit/>
          </a:bodyPr>
          <a:lstStyle/>
          <a:p>
            <a:pPr algn="l"/>
            <a:r>
              <a:rPr lang="it-IT" u="none" dirty="0"/>
              <a:t>Streamer, </a:t>
            </a:r>
            <a:br>
              <a:rPr lang="it-IT" u="none" dirty="0"/>
            </a:br>
            <a:r>
              <a:rPr lang="it-IT" u="none" dirty="0"/>
              <a:t>HV ~ 8 kV</a:t>
            </a:r>
          </a:p>
        </p:txBody>
      </p:sp>
      <p:sp>
        <p:nvSpPr>
          <p:cNvPr id="9" name="TextBox 9"/>
          <p:cNvSpPr txBox="1">
            <a:spLocks noChangeArrowheads="1"/>
          </p:cNvSpPr>
          <p:nvPr/>
        </p:nvSpPr>
        <p:spPr bwMode="auto">
          <a:xfrm>
            <a:off x="6500813" y="2643188"/>
            <a:ext cx="2286000" cy="954087"/>
          </a:xfrm>
          <a:prstGeom prst="rect">
            <a:avLst/>
          </a:prstGeom>
          <a:noFill/>
          <a:ln w="9525">
            <a:noFill/>
            <a:miter lim="800000"/>
            <a:headEnd/>
            <a:tailEnd/>
          </a:ln>
        </p:spPr>
        <p:txBody>
          <a:bodyPr>
            <a:spAutoFit/>
          </a:bodyPr>
          <a:lstStyle/>
          <a:p>
            <a:pPr algn="l"/>
            <a:r>
              <a:rPr lang="it-IT" u="none" dirty="0"/>
              <a:t>Avalanche, </a:t>
            </a:r>
            <a:br>
              <a:rPr lang="it-IT" u="none" dirty="0"/>
            </a:br>
            <a:r>
              <a:rPr lang="it-IT" u="none" dirty="0"/>
              <a:t>HV ~ 10.3 kV</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13</a:t>
            </a:fld>
            <a:endParaRPr lang="en-SG" dirty="0"/>
          </a:p>
        </p:txBody>
      </p:sp>
      <p:pic>
        <p:nvPicPr>
          <p:cNvPr id="4" name="Picture 4" descr="rateDistrRun67614_Streamer.jpg"/>
          <p:cNvPicPr>
            <a:picLocks noChangeAspect="1"/>
          </p:cNvPicPr>
          <p:nvPr/>
        </p:nvPicPr>
        <p:blipFill>
          <a:blip r:embed="rId2" cstate="screen"/>
          <a:srcRect/>
          <a:stretch>
            <a:fillRect/>
          </a:stretch>
        </p:blipFill>
        <p:spPr bwMode="auto">
          <a:xfrm>
            <a:off x="142875" y="928688"/>
            <a:ext cx="4286250" cy="4429125"/>
          </a:xfrm>
          <a:prstGeom prst="rect">
            <a:avLst/>
          </a:prstGeom>
          <a:noFill/>
          <a:ln w="25400">
            <a:solidFill>
              <a:schemeClr val="tx1"/>
            </a:solidFill>
            <a:miter lim="800000"/>
            <a:headEnd/>
            <a:tailEnd/>
          </a:ln>
        </p:spPr>
      </p:pic>
      <p:pic>
        <p:nvPicPr>
          <p:cNvPr id="5" name="Picture 11" descr="rateDistrOct09.jpg"/>
          <p:cNvPicPr>
            <a:picLocks noChangeAspect="1"/>
          </p:cNvPicPr>
          <p:nvPr/>
        </p:nvPicPr>
        <p:blipFill>
          <a:blip r:embed="rId3" cstate="screen"/>
          <a:srcRect/>
          <a:stretch>
            <a:fillRect/>
          </a:stretch>
        </p:blipFill>
        <p:spPr bwMode="auto">
          <a:xfrm>
            <a:off x="4500563" y="928688"/>
            <a:ext cx="4500562" cy="4429125"/>
          </a:xfrm>
          <a:prstGeom prst="rect">
            <a:avLst/>
          </a:prstGeom>
          <a:noFill/>
          <a:ln w="25400">
            <a:solidFill>
              <a:schemeClr val="tx1"/>
            </a:solidFill>
            <a:miter lim="800000"/>
            <a:headEnd/>
            <a:tailEnd/>
          </a:ln>
        </p:spPr>
      </p:pic>
      <p:sp>
        <p:nvSpPr>
          <p:cNvPr id="6" name="TextBox 8"/>
          <p:cNvSpPr txBox="1">
            <a:spLocks noChangeArrowheads="1"/>
          </p:cNvSpPr>
          <p:nvPr/>
        </p:nvSpPr>
        <p:spPr bwMode="auto">
          <a:xfrm>
            <a:off x="1928813" y="3046417"/>
            <a:ext cx="2071687" cy="954087"/>
          </a:xfrm>
          <a:prstGeom prst="rect">
            <a:avLst/>
          </a:prstGeom>
          <a:noFill/>
          <a:ln w="9525">
            <a:noFill/>
            <a:miter lim="800000"/>
            <a:headEnd/>
            <a:tailEnd/>
          </a:ln>
        </p:spPr>
        <p:txBody>
          <a:bodyPr>
            <a:spAutoFit/>
          </a:bodyPr>
          <a:lstStyle/>
          <a:p>
            <a:pPr algn="l"/>
            <a:r>
              <a:rPr lang="it-IT" u="none" dirty="0"/>
              <a:t>Streamer, </a:t>
            </a:r>
            <a:br>
              <a:rPr lang="it-IT" u="none" dirty="0"/>
            </a:br>
            <a:r>
              <a:rPr lang="it-IT" u="none" dirty="0"/>
              <a:t>HV ~ 8 kV</a:t>
            </a:r>
          </a:p>
        </p:txBody>
      </p:sp>
      <p:sp>
        <p:nvSpPr>
          <p:cNvPr id="7" name="TextBox 9"/>
          <p:cNvSpPr txBox="1">
            <a:spLocks noChangeArrowheads="1"/>
          </p:cNvSpPr>
          <p:nvPr/>
        </p:nvSpPr>
        <p:spPr bwMode="auto">
          <a:xfrm>
            <a:off x="6500813" y="3046417"/>
            <a:ext cx="2286000" cy="954087"/>
          </a:xfrm>
          <a:prstGeom prst="rect">
            <a:avLst/>
          </a:prstGeom>
          <a:noFill/>
          <a:ln w="9525">
            <a:noFill/>
            <a:miter lim="800000"/>
            <a:headEnd/>
            <a:tailEnd/>
          </a:ln>
        </p:spPr>
        <p:txBody>
          <a:bodyPr>
            <a:spAutoFit/>
          </a:bodyPr>
          <a:lstStyle/>
          <a:p>
            <a:pPr algn="l"/>
            <a:r>
              <a:rPr lang="it-IT" u="none" dirty="0"/>
              <a:t>Avalanche, </a:t>
            </a:r>
            <a:br>
              <a:rPr lang="it-IT" u="none" dirty="0"/>
            </a:br>
            <a:r>
              <a:rPr lang="it-IT" u="none" dirty="0"/>
              <a:t>HV ~ 10.3 kV</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00329"/>
          </a:xfrm>
          <a:solidFill>
            <a:srgbClr val="FFFF00"/>
          </a:solidFill>
        </p:spPr>
        <p:txBody>
          <a:bodyPr>
            <a:spAutoFit/>
          </a:bodyPr>
          <a:lstStyle/>
          <a:p>
            <a:r>
              <a:rPr lang="en-US" altLang="ko-KR" sz="2400" dirty="0" smtClean="0">
                <a:effectLst/>
                <a:latin typeface="Times New Roman" pitchFamily="18" charset="0"/>
                <a:cs typeface="Times New Roman" pitchFamily="18" charset="0"/>
              </a:rPr>
              <a:t>RPC based Muon Trigger Upgrade for the </a:t>
            </a:r>
            <a:br>
              <a:rPr lang="en-US" altLang="ko-KR" sz="2400" dirty="0" smtClean="0">
                <a:effectLst/>
                <a:latin typeface="Times New Roman" pitchFamily="18" charset="0"/>
                <a:cs typeface="Times New Roman" pitchFamily="18" charset="0"/>
              </a:rPr>
            </a:br>
            <a:r>
              <a:rPr lang="en-US" altLang="ko-KR" sz="2400" dirty="0" smtClean="0">
                <a:effectLst/>
                <a:latin typeface="Times New Roman" pitchFamily="18" charset="0"/>
                <a:cs typeface="Times New Roman" pitchFamily="18" charset="0"/>
              </a:rPr>
              <a:t>PHENIX Experiment at RHIC</a:t>
            </a:r>
            <a:br>
              <a:rPr lang="en-US" altLang="ko-KR" sz="2400" dirty="0" smtClean="0">
                <a:effectLst/>
                <a:latin typeface="Times New Roman" pitchFamily="18" charset="0"/>
                <a:cs typeface="Times New Roman" pitchFamily="18" charset="0"/>
              </a:rPr>
            </a:br>
            <a:r>
              <a:rPr lang="en-US" altLang="ko-KR" sz="2400" dirty="0" smtClean="0">
                <a:solidFill>
                  <a:srgbClr val="00B050"/>
                </a:solidFill>
                <a:effectLst/>
                <a:latin typeface="Times New Roman" pitchFamily="18" charset="0"/>
                <a:cs typeface="Times New Roman" pitchFamily="18" charset="0"/>
              </a:rPr>
              <a:t>Young Jin Kim</a:t>
            </a:r>
            <a:endParaRPr lang="en-SG" sz="4400" dirty="0">
              <a:solidFill>
                <a:srgbClr val="00B050"/>
              </a:solidFill>
              <a:effectLst/>
            </a:endParaRPr>
          </a:p>
        </p:txBody>
      </p:sp>
      <p:sp>
        <p:nvSpPr>
          <p:cNvPr id="4" name="Footer Placeholder 3"/>
          <p:cNvSpPr>
            <a:spLocks noGrp="1"/>
          </p:cNvSpPr>
          <p:nvPr>
            <p:ph type="ftr" sz="quarter" idx="11"/>
          </p:nvPr>
        </p:nvSpPr>
        <p:spPr/>
        <p:txBody>
          <a:bodyPr/>
          <a:lstStyle/>
          <a:p>
            <a:r>
              <a:rPr lang="en-SG" dirty="0"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14</a:t>
            </a:fld>
            <a:endParaRPr lang="en-SG" dirty="0"/>
          </a:p>
        </p:txBody>
      </p:sp>
      <p:grpSp>
        <p:nvGrpSpPr>
          <p:cNvPr id="7" name="그룹 47"/>
          <p:cNvGrpSpPr>
            <a:grpSpLocks noChangeAspect="1"/>
          </p:cNvGrpSpPr>
          <p:nvPr/>
        </p:nvGrpSpPr>
        <p:grpSpPr bwMode="auto">
          <a:xfrm>
            <a:off x="112719" y="1263655"/>
            <a:ext cx="5208351" cy="2879725"/>
            <a:chOff x="0" y="606425"/>
            <a:chExt cx="6508804" cy="3598863"/>
          </a:xfrm>
        </p:grpSpPr>
        <p:pic>
          <p:nvPicPr>
            <p:cNvPr id="8" name="그림 8" descr="Phenix_2007.jpg"/>
            <p:cNvPicPr>
              <a:picLocks noChangeAspect="1"/>
            </p:cNvPicPr>
            <p:nvPr/>
          </p:nvPicPr>
          <p:blipFill>
            <a:blip r:embed="rId2" cstate="screen"/>
            <a:srcRect/>
            <a:stretch>
              <a:fillRect/>
            </a:stretch>
          </p:blipFill>
          <p:spPr bwMode="auto">
            <a:xfrm>
              <a:off x="41275" y="606425"/>
              <a:ext cx="6407150" cy="3598863"/>
            </a:xfrm>
            <a:prstGeom prst="rect">
              <a:avLst/>
            </a:prstGeom>
            <a:noFill/>
            <a:ln w="9525">
              <a:noFill/>
              <a:miter lim="800000"/>
              <a:headEnd/>
              <a:tailEnd/>
            </a:ln>
          </p:spPr>
        </p:pic>
        <p:sp>
          <p:nvSpPr>
            <p:cNvPr id="9" name="TextBox 23"/>
            <p:cNvSpPr txBox="1">
              <a:spLocks noChangeArrowheads="1"/>
            </p:cNvSpPr>
            <p:nvPr/>
          </p:nvSpPr>
          <p:spPr bwMode="auto">
            <a:xfrm>
              <a:off x="2600325" y="1199381"/>
              <a:ext cx="1017187" cy="403829"/>
            </a:xfrm>
            <a:prstGeom prst="rect">
              <a:avLst/>
            </a:prstGeom>
            <a:solidFill>
              <a:srgbClr val="FFFF99"/>
            </a:solidFill>
            <a:ln w="9525">
              <a:noFill/>
              <a:miter lim="800000"/>
              <a:headEnd/>
              <a:tailEnd/>
            </a:ln>
          </p:spPr>
          <p:txBody>
            <a:bodyPr>
              <a:spAutoFit/>
            </a:bodyPr>
            <a:lstStyle/>
            <a:p>
              <a:pPr latinLnBrk="0"/>
              <a:r>
                <a:rPr kumimoji="0" lang="en-US" altLang="ko-KR" sz="1500" b="1">
                  <a:latin typeface="Times New Roman" pitchFamily="18" charset="0"/>
                  <a:ea typeface="맑은 고딕" pitchFamily="34" charset="-127"/>
                  <a:cs typeface="Times New Roman" pitchFamily="18" charset="0"/>
                </a:rPr>
                <a:t>RPC 1</a:t>
              </a:r>
              <a:endParaRPr kumimoji="0" lang="ko-KR" altLang="en-US" sz="1500" b="1">
                <a:latin typeface="Times New Roman" pitchFamily="18" charset="0"/>
                <a:ea typeface="맑은 고딕" pitchFamily="34" charset="-127"/>
                <a:cs typeface="Times New Roman" pitchFamily="18" charset="0"/>
              </a:endParaRPr>
            </a:p>
          </p:txBody>
        </p:sp>
        <p:cxnSp>
          <p:nvCxnSpPr>
            <p:cNvPr id="10" name="직선 화살표 연결선 13"/>
            <p:cNvCxnSpPr>
              <a:stCxn id="9" idx="2"/>
              <a:endCxn id="12" idx="3"/>
            </p:cNvCxnSpPr>
            <p:nvPr/>
          </p:nvCxnSpPr>
          <p:spPr>
            <a:xfrm rot="5400000">
              <a:off x="2603830" y="1684701"/>
              <a:ext cx="587246" cy="422566"/>
            </a:xfrm>
            <a:prstGeom prst="straightConnector1">
              <a:avLst/>
            </a:prstGeom>
            <a:ln w="19050">
              <a:solidFill>
                <a:srgbClr val="FFFF99"/>
              </a:solidFill>
              <a:tailEnd type="arrow"/>
            </a:ln>
          </p:spPr>
          <p:style>
            <a:lnRef idx="1">
              <a:schemeClr val="accent1"/>
            </a:lnRef>
            <a:fillRef idx="0">
              <a:schemeClr val="accent1"/>
            </a:fillRef>
            <a:effectRef idx="0">
              <a:schemeClr val="accent1"/>
            </a:effectRef>
            <a:fontRef idx="minor">
              <a:schemeClr val="tx1"/>
            </a:fontRef>
          </p:style>
        </p:cxnSp>
        <p:cxnSp>
          <p:nvCxnSpPr>
            <p:cNvPr id="11" name="직선 화살표 연결선 14"/>
            <p:cNvCxnSpPr>
              <a:stCxn id="9" idx="2"/>
              <a:endCxn id="14" idx="1"/>
            </p:cNvCxnSpPr>
            <p:nvPr/>
          </p:nvCxnSpPr>
          <p:spPr>
            <a:xfrm rot="16200000" flipH="1">
              <a:off x="3070041" y="1641056"/>
              <a:ext cx="595181" cy="517791"/>
            </a:xfrm>
            <a:prstGeom prst="straightConnector1">
              <a:avLst/>
            </a:prstGeom>
            <a:ln w="19050">
              <a:solidFill>
                <a:srgbClr val="FFFF99"/>
              </a:solidFill>
              <a:tailEnd type="arrow"/>
            </a:ln>
          </p:spPr>
          <p:style>
            <a:lnRef idx="1">
              <a:schemeClr val="accent1"/>
            </a:lnRef>
            <a:fillRef idx="0">
              <a:schemeClr val="accent1"/>
            </a:fillRef>
            <a:effectRef idx="0">
              <a:schemeClr val="accent1"/>
            </a:effectRef>
            <a:fontRef idx="minor">
              <a:schemeClr val="tx1"/>
            </a:fontRef>
          </p:style>
        </p:cxnSp>
        <p:sp>
          <p:nvSpPr>
            <p:cNvPr id="12" name="직사각형 23"/>
            <p:cNvSpPr/>
            <p:nvPr/>
          </p:nvSpPr>
          <p:spPr>
            <a:xfrm>
              <a:off x="2632605" y="1993198"/>
              <a:ext cx="53564" cy="394803"/>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3" name="직사각형 24"/>
            <p:cNvSpPr/>
            <p:nvPr/>
          </p:nvSpPr>
          <p:spPr>
            <a:xfrm>
              <a:off x="2634588" y="2532829"/>
              <a:ext cx="55549" cy="396788"/>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4" name="직사각형 25"/>
            <p:cNvSpPr/>
            <p:nvPr/>
          </p:nvSpPr>
          <p:spPr>
            <a:xfrm>
              <a:off x="3626527" y="2001134"/>
              <a:ext cx="53565" cy="394803"/>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5" name="직사각형 26"/>
            <p:cNvSpPr/>
            <p:nvPr/>
          </p:nvSpPr>
          <p:spPr>
            <a:xfrm>
              <a:off x="3634462" y="2532829"/>
              <a:ext cx="55549" cy="396788"/>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6" name="직사각형 27"/>
            <p:cNvSpPr/>
            <p:nvPr/>
          </p:nvSpPr>
          <p:spPr>
            <a:xfrm>
              <a:off x="178549" y="689750"/>
              <a:ext cx="53565" cy="1456210"/>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7" name="직사각형 29"/>
            <p:cNvSpPr/>
            <p:nvPr/>
          </p:nvSpPr>
          <p:spPr>
            <a:xfrm>
              <a:off x="6278971" y="693718"/>
              <a:ext cx="53564" cy="145819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8" name="직사각형 30"/>
            <p:cNvSpPr/>
            <p:nvPr/>
          </p:nvSpPr>
          <p:spPr>
            <a:xfrm>
              <a:off x="6278971" y="2715351"/>
              <a:ext cx="53564" cy="1456210"/>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19" name="직사각형 28"/>
            <p:cNvSpPr/>
            <p:nvPr/>
          </p:nvSpPr>
          <p:spPr>
            <a:xfrm>
              <a:off x="178549" y="2723287"/>
              <a:ext cx="53565" cy="145819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endParaRPr kumimoji="0" lang="ko-KR" altLang="en-US">
                <a:solidFill>
                  <a:srgbClr val="FFFFFF"/>
                </a:solidFill>
              </a:endParaRPr>
            </a:p>
          </p:txBody>
        </p:sp>
        <p:sp>
          <p:nvSpPr>
            <p:cNvPr id="20" name="TextBox 28"/>
            <p:cNvSpPr txBox="1">
              <a:spLocks noChangeArrowheads="1"/>
            </p:cNvSpPr>
            <p:nvPr/>
          </p:nvSpPr>
          <p:spPr bwMode="auto">
            <a:xfrm>
              <a:off x="0" y="3214688"/>
              <a:ext cx="998422" cy="403829"/>
            </a:xfrm>
            <a:prstGeom prst="rect">
              <a:avLst/>
            </a:prstGeom>
            <a:solidFill>
              <a:srgbClr val="FFFF99"/>
            </a:solidFill>
            <a:ln w="9525">
              <a:noFill/>
              <a:miter lim="800000"/>
              <a:headEnd/>
              <a:tailEnd/>
            </a:ln>
          </p:spPr>
          <p:txBody>
            <a:bodyPr>
              <a:spAutoFit/>
            </a:bodyPr>
            <a:lstStyle/>
            <a:p>
              <a:pPr latinLnBrk="0"/>
              <a:r>
                <a:rPr kumimoji="0" lang="en-US" altLang="ko-KR" sz="1500" b="1">
                  <a:latin typeface="Times New Roman" pitchFamily="18" charset="0"/>
                  <a:ea typeface="맑은 고딕" pitchFamily="34" charset="-127"/>
                  <a:cs typeface="Times New Roman" pitchFamily="18" charset="0"/>
                </a:rPr>
                <a:t>RPC 3</a:t>
              </a:r>
              <a:endParaRPr kumimoji="0" lang="ko-KR" altLang="en-US" sz="1500" b="1">
                <a:latin typeface="Times New Roman" pitchFamily="18" charset="0"/>
                <a:ea typeface="맑은 고딕" pitchFamily="34" charset="-127"/>
                <a:cs typeface="Times New Roman" pitchFamily="18" charset="0"/>
              </a:endParaRPr>
            </a:p>
          </p:txBody>
        </p:sp>
        <p:sp>
          <p:nvSpPr>
            <p:cNvPr id="21" name="TextBox 25"/>
            <p:cNvSpPr txBox="1">
              <a:spLocks noChangeArrowheads="1"/>
            </p:cNvSpPr>
            <p:nvPr/>
          </p:nvSpPr>
          <p:spPr bwMode="auto">
            <a:xfrm>
              <a:off x="5572702" y="3214688"/>
              <a:ext cx="936102" cy="403828"/>
            </a:xfrm>
            <a:prstGeom prst="rect">
              <a:avLst/>
            </a:prstGeom>
            <a:solidFill>
              <a:srgbClr val="FFFF99"/>
            </a:solidFill>
            <a:ln w="9525">
              <a:noFill/>
              <a:miter lim="800000"/>
              <a:headEnd/>
              <a:tailEnd/>
            </a:ln>
          </p:spPr>
          <p:txBody>
            <a:bodyPr>
              <a:spAutoFit/>
            </a:bodyPr>
            <a:lstStyle/>
            <a:p>
              <a:pPr latinLnBrk="0"/>
              <a:r>
                <a:rPr kumimoji="0" lang="en-US" altLang="ko-KR" sz="1500" b="1" dirty="0">
                  <a:latin typeface="Times New Roman" pitchFamily="18" charset="0"/>
                  <a:ea typeface="맑은 고딕" pitchFamily="34" charset="-127"/>
                  <a:cs typeface="Times New Roman" pitchFamily="18" charset="0"/>
                </a:rPr>
                <a:t>RPC 3</a:t>
              </a:r>
              <a:endParaRPr kumimoji="0" lang="ko-KR" altLang="en-US" sz="1500" b="1" dirty="0">
                <a:latin typeface="Times New Roman" pitchFamily="18" charset="0"/>
                <a:ea typeface="맑은 고딕" pitchFamily="34" charset="-127"/>
                <a:cs typeface="Times New Roman" pitchFamily="18" charset="0"/>
              </a:endParaRPr>
            </a:p>
          </p:txBody>
        </p:sp>
      </p:grpSp>
      <p:sp>
        <p:nvSpPr>
          <p:cNvPr id="25" name="TextBox 29"/>
          <p:cNvSpPr txBox="1">
            <a:spLocks noChangeArrowheads="1"/>
          </p:cNvSpPr>
          <p:nvPr/>
        </p:nvSpPr>
        <p:spPr bwMode="auto">
          <a:xfrm>
            <a:off x="5786446" y="1643050"/>
            <a:ext cx="2941637" cy="1130300"/>
          </a:xfrm>
          <a:prstGeom prst="rect">
            <a:avLst/>
          </a:prstGeom>
          <a:solidFill>
            <a:schemeClr val="tx2">
              <a:lumMod val="20000"/>
              <a:lumOff val="80000"/>
            </a:schemeClr>
          </a:solidFill>
          <a:ln w="9525">
            <a:noFill/>
            <a:miter lim="800000"/>
            <a:headEnd/>
            <a:tailEnd/>
          </a:ln>
        </p:spPr>
        <p:txBody>
          <a:bodyPr>
            <a:spAutoFit/>
          </a:bodyPr>
          <a:lstStyle/>
          <a:p>
            <a:pPr latinLnBrk="0">
              <a:spcBef>
                <a:spcPct val="50000"/>
              </a:spcBef>
            </a:pPr>
            <a:r>
              <a:rPr kumimoji="0" lang="en-US" altLang="ko-KR" sz="1500" b="1" dirty="0">
                <a:solidFill>
                  <a:srgbClr val="000000"/>
                </a:solidFill>
                <a:latin typeface="Times New Roman" pitchFamily="18" charset="0"/>
                <a:ea typeface="맑은 고딕" pitchFamily="34" charset="-127"/>
                <a:cs typeface="Times New Roman" pitchFamily="18" charset="0"/>
              </a:rPr>
              <a:t>RPC1: 16 RPC detector modules (384 read-out channels)</a:t>
            </a:r>
          </a:p>
          <a:p>
            <a:pPr latinLnBrk="0">
              <a:spcBef>
                <a:spcPct val="50000"/>
              </a:spcBef>
            </a:pPr>
            <a:r>
              <a:rPr kumimoji="0" lang="en-US" altLang="ko-KR" sz="1500" b="1" dirty="0">
                <a:solidFill>
                  <a:srgbClr val="000000"/>
                </a:solidFill>
                <a:latin typeface="Times New Roman" pitchFamily="18" charset="0"/>
                <a:ea typeface="맑은 고딕" pitchFamily="34" charset="-127"/>
                <a:cs typeface="Times New Roman" pitchFamily="18" charset="0"/>
              </a:rPr>
              <a:t>RP</a:t>
            </a:r>
            <a:r>
              <a:rPr kumimoji="0" lang="en-US" altLang="ko-KR" sz="1500" b="1" dirty="0">
                <a:solidFill>
                  <a:srgbClr val="000000"/>
                </a:solidFill>
                <a:latin typeface="Times New Roman" pitchFamily="18" charset="0"/>
                <a:ea typeface="Arial Unicode MS" pitchFamily="34" charset="-128"/>
                <a:cs typeface="Arial Unicode MS" pitchFamily="34" charset="-128"/>
              </a:rPr>
              <a:t>C3: 96 RPC detector modules (11488 read-out channels)</a:t>
            </a:r>
            <a:endParaRPr kumimoji="0" lang="ko-KR" altLang="en-US" sz="1500" b="1" dirty="0">
              <a:solidFill>
                <a:srgbClr val="000000"/>
              </a:solidFill>
              <a:latin typeface="Times New Roman" pitchFamily="18" charset="0"/>
              <a:ea typeface="Arial Unicode MS" pitchFamily="34" charset="-128"/>
              <a:cs typeface="Arial Unicode MS" pitchFamily="34" charset="-128"/>
            </a:endParaRPr>
          </a:p>
        </p:txBody>
      </p:sp>
      <p:graphicFrame>
        <p:nvGraphicFramePr>
          <p:cNvPr id="35" name="Group 88"/>
          <p:cNvGraphicFramePr>
            <a:graphicFrameLocks noGrp="1"/>
          </p:cNvGraphicFramePr>
          <p:nvPr/>
        </p:nvGraphicFramePr>
        <p:xfrm>
          <a:off x="1076323" y="4577099"/>
          <a:ext cx="3137081" cy="1637983"/>
        </p:xfrm>
        <a:graphic>
          <a:graphicData uri="http://schemas.openxmlformats.org/drawingml/2006/table">
            <a:tbl>
              <a:tblPr/>
              <a:tblGrid>
                <a:gridCol w="1947605"/>
                <a:gridCol w="1189476"/>
              </a:tblGrid>
              <a:tr h="304800">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Efficiency</a:t>
                      </a:r>
                    </a:p>
                  </a:txBody>
                  <a:tcPr horzOverflow="overflow">
                    <a:lnL w="28575"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none" w="lg" len="lg"/>
                    </a:lnR>
                    <a:lnT w="28575"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sym typeface="Symbol" pitchFamily="18" charset="2"/>
                        </a:rPr>
                        <a:t> </a:t>
                      </a: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95%</a:t>
                      </a:r>
                    </a:p>
                  </a:txBody>
                  <a:tcPr horzOverflow="overflow">
                    <a:lnL w="12700" cap="flat" cmpd="sng" algn="ctr">
                      <a:solidFill>
                        <a:srgbClr val="000000"/>
                      </a:solidFill>
                      <a:prstDash val="solid"/>
                      <a:round/>
                      <a:headEnd type="none" w="med" len="med"/>
                      <a:tailEnd type="none" w="lg" len="lg"/>
                    </a:lnL>
                    <a:lnR w="28575" cap="flat" cmpd="sng" algn="ctr">
                      <a:solidFill>
                        <a:srgbClr val="000000"/>
                      </a:solidFill>
                      <a:prstDash val="solid"/>
                      <a:round/>
                      <a:headEnd type="none" w="med" len="med"/>
                      <a:tailEnd type="none" w="lg" len="lg"/>
                    </a:lnR>
                    <a:lnT w="28575"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r>
              <a:tr h="290513">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Time resolution</a:t>
                      </a:r>
                    </a:p>
                  </a:txBody>
                  <a:tcPr horzOverflow="overflow">
                    <a:lnL w="28575"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sym typeface="Symbol" pitchFamily="18" charset="2"/>
                        </a:rPr>
                        <a:t> </a:t>
                      </a: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3 ns</a:t>
                      </a:r>
                    </a:p>
                  </a:txBody>
                  <a:tcPr horzOverflow="overflow">
                    <a:lnL w="12700" cap="flat" cmpd="sng" algn="ctr">
                      <a:solidFill>
                        <a:srgbClr val="000000"/>
                      </a:solidFill>
                      <a:prstDash val="solid"/>
                      <a:round/>
                      <a:headEnd type="none" w="med" len="med"/>
                      <a:tailEnd type="none" w="lg" len="lg"/>
                    </a:lnL>
                    <a:lnR w="28575"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r>
              <a:tr h="352425">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Average cluster size</a:t>
                      </a:r>
                    </a:p>
                  </a:txBody>
                  <a:tcPr horzOverflow="overflow">
                    <a:lnL w="28575"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sym typeface="Symbol" pitchFamily="18" charset="2"/>
                        </a:rPr>
                        <a:t> </a:t>
                      </a: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2 strips</a:t>
                      </a:r>
                    </a:p>
                  </a:txBody>
                  <a:tcPr horzOverflow="overflow">
                    <a:lnL w="12700" cap="flat" cmpd="sng" algn="ctr">
                      <a:solidFill>
                        <a:srgbClr val="000000"/>
                      </a:solidFill>
                      <a:prstDash val="solid"/>
                      <a:round/>
                      <a:headEnd type="none" w="med" len="med"/>
                      <a:tailEnd type="none" w="lg" len="lg"/>
                    </a:lnL>
                    <a:lnR w="28575"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r>
              <a:tr h="304800">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Rate capability</a:t>
                      </a:r>
                    </a:p>
                  </a:txBody>
                  <a:tcPr horzOverflow="overflow">
                    <a:lnL w="28575"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0.5 kHz/cm</a:t>
                      </a:r>
                      <a:r>
                        <a:rPr kumimoji="0" lang="en-US" altLang="ko-KR" sz="1500" b="1" i="0" u="none" strike="noStrike" cap="none" normalizeH="0" baseline="30000" dirty="0" smtClean="0">
                          <a:ln>
                            <a:noFill/>
                          </a:ln>
                          <a:solidFill>
                            <a:schemeClr val="tx1"/>
                          </a:solidFill>
                          <a:effectLst/>
                          <a:latin typeface="Times New Roman" pitchFamily="18" charset="0"/>
                          <a:ea typeface="굴림" pitchFamily="50" charset="-127"/>
                          <a:cs typeface="Times New Roman" pitchFamily="18" charset="0"/>
                        </a:rPr>
                        <a:t>2</a:t>
                      </a:r>
                    </a:p>
                  </a:txBody>
                  <a:tcPr horzOverflow="overflow">
                    <a:lnL w="12700" cap="flat" cmpd="sng" algn="ctr">
                      <a:solidFill>
                        <a:srgbClr val="000000"/>
                      </a:solidFill>
                      <a:prstDash val="solid"/>
                      <a:round/>
                      <a:headEnd type="none" w="med" len="med"/>
                      <a:tailEnd type="none" w="lg" len="lg"/>
                    </a:lnL>
                    <a:lnR w="28575"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12700" cap="flat" cmpd="sng" algn="ctr">
                      <a:solidFill>
                        <a:srgbClr val="000000"/>
                      </a:solidFill>
                      <a:prstDash val="solid"/>
                      <a:round/>
                      <a:headEnd type="none" w="med" len="med"/>
                      <a:tailEnd type="none" w="lg" len="lg"/>
                    </a:lnB>
                    <a:lnTlToBr>
                      <a:noFill/>
                    </a:lnTlToBr>
                    <a:lnBlToTr>
                      <a:noFill/>
                    </a:lnBlToTr>
                    <a:solidFill>
                      <a:schemeClr val="accent1"/>
                    </a:solidFill>
                  </a:tcPr>
                </a:tc>
              </a:tr>
              <a:tr h="325438">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Number of streamers</a:t>
                      </a:r>
                    </a:p>
                  </a:txBody>
                  <a:tcPr horzOverflow="overflow">
                    <a:lnL w="28575" cap="flat" cmpd="sng" algn="ctr">
                      <a:solidFill>
                        <a:srgbClr val="000000"/>
                      </a:solidFill>
                      <a:prstDash val="solid"/>
                      <a:round/>
                      <a:headEnd type="none" w="med" len="med"/>
                      <a:tailEnd type="none" w="lg" len="lg"/>
                    </a:lnL>
                    <a:lnR w="12700"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28575" cap="flat" cmpd="sng" algn="ctr">
                      <a:solidFill>
                        <a:srgbClr val="000000"/>
                      </a:solidFill>
                      <a:prstDash val="solid"/>
                      <a:round/>
                      <a:headEnd type="none" w="med" len="med"/>
                      <a:tailEnd type="none" w="lg" len="lg"/>
                    </a:lnB>
                    <a:lnTlToBr>
                      <a:noFill/>
                    </a:lnTlToBr>
                    <a:lnBlToTr>
                      <a:noFill/>
                    </a:lnBlToTr>
                    <a:solidFill>
                      <a:schemeClr val="accent1"/>
                    </a:solidFill>
                  </a:tcPr>
                </a:tc>
                <a:tc>
                  <a:txBody>
                    <a:bodyPr/>
                    <a:lstStyle>
                      <a:defPPr>
                        <a:defRPr lang="ko-KR"/>
                      </a:defPPr>
                      <a:lvl1pPr marL="0" algn="l" defTabSz="914400" rtl="0" eaLnBrk="1" latinLnBrk="1" hangingPunct="1">
                        <a:defRPr sz="1800" kern="1200">
                          <a:solidFill>
                            <a:schemeClr val="tx1"/>
                          </a:solidFill>
                          <a:latin typeface="Arial"/>
                        </a:defRPr>
                      </a:lvl1pPr>
                      <a:lvl2pPr marL="457200" algn="l" defTabSz="914400" rtl="0" eaLnBrk="1" latinLnBrk="1" hangingPunct="1">
                        <a:defRPr sz="1800" kern="1200">
                          <a:solidFill>
                            <a:schemeClr val="tx1"/>
                          </a:solidFill>
                          <a:latin typeface="Arial"/>
                        </a:defRPr>
                      </a:lvl2pPr>
                      <a:lvl3pPr marL="914400" algn="l" defTabSz="914400" rtl="0" eaLnBrk="1" latinLnBrk="1" hangingPunct="1">
                        <a:defRPr sz="1800" kern="1200">
                          <a:solidFill>
                            <a:schemeClr val="tx1"/>
                          </a:solidFill>
                          <a:latin typeface="Arial"/>
                        </a:defRPr>
                      </a:lvl3pPr>
                      <a:lvl4pPr marL="1371600" algn="l" defTabSz="914400" rtl="0" eaLnBrk="1" latinLnBrk="1" hangingPunct="1">
                        <a:defRPr sz="1800" kern="1200">
                          <a:solidFill>
                            <a:schemeClr val="tx1"/>
                          </a:solidFill>
                          <a:latin typeface="Arial"/>
                        </a:defRPr>
                      </a:lvl4pPr>
                      <a:lvl5pPr marL="1828800" algn="l" defTabSz="914400" rtl="0" eaLnBrk="1" latinLnBrk="1" hangingPunct="1">
                        <a:defRPr sz="1800" kern="1200">
                          <a:solidFill>
                            <a:schemeClr val="tx1"/>
                          </a:solidFill>
                          <a:latin typeface="Arial"/>
                        </a:defRPr>
                      </a:lvl5pPr>
                      <a:lvl6pPr marL="2286000" algn="l" defTabSz="914400" rtl="0" eaLnBrk="1" latinLnBrk="1" hangingPunct="1">
                        <a:defRPr sz="1800" kern="1200">
                          <a:solidFill>
                            <a:schemeClr val="tx1"/>
                          </a:solidFill>
                          <a:latin typeface="Arial"/>
                        </a:defRPr>
                      </a:lvl6pPr>
                      <a:lvl7pPr marL="2743200" algn="l" defTabSz="914400" rtl="0" eaLnBrk="1" latinLnBrk="1" hangingPunct="1">
                        <a:defRPr sz="1800" kern="1200">
                          <a:solidFill>
                            <a:schemeClr val="tx1"/>
                          </a:solidFill>
                          <a:latin typeface="Arial"/>
                        </a:defRPr>
                      </a:lvl7pPr>
                      <a:lvl8pPr marL="3200400" algn="l" defTabSz="914400" rtl="0" eaLnBrk="1" latinLnBrk="1" hangingPunct="1">
                        <a:defRPr sz="1800" kern="1200">
                          <a:solidFill>
                            <a:schemeClr val="tx1"/>
                          </a:solidFill>
                          <a:latin typeface="Arial"/>
                        </a:defRPr>
                      </a:lvl8pPr>
                      <a:lvl9pPr marL="3657600" algn="l" defTabSz="914400" rtl="0" eaLnBrk="1" latinLnBrk="1"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sym typeface="Symbol" pitchFamily="18" charset="2"/>
                        </a:rPr>
                        <a:t> </a:t>
                      </a:r>
                      <a:r>
                        <a:rPr kumimoji="0" lang="en-US" altLang="ko-KR" sz="1500" b="1" i="0" u="none" strike="noStrike" cap="none" normalizeH="0" baseline="0" dirty="0" smtClean="0">
                          <a:ln>
                            <a:noFill/>
                          </a:ln>
                          <a:solidFill>
                            <a:schemeClr val="tx1"/>
                          </a:solidFill>
                          <a:effectLst/>
                          <a:latin typeface="Times New Roman" pitchFamily="18" charset="0"/>
                          <a:ea typeface="굴림" pitchFamily="50" charset="-127"/>
                          <a:cs typeface="Times New Roman" pitchFamily="18" charset="0"/>
                        </a:rPr>
                        <a:t>10 %</a:t>
                      </a:r>
                    </a:p>
                  </a:txBody>
                  <a:tcPr horzOverflow="overflow">
                    <a:lnL w="12700" cap="flat" cmpd="sng" algn="ctr">
                      <a:solidFill>
                        <a:srgbClr val="000000"/>
                      </a:solidFill>
                      <a:prstDash val="solid"/>
                      <a:round/>
                      <a:headEnd type="none" w="med" len="med"/>
                      <a:tailEnd type="none" w="lg" len="lg"/>
                    </a:lnL>
                    <a:lnR w="28575" cap="flat" cmpd="sng" algn="ctr">
                      <a:solidFill>
                        <a:srgbClr val="000000"/>
                      </a:solidFill>
                      <a:prstDash val="solid"/>
                      <a:round/>
                      <a:headEnd type="none" w="med" len="med"/>
                      <a:tailEnd type="none" w="lg" len="lg"/>
                    </a:lnR>
                    <a:lnT w="12700" cap="flat" cmpd="sng" algn="ctr">
                      <a:solidFill>
                        <a:srgbClr val="000000"/>
                      </a:solidFill>
                      <a:prstDash val="solid"/>
                      <a:round/>
                      <a:headEnd type="none" w="med" len="med"/>
                      <a:tailEnd type="none" w="lg" len="lg"/>
                    </a:lnT>
                    <a:lnB w="28575" cap="flat" cmpd="sng" algn="ctr">
                      <a:solidFill>
                        <a:srgbClr val="000000"/>
                      </a:solidFill>
                      <a:prstDash val="solid"/>
                      <a:round/>
                      <a:headEnd type="none" w="med" len="med"/>
                      <a:tailEnd type="none" w="lg" len="lg"/>
                    </a:lnB>
                    <a:lnTlToBr>
                      <a:noFill/>
                    </a:lnTlToBr>
                    <a:lnBlToTr>
                      <a:noFill/>
                    </a:lnBlToTr>
                    <a:solidFill>
                      <a:schemeClr val="accent1"/>
                    </a:solidFill>
                  </a:tcPr>
                </a:tc>
              </a:tr>
            </a:tbl>
          </a:graphicData>
        </a:graphic>
      </p:graphicFrame>
      <p:sp>
        <p:nvSpPr>
          <p:cNvPr id="36" name="TextBox 7"/>
          <p:cNvSpPr txBox="1">
            <a:spLocks noChangeArrowheads="1"/>
          </p:cNvSpPr>
          <p:nvPr/>
        </p:nvSpPr>
        <p:spPr bwMode="auto">
          <a:xfrm>
            <a:off x="1074735" y="4267537"/>
            <a:ext cx="3140075" cy="323850"/>
          </a:xfrm>
          <a:prstGeom prst="rect">
            <a:avLst/>
          </a:prstGeom>
          <a:solidFill>
            <a:schemeClr val="accent1"/>
          </a:solidFill>
          <a:ln w="28575">
            <a:solidFill>
              <a:schemeClr val="tx1"/>
            </a:solidFill>
            <a:miter lim="800000"/>
            <a:headEnd/>
            <a:tailEnd/>
          </a:ln>
        </p:spPr>
        <p:txBody>
          <a:bodyPr>
            <a:spAutoFit/>
          </a:bodyPr>
          <a:lstStyle/>
          <a:p>
            <a:pPr algn="ctr" latinLnBrk="0"/>
            <a:r>
              <a:rPr kumimoji="0" lang="en-US" altLang="ko-KR" sz="1500" b="1" dirty="0">
                <a:latin typeface="Times New Roman" pitchFamily="18" charset="0"/>
                <a:ea typeface="맑은 고딕" pitchFamily="34" charset="-127"/>
                <a:cs typeface="Times New Roman" pitchFamily="18" charset="0"/>
              </a:rPr>
              <a:t>PHENIX RPC detector requirement</a:t>
            </a:r>
          </a:p>
        </p:txBody>
      </p:sp>
      <p:pic>
        <p:nvPicPr>
          <p:cNvPr id="40" name="Picture 4" descr="C:\Users\Young Jin Kim\Downloads\2.jpg"/>
          <p:cNvPicPr>
            <a:picLocks noChangeAspect="1" noChangeArrowheads="1"/>
          </p:cNvPicPr>
          <p:nvPr/>
        </p:nvPicPr>
        <p:blipFill>
          <a:blip r:embed="rId3" cstate="screen"/>
          <a:srcRect/>
          <a:stretch>
            <a:fillRect/>
          </a:stretch>
        </p:blipFill>
        <p:spPr bwMode="auto">
          <a:xfrm>
            <a:off x="5429256" y="2928934"/>
            <a:ext cx="3523843" cy="2643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15</a:t>
            </a:fld>
            <a:endParaRPr lang="en-SG" dirty="0"/>
          </a:p>
        </p:txBody>
      </p:sp>
      <p:sp>
        <p:nvSpPr>
          <p:cNvPr id="4" name="Text Box 6"/>
          <p:cNvSpPr txBox="1">
            <a:spLocks noChangeArrowheads="1"/>
          </p:cNvSpPr>
          <p:nvPr/>
        </p:nvSpPr>
        <p:spPr bwMode="auto">
          <a:xfrm>
            <a:off x="4857752" y="3848117"/>
            <a:ext cx="3870325" cy="1938337"/>
          </a:xfrm>
          <a:prstGeom prst="rect">
            <a:avLst/>
          </a:prstGeom>
          <a:solidFill>
            <a:schemeClr val="bg2">
              <a:lumMod val="90000"/>
            </a:schemeClr>
          </a:solidFill>
          <a:ln w="9525">
            <a:noFill/>
            <a:miter lim="800000"/>
            <a:headEnd/>
            <a:tailEnd/>
          </a:ln>
        </p:spPr>
        <p:txBody>
          <a:bodyPr>
            <a:spAutoFit/>
          </a:bodyPr>
          <a:lstStyle/>
          <a:p>
            <a:pPr latinLnBrk="0"/>
            <a:r>
              <a:rPr kumimoji="0" lang="en-US" altLang="ko-KR" sz="2000" dirty="0">
                <a:solidFill>
                  <a:srgbClr val="FF0000"/>
                </a:solidFill>
                <a:latin typeface="Times New Roman" pitchFamily="18" charset="0"/>
                <a:ea typeface="맑은 고딕" pitchFamily="34" charset="-127"/>
                <a:cs typeface="Times New Roman" pitchFamily="18" charset="0"/>
              </a:rPr>
              <a:t># of strips vs. noise rate</a:t>
            </a:r>
          </a:p>
          <a:p>
            <a:pPr lvl="1" latinLnBrk="0">
              <a:buFont typeface="Arial" pitchFamily="34" charset="0"/>
              <a:buChar char="•"/>
            </a:pPr>
            <a:r>
              <a:rPr kumimoji="0" lang="en-US" altLang="ko-KR" sz="2000" dirty="0">
                <a:latin typeface="Times New Roman" pitchFamily="18" charset="0"/>
                <a:ea typeface="맑은 고딕" pitchFamily="34" charset="-127"/>
                <a:cs typeface="Times New Roman" pitchFamily="18" charset="0"/>
              </a:rPr>
              <a:t>all 48 modules</a:t>
            </a:r>
          </a:p>
          <a:p>
            <a:pPr lvl="1" latinLnBrk="0">
              <a:buFont typeface="Arial" pitchFamily="34" charset="0"/>
              <a:buChar char="•"/>
            </a:pPr>
            <a:r>
              <a:rPr kumimoji="0" lang="en-US" altLang="ko-KR" sz="2000" dirty="0">
                <a:latin typeface="Times New Roman" pitchFamily="18" charset="0"/>
                <a:ea typeface="맑은 고딕" pitchFamily="34" charset="-127"/>
                <a:cs typeface="Times New Roman" pitchFamily="18" charset="0"/>
              </a:rPr>
              <a:t>H.V = 9.5 kV</a:t>
            </a:r>
          </a:p>
          <a:p>
            <a:pPr lvl="1" latinLnBrk="0">
              <a:buFont typeface="Arial" pitchFamily="34" charset="0"/>
              <a:buChar char="•"/>
            </a:pPr>
            <a:r>
              <a:rPr kumimoji="0" lang="en-US" altLang="ko-KR" sz="2000" dirty="0">
                <a:latin typeface="Times New Roman" pitchFamily="18" charset="0"/>
                <a:ea typeface="맑은 고딕" pitchFamily="34" charset="-127"/>
                <a:cs typeface="Times New Roman" pitchFamily="18" charset="0"/>
              </a:rPr>
              <a:t>FEE Threshold = 160 mV</a:t>
            </a:r>
          </a:p>
          <a:p>
            <a:pPr lvl="1" latinLnBrk="0">
              <a:buFont typeface="Wingdings" pitchFamily="2" charset="2"/>
              <a:buChar char="§"/>
            </a:pPr>
            <a:r>
              <a:rPr kumimoji="0" lang="en-US" altLang="ko-KR" sz="2000" dirty="0">
                <a:solidFill>
                  <a:schemeClr val="tx2"/>
                </a:solidFill>
                <a:latin typeface="Times New Roman" pitchFamily="18" charset="0"/>
                <a:ea typeface="맑은 고딕" pitchFamily="34" charset="-127"/>
                <a:cs typeface="Times New Roman" pitchFamily="18" charset="0"/>
              </a:rPr>
              <a:t>&lt;noise rate&gt; = 0.5154 Hz/cm</a:t>
            </a:r>
            <a:r>
              <a:rPr kumimoji="0" lang="en-US" altLang="ko-KR" sz="2000" baseline="30000" dirty="0">
                <a:solidFill>
                  <a:schemeClr val="tx2"/>
                </a:solidFill>
                <a:latin typeface="Times New Roman" pitchFamily="18" charset="0"/>
                <a:ea typeface="맑은 고딕" pitchFamily="34" charset="-127"/>
                <a:cs typeface="Times New Roman" pitchFamily="18" charset="0"/>
              </a:rPr>
              <a:t>2</a:t>
            </a:r>
          </a:p>
          <a:p>
            <a:pPr lvl="1" latinLnBrk="0">
              <a:buFont typeface="Wingdings" pitchFamily="2" charset="2"/>
              <a:buChar char="§"/>
            </a:pPr>
            <a:r>
              <a:rPr kumimoji="0" lang="en-US" altLang="ko-KR" sz="2000" dirty="0">
                <a:solidFill>
                  <a:schemeClr val="tx2"/>
                </a:solidFill>
                <a:latin typeface="Times New Roman" pitchFamily="18" charset="0"/>
                <a:ea typeface="맑은 고딕" pitchFamily="34" charset="-127"/>
                <a:cs typeface="Times New Roman" pitchFamily="18" charset="0"/>
              </a:rPr>
              <a:t>7 strips are over 10 Hz/cm</a:t>
            </a:r>
            <a:r>
              <a:rPr kumimoji="0" lang="en-US" altLang="ko-KR" sz="2000" baseline="30000" dirty="0">
                <a:solidFill>
                  <a:schemeClr val="tx2"/>
                </a:solidFill>
                <a:latin typeface="Times New Roman" pitchFamily="18" charset="0"/>
                <a:ea typeface="맑은 고딕" pitchFamily="34" charset="-127"/>
                <a:cs typeface="Times New Roman" pitchFamily="18" charset="0"/>
              </a:rPr>
              <a:t>2</a:t>
            </a:r>
            <a:endParaRPr kumimoji="0" lang="en-US" altLang="ko-KR" sz="2000" dirty="0">
              <a:solidFill>
                <a:schemeClr val="tx2"/>
              </a:solidFill>
              <a:latin typeface="Times New Roman" pitchFamily="18" charset="0"/>
              <a:ea typeface="맑은 고딕" pitchFamily="34" charset="-127"/>
              <a:cs typeface="Times New Roman" pitchFamily="18" charset="0"/>
            </a:endParaRPr>
          </a:p>
        </p:txBody>
      </p:sp>
      <p:pic>
        <p:nvPicPr>
          <p:cNvPr id="5" name="Picture 10" descr="2"/>
          <p:cNvPicPr>
            <a:picLocks noChangeAspect="1" noChangeArrowheads="1"/>
          </p:cNvPicPr>
          <p:nvPr/>
        </p:nvPicPr>
        <p:blipFill>
          <a:blip r:embed="rId2" cstate="screen"/>
          <a:srcRect/>
          <a:stretch>
            <a:fillRect/>
          </a:stretch>
        </p:blipFill>
        <p:spPr bwMode="auto">
          <a:xfrm>
            <a:off x="288000" y="3214686"/>
            <a:ext cx="4222750" cy="3060700"/>
          </a:xfrm>
          <a:prstGeom prst="rect">
            <a:avLst/>
          </a:prstGeom>
          <a:noFill/>
          <a:ln w="9525">
            <a:noFill/>
            <a:miter lim="800000"/>
            <a:headEnd/>
            <a:tailEnd/>
          </a:ln>
        </p:spPr>
      </p:pic>
      <p:pic>
        <p:nvPicPr>
          <p:cNvPr id="6" name="Picture 7" descr="8%20RPC3C14_asummary"/>
          <p:cNvPicPr>
            <a:picLocks noChangeAspect="1" noChangeArrowheads="1"/>
          </p:cNvPicPr>
          <p:nvPr/>
        </p:nvPicPr>
        <p:blipFill>
          <a:blip r:embed="rId3" cstate="screen"/>
          <a:srcRect l="3476" t="8955" r="5688" b="2687"/>
          <a:stretch>
            <a:fillRect/>
          </a:stretch>
        </p:blipFill>
        <p:spPr bwMode="auto">
          <a:xfrm>
            <a:off x="288000" y="214290"/>
            <a:ext cx="8391525"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49545"/>
            <a:ext cx="9000000" cy="830997"/>
          </a:xfrm>
          <a:solidFill>
            <a:srgbClr val="FFFF00"/>
          </a:solidFill>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effectLst/>
              </a:rPr>
              <a:t>Performance and aging of OPERA RPCs</a:t>
            </a:r>
            <a:br>
              <a:rPr lang="en-GB" sz="2400" dirty="0" smtClean="0">
                <a:effectLst/>
              </a:rPr>
            </a:br>
            <a:r>
              <a:rPr lang="en-GB" sz="2400" dirty="0" smtClean="0">
                <a:solidFill>
                  <a:srgbClr val="00B050"/>
                </a:solidFill>
                <a:effectLst/>
              </a:rPr>
              <a:t>A. </a:t>
            </a:r>
            <a:r>
              <a:rPr lang="en-GB" sz="2400" dirty="0" err="1" smtClean="0">
                <a:solidFill>
                  <a:srgbClr val="00B050"/>
                </a:solidFill>
                <a:effectLst/>
              </a:rPr>
              <a:t>Paoloni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16</a:t>
            </a:fld>
            <a:endParaRPr lang="en-SG" dirty="0"/>
          </a:p>
        </p:txBody>
      </p:sp>
      <p:grpSp>
        <p:nvGrpSpPr>
          <p:cNvPr id="7" name="Group 3"/>
          <p:cNvGrpSpPr>
            <a:grpSpLocks/>
          </p:cNvGrpSpPr>
          <p:nvPr/>
        </p:nvGrpSpPr>
        <p:grpSpPr bwMode="auto">
          <a:xfrm>
            <a:off x="5260943" y="2189143"/>
            <a:ext cx="2697163" cy="433388"/>
            <a:chOff x="3360" y="1424"/>
            <a:chExt cx="1699" cy="273"/>
          </a:xfrm>
        </p:grpSpPr>
        <p:sp>
          <p:nvSpPr>
            <p:cNvPr id="8" name="AutoShape 4"/>
            <p:cNvSpPr>
              <a:spLocks noChangeArrowheads="1"/>
            </p:cNvSpPr>
            <p:nvPr/>
          </p:nvSpPr>
          <p:spPr bwMode="auto">
            <a:xfrm>
              <a:off x="3360" y="1424"/>
              <a:ext cx="1700" cy="274"/>
            </a:xfrm>
            <a:prstGeom prst="roundRect">
              <a:avLst>
                <a:gd name="adj" fmla="val 361"/>
              </a:avLst>
            </a:prstGeom>
            <a:noFill/>
            <a:ln w="9525">
              <a:noFill/>
              <a:round/>
              <a:headEnd/>
              <a:tailEnd/>
            </a:ln>
          </p:spPr>
          <p:txBody>
            <a:bodyPr wrap="none" anchor="ctr"/>
            <a:lstStyle/>
            <a:p>
              <a:endParaRPr lang="en-SG"/>
            </a:p>
          </p:txBody>
        </p:sp>
        <p:grpSp>
          <p:nvGrpSpPr>
            <p:cNvPr id="9" name="Group 5"/>
            <p:cNvGrpSpPr>
              <a:grpSpLocks/>
            </p:cNvGrpSpPr>
            <p:nvPr/>
          </p:nvGrpSpPr>
          <p:grpSpPr bwMode="auto">
            <a:xfrm>
              <a:off x="3360" y="1424"/>
              <a:ext cx="1691" cy="265"/>
              <a:chOff x="3360" y="1424"/>
              <a:chExt cx="1691" cy="265"/>
            </a:xfrm>
          </p:grpSpPr>
          <p:sp>
            <p:nvSpPr>
              <p:cNvPr id="10" name="AutoShape 6"/>
              <p:cNvSpPr>
                <a:spLocks noChangeArrowheads="1"/>
              </p:cNvSpPr>
              <p:nvPr/>
            </p:nvSpPr>
            <p:spPr bwMode="auto">
              <a:xfrm>
                <a:off x="3360" y="1424"/>
                <a:ext cx="1691" cy="265"/>
              </a:xfrm>
              <a:prstGeom prst="roundRect">
                <a:avLst>
                  <a:gd name="adj" fmla="val 375"/>
                </a:avLst>
              </a:prstGeom>
              <a:noFill/>
              <a:ln w="9525">
                <a:noFill/>
                <a:round/>
                <a:headEnd/>
                <a:tailEnd/>
              </a:ln>
            </p:spPr>
            <p:txBody>
              <a:bodyPr wrap="none" anchor="ctr"/>
              <a:lstStyle/>
              <a:p>
                <a:endParaRPr lang="en-SG"/>
              </a:p>
            </p:txBody>
          </p:sp>
          <p:grpSp>
            <p:nvGrpSpPr>
              <p:cNvPr id="11" name="Group 7"/>
              <p:cNvGrpSpPr>
                <a:grpSpLocks/>
              </p:cNvGrpSpPr>
              <p:nvPr/>
            </p:nvGrpSpPr>
            <p:grpSpPr bwMode="auto">
              <a:xfrm>
                <a:off x="3360" y="1424"/>
                <a:ext cx="1683" cy="258"/>
                <a:chOff x="3360" y="1424"/>
                <a:chExt cx="1683" cy="258"/>
              </a:xfrm>
            </p:grpSpPr>
            <p:sp>
              <p:nvSpPr>
                <p:cNvPr id="12" name="AutoShape 8"/>
                <p:cNvSpPr>
                  <a:spLocks noChangeArrowheads="1"/>
                </p:cNvSpPr>
                <p:nvPr/>
              </p:nvSpPr>
              <p:spPr bwMode="auto">
                <a:xfrm>
                  <a:off x="3360" y="1424"/>
                  <a:ext cx="1683" cy="258"/>
                </a:xfrm>
                <a:prstGeom prst="roundRect">
                  <a:avLst>
                    <a:gd name="adj" fmla="val 384"/>
                  </a:avLst>
                </a:prstGeom>
                <a:noFill/>
                <a:ln w="9525">
                  <a:noFill/>
                  <a:round/>
                  <a:headEnd/>
                  <a:tailEnd/>
                </a:ln>
              </p:spPr>
              <p:txBody>
                <a:bodyPr wrap="none" anchor="ctr"/>
                <a:lstStyle/>
                <a:p>
                  <a:endParaRPr lang="en-SG"/>
                </a:p>
              </p:txBody>
            </p:sp>
            <p:grpSp>
              <p:nvGrpSpPr>
                <p:cNvPr id="13" name="Group 9"/>
                <p:cNvGrpSpPr>
                  <a:grpSpLocks/>
                </p:cNvGrpSpPr>
                <p:nvPr/>
              </p:nvGrpSpPr>
              <p:grpSpPr bwMode="auto">
                <a:xfrm>
                  <a:off x="3360" y="1424"/>
                  <a:ext cx="1676" cy="251"/>
                  <a:chOff x="3360" y="1424"/>
                  <a:chExt cx="1676" cy="251"/>
                </a:xfrm>
              </p:grpSpPr>
              <p:sp>
                <p:nvSpPr>
                  <p:cNvPr id="14" name="AutoShape 10"/>
                  <p:cNvSpPr>
                    <a:spLocks noChangeArrowheads="1"/>
                  </p:cNvSpPr>
                  <p:nvPr/>
                </p:nvSpPr>
                <p:spPr bwMode="auto">
                  <a:xfrm>
                    <a:off x="3360" y="1424"/>
                    <a:ext cx="1676" cy="251"/>
                  </a:xfrm>
                  <a:prstGeom prst="roundRect">
                    <a:avLst>
                      <a:gd name="adj" fmla="val 398"/>
                    </a:avLst>
                  </a:prstGeom>
                  <a:noFill/>
                  <a:ln w="9525">
                    <a:noFill/>
                    <a:round/>
                    <a:headEnd/>
                    <a:tailEnd/>
                  </a:ln>
                </p:spPr>
                <p:txBody>
                  <a:bodyPr wrap="none" anchor="ctr"/>
                  <a:lstStyle/>
                  <a:p>
                    <a:endParaRPr lang="en-SG"/>
                  </a:p>
                </p:txBody>
              </p:sp>
              <p:grpSp>
                <p:nvGrpSpPr>
                  <p:cNvPr id="15" name="Group 11"/>
                  <p:cNvGrpSpPr>
                    <a:grpSpLocks/>
                  </p:cNvGrpSpPr>
                  <p:nvPr/>
                </p:nvGrpSpPr>
                <p:grpSpPr bwMode="auto">
                  <a:xfrm>
                    <a:off x="3360" y="1424"/>
                    <a:ext cx="1669" cy="244"/>
                    <a:chOff x="3360" y="1424"/>
                    <a:chExt cx="1669" cy="244"/>
                  </a:xfrm>
                </p:grpSpPr>
                <p:sp>
                  <p:nvSpPr>
                    <p:cNvPr id="16" name="AutoShape 12"/>
                    <p:cNvSpPr>
                      <a:spLocks noChangeArrowheads="1"/>
                    </p:cNvSpPr>
                    <p:nvPr/>
                  </p:nvSpPr>
                  <p:spPr bwMode="auto">
                    <a:xfrm>
                      <a:off x="3360" y="1424"/>
                      <a:ext cx="1669" cy="244"/>
                    </a:xfrm>
                    <a:prstGeom prst="roundRect">
                      <a:avLst>
                        <a:gd name="adj" fmla="val 407"/>
                      </a:avLst>
                    </a:prstGeom>
                    <a:noFill/>
                    <a:ln w="9525">
                      <a:noFill/>
                      <a:round/>
                      <a:headEnd/>
                      <a:tailEnd/>
                    </a:ln>
                  </p:spPr>
                  <p:txBody>
                    <a:bodyPr wrap="none" anchor="ctr"/>
                    <a:lstStyle/>
                    <a:p>
                      <a:endParaRPr lang="en-SG"/>
                    </a:p>
                  </p:txBody>
                </p:sp>
                <p:grpSp>
                  <p:nvGrpSpPr>
                    <p:cNvPr id="17" name="Group 13"/>
                    <p:cNvGrpSpPr>
                      <a:grpSpLocks/>
                    </p:cNvGrpSpPr>
                    <p:nvPr/>
                  </p:nvGrpSpPr>
                  <p:grpSpPr bwMode="auto">
                    <a:xfrm>
                      <a:off x="3360" y="1424"/>
                      <a:ext cx="1664" cy="240"/>
                      <a:chOff x="3360" y="1424"/>
                      <a:chExt cx="1664" cy="240"/>
                    </a:xfrm>
                  </p:grpSpPr>
                  <p:sp>
                    <p:nvSpPr>
                      <p:cNvPr id="18" name="AutoShape 14"/>
                      <p:cNvSpPr>
                        <a:spLocks noChangeArrowheads="1"/>
                      </p:cNvSpPr>
                      <p:nvPr/>
                    </p:nvSpPr>
                    <p:spPr bwMode="auto">
                      <a:xfrm>
                        <a:off x="3360" y="1424"/>
                        <a:ext cx="1664" cy="240"/>
                      </a:xfrm>
                      <a:prstGeom prst="roundRect">
                        <a:avLst>
                          <a:gd name="adj" fmla="val 417"/>
                        </a:avLst>
                      </a:prstGeom>
                      <a:noFill/>
                      <a:ln w="9525">
                        <a:noFill/>
                        <a:round/>
                        <a:headEnd/>
                        <a:tailEnd/>
                      </a:ln>
                    </p:spPr>
                    <p:txBody>
                      <a:bodyPr wrap="none" anchor="ctr"/>
                      <a:lstStyle/>
                      <a:p>
                        <a:endParaRPr lang="en-SG"/>
                      </a:p>
                    </p:txBody>
                  </p:sp>
                  <p:grpSp>
                    <p:nvGrpSpPr>
                      <p:cNvPr id="19" name="Group 15"/>
                      <p:cNvGrpSpPr>
                        <a:grpSpLocks/>
                      </p:cNvGrpSpPr>
                      <p:nvPr/>
                    </p:nvGrpSpPr>
                    <p:grpSpPr bwMode="auto">
                      <a:xfrm>
                        <a:off x="3360" y="1424"/>
                        <a:ext cx="1660" cy="236"/>
                        <a:chOff x="3360" y="1424"/>
                        <a:chExt cx="1660" cy="236"/>
                      </a:xfrm>
                    </p:grpSpPr>
                    <p:sp>
                      <p:nvSpPr>
                        <p:cNvPr id="20" name="AutoShape 16"/>
                        <p:cNvSpPr>
                          <a:spLocks noChangeArrowheads="1"/>
                        </p:cNvSpPr>
                        <p:nvPr/>
                      </p:nvSpPr>
                      <p:spPr bwMode="auto">
                        <a:xfrm>
                          <a:off x="3360" y="1424"/>
                          <a:ext cx="1660" cy="236"/>
                        </a:xfrm>
                        <a:prstGeom prst="roundRect">
                          <a:avLst>
                            <a:gd name="adj" fmla="val 421"/>
                          </a:avLst>
                        </a:prstGeom>
                        <a:noFill/>
                        <a:ln w="9525">
                          <a:noFill/>
                          <a:round/>
                          <a:headEnd/>
                          <a:tailEnd/>
                        </a:ln>
                      </p:spPr>
                      <p:txBody>
                        <a:bodyPr wrap="none" anchor="ctr"/>
                        <a:lstStyle/>
                        <a:p>
                          <a:endParaRPr lang="en-SG"/>
                        </a:p>
                      </p:txBody>
                    </p:sp>
                    <p:grpSp>
                      <p:nvGrpSpPr>
                        <p:cNvPr id="21" name="Group 17"/>
                        <p:cNvGrpSpPr>
                          <a:grpSpLocks/>
                        </p:cNvGrpSpPr>
                        <p:nvPr/>
                      </p:nvGrpSpPr>
                      <p:grpSpPr bwMode="auto">
                        <a:xfrm>
                          <a:off x="3360" y="1424"/>
                          <a:ext cx="1656" cy="233"/>
                          <a:chOff x="3360" y="1424"/>
                          <a:chExt cx="1656" cy="233"/>
                        </a:xfrm>
                      </p:grpSpPr>
                      <p:sp>
                        <p:nvSpPr>
                          <p:cNvPr id="22" name="AutoShape 18"/>
                          <p:cNvSpPr>
                            <a:spLocks noChangeArrowheads="1"/>
                          </p:cNvSpPr>
                          <p:nvPr/>
                        </p:nvSpPr>
                        <p:spPr bwMode="auto">
                          <a:xfrm>
                            <a:off x="3360" y="1424"/>
                            <a:ext cx="1656" cy="233"/>
                          </a:xfrm>
                          <a:prstGeom prst="roundRect">
                            <a:avLst>
                              <a:gd name="adj" fmla="val 431"/>
                            </a:avLst>
                          </a:prstGeom>
                          <a:noFill/>
                          <a:ln w="9525">
                            <a:noFill/>
                            <a:round/>
                            <a:headEnd/>
                            <a:tailEnd/>
                          </a:ln>
                        </p:spPr>
                        <p:txBody>
                          <a:bodyPr wrap="none" anchor="ctr"/>
                          <a:lstStyle/>
                          <a:p>
                            <a:endParaRPr lang="en-SG"/>
                          </a:p>
                        </p:txBody>
                      </p:sp>
                      <p:grpSp>
                        <p:nvGrpSpPr>
                          <p:cNvPr id="23" name="Group 19"/>
                          <p:cNvGrpSpPr>
                            <a:grpSpLocks/>
                          </p:cNvGrpSpPr>
                          <p:nvPr/>
                        </p:nvGrpSpPr>
                        <p:grpSpPr bwMode="auto">
                          <a:xfrm>
                            <a:off x="3360" y="1424"/>
                            <a:ext cx="1654" cy="231"/>
                            <a:chOff x="3360" y="1424"/>
                            <a:chExt cx="1654" cy="231"/>
                          </a:xfrm>
                        </p:grpSpPr>
                        <p:sp>
                          <p:nvSpPr>
                            <p:cNvPr id="24" name="AutoShape 20"/>
                            <p:cNvSpPr>
                              <a:spLocks noChangeArrowheads="1"/>
                            </p:cNvSpPr>
                            <p:nvPr/>
                          </p:nvSpPr>
                          <p:spPr bwMode="auto">
                            <a:xfrm>
                              <a:off x="3360" y="1424"/>
                              <a:ext cx="1654" cy="231"/>
                            </a:xfrm>
                            <a:prstGeom prst="roundRect">
                              <a:avLst>
                                <a:gd name="adj" fmla="val 431"/>
                              </a:avLst>
                            </a:prstGeom>
                            <a:noFill/>
                            <a:ln w="9525">
                              <a:noFill/>
                              <a:round/>
                              <a:headEnd/>
                              <a:tailEnd/>
                            </a:ln>
                          </p:spPr>
                          <p:txBody>
                            <a:bodyPr wrap="none" anchor="ctr"/>
                            <a:lstStyle/>
                            <a:p>
                              <a:endParaRPr lang="en-SG"/>
                            </a:p>
                          </p:txBody>
                        </p:sp>
                        <p:grpSp>
                          <p:nvGrpSpPr>
                            <p:cNvPr id="25" name="Group 21"/>
                            <p:cNvGrpSpPr>
                              <a:grpSpLocks/>
                            </p:cNvGrpSpPr>
                            <p:nvPr/>
                          </p:nvGrpSpPr>
                          <p:grpSpPr bwMode="auto">
                            <a:xfrm>
                              <a:off x="3360" y="1424"/>
                              <a:ext cx="1653" cy="230"/>
                              <a:chOff x="3360" y="1424"/>
                              <a:chExt cx="1653" cy="230"/>
                            </a:xfrm>
                          </p:grpSpPr>
                          <p:sp>
                            <p:nvSpPr>
                              <p:cNvPr id="26" name="AutoShape 22"/>
                              <p:cNvSpPr>
                                <a:spLocks noChangeArrowheads="1"/>
                              </p:cNvSpPr>
                              <p:nvPr/>
                            </p:nvSpPr>
                            <p:spPr bwMode="auto">
                              <a:xfrm>
                                <a:off x="3360" y="1424"/>
                                <a:ext cx="1653" cy="230"/>
                              </a:xfrm>
                              <a:prstGeom prst="roundRect">
                                <a:avLst>
                                  <a:gd name="adj" fmla="val 431"/>
                                </a:avLst>
                              </a:prstGeom>
                              <a:noFill/>
                              <a:ln w="9525">
                                <a:noFill/>
                                <a:round/>
                                <a:headEnd/>
                                <a:tailEnd/>
                              </a:ln>
                            </p:spPr>
                            <p:txBody>
                              <a:bodyPr wrap="none" anchor="ctr"/>
                              <a:lstStyle/>
                              <a:p>
                                <a:endParaRPr lang="en-SG"/>
                              </a:p>
                            </p:txBody>
                          </p:sp>
                          <p:grpSp>
                            <p:nvGrpSpPr>
                              <p:cNvPr id="27" name="Group 23"/>
                              <p:cNvGrpSpPr>
                                <a:grpSpLocks/>
                              </p:cNvGrpSpPr>
                              <p:nvPr/>
                            </p:nvGrpSpPr>
                            <p:grpSpPr bwMode="auto">
                              <a:xfrm>
                                <a:off x="3360" y="1424"/>
                                <a:ext cx="1652" cy="230"/>
                                <a:chOff x="3360" y="1424"/>
                                <a:chExt cx="1652" cy="230"/>
                              </a:xfrm>
                            </p:grpSpPr>
                            <p:sp>
                              <p:nvSpPr>
                                <p:cNvPr id="28" name="AutoShape 24"/>
                                <p:cNvSpPr>
                                  <a:spLocks noChangeArrowheads="1"/>
                                </p:cNvSpPr>
                                <p:nvPr/>
                              </p:nvSpPr>
                              <p:spPr bwMode="auto">
                                <a:xfrm>
                                  <a:off x="3360" y="1424"/>
                                  <a:ext cx="1652" cy="230"/>
                                </a:xfrm>
                                <a:prstGeom prst="roundRect">
                                  <a:avLst>
                                    <a:gd name="adj" fmla="val 431"/>
                                  </a:avLst>
                                </a:prstGeom>
                                <a:noFill/>
                                <a:ln w="9525">
                                  <a:noFill/>
                                  <a:round/>
                                  <a:headEnd/>
                                  <a:tailEnd/>
                                </a:ln>
                              </p:spPr>
                              <p:txBody>
                                <a:bodyPr wrap="none" anchor="ctr"/>
                                <a:lstStyle/>
                                <a:p>
                                  <a:endParaRPr lang="en-SG"/>
                                </a:p>
                              </p:txBody>
                            </p:sp>
                            <p:sp>
                              <p:nvSpPr>
                                <p:cNvPr id="29" name="AutoShape 25"/>
                                <p:cNvSpPr>
                                  <a:spLocks noChangeArrowheads="1"/>
                                </p:cNvSpPr>
                                <p:nvPr/>
                              </p:nvSpPr>
                              <p:spPr bwMode="auto">
                                <a:xfrm>
                                  <a:off x="3360" y="1424"/>
                                  <a:ext cx="1652" cy="229"/>
                                </a:xfrm>
                                <a:prstGeom prst="roundRect">
                                  <a:avLst>
                                    <a:gd name="adj" fmla="val 435"/>
                                  </a:avLst>
                                </a:prstGeom>
                                <a:noFill/>
                                <a:ln w="9525">
                                  <a:noFill/>
                                  <a:round/>
                                  <a:headEnd/>
                                  <a:tailEnd/>
                                </a:ln>
                              </p:spPr>
                              <p:txBody>
                                <a:bodyPr wrap="none" lIns="81720" tIns="42480" rIns="81720" bIns="42480">
                                  <a:spAutoFit/>
                                </a:bodyPr>
                                <a:lstStyle/>
                                <a:p>
                                  <a:pPr hangingPunct="0">
                                    <a:lnSpc>
                                      <a:spcPct val="90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rgbClr val="FFFFFF"/>
                                      </a:solidFill>
                                      <a:latin typeface="Comic Sans MS" pitchFamily="66" charset="0"/>
                                    </a:rPr>
                                    <a:t>details of the first </a:t>
                                  </a:r>
                                </a:p>
                                <a:p>
                                  <a:pPr hangingPunct="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500" b="1">
                                      <a:solidFill>
                                        <a:srgbClr val="FFFFFF"/>
                                      </a:solidFill>
                                      <a:latin typeface="Comic Sans MS" pitchFamily="66" charset="0"/>
                                    </a:rPr>
                                    <a:t>spectrometer</a:t>
                                  </a:r>
                                </a:p>
                                <a:p>
                                  <a:pPr hangingPunct="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500" b="1">
                                    <a:solidFill>
                                      <a:srgbClr val="FFFFFF"/>
                                    </a:solidFill>
                                    <a:latin typeface="Comic Sans MS" pitchFamily="66" charset="0"/>
                                  </a:endParaRPr>
                                </a:p>
                              </p:txBody>
                            </p:sp>
                          </p:grpSp>
                        </p:grpSp>
                      </p:grpSp>
                    </p:grpSp>
                  </p:grpSp>
                </p:grpSp>
              </p:grpSp>
            </p:grpSp>
          </p:grpSp>
        </p:grpSp>
      </p:grpSp>
      <p:sp>
        <p:nvSpPr>
          <p:cNvPr id="30" name="Text Box 26"/>
          <p:cNvSpPr txBox="1">
            <a:spLocks noChangeArrowheads="1"/>
          </p:cNvSpPr>
          <p:nvPr/>
        </p:nvSpPr>
        <p:spPr bwMode="auto">
          <a:xfrm>
            <a:off x="97164" y="920420"/>
            <a:ext cx="5132387" cy="3473450"/>
          </a:xfrm>
          <a:prstGeom prst="rect">
            <a:avLst/>
          </a:prstGeom>
          <a:noFill/>
          <a:ln w="9525">
            <a:noFill/>
            <a:miter lim="800000"/>
            <a:headEnd/>
            <a:tailEnd/>
          </a:ln>
        </p:spPr>
        <p:txBody>
          <a:bodyPr lIns="0" tIns="0" rIns="0" bIns="0">
            <a:spAutoFit/>
          </a:bodyPr>
          <a:lstStyle/>
          <a:p>
            <a:pPr hangingPunct="0">
              <a:buClr>
                <a:srgbClr val="000000"/>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0080"/>
                </a:solidFill>
                <a:latin typeface="Times New Roman" pitchFamily="18" charset="0"/>
              </a:rPr>
              <a:t>Inside 2 cm gaps between iron slabs:</a:t>
            </a: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0080"/>
                </a:solidFill>
                <a:latin typeface="Times New Roman" pitchFamily="18" charset="0"/>
              </a:rPr>
              <a:t>Track reconstruction inside magnet </a:t>
            </a: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0080"/>
                </a:solidFill>
                <a:latin typeface="Times New Roman" pitchFamily="18" charset="0"/>
              </a:rPr>
              <a:t>Showers leakage measurement</a:t>
            </a: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0080"/>
                </a:solidFill>
                <a:latin typeface="Times New Roman" pitchFamily="18" charset="0"/>
              </a:rPr>
              <a:t>Trigger &amp; Timing for the drift tubes </a:t>
            </a:r>
          </a:p>
          <a:p>
            <a:pPr hangingPunct="0">
              <a:buClr>
                <a:srgbClr val="000000"/>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000" b="1" dirty="0">
              <a:solidFill>
                <a:srgbClr val="000080"/>
              </a:solidFill>
              <a:latin typeface="Times New Roman" pitchFamily="18" charset="0"/>
            </a:endParaRP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CC99"/>
                </a:solidFill>
                <a:latin typeface="Times New Roman" pitchFamily="18" charset="0"/>
              </a:rPr>
              <a:t>High resistivity bakelite electrodes (low rate expected): </a:t>
            </a:r>
            <a:r>
              <a:rPr lang="en-GB" sz="2000" b="1" dirty="0">
                <a:solidFill>
                  <a:srgbClr val="00CC99"/>
                </a:solidFill>
                <a:latin typeface="Symbol" pitchFamily="18" charset="2"/>
              </a:rPr>
              <a:t></a:t>
            </a:r>
            <a:r>
              <a:rPr lang="en-GB" sz="2000" b="1" baseline="33000" dirty="0">
                <a:solidFill>
                  <a:srgbClr val="00CC99"/>
                </a:solidFill>
                <a:latin typeface="Symbol" pitchFamily="18" charset="2"/>
              </a:rPr>
              <a:t></a:t>
            </a:r>
            <a:r>
              <a:rPr lang="en-GB" sz="2000" b="1" dirty="0">
                <a:solidFill>
                  <a:srgbClr val="00CC99"/>
                </a:solidFill>
                <a:latin typeface="Standard Symbols L" charset="2"/>
              </a:rPr>
              <a:t></a:t>
            </a:r>
            <a:r>
              <a:rPr lang="en-GB" sz="2000" b="1" dirty="0">
                <a:solidFill>
                  <a:srgbClr val="00CC99"/>
                </a:solidFill>
                <a:latin typeface="Symbol" pitchFamily="18" charset="2"/>
              </a:rPr>
              <a:t></a:t>
            </a:r>
            <a:r>
              <a:rPr lang="en-GB" sz="2000" b="1" dirty="0">
                <a:solidFill>
                  <a:srgbClr val="00CC99"/>
                </a:solidFill>
                <a:latin typeface="Times New Roman" pitchFamily="18" charset="0"/>
              </a:rPr>
              <a:t> cm  @ 20</a:t>
            </a:r>
            <a:r>
              <a:rPr lang="en-GB" sz="2000" b="1" baseline="33000" dirty="0">
                <a:solidFill>
                  <a:srgbClr val="00CC99"/>
                </a:solidFill>
                <a:latin typeface="Times New Roman" pitchFamily="18" charset="0"/>
              </a:rPr>
              <a:t>o</a:t>
            </a:r>
            <a:r>
              <a:rPr lang="en-GB" sz="2000" b="1" dirty="0">
                <a:solidFill>
                  <a:srgbClr val="00CC99"/>
                </a:solidFill>
                <a:latin typeface="Times New Roman" pitchFamily="18" charset="0"/>
              </a:rPr>
              <a:t>C</a:t>
            </a: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CC99"/>
                </a:solidFill>
                <a:latin typeface="Times New Roman" pitchFamily="18" charset="0"/>
              </a:rPr>
              <a:t>Special curved contour chambers</a:t>
            </a: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CC99"/>
                </a:solidFill>
                <a:latin typeface="Times New Roman" pitchFamily="18" charset="0"/>
              </a:rPr>
              <a:t>Streamer mode operation (large signals)</a:t>
            </a:r>
          </a:p>
          <a:p>
            <a:pPr hangingPunct="0">
              <a:buClr>
                <a:srgbClr val="000000"/>
              </a:buClr>
              <a:buSzPct val="45000"/>
              <a:buFont typeface="StarSymbo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CC99"/>
                </a:solidFill>
                <a:latin typeface="Times New Roman" pitchFamily="18" charset="0"/>
              </a:rPr>
              <a:t>Read-out by means of ~8 m strips with 2.6 (3.5) cm pitch for bending (orthogonal) view</a:t>
            </a:r>
          </a:p>
        </p:txBody>
      </p:sp>
      <p:grpSp>
        <p:nvGrpSpPr>
          <p:cNvPr id="31" name="Group 27"/>
          <p:cNvGrpSpPr>
            <a:grpSpLocks/>
          </p:cNvGrpSpPr>
          <p:nvPr/>
        </p:nvGrpSpPr>
        <p:grpSpPr bwMode="auto">
          <a:xfrm>
            <a:off x="214281" y="5668111"/>
            <a:ext cx="7462846" cy="612000"/>
            <a:chOff x="181" y="3510"/>
            <a:chExt cx="4701" cy="758"/>
          </a:xfrm>
        </p:grpSpPr>
        <p:sp>
          <p:nvSpPr>
            <p:cNvPr id="32" name="AutoShape 28"/>
            <p:cNvSpPr>
              <a:spLocks noChangeArrowheads="1"/>
            </p:cNvSpPr>
            <p:nvPr/>
          </p:nvSpPr>
          <p:spPr bwMode="auto">
            <a:xfrm>
              <a:off x="868" y="3750"/>
              <a:ext cx="4014" cy="518"/>
            </a:xfrm>
            <a:prstGeom prst="roundRect">
              <a:avLst>
                <a:gd name="adj" fmla="val 190"/>
              </a:avLst>
            </a:prstGeom>
            <a:noFill/>
            <a:ln w="9525">
              <a:noFill/>
              <a:round/>
              <a:headEnd/>
              <a:tailEnd/>
            </a:ln>
          </p:spPr>
          <p:txBody>
            <a:bodyPr wrap="none" anchor="ctr"/>
            <a:lstStyle/>
            <a:p>
              <a:endParaRPr lang="en-SG"/>
            </a:p>
          </p:txBody>
        </p:sp>
        <p:grpSp>
          <p:nvGrpSpPr>
            <p:cNvPr id="33" name="Group 29"/>
            <p:cNvGrpSpPr>
              <a:grpSpLocks/>
            </p:cNvGrpSpPr>
            <p:nvPr/>
          </p:nvGrpSpPr>
          <p:grpSpPr bwMode="auto">
            <a:xfrm>
              <a:off x="181" y="3510"/>
              <a:ext cx="4694" cy="748"/>
              <a:chOff x="181" y="3510"/>
              <a:chExt cx="4694" cy="748"/>
            </a:xfrm>
          </p:grpSpPr>
          <p:sp>
            <p:nvSpPr>
              <p:cNvPr id="34" name="AutoShape 30"/>
              <p:cNvSpPr>
                <a:spLocks noChangeArrowheads="1"/>
              </p:cNvSpPr>
              <p:nvPr/>
            </p:nvSpPr>
            <p:spPr bwMode="auto">
              <a:xfrm>
                <a:off x="868" y="3750"/>
                <a:ext cx="4007" cy="508"/>
              </a:xfrm>
              <a:prstGeom prst="roundRect">
                <a:avLst>
                  <a:gd name="adj" fmla="val 194"/>
                </a:avLst>
              </a:prstGeom>
              <a:noFill/>
              <a:ln w="9525">
                <a:noFill/>
                <a:round/>
                <a:headEnd/>
                <a:tailEnd/>
              </a:ln>
            </p:spPr>
            <p:txBody>
              <a:bodyPr wrap="none" anchor="ctr"/>
              <a:lstStyle/>
              <a:p>
                <a:endParaRPr lang="en-SG"/>
              </a:p>
            </p:txBody>
          </p:sp>
          <p:grpSp>
            <p:nvGrpSpPr>
              <p:cNvPr id="35" name="Group 31"/>
              <p:cNvGrpSpPr>
                <a:grpSpLocks/>
              </p:cNvGrpSpPr>
              <p:nvPr/>
            </p:nvGrpSpPr>
            <p:grpSpPr bwMode="auto">
              <a:xfrm>
                <a:off x="181" y="3510"/>
                <a:ext cx="4688" cy="740"/>
                <a:chOff x="181" y="3510"/>
                <a:chExt cx="4688" cy="740"/>
              </a:xfrm>
            </p:grpSpPr>
            <p:sp>
              <p:nvSpPr>
                <p:cNvPr id="36" name="AutoShape 32"/>
                <p:cNvSpPr>
                  <a:spLocks noChangeArrowheads="1"/>
                </p:cNvSpPr>
                <p:nvPr/>
              </p:nvSpPr>
              <p:spPr bwMode="auto">
                <a:xfrm>
                  <a:off x="868" y="3750"/>
                  <a:ext cx="4001" cy="500"/>
                </a:xfrm>
                <a:prstGeom prst="roundRect">
                  <a:avLst>
                    <a:gd name="adj" fmla="val 199"/>
                  </a:avLst>
                </a:prstGeom>
                <a:noFill/>
                <a:ln w="9525">
                  <a:noFill/>
                  <a:round/>
                  <a:headEnd/>
                  <a:tailEnd/>
                </a:ln>
              </p:spPr>
              <p:txBody>
                <a:bodyPr wrap="none" anchor="ctr"/>
                <a:lstStyle/>
                <a:p>
                  <a:endParaRPr lang="en-SG"/>
                </a:p>
              </p:txBody>
            </p:sp>
            <p:grpSp>
              <p:nvGrpSpPr>
                <p:cNvPr id="37" name="Group 33"/>
                <p:cNvGrpSpPr>
                  <a:grpSpLocks/>
                </p:cNvGrpSpPr>
                <p:nvPr/>
              </p:nvGrpSpPr>
              <p:grpSpPr bwMode="auto">
                <a:xfrm>
                  <a:off x="181" y="3510"/>
                  <a:ext cx="4683" cy="736"/>
                  <a:chOff x="181" y="3510"/>
                  <a:chExt cx="4683" cy="736"/>
                </a:xfrm>
              </p:grpSpPr>
              <p:sp>
                <p:nvSpPr>
                  <p:cNvPr id="38" name="AutoShape 34"/>
                  <p:cNvSpPr>
                    <a:spLocks noChangeArrowheads="1"/>
                  </p:cNvSpPr>
                  <p:nvPr/>
                </p:nvSpPr>
                <p:spPr bwMode="auto">
                  <a:xfrm>
                    <a:off x="868" y="3750"/>
                    <a:ext cx="3996" cy="496"/>
                  </a:xfrm>
                  <a:prstGeom prst="roundRect">
                    <a:avLst>
                      <a:gd name="adj" fmla="val 199"/>
                    </a:avLst>
                  </a:prstGeom>
                  <a:noFill/>
                  <a:ln w="9525">
                    <a:noFill/>
                    <a:round/>
                    <a:headEnd/>
                    <a:tailEnd/>
                  </a:ln>
                </p:spPr>
                <p:txBody>
                  <a:bodyPr wrap="none" anchor="ctr"/>
                  <a:lstStyle/>
                  <a:p>
                    <a:endParaRPr lang="en-SG"/>
                  </a:p>
                </p:txBody>
              </p:sp>
              <p:grpSp>
                <p:nvGrpSpPr>
                  <p:cNvPr id="39" name="Group 35"/>
                  <p:cNvGrpSpPr>
                    <a:grpSpLocks/>
                  </p:cNvGrpSpPr>
                  <p:nvPr/>
                </p:nvGrpSpPr>
                <p:grpSpPr bwMode="auto">
                  <a:xfrm>
                    <a:off x="181" y="3510"/>
                    <a:ext cx="4680" cy="733"/>
                    <a:chOff x="181" y="3510"/>
                    <a:chExt cx="4680" cy="733"/>
                  </a:xfrm>
                </p:grpSpPr>
                <p:sp>
                  <p:nvSpPr>
                    <p:cNvPr id="40" name="AutoShape 36"/>
                    <p:cNvSpPr>
                      <a:spLocks noChangeArrowheads="1"/>
                    </p:cNvSpPr>
                    <p:nvPr/>
                  </p:nvSpPr>
                  <p:spPr bwMode="auto">
                    <a:xfrm>
                      <a:off x="868" y="3750"/>
                      <a:ext cx="3993" cy="493"/>
                    </a:xfrm>
                    <a:prstGeom prst="roundRect">
                      <a:avLst>
                        <a:gd name="adj" fmla="val 199"/>
                      </a:avLst>
                    </a:prstGeom>
                    <a:noFill/>
                    <a:ln w="9525">
                      <a:noFill/>
                      <a:round/>
                      <a:headEnd/>
                      <a:tailEnd/>
                    </a:ln>
                  </p:spPr>
                  <p:txBody>
                    <a:bodyPr wrap="none" anchor="ctr"/>
                    <a:lstStyle/>
                    <a:p>
                      <a:endParaRPr lang="en-SG"/>
                    </a:p>
                  </p:txBody>
                </p:sp>
                <p:grpSp>
                  <p:nvGrpSpPr>
                    <p:cNvPr id="41" name="Group 37"/>
                    <p:cNvGrpSpPr>
                      <a:grpSpLocks/>
                    </p:cNvGrpSpPr>
                    <p:nvPr/>
                  </p:nvGrpSpPr>
                  <p:grpSpPr bwMode="auto">
                    <a:xfrm>
                      <a:off x="181" y="3510"/>
                      <a:ext cx="4678" cy="730"/>
                      <a:chOff x="181" y="3510"/>
                      <a:chExt cx="4678" cy="730"/>
                    </a:xfrm>
                  </p:grpSpPr>
                  <p:sp>
                    <p:nvSpPr>
                      <p:cNvPr id="42" name="AutoShape 38"/>
                      <p:cNvSpPr>
                        <a:spLocks noChangeArrowheads="1"/>
                      </p:cNvSpPr>
                      <p:nvPr/>
                    </p:nvSpPr>
                    <p:spPr bwMode="auto">
                      <a:xfrm>
                        <a:off x="868" y="3750"/>
                        <a:ext cx="3991" cy="490"/>
                      </a:xfrm>
                      <a:prstGeom prst="roundRect">
                        <a:avLst>
                          <a:gd name="adj" fmla="val 204"/>
                        </a:avLst>
                      </a:prstGeom>
                      <a:noFill/>
                      <a:ln w="9525">
                        <a:noFill/>
                        <a:round/>
                        <a:headEnd/>
                        <a:tailEnd/>
                      </a:ln>
                    </p:spPr>
                    <p:txBody>
                      <a:bodyPr wrap="none" anchor="ctr"/>
                      <a:lstStyle/>
                      <a:p>
                        <a:endParaRPr lang="en-SG"/>
                      </a:p>
                    </p:txBody>
                  </p:sp>
                  <p:grpSp>
                    <p:nvGrpSpPr>
                      <p:cNvPr id="43" name="Group 39"/>
                      <p:cNvGrpSpPr>
                        <a:grpSpLocks/>
                      </p:cNvGrpSpPr>
                      <p:nvPr/>
                    </p:nvGrpSpPr>
                    <p:grpSpPr bwMode="auto">
                      <a:xfrm>
                        <a:off x="181" y="3510"/>
                        <a:ext cx="4676" cy="729"/>
                        <a:chOff x="181" y="3510"/>
                        <a:chExt cx="4676" cy="729"/>
                      </a:xfrm>
                    </p:grpSpPr>
                    <p:sp>
                      <p:nvSpPr>
                        <p:cNvPr id="44" name="AutoShape 40"/>
                        <p:cNvSpPr>
                          <a:spLocks noChangeArrowheads="1"/>
                        </p:cNvSpPr>
                        <p:nvPr/>
                      </p:nvSpPr>
                      <p:spPr bwMode="auto">
                        <a:xfrm>
                          <a:off x="868" y="3750"/>
                          <a:ext cx="3989" cy="489"/>
                        </a:xfrm>
                        <a:prstGeom prst="roundRect">
                          <a:avLst>
                            <a:gd name="adj" fmla="val 204"/>
                          </a:avLst>
                        </a:prstGeom>
                        <a:noFill/>
                        <a:ln w="9525">
                          <a:noFill/>
                          <a:round/>
                          <a:headEnd/>
                          <a:tailEnd/>
                        </a:ln>
                      </p:spPr>
                      <p:txBody>
                        <a:bodyPr wrap="none" anchor="ctr"/>
                        <a:lstStyle/>
                        <a:p>
                          <a:endParaRPr lang="en-SG"/>
                        </a:p>
                      </p:txBody>
                    </p:sp>
                    <p:grpSp>
                      <p:nvGrpSpPr>
                        <p:cNvPr id="45" name="Group 41"/>
                        <p:cNvGrpSpPr>
                          <a:grpSpLocks/>
                        </p:cNvGrpSpPr>
                        <p:nvPr/>
                      </p:nvGrpSpPr>
                      <p:grpSpPr bwMode="auto">
                        <a:xfrm>
                          <a:off x="181" y="3510"/>
                          <a:ext cx="4676" cy="728"/>
                          <a:chOff x="181" y="3510"/>
                          <a:chExt cx="4676" cy="728"/>
                        </a:xfrm>
                      </p:grpSpPr>
                      <p:sp>
                        <p:nvSpPr>
                          <p:cNvPr id="46" name="AutoShape 42"/>
                          <p:cNvSpPr>
                            <a:spLocks noChangeArrowheads="1"/>
                          </p:cNvSpPr>
                          <p:nvPr/>
                        </p:nvSpPr>
                        <p:spPr bwMode="auto">
                          <a:xfrm>
                            <a:off x="868" y="3750"/>
                            <a:ext cx="3989" cy="488"/>
                          </a:xfrm>
                          <a:prstGeom prst="roundRect">
                            <a:avLst>
                              <a:gd name="adj" fmla="val 204"/>
                            </a:avLst>
                          </a:prstGeom>
                          <a:noFill/>
                          <a:ln w="9525">
                            <a:noFill/>
                            <a:round/>
                            <a:headEnd/>
                            <a:tailEnd/>
                          </a:ln>
                        </p:spPr>
                        <p:txBody>
                          <a:bodyPr wrap="none" anchor="ctr"/>
                          <a:lstStyle/>
                          <a:p>
                            <a:endParaRPr lang="en-SG"/>
                          </a:p>
                        </p:txBody>
                      </p:sp>
                      <p:sp>
                        <p:nvSpPr>
                          <p:cNvPr id="47" name="AutoShape 43"/>
                          <p:cNvSpPr>
                            <a:spLocks noChangeArrowheads="1"/>
                          </p:cNvSpPr>
                          <p:nvPr/>
                        </p:nvSpPr>
                        <p:spPr bwMode="auto">
                          <a:xfrm>
                            <a:off x="181" y="3510"/>
                            <a:ext cx="3988" cy="487"/>
                          </a:xfrm>
                          <a:prstGeom prst="roundRect">
                            <a:avLst>
                              <a:gd name="adj" fmla="val 204"/>
                            </a:avLst>
                          </a:prstGeom>
                          <a:noFill/>
                          <a:ln w="9525">
                            <a:noFill/>
                            <a:round/>
                            <a:headEnd/>
                            <a:tailEnd/>
                          </a:ln>
                        </p:spPr>
                        <p:txBody>
                          <a:bodyPr wrap="none" lIns="0" tIns="0" rIns="0" bIns="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8000"/>
                                </a:solidFill>
                                <a:latin typeface="Times New Roman" pitchFamily="18" charset="0"/>
                              </a:rPr>
                              <a:t>Total surface of the system ~ 3200 m</a:t>
                            </a:r>
                            <a:r>
                              <a:rPr lang="en-GB" sz="2200" b="1" baseline="33000" dirty="0">
                                <a:solidFill>
                                  <a:srgbClr val="008000"/>
                                </a:solidFill>
                                <a:latin typeface="Times New Roman" pitchFamily="18" charset="0"/>
                              </a:rPr>
                              <a:t>2</a:t>
                            </a:r>
                          </a:p>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8000"/>
                                </a:solidFill>
                                <a:latin typeface="Times New Roman" pitchFamily="18" charset="0"/>
                              </a:rPr>
                              <a:t>Number of digital electronics channels ~ 28000</a:t>
                            </a:r>
                          </a:p>
                        </p:txBody>
                      </p:sp>
                    </p:grpSp>
                  </p:grpSp>
                </p:grpSp>
              </p:grpSp>
            </p:grpSp>
          </p:grpSp>
        </p:grpSp>
      </p:grpSp>
      <p:grpSp>
        <p:nvGrpSpPr>
          <p:cNvPr id="48" name="Group 44"/>
          <p:cNvGrpSpPr>
            <a:grpSpLocks/>
          </p:cNvGrpSpPr>
          <p:nvPr/>
        </p:nvGrpSpPr>
        <p:grpSpPr bwMode="auto">
          <a:xfrm>
            <a:off x="6273768" y="4973618"/>
            <a:ext cx="1403350" cy="328613"/>
            <a:chOff x="3998" y="3178"/>
            <a:chExt cx="884" cy="207"/>
          </a:xfrm>
        </p:grpSpPr>
        <p:sp>
          <p:nvSpPr>
            <p:cNvPr id="49" name="AutoShape 45"/>
            <p:cNvSpPr>
              <a:spLocks noChangeArrowheads="1"/>
            </p:cNvSpPr>
            <p:nvPr/>
          </p:nvSpPr>
          <p:spPr bwMode="auto">
            <a:xfrm>
              <a:off x="3998" y="3178"/>
              <a:ext cx="885" cy="208"/>
            </a:xfrm>
            <a:prstGeom prst="roundRect">
              <a:avLst>
                <a:gd name="adj" fmla="val 477"/>
              </a:avLst>
            </a:prstGeom>
            <a:noFill/>
            <a:ln w="9525">
              <a:noFill/>
              <a:round/>
              <a:headEnd/>
              <a:tailEnd/>
            </a:ln>
          </p:spPr>
          <p:txBody>
            <a:bodyPr wrap="none" anchor="ctr"/>
            <a:lstStyle/>
            <a:p>
              <a:endParaRPr lang="en-SG"/>
            </a:p>
          </p:txBody>
        </p:sp>
        <p:grpSp>
          <p:nvGrpSpPr>
            <p:cNvPr id="50" name="Group 46"/>
            <p:cNvGrpSpPr>
              <a:grpSpLocks/>
            </p:cNvGrpSpPr>
            <p:nvPr/>
          </p:nvGrpSpPr>
          <p:grpSpPr bwMode="auto">
            <a:xfrm>
              <a:off x="3998" y="3178"/>
              <a:ext cx="882" cy="205"/>
              <a:chOff x="3998" y="3178"/>
              <a:chExt cx="882" cy="205"/>
            </a:xfrm>
          </p:grpSpPr>
          <p:sp>
            <p:nvSpPr>
              <p:cNvPr id="51" name="AutoShape 47"/>
              <p:cNvSpPr>
                <a:spLocks noChangeArrowheads="1"/>
              </p:cNvSpPr>
              <p:nvPr/>
            </p:nvSpPr>
            <p:spPr bwMode="auto">
              <a:xfrm>
                <a:off x="3998" y="3178"/>
                <a:ext cx="882" cy="205"/>
              </a:xfrm>
              <a:prstGeom prst="roundRect">
                <a:avLst>
                  <a:gd name="adj" fmla="val 486"/>
                </a:avLst>
              </a:prstGeom>
              <a:noFill/>
              <a:ln w="9525">
                <a:noFill/>
                <a:round/>
                <a:headEnd/>
                <a:tailEnd/>
              </a:ln>
            </p:spPr>
            <p:txBody>
              <a:bodyPr wrap="none" anchor="ctr"/>
              <a:lstStyle/>
              <a:p>
                <a:endParaRPr lang="en-SG"/>
              </a:p>
            </p:txBody>
          </p:sp>
          <p:grpSp>
            <p:nvGrpSpPr>
              <p:cNvPr id="52" name="Group 48"/>
              <p:cNvGrpSpPr>
                <a:grpSpLocks/>
              </p:cNvGrpSpPr>
              <p:nvPr/>
            </p:nvGrpSpPr>
            <p:grpSpPr bwMode="auto">
              <a:xfrm>
                <a:off x="3998" y="3178"/>
                <a:ext cx="881" cy="203"/>
                <a:chOff x="3998" y="3178"/>
                <a:chExt cx="881" cy="203"/>
              </a:xfrm>
            </p:grpSpPr>
            <p:sp>
              <p:nvSpPr>
                <p:cNvPr id="53" name="AutoShape 49"/>
                <p:cNvSpPr>
                  <a:spLocks noChangeArrowheads="1"/>
                </p:cNvSpPr>
                <p:nvPr/>
              </p:nvSpPr>
              <p:spPr bwMode="auto">
                <a:xfrm>
                  <a:off x="3998" y="3178"/>
                  <a:ext cx="881" cy="203"/>
                </a:xfrm>
                <a:prstGeom prst="roundRect">
                  <a:avLst>
                    <a:gd name="adj" fmla="val 491"/>
                  </a:avLst>
                </a:prstGeom>
                <a:noFill/>
                <a:ln w="9525">
                  <a:noFill/>
                  <a:round/>
                  <a:headEnd/>
                  <a:tailEnd/>
                </a:ln>
              </p:spPr>
              <p:txBody>
                <a:bodyPr wrap="none" anchor="ctr"/>
                <a:lstStyle/>
                <a:p>
                  <a:endParaRPr lang="en-SG"/>
                </a:p>
              </p:txBody>
            </p:sp>
            <p:grpSp>
              <p:nvGrpSpPr>
                <p:cNvPr id="54" name="Group 50"/>
                <p:cNvGrpSpPr>
                  <a:grpSpLocks/>
                </p:cNvGrpSpPr>
                <p:nvPr/>
              </p:nvGrpSpPr>
              <p:grpSpPr bwMode="auto">
                <a:xfrm>
                  <a:off x="3998" y="3178"/>
                  <a:ext cx="881" cy="202"/>
                  <a:chOff x="3998" y="3178"/>
                  <a:chExt cx="881" cy="202"/>
                </a:xfrm>
              </p:grpSpPr>
              <p:sp>
                <p:nvSpPr>
                  <p:cNvPr id="55" name="AutoShape 51"/>
                  <p:cNvSpPr>
                    <a:spLocks noChangeArrowheads="1"/>
                  </p:cNvSpPr>
                  <p:nvPr/>
                </p:nvSpPr>
                <p:spPr bwMode="auto">
                  <a:xfrm>
                    <a:off x="3998" y="3178"/>
                    <a:ext cx="881" cy="202"/>
                  </a:xfrm>
                  <a:prstGeom prst="roundRect">
                    <a:avLst>
                      <a:gd name="adj" fmla="val 491"/>
                    </a:avLst>
                  </a:prstGeom>
                  <a:noFill/>
                  <a:ln w="9525">
                    <a:noFill/>
                    <a:round/>
                    <a:headEnd/>
                    <a:tailEnd/>
                  </a:ln>
                </p:spPr>
                <p:txBody>
                  <a:bodyPr wrap="none" anchor="ctr"/>
                  <a:lstStyle/>
                  <a:p>
                    <a:endParaRPr lang="en-SG"/>
                  </a:p>
                </p:txBody>
              </p:sp>
              <p:grpSp>
                <p:nvGrpSpPr>
                  <p:cNvPr id="56" name="Group 52"/>
                  <p:cNvGrpSpPr>
                    <a:grpSpLocks/>
                  </p:cNvGrpSpPr>
                  <p:nvPr/>
                </p:nvGrpSpPr>
                <p:grpSpPr bwMode="auto">
                  <a:xfrm>
                    <a:off x="3998" y="3178"/>
                    <a:ext cx="880" cy="202"/>
                    <a:chOff x="3998" y="3178"/>
                    <a:chExt cx="880" cy="202"/>
                  </a:xfrm>
                </p:grpSpPr>
                <p:sp>
                  <p:nvSpPr>
                    <p:cNvPr id="57" name="AutoShape 53"/>
                    <p:cNvSpPr>
                      <a:spLocks noChangeArrowheads="1"/>
                    </p:cNvSpPr>
                    <p:nvPr/>
                  </p:nvSpPr>
                  <p:spPr bwMode="auto">
                    <a:xfrm>
                      <a:off x="3998" y="3178"/>
                      <a:ext cx="880" cy="202"/>
                    </a:xfrm>
                    <a:prstGeom prst="roundRect">
                      <a:avLst>
                        <a:gd name="adj" fmla="val 491"/>
                      </a:avLst>
                    </a:prstGeom>
                    <a:noFill/>
                    <a:ln w="9525">
                      <a:noFill/>
                      <a:round/>
                      <a:headEnd/>
                      <a:tailEnd/>
                    </a:ln>
                  </p:spPr>
                  <p:txBody>
                    <a:bodyPr wrap="none" anchor="ctr"/>
                    <a:lstStyle/>
                    <a:p>
                      <a:endParaRPr lang="en-SG"/>
                    </a:p>
                  </p:txBody>
                </p:sp>
                <p:sp>
                  <p:nvSpPr>
                    <p:cNvPr id="58" name="AutoShape 54"/>
                    <p:cNvSpPr>
                      <a:spLocks noChangeArrowheads="1"/>
                    </p:cNvSpPr>
                    <p:nvPr/>
                  </p:nvSpPr>
                  <p:spPr bwMode="auto">
                    <a:xfrm>
                      <a:off x="3998" y="3178"/>
                      <a:ext cx="879" cy="202"/>
                    </a:xfrm>
                    <a:prstGeom prst="roundRect">
                      <a:avLst>
                        <a:gd name="adj" fmla="val 491"/>
                      </a:avLst>
                    </a:prstGeom>
                    <a:noFill/>
                    <a:ln w="9525">
                      <a:noFill/>
                      <a:round/>
                      <a:headEnd/>
                      <a:tailEnd/>
                    </a:ln>
                  </p:spPr>
                  <p:txBody>
                    <a:bodyPr wrap="none" lIns="90000" tIns="46800" rIns="90000" bIns="46800">
                      <a:spAutoFit/>
                    </a:bodyPr>
                    <a:lstStyle/>
                    <a:p>
                      <a:pPr>
                        <a:lnSpc>
                          <a:spcPct val="90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latin typeface="Comic Sans MS" pitchFamily="66" charset="0"/>
                        </a:rPr>
                        <a:t>8.75 meters</a:t>
                      </a:r>
                    </a:p>
                  </p:txBody>
                </p:sp>
              </p:grpSp>
            </p:grpSp>
          </p:grpSp>
        </p:grpSp>
      </p:grpSp>
      <p:grpSp>
        <p:nvGrpSpPr>
          <p:cNvPr id="59" name="Group 55"/>
          <p:cNvGrpSpPr>
            <a:grpSpLocks/>
          </p:cNvGrpSpPr>
          <p:nvPr/>
        </p:nvGrpSpPr>
        <p:grpSpPr bwMode="auto">
          <a:xfrm>
            <a:off x="5038693" y="2711431"/>
            <a:ext cx="328613" cy="1066800"/>
            <a:chOff x="3220" y="1753"/>
            <a:chExt cx="207" cy="672"/>
          </a:xfrm>
        </p:grpSpPr>
        <p:sp>
          <p:nvSpPr>
            <p:cNvPr id="60" name="AutoShape 56"/>
            <p:cNvSpPr>
              <a:spLocks noChangeArrowheads="1"/>
            </p:cNvSpPr>
            <p:nvPr/>
          </p:nvSpPr>
          <p:spPr bwMode="auto">
            <a:xfrm rot="16200000">
              <a:off x="2988" y="1988"/>
              <a:ext cx="671" cy="208"/>
            </a:xfrm>
            <a:prstGeom prst="roundRect">
              <a:avLst>
                <a:gd name="adj" fmla="val 477"/>
              </a:avLst>
            </a:prstGeom>
            <a:noFill/>
            <a:ln w="9525">
              <a:noFill/>
              <a:round/>
              <a:headEnd/>
              <a:tailEnd/>
            </a:ln>
          </p:spPr>
          <p:txBody>
            <a:bodyPr wrap="none" anchor="ctr"/>
            <a:lstStyle/>
            <a:p>
              <a:endParaRPr lang="en-SG"/>
            </a:p>
          </p:txBody>
        </p:sp>
        <p:grpSp>
          <p:nvGrpSpPr>
            <p:cNvPr id="61" name="Group 57"/>
            <p:cNvGrpSpPr>
              <a:grpSpLocks/>
            </p:cNvGrpSpPr>
            <p:nvPr/>
          </p:nvGrpSpPr>
          <p:grpSpPr bwMode="auto">
            <a:xfrm>
              <a:off x="3220" y="1753"/>
              <a:ext cx="205" cy="669"/>
              <a:chOff x="3220" y="1753"/>
              <a:chExt cx="205" cy="669"/>
            </a:xfrm>
          </p:grpSpPr>
          <p:sp>
            <p:nvSpPr>
              <p:cNvPr id="62" name="AutoShape 58"/>
              <p:cNvSpPr>
                <a:spLocks noChangeArrowheads="1"/>
              </p:cNvSpPr>
              <p:nvPr/>
            </p:nvSpPr>
            <p:spPr bwMode="auto">
              <a:xfrm rot="16200000">
                <a:off x="2989" y="1986"/>
                <a:ext cx="667" cy="205"/>
              </a:xfrm>
              <a:prstGeom prst="roundRect">
                <a:avLst>
                  <a:gd name="adj" fmla="val 486"/>
                </a:avLst>
              </a:prstGeom>
              <a:noFill/>
              <a:ln w="9525">
                <a:noFill/>
                <a:round/>
                <a:headEnd/>
                <a:tailEnd/>
              </a:ln>
            </p:spPr>
            <p:txBody>
              <a:bodyPr wrap="none" anchor="ctr"/>
              <a:lstStyle/>
              <a:p>
                <a:endParaRPr lang="en-SG"/>
              </a:p>
            </p:txBody>
          </p:sp>
          <p:grpSp>
            <p:nvGrpSpPr>
              <p:cNvPr id="63" name="Group 59"/>
              <p:cNvGrpSpPr>
                <a:grpSpLocks/>
              </p:cNvGrpSpPr>
              <p:nvPr/>
            </p:nvGrpSpPr>
            <p:grpSpPr bwMode="auto">
              <a:xfrm>
                <a:off x="3220" y="1753"/>
                <a:ext cx="205" cy="666"/>
                <a:chOff x="3220" y="1753"/>
                <a:chExt cx="205" cy="666"/>
              </a:xfrm>
            </p:grpSpPr>
            <p:sp>
              <p:nvSpPr>
                <p:cNvPr id="64" name="AutoShape 60"/>
                <p:cNvSpPr>
                  <a:spLocks noChangeArrowheads="1"/>
                </p:cNvSpPr>
                <p:nvPr/>
              </p:nvSpPr>
              <p:spPr bwMode="auto">
                <a:xfrm rot="16200000">
                  <a:off x="2990" y="1984"/>
                  <a:ext cx="665" cy="205"/>
                </a:xfrm>
                <a:prstGeom prst="roundRect">
                  <a:avLst>
                    <a:gd name="adj" fmla="val 486"/>
                  </a:avLst>
                </a:prstGeom>
                <a:noFill/>
                <a:ln w="9525">
                  <a:noFill/>
                  <a:round/>
                  <a:headEnd/>
                  <a:tailEnd/>
                </a:ln>
              </p:spPr>
              <p:txBody>
                <a:bodyPr wrap="none" anchor="ctr"/>
                <a:lstStyle/>
                <a:p>
                  <a:endParaRPr lang="en-SG"/>
                </a:p>
              </p:txBody>
            </p:sp>
            <p:grpSp>
              <p:nvGrpSpPr>
                <p:cNvPr id="65" name="Group 61"/>
                <p:cNvGrpSpPr>
                  <a:grpSpLocks/>
                </p:cNvGrpSpPr>
                <p:nvPr/>
              </p:nvGrpSpPr>
              <p:grpSpPr bwMode="auto">
                <a:xfrm>
                  <a:off x="3220" y="1753"/>
                  <a:ext cx="204" cy="664"/>
                  <a:chOff x="3220" y="1753"/>
                  <a:chExt cx="204" cy="664"/>
                </a:xfrm>
              </p:grpSpPr>
              <p:sp>
                <p:nvSpPr>
                  <p:cNvPr id="66" name="AutoShape 62"/>
                  <p:cNvSpPr>
                    <a:spLocks noChangeArrowheads="1"/>
                  </p:cNvSpPr>
                  <p:nvPr/>
                </p:nvSpPr>
                <p:spPr bwMode="auto">
                  <a:xfrm rot="16200000">
                    <a:off x="2990" y="1983"/>
                    <a:ext cx="664" cy="204"/>
                  </a:xfrm>
                  <a:prstGeom prst="roundRect">
                    <a:avLst>
                      <a:gd name="adj" fmla="val 486"/>
                    </a:avLst>
                  </a:prstGeom>
                  <a:noFill/>
                  <a:ln w="9525">
                    <a:noFill/>
                    <a:round/>
                    <a:headEnd/>
                    <a:tailEnd/>
                  </a:ln>
                </p:spPr>
                <p:txBody>
                  <a:bodyPr wrap="none" anchor="ctr"/>
                  <a:lstStyle/>
                  <a:p>
                    <a:endParaRPr lang="en-SG"/>
                  </a:p>
                </p:txBody>
              </p:sp>
              <p:grpSp>
                <p:nvGrpSpPr>
                  <p:cNvPr id="67" name="Group 63"/>
                  <p:cNvGrpSpPr>
                    <a:grpSpLocks/>
                  </p:cNvGrpSpPr>
                  <p:nvPr/>
                </p:nvGrpSpPr>
                <p:grpSpPr bwMode="auto">
                  <a:xfrm>
                    <a:off x="3220" y="1753"/>
                    <a:ext cx="203" cy="664"/>
                    <a:chOff x="3220" y="1753"/>
                    <a:chExt cx="203" cy="664"/>
                  </a:xfrm>
                </p:grpSpPr>
                <p:sp>
                  <p:nvSpPr>
                    <p:cNvPr id="68" name="AutoShape 64"/>
                    <p:cNvSpPr>
                      <a:spLocks noChangeArrowheads="1"/>
                    </p:cNvSpPr>
                    <p:nvPr/>
                  </p:nvSpPr>
                  <p:spPr bwMode="auto">
                    <a:xfrm rot="16200000">
                      <a:off x="2990" y="1983"/>
                      <a:ext cx="664" cy="203"/>
                    </a:xfrm>
                    <a:prstGeom prst="roundRect">
                      <a:avLst>
                        <a:gd name="adj" fmla="val 491"/>
                      </a:avLst>
                    </a:prstGeom>
                    <a:noFill/>
                    <a:ln w="9525">
                      <a:noFill/>
                      <a:round/>
                      <a:headEnd/>
                      <a:tailEnd/>
                    </a:ln>
                  </p:spPr>
                  <p:txBody>
                    <a:bodyPr wrap="none" anchor="ctr"/>
                    <a:lstStyle/>
                    <a:p>
                      <a:endParaRPr lang="en-SG"/>
                    </a:p>
                  </p:txBody>
                </p:sp>
                <p:sp>
                  <p:nvSpPr>
                    <p:cNvPr id="69" name="AutoShape 65"/>
                    <p:cNvSpPr>
                      <a:spLocks noChangeArrowheads="1"/>
                    </p:cNvSpPr>
                    <p:nvPr/>
                  </p:nvSpPr>
                  <p:spPr bwMode="auto">
                    <a:xfrm rot="16200000">
                      <a:off x="2989" y="1984"/>
                      <a:ext cx="664" cy="202"/>
                    </a:xfrm>
                    <a:prstGeom prst="roundRect">
                      <a:avLst>
                        <a:gd name="adj" fmla="val 491"/>
                      </a:avLst>
                    </a:prstGeom>
                    <a:noFill/>
                    <a:ln w="9525">
                      <a:noFill/>
                      <a:round/>
                      <a:headEnd/>
                      <a:tailEnd/>
                    </a:ln>
                  </p:spPr>
                  <p:txBody>
                    <a:bodyPr wrap="none" lIns="90000" tIns="46800" rIns="90000" bIns="46800">
                      <a:spAutoFit/>
                    </a:bodyPr>
                    <a:lstStyle/>
                    <a:p>
                      <a:pPr>
                        <a:lnSpc>
                          <a:spcPct val="90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latin typeface="Comic Sans MS" pitchFamily="66" charset="0"/>
                        </a:rPr>
                        <a:t>8 meters</a:t>
                      </a:r>
                    </a:p>
                  </p:txBody>
                </p:sp>
              </p:grpSp>
            </p:grpSp>
          </p:grpSp>
        </p:grpSp>
      </p:grpSp>
      <p:pic>
        <p:nvPicPr>
          <p:cNvPr id="70" name="Picture 66"/>
          <p:cNvPicPr>
            <a:picLocks noChangeAspect="1" noChangeArrowheads="1"/>
          </p:cNvPicPr>
          <p:nvPr/>
        </p:nvPicPr>
        <p:blipFill>
          <a:blip r:embed="rId2" cstate="screen"/>
          <a:srcRect/>
          <a:stretch>
            <a:fillRect/>
          </a:stretch>
        </p:blipFill>
        <p:spPr bwMode="auto">
          <a:xfrm>
            <a:off x="5311743" y="1779568"/>
            <a:ext cx="3706813" cy="3257550"/>
          </a:xfrm>
          <a:prstGeom prst="rect">
            <a:avLst/>
          </a:prstGeom>
          <a:noFill/>
        </p:spPr>
      </p:pic>
      <p:grpSp>
        <p:nvGrpSpPr>
          <p:cNvPr id="71" name="Group 67"/>
          <p:cNvGrpSpPr>
            <a:grpSpLocks/>
          </p:cNvGrpSpPr>
          <p:nvPr/>
        </p:nvGrpSpPr>
        <p:grpSpPr bwMode="auto">
          <a:xfrm>
            <a:off x="4854606" y="1000108"/>
            <a:ext cx="4146550" cy="715963"/>
            <a:chOff x="2942" y="722"/>
            <a:chExt cx="2612" cy="451"/>
          </a:xfrm>
        </p:grpSpPr>
        <p:sp>
          <p:nvSpPr>
            <p:cNvPr id="72" name="AutoShape 68"/>
            <p:cNvSpPr>
              <a:spLocks noChangeArrowheads="1"/>
            </p:cNvSpPr>
            <p:nvPr/>
          </p:nvSpPr>
          <p:spPr bwMode="auto">
            <a:xfrm>
              <a:off x="2946" y="722"/>
              <a:ext cx="2608" cy="447"/>
            </a:xfrm>
            <a:prstGeom prst="roundRect">
              <a:avLst>
                <a:gd name="adj" fmla="val 222"/>
              </a:avLst>
            </a:prstGeom>
            <a:noFill/>
            <a:ln w="9360">
              <a:solidFill>
                <a:srgbClr val="0000FF"/>
              </a:solidFill>
              <a:round/>
              <a:headEnd/>
              <a:tailEnd/>
            </a:ln>
          </p:spPr>
          <p:txBody>
            <a:bodyPr wrap="none" anchor="ctr" anchorCtr="0"/>
            <a:lstStyle/>
            <a:p>
              <a:endParaRPr lang="en-SG"/>
            </a:p>
          </p:txBody>
        </p:sp>
        <p:sp>
          <p:nvSpPr>
            <p:cNvPr id="73" name="Text Box 69"/>
            <p:cNvSpPr txBox="1">
              <a:spLocks noChangeArrowheads="1"/>
            </p:cNvSpPr>
            <p:nvPr/>
          </p:nvSpPr>
          <p:spPr bwMode="auto">
            <a:xfrm>
              <a:off x="2942" y="722"/>
              <a:ext cx="2608" cy="451"/>
            </a:xfrm>
            <a:prstGeom prst="rect">
              <a:avLst/>
            </a:prstGeom>
            <a:noFill/>
            <a:ln w="9525">
              <a:noFill/>
              <a:miter lim="800000"/>
              <a:headEnd/>
              <a:tailEnd/>
            </a:ln>
          </p:spPr>
          <p:txBody>
            <a:bodyPr lIns="90000" tIns="46800" rIns="90000" bIns="46800" anchor="ctr" anchorCtr="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3333CC"/>
                  </a:solidFill>
                  <a:latin typeface="Times New Roman" pitchFamily="18" charset="0"/>
                </a:rPr>
                <a:t>1 layer = 21 RPCs of size (2.9*1.1) m²</a:t>
              </a:r>
            </a:p>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3333CC"/>
                  </a:solidFill>
                  <a:latin typeface="Times New Roman" pitchFamily="18" charset="0"/>
                </a:rPr>
                <a:t>1 spectrometer = 504 RPCs/XPCs </a:t>
              </a:r>
            </a:p>
          </p:txBody>
        </p:sp>
      </p:grpSp>
      <p:sp>
        <p:nvSpPr>
          <p:cNvPr id="74" name="AutoShape 70"/>
          <p:cNvSpPr>
            <a:spLocks noChangeArrowheads="1"/>
          </p:cNvSpPr>
          <p:nvPr/>
        </p:nvSpPr>
        <p:spPr bwMode="auto">
          <a:xfrm>
            <a:off x="5370481" y="2295506"/>
            <a:ext cx="3649662" cy="490537"/>
          </a:xfrm>
          <a:prstGeom prst="roundRect">
            <a:avLst>
              <a:gd name="adj" fmla="val 324"/>
            </a:avLst>
          </a:prstGeom>
          <a:noFill/>
          <a:ln w="18360">
            <a:solidFill>
              <a:srgbClr val="800000"/>
            </a:solidFill>
            <a:round/>
            <a:headEnd/>
            <a:tailEnd/>
          </a:ln>
        </p:spPr>
        <p:txBody>
          <a:bodyPr wrap="none" anchor="ctr"/>
          <a:lstStyle/>
          <a:p>
            <a:endParaRPr lang="en-SG"/>
          </a:p>
        </p:txBody>
      </p:sp>
      <p:grpSp>
        <p:nvGrpSpPr>
          <p:cNvPr id="75" name="Group 71"/>
          <p:cNvGrpSpPr>
            <a:grpSpLocks/>
          </p:cNvGrpSpPr>
          <p:nvPr/>
        </p:nvGrpSpPr>
        <p:grpSpPr bwMode="auto">
          <a:xfrm>
            <a:off x="5683218" y="2393931"/>
            <a:ext cx="2909888" cy="312737"/>
            <a:chOff x="3626" y="1553"/>
            <a:chExt cx="1833" cy="197"/>
          </a:xfrm>
        </p:grpSpPr>
        <p:sp>
          <p:nvSpPr>
            <p:cNvPr id="76" name="AutoShape 72"/>
            <p:cNvSpPr>
              <a:spLocks noChangeArrowheads="1"/>
            </p:cNvSpPr>
            <p:nvPr/>
          </p:nvSpPr>
          <p:spPr bwMode="auto">
            <a:xfrm>
              <a:off x="3626" y="1553"/>
              <a:ext cx="1834" cy="198"/>
            </a:xfrm>
            <a:prstGeom prst="roundRect">
              <a:avLst>
                <a:gd name="adj" fmla="val 505"/>
              </a:avLst>
            </a:prstGeom>
            <a:noFill/>
            <a:ln w="9525">
              <a:noFill/>
              <a:round/>
              <a:headEnd/>
              <a:tailEnd/>
            </a:ln>
          </p:spPr>
          <p:txBody>
            <a:bodyPr wrap="none" anchor="ctr"/>
            <a:lstStyle/>
            <a:p>
              <a:endParaRPr lang="en-SG"/>
            </a:p>
          </p:txBody>
        </p:sp>
        <p:sp>
          <p:nvSpPr>
            <p:cNvPr id="77" name="AutoShape 73"/>
            <p:cNvSpPr>
              <a:spLocks noChangeArrowheads="1"/>
            </p:cNvSpPr>
            <p:nvPr/>
          </p:nvSpPr>
          <p:spPr bwMode="auto">
            <a:xfrm>
              <a:off x="3626" y="1553"/>
              <a:ext cx="1834" cy="198"/>
            </a:xfrm>
            <a:prstGeom prst="roundRect">
              <a:avLst>
                <a:gd name="adj" fmla="val 505"/>
              </a:avLst>
            </a:prstGeom>
            <a:noFill/>
            <a:ln w="9525">
              <a:noFill/>
              <a:round/>
              <a:headEnd/>
              <a:tailEnd/>
            </a:ln>
          </p:spPr>
          <p:txBody>
            <a:bodyPr wrap="none" lIns="0" tIns="0" rIns="0" bIns="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800000"/>
                  </a:solidFill>
                  <a:latin typeface="Times New Roman" pitchFamily="18" charset="0"/>
                </a:rPr>
                <a:t>1 row= basic unit for HV/gas</a:t>
              </a:r>
            </a:p>
          </p:txBody>
        </p:sp>
      </p:grpSp>
      <p:pic>
        <p:nvPicPr>
          <p:cNvPr id="78" name="Picture 74"/>
          <p:cNvPicPr>
            <a:picLocks noChangeAspect="1" noChangeArrowheads="1"/>
          </p:cNvPicPr>
          <p:nvPr/>
        </p:nvPicPr>
        <p:blipFill>
          <a:blip r:embed="rId3" cstate="screen"/>
          <a:srcRect/>
          <a:stretch>
            <a:fillRect/>
          </a:stretch>
        </p:blipFill>
        <p:spPr bwMode="auto">
          <a:xfrm>
            <a:off x="234918" y="4556140"/>
            <a:ext cx="4773613" cy="944562"/>
          </a:xfrm>
          <a:prstGeom prst="rect">
            <a:avLst/>
          </a:prstGeom>
          <a:noFill/>
        </p:spPr>
      </p:pic>
      <p:grpSp>
        <p:nvGrpSpPr>
          <p:cNvPr id="79" name="Group 75"/>
          <p:cNvGrpSpPr>
            <a:grpSpLocks/>
          </p:cNvGrpSpPr>
          <p:nvPr/>
        </p:nvGrpSpPr>
        <p:grpSpPr bwMode="auto">
          <a:xfrm>
            <a:off x="2124043" y="4500577"/>
            <a:ext cx="1189038" cy="320675"/>
            <a:chOff x="1384" y="3014"/>
            <a:chExt cx="749" cy="202"/>
          </a:xfrm>
        </p:grpSpPr>
        <p:sp>
          <p:nvSpPr>
            <p:cNvPr id="80" name="AutoShape 76"/>
            <p:cNvSpPr>
              <a:spLocks noChangeArrowheads="1"/>
            </p:cNvSpPr>
            <p:nvPr/>
          </p:nvSpPr>
          <p:spPr bwMode="auto">
            <a:xfrm>
              <a:off x="1384" y="3014"/>
              <a:ext cx="750" cy="203"/>
            </a:xfrm>
            <a:prstGeom prst="roundRect">
              <a:avLst>
                <a:gd name="adj" fmla="val 491"/>
              </a:avLst>
            </a:prstGeom>
            <a:noFill/>
            <a:ln w="9525">
              <a:noFill/>
              <a:round/>
              <a:headEnd/>
              <a:tailEnd/>
            </a:ln>
          </p:spPr>
          <p:txBody>
            <a:bodyPr wrap="none" anchor="ctr"/>
            <a:lstStyle/>
            <a:p>
              <a:endParaRPr lang="en-SG"/>
            </a:p>
          </p:txBody>
        </p:sp>
        <p:grpSp>
          <p:nvGrpSpPr>
            <p:cNvPr id="81" name="Group 77"/>
            <p:cNvGrpSpPr>
              <a:grpSpLocks/>
            </p:cNvGrpSpPr>
            <p:nvPr/>
          </p:nvGrpSpPr>
          <p:grpSpPr bwMode="auto">
            <a:xfrm>
              <a:off x="1384" y="3014"/>
              <a:ext cx="742" cy="195"/>
              <a:chOff x="1384" y="3014"/>
              <a:chExt cx="742" cy="195"/>
            </a:xfrm>
          </p:grpSpPr>
          <p:sp>
            <p:nvSpPr>
              <p:cNvPr id="82" name="AutoShape 78"/>
              <p:cNvSpPr>
                <a:spLocks noChangeArrowheads="1"/>
              </p:cNvSpPr>
              <p:nvPr/>
            </p:nvSpPr>
            <p:spPr bwMode="auto">
              <a:xfrm>
                <a:off x="1384" y="3014"/>
                <a:ext cx="742" cy="195"/>
              </a:xfrm>
              <a:prstGeom prst="roundRect">
                <a:avLst>
                  <a:gd name="adj" fmla="val 514"/>
                </a:avLst>
              </a:prstGeom>
              <a:noFill/>
              <a:ln w="9525">
                <a:noFill/>
                <a:round/>
                <a:headEnd/>
                <a:tailEnd/>
              </a:ln>
            </p:spPr>
            <p:txBody>
              <a:bodyPr wrap="none" anchor="ctr"/>
              <a:lstStyle/>
              <a:p>
                <a:endParaRPr lang="en-SG"/>
              </a:p>
            </p:txBody>
          </p:sp>
          <p:grpSp>
            <p:nvGrpSpPr>
              <p:cNvPr id="83" name="Group 79"/>
              <p:cNvGrpSpPr>
                <a:grpSpLocks/>
              </p:cNvGrpSpPr>
              <p:nvPr/>
            </p:nvGrpSpPr>
            <p:grpSpPr bwMode="auto">
              <a:xfrm>
                <a:off x="1384" y="3014"/>
                <a:ext cx="738" cy="188"/>
                <a:chOff x="1384" y="3014"/>
                <a:chExt cx="738" cy="188"/>
              </a:xfrm>
            </p:grpSpPr>
            <p:sp>
              <p:nvSpPr>
                <p:cNvPr id="84" name="AutoShape 80"/>
                <p:cNvSpPr>
                  <a:spLocks noChangeArrowheads="1"/>
                </p:cNvSpPr>
                <p:nvPr/>
              </p:nvSpPr>
              <p:spPr bwMode="auto">
                <a:xfrm>
                  <a:off x="1384" y="3014"/>
                  <a:ext cx="738" cy="188"/>
                </a:xfrm>
                <a:prstGeom prst="roundRect">
                  <a:avLst>
                    <a:gd name="adj" fmla="val 528"/>
                  </a:avLst>
                </a:prstGeom>
                <a:noFill/>
                <a:ln w="9525">
                  <a:noFill/>
                  <a:round/>
                  <a:headEnd/>
                  <a:tailEnd/>
                </a:ln>
              </p:spPr>
              <p:txBody>
                <a:bodyPr wrap="none" anchor="ctr"/>
                <a:lstStyle/>
                <a:p>
                  <a:endParaRPr lang="en-SG"/>
                </a:p>
              </p:txBody>
            </p:sp>
            <p:grpSp>
              <p:nvGrpSpPr>
                <p:cNvPr id="85" name="Group 81"/>
                <p:cNvGrpSpPr>
                  <a:grpSpLocks/>
                </p:cNvGrpSpPr>
                <p:nvPr/>
              </p:nvGrpSpPr>
              <p:grpSpPr bwMode="auto">
                <a:xfrm>
                  <a:off x="1384" y="3014"/>
                  <a:ext cx="732" cy="182"/>
                  <a:chOff x="1384" y="3014"/>
                  <a:chExt cx="732" cy="182"/>
                </a:xfrm>
              </p:grpSpPr>
              <p:sp>
                <p:nvSpPr>
                  <p:cNvPr id="86" name="AutoShape 82"/>
                  <p:cNvSpPr>
                    <a:spLocks noChangeArrowheads="1"/>
                  </p:cNvSpPr>
                  <p:nvPr/>
                </p:nvSpPr>
                <p:spPr bwMode="auto">
                  <a:xfrm>
                    <a:off x="1384" y="3014"/>
                    <a:ext cx="732" cy="182"/>
                  </a:xfrm>
                  <a:prstGeom prst="roundRect">
                    <a:avLst>
                      <a:gd name="adj" fmla="val 546"/>
                    </a:avLst>
                  </a:prstGeom>
                  <a:noFill/>
                  <a:ln w="9525">
                    <a:noFill/>
                    <a:round/>
                    <a:headEnd/>
                    <a:tailEnd/>
                  </a:ln>
                </p:spPr>
                <p:txBody>
                  <a:bodyPr wrap="none" anchor="ctr"/>
                  <a:lstStyle/>
                  <a:p>
                    <a:endParaRPr lang="en-SG"/>
                  </a:p>
                </p:txBody>
              </p:sp>
              <p:grpSp>
                <p:nvGrpSpPr>
                  <p:cNvPr id="87" name="Group 83"/>
                  <p:cNvGrpSpPr>
                    <a:grpSpLocks/>
                  </p:cNvGrpSpPr>
                  <p:nvPr/>
                </p:nvGrpSpPr>
                <p:grpSpPr bwMode="auto">
                  <a:xfrm>
                    <a:off x="1384" y="3014"/>
                    <a:ext cx="726" cy="177"/>
                    <a:chOff x="1384" y="3014"/>
                    <a:chExt cx="726" cy="177"/>
                  </a:xfrm>
                </p:grpSpPr>
                <p:sp>
                  <p:nvSpPr>
                    <p:cNvPr id="88" name="AutoShape 84"/>
                    <p:cNvSpPr>
                      <a:spLocks noChangeArrowheads="1"/>
                    </p:cNvSpPr>
                    <p:nvPr/>
                  </p:nvSpPr>
                  <p:spPr bwMode="auto">
                    <a:xfrm>
                      <a:off x="1384" y="3014"/>
                      <a:ext cx="726" cy="177"/>
                    </a:xfrm>
                    <a:prstGeom prst="roundRect">
                      <a:avLst>
                        <a:gd name="adj" fmla="val 565"/>
                      </a:avLst>
                    </a:prstGeom>
                    <a:noFill/>
                    <a:ln w="9525">
                      <a:noFill/>
                      <a:round/>
                      <a:headEnd/>
                      <a:tailEnd/>
                    </a:ln>
                  </p:spPr>
                  <p:txBody>
                    <a:bodyPr wrap="none" anchor="ctr"/>
                    <a:lstStyle/>
                    <a:p>
                      <a:endParaRPr lang="en-SG"/>
                    </a:p>
                  </p:txBody>
                </p:sp>
                <p:grpSp>
                  <p:nvGrpSpPr>
                    <p:cNvPr id="89" name="Group 85"/>
                    <p:cNvGrpSpPr>
                      <a:grpSpLocks/>
                    </p:cNvGrpSpPr>
                    <p:nvPr/>
                  </p:nvGrpSpPr>
                  <p:grpSpPr bwMode="auto">
                    <a:xfrm>
                      <a:off x="1384" y="3014"/>
                      <a:ext cx="721" cy="173"/>
                      <a:chOff x="1384" y="3014"/>
                      <a:chExt cx="721" cy="173"/>
                    </a:xfrm>
                  </p:grpSpPr>
                  <p:sp>
                    <p:nvSpPr>
                      <p:cNvPr id="90" name="AutoShape 86"/>
                      <p:cNvSpPr>
                        <a:spLocks noChangeArrowheads="1"/>
                      </p:cNvSpPr>
                      <p:nvPr/>
                    </p:nvSpPr>
                    <p:spPr bwMode="auto">
                      <a:xfrm>
                        <a:off x="1384" y="3014"/>
                        <a:ext cx="721" cy="173"/>
                      </a:xfrm>
                      <a:prstGeom prst="roundRect">
                        <a:avLst>
                          <a:gd name="adj" fmla="val 579"/>
                        </a:avLst>
                      </a:prstGeom>
                      <a:noFill/>
                      <a:ln w="9525">
                        <a:noFill/>
                        <a:round/>
                        <a:headEnd/>
                        <a:tailEnd/>
                      </a:ln>
                    </p:spPr>
                    <p:txBody>
                      <a:bodyPr wrap="none" anchor="ctr"/>
                      <a:lstStyle/>
                      <a:p>
                        <a:endParaRPr lang="en-SG"/>
                      </a:p>
                    </p:txBody>
                  </p:sp>
                  <p:grpSp>
                    <p:nvGrpSpPr>
                      <p:cNvPr id="91" name="Group 87"/>
                      <p:cNvGrpSpPr>
                        <a:grpSpLocks/>
                      </p:cNvGrpSpPr>
                      <p:nvPr/>
                    </p:nvGrpSpPr>
                    <p:grpSpPr bwMode="auto">
                      <a:xfrm>
                        <a:off x="1384" y="3014"/>
                        <a:ext cx="718" cy="171"/>
                        <a:chOff x="1384" y="3014"/>
                        <a:chExt cx="718" cy="171"/>
                      </a:xfrm>
                    </p:grpSpPr>
                    <p:sp>
                      <p:nvSpPr>
                        <p:cNvPr id="92" name="AutoShape 88"/>
                        <p:cNvSpPr>
                          <a:spLocks noChangeArrowheads="1"/>
                        </p:cNvSpPr>
                        <p:nvPr/>
                      </p:nvSpPr>
                      <p:spPr bwMode="auto">
                        <a:xfrm>
                          <a:off x="1384" y="3014"/>
                          <a:ext cx="718" cy="171"/>
                        </a:xfrm>
                        <a:prstGeom prst="roundRect">
                          <a:avLst>
                            <a:gd name="adj" fmla="val 588"/>
                          </a:avLst>
                        </a:prstGeom>
                        <a:noFill/>
                        <a:ln w="9525">
                          <a:noFill/>
                          <a:round/>
                          <a:headEnd/>
                          <a:tailEnd/>
                        </a:ln>
                      </p:spPr>
                      <p:txBody>
                        <a:bodyPr wrap="none" anchor="ctr"/>
                        <a:lstStyle/>
                        <a:p>
                          <a:endParaRPr lang="en-SG"/>
                        </a:p>
                      </p:txBody>
                    </p:sp>
                    <p:grpSp>
                      <p:nvGrpSpPr>
                        <p:cNvPr id="93" name="Group 89"/>
                        <p:cNvGrpSpPr>
                          <a:grpSpLocks/>
                        </p:cNvGrpSpPr>
                        <p:nvPr/>
                      </p:nvGrpSpPr>
                      <p:grpSpPr bwMode="auto">
                        <a:xfrm>
                          <a:off x="1384" y="3014"/>
                          <a:ext cx="715" cy="169"/>
                          <a:chOff x="1384" y="3014"/>
                          <a:chExt cx="715" cy="169"/>
                        </a:xfrm>
                      </p:grpSpPr>
                      <p:sp>
                        <p:nvSpPr>
                          <p:cNvPr id="94" name="AutoShape 90"/>
                          <p:cNvSpPr>
                            <a:spLocks noChangeArrowheads="1"/>
                          </p:cNvSpPr>
                          <p:nvPr/>
                        </p:nvSpPr>
                        <p:spPr bwMode="auto">
                          <a:xfrm>
                            <a:off x="1384" y="3014"/>
                            <a:ext cx="715" cy="169"/>
                          </a:xfrm>
                          <a:prstGeom prst="roundRect">
                            <a:avLst>
                              <a:gd name="adj" fmla="val 593"/>
                            </a:avLst>
                          </a:prstGeom>
                          <a:noFill/>
                          <a:ln w="9525">
                            <a:noFill/>
                            <a:round/>
                            <a:headEnd/>
                            <a:tailEnd/>
                          </a:ln>
                        </p:spPr>
                        <p:txBody>
                          <a:bodyPr wrap="none" anchor="ctr"/>
                          <a:lstStyle/>
                          <a:p>
                            <a:endParaRPr lang="en-SG"/>
                          </a:p>
                        </p:txBody>
                      </p:sp>
                      <p:grpSp>
                        <p:nvGrpSpPr>
                          <p:cNvPr id="95" name="Group 91"/>
                          <p:cNvGrpSpPr>
                            <a:grpSpLocks/>
                          </p:cNvGrpSpPr>
                          <p:nvPr/>
                        </p:nvGrpSpPr>
                        <p:grpSpPr bwMode="auto">
                          <a:xfrm>
                            <a:off x="1384" y="3014"/>
                            <a:ext cx="714" cy="168"/>
                            <a:chOff x="1384" y="3014"/>
                            <a:chExt cx="714" cy="168"/>
                          </a:xfrm>
                        </p:grpSpPr>
                        <p:sp>
                          <p:nvSpPr>
                            <p:cNvPr id="96" name="AutoShape 92"/>
                            <p:cNvSpPr>
                              <a:spLocks noChangeArrowheads="1"/>
                            </p:cNvSpPr>
                            <p:nvPr/>
                          </p:nvSpPr>
                          <p:spPr bwMode="auto">
                            <a:xfrm>
                              <a:off x="1384" y="3014"/>
                              <a:ext cx="714" cy="168"/>
                            </a:xfrm>
                            <a:prstGeom prst="roundRect">
                              <a:avLst>
                                <a:gd name="adj" fmla="val 593"/>
                              </a:avLst>
                            </a:prstGeom>
                            <a:noFill/>
                            <a:ln w="9525">
                              <a:noFill/>
                              <a:round/>
                              <a:headEnd/>
                              <a:tailEnd/>
                            </a:ln>
                          </p:spPr>
                          <p:txBody>
                            <a:bodyPr wrap="none" anchor="ctr"/>
                            <a:lstStyle/>
                            <a:p>
                              <a:endParaRPr lang="en-SG"/>
                            </a:p>
                          </p:txBody>
                        </p:sp>
                        <p:grpSp>
                          <p:nvGrpSpPr>
                            <p:cNvPr id="97" name="Group 93"/>
                            <p:cNvGrpSpPr>
                              <a:grpSpLocks/>
                            </p:cNvGrpSpPr>
                            <p:nvPr/>
                          </p:nvGrpSpPr>
                          <p:grpSpPr bwMode="auto">
                            <a:xfrm>
                              <a:off x="1384" y="3014"/>
                              <a:ext cx="714" cy="167"/>
                              <a:chOff x="1384" y="3014"/>
                              <a:chExt cx="714" cy="167"/>
                            </a:xfrm>
                          </p:grpSpPr>
                          <p:sp>
                            <p:nvSpPr>
                              <p:cNvPr id="98" name="AutoShape 94"/>
                              <p:cNvSpPr>
                                <a:spLocks noChangeArrowheads="1"/>
                              </p:cNvSpPr>
                              <p:nvPr/>
                            </p:nvSpPr>
                            <p:spPr bwMode="auto">
                              <a:xfrm>
                                <a:off x="1384" y="3014"/>
                                <a:ext cx="714" cy="167"/>
                              </a:xfrm>
                              <a:prstGeom prst="roundRect">
                                <a:avLst>
                                  <a:gd name="adj" fmla="val 602"/>
                                </a:avLst>
                              </a:prstGeom>
                              <a:noFill/>
                              <a:ln w="9525">
                                <a:noFill/>
                                <a:round/>
                                <a:headEnd/>
                                <a:tailEnd/>
                              </a:ln>
                            </p:spPr>
                            <p:txBody>
                              <a:bodyPr wrap="none" anchor="ctr"/>
                              <a:lstStyle/>
                              <a:p>
                                <a:endParaRPr lang="en-SG"/>
                              </a:p>
                            </p:txBody>
                          </p:sp>
                          <p:sp>
                            <p:nvSpPr>
                              <p:cNvPr id="99" name="AutoShape 95"/>
                              <p:cNvSpPr>
                                <a:spLocks noChangeArrowheads="1"/>
                              </p:cNvSpPr>
                              <p:nvPr/>
                            </p:nvSpPr>
                            <p:spPr bwMode="auto">
                              <a:xfrm>
                                <a:off x="1384" y="3014"/>
                                <a:ext cx="714" cy="166"/>
                              </a:xfrm>
                              <a:prstGeom prst="roundRect">
                                <a:avLst>
                                  <a:gd name="adj" fmla="val 602"/>
                                </a:avLst>
                              </a:prstGeom>
                              <a:noFill/>
                              <a:ln w="9525">
                                <a:noFill/>
                                <a:round/>
                                <a:headEnd/>
                                <a:tailEnd/>
                              </a:ln>
                            </p:spPr>
                            <p:txBody>
                              <a:bodyPr wrap="none" lIns="90000" tIns="46800" rIns="90000" bIns="4680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000000"/>
                                    </a:solidFill>
                                    <a:latin typeface="Times New Roman" pitchFamily="18" charset="0"/>
                                  </a:rPr>
                                  <a:t>RPC sketch</a:t>
                                </a:r>
                              </a:p>
                            </p:txBody>
                          </p:sp>
                        </p:grpSp>
                      </p:grpSp>
                    </p:grpSp>
                  </p:grpSp>
                </p:grpSp>
              </p:grpSp>
            </p:grpSp>
          </p:gr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17</a:t>
            </a:fld>
            <a:endParaRPr lang="en-SG" dirty="0"/>
          </a:p>
        </p:txBody>
      </p:sp>
      <p:sp>
        <p:nvSpPr>
          <p:cNvPr id="4" name="Rectangle 2"/>
          <p:cNvSpPr txBox="1">
            <a:spLocks noChangeArrowheads="1"/>
          </p:cNvSpPr>
          <p:nvPr/>
        </p:nvSpPr>
        <p:spPr>
          <a:xfrm>
            <a:off x="642910" y="357166"/>
            <a:ext cx="4171952" cy="504000"/>
          </a:xfrm>
          <a:prstGeom prst="rect">
            <a:avLst/>
          </a:prstGeom>
          <a:ln/>
        </p:spPr>
        <p:txBody>
          <a:bodyPr lIns="90000" tIns="46800" rIns="90000" bIns="46800"/>
          <a:lstStyle/>
          <a:p>
            <a:pPr marL="0" marR="0" lvl="0" indent="0" algn="ctr" defTabSz="457200" rtl="0" eaLnBrk="1" fontAlgn="auto" latinLnBrk="0" hangingPunct="1">
              <a:lnSpc>
                <a:spcPct val="100000"/>
              </a:lnSpc>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i="0" u="none" strike="noStrike" kern="1200" cap="none" spc="0" normalizeH="0" baseline="0" noProof="0" dirty="0" smtClean="0">
                <a:ln>
                  <a:noFill/>
                </a:ln>
                <a:solidFill>
                  <a:srgbClr val="FF0000"/>
                </a:solidFill>
                <a:effectLst/>
                <a:uLnTx/>
                <a:uFillTx/>
                <a:latin typeface="+mj-lt"/>
                <a:ea typeface="+mj-ea"/>
                <a:cs typeface="+mj-cs"/>
              </a:rPr>
              <a:t>RPC Front End Card</a:t>
            </a:r>
            <a:endParaRPr kumimoji="0" lang="en-GB" sz="2800" i="0" u="none" strike="noStrike" kern="1200" cap="none" spc="0" normalizeH="0" baseline="0" noProof="0" dirty="0">
              <a:ln>
                <a:noFill/>
              </a:ln>
              <a:solidFill>
                <a:srgbClr val="FF0000"/>
              </a:solidFill>
              <a:effectLst/>
              <a:uLnTx/>
              <a:uFillTx/>
              <a:latin typeface="+mj-lt"/>
              <a:ea typeface="+mj-ea"/>
              <a:cs typeface="+mj-cs"/>
            </a:endParaRPr>
          </a:p>
        </p:txBody>
      </p:sp>
      <p:grpSp>
        <p:nvGrpSpPr>
          <p:cNvPr id="5" name="Group 3"/>
          <p:cNvGrpSpPr>
            <a:grpSpLocks/>
          </p:cNvGrpSpPr>
          <p:nvPr/>
        </p:nvGrpSpPr>
        <p:grpSpPr bwMode="auto">
          <a:xfrm>
            <a:off x="244490" y="1611295"/>
            <a:ext cx="6399212" cy="4740275"/>
            <a:chOff x="25" y="1298"/>
            <a:chExt cx="4031" cy="2986"/>
          </a:xfrm>
        </p:grpSpPr>
        <p:pic>
          <p:nvPicPr>
            <p:cNvPr id="6" name="Picture 4"/>
            <p:cNvPicPr>
              <a:picLocks noChangeAspect="1" noChangeArrowheads="1"/>
            </p:cNvPicPr>
            <p:nvPr/>
          </p:nvPicPr>
          <p:blipFill>
            <a:blip r:embed="rId2" cstate="screen"/>
            <a:srcRect l="6667"/>
            <a:stretch>
              <a:fillRect/>
            </a:stretch>
          </p:blipFill>
          <p:spPr bwMode="auto">
            <a:xfrm>
              <a:off x="25" y="1298"/>
              <a:ext cx="4032" cy="2987"/>
            </a:xfrm>
            <a:prstGeom prst="rect">
              <a:avLst/>
            </a:prstGeom>
            <a:noFill/>
          </p:spPr>
        </p:pic>
        <p:sp>
          <p:nvSpPr>
            <p:cNvPr id="7" name="Oval 5"/>
            <p:cNvSpPr>
              <a:spLocks noChangeArrowheads="1"/>
            </p:cNvSpPr>
            <p:nvPr/>
          </p:nvSpPr>
          <p:spPr bwMode="auto">
            <a:xfrm>
              <a:off x="215" y="2167"/>
              <a:ext cx="567" cy="227"/>
            </a:xfrm>
            <a:prstGeom prst="ellipse">
              <a:avLst/>
            </a:prstGeom>
            <a:noFill/>
            <a:ln w="36000">
              <a:solidFill>
                <a:srgbClr val="FF0000"/>
              </a:solidFill>
              <a:round/>
              <a:headEnd/>
              <a:tailEnd/>
            </a:ln>
          </p:spPr>
          <p:txBody>
            <a:bodyPr wrap="none" anchor="ctr"/>
            <a:lstStyle/>
            <a:p>
              <a:endParaRPr lang="en-SG"/>
            </a:p>
          </p:txBody>
        </p:sp>
        <p:sp>
          <p:nvSpPr>
            <p:cNvPr id="8" name="Oval 6"/>
            <p:cNvSpPr>
              <a:spLocks noChangeArrowheads="1"/>
            </p:cNvSpPr>
            <p:nvPr/>
          </p:nvSpPr>
          <p:spPr bwMode="auto">
            <a:xfrm>
              <a:off x="1009" y="2167"/>
              <a:ext cx="567" cy="227"/>
            </a:xfrm>
            <a:prstGeom prst="ellipse">
              <a:avLst/>
            </a:prstGeom>
            <a:noFill/>
            <a:ln w="36000">
              <a:solidFill>
                <a:srgbClr val="FF0000"/>
              </a:solidFill>
              <a:round/>
              <a:headEnd/>
              <a:tailEnd/>
            </a:ln>
          </p:spPr>
          <p:txBody>
            <a:bodyPr wrap="none" anchor="ctr"/>
            <a:lstStyle/>
            <a:p>
              <a:endParaRPr lang="en-SG"/>
            </a:p>
          </p:txBody>
        </p:sp>
        <p:sp>
          <p:nvSpPr>
            <p:cNvPr id="9" name="Oval 7"/>
            <p:cNvSpPr>
              <a:spLocks noChangeArrowheads="1"/>
            </p:cNvSpPr>
            <p:nvPr/>
          </p:nvSpPr>
          <p:spPr bwMode="auto">
            <a:xfrm>
              <a:off x="2143" y="2145"/>
              <a:ext cx="567" cy="227"/>
            </a:xfrm>
            <a:prstGeom prst="ellipse">
              <a:avLst/>
            </a:prstGeom>
            <a:noFill/>
            <a:ln w="36000">
              <a:solidFill>
                <a:srgbClr val="FF0000"/>
              </a:solidFill>
              <a:round/>
              <a:headEnd/>
              <a:tailEnd/>
            </a:ln>
          </p:spPr>
          <p:txBody>
            <a:bodyPr wrap="none" anchor="ctr"/>
            <a:lstStyle/>
            <a:p>
              <a:endParaRPr lang="en-SG"/>
            </a:p>
          </p:txBody>
        </p:sp>
        <p:sp>
          <p:nvSpPr>
            <p:cNvPr id="10" name="Oval 8"/>
            <p:cNvSpPr>
              <a:spLocks noChangeArrowheads="1"/>
            </p:cNvSpPr>
            <p:nvPr/>
          </p:nvSpPr>
          <p:spPr bwMode="auto">
            <a:xfrm>
              <a:off x="2914" y="2145"/>
              <a:ext cx="567" cy="227"/>
            </a:xfrm>
            <a:prstGeom prst="ellipse">
              <a:avLst/>
            </a:prstGeom>
            <a:noFill/>
            <a:ln w="36000">
              <a:solidFill>
                <a:srgbClr val="FF0000"/>
              </a:solidFill>
              <a:round/>
              <a:headEnd/>
              <a:tailEnd/>
            </a:ln>
          </p:spPr>
          <p:txBody>
            <a:bodyPr wrap="none" anchor="ctr"/>
            <a:lstStyle/>
            <a:p>
              <a:endParaRPr lang="en-SG"/>
            </a:p>
          </p:txBody>
        </p:sp>
        <p:sp>
          <p:nvSpPr>
            <p:cNvPr id="11" name="Oval 9"/>
            <p:cNvSpPr>
              <a:spLocks noChangeArrowheads="1"/>
            </p:cNvSpPr>
            <p:nvPr/>
          </p:nvSpPr>
          <p:spPr bwMode="auto">
            <a:xfrm>
              <a:off x="1609" y="2546"/>
              <a:ext cx="567" cy="454"/>
            </a:xfrm>
            <a:prstGeom prst="ellipse">
              <a:avLst/>
            </a:prstGeom>
            <a:noFill/>
            <a:ln w="36000">
              <a:solidFill>
                <a:srgbClr val="FF0000"/>
              </a:solidFill>
              <a:round/>
              <a:headEnd/>
              <a:tailEnd/>
            </a:ln>
          </p:spPr>
          <p:txBody>
            <a:bodyPr wrap="none" anchor="ctr"/>
            <a:lstStyle/>
            <a:p>
              <a:endParaRPr lang="en-SG"/>
            </a:p>
          </p:txBody>
        </p:sp>
        <p:sp>
          <p:nvSpPr>
            <p:cNvPr id="12" name="Oval 10"/>
            <p:cNvSpPr>
              <a:spLocks noChangeArrowheads="1"/>
            </p:cNvSpPr>
            <p:nvPr/>
          </p:nvSpPr>
          <p:spPr bwMode="auto">
            <a:xfrm>
              <a:off x="2237" y="3602"/>
              <a:ext cx="567" cy="227"/>
            </a:xfrm>
            <a:prstGeom prst="ellipse">
              <a:avLst/>
            </a:prstGeom>
            <a:noFill/>
            <a:ln w="36000">
              <a:solidFill>
                <a:srgbClr val="FF0000"/>
              </a:solidFill>
              <a:round/>
              <a:headEnd/>
              <a:tailEnd/>
            </a:ln>
          </p:spPr>
          <p:txBody>
            <a:bodyPr wrap="none" anchor="ctr"/>
            <a:lstStyle/>
            <a:p>
              <a:endParaRPr lang="en-SG"/>
            </a:p>
          </p:txBody>
        </p:sp>
      </p:grpSp>
      <p:grpSp>
        <p:nvGrpSpPr>
          <p:cNvPr id="13" name="Group 11"/>
          <p:cNvGrpSpPr>
            <a:grpSpLocks/>
          </p:cNvGrpSpPr>
          <p:nvPr/>
        </p:nvGrpSpPr>
        <p:grpSpPr bwMode="auto">
          <a:xfrm>
            <a:off x="854090" y="4429108"/>
            <a:ext cx="1903412" cy="684212"/>
            <a:chOff x="409" y="3073"/>
            <a:chExt cx="1199" cy="431"/>
          </a:xfrm>
        </p:grpSpPr>
        <p:sp>
          <p:nvSpPr>
            <p:cNvPr id="14" name="AutoShape 12"/>
            <p:cNvSpPr>
              <a:spLocks noChangeArrowheads="1"/>
            </p:cNvSpPr>
            <p:nvPr/>
          </p:nvSpPr>
          <p:spPr bwMode="auto">
            <a:xfrm>
              <a:off x="409" y="3073"/>
              <a:ext cx="1200" cy="432"/>
            </a:xfrm>
            <a:prstGeom prst="roundRect">
              <a:avLst>
                <a:gd name="adj" fmla="val 231"/>
              </a:avLst>
            </a:prstGeom>
            <a:solidFill>
              <a:srgbClr val="FFFF66"/>
            </a:solidFill>
            <a:ln w="9360">
              <a:solidFill>
                <a:srgbClr val="FF0000"/>
              </a:solidFill>
              <a:round/>
              <a:headEnd/>
              <a:tailEnd/>
            </a:ln>
          </p:spPr>
          <p:txBody>
            <a:bodyPr wrap="none" anchor="ctr"/>
            <a:lstStyle/>
            <a:p>
              <a:endParaRPr lang="en-SG"/>
            </a:p>
          </p:txBody>
        </p:sp>
        <p:sp>
          <p:nvSpPr>
            <p:cNvPr id="15" name="AutoShape 13"/>
            <p:cNvSpPr>
              <a:spLocks noChangeArrowheads="1"/>
            </p:cNvSpPr>
            <p:nvPr/>
          </p:nvSpPr>
          <p:spPr bwMode="auto">
            <a:xfrm>
              <a:off x="409" y="3073"/>
              <a:ext cx="1200" cy="432"/>
            </a:xfrm>
            <a:prstGeom prst="roundRect">
              <a:avLst>
                <a:gd name="adj" fmla="val 231"/>
              </a:avLst>
            </a:prstGeom>
            <a:noFill/>
            <a:ln w="9525">
              <a:noFill/>
              <a:round/>
              <a:headEnd/>
              <a:tailEnd/>
            </a:ln>
          </p:spPr>
          <p:txBody>
            <a:bodyPr lIns="90000" tIns="45000" rIns="90000" bIns="45000"/>
            <a:lstStyle/>
            <a:p>
              <a:pPr>
                <a:lnSpc>
                  <a:spcPts val="185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0000"/>
                  </a:solidFill>
                  <a:latin typeface="Times New Roman" pitchFamily="18" charset="0"/>
                </a:rPr>
                <a:t>Digital section in </a:t>
              </a:r>
              <a:br>
                <a:rPr lang="en-GB">
                  <a:solidFill>
                    <a:srgbClr val="FF0000"/>
                  </a:solidFill>
                  <a:latin typeface="Times New Roman" pitchFamily="18" charset="0"/>
                </a:rPr>
              </a:br>
              <a:r>
                <a:rPr lang="en-GB">
                  <a:solidFill>
                    <a:srgbClr val="FF0000"/>
                  </a:solidFill>
                  <a:latin typeface="Times New Roman" pitchFamily="18" charset="0"/>
                </a:rPr>
                <a:t>low cost FPGA</a:t>
              </a:r>
            </a:p>
          </p:txBody>
        </p:sp>
      </p:grpSp>
      <p:grpSp>
        <p:nvGrpSpPr>
          <p:cNvPr id="16" name="Group 14"/>
          <p:cNvGrpSpPr>
            <a:grpSpLocks/>
          </p:cNvGrpSpPr>
          <p:nvPr/>
        </p:nvGrpSpPr>
        <p:grpSpPr bwMode="auto">
          <a:xfrm>
            <a:off x="1428765" y="2371708"/>
            <a:ext cx="3767137" cy="373062"/>
            <a:chOff x="771" y="1777"/>
            <a:chExt cx="2373" cy="235"/>
          </a:xfrm>
        </p:grpSpPr>
        <p:sp>
          <p:nvSpPr>
            <p:cNvPr id="17" name="AutoShape 15"/>
            <p:cNvSpPr>
              <a:spLocks noChangeArrowheads="1"/>
            </p:cNvSpPr>
            <p:nvPr/>
          </p:nvSpPr>
          <p:spPr bwMode="auto">
            <a:xfrm>
              <a:off x="771" y="1777"/>
              <a:ext cx="2374" cy="236"/>
            </a:xfrm>
            <a:prstGeom prst="roundRect">
              <a:avLst>
                <a:gd name="adj" fmla="val 421"/>
              </a:avLst>
            </a:prstGeom>
            <a:solidFill>
              <a:srgbClr val="FFFF66"/>
            </a:solidFill>
            <a:ln w="9360">
              <a:solidFill>
                <a:srgbClr val="FF0000"/>
              </a:solidFill>
              <a:round/>
              <a:headEnd/>
              <a:tailEnd/>
            </a:ln>
          </p:spPr>
          <p:txBody>
            <a:bodyPr wrap="none" anchor="ctr"/>
            <a:lstStyle/>
            <a:p>
              <a:endParaRPr lang="en-SG"/>
            </a:p>
          </p:txBody>
        </p:sp>
        <p:sp>
          <p:nvSpPr>
            <p:cNvPr id="18" name="AutoShape 16"/>
            <p:cNvSpPr>
              <a:spLocks noChangeArrowheads="1"/>
            </p:cNvSpPr>
            <p:nvPr/>
          </p:nvSpPr>
          <p:spPr bwMode="auto">
            <a:xfrm>
              <a:off x="771" y="1777"/>
              <a:ext cx="2374" cy="236"/>
            </a:xfrm>
            <a:prstGeom prst="roundRect">
              <a:avLst>
                <a:gd name="adj" fmla="val 421"/>
              </a:avLst>
            </a:prstGeom>
            <a:noFill/>
            <a:ln w="9525">
              <a:noFill/>
              <a:round/>
              <a:headEnd/>
              <a:tailEnd/>
            </a:ln>
          </p:spPr>
          <p:txBody>
            <a:bodyPr lIns="90000" tIns="45000" rIns="90000" bIns="45000" anchorCtr="1"/>
            <a:lstStyle/>
            <a:p>
              <a:pPr algn="ctr">
                <a:lnSpc>
                  <a:spcPts val="165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solidFill>
                    <a:srgbClr val="FF0000"/>
                  </a:solidFill>
                  <a:latin typeface="Times New Roman" pitchFamily="18" charset="0"/>
                </a:rPr>
                <a:t>LVDS Receivers used as discriminator</a:t>
              </a:r>
            </a:p>
          </p:txBody>
        </p:sp>
      </p:grpSp>
      <p:cxnSp>
        <p:nvCxnSpPr>
          <p:cNvPr id="19" name="AutoShape 17"/>
          <p:cNvCxnSpPr>
            <a:cxnSpLocks noChangeShapeType="1"/>
          </p:cNvCxnSpPr>
          <p:nvPr/>
        </p:nvCxnSpPr>
        <p:spPr bwMode="auto">
          <a:xfrm flipH="1">
            <a:off x="996965" y="2559033"/>
            <a:ext cx="431800" cy="431800"/>
          </a:xfrm>
          <a:prstGeom prst="curvedConnector3">
            <a:avLst>
              <a:gd name="adj1" fmla="val 50000"/>
            </a:avLst>
          </a:prstGeom>
          <a:noFill/>
          <a:ln w="28440">
            <a:solidFill>
              <a:srgbClr val="FF0000"/>
            </a:solidFill>
            <a:round/>
            <a:headEnd/>
            <a:tailEnd type="triangle" w="med" len="med"/>
          </a:ln>
        </p:spPr>
      </p:cxnSp>
      <p:cxnSp>
        <p:nvCxnSpPr>
          <p:cNvPr id="20" name="AutoShape 18"/>
          <p:cNvCxnSpPr>
            <a:cxnSpLocks noChangeShapeType="1"/>
          </p:cNvCxnSpPr>
          <p:nvPr/>
        </p:nvCxnSpPr>
        <p:spPr bwMode="auto">
          <a:xfrm flipH="1">
            <a:off x="2574940" y="2747945"/>
            <a:ext cx="738187" cy="296863"/>
          </a:xfrm>
          <a:prstGeom prst="curvedConnector3">
            <a:avLst>
              <a:gd name="adj1" fmla="val 50000"/>
            </a:avLst>
          </a:prstGeom>
          <a:noFill/>
          <a:ln w="28440">
            <a:solidFill>
              <a:srgbClr val="FF0000"/>
            </a:solidFill>
            <a:round/>
            <a:headEnd/>
            <a:tailEnd type="triangle" w="med" len="med"/>
          </a:ln>
        </p:spPr>
      </p:cxnSp>
      <p:cxnSp>
        <p:nvCxnSpPr>
          <p:cNvPr id="21" name="AutoShape 19"/>
          <p:cNvCxnSpPr>
            <a:cxnSpLocks noChangeShapeType="1"/>
          </p:cNvCxnSpPr>
          <p:nvPr/>
        </p:nvCxnSpPr>
        <p:spPr bwMode="auto">
          <a:xfrm>
            <a:off x="3313127" y="2747945"/>
            <a:ext cx="425450" cy="260350"/>
          </a:xfrm>
          <a:prstGeom prst="curvedConnector3">
            <a:avLst>
              <a:gd name="adj1" fmla="val 50000"/>
            </a:avLst>
          </a:prstGeom>
          <a:noFill/>
          <a:ln w="28440">
            <a:solidFill>
              <a:srgbClr val="FF0000"/>
            </a:solidFill>
            <a:round/>
            <a:headEnd/>
            <a:tailEnd type="triangle" w="med" len="med"/>
          </a:ln>
        </p:spPr>
      </p:cxnSp>
      <p:cxnSp>
        <p:nvCxnSpPr>
          <p:cNvPr id="22" name="AutoShape 20"/>
          <p:cNvCxnSpPr>
            <a:cxnSpLocks noChangeShapeType="1"/>
          </p:cNvCxnSpPr>
          <p:nvPr/>
        </p:nvCxnSpPr>
        <p:spPr bwMode="auto">
          <a:xfrm>
            <a:off x="5197490" y="2559033"/>
            <a:ext cx="84137" cy="395287"/>
          </a:xfrm>
          <a:prstGeom prst="curvedConnector3">
            <a:avLst>
              <a:gd name="adj1" fmla="val 50000"/>
            </a:avLst>
          </a:prstGeom>
          <a:noFill/>
          <a:ln w="28440">
            <a:solidFill>
              <a:srgbClr val="FF0000"/>
            </a:solidFill>
            <a:round/>
            <a:headEnd/>
            <a:tailEnd type="triangle" w="med" len="med"/>
          </a:ln>
        </p:spPr>
      </p:cxnSp>
      <p:grpSp>
        <p:nvGrpSpPr>
          <p:cNvPr id="23" name="Group 21"/>
          <p:cNvGrpSpPr>
            <a:grpSpLocks/>
          </p:cNvGrpSpPr>
          <p:nvPr/>
        </p:nvGrpSpPr>
        <p:grpSpPr bwMode="auto">
          <a:xfrm>
            <a:off x="1539890" y="5878495"/>
            <a:ext cx="3867150" cy="379413"/>
            <a:chOff x="841" y="3986"/>
            <a:chExt cx="2436" cy="239"/>
          </a:xfrm>
        </p:grpSpPr>
        <p:sp>
          <p:nvSpPr>
            <p:cNvPr id="24" name="AutoShape 22"/>
            <p:cNvSpPr>
              <a:spLocks noChangeArrowheads="1"/>
            </p:cNvSpPr>
            <p:nvPr/>
          </p:nvSpPr>
          <p:spPr bwMode="auto">
            <a:xfrm>
              <a:off x="841" y="3986"/>
              <a:ext cx="2437" cy="240"/>
            </a:xfrm>
            <a:prstGeom prst="roundRect">
              <a:avLst>
                <a:gd name="adj" fmla="val 417"/>
              </a:avLst>
            </a:prstGeom>
            <a:solidFill>
              <a:srgbClr val="FFFF66"/>
            </a:solidFill>
            <a:ln w="9360">
              <a:solidFill>
                <a:srgbClr val="FF0000"/>
              </a:solidFill>
              <a:round/>
              <a:headEnd/>
              <a:tailEnd/>
            </a:ln>
          </p:spPr>
          <p:txBody>
            <a:bodyPr wrap="none" anchor="ctr"/>
            <a:lstStyle/>
            <a:p>
              <a:endParaRPr lang="en-SG"/>
            </a:p>
          </p:txBody>
        </p:sp>
        <p:sp>
          <p:nvSpPr>
            <p:cNvPr id="25" name="AutoShape 23"/>
            <p:cNvSpPr>
              <a:spLocks noChangeArrowheads="1"/>
            </p:cNvSpPr>
            <p:nvPr/>
          </p:nvSpPr>
          <p:spPr bwMode="auto">
            <a:xfrm>
              <a:off x="841" y="3986"/>
              <a:ext cx="2437" cy="240"/>
            </a:xfrm>
            <a:prstGeom prst="roundRect">
              <a:avLst>
                <a:gd name="adj" fmla="val 417"/>
              </a:avLst>
            </a:prstGeom>
            <a:noFill/>
            <a:ln w="9525">
              <a:noFill/>
              <a:round/>
              <a:headEnd/>
              <a:tailEnd/>
            </a:ln>
          </p:spPr>
          <p:txBody>
            <a:bodyPr lIns="90000" tIns="45000" rIns="90000" bIns="45000"/>
            <a:lstStyle/>
            <a:p>
              <a:pPr algn="ctr">
                <a:lnSpc>
                  <a:spcPts val="185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0000"/>
                  </a:solidFill>
                  <a:latin typeface="Times New Roman" pitchFamily="18" charset="0"/>
                </a:rPr>
                <a:t>Serial link to the controller board</a:t>
              </a:r>
            </a:p>
          </p:txBody>
        </p:sp>
      </p:grpSp>
      <p:cxnSp>
        <p:nvCxnSpPr>
          <p:cNvPr id="26" name="AutoShape 24"/>
          <p:cNvCxnSpPr>
            <a:cxnSpLocks noChangeShapeType="1"/>
          </p:cNvCxnSpPr>
          <p:nvPr/>
        </p:nvCxnSpPr>
        <p:spPr bwMode="auto">
          <a:xfrm flipV="1">
            <a:off x="1806590" y="3951270"/>
            <a:ext cx="952500" cy="477838"/>
          </a:xfrm>
          <a:prstGeom prst="curvedConnector3">
            <a:avLst>
              <a:gd name="adj1" fmla="val 50000"/>
            </a:avLst>
          </a:prstGeom>
          <a:noFill/>
          <a:ln w="28440">
            <a:solidFill>
              <a:srgbClr val="FF0000"/>
            </a:solidFill>
            <a:round/>
            <a:headEnd/>
            <a:tailEnd type="triangle" w="med" len="med"/>
          </a:ln>
        </p:spPr>
      </p:cxnSp>
      <p:cxnSp>
        <p:nvCxnSpPr>
          <p:cNvPr id="27" name="AutoShape 25"/>
          <p:cNvCxnSpPr>
            <a:cxnSpLocks noChangeShapeType="1"/>
          </p:cNvCxnSpPr>
          <p:nvPr/>
        </p:nvCxnSpPr>
        <p:spPr bwMode="auto">
          <a:xfrm flipV="1">
            <a:off x="3475052" y="5629258"/>
            <a:ext cx="731838" cy="249237"/>
          </a:xfrm>
          <a:prstGeom prst="curvedConnector3">
            <a:avLst>
              <a:gd name="adj1" fmla="val 50000"/>
            </a:avLst>
          </a:prstGeom>
          <a:noFill/>
          <a:ln w="28440">
            <a:solidFill>
              <a:srgbClr val="FF0000"/>
            </a:solidFill>
            <a:round/>
            <a:headEnd/>
            <a:tailEnd type="triangle" w="med" len="med"/>
          </a:ln>
        </p:spPr>
      </p:cxnSp>
      <p:grpSp>
        <p:nvGrpSpPr>
          <p:cNvPr id="28" name="Group 26"/>
          <p:cNvGrpSpPr>
            <a:grpSpLocks/>
          </p:cNvGrpSpPr>
          <p:nvPr/>
        </p:nvGrpSpPr>
        <p:grpSpPr bwMode="auto">
          <a:xfrm>
            <a:off x="244490" y="1000108"/>
            <a:ext cx="5637212" cy="373062"/>
            <a:chOff x="25" y="913"/>
            <a:chExt cx="3551" cy="235"/>
          </a:xfrm>
        </p:grpSpPr>
        <p:sp>
          <p:nvSpPr>
            <p:cNvPr id="29" name="AutoShape 27"/>
            <p:cNvSpPr>
              <a:spLocks noChangeArrowheads="1"/>
            </p:cNvSpPr>
            <p:nvPr/>
          </p:nvSpPr>
          <p:spPr bwMode="auto">
            <a:xfrm>
              <a:off x="25" y="913"/>
              <a:ext cx="3552" cy="236"/>
            </a:xfrm>
            <a:prstGeom prst="roundRect">
              <a:avLst>
                <a:gd name="adj" fmla="val 421"/>
              </a:avLst>
            </a:prstGeom>
            <a:solidFill>
              <a:srgbClr val="FFFF66"/>
            </a:solidFill>
            <a:ln w="9360">
              <a:solidFill>
                <a:srgbClr val="FF0000"/>
              </a:solidFill>
              <a:round/>
              <a:headEnd/>
              <a:tailEnd/>
            </a:ln>
          </p:spPr>
          <p:txBody>
            <a:bodyPr wrap="none" anchor="ctr"/>
            <a:lstStyle/>
            <a:p>
              <a:endParaRPr lang="en-SG"/>
            </a:p>
          </p:txBody>
        </p:sp>
        <p:sp>
          <p:nvSpPr>
            <p:cNvPr id="30" name="AutoShape 28"/>
            <p:cNvSpPr>
              <a:spLocks noChangeArrowheads="1"/>
            </p:cNvSpPr>
            <p:nvPr/>
          </p:nvSpPr>
          <p:spPr bwMode="auto">
            <a:xfrm>
              <a:off x="25" y="913"/>
              <a:ext cx="3552" cy="236"/>
            </a:xfrm>
            <a:prstGeom prst="roundRect">
              <a:avLst>
                <a:gd name="adj" fmla="val 421"/>
              </a:avLst>
            </a:prstGeom>
            <a:noFill/>
            <a:ln w="9525">
              <a:noFill/>
              <a:round/>
              <a:headEnd/>
              <a:tailEnd/>
            </a:ln>
          </p:spPr>
          <p:txBody>
            <a:bodyPr lIns="90000" tIns="45000" rIns="90000" bIns="45000"/>
            <a:lstStyle/>
            <a:p>
              <a:pPr algn="ctr">
                <a:lnSpc>
                  <a:spcPts val="206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FF0000"/>
                  </a:solidFill>
                  <a:latin typeface="Times New Roman" pitchFamily="18" charset="0"/>
                </a:rPr>
                <a:t>64 channels inputs</a:t>
              </a:r>
            </a:p>
          </p:txBody>
        </p:sp>
      </p:grpSp>
      <p:sp>
        <p:nvSpPr>
          <p:cNvPr id="31" name="Freeform 29"/>
          <p:cNvSpPr>
            <a:spLocks noChangeArrowheads="1"/>
          </p:cNvSpPr>
          <p:nvPr/>
        </p:nvSpPr>
        <p:spPr bwMode="auto">
          <a:xfrm>
            <a:off x="854090" y="1457308"/>
            <a:ext cx="1295400" cy="382587"/>
          </a:xfrm>
          <a:custGeom>
            <a:avLst/>
            <a:gdLst/>
            <a:ahLst/>
            <a:cxnLst>
              <a:cxn ang="0">
                <a:pos x="899" y="0"/>
              </a:cxn>
              <a:cxn ang="0">
                <a:pos x="899" y="795"/>
              </a:cxn>
              <a:cxn ang="0">
                <a:pos x="0" y="795"/>
              </a:cxn>
              <a:cxn ang="0">
                <a:pos x="1799" y="1060"/>
              </a:cxn>
              <a:cxn ang="0">
                <a:pos x="3598" y="795"/>
              </a:cxn>
              <a:cxn ang="0">
                <a:pos x="2699" y="795"/>
              </a:cxn>
              <a:cxn ang="0">
                <a:pos x="2699" y="0"/>
              </a:cxn>
              <a:cxn ang="0">
                <a:pos x="899" y="0"/>
              </a:cxn>
            </a:cxnLst>
            <a:rect l="0" t="0" r="r" b="b"/>
            <a:pathLst>
              <a:path w="3599" h="1061">
                <a:moveTo>
                  <a:pt x="899" y="0"/>
                </a:moveTo>
                <a:lnTo>
                  <a:pt x="899" y="795"/>
                </a:lnTo>
                <a:lnTo>
                  <a:pt x="0" y="795"/>
                </a:lnTo>
                <a:lnTo>
                  <a:pt x="1799" y="1060"/>
                </a:lnTo>
                <a:lnTo>
                  <a:pt x="3598" y="795"/>
                </a:lnTo>
                <a:lnTo>
                  <a:pt x="2699" y="795"/>
                </a:lnTo>
                <a:lnTo>
                  <a:pt x="2699" y="0"/>
                </a:lnTo>
                <a:lnTo>
                  <a:pt x="899" y="0"/>
                </a:lnTo>
              </a:path>
            </a:pathLst>
          </a:custGeom>
          <a:solidFill>
            <a:srgbClr val="FFFF66"/>
          </a:solidFill>
          <a:ln w="9360">
            <a:solidFill>
              <a:srgbClr val="FF0000"/>
            </a:solidFill>
            <a:round/>
            <a:headEnd/>
            <a:tailEnd/>
          </a:ln>
        </p:spPr>
        <p:txBody>
          <a:bodyPr wrap="none" anchor="ctr"/>
          <a:lstStyle/>
          <a:p>
            <a:endParaRPr lang="en-SG"/>
          </a:p>
        </p:txBody>
      </p:sp>
      <p:sp>
        <p:nvSpPr>
          <p:cNvPr id="32" name="Freeform 30"/>
          <p:cNvSpPr>
            <a:spLocks noChangeArrowheads="1"/>
          </p:cNvSpPr>
          <p:nvPr/>
        </p:nvSpPr>
        <p:spPr bwMode="auto">
          <a:xfrm>
            <a:off x="4130690" y="1457308"/>
            <a:ext cx="1295400" cy="382587"/>
          </a:xfrm>
          <a:custGeom>
            <a:avLst/>
            <a:gdLst/>
            <a:ahLst/>
            <a:cxnLst>
              <a:cxn ang="0">
                <a:pos x="899" y="0"/>
              </a:cxn>
              <a:cxn ang="0">
                <a:pos x="899" y="795"/>
              </a:cxn>
              <a:cxn ang="0">
                <a:pos x="0" y="795"/>
              </a:cxn>
              <a:cxn ang="0">
                <a:pos x="1799" y="1060"/>
              </a:cxn>
              <a:cxn ang="0">
                <a:pos x="3598" y="795"/>
              </a:cxn>
              <a:cxn ang="0">
                <a:pos x="2699" y="795"/>
              </a:cxn>
              <a:cxn ang="0">
                <a:pos x="2699" y="0"/>
              </a:cxn>
              <a:cxn ang="0">
                <a:pos x="899" y="0"/>
              </a:cxn>
            </a:cxnLst>
            <a:rect l="0" t="0" r="r" b="b"/>
            <a:pathLst>
              <a:path w="3599" h="1061">
                <a:moveTo>
                  <a:pt x="899" y="0"/>
                </a:moveTo>
                <a:lnTo>
                  <a:pt x="899" y="795"/>
                </a:lnTo>
                <a:lnTo>
                  <a:pt x="0" y="795"/>
                </a:lnTo>
                <a:lnTo>
                  <a:pt x="1799" y="1060"/>
                </a:lnTo>
                <a:lnTo>
                  <a:pt x="3598" y="795"/>
                </a:lnTo>
                <a:lnTo>
                  <a:pt x="2699" y="795"/>
                </a:lnTo>
                <a:lnTo>
                  <a:pt x="2699" y="0"/>
                </a:lnTo>
                <a:lnTo>
                  <a:pt x="899" y="0"/>
                </a:lnTo>
              </a:path>
            </a:pathLst>
          </a:custGeom>
          <a:solidFill>
            <a:srgbClr val="FFFF66"/>
          </a:solidFill>
          <a:ln w="9360">
            <a:solidFill>
              <a:srgbClr val="FF0000"/>
            </a:solidFill>
            <a:round/>
            <a:headEnd/>
            <a:tailEnd/>
          </a:ln>
        </p:spPr>
        <p:txBody>
          <a:bodyPr wrap="none" anchor="ctr"/>
          <a:lstStyle/>
          <a:p>
            <a:endParaRPr lang="en-SG"/>
          </a:p>
        </p:txBody>
      </p:sp>
      <p:grpSp>
        <p:nvGrpSpPr>
          <p:cNvPr id="33" name="Group 31"/>
          <p:cNvGrpSpPr>
            <a:grpSpLocks/>
          </p:cNvGrpSpPr>
          <p:nvPr/>
        </p:nvGrpSpPr>
        <p:grpSpPr bwMode="auto">
          <a:xfrm>
            <a:off x="6786578" y="1785926"/>
            <a:ext cx="2108254" cy="3263906"/>
            <a:chOff x="3577" y="2306"/>
            <a:chExt cx="2160" cy="1416"/>
          </a:xfrm>
        </p:grpSpPr>
        <p:sp>
          <p:nvSpPr>
            <p:cNvPr id="34" name="AutoShape 32"/>
            <p:cNvSpPr>
              <a:spLocks noChangeArrowheads="1"/>
            </p:cNvSpPr>
            <p:nvPr/>
          </p:nvSpPr>
          <p:spPr bwMode="auto">
            <a:xfrm>
              <a:off x="3577" y="2306"/>
              <a:ext cx="2160" cy="1416"/>
            </a:xfrm>
            <a:prstGeom prst="roundRect">
              <a:avLst>
                <a:gd name="adj" fmla="val 69"/>
              </a:avLst>
            </a:prstGeom>
            <a:solidFill>
              <a:srgbClr val="FFFF66"/>
            </a:solidFill>
            <a:ln w="9360">
              <a:solidFill>
                <a:srgbClr val="000000"/>
              </a:solidFill>
              <a:round/>
              <a:headEnd/>
              <a:tailEnd/>
            </a:ln>
          </p:spPr>
          <p:txBody>
            <a:bodyPr wrap="none" anchor="ctr"/>
            <a:lstStyle/>
            <a:p>
              <a:endParaRPr lang="en-SG"/>
            </a:p>
          </p:txBody>
        </p:sp>
        <p:sp>
          <p:nvSpPr>
            <p:cNvPr id="35" name="Text Box 33"/>
            <p:cNvSpPr txBox="1">
              <a:spLocks noChangeArrowheads="1"/>
            </p:cNvSpPr>
            <p:nvPr/>
          </p:nvSpPr>
          <p:spPr bwMode="auto">
            <a:xfrm>
              <a:off x="3577" y="2380"/>
              <a:ext cx="2160" cy="1268"/>
            </a:xfrm>
            <a:prstGeom prst="rect">
              <a:avLst/>
            </a:prstGeom>
            <a:noFill/>
            <a:ln w="9525">
              <a:noFill/>
              <a:miter lim="800000"/>
              <a:headEnd/>
              <a:tailEnd/>
            </a:ln>
          </p:spPr>
          <p:txBody>
            <a:bodyPr lIns="90000" tIns="46800" rIns="90000" bIns="46800" anchor="ctr">
              <a:spAutoFit/>
            </a:bodyPr>
            <a:lstStyle/>
            <a:p>
              <a:pPr marL="92075" indent="-92075">
                <a:lnSpc>
                  <a:spcPts val="1738"/>
                </a:lnSpc>
                <a:buClr>
                  <a:srgbClr val="000000"/>
                </a:buClr>
                <a:buSzPct val="100000"/>
                <a:buFont typeface="Arial" pitchFamily="34" charset="0"/>
                <a:buChar cha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pPr>
              <a:r>
                <a:rPr lang="en-GB" sz="1600" dirty="0">
                  <a:latin typeface="Times New Roman" pitchFamily="18" charset="0"/>
                </a:rPr>
                <a:t>Self </a:t>
              </a:r>
              <a:r>
                <a:rPr lang="en-GB" sz="1600" dirty="0" err="1" smtClean="0">
                  <a:latin typeface="Times New Roman" pitchFamily="18" charset="0"/>
                </a:rPr>
                <a:t>triggerable</a:t>
              </a:r>
              <a:r>
                <a:rPr lang="en-GB" sz="1600" dirty="0" smtClean="0">
                  <a:latin typeface="Times New Roman" pitchFamily="18" charset="0"/>
                </a:rPr>
                <a:t> </a:t>
              </a:r>
              <a:r>
                <a:rPr lang="en-GB" sz="1600" dirty="0">
                  <a:latin typeface="Times New Roman" pitchFamily="18" charset="0"/>
                </a:rPr>
                <a:t>on 32 </a:t>
              </a:r>
              <a:r>
                <a:rPr lang="en-GB" sz="1600" dirty="0" err="1">
                  <a:latin typeface="Times New Roman" pitchFamily="18" charset="0"/>
                </a:rPr>
                <a:t>ch</a:t>
              </a:r>
              <a:r>
                <a:rPr lang="en-GB" sz="1600" dirty="0">
                  <a:latin typeface="Times New Roman" pitchFamily="18" charset="0"/>
                </a:rPr>
                <a:t>. </a:t>
              </a:r>
              <a:r>
                <a:rPr lang="en-GB" sz="1600" dirty="0" err="1">
                  <a:latin typeface="Times New Roman" pitchFamily="18" charset="0"/>
                </a:rPr>
                <a:t>FastOR</a:t>
              </a:r>
              <a:r>
                <a:rPr lang="en-GB" sz="1600" dirty="0">
                  <a:latin typeface="Times New Roman" pitchFamily="18" charset="0"/>
                </a:rPr>
                <a:t> signal</a:t>
              </a:r>
            </a:p>
            <a:p>
              <a:pPr marL="92075" indent="-92075">
                <a:lnSpc>
                  <a:spcPct val="108000"/>
                </a:lnSpc>
                <a:buClr>
                  <a:srgbClr val="000000"/>
                </a:buClr>
                <a:buSzPct val="100000"/>
                <a:buFont typeface="Arial" pitchFamily="34" charset="0"/>
                <a:buChar cha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pPr>
              <a:r>
                <a:rPr lang="en-GB" sz="1600" dirty="0">
                  <a:latin typeface="Times New Roman" pitchFamily="18" charset="0"/>
                </a:rPr>
                <a:t>Can work with external trigger </a:t>
              </a:r>
            </a:p>
            <a:p>
              <a:pPr marL="92075" indent="-92075">
                <a:lnSpc>
                  <a:spcPct val="108000"/>
                </a:lnSpc>
                <a:buClr>
                  <a:srgbClr val="000000"/>
                </a:buClr>
                <a:buSzPct val="100000"/>
                <a:buFont typeface="Arial" pitchFamily="34" charset="0"/>
                <a:buChar cha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pPr>
              <a:r>
                <a:rPr lang="en-GB" sz="1600" dirty="0">
                  <a:latin typeface="Times New Roman" pitchFamily="18" charset="0"/>
                </a:rPr>
                <a:t>Programmable threshold (-150mV &lt; </a:t>
              </a:r>
              <a:r>
                <a:rPr lang="en-GB" sz="1600" dirty="0" err="1">
                  <a:latin typeface="Times New Roman" pitchFamily="18" charset="0"/>
                </a:rPr>
                <a:t>V</a:t>
              </a:r>
              <a:r>
                <a:rPr lang="en-GB" sz="1600" baseline="-25000" dirty="0" err="1">
                  <a:latin typeface="Times New Roman" pitchFamily="18" charset="0"/>
                </a:rPr>
                <a:t>th</a:t>
              </a:r>
              <a:r>
                <a:rPr lang="en-GB" sz="1600" baseline="-25000" dirty="0">
                  <a:latin typeface="Times New Roman" pitchFamily="18" charset="0"/>
                </a:rPr>
                <a:t> </a:t>
              </a:r>
              <a:r>
                <a:rPr lang="en-GB" sz="1600" dirty="0">
                  <a:latin typeface="Times New Roman" pitchFamily="18" charset="0"/>
                </a:rPr>
                <a:t>&lt; 150mV)  and polarity in groups of 32 </a:t>
              </a:r>
              <a:r>
                <a:rPr lang="en-GB" sz="1600" dirty="0" err="1">
                  <a:latin typeface="Times New Roman" pitchFamily="18" charset="0"/>
                </a:rPr>
                <a:t>ch</a:t>
              </a:r>
              <a:endParaRPr lang="en-GB" sz="1600" dirty="0">
                <a:latin typeface="Times New Roman" pitchFamily="18" charset="0"/>
              </a:endParaRPr>
            </a:p>
            <a:p>
              <a:pPr marL="92075" indent="-92075">
                <a:lnSpc>
                  <a:spcPct val="108000"/>
                </a:lnSpc>
                <a:buClr>
                  <a:srgbClr val="000000"/>
                </a:buClr>
                <a:buSzPct val="100000"/>
                <a:buFont typeface="Arial" pitchFamily="34" charset="0"/>
                <a:buChar cha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pPr>
              <a:r>
                <a:rPr lang="en-GB" sz="1600" dirty="0">
                  <a:latin typeface="Times New Roman" pitchFamily="18" charset="0"/>
                </a:rPr>
                <a:t>Each channel can be individually masked</a:t>
              </a:r>
            </a:p>
          </p:txBody>
        </p:sp>
      </p:grpSp>
      <p:sp>
        <p:nvSpPr>
          <p:cNvPr id="36" name="Text Box 34"/>
          <p:cNvSpPr txBox="1">
            <a:spLocks noChangeArrowheads="1"/>
          </p:cNvSpPr>
          <p:nvPr/>
        </p:nvSpPr>
        <p:spPr bwMode="auto">
          <a:xfrm>
            <a:off x="6000760" y="428604"/>
            <a:ext cx="2933689" cy="1107996"/>
          </a:xfrm>
          <a:prstGeom prst="rect">
            <a:avLst/>
          </a:prstGeom>
          <a:noFill/>
          <a:ln w="9525">
            <a:noFill/>
            <a:miter lim="800000"/>
            <a:headEnd/>
            <a:tailEnd/>
          </a:ln>
        </p:spPr>
        <p:txBody>
          <a:bodyPr wrap="square" lIns="0" tIns="0" rIns="0" bIns="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FF"/>
                </a:solidFill>
                <a:latin typeface="Times New Roman" pitchFamily="18" charset="0"/>
              </a:rPr>
              <a:t>Located on top platform and connected to the read-out strips through twisted-pair flat cables as long as </a:t>
            </a:r>
            <a:r>
              <a:rPr lang="en-GB" dirty="0" smtClean="0">
                <a:solidFill>
                  <a:srgbClr val="0000FF"/>
                </a:solidFill>
                <a:latin typeface="Times New Roman" pitchFamily="18" charset="0"/>
              </a:rPr>
              <a:t>13m</a:t>
            </a:r>
            <a:endParaRPr lang="en-GB" dirty="0">
              <a:solidFill>
                <a:srgbClr val="0000FF"/>
              </a:solidFill>
              <a:latin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18</a:t>
            </a:fld>
            <a:endParaRPr lang="en-SG" dirty="0"/>
          </a:p>
        </p:txBody>
      </p:sp>
      <p:sp>
        <p:nvSpPr>
          <p:cNvPr id="4" name="Rectangle 2"/>
          <p:cNvSpPr txBox="1">
            <a:spLocks noChangeArrowheads="1"/>
          </p:cNvSpPr>
          <p:nvPr/>
        </p:nvSpPr>
        <p:spPr>
          <a:xfrm>
            <a:off x="667544" y="32604"/>
            <a:ext cx="7808912" cy="396000"/>
          </a:xfrm>
          <a:prstGeom prst="rect">
            <a:avLst/>
          </a:prstGeom>
          <a:ln/>
        </p:spPr>
        <p:txBody>
          <a:bodyPr lIns="0" tIns="0" rIns="0" bIns="0"/>
          <a:lstStyle/>
          <a:p>
            <a:pPr marL="0" marR="0" lvl="0" indent="0" algn="ctr" defTabSz="457200" rtl="0" eaLnBrk="1" fontAlgn="auto" latinLnBrk="0" hangingPunct="1">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smtClean="0">
                <a:ln>
                  <a:noFill/>
                </a:ln>
                <a:solidFill>
                  <a:srgbClr val="FF0000"/>
                </a:solidFill>
                <a:effectLst/>
                <a:uLnTx/>
                <a:uFillTx/>
                <a:latin typeface="+mj-lt"/>
                <a:ea typeface="+mj-ea"/>
                <a:cs typeface="+mj-cs"/>
              </a:rPr>
              <a:t>Time resolution</a:t>
            </a:r>
            <a:endParaRPr kumimoji="0" lang="en-GB" sz="2400" b="1" i="0" u="none" strike="noStrike" kern="1200" cap="none" spc="0" normalizeH="0" baseline="0" noProof="0" dirty="0">
              <a:ln>
                <a:noFill/>
              </a:ln>
              <a:solidFill>
                <a:srgbClr val="FF0000"/>
              </a:solidFill>
              <a:effectLst/>
              <a:uLnTx/>
              <a:uFillTx/>
              <a:latin typeface="+mj-lt"/>
              <a:ea typeface="+mj-ea"/>
              <a:cs typeface="+mj-cs"/>
            </a:endParaRPr>
          </a:p>
        </p:txBody>
      </p:sp>
      <p:grpSp>
        <p:nvGrpSpPr>
          <p:cNvPr id="5" name="Group 3"/>
          <p:cNvGrpSpPr>
            <a:grpSpLocks/>
          </p:cNvGrpSpPr>
          <p:nvPr/>
        </p:nvGrpSpPr>
        <p:grpSpPr bwMode="auto">
          <a:xfrm>
            <a:off x="193675" y="457200"/>
            <a:ext cx="8713788" cy="1960563"/>
            <a:chOff x="122" y="288"/>
            <a:chExt cx="5489" cy="1235"/>
          </a:xfrm>
        </p:grpSpPr>
        <p:sp>
          <p:nvSpPr>
            <p:cNvPr id="6" name="AutoShape 4"/>
            <p:cNvSpPr>
              <a:spLocks noChangeArrowheads="1"/>
            </p:cNvSpPr>
            <p:nvPr/>
          </p:nvSpPr>
          <p:spPr bwMode="auto">
            <a:xfrm>
              <a:off x="122" y="288"/>
              <a:ext cx="5489" cy="1235"/>
            </a:xfrm>
            <a:prstGeom prst="roundRect">
              <a:avLst>
                <a:gd name="adj" fmla="val 79"/>
              </a:avLst>
            </a:prstGeom>
            <a:noFill/>
            <a:ln w="9525">
              <a:noFill/>
              <a:round/>
              <a:headEnd/>
              <a:tailEnd/>
            </a:ln>
          </p:spPr>
          <p:txBody>
            <a:bodyPr wrap="none" anchor="ctr"/>
            <a:lstStyle/>
            <a:p>
              <a:endParaRPr lang="en-SG"/>
            </a:p>
          </p:txBody>
        </p:sp>
        <p:grpSp>
          <p:nvGrpSpPr>
            <p:cNvPr id="7" name="Group 5"/>
            <p:cNvGrpSpPr>
              <a:grpSpLocks/>
            </p:cNvGrpSpPr>
            <p:nvPr/>
          </p:nvGrpSpPr>
          <p:grpSpPr bwMode="auto">
            <a:xfrm>
              <a:off x="122" y="288"/>
              <a:ext cx="5482" cy="1229"/>
              <a:chOff x="122" y="288"/>
              <a:chExt cx="5482" cy="1229"/>
            </a:xfrm>
          </p:grpSpPr>
          <p:sp>
            <p:nvSpPr>
              <p:cNvPr id="8" name="AutoShape 6"/>
              <p:cNvSpPr>
                <a:spLocks noChangeArrowheads="1"/>
              </p:cNvSpPr>
              <p:nvPr/>
            </p:nvSpPr>
            <p:spPr bwMode="auto">
              <a:xfrm>
                <a:off x="122" y="288"/>
                <a:ext cx="5482" cy="1229"/>
              </a:xfrm>
              <a:prstGeom prst="roundRect">
                <a:avLst>
                  <a:gd name="adj" fmla="val 79"/>
                </a:avLst>
              </a:prstGeom>
              <a:noFill/>
              <a:ln w="9525">
                <a:noFill/>
                <a:round/>
                <a:headEnd/>
                <a:tailEnd/>
              </a:ln>
            </p:spPr>
            <p:txBody>
              <a:bodyPr wrap="none" anchor="ctr"/>
              <a:lstStyle/>
              <a:p>
                <a:endParaRPr lang="en-SG"/>
              </a:p>
            </p:txBody>
          </p:sp>
          <p:grpSp>
            <p:nvGrpSpPr>
              <p:cNvPr id="9" name="Group 7"/>
              <p:cNvGrpSpPr>
                <a:grpSpLocks/>
              </p:cNvGrpSpPr>
              <p:nvPr/>
            </p:nvGrpSpPr>
            <p:grpSpPr bwMode="auto">
              <a:xfrm>
                <a:off x="122" y="288"/>
                <a:ext cx="5477" cy="1226"/>
                <a:chOff x="122" y="288"/>
                <a:chExt cx="5477" cy="1226"/>
              </a:xfrm>
            </p:grpSpPr>
            <p:sp>
              <p:nvSpPr>
                <p:cNvPr id="10" name="AutoShape 8"/>
                <p:cNvSpPr>
                  <a:spLocks noChangeArrowheads="1"/>
                </p:cNvSpPr>
                <p:nvPr/>
              </p:nvSpPr>
              <p:spPr bwMode="auto">
                <a:xfrm>
                  <a:off x="122" y="288"/>
                  <a:ext cx="5477" cy="1226"/>
                </a:xfrm>
                <a:prstGeom prst="roundRect">
                  <a:avLst>
                    <a:gd name="adj" fmla="val 79"/>
                  </a:avLst>
                </a:prstGeom>
                <a:noFill/>
                <a:ln w="9525">
                  <a:noFill/>
                  <a:round/>
                  <a:headEnd/>
                  <a:tailEnd/>
                </a:ln>
              </p:spPr>
              <p:txBody>
                <a:bodyPr wrap="none" anchor="ctr"/>
                <a:lstStyle/>
                <a:p>
                  <a:endParaRPr lang="en-SG"/>
                </a:p>
              </p:txBody>
            </p:sp>
            <p:grpSp>
              <p:nvGrpSpPr>
                <p:cNvPr id="11" name="Group 9"/>
                <p:cNvGrpSpPr>
                  <a:grpSpLocks/>
                </p:cNvGrpSpPr>
                <p:nvPr/>
              </p:nvGrpSpPr>
              <p:grpSpPr bwMode="auto">
                <a:xfrm>
                  <a:off x="122" y="288"/>
                  <a:ext cx="5473" cy="1221"/>
                  <a:chOff x="122" y="288"/>
                  <a:chExt cx="5473" cy="1221"/>
                </a:xfrm>
              </p:grpSpPr>
              <p:sp>
                <p:nvSpPr>
                  <p:cNvPr id="12" name="AutoShape 10"/>
                  <p:cNvSpPr>
                    <a:spLocks noChangeArrowheads="1"/>
                  </p:cNvSpPr>
                  <p:nvPr/>
                </p:nvSpPr>
                <p:spPr bwMode="auto">
                  <a:xfrm>
                    <a:off x="122" y="288"/>
                    <a:ext cx="5473" cy="1221"/>
                  </a:xfrm>
                  <a:prstGeom prst="roundRect">
                    <a:avLst>
                      <a:gd name="adj" fmla="val 79"/>
                    </a:avLst>
                  </a:prstGeom>
                  <a:noFill/>
                  <a:ln w="9525">
                    <a:noFill/>
                    <a:round/>
                    <a:headEnd/>
                    <a:tailEnd/>
                  </a:ln>
                </p:spPr>
                <p:txBody>
                  <a:bodyPr wrap="none" anchor="ctr"/>
                  <a:lstStyle/>
                  <a:p>
                    <a:endParaRPr lang="en-SG"/>
                  </a:p>
                </p:txBody>
              </p:sp>
              <p:grpSp>
                <p:nvGrpSpPr>
                  <p:cNvPr id="13" name="Group 11"/>
                  <p:cNvGrpSpPr>
                    <a:grpSpLocks/>
                  </p:cNvGrpSpPr>
                  <p:nvPr/>
                </p:nvGrpSpPr>
                <p:grpSpPr bwMode="auto">
                  <a:xfrm>
                    <a:off x="122" y="288"/>
                    <a:ext cx="5468" cy="1217"/>
                    <a:chOff x="122" y="288"/>
                    <a:chExt cx="5468" cy="1217"/>
                  </a:xfrm>
                </p:grpSpPr>
                <p:sp>
                  <p:nvSpPr>
                    <p:cNvPr id="14" name="AutoShape 12"/>
                    <p:cNvSpPr>
                      <a:spLocks noChangeArrowheads="1"/>
                    </p:cNvSpPr>
                    <p:nvPr/>
                  </p:nvSpPr>
                  <p:spPr bwMode="auto">
                    <a:xfrm>
                      <a:off x="122" y="288"/>
                      <a:ext cx="5468" cy="1217"/>
                    </a:xfrm>
                    <a:prstGeom prst="roundRect">
                      <a:avLst>
                        <a:gd name="adj" fmla="val 79"/>
                      </a:avLst>
                    </a:prstGeom>
                    <a:noFill/>
                    <a:ln w="9525">
                      <a:noFill/>
                      <a:round/>
                      <a:headEnd/>
                      <a:tailEnd/>
                    </a:ln>
                  </p:spPr>
                  <p:txBody>
                    <a:bodyPr wrap="none" anchor="ctr"/>
                    <a:lstStyle/>
                    <a:p>
                      <a:endParaRPr lang="en-SG"/>
                    </a:p>
                  </p:txBody>
                </p:sp>
                <p:grpSp>
                  <p:nvGrpSpPr>
                    <p:cNvPr id="15" name="Group 13"/>
                    <p:cNvGrpSpPr>
                      <a:grpSpLocks/>
                    </p:cNvGrpSpPr>
                    <p:nvPr/>
                  </p:nvGrpSpPr>
                  <p:grpSpPr bwMode="auto">
                    <a:xfrm>
                      <a:off x="122" y="288"/>
                      <a:ext cx="5466" cy="1213"/>
                      <a:chOff x="122" y="288"/>
                      <a:chExt cx="5466" cy="1213"/>
                    </a:xfrm>
                  </p:grpSpPr>
                  <p:sp>
                    <p:nvSpPr>
                      <p:cNvPr id="16" name="AutoShape 14"/>
                      <p:cNvSpPr>
                        <a:spLocks noChangeArrowheads="1"/>
                      </p:cNvSpPr>
                      <p:nvPr/>
                    </p:nvSpPr>
                    <p:spPr bwMode="auto">
                      <a:xfrm>
                        <a:off x="122" y="288"/>
                        <a:ext cx="5466" cy="1213"/>
                      </a:xfrm>
                      <a:prstGeom prst="roundRect">
                        <a:avLst>
                          <a:gd name="adj" fmla="val 79"/>
                        </a:avLst>
                      </a:prstGeom>
                      <a:noFill/>
                      <a:ln w="9525">
                        <a:noFill/>
                        <a:round/>
                        <a:headEnd/>
                        <a:tailEnd/>
                      </a:ln>
                    </p:spPr>
                    <p:txBody>
                      <a:bodyPr wrap="none" anchor="ctr"/>
                      <a:lstStyle/>
                      <a:p>
                        <a:endParaRPr lang="en-SG"/>
                      </a:p>
                    </p:txBody>
                  </p:sp>
                  <p:grpSp>
                    <p:nvGrpSpPr>
                      <p:cNvPr id="17" name="Group 15"/>
                      <p:cNvGrpSpPr>
                        <a:grpSpLocks/>
                      </p:cNvGrpSpPr>
                      <p:nvPr/>
                    </p:nvGrpSpPr>
                    <p:grpSpPr bwMode="auto">
                      <a:xfrm>
                        <a:off x="122" y="288"/>
                        <a:ext cx="5464" cy="1211"/>
                        <a:chOff x="122" y="288"/>
                        <a:chExt cx="5464" cy="1211"/>
                      </a:xfrm>
                    </p:grpSpPr>
                    <p:sp>
                      <p:nvSpPr>
                        <p:cNvPr id="18" name="AutoShape 16"/>
                        <p:cNvSpPr>
                          <a:spLocks noChangeArrowheads="1"/>
                        </p:cNvSpPr>
                        <p:nvPr/>
                      </p:nvSpPr>
                      <p:spPr bwMode="auto">
                        <a:xfrm>
                          <a:off x="122" y="288"/>
                          <a:ext cx="5464" cy="1211"/>
                        </a:xfrm>
                        <a:prstGeom prst="roundRect">
                          <a:avLst>
                            <a:gd name="adj" fmla="val 79"/>
                          </a:avLst>
                        </a:prstGeom>
                        <a:noFill/>
                        <a:ln w="9525">
                          <a:noFill/>
                          <a:round/>
                          <a:headEnd/>
                          <a:tailEnd/>
                        </a:ln>
                      </p:spPr>
                      <p:txBody>
                        <a:bodyPr wrap="none" anchor="ctr"/>
                        <a:lstStyle/>
                        <a:p>
                          <a:endParaRPr lang="en-SG"/>
                        </a:p>
                      </p:txBody>
                    </p:sp>
                    <p:grpSp>
                      <p:nvGrpSpPr>
                        <p:cNvPr id="19" name="Group 17"/>
                        <p:cNvGrpSpPr>
                          <a:grpSpLocks/>
                        </p:cNvGrpSpPr>
                        <p:nvPr/>
                      </p:nvGrpSpPr>
                      <p:grpSpPr bwMode="auto">
                        <a:xfrm>
                          <a:off x="122" y="288"/>
                          <a:ext cx="5463" cy="1209"/>
                          <a:chOff x="122" y="288"/>
                          <a:chExt cx="5463" cy="1209"/>
                        </a:xfrm>
                      </p:grpSpPr>
                      <p:sp>
                        <p:nvSpPr>
                          <p:cNvPr id="20" name="AutoShape 18"/>
                          <p:cNvSpPr>
                            <a:spLocks noChangeArrowheads="1"/>
                          </p:cNvSpPr>
                          <p:nvPr/>
                        </p:nvSpPr>
                        <p:spPr bwMode="auto">
                          <a:xfrm>
                            <a:off x="122" y="288"/>
                            <a:ext cx="5463" cy="1209"/>
                          </a:xfrm>
                          <a:prstGeom prst="roundRect">
                            <a:avLst>
                              <a:gd name="adj" fmla="val 79"/>
                            </a:avLst>
                          </a:prstGeom>
                          <a:noFill/>
                          <a:ln w="9525">
                            <a:noFill/>
                            <a:round/>
                            <a:headEnd/>
                            <a:tailEnd/>
                          </a:ln>
                        </p:spPr>
                        <p:txBody>
                          <a:bodyPr wrap="none" anchor="ctr"/>
                          <a:lstStyle/>
                          <a:p>
                            <a:endParaRPr lang="en-SG"/>
                          </a:p>
                        </p:txBody>
                      </p:sp>
                      <p:grpSp>
                        <p:nvGrpSpPr>
                          <p:cNvPr id="21" name="Group 19"/>
                          <p:cNvGrpSpPr>
                            <a:grpSpLocks/>
                          </p:cNvGrpSpPr>
                          <p:nvPr/>
                        </p:nvGrpSpPr>
                        <p:grpSpPr bwMode="auto">
                          <a:xfrm>
                            <a:off x="122" y="288"/>
                            <a:ext cx="5463" cy="1209"/>
                            <a:chOff x="122" y="288"/>
                            <a:chExt cx="5463" cy="1209"/>
                          </a:xfrm>
                        </p:grpSpPr>
                        <p:sp>
                          <p:nvSpPr>
                            <p:cNvPr id="22" name="AutoShape 20"/>
                            <p:cNvSpPr>
                              <a:spLocks noChangeArrowheads="1"/>
                            </p:cNvSpPr>
                            <p:nvPr/>
                          </p:nvSpPr>
                          <p:spPr bwMode="auto">
                            <a:xfrm>
                              <a:off x="122" y="288"/>
                              <a:ext cx="5463" cy="1209"/>
                            </a:xfrm>
                            <a:prstGeom prst="roundRect">
                              <a:avLst>
                                <a:gd name="adj" fmla="val 79"/>
                              </a:avLst>
                            </a:prstGeom>
                            <a:noFill/>
                            <a:ln w="9525">
                              <a:noFill/>
                              <a:round/>
                              <a:headEnd/>
                              <a:tailEnd/>
                            </a:ln>
                          </p:spPr>
                          <p:txBody>
                            <a:bodyPr wrap="none" anchor="ctr"/>
                            <a:lstStyle/>
                            <a:p>
                              <a:endParaRPr lang="en-SG"/>
                            </a:p>
                          </p:txBody>
                        </p:sp>
                        <p:sp>
                          <p:nvSpPr>
                            <p:cNvPr id="23" name="AutoShape 21"/>
                            <p:cNvSpPr>
                              <a:spLocks noChangeArrowheads="1"/>
                            </p:cNvSpPr>
                            <p:nvPr/>
                          </p:nvSpPr>
                          <p:spPr bwMode="auto">
                            <a:xfrm>
                              <a:off x="589" y="288"/>
                              <a:ext cx="4582" cy="1112"/>
                            </a:xfrm>
                            <a:prstGeom prst="roundRect">
                              <a:avLst>
                                <a:gd name="adj" fmla="val 79"/>
                              </a:avLst>
                            </a:prstGeom>
                            <a:noFill/>
                            <a:ln w="9525">
                              <a:noFill/>
                              <a:round/>
                              <a:headEnd/>
                              <a:tailEnd/>
                            </a:ln>
                          </p:spPr>
                          <p:txBody>
                            <a:bodyPr wrap="none" lIns="0" tIns="0" rIns="0" bIns="0">
                              <a:spAutoFit/>
                            </a:bodyPr>
                            <a:lstStyle/>
                            <a:p>
                              <a:pPr>
                                <a:lnSpc>
                                  <a:spcPts val="231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8000"/>
                                  </a:solidFill>
                                  <a:latin typeface="Times New Roman" pitchFamily="18" charset="0"/>
                                </a:rPr>
                                <a:t>Measurement method: </a:t>
                              </a:r>
                            </a:p>
                            <a:p>
                              <a:pPr>
                                <a:lnSpc>
                                  <a:spcPts val="231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FF"/>
                                  </a:solidFill>
                                  <a:latin typeface="Times New Roman" pitchFamily="18" charset="0"/>
                                </a:rPr>
                                <a:t>Consider the distribution of the time difference between consecutive layers</a:t>
                              </a:r>
                            </a:p>
                            <a:p>
                              <a:pPr>
                                <a:lnSpc>
                                  <a:spcPts val="231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FF"/>
                                  </a:solidFill>
                                  <a:latin typeface="Times New Roman" pitchFamily="18" charset="0"/>
                                </a:rPr>
                                <a:t>Correction for the muon TOF and the strip propagation delay </a:t>
                              </a:r>
                            </a:p>
                            <a:p>
                              <a:pPr>
                                <a:lnSpc>
                                  <a:spcPts val="231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FF"/>
                                  </a:solidFill>
                                  <a:latin typeface="Times New Roman" pitchFamily="18" charset="0"/>
                                </a:rPr>
                                <a:t>Gaussian fit</a:t>
                              </a:r>
                            </a:p>
                            <a:p>
                              <a:pPr>
                                <a:lnSpc>
                                  <a:spcPts val="231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FF"/>
                                  </a:solidFill>
                                  <a:latin typeface="Times New Roman" pitchFamily="18" charset="0"/>
                                </a:rPr>
                                <a:t>Time resolution defined as </a:t>
                              </a:r>
                              <a:r>
                                <a:rPr lang="en-GB" b="1" dirty="0">
                                  <a:solidFill>
                                    <a:srgbClr val="0000FF"/>
                                  </a:solidFill>
                                  <a:latin typeface="Symbol" pitchFamily="18" charset="2"/>
                                </a:rPr>
                                <a:t>/</a:t>
                              </a:r>
                              <a:r>
                                <a:rPr lang="en-GB" b="1" dirty="0">
                                  <a:solidFill>
                                    <a:srgbClr val="0000FF"/>
                                  </a:solidFill>
                                  <a:latin typeface="Symbol" pitchFamily="18" charset="2"/>
                                  <a:sym typeface="Symbol" pitchFamily="18" charset="2"/>
                                </a:rPr>
                                <a:t></a:t>
                              </a:r>
                              <a:r>
                                <a:rPr lang="en-GB" b="1" dirty="0">
                                  <a:solidFill>
                                    <a:srgbClr val="0000FF"/>
                                  </a:solidFill>
                                  <a:latin typeface="Times New Roman" pitchFamily="18" charset="0"/>
                                </a:rPr>
                                <a:t>2</a:t>
                              </a:r>
                            </a:p>
                            <a:p>
                              <a:pPr>
                                <a:lnSpc>
                                  <a:spcPts val="231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200" b="1" dirty="0">
                                <a:solidFill>
                                  <a:srgbClr val="0000FF"/>
                                </a:solidFill>
                                <a:latin typeface="Times New Roman" pitchFamily="18" charset="0"/>
                              </a:endParaRPr>
                            </a:p>
                          </p:txBody>
                        </p:sp>
                      </p:grpSp>
                    </p:grpSp>
                  </p:grpSp>
                </p:grpSp>
              </p:grpSp>
            </p:grpSp>
          </p:grpSp>
        </p:grpSp>
      </p:grpSp>
      <p:sp>
        <p:nvSpPr>
          <p:cNvPr id="24" name="AutoShape 22"/>
          <p:cNvSpPr>
            <a:spLocks noChangeArrowheads="1"/>
          </p:cNvSpPr>
          <p:nvPr/>
        </p:nvSpPr>
        <p:spPr bwMode="auto">
          <a:xfrm>
            <a:off x="704850" y="5978545"/>
            <a:ext cx="7734300" cy="307975"/>
          </a:xfrm>
          <a:prstGeom prst="roundRect">
            <a:avLst>
              <a:gd name="adj" fmla="val 421"/>
            </a:avLst>
          </a:prstGeom>
          <a:noFill/>
          <a:ln w="9525">
            <a:noFill/>
            <a:round/>
            <a:headEnd/>
            <a:tailEnd/>
          </a:ln>
        </p:spPr>
        <p:txBody>
          <a:bodyPr wrap="none" lIns="0" tIns="0" rIns="0" bIns="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FF"/>
                </a:solidFill>
                <a:latin typeface="Times New Roman" pitchFamily="18" charset="0"/>
              </a:rPr>
              <a:t>Measured Drift Tubes space-resolution within specifications (~300 </a:t>
            </a:r>
            <a:r>
              <a:rPr lang="en-GB" sz="2000" b="1" dirty="0">
                <a:solidFill>
                  <a:srgbClr val="0000FF"/>
                </a:solidFill>
                <a:latin typeface="Symbol" pitchFamily="18" charset="2"/>
              </a:rPr>
              <a:t>m</a:t>
            </a:r>
            <a:r>
              <a:rPr lang="en-GB" sz="2000" b="1" dirty="0">
                <a:solidFill>
                  <a:srgbClr val="0000FF"/>
                </a:solidFill>
                <a:latin typeface="Times New Roman" pitchFamily="18" charset="0"/>
              </a:rPr>
              <a:t>m).</a:t>
            </a:r>
          </a:p>
        </p:txBody>
      </p:sp>
      <p:pic>
        <p:nvPicPr>
          <p:cNvPr id="26" name="Picture 24"/>
          <p:cNvPicPr>
            <a:picLocks noChangeAspect="1" noChangeArrowheads="1"/>
          </p:cNvPicPr>
          <p:nvPr/>
        </p:nvPicPr>
        <p:blipFill>
          <a:blip r:embed="rId2" cstate="screen"/>
          <a:srcRect/>
          <a:stretch>
            <a:fillRect/>
          </a:stretch>
        </p:blipFill>
        <p:spPr bwMode="auto">
          <a:xfrm>
            <a:off x="1216025" y="2143116"/>
            <a:ext cx="6711950" cy="3784600"/>
          </a:xfrm>
          <a:prstGeom prst="rect">
            <a:avLst/>
          </a:prstGeom>
          <a:noFill/>
        </p:spPr>
      </p:pic>
      <p:sp>
        <p:nvSpPr>
          <p:cNvPr id="27" name="Text Box 25"/>
          <p:cNvSpPr txBox="1">
            <a:spLocks noChangeArrowheads="1"/>
          </p:cNvSpPr>
          <p:nvPr/>
        </p:nvSpPr>
        <p:spPr bwMode="auto">
          <a:xfrm>
            <a:off x="2093906" y="2603496"/>
            <a:ext cx="1549400" cy="325438"/>
          </a:xfrm>
          <a:prstGeom prst="rect">
            <a:avLst/>
          </a:prstGeom>
          <a:noFill/>
          <a:ln w="9525">
            <a:noFill/>
            <a:miter lim="800000"/>
            <a:headEnd/>
            <a:tailEnd/>
          </a:ln>
        </p:spPr>
        <p:txBody>
          <a:bodyPr lIns="0" tIns="0" rIns="0" bIns="0">
            <a:spAutoFit/>
          </a:bodyPr>
          <a:lstStyle/>
          <a:p>
            <a:pPr>
              <a:lnSpc>
                <a:spcPts val="2563"/>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FF"/>
                </a:solidFill>
                <a:latin typeface="Symbol" pitchFamily="18" charset="2"/>
              </a:rPr>
              <a:t></a:t>
            </a:r>
            <a:r>
              <a:rPr lang="en-GB" b="1" dirty="0">
                <a:solidFill>
                  <a:srgbClr val="0000FF"/>
                </a:solidFill>
                <a:latin typeface="Nimbus Roman No9 L" charset="0"/>
              </a:rPr>
              <a:t>(RPC) ~ 3 ns</a:t>
            </a:r>
          </a:p>
        </p:txBody>
      </p:sp>
      <p:sp>
        <p:nvSpPr>
          <p:cNvPr id="25" name="Text Box 23"/>
          <p:cNvSpPr txBox="1">
            <a:spLocks noChangeArrowheads="1"/>
          </p:cNvSpPr>
          <p:nvPr/>
        </p:nvSpPr>
        <p:spPr bwMode="auto">
          <a:xfrm>
            <a:off x="2071670" y="5072074"/>
            <a:ext cx="1809750" cy="277812"/>
          </a:xfrm>
          <a:prstGeom prst="rect">
            <a:avLst/>
          </a:prstGeom>
          <a:noFill/>
          <a:ln w="9525">
            <a:noFill/>
            <a:miter lim="800000"/>
            <a:headEnd/>
            <a:tailEnd/>
          </a:ln>
        </p:spPr>
        <p:txBody>
          <a:bodyPr wrap="none" lIns="0" tIns="0" rIns="0" bIns="0">
            <a:spAutoFit/>
          </a:bodyPr>
          <a:lstStyle/>
          <a:p>
            <a:pPr>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000000"/>
                </a:solidFill>
                <a:latin typeface="Times New Roman" pitchFamily="18" charset="0"/>
              </a:rPr>
              <a:t>TDC binning=1.5 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50299"/>
            <a:ext cx="9000000" cy="830997"/>
          </a:xfrm>
          <a:solidFill>
            <a:srgbClr val="FFFF00"/>
          </a:solidFill>
        </p:spPr>
        <p:txBody>
          <a:bodyPr/>
          <a:lstStyle/>
          <a:p>
            <a:r>
              <a:rPr lang="it-IT" sz="2400" dirty="0" smtClean="0">
                <a:effectLst/>
              </a:rPr>
              <a:t>RPC monitoring and results from the ARGO-YBJ experiment</a:t>
            </a:r>
            <a:br>
              <a:rPr lang="it-IT" sz="2400" dirty="0" smtClean="0">
                <a:effectLst/>
              </a:rPr>
            </a:br>
            <a:r>
              <a:rPr lang="it-IT" sz="2400" dirty="0" smtClean="0">
                <a:solidFill>
                  <a:srgbClr val="00B050"/>
                </a:solidFill>
                <a:effectLst/>
              </a:rPr>
              <a:t>Paolo Camarri </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19</a:t>
            </a:fld>
            <a:endParaRPr lang="en-SG" dirty="0"/>
          </a:p>
        </p:txBody>
      </p:sp>
      <p:pic>
        <p:nvPicPr>
          <p:cNvPr id="6" name="Picture 4" descr="tibet2005- 156"/>
          <p:cNvPicPr>
            <a:picLocks noChangeAspect="1" noChangeArrowheads="1"/>
          </p:cNvPicPr>
          <p:nvPr/>
        </p:nvPicPr>
        <p:blipFill>
          <a:blip r:embed="rId2" cstate="screen"/>
          <a:srcRect/>
          <a:stretch>
            <a:fillRect/>
          </a:stretch>
        </p:blipFill>
        <p:spPr bwMode="auto">
          <a:xfrm>
            <a:off x="66578" y="1014346"/>
            <a:ext cx="4934050" cy="3700538"/>
          </a:xfrm>
          <a:prstGeom prst="rect">
            <a:avLst/>
          </a:prstGeom>
          <a:noFill/>
          <a:ln w="9525">
            <a:noFill/>
            <a:miter lim="800000"/>
            <a:headEnd/>
            <a:tailEnd/>
          </a:ln>
        </p:spPr>
      </p:pic>
      <p:sp>
        <p:nvSpPr>
          <p:cNvPr id="7" name="Rectangle 5"/>
          <p:cNvSpPr txBox="1">
            <a:spLocks noRot="1" noChangeArrowheads="1"/>
          </p:cNvSpPr>
          <p:nvPr/>
        </p:nvSpPr>
        <p:spPr>
          <a:xfrm>
            <a:off x="71406" y="4786322"/>
            <a:ext cx="4143404" cy="1714512"/>
          </a:xfrm>
          <a:prstGeom prst="rect">
            <a:avLst/>
          </a:prstGeom>
          <a:solidFill>
            <a:schemeClr val="accent3">
              <a:lumMod val="40000"/>
              <a:lumOff val="60000"/>
            </a:schemeClr>
          </a:solidFill>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000" b="0" i="0" u="none" strike="noStrike" kern="1200" cap="none" spc="0" normalizeH="0" baseline="0" noProof="0" dirty="0" smtClean="0">
                <a:ln>
                  <a:noFill/>
                </a:ln>
                <a:solidFill>
                  <a:srgbClr val="0070C0"/>
                </a:solidFill>
                <a:effectLst/>
                <a:uLnTx/>
                <a:uFillTx/>
                <a:latin typeface="+mn-lt"/>
                <a:ea typeface="+mn-ea"/>
                <a:cs typeface="+mn-cs"/>
              </a:rPr>
              <a:t>Data taking since November 2007</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000" b="0" i="0" u="none" strike="noStrike" kern="1200" cap="none" spc="0" normalizeH="0" baseline="0" noProof="0" dirty="0" smtClean="0">
                <a:ln>
                  <a:noFill/>
                </a:ln>
                <a:solidFill>
                  <a:srgbClr val="0070C0"/>
                </a:solidFill>
                <a:effectLst/>
                <a:uLnTx/>
                <a:uFillTx/>
                <a:latin typeface="+mn-lt"/>
                <a:ea typeface="+mn-ea"/>
                <a:cs typeface="+mn-cs"/>
              </a:rPr>
              <a:t>Duty cycle  </a:t>
            </a:r>
            <a:r>
              <a:rPr kumimoji="0" lang="en-US" sz="2000" b="0" i="0" u="none" strike="noStrike" kern="1200" cap="none" spc="0" normalizeH="0" baseline="0" noProof="0" dirty="0" smtClean="0">
                <a:ln>
                  <a:noFill/>
                </a:ln>
                <a:solidFill>
                  <a:srgbClr val="0070C0"/>
                </a:solidFill>
                <a:effectLst/>
                <a:uLnTx/>
                <a:uFillTx/>
                <a:latin typeface="+mn-lt"/>
                <a:ea typeface="+mn-ea"/>
                <a:cs typeface="Times New Roman" pitchFamily="18" charset="0"/>
              </a:rPr>
              <a:t>~ </a:t>
            </a:r>
            <a:r>
              <a:rPr kumimoji="0" lang="en-US" sz="2000" b="0" i="0" u="none" strike="noStrike" kern="1200" cap="none" spc="0" normalizeH="0" baseline="0" noProof="0" dirty="0" smtClean="0">
                <a:ln>
                  <a:noFill/>
                </a:ln>
                <a:solidFill>
                  <a:srgbClr val="0070C0"/>
                </a:solidFill>
                <a:effectLst/>
                <a:uLnTx/>
                <a:uFillTx/>
                <a:latin typeface="+mn-lt"/>
                <a:ea typeface="+mn-ea"/>
                <a:cs typeface="+mn-cs"/>
              </a:rPr>
              <a:t>90%</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000" b="0" i="0" u="none" strike="noStrike" kern="1200" cap="none" spc="0" normalizeH="0" baseline="0" noProof="0" dirty="0" smtClean="0">
                <a:ln>
                  <a:noFill/>
                </a:ln>
                <a:solidFill>
                  <a:srgbClr val="0070C0"/>
                </a:solidFill>
                <a:effectLst/>
                <a:uLnTx/>
                <a:uFillTx/>
                <a:latin typeface="+mn-lt"/>
                <a:ea typeface="+mn-ea"/>
                <a:cs typeface="+mn-cs"/>
              </a:rPr>
              <a:t>Trigger rate 3.6 kHz</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000" b="0" i="0" u="none" strike="noStrike" kern="1200" cap="none" spc="0" normalizeH="0" baseline="0" noProof="0" dirty="0" smtClean="0">
                <a:ln>
                  <a:noFill/>
                </a:ln>
                <a:solidFill>
                  <a:srgbClr val="0070C0"/>
                </a:solidFill>
                <a:effectLst/>
                <a:uLnTx/>
                <a:uFillTx/>
                <a:latin typeface="+mn-lt"/>
                <a:ea typeface="+mn-ea"/>
                <a:cs typeface="+mn-cs"/>
              </a:rPr>
              <a:t>Dead time 4%</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n-US" sz="2000" b="0" i="0" u="none" strike="noStrike" kern="1200" cap="none" spc="0" normalizeH="0" baseline="0" noProof="0" dirty="0" smtClean="0">
                <a:ln>
                  <a:noFill/>
                </a:ln>
                <a:solidFill>
                  <a:srgbClr val="0070C0"/>
                </a:solidFill>
                <a:effectLst/>
                <a:uLnTx/>
                <a:uFillTx/>
                <a:latin typeface="+mn-lt"/>
                <a:ea typeface="+mn-ea"/>
                <a:cs typeface="+mn-cs"/>
              </a:rPr>
              <a:t>220 GB/day transferred to CNAF</a:t>
            </a:r>
            <a:endParaRPr kumimoji="0" lang="en-US" sz="2000" b="0" i="0" u="none" strike="noStrike" kern="1200" cap="none" spc="0" normalizeH="0" baseline="0" noProof="0" dirty="0">
              <a:ln>
                <a:noFill/>
              </a:ln>
              <a:solidFill>
                <a:srgbClr val="0070C0"/>
              </a:solidFill>
              <a:effectLst/>
              <a:uLnTx/>
              <a:uFillTx/>
              <a:latin typeface="+mn-lt"/>
              <a:ea typeface="+mn-ea"/>
              <a:cs typeface="+mn-cs"/>
            </a:endParaRPr>
          </a:p>
        </p:txBody>
      </p:sp>
      <p:sp>
        <p:nvSpPr>
          <p:cNvPr id="8" name="Rectangle 11"/>
          <p:cNvSpPr>
            <a:spLocks noChangeArrowheads="1"/>
          </p:cNvSpPr>
          <p:nvPr/>
        </p:nvSpPr>
        <p:spPr bwMode="auto">
          <a:xfrm>
            <a:off x="4194888" y="5429264"/>
            <a:ext cx="4896000" cy="1044000"/>
          </a:xfrm>
          <a:prstGeom prst="rect">
            <a:avLst/>
          </a:prstGeom>
          <a:noFill/>
          <a:ln w="9525">
            <a:noFill/>
            <a:miter lim="800000"/>
            <a:headEnd/>
            <a:tailEnd/>
          </a:ln>
          <a:effectLst/>
        </p:spPr>
        <p:txBody>
          <a:bodyPr/>
          <a:lstStyle/>
          <a:p>
            <a:pPr marL="800100" lvl="1" indent="-342900">
              <a:lnSpc>
                <a:spcPct val="90000"/>
              </a:lnSpc>
              <a:spcBef>
                <a:spcPct val="20000"/>
              </a:spcBef>
              <a:buClr>
                <a:schemeClr val="tx1"/>
              </a:buClr>
            </a:pPr>
            <a:r>
              <a:rPr lang="it-IT" sz="2000" b="1" dirty="0" smtClean="0">
                <a:solidFill>
                  <a:srgbClr val="FF0000"/>
                </a:solidFill>
                <a:cs typeface="Times New Roman" pitchFamily="18" charset="0"/>
              </a:rPr>
              <a:t>2 operation modes</a:t>
            </a:r>
            <a:r>
              <a:rPr lang="en-US" sz="2000" dirty="0" smtClean="0">
                <a:effectLst>
                  <a:outerShdw blurRad="38100" dist="38100" dir="2700000" algn="tl">
                    <a:srgbClr val="000000"/>
                  </a:outerShdw>
                </a:effectLst>
              </a:rPr>
              <a:t> </a:t>
            </a:r>
          </a:p>
          <a:p>
            <a:pPr marL="342900" indent="-342900">
              <a:lnSpc>
                <a:spcPct val="90000"/>
              </a:lnSpc>
              <a:spcBef>
                <a:spcPct val="20000"/>
              </a:spcBef>
              <a:buClr>
                <a:schemeClr val="tx1"/>
              </a:buClr>
              <a:buFont typeface="Wingdings" pitchFamily="2" charset="2"/>
              <a:buChar char="v"/>
            </a:pPr>
            <a:r>
              <a:rPr lang="en-US" sz="2000" dirty="0" err="1" smtClean="0">
                <a:effectLst>
                  <a:outerShdw blurRad="38100" dist="38100" dir="2700000" algn="tl">
                    <a:srgbClr val="000000"/>
                  </a:outerShdw>
                </a:effectLst>
              </a:rPr>
              <a:t>S</a:t>
            </a:r>
            <a:r>
              <a:rPr lang="en-US" b="1" dirty="0" err="1" smtClean="0">
                <a:effectLst>
                  <a:outerShdw blurRad="38100" dist="38100" dir="2700000" algn="tl">
                    <a:srgbClr val="000000"/>
                  </a:outerShdw>
                </a:effectLst>
              </a:rPr>
              <a:t>caler</a:t>
            </a:r>
            <a:r>
              <a:rPr lang="en-US" b="1" dirty="0" smtClean="0">
                <a:effectLst>
                  <a:outerShdw blurRad="38100" dist="38100" dir="2700000" algn="tl">
                    <a:srgbClr val="000000"/>
                  </a:outerShdw>
                </a:effectLst>
              </a:rPr>
              <a:t> </a:t>
            </a:r>
            <a:r>
              <a:rPr lang="en-US" b="1" dirty="0">
                <a:effectLst>
                  <a:outerShdw blurRad="38100" dist="38100" dir="2700000" algn="tl">
                    <a:srgbClr val="000000"/>
                  </a:outerShdw>
                </a:effectLst>
              </a:rPr>
              <a:t>mode (counting rate, &gt; 1 </a:t>
            </a:r>
            <a:r>
              <a:rPr lang="en-US" b="1" dirty="0" err="1">
                <a:effectLst>
                  <a:outerShdw blurRad="38100" dist="38100" dir="2700000" algn="tl">
                    <a:srgbClr val="000000"/>
                  </a:outerShdw>
                </a:effectLst>
              </a:rPr>
              <a:t>GeV</a:t>
            </a:r>
            <a:r>
              <a:rPr lang="en-US" b="1" dirty="0">
                <a:effectLst>
                  <a:outerShdw blurRad="38100" dist="38100" dir="2700000" algn="tl">
                    <a:srgbClr val="000000"/>
                  </a:outerShdw>
                </a:effectLst>
              </a:rPr>
              <a:t>)</a:t>
            </a:r>
          </a:p>
          <a:p>
            <a:pPr marL="342900" indent="-342900">
              <a:lnSpc>
                <a:spcPct val="90000"/>
              </a:lnSpc>
              <a:spcBef>
                <a:spcPct val="20000"/>
              </a:spcBef>
              <a:buClr>
                <a:schemeClr val="tx1"/>
              </a:buClr>
              <a:buFont typeface="Wingdings" pitchFamily="2" charset="2"/>
              <a:buChar char="v"/>
            </a:pPr>
            <a:r>
              <a:rPr lang="en-US" b="1" dirty="0">
                <a:effectLst>
                  <a:outerShdw blurRad="38100" dist="38100" dir="2700000" algn="tl">
                    <a:srgbClr val="000000"/>
                  </a:outerShdw>
                </a:effectLst>
              </a:rPr>
              <a:t> </a:t>
            </a:r>
            <a:r>
              <a:rPr lang="en-US" b="1" dirty="0" smtClean="0">
                <a:effectLst>
                  <a:outerShdw blurRad="38100" dist="38100" dir="2700000" algn="tl">
                    <a:srgbClr val="000000"/>
                  </a:outerShdw>
                </a:effectLst>
              </a:rPr>
              <a:t>Shower </a:t>
            </a:r>
            <a:r>
              <a:rPr lang="en-US" b="1" dirty="0">
                <a:effectLst>
                  <a:outerShdw blurRad="38100" dist="38100" dir="2700000" algn="tl">
                    <a:srgbClr val="000000"/>
                  </a:outerShdw>
                </a:effectLst>
              </a:rPr>
              <a:t>mode (full reconstruction, &gt; 300 </a:t>
            </a:r>
            <a:r>
              <a:rPr lang="en-US" b="1" dirty="0" err="1">
                <a:effectLst>
                  <a:outerShdw blurRad="38100" dist="38100" dir="2700000" algn="tl">
                    <a:srgbClr val="000000"/>
                  </a:outerShdw>
                </a:effectLst>
              </a:rPr>
              <a:t>GeV</a:t>
            </a:r>
            <a:r>
              <a:rPr lang="en-US" b="1" dirty="0">
                <a:effectLst>
                  <a:outerShdw blurRad="38100" dist="38100" dir="2700000" algn="tl">
                    <a:srgbClr val="000000"/>
                  </a:outerShdw>
                </a:effectLst>
              </a:rPr>
              <a:t>)</a:t>
            </a:r>
            <a:r>
              <a:rPr lang="en-US" sz="2000" dirty="0">
                <a:effectLst>
                  <a:outerShdw blurRad="38100" dist="38100" dir="2700000" algn="tl">
                    <a:srgbClr val="000000"/>
                  </a:outerShdw>
                </a:effectLst>
              </a:rPr>
              <a:t> </a:t>
            </a:r>
            <a:r>
              <a:rPr lang="it-IT" sz="2000" dirty="0">
                <a:effectLst>
                  <a:outerShdw blurRad="38100" dist="38100" dir="2700000" algn="tl">
                    <a:srgbClr val="000000"/>
                  </a:outerShdw>
                </a:effectLst>
              </a:rPr>
              <a:t>                 </a:t>
            </a:r>
          </a:p>
        </p:txBody>
      </p:sp>
      <p:pic>
        <p:nvPicPr>
          <p:cNvPr id="9" name="Picture 4" descr="RPCcross2"/>
          <p:cNvPicPr>
            <a:picLocks noChangeAspect="1" noChangeArrowheads="1"/>
          </p:cNvPicPr>
          <p:nvPr/>
        </p:nvPicPr>
        <p:blipFill>
          <a:blip r:embed="rId3" cstate="screen"/>
          <a:srcRect l="6386" t="4117" r="8709"/>
          <a:stretch>
            <a:fillRect/>
          </a:stretch>
        </p:blipFill>
        <p:spPr bwMode="auto">
          <a:xfrm>
            <a:off x="5286380" y="956350"/>
            <a:ext cx="3732164" cy="2972716"/>
          </a:xfrm>
          <a:prstGeom prst="rect">
            <a:avLst/>
          </a:prstGeom>
          <a:noFill/>
        </p:spPr>
      </p:pic>
      <p:sp>
        <p:nvSpPr>
          <p:cNvPr id="10" name="Text Box 18" descr="Diagonali larghe verso l'alto"/>
          <p:cNvSpPr txBox="1">
            <a:spLocks noChangeArrowheads="1"/>
          </p:cNvSpPr>
          <p:nvPr/>
        </p:nvSpPr>
        <p:spPr bwMode="auto">
          <a:xfrm>
            <a:off x="5214942" y="3989264"/>
            <a:ext cx="3816000" cy="1440000"/>
          </a:xfrm>
          <a:prstGeom prst="rect">
            <a:avLst/>
          </a:prstGeom>
          <a:noFill/>
          <a:ln w="9525" algn="ctr">
            <a:noFill/>
            <a:miter lim="800000"/>
            <a:headEnd/>
            <a:tailEnd/>
          </a:ln>
          <a:effectLst/>
        </p:spPr>
        <p:txBody>
          <a:bodyPr wrap="square">
            <a:spAutoFit/>
          </a:bodyPr>
          <a:lstStyle/>
          <a:p>
            <a:pPr>
              <a:lnSpc>
                <a:spcPct val="130000"/>
              </a:lnSpc>
            </a:pPr>
            <a:r>
              <a:rPr lang="en-US" sz="1400" b="1" dirty="0">
                <a:solidFill>
                  <a:srgbClr val="002060"/>
                </a:solidFill>
              </a:rPr>
              <a:t>Gas mixture: </a:t>
            </a:r>
            <a:r>
              <a:rPr lang="en-US" sz="1400" b="1" dirty="0" err="1">
                <a:solidFill>
                  <a:srgbClr val="002060"/>
                </a:solidFill>
              </a:rPr>
              <a:t>Ar</a:t>
            </a:r>
            <a:r>
              <a:rPr lang="en-US" sz="1400" b="1" dirty="0">
                <a:solidFill>
                  <a:srgbClr val="002060"/>
                </a:solidFill>
              </a:rPr>
              <a:t> / i-C</a:t>
            </a:r>
            <a:r>
              <a:rPr lang="en-US" sz="1400" b="1" baseline="-25000" dirty="0">
                <a:solidFill>
                  <a:srgbClr val="002060"/>
                </a:solidFill>
              </a:rPr>
              <a:t>4</a:t>
            </a:r>
            <a:r>
              <a:rPr lang="en-US" sz="1400" b="1" dirty="0">
                <a:solidFill>
                  <a:srgbClr val="002060"/>
                </a:solidFill>
              </a:rPr>
              <a:t>H</a:t>
            </a:r>
            <a:r>
              <a:rPr lang="en-US" sz="1400" b="1" baseline="-25000" dirty="0">
                <a:solidFill>
                  <a:srgbClr val="002060"/>
                </a:solidFill>
              </a:rPr>
              <a:t>10</a:t>
            </a:r>
            <a:r>
              <a:rPr lang="en-US" sz="1400" b="1" dirty="0">
                <a:solidFill>
                  <a:srgbClr val="002060"/>
                </a:solidFill>
              </a:rPr>
              <a:t> / C</a:t>
            </a:r>
            <a:r>
              <a:rPr lang="en-US" sz="1400" b="1" baseline="-25000" dirty="0">
                <a:solidFill>
                  <a:srgbClr val="002060"/>
                </a:solidFill>
              </a:rPr>
              <a:t>2</a:t>
            </a:r>
            <a:r>
              <a:rPr lang="en-US" sz="1400" b="1" dirty="0">
                <a:solidFill>
                  <a:srgbClr val="002060"/>
                </a:solidFill>
              </a:rPr>
              <a:t>H</a:t>
            </a:r>
            <a:r>
              <a:rPr lang="en-US" sz="1400" b="1" baseline="-25000" dirty="0">
                <a:solidFill>
                  <a:srgbClr val="002060"/>
                </a:solidFill>
              </a:rPr>
              <a:t>2</a:t>
            </a:r>
            <a:r>
              <a:rPr lang="en-US" sz="1400" b="1" dirty="0">
                <a:solidFill>
                  <a:srgbClr val="002060"/>
                </a:solidFill>
              </a:rPr>
              <a:t>F</a:t>
            </a:r>
            <a:r>
              <a:rPr lang="en-US" sz="1400" b="1" baseline="-25000" dirty="0">
                <a:solidFill>
                  <a:srgbClr val="002060"/>
                </a:solidFill>
              </a:rPr>
              <a:t>4</a:t>
            </a:r>
            <a:r>
              <a:rPr lang="en-US" sz="1400" b="1" dirty="0">
                <a:solidFill>
                  <a:srgbClr val="002060"/>
                </a:solidFill>
              </a:rPr>
              <a:t> = 15/10/75</a:t>
            </a:r>
          </a:p>
          <a:p>
            <a:pPr>
              <a:lnSpc>
                <a:spcPct val="130000"/>
              </a:lnSpc>
            </a:pPr>
            <a:r>
              <a:rPr lang="en-US" sz="1400" b="1" dirty="0">
                <a:solidFill>
                  <a:srgbClr val="002060"/>
                </a:solidFill>
              </a:rPr>
              <a:t>Operating voltage = 7.2 kV (10.2 kV at sea level)</a:t>
            </a:r>
          </a:p>
          <a:p>
            <a:pPr>
              <a:lnSpc>
                <a:spcPct val="130000"/>
              </a:lnSpc>
            </a:pPr>
            <a:r>
              <a:rPr lang="en-US" sz="1400" b="1" dirty="0">
                <a:solidFill>
                  <a:srgbClr val="002060"/>
                </a:solidFill>
              </a:rPr>
              <a:t>Single RPC absorption current @ 7.2 kV = 3 - 4 </a:t>
            </a:r>
            <a:r>
              <a:rPr lang="en-US" sz="1400" b="1" dirty="0" err="1">
                <a:solidFill>
                  <a:srgbClr val="002060"/>
                </a:solidFill>
                <a:latin typeface="Symbol" pitchFamily="18" charset="2"/>
              </a:rPr>
              <a:t>m</a:t>
            </a:r>
            <a:r>
              <a:rPr lang="en-US" sz="1400" b="1" dirty="0" err="1">
                <a:solidFill>
                  <a:srgbClr val="002060"/>
                </a:solidFill>
              </a:rPr>
              <a:t>A</a:t>
            </a:r>
            <a:endParaRPr lang="en-US" sz="1400" b="1" dirty="0">
              <a:solidFill>
                <a:srgbClr val="002060"/>
              </a:solidFill>
            </a:endParaRPr>
          </a:p>
          <a:p>
            <a:pPr>
              <a:lnSpc>
                <a:spcPct val="130000"/>
              </a:lnSpc>
            </a:pPr>
            <a:r>
              <a:rPr lang="en-US" sz="1400" b="1" dirty="0">
                <a:solidFill>
                  <a:srgbClr val="002060"/>
                </a:solidFill>
              </a:rPr>
              <a:t>Single RPC count rate @ 7.2 kV = 4 kHz</a:t>
            </a:r>
          </a:p>
          <a:p>
            <a:pPr>
              <a:lnSpc>
                <a:spcPct val="130000"/>
              </a:lnSpc>
            </a:pPr>
            <a:r>
              <a:rPr lang="en-US" sz="1400" b="1" dirty="0">
                <a:solidFill>
                  <a:srgbClr val="002060"/>
                </a:solidFill>
              </a:rPr>
              <a:t>Time resolution @ 7.2 kV: 1-2 ns </a:t>
            </a:r>
            <a:r>
              <a:rPr lang="en-US" sz="1400" b="1" dirty="0" smtClean="0">
                <a:solidFill>
                  <a:srgbClr val="002060"/>
                </a:solidFill>
              </a:rPr>
              <a:t>   </a:t>
            </a:r>
            <a:endParaRPr lang="en-US" sz="1400" b="1" dirty="0">
              <a:solidFill>
                <a:srgbClr val="002060"/>
              </a:solidFill>
            </a:endParaRPr>
          </a:p>
          <a:p>
            <a:pPr algn="ctr">
              <a:spcBef>
                <a:spcPct val="50000"/>
              </a:spcBef>
            </a:pPr>
            <a:endParaRPr lang="it-IT" sz="1400" dirty="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2" name="Title 1"/>
          <p:cNvSpPr>
            <a:spLocks noGrp="1"/>
          </p:cNvSpPr>
          <p:nvPr>
            <p:ph type="title"/>
          </p:nvPr>
        </p:nvSpPr>
        <p:spPr/>
        <p:txBody>
          <a:bodyPr/>
          <a:lstStyle/>
          <a:p>
            <a:r>
              <a:rPr lang="en-US" dirty="0" smtClean="0"/>
              <a:t>Some statistics first …</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2</a:t>
            </a:fld>
            <a:endParaRPr lang="en-SG" dirty="0"/>
          </a:p>
        </p:txBody>
      </p:sp>
      <p:pic>
        <p:nvPicPr>
          <p:cNvPr id="12" name="Picture 11" descr="statistics.png"/>
          <p:cNvPicPr>
            <a:picLocks noChangeAspect="1"/>
          </p:cNvPicPr>
          <p:nvPr/>
        </p:nvPicPr>
        <p:blipFill>
          <a:blip r:embed="rId2" cstate="screen"/>
          <a:stretch>
            <a:fillRect/>
          </a:stretch>
        </p:blipFill>
        <p:spPr>
          <a:xfrm>
            <a:off x="471439" y="784800"/>
            <a:ext cx="4029123" cy="5735862"/>
          </a:xfrm>
          <a:prstGeom prst="rect">
            <a:avLst/>
          </a:prstGeom>
        </p:spPr>
      </p:pic>
      <p:pic>
        <p:nvPicPr>
          <p:cNvPr id="14" name="Picture 13" descr="bar-chart.jpg"/>
          <p:cNvPicPr>
            <a:picLocks noChangeAspect="1"/>
          </p:cNvPicPr>
          <p:nvPr/>
        </p:nvPicPr>
        <p:blipFill>
          <a:blip r:embed="rId3" cstate="screen"/>
          <a:stretch>
            <a:fillRect/>
          </a:stretch>
        </p:blipFill>
        <p:spPr>
          <a:xfrm rot="16200000">
            <a:off x="3907930" y="1830876"/>
            <a:ext cx="5550319" cy="3636000"/>
          </a:xfrm>
          <a:prstGeom prst="rect">
            <a:avLst/>
          </a:prstGeom>
        </p:spPr>
      </p:pic>
      <p:graphicFrame>
        <p:nvGraphicFramePr>
          <p:cNvPr id="7" name="Table 6"/>
          <p:cNvGraphicFramePr>
            <a:graphicFrameLocks noGrp="1"/>
          </p:cNvGraphicFramePr>
          <p:nvPr/>
        </p:nvGraphicFramePr>
        <p:xfrm>
          <a:off x="5286380" y="1000108"/>
          <a:ext cx="2714644" cy="914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11406"/>
                <a:gridCol w="1003238"/>
              </a:tblGrid>
              <a:tr h="294322">
                <a:tc>
                  <a:txBody>
                    <a:bodyPr/>
                    <a:lstStyle/>
                    <a:p>
                      <a:pPr algn="ctr"/>
                      <a:r>
                        <a:rPr lang="en-US" sz="1400" dirty="0" smtClean="0"/>
                        <a:t>Contribution</a:t>
                      </a:r>
                      <a:r>
                        <a:rPr lang="en-US" sz="1400" baseline="0" dirty="0" smtClean="0"/>
                        <a:t> type</a:t>
                      </a:r>
                      <a:endParaRPr lang="en-SG" sz="1400" dirty="0"/>
                    </a:p>
                  </a:txBody>
                  <a:tcPr anchor="ctr"/>
                </a:tc>
                <a:tc>
                  <a:txBody>
                    <a:bodyPr/>
                    <a:lstStyle/>
                    <a:p>
                      <a:pPr algn="ctr"/>
                      <a:r>
                        <a:rPr lang="en-US" sz="1400" dirty="0" smtClean="0"/>
                        <a:t>Number</a:t>
                      </a:r>
                      <a:endParaRPr lang="en-SG" sz="1400" dirty="0"/>
                    </a:p>
                  </a:txBody>
                  <a:tcPr anchor="ctr"/>
                </a:tc>
              </a:tr>
              <a:tr h="294322">
                <a:tc>
                  <a:txBody>
                    <a:bodyPr/>
                    <a:lstStyle/>
                    <a:p>
                      <a:pPr algn="ctr"/>
                      <a:r>
                        <a:rPr lang="en-US" sz="1400" dirty="0" smtClean="0"/>
                        <a:t>Oral presentations</a:t>
                      </a:r>
                      <a:endParaRPr lang="en-SG" sz="1400" dirty="0"/>
                    </a:p>
                  </a:txBody>
                  <a:tcPr anchor="ctr"/>
                </a:tc>
                <a:tc>
                  <a:txBody>
                    <a:bodyPr/>
                    <a:lstStyle/>
                    <a:p>
                      <a:pPr algn="ctr"/>
                      <a:r>
                        <a:rPr lang="en-US" sz="1400" dirty="0" smtClean="0"/>
                        <a:t>61</a:t>
                      </a:r>
                      <a:endParaRPr lang="en-SG" sz="1400" dirty="0"/>
                    </a:p>
                  </a:txBody>
                  <a:tcPr anchor="ctr"/>
                </a:tc>
              </a:tr>
              <a:tr h="294322">
                <a:tc>
                  <a:txBody>
                    <a:bodyPr/>
                    <a:lstStyle/>
                    <a:p>
                      <a:pPr algn="ctr"/>
                      <a:r>
                        <a:rPr lang="en-US" sz="1400" dirty="0" smtClean="0"/>
                        <a:t>Posters</a:t>
                      </a:r>
                      <a:endParaRPr lang="en-SG" sz="1400" dirty="0"/>
                    </a:p>
                  </a:txBody>
                  <a:tcPr anchor="ctr"/>
                </a:tc>
                <a:tc>
                  <a:txBody>
                    <a:bodyPr/>
                    <a:lstStyle/>
                    <a:p>
                      <a:pPr algn="ctr"/>
                      <a:r>
                        <a:rPr lang="en-US" sz="1400" dirty="0" smtClean="0"/>
                        <a:t>16</a:t>
                      </a:r>
                      <a:endParaRPr lang="en-SG" sz="1400" dirty="0"/>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20</a:t>
            </a:fld>
            <a:endParaRPr lang="en-SG" dirty="0"/>
          </a:p>
        </p:txBody>
      </p:sp>
      <p:sp>
        <p:nvSpPr>
          <p:cNvPr id="4" name="Rectangle 82"/>
          <p:cNvSpPr>
            <a:spLocks noChangeArrowheads="1"/>
          </p:cNvSpPr>
          <p:nvPr/>
        </p:nvSpPr>
        <p:spPr bwMode="auto">
          <a:xfrm>
            <a:off x="1676400" y="304800"/>
            <a:ext cx="5842000" cy="701675"/>
          </a:xfrm>
          <a:prstGeom prst="rect">
            <a:avLst/>
          </a:prstGeom>
          <a:noFill/>
          <a:ln w="9525">
            <a:noFill/>
            <a:miter lim="800000"/>
            <a:headEnd/>
            <a:tailEnd/>
          </a:ln>
          <a:effectLst/>
        </p:spPr>
        <p:txBody>
          <a:bodyPr wrap="none">
            <a:spAutoFit/>
          </a:bodyPr>
          <a:lstStyle/>
          <a:p>
            <a:r>
              <a:rPr lang="it-IT" sz="4000" b="1">
                <a:solidFill>
                  <a:srgbClr val="FF0000"/>
                </a:solidFill>
                <a:latin typeface="Times New Roman" pitchFamily="18" charset="0"/>
              </a:rPr>
              <a:t>The ARGO-YBJ  detector</a:t>
            </a:r>
            <a:endParaRPr lang="en-US" sz="4000" b="1">
              <a:solidFill>
                <a:srgbClr val="FF0000"/>
              </a:solidFill>
              <a:latin typeface="Times New Roman" pitchFamily="18" charset="0"/>
            </a:endParaRPr>
          </a:p>
        </p:txBody>
      </p:sp>
      <p:pic>
        <p:nvPicPr>
          <p:cNvPr id="5" name="Picture 83"/>
          <p:cNvPicPr>
            <a:picLocks noChangeAspect="1" noChangeArrowheads="1"/>
          </p:cNvPicPr>
          <p:nvPr/>
        </p:nvPicPr>
        <p:blipFill>
          <a:blip r:embed="rId2" cstate="screen"/>
          <a:srcRect/>
          <a:stretch>
            <a:fillRect/>
          </a:stretch>
        </p:blipFill>
        <p:spPr>
          <a:xfrm>
            <a:off x="0" y="1066800"/>
            <a:ext cx="9144000" cy="5280025"/>
          </a:xfrm>
          <a:prstGeom prst="rect">
            <a:avLst/>
          </a:prstGeom>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21</a:t>
            </a:fld>
            <a:endParaRPr lang="en-SG" dirty="0"/>
          </a:p>
        </p:txBody>
      </p:sp>
      <p:pic>
        <p:nvPicPr>
          <p:cNvPr id="4" name="Picture 4"/>
          <p:cNvPicPr>
            <a:picLocks noChangeAspect="1" noChangeArrowheads="1"/>
          </p:cNvPicPr>
          <p:nvPr/>
        </p:nvPicPr>
        <p:blipFill>
          <a:blip r:embed="rId2" cstate="screen"/>
          <a:srcRect l="8095" t="12354" r="9047" b="6863"/>
          <a:stretch>
            <a:fillRect/>
          </a:stretch>
        </p:blipFill>
        <p:spPr>
          <a:xfrm>
            <a:off x="214282" y="142852"/>
            <a:ext cx="4589463" cy="2787650"/>
          </a:xfrm>
          <a:prstGeom prst="rect">
            <a:avLst/>
          </a:prstGeom>
          <a:noFill/>
          <a:ln/>
        </p:spPr>
      </p:pic>
      <p:pic>
        <p:nvPicPr>
          <p:cNvPr id="5" name="Picture 6"/>
          <p:cNvPicPr>
            <a:picLocks noChangeAspect="1" noChangeArrowheads="1"/>
          </p:cNvPicPr>
          <p:nvPr/>
        </p:nvPicPr>
        <p:blipFill>
          <a:blip r:embed="rId3" cstate="screen"/>
          <a:srcRect/>
          <a:stretch>
            <a:fillRect/>
          </a:stretch>
        </p:blipFill>
        <p:spPr>
          <a:xfrm>
            <a:off x="214282" y="3046390"/>
            <a:ext cx="4592638" cy="2789237"/>
          </a:xfrm>
          <a:prstGeom prst="rect">
            <a:avLst/>
          </a:prstGeom>
          <a:noFill/>
          <a:ln/>
        </p:spPr>
      </p:pic>
      <p:pic>
        <p:nvPicPr>
          <p:cNvPr id="6" name="Picture 4"/>
          <p:cNvPicPr>
            <a:picLocks noChangeAspect="1" noChangeArrowheads="1"/>
          </p:cNvPicPr>
          <p:nvPr/>
        </p:nvPicPr>
        <p:blipFill>
          <a:blip r:embed="rId4" cstate="screen"/>
          <a:srcRect/>
          <a:stretch>
            <a:fillRect/>
          </a:stretch>
        </p:blipFill>
        <p:spPr>
          <a:xfrm>
            <a:off x="4900642" y="1090612"/>
            <a:ext cx="3886200" cy="2266950"/>
          </a:xfrm>
          <a:prstGeom prst="rect">
            <a:avLst/>
          </a:prstGeom>
          <a:noFill/>
          <a:ln/>
        </p:spPr>
      </p:pic>
      <p:sp>
        <p:nvSpPr>
          <p:cNvPr id="7" name="Text Box 6"/>
          <p:cNvSpPr txBox="1">
            <a:spLocks noChangeArrowheads="1"/>
          </p:cNvSpPr>
          <p:nvPr/>
        </p:nvSpPr>
        <p:spPr bwMode="auto">
          <a:xfrm>
            <a:off x="5000628" y="357166"/>
            <a:ext cx="3733800" cy="641350"/>
          </a:xfrm>
          <a:prstGeom prst="rect">
            <a:avLst/>
          </a:prstGeom>
          <a:noFill/>
          <a:ln w="9525">
            <a:noFill/>
            <a:miter lim="800000"/>
            <a:headEnd/>
            <a:tailEnd/>
          </a:ln>
          <a:effectLst/>
        </p:spPr>
        <p:txBody>
          <a:bodyPr>
            <a:spAutoFit/>
          </a:bodyPr>
          <a:lstStyle/>
          <a:p>
            <a:pPr>
              <a:spcBef>
                <a:spcPct val="50000"/>
              </a:spcBef>
            </a:pPr>
            <a:r>
              <a:rPr lang="it-IT" dirty="0"/>
              <a:t>V</a:t>
            </a:r>
            <a:r>
              <a:rPr lang="it-IT" baseline="-25000" dirty="0"/>
              <a:t>eff</a:t>
            </a:r>
            <a:r>
              <a:rPr lang="it-IT" dirty="0"/>
              <a:t> – I linear correlation coefficient vs delay of I with respect to V</a:t>
            </a:r>
            <a:r>
              <a:rPr lang="it-IT" baseline="-25000" dirty="0"/>
              <a:t>eff</a:t>
            </a:r>
          </a:p>
        </p:txBody>
      </p:sp>
      <p:pic>
        <p:nvPicPr>
          <p:cNvPr id="8" name="Picture 7"/>
          <p:cNvPicPr>
            <a:picLocks noChangeAspect="1" noChangeArrowheads="1"/>
          </p:cNvPicPr>
          <p:nvPr/>
        </p:nvPicPr>
        <p:blipFill>
          <a:blip r:embed="rId5" cstate="screen"/>
          <a:srcRect/>
          <a:stretch>
            <a:fillRect/>
          </a:stretch>
        </p:blipFill>
        <p:spPr>
          <a:xfrm>
            <a:off x="5043518" y="3971945"/>
            <a:ext cx="3886200" cy="2386013"/>
          </a:xfrm>
          <a:prstGeom prst="rect">
            <a:avLst/>
          </a:prstGeom>
          <a:noFill/>
          <a:ln/>
        </p:spPr>
      </p:pic>
      <p:sp>
        <p:nvSpPr>
          <p:cNvPr id="9" name="Text Box 9"/>
          <p:cNvSpPr txBox="1">
            <a:spLocks noChangeArrowheads="1"/>
          </p:cNvSpPr>
          <p:nvPr/>
        </p:nvSpPr>
        <p:spPr bwMode="auto">
          <a:xfrm>
            <a:off x="4643438" y="3354173"/>
            <a:ext cx="4286280" cy="646331"/>
          </a:xfrm>
          <a:prstGeom prst="rect">
            <a:avLst/>
          </a:prstGeom>
          <a:noFill/>
          <a:ln w="9525">
            <a:noFill/>
            <a:miter lim="800000"/>
            <a:headEnd/>
            <a:tailEnd/>
          </a:ln>
          <a:effectLst/>
        </p:spPr>
        <p:txBody>
          <a:bodyPr wrap="square">
            <a:spAutoFit/>
          </a:bodyPr>
          <a:lstStyle/>
          <a:p>
            <a:pPr>
              <a:spcBef>
                <a:spcPct val="50000"/>
              </a:spcBef>
            </a:pPr>
            <a:r>
              <a:rPr lang="it-IT" dirty="0"/>
              <a:t>V</a:t>
            </a:r>
            <a:r>
              <a:rPr lang="it-IT" baseline="-25000" dirty="0"/>
              <a:t>eff</a:t>
            </a:r>
            <a:r>
              <a:rPr lang="it-IT" dirty="0"/>
              <a:t> – I correlation plot accounting for the delay maximizing the LCC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6235"/>
            <a:ext cx="9000000" cy="830997"/>
          </a:xfrm>
          <a:solidFill>
            <a:srgbClr val="FFFF00"/>
          </a:solidFill>
        </p:spPr>
        <p:txBody>
          <a:bodyPr/>
          <a:lstStyle/>
          <a:p>
            <a:r>
              <a:rPr lang="en-US" sz="2400" dirty="0" smtClean="0">
                <a:effectLst/>
              </a:rPr>
              <a:t>Design and Performance of the Atlas RPC Detector Control System</a:t>
            </a:r>
            <a:br>
              <a:rPr lang="en-US" sz="2400" dirty="0" smtClean="0">
                <a:effectLst/>
              </a:rPr>
            </a:br>
            <a:r>
              <a:rPr lang="en-US" sz="2400" dirty="0" err="1" smtClean="0">
                <a:solidFill>
                  <a:srgbClr val="00B050"/>
                </a:solidFill>
                <a:effectLst/>
              </a:rPr>
              <a:t>A.Polini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22</a:t>
            </a:fld>
            <a:endParaRPr lang="en-SG" dirty="0"/>
          </a:p>
        </p:txBody>
      </p:sp>
      <p:sp>
        <p:nvSpPr>
          <p:cNvPr id="8" name="Rectangle 2"/>
          <p:cNvSpPr txBox="1">
            <a:spLocks noChangeArrowheads="1"/>
          </p:cNvSpPr>
          <p:nvPr/>
        </p:nvSpPr>
        <p:spPr bwMode="auto">
          <a:xfrm>
            <a:off x="1600200" y="1090599"/>
            <a:ext cx="5943600" cy="481013"/>
          </a:xfrm>
          <a:prstGeom prst="rect">
            <a:avLst/>
          </a:prstGeom>
          <a:noFill/>
          <a:ln w="38100">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i="0" u="none" strike="noStrike" kern="0" cap="none" spc="0" normalizeH="0" baseline="0" noProof="0" dirty="0" smtClean="0">
                <a:ln>
                  <a:noFill/>
                </a:ln>
                <a:solidFill>
                  <a:srgbClr val="0000CC"/>
                </a:solidFill>
                <a:effectLst/>
                <a:uLnTx/>
                <a:uFillTx/>
                <a:latin typeface="Arial"/>
                <a:ea typeface="+mj-ea"/>
                <a:cs typeface="+mj-cs"/>
              </a:rPr>
              <a:t>DCS Design Requirements</a:t>
            </a:r>
            <a:endParaRPr kumimoji="1" lang="it-IT" sz="2400" i="0" u="none" strike="noStrike" kern="0" cap="none" spc="0" normalizeH="0" baseline="0" noProof="0" dirty="0" smtClean="0">
              <a:ln>
                <a:noFill/>
              </a:ln>
              <a:solidFill>
                <a:srgbClr val="0000CC"/>
              </a:solidFill>
              <a:effectLst/>
              <a:uLnTx/>
              <a:uFillTx/>
              <a:latin typeface="Arial"/>
              <a:ea typeface="+mj-ea"/>
              <a:cs typeface="+mj-cs"/>
            </a:endParaRPr>
          </a:p>
        </p:txBody>
      </p:sp>
      <p:sp>
        <p:nvSpPr>
          <p:cNvPr id="9" name="Rectangle 3"/>
          <p:cNvSpPr txBox="1">
            <a:spLocks noChangeArrowheads="1"/>
          </p:cNvSpPr>
          <p:nvPr/>
        </p:nvSpPr>
        <p:spPr bwMode="auto">
          <a:xfrm>
            <a:off x="216000" y="1823644"/>
            <a:ext cx="8712000" cy="432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Reliable system to control and operate safely the detector </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Expandable, scalable system, Simple and Expert interfaces</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FSM operation, alarm handling</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standardized data archiving, DB (Oracle) interface</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None/>
              <a:tabLst/>
              <a:defRPr/>
            </a:pPr>
            <a:endParaRPr kumimoji="1" lang="en-US" i="0" u="none" strike="noStrike" kern="0" cap="none" spc="0" normalizeH="0" baseline="0" noProof="0" dirty="0" smtClean="0">
              <a:ln>
                <a:noFill/>
              </a:ln>
              <a:solidFill>
                <a:srgbClr val="0000CC"/>
              </a:solidFill>
              <a:effectLst/>
              <a:uLnTx/>
              <a:uFillTx/>
              <a:latin typeface="Arial"/>
              <a:ea typeface="+mn-ea"/>
              <a:cs typeface="+mn-cs"/>
            </a:endParaRP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None/>
              <a:tabLst/>
              <a:defRPr/>
            </a:pPr>
            <a:r>
              <a:rPr kumimoji="1" lang="en-US" i="0" u="none" strike="noStrike" kern="0" cap="none" spc="0" normalizeH="0" baseline="0" noProof="0" dirty="0" smtClean="0">
                <a:ln>
                  <a:noFill/>
                </a:ln>
                <a:solidFill>
                  <a:srgbClr val="0000CC"/>
                </a:solidFill>
                <a:effectLst/>
                <a:uLnTx/>
                <a:uFillTx/>
                <a:latin typeface="Arial"/>
                <a:ea typeface="+mn-ea"/>
                <a:cs typeface="+mn-cs"/>
              </a:rPr>
              <a:t>Specific RPC Requirements:</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Detailed monitoring of the detector conditions</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Precise measurements of the current of each Gas Gap </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Precise and granular monitoring of LV drawn</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Highly segmented fine tuning of trigger/readout threshold</a:t>
            </a:r>
          </a:p>
          <a:p>
            <a:pPr marL="336550" indent="-336550" fontAlgn="base">
              <a:lnSpc>
                <a:spcPct val="65000"/>
              </a:lnSpc>
              <a:spcBef>
                <a:spcPct val="25000"/>
              </a:spcBef>
              <a:spcAft>
                <a:spcPct val="25000"/>
              </a:spcAft>
              <a:buClr>
                <a:srgbClr val="000000"/>
              </a:buClr>
              <a:buFont typeface="Monotype Sorts" pitchFamily="2" charset="2"/>
              <a:buChar char="n"/>
            </a:pPr>
            <a:r>
              <a:rPr kumimoji="1" lang="en-US" kern="0" dirty="0" smtClean="0">
                <a:solidFill>
                  <a:srgbClr val="000000"/>
                </a:solidFill>
                <a:latin typeface="Arial"/>
              </a:rPr>
              <a:t>Large use of local sensors for monitoring of environment conditions (Atm. Pressure, Temperature, R. Humidity, Gas Flow)</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System required to be Radiation Magnetic Field tolerant</a:t>
            </a:r>
          </a:p>
          <a:p>
            <a:pPr marL="336550" marR="0" lvl="0" indent="-336550" algn="l" defTabSz="914400" rtl="0" eaLnBrk="1" fontAlgn="base" latinLnBrk="0" hangingPunct="1">
              <a:lnSpc>
                <a:spcPct val="65000"/>
              </a:lnSpc>
              <a:spcBef>
                <a:spcPct val="25000"/>
              </a:spcBef>
              <a:spcAft>
                <a:spcPct val="25000"/>
              </a:spcAft>
              <a:buClr>
                <a:srgbClr val="000000"/>
              </a:buClr>
              <a:buSzTx/>
              <a:buFont typeface="Monotype Sorts" pitchFamily="2" charset="2"/>
              <a:buChar char="n"/>
              <a:tabLst/>
              <a:defRPr/>
            </a:pPr>
            <a:r>
              <a:rPr kumimoji="1" lang="en-US" i="0" u="none" strike="noStrike" kern="0" cap="none" spc="0" normalizeH="0" baseline="0" noProof="0" dirty="0" smtClean="0">
                <a:ln>
                  <a:noFill/>
                </a:ln>
                <a:solidFill>
                  <a:srgbClr val="000000"/>
                </a:solidFill>
                <a:effectLst/>
                <a:uLnTx/>
                <a:uFillTx/>
                <a:latin typeface="Arial"/>
                <a:ea typeface="+mn-ea"/>
                <a:cs typeface="+mn-cs"/>
              </a:rPr>
              <a:t>Advanced in-built problem tracing and analysis tools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4" name="Slide Number Placeholder 4"/>
          <p:cNvSpPr txBox="1">
            <a:spLocks/>
          </p:cNvSpPr>
          <p:nvPr/>
        </p:nvSpPr>
        <p:spPr>
          <a:xfrm>
            <a:off x="3902061" y="6181726"/>
            <a:ext cx="854075" cy="228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BCB29D-15FA-48CB-BD8F-B8B96F9207FE}"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AutoShape 62"/>
          <p:cNvSpPr>
            <a:spLocks noChangeArrowheads="1"/>
          </p:cNvSpPr>
          <p:nvPr/>
        </p:nvSpPr>
        <p:spPr bwMode="auto">
          <a:xfrm>
            <a:off x="152400" y="2895600"/>
            <a:ext cx="468000" cy="2844000"/>
          </a:xfrm>
          <a:prstGeom prst="curvedRightArrow">
            <a:avLst>
              <a:gd name="adj1" fmla="val 111429"/>
              <a:gd name="adj2" fmla="val 222857"/>
              <a:gd name="adj3" fmla="val 33333"/>
            </a:avLst>
          </a:prstGeom>
          <a:solidFill>
            <a:schemeClr val="folHlink"/>
          </a:solidFill>
          <a:ln w="19050">
            <a:solidFill>
              <a:schemeClr val="tx1"/>
            </a:solidFill>
            <a:miter lim="800000"/>
            <a:headEnd/>
            <a:tailEnd/>
          </a:ln>
          <a:effectLst/>
        </p:spPr>
        <p:txBody>
          <a:bodyPr anchor="ctr">
            <a:spAutoFit/>
          </a:bodyPr>
          <a:lstStyle/>
          <a:p>
            <a:endParaRPr lang="en-SG"/>
          </a:p>
        </p:txBody>
      </p:sp>
      <p:sp>
        <p:nvSpPr>
          <p:cNvPr id="7" name="Rectangle 3"/>
          <p:cNvSpPr txBox="1">
            <a:spLocks noChangeArrowheads="1"/>
          </p:cNvSpPr>
          <p:nvPr/>
        </p:nvSpPr>
        <p:spPr>
          <a:xfrm>
            <a:off x="1600200" y="90467"/>
            <a:ext cx="5943600" cy="481013"/>
          </a:xfrm>
          <a:prstGeom prst="rect">
            <a:avLst/>
          </a:prstGeom>
          <a:no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RPC Hardware Choice</a:t>
            </a:r>
            <a:endParaRPr kumimoji="0" lang="it-IT"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Rectangle 4"/>
          <p:cNvSpPr txBox="1">
            <a:spLocks noChangeArrowheads="1"/>
          </p:cNvSpPr>
          <p:nvPr/>
        </p:nvSpPr>
        <p:spPr>
          <a:xfrm>
            <a:off x="381000" y="609600"/>
            <a:ext cx="7691462" cy="5538788"/>
          </a:xfrm>
          <a:prstGeom prst="rect">
            <a:avLst/>
          </a:prstGeom>
          <a:noFill/>
          <a:ln/>
        </p:spPr>
        <p:txBody>
          <a:bodyPr/>
          <a:lstStyle/>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en-US" sz="2000" b="0" i="0" u="none" strike="noStrike" kern="1200" cap="none" spc="0" normalizeH="0" baseline="0" noProof="0" dirty="0" smtClean="0">
                <a:ln>
                  <a:noFill/>
                </a:ln>
                <a:solidFill>
                  <a:srgbClr val="FF0000"/>
                </a:solidFill>
                <a:effectLst/>
                <a:uLnTx/>
                <a:uFillTx/>
                <a:latin typeface="+mn-lt"/>
                <a:ea typeface="+mn-ea"/>
                <a:cs typeface="+mn-cs"/>
                <a:sym typeface="Wingdings" pitchFamily="2" charset="2"/>
              </a:rPr>
              <a:t> </a:t>
            </a:r>
            <a:r>
              <a:rPr kumimoji="0" lang="en-US" sz="2000" b="0" i="0" u="none" strike="noStrike" kern="1200" cap="none" spc="0" normalizeH="0" baseline="0" noProof="0" dirty="0" smtClean="0">
                <a:ln>
                  <a:noFill/>
                </a:ln>
                <a:solidFill>
                  <a:srgbClr val="FF0000"/>
                </a:solidFill>
                <a:effectLst/>
                <a:uLnTx/>
                <a:uFillTx/>
                <a:latin typeface="+mn-lt"/>
                <a:ea typeface="+mn-ea"/>
                <a:cs typeface="+mn-cs"/>
              </a:rPr>
              <a:t>Commercial Solution: CAEN EASY system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Scalable system with huge number of HV/LV channels to control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Mainframe (SY1527) + branch controller boards in counting room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Boards can operate in radiation area and magnetic field (up to 2kG)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Dedicated modules High Voltage (12 KV, A3512AP)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Power (A3486) and Low Voltage (A3009, A3025B)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FF0000"/>
                </a:solidFill>
                <a:effectLst/>
                <a:uLnTx/>
                <a:uFillTx/>
                <a:latin typeface="+mn-lt"/>
                <a:ea typeface="+mn-ea"/>
                <a:cs typeface="+mn-cs"/>
              </a:rPr>
              <a:t>ADC module (A3801) with mean and peak measurement (~3100 </a:t>
            </a:r>
            <a:r>
              <a:rPr kumimoji="0" lang="en-US" sz="2000" b="0" i="0" u="none" strike="noStrike" kern="1200" cap="none" spc="0" normalizeH="0" baseline="0" noProof="0" dirty="0" err="1" smtClean="0">
                <a:ln>
                  <a:noFill/>
                </a:ln>
                <a:solidFill>
                  <a:srgbClr val="FF0000"/>
                </a:solidFill>
                <a:effectLst/>
                <a:uLnTx/>
                <a:uFillTx/>
                <a:latin typeface="+mn-lt"/>
                <a:ea typeface="+mn-ea"/>
                <a:cs typeface="+mn-cs"/>
              </a:rPr>
              <a:t>ch</a:t>
            </a:r>
            <a:r>
              <a:rPr kumimoji="0" lang="en-US" sz="2000" b="0" i="0" u="none" strike="noStrike" kern="1200" cap="none" spc="0" normalizeH="0" baseline="0" noProof="0" dirty="0" smtClean="0">
                <a:ln>
                  <a:noFill/>
                </a:ln>
                <a:solidFill>
                  <a:srgbClr val="FF0000"/>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FF0000"/>
                </a:solidFill>
                <a:effectLst/>
                <a:uLnTx/>
                <a:uFillTx/>
                <a:latin typeface="+mn-lt"/>
                <a:ea typeface="+mn-ea"/>
                <a:cs typeface="+mn-cs"/>
              </a:rPr>
              <a:t>DAC 128-channel ADC (A3802) ~ 6400 channels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Communication via standard OPC server and TCP</a:t>
            </a: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6" descr="getattach"/>
          <p:cNvPicPr>
            <a:picLocks noChangeAspect="1" noChangeArrowheads="1"/>
          </p:cNvPicPr>
          <p:nvPr/>
        </p:nvPicPr>
        <p:blipFill>
          <a:blip r:embed="rId3" cstate="screen"/>
          <a:srcRect/>
          <a:stretch>
            <a:fillRect/>
          </a:stretch>
        </p:blipFill>
        <p:spPr bwMode="auto">
          <a:xfrm>
            <a:off x="2957498" y="4991101"/>
            <a:ext cx="979488" cy="692150"/>
          </a:xfrm>
          <a:prstGeom prst="rect">
            <a:avLst/>
          </a:prstGeom>
          <a:noFill/>
        </p:spPr>
      </p:pic>
      <p:pic>
        <p:nvPicPr>
          <p:cNvPr id="10" name="Picture 7" descr="getattach"/>
          <p:cNvPicPr>
            <a:picLocks noChangeAspect="1" noChangeArrowheads="1"/>
          </p:cNvPicPr>
          <p:nvPr/>
        </p:nvPicPr>
        <p:blipFill>
          <a:blip r:embed="rId4" cstate="screen"/>
          <a:srcRect/>
          <a:stretch>
            <a:fillRect/>
          </a:stretch>
        </p:blipFill>
        <p:spPr bwMode="auto">
          <a:xfrm>
            <a:off x="6161073" y="3724276"/>
            <a:ext cx="1120775" cy="533400"/>
          </a:xfrm>
          <a:prstGeom prst="rect">
            <a:avLst/>
          </a:prstGeom>
          <a:noFill/>
        </p:spPr>
      </p:pic>
      <p:pic>
        <p:nvPicPr>
          <p:cNvPr id="11" name="Picture 9" descr="controller"/>
          <p:cNvPicPr>
            <a:picLocks noChangeAspect="1" noChangeArrowheads="1"/>
          </p:cNvPicPr>
          <p:nvPr/>
        </p:nvPicPr>
        <p:blipFill>
          <a:blip r:embed="rId5" cstate="screen"/>
          <a:srcRect/>
          <a:stretch>
            <a:fillRect/>
          </a:stretch>
        </p:blipFill>
        <p:spPr bwMode="auto">
          <a:xfrm>
            <a:off x="4146536" y="4373564"/>
            <a:ext cx="271462" cy="889000"/>
          </a:xfrm>
          <a:prstGeom prst="rect">
            <a:avLst/>
          </a:prstGeom>
          <a:noFill/>
        </p:spPr>
      </p:pic>
      <p:pic>
        <p:nvPicPr>
          <p:cNvPr id="12" name="Picture 10" descr="crate"/>
          <p:cNvPicPr>
            <a:picLocks noChangeAspect="1" noChangeArrowheads="1"/>
          </p:cNvPicPr>
          <p:nvPr/>
        </p:nvPicPr>
        <p:blipFill>
          <a:blip r:embed="rId6" cstate="screen"/>
          <a:srcRect/>
          <a:stretch>
            <a:fillRect/>
          </a:stretch>
        </p:blipFill>
        <p:spPr bwMode="auto">
          <a:xfrm>
            <a:off x="6451586" y="4602164"/>
            <a:ext cx="839787" cy="514350"/>
          </a:xfrm>
          <a:prstGeom prst="rect">
            <a:avLst/>
          </a:prstGeom>
          <a:noFill/>
        </p:spPr>
      </p:pic>
      <p:pic>
        <p:nvPicPr>
          <p:cNvPr id="13" name="Picture 11" descr="crate"/>
          <p:cNvPicPr>
            <a:picLocks noChangeAspect="1" noChangeArrowheads="1"/>
          </p:cNvPicPr>
          <p:nvPr/>
        </p:nvPicPr>
        <p:blipFill>
          <a:blip r:embed="rId7" cstate="screen"/>
          <a:srcRect/>
          <a:stretch>
            <a:fillRect/>
          </a:stretch>
        </p:blipFill>
        <p:spPr bwMode="auto">
          <a:xfrm>
            <a:off x="7572361" y="4602164"/>
            <a:ext cx="839787" cy="514350"/>
          </a:xfrm>
          <a:prstGeom prst="rect">
            <a:avLst/>
          </a:prstGeom>
          <a:noFill/>
        </p:spPr>
      </p:pic>
      <p:sp>
        <p:nvSpPr>
          <p:cNvPr id="14" name="Line 14"/>
          <p:cNvSpPr>
            <a:spLocks noChangeShapeType="1"/>
          </p:cNvSpPr>
          <p:nvPr/>
        </p:nvSpPr>
        <p:spPr bwMode="auto">
          <a:xfrm flipV="1">
            <a:off x="3898886" y="4854576"/>
            <a:ext cx="176212" cy="107950"/>
          </a:xfrm>
          <a:prstGeom prst="line">
            <a:avLst/>
          </a:prstGeom>
          <a:noFill/>
          <a:ln w="9525">
            <a:solidFill>
              <a:srgbClr val="000000"/>
            </a:solidFill>
            <a:round/>
            <a:headEnd/>
            <a:tailEnd/>
          </a:ln>
          <a:effectLst/>
        </p:spPr>
        <p:txBody>
          <a:bodyPr/>
          <a:lstStyle/>
          <a:p>
            <a:endParaRPr lang="en-SG"/>
          </a:p>
        </p:txBody>
      </p:sp>
      <p:sp>
        <p:nvSpPr>
          <p:cNvPr id="15" name="Line 15"/>
          <p:cNvSpPr>
            <a:spLocks noChangeShapeType="1"/>
          </p:cNvSpPr>
          <p:nvPr/>
        </p:nvSpPr>
        <p:spPr bwMode="auto">
          <a:xfrm>
            <a:off x="4471973" y="4848226"/>
            <a:ext cx="1914525" cy="6350"/>
          </a:xfrm>
          <a:prstGeom prst="line">
            <a:avLst/>
          </a:prstGeom>
          <a:noFill/>
          <a:ln w="9525">
            <a:solidFill>
              <a:srgbClr val="000000"/>
            </a:solidFill>
            <a:round/>
            <a:headEnd/>
            <a:tailEnd/>
          </a:ln>
          <a:effectLst/>
        </p:spPr>
        <p:txBody>
          <a:bodyPr/>
          <a:lstStyle/>
          <a:p>
            <a:endParaRPr lang="en-SG"/>
          </a:p>
        </p:txBody>
      </p:sp>
      <p:sp>
        <p:nvSpPr>
          <p:cNvPr id="16" name="Line 16"/>
          <p:cNvSpPr>
            <a:spLocks noChangeShapeType="1"/>
          </p:cNvSpPr>
          <p:nvPr/>
        </p:nvSpPr>
        <p:spPr bwMode="auto">
          <a:xfrm>
            <a:off x="7304073" y="4854576"/>
            <a:ext cx="211138" cy="0"/>
          </a:xfrm>
          <a:prstGeom prst="line">
            <a:avLst/>
          </a:prstGeom>
          <a:noFill/>
          <a:ln w="9525">
            <a:solidFill>
              <a:srgbClr val="000000"/>
            </a:solidFill>
            <a:round/>
            <a:headEnd/>
            <a:tailEnd/>
          </a:ln>
          <a:effectLst/>
        </p:spPr>
        <p:txBody>
          <a:bodyPr/>
          <a:lstStyle/>
          <a:p>
            <a:endParaRPr lang="en-SG"/>
          </a:p>
        </p:txBody>
      </p:sp>
      <p:sp>
        <p:nvSpPr>
          <p:cNvPr id="17" name="Line 17"/>
          <p:cNvSpPr>
            <a:spLocks noChangeShapeType="1"/>
          </p:cNvSpPr>
          <p:nvPr/>
        </p:nvSpPr>
        <p:spPr bwMode="auto">
          <a:xfrm>
            <a:off x="8483586" y="4854576"/>
            <a:ext cx="209550" cy="0"/>
          </a:xfrm>
          <a:prstGeom prst="line">
            <a:avLst/>
          </a:prstGeom>
          <a:noFill/>
          <a:ln w="9525">
            <a:solidFill>
              <a:srgbClr val="000000"/>
            </a:solidFill>
            <a:round/>
            <a:headEnd/>
            <a:tailEnd/>
          </a:ln>
          <a:effectLst/>
        </p:spPr>
        <p:txBody>
          <a:bodyPr/>
          <a:lstStyle/>
          <a:p>
            <a:endParaRPr lang="en-SG"/>
          </a:p>
        </p:txBody>
      </p:sp>
      <p:sp>
        <p:nvSpPr>
          <p:cNvPr id="18" name="Line 18"/>
          <p:cNvSpPr>
            <a:spLocks noChangeShapeType="1"/>
          </p:cNvSpPr>
          <p:nvPr/>
        </p:nvSpPr>
        <p:spPr bwMode="auto">
          <a:xfrm flipH="1">
            <a:off x="6661136" y="5056189"/>
            <a:ext cx="141287" cy="193675"/>
          </a:xfrm>
          <a:prstGeom prst="line">
            <a:avLst/>
          </a:prstGeom>
          <a:noFill/>
          <a:ln w="9525">
            <a:solidFill>
              <a:srgbClr val="000000"/>
            </a:solidFill>
            <a:round/>
            <a:headEnd/>
            <a:tailEnd/>
          </a:ln>
          <a:effectLst/>
        </p:spPr>
        <p:txBody>
          <a:bodyPr/>
          <a:lstStyle/>
          <a:p>
            <a:endParaRPr lang="en-SG"/>
          </a:p>
        </p:txBody>
      </p:sp>
      <p:sp>
        <p:nvSpPr>
          <p:cNvPr id="19" name="Line 19"/>
          <p:cNvSpPr>
            <a:spLocks noChangeShapeType="1"/>
          </p:cNvSpPr>
          <p:nvPr/>
        </p:nvSpPr>
        <p:spPr bwMode="auto">
          <a:xfrm>
            <a:off x="6802423" y="5056189"/>
            <a:ext cx="1588" cy="193675"/>
          </a:xfrm>
          <a:prstGeom prst="line">
            <a:avLst/>
          </a:prstGeom>
          <a:noFill/>
          <a:ln w="9525">
            <a:solidFill>
              <a:srgbClr val="000000"/>
            </a:solidFill>
            <a:round/>
            <a:headEnd/>
            <a:tailEnd/>
          </a:ln>
          <a:effectLst/>
        </p:spPr>
        <p:txBody>
          <a:bodyPr/>
          <a:lstStyle/>
          <a:p>
            <a:endParaRPr lang="en-SG"/>
          </a:p>
        </p:txBody>
      </p:sp>
      <p:sp>
        <p:nvSpPr>
          <p:cNvPr id="20" name="Line 20"/>
          <p:cNvSpPr>
            <a:spLocks noChangeShapeType="1"/>
          </p:cNvSpPr>
          <p:nvPr/>
        </p:nvSpPr>
        <p:spPr bwMode="auto">
          <a:xfrm>
            <a:off x="6802423" y="5056189"/>
            <a:ext cx="139700" cy="193675"/>
          </a:xfrm>
          <a:prstGeom prst="line">
            <a:avLst/>
          </a:prstGeom>
          <a:noFill/>
          <a:ln w="9525">
            <a:solidFill>
              <a:srgbClr val="000000"/>
            </a:solidFill>
            <a:round/>
            <a:headEnd/>
            <a:tailEnd/>
          </a:ln>
          <a:effectLst/>
        </p:spPr>
        <p:txBody>
          <a:bodyPr/>
          <a:lstStyle/>
          <a:p>
            <a:endParaRPr lang="en-SG"/>
          </a:p>
        </p:txBody>
      </p:sp>
      <p:sp>
        <p:nvSpPr>
          <p:cNvPr id="21" name="Line 21"/>
          <p:cNvSpPr>
            <a:spLocks noChangeShapeType="1"/>
          </p:cNvSpPr>
          <p:nvPr/>
        </p:nvSpPr>
        <p:spPr bwMode="auto">
          <a:xfrm>
            <a:off x="6750036" y="4213226"/>
            <a:ext cx="120650" cy="388938"/>
          </a:xfrm>
          <a:prstGeom prst="line">
            <a:avLst/>
          </a:prstGeom>
          <a:noFill/>
          <a:ln w="9525">
            <a:solidFill>
              <a:srgbClr val="000000"/>
            </a:solidFill>
            <a:round/>
            <a:headEnd/>
            <a:tailEnd/>
          </a:ln>
          <a:effectLst/>
        </p:spPr>
        <p:txBody>
          <a:bodyPr/>
          <a:lstStyle/>
          <a:p>
            <a:endParaRPr lang="en-SG"/>
          </a:p>
        </p:txBody>
      </p:sp>
      <p:sp>
        <p:nvSpPr>
          <p:cNvPr id="22" name="Line 22"/>
          <p:cNvSpPr>
            <a:spLocks noChangeShapeType="1"/>
          </p:cNvSpPr>
          <p:nvPr/>
        </p:nvSpPr>
        <p:spPr bwMode="auto">
          <a:xfrm flipH="1">
            <a:off x="8045436" y="4160839"/>
            <a:ext cx="0" cy="427037"/>
          </a:xfrm>
          <a:prstGeom prst="line">
            <a:avLst/>
          </a:prstGeom>
          <a:noFill/>
          <a:ln w="9525">
            <a:solidFill>
              <a:srgbClr val="000000"/>
            </a:solidFill>
            <a:round/>
            <a:headEnd/>
            <a:tailEnd/>
          </a:ln>
          <a:effectLst/>
        </p:spPr>
        <p:txBody>
          <a:bodyPr/>
          <a:lstStyle/>
          <a:p>
            <a:endParaRPr lang="en-SG"/>
          </a:p>
        </p:txBody>
      </p:sp>
      <p:pic>
        <p:nvPicPr>
          <p:cNvPr id="23" name="Picture 23" descr="caena3009"/>
          <p:cNvPicPr>
            <a:picLocks noChangeAspect="1" noChangeArrowheads="1"/>
          </p:cNvPicPr>
          <p:nvPr/>
        </p:nvPicPr>
        <p:blipFill>
          <a:blip r:embed="rId8" cstate="screen"/>
          <a:srcRect/>
          <a:stretch>
            <a:fillRect/>
          </a:stretch>
        </p:blipFill>
        <p:spPr bwMode="auto">
          <a:xfrm>
            <a:off x="7693011" y="5316539"/>
            <a:ext cx="422275" cy="676275"/>
          </a:xfrm>
          <a:prstGeom prst="rect">
            <a:avLst/>
          </a:prstGeom>
          <a:noFill/>
        </p:spPr>
      </p:pic>
      <p:pic>
        <p:nvPicPr>
          <p:cNvPr id="24" name="Picture 24" descr="caena3009"/>
          <p:cNvPicPr>
            <a:picLocks noChangeAspect="1" noChangeArrowheads="1"/>
          </p:cNvPicPr>
          <p:nvPr/>
        </p:nvPicPr>
        <p:blipFill>
          <a:blip r:embed="rId9" cstate="screen"/>
          <a:srcRect/>
          <a:stretch>
            <a:fillRect/>
          </a:stretch>
        </p:blipFill>
        <p:spPr bwMode="auto">
          <a:xfrm>
            <a:off x="7921611" y="5316539"/>
            <a:ext cx="423862" cy="676275"/>
          </a:xfrm>
          <a:prstGeom prst="rect">
            <a:avLst/>
          </a:prstGeom>
          <a:noFill/>
        </p:spPr>
      </p:pic>
      <p:pic>
        <p:nvPicPr>
          <p:cNvPr id="25" name="Picture 25" descr="caena3009"/>
          <p:cNvPicPr>
            <a:picLocks noChangeAspect="1" noChangeArrowheads="1"/>
          </p:cNvPicPr>
          <p:nvPr/>
        </p:nvPicPr>
        <p:blipFill>
          <a:blip r:embed="rId10" cstate="screen"/>
          <a:srcRect/>
          <a:stretch>
            <a:fillRect/>
          </a:stretch>
        </p:blipFill>
        <p:spPr bwMode="auto">
          <a:xfrm>
            <a:off x="8151798" y="5316539"/>
            <a:ext cx="423863" cy="676275"/>
          </a:xfrm>
          <a:prstGeom prst="rect">
            <a:avLst/>
          </a:prstGeom>
          <a:noFill/>
        </p:spPr>
      </p:pic>
      <p:sp>
        <p:nvSpPr>
          <p:cNvPr id="26" name="Line 26"/>
          <p:cNvSpPr>
            <a:spLocks noChangeShapeType="1"/>
          </p:cNvSpPr>
          <p:nvPr/>
        </p:nvSpPr>
        <p:spPr bwMode="auto">
          <a:xfrm flipH="1">
            <a:off x="7851761" y="5121276"/>
            <a:ext cx="141287" cy="195263"/>
          </a:xfrm>
          <a:prstGeom prst="line">
            <a:avLst/>
          </a:prstGeom>
          <a:noFill/>
          <a:ln w="9525">
            <a:solidFill>
              <a:srgbClr val="000000"/>
            </a:solidFill>
            <a:round/>
            <a:headEnd/>
            <a:tailEnd/>
          </a:ln>
          <a:effectLst/>
        </p:spPr>
        <p:txBody>
          <a:bodyPr/>
          <a:lstStyle/>
          <a:p>
            <a:endParaRPr lang="en-SG"/>
          </a:p>
        </p:txBody>
      </p:sp>
      <p:sp>
        <p:nvSpPr>
          <p:cNvPr id="27" name="Line 27"/>
          <p:cNvSpPr>
            <a:spLocks noChangeShapeType="1"/>
          </p:cNvSpPr>
          <p:nvPr/>
        </p:nvSpPr>
        <p:spPr bwMode="auto">
          <a:xfrm>
            <a:off x="7993048" y="5121276"/>
            <a:ext cx="0" cy="195263"/>
          </a:xfrm>
          <a:prstGeom prst="line">
            <a:avLst/>
          </a:prstGeom>
          <a:noFill/>
          <a:ln w="9525">
            <a:solidFill>
              <a:srgbClr val="000000"/>
            </a:solidFill>
            <a:round/>
            <a:headEnd/>
            <a:tailEnd/>
          </a:ln>
          <a:effectLst/>
        </p:spPr>
        <p:txBody>
          <a:bodyPr/>
          <a:lstStyle/>
          <a:p>
            <a:endParaRPr lang="en-SG"/>
          </a:p>
        </p:txBody>
      </p:sp>
      <p:sp>
        <p:nvSpPr>
          <p:cNvPr id="28" name="Line 28"/>
          <p:cNvSpPr>
            <a:spLocks noChangeShapeType="1"/>
          </p:cNvSpPr>
          <p:nvPr/>
        </p:nvSpPr>
        <p:spPr bwMode="auto">
          <a:xfrm>
            <a:off x="7993048" y="5121276"/>
            <a:ext cx="209550" cy="195263"/>
          </a:xfrm>
          <a:prstGeom prst="line">
            <a:avLst/>
          </a:prstGeom>
          <a:noFill/>
          <a:ln w="9525">
            <a:solidFill>
              <a:srgbClr val="000000"/>
            </a:solidFill>
            <a:round/>
            <a:headEnd/>
            <a:tailEnd/>
          </a:ln>
          <a:effectLst/>
        </p:spPr>
        <p:txBody>
          <a:bodyPr/>
          <a:lstStyle/>
          <a:p>
            <a:endParaRPr lang="en-SG"/>
          </a:p>
        </p:txBody>
      </p:sp>
      <p:pic>
        <p:nvPicPr>
          <p:cNvPr id="29" name="Picture 29" descr="j0285750"/>
          <p:cNvPicPr>
            <a:picLocks noChangeAspect="1" noChangeArrowheads="1"/>
          </p:cNvPicPr>
          <p:nvPr/>
        </p:nvPicPr>
        <p:blipFill>
          <a:blip r:embed="rId11" cstate="screen"/>
          <a:srcRect/>
          <a:stretch>
            <a:fillRect/>
          </a:stretch>
        </p:blipFill>
        <p:spPr bwMode="auto">
          <a:xfrm>
            <a:off x="3027348" y="3949701"/>
            <a:ext cx="839788" cy="477838"/>
          </a:xfrm>
          <a:prstGeom prst="rect">
            <a:avLst/>
          </a:prstGeom>
          <a:noFill/>
        </p:spPr>
      </p:pic>
      <p:sp>
        <p:nvSpPr>
          <p:cNvPr id="30" name="Line 30"/>
          <p:cNvSpPr>
            <a:spLocks noChangeShapeType="1"/>
          </p:cNvSpPr>
          <p:nvPr/>
        </p:nvSpPr>
        <p:spPr bwMode="auto">
          <a:xfrm>
            <a:off x="3370248" y="4481514"/>
            <a:ext cx="7938" cy="446087"/>
          </a:xfrm>
          <a:prstGeom prst="line">
            <a:avLst/>
          </a:prstGeom>
          <a:noFill/>
          <a:ln w="9525">
            <a:solidFill>
              <a:srgbClr val="000000"/>
            </a:solidFill>
            <a:round/>
            <a:headEnd/>
            <a:tailEnd/>
          </a:ln>
          <a:effectLst/>
        </p:spPr>
        <p:txBody>
          <a:bodyPr/>
          <a:lstStyle/>
          <a:p>
            <a:endParaRPr lang="en-SG"/>
          </a:p>
        </p:txBody>
      </p:sp>
      <p:pic>
        <p:nvPicPr>
          <p:cNvPr id="31" name="Picture 31" descr="getattach"/>
          <p:cNvPicPr>
            <a:picLocks noChangeAspect="1" noChangeArrowheads="1"/>
          </p:cNvPicPr>
          <p:nvPr/>
        </p:nvPicPr>
        <p:blipFill>
          <a:blip r:embed="rId4" cstate="screen"/>
          <a:srcRect/>
          <a:stretch>
            <a:fillRect/>
          </a:stretch>
        </p:blipFill>
        <p:spPr bwMode="auto">
          <a:xfrm>
            <a:off x="7512036" y="3678239"/>
            <a:ext cx="1122362" cy="533400"/>
          </a:xfrm>
          <a:prstGeom prst="rect">
            <a:avLst/>
          </a:prstGeom>
          <a:noFill/>
        </p:spPr>
      </p:pic>
      <p:sp>
        <p:nvSpPr>
          <p:cNvPr id="32" name="Line 32"/>
          <p:cNvSpPr>
            <a:spLocks noChangeShapeType="1"/>
          </p:cNvSpPr>
          <p:nvPr/>
        </p:nvSpPr>
        <p:spPr bwMode="auto">
          <a:xfrm>
            <a:off x="8045436" y="4213226"/>
            <a:ext cx="530225" cy="320675"/>
          </a:xfrm>
          <a:prstGeom prst="line">
            <a:avLst/>
          </a:prstGeom>
          <a:noFill/>
          <a:ln w="9525">
            <a:solidFill>
              <a:srgbClr val="000000"/>
            </a:solidFill>
            <a:round/>
            <a:headEnd/>
            <a:tailEnd/>
          </a:ln>
          <a:effectLst/>
        </p:spPr>
        <p:txBody>
          <a:bodyPr/>
          <a:lstStyle/>
          <a:p>
            <a:endParaRPr lang="en-SG"/>
          </a:p>
        </p:txBody>
      </p:sp>
      <p:pic>
        <p:nvPicPr>
          <p:cNvPr id="33" name="Picture 33" descr="controller"/>
          <p:cNvPicPr>
            <a:picLocks noChangeAspect="1" noChangeArrowheads="1"/>
          </p:cNvPicPr>
          <p:nvPr/>
        </p:nvPicPr>
        <p:blipFill>
          <a:blip r:embed="rId12" cstate="screen"/>
          <a:srcRect/>
          <a:stretch>
            <a:fillRect/>
          </a:stretch>
        </p:blipFill>
        <p:spPr bwMode="auto">
          <a:xfrm>
            <a:off x="4133836" y="5337176"/>
            <a:ext cx="269875" cy="889000"/>
          </a:xfrm>
          <a:prstGeom prst="rect">
            <a:avLst/>
          </a:prstGeom>
          <a:noFill/>
        </p:spPr>
      </p:pic>
      <p:sp>
        <p:nvSpPr>
          <p:cNvPr id="34" name="Line 34"/>
          <p:cNvSpPr>
            <a:spLocks noChangeShapeType="1"/>
          </p:cNvSpPr>
          <p:nvPr/>
        </p:nvSpPr>
        <p:spPr bwMode="auto">
          <a:xfrm>
            <a:off x="3898886" y="5551489"/>
            <a:ext cx="176212" cy="212725"/>
          </a:xfrm>
          <a:prstGeom prst="line">
            <a:avLst/>
          </a:prstGeom>
          <a:noFill/>
          <a:ln w="9525">
            <a:solidFill>
              <a:srgbClr val="000000"/>
            </a:solidFill>
            <a:round/>
            <a:headEnd/>
            <a:tailEnd/>
          </a:ln>
          <a:effectLst/>
        </p:spPr>
        <p:txBody>
          <a:bodyPr/>
          <a:lstStyle/>
          <a:p>
            <a:endParaRPr lang="en-SG"/>
          </a:p>
        </p:txBody>
      </p:sp>
      <p:sp>
        <p:nvSpPr>
          <p:cNvPr id="35" name="Text Box 35"/>
          <p:cNvSpPr txBox="1">
            <a:spLocks noChangeArrowheads="1"/>
          </p:cNvSpPr>
          <p:nvPr/>
        </p:nvSpPr>
        <p:spPr bwMode="auto">
          <a:xfrm>
            <a:off x="2946386" y="5711826"/>
            <a:ext cx="1071562"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Mainframe</a:t>
            </a:r>
          </a:p>
        </p:txBody>
      </p:sp>
      <p:sp>
        <p:nvSpPr>
          <p:cNvPr id="36" name="Text Box 36"/>
          <p:cNvSpPr txBox="1">
            <a:spLocks noChangeArrowheads="1"/>
          </p:cNvSpPr>
          <p:nvPr/>
        </p:nvSpPr>
        <p:spPr bwMode="auto">
          <a:xfrm rot="16200000">
            <a:off x="2980517" y="4468020"/>
            <a:ext cx="569912"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OPC</a:t>
            </a:r>
          </a:p>
        </p:txBody>
      </p:sp>
      <p:sp>
        <p:nvSpPr>
          <p:cNvPr id="37" name="Text Box 37"/>
          <p:cNvSpPr txBox="1">
            <a:spLocks noChangeArrowheads="1"/>
          </p:cNvSpPr>
          <p:nvPr/>
        </p:nvSpPr>
        <p:spPr bwMode="auto">
          <a:xfrm>
            <a:off x="4481498" y="5673726"/>
            <a:ext cx="1130300" cy="517525"/>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Branch</a:t>
            </a:r>
          </a:p>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Controllers</a:t>
            </a:r>
          </a:p>
        </p:txBody>
      </p:sp>
      <p:sp>
        <p:nvSpPr>
          <p:cNvPr id="38" name="Text Box 38"/>
          <p:cNvSpPr txBox="1">
            <a:spLocks noChangeArrowheads="1"/>
          </p:cNvSpPr>
          <p:nvPr/>
        </p:nvSpPr>
        <p:spPr bwMode="auto">
          <a:xfrm>
            <a:off x="7092936" y="5945189"/>
            <a:ext cx="1368425"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HV/LV Boards</a:t>
            </a:r>
          </a:p>
        </p:txBody>
      </p:sp>
      <p:sp>
        <p:nvSpPr>
          <p:cNvPr id="39" name="Text Box 39"/>
          <p:cNvSpPr txBox="1">
            <a:spLocks noChangeArrowheads="1"/>
          </p:cNvSpPr>
          <p:nvPr/>
        </p:nvSpPr>
        <p:spPr bwMode="auto">
          <a:xfrm>
            <a:off x="7105636" y="5056189"/>
            <a:ext cx="736600"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Crate1</a:t>
            </a:r>
          </a:p>
        </p:txBody>
      </p:sp>
      <p:sp>
        <p:nvSpPr>
          <p:cNvPr id="40" name="Text Box 40"/>
          <p:cNvSpPr txBox="1">
            <a:spLocks noChangeArrowheads="1"/>
          </p:cNvSpPr>
          <p:nvPr/>
        </p:nvSpPr>
        <p:spPr bwMode="auto">
          <a:xfrm>
            <a:off x="8280386" y="5056189"/>
            <a:ext cx="736600"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Crate2</a:t>
            </a:r>
          </a:p>
        </p:txBody>
      </p:sp>
      <p:sp>
        <p:nvSpPr>
          <p:cNvPr id="41" name="Text Box 41"/>
          <p:cNvSpPr txBox="1">
            <a:spLocks noChangeArrowheads="1"/>
          </p:cNvSpPr>
          <p:nvPr/>
        </p:nvSpPr>
        <p:spPr bwMode="auto">
          <a:xfrm>
            <a:off x="8809023" y="4748214"/>
            <a:ext cx="361950"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a:t>
            </a:r>
          </a:p>
        </p:txBody>
      </p:sp>
      <p:sp>
        <p:nvSpPr>
          <p:cNvPr id="42" name="Text Box 43"/>
          <p:cNvSpPr txBox="1">
            <a:spLocks noChangeArrowheads="1"/>
          </p:cNvSpPr>
          <p:nvPr/>
        </p:nvSpPr>
        <p:spPr bwMode="auto">
          <a:xfrm>
            <a:off x="6750036" y="3571876"/>
            <a:ext cx="1604962"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dirty="0">
                <a:solidFill>
                  <a:srgbClr val="000000"/>
                </a:solidFill>
                <a:ea typeface="Arial Unicode MS" pitchFamily="34" charset="-128"/>
                <a:cs typeface="Arial Unicode MS" pitchFamily="34" charset="-128"/>
              </a:rPr>
              <a:t>AC/DC converter</a:t>
            </a:r>
          </a:p>
        </p:txBody>
      </p:sp>
      <p:sp>
        <p:nvSpPr>
          <p:cNvPr id="43" name="Text Box 44"/>
          <p:cNvSpPr txBox="1">
            <a:spLocks noChangeArrowheads="1"/>
          </p:cNvSpPr>
          <p:nvPr/>
        </p:nvSpPr>
        <p:spPr bwMode="auto">
          <a:xfrm>
            <a:off x="6750036" y="4160839"/>
            <a:ext cx="500062"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48V</a:t>
            </a:r>
          </a:p>
        </p:txBody>
      </p:sp>
      <p:sp>
        <p:nvSpPr>
          <p:cNvPr id="44" name="Text Box 45"/>
          <p:cNvSpPr txBox="1">
            <a:spLocks noChangeArrowheads="1"/>
          </p:cNvSpPr>
          <p:nvPr/>
        </p:nvSpPr>
        <p:spPr bwMode="auto">
          <a:xfrm>
            <a:off x="8221648" y="4148139"/>
            <a:ext cx="500063"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48V</a:t>
            </a:r>
          </a:p>
        </p:txBody>
      </p:sp>
      <p:sp>
        <p:nvSpPr>
          <p:cNvPr id="45" name="Text Box 46"/>
          <p:cNvSpPr txBox="1">
            <a:spLocks noChangeArrowheads="1"/>
          </p:cNvSpPr>
          <p:nvPr/>
        </p:nvSpPr>
        <p:spPr bwMode="auto">
          <a:xfrm>
            <a:off x="8634398" y="4427539"/>
            <a:ext cx="296863" cy="304800"/>
          </a:xfrm>
          <a:prstGeom prst="rect">
            <a:avLst/>
          </a:prstGeom>
          <a:noFill/>
          <a:ln w="9525">
            <a:noFill/>
            <a:miter lim="800000"/>
            <a:headEnd/>
            <a:tailEnd/>
          </a:ln>
          <a:effectLst/>
        </p:spPr>
        <p:txBody>
          <a:bodyPr>
            <a:spAutoFit/>
          </a:bodyPr>
          <a:lstStyle/>
          <a:p>
            <a:pPr algn="l" eaLnBrk="1" hangingPunct="1">
              <a:lnSpc>
                <a:spcPct val="100000"/>
              </a:lnSpc>
              <a:spcBef>
                <a:spcPct val="0"/>
              </a:spcBef>
              <a:spcAft>
                <a:spcPct val="0"/>
              </a:spcAft>
              <a:buClrTx/>
              <a:buSzTx/>
              <a:buFontTx/>
              <a:buNone/>
            </a:pPr>
            <a:r>
              <a:rPr kumimoji="0" lang="en-US" sz="1400" b="1">
                <a:solidFill>
                  <a:srgbClr val="000000"/>
                </a:solidFill>
                <a:ea typeface="Arial Unicode MS" pitchFamily="34" charset="-128"/>
                <a:cs typeface="Arial Unicode MS" pitchFamily="34" charset="-128"/>
              </a:rPr>
              <a:t>…</a:t>
            </a:r>
          </a:p>
        </p:txBody>
      </p:sp>
      <p:sp>
        <p:nvSpPr>
          <p:cNvPr id="46" name="Text Box 47"/>
          <p:cNvSpPr txBox="1">
            <a:spLocks noChangeArrowheads="1"/>
          </p:cNvSpPr>
          <p:nvPr/>
        </p:nvSpPr>
        <p:spPr bwMode="auto">
          <a:xfrm>
            <a:off x="7910513" y="6072206"/>
            <a:ext cx="1233487" cy="366713"/>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dirty="0">
                <a:solidFill>
                  <a:srgbClr val="FF6600"/>
                </a:solidFill>
                <a:ea typeface="Arial Unicode MS" pitchFamily="34" charset="-128"/>
                <a:cs typeface="Arial Unicode MS" pitchFamily="34" charset="-128"/>
              </a:rPr>
              <a:t>Hostile</a:t>
            </a:r>
            <a:r>
              <a:rPr kumimoji="0" lang="en-US" sz="1800" b="1" dirty="0">
                <a:solidFill>
                  <a:srgbClr val="FF6600"/>
                </a:solidFill>
                <a:ea typeface="Arial Unicode MS" pitchFamily="34" charset="-128"/>
                <a:cs typeface="Arial Unicode MS" pitchFamily="34" charset="-128"/>
              </a:rPr>
              <a:t> </a:t>
            </a:r>
            <a:r>
              <a:rPr kumimoji="0" lang="en-US" sz="1400" b="1" dirty="0">
                <a:solidFill>
                  <a:srgbClr val="FF6600"/>
                </a:solidFill>
                <a:ea typeface="Arial Unicode MS" pitchFamily="34" charset="-128"/>
                <a:cs typeface="Arial Unicode MS" pitchFamily="34" charset="-128"/>
              </a:rPr>
              <a:t>Area</a:t>
            </a:r>
          </a:p>
        </p:txBody>
      </p:sp>
      <p:sp>
        <p:nvSpPr>
          <p:cNvPr id="47" name="Text Box 48"/>
          <p:cNvSpPr txBox="1">
            <a:spLocks noChangeArrowheads="1"/>
          </p:cNvSpPr>
          <p:nvPr/>
        </p:nvSpPr>
        <p:spPr bwMode="auto">
          <a:xfrm>
            <a:off x="2500298" y="6054726"/>
            <a:ext cx="1512888" cy="304800"/>
          </a:xfrm>
          <a:prstGeom prst="rect">
            <a:avLst/>
          </a:prstGeom>
          <a:noFill/>
          <a:ln w="9525">
            <a:noFill/>
            <a:miter lim="800000"/>
            <a:headEnd/>
            <a:tailEnd/>
          </a:ln>
          <a:effectLst/>
        </p:spPr>
        <p:txBody>
          <a:bodyPr wrap="none">
            <a:spAutoFit/>
          </a:bodyPr>
          <a:lstStyle/>
          <a:p>
            <a:pPr algn="l" eaLnBrk="1" hangingPunct="1">
              <a:lnSpc>
                <a:spcPct val="100000"/>
              </a:lnSpc>
              <a:spcBef>
                <a:spcPct val="0"/>
              </a:spcBef>
              <a:spcAft>
                <a:spcPct val="0"/>
              </a:spcAft>
              <a:buClrTx/>
              <a:buSzTx/>
              <a:buFontTx/>
              <a:buNone/>
            </a:pPr>
            <a:r>
              <a:rPr kumimoji="0" lang="en-US" sz="1400" b="1">
                <a:solidFill>
                  <a:srgbClr val="FF6600"/>
                </a:solidFill>
                <a:ea typeface="Arial Unicode MS" pitchFamily="34" charset="-128"/>
                <a:cs typeface="Arial Unicode MS" pitchFamily="34" charset="-128"/>
              </a:rPr>
              <a:t>Counting Room</a:t>
            </a:r>
          </a:p>
        </p:txBody>
      </p:sp>
      <p:pic>
        <p:nvPicPr>
          <p:cNvPr id="48" name="Picture 51"/>
          <p:cNvPicPr>
            <a:picLocks noChangeAspect="1" noChangeArrowheads="1"/>
          </p:cNvPicPr>
          <p:nvPr/>
        </p:nvPicPr>
        <p:blipFill>
          <a:blip r:embed="rId13" cstate="screen"/>
          <a:srcRect/>
          <a:stretch>
            <a:fillRect/>
          </a:stretch>
        </p:blipFill>
        <p:spPr bwMode="auto">
          <a:xfrm>
            <a:off x="6386498" y="5292726"/>
            <a:ext cx="423863" cy="762000"/>
          </a:xfrm>
          <a:prstGeom prst="rect">
            <a:avLst/>
          </a:prstGeom>
          <a:noFill/>
          <a:ln w="19050" algn="ctr">
            <a:noFill/>
            <a:miter lim="800000"/>
            <a:headEnd/>
            <a:tailEnd/>
          </a:ln>
          <a:effectLst/>
        </p:spPr>
      </p:pic>
      <p:pic>
        <p:nvPicPr>
          <p:cNvPr id="49" name="Picture 52"/>
          <p:cNvPicPr>
            <a:picLocks noChangeAspect="1" noChangeArrowheads="1"/>
          </p:cNvPicPr>
          <p:nvPr/>
        </p:nvPicPr>
        <p:blipFill>
          <a:blip r:embed="rId13" cstate="screen"/>
          <a:srcRect/>
          <a:stretch>
            <a:fillRect/>
          </a:stretch>
        </p:blipFill>
        <p:spPr bwMode="auto">
          <a:xfrm>
            <a:off x="6607161" y="5292726"/>
            <a:ext cx="423862" cy="762000"/>
          </a:xfrm>
          <a:prstGeom prst="rect">
            <a:avLst/>
          </a:prstGeom>
          <a:noFill/>
          <a:ln w="19050" algn="ctr">
            <a:noFill/>
            <a:miter lim="800000"/>
            <a:headEnd/>
            <a:tailEnd/>
          </a:ln>
          <a:effectLst/>
        </p:spPr>
      </p:pic>
      <p:pic>
        <p:nvPicPr>
          <p:cNvPr id="50" name="Picture 53"/>
          <p:cNvPicPr>
            <a:picLocks noChangeAspect="1" noChangeArrowheads="1"/>
          </p:cNvPicPr>
          <p:nvPr/>
        </p:nvPicPr>
        <p:blipFill>
          <a:blip r:embed="rId14" cstate="screen">
            <a:clrChange>
              <a:clrFrom>
                <a:srgbClr val="FFFFFF"/>
              </a:clrFrom>
              <a:clrTo>
                <a:srgbClr val="FFFFFF">
                  <a:alpha val="0"/>
                </a:srgbClr>
              </a:clrTo>
            </a:clrChange>
          </a:blip>
          <a:srcRect/>
          <a:stretch>
            <a:fillRect/>
          </a:stretch>
        </p:blipFill>
        <p:spPr bwMode="auto">
          <a:xfrm>
            <a:off x="6835761" y="5292726"/>
            <a:ext cx="403225" cy="762000"/>
          </a:xfrm>
          <a:prstGeom prst="rect">
            <a:avLst/>
          </a:prstGeom>
          <a:noFill/>
          <a:ln w="19050" algn="ctr">
            <a:noFill/>
            <a:miter lim="800000"/>
            <a:headEnd/>
            <a:tailEnd/>
          </a:ln>
          <a:effectLst/>
        </p:spPr>
      </p:pic>
      <p:graphicFrame>
        <p:nvGraphicFramePr>
          <p:cNvPr id="52" name="Object 63"/>
          <p:cNvGraphicFramePr>
            <a:graphicFrameLocks noChangeAspect="1"/>
          </p:cNvGraphicFramePr>
          <p:nvPr/>
        </p:nvGraphicFramePr>
        <p:xfrm>
          <a:off x="714348" y="4772050"/>
          <a:ext cx="1801209" cy="800090"/>
        </p:xfrm>
        <a:graphic>
          <a:graphicData uri="http://schemas.openxmlformats.org/presentationml/2006/ole">
            <p:oleObj spid="_x0000_s2050" name="Equation" r:id="rId15" imgW="1028520" imgH="457200" progId="Equation.3">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24</a:t>
            </a:fld>
            <a:endParaRPr lang="en-SG" dirty="0"/>
          </a:p>
        </p:txBody>
      </p:sp>
      <p:grpSp>
        <p:nvGrpSpPr>
          <p:cNvPr id="20" name="Group 19"/>
          <p:cNvGrpSpPr/>
          <p:nvPr/>
        </p:nvGrpSpPr>
        <p:grpSpPr>
          <a:xfrm>
            <a:off x="144000" y="204788"/>
            <a:ext cx="8856000" cy="6264000"/>
            <a:chOff x="0" y="204788"/>
            <a:chExt cx="9906000" cy="6653212"/>
          </a:xfrm>
        </p:grpSpPr>
        <p:sp>
          <p:nvSpPr>
            <p:cNvPr id="12" name="Slide Number Placeholder 3"/>
            <p:cNvSpPr txBox="1">
              <a:spLocks/>
            </p:cNvSpPr>
            <p:nvPr/>
          </p:nvSpPr>
          <p:spPr bwMode="auto">
            <a:xfrm>
              <a:off x="4525963" y="6604000"/>
              <a:ext cx="8540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0E908AE-F239-4D3E-9052-C24854ED5BED}"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sz="14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13" name="Rectangle 2"/>
            <p:cNvSpPr>
              <a:spLocks noChangeArrowheads="1"/>
            </p:cNvSpPr>
            <p:nvPr/>
          </p:nvSpPr>
          <p:spPr bwMode="auto">
            <a:xfrm>
              <a:off x="0" y="2971800"/>
              <a:ext cx="9906000" cy="3886200"/>
            </a:xfrm>
            <a:prstGeom prst="rect">
              <a:avLst/>
            </a:prstGeom>
            <a:solidFill>
              <a:srgbClr val="FFFFFF"/>
            </a:solidFill>
            <a:ln w="9525" algn="ctr">
              <a:noFill/>
              <a:miter lim="800000"/>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4" name="Rectangle 3"/>
            <p:cNvSpPr txBox="1">
              <a:spLocks noChangeArrowheads="1"/>
            </p:cNvSpPr>
            <p:nvPr/>
          </p:nvSpPr>
          <p:spPr bwMode="auto">
            <a:xfrm>
              <a:off x="1447800" y="204788"/>
              <a:ext cx="6781800" cy="481012"/>
            </a:xfrm>
            <a:prstGeom prst="rect">
              <a:avLst/>
            </a:prstGeom>
            <a:noFill/>
            <a:ln w="38100">
              <a:noFill/>
              <a:miter lim="800000"/>
              <a:headEnd/>
              <a:tailEnd/>
            </a:ln>
            <a:effectLst/>
          </p:spPr>
          <p:txBody>
            <a:bodyPr vert="horz" wrap="square" lIns="91440" tIns="45720" rIns="91440" bIns="45720" numCol="1" anchor="b" anchorCtr="0" compatLnSpc="1">
              <a:prstTxWarp prst="textNoShape">
                <a:avLst/>
              </a:prstTxWarp>
            </a:bodyPr>
            <a:lstStyle/>
            <a:p>
              <a:pPr lvl="0" algn="ctr" fontAlgn="base">
                <a:spcBef>
                  <a:spcPct val="0"/>
                </a:spcBef>
                <a:spcAft>
                  <a:spcPct val="0"/>
                </a:spcAft>
              </a:pPr>
              <a:r>
                <a:rPr lang="en-GB" sz="2800" kern="0" dirty="0" smtClean="0">
                  <a:solidFill>
                    <a:srgbClr val="0000CC"/>
                  </a:solidFill>
                  <a:latin typeface="Arial"/>
                </a:rPr>
                <a:t>ATLAS Detector Control </a:t>
              </a:r>
              <a:r>
                <a:rPr kumimoji="0" lang="en-GB" sz="2800" i="0" u="none" strike="noStrike" kern="0" cap="none" spc="0" normalizeH="0" baseline="0" noProof="0" dirty="0" smtClean="0">
                  <a:ln>
                    <a:noFill/>
                  </a:ln>
                  <a:solidFill>
                    <a:srgbClr val="0000CC"/>
                  </a:solidFill>
                  <a:effectLst/>
                  <a:uLnTx/>
                  <a:uFillTx/>
                  <a:latin typeface="Arial"/>
                  <a:ea typeface="+mj-ea"/>
                  <a:cs typeface="+mj-cs"/>
                </a:rPr>
                <a:t>System </a:t>
              </a:r>
              <a:endParaRPr kumimoji="0" lang="it-IT" sz="2800" i="0" u="none" strike="noStrike" kern="0" cap="none" spc="0" normalizeH="0" baseline="0" noProof="0" dirty="0" smtClean="0">
                <a:ln>
                  <a:noFill/>
                </a:ln>
                <a:solidFill>
                  <a:srgbClr val="0000CC"/>
                </a:solidFill>
                <a:effectLst/>
                <a:uLnTx/>
                <a:uFillTx/>
                <a:latin typeface="Arial"/>
                <a:ea typeface="+mj-ea"/>
                <a:cs typeface="+mj-cs"/>
              </a:endParaRPr>
            </a:p>
          </p:txBody>
        </p:sp>
        <p:sp>
          <p:nvSpPr>
            <p:cNvPr id="15" name="Rectangle 4"/>
            <p:cNvSpPr txBox="1">
              <a:spLocks noChangeArrowheads="1"/>
            </p:cNvSpPr>
            <p:nvPr/>
          </p:nvSpPr>
          <p:spPr bwMode="auto">
            <a:xfrm>
              <a:off x="165100" y="1201279"/>
              <a:ext cx="9466263" cy="16824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36550" marR="0" lvl="0" indent="-336550" algn="l" defTabSz="914400" rtl="0" eaLnBrk="1" fontAlgn="base" latinLnBrk="0" hangingPunct="1">
                <a:lnSpc>
                  <a:spcPct val="75000"/>
                </a:lnSpc>
                <a:spcBef>
                  <a:spcPct val="25000"/>
                </a:spcBef>
                <a:spcAft>
                  <a:spcPct val="25000"/>
                </a:spcAft>
                <a:buClr>
                  <a:srgbClr val="000000"/>
                </a:buClr>
                <a:buSzTx/>
                <a:buFont typeface="Monotype Sorts" pitchFamily="2" charset="2"/>
                <a:buNone/>
                <a:tabLst/>
                <a:defRPr/>
              </a:pPr>
              <a:r>
                <a:rPr kumimoji="0" lang="en-US" sz="1600" b="1" i="0" u="none" strike="noStrike" kern="0" cap="none" spc="0" normalizeH="0" baseline="0" noProof="0" dirty="0" smtClean="0">
                  <a:ln>
                    <a:noFill/>
                  </a:ln>
                  <a:solidFill>
                    <a:srgbClr val="0000CC"/>
                  </a:solidFill>
                  <a:effectLst/>
                  <a:uLnTx/>
                  <a:uFillTx/>
                  <a:latin typeface="Arial"/>
                  <a:ea typeface="+mn-ea"/>
                  <a:cs typeface="+mn-cs"/>
                </a:rPr>
                <a:t>Hierarchical approach:</a:t>
              </a:r>
            </a:p>
            <a:p>
              <a:pPr marL="336550" marR="0" lvl="0" indent="-336550" algn="l" defTabSz="914400" rtl="0" eaLnBrk="1" fontAlgn="base" latinLnBrk="0" hangingPunct="1">
                <a:lnSpc>
                  <a:spcPct val="75000"/>
                </a:lnSpc>
                <a:spcBef>
                  <a:spcPct val="25000"/>
                </a:spcBef>
                <a:spcAft>
                  <a:spcPct val="25000"/>
                </a:spcAft>
                <a:buClr>
                  <a:srgbClr val="000000"/>
                </a:buClr>
                <a:buSzTx/>
                <a:buFont typeface="Monotype Sorts" pitchFamily="2" charset="2"/>
                <a:buChar char="n"/>
                <a:tabLst/>
                <a:defRPr/>
              </a:pPr>
              <a:r>
                <a:rPr kumimoji="0" lang="en-US" sz="1600" b="1" i="0" u="none" strike="noStrike" kern="0" cap="none" spc="0" normalizeH="0" baseline="0" noProof="0" dirty="0" smtClean="0">
                  <a:ln>
                    <a:noFill/>
                  </a:ln>
                  <a:solidFill>
                    <a:srgbClr val="000000"/>
                  </a:solidFill>
                  <a:effectLst/>
                  <a:uLnTx/>
                  <a:uFillTx/>
                  <a:latin typeface="Arial"/>
                  <a:ea typeface="+mn-ea"/>
                  <a:cs typeface="+mn-cs"/>
                </a:rPr>
                <a:t>Separation of frontend (process) and supervisory layer</a:t>
              </a:r>
            </a:p>
            <a:p>
              <a:pPr marL="336550" marR="0" lvl="0" indent="-336550" algn="l" defTabSz="914400" rtl="0" eaLnBrk="1" fontAlgn="base" latinLnBrk="0" hangingPunct="1">
                <a:lnSpc>
                  <a:spcPct val="75000"/>
                </a:lnSpc>
                <a:spcBef>
                  <a:spcPct val="25000"/>
                </a:spcBef>
                <a:spcAft>
                  <a:spcPct val="25000"/>
                </a:spcAft>
                <a:buClr>
                  <a:srgbClr val="000000"/>
                </a:buClr>
                <a:buSzTx/>
                <a:buFont typeface="Monotype Sorts" pitchFamily="2" charset="2"/>
                <a:buChar char="n"/>
                <a:tabLst/>
                <a:defRPr/>
              </a:pPr>
              <a:r>
                <a:rPr kumimoji="0" lang="en-US" sz="1600" b="1" i="0" u="none" strike="noStrike" kern="0" cap="none" spc="0" normalizeH="0" baseline="0" noProof="0" dirty="0" smtClean="0">
                  <a:ln>
                    <a:noFill/>
                  </a:ln>
                  <a:solidFill>
                    <a:srgbClr val="000000"/>
                  </a:solidFill>
                  <a:effectLst/>
                  <a:uLnTx/>
                  <a:uFillTx/>
                  <a:latin typeface="Arial"/>
                  <a:ea typeface="+mn-ea"/>
                  <a:cs typeface="+mn-cs"/>
                </a:rPr>
                <a:t>Commercial SCADA System                     + CERN JCOP Framework</a:t>
              </a:r>
            </a:p>
            <a:p>
              <a:pPr marL="336550" marR="0" lvl="0" indent="-336550" algn="l" defTabSz="914400" rtl="0" eaLnBrk="1" fontAlgn="base" latinLnBrk="0" hangingPunct="1">
                <a:lnSpc>
                  <a:spcPct val="75000"/>
                </a:lnSpc>
                <a:spcBef>
                  <a:spcPct val="25000"/>
                </a:spcBef>
                <a:spcAft>
                  <a:spcPct val="25000"/>
                </a:spcAft>
                <a:buClr>
                  <a:srgbClr val="000000"/>
                </a:buClr>
                <a:buSzTx/>
                <a:buFont typeface="Monotype Sorts" pitchFamily="2" charset="2"/>
                <a:buNone/>
                <a:tabLst/>
                <a:defRPr/>
              </a:pPr>
              <a:r>
                <a:rPr kumimoji="0" lang="en-US" sz="1600" b="1" i="0" u="none" strike="noStrike" kern="0" cap="none" spc="0" normalizeH="0" baseline="0" noProof="0" dirty="0" smtClean="0">
                  <a:ln>
                    <a:noFill/>
                  </a:ln>
                  <a:solidFill>
                    <a:srgbClr val="000000"/>
                  </a:solidFill>
                  <a:effectLst/>
                  <a:uLnTx/>
                  <a:uFillTx/>
                  <a:latin typeface="Arial"/>
                  <a:ea typeface="+mn-ea"/>
                  <a:cs typeface="+mn-cs"/>
                </a:rPr>
                <a:t> 	+ Detector Specific Developments, Scalable, Distributed</a:t>
              </a:r>
            </a:p>
            <a:p>
              <a:pPr marL="336550" marR="0" lvl="0" indent="-336550" algn="l" defTabSz="914400" rtl="0" eaLnBrk="1" fontAlgn="base" latinLnBrk="0" hangingPunct="1">
                <a:lnSpc>
                  <a:spcPct val="75000"/>
                </a:lnSpc>
                <a:spcBef>
                  <a:spcPct val="25000"/>
                </a:spcBef>
                <a:spcAft>
                  <a:spcPct val="25000"/>
                </a:spcAft>
                <a:buClr>
                  <a:srgbClr val="000000"/>
                </a:buClr>
                <a:buSzTx/>
                <a:buFont typeface="Monotype Sorts" pitchFamily="2" charset="2"/>
                <a:buChar char="n"/>
                <a:tabLst/>
                <a:defRPr/>
              </a:pPr>
              <a:r>
                <a:rPr kumimoji="0" lang="en-US" sz="1600" b="1" i="0" u="none" strike="noStrike" kern="0" cap="none" spc="0" normalizeH="0" baseline="0" noProof="0" dirty="0" smtClean="0">
                  <a:ln>
                    <a:noFill/>
                  </a:ln>
                  <a:solidFill>
                    <a:srgbClr val="000000"/>
                  </a:solidFill>
                  <a:effectLst/>
                  <a:uLnTx/>
                  <a:uFillTx/>
                  <a:latin typeface="Arial"/>
                  <a:ea typeface="+mn-ea"/>
                  <a:cs typeface="+mn-cs"/>
                </a:rPr>
                <a:t>Interfaces to Central Database (History Archiving, </a:t>
              </a:r>
              <a:r>
                <a:rPr kumimoji="0" lang="en-US" sz="1600" b="1" i="0" u="none" strike="noStrike" kern="0" cap="none" spc="0" normalizeH="0" baseline="0" noProof="0" dirty="0" err="1" smtClean="0">
                  <a:ln>
                    <a:noFill/>
                  </a:ln>
                  <a:solidFill>
                    <a:srgbClr val="000000"/>
                  </a:solidFill>
                  <a:effectLst/>
                  <a:uLnTx/>
                  <a:uFillTx/>
                  <a:latin typeface="Arial"/>
                  <a:ea typeface="+mn-ea"/>
                  <a:cs typeface="+mn-cs"/>
                </a:rPr>
                <a:t>ConditionDB</a:t>
              </a:r>
              <a:r>
                <a:rPr kumimoji="0" lang="en-US" sz="1600" b="1" i="0" u="none" strike="noStrike" kern="0" cap="none" spc="0" normalizeH="0" baseline="0" noProof="0" dirty="0" smtClean="0">
                  <a:ln>
                    <a:noFill/>
                  </a:ln>
                  <a:solidFill>
                    <a:srgbClr val="000000"/>
                  </a:solidFill>
                  <a:effectLst/>
                  <a:uLnTx/>
                  <a:uFillTx/>
                  <a:latin typeface="Arial"/>
                  <a:ea typeface="+mn-ea"/>
                  <a:cs typeface="+mn-cs"/>
                </a:rPr>
                <a:t>, </a:t>
              </a:r>
              <a:r>
                <a:rPr kumimoji="0" lang="en-US" sz="1600" b="1" i="0" u="none" strike="noStrike" kern="0" cap="none" spc="0" normalizeH="0" baseline="0" noProof="0" dirty="0" err="1" smtClean="0">
                  <a:ln>
                    <a:noFill/>
                  </a:ln>
                  <a:solidFill>
                    <a:srgbClr val="000000"/>
                  </a:solidFill>
                  <a:effectLst/>
                  <a:uLnTx/>
                  <a:uFillTx/>
                  <a:latin typeface="Arial"/>
                  <a:ea typeface="+mn-ea"/>
                  <a:cs typeface="+mn-cs"/>
                </a:rPr>
                <a:t>ConfigurationDB</a:t>
              </a:r>
              <a:r>
                <a:rPr kumimoji="0" lang="en-US" sz="1600" b="1" i="0" u="none" strike="noStrike" kern="0" cap="none" spc="0" normalizeH="0" baseline="0" noProof="0" dirty="0" smtClean="0">
                  <a:ln>
                    <a:noFill/>
                  </a:ln>
                  <a:solidFill>
                    <a:srgbClr val="000000"/>
                  </a:solidFill>
                  <a:effectLst/>
                  <a:uLnTx/>
                  <a:uFillTx/>
                  <a:latin typeface="Arial"/>
                  <a:ea typeface="+mn-ea"/>
                  <a:cs typeface="+mn-cs"/>
                </a:rPr>
                <a:t>)</a:t>
              </a:r>
              <a:endParaRPr kumimoji="0" lang="en-US" sz="1600" b="0" i="0" u="none" strike="noStrike" kern="0" cap="none" spc="0" normalizeH="0" baseline="0" noProof="0" dirty="0" smtClean="0">
                <a:ln>
                  <a:noFill/>
                </a:ln>
                <a:solidFill>
                  <a:srgbClr val="000000"/>
                </a:solidFill>
                <a:effectLst/>
                <a:uLnTx/>
                <a:uFillTx/>
                <a:latin typeface="Arial"/>
                <a:ea typeface="+mn-ea"/>
                <a:cs typeface="+mn-cs"/>
              </a:endParaRPr>
            </a:p>
          </p:txBody>
        </p:sp>
        <p:pic>
          <p:nvPicPr>
            <p:cNvPr id="16" name="Picture 5"/>
            <p:cNvPicPr>
              <a:picLocks noChangeAspect="1" noChangeArrowheads="1"/>
            </p:cNvPicPr>
            <p:nvPr/>
          </p:nvPicPr>
          <p:blipFill>
            <a:blip r:embed="rId2" cstate="screen">
              <a:lum contrast="30000"/>
            </a:blip>
            <a:srcRect/>
            <a:stretch>
              <a:fillRect/>
            </a:stretch>
          </p:blipFill>
          <p:spPr bwMode="auto">
            <a:xfrm>
              <a:off x="0" y="2971800"/>
              <a:ext cx="7594600" cy="3886200"/>
            </a:xfrm>
            <a:prstGeom prst="rect">
              <a:avLst/>
            </a:prstGeom>
            <a:noFill/>
            <a:ln w="9525">
              <a:noFill/>
              <a:miter lim="800000"/>
              <a:headEnd/>
              <a:tailEnd/>
            </a:ln>
            <a:effectLst/>
          </p:spPr>
        </p:pic>
        <p:sp>
          <p:nvSpPr>
            <p:cNvPr id="17" name="Text Box 6"/>
            <p:cNvSpPr txBox="1">
              <a:spLocks noChangeArrowheads="1"/>
            </p:cNvSpPr>
            <p:nvPr/>
          </p:nvSpPr>
          <p:spPr bwMode="auto">
            <a:xfrm>
              <a:off x="7219950" y="5943600"/>
              <a:ext cx="2479675" cy="220663"/>
            </a:xfrm>
            <a:prstGeom prst="rect">
              <a:avLst/>
            </a:prstGeom>
            <a:noFill/>
            <a:ln w="9525">
              <a:noFill/>
              <a:miter lim="800000"/>
              <a:headEnd/>
              <a:tailEnd/>
            </a:ln>
            <a:effectLst/>
          </p:spPr>
          <p:txBody>
            <a:bodyPr wrap="none" lIns="21818" tIns="10909" rIns="21818" bIns="10909">
              <a:spAutoFit/>
            </a:bodyPr>
            <a:lstStyle/>
            <a:p>
              <a:pPr algn="l" defTabSz="217488" eaLnBrk="1" hangingPunct="1">
                <a:lnSpc>
                  <a:spcPct val="93000"/>
                </a:lnSpc>
                <a:spcBef>
                  <a:spcPct val="0"/>
                </a:spcBef>
                <a:spcAft>
                  <a:spcPct val="0"/>
                </a:spcAft>
                <a:buClr>
                  <a:srgbClr val="000000"/>
                </a:buClr>
                <a:buSzPct val="100000"/>
                <a:buFont typeface="Times New Roman" pitchFamily="18" charset="0"/>
                <a:buNone/>
              </a:pPr>
              <a:r>
                <a:rPr kumimoji="0" lang="en-US" sz="1400">
                  <a:solidFill>
                    <a:srgbClr val="021EAA"/>
                  </a:solidFill>
                  <a:ea typeface="Arial Unicode MS" pitchFamily="34" charset="-128"/>
                  <a:cs typeface="Arial Unicode MS" pitchFamily="34" charset="-128"/>
                </a:rPr>
                <a:t>PVSS Manager concept (ETM)</a:t>
              </a:r>
            </a:p>
          </p:txBody>
        </p:sp>
        <p:pic>
          <p:nvPicPr>
            <p:cNvPr id="18" name="Picture 7" descr="PVSS"/>
            <p:cNvPicPr>
              <a:picLocks noChangeAspect="1" noChangeArrowheads="1"/>
            </p:cNvPicPr>
            <p:nvPr/>
          </p:nvPicPr>
          <p:blipFill>
            <a:blip r:embed="rId3" cstate="screen">
              <a:clrChange>
                <a:clrFrom>
                  <a:srgbClr val="FFFFFF"/>
                </a:clrFrom>
                <a:clrTo>
                  <a:srgbClr val="FFFFFF">
                    <a:alpha val="0"/>
                  </a:srgbClr>
                </a:clrTo>
              </a:clrChange>
              <a:lum bright="-30000"/>
            </a:blip>
            <a:srcRect/>
            <a:stretch>
              <a:fillRect/>
            </a:stretch>
          </p:blipFill>
          <p:spPr bwMode="auto">
            <a:xfrm>
              <a:off x="3636739" y="1807000"/>
              <a:ext cx="1238250" cy="304800"/>
            </a:xfrm>
            <a:prstGeom prst="rect">
              <a:avLst/>
            </a:prstGeom>
            <a:noFill/>
          </p:spPr>
        </p:pic>
        <p:pic>
          <p:nvPicPr>
            <p:cNvPr id="19" name="Picture 8" descr="Picture1"/>
            <p:cNvPicPr>
              <a:picLocks noChangeAspect="1" noChangeArrowheads="1"/>
            </p:cNvPicPr>
            <p:nvPr/>
          </p:nvPicPr>
          <p:blipFill>
            <a:blip r:embed="rId4" cstate="screen">
              <a:clrChange>
                <a:clrFrom>
                  <a:srgbClr val="FEFEFE"/>
                </a:clrFrom>
                <a:clrTo>
                  <a:srgbClr val="FEFEFE">
                    <a:alpha val="0"/>
                  </a:srgbClr>
                </a:clrTo>
              </a:clrChange>
            </a:blip>
            <a:srcRect/>
            <a:stretch>
              <a:fillRect/>
            </a:stretch>
          </p:blipFill>
          <p:spPr bwMode="auto">
            <a:xfrm>
              <a:off x="7512050" y="3657600"/>
              <a:ext cx="2393950" cy="2133600"/>
            </a:xfrm>
            <a:prstGeom prst="rect">
              <a:avLst/>
            </a:prstGeom>
            <a:noFill/>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25</a:t>
            </a:fld>
            <a:endParaRPr lang="en-SG" dirty="0"/>
          </a:p>
        </p:txBody>
      </p:sp>
      <p:sp>
        <p:nvSpPr>
          <p:cNvPr id="76" name="Oval 2"/>
          <p:cNvSpPr>
            <a:spLocks noChangeArrowheads="1"/>
          </p:cNvSpPr>
          <p:nvPr/>
        </p:nvSpPr>
        <p:spPr bwMode="auto">
          <a:xfrm>
            <a:off x="461213" y="715009"/>
            <a:ext cx="520406" cy="5169944"/>
          </a:xfrm>
          <a:prstGeom prst="ellipse">
            <a:avLst/>
          </a:prstGeom>
          <a:noFill/>
          <a:ln w="38100" algn="ctr">
            <a:solidFill>
              <a:srgbClr val="00FF00"/>
            </a:solidFill>
            <a:prstDash val="dash"/>
            <a:round/>
            <a:headEnd/>
            <a:tailEnd/>
          </a:ln>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77" name="Rectangle 3"/>
          <p:cNvSpPr txBox="1">
            <a:spLocks noChangeArrowheads="1"/>
          </p:cNvSpPr>
          <p:nvPr/>
        </p:nvSpPr>
        <p:spPr bwMode="auto">
          <a:xfrm>
            <a:off x="1799400" y="196850"/>
            <a:ext cx="5352750" cy="376976"/>
          </a:xfrm>
          <a:prstGeom prst="rect">
            <a:avLst/>
          </a:prstGeom>
          <a:noFill/>
          <a:ln w="38100">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000" i="0" u="none" strike="noStrike" kern="0" cap="none" spc="0" normalizeH="0" baseline="0" noProof="0" dirty="0" smtClean="0">
                <a:ln>
                  <a:noFill/>
                </a:ln>
                <a:solidFill>
                  <a:srgbClr val="0000CC"/>
                </a:solidFill>
                <a:effectLst/>
                <a:uLnTx/>
                <a:uFillTx/>
                <a:latin typeface="Arial"/>
                <a:ea typeface="+mj-ea"/>
                <a:cs typeface="+mj-cs"/>
              </a:rPr>
              <a:t>RPC Detector Control System</a:t>
            </a:r>
          </a:p>
        </p:txBody>
      </p:sp>
      <p:pic>
        <p:nvPicPr>
          <p:cNvPr id="78" name="Picture 4"/>
          <p:cNvPicPr>
            <a:picLocks noChangeAspect="1" noChangeArrowheads="1"/>
          </p:cNvPicPr>
          <p:nvPr/>
        </p:nvPicPr>
        <p:blipFill>
          <a:blip r:embed="rId2" cstate="screen">
            <a:clrChange>
              <a:clrFrom>
                <a:srgbClr val="FFFFFF"/>
              </a:clrFrom>
              <a:clrTo>
                <a:srgbClr val="FFFFFF">
                  <a:alpha val="0"/>
                </a:srgbClr>
              </a:clrTo>
            </a:clrChange>
          </a:blip>
          <a:srcRect r="29411"/>
          <a:stretch>
            <a:fillRect/>
          </a:stretch>
        </p:blipFill>
        <p:spPr bwMode="auto">
          <a:xfrm>
            <a:off x="163838" y="4417807"/>
            <a:ext cx="2676375" cy="1787357"/>
          </a:xfrm>
          <a:prstGeom prst="rect">
            <a:avLst/>
          </a:prstGeom>
          <a:noFill/>
          <a:ln w="9525" algn="ctr">
            <a:noFill/>
            <a:miter lim="800000"/>
            <a:headEnd/>
            <a:tailEnd/>
          </a:ln>
          <a:effectLst/>
        </p:spPr>
      </p:pic>
      <p:pic>
        <p:nvPicPr>
          <p:cNvPr id="79" name="Picture 5"/>
          <p:cNvPicPr>
            <a:picLocks noChangeAspect="1" noChangeArrowheads="1"/>
          </p:cNvPicPr>
          <p:nvPr/>
        </p:nvPicPr>
        <p:blipFill>
          <a:blip r:embed="rId2" cstate="screen">
            <a:clrChange>
              <a:clrFrom>
                <a:srgbClr val="FFFFFF"/>
              </a:clrFrom>
              <a:clrTo>
                <a:srgbClr val="FFFFFF">
                  <a:alpha val="0"/>
                </a:srgbClr>
              </a:clrTo>
            </a:clrChange>
          </a:blip>
          <a:srcRect l="70589"/>
          <a:stretch>
            <a:fillRect/>
          </a:stretch>
        </p:blipFill>
        <p:spPr bwMode="auto">
          <a:xfrm>
            <a:off x="4773150" y="4417807"/>
            <a:ext cx="1115156" cy="1787357"/>
          </a:xfrm>
          <a:prstGeom prst="rect">
            <a:avLst/>
          </a:prstGeom>
          <a:noFill/>
          <a:ln w="9525" algn="ctr">
            <a:noFill/>
            <a:miter lim="800000"/>
            <a:headEnd/>
            <a:tailEnd/>
          </a:ln>
          <a:effectLst/>
        </p:spPr>
      </p:pic>
      <p:pic>
        <p:nvPicPr>
          <p:cNvPr id="80" name="Picture 6"/>
          <p:cNvPicPr>
            <a:picLocks noChangeAspect="1" noChangeArrowheads="1"/>
          </p:cNvPicPr>
          <p:nvPr/>
        </p:nvPicPr>
        <p:blipFill>
          <a:blip r:embed="rId2" cstate="screen">
            <a:clrChange>
              <a:clrFrom>
                <a:srgbClr val="FFFFFF"/>
              </a:clrFrom>
              <a:clrTo>
                <a:srgbClr val="FFFFFF">
                  <a:alpha val="0"/>
                </a:srgbClr>
              </a:clrTo>
            </a:clrChange>
          </a:blip>
          <a:srcRect l="69458" r="29404"/>
          <a:stretch>
            <a:fillRect/>
          </a:stretch>
        </p:blipFill>
        <p:spPr bwMode="auto">
          <a:xfrm>
            <a:off x="2840213" y="4417807"/>
            <a:ext cx="1932938" cy="1787357"/>
          </a:xfrm>
          <a:prstGeom prst="rect">
            <a:avLst/>
          </a:prstGeom>
          <a:noFill/>
          <a:ln w="9525" algn="ctr">
            <a:noFill/>
            <a:miter lim="800000"/>
            <a:headEnd/>
            <a:tailEnd/>
          </a:ln>
          <a:effectLst/>
        </p:spPr>
      </p:pic>
      <p:pic>
        <p:nvPicPr>
          <p:cNvPr id="81" name="Picture 7"/>
          <p:cNvPicPr>
            <a:picLocks noChangeAspect="1" noChangeArrowheads="1"/>
          </p:cNvPicPr>
          <p:nvPr/>
        </p:nvPicPr>
        <p:blipFill>
          <a:blip r:embed="rId2" cstate="screen">
            <a:clrChange>
              <a:clrFrom>
                <a:srgbClr val="FFFFFF"/>
              </a:clrFrom>
              <a:clrTo>
                <a:srgbClr val="FFFFFF">
                  <a:alpha val="0"/>
                </a:srgbClr>
              </a:clrTo>
            </a:clrChange>
          </a:blip>
          <a:srcRect t="23453" r="61519" b="25732"/>
          <a:stretch>
            <a:fillRect/>
          </a:stretch>
        </p:blipFill>
        <p:spPr bwMode="auto">
          <a:xfrm>
            <a:off x="152400" y="3838517"/>
            <a:ext cx="1459711" cy="908233"/>
          </a:xfrm>
          <a:prstGeom prst="rect">
            <a:avLst/>
          </a:prstGeom>
          <a:noFill/>
          <a:ln w="9525" algn="ctr">
            <a:noFill/>
            <a:miter lim="800000"/>
            <a:headEnd/>
            <a:tailEnd/>
          </a:ln>
          <a:effectLst/>
        </p:spPr>
      </p:pic>
      <p:pic>
        <p:nvPicPr>
          <p:cNvPr id="82" name="Picture 8"/>
          <p:cNvPicPr>
            <a:picLocks noChangeAspect="1" noChangeArrowheads="1"/>
          </p:cNvPicPr>
          <p:nvPr/>
        </p:nvPicPr>
        <p:blipFill>
          <a:blip r:embed="rId2" cstate="screen">
            <a:clrChange>
              <a:clrFrom>
                <a:srgbClr val="FFFFFF"/>
              </a:clrFrom>
              <a:clrTo>
                <a:srgbClr val="FFFFFF">
                  <a:alpha val="0"/>
                </a:srgbClr>
              </a:clrTo>
            </a:clrChange>
          </a:blip>
          <a:srcRect t="23453" r="61519" b="25732"/>
          <a:stretch>
            <a:fillRect/>
          </a:stretch>
        </p:blipFill>
        <p:spPr bwMode="auto">
          <a:xfrm>
            <a:off x="152400" y="2930283"/>
            <a:ext cx="1459711" cy="908233"/>
          </a:xfrm>
          <a:prstGeom prst="rect">
            <a:avLst/>
          </a:prstGeom>
          <a:noFill/>
          <a:ln w="9525" algn="ctr">
            <a:noFill/>
            <a:miter lim="800000"/>
            <a:headEnd/>
            <a:tailEnd/>
          </a:ln>
          <a:effectLst/>
        </p:spPr>
      </p:pic>
      <p:pic>
        <p:nvPicPr>
          <p:cNvPr id="83" name="Picture 9" descr="b7"/>
          <p:cNvPicPr>
            <a:picLocks noChangeAspect="1" noChangeArrowheads="1"/>
          </p:cNvPicPr>
          <p:nvPr/>
        </p:nvPicPr>
        <p:blipFill>
          <a:blip r:embed="rId3" cstate="screen"/>
          <a:srcRect/>
          <a:stretch>
            <a:fillRect/>
          </a:stretch>
        </p:blipFill>
        <p:spPr bwMode="auto">
          <a:xfrm>
            <a:off x="1639275" y="3070012"/>
            <a:ext cx="966469" cy="652065"/>
          </a:xfrm>
          <a:prstGeom prst="rect">
            <a:avLst/>
          </a:prstGeom>
          <a:noFill/>
        </p:spPr>
      </p:pic>
      <p:pic>
        <p:nvPicPr>
          <p:cNvPr id="84" name="Picture 10" descr="b6"/>
          <p:cNvPicPr>
            <a:picLocks noChangeAspect="1" noChangeArrowheads="1"/>
          </p:cNvPicPr>
          <p:nvPr/>
        </p:nvPicPr>
        <p:blipFill>
          <a:blip r:embed="rId4" cstate="screen"/>
          <a:srcRect/>
          <a:stretch>
            <a:fillRect/>
          </a:stretch>
        </p:blipFill>
        <p:spPr bwMode="auto">
          <a:xfrm>
            <a:off x="1564931" y="3978245"/>
            <a:ext cx="1858594" cy="828181"/>
          </a:xfrm>
          <a:prstGeom prst="rect">
            <a:avLst/>
          </a:prstGeom>
          <a:noFill/>
        </p:spPr>
      </p:pic>
      <p:sp>
        <p:nvSpPr>
          <p:cNvPr id="85" name="Text Box 11"/>
          <p:cNvSpPr txBox="1">
            <a:spLocks noChangeArrowheads="1"/>
          </p:cNvSpPr>
          <p:nvPr/>
        </p:nvSpPr>
        <p:spPr bwMode="auto">
          <a:xfrm>
            <a:off x="2691525" y="3230117"/>
            <a:ext cx="1381078" cy="336222"/>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VME Crates</a:t>
            </a:r>
            <a:endParaRPr kumimoji="0" lang="it-IT" sz="1800" b="0" i="0" u="none" strike="noStrike" kern="0" cap="none" spc="0" normalizeH="0" baseline="0" noProof="0" smtClean="0">
              <a:ln>
                <a:noFill/>
              </a:ln>
              <a:solidFill>
                <a:sysClr val="windowText" lastClr="000000"/>
              </a:solidFill>
              <a:effectLst/>
              <a:uLnTx/>
              <a:uFillTx/>
            </a:endParaRPr>
          </a:p>
        </p:txBody>
      </p:sp>
      <p:sp>
        <p:nvSpPr>
          <p:cNvPr id="86" name="Text Box 12"/>
          <p:cNvSpPr txBox="1">
            <a:spLocks noChangeArrowheads="1"/>
          </p:cNvSpPr>
          <p:nvPr/>
        </p:nvSpPr>
        <p:spPr bwMode="auto">
          <a:xfrm>
            <a:off x="3360619" y="4208215"/>
            <a:ext cx="786328" cy="336222"/>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ELMB</a:t>
            </a:r>
            <a:endParaRPr kumimoji="0" lang="it-IT" sz="1800" b="0" i="0" u="none" strike="noStrike" kern="0" cap="none" spc="0" normalizeH="0" baseline="0" noProof="0" smtClean="0">
              <a:ln>
                <a:noFill/>
              </a:ln>
              <a:solidFill>
                <a:sysClr val="windowText" lastClr="000000"/>
              </a:solidFill>
              <a:effectLst/>
              <a:uLnTx/>
              <a:uFillTx/>
            </a:endParaRPr>
          </a:p>
        </p:txBody>
      </p:sp>
      <p:sp>
        <p:nvSpPr>
          <p:cNvPr id="87" name="Text Box 13"/>
          <p:cNvSpPr txBox="1">
            <a:spLocks noChangeArrowheads="1"/>
          </p:cNvSpPr>
          <p:nvPr/>
        </p:nvSpPr>
        <p:spPr bwMode="auto">
          <a:xfrm>
            <a:off x="1650713" y="2321883"/>
            <a:ext cx="2113078" cy="336222"/>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Gas Monitoring etc.</a:t>
            </a:r>
            <a:endParaRPr kumimoji="0" lang="it-IT" sz="1800" b="0" i="0" u="none" strike="noStrike" kern="0" cap="none" spc="0" normalizeH="0" baseline="0" noProof="0" smtClean="0">
              <a:ln>
                <a:noFill/>
              </a:ln>
              <a:solidFill>
                <a:sysClr val="windowText" lastClr="000000"/>
              </a:solidFill>
              <a:effectLst/>
              <a:uLnTx/>
              <a:uFillTx/>
            </a:endParaRPr>
          </a:p>
        </p:txBody>
      </p:sp>
      <p:pic>
        <p:nvPicPr>
          <p:cNvPr id="88" name="Picture 14"/>
          <p:cNvPicPr>
            <a:picLocks noChangeAspect="1" noChangeArrowheads="1"/>
          </p:cNvPicPr>
          <p:nvPr/>
        </p:nvPicPr>
        <p:blipFill>
          <a:blip r:embed="rId2" cstate="screen">
            <a:clrChange>
              <a:clrFrom>
                <a:srgbClr val="FFFFFF"/>
              </a:clrFrom>
              <a:clrTo>
                <a:srgbClr val="FFFFFF">
                  <a:alpha val="0"/>
                </a:srgbClr>
              </a:clrTo>
            </a:clrChange>
          </a:blip>
          <a:srcRect t="23453" r="61519" b="25732"/>
          <a:stretch>
            <a:fillRect/>
          </a:stretch>
        </p:blipFill>
        <p:spPr bwMode="auto">
          <a:xfrm>
            <a:off x="163838" y="2042427"/>
            <a:ext cx="1459711" cy="908233"/>
          </a:xfrm>
          <a:prstGeom prst="rect">
            <a:avLst/>
          </a:prstGeom>
          <a:noFill/>
          <a:ln w="9525" algn="ctr">
            <a:noFill/>
            <a:miter lim="800000"/>
            <a:headEnd/>
            <a:tailEnd/>
          </a:ln>
          <a:effectLst/>
        </p:spPr>
      </p:pic>
      <p:grpSp>
        <p:nvGrpSpPr>
          <p:cNvPr id="89" name="Group 15"/>
          <p:cNvGrpSpPr>
            <a:grpSpLocks/>
          </p:cNvGrpSpPr>
          <p:nvPr/>
        </p:nvGrpSpPr>
        <p:grpSpPr bwMode="auto">
          <a:xfrm>
            <a:off x="4698806" y="715009"/>
            <a:ext cx="4088906" cy="3632934"/>
            <a:chOff x="528" y="1248"/>
            <a:chExt cx="3120" cy="2880"/>
          </a:xfrm>
        </p:grpSpPr>
        <p:pic>
          <p:nvPicPr>
            <p:cNvPr id="90" name="Picture 16"/>
            <p:cNvPicPr>
              <a:picLocks noChangeAspect="1" noChangeArrowheads="1"/>
            </p:cNvPicPr>
            <p:nvPr/>
          </p:nvPicPr>
          <p:blipFill>
            <a:blip r:embed="rId5" cstate="screen"/>
            <a:srcRect/>
            <a:stretch>
              <a:fillRect/>
            </a:stretch>
          </p:blipFill>
          <p:spPr bwMode="auto">
            <a:xfrm>
              <a:off x="528" y="1248"/>
              <a:ext cx="3120" cy="2880"/>
            </a:xfrm>
            <a:prstGeom prst="rect">
              <a:avLst/>
            </a:prstGeom>
            <a:noFill/>
            <a:ln w="25400">
              <a:noFill/>
              <a:miter lim="800000"/>
              <a:headEnd/>
              <a:tailEnd/>
            </a:ln>
          </p:spPr>
        </p:pic>
        <p:sp>
          <p:nvSpPr>
            <p:cNvPr id="91" name="Rectangle 17"/>
            <p:cNvSpPr>
              <a:spLocks/>
            </p:cNvSpPr>
            <p:nvPr/>
          </p:nvSpPr>
          <p:spPr bwMode="auto">
            <a:xfrm>
              <a:off x="1737" y="1373"/>
              <a:ext cx="727" cy="81"/>
            </a:xfrm>
            <a:prstGeom prst="rect">
              <a:avLst/>
            </a:prstGeom>
            <a:solidFill>
              <a:srgbClr val="0066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2" name="Rectangle 18"/>
            <p:cNvSpPr>
              <a:spLocks/>
            </p:cNvSpPr>
            <p:nvPr/>
          </p:nvSpPr>
          <p:spPr bwMode="auto">
            <a:xfrm>
              <a:off x="1837" y="1737"/>
              <a:ext cx="501" cy="52"/>
            </a:xfrm>
            <a:prstGeom prst="rect">
              <a:avLst/>
            </a:prstGeom>
            <a:solidFill>
              <a:srgbClr val="0066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3" name="Rectangle 19"/>
            <p:cNvSpPr>
              <a:spLocks/>
            </p:cNvSpPr>
            <p:nvPr/>
          </p:nvSpPr>
          <p:spPr bwMode="auto">
            <a:xfrm>
              <a:off x="1837" y="1655"/>
              <a:ext cx="501" cy="53"/>
            </a:xfrm>
            <a:prstGeom prst="rect">
              <a:avLst/>
            </a:prstGeom>
            <a:solidFill>
              <a:srgbClr val="0066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4" name="Rectangle 20"/>
            <p:cNvSpPr>
              <a:spLocks/>
            </p:cNvSpPr>
            <p:nvPr/>
          </p:nvSpPr>
          <p:spPr bwMode="auto">
            <a:xfrm>
              <a:off x="1737" y="3826"/>
              <a:ext cx="727" cy="82"/>
            </a:xfrm>
            <a:prstGeom prst="rect">
              <a:avLst/>
            </a:prstGeom>
            <a:solidFill>
              <a:srgbClr val="FFFF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5" name="Rectangle 21"/>
            <p:cNvSpPr>
              <a:spLocks/>
            </p:cNvSpPr>
            <p:nvPr/>
          </p:nvSpPr>
          <p:spPr bwMode="auto">
            <a:xfrm>
              <a:off x="1852" y="3558"/>
              <a:ext cx="501" cy="52"/>
            </a:xfrm>
            <a:prstGeom prst="rect">
              <a:avLst/>
            </a:prstGeom>
            <a:solidFill>
              <a:srgbClr val="FFFF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6" name="Rectangle 22"/>
            <p:cNvSpPr>
              <a:spLocks/>
            </p:cNvSpPr>
            <p:nvPr/>
          </p:nvSpPr>
          <p:spPr bwMode="auto">
            <a:xfrm>
              <a:off x="1852" y="3476"/>
              <a:ext cx="501" cy="53"/>
            </a:xfrm>
            <a:prstGeom prst="rect">
              <a:avLst/>
            </a:prstGeom>
            <a:solidFill>
              <a:srgbClr val="FFFF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7" name="Rectangle 23"/>
            <p:cNvSpPr>
              <a:spLocks/>
            </p:cNvSpPr>
            <p:nvPr/>
          </p:nvSpPr>
          <p:spPr bwMode="auto">
            <a:xfrm rot="-5400000">
              <a:off x="3041" y="2593"/>
              <a:ext cx="695" cy="86"/>
            </a:xfrm>
            <a:prstGeom prst="rect">
              <a:avLst/>
            </a:prstGeom>
            <a:solidFill>
              <a:srgbClr val="FF00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8" name="Rectangle 24"/>
            <p:cNvSpPr>
              <a:spLocks/>
            </p:cNvSpPr>
            <p:nvPr/>
          </p:nvSpPr>
          <p:spPr bwMode="auto">
            <a:xfrm rot="-5400000">
              <a:off x="2761" y="2608"/>
              <a:ext cx="479" cy="55"/>
            </a:xfrm>
            <a:prstGeom prst="rect">
              <a:avLst/>
            </a:prstGeom>
            <a:solidFill>
              <a:srgbClr val="FF00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99" name="Rectangle 25"/>
            <p:cNvSpPr>
              <a:spLocks/>
            </p:cNvSpPr>
            <p:nvPr/>
          </p:nvSpPr>
          <p:spPr bwMode="auto">
            <a:xfrm rot="-5400000">
              <a:off x="2866" y="2608"/>
              <a:ext cx="479" cy="55"/>
            </a:xfrm>
            <a:prstGeom prst="rect">
              <a:avLst/>
            </a:prstGeom>
            <a:solidFill>
              <a:srgbClr val="FF00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0" name="Rectangle 26"/>
            <p:cNvSpPr>
              <a:spLocks/>
            </p:cNvSpPr>
            <p:nvPr/>
          </p:nvSpPr>
          <p:spPr bwMode="auto">
            <a:xfrm rot="-5400000">
              <a:off x="435" y="2592"/>
              <a:ext cx="694" cy="85"/>
            </a:xfrm>
            <a:prstGeom prst="rect">
              <a:avLst/>
            </a:prstGeom>
            <a:solidFill>
              <a:srgbClr val="00CC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1" name="Rectangle 27"/>
            <p:cNvSpPr>
              <a:spLocks/>
            </p:cNvSpPr>
            <p:nvPr/>
          </p:nvSpPr>
          <p:spPr bwMode="auto">
            <a:xfrm rot="-5400000">
              <a:off x="825" y="2608"/>
              <a:ext cx="479" cy="55"/>
            </a:xfrm>
            <a:prstGeom prst="rect">
              <a:avLst/>
            </a:prstGeom>
            <a:solidFill>
              <a:srgbClr val="00CC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2" name="Rectangle 28"/>
            <p:cNvSpPr>
              <a:spLocks/>
            </p:cNvSpPr>
            <p:nvPr/>
          </p:nvSpPr>
          <p:spPr bwMode="auto">
            <a:xfrm rot="-5400000">
              <a:off x="930" y="2608"/>
              <a:ext cx="479" cy="56"/>
            </a:xfrm>
            <a:prstGeom prst="rect">
              <a:avLst/>
            </a:prstGeom>
            <a:solidFill>
              <a:srgbClr val="00CC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3" name="Rectangle 29"/>
            <p:cNvSpPr>
              <a:spLocks/>
            </p:cNvSpPr>
            <p:nvPr/>
          </p:nvSpPr>
          <p:spPr bwMode="auto">
            <a:xfrm rot="-2677266">
              <a:off x="814" y="1730"/>
              <a:ext cx="728" cy="85"/>
            </a:xfrm>
            <a:prstGeom prst="rect">
              <a:avLst/>
            </a:prstGeom>
            <a:solidFill>
              <a:srgbClr val="00808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4" name="Rectangle 30"/>
            <p:cNvSpPr>
              <a:spLocks/>
            </p:cNvSpPr>
            <p:nvPr/>
          </p:nvSpPr>
          <p:spPr bwMode="auto">
            <a:xfrm rot="-2677266">
              <a:off x="1118" y="1944"/>
              <a:ext cx="501" cy="55"/>
            </a:xfrm>
            <a:prstGeom prst="rect">
              <a:avLst/>
            </a:prstGeom>
            <a:solidFill>
              <a:srgbClr val="00808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5" name="Rectangle 31"/>
            <p:cNvSpPr>
              <a:spLocks/>
            </p:cNvSpPr>
            <p:nvPr/>
          </p:nvSpPr>
          <p:spPr bwMode="auto">
            <a:xfrm rot="-2677266">
              <a:off x="1189" y="2018"/>
              <a:ext cx="502" cy="55"/>
            </a:xfrm>
            <a:prstGeom prst="rect">
              <a:avLst/>
            </a:prstGeom>
            <a:solidFill>
              <a:srgbClr val="00808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6" name="Rectangle 32"/>
            <p:cNvSpPr>
              <a:spLocks/>
            </p:cNvSpPr>
            <p:nvPr/>
          </p:nvSpPr>
          <p:spPr bwMode="auto">
            <a:xfrm rot="2662733">
              <a:off x="2643" y="1735"/>
              <a:ext cx="727" cy="77"/>
            </a:xfrm>
            <a:prstGeom prst="rect">
              <a:avLst/>
            </a:prstGeom>
            <a:solidFill>
              <a:srgbClr val="9933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7" name="Rectangle 33"/>
            <p:cNvSpPr>
              <a:spLocks/>
            </p:cNvSpPr>
            <p:nvPr/>
          </p:nvSpPr>
          <p:spPr bwMode="auto">
            <a:xfrm rot="2662733">
              <a:off x="2550" y="1936"/>
              <a:ext cx="501" cy="49"/>
            </a:xfrm>
            <a:prstGeom prst="rect">
              <a:avLst/>
            </a:prstGeom>
            <a:solidFill>
              <a:srgbClr val="9933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8" name="Rectangle 34"/>
            <p:cNvSpPr>
              <a:spLocks/>
            </p:cNvSpPr>
            <p:nvPr/>
          </p:nvSpPr>
          <p:spPr bwMode="auto">
            <a:xfrm rot="2662733">
              <a:off x="2473" y="2005"/>
              <a:ext cx="502" cy="49"/>
            </a:xfrm>
            <a:prstGeom prst="rect">
              <a:avLst/>
            </a:prstGeom>
            <a:solidFill>
              <a:srgbClr val="9933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09" name="Rectangle 35"/>
            <p:cNvSpPr>
              <a:spLocks/>
            </p:cNvSpPr>
            <p:nvPr/>
          </p:nvSpPr>
          <p:spPr bwMode="auto">
            <a:xfrm rot="-8119872">
              <a:off x="804" y="3448"/>
              <a:ext cx="728" cy="77"/>
            </a:xfrm>
            <a:prstGeom prst="rect">
              <a:avLst/>
            </a:prstGeom>
            <a:solidFill>
              <a:srgbClr val="CCFF33"/>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0" name="Rectangle 36"/>
            <p:cNvSpPr>
              <a:spLocks/>
            </p:cNvSpPr>
            <p:nvPr/>
          </p:nvSpPr>
          <p:spPr bwMode="auto">
            <a:xfrm rot="-8119872">
              <a:off x="1124" y="3277"/>
              <a:ext cx="501" cy="50"/>
            </a:xfrm>
            <a:prstGeom prst="rect">
              <a:avLst/>
            </a:prstGeom>
            <a:solidFill>
              <a:srgbClr val="CCFF33"/>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1" name="Rectangle 37"/>
            <p:cNvSpPr>
              <a:spLocks/>
            </p:cNvSpPr>
            <p:nvPr/>
          </p:nvSpPr>
          <p:spPr bwMode="auto">
            <a:xfrm rot="-8119872">
              <a:off x="1200" y="3209"/>
              <a:ext cx="502" cy="49"/>
            </a:xfrm>
            <a:prstGeom prst="rect">
              <a:avLst/>
            </a:prstGeom>
            <a:solidFill>
              <a:srgbClr val="CCFF33"/>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2" name="AutoShape 38"/>
            <p:cNvSpPr>
              <a:spLocks/>
            </p:cNvSpPr>
            <p:nvPr/>
          </p:nvSpPr>
          <p:spPr bwMode="auto">
            <a:xfrm rot="-1327266">
              <a:off x="1273" y="1350"/>
              <a:ext cx="546" cy="82"/>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00808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3" name="AutoShape 39"/>
            <p:cNvSpPr>
              <a:spLocks/>
            </p:cNvSpPr>
            <p:nvPr/>
          </p:nvSpPr>
          <p:spPr bwMode="auto">
            <a:xfrm rot="-1327266">
              <a:off x="1455" y="1618"/>
              <a:ext cx="376" cy="53"/>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00808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4" name="AutoShape 40"/>
            <p:cNvSpPr>
              <a:spLocks/>
            </p:cNvSpPr>
            <p:nvPr/>
          </p:nvSpPr>
          <p:spPr bwMode="auto">
            <a:xfrm rot="-1327266">
              <a:off x="1490" y="1712"/>
              <a:ext cx="376" cy="54"/>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00808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5" name="AutoShape 41"/>
            <p:cNvSpPr>
              <a:spLocks/>
            </p:cNvSpPr>
            <p:nvPr/>
          </p:nvSpPr>
          <p:spPr bwMode="auto">
            <a:xfrm rot="1372734">
              <a:off x="2375" y="1352"/>
              <a:ext cx="545" cy="80"/>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0066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6" name="AutoShape 42"/>
            <p:cNvSpPr>
              <a:spLocks/>
            </p:cNvSpPr>
            <p:nvPr/>
          </p:nvSpPr>
          <p:spPr bwMode="auto">
            <a:xfrm rot="1372734">
              <a:off x="2340" y="1611"/>
              <a:ext cx="376" cy="52"/>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0066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7" name="AutoShape 43"/>
            <p:cNvSpPr>
              <a:spLocks/>
            </p:cNvSpPr>
            <p:nvPr/>
          </p:nvSpPr>
          <p:spPr bwMode="auto">
            <a:xfrm rot="1372734">
              <a:off x="2296" y="1702"/>
              <a:ext cx="375" cy="52"/>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0066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8" name="AutoShape 44"/>
            <p:cNvSpPr>
              <a:spLocks/>
            </p:cNvSpPr>
            <p:nvPr/>
          </p:nvSpPr>
          <p:spPr bwMode="auto">
            <a:xfrm rot="4072733">
              <a:off x="3138" y="2080"/>
              <a:ext cx="520" cy="86"/>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9933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19" name="AutoShape 45"/>
            <p:cNvSpPr>
              <a:spLocks/>
            </p:cNvSpPr>
            <p:nvPr/>
          </p:nvSpPr>
          <p:spPr bwMode="auto">
            <a:xfrm rot="4072733">
              <a:off x="2953" y="2188"/>
              <a:ext cx="359"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9933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0" name="AutoShape 46"/>
            <p:cNvSpPr>
              <a:spLocks/>
            </p:cNvSpPr>
            <p:nvPr/>
          </p:nvSpPr>
          <p:spPr bwMode="auto">
            <a:xfrm rot="4072733">
              <a:off x="2854" y="2222"/>
              <a:ext cx="359"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9933FF"/>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1" name="AutoShape 47"/>
            <p:cNvSpPr>
              <a:spLocks/>
            </p:cNvSpPr>
            <p:nvPr/>
          </p:nvSpPr>
          <p:spPr bwMode="auto">
            <a:xfrm rot="6772733">
              <a:off x="3147" y="3113"/>
              <a:ext cx="520" cy="85"/>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FF00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2" name="AutoShape 48"/>
            <p:cNvSpPr>
              <a:spLocks/>
            </p:cNvSpPr>
            <p:nvPr/>
          </p:nvSpPr>
          <p:spPr bwMode="auto">
            <a:xfrm rot="6772733">
              <a:off x="2971" y="3015"/>
              <a:ext cx="359"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FF00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3" name="AutoShape 49"/>
            <p:cNvSpPr>
              <a:spLocks/>
            </p:cNvSpPr>
            <p:nvPr/>
          </p:nvSpPr>
          <p:spPr bwMode="auto">
            <a:xfrm rot="6772733">
              <a:off x="2876" y="2972"/>
              <a:ext cx="359"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FF00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4" name="AutoShape 50"/>
            <p:cNvSpPr>
              <a:spLocks/>
            </p:cNvSpPr>
            <p:nvPr/>
          </p:nvSpPr>
          <p:spPr bwMode="auto">
            <a:xfrm rot="9472734">
              <a:off x="2360" y="3857"/>
              <a:ext cx="545" cy="82"/>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FF66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5" name="AutoShape 51"/>
            <p:cNvSpPr>
              <a:spLocks/>
            </p:cNvSpPr>
            <p:nvPr/>
          </p:nvSpPr>
          <p:spPr bwMode="auto">
            <a:xfrm rot="9472734">
              <a:off x="2348" y="3617"/>
              <a:ext cx="375" cy="53"/>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FF66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6" name="AutoShape 52"/>
            <p:cNvSpPr>
              <a:spLocks/>
            </p:cNvSpPr>
            <p:nvPr/>
          </p:nvSpPr>
          <p:spPr bwMode="auto">
            <a:xfrm rot="9472734">
              <a:off x="2311" y="3523"/>
              <a:ext cx="377" cy="53"/>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FF66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7" name="AutoShape 53"/>
            <p:cNvSpPr>
              <a:spLocks/>
            </p:cNvSpPr>
            <p:nvPr/>
          </p:nvSpPr>
          <p:spPr bwMode="auto">
            <a:xfrm rot="-9400266">
              <a:off x="1267" y="3860"/>
              <a:ext cx="545" cy="79"/>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FFFF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8" name="AutoShape 54"/>
            <p:cNvSpPr>
              <a:spLocks/>
            </p:cNvSpPr>
            <p:nvPr/>
          </p:nvSpPr>
          <p:spPr bwMode="auto">
            <a:xfrm rot="-9400266">
              <a:off x="1473" y="3631"/>
              <a:ext cx="376" cy="51"/>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FFFF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29" name="AutoShape 55"/>
            <p:cNvSpPr>
              <a:spLocks/>
            </p:cNvSpPr>
            <p:nvPr/>
          </p:nvSpPr>
          <p:spPr bwMode="auto">
            <a:xfrm rot="-9400266">
              <a:off x="1518" y="3540"/>
              <a:ext cx="376" cy="51"/>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FFFF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0" name="AutoShape 56"/>
            <p:cNvSpPr>
              <a:spLocks/>
            </p:cNvSpPr>
            <p:nvPr/>
          </p:nvSpPr>
          <p:spPr bwMode="auto">
            <a:xfrm rot="-6777610">
              <a:off x="517" y="3116"/>
              <a:ext cx="520" cy="85"/>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CCFF33"/>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1" name="AutoShape 57"/>
            <p:cNvSpPr>
              <a:spLocks/>
            </p:cNvSpPr>
            <p:nvPr/>
          </p:nvSpPr>
          <p:spPr bwMode="auto">
            <a:xfrm rot="-6777610">
              <a:off x="860" y="3035"/>
              <a:ext cx="359"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CCFF33"/>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2" name="AutoShape 58"/>
            <p:cNvSpPr>
              <a:spLocks/>
            </p:cNvSpPr>
            <p:nvPr/>
          </p:nvSpPr>
          <p:spPr bwMode="auto">
            <a:xfrm rot="-6777610">
              <a:off x="958" y="2999"/>
              <a:ext cx="359" cy="56"/>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CCFF33"/>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3" name="AutoShape 59"/>
            <p:cNvSpPr>
              <a:spLocks/>
            </p:cNvSpPr>
            <p:nvPr/>
          </p:nvSpPr>
          <p:spPr bwMode="auto">
            <a:xfrm rot="-3997266">
              <a:off x="513" y="2083"/>
              <a:ext cx="520" cy="85"/>
            </a:xfrm>
            <a:custGeom>
              <a:avLst/>
              <a:gdLst/>
              <a:ahLst/>
              <a:cxnLst/>
              <a:rect l="0" t="0" r="r" b="b"/>
              <a:pathLst>
                <a:path w="21569" h="20016">
                  <a:moveTo>
                    <a:pt x="0" y="0"/>
                  </a:moveTo>
                  <a:lnTo>
                    <a:pt x="21569" y="-1584"/>
                  </a:lnTo>
                  <a:lnTo>
                    <a:pt x="21538" y="18432"/>
                  </a:lnTo>
                  <a:lnTo>
                    <a:pt x="-31" y="20016"/>
                  </a:lnTo>
                  <a:close/>
                  <a:moveTo>
                    <a:pt x="0" y="0"/>
                  </a:moveTo>
                </a:path>
              </a:pathLst>
            </a:custGeom>
            <a:solidFill>
              <a:srgbClr val="00CC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4" name="AutoShape 60"/>
            <p:cNvSpPr>
              <a:spLocks/>
            </p:cNvSpPr>
            <p:nvPr/>
          </p:nvSpPr>
          <p:spPr bwMode="auto">
            <a:xfrm rot="-3997266">
              <a:off x="848" y="2214"/>
              <a:ext cx="358"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00CC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5" name="AutoShape 61"/>
            <p:cNvSpPr>
              <a:spLocks/>
            </p:cNvSpPr>
            <p:nvPr/>
          </p:nvSpPr>
          <p:spPr bwMode="auto">
            <a:xfrm rot="-3997266">
              <a:off x="942" y="2258"/>
              <a:ext cx="359" cy="55"/>
            </a:xfrm>
            <a:custGeom>
              <a:avLst/>
              <a:gdLst/>
              <a:ahLst/>
              <a:cxnLst/>
              <a:rect l="0" t="0" r="r" b="b"/>
              <a:pathLst>
                <a:path w="21571" h="19920">
                  <a:moveTo>
                    <a:pt x="0" y="0"/>
                  </a:moveTo>
                  <a:lnTo>
                    <a:pt x="21571" y="-1680"/>
                  </a:lnTo>
                  <a:lnTo>
                    <a:pt x="21542" y="18240"/>
                  </a:lnTo>
                  <a:lnTo>
                    <a:pt x="-29" y="19920"/>
                  </a:lnTo>
                  <a:close/>
                  <a:moveTo>
                    <a:pt x="0" y="0"/>
                  </a:moveTo>
                </a:path>
              </a:pathLst>
            </a:custGeom>
            <a:solidFill>
              <a:srgbClr val="00CC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6" name="Rectangle 62"/>
            <p:cNvSpPr>
              <a:spLocks/>
            </p:cNvSpPr>
            <p:nvPr/>
          </p:nvSpPr>
          <p:spPr bwMode="auto">
            <a:xfrm rot="-45829951">
              <a:off x="2473" y="3197"/>
              <a:ext cx="502" cy="55"/>
            </a:xfrm>
            <a:prstGeom prst="rect">
              <a:avLst/>
            </a:prstGeom>
            <a:solidFill>
              <a:srgbClr val="FF66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7" name="Rectangle 63"/>
            <p:cNvSpPr>
              <a:spLocks/>
            </p:cNvSpPr>
            <p:nvPr/>
          </p:nvSpPr>
          <p:spPr bwMode="auto">
            <a:xfrm rot="-45829951">
              <a:off x="2558" y="3278"/>
              <a:ext cx="502" cy="55"/>
            </a:xfrm>
            <a:prstGeom prst="rect">
              <a:avLst/>
            </a:prstGeom>
            <a:solidFill>
              <a:srgbClr val="FF66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38" name="Rectangle 64"/>
            <p:cNvSpPr>
              <a:spLocks/>
            </p:cNvSpPr>
            <p:nvPr/>
          </p:nvSpPr>
          <p:spPr bwMode="auto">
            <a:xfrm rot="-110715000">
              <a:off x="2652" y="3459"/>
              <a:ext cx="694" cy="85"/>
            </a:xfrm>
            <a:prstGeom prst="rect">
              <a:avLst/>
            </a:prstGeom>
            <a:solidFill>
              <a:srgbClr val="FF6600"/>
            </a:solidFill>
            <a:ln w="25400">
              <a:solidFill>
                <a:srgbClr val="000000"/>
              </a:solidFill>
              <a:miter lim="800000"/>
              <a:headEnd/>
              <a:tailEn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grpSp>
      <p:sp>
        <p:nvSpPr>
          <p:cNvPr id="139" name="Rectangle 65"/>
          <p:cNvSpPr>
            <a:spLocks noChangeArrowheads="1"/>
          </p:cNvSpPr>
          <p:nvPr/>
        </p:nvSpPr>
        <p:spPr bwMode="auto">
          <a:xfrm>
            <a:off x="5888306" y="4508048"/>
            <a:ext cx="3048094" cy="1544288"/>
          </a:xfrm>
          <a:prstGeom prst="rect">
            <a:avLst/>
          </a:prstGeom>
          <a:noFill/>
          <a:ln w="9525">
            <a:noFill/>
            <a:miter lim="800000"/>
            <a:headEnd/>
            <a:tailEnd/>
          </a:ln>
          <a:effectLst/>
        </p:spPr>
        <p:txBody>
          <a:bodyPr>
            <a:spAutoFit/>
          </a:bodyPr>
          <a:lstStyle/>
          <a:p>
            <a:pPr marL="0" marR="0" lvl="0" indent="0" algn="l" defTabSz="914400" eaLnBrk="1" fontAlgn="auto" latinLnBrk="0" hangingPunct="1">
              <a:lnSpc>
                <a:spcPct val="80000"/>
              </a:lnSpc>
              <a:spcBef>
                <a:spcPct val="20000"/>
              </a:spcBef>
              <a:spcAft>
                <a:spcPct val="0"/>
              </a:spcAft>
              <a:buClr>
                <a:srgbClr val="CC99FF"/>
              </a:buClr>
              <a:buSzPct val="70000"/>
              <a:buFont typeface="Wingdings" pitchFamily="2" charset="2"/>
              <a:buNone/>
              <a:tabLst/>
              <a:defRPr/>
            </a:pPr>
            <a:r>
              <a:rPr kumimoji="0" lang="en-US" sz="1800" b="0" i="0" u="none" strike="noStrike" kern="0" cap="none" spc="0" normalizeH="0" baseline="0" noProof="0" smtClean="0">
                <a:ln>
                  <a:noFill/>
                </a:ln>
                <a:solidFill>
                  <a:sysClr val="windowText" lastClr="000000"/>
                </a:solidFill>
                <a:effectLst/>
                <a:uLnTx/>
                <a:uFillTx/>
              </a:rPr>
              <a:t>Power Distribution:</a:t>
            </a:r>
          </a:p>
          <a:p>
            <a:pPr marL="0" marR="0" lvl="0" indent="0" algn="l" defTabSz="914400" eaLnBrk="1" fontAlgn="auto" latinLnBrk="0" hangingPunct="1">
              <a:lnSpc>
                <a:spcPct val="80000"/>
              </a:lnSpc>
              <a:spcBef>
                <a:spcPct val="20000"/>
              </a:spcBef>
              <a:spcAft>
                <a:spcPct val="0"/>
              </a:spcAft>
              <a:buClr>
                <a:srgbClr val="CC99FF"/>
              </a:buClr>
              <a:buSzPct val="70000"/>
              <a:buFont typeface="Wingdings" pitchFamily="2" charset="2"/>
              <a:buChar char="n"/>
              <a:tabLst/>
              <a:defRPr/>
            </a:pPr>
            <a:r>
              <a:rPr kumimoji="0" lang="en-US" sz="1800" b="0" i="0" u="none" strike="noStrike" kern="0" cap="none" spc="0" normalizeH="0" baseline="0" noProof="0" smtClean="0">
                <a:ln>
                  <a:noFill/>
                </a:ln>
                <a:solidFill>
                  <a:sysClr val="windowText" lastClr="000000"/>
                </a:solidFill>
                <a:effectLst/>
                <a:uLnTx/>
                <a:uFillTx/>
              </a:rPr>
              <a:t> Primary Power  (</a:t>
            </a:r>
            <a:r>
              <a:rPr kumimoji="0" lang="en-US" sz="1600" b="0" i="0" u="none" strike="noStrike" kern="0" cap="none" spc="0" normalizeH="0" baseline="0" noProof="0" smtClean="0">
                <a:ln>
                  <a:noFill/>
                </a:ln>
                <a:solidFill>
                  <a:sysClr val="windowText" lastClr="000000"/>
                </a:solidFill>
                <a:effectLst/>
                <a:uLnTx/>
                <a:uFillTx/>
              </a:rPr>
              <a:t>48V,2kW</a:t>
            </a:r>
            <a:r>
              <a:rPr kumimoji="0" lang="en-US" sz="1800" b="0" i="0" u="none" strike="noStrike" kern="0" cap="none" spc="0" normalizeH="0" baseline="0" noProof="0" smtClean="0">
                <a:ln>
                  <a:noFill/>
                </a:ln>
                <a:solidFill>
                  <a:sysClr val="windowText" lastClr="000000"/>
                </a:solidFill>
                <a:effectLst/>
                <a:uLnTx/>
                <a:uFillTx/>
              </a:rPr>
              <a:t>) </a:t>
            </a:r>
          </a:p>
          <a:p>
            <a:pPr marL="0" marR="0" lvl="0" indent="0" algn="l" defTabSz="914400" eaLnBrk="1" fontAlgn="auto" latinLnBrk="0" hangingPunct="1">
              <a:lnSpc>
                <a:spcPct val="80000"/>
              </a:lnSpc>
              <a:spcBef>
                <a:spcPct val="20000"/>
              </a:spcBef>
              <a:spcAft>
                <a:spcPct val="0"/>
              </a:spcAft>
              <a:buClr>
                <a:srgbClr val="CC99FF"/>
              </a:buClr>
              <a:buSzPct val="70000"/>
              <a:buFont typeface="Wingdings" pitchFamily="2" charset="2"/>
              <a:buChar char="n"/>
              <a:tabLst/>
              <a:defRPr/>
            </a:pPr>
            <a:r>
              <a:rPr kumimoji="0" lang="en-US" sz="1800" b="0" i="0" u="none" strike="noStrike" kern="0" cap="none" spc="0" normalizeH="0" baseline="0" noProof="0" smtClean="0">
                <a:ln>
                  <a:noFill/>
                </a:ln>
                <a:solidFill>
                  <a:sysClr val="windowText" lastClr="000000"/>
                </a:solidFill>
                <a:effectLst/>
                <a:uLnTx/>
                <a:uFillTx/>
              </a:rPr>
              <a:t> High/Low Voltage</a:t>
            </a:r>
          </a:p>
          <a:p>
            <a:pPr marL="0" marR="0" lvl="0" indent="0" algn="l" defTabSz="914400" eaLnBrk="1" fontAlgn="auto" latinLnBrk="0" hangingPunct="1">
              <a:lnSpc>
                <a:spcPct val="80000"/>
              </a:lnSpc>
              <a:spcBef>
                <a:spcPct val="20000"/>
              </a:spcBef>
              <a:spcAft>
                <a:spcPct val="0"/>
              </a:spcAft>
              <a:buClr>
                <a:srgbClr val="CC99FF"/>
              </a:buClr>
              <a:buSzPct val="70000"/>
              <a:buFont typeface="Wingdings" pitchFamily="2" charset="2"/>
              <a:buChar char="n"/>
              <a:tabLst/>
              <a:defRPr/>
            </a:pPr>
            <a:r>
              <a:rPr kumimoji="0" lang="en-US" sz="1800" b="0" i="0" u="none" strike="noStrike" kern="0" cap="none" spc="0" normalizeH="0" baseline="0" noProof="0" smtClean="0">
                <a:ln>
                  <a:noFill/>
                </a:ln>
                <a:solidFill>
                  <a:sysClr val="windowText" lastClr="000000"/>
                </a:solidFill>
                <a:effectLst/>
                <a:uLnTx/>
                <a:uFillTx/>
              </a:rPr>
              <a:t> Threshold Settings (</a:t>
            </a:r>
            <a:r>
              <a:rPr kumimoji="0" lang="en-US" sz="1600" b="0" i="0" u="none" strike="noStrike" kern="0" cap="none" spc="0" normalizeH="0" baseline="0" noProof="0" smtClean="0">
                <a:ln>
                  <a:noFill/>
                </a:ln>
                <a:solidFill>
                  <a:sysClr val="windowText" lastClr="000000"/>
                </a:solidFill>
                <a:effectLst/>
                <a:uLnTx/>
                <a:uFillTx/>
              </a:rPr>
              <a:t>DAC</a:t>
            </a:r>
            <a:r>
              <a:rPr kumimoji="0" lang="en-US" sz="1800" b="0" i="0" u="none" strike="noStrike" kern="0" cap="none" spc="0" normalizeH="0" baseline="0" noProof="0" smtClean="0">
                <a:ln>
                  <a:noFill/>
                </a:ln>
                <a:solidFill>
                  <a:sysClr val="windowText" lastClr="000000"/>
                </a:solidFill>
                <a:effectLst/>
                <a:uLnTx/>
                <a:uFillTx/>
              </a:rPr>
              <a:t>)</a:t>
            </a:r>
          </a:p>
          <a:p>
            <a:pPr marL="0" marR="0" lvl="0" indent="0" algn="l" defTabSz="914400" eaLnBrk="1" fontAlgn="auto" latinLnBrk="0" hangingPunct="1">
              <a:lnSpc>
                <a:spcPct val="80000"/>
              </a:lnSpc>
              <a:spcBef>
                <a:spcPct val="20000"/>
              </a:spcBef>
              <a:spcAft>
                <a:spcPct val="0"/>
              </a:spcAft>
              <a:buClr>
                <a:srgbClr val="CC99FF"/>
              </a:buClr>
              <a:buSzPct val="70000"/>
              <a:buFont typeface="Wingdings" pitchFamily="2" charset="2"/>
              <a:buChar char="n"/>
              <a:tabLst/>
              <a:defRPr/>
            </a:pPr>
            <a:r>
              <a:rPr kumimoji="0" lang="en-US" sz="1800" b="0" i="0" u="none" strike="noStrike" kern="0" cap="none" spc="0" normalizeH="0" baseline="0" noProof="0" smtClean="0">
                <a:ln>
                  <a:noFill/>
                </a:ln>
                <a:solidFill>
                  <a:sysClr val="windowText" lastClr="000000"/>
                </a:solidFill>
                <a:effectLst/>
                <a:uLnTx/>
                <a:uFillTx/>
              </a:rPr>
              <a:t> Readback Channels (</a:t>
            </a:r>
            <a:r>
              <a:rPr kumimoji="0" lang="en-US" sz="1600" b="0" i="0" u="none" strike="noStrike" kern="0" cap="none" spc="0" normalizeH="0" baseline="0" noProof="0" smtClean="0">
                <a:ln>
                  <a:noFill/>
                </a:ln>
                <a:solidFill>
                  <a:sysClr val="windowText" lastClr="000000"/>
                </a:solidFill>
                <a:effectLst/>
                <a:uLnTx/>
                <a:uFillTx/>
              </a:rPr>
              <a:t>ADC</a:t>
            </a:r>
            <a:r>
              <a:rPr kumimoji="0" lang="en-US" sz="1800" b="0" i="0" u="none" strike="noStrike" kern="0" cap="none" spc="0" normalizeH="0" baseline="0" noProof="0" smtClean="0">
                <a:ln>
                  <a:noFill/>
                </a:ln>
                <a:solidFill>
                  <a:sysClr val="windowText" lastClr="000000"/>
                </a:solidFill>
                <a:effectLst/>
                <a:uLnTx/>
                <a:uFillTx/>
              </a:rPr>
              <a:t>)</a:t>
            </a:r>
          </a:p>
          <a:p>
            <a:pPr marL="0" marR="0" lvl="0" indent="0" algn="l" defTabSz="914400" eaLnBrk="1" fontAlgn="auto" latinLnBrk="0" hangingPunct="1">
              <a:lnSpc>
                <a:spcPct val="80000"/>
              </a:lnSpc>
              <a:spcBef>
                <a:spcPct val="20000"/>
              </a:spcBef>
              <a:spcAft>
                <a:spcPct val="0"/>
              </a:spcAft>
              <a:buClr>
                <a:srgbClr val="CC99FF"/>
              </a:buClr>
              <a:buSzPct val="70000"/>
              <a:buFont typeface="Wingdings" pitchFamily="2" charset="2"/>
              <a:buChar char="n"/>
              <a:tabLst/>
              <a:defRPr/>
            </a:pPr>
            <a:r>
              <a:rPr kumimoji="0" lang="en-US" sz="1800" b="0" i="0" u="none" strike="noStrike" kern="0" cap="none" spc="0" normalizeH="0" baseline="0" noProof="0" smtClean="0">
                <a:ln>
                  <a:noFill/>
                </a:ln>
                <a:solidFill>
                  <a:sysClr val="windowText" lastClr="000000"/>
                </a:solidFill>
                <a:effectLst/>
                <a:uLnTx/>
                <a:uFillTx/>
              </a:rPr>
              <a:t> Environment Sensors</a:t>
            </a:r>
          </a:p>
        </p:txBody>
      </p:sp>
      <p:sp>
        <p:nvSpPr>
          <p:cNvPr id="140" name="Text Box 66"/>
          <p:cNvSpPr txBox="1">
            <a:spLocks noChangeArrowheads="1"/>
          </p:cNvSpPr>
          <p:nvPr/>
        </p:nvSpPr>
        <p:spPr bwMode="auto">
          <a:xfrm>
            <a:off x="2840213" y="5465769"/>
            <a:ext cx="1616977" cy="336222"/>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Power System</a:t>
            </a:r>
            <a:endParaRPr kumimoji="0" lang="it-IT" sz="1800" b="0" i="0" u="none" strike="noStrike" kern="0" cap="none" spc="0" normalizeH="0" baseline="0" noProof="0" smtClean="0">
              <a:ln>
                <a:noFill/>
              </a:ln>
              <a:solidFill>
                <a:sysClr val="windowText" lastClr="000000"/>
              </a:solidFill>
              <a:effectLst/>
              <a:uLnTx/>
              <a:uFillTx/>
            </a:endParaRPr>
          </a:p>
        </p:txBody>
      </p:sp>
      <p:sp>
        <p:nvSpPr>
          <p:cNvPr id="141" name="Text Box 67"/>
          <p:cNvSpPr txBox="1">
            <a:spLocks noChangeArrowheads="1"/>
          </p:cNvSpPr>
          <p:nvPr/>
        </p:nvSpPr>
        <p:spPr bwMode="auto">
          <a:xfrm>
            <a:off x="878058" y="571480"/>
            <a:ext cx="3122438" cy="588023"/>
          </a:xfrm>
          <a:prstGeom prst="rect">
            <a:avLst/>
          </a:prstGeom>
          <a:noFill/>
          <a:ln w="9525" algn="ctr">
            <a:noFill/>
            <a:miter lim="800000"/>
            <a:headEnd/>
            <a:tailEnd/>
          </a:ln>
          <a:effectLst/>
        </p:spPr>
        <p:txBody>
          <a:bodyPr>
            <a:spAutoFit/>
          </a:body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Distributed SCADA Environment</a:t>
            </a:r>
            <a:endParaRPr kumimoji="0" lang="it-IT" sz="1800" b="0" i="0" u="none" strike="noStrike" kern="0" cap="none" spc="0" normalizeH="0" baseline="0" noProof="0" dirty="0" smtClean="0">
              <a:ln>
                <a:noFill/>
              </a:ln>
              <a:solidFill>
                <a:sysClr val="windowText" lastClr="000000"/>
              </a:solidFill>
              <a:effectLst/>
              <a:uLnTx/>
              <a:uFillTx/>
            </a:endParaRPr>
          </a:p>
        </p:txBody>
      </p:sp>
      <p:pic>
        <p:nvPicPr>
          <p:cNvPr id="142" name="Picture 68"/>
          <p:cNvPicPr>
            <a:picLocks noChangeAspect="1" noChangeArrowheads="1"/>
          </p:cNvPicPr>
          <p:nvPr/>
        </p:nvPicPr>
        <p:blipFill>
          <a:blip r:embed="rId2" cstate="screen">
            <a:clrChange>
              <a:clrFrom>
                <a:srgbClr val="FFFFFF"/>
              </a:clrFrom>
              <a:clrTo>
                <a:srgbClr val="FFFFFF">
                  <a:alpha val="0"/>
                </a:srgbClr>
              </a:clrTo>
            </a:clrChange>
          </a:blip>
          <a:srcRect t="23453" r="70587" b="25732"/>
          <a:stretch>
            <a:fillRect/>
          </a:stretch>
        </p:blipFill>
        <p:spPr bwMode="auto">
          <a:xfrm>
            <a:off x="163838" y="1134194"/>
            <a:ext cx="1115156" cy="908233"/>
          </a:xfrm>
          <a:prstGeom prst="rect">
            <a:avLst/>
          </a:prstGeom>
          <a:noFill/>
          <a:ln w="9525" algn="ctr">
            <a:noFill/>
            <a:miter lim="800000"/>
            <a:headEnd/>
            <a:tailEnd/>
          </a:ln>
          <a:effectLst/>
        </p:spPr>
      </p:pic>
      <p:sp>
        <p:nvSpPr>
          <p:cNvPr id="143" name="AutoShape 69"/>
          <p:cNvSpPr>
            <a:spLocks noChangeArrowheads="1"/>
          </p:cNvSpPr>
          <p:nvPr/>
        </p:nvSpPr>
        <p:spPr bwMode="auto">
          <a:xfrm>
            <a:off x="1130306" y="1413650"/>
            <a:ext cx="594750" cy="419185"/>
          </a:xfrm>
          <a:prstGeom prst="leftRightArrow">
            <a:avLst>
              <a:gd name="adj1" fmla="val 50000"/>
              <a:gd name="adj2" fmla="val 28889"/>
            </a:avLst>
          </a:prstGeom>
          <a:solidFill>
            <a:srgbClr val="00CC99"/>
          </a:solidFill>
          <a:ln w="9525" algn="ctr">
            <a:solidFill>
              <a:srgbClr val="000000"/>
            </a:solidFill>
            <a:miter lim="800000"/>
            <a:headEnd/>
            <a:tailEnd/>
          </a:ln>
          <a:effectLst>
            <a:outerShdw dist="107763" dir="18900000" algn="ctr" rotWithShape="0">
              <a:srgbClr val="000066">
                <a:alpha val="50000"/>
              </a:srgbClr>
            </a:outerShdw>
          </a:effec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144" name="Text Box 70"/>
          <p:cNvSpPr txBox="1">
            <a:spLocks noChangeArrowheads="1"/>
          </p:cNvSpPr>
          <p:nvPr/>
        </p:nvSpPr>
        <p:spPr bwMode="auto">
          <a:xfrm>
            <a:off x="1855158" y="1413650"/>
            <a:ext cx="1715625" cy="336222"/>
          </a:xfrm>
          <a:prstGeom prst="rect">
            <a:avLst/>
          </a:prstGeom>
          <a:noFill/>
          <a:ln w="9525" algn="ctr">
            <a:noFill/>
            <a:miter lim="800000"/>
            <a:headEnd/>
            <a:tailEnd/>
          </a:ln>
          <a:effectLst/>
        </p:spPr>
        <p:txBody>
          <a:bodyPr wrap="none">
            <a:spAutoFit/>
          </a:body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DAQ, LHC, etc.</a:t>
            </a:r>
            <a:endParaRPr kumimoji="0" lang="it-IT" sz="1800" b="0" i="0" u="none" strike="noStrike" kern="0" cap="none" spc="0" normalizeH="0" baseline="0" noProof="0" smtClean="0">
              <a:ln>
                <a:noFill/>
              </a:ln>
              <a:solidFill>
                <a:sysClr val="windowText" lastClr="000000"/>
              </a:solidFill>
              <a:effectLst/>
              <a:uLnTx/>
              <a:uFillTx/>
            </a:endParaRPr>
          </a:p>
        </p:txBody>
      </p:sp>
      <p:sp>
        <p:nvSpPr>
          <p:cNvPr id="145" name="Rectangle 72"/>
          <p:cNvSpPr>
            <a:spLocks noChangeArrowheads="1"/>
          </p:cNvSpPr>
          <p:nvPr/>
        </p:nvSpPr>
        <p:spPr bwMode="auto">
          <a:xfrm>
            <a:off x="221025" y="5884953"/>
            <a:ext cx="4597875" cy="209592"/>
          </a:xfrm>
          <a:prstGeom prst="rect">
            <a:avLst/>
          </a:prstGeom>
          <a:noFill/>
          <a:ln w="19050" algn="ctr">
            <a:noFill/>
            <a:miter lim="800000"/>
            <a:headEnd/>
            <a:tailEnd/>
          </a:ln>
          <a:effectLst/>
        </p:spPr>
        <p:txBody>
          <a:bodyPr>
            <a:spAutoFit/>
          </a:bodyPr>
          <a:lstStyle/>
          <a:p>
            <a:pPr marL="336550" marR="0" lvl="0" indent="-33655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sysClr val="windowText" lastClr="000000"/>
                </a:solidFill>
                <a:effectLst/>
                <a:uLnTx/>
                <a:uFillTx/>
              </a:rPr>
              <a:t>100 CAEN EASY crates controlling overall about 50.000 parameters</a:t>
            </a:r>
            <a:endParaRPr kumimoji="0" lang="it-IT" sz="1200" b="1" i="0" u="none" strike="noStrike" kern="0" cap="none" spc="0" normalizeH="0" baseline="0" noProof="0" smtClean="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26</a:t>
            </a:fld>
            <a:endParaRPr lang="en-SG" dirty="0"/>
          </a:p>
        </p:txBody>
      </p:sp>
      <p:grpSp>
        <p:nvGrpSpPr>
          <p:cNvPr id="87" name="Group 86"/>
          <p:cNvGrpSpPr/>
          <p:nvPr/>
        </p:nvGrpSpPr>
        <p:grpSpPr>
          <a:xfrm>
            <a:off x="142844" y="228600"/>
            <a:ext cx="8698205" cy="6253509"/>
            <a:chOff x="0" y="228600"/>
            <a:chExt cx="9849613" cy="7105533"/>
          </a:xfrm>
        </p:grpSpPr>
        <p:pic>
          <p:nvPicPr>
            <p:cNvPr id="4" name="Picture 83" descr="p"/>
            <p:cNvPicPr preferRelativeResize="0">
              <a:picLocks noChangeAspect="1" noChangeArrowheads="1"/>
            </p:cNvPicPr>
            <p:nvPr/>
          </p:nvPicPr>
          <p:blipFill>
            <a:blip r:embed="rId2" cstate="screen"/>
            <a:srcRect/>
            <a:stretch>
              <a:fillRect/>
            </a:stretch>
          </p:blipFill>
          <p:spPr bwMode="auto">
            <a:xfrm>
              <a:off x="1066800" y="3810000"/>
              <a:ext cx="3775075" cy="1400175"/>
            </a:xfrm>
            <a:prstGeom prst="rect">
              <a:avLst/>
            </a:prstGeom>
            <a:noFill/>
            <a:ln w="19050">
              <a:solidFill>
                <a:srgbClr val="FFFFFF"/>
              </a:solidFill>
              <a:miter lim="800000"/>
              <a:headEnd/>
              <a:tailEnd/>
            </a:ln>
          </p:spPr>
        </p:pic>
        <p:sp>
          <p:nvSpPr>
            <p:cNvPr id="5" name="Rectangle 2"/>
            <p:cNvSpPr txBox="1">
              <a:spLocks noChangeArrowheads="1"/>
            </p:cNvSpPr>
            <p:nvPr/>
          </p:nvSpPr>
          <p:spPr>
            <a:xfrm>
              <a:off x="1073150" y="228600"/>
              <a:ext cx="784225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smtClean="0">
                  <a:ln>
                    <a:noFill/>
                  </a:ln>
                  <a:solidFill>
                    <a:schemeClr val="tx1"/>
                  </a:solidFill>
                  <a:effectLst/>
                  <a:uLnTx/>
                  <a:uFillTx/>
                  <a:latin typeface="+mj-lt"/>
                  <a:ea typeface="+mj-ea"/>
                  <a:cs typeface="+mj-cs"/>
                </a:rPr>
                <a:t>Monitoring of Environment Variables</a:t>
              </a:r>
              <a:endParaRPr kumimoji="0" lang="en-US" sz="3300" b="0" i="0" u="none" strike="noStrike" kern="1200" cap="none" spc="0" normalizeH="0" baseline="0" noProof="0">
                <a:ln>
                  <a:noFill/>
                </a:ln>
                <a:solidFill>
                  <a:schemeClr val="tx1"/>
                </a:solidFill>
                <a:effectLst/>
                <a:uLnTx/>
                <a:uFillTx/>
                <a:latin typeface="+mj-lt"/>
                <a:ea typeface="+mj-ea"/>
                <a:cs typeface="+mj-cs"/>
              </a:endParaRPr>
            </a:p>
          </p:txBody>
        </p:sp>
        <p:sp>
          <p:nvSpPr>
            <p:cNvPr id="6" name="Rectangle 3"/>
            <p:cNvSpPr txBox="1">
              <a:spLocks noChangeArrowheads="1"/>
            </p:cNvSpPr>
            <p:nvPr/>
          </p:nvSpPr>
          <p:spPr>
            <a:xfrm>
              <a:off x="4957762" y="2057400"/>
              <a:ext cx="4891851" cy="5276733"/>
            </a:xfrm>
            <a:prstGeom prst="rect">
              <a:avLst/>
            </a:prstGeom>
            <a:noFill/>
            <a:ln/>
          </p:spPr>
          <p:txBody>
            <a:bodyPr/>
            <a:lstStyle/>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330 temperature sensors of exposed detector surfaces:  </a:t>
              </a:r>
              <a:r>
                <a:rPr kumimoji="0" lang="it-IT" sz="2200" b="0" i="0" u="none" strike="noStrike" kern="1200" cap="none" spc="0" normalizeH="0" baseline="0" noProof="0" dirty="0" smtClean="0">
                  <a:ln>
                    <a:noFill/>
                  </a:ln>
                  <a:solidFill>
                    <a:schemeClr val="tx1"/>
                  </a:solidFill>
                  <a:effectLst/>
                  <a:uLnTx/>
                  <a:uFillTx/>
                  <a:latin typeface="+mn-lt"/>
                  <a:ea typeface="+mn-ea"/>
                  <a:cs typeface="+mn-cs"/>
                </a:rPr>
                <a:t>Honeywell HEL775-B-U-1 </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The atmospheric relative humidity 40 sensors: </a:t>
              </a:r>
              <a:r>
                <a:rPr kumimoji="0" lang="it-IT" sz="2200" b="0" i="0" u="none" strike="noStrike" kern="1200" cap="none" spc="0" normalizeH="0" baseline="0" noProof="0" dirty="0" smtClean="0">
                  <a:ln>
                    <a:noFill/>
                  </a:ln>
                  <a:solidFill>
                    <a:schemeClr val="tx1"/>
                  </a:solidFill>
                  <a:effectLst/>
                  <a:uLnTx/>
                  <a:uFillTx/>
                  <a:latin typeface="+mn-lt"/>
                  <a:ea typeface="+mn-ea"/>
                  <a:cs typeface="+mn-cs"/>
                </a:rPr>
                <a:t>Honeywell HIH-4602-C</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60 sensors sample the gas               in and out relative humidity</a:t>
              </a: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Gas line overpressure                      128 sensors                               </a:t>
              </a:r>
              <a:r>
                <a:rPr kumimoji="0" lang="it-IT" sz="2200" b="0" i="0" u="none" strike="noStrike" kern="1200" cap="none" spc="0" normalizeH="0" baseline="0" noProof="0" dirty="0" smtClean="0">
                  <a:ln>
                    <a:noFill/>
                  </a:ln>
                  <a:solidFill>
                    <a:schemeClr val="tx1"/>
                  </a:solidFill>
                  <a:effectLst/>
                  <a:uLnTx/>
                  <a:uFillTx/>
                  <a:latin typeface="+mn-lt"/>
                  <a:ea typeface="+mn-ea"/>
                  <a:cs typeface="+mn-cs"/>
                </a:rPr>
                <a:t>Honeywell DC2R5BDC4</a:t>
              </a:r>
            </a:p>
            <a:p>
              <a:pPr marL="342900" marR="0" lvl="0" indent="-342900" algn="l" defTabSz="914400" rtl="0" eaLnBrk="1" fontAlgn="auto" latinLnBrk="0" hangingPunct="1">
                <a:lnSpc>
                  <a:spcPct val="100000"/>
                </a:lnSpc>
                <a:spcBef>
                  <a:spcPct val="20000"/>
                </a:spcBef>
                <a:spcAft>
                  <a:spcPts val="0"/>
                </a:spcAft>
                <a:buClrTx/>
                <a:buSzPct val="7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The atmospheric pressure                    (2 sensors)</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7" name="Group 4"/>
            <p:cNvGrpSpPr>
              <a:grpSpLocks/>
            </p:cNvGrpSpPr>
            <p:nvPr/>
          </p:nvGrpSpPr>
          <p:grpSpPr bwMode="auto">
            <a:xfrm>
              <a:off x="152400" y="2057400"/>
              <a:ext cx="2819400" cy="2590800"/>
              <a:chOff x="0" y="436"/>
              <a:chExt cx="4037" cy="3744"/>
            </a:xfrm>
          </p:grpSpPr>
          <p:pic>
            <p:nvPicPr>
              <p:cNvPr id="8" name="Picture 5"/>
              <p:cNvPicPr preferRelativeResize="0">
                <a:picLocks noChangeAspect="1" noChangeArrowheads="1"/>
              </p:cNvPicPr>
              <p:nvPr/>
            </p:nvPicPr>
            <p:blipFill>
              <a:blip r:embed="rId3" cstate="screen"/>
              <a:srcRect/>
              <a:stretch>
                <a:fillRect/>
              </a:stretch>
            </p:blipFill>
            <p:spPr bwMode="auto">
              <a:xfrm>
                <a:off x="0" y="436"/>
                <a:ext cx="4037" cy="3744"/>
              </a:xfrm>
              <a:prstGeom prst="rect">
                <a:avLst/>
              </a:prstGeom>
              <a:noFill/>
              <a:ln w="19050">
                <a:solidFill>
                  <a:srgbClr val="FFFFFF"/>
                </a:solidFill>
                <a:miter lim="800000"/>
                <a:headEnd/>
                <a:tailEnd/>
              </a:ln>
              <a:effectLst/>
            </p:spPr>
          </p:pic>
          <p:sp>
            <p:nvSpPr>
              <p:cNvPr id="9" name="AutoShape 6"/>
              <p:cNvSpPr>
                <a:spLocks noChangeArrowheads="1"/>
              </p:cNvSpPr>
              <p:nvPr/>
            </p:nvSpPr>
            <p:spPr bwMode="auto">
              <a:xfrm>
                <a:off x="1111" y="136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0" name="AutoShape 7"/>
              <p:cNvSpPr>
                <a:spLocks noChangeArrowheads="1"/>
              </p:cNvSpPr>
              <p:nvPr/>
            </p:nvSpPr>
            <p:spPr bwMode="auto">
              <a:xfrm>
                <a:off x="1247" y="1525"/>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1" name="AutoShape 8"/>
              <p:cNvSpPr>
                <a:spLocks noChangeArrowheads="1"/>
              </p:cNvSpPr>
              <p:nvPr/>
            </p:nvSpPr>
            <p:spPr bwMode="auto">
              <a:xfrm>
                <a:off x="1360" y="161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2" name="AutoShape 9"/>
              <p:cNvSpPr>
                <a:spLocks noChangeArrowheads="1"/>
              </p:cNvSpPr>
              <p:nvPr/>
            </p:nvSpPr>
            <p:spPr bwMode="auto">
              <a:xfrm>
                <a:off x="998" y="125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3" name="AutoShape 10"/>
              <p:cNvSpPr>
                <a:spLocks noChangeArrowheads="1"/>
              </p:cNvSpPr>
              <p:nvPr/>
            </p:nvSpPr>
            <p:spPr bwMode="auto">
              <a:xfrm>
                <a:off x="2903" y="324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4" name="AutoShape 11"/>
              <p:cNvSpPr>
                <a:spLocks noChangeArrowheads="1"/>
              </p:cNvSpPr>
              <p:nvPr/>
            </p:nvSpPr>
            <p:spPr bwMode="auto">
              <a:xfrm>
                <a:off x="3039" y="3408"/>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5" name="AutoShape 12"/>
              <p:cNvSpPr>
                <a:spLocks noChangeArrowheads="1"/>
              </p:cNvSpPr>
              <p:nvPr/>
            </p:nvSpPr>
            <p:spPr bwMode="auto">
              <a:xfrm>
                <a:off x="3152" y="349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6" name="AutoShape 13"/>
              <p:cNvSpPr>
                <a:spLocks noChangeArrowheads="1"/>
              </p:cNvSpPr>
              <p:nvPr/>
            </p:nvSpPr>
            <p:spPr bwMode="auto">
              <a:xfrm>
                <a:off x="2790" y="313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7" name="AutoShape 14"/>
              <p:cNvSpPr>
                <a:spLocks noChangeArrowheads="1"/>
              </p:cNvSpPr>
              <p:nvPr/>
            </p:nvSpPr>
            <p:spPr bwMode="auto">
              <a:xfrm rot="-2640840">
                <a:off x="703" y="2092"/>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8" name="AutoShape 15"/>
              <p:cNvSpPr>
                <a:spLocks noChangeArrowheads="1"/>
              </p:cNvSpPr>
              <p:nvPr/>
            </p:nvSpPr>
            <p:spPr bwMode="auto">
              <a:xfrm rot="-2640840">
                <a:off x="888" y="2338"/>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19" name="AutoShape 16"/>
              <p:cNvSpPr>
                <a:spLocks noChangeArrowheads="1"/>
              </p:cNvSpPr>
              <p:nvPr/>
            </p:nvSpPr>
            <p:spPr bwMode="auto">
              <a:xfrm rot="-2640840">
                <a:off x="1032" y="2325"/>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0" name="AutoShape 17"/>
              <p:cNvSpPr>
                <a:spLocks noChangeArrowheads="1"/>
              </p:cNvSpPr>
              <p:nvPr/>
            </p:nvSpPr>
            <p:spPr bwMode="auto">
              <a:xfrm rot="-2640840">
                <a:off x="499" y="263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1" name="AutoShape 18"/>
              <p:cNvSpPr>
                <a:spLocks noChangeArrowheads="1"/>
              </p:cNvSpPr>
              <p:nvPr/>
            </p:nvSpPr>
            <p:spPr bwMode="auto">
              <a:xfrm rot="-2640840">
                <a:off x="3277" y="2427"/>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2" name="AutoShape 19"/>
              <p:cNvSpPr>
                <a:spLocks noChangeArrowheads="1"/>
              </p:cNvSpPr>
              <p:nvPr/>
            </p:nvSpPr>
            <p:spPr bwMode="auto">
              <a:xfrm rot="-2640840">
                <a:off x="3447" y="2092"/>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3" name="AutoShape 20"/>
              <p:cNvSpPr>
                <a:spLocks noChangeArrowheads="1"/>
              </p:cNvSpPr>
              <p:nvPr/>
            </p:nvSpPr>
            <p:spPr bwMode="auto">
              <a:xfrm rot="-2640840">
                <a:off x="3606" y="261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4" name="AutoShape 21"/>
              <p:cNvSpPr>
                <a:spLocks noChangeArrowheads="1"/>
              </p:cNvSpPr>
              <p:nvPr/>
            </p:nvSpPr>
            <p:spPr bwMode="auto">
              <a:xfrm rot="-2640840">
                <a:off x="3117" y="242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5" name="AutoShape 22"/>
              <p:cNvSpPr>
                <a:spLocks noChangeArrowheads="1"/>
              </p:cNvSpPr>
              <p:nvPr/>
            </p:nvSpPr>
            <p:spPr bwMode="auto">
              <a:xfrm rot="2548853">
                <a:off x="2046" y="980"/>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6" name="AutoShape 23"/>
              <p:cNvSpPr>
                <a:spLocks noChangeArrowheads="1"/>
              </p:cNvSpPr>
              <p:nvPr/>
            </p:nvSpPr>
            <p:spPr bwMode="auto">
              <a:xfrm rot="2548853">
                <a:off x="2039" y="118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7" name="AutoShape 24"/>
              <p:cNvSpPr>
                <a:spLocks noChangeArrowheads="1"/>
              </p:cNvSpPr>
              <p:nvPr/>
            </p:nvSpPr>
            <p:spPr bwMode="auto">
              <a:xfrm rot="2548853">
                <a:off x="2060" y="1332"/>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8" name="AutoShape 25"/>
              <p:cNvSpPr>
                <a:spLocks noChangeArrowheads="1"/>
              </p:cNvSpPr>
              <p:nvPr/>
            </p:nvSpPr>
            <p:spPr bwMode="auto">
              <a:xfrm rot="2548853">
                <a:off x="2039" y="820"/>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29" name="AutoShape 26"/>
              <p:cNvSpPr>
                <a:spLocks noChangeArrowheads="1"/>
              </p:cNvSpPr>
              <p:nvPr/>
            </p:nvSpPr>
            <p:spPr bwMode="auto">
              <a:xfrm rot="2548853">
                <a:off x="2096" y="357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0" name="AutoShape 27"/>
              <p:cNvSpPr>
                <a:spLocks noChangeArrowheads="1"/>
              </p:cNvSpPr>
              <p:nvPr/>
            </p:nvSpPr>
            <p:spPr bwMode="auto">
              <a:xfrm rot="2548853">
                <a:off x="2088" y="3788"/>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1" name="AutoShape 28"/>
              <p:cNvSpPr>
                <a:spLocks noChangeArrowheads="1"/>
              </p:cNvSpPr>
              <p:nvPr/>
            </p:nvSpPr>
            <p:spPr bwMode="auto">
              <a:xfrm rot="2548853">
                <a:off x="2110" y="3931"/>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2" name="AutoShape 29"/>
              <p:cNvSpPr>
                <a:spLocks noChangeArrowheads="1"/>
              </p:cNvSpPr>
              <p:nvPr/>
            </p:nvSpPr>
            <p:spPr bwMode="auto">
              <a:xfrm rot="2548853">
                <a:off x="2089" y="341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3" name="AutoShape 30"/>
              <p:cNvSpPr>
                <a:spLocks noChangeArrowheads="1"/>
              </p:cNvSpPr>
              <p:nvPr/>
            </p:nvSpPr>
            <p:spPr bwMode="auto">
              <a:xfrm rot="5243978">
                <a:off x="3040" y="136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4" name="AutoShape 31"/>
              <p:cNvSpPr>
                <a:spLocks noChangeArrowheads="1"/>
              </p:cNvSpPr>
              <p:nvPr/>
            </p:nvSpPr>
            <p:spPr bwMode="auto">
              <a:xfrm rot="5243978">
                <a:off x="2887" y="150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5" name="AutoShape 32"/>
              <p:cNvSpPr>
                <a:spLocks noChangeArrowheads="1"/>
              </p:cNvSpPr>
              <p:nvPr/>
            </p:nvSpPr>
            <p:spPr bwMode="auto">
              <a:xfrm rot="5243978">
                <a:off x="2801" y="162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6" name="AutoShape 33"/>
              <p:cNvSpPr>
                <a:spLocks noChangeArrowheads="1"/>
              </p:cNvSpPr>
              <p:nvPr/>
            </p:nvSpPr>
            <p:spPr bwMode="auto">
              <a:xfrm rot="5243978">
                <a:off x="3147" y="1248"/>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7" name="AutoShape 34"/>
              <p:cNvSpPr>
                <a:spLocks noChangeArrowheads="1"/>
              </p:cNvSpPr>
              <p:nvPr/>
            </p:nvSpPr>
            <p:spPr bwMode="auto">
              <a:xfrm rot="5243978">
                <a:off x="1240" y="3241"/>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8" name="AutoShape 35"/>
              <p:cNvSpPr>
                <a:spLocks noChangeArrowheads="1"/>
              </p:cNvSpPr>
              <p:nvPr/>
            </p:nvSpPr>
            <p:spPr bwMode="auto">
              <a:xfrm rot="5243978">
                <a:off x="1087" y="338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39" name="AutoShape 36"/>
              <p:cNvSpPr>
                <a:spLocks noChangeArrowheads="1"/>
              </p:cNvSpPr>
              <p:nvPr/>
            </p:nvSpPr>
            <p:spPr bwMode="auto">
              <a:xfrm rot="5243978">
                <a:off x="1002" y="3501"/>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0" name="AutoShape 37"/>
              <p:cNvSpPr>
                <a:spLocks noChangeArrowheads="1"/>
              </p:cNvSpPr>
              <p:nvPr/>
            </p:nvSpPr>
            <p:spPr bwMode="auto">
              <a:xfrm rot="5243978">
                <a:off x="1348" y="312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1" name="AutoShape 38"/>
              <p:cNvSpPr>
                <a:spLocks noChangeArrowheads="1"/>
              </p:cNvSpPr>
              <p:nvPr/>
            </p:nvSpPr>
            <p:spPr bwMode="auto">
              <a:xfrm rot="1253964">
                <a:off x="1471" y="92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2" name="AutoShape 39"/>
              <p:cNvSpPr>
                <a:spLocks noChangeArrowheads="1"/>
              </p:cNvSpPr>
              <p:nvPr/>
            </p:nvSpPr>
            <p:spPr bwMode="auto">
              <a:xfrm rot="1253964">
                <a:off x="1565" y="113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3" name="AutoShape 40"/>
              <p:cNvSpPr>
                <a:spLocks noChangeArrowheads="1"/>
              </p:cNvSpPr>
              <p:nvPr/>
            </p:nvSpPr>
            <p:spPr bwMode="auto">
              <a:xfrm rot="1253964">
                <a:off x="1615" y="127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4" name="AutoShape 41"/>
              <p:cNvSpPr>
                <a:spLocks noChangeArrowheads="1"/>
              </p:cNvSpPr>
              <p:nvPr/>
            </p:nvSpPr>
            <p:spPr bwMode="auto">
              <a:xfrm rot="1253964">
                <a:off x="1406" y="777"/>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5" name="AutoShape 42"/>
              <p:cNvSpPr>
                <a:spLocks noChangeArrowheads="1"/>
              </p:cNvSpPr>
              <p:nvPr/>
            </p:nvSpPr>
            <p:spPr bwMode="auto">
              <a:xfrm rot="1253964">
                <a:off x="2578" y="362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6" name="AutoShape 43"/>
              <p:cNvSpPr>
                <a:spLocks noChangeArrowheads="1"/>
              </p:cNvSpPr>
              <p:nvPr/>
            </p:nvSpPr>
            <p:spPr bwMode="auto">
              <a:xfrm rot="1253964">
                <a:off x="2676" y="3861"/>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7" name="AutoShape 44"/>
              <p:cNvSpPr>
                <a:spLocks noChangeArrowheads="1"/>
              </p:cNvSpPr>
              <p:nvPr/>
            </p:nvSpPr>
            <p:spPr bwMode="auto">
              <a:xfrm rot="1253964">
                <a:off x="2721" y="397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8" name="AutoShape 45"/>
              <p:cNvSpPr>
                <a:spLocks noChangeArrowheads="1"/>
              </p:cNvSpPr>
              <p:nvPr/>
            </p:nvSpPr>
            <p:spPr bwMode="auto">
              <a:xfrm rot="1253964">
                <a:off x="2512" y="348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49" name="AutoShape 46"/>
              <p:cNvSpPr>
                <a:spLocks noChangeArrowheads="1"/>
              </p:cNvSpPr>
              <p:nvPr/>
            </p:nvSpPr>
            <p:spPr bwMode="auto">
              <a:xfrm rot="3925399">
                <a:off x="2660" y="92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0" name="AutoShape 47"/>
              <p:cNvSpPr>
                <a:spLocks noChangeArrowheads="1"/>
              </p:cNvSpPr>
              <p:nvPr/>
            </p:nvSpPr>
            <p:spPr bwMode="auto">
              <a:xfrm rot="3925399">
                <a:off x="2575" y="114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1" name="AutoShape 48"/>
              <p:cNvSpPr>
                <a:spLocks noChangeArrowheads="1"/>
              </p:cNvSpPr>
              <p:nvPr/>
            </p:nvSpPr>
            <p:spPr bwMode="auto">
              <a:xfrm rot="3925399">
                <a:off x="2515" y="127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2" name="AutoShape 49"/>
              <p:cNvSpPr>
                <a:spLocks noChangeArrowheads="1"/>
              </p:cNvSpPr>
              <p:nvPr/>
            </p:nvSpPr>
            <p:spPr bwMode="auto">
              <a:xfrm rot="3925399">
                <a:off x="2716" y="77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3" name="AutoShape 50"/>
              <p:cNvSpPr>
                <a:spLocks noChangeArrowheads="1"/>
              </p:cNvSpPr>
              <p:nvPr/>
            </p:nvSpPr>
            <p:spPr bwMode="auto">
              <a:xfrm rot="3925399">
                <a:off x="1551" y="3629"/>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4" name="AutoShape 51"/>
              <p:cNvSpPr>
                <a:spLocks noChangeArrowheads="1"/>
              </p:cNvSpPr>
              <p:nvPr/>
            </p:nvSpPr>
            <p:spPr bwMode="auto">
              <a:xfrm rot="3925399">
                <a:off x="1459" y="386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5" name="AutoShape 52"/>
              <p:cNvSpPr>
                <a:spLocks noChangeArrowheads="1"/>
              </p:cNvSpPr>
              <p:nvPr/>
            </p:nvSpPr>
            <p:spPr bwMode="auto">
              <a:xfrm rot="3925399">
                <a:off x="1411" y="3975"/>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6" name="AutoShape 53"/>
              <p:cNvSpPr>
                <a:spLocks noChangeArrowheads="1"/>
              </p:cNvSpPr>
              <p:nvPr/>
            </p:nvSpPr>
            <p:spPr bwMode="auto">
              <a:xfrm rot="3925399">
                <a:off x="1606" y="3480"/>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7" name="AutoShape 54"/>
              <p:cNvSpPr>
                <a:spLocks noChangeArrowheads="1"/>
              </p:cNvSpPr>
              <p:nvPr/>
            </p:nvSpPr>
            <p:spPr bwMode="auto">
              <a:xfrm rot="6653964">
                <a:off x="3517" y="178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8" name="AutoShape 55"/>
              <p:cNvSpPr>
                <a:spLocks noChangeArrowheads="1"/>
              </p:cNvSpPr>
              <p:nvPr/>
            </p:nvSpPr>
            <p:spPr bwMode="auto">
              <a:xfrm rot="6653964">
                <a:off x="3301" y="1877"/>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59" name="AutoShape 56"/>
              <p:cNvSpPr>
                <a:spLocks noChangeArrowheads="1"/>
              </p:cNvSpPr>
              <p:nvPr/>
            </p:nvSpPr>
            <p:spPr bwMode="auto">
              <a:xfrm rot="6653964">
                <a:off x="3164" y="1927"/>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0" name="AutoShape 57"/>
              <p:cNvSpPr>
                <a:spLocks noChangeArrowheads="1"/>
              </p:cNvSpPr>
              <p:nvPr/>
            </p:nvSpPr>
            <p:spPr bwMode="auto">
              <a:xfrm rot="6653964">
                <a:off x="3663" y="1718"/>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1" name="AutoShape 58"/>
              <p:cNvSpPr>
                <a:spLocks noChangeArrowheads="1"/>
              </p:cNvSpPr>
              <p:nvPr/>
            </p:nvSpPr>
            <p:spPr bwMode="auto">
              <a:xfrm rot="6653964">
                <a:off x="811" y="2890"/>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2" name="AutoShape 59"/>
              <p:cNvSpPr>
                <a:spLocks noChangeArrowheads="1"/>
              </p:cNvSpPr>
              <p:nvPr/>
            </p:nvSpPr>
            <p:spPr bwMode="auto">
              <a:xfrm rot="6653964">
                <a:off x="579" y="2988"/>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3" name="AutoShape 60"/>
              <p:cNvSpPr>
                <a:spLocks noChangeArrowheads="1"/>
              </p:cNvSpPr>
              <p:nvPr/>
            </p:nvSpPr>
            <p:spPr bwMode="auto">
              <a:xfrm rot="6653964">
                <a:off x="466" y="303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4" name="AutoShape 61"/>
              <p:cNvSpPr>
                <a:spLocks noChangeArrowheads="1"/>
              </p:cNvSpPr>
              <p:nvPr/>
            </p:nvSpPr>
            <p:spPr bwMode="auto">
              <a:xfrm rot="6653964">
                <a:off x="956" y="282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5" name="AutoShape 62"/>
              <p:cNvSpPr>
                <a:spLocks noChangeArrowheads="1"/>
              </p:cNvSpPr>
              <p:nvPr/>
            </p:nvSpPr>
            <p:spPr bwMode="auto">
              <a:xfrm rot="9345817">
                <a:off x="3512" y="2980"/>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6" name="AutoShape 63"/>
              <p:cNvSpPr>
                <a:spLocks noChangeArrowheads="1"/>
              </p:cNvSpPr>
              <p:nvPr/>
            </p:nvSpPr>
            <p:spPr bwMode="auto">
              <a:xfrm rot="9345817">
                <a:off x="3292" y="289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7" name="AutoShape 64"/>
              <p:cNvSpPr>
                <a:spLocks noChangeArrowheads="1"/>
              </p:cNvSpPr>
              <p:nvPr/>
            </p:nvSpPr>
            <p:spPr bwMode="auto">
              <a:xfrm rot="9345817">
                <a:off x="3160" y="2833"/>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8" name="AutoShape 65"/>
              <p:cNvSpPr>
                <a:spLocks noChangeArrowheads="1"/>
              </p:cNvSpPr>
              <p:nvPr/>
            </p:nvSpPr>
            <p:spPr bwMode="auto">
              <a:xfrm rot="9345817">
                <a:off x="3661" y="3037"/>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69" name="AutoShape 66"/>
              <p:cNvSpPr>
                <a:spLocks noChangeArrowheads="1"/>
              </p:cNvSpPr>
              <p:nvPr/>
            </p:nvSpPr>
            <p:spPr bwMode="auto">
              <a:xfrm rot="9345817">
                <a:off x="813" y="1856"/>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70" name="AutoShape 67"/>
              <p:cNvSpPr>
                <a:spLocks noChangeArrowheads="1"/>
              </p:cNvSpPr>
              <p:nvPr/>
            </p:nvSpPr>
            <p:spPr bwMode="auto">
              <a:xfrm rot="9345817">
                <a:off x="579" y="1762"/>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71" name="AutoShape 68"/>
              <p:cNvSpPr>
                <a:spLocks noChangeArrowheads="1"/>
              </p:cNvSpPr>
              <p:nvPr/>
            </p:nvSpPr>
            <p:spPr bwMode="auto">
              <a:xfrm rot="9345817">
                <a:off x="467" y="1714"/>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72" name="AutoShape 69"/>
              <p:cNvSpPr>
                <a:spLocks noChangeArrowheads="1"/>
              </p:cNvSpPr>
              <p:nvPr/>
            </p:nvSpPr>
            <p:spPr bwMode="auto">
              <a:xfrm rot="9345817">
                <a:off x="962" y="1911"/>
                <a:ext cx="136" cy="136"/>
              </a:xfrm>
              <a:prstGeom prst="sun">
                <a:avLst>
                  <a:gd name="adj" fmla="val 25000"/>
                </a:avLst>
              </a:prstGeom>
              <a:solidFill>
                <a:srgbClr val="333333"/>
              </a:solidFill>
              <a:ln w="19050">
                <a:solidFill>
                  <a:srgbClr val="FFFFFF"/>
                </a:solidFill>
                <a:miter lim="800000"/>
                <a:headEnd/>
                <a:tailEnd/>
              </a:ln>
              <a:effectLst/>
            </p:spPr>
            <p:txBody>
              <a:bodyPr wrap="none" anchor="ctr"/>
              <a:lstStyle/>
              <a:p>
                <a:endParaRPr lang="en-SG"/>
              </a:p>
            </p:txBody>
          </p:sp>
          <p:sp>
            <p:nvSpPr>
              <p:cNvPr id="73" name="AutoShape 70"/>
              <p:cNvSpPr>
                <a:spLocks noChangeArrowheads="1"/>
              </p:cNvSpPr>
              <p:nvPr/>
            </p:nvSpPr>
            <p:spPr bwMode="auto">
              <a:xfrm rot="1253964">
                <a:off x="1791" y="799"/>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74" name="AutoShape 71"/>
              <p:cNvSpPr>
                <a:spLocks noChangeArrowheads="1"/>
              </p:cNvSpPr>
              <p:nvPr/>
            </p:nvSpPr>
            <p:spPr bwMode="auto">
              <a:xfrm rot="1253964">
                <a:off x="2336" y="799"/>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75" name="AutoShape 72"/>
              <p:cNvSpPr>
                <a:spLocks noChangeArrowheads="1"/>
              </p:cNvSpPr>
              <p:nvPr/>
            </p:nvSpPr>
            <p:spPr bwMode="auto">
              <a:xfrm rot="1253964">
                <a:off x="1837" y="1185"/>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76" name="AutoShape 73"/>
              <p:cNvSpPr>
                <a:spLocks noChangeArrowheads="1"/>
              </p:cNvSpPr>
              <p:nvPr/>
            </p:nvSpPr>
            <p:spPr bwMode="auto">
              <a:xfrm rot="1253964">
                <a:off x="2268" y="1185"/>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77" name="AutoShape 74"/>
              <p:cNvSpPr>
                <a:spLocks noChangeArrowheads="1"/>
              </p:cNvSpPr>
              <p:nvPr/>
            </p:nvSpPr>
            <p:spPr bwMode="auto">
              <a:xfrm rot="1253964">
                <a:off x="771" y="1480"/>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78" name="AutoShape 75"/>
              <p:cNvSpPr>
                <a:spLocks noChangeArrowheads="1"/>
              </p:cNvSpPr>
              <p:nvPr/>
            </p:nvSpPr>
            <p:spPr bwMode="auto">
              <a:xfrm rot="1253964">
                <a:off x="3379" y="1457"/>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79" name="AutoShape 76"/>
              <p:cNvSpPr>
                <a:spLocks noChangeArrowheads="1"/>
              </p:cNvSpPr>
              <p:nvPr/>
            </p:nvSpPr>
            <p:spPr bwMode="auto">
              <a:xfrm rot="1253964">
                <a:off x="1066" y="1706"/>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80" name="AutoShape 77"/>
              <p:cNvSpPr>
                <a:spLocks noChangeArrowheads="1"/>
              </p:cNvSpPr>
              <p:nvPr/>
            </p:nvSpPr>
            <p:spPr bwMode="auto">
              <a:xfrm rot="1253964">
                <a:off x="3062" y="1684"/>
                <a:ext cx="136" cy="136"/>
              </a:xfrm>
              <a:prstGeom prst="sun">
                <a:avLst>
                  <a:gd name="adj" fmla="val 25000"/>
                </a:avLst>
              </a:prstGeom>
              <a:solidFill>
                <a:srgbClr val="00FFFF"/>
              </a:solidFill>
              <a:ln w="19050">
                <a:solidFill>
                  <a:srgbClr val="FFFFFF"/>
                </a:solidFill>
                <a:miter lim="800000"/>
                <a:headEnd/>
                <a:tailEnd/>
              </a:ln>
              <a:effectLst/>
            </p:spPr>
            <p:txBody>
              <a:bodyPr wrap="none" anchor="ctr"/>
              <a:lstStyle/>
              <a:p>
                <a:endParaRPr lang="en-SG"/>
              </a:p>
            </p:txBody>
          </p:sp>
          <p:sp>
            <p:nvSpPr>
              <p:cNvPr id="81" name="Line 78"/>
              <p:cNvSpPr>
                <a:spLocks noChangeShapeType="1"/>
              </p:cNvSpPr>
              <p:nvPr/>
            </p:nvSpPr>
            <p:spPr bwMode="auto">
              <a:xfrm>
                <a:off x="3560" y="2432"/>
                <a:ext cx="91" cy="0"/>
              </a:xfrm>
              <a:prstGeom prst="line">
                <a:avLst/>
              </a:prstGeom>
              <a:noFill/>
              <a:ln w="19050">
                <a:solidFill>
                  <a:srgbClr val="FFFFFF"/>
                </a:solidFill>
                <a:round/>
                <a:headEnd/>
                <a:tailEnd/>
              </a:ln>
              <a:effectLst/>
            </p:spPr>
            <p:txBody>
              <a:bodyPr/>
              <a:lstStyle/>
              <a:p>
                <a:endParaRPr lang="en-SG"/>
              </a:p>
            </p:txBody>
          </p:sp>
          <p:sp>
            <p:nvSpPr>
              <p:cNvPr id="82" name="Line 79"/>
              <p:cNvSpPr>
                <a:spLocks noChangeShapeType="1"/>
              </p:cNvSpPr>
              <p:nvPr/>
            </p:nvSpPr>
            <p:spPr bwMode="auto">
              <a:xfrm>
                <a:off x="612" y="2455"/>
                <a:ext cx="113" cy="0"/>
              </a:xfrm>
              <a:prstGeom prst="line">
                <a:avLst/>
              </a:prstGeom>
              <a:noFill/>
              <a:ln w="19050">
                <a:solidFill>
                  <a:srgbClr val="FFFFFF"/>
                </a:solidFill>
                <a:round/>
                <a:headEnd/>
                <a:tailEnd/>
              </a:ln>
              <a:effectLst/>
            </p:spPr>
            <p:txBody>
              <a:bodyPr/>
              <a:lstStyle/>
              <a:p>
                <a:endParaRPr lang="en-SG"/>
              </a:p>
            </p:txBody>
          </p:sp>
        </p:grpSp>
        <p:pic>
          <p:nvPicPr>
            <p:cNvPr id="83" name="Picture 80" descr="t"/>
            <p:cNvPicPr preferRelativeResize="0">
              <a:picLocks noChangeAspect="1" noChangeArrowheads="1"/>
            </p:cNvPicPr>
            <p:nvPr/>
          </p:nvPicPr>
          <p:blipFill>
            <a:blip r:embed="rId4" cstate="screen"/>
            <a:srcRect/>
            <a:stretch>
              <a:fillRect/>
            </a:stretch>
          </p:blipFill>
          <p:spPr bwMode="auto">
            <a:xfrm>
              <a:off x="609600" y="4648200"/>
              <a:ext cx="3795713" cy="1382713"/>
            </a:xfrm>
            <a:prstGeom prst="rect">
              <a:avLst/>
            </a:prstGeom>
            <a:noFill/>
            <a:ln w="19050">
              <a:solidFill>
                <a:srgbClr val="FFFFFF"/>
              </a:solidFill>
              <a:miter lim="800000"/>
              <a:headEnd/>
              <a:tailEnd/>
            </a:ln>
          </p:spPr>
        </p:pic>
        <p:pic>
          <p:nvPicPr>
            <p:cNvPr id="84" name="Picture 81" descr="rh"/>
            <p:cNvPicPr preferRelativeResize="0">
              <a:picLocks noChangeAspect="1" noChangeArrowheads="1"/>
            </p:cNvPicPr>
            <p:nvPr/>
          </p:nvPicPr>
          <p:blipFill>
            <a:blip r:embed="rId5" cstate="screen"/>
            <a:srcRect/>
            <a:stretch>
              <a:fillRect/>
            </a:stretch>
          </p:blipFill>
          <p:spPr bwMode="auto">
            <a:xfrm>
              <a:off x="0" y="5486400"/>
              <a:ext cx="3867150" cy="1409700"/>
            </a:xfrm>
            <a:prstGeom prst="rect">
              <a:avLst/>
            </a:prstGeom>
            <a:noFill/>
            <a:ln w="19050">
              <a:solidFill>
                <a:srgbClr val="FFFFFF"/>
              </a:solidFill>
              <a:miter lim="800000"/>
              <a:headEnd/>
              <a:tailEnd/>
            </a:ln>
          </p:spPr>
        </p:pic>
        <p:sp>
          <p:nvSpPr>
            <p:cNvPr id="85" name="Rectangle 82"/>
            <p:cNvSpPr>
              <a:spLocks noChangeArrowheads="1"/>
            </p:cNvSpPr>
            <p:nvPr/>
          </p:nvSpPr>
          <p:spPr bwMode="auto">
            <a:xfrm>
              <a:off x="685800" y="1066800"/>
              <a:ext cx="8382000" cy="1066800"/>
            </a:xfrm>
            <a:prstGeom prst="rect">
              <a:avLst/>
            </a:prstGeom>
            <a:noFill/>
            <a:ln w="38100">
              <a:noFill/>
              <a:miter lim="800000"/>
              <a:headEnd/>
              <a:tailEnd/>
            </a:ln>
            <a:effectLst/>
          </p:spPr>
          <p:txBody>
            <a:bodyPr/>
            <a:lstStyle/>
            <a:p>
              <a:pPr marL="336550" indent="-336550" algn="l" eaLnBrk="1" hangingPunct="1">
                <a:buClr>
                  <a:schemeClr val="tx1"/>
                </a:buClr>
                <a:buSzTx/>
                <a:buFont typeface="Monotype Sorts" pitchFamily="2" charset="2"/>
                <a:buChar char="n"/>
              </a:pPr>
              <a:r>
                <a:rPr lang="en-US" sz="2400" b="1"/>
                <a:t>Extended monitoring of the environment</a:t>
              </a:r>
            </a:p>
            <a:p>
              <a:pPr marL="336550" indent="-336550" algn="l" eaLnBrk="1" hangingPunct="1">
                <a:buClr>
                  <a:schemeClr val="tx1"/>
                </a:buClr>
                <a:buSzTx/>
                <a:buFont typeface="Monotype Sorts" pitchFamily="2" charset="2"/>
                <a:buChar char="n"/>
              </a:pPr>
              <a:r>
                <a:rPr lang="en-US" sz="2400" b="1"/>
                <a:t>Read-out done by DCS via ADC channels</a:t>
              </a:r>
            </a:p>
          </p:txBody>
        </p:sp>
        <p:pic>
          <p:nvPicPr>
            <p:cNvPr id="86" name="Picture 85" descr="temp"/>
            <p:cNvPicPr>
              <a:picLocks noChangeAspect="1" noChangeArrowheads="1"/>
            </p:cNvPicPr>
            <p:nvPr/>
          </p:nvPicPr>
          <p:blipFill>
            <a:blip r:embed="rId6" cstate="screen"/>
            <a:srcRect/>
            <a:stretch>
              <a:fillRect/>
            </a:stretch>
          </p:blipFill>
          <p:spPr bwMode="auto">
            <a:xfrm>
              <a:off x="2971800" y="2514600"/>
              <a:ext cx="1905000" cy="1298575"/>
            </a:xfrm>
            <a:prstGeom prst="rect">
              <a:avLst/>
            </a:prstGeom>
            <a:noFill/>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27</a:t>
            </a:fld>
            <a:endParaRPr lang="en-SG" dirty="0"/>
          </a:p>
        </p:txBody>
      </p:sp>
      <p:grpSp>
        <p:nvGrpSpPr>
          <p:cNvPr id="13" name="Group 12"/>
          <p:cNvGrpSpPr/>
          <p:nvPr/>
        </p:nvGrpSpPr>
        <p:grpSpPr>
          <a:xfrm>
            <a:off x="37156" y="152400"/>
            <a:ext cx="8964000" cy="6264000"/>
            <a:chOff x="0" y="152400"/>
            <a:chExt cx="9906000" cy="6705600"/>
          </a:xfrm>
        </p:grpSpPr>
        <p:sp>
          <p:nvSpPr>
            <p:cNvPr id="4" name="Slide Number Placeholder 3"/>
            <p:cNvSpPr txBox="1">
              <a:spLocks/>
            </p:cNvSpPr>
            <p:nvPr/>
          </p:nvSpPr>
          <p:spPr>
            <a:xfrm>
              <a:off x="4525963" y="6604000"/>
              <a:ext cx="854075" cy="228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661655-BF2C-4494-B9B1-3BF009983FAB}"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Rectangle 2"/>
            <p:cNvSpPr txBox="1">
              <a:spLocks noChangeArrowheads="1"/>
            </p:cNvSpPr>
            <p:nvPr/>
          </p:nvSpPr>
          <p:spPr>
            <a:xfrm>
              <a:off x="1981200" y="152400"/>
              <a:ext cx="5943600" cy="481013"/>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HV Working Point Correction</a:t>
              </a:r>
              <a:endParaRPr kumimoji="0" lang="it-IT"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3" descr="hv4"/>
            <p:cNvPicPr>
              <a:picLocks noChangeAspect="1" noChangeArrowheads="1"/>
            </p:cNvPicPr>
            <p:nvPr/>
          </p:nvPicPr>
          <p:blipFill>
            <a:blip r:embed="rId2" cstate="screen"/>
            <a:srcRect r="-2"/>
            <a:stretch>
              <a:fillRect/>
            </a:stretch>
          </p:blipFill>
          <p:spPr bwMode="auto">
            <a:xfrm>
              <a:off x="0" y="2379663"/>
              <a:ext cx="7162800" cy="4478337"/>
            </a:xfrm>
            <a:prstGeom prst="rect">
              <a:avLst/>
            </a:prstGeom>
            <a:noFill/>
          </p:spPr>
        </p:pic>
        <p:sp>
          <p:nvSpPr>
            <p:cNvPr id="7" name="Rectangle 4"/>
            <p:cNvSpPr txBox="1">
              <a:spLocks noChangeArrowheads="1"/>
            </p:cNvSpPr>
            <p:nvPr/>
          </p:nvSpPr>
          <p:spPr>
            <a:xfrm>
              <a:off x="228600" y="990600"/>
              <a:ext cx="9464675" cy="1143000"/>
            </a:xfrm>
            <a:prstGeom prst="rect">
              <a:avLst/>
            </a:prstGeom>
          </p:spPr>
          <p:txBody>
            <a:bodyPr/>
            <a:lstStyle/>
            <a:p>
              <a:pPr marL="342900" marR="0" lvl="0" indent="-342900" algn="l" defTabSz="914400" rtl="0" eaLnBrk="1" fontAlgn="auto" latinLnBrk="0" hangingPunct="1">
                <a:lnSpc>
                  <a:spcPct val="65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Local T/P correction to the HV applied to the detector</a:t>
              </a:r>
            </a:p>
            <a:p>
              <a:pPr marL="342900" marR="0" lvl="0" indent="-342900" algn="l" defTabSz="914400" rtl="0" eaLnBrk="1" fontAlgn="auto" latinLnBrk="0" hangingPunct="1">
                <a:lnSpc>
                  <a:spcPct val="65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V</a:t>
              </a:r>
              <a:r>
                <a:rPr kumimoji="0" lang="en-US" sz="2800" b="0" i="0" u="none" strike="noStrike" kern="1200" cap="none" spc="0" normalizeH="0" baseline="-25000" noProof="0" dirty="0" err="1" smtClean="0">
                  <a:ln>
                    <a:noFill/>
                  </a:ln>
                  <a:solidFill>
                    <a:schemeClr val="tx1"/>
                  </a:solidFill>
                  <a:effectLst/>
                  <a:uLnTx/>
                  <a:uFillTx/>
                  <a:latin typeface="+mn-lt"/>
                  <a:ea typeface="+mn-ea"/>
                  <a:cs typeface="+mn-cs"/>
                </a:rPr>
                <a:t>eff</a:t>
              </a:r>
              <a:r>
                <a:rPr kumimoji="0" lang="en-US" sz="2800" b="0" i="0" u="none" strike="noStrike" kern="1200" cap="none" spc="0" normalizeH="0" baseline="-25000" noProof="0" dirty="0" smtClean="0">
                  <a:ln>
                    <a:noFill/>
                  </a:ln>
                  <a:solidFill>
                    <a:schemeClr val="tx1"/>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V</a:t>
              </a:r>
              <a:r>
                <a:rPr kumimoji="0" lang="en-US" sz="2800" b="0" i="0" u="none" strike="noStrike" kern="1200" cap="none" spc="0" normalizeH="0" baseline="-25000" noProof="0" dirty="0" err="1" smtClean="0">
                  <a:ln>
                    <a:noFill/>
                  </a:ln>
                  <a:solidFill>
                    <a:schemeClr val="tx1"/>
                  </a:solidFill>
                  <a:effectLst/>
                  <a:uLnTx/>
                  <a:uFillTx/>
                  <a:latin typeface="+mn-lt"/>
                  <a:ea typeface="+mn-ea"/>
                  <a:cs typeface="+mn-cs"/>
                </a:rPr>
                <a:t>appl</a:t>
              </a:r>
              <a:r>
                <a:rPr kumimoji="0" lang="en-US" sz="2800" b="0" i="0" u="none" strike="noStrike" kern="1200" cap="none" spc="0" normalizeH="0" baseline="-25000" noProof="0" dirty="0" smtClean="0">
                  <a:ln>
                    <a:noFill/>
                  </a:ln>
                  <a:solidFill>
                    <a:schemeClr val="tx1"/>
                  </a:solidFill>
                  <a:effectLst/>
                  <a:uLnTx/>
                  <a:uFillTx/>
                  <a:latin typeface="+mn-lt"/>
                  <a:ea typeface="+mn-ea"/>
                  <a:cs typeface="+mn-cs"/>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(T/T</a:t>
              </a:r>
              <a:r>
                <a:rPr kumimoji="0" lang="en-US" sz="2800" b="0" i="0" u="none" strike="noStrike" kern="1200" cap="none" spc="0" normalizeH="0" baseline="-25000" noProof="0" dirty="0" smtClean="0">
                  <a:ln>
                    <a:noFill/>
                  </a:ln>
                  <a:solidFill>
                    <a:schemeClr val="tx1"/>
                  </a:solidFill>
                  <a:effectLst/>
                  <a:uLnTx/>
                  <a:uFillTx/>
                  <a:latin typeface="+mn-lt"/>
                  <a:ea typeface="+mn-ea"/>
                  <a:cs typeface="+mn-cs"/>
                </a:rPr>
                <a:t>0</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 (P</a:t>
              </a:r>
              <a:r>
                <a:rPr kumimoji="0" lang="en-US" sz="2800" b="0" i="0" u="none" strike="noStrike" kern="1200" cap="none" spc="0" normalizeH="0" baseline="-25000" noProof="0" dirty="0" smtClean="0">
                  <a:ln>
                    <a:noFill/>
                  </a:ln>
                  <a:solidFill>
                    <a:schemeClr val="tx1"/>
                  </a:solidFill>
                  <a:effectLst/>
                  <a:uLnTx/>
                  <a:uFillTx/>
                  <a:latin typeface="+mn-lt"/>
                  <a:ea typeface="+mn-ea"/>
                  <a:cs typeface="+mn-cs"/>
                </a:rPr>
                <a:t>0</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/P)</a:t>
              </a:r>
            </a:p>
            <a:p>
              <a:pPr marL="342900" marR="0" lvl="0" indent="-342900" algn="l" defTabSz="914400" rtl="0" eaLnBrk="1" fontAlgn="auto" latinLnBrk="0" hangingPunct="1">
                <a:lnSpc>
                  <a:spcPct val="65000"/>
                </a:lnSpc>
                <a:spcBef>
                  <a:spcPct val="20000"/>
                </a:spcBef>
                <a:spcAft>
                  <a:spcPts val="0"/>
                </a:spcAft>
                <a:buClrTx/>
                <a:buSzTx/>
                <a:buFont typeface="Monotype Sorts" pitchFamily="2" charset="2"/>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Dedicated manager and PVSS Command Conversion</a:t>
              </a:r>
              <a:endParaRPr kumimoji="0" lang="it-IT"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5" descr="hvadc"/>
            <p:cNvPicPr>
              <a:picLocks noChangeAspect="1" noChangeArrowheads="1"/>
            </p:cNvPicPr>
            <p:nvPr/>
          </p:nvPicPr>
          <p:blipFill>
            <a:blip r:embed="rId3" cstate="screen"/>
            <a:srcRect/>
            <a:stretch>
              <a:fillRect/>
            </a:stretch>
          </p:blipFill>
          <p:spPr bwMode="auto">
            <a:xfrm>
              <a:off x="6207125" y="2820988"/>
              <a:ext cx="3698875" cy="4037012"/>
            </a:xfrm>
            <a:prstGeom prst="rect">
              <a:avLst/>
            </a:prstGeom>
            <a:noFill/>
          </p:spPr>
        </p:pic>
        <p:sp>
          <p:nvSpPr>
            <p:cNvPr id="9" name="Rounded Rectangular Callout 13"/>
            <p:cNvSpPr>
              <a:spLocks noChangeArrowheads="1"/>
            </p:cNvSpPr>
            <p:nvPr/>
          </p:nvSpPr>
          <p:spPr bwMode="auto">
            <a:xfrm>
              <a:off x="8305800" y="2895600"/>
              <a:ext cx="1295400" cy="288925"/>
            </a:xfrm>
            <a:prstGeom prst="wedgeRoundRectCallout">
              <a:avLst>
                <a:gd name="adj1" fmla="val -22060"/>
                <a:gd name="adj2" fmla="val 164380"/>
                <a:gd name="adj3" fmla="val 16667"/>
              </a:avLst>
            </a:prstGeom>
            <a:solidFill>
              <a:srgbClr val="FFFF00"/>
            </a:solidFill>
            <a:ln w="9525" algn="ctr">
              <a:noFill/>
              <a:round/>
              <a:headEnd/>
              <a:tailEnd/>
            </a:ln>
          </p:spPr>
          <p:txBody>
            <a:bodyPr>
              <a:spAutoFit/>
            </a:bodyPr>
            <a:lstStyle/>
            <a:p>
              <a:pPr>
                <a:lnSpc>
                  <a:spcPct val="100000"/>
                </a:lnSpc>
                <a:spcBef>
                  <a:spcPct val="0"/>
                </a:spcBef>
                <a:spcAft>
                  <a:spcPct val="0"/>
                </a:spcAft>
                <a:buClr>
                  <a:srgbClr val="CC00CC"/>
                </a:buClr>
                <a:buSzPct val="60000"/>
                <a:buFont typeface="Wingdings" pitchFamily="2" charset="2"/>
                <a:buNone/>
              </a:pPr>
              <a:r>
                <a:rPr kumimoji="0" lang="en-US" sz="1200">
                  <a:solidFill>
                    <a:srgbClr val="000000"/>
                  </a:solidFill>
                  <a:latin typeface="Helvetica"/>
                  <a:ea typeface="MS PGothic" pitchFamily="34" charset="-128"/>
                </a:rPr>
                <a:t>Atm. Pressure</a:t>
              </a:r>
            </a:p>
          </p:txBody>
        </p:sp>
        <p:sp>
          <p:nvSpPr>
            <p:cNvPr id="10" name="Rounded Rectangular Callout 13"/>
            <p:cNvSpPr>
              <a:spLocks noChangeArrowheads="1"/>
            </p:cNvSpPr>
            <p:nvPr/>
          </p:nvSpPr>
          <p:spPr bwMode="auto">
            <a:xfrm>
              <a:off x="6629400" y="3048000"/>
              <a:ext cx="1371600" cy="288925"/>
            </a:xfrm>
            <a:prstGeom prst="wedgeRoundRectCallout">
              <a:avLst>
                <a:gd name="adj1" fmla="val 59722"/>
                <a:gd name="adj2" fmla="val 149449"/>
                <a:gd name="adj3" fmla="val 16667"/>
              </a:avLst>
            </a:prstGeom>
            <a:solidFill>
              <a:srgbClr val="FFFF00"/>
            </a:solidFill>
            <a:ln w="9525" algn="ctr">
              <a:noFill/>
              <a:round/>
              <a:headEnd/>
              <a:tailEnd/>
            </a:ln>
          </p:spPr>
          <p:txBody>
            <a:bodyPr>
              <a:spAutoFit/>
            </a:bodyPr>
            <a:lstStyle/>
            <a:p>
              <a:pPr>
                <a:lnSpc>
                  <a:spcPct val="100000"/>
                </a:lnSpc>
                <a:spcBef>
                  <a:spcPct val="0"/>
                </a:spcBef>
                <a:spcAft>
                  <a:spcPct val="0"/>
                </a:spcAft>
                <a:buClr>
                  <a:srgbClr val="CC00CC"/>
                </a:buClr>
                <a:buSzPct val="60000"/>
                <a:buFont typeface="Wingdings" pitchFamily="2" charset="2"/>
                <a:buNone/>
              </a:pPr>
              <a:r>
                <a:rPr kumimoji="0" lang="en-US" sz="1200">
                  <a:solidFill>
                    <a:srgbClr val="000000"/>
                  </a:solidFill>
                  <a:latin typeface="Helvetica"/>
                  <a:ea typeface="MS PGothic" pitchFamily="34" charset="-128"/>
                </a:rPr>
                <a:t>Corrected HV </a:t>
              </a:r>
            </a:p>
          </p:txBody>
        </p:sp>
        <p:pic>
          <p:nvPicPr>
            <p:cNvPr id="11" name="Picture 8" descr="t"/>
            <p:cNvPicPr>
              <a:picLocks noChangeAspect="1" noChangeArrowheads="1"/>
            </p:cNvPicPr>
            <p:nvPr/>
          </p:nvPicPr>
          <p:blipFill>
            <a:blip r:embed="rId4" cstate="screen"/>
            <a:srcRect/>
            <a:stretch>
              <a:fillRect/>
            </a:stretch>
          </p:blipFill>
          <p:spPr bwMode="auto">
            <a:xfrm>
              <a:off x="6324600" y="5438775"/>
              <a:ext cx="1990725" cy="1419225"/>
            </a:xfrm>
            <a:prstGeom prst="rect">
              <a:avLst/>
            </a:prstGeom>
            <a:noFill/>
          </p:spPr>
        </p:pic>
        <p:sp>
          <p:nvSpPr>
            <p:cNvPr id="12" name="Rounded Rectangular Callout 13"/>
            <p:cNvSpPr>
              <a:spLocks noChangeArrowheads="1"/>
            </p:cNvSpPr>
            <p:nvPr/>
          </p:nvSpPr>
          <p:spPr bwMode="auto">
            <a:xfrm>
              <a:off x="6477000" y="4953000"/>
              <a:ext cx="1371600" cy="485775"/>
            </a:xfrm>
            <a:prstGeom prst="wedgeRoundRectCallout">
              <a:avLst>
                <a:gd name="adj1" fmla="val -2315"/>
                <a:gd name="adj2" fmla="val 170259"/>
                <a:gd name="adj3" fmla="val 16667"/>
              </a:avLst>
            </a:prstGeom>
            <a:solidFill>
              <a:srgbClr val="FFFF00"/>
            </a:solidFill>
            <a:ln w="9525" algn="ctr">
              <a:noFill/>
              <a:round/>
              <a:headEnd/>
              <a:tailEnd/>
            </a:ln>
          </p:spPr>
          <p:txBody>
            <a:bodyPr>
              <a:spAutoFit/>
            </a:bodyPr>
            <a:lstStyle/>
            <a:p>
              <a:pPr>
                <a:lnSpc>
                  <a:spcPct val="100000"/>
                </a:lnSpc>
                <a:spcBef>
                  <a:spcPct val="0"/>
                </a:spcBef>
                <a:spcAft>
                  <a:spcPct val="0"/>
                </a:spcAft>
                <a:buClr>
                  <a:srgbClr val="CC00CC"/>
                </a:buClr>
                <a:buSzPct val="60000"/>
                <a:buFont typeface="Wingdings" pitchFamily="2" charset="2"/>
                <a:buNone/>
              </a:pPr>
              <a:r>
                <a:rPr kumimoji="0" lang="en-US" sz="1200">
                  <a:solidFill>
                    <a:srgbClr val="000000"/>
                  </a:solidFill>
                  <a:latin typeface="Helvetica"/>
                  <a:ea typeface="MS PGothic" pitchFamily="34" charset="-128"/>
                </a:rPr>
                <a:t>Temperature Sensors </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smtClean="0">
                <a:effectLst/>
              </a:rPr>
              <a:t>Monitoring and calibration of </a:t>
            </a:r>
            <a:r>
              <a:rPr lang="pt-BR" sz="2400" dirty="0" smtClean="0">
                <a:effectLst/>
              </a:rPr>
              <a:t>ATLAS RPC detector via DCS</a:t>
            </a:r>
            <a:br>
              <a:rPr lang="pt-BR" sz="2400" dirty="0" smtClean="0">
                <a:effectLst/>
              </a:rPr>
            </a:br>
            <a:r>
              <a:rPr lang="en-SG" sz="2400" dirty="0" smtClean="0">
                <a:solidFill>
                  <a:srgbClr val="00B050"/>
                </a:solidFill>
                <a:effectLst/>
              </a:rPr>
              <a:t>Marcello </a:t>
            </a:r>
            <a:r>
              <a:rPr lang="en-SG" sz="2400" dirty="0" err="1" smtClean="0">
                <a:solidFill>
                  <a:srgbClr val="00B050"/>
                </a:solidFill>
                <a:effectLst/>
              </a:rPr>
              <a:t>Bindi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28</a:t>
            </a:fld>
            <a:endParaRPr lang="en-SG" dirty="0"/>
          </a:p>
        </p:txBody>
      </p:sp>
      <p:pic>
        <p:nvPicPr>
          <p:cNvPr id="3074" name="Picture 2"/>
          <p:cNvPicPr>
            <a:picLocks noChangeAspect="1" noChangeArrowheads="1"/>
          </p:cNvPicPr>
          <p:nvPr/>
        </p:nvPicPr>
        <p:blipFill>
          <a:blip r:embed="rId2" cstate="screen"/>
          <a:srcRect/>
          <a:stretch>
            <a:fillRect/>
          </a:stretch>
        </p:blipFill>
        <p:spPr bwMode="auto">
          <a:xfrm>
            <a:off x="998117" y="1071546"/>
            <a:ext cx="7147766" cy="53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29</a:t>
            </a:fld>
            <a:endParaRPr lang="en-SG" dirty="0"/>
          </a:p>
        </p:txBody>
      </p:sp>
      <p:pic>
        <p:nvPicPr>
          <p:cNvPr id="4098" name="Picture 2"/>
          <p:cNvPicPr>
            <a:picLocks noChangeAspect="1" noChangeArrowheads="1"/>
          </p:cNvPicPr>
          <p:nvPr/>
        </p:nvPicPr>
        <p:blipFill>
          <a:blip r:embed="rId2" cstate="screen"/>
          <a:srcRect/>
          <a:stretch>
            <a:fillRect/>
          </a:stretch>
        </p:blipFill>
        <p:spPr bwMode="auto">
          <a:xfrm>
            <a:off x="455229" y="142852"/>
            <a:ext cx="8233542" cy="61788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RPCs at GSI</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3</a:t>
            </a:fld>
            <a:endParaRPr lang="en-SG" dirty="0"/>
          </a:p>
        </p:txBody>
      </p:sp>
      <p:pic>
        <p:nvPicPr>
          <p:cNvPr id="6" name="Picture 2"/>
          <p:cNvPicPr>
            <a:picLocks noChangeAspect="1" noChangeArrowheads="1"/>
          </p:cNvPicPr>
          <p:nvPr/>
        </p:nvPicPr>
        <p:blipFill>
          <a:blip r:embed="rId2" cstate="screen"/>
          <a:srcRect/>
          <a:stretch>
            <a:fillRect/>
          </a:stretch>
        </p:blipFill>
        <p:spPr bwMode="auto">
          <a:xfrm>
            <a:off x="71406" y="2071678"/>
            <a:ext cx="4500000" cy="4341534"/>
          </a:xfrm>
          <a:prstGeom prst="rect">
            <a:avLst/>
          </a:prstGeom>
          <a:noFill/>
          <a:ln w="9525">
            <a:noFill/>
            <a:miter lim="800000"/>
            <a:headEnd/>
            <a:tailEnd/>
          </a:ln>
        </p:spPr>
      </p:pic>
      <p:sp>
        <p:nvSpPr>
          <p:cNvPr id="7" name="TextBox 6"/>
          <p:cNvSpPr txBox="1"/>
          <p:nvPr/>
        </p:nvSpPr>
        <p:spPr>
          <a:xfrm>
            <a:off x="72000" y="785794"/>
            <a:ext cx="8460000" cy="830997"/>
          </a:xfrm>
          <a:prstGeom prst="rect">
            <a:avLst/>
          </a:prstGeom>
          <a:noFill/>
        </p:spPr>
        <p:txBody>
          <a:bodyPr wrap="square" rtlCol="0">
            <a:spAutoFit/>
          </a:bodyPr>
          <a:lstStyle/>
          <a:p>
            <a:pPr>
              <a:buSzPct val="90000"/>
              <a:buFont typeface="Wingdings" pitchFamily="2" charset="2"/>
              <a:buChar char="v"/>
            </a:pPr>
            <a:r>
              <a:rPr lang="en-US" sz="2400" dirty="0" err="1" smtClean="0">
                <a:solidFill>
                  <a:srgbClr val="00B050"/>
                </a:solidFill>
              </a:rPr>
              <a:t>Pestov</a:t>
            </a:r>
            <a:r>
              <a:rPr lang="en-US" sz="2400" dirty="0" smtClean="0">
                <a:solidFill>
                  <a:srgbClr val="00B050"/>
                </a:solidFill>
              </a:rPr>
              <a:t> spark counters development for ALICE experiment during 1995-2000</a:t>
            </a:r>
            <a:endParaRPr lang="en-SG" sz="2800" dirty="0">
              <a:solidFill>
                <a:srgbClr val="00B050"/>
              </a:solidFill>
            </a:endParaRPr>
          </a:p>
        </p:txBody>
      </p:sp>
      <p:pic>
        <p:nvPicPr>
          <p:cNvPr id="8" name="Picture 2"/>
          <p:cNvPicPr>
            <a:picLocks noChangeAspect="1" noChangeArrowheads="1"/>
          </p:cNvPicPr>
          <p:nvPr/>
        </p:nvPicPr>
        <p:blipFill>
          <a:blip r:embed="rId3" cstate="screen"/>
          <a:srcRect/>
          <a:stretch>
            <a:fillRect/>
          </a:stretch>
        </p:blipFill>
        <p:spPr bwMode="auto">
          <a:xfrm>
            <a:off x="4572000" y="1473950"/>
            <a:ext cx="4500000" cy="489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49155"/>
            <a:ext cx="9000000" cy="1200329"/>
          </a:xfrm>
          <a:solidFill>
            <a:srgbClr val="FFFF00"/>
          </a:solidFill>
        </p:spPr>
        <p:txBody>
          <a:bodyPr/>
          <a:lstStyle/>
          <a:p>
            <a:r>
              <a:rPr lang="en-US" sz="2400" dirty="0" smtClean="0">
                <a:effectLst/>
              </a:rPr>
              <a:t>Offline monitoring and data quality of the ATLAS Resistive Plate chambers  at CERN Tier-0 facility</a:t>
            </a:r>
            <a:r>
              <a:rPr lang="en-US" sz="2400" dirty="0" smtClean="0">
                <a:solidFill>
                  <a:schemeClr val="tx2">
                    <a:lumMod val="75000"/>
                  </a:schemeClr>
                </a:solidFill>
                <a:effectLst/>
              </a:rPr>
              <a:t/>
            </a:r>
            <a:br>
              <a:rPr lang="en-US" sz="2400" dirty="0" smtClean="0">
                <a:solidFill>
                  <a:schemeClr val="tx2">
                    <a:lumMod val="75000"/>
                  </a:schemeClr>
                </a:solidFill>
                <a:effectLst/>
              </a:rPr>
            </a:br>
            <a:r>
              <a:rPr lang="en-US" sz="2400" dirty="0" smtClean="0">
                <a:solidFill>
                  <a:srgbClr val="00B050"/>
                </a:solidFill>
                <a:effectLst/>
              </a:rPr>
              <a:t>Angelo </a:t>
            </a:r>
            <a:r>
              <a:rPr lang="en-US" sz="2400" dirty="0" err="1" smtClean="0">
                <a:solidFill>
                  <a:srgbClr val="00B050"/>
                </a:solidFill>
                <a:effectLst/>
              </a:rPr>
              <a:t>Guida</a:t>
            </a:r>
            <a:endParaRPr lang="en-SG" sz="2400" dirty="0" smtClean="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30</a:t>
            </a:fld>
            <a:endParaRPr lang="en-SG" dirty="0"/>
          </a:p>
        </p:txBody>
      </p:sp>
      <p:pic>
        <p:nvPicPr>
          <p:cNvPr id="6" name="Picture 29" descr="plot_splash_b1_nuovo.gif"/>
          <p:cNvPicPr>
            <a:picLocks noChangeAspect="1"/>
          </p:cNvPicPr>
          <p:nvPr/>
        </p:nvPicPr>
        <p:blipFill>
          <a:blip r:embed="rId2" cstate="screen"/>
          <a:srcRect/>
          <a:stretch>
            <a:fillRect/>
          </a:stretch>
        </p:blipFill>
        <p:spPr bwMode="auto">
          <a:xfrm>
            <a:off x="72000" y="1260000"/>
            <a:ext cx="4808538" cy="2643188"/>
          </a:xfrm>
          <a:prstGeom prst="rect">
            <a:avLst/>
          </a:prstGeom>
          <a:noFill/>
          <a:ln w="9525">
            <a:noFill/>
            <a:miter lim="800000"/>
            <a:headEnd/>
            <a:tailEnd/>
          </a:ln>
        </p:spPr>
      </p:pic>
      <p:pic>
        <p:nvPicPr>
          <p:cNvPr id="7" name="Picture 7" descr="plot_scan_CS_sec13_BO.gif"/>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4904401" y="1260000"/>
            <a:ext cx="4025317" cy="2709854"/>
          </a:xfrm>
          <a:prstGeom prst="rect">
            <a:avLst/>
          </a:prstGeom>
          <a:noFill/>
          <a:ln w="9525">
            <a:noFill/>
            <a:miter lim="800000"/>
            <a:headEnd/>
            <a:tailEnd/>
          </a:ln>
        </p:spPr>
      </p:pic>
      <p:pic>
        <p:nvPicPr>
          <p:cNvPr id="8" name="Picture 5" descr="C:\Documents and Settings\Michele Bianco\Desktop\NewPlots_forApproval\CS_Sector_Ver.gif"/>
          <p:cNvPicPr>
            <a:picLocks noChangeAspect="1" noChangeArrowheads="1"/>
          </p:cNvPicPr>
          <p:nvPr/>
        </p:nvPicPr>
        <p:blipFill>
          <a:blip r:embed="rId4" cstate="screen"/>
          <a:srcRect/>
          <a:stretch>
            <a:fillRect/>
          </a:stretch>
        </p:blipFill>
        <p:spPr bwMode="auto">
          <a:xfrm>
            <a:off x="5500694" y="3960000"/>
            <a:ext cx="2925106" cy="2520000"/>
          </a:xfrm>
          <a:prstGeom prst="rect">
            <a:avLst/>
          </a:prstGeom>
          <a:noFill/>
          <a:ln w="9525">
            <a:noFill/>
            <a:miter lim="800000"/>
            <a:headEnd/>
            <a:tailEnd/>
          </a:ln>
        </p:spPr>
      </p:pic>
      <p:pic>
        <p:nvPicPr>
          <p:cNvPr id="9" name="Picture 6" descr="C:\Documents and Settings\Michele Bianco\Desktop\NewPlots_forApproval\CS_Sector_Hor.gif"/>
          <p:cNvPicPr>
            <a:picLocks noChangeAspect="1" noChangeArrowheads="1"/>
          </p:cNvPicPr>
          <p:nvPr/>
        </p:nvPicPr>
        <p:blipFill>
          <a:blip r:embed="rId5" cstate="screen"/>
          <a:srcRect/>
          <a:stretch>
            <a:fillRect/>
          </a:stretch>
        </p:blipFill>
        <p:spPr bwMode="auto">
          <a:xfrm>
            <a:off x="857819" y="3960000"/>
            <a:ext cx="2844085" cy="25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31</a:t>
            </a:fld>
            <a:endParaRPr lang="en-SG" dirty="0"/>
          </a:p>
        </p:txBody>
      </p:sp>
      <p:grpSp>
        <p:nvGrpSpPr>
          <p:cNvPr id="4" name="Group 16"/>
          <p:cNvGrpSpPr>
            <a:grpSpLocks/>
          </p:cNvGrpSpPr>
          <p:nvPr/>
        </p:nvGrpSpPr>
        <p:grpSpPr bwMode="auto">
          <a:xfrm>
            <a:off x="0" y="214290"/>
            <a:ext cx="4320007" cy="2752945"/>
            <a:chOff x="3214678" y="785794"/>
            <a:chExt cx="4320007" cy="2752966"/>
          </a:xfrm>
        </p:grpSpPr>
        <p:pic>
          <p:nvPicPr>
            <p:cNvPr id="5" name="Picture 10" descr="plot_singlePanelPlateauEff_EtaPhi.gif"/>
            <p:cNvPicPr>
              <a:picLocks noChangeAspect="1"/>
            </p:cNvPicPr>
            <p:nvPr/>
          </p:nvPicPr>
          <p:blipFill>
            <a:blip r:embed="rId2" cstate="screen">
              <a:clrChange>
                <a:clrFrom>
                  <a:srgbClr val="FFFFFF"/>
                </a:clrFrom>
                <a:clrTo>
                  <a:srgbClr val="FFFFFF">
                    <a:alpha val="0"/>
                  </a:srgbClr>
                </a:clrTo>
              </a:clrChange>
            </a:blip>
            <a:srcRect b="11363"/>
            <a:stretch>
              <a:fillRect/>
            </a:stretch>
          </p:blipFill>
          <p:spPr bwMode="auto">
            <a:xfrm>
              <a:off x="3214678" y="785794"/>
              <a:ext cx="4320007" cy="2752966"/>
            </a:xfrm>
            <a:prstGeom prst="rect">
              <a:avLst/>
            </a:prstGeom>
            <a:noFill/>
            <a:ln w="9525">
              <a:noFill/>
              <a:miter lim="800000"/>
              <a:headEnd/>
              <a:tailEnd/>
            </a:ln>
          </p:spPr>
        </p:pic>
        <p:pic>
          <p:nvPicPr>
            <p:cNvPr id="7" name="Picture 15" descr="c1.gif"/>
            <p:cNvPicPr>
              <a:picLocks noChangeAspect="1"/>
            </p:cNvPicPr>
            <p:nvPr/>
          </p:nvPicPr>
          <p:blipFill>
            <a:blip r:embed="rId3" cstate="screen">
              <a:clrChange>
                <a:clrFrom>
                  <a:srgbClr val="FFFFFF"/>
                </a:clrFrom>
                <a:clrTo>
                  <a:srgbClr val="FFFFFF">
                    <a:alpha val="0"/>
                  </a:srgbClr>
                </a:clrTo>
              </a:clrChange>
            </a:blip>
            <a:srcRect t="51820" r="58578" b="17233"/>
            <a:stretch>
              <a:fillRect/>
            </a:stretch>
          </p:blipFill>
          <p:spPr bwMode="auto">
            <a:xfrm>
              <a:off x="3857621" y="1785926"/>
              <a:ext cx="2000264" cy="1006059"/>
            </a:xfrm>
            <a:prstGeom prst="rect">
              <a:avLst/>
            </a:prstGeom>
            <a:noFill/>
            <a:ln w="9525">
              <a:noFill/>
              <a:miter lim="800000"/>
              <a:headEnd/>
              <a:tailEnd/>
            </a:ln>
          </p:spPr>
        </p:pic>
      </p:grpSp>
      <p:pic>
        <p:nvPicPr>
          <p:cNvPr id="8" name="Picture 9" descr="equazi"/>
          <p:cNvPicPr>
            <a:picLocks noChangeAspect="1" noChangeArrowheads="1"/>
          </p:cNvPicPr>
          <p:nvPr/>
        </p:nvPicPr>
        <p:blipFill>
          <a:blip r:embed="rId4" cstate="screen"/>
          <a:srcRect/>
          <a:stretch>
            <a:fillRect/>
          </a:stretch>
        </p:blipFill>
        <p:spPr bwMode="auto">
          <a:xfrm>
            <a:off x="928662" y="3143248"/>
            <a:ext cx="2786063" cy="1114425"/>
          </a:xfrm>
          <a:prstGeom prst="rect">
            <a:avLst/>
          </a:prstGeom>
          <a:noFill/>
          <a:ln w="9525">
            <a:solidFill>
              <a:srgbClr val="0033CC"/>
            </a:solidFill>
            <a:miter lim="800000"/>
            <a:headEnd/>
            <a:tailEnd/>
          </a:ln>
        </p:spPr>
      </p:pic>
      <p:pic>
        <p:nvPicPr>
          <p:cNvPr id="9" name="Picture 9" descr="equazi"/>
          <p:cNvPicPr>
            <a:picLocks noChangeAspect="1" noChangeArrowheads="1"/>
          </p:cNvPicPr>
          <p:nvPr/>
        </p:nvPicPr>
        <p:blipFill>
          <a:blip r:embed="rId4" cstate="screen"/>
          <a:srcRect/>
          <a:stretch>
            <a:fillRect/>
          </a:stretch>
        </p:blipFill>
        <p:spPr bwMode="auto">
          <a:xfrm>
            <a:off x="5929322" y="3214686"/>
            <a:ext cx="2592388" cy="1036637"/>
          </a:xfrm>
          <a:prstGeom prst="rect">
            <a:avLst/>
          </a:prstGeom>
          <a:noFill/>
          <a:ln w="9525">
            <a:solidFill>
              <a:srgbClr val="0033CC"/>
            </a:solidFill>
            <a:miter lim="800000"/>
            <a:headEnd/>
            <a:tailEnd/>
          </a:ln>
        </p:spPr>
      </p:pic>
      <p:pic>
        <p:nvPicPr>
          <p:cNvPr id="10" name="Picture 9" descr="plot_singlegapPlateauEff.gif"/>
          <p:cNvPicPr>
            <a:picLocks noChangeAspect="1"/>
          </p:cNvPicPr>
          <p:nvPr/>
        </p:nvPicPr>
        <p:blipFill>
          <a:blip r:embed="rId5" cstate="screen">
            <a:clrChange>
              <a:clrFrom>
                <a:srgbClr val="FFFFFF"/>
              </a:clrFrom>
              <a:clrTo>
                <a:srgbClr val="FFFFFF">
                  <a:alpha val="0"/>
                </a:srgbClr>
              </a:clrTo>
            </a:clrChange>
          </a:blip>
          <a:srcRect/>
          <a:stretch>
            <a:fillRect/>
          </a:stretch>
        </p:blipFill>
        <p:spPr bwMode="auto">
          <a:xfrm>
            <a:off x="4824000" y="214290"/>
            <a:ext cx="4320000" cy="2908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34015"/>
            <a:ext cx="9000000" cy="1200329"/>
          </a:xfrm>
          <a:solidFill>
            <a:srgbClr val="FFFF00"/>
          </a:solidFill>
        </p:spPr>
        <p:txBody>
          <a:bodyPr/>
          <a:lstStyle/>
          <a:p>
            <a:r>
              <a:rPr lang="en-SG" sz="2400" dirty="0" smtClean="0">
                <a:effectLst/>
              </a:rPr>
              <a:t>Commissioning and first operational experience of the </a:t>
            </a:r>
            <a:br>
              <a:rPr lang="en-SG" sz="2400" dirty="0" smtClean="0">
                <a:effectLst/>
              </a:rPr>
            </a:br>
            <a:r>
              <a:rPr lang="en-SG" sz="2400" dirty="0" smtClean="0">
                <a:effectLst/>
              </a:rPr>
              <a:t>CMS RPC Detector Control System at LHC</a:t>
            </a:r>
            <a:br>
              <a:rPr lang="en-SG" sz="2400" dirty="0" smtClean="0">
                <a:effectLst/>
              </a:rPr>
            </a:br>
            <a:r>
              <a:rPr lang="en-SG" sz="2400" dirty="0" smtClean="0">
                <a:solidFill>
                  <a:srgbClr val="00B050"/>
                </a:solidFill>
                <a:effectLst/>
              </a:rPr>
              <a:t> Giovanni </a:t>
            </a:r>
            <a:r>
              <a:rPr lang="en-SG" sz="2400" dirty="0" err="1" smtClean="0">
                <a:solidFill>
                  <a:srgbClr val="00B050"/>
                </a:solidFill>
                <a:effectLst/>
              </a:rPr>
              <a:t>Polese</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32</a:t>
            </a:fld>
            <a:endParaRPr lang="en-SG" dirty="0"/>
          </a:p>
        </p:txBody>
      </p:sp>
      <p:pic>
        <p:nvPicPr>
          <p:cNvPr id="5122" name="Picture 2"/>
          <p:cNvPicPr>
            <a:picLocks noChangeAspect="1" noChangeArrowheads="1"/>
          </p:cNvPicPr>
          <p:nvPr/>
        </p:nvPicPr>
        <p:blipFill>
          <a:blip r:embed="rId2" cstate="screen"/>
          <a:srcRect/>
          <a:stretch>
            <a:fillRect/>
          </a:stretch>
        </p:blipFill>
        <p:spPr bwMode="auto">
          <a:xfrm>
            <a:off x="1094078" y="1285860"/>
            <a:ext cx="6955844" cy="52149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33</a:t>
            </a:fld>
            <a:endParaRPr lang="en-SG" dirty="0"/>
          </a:p>
        </p:txBody>
      </p:sp>
      <p:pic>
        <p:nvPicPr>
          <p:cNvPr id="6146" name="Picture 2"/>
          <p:cNvPicPr>
            <a:picLocks noChangeAspect="1" noChangeArrowheads="1"/>
          </p:cNvPicPr>
          <p:nvPr/>
        </p:nvPicPr>
        <p:blipFill>
          <a:blip r:embed="rId2" cstate="screen"/>
          <a:srcRect/>
          <a:stretch>
            <a:fillRect/>
          </a:stretch>
        </p:blipFill>
        <p:spPr bwMode="auto">
          <a:xfrm>
            <a:off x="360000" y="176213"/>
            <a:ext cx="8424000" cy="6315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34</a:t>
            </a:fld>
            <a:endParaRPr lang="en-SG" dirty="0"/>
          </a:p>
        </p:txBody>
      </p:sp>
      <p:pic>
        <p:nvPicPr>
          <p:cNvPr id="7170" name="Picture 2"/>
          <p:cNvPicPr>
            <a:picLocks noChangeAspect="1" noChangeArrowheads="1"/>
          </p:cNvPicPr>
          <p:nvPr/>
        </p:nvPicPr>
        <p:blipFill>
          <a:blip r:embed="rId2" cstate="screen"/>
          <a:srcRect/>
          <a:stretch>
            <a:fillRect/>
          </a:stretch>
        </p:blipFill>
        <p:spPr bwMode="auto">
          <a:xfrm>
            <a:off x="342000" y="176213"/>
            <a:ext cx="8460000" cy="63426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35</a:t>
            </a:fld>
            <a:endParaRPr lang="en-SG" dirty="0"/>
          </a:p>
        </p:txBody>
      </p:sp>
      <p:pic>
        <p:nvPicPr>
          <p:cNvPr id="8194" name="Picture 2"/>
          <p:cNvPicPr>
            <a:picLocks noChangeAspect="1" noChangeArrowheads="1"/>
          </p:cNvPicPr>
          <p:nvPr/>
        </p:nvPicPr>
        <p:blipFill>
          <a:blip r:embed="rId2" cstate="screen"/>
          <a:srcRect/>
          <a:stretch>
            <a:fillRect/>
          </a:stretch>
        </p:blipFill>
        <p:spPr bwMode="auto">
          <a:xfrm>
            <a:off x="324000" y="71414"/>
            <a:ext cx="8496000" cy="63696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00" y="97673"/>
            <a:ext cx="9000000" cy="830997"/>
          </a:xfrm>
          <a:solidFill>
            <a:srgbClr val="FFFF00"/>
          </a:solidFill>
        </p:spPr>
        <p:txBody>
          <a:bodyPr/>
          <a:lstStyle/>
          <a:p>
            <a:r>
              <a:rPr lang="en-US" sz="2400" dirty="0" smtClean="0">
                <a:effectLst/>
                <a:ea typeface="Arial Unicode MS" pitchFamily="34" charset="-128"/>
                <a:cs typeface="Arial Unicode MS" pitchFamily="34" charset="-128"/>
              </a:rPr>
              <a:t>Performance of the CMS RPC L1 Trigger with cosmic ray data</a:t>
            </a:r>
            <a:r>
              <a:rPr lang="en-US" dirty="0" smtClean="0">
                <a:solidFill>
                  <a:srgbClr val="002060"/>
                </a:solidFill>
                <a:ea typeface="Arial Unicode MS" pitchFamily="34" charset="-128"/>
                <a:cs typeface="Arial Unicode MS" pitchFamily="34" charset="-128"/>
              </a:rPr>
              <a:t/>
            </a:r>
            <a:br>
              <a:rPr lang="en-US" dirty="0" smtClean="0">
                <a:solidFill>
                  <a:srgbClr val="002060"/>
                </a:solidFill>
                <a:ea typeface="Arial Unicode MS" pitchFamily="34" charset="-128"/>
                <a:cs typeface="Arial Unicode MS" pitchFamily="34" charset="-128"/>
              </a:rPr>
            </a:br>
            <a:r>
              <a:rPr lang="en-US" sz="2400" dirty="0" smtClean="0">
                <a:solidFill>
                  <a:srgbClr val="00B050"/>
                </a:solidFill>
                <a:effectLst/>
                <a:ea typeface="Arial Unicode MS" pitchFamily="34" charset="-128"/>
                <a:cs typeface="Arial Unicode MS" pitchFamily="34" charset="-128"/>
              </a:rPr>
              <a:t>A.</a:t>
            </a:r>
            <a:r>
              <a:rPr lang="it-IT" sz="2400" dirty="0" smtClean="0">
                <a:solidFill>
                  <a:srgbClr val="00B050"/>
                </a:solidFill>
                <a:effectLst/>
              </a:rPr>
              <a:t>Orso M. Iorio</a:t>
            </a:r>
            <a:endParaRPr lang="en-SG" dirty="0">
              <a:solidFill>
                <a:srgbClr val="00B050"/>
              </a:solidFill>
              <a:effectLst/>
            </a:endParaRPr>
          </a:p>
        </p:txBody>
      </p:sp>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36</a:t>
            </a:fld>
            <a:endParaRPr lang="en-SG" dirty="0"/>
          </a:p>
        </p:txBody>
      </p:sp>
      <p:sp>
        <p:nvSpPr>
          <p:cNvPr id="6" name="Rectangle 3"/>
          <p:cNvSpPr>
            <a:spLocks noChangeArrowheads="1"/>
          </p:cNvSpPr>
          <p:nvPr/>
        </p:nvSpPr>
        <p:spPr bwMode="auto">
          <a:xfrm>
            <a:off x="1258888" y="2120889"/>
            <a:ext cx="7885112" cy="431800"/>
          </a:xfrm>
          <a:prstGeom prst="rect">
            <a:avLst/>
          </a:prstGeom>
          <a:gradFill rotWithShape="1">
            <a:gsLst>
              <a:gs pos="0">
                <a:schemeClr val="accent1"/>
              </a:gs>
              <a:gs pos="100000">
                <a:schemeClr val="bg1"/>
              </a:gs>
            </a:gsLst>
            <a:lin ang="0" scaled="1"/>
          </a:gradFill>
          <a:ln w="0">
            <a:noFill/>
            <a:miter lim="800000"/>
            <a:headEnd/>
            <a:tailEnd/>
          </a:ln>
        </p:spPr>
        <p:txBody>
          <a:bodyPr wrap="none" anchor="ctr"/>
          <a:lstStyle/>
          <a:p>
            <a:pPr algn="ctr"/>
            <a:endParaRPr lang="en-US" sz="3200" i="1">
              <a:solidFill>
                <a:srgbClr val="FF0000"/>
              </a:solidFill>
              <a:latin typeface="Arial Unicode MS" pitchFamily="34" charset="-128"/>
            </a:endParaRPr>
          </a:p>
        </p:txBody>
      </p:sp>
      <p:sp>
        <p:nvSpPr>
          <p:cNvPr id="8" name="Text Box 4"/>
          <p:cNvSpPr txBox="1">
            <a:spLocks noChangeArrowheads="1"/>
          </p:cNvSpPr>
          <p:nvPr/>
        </p:nvSpPr>
        <p:spPr bwMode="auto">
          <a:xfrm>
            <a:off x="0" y="2073264"/>
            <a:ext cx="9685338" cy="461963"/>
          </a:xfrm>
          <a:prstGeom prst="rect">
            <a:avLst/>
          </a:prstGeom>
          <a:noFill/>
          <a:ln w="9525">
            <a:noFill/>
            <a:miter lim="800000"/>
            <a:headEnd/>
            <a:tailEnd/>
          </a:ln>
        </p:spPr>
        <p:txBody>
          <a:bodyPr>
            <a:spAutoFit/>
          </a:bodyPr>
          <a:lstStyle/>
          <a:p>
            <a:pPr algn="ctr"/>
            <a:r>
              <a:rPr lang="it-IT" sz="2400" b="1" i="1" dirty="0">
                <a:solidFill>
                  <a:srgbClr val="000000"/>
                </a:solidFill>
                <a:latin typeface="Times New Roman" pitchFamily="18" charset="0"/>
                <a:cs typeface="Times New Roman" pitchFamily="18" charset="0"/>
                <a:sym typeface="Wingdings" pitchFamily="2" charset="2"/>
              </a:rPr>
              <a:t>The L1 CMS Muon Trigger: requirements</a:t>
            </a:r>
          </a:p>
        </p:txBody>
      </p:sp>
      <p:sp>
        <p:nvSpPr>
          <p:cNvPr id="9" name="Text Box 44"/>
          <p:cNvSpPr txBox="1">
            <a:spLocks noChangeArrowheads="1"/>
          </p:cNvSpPr>
          <p:nvPr/>
        </p:nvSpPr>
        <p:spPr bwMode="auto">
          <a:xfrm>
            <a:off x="142844" y="2857496"/>
            <a:ext cx="8429625" cy="2862322"/>
          </a:xfrm>
          <a:prstGeom prst="rect">
            <a:avLst/>
          </a:prstGeom>
          <a:noFill/>
          <a:ln w="9525">
            <a:noFill/>
            <a:miter lim="800000"/>
            <a:headEnd/>
            <a:tailEnd/>
          </a:ln>
        </p:spPr>
        <p:txBody>
          <a:bodyPr>
            <a:spAutoFit/>
          </a:bodyPr>
          <a:lstStyle/>
          <a:p>
            <a:pPr>
              <a:spcBef>
                <a:spcPct val="50000"/>
              </a:spcBef>
            </a:pPr>
            <a:r>
              <a:rPr lang="it-IT" sz="2400" dirty="0">
                <a:latin typeface="Arial Unicode MS" pitchFamily="34" charset="-128"/>
                <a:ea typeface="Arial Unicode MS" pitchFamily="34" charset="-128"/>
                <a:cs typeface="Arial Unicode MS" pitchFamily="34" charset="-128"/>
              </a:rPr>
              <a:t>The CMS Level 1 Muon Trigger </a:t>
            </a:r>
            <a:r>
              <a:rPr lang="it-IT" sz="2400" dirty="0">
                <a:solidFill>
                  <a:srgbClr val="FF0000"/>
                </a:solidFill>
                <a:latin typeface="Arial Unicode MS" pitchFamily="34" charset="-128"/>
                <a:ea typeface="Arial Unicode MS" pitchFamily="34" charset="-128"/>
                <a:cs typeface="Arial Unicode MS" pitchFamily="34" charset="-128"/>
              </a:rPr>
              <a:t>main requirements</a:t>
            </a:r>
            <a:r>
              <a:rPr lang="it-IT" sz="2400" dirty="0" smtClean="0">
                <a:solidFill>
                  <a:srgbClr val="FF0000"/>
                </a:solidFill>
                <a:latin typeface="Arial Unicode MS" pitchFamily="34" charset="-128"/>
                <a:ea typeface="Arial Unicode MS" pitchFamily="34" charset="-128"/>
                <a:cs typeface="Arial Unicode MS" pitchFamily="34" charset="-128"/>
              </a:rPr>
              <a:t>:</a:t>
            </a:r>
            <a:endParaRPr lang="it-IT" sz="2400" dirty="0">
              <a:latin typeface="Arial Unicode MS" pitchFamily="34" charset="-128"/>
              <a:ea typeface="Arial Unicode MS" pitchFamily="34" charset="-128"/>
              <a:cs typeface="Arial Unicode MS" pitchFamily="34" charset="-128"/>
            </a:endParaRPr>
          </a:p>
          <a:p>
            <a:pPr>
              <a:spcBef>
                <a:spcPct val="50000"/>
              </a:spcBef>
            </a:pPr>
            <a:r>
              <a:rPr lang="it-IT" sz="2400" dirty="0">
                <a:solidFill>
                  <a:srgbClr val="0000CC"/>
                </a:solidFill>
                <a:latin typeface="Arial Unicode MS" pitchFamily="34" charset="-128"/>
                <a:ea typeface="Arial Unicode MS" pitchFamily="34" charset="-128"/>
                <a:cs typeface="Arial Unicode MS" pitchFamily="34" charset="-128"/>
              </a:rPr>
              <a:t>-Muon identification: </a:t>
            </a:r>
            <a:r>
              <a:rPr lang="it-IT" sz="2400" dirty="0">
                <a:latin typeface="Arial Unicode MS" pitchFamily="34" charset="-128"/>
                <a:ea typeface="Arial Unicode MS" pitchFamily="34" charset="-128"/>
                <a:cs typeface="Arial Unicode MS" pitchFamily="34" charset="-128"/>
              </a:rPr>
              <a:t>up to 4 candidate muons per event</a:t>
            </a:r>
            <a:r>
              <a:rPr lang="it-IT" sz="2400" dirty="0" smtClean="0">
                <a:latin typeface="Arial Unicode MS" pitchFamily="34" charset="-128"/>
                <a:ea typeface="Arial Unicode MS" pitchFamily="34" charset="-128"/>
                <a:cs typeface="Arial Unicode MS" pitchFamily="34" charset="-128"/>
              </a:rPr>
              <a:t>.</a:t>
            </a:r>
            <a:endParaRPr lang="it-IT" sz="2400" dirty="0">
              <a:latin typeface="Arial Unicode MS" pitchFamily="34" charset="-128"/>
              <a:ea typeface="Arial Unicode MS" pitchFamily="34" charset="-128"/>
              <a:cs typeface="Arial Unicode MS" pitchFamily="34" charset="-128"/>
            </a:endParaRPr>
          </a:p>
          <a:p>
            <a:pPr>
              <a:spcBef>
                <a:spcPct val="50000"/>
              </a:spcBef>
            </a:pPr>
            <a:r>
              <a:rPr lang="it-IT" sz="2400" dirty="0">
                <a:solidFill>
                  <a:srgbClr val="0000CC"/>
                </a:solidFill>
                <a:latin typeface="Arial Unicode MS" pitchFamily="34" charset="-128"/>
                <a:ea typeface="Arial Unicode MS" pitchFamily="34" charset="-128"/>
                <a:cs typeface="Arial Unicode MS" pitchFamily="34" charset="-128"/>
              </a:rPr>
              <a:t>-Unambiguous identification of the Bunch Crossing:</a:t>
            </a:r>
            <a:r>
              <a:rPr lang="it-IT" sz="2400" dirty="0">
                <a:latin typeface="Arial Unicode MS" pitchFamily="34" charset="-128"/>
                <a:ea typeface="Arial Unicode MS" pitchFamily="34" charset="-128"/>
                <a:cs typeface="Arial Unicode MS" pitchFamily="34" charset="-128"/>
              </a:rPr>
              <a:t> each candidate must be associated to a 25 ns interval</a:t>
            </a:r>
            <a:r>
              <a:rPr lang="it-IT" sz="2400" dirty="0" smtClean="0">
                <a:latin typeface="Arial Unicode MS" pitchFamily="34" charset="-128"/>
                <a:ea typeface="Arial Unicode MS" pitchFamily="34" charset="-128"/>
                <a:cs typeface="Arial Unicode MS" pitchFamily="34" charset="-128"/>
              </a:rPr>
              <a:t>.</a:t>
            </a:r>
            <a:endParaRPr lang="it-IT" sz="2400" dirty="0">
              <a:latin typeface="Arial Unicode MS" pitchFamily="34" charset="-128"/>
              <a:ea typeface="Arial Unicode MS" pitchFamily="34" charset="-128"/>
              <a:cs typeface="Arial Unicode MS" pitchFamily="34" charset="-128"/>
            </a:endParaRPr>
          </a:p>
          <a:p>
            <a:pPr>
              <a:spcBef>
                <a:spcPct val="50000"/>
              </a:spcBef>
            </a:pPr>
            <a:r>
              <a:rPr lang="it-IT" sz="2400" dirty="0">
                <a:solidFill>
                  <a:srgbClr val="0000CC"/>
                </a:solidFill>
                <a:latin typeface="Arial Unicode MS" pitchFamily="34" charset="-128"/>
                <a:ea typeface="Arial Unicode MS" pitchFamily="34" charset="-128"/>
                <a:cs typeface="Arial Unicode MS" pitchFamily="34" charset="-128"/>
              </a:rPr>
              <a:t>-Output rate of the L1: </a:t>
            </a:r>
            <a:r>
              <a:rPr lang="it-IT" sz="2400" dirty="0">
                <a:latin typeface="Arial Unicode MS" pitchFamily="34" charset="-128"/>
                <a:ea typeface="Arial Unicode MS" pitchFamily="34" charset="-128"/>
                <a:cs typeface="Arial Unicode MS" pitchFamily="34" charset="-128"/>
              </a:rPr>
              <a:t>maximum 100 kHz with the design input rate (40 MHz</a:t>
            </a:r>
            <a:r>
              <a:rPr lang="it-IT" sz="2400" dirty="0" smtClean="0">
                <a:latin typeface="Arial Unicode MS" pitchFamily="34" charset="-128"/>
                <a:ea typeface="Arial Unicode MS" pitchFamily="34" charset="-128"/>
                <a:cs typeface="Arial Unicode MS" pitchFamily="34" charset="-128"/>
              </a:rPr>
              <a:t>)</a:t>
            </a:r>
            <a:r>
              <a:rPr lang="it-IT" sz="2400" dirty="0" smtClean="0">
                <a:latin typeface="Arial Unicode MS" pitchFamily="34" charset="-128"/>
                <a:ea typeface="Arial Unicode MS" pitchFamily="34" charset="-128"/>
                <a:cs typeface="Arial Unicode MS" pitchFamily="34" charset="-128"/>
                <a:sym typeface="Wingdings" pitchFamily="2" charset="2"/>
              </a:rPr>
              <a:t>.</a:t>
            </a:r>
            <a:endParaRPr lang="it-IT" sz="2400" dirty="0">
              <a:latin typeface="Arial Unicode MS" pitchFamily="34" charset="-128"/>
              <a:ea typeface="Arial Unicode MS" pitchFamily="34" charset="-128"/>
              <a:cs typeface="Arial Unicode MS" pitchFamily="34" charset="-128"/>
              <a:sym typeface="Wingdings" pitchFamily="2" charset="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37</a:t>
            </a:fld>
            <a:endParaRPr lang="en-SG" dirty="0"/>
          </a:p>
        </p:txBody>
      </p:sp>
      <p:pic>
        <p:nvPicPr>
          <p:cNvPr id="27" name="Immagine 28" descr="approvalZeta_Phi_2.jpg"/>
          <p:cNvPicPr>
            <a:picLocks noChangeAspect="1"/>
          </p:cNvPicPr>
          <p:nvPr/>
        </p:nvPicPr>
        <p:blipFill>
          <a:blip r:embed="rId2" cstate="screen"/>
          <a:srcRect/>
          <a:stretch>
            <a:fillRect/>
          </a:stretch>
        </p:blipFill>
        <p:spPr bwMode="auto">
          <a:xfrm>
            <a:off x="1214438" y="1428750"/>
            <a:ext cx="5676900" cy="4705350"/>
          </a:xfrm>
          <a:prstGeom prst="rect">
            <a:avLst/>
          </a:prstGeom>
          <a:noFill/>
          <a:ln w="9525">
            <a:noFill/>
            <a:miter lim="800000"/>
            <a:headEnd/>
            <a:tailEnd/>
          </a:ln>
        </p:spPr>
      </p:pic>
      <p:sp>
        <p:nvSpPr>
          <p:cNvPr id="28" name="Rectangle 3"/>
          <p:cNvSpPr>
            <a:spLocks noChangeArrowheads="1"/>
          </p:cNvSpPr>
          <p:nvPr/>
        </p:nvSpPr>
        <p:spPr bwMode="auto">
          <a:xfrm>
            <a:off x="1258888" y="381000"/>
            <a:ext cx="7885112" cy="431800"/>
          </a:xfrm>
          <a:prstGeom prst="rect">
            <a:avLst/>
          </a:prstGeom>
          <a:gradFill rotWithShape="1">
            <a:gsLst>
              <a:gs pos="0">
                <a:schemeClr val="accent1"/>
              </a:gs>
              <a:gs pos="100000">
                <a:schemeClr val="bg1"/>
              </a:gs>
            </a:gsLst>
            <a:lin ang="0" scaled="1"/>
          </a:gradFill>
          <a:ln w="0">
            <a:noFill/>
            <a:miter lim="800000"/>
            <a:headEnd/>
            <a:tailEnd/>
          </a:ln>
        </p:spPr>
        <p:txBody>
          <a:bodyPr wrap="none" anchor="ctr"/>
          <a:lstStyle/>
          <a:p>
            <a:pPr algn="ctr"/>
            <a:endParaRPr lang="en-US" sz="3200" i="1">
              <a:solidFill>
                <a:srgbClr val="FF0000"/>
              </a:solidFill>
              <a:latin typeface="Arial Unicode MS" pitchFamily="34" charset="-128"/>
            </a:endParaRPr>
          </a:p>
        </p:txBody>
      </p:sp>
      <p:pic>
        <p:nvPicPr>
          <p:cNvPr id="29" name="Picture 2" descr="CMS-Color"/>
          <p:cNvPicPr>
            <a:picLocks noChangeAspect="1" noChangeArrowheads="1"/>
          </p:cNvPicPr>
          <p:nvPr/>
        </p:nvPicPr>
        <p:blipFill>
          <a:blip r:embed="rId3" cstate="screen"/>
          <a:srcRect/>
          <a:stretch>
            <a:fillRect/>
          </a:stretch>
        </p:blipFill>
        <p:spPr bwMode="auto">
          <a:xfrm>
            <a:off x="179388" y="188913"/>
            <a:ext cx="863600" cy="863600"/>
          </a:xfrm>
          <a:prstGeom prst="rect">
            <a:avLst/>
          </a:prstGeom>
          <a:noFill/>
          <a:ln w="9525">
            <a:noFill/>
            <a:miter lim="800000"/>
            <a:headEnd/>
            <a:tailEnd/>
          </a:ln>
        </p:spPr>
      </p:pic>
      <p:sp>
        <p:nvSpPr>
          <p:cNvPr id="30" name="Text Box 4"/>
          <p:cNvSpPr txBox="1">
            <a:spLocks noChangeArrowheads="1"/>
          </p:cNvSpPr>
          <p:nvPr/>
        </p:nvSpPr>
        <p:spPr bwMode="auto">
          <a:xfrm>
            <a:off x="0" y="333375"/>
            <a:ext cx="9685338" cy="461963"/>
          </a:xfrm>
          <a:prstGeom prst="rect">
            <a:avLst/>
          </a:prstGeom>
          <a:noFill/>
          <a:ln w="9525">
            <a:noFill/>
            <a:miter lim="800000"/>
            <a:headEnd/>
            <a:tailEnd/>
          </a:ln>
        </p:spPr>
        <p:txBody>
          <a:bodyPr>
            <a:spAutoFit/>
          </a:bodyPr>
          <a:lstStyle/>
          <a:p>
            <a:pPr algn="ctr"/>
            <a:r>
              <a:rPr lang="it-IT" sz="2400" b="1" i="1">
                <a:solidFill>
                  <a:srgbClr val="000000"/>
                </a:solidFill>
                <a:latin typeface="Times New Roman" pitchFamily="18" charset="0"/>
                <a:cs typeface="Times New Roman" pitchFamily="18" charset="0"/>
                <a:sym typeface="Wingdings" pitchFamily="2" charset="2"/>
              </a:rPr>
              <a:t>The results on 2009 data: efficiency zeta-phi </a:t>
            </a:r>
          </a:p>
        </p:txBody>
      </p:sp>
      <p:sp>
        <p:nvSpPr>
          <p:cNvPr id="31" name="Text Box 16"/>
          <p:cNvSpPr txBox="1">
            <a:spLocks noChangeArrowheads="1"/>
          </p:cNvSpPr>
          <p:nvPr/>
        </p:nvSpPr>
        <p:spPr bwMode="auto">
          <a:xfrm>
            <a:off x="0" y="857250"/>
            <a:ext cx="9144000" cy="400050"/>
          </a:xfrm>
          <a:prstGeom prst="rect">
            <a:avLst/>
          </a:prstGeom>
          <a:noFill/>
          <a:ln w="9525">
            <a:noFill/>
            <a:miter lim="800000"/>
            <a:headEnd/>
            <a:tailEnd/>
          </a:ln>
        </p:spPr>
        <p:txBody>
          <a:bodyPr>
            <a:spAutoFit/>
          </a:bodyPr>
          <a:lstStyle/>
          <a:p>
            <a:pPr marL="342900" indent="-342900" algn="ctr" fontAlgn="auto">
              <a:spcBef>
                <a:spcPts val="0"/>
              </a:spcBef>
              <a:spcAft>
                <a:spcPts val="0"/>
              </a:spcAft>
              <a:buFont typeface="Times New Roman" pitchFamily="16" charset="0"/>
              <a:buNone/>
              <a:defRPr/>
            </a:pPr>
            <a:r>
              <a:rPr lang="it-IT" sz="2000" i="1" kern="0" dirty="0" err="1">
                <a:solidFill>
                  <a:srgbClr val="000000"/>
                </a:solidFill>
                <a:latin typeface="Arial"/>
                <a:cs typeface="Arial"/>
              </a:rPr>
              <a:t>Efficiency</a:t>
            </a:r>
            <a:r>
              <a:rPr lang="it-IT" sz="2000" i="1" kern="0" dirty="0">
                <a:solidFill>
                  <a:srgbClr val="000000"/>
                </a:solidFill>
                <a:latin typeface="Arial"/>
                <a:cs typeface="Arial"/>
              </a:rPr>
              <a:t>:Top part </a:t>
            </a:r>
            <a:r>
              <a:rPr lang="it-IT" sz="2000" i="1" kern="0" dirty="0" err="1">
                <a:solidFill>
                  <a:srgbClr val="000000"/>
                </a:solidFill>
                <a:latin typeface="Arial"/>
                <a:cs typeface="Arial"/>
              </a:rPr>
              <a:t>of</a:t>
            </a:r>
            <a:r>
              <a:rPr lang="it-IT" sz="2000" i="1" kern="0" dirty="0">
                <a:solidFill>
                  <a:srgbClr val="000000"/>
                </a:solidFill>
                <a:latin typeface="Arial"/>
                <a:cs typeface="Arial"/>
              </a:rPr>
              <a:t> the detector ( y &gt; 0 )</a:t>
            </a:r>
          </a:p>
        </p:txBody>
      </p:sp>
      <p:sp>
        <p:nvSpPr>
          <p:cNvPr id="32" name="Text Box 16"/>
          <p:cNvSpPr txBox="1">
            <a:spLocks noChangeArrowheads="1"/>
          </p:cNvSpPr>
          <p:nvPr/>
        </p:nvSpPr>
        <p:spPr bwMode="auto">
          <a:xfrm>
            <a:off x="3857625" y="5857875"/>
            <a:ext cx="5286375" cy="400050"/>
          </a:xfrm>
          <a:prstGeom prst="rect">
            <a:avLst/>
          </a:prstGeom>
          <a:noFill/>
          <a:ln w="9525">
            <a:noFill/>
            <a:miter lim="800000"/>
            <a:headEnd/>
            <a:tailEnd/>
          </a:ln>
        </p:spPr>
        <p:txBody>
          <a:bodyPr>
            <a:spAutoFit/>
          </a:bodyPr>
          <a:lstStyle/>
          <a:p>
            <a:pPr marL="342900" indent="-342900" algn="ctr" fontAlgn="auto">
              <a:spcBef>
                <a:spcPts val="0"/>
              </a:spcBef>
              <a:spcAft>
                <a:spcPts val="0"/>
              </a:spcAft>
              <a:buFont typeface="Times New Roman" pitchFamily="16" charset="0"/>
              <a:buNone/>
              <a:defRPr/>
            </a:pPr>
            <a:r>
              <a:rPr lang="it-IT" sz="2000" i="1" kern="0" dirty="0" err="1">
                <a:solidFill>
                  <a:srgbClr val="000000"/>
                </a:solidFill>
                <a:latin typeface="Arial"/>
                <a:cs typeface="Arial"/>
              </a:rPr>
              <a:t>Cooling</a:t>
            </a:r>
            <a:r>
              <a:rPr lang="it-IT" sz="2000" i="1" kern="0" dirty="0">
                <a:solidFill>
                  <a:srgbClr val="000000"/>
                </a:solidFill>
                <a:latin typeface="Arial"/>
                <a:cs typeface="Arial"/>
              </a:rPr>
              <a:t> </a:t>
            </a:r>
            <a:r>
              <a:rPr lang="it-IT" sz="2000" i="1" kern="0" dirty="0" err="1">
                <a:solidFill>
                  <a:srgbClr val="000000"/>
                </a:solidFill>
                <a:latin typeface="Arial"/>
                <a:cs typeface="Arial"/>
              </a:rPr>
              <a:t>Chimneys</a:t>
            </a:r>
            <a:r>
              <a:rPr lang="it-IT" sz="2000" i="1" kern="0" dirty="0">
                <a:solidFill>
                  <a:srgbClr val="000000"/>
                </a:solidFill>
                <a:latin typeface="Arial"/>
                <a:cs typeface="Arial"/>
              </a:rPr>
              <a:t> </a:t>
            </a:r>
            <a:r>
              <a:rPr lang="it-IT" sz="2000" i="1" kern="0" dirty="0" err="1">
                <a:solidFill>
                  <a:srgbClr val="000000"/>
                </a:solidFill>
                <a:latin typeface="Arial"/>
                <a:cs typeface="Arial"/>
              </a:rPr>
              <a:t>of</a:t>
            </a:r>
            <a:r>
              <a:rPr lang="it-IT" sz="2000" i="1" kern="0" dirty="0">
                <a:solidFill>
                  <a:srgbClr val="000000"/>
                </a:solidFill>
                <a:latin typeface="Arial"/>
                <a:cs typeface="Arial"/>
              </a:rPr>
              <a:t> the </a:t>
            </a:r>
            <a:r>
              <a:rPr lang="it-IT" sz="2000" i="1" kern="0" dirty="0" err="1">
                <a:solidFill>
                  <a:srgbClr val="000000"/>
                </a:solidFill>
                <a:latin typeface="Arial"/>
                <a:cs typeface="Arial"/>
              </a:rPr>
              <a:t>Solenoid</a:t>
            </a:r>
            <a:endParaRPr lang="it-IT" sz="2000" i="1" kern="0" dirty="0">
              <a:solidFill>
                <a:srgbClr val="000000"/>
              </a:solidFill>
              <a:latin typeface="Arial"/>
              <a:cs typeface="Arial"/>
            </a:endParaRPr>
          </a:p>
        </p:txBody>
      </p:sp>
      <p:sp>
        <p:nvSpPr>
          <p:cNvPr id="33" name="Text Box 16"/>
          <p:cNvSpPr txBox="1">
            <a:spLocks noChangeArrowheads="1"/>
          </p:cNvSpPr>
          <p:nvPr/>
        </p:nvSpPr>
        <p:spPr bwMode="auto">
          <a:xfrm>
            <a:off x="214313" y="5857875"/>
            <a:ext cx="4500562" cy="400050"/>
          </a:xfrm>
          <a:prstGeom prst="rect">
            <a:avLst/>
          </a:prstGeom>
          <a:noFill/>
          <a:ln w="9525">
            <a:noFill/>
            <a:miter lim="800000"/>
            <a:headEnd/>
            <a:tailEnd/>
          </a:ln>
        </p:spPr>
        <p:txBody>
          <a:bodyPr>
            <a:spAutoFit/>
          </a:bodyPr>
          <a:lstStyle/>
          <a:p>
            <a:pPr marL="342900" indent="-342900" fontAlgn="auto">
              <a:spcBef>
                <a:spcPts val="0"/>
              </a:spcBef>
              <a:spcAft>
                <a:spcPts val="0"/>
              </a:spcAft>
              <a:buFont typeface="Times New Roman" pitchFamily="16" charset="0"/>
              <a:buNone/>
              <a:defRPr/>
            </a:pPr>
            <a:r>
              <a:rPr lang="it-IT" sz="2000" i="1" kern="0" dirty="0" err="1">
                <a:solidFill>
                  <a:srgbClr val="000000"/>
                </a:solidFill>
                <a:latin typeface="Arial"/>
                <a:cs typeface="Arial"/>
              </a:rPr>
              <a:t>Region</a:t>
            </a:r>
            <a:r>
              <a:rPr lang="it-IT" sz="2000" i="1" kern="0" dirty="0">
                <a:solidFill>
                  <a:srgbClr val="000000"/>
                </a:solidFill>
                <a:latin typeface="Arial"/>
                <a:cs typeface="Arial"/>
              </a:rPr>
              <a:t> </a:t>
            </a:r>
            <a:r>
              <a:rPr lang="it-IT" sz="2000" i="1" kern="0" dirty="0" err="1">
                <a:solidFill>
                  <a:srgbClr val="000000"/>
                </a:solidFill>
                <a:latin typeface="Arial"/>
                <a:cs typeface="Arial"/>
              </a:rPr>
              <a:t>with</a:t>
            </a:r>
            <a:r>
              <a:rPr lang="it-IT" sz="2000" i="1" kern="0" dirty="0">
                <a:solidFill>
                  <a:srgbClr val="000000"/>
                </a:solidFill>
                <a:latin typeface="Arial"/>
                <a:cs typeface="Arial"/>
              </a:rPr>
              <a:t> </a:t>
            </a:r>
            <a:r>
              <a:rPr lang="it-IT" sz="2000" i="1" kern="0" dirty="0" err="1">
                <a:solidFill>
                  <a:srgbClr val="000000"/>
                </a:solidFill>
                <a:latin typeface="Arial"/>
                <a:cs typeface="Arial"/>
              </a:rPr>
              <a:t>two</a:t>
            </a:r>
            <a:r>
              <a:rPr lang="it-IT" sz="2000" i="1" kern="0" dirty="0">
                <a:solidFill>
                  <a:srgbClr val="000000"/>
                </a:solidFill>
                <a:latin typeface="Arial"/>
                <a:cs typeface="Arial"/>
              </a:rPr>
              <a:t> </a:t>
            </a:r>
            <a:r>
              <a:rPr lang="it-IT" sz="2000" i="1" kern="0" dirty="0" err="1">
                <a:solidFill>
                  <a:srgbClr val="000000"/>
                </a:solidFill>
                <a:latin typeface="Arial"/>
                <a:cs typeface="Arial"/>
              </a:rPr>
              <a:t>layers</a:t>
            </a:r>
            <a:r>
              <a:rPr lang="it-IT" sz="2000" i="1" kern="0" dirty="0">
                <a:solidFill>
                  <a:srgbClr val="000000"/>
                </a:solidFill>
                <a:latin typeface="Arial"/>
                <a:cs typeface="Arial"/>
              </a:rPr>
              <a:t> </a:t>
            </a:r>
            <a:r>
              <a:rPr lang="it-IT" sz="2000" i="1" kern="0" dirty="0" err="1">
                <a:solidFill>
                  <a:srgbClr val="000000"/>
                </a:solidFill>
                <a:latin typeface="Arial"/>
                <a:cs typeface="Arial"/>
              </a:rPr>
              <a:t>missing</a:t>
            </a:r>
            <a:endParaRPr lang="it-IT" sz="2000" i="1" kern="0" dirty="0">
              <a:solidFill>
                <a:srgbClr val="000000"/>
              </a:solidFill>
              <a:latin typeface="Arial"/>
              <a:cs typeface="Arial"/>
            </a:endParaRPr>
          </a:p>
        </p:txBody>
      </p:sp>
      <p:cxnSp>
        <p:nvCxnSpPr>
          <p:cNvPr id="34" name="Connettore 2 16"/>
          <p:cNvCxnSpPr>
            <a:endCxn id="36" idx="4"/>
          </p:cNvCxnSpPr>
          <p:nvPr/>
        </p:nvCxnSpPr>
        <p:spPr>
          <a:xfrm rot="16200000" flipV="1">
            <a:off x="4035425" y="4751388"/>
            <a:ext cx="2001837" cy="3571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19"/>
          <p:cNvCxnSpPr>
            <a:endCxn id="37" idx="4"/>
          </p:cNvCxnSpPr>
          <p:nvPr/>
        </p:nvCxnSpPr>
        <p:spPr>
          <a:xfrm rot="16200000" flipV="1">
            <a:off x="3974307" y="4669631"/>
            <a:ext cx="1333500" cy="11382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Ovale 22"/>
          <p:cNvSpPr/>
          <p:nvPr/>
        </p:nvSpPr>
        <p:spPr>
          <a:xfrm>
            <a:off x="4572000" y="3357563"/>
            <a:ext cx="571500" cy="571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7" name="Ovale 24"/>
          <p:cNvSpPr/>
          <p:nvPr/>
        </p:nvSpPr>
        <p:spPr>
          <a:xfrm>
            <a:off x="3786188" y="4000500"/>
            <a:ext cx="571500" cy="571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8" name="Rettangolo 27"/>
          <p:cNvSpPr/>
          <p:nvPr/>
        </p:nvSpPr>
        <p:spPr>
          <a:xfrm>
            <a:off x="3214688" y="3357563"/>
            <a:ext cx="285750" cy="428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39" name="Connettore 2 29"/>
          <p:cNvCxnSpPr>
            <a:stCxn id="33" idx="0"/>
          </p:cNvCxnSpPr>
          <p:nvPr/>
        </p:nvCxnSpPr>
        <p:spPr>
          <a:xfrm rot="5400000" flipH="1" flipV="1">
            <a:off x="1839913" y="4410075"/>
            <a:ext cx="2071687" cy="823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CasellaDiTesto 26"/>
          <p:cNvSpPr txBox="1"/>
          <p:nvPr/>
        </p:nvSpPr>
        <p:spPr>
          <a:xfrm>
            <a:off x="6891338" y="1277938"/>
            <a:ext cx="4214812" cy="338137"/>
          </a:xfrm>
          <a:prstGeom prst="rect">
            <a:avLst/>
          </a:prstGeom>
          <a:noFill/>
        </p:spPr>
        <p:txBody>
          <a:bodyPr>
            <a:spAutoFit/>
          </a:bodyPr>
          <a:lstStyle/>
          <a:p>
            <a:pPr fontAlgn="auto">
              <a:spcBef>
                <a:spcPts val="0"/>
              </a:spcBef>
              <a:spcAft>
                <a:spcPts val="0"/>
              </a:spcAft>
              <a:defRPr/>
            </a:pPr>
            <a:r>
              <a:rPr lang="it-IT" sz="1600" b="1" i="1" dirty="0" err="1">
                <a:solidFill>
                  <a:schemeClr val="accent3">
                    <a:lumMod val="75000"/>
                  </a:schemeClr>
                </a:solidFill>
                <a:latin typeface="Arial Unicode MS" pitchFamily="34" charset="-128"/>
                <a:ea typeface="Arial Unicode MS" pitchFamily="34" charset="-128"/>
                <a:cs typeface="Arial Unicode MS" pitchFamily="34" charset="-128"/>
                <a:sym typeface="Wingdings" charset="2"/>
              </a:rPr>
              <a:t>Run</a:t>
            </a:r>
            <a:r>
              <a:rPr lang="it-IT" sz="1600" b="1" i="1" dirty="0">
                <a:solidFill>
                  <a:schemeClr val="accent3">
                    <a:lumMod val="75000"/>
                  </a:schemeClr>
                </a:solidFill>
                <a:latin typeface="Arial Unicode MS" pitchFamily="34" charset="-128"/>
                <a:ea typeface="Arial Unicode MS" pitchFamily="34" charset="-128"/>
                <a:cs typeface="Arial Unicode MS" pitchFamily="34" charset="-128"/>
                <a:sym typeface="Wingdings" charset="2"/>
              </a:rPr>
              <a:t> 110409 @ 9.4 </a:t>
            </a:r>
            <a:r>
              <a:rPr lang="it-IT" sz="1600" b="1" i="1" dirty="0" err="1">
                <a:solidFill>
                  <a:schemeClr val="accent3">
                    <a:lumMod val="75000"/>
                  </a:schemeClr>
                </a:solidFill>
                <a:latin typeface="Arial Unicode MS" pitchFamily="34" charset="-128"/>
                <a:ea typeface="Arial Unicode MS" pitchFamily="34" charset="-128"/>
                <a:cs typeface="Arial Unicode MS" pitchFamily="34" charset="-128"/>
                <a:sym typeface="Wingdings" charset="2"/>
              </a:rPr>
              <a:t>kV</a:t>
            </a:r>
            <a:endParaRPr lang="it-IT" sz="1600" b="1" dirty="0">
              <a:solidFill>
                <a:schemeClr val="accent3">
                  <a:lumMod val="75000"/>
                </a:schemeClr>
              </a:solidFill>
              <a:latin typeface="Arial Unicode MS" pitchFamily="34" charset="-128"/>
              <a:ea typeface="Arial Unicode MS" pitchFamily="34" charset="-128"/>
              <a:cs typeface="Arial Unicode MS" pitchFamily="34" charset="-128"/>
            </a:endParaRPr>
          </a:p>
        </p:txBody>
      </p:sp>
      <p:sp>
        <p:nvSpPr>
          <p:cNvPr id="41" name="Text Box 16"/>
          <p:cNvSpPr txBox="1">
            <a:spLocks noChangeArrowheads="1"/>
          </p:cNvSpPr>
          <p:nvPr/>
        </p:nvSpPr>
        <p:spPr bwMode="auto">
          <a:xfrm>
            <a:off x="0" y="1285875"/>
            <a:ext cx="9144000" cy="307975"/>
          </a:xfrm>
          <a:prstGeom prst="rect">
            <a:avLst/>
          </a:prstGeom>
          <a:solidFill>
            <a:schemeClr val="bg1"/>
          </a:solidFill>
          <a:ln w="9525">
            <a:noFill/>
            <a:miter lim="800000"/>
            <a:headEnd/>
            <a:tailEnd/>
          </a:ln>
        </p:spPr>
        <p:txBody>
          <a:bodyPr>
            <a:spAutoFit/>
          </a:bodyPr>
          <a:lstStyle/>
          <a:p>
            <a:pPr marL="342900" indent="-342900" algn="ctr" fontAlgn="auto">
              <a:spcBef>
                <a:spcPts val="0"/>
              </a:spcBef>
              <a:spcAft>
                <a:spcPts val="0"/>
              </a:spcAft>
              <a:buFont typeface="Times New Roman" pitchFamily="16" charset="0"/>
              <a:buNone/>
              <a:defRPr/>
            </a:pPr>
            <a:r>
              <a:rPr lang="it-IT" sz="1400" b="1" kern="0" dirty="0">
                <a:solidFill>
                  <a:srgbClr val="000000"/>
                </a:solidFill>
                <a:latin typeface="Arial"/>
                <a:cs typeface="Arial"/>
              </a:rPr>
              <a:t>Wheel -2                                                       Wheel +2</a:t>
            </a:r>
          </a:p>
        </p:txBody>
      </p:sp>
      <p:cxnSp>
        <p:nvCxnSpPr>
          <p:cNvPr id="42" name="Connettore 2 37"/>
          <p:cNvCxnSpPr/>
          <p:nvPr/>
        </p:nvCxnSpPr>
        <p:spPr>
          <a:xfrm>
            <a:off x="3357563" y="1428750"/>
            <a:ext cx="235743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 Box 16"/>
          <p:cNvSpPr txBox="1">
            <a:spLocks noChangeArrowheads="1"/>
          </p:cNvSpPr>
          <p:nvPr/>
        </p:nvSpPr>
        <p:spPr bwMode="auto">
          <a:xfrm>
            <a:off x="714375" y="1857375"/>
            <a:ext cx="1214438" cy="3540125"/>
          </a:xfrm>
          <a:prstGeom prst="rect">
            <a:avLst/>
          </a:prstGeom>
          <a:noFill/>
          <a:ln w="9525">
            <a:noFill/>
            <a:miter lim="800000"/>
            <a:headEnd/>
            <a:tailEnd/>
          </a:ln>
        </p:spPr>
        <p:txBody>
          <a:bodyPr>
            <a:spAutoFit/>
          </a:bodyPr>
          <a:lstStyle/>
          <a:p>
            <a:pPr marL="342900" indent="-342900" algn="ctr" fontAlgn="auto">
              <a:spcBef>
                <a:spcPts val="0"/>
              </a:spcBef>
              <a:spcAft>
                <a:spcPts val="0"/>
              </a:spcAft>
              <a:buFont typeface="Times New Roman" pitchFamily="16" charset="0"/>
              <a:buNone/>
              <a:defRPr/>
            </a:pPr>
            <a:r>
              <a:rPr lang="it-IT" sz="1400" b="1" kern="0" dirty="0">
                <a:solidFill>
                  <a:srgbClr val="000000"/>
                </a:solidFill>
                <a:latin typeface="Arial"/>
                <a:cs typeface="Arial"/>
              </a:rPr>
              <a:t>Sector 7</a:t>
            </a: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endParaRPr lang="it-IT" sz="1400" b="1" kern="0" dirty="0">
              <a:solidFill>
                <a:srgbClr val="000000"/>
              </a:solidFill>
              <a:latin typeface="Arial"/>
              <a:cs typeface="Arial"/>
            </a:endParaRPr>
          </a:p>
          <a:p>
            <a:pPr marL="342900" indent="-342900" algn="ctr" fontAlgn="auto">
              <a:spcBef>
                <a:spcPts val="0"/>
              </a:spcBef>
              <a:spcAft>
                <a:spcPts val="0"/>
              </a:spcAft>
              <a:buFont typeface="Times New Roman" pitchFamily="16" charset="0"/>
              <a:buNone/>
              <a:defRPr/>
            </a:pPr>
            <a:r>
              <a:rPr lang="it-IT" sz="1400" b="1" kern="0" dirty="0">
                <a:solidFill>
                  <a:srgbClr val="000000"/>
                </a:solidFill>
                <a:latin typeface="Arial"/>
                <a:cs typeface="Arial"/>
              </a:rPr>
              <a:t>Sector 1</a:t>
            </a:r>
          </a:p>
        </p:txBody>
      </p:sp>
      <p:cxnSp>
        <p:nvCxnSpPr>
          <p:cNvPr id="44" name="Connettore 2 39"/>
          <p:cNvCxnSpPr/>
          <p:nvPr/>
        </p:nvCxnSpPr>
        <p:spPr>
          <a:xfrm rot="5400000" flipH="1" flipV="1">
            <a:off x="794" y="3642519"/>
            <a:ext cx="2714625"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CasellaDiTesto 40"/>
          <p:cNvSpPr txBox="1">
            <a:spLocks noChangeArrowheads="1"/>
          </p:cNvSpPr>
          <p:nvPr/>
        </p:nvSpPr>
        <p:spPr bwMode="auto">
          <a:xfrm>
            <a:off x="6851650" y="1557338"/>
            <a:ext cx="785813" cy="276225"/>
          </a:xfrm>
          <a:prstGeom prst="rect">
            <a:avLst/>
          </a:prstGeom>
          <a:noFill/>
          <a:ln w="9525">
            <a:noFill/>
            <a:miter lim="800000"/>
            <a:headEnd/>
            <a:tailEnd/>
          </a:ln>
        </p:spPr>
        <p:txBody>
          <a:bodyPr>
            <a:spAutoFit/>
          </a:bodyPr>
          <a:lstStyle/>
          <a:p>
            <a:r>
              <a:rPr lang="it-IT" sz="1200" b="1"/>
              <a:t>1</a:t>
            </a:r>
          </a:p>
        </p:txBody>
      </p:sp>
      <p:sp>
        <p:nvSpPr>
          <p:cNvPr id="46" name="CasellaDiTesto 41"/>
          <p:cNvSpPr txBox="1">
            <a:spLocks noChangeArrowheads="1"/>
          </p:cNvSpPr>
          <p:nvPr/>
        </p:nvSpPr>
        <p:spPr bwMode="auto">
          <a:xfrm>
            <a:off x="6838950" y="1898650"/>
            <a:ext cx="785813" cy="276225"/>
          </a:xfrm>
          <a:prstGeom prst="rect">
            <a:avLst/>
          </a:prstGeom>
          <a:noFill/>
          <a:ln w="9525">
            <a:noFill/>
            <a:miter lim="800000"/>
            <a:headEnd/>
            <a:tailEnd/>
          </a:ln>
        </p:spPr>
        <p:txBody>
          <a:bodyPr>
            <a:spAutoFit/>
          </a:bodyPr>
          <a:lstStyle/>
          <a:p>
            <a:r>
              <a:rPr lang="it-IT" sz="1200" b="1"/>
              <a:t>0.9</a:t>
            </a:r>
          </a:p>
        </p:txBody>
      </p:sp>
      <p:sp>
        <p:nvSpPr>
          <p:cNvPr id="47" name="CasellaDiTesto 42"/>
          <p:cNvSpPr txBox="1">
            <a:spLocks noChangeArrowheads="1"/>
          </p:cNvSpPr>
          <p:nvPr/>
        </p:nvSpPr>
        <p:spPr bwMode="auto">
          <a:xfrm>
            <a:off x="6837363" y="2286000"/>
            <a:ext cx="785812" cy="277813"/>
          </a:xfrm>
          <a:prstGeom prst="rect">
            <a:avLst/>
          </a:prstGeom>
          <a:noFill/>
          <a:ln w="9525">
            <a:noFill/>
            <a:miter lim="800000"/>
            <a:headEnd/>
            <a:tailEnd/>
          </a:ln>
        </p:spPr>
        <p:txBody>
          <a:bodyPr>
            <a:spAutoFit/>
          </a:bodyPr>
          <a:lstStyle/>
          <a:p>
            <a:r>
              <a:rPr lang="it-IT" sz="1200" b="1"/>
              <a:t>0.8</a:t>
            </a:r>
          </a:p>
        </p:txBody>
      </p:sp>
      <p:sp>
        <p:nvSpPr>
          <p:cNvPr id="48" name="CasellaDiTesto 43"/>
          <p:cNvSpPr txBox="1">
            <a:spLocks noChangeArrowheads="1"/>
          </p:cNvSpPr>
          <p:nvPr/>
        </p:nvSpPr>
        <p:spPr bwMode="auto">
          <a:xfrm>
            <a:off x="6842125" y="2665413"/>
            <a:ext cx="785813" cy="276225"/>
          </a:xfrm>
          <a:prstGeom prst="rect">
            <a:avLst/>
          </a:prstGeom>
          <a:noFill/>
          <a:ln w="9525">
            <a:noFill/>
            <a:miter lim="800000"/>
            <a:headEnd/>
            <a:tailEnd/>
          </a:ln>
        </p:spPr>
        <p:txBody>
          <a:bodyPr>
            <a:spAutoFit/>
          </a:bodyPr>
          <a:lstStyle/>
          <a:p>
            <a:r>
              <a:rPr lang="it-IT" sz="1200" b="1"/>
              <a:t>0.7</a:t>
            </a:r>
          </a:p>
        </p:txBody>
      </p:sp>
      <p:sp>
        <p:nvSpPr>
          <p:cNvPr id="49" name="CasellaDiTesto 45"/>
          <p:cNvSpPr txBox="1">
            <a:spLocks noChangeArrowheads="1"/>
          </p:cNvSpPr>
          <p:nvPr/>
        </p:nvSpPr>
        <p:spPr bwMode="auto">
          <a:xfrm>
            <a:off x="6842125" y="3044825"/>
            <a:ext cx="785813" cy="277813"/>
          </a:xfrm>
          <a:prstGeom prst="rect">
            <a:avLst/>
          </a:prstGeom>
          <a:noFill/>
          <a:ln w="9525">
            <a:noFill/>
            <a:miter lim="800000"/>
            <a:headEnd/>
            <a:tailEnd/>
          </a:ln>
        </p:spPr>
        <p:txBody>
          <a:bodyPr>
            <a:spAutoFit/>
          </a:bodyPr>
          <a:lstStyle/>
          <a:p>
            <a:r>
              <a:rPr lang="it-IT" sz="1200" b="1"/>
              <a:t>0.6</a:t>
            </a:r>
          </a:p>
        </p:txBody>
      </p:sp>
      <p:sp>
        <p:nvSpPr>
          <p:cNvPr id="50" name="CasellaDiTesto 47"/>
          <p:cNvSpPr txBox="1">
            <a:spLocks noChangeArrowheads="1"/>
          </p:cNvSpPr>
          <p:nvPr/>
        </p:nvSpPr>
        <p:spPr bwMode="auto">
          <a:xfrm>
            <a:off x="6840538" y="3449638"/>
            <a:ext cx="785812" cy="277812"/>
          </a:xfrm>
          <a:prstGeom prst="rect">
            <a:avLst/>
          </a:prstGeom>
          <a:noFill/>
          <a:ln w="9525">
            <a:noFill/>
            <a:miter lim="800000"/>
            <a:headEnd/>
            <a:tailEnd/>
          </a:ln>
        </p:spPr>
        <p:txBody>
          <a:bodyPr>
            <a:spAutoFit/>
          </a:bodyPr>
          <a:lstStyle/>
          <a:p>
            <a:r>
              <a:rPr lang="it-IT" sz="1200" b="1"/>
              <a:t>0.5</a:t>
            </a:r>
          </a:p>
        </p:txBody>
      </p:sp>
      <p:sp>
        <p:nvSpPr>
          <p:cNvPr id="51" name="CasellaDiTesto 48"/>
          <p:cNvSpPr txBox="1">
            <a:spLocks noChangeArrowheads="1"/>
          </p:cNvSpPr>
          <p:nvPr/>
        </p:nvSpPr>
        <p:spPr bwMode="auto">
          <a:xfrm>
            <a:off x="6838950" y="3825875"/>
            <a:ext cx="785813" cy="276225"/>
          </a:xfrm>
          <a:prstGeom prst="rect">
            <a:avLst/>
          </a:prstGeom>
          <a:noFill/>
          <a:ln w="9525">
            <a:noFill/>
            <a:miter lim="800000"/>
            <a:headEnd/>
            <a:tailEnd/>
          </a:ln>
        </p:spPr>
        <p:txBody>
          <a:bodyPr>
            <a:spAutoFit/>
          </a:bodyPr>
          <a:lstStyle/>
          <a:p>
            <a:r>
              <a:rPr lang="it-IT" sz="1200" b="1"/>
              <a:t>0.4</a:t>
            </a:r>
          </a:p>
        </p:txBody>
      </p:sp>
      <p:sp>
        <p:nvSpPr>
          <p:cNvPr id="52" name="CasellaDiTesto 49"/>
          <p:cNvSpPr txBox="1">
            <a:spLocks noChangeArrowheads="1"/>
          </p:cNvSpPr>
          <p:nvPr/>
        </p:nvSpPr>
        <p:spPr bwMode="auto">
          <a:xfrm>
            <a:off x="6843713" y="4217988"/>
            <a:ext cx="785812" cy="276225"/>
          </a:xfrm>
          <a:prstGeom prst="rect">
            <a:avLst/>
          </a:prstGeom>
          <a:noFill/>
          <a:ln w="9525">
            <a:noFill/>
            <a:miter lim="800000"/>
            <a:headEnd/>
            <a:tailEnd/>
          </a:ln>
        </p:spPr>
        <p:txBody>
          <a:bodyPr>
            <a:spAutoFit/>
          </a:bodyPr>
          <a:lstStyle/>
          <a:p>
            <a:r>
              <a:rPr lang="it-IT" sz="1200" b="1"/>
              <a:t>0.3</a:t>
            </a:r>
          </a:p>
        </p:txBody>
      </p:sp>
      <p:sp>
        <p:nvSpPr>
          <p:cNvPr id="53" name="CasellaDiTesto 50"/>
          <p:cNvSpPr txBox="1">
            <a:spLocks noChangeArrowheads="1"/>
          </p:cNvSpPr>
          <p:nvPr/>
        </p:nvSpPr>
        <p:spPr bwMode="auto">
          <a:xfrm>
            <a:off x="6843713" y="4611688"/>
            <a:ext cx="785812" cy="276225"/>
          </a:xfrm>
          <a:prstGeom prst="rect">
            <a:avLst/>
          </a:prstGeom>
          <a:noFill/>
          <a:ln w="9525">
            <a:noFill/>
            <a:miter lim="800000"/>
            <a:headEnd/>
            <a:tailEnd/>
          </a:ln>
        </p:spPr>
        <p:txBody>
          <a:bodyPr>
            <a:spAutoFit/>
          </a:bodyPr>
          <a:lstStyle/>
          <a:p>
            <a:r>
              <a:rPr lang="it-IT" sz="1200" b="1"/>
              <a:t>0.2</a:t>
            </a:r>
          </a:p>
        </p:txBody>
      </p:sp>
      <p:sp>
        <p:nvSpPr>
          <p:cNvPr id="54" name="CasellaDiTesto 51"/>
          <p:cNvSpPr txBox="1">
            <a:spLocks noChangeArrowheads="1"/>
          </p:cNvSpPr>
          <p:nvPr/>
        </p:nvSpPr>
        <p:spPr bwMode="auto">
          <a:xfrm>
            <a:off x="6846888" y="4989513"/>
            <a:ext cx="785812" cy="277812"/>
          </a:xfrm>
          <a:prstGeom prst="rect">
            <a:avLst/>
          </a:prstGeom>
          <a:noFill/>
          <a:ln w="9525">
            <a:noFill/>
            <a:miter lim="800000"/>
            <a:headEnd/>
            <a:tailEnd/>
          </a:ln>
        </p:spPr>
        <p:txBody>
          <a:bodyPr>
            <a:spAutoFit/>
          </a:bodyPr>
          <a:lstStyle/>
          <a:p>
            <a:r>
              <a:rPr lang="it-IT" sz="1200" b="1"/>
              <a:t>0.1</a:t>
            </a:r>
          </a:p>
        </p:txBody>
      </p:sp>
      <p:sp>
        <p:nvSpPr>
          <p:cNvPr id="55" name="CasellaDiTesto 52"/>
          <p:cNvSpPr txBox="1">
            <a:spLocks noChangeArrowheads="1"/>
          </p:cNvSpPr>
          <p:nvPr/>
        </p:nvSpPr>
        <p:spPr bwMode="auto">
          <a:xfrm>
            <a:off x="6858000" y="5357813"/>
            <a:ext cx="785813" cy="276225"/>
          </a:xfrm>
          <a:prstGeom prst="rect">
            <a:avLst/>
          </a:prstGeom>
          <a:noFill/>
          <a:ln w="9525">
            <a:noFill/>
            <a:miter lim="800000"/>
            <a:headEnd/>
            <a:tailEnd/>
          </a:ln>
        </p:spPr>
        <p:txBody>
          <a:bodyPr>
            <a:spAutoFit/>
          </a:bodyPr>
          <a:lstStyle/>
          <a:p>
            <a:r>
              <a:rPr lang="it-IT" sz="1200" b="1"/>
              <a:t>0</a:t>
            </a:r>
          </a:p>
        </p:txBody>
      </p:sp>
      <p:sp>
        <p:nvSpPr>
          <p:cNvPr id="56" name="CasellaDiTesto 54"/>
          <p:cNvSpPr txBox="1"/>
          <p:nvPr/>
        </p:nvSpPr>
        <p:spPr>
          <a:xfrm>
            <a:off x="7358063" y="1857375"/>
            <a:ext cx="1785937" cy="584200"/>
          </a:xfrm>
          <a:prstGeom prst="rect">
            <a:avLst/>
          </a:prstGeom>
          <a:noFill/>
        </p:spPr>
        <p:txBody>
          <a:bodyPr>
            <a:spAutoFit/>
          </a:bodyPr>
          <a:lstStyle/>
          <a:p>
            <a:pPr fontAlgn="auto">
              <a:spcBef>
                <a:spcPts val="0"/>
              </a:spcBef>
              <a:spcAft>
                <a:spcPts val="0"/>
              </a:spcAft>
              <a:defRPr/>
            </a:pPr>
            <a:r>
              <a:rPr lang="it-IT" sz="1600" b="1" i="1" dirty="0">
                <a:effectLst>
                  <a:outerShdw blurRad="38100" dist="38100" dir="2700000" algn="tl">
                    <a:srgbClr val="000000">
                      <a:alpha val="43137"/>
                    </a:srgbClr>
                  </a:outerShdw>
                </a:effectLst>
              </a:rPr>
              <a:t>2009 data</a:t>
            </a:r>
          </a:p>
          <a:p>
            <a:pPr fontAlgn="auto">
              <a:spcBef>
                <a:spcPts val="0"/>
              </a:spcBef>
              <a:spcAft>
                <a:spcPts val="0"/>
              </a:spcAft>
              <a:defRPr/>
            </a:pPr>
            <a:r>
              <a:rPr lang="it-IT" sz="1600" b="1" i="1" dirty="0">
                <a:effectLst>
                  <a:outerShdw blurRad="38100" dist="38100" dir="2700000" algn="tl">
                    <a:srgbClr val="000000">
                      <a:alpha val="43137"/>
                    </a:srgbClr>
                  </a:outerShdw>
                </a:effectLst>
              </a:rPr>
              <a:t> HV : 9.4 </a:t>
            </a:r>
            <a:r>
              <a:rPr lang="it-IT" sz="1600" b="1" i="1" dirty="0" err="1">
                <a:effectLst>
                  <a:outerShdw blurRad="38100" dist="38100" dir="2700000" algn="tl">
                    <a:srgbClr val="000000">
                      <a:alpha val="43137"/>
                    </a:srgbClr>
                  </a:outerShdw>
                </a:effectLst>
              </a:rPr>
              <a:t>kV</a:t>
            </a:r>
            <a:r>
              <a:rPr lang="it-IT" sz="1600" b="1" i="1" dirty="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57200" y="1928802"/>
            <a:ext cx="8229600" cy="4114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GMT algorithm keeps trace of the muon sub-system which provided the candidates measurement(s)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Such feature can be exploited for evaluating in a data-driven fashion the trigger performance of each muon sub-system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By considering the trigger candidates provided by a given sub-detector  using its complementary one as reference.</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Motivation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Such method is relevant in cross section calculation scenarios, for trigger efficiency evaluation unbiased by MC guesses</a:t>
            </a:r>
          </a:p>
        </p:txBody>
      </p:sp>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38</a:t>
            </a:fld>
            <a:endParaRPr lang="en-SG" dirty="0"/>
          </a:p>
        </p:txBody>
      </p:sp>
      <p:sp>
        <p:nvSpPr>
          <p:cNvPr id="4" name="Title 1"/>
          <p:cNvSpPr txBox="1">
            <a:spLocks/>
          </p:cNvSpPr>
          <p:nvPr/>
        </p:nvSpPr>
        <p:spPr>
          <a:xfrm>
            <a:off x="428625" y="71414"/>
            <a:ext cx="8286750" cy="1200329"/>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rgbClr val="FF0000"/>
                </a:solidFill>
                <a:effectLst/>
                <a:uLnTx/>
                <a:uFillTx/>
                <a:latin typeface="+mj-lt"/>
                <a:ea typeface="+mj-ea"/>
                <a:cs typeface="Times New Roman" pitchFamily="18" charset="0"/>
              </a:rPr>
              <a:t>A data-driven performance evaluation method for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rgbClr val="FF0000"/>
                </a:solidFill>
                <a:effectLst/>
                <a:uLnTx/>
                <a:uFillTx/>
                <a:latin typeface="+mj-lt"/>
                <a:ea typeface="+mj-ea"/>
                <a:cs typeface="Times New Roman" pitchFamily="18" charset="0"/>
              </a:rPr>
              <a:t>CMS RPC trigger through CMS muon trigger</a:t>
            </a:r>
          </a:p>
          <a:p>
            <a:pPr algn="ctr">
              <a:spcBef>
                <a:spcPct val="0"/>
              </a:spcBef>
            </a:pPr>
            <a:r>
              <a:rPr lang="en-US" sz="2400" dirty="0" err="1" smtClean="0">
                <a:solidFill>
                  <a:srgbClr val="00B050"/>
                </a:solidFill>
                <a:latin typeface="+mj-lt"/>
                <a:cs typeface="Times New Roman" pitchFamily="18" charset="0"/>
              </a:rPr>
              <a:t>Archana</a:t>
            </a:r>
            <a:r>
              <a:rPr lang="en-US" sz="2400" dirty="0" smtClean="0">
                <a:solidFill>
                  <a:srgbClr val="00B050"/>
                </a:solidFill>
                <a:latin typeface="+mj-lt"/>
                <a:cs typeface="Times New Roman" pitchFamily="18" charset="0"/>
              </a:rPr>
              <a:t> Sharma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smtClean="0">
                <a:effectLst/>
              </a:rPr>
              <a:t>Commissioning of the ALICE Muon Spectrometer Trigger at LHC</a:t>
            </a:r>
            <a:br>
              <a:rPr lang="en-SG" sz="2400" dirty="0" smtClean="0">
                <a:effectLst/>
              </a:rPr>
            </a:br>
            <a:r>
              <a:rPr lang="en-SG" sz="2400" dirty="0" smtClean="0">
                <a:solidFill>
                  <a:srgbClr val="00B050"/>
                </a:solidFill>
                <a:effectLst/>
              </a:rPr>
              <a:t>A. Blanc</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39</a:t>
            </a:fld>
            <a:endParaRPr lang="en-SG" dirty="0"/>
          </a:p>
        </p:txBody>
      </p:sp>
      <p:pic>
        <p:nvPicPr>
          <p:cNvPr id="9218" name="Picture 2"/>
          <p:cNvPicPr>
            <a:picLocks noChangeAspect="1" noChangeArrowheads="1"/>
          </p:cNvPicPr>
          <p:nvPr/>
        </p:nvPicPr>
        <p:blipFill>
          <a:blip r:embed="rId2" cstate="screen"/>
          <a:srcRect/>
          <a:stretch>
            <a:fillRect/>
          </a:stretch>
        </p:blipFill>
        <p:spPr bwMode="auto">
          <a:xfrm>
            <a:off x="62542" y="1214422"/>
            <a:ext cx="9018916" cy="50720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screen"/>
          <a:srcRect l="10722" t="12174" r="12637" b="2767"/>
          <a:stretch>
            <a:fillRect/>
          </a:stretch>
        </p:blipFill>
        <p:spPr bwMode="auto">
          <a:xfrm>
            <a:off x="879463" y="681686"/>
            <a:ext cx="7205119" cy="553339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RPCs in FAIR projects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a:t>
            </a:fld>
            <a:endParaRPr lang="en-SG" dirty="0"/>
          </a:p>
        </p:txBody>
      </p:sp>
      <p:pic>
        <p:nvPicPr>
          <p:cNvPr id="2050" name="Picture 2"/>
          <p:cNvPicPr>
            <a:picLocks noChangeAspect="1" noChangeArrowheads="1"/>
          </p:cNvPicPr>
          <p:nvPr/>
        </p:nvPicPr>
        <p:blipFill>
          <a:blip r:embed="rId3" cstate="screen"/>
          <a:srcRect/>
          <a:stretch>
            <a:fillRect/>
          </a:stretch>
        </p:blipFill>
        <p:spPr bwMode="auto">
          <a:xfrm>
            <a:off x="89778" y="4212000"/>
            <a:ext cx="3340488" cy="2160000"/>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srcRect/>
          <a:stretch>
            <a:fillRect/>
          </a:stretch>
        </p:blipFill>
        <p:spPr bwMode="auto">
          <a:xfrm>
            <a:off x="6112042" y="2928441"/>
            <a:ext cx="2632091" cy="1260619"/>
          </a:xfrm>
          <a:prstGeom prst="rect">
            <a:avLst/>
          </a:prstGeom>
          <a:noFill/>
          <a:ln w="9525">
            <a:noFill/>
            <a:miter lim="800000"/>
            <a:headEnd/>
            <a:tailEnd/>
          </a:ln>
        </p:spPr>
      </p:pic>
      <p:pic>
        <p:nvPicPr>
          <p:cNvPr id="2054" name="Picture 6" descr="http://www-np.ucy.ac.cy/HADES/experiment/future2.jpg"/>
          <p:cNvPicPr>
            <a:picLocks noChangeAspect="1" noChangeArrowheads="1"/>
          </p:cNvPicPr>
          <p:nvPr/>
        </p:nvPicPr>
        <p:blipFill>
          <a:blip r:embed="rId5" cstate="screen"/>
          <a:srcRect/>
          <a:stretch>
            <a:fillRect/>
          </a:stretch>
        </p:blipFill>
        <p:spPr bwMode="auto">
          <a:xfrm>
            <a:off x="6292416" y="4212000"/>
            <a:ext cx="2741541" cy="2160000"/>
          </a:xfrm>
          <a:prstGeom prst="rect">
            <a:avLst/>
          </a:prstGeom>
          <a:noFill/>
        </p:spPr>
      </p:pic>
      <p:sp>
        <p:nvSpPr>
          <p:cNvPr id="10" name="TextBox 9"/>
          <p:cNvSpPr txBox="1"/>
          <p:nvPr/>
        </p:nvSpPr>
        <p:spPr>
          <a:xfrm>
            <a:off x="8366035" y="3786190"/>
            <a:ext cx="648000" cy="369332"/>
          </a:xfrm>
          <a:prstGeom prst="rect">
            <a:avLst/>
          </a:prstGeom>
          <a:solidFill>
            <a:srgbClr val="FFFF00"/>
          </a:solidFill>
        </p:spPr>
        <p:txBody>
          <a:bodyPr wrap="square" rtlCol="0">
            <a:spAutoFit/>
          </a:bodyPr>
          <a:lstStyle/>
          <a:p>
            <a:r>
              <a:rPr lang="en-US" b="1" dirty="0" smtClean="0">
                <a:solidFill>
                  <a:srgbClr val="FF0000"/>
                </a:solidFill>
              </a:rPr>
              <a:t>CBM</a:t>
            </a:r>
            <a:endParaRPr lang="en-SG"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40</a:t>
            </a:fld>
            <a:endParaRPr lang="en-SG" dirty="0"/>
          </a:p>
        </p:txBody>
      </p:sp>
      <p:pic>
        <p:nvPicPr>
          <p:cNvPr id="10242" name="Picture 2"/>
          <p:cNvPicPr>
            <a:picLocks noChangeAspect="1" noChangeArrowheads="1"/>
          </p:cNvPicPr>
          <p:nvPr/>
        </p:nvPicPr>
        <p:blipFill>
          <a:blip r:embed="rId2" cstate="screen"/>
          <a:srcRect/>
          <a:stretch>
            <a:fillRect/>
          </a:stretch>
        </p:blipFill>
        <p:spPr bwMode="auto">
          <a:xfrm>
            <a:off x="94194" y="642918"/>
            <a:ext cx="8955613" cy="54389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07556"/>
            <a:ext cx="9000000" cy="830997"/>
          </a:xfrm>
          <a:solidFill>
            <a:srgbClr val="FFFF00"/>
          </a:solidFill>
        </p:spPr>
        <p:txBody>
          <a:bodyPr/>
          <a:lstStyle/>
          <a:p>
            <a:r>
              <a:rPr lang="en-US" sz="2400" dirty="0" smtClean="0">
                <a:effectLst/>
              </a:rPr>
              <a:t>Quality Control of RPCs for the PHENIX Trigger Upgrade</a:t>
            </a:r>
            <a:br>
              <a:rPr lang="en-US" sz="2400" dirty="0" smtClean="0">
                <a:effectLst/>
              </a:rPr>
            </a:br>
            <a:r>
              <a:rPr lang="en-US" sz="2400" dirty="0" smtClean="0">
                <a:solidFill>
                  <a:schemeClr val="tx1"/>
                </a:solidFill>
                <a:effectLst/>
              </a:rPr>
              <a:t> </a:t>
            </a:r>
            <a:r>
              <a:rPr lang="en-US" sz="2400" dirty="0" smtClean="0">
                <a:solidFill>
                  <a:srgbClr val="00B050"/>
                </a:solidFill>
                <a:effectLst/>
              </a:rPr>
              <a:t>Rusty </a:t>
            </a:r>
            <a:r>
              <a:rPr lang="en-US" sz="2400" dirty="0" err="1" smtClean="0">
                <a:solidFill>
                  <a:srgbClr val="00B050"/>
                </a:solidFill>
                <a:effectLst/>
              </a:rPr>
              <a:t>Towell</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41</a:t>
            </a:fld>
            <a:endParaRPr lang="en-SG" dirty="0"/>
          </a:p>
        </p:txBody>
      </p:sp>
      <p:grpSp>
        <p:nvGrpSpPr>
          <p:cNvPr id="10" name="Group 9"/>
          <p:cNvGrpSpPr/>
          <p:nvPr/>
        </p:nvGrpSpPr>
        <p:grpSpPr>
          <a:xfrm>
            <a:off x="678645" y="1071546"/>
            <a:ext cx="7786710" cy="4883384"/>
            <a:chOff x="0" y="289920"/>
            <a:chExt cx="9144000" cy="5807886"/>
          </a:xfrm>
        </p:grpSpPr>
        <p:sp>
          <p:nvSpPr>
            <p:cNvPr id="6" name="Rectangle 2"/>
            <p:cNvSpPr txBox="1">
              <a:spLocks noChangeArrowheads="1"/>
            </p:cNvSpPr>
            <p:nvPr/>
          </p:nvSpPr>
          <p:spPr>
            <a:xfrm>
              <a:off x="572662" y="289920"/>
              <a:ext cx="7791965" cy="98074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ko-KR" sz="4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Efficiency Tests with </a:t>
              </a:r>
              <a:r>
                <a:rPr kumimoji="0" lang="en-US" altLang="ko-KR" sz="4000" b="0"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mj-lt"/>
                  <a:ea typeface="+mj-ea"/>
                  <a:cs typeface="+mj-cs"/>
                </a:rPr>
                <a:t>Cosmics</a:t>
              </a:r>
              <a:endParaRPr kumimoji="0" lang="en-US" altLang="ko-KR"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7" name="Rectangle 3"/>
            <p:cNvSpPr txBox="1">
              <a:spLocks noChangeArrowheads="1"/>
            </p:cNvSpPr>
            <p:nvPr/>
          </p:nvSpPr>
          <p:spPr>
            <a:xfrm>
              <a:off x="572662" y="1248787"/>
              <a:ext cx="8229600" cy="822074"/>
            </a:xfrm>
            <a:prstGeom prst="rect">
              <a:avLst/>
            </a:prstGeom>
          </p:spPr>
          <p:txBody>
            <a:bodyPr vert="horz" lIns="91440" tIns="45720" rIns="91440" bIns="45720" rtlCol="0">
              <a:normAutofit fontScale="92500"/>
            </a:body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30" charset="2"/>
                <a:buNone/>
                <a:tabLst/>
                <a:defRPr/>
              </a:pPr>
              <a:r>
                <a:rPr kumimoji="0" lang="en-US" altLang="ko-KR" sz="2400" b="0" i="0" u="none" strike="noStrike" kern="1200" cap="none" spc="0" normalizeH="0" baseline="0" noProof="0" smtClean="0">
                  <a:ln>
                    <a:noFill/>
                  </a:ln>
                  <a:solidFill>
                    <a:srgbClr val="0070C0"/>
                  </a:solidFill>
                  <a:effectLst/>
                  <a:uLnTx/>
                  <a:uFillTx/>
                  <a:latin typeface="+mn-lt"/>
                  <a:ea typeface="+mn-ea"/>
                  <a:cs typeface="+mn-cs"/>
                </a:rPr>
                <a:t>25 data sets taken at 5 HV values and 5 different thresholds</a:t>
              </a:r>
              <a:endParaRPr kumimoji="0" lang="en-US" altLang="ko-KR" sz="3200" b="0" i="0" u="none" strike="noStrike" kern="1200" cap="none" spc="0" normalizeH="0" baseline="0" noProof="0" dirty="0">
                <a:ln>
                  <a:noFill/>
                </a:ln>
                <a:solidFill>
                  <a:srgbClr val="0070C0"/>
                </a:solidFill>
                <a:effectLst/>
                <a:uLnTx/>
                <a:uFillTx/>
                <a:latin typeface="+mn-lt"/>
                <a:ea typeface="+mn-ea"/>
                <a:cs typeface="+mn-cs"/>
              </a:endParaRPr>
            </a:p>
          </p:txBody>
        </p:sp>
        <p:pic>
          <p:nvPicPr>
            <p:cNvPr id="8" name="Picture 4" descr="6%20RPC3B08_asummary"/>
            <p:cNvPicPr>
              <a:picLocks noChangeAspect="1" noChangeArrowheads="1"/>
            </p:cNvPicPr>
            <p:nvPr/>
          </p:nvPicPr>
          <p:blipFill>
            <a:blip r:embed="rId2" cstate="screen"/>
            <a:srcRect l="1755" r="4184"/>
            <a:stretch>
              <a:fillRect/>
            </a:stretch>
          </p:blipFill>
          <p:spPr bwMode="auto">
            <a:xfrm>
              <a:off x="0" y="1849969"/>
              <a:ext cx="9144000" cy="3651798"/>
            </a:xfrm>
            <a:prstGeom prst="rect">
              <a:avLst/>
            </a:prstGeom>
            <a:noFill/>
          </p:spPr>
        </p:pic>
        <p:sp>
          <p:nvSpPr>
            <p:cNvPr id="9" name="Text Box 5"/>
            <p:cNvSpPr txBox="1">
              <a:spLocks noChangeArrowheads="1"/>
            </p:cNvSpPr>
            <p:nvPr/>
          </p:nvSpPr>
          <p:spPr bwMode="auto">
            <a:xfrm>
              <a:off x="1042988" y="5451475"/>
              <a:ext cx="7092845" cy="646331"/>
            </a:xfrm>
            <a:prstGeom prst="rect">
              <a:avLst/>
            </a:prstGeom>
            <a:noFill/>
            <a:ln w="9525">
              <a:noFill/>
              <a:miter lim="800000"/>
              <a:headEnd/>
              <a:tailEnd/>
            </a:ln>
            <a:effectLst/>
          </p:spPr>
          <p:txBody>
            <a:bodyPr wrap="none">
              <a:prstTxWarp prst="textNoShape">
                <a:avLst/>
              </a:prstTxWarp>
              <a:spAutoFit/>
            </a:bodyPr>
            <a:lstStyle/>
            <a:p>
              <a:r>
                <a:rPr lang="en-US" altLang="ko-KR" dirty="0">
                  <a:latin typeface="Tahoma" pitchFamily="30" charset="0"/>
                </a:rPr>
                <a:t>The efficiency curve has a plateau</a:t>
              </a:r>
              <a:r>
                <a:rPr lang="en-US" altLang="ko-KR" dirty="0" smtClean="0">
                  <a:latin typeface="Tahoma" pitchFamily="30" charset="0"/>
                </a:rPr>
                <a:t> that starts </a:t>
              </a:r>
              <a:r>
                <a:rPr lang="en-US" altLang="ko-KR" dirty="0">
                  <a:latin typeface="Tahoma" pitchFamily="30" charset="0"/>
                </a:rPr>
                <a:t>from</a:t>
              </a:r>
              <a:r>
                <a:rPr lang="en-US" altLang="ko-KR" dirty="0" smtClean="0">
                  <a:latin typeface="Tahoma" pitchFamily="30" charset="0"/>
                </a:rPr>
                <a:t> about </a:t>
              </a:r>
              <a:r>
                <a:rPr lang="en-US" altLang="ko-KR" dirty="0">
                  <a:latin typeface="Tahoma" pitchFamily="30" charset="0"/>
                </a:rPr>
                <a:t>9.5 kV HV.</a:t>
              </a:r>
            </a:p>
            <a:p>
              <a:r>
                <a:rPr lang="en-US" altLang="ko-KR" dirty="0">
                  <a:latin typeface="Tahoma" pitchFamily="30" charset="0"/>
                </a:rPr>
                <a:t>Cluster size is under 2 when we use 9.5 kV HV. </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00" y="97673"/>
            <a:ext cx="9000000" cy="830997"/>
          </a:xfrm>
          <a:solidFill>
            <a:srgbClr val="FFFF00"/>
          </a:solidFill>
        </p:spPr>
        <p:txBody>
          <a:bodyPr/>
          <a:lstStyle/>
          <a:p>
            <a:r>
              <a:rPr lang="en-US" altLang="zh-CN" sz="2400" dirty="0" smtClean="0">
                <a:effectLst/>
              </a:rPr>
              <a:t>Calibration of the RPC charge readout in the ARGO-YBJ experiment</a:t>
            </a:r>
            <a:r>
              <a:rPr lang="en-US" altLang="zh-CN" sz="2400" dirty="0" smtClean="0">
                <a:solidFill>
                  <a:schemeClr val="accent2"/>
                </a:solidFill>
                <a:effectLst/>
              </a:rPr>
              <a:t/>
            </a:r>
            <a:br>
              <a:rPr lang="en-US" altLang="zh-CN" sz="2400" dirty="0" smtClean="0">
                <a:solidFill>
                  <a:schemeClr val="accent2"/>
                </a:solidFill>
                <a:effectLst/>
              </a:rPr>
            </a:br>
            <a:r>
              <a:rPr lang="en-US" altLang="zh-CN" sz="2400" dirty="0" smtClean="0">
                <a:solidFill>
                  <a:schemeClr val="accent2"/>
                </a:solidFill>
                <a:effectLst/>
              </a:rPr>
              <a:t> </a:t>
            </a:r>
            <a:r>
              <a:rPr lang="en-US" altLang="zh-CN" sz="2400" dirty="0" err="1" smtClean="0">
                <a:solidFill>
                  <a:srgbClr val="00B050"/>
                </a:solidFill>
                <a:effectLst/>
              </a:rPr>
              <a:t>Xiangdong</a:t>
            </a:r>
            <a:r>
              <a:rPr lang="en-US" altLang="zh-CN" sz="2400" dirty="0" smtClean="0">
                <a:solidFill>
                  <a:srgbClr val="00B050"/>
                </a:solidFill>
                <a:effectLst/>
              </a:rPr>
              <a:t> </a:t>
            </a:r>
            <a:r>
              <a:rPr lang="en-US" altLang="zh-CN" sz="2400" dirty="0" err="1" smtClean="0">
                <a:solidFill>
                  <a:srgbClr val="00B050"/>
                </a:solidFill>
                <a:effectLst/>
              </a:rPr>
              <a:t>Sheng</a:t>
            </a:r>
            <a:r>
              <a:rPr lang="en-US" altLang="zh-CN" sz="2400" dirty="0" smtClean="0">
                <a:solidFill>
                  <a:srgbClr val="00B050"/>
                </a:solidFill>
                <a:effectLst/>
              </a:rPr>
              <a:t> </a:t>
            </a:r>
            <a:endParaRPr lang="en-SG" sz="2400" dirty="0">
              <a:solidFill>
                <a:srgbClr val="00B050"/>
              </a:solidFill>
              <a:effectLst/>
            </a:endParaRPr>
          </a:p>
        </p:txBody>
      </p:sp>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42</a:t>
            </a:fld>
            <a:endParaRPr lang="en-SG" dirty="0"/>
          </a:p>
        </p:txBody>
      </p:sp>
      <p:grpSp>
        <p:nvGrpSpPr>
          <p:cNvPr id="17" name="Group 3"/>
          <p:cNvGrpSpPr>
            <a:grpSpLocks/>
          </p:cNvGrpSpPr>
          <p:nvPr/>
        </p:nvGrpSpPr>
        <p:grpSpPr bwMode="auto">
          <a:xfrm>
            <a:off x="1666428" y="1071546"/>
            <a:ext cx="6048377" cy="2880000"/>
            <a:chOff x="1373" y="8380"/>
            <a:chExt cx="4771" cy="2581"/>
          </a:xfrm>
        </p:grpSpPr>
        <p:pic>
          <p:nvPicPr>
            <p:cNvPr id="18" name="图片 25" descr="telescop at YBJ.jpg"/>
            <p:cNvPicPr>
              <a:picLocks noChangeAspect="1"/>
            </p:cNvPicPr>
            <p:nvPr/>
          </p:nvPicPr>
          <p:blipFill>
            <a:blip r:embed="rId2" cstate="screen"/>
            <a:srcRect/>
            <a:stretch>
              <a:fillRect/>
            </a:stretch>
          </p:blipFill>
          <p:spPr bwMode="auto">
            <a:xfrm>
              <a:off x="1668" y="8380"/>
              <a:ext cx="3993" cy="2268"/>
            </a:xfrm>
            <a:prstGeom prst="rect">
              <a:avLst/>
            </a:prstGeom>
            <a:noFill/>
            <a:ln w="9525">
              <a:noFill/>
              <a:miter lim="800000"/>
              <a:headEnd/>
              <a:tailEnd/>
            </a:ln>
          </p:spPr>
        </p:pic>
        <p:sp>
          <p:nvSpPr>
            <p:cNvPr id="19" name="Text Box 19"/>
            <p:cNvSpPr txBox="1">
              <a:spLocks noChangeArrowheads="1"/>
            </p:cNvSpPr>
            <p:nvPr/>
          </p:nvSpPr>
          <p:spPr bwMode="auto">
            <a:xfrm>
              <a:off x="1373" y="10720"/>
              <a:ext cx="4771" cy="241"/>
            </a:xfrm>
            <a:prstGeom prst="rect">
              <a:avLst/>
            </a:prstGeom>
            <a:noFill/>
            <a:ln w="9525">
              <a:noFill/>
              <a:miter lim="800000"/>
              <a:headEnd/>
              <a:tailEnd/>
            </a:ln>
          </p:spPr>
          <p:txBody>
            <a:bodyPr lIns="52249" tIns="26124" rIns="52249" bIns="26124">
              <a:spAutoFit/>
            </a:bodyPr>
            <a:lstStyle/>
            <a:p>
              <a:pPr algn="ctr" defTabSz="2508250">
                <a:spcBef>
                  <a:spcPct val="50000"/>
                </a:spcBef>
              </a:pPr>
              <a:r>
                <a:rPr lang="en-US" altLang="zh-CN" b="1" i="1" dirty="0">
                  <a:latin typeface="Times New Roman" pitchFamily="18" charset="0"/>
                  <a:cs typeface="Times New Roman" pitchFamily="18" charset="0"/>
                </a:rPr>
                <a:t>Fig.   Sketch map of the calibration telescope.</a:t>
              </a:r>
            </a:p>
          </p:txBody>
        </p:sp>
      </p:grpSp>
      <p:grpSp>
        <p:nvGrpSpPr>
          <p:cNvPr id="20" name="Group 2"/>
          <p:cNvGrpSpPr>
            <a:grpSpLocks/>
          </p:cNvGrpSpPr>
          <p:nvPr/>
        </p:nvGrpSpPr>
        <p:grpSpPr bwMode="auto">
          <a:xfrm>
            <a:off x="2000232" y="4000504"/>
            <a:ext cx="5099061" cy="2276491"/>
            <a:chOff x="372" y="13274"/>
            <a:chExt cx="4289" cy="2572"/>
          </a:xfrm>
        </p:grpSpPr>
        <p:pic>
          <p:nvPicPr>
            <p:cNvPr id="21" name="Picture 55" descr="E:\YBJ\work\BigPadCallibration\icrc2009win_LIXX\poster\DAQ.jpg"/>
            <p:cNvPicPr>
              <a:picLocks noChangeAspect="1" noChangeArrowheads="1"/>
            </p:cNvPicPr>
            <p:nvPr/>
          </p:nvPicPr>
          <p:blipFill>
            <a:blip r:embed="rId3" cstate="screen"/>
            <a:srcRect/>
            <a:stretch>
              <a:fillRect/>
            </a:stretch>
          </p:blipFill>
          <p:spPr bwMode="auto">
            <a:xfrm>
              <a:off x="850" y="13274"/>
              <a:ext cx="3458" cy="2268"/>
            </a:xfrm>
            <a:prstGeom prst="rect">
              <a:avLst/>
            </a:prstGeom>
            <a:noFill/>
            <a:ln w="9525">
              <a:noFill/>
              <a:miter lim="800000"/>
              <a:headEnd/>
              <a:tailEnd/>
            </a:ln>
          </p:spPr>
        </p:pic>
        <p:sp>
          <p:nvSpPr>
            <p:cNvPr id="22" name="Text Box 19"/>
            <p:cNvSpPr txBox="1">
              <a:spLocks noChangeArrowheads="1"/>
            </p:cNvSpPr>
            <p:nvPr/>
          </p:nvSpPr>
          <p:spPr bwMode="auto">
            <a:xfrm>
              <a:off x="372" y="15606"/>
              <a:ext cx="4289" cy="240"/>
            </a:xfrm>
            <a:prstGeom prst="rect">
              <a:avLst/>
            </a:prstGeom>
            <a:noFill/>
            <a:ln w="9525">
              <a:noFill/>
              <a:miter lim="800000"/>
              <a:headEnd/>
              <a:tailEnd/>
            </a:ln>
          </p:spPr>
          <p:txBody>
            <a:bodyPr lIns="52249" tIns="26124" rIns="52249" bIns="26124">
              <a:spAutoFit/>
            </a:bodyPr>
            <a:lstStyle/>
            <a:p>
              <a:pPr algn="ctr" defTabSz="2508250">
                <a:spcBef>
                  <a:spcPct val="50000"/>
                </a:spcBef>
              </a:pPr>
              <a:r>
                <a:rPr lang="en-US" altLang="zh-CN" b="1" i="1">
                  <a:latin typeface="Times New Roman" pitchFamily="18" charset="0"/>
                  <a:cs typeface="Times New Roman" pitchFamily="18" charset="0"/>
                </a:rPr>
                <a:t>Fig.  Schematic diagram of the electronics and DAQ</a:t>
              </a:r>
              <a:r>
                <a:rPr lang="en-US" altLang="zh-CN" b="1" i="1">
                  <a:solidFill>
                    <a:schemeClr val="tx2"/>
                  </a:solidFill>
                  <a:latin typeface="Times New Roman" pitchFamily="18" charset="0"/>
                  <a:cs typeface="Times New Roman" pitchFamily="18" charset="0"/>
                </a:rPr>
                <a:t>  </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43</a:t>
            </a:fld>
            <a:endParaRPr lang="en-SG" dirty="0"/>
          </a:p>
        </p:txBody>
      </p:sp>
      <p:grpSp>
        <p:nvGrpSpPr>
          <p:cNvPr id="12" name="Group 2"/>
          <p:cNvGrpSpPr>
            <a:grpSpLocks/>
          </p:cNvGrpSpPr>
          <p:nvPr/>
        </p:nvGrpSpPr>
        <p:grpSpPr bwMode="auto">
          <a:xfrm>
            <a:off x="928662" y="3214686"/>
            <a:ext cx="7286676" cy="3199724"/>
            <a:chOff x="249" y="1344"/>
            <a:chExt cx="5203" cy="2520"/>
          </a:xfrm>
        </p:grpSpPr>
        <p:grpSp>
          <p:nvGrpSpPr>
            <p:cNvPr id="13" name="Group 3"/>
            <p:cNvGrpSpPr>
              <a:grpSpLocks/>
            </p:cNvGrpSpPr>
            <p:nvPr/>
          </p:nvGrpSpPr>
          <p:grpSpPr bwMode="auto">
            <a:xfrm>
              <a:off x="249" y="1344"/>
              <a:ext cx="2730" cy="2520"/>
              <a:chOff x="1373" y="10057"/>
              <a:chExt cx="2730" cy="2520"/>
            </a:xfrm>
          </p:grpSpPr>
          <p:sp>
            <p:nvSpPr>
              <p:cNvPr id="17" name="Text Box 19"/>
              <p:cNvSpPr txBox="1">
                <a:spLocks noChangeArrowheads="1"/>
              </p:cNvSpPr>
              <p:nvPr/>
            </p:nvSpPr>
            <p:spPr bwMode="auto">
              <a:xfrm>
                <a:off x="1373" y="12026"/>
                <a:ext cx="2730" cy="551"/>
              </a:xfrm>
              <a:prstGeom prst="rect">
                <a:avLst/>
              </a:prstGeom>
              <a:noFill/>
              <a:ln w="9525">
                <a:noFill/>
                <a:miter lim="800000"/>
                <a:headEnd/>
                <a:tailEnd/>
              </a:ln>
            </p:spPr>
            <p:txBody>
              <a:bodyPr lIns="52249" tIns="26124" rIns="52249" bIns="26124">
                <a:spAutoFit/>
              </a:bodyPr>
              <a:lstStyle/>
              <a:p>
                <a:pPr defTabSz="2508250">
                  <a:spcBef>
                    <a:spcPct val="50000"/>
                  </a:spcBef>
                </a:pPr>
                <a:r>
                  <a:rPr lang="en-US" altLang="zh-CN" sz="1400" b="1" i="1" dirty="0">
                    <a:solidFill>
                      <a:schemeClr val="tx2"/>
                    </a:solidFill>
                    <a:latin typeface="Times New Roman" pitchFamily="18" charset="0"/>
                    <a:cs typeface="Times New Roman" pitchFamily="18" charset="0"/>
                  </a:rPr>
                  <a:t>Fig.   Number of charged particles VS. RPC charge readout, a linear fit is performed to the data.</a:t>
                </a:r>
              </a:p>
            </p:txBody>
          </p:sp>
          <p:pic>
            <p:nvPicPr>
              <p:cNvPr id="18" name="Picture 31" descr="E:\YBJ\work\BigPadCallibration\icrc2009win_LIXX\poster\NP_RPC_60mV_30mV_500V_DRAW_IN_20090625.gif"/>
              <p:cNvPicPr>
                <a:picLocks noChangeAspect="1" noChangeArrowheads="1"/>
              </p:cNvPicPr>
              <p:nvPr/>
            </p:nvPicPr>
            <p:blipFill>
              <a:blip r:embed="rId2" cstate="screen"/>
              <a:srcRect/>
              <a:stretch>
                <a:fillRect/>
              </a:stretch>
            </p:blipFill>
            <p:spPr bwMode="auto">
              <a:xfrm>
                <a:off x="1840" y="10057"/>
                <a:ext cx="2029" cy="1927"/>
              </a:xfrm>
              <a:prstGeom prst="rect">
                <a:avLst/>
              </a:prstGeom>
              <a:noFill/>
              <a:ln w="9525">
                <a:noFill/>
                <a:miter lim="800000"/>
                <a:headEnd/>
                <a:tailEnd/>
              </a:ln>
            </p:spPr>
          </p:pic>
        </p:grpSp>
        <p:grpSp>
          <p:nvGrpSpPr>
            <p:cNvPr id="14" name="Group 6"/>
            <p:cNvGrpSpPr>
              <a:grpSpLocks/>
            </p:cNvGrpSpPr>
            <p:nvPr/>
          </p:nvGrpSpPr>
          <p:grpSpPr bwMode="auto">
            <a:xfrm>
              <a:off x="3061" y="1389"/>
              <a:ext cx="2391" cy="2134"/>
              <a:chOff x="3580" y="12385"/>
              <a:chExt cx="2391" cy="2134"/>
            </a:xfrm>
          </p:grpSpPr>
          <p:sp>
            <p:nvSpPr>
              <p:cNvPr id="15" name="Text Box 25"/>
              <p:cNvSpPr txBox="1">
                <a:spLocks noChangeArrowheads="1"/>
              </p:cNvSpPr>
              <p:nvPr/>
            </p:nvSpPr>
            <p:spPr bwMode="auto">
              <a:xfrm>
                <a:off x="3580" y="14341"/>
                <a:ext cx="2391" cy="178"/>
              </a:xfrm>
              <a:prstGeom prst="rect">
                <a:avLst/>
              </a:prstGeom>
              <a:noFill/>
              <a:ln w="9525">
                <a:noFill/>
                <a:miter lim="800000"/>
                <a:headEnd/>
                <a:tailEnd/>
              </a:ln>
            </p:spPr>
            <p:txBody>
              <a:bodyPr lIns="52249" tIns="26124" rIns="52249" bIns="26124">
                <a:spAutoFit/>
              </a:bodyPr>
              <a:lstStyle/>
              <a:p>
                <a:pPr algn="ctr" defTabSz="2508250">
                  <a:spcBef>
                    <a:spcPct val="50000"/>
                  </a:spcBef>
                </a:pPr>
                <a:r>
                  <a:rPr lang="en-US" altLang="zh-CN" sz="1600" b="1" i="1">
                    <a:solidFill>
                      <a:schemeClr val="tx2"/>
                    </a:solidFill>
                    <a:latin typeface="Times New Roman" pitchFamily="18" charset="0"/>
                    <a:cs typeface="Times New Roman" pitchFamily="18" charset="0"/>
                  </a:rPr>
                  <a:t>Fig.   Nonlinearity of the calibration.</a:t>
                </a:r>
              </a:p>
            </p:txBody>
          </p:sp>
          <p:pic>
            <p:nvPicPr>
              <p:cNvPr id="16" name="Picture 32" descr="E:\YBJ\work\BigPadCallibration\icrc2009win_LIXX\poster\nonlinearity_60mV_30mV_500V_DRAW_IN_20090625.gif"/>
              <p:cNvPicPr>
                <a:picLocks noChangeAspect="1" noChangeArrowheads="1"/>
              </p:cNvPicPr>
              <p:nvPr/>
            </p:nvPicPr>
            <p:blipFill>
              <a:blip r:embed="rId3" cstate="screen"/>
              <a:srcRect/>
              <a:stretch>
                <a:fillRect/>
              </a:stretch>
            </p:blipFill>
            <p:spPr bwMode="auto">
              <a:xfrm>
                <a:off x="3691" y="12385"/>
                <a:ext cx="2028" cy="1927"/>
              </a:xfrm>
              <a:prstGeom prst="rect">
                <a:avLst/>
              </a:prstGeom>
              <a:noFill/>
              <a:ln w="9525">
                <a:noFill/>
                <a:miter lim="800000"/>
                <a:headEnd/>
                <a:tailEnd/>
              </a:ln>
            </p:spPr>
          </p:pic>
        </p:grpSp>
      </p:grpSp>
      <p:grpSp>
        <p:nvGrpSpPr>
          <p:cNvPr id="19" name="Group 2"/>
          <p:cNvGrpSpPr>
            <a:grpSpLocks/>
          </p:cNvGrpSpPr>
          <p:nvPr/>
        </p:nvGrpSpPr>
        <p:grpSpPr bwMode="auto">
          <a:xfrm>
            <a:off x="1540373" y="142852"/>
            <a:ext cx="6388902" cy="2786054"/>
            <a:chOff x="5379" y="5061"/>
            <a:chExt cx="4926" cy="2466"/>
          </a:xfrm>
        </p:grpSpPr>
        <p:grpSp>
          <p:nvGrpSpPr>
            <p:cNvPr id="20" name="组合 49"/>
            <p:cNvGrpSpPr>
              <a:grpSpLocks/>
            </p:cNvGrpSpPr>
            <p:nvPr/>
          </p:nvGrpSpPr>
          <p:grpSpPr bwMode="auto">
            <a:xfrm>
              <a:off x="5564" y="5061"/>
              <a:ext cx="4410" cy="1927"/>
              <a:chOff x="8776025" y="8044944"/>
              <a:chExt cx="6998371" cy="3060011"/>
            </a:xfrm>
          </p:grpSpPr>
          <p:pic>
            <p:nvPicPr>
              <p:cNvPr id="23" name="Picture 26" descr="E:\YBJ\work\BigPadCallibration\icrc2009win_LIXX\poster\scint_single_spectrum_7200V_DRAWN_IN_20090623.gif"/>
              <p:cNvPicPr>
                <a:picLocks noChangeAspect="1" noChangeArrowheads="1"/>
              </p:cNvPicPr>
              <p:nvPr/>
            </p:nvPicPr>
            <p:blipFill>
              <a:blip r:embed="rId4" cstate="screen"/>
              <a:srcRect/>
              <a:stretch>
                <a:fillRect/>
              </a:stretch>
            </p:blipFill>
            <p:spPr bwMode="auto">
              <a:xfrm>
                <a:off x="8776025" y="8044944"/>
                <a:ext cx="3220000" cy="3060009"/>
              </a:xfrm>
              <a:prstGeom prst="rect">
                <a:avLst/>
              </a:prstGeom>
              <a:noFill/>
              <a:ln w="9525">
                <a:noFill/>
                <a:miter lim="800000"/>
                <a:headEnd/>
                <a:tailEnd/>
              </a:ln>
            </p:spPr>
          </p:pic>
          <p:pic>
            <p:nvPicPr>
              <p:cNvPr id="24" name="Picture 28" descr="E:\YBJ\work\BigPadCallibration\icrc2009win_LIXX\poster\rpc3_single_spectrum_7200V_DRAWN_IN_20090623.gif"/>
              <p:cNvPicPr>
                <a:picLocks noChangeAspect="1" noChangeArrowheads="1"/>
              </p:cNvPicPr>
              <p:nvPr/>
            </p:nvPicPr>
            <p:blipFill>
              <a:blip r:embed="rId5" cstate="screen"/>
              <a:srcRect/>
              <a:stretch>
                <a:fillRect/>
              </a:stretch>
            </p:blipFill>
            <p:spPr bwMode="auto">
              <a:xfrm>
                <a:off x="12554396" y="8044946"/>
                <a:ext cx="3220000" cy="3060009"/>
              </a:xfrm>
              <a:prstGeom prst="rect">
                <a:avLst/>
              </a:prstGeom>
              <a:noFill/>
              <a:ln w="9525">
                <a:noFill/>
                <a:miter lim="800000"/>
                <a:headEnd/>
                <a:tailEnd/>
              </a:ln>
            </p:spPr>
          </p:pic>
        </p:grpSp>
        <p:sp>
          <p:nvSpPr>
            <p:cNvPr id="21" name="Text Box 19"/>
            <p:cNvSpPr txBox="1">
              <a:spLocks noChangeArrowheads="1"/>
            </p:cNvSpPr>
            <p:nvPr/>
          </p:nvSpPr>
          <p:spPr bwMode="auto">
            <a:xfrm>
              <a:off x="5379" y="7035"/>
              <a:ext cx="2337" cy="492"/>
            </a:xfrm>
            <a:prstGeom prst="rect">
              <a:avLst/>
            </a:prstGeom>
            <a:noFill/>
            <a:ln w="9525">
              <a:noFill/>
              <a:miter lim="800000"/>
              <a:headEnd/>
              <a:tailEnd/>
            </a:ln>
          </p:spPr>
          <p:txBody>
            <a:bodyPr lIns="52249" tIns="26124" rIns="52249" bIns="26124">
              <a:spAutoFit/>
            </a:bodyPr>
            <a:lstStyle/>
            <a:p>
              <a:pPr defTabSz="2508250">
                <a:spcBef>
                  <a:spcPct val="50000"/>
                </a:spcBef>
              </a:pPr>
              <a:r>
                <a:rPr lang="en-US" altLang="zh-CN" sz="1600" b="1" i="1" dirty="0">
                  <a:solidFill>
                    <a:schemeClr val="tx2"/>
                  </a:solidFill>
                  <a:latin typeface="Times New Roman" pitchFamily="18" charset="0"/>
                  <a:cs typeface="Times New Roman" pitchFamily="18" charset="0"/>
                </a:rPr>
                <a:t>Fig.   Amplitude distribution of one scintillation detector in case of single particles.</a:t>
              </a:r>
            </a:p>
          </p:txBody>
        </p:sp>
        <p:sp>
          <p:nvSpPr>
            <p:cNvPr id="22" name="Text Box 25"/>
            <p:cNvSpPr txBox="1">
              <a:spLocks noChangeArrowheads="1"/>
            </p:cNvSpPr>
            <p:nvPr/>
          </p:nvSpPr>
          <p:spPr bwMode="auto">
            <a:xfrm>
              <a:off x="7816" y="7021"/>
              <a:ext cx="2489" cy="358"/>
            </a:xfrm>
            <a:prstGeom prst="rect">
              <a:avLst/>
            </a:prstGeom>
            <a:noFill/>
            <a:ln w="9525">
              <a:noFill/>
              <a:miter lim="800000"/>
              <a:headEnd/>
              <a:tailEnd/>
            </a:ln>
          </p:spPr>
          <p:txBody>
            <a:bodyPr lIns="52249" tIns="26124" rIns="52249" bIns="26124">
              <a:spAutoFit/>
            </a:bodyPr>
            <a:lstStyle/>
            <a:p>
              <a:pPr defTabSz="2508250">
                <a:spcBef>
                  <a:spcPct val="50000"/>
                </a:spcBef>
              </a:pPr>
              <a:r>
                <a:rPr lang="en-US" altLang="zh-CN" sz="1600" b="1" i="1" dirty="0">
                  <a:solidFill>
                    <a:schemeClr val="tx2"/>
                  </a:solidFill>
                  <a:latin typeface="Times New Roman" pitchFamily="18" charset="0"/>
                  <a:cs typeface="Times New Roman" pitchFamily="18" charset="0"/>
                </a:rPr>
                <a:t>Fig.   Charge readout of one RPC in case of single particles.</a:t>
              </a:r>
              <a:r>
                <a:rPr lang="en-US" altLang="zh-CN" b="1" i="1" dirty="0">
                  <a:solidFill>
                    <a:schemeClr val="tx2"/>
                  </a:solidFill>
                  <a:latin typeface="Times New Roman" pitchFamily="18" charset="0"/>
                  <a:cs typeface="Times New Roman" pitchFamily="18" charset="0"/>
                </a:rPr>
                <a:t> </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R&amp;D for </a:t>
            </a:r>
            <a:br>
              <a:rPr lang="en-US" dirty="0" smtClean="0"/>
            </a:br>
            <a:r>
              <a:rPr lang="en-US" dirty="0" smtClean="0"/>
              <a:t>wide-gap RPC systems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44</a:t>
            </a:fld>
            <a:endParaRPr lang="en-SG"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US" altLang="ko-KR" sz="2400" dirty="0" smtClean="0">
                <a:effectLst/>
              </a:rPr>
              <a:t>Oiled </a:t>
            </a:r>
            <a:r>
              <a:rPr lang="en-US" altLang="ko-KR" sz="2400" dirty="0" err="1" smtClean="0">
                <a:effectLst/>
              </a:rPr>
              <a:t>Multigap</a:t>
            </a:r>
            <a:r>
              <a:rPr lang="en-US" altLang="ko-KR" sz="2400" dirty="0" smtClean="0">
                <a:effectLst/>
              </a:rPr>
              <a:t> Resistive Plate Chambers</a:t>
            </a:r>
            <a:r>
              <a:rPr lang="en-US" altLang="ko-KR" sz="2400" dirty="0" smtClean="0">
                <a:solidFill>
                  <a:srgbClr val="C00000"/>
                </a:solidFill>
                <a:effectLst/>
              </a:rPr>
              <a:t/>
            </a:r>
            <a:br>
              <a:rPr lang="en-US" altLang="ko-KR" sz="2400" dirty="0" smtClean="0">
                <a:solidFill>
                  <a:srgbClr val="C00000"/>
                </a:solidFill>
                <a:effectLst/>
              </a:rPr>
            </a:br>
            <a:r>
              <a:rPr lang="en-US" altLang="ko-KR" sz="2400" dirty="0" smtClean="0">
                <a:solidFill>
                  <a:srgbClr val="0066FF"/>
                </a:solidFill>
                <a:effectLst/>
              </a:rPr>
              <a:t> </a:t>
            </a:r>
            <a:r>
              <a:rPr lang="en-US" altLang="ko-KR" sz="2400" dirty="0" smtClean="0">
                <a:solidFill>
                  <a:srgbClr val="00B050"/>
                </a:solidFill>
                <a:effectLst/>
              </a:rPr>
              <a:t>K. S. Lee</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45</a:t>
            </a:fld>
            <a:endParaRPr lang="en-SG" dirty="0"/>
          </a:p>
        </p:txBody>
      </p:sp>
      <p:sp>
        <p:nvSpPr>
          <p:cNvPr id="6" name="직사각형 1"/>
          <p:cNvSpPr/>
          <p:nvPr/>
        </p:nvSpPr>
        <p:spPr>
          <a:xfrm>
            <a:off x="142844" y="785794"/>
            <a:ext cx="8676000" cy="41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defTabSz="1443038">
              <a:lnSpc>
                <a:spcPct val="114000"/>
              </a:lnSpc>
              <a:spcAft>
                <a:spcPts val="0"/>
              </a:spcAft>
              <a:defRPr/>
            </a:pPr>
            <a:r>
              <a:rPr lang="en-US" altLang="ko-KR" sz="1600" dirty="0" smtClean="0">
                <a:solidFill>
                  <a:srgbClr val="006666"/>
                </a:solidFill>
                <a:latin typeface="Calibri" pitchFamily="34" charset="0"/>
                <a:ea typeface=""/>
              </a:rPr>
              <a:t>R &amp; D aiming to develop </a:t>
            </a:r>
            <a:r>
              <a:rPr lang="en-US" altLang="ko-KR" sz="1600" dirty="0" err="1" smtClean="0">
                <a:solidFill>
                  <a:srgbClr val="006666"/>
                </a:solidFill>
                <a:latin typeface="Calibri" pitchFamily="34" charset="0"/>
                <a:ea typeface=""/>
              </a:rPr>
              <a:t>multigap</a:t>
            </a:r>
            <a:r>
              <a:rPr lang="en-US" altLang="ko-KR" sz="1600" dirty="0" smtClean="0">
                <a:solidFill>
                  <a:srgbClr val="006666"/>
                </a:solidFill>
                <a:latin typeface="Calibri" pitchFamily="34" charset="0"/>
                <a:ea typeface=""/>
              </a:rPr>
              <a:t> RPCs  with high </a:t>
            </a:r>
            <a:r>
              <a:rPr lang="en-US" altLang="ko-KR" sz="1600" dirty="0">
                <a:solidFill>
                  <a:srgbClr val="006666"/>
                </a:solidFill>
                <a:latin typeface="Calibri" pitchFamily="34" charset="0"/>
                <a:ea typeface=""/>
              </a:rPr>
              <a:t>rate capability </a:t>
            </a:r>
            <a:r>
              <a:rPr lang="en-US" altLang="ko-KR" sz="1600" dirty="0" smtClean="0">
                <a:solidFill>
                  <a:srgbClr val="C00000"/>
                </a:solidFill>
                <a:latin typeface="Calibri" pitchFamily="34" charset="0"/>
                <a:ea typeface=""/>
              </a:rPr>
              <a:t>~ </a:t>
            </a:r>
            <a:r>
              <a:rPr lang="en-US" altLang="ko-KR" sz="1600" dirty="0">
                <a:solidFill>
                  <a:srgbClr val="C00000"/>
                </a:solidFill>
                <a:latin typeface="Calibri" pitchFamily="34" charset="0"/>
                <a:ea typeface=""/>
              </a:rPr>
              <a:t>5 kHz/cm</a:t>
            </a:r>
            <a:r>
              <a:rPr lang="en-US" altLang="ko-KR" sz="1600" baseline="30000" dirty="0">
                <a:solidFill>
                  <a:srgbClr val="C00000"/>
                </a:solidFill>
                <a:latin typeface="Calibri" pitchFamily="34" charset="0"/>
                <a:ea typeface=""/>
              </a:rPr>
              <a:t>2</a:t>
            </a:r>
            <a:r>
              <a:rPr lang="en-US" altLang="ko-KR" sz="1600" dirty="0">
                <a:solidFill>
                  <a:srgbClr val="C00000"/>
                </a:solidFill>
                <a:latin typeface="Calibri" pitchFamily="34" charset="0"/>
                <a:ea typeface=""/>
              </a:rPr>
              <a:t> </a:t>
            </a:r>
            <a:endParaRPr lang="en-US" altLang="ko-KR" sz="1600" dirty="0" smtClean="0">
              <a:solidFill>
                <a:srgbClr val="C00000"/>
              </a:solidFill>
              <a:latin typeface="Calibri" pitchFamily="34" charset="0"/>
              <a:ea typeface=""/>
            </a:endParaRPr>
          </a:p>
          <a:p>
            <a:pPr marL="457200" indent="-457200" defTabSz="1443038">
              <a:lnSpc>
                <a:spcPct val="114000"/>
              </a:lnSpc>
              <a:spcAft>
                <a:spcPts val="0"/>
              </a:spcAft>
              <a:defRPr/>
            </a:pPr>
            <a:r>
              <a:rPr lang="en-US" altLang="ko-KR" sz="1400" dirty="0" smtClean="0">
                <a:solidFill>
                  <a:srgbClr val="003399"/>
                </a:solidFill>
                <a:latin typeface="Calibri" pitchFamily="34" charset="0"/>
                <a:ea typeface=""/>
                <a:sym typeface="Symbol" pitchFamily="18" charset="2"/>
              </a:rPr>
              <a:t>  </a:t>
            </a:r>
          </a:p>
          <a:p>
            <a:pPr marL="457200" indent="-457200" defTabSz="1443038">
              <a:lnSpc>
                <a:spcPct val="114000"/>
              </a:lnSpc>
              <a:spcAft>
                <a:spcPts val="0"/>
              </a:spcAft>
              <a:defRPr/>
            </a:pPr>
            <a:r>
              <a:rPr lang="en-US" altLang="ko-KR" sz="1600" dirty="0" smtClean="0">
                <a:solidFill>
                  <a:srgbClr val="355371"/>
                </a:solidFill>
                <a:latin typeface="Calibri" pitchFamily="34" charset="0"/>
                <a:ea typeface=""/>
              </a:rPr>
              <a:t>Higher </a:t>
            </a:r>
            <a:r>
              <a:rPr lang="en-US" altLang="ko-KR" sz="1600" dirty="0">
                <a:solidFill>
                  <a:srgbClr val="355371"/>
                </a:solidFill>
                <a:latin typeface="Calibri" pitchFamily="34" charset="0"/>
                <a:ea typeface=""/>
              </a:rPr>
              <a:t>rate </a:t>
            </a:r>
            <a:r>
              <a:rPr lang="en-US" altLang="ko-KR" sz="1600" dirty="0" smtClean="0">
                <a:solidFill>
                  <a:srgbClr val="355371"/>
                </a:solidFill>
                <a:latin typeface="Calibri" pitchFamily="34" charset="0"/>
                <a:ea typeface=""/>
              </a:rPr>
              <a:t>capability ← </a:t>
            </a:r>
            <a:r>
              <a:rPr lang="en-US" altLang="ko-KR" sz="1600" dirty="0">
                <a:solidFill>
                  <a:srgbClr val="355371"/>
                </a:solidFill>
                <a:latin typeface="Calibri" pitchFamily="34" charset="0"/>
                <a:ea typeface=""/>
              </a:rPr>
              <a:t>lower avalanche </a:t>
            </a:r>
            <a:r>
              <a:rPr lang="en-US" altLang="ko-KR" sz="1600" dirty="0" smtClean="0">
                <a:solidFill>
                  <a:srgbClr val="355371"/>
                </a:solidFill>
                <a:latin typeface="Calibri" pitchFamily="34" charset="0"/>
                <a:ea typeface=""/>
              </a:rPr>
              <a:t>charge</a:t>
            </a:r>
          </a:p>
          <a:p>
            <a:pPr marL="457200" indent="-457200" defTabSz="1443038">
              <a:lnSpc>
                <a:spcPct val="114000"/>
              </a:lnSpc>
              <a:spcAft>
                <a:spcPts val="0"/>
              </a:spcAft>
              <a:defRPr/>
            </a:pPr>
            <a:r>
              <a:rPr lang="en-US" altLang="ko-KR" sz="1400" dirty="0" smtClean="0">
                <a:solidFill>
                  <a:srgbClr val="003399"/>
                </a:solidFill>
                <a:latin typeface="Calibri" pitchFamily="34" charset="0"/>
                <a:ea typeface=""/>
                <a:sym typeface="Symbol" pitchFamily="18" charset="2"/>
              </a:rPr>
              <a:t> - Rate capability ~ 1/</a:t>
            </a:r>
            <a:r>
              <a:rPr lang="el-GR" altLang="ko-KR" sz="1400" dirty="0" smtClean="0">
                <a:solidFill>
                  <a:srgbClr val="003399"/>
                </a:solidFill>
                <a:latin typeface="Calibri" pitchFamily="34" charset="0"/>
                <a:ea typeface=""/>
                <a:sym typeface="Symbol" pitchFamily="18" charset="2"/>
              </a:rPr>
              <a:t> </a:t>
            </a:r>
            <a:r>
              <a:rPr lang="el-GR" altLang="ko-KR" sz="1400" i="1" dirty="0" smtClean="0">
                <a:solidFill>
                  <a:srgbClr val="003399"/>
                </a:solidFill>
                <a:latin typeface="Calibri" pitchFamily="34" charset="0"/>
                <a:ea typeface=""/>
                <a:sym typeface="Symbol" pitchFamily="18" charset="2"/>
              </a:rPr>
              <a:t>ρ</a:t>
            </a:r>
            <a:r>
              <a:rPr lang="en-US" altLang="ko-KR" sz="1400" dirty="0" smtClean="0">
                <a:solidFill>
                  <a:srgbClr val="003399"/>
                </a:solidFill>
                <a:latin typeface="Calibri" pitchFamily="34" charset="0"/>
                <a:ea typeface=""/>
                <a:sym typeface="Symbol" pitchFamily="18" charset="2"/>
              </a:rPr>
              <a:t> (</a:t>
            </a:r>
            <a:r>
              <a:rPr lang="el-GR" altLang="ko-KR" sz="1400" i="1" dirty="0" smtClean="0">
                <a:solidFill>
                  <a:srgbClr val="003399"/>
                </a:solidFill>
                <a:latin typeface="Calibri" pitchFamily="34" charset="0"/>
                <a:ea typeface=""/>
                <a:sym typeface="Symbol" pitchFamily="18" charset="2"/>
              </a:rPr>
              <a:t>ρ</a:t>
            </a:r>
            <a:r>
              <a:rPr lang="en-US" altLang="ko-KR" sz="1400" dirty="0" smtClean="0">
                <a:solidFill>
                  <a:srgbClr val="003399"/>
                </a:solidFill>
                <a:latin typeface="Calibri" pitchFamily="34" charset="0"/>
                <a:ea typeface=""/>
                <a:sym typeface="Symbol" pitchFamily="18" charset="2"/>
              </a:rPr>
              <a:t> : resistivity of electrode material)</a:t>
            </a:r>
            <a:endParaRPr lang="en-US" altLang="ko-KR" sz="1400" dirty="0">
              <a:solidFill>
                <a:srgbClr val="355371"/>
              </a:solidFill>
              <a:latin typeface="Calibri" pitchFamily="34" charset="0"/>
              <a:ea typeface=""/>
            </a:endParaRPr>
          </a:p>
          <a:p>
            <a:pPr marL="457200" indent="-457200" defTabSz="1443038">
              <a:lnSpc>
                <a:spcPct val="114000"/>
              </a:lnSpc>
              <a:spcAft>
                <a:spcPts val="0"/>
              </a:spcAft>
              <a:defRPr/>
            </a:pPr>
            <a:r>
              <a:rPr lang="en-US" altLang="ko-KR" sz="1400" dirty="0">
                <a:solidFill>
                  <a:srgbClr val="003399"/>
                </a:solidFill>
                <a:latin typeface="Calibri" pitchFamily="34" charset="0"/>
                <a:ea typeface=""/>
                <a:sym typeface="Symbol" pitchFamily="18" charset="2"/>
              </a:rPr>
              <a:t> - Rate capability ~ 1 /&lt;</a:t>
            </a:r>
            <a:r>
              <a:rPr lang="en-US" altLang="ko-KR" sz="1400" i="1" dirty="0" err="1">
                <a:solidFill>
                  <a:srgbClr val="003399"/>
                </a:solidFill>
                <a:latin typeface="Calibri" pitchFamily="34" charset="0"/>
                <a:ea typeface=""/>
                <a:sym typeface="Symbol" pitchFamily="18" charset="2"/>
              </a:rPr>
              <a:t>q</a:t>
            </a:r>
            <a:r>
              <a:rPr lang="en-US" altLang="ko-KR" sz="1400" baseline="-25000" dirty="0" err="1">
                <a:solidFill>
                  <a:srgbClr val="003399"/>
                </a:solidFill>
                <a:latin typeface="Calibri" pitchFamily="34" charset="0"/>
                <a:ea typeface=""/>
                <a:sym typeface="Symbol" pitchFamily="18" charset="2"/>
              </a:rPr>
              <a:t>e</a:t>
            </a:r>
            <a:r>
              <a:rPr lang="en-US" altLang="ko-KR" sz="1400" dirty="0">
                <a:solidFill>
                  <a:srgbClr val="003399"/>
                </a:solidFill>
                <a:latin typeface="Calibri" pitchFamily="34" charset="0"/>
                <a:ea typeface=""/>
                <a:sym typeface="Symbol" pitchFamily="18" charset="2"/>
              </a:rPr>
              <a:t>&gt; (actually depends on &lt;</a:t>
            </a:r>
            <a:r>
              <a:rPr lang="en-US" altLang="ko-KR" sz="1400" i="1" dirty="0" err="1">
                <a:solidFill>
                  <a:srgbClr val="003399"/>
                </a:solidFill>
                <a:latin typeface="Calibri" pitchFamily="34" charset="0"/>
                <a:ea typeface=""/>
                <a:sym typeface="Symbol" pitchFamily="18" charset="2"/>
              </a:rPr>
              <a:t>Q</a:t>
            </a:r>
            <a:r>
              <a:rPr lang="en-US" altLang="ko-KR" sz="1400" baseline="-25000" dirty="0" err="1">
                <a:solidFill>
                  <a:srgbClr val="003399"/>
                </a:solidFill>
                <a:latin typeface="Calibri" pitchFamily="34" charset="0"/>
                <a:ea typeface=""/>
                <a:sym typeface="Symbol" pitchFamily="18" charset="2"/>
              </a:rPr>
              <a:t>e</a:t>
            </a:r>
            <a:r>
              <a:rPr lang="en-US" altLang="ko-KR" sz="1400" dirty="0">
                <a:solidFill>
                  <a:srgbClr val="003399"/>
                </a:solidFill>
                <a:latin typeface="Calibri" pitchFamily="34" charset="0"/>
                <a:ea typeface=""/>
                <a:sym typeface="Symbol" pitchFamily="18" charset="2"/>
              </a:rPr>
              <a:t>&gt;) </a:t>
            </a:r>
          </a:p>
          <a:p>
            <a:pPr marL="457200" indent="-457200" defTabSz="1443038">
              <a:lnSpc>
                <a:spcPct val="114000"/>
              </a:lnSpc>
              <a:spcAft>
                <a:spcPts val="0"/>
              </a:spcAft>
              <a:defRPr/>
            </a:pPr>
            <a:endParaRPr lang="en-US" altLang="ko-KR" sz="1200" dirty="0">
              <a:solidFill>
                <a:srgbClr val="003399"/>
              </a:solidFill>
              <a:latin typeface="Calibri" pitchFamily="34" charset="0"/>
              <a:ea typeface=""/>
              <a:sym typeface="Symbol" pitchFamily="18" charset="2"/>
            </a:endParaRPr>
          </a:p>
          <a:p>
            <a:pPr marL="457200" indent="-457200" defTabSz="1443038">
              <a:lnSpc>
                <a:spcPct val="114000"/>
              </a:lnSpc>
              <a:spcAft>
                <a:spcPts val="0"/>
              </a:spcAft>
              <a:defRPr/>
            </a:pPr>
            <a:r>
              <a:rPr lang="en-US" altLang="ko-KR" sz="1600" dirty="0" smtClean="0">
                <a:solidFill>
                  <a:srgbClr val="355371"/>
                </a:solidFill>
                <a:latin typeface="Calibri" pitchFamily="34" charset="0"/>
                <a:ea typeface=""/>
              </a:rPr>
              <a:t>Typical glass </a:t>
            </a:r>
            <a:r>
              <a:rPr lang="en-US" altLang="ko-KR" sz="1600" dirty="0" err="1" smtClean="0">
                <a:solidFill>
                  <a:srgbClr val="355371"/>
                </a:solidFill>
                <a:latin typeface="Calibri" pitchFamily="34" charset="0"/>
                <a:ea typeface=""/>
              </a:rPr>
              <a:t>multigap</a:t>
            </a:r>
            <a:r>
              <a:rPr lang="en-US" altLang="ko-KR" sz="1600" dirty="0" smtClean="0">
                <a:solidFill>
                  <a:srgbClr val="355371"/>
                </a:solidFill>
                <a:latin typeface="Calibri" pitchFamily="34" charset="0"/>
                <a:ea typeface=""/>
              </a:rPr>
              <a:t> RPCs </a:t>
            </a:r>
            <a:endParaRPr lang="en-US" altLang="ko-KR" sz="1600" dirty="0">
              <a:solidFill>
                <a:srgbClr val="355371"/>
              </a:solidFill>
              <a:latin typeface="Calibri" pitchFamily="34" charset="0"/>
              <a:ea typeface=""/>
            </a:endParaRPr>
          </a:p>
          <a:p>
            <a:pPr marL="457200" indent="-457200" defTabSz="1443038">
              <a:lnSpc>
                <a:spcPct val="114000"/>
              </a:lnSpc>
              <a:spcAft>
                <a:spcPts val="0"/>
              </a:spcAft>
              <a:defRPr/>
            </a:pPr>
            <a:r>
              <a:rPr lang="en-US" altLang="ko-KR" sz="1400" dirty="0">
                <a:solidFill>
                  <a:srgbClr val="003399"/>
                </a:solidFill>
                <a:latin typeface="Calibri" pitchFamily="34" charset="0"/>
                <a:ea typeface=""/>
                <a:sym typeface="Symbol" pitchFamily="18" charset="2"/>
              </a:rPr>
              <a:t> - &lt;</a:t>
            </a:r>
            <a:r>
              <a:rPr lang="en-US" altLang="ko-KR" sz="1400" i="1" dirty="0" err="1">
                <a:solidFill>
                  <a:srgbClr val="003399"/>
                </a:solidFill>
                <a:latin typeface="Calibri" pitchFamily="34" charset="0"/>
                <a:ea typeface=""/>
                <a:sym typeface="Symbol" pitchFamily="18" charset="2"/>
              </a:rPr>
              <a:t>Q</a:t>
            </a:r>
            <a:r>
              <a:rPr lang="en-US" altLang="ko-KR" sz="1400" baseline="-25000" dirty="0" err="1">
                <a:solidFill>
                  <a:srgbClr val="003399"/>
                </a:solidFill>
                <a:latin typeface="Calibri" pitchFamily="34" charset="0"/>
                <a:ea typeface=""/>
                <a:sym typeface="Symbol" pitchFamily="18" charset="2"/>
              </a:rPr>
              <a:t>e</a:t>
            </a:r>
            <a:r>
              <a:rPr lang="en-US" altLang="ko-KR" sz="1400" dirty="0">
                <a:solidFill>
                  <a:srgbClr val="003399"/>
                </a:solidFill>
                <a:latin typeface="Calibri" pitchFamily="34" charset="0"/>
                <a:ea typeface=""/>
                <a:sym typeface="Symbol" pitchFamily="18" charset="2"/>
              </a:rPr>
              <a:t>&gt; </a:t>
            </a:r>
            <a:r>
              <a:rPr lang="en-US" altLang="ko-KR" sz="1400" dirty="0" smtClean="0">
                <a:solidFill>
                  <a:srgbClr val="003399"/>
                </a:solidFill>
                <a:latin typeface="Calibri" pitchFamily="34" charset="0"/>
                <a:ea typeface=""/>
                <a:cs typeface="Times New Roman" pitchFamily="18" charset="0"/>
                <a:sym typeface="Symbol" pitchFamily="18" charset="2"/>
              </a:rPr>
              <a:t>more than</a:t>
            </a:r>
            <a:r>
              <a:rPr lang="en-US" altLang="ko-KR" sz="1400" dirty="0" smtClean="0">
                <a:solidFill>
                  <a:srgbClr val="003399"/>
                </a:solidFill>
                <a:latin typeface="Calibri" pitchFamily="34" charset="0"/>
                <a:ea typeface=""/>
                <a:sym typeface="Symbol" pitchFamily="18" charset="2"/>
              </a:rPr>
              <a:t> 10 </a:t>
            </a:r>
            <a:r>
              <a:rPr lang="en-US" altLang="ko-KR" sz="1400" dirty="0">
                <a:solidFill>
                  <a:srgbClr val="003399"/>
                </a:solidFill>
                <a:latin typeface="Calibri" pitchFamily="34" charset="0"/>
                <a:ea typeface=""/>
                <a:sym typeface="Symbol" pitchFamily="18" charset="2"/>
              </a:rPr>
              <a:t>times smaller compared to CMS RPCs </a:t>
            </a:r>
          </a:p>
          <a:p>
            <a:pPr marL="457200" indent="-457200" defTabSz="1443038">
              <a:lnSpc>
                <a:spcPct val="114000"/>
              </a:lnSpc>
              <a:spcAft>
                <a:spcPts val="0"/>
              </a:spcAft>
              <a:defRPr/>
            </a:pPr>
            <a:r>
              <a:rPr lang="en-US" altLang="ko-KR" sz="1400" dirty="0">
                <a:solidFill>
                  <a:srgbClr val="003399"/>
                </a:solidFill>
                <a:latin typeface="Calibri" pitchFamily="34" charset="0"/>
                <a:ea typeface=""/>
                <a:sym typeface="Symbol" pitchFamily="18" charset="2"/>
              </a:rPr>
              <a:t> </a:t>
            </a:r>
            <a:r>
              <a:rPr lang="en-US" altLang="ko-KR" sz="1400" dirty="0" smtClean="0">
                <a:solidFill>
                  <a:srgbClr val="003399"/>
                </a:solidFill>
                <a:latin typeface="Calibri" pitchFamily="34" charset="0"/>
                <a:ea typeface=""/>
                <a:sym typeface="Symbol" pitchFamily="18" charset="2"/>
              </a:rPr>
              <a:t>-  </a:t>
            </a:r>
            <a:r>
              <a:rPr lang="el-GR" altLang="ko-KR" sz="1400" i="1" dirty="0" smtClean="0">
                <a:solidFill>
                  <a:srgbClr val="003399"/>
                </a:solidFill>
                <a:latin typeface="Calibri" pitchFamily="34" charset="0"/>
                <a:ea typeface=""/>
                <a:sym typeface="Symbol" pitchFamily="18" charset="2"/>
              </a:rPr>
              <a:t>ρ </a:t>
            </a:r>
            <a:r>
              <a:rPr lang="en-US" altLang="ko-KR" sz="1400" dirty="0" smtClean="0">
                <a:solidFill>
                  <a:srgbClr val="003399"/>
                </a:solidFill>
                <a:latin typeface="Calibri" pitchFamily="34" charset="0"/>
                <a:ea typeface=""/>
                <a:sym typeface="Symbol" pitchFamily="18" charset="2"/>
              </a:rPr>
              <a:t>~ </a:t>
            </a:r>
            <a:r>
              <a:rPr lang="en-US" altLang="ko-KR" sz="1400" dirty="0">
                <a:solidFill>
                  <a:srgbClr val="003399"/>
                </a:solidFill>
                <a:latin typeface="Calibri" pitchFamily="34" charset="0"/>
                <a:ea typeface=""/>
                <a:sym typeface="Symbol" pitchFamily="18" charset="2"/>
              </a:rPr>
              <a:t>10</a:t>
            </a:r>
            <a:r>
              <a:rPr lang="en-US" altLang="ko-KR" sz="1400" baseline="30000" dirty="0">
                <a:solidFill>
                  <a:srgbClr val="003399"/>
                </a:solidFill>
                <a:latin typeface="Calibri" pitchFamily="34" charset="0"/>
                <a:ea typeface=""/>
                <a:sym typeface="Symbol" pitchFamily="18" charset="2"/>
              </a:rPr>
              <a:t>13</a:t>
            </a:r>
            <a:r>
              <a:rPr lang="en-US" altLang="ko-KR" sz="1400" dirty="0">
                <a:solidFill>
                  <a:srgbClr val="003399"/>
                </a:solidFill>
                <a:latin typeface="Calibri" pitchFamily="34" charset="0"/>
                <a:ea typeface=""/>
                <a:sym typeface="Symbol" pitchFamily="18" charset="2"/>
              </a:rPr>
              <a:t> </a:t>
            </a:r>
            <a:r>
              <a:rPr lang="el-GR" altLang="ko-KR" sz="1400" dirty="0" smtClean="0">
                <a:solidFill>
                  <a:srgbClr val="003399"/>
                </a:solidFill>
                <a:latin typeface="Calibri" pitchFamily="34" charset="0"/>
                <a:ea typeface=""/>
                <a:sym typeface="Symbol" pitchFamily="18" charset="2"/>
              </a:rPr>
              <a:t>Ω</a:t>
            </a:r>
            <a:r>
              <a:rPr lang="en-US" altLang="ko-KR" sz="1400" dirty="0" smtClean="0">
                <a:solidFill>
                  <a:srgbClr val="003399"/>
                </a:solidFill>
                <a:latin typeface="Calibri" pitchFamily="34" charset="0"/>
                <a:ea typeface=""/>
                <a:sym typeface="Symbol" pitchFamily="18" charset="2"/>
              </a:rPr>
              <a:t>cm for glass RPCs Rate </a:t>
            </a:r>
            <a:r>
              <a:rPr lang="en-US" altLang="ko-KR" sz="1400" dirty="0">
                <a:solidFill>
                  <a:srgbClr val="003399"/>
                </a:solidFill>
                <a:latin typeface="Calibri" pitchFamily="34" charset="0"/>
                <a:ea typeface=""/>
                <a:sym typeface="Symbol" pitchFamily="18" charset="2"/>
              </a:rPr>
              <a:t>capability &lt; 1 kHz/cm</a:t>
            </a:r>
            <a:r>
              <a:rPr lang="en-US" altLang="ko-KR" sz="1400" baseline="30000" dirty="0">
                <a:solidFill>
                  <a:srgbClr val="003399"/>
                </a:solidFill>
                <a:latin typeface="Calibri" pitchFamily="34" charset="0"/>
                <a:ea typeface=""/>
                <a:sym typeface="Symbol" pitchFamily="18" charset="2"/>
              </a:rPr>
              <a:t>2</a:t>
            </a:r>
            <a:r>
              <a:rPr lang="en-US" altLang="ko-KR" sz="1400" dirty="0">
                <a:solidFill>
                  <a:srgbClr val="003399"/>
                </a:solidFill>
                <a:latin typeface="Calibri" pitchFamily="34" charset="0"/>
                <a:ea typeface=""/>
                <a:sym typeface="Symbol" pitchFamily="18" charset="2"/>
              </a:rPr>
              <a:t> for </a:t>
            </a:r>
            <a:r>
              <a:rPr lang="en-US" altLang="ko-KR" sz="1400" dirty="0" smtClean="0">
                <a:solidFill>
                  <a:srgbClr val="003399"/>
                </a:solidFill>
                <a:latin typeface="Calibri" pitchFamily="34" charset="0"/>
                <a:ea typeface=""/>
                <a:sym typeface="Symbol" pitchFamily="18" charset="2"/>
              </a:rPr>
              <a:t>glass timing </a:t>
            </a:r>
            <a:r>
              <a:rPr lang="en-US" altLang="ko-KR" sz="1400" dirty="0">
                <a:solidFill>
                  <a:srgbClr val="003399"/>
                </a:solidFill>
                <a:latin typeface="Calibri" pitchFamily="34" charset="0"/>
                <a:ea typeface=""/>
                <a:sym typeface="Symbol" pitchFamily="18" charset="2"/>
              </a:rPr>
              <a:t>RPCs</a:t>
            </a:r>
          </a:p>
          <a:p>
            <a:pPr marL="457200" indent="-457200" defTabSz="1443038">
              <a:lnSpc>
                <a:spcPct val="114000"/>
              </a:lnSpc>
              <a:spcAft>
                <a:spcPts val="0"/>
              </a:spcAft>
              <a:defRPr/>
            </a:pPr>
            <a:endParaRPr lang="en-US" altLang="ko-KR" sz="1200" dirty="0">
              <a:solidFill>
                <a:srgbClr val="003399"/>
              </a:solidFill>
              <a:latin typeface="Calibri" pitchFamily="34" charset="0"/>
              <a:ea typeface=""/>
              <a:sym typeface="Symbol" pitchFamily="18" charset="2"/>
            </a:endParaRPr>
          </a:p>
          <a:p>
            <a:pPr marL="457200" indent="-457200" defTabSz="1443038">
              <a:lnSpc>
                <a:spcPct val="114000"/>
              </a:lnSpc>
              <a:spcAft>
                <a:spcPts val="0"/>
              </a:spcAft>
              <a:defRPr/>
            </a:pPr>
            <a:r>
              <a:rPr lang="en-US" altLang="ko-KR" sz="1600" dirty="0" smtClean="0">
                <a:solidFill>
                  <a:srgbClr val="006666"/>
                </a:solidFill>
                <a:latin typeface="Calibri" pitchFamily="34" charset="0"/>
                <a:ea typeface=""/>
                <a:sym typeface="Symbol" pitchFamily="18" charset="2"/>
              </a:rPr>
              <a:t>Then, what </a:t>
            </a:r>
            <a:r>
              <a:rPr lang="en-US" altLang="ko-KR" sz="1600" dirty="0">
                <a:solidFill>
                  <a:srgbClr val="006666"/>
                </a:solidFill>
                <a:latin typeface="Calibri" pitchFamily="34" charset="0"/>
                <a:ea typeface=""/>
                <a:sym typeface="Symbol" pitchFamily="18" charset="2"/>
              </a:rPr>
              <a:t>if </a:t>
            </a:r>
            <a:r>
              <a:rPr lang="en-US" altLang="ko-KR" sz="1600" dirty="0" err="1" smtClean="0">
                <a:solidFill>
                  <a:srgbClr val="006666"/>
                </a:solidFill>
                <a:latin typeface="Calibri" pitchFamily="34" charset="0"/>
                <a:ea typeface=""/>
                <a:sym typeface="Symbol" pitchFamily="18" charset="2"/>
              </a:rPr>
              <a:t>multigap</a:t>
            </a:r>
            <a:r>
              <a:rPr lang="en-US" altLang="ko-KR" sz="1600" dirty="0" smtClean="0">
                <a:solidFill>
                  <a:srgbClr val="006666"/>
                </a:solidFill>
                <a:latin typeface="Calibri" pitchFamily="34" charset="0"/>
                <a:ea typeface=""/>
                <a:sym typeface="Symbol" pitchFamily="18" charset="2"/>
              </a:rPr>
              <a:t> </a:t>
            </a:r>
            <a:r>
              <a:rPr lang="en-US" altLang="ko-KR" sz="1600" dirty="0">
                <a:solidFill>
                  <a:srgbClr val="006666"/>
                </a:solidFill>
                <a:latin typeface="Calibri" pitchFamily="34" charset="0"/>
                <a:ea typeface=""/>
                <a:sym typeface="Symbol" pitchFamily="18" charset="2"/>
              </a:rPr>
              <a:t>RPCs with </a:t>
            </a:r>
            <a:r>
              <a:rPr lang="en-US" altLang="ko-KR" sz="1600" dirty="0" smtClean="0">
                <a:solidFill>
                  <a:srgbClr val="006666"/>
                </a:solidFill>
                <a:latin typeface="Calibri" pitchFamily="34" charset="0"/>
                <a:ea typeface=""/>
                <a:sym typeface="Symbol" pitchFamily="18" charset="2"/>
              </a:rPr>
              <a:t>high-pressure  laminated (HPL) plates </a:t>
            </a:r>
            <a:r>
              <a:rPr lang="en-US" altLang="ko-KR" sz="1600" dirty="0">
                <a:solidFill>
                  <a:srgbClr val="006666"/>
                </a:solidFill>
                <a:latin typeface="Calibri" pitchFamily="34" charset="0"/>
                <a:ea typeface=""/>
                <a:sym typeface="Symbol" pitchFamily="18" charset="2"/>
              </a:rPr>
              <a:t>? </a:t>
            </a:r>
          </a:p>
          <a:p>
            <a:pPr marL="457200" indent="-457200" defTabSz="1443038">
              <a:lnSpc>
                <a:spcPct val="114000"/>
              </a:lnSpc>
              <a:spcAft>
                <a:spcPts val="0"/>
              </a:spcAft>
              <a:defRPr/>
            </a:pPr>
            <a:r>
              <a:rPr lang="en-US" altLang="ko-KR" sz="1400" dirty="0">
                <a:solidFill>
                  <a:srgbClr val="003399"/>
                </a:solidFill>
                <a:latin typeface="Calibri" pitchFamily="34" charset="0"/>
                <a:ea typeface=""/>
                <a:sym typeface="Symbol" pitchFamily="18" charset="2"/>
              </a:rPr>
              <a:t> - &lt;</a:t>
            </a:r>
            <a:r>
              <a:rPr lang="en-US" altLang="ko-KR" sz="1400" i="1" dirty="0" err="1">
                <a:solidFill>
                  <a:srgbClr val="003399"/>
                </a:solidFill>
                <a:latin typeface="Calibri" pitchFamily="34" charset="0"/>
                <a:ea typeface=""/>
                <a:sym typeface="Symbol" pitchFamily="18" charset="2"/>
              </a:rPr>
              <a:t>Q</a:t>
            </a:r>
            <a:r>
              <a:rPr lang="en-US" altLang="ko-KR" sz="1400" baseline="-25000" dirty="0" err="1">
                <a:solidFill>
                  <a:srgbClr val="003399"/>
                </a:solidFill>
                <a:latin typeface="Calibri" pitchFamily="34" charset="0"/>
                <a:ea typeface=""/>
                <a:sym typeface="Symbol" pitchFamily="18" charset="2"/>
              </a:rPr>
              <a:t>e</a:t>
            </a:r>
            <a:r>
              <a:rPr lang="en-US" altLang="ko-KR" sz="1400" dirty="0">
                <a:solidFill>
                  <a:srgbClr val="003399"/>
                </a:solidFill>
                <a:latin typeface="Calibri" pitchFamily="34" charset="0"/>
                <a:ea typeface=""/>
                <a:sym typeface="Symbol" pitchFamily="18" charset="2"/>
              </a:rPr>
              <a:t>&gt; </a:t>
            </a:r>
            <a:r>
              <a:rPr lang="en-US" altLang="ko-KR" sz="1400" dirty="0">
                <a:solidFill>
                  <a:srgbClr val="003399"/>
                </a:solidFill>
                <a:latin typeface="Times New Roman" pitchFamily="18" charset="0"/>
                <a:ea typeface=""/>
                <a:cs typeface="Times New Roman" pitchFamily="18" charset="0"/>
                <a:sym typeface="Symbol" pitchFamily="18" charset="2"/>
              </a:rPr>
              <a:t>~</a:t>
            </a:r>
            <a:r>
              <a:rPr lang="en-US" altLang="ko-KR" sz="1400" dirty="0">
                <a:solidFill>
                  <a:srgbClr val="003399"/>
                </a:solidFill>
                <a:latin typeface="Calibri" pitchFamily="34" charset="0"/>
                <a:ea typeface=""/>
                <a:sym typeface="Symbol" pitchFamily="18" charset="2"/>
              </a:rPr>
              <a:t> 10 times smaller compared to the current CMS RPCs </a:t>
            </a:r>
          </a:p>
          <a:p>
            <a:pPr marL="457200" indent="-457200" defTabSz="1443038">
              <a:lnSpc>
                <a:spcPct val="114000"/>
              </a:lnSpc>
              <a:spcAft>
                <a:spcPts val="0"/>
              </a:spcAft>
              <a:defRPr/>
            </a:pPr>
            <a:r>
              <a:rPr lang="en-US" altLang="ko-KR" sz="1400" dirty="0">
                <a:solidFill>
                  <a:srgbClr val="003399"/>
                </a:solidFill>
                <a:latin typeface="Calibri" pitchFamily="34" charset="0"/>
                <a:ea typeface=""/>
                <a:sym typeface="Symbol" pitchFamily="18" charset="2"/>
              </a:rPr>
              <a:t> - </a:t>
            </a:r>
            <a:r>
              <a:rPr lang="en-US" altLang="ko-KR" sz="1400" dirty="0" smtClean="0">
                <a:solidFill>
                  <a:srgbClr val="003399"/>
                </a:solidFill>
                <a:latin typeface="Calibri" pitchFamily="34" charset="0"/>
                <a:ea typeface=""/>
                <a:sym typeface="Symbol" pitchFamily="18" charset="2"/>
              </a:rPr>
              <a:t>HPL </a:t>
            </a:r>
            <a:r>
              <a:rPr lang="en-US" altLang="ko-KR" sz="1400" dirty="0">
                <a:solidFill>
                  <a:srgbClr val="003399"/>
                </a:solidFill>
                <a:latin typeface="Calibri" pitchFamily="34" charset="0"/>
                <a:ea typeface=""/>
                <a:sym typeface="Symbol" pitchFamily="18" charset="2"/>
              </a:rPr>
              <a:t>: </a:t>
            </a:r>
            <a:r>
              <a:rPr lang="en-US" altLang="ko-KR" sz="1400" dirty="0" smtClean="0">
                <a:solidFill>
                  <a:srgbClr val="003399"/>
                </a:solidFill>
                <a:latin typeface="Calibri" pitchFamily="34" charset="0"/>
                <a:ea typeface=""/>
                <a:sym typeface="Symbol" pitchFamily="18" charset="2"/>
              </a:rPr>
              <a:t>Melamine + Phenol  </a:t>
            </a:r>
            <a:r>
              <a:rPr lang="en-US" altLang="ko-KR" sz="1400" dirty="0">
                <a:solidFill>
                  <a:srgbClr val="003399"/>
                </a:solidFill>
                <a:latin typeface="Calibri" pitchFamily="34" charset="0"/>
                <a:ea typeface=""/>
                <a:sym typeface="Symbol" pitchFamily="18" charset="2"/>
              </a:rPr>
              <a:t>→ </a:t>
            </a:r>
            <a:r>
              <a:rPr lang="el-GR" altLang="ko-KR" sz="1400" i="1" dirty="0">
                <a:solidFill>
                  <a:srgbClr val="003399"/>
                </a:solidFill>
                <a:latin typeface="Calibri" pitchFamily="34" charset="0"/>
                <a:ea typeface=""/>
                <a:sym typeface="Symbol" pitchFamily="18" charset="2"/>
              </a:rPr>
              <a:t>ρ</a:t>
            </a:r>
            <a:r>
              <a:rPr lang="en-US" altLang="ko-KR" sz="1400" i="1" dirty="0">
                <a:solidFill>
                  <a:srgbClr val="003399"/>
                </a:solidFill>
                <a:latin typeface="Calibri" pitchFamily="34" charset="0"/>
                <a:ea typeface=""/>
                <a:sym typeface="Symbol" pitchFamily="18" charset="2"/>
              </a:rPr>
              <a:t> </a:t>
            </a:r>
            <a:r>
              <a:rPr lang="en-US" altLang="ko-KR" sz="1400" dirty="0" smtClean="0">
                <a:solidFill>
                  <a:srgbClr val="003399"/>
                </a:solidFill>
                <a:latin typeface="Calibri" pitchFamily="34" charset="0"/>
                <a:ea typeface=""/>
                <a:sym typeface="Symbol" pitchFamily="18" charset="2"/>
              </a:rPr>
              <a:t>≤</a:t>
            </a:r>
            <a:r>
              <a:rPr lang="en-US" altLang="ko-KR" sz="1400" i="1" dirty="0" smtClean="0">
                <a:solidFill>
                  <a:srgbClr val="003399"/>
                </a:solidFill>
                <a:latin typeface="Calibri" pitchFamily="34" charset="0"/>
                <a:ea typeface=""/>
                <a:sym typeface="Symbol" pitchFamily="18" charset="2"/>
              </a:rPr>
              <a:t>  </a:t>
            </a:r>
            <a:r>
              <a:rPr lang="en-US" altLang="ko-KR" sz="1400" dirty="0">
                <a:solidFill>
                  <a:srgbClr val="003399"/>
                </a:solidFill>
                <a:latin typeface="Calibri" pitchFamily="34" charset="0"/>
                <a:ea typeface=""/>
                <a:sym typeface="Symbol" pitchFamily="18" charset="2"/>
              </a:rPr>
              <a:t>10</a:t>
            </a:r>
            <a:r>
              <a:rPr lang="en-US" altLang="ko-KR" sz="1400" baseline="30000" dirty="0">
                <a:solidFill>
                  <a:srgbClr val="003399"/>
                </a:solidFill>
                <a:latin typeface="Calibri" pitchFamily="34" charset="0"/>
                <a:ea typeface=""/>
                <a:sym typeface="Symbol" pitchFamily="18" charset="2"/>
              </a:rPr>
              <a:t>11</a:t>
            </a:r>
            <a:r>
              <a:rPr lang="en-US" altLang="ko-KR" sz="1400" dirty="0">
                <a:solidFill>
                  <a:srgbClr val="003399"/>
                </a:solidFill>
                <a:latin typeface="Calibri" pitchFamily="34" charset="0"/>
                <a:ea typeface=""/>
                <a:sym typeface="Symbol" pitchFamily="18" charset="2"/>
              </a:rPr>
              <a:t> </a:t>
            </a:r>
            <a:r>
              <a:rPr lang="el-GR" altLang="ko-KR" sz="1400" dirty="0" smtClean="0">
                <a:solidFill>
                  <a:srgbClr val="003399"/>
                </a:solidFill>
                <a:latin typeface="Calibri" pitchFamily="34" charset="0"/>
                <a:ea typeface=""/>
                <a:sym typeface="Symbol" pitchFamily="18" charset="2"/>
              </a:rPr>
              <a:t>Ω</a:t>
            </a:r>
            <a:r>
              <a:rPr lang="en-US" altLang="ko-KR" sz="1400" dirty="0" smtClean="0">
                <a:solidFill>
                  <a:srgbClr val="003399"/>
                </a:solidFill>
                <a:latin typeface="Calibri" pitchFamily="34" charset="0"/>
                <a:ea typeface=""/>
                <a:sym typeface="Symbol" pitchFamily="18" charset="2"/>
              </a:rPr>
              <a:t>cm </a:t>
            </a:r>
            <a:endParaRPr lang="en-US" altLang="ko-KR" sz="1400" dirty="0">
              <a:solidFill>
                <a:srgbClr val="003399"/>
              </a:solidFill>
              <a:latin typeface="Calibri" pitchFamily="34" charset="0"/>
              <a:ea typeface=""/>
              <a:sym typeface="Symbol" pitchFamily="18" charset="2"/>
            </a:endParaRPr>
          </a:p>
          <a:p>
            <a:pPr marL="457200" indent="-457200" defTabSz="1443038">
              <a:lnSpc>
                <a:spcPct val="114000"/>
              </a:lnSpc>
              <a:spcAft>
                <a:spcPts val="0"/>
              </a:spcAft>
              <a:defRPr/>
            </a:pPr>
            <a:r>
              <a:rPr lang="en-US" altLang="ko-KR" sz="1400" dirty="0">
                <a:solidFill>
                  <a:srgbClr val="003399"/>
                </a:solidFill>
                <a:latin typeface="Calibri" pitchFamily="34" charset="0"/>
                <a:ea typeface=""/>
                <a:sym typeface="Symbol" pitchFamily="18" charset="2"/>
              </a:rPr>
              <a:t> - Oiling required to reduce </a:t>
            </a:r>
            <a:r>
              <a:rPr lang="en-US" altLang="ko-KR" sz="1400" dirty="0" smtClean="0">
                <a:solidFill>
                  <a:srgbClr val="003399"/>
                </a:solidFill>
                <a:latin typeface="Calibri" pitchFamily="34" charset="0"/>
                <a:ea typeface=""/>
                <a:sym typeface="Symbol" pitchFamily="18" charset="2"/>
              </a:rPr>
              <a:t>noises </a:t>
            </a:r>
            <a:endParaRPr lang="en-US" altLang="ko-KR" sz="1400" dirty="0">
              <a:solidFill>
                <a:srgbClr val="003399"/>
              </a:solidFill>
              <a:latin typeface="Calibri" pitchFamily="34" charset="0"/>
              <a:ea typeface=""/>
              <a:sym typeface="Symbol" pitchFamily="18" charset="2"/>
            </a:endParaRPr>
          </a:p>
        </p:txBody>
      </p:sp>
      <p:sp>
        <p:nvSpPr>
          <p:cNvPr id="194" name="직사각형 1"/>
          <p:cNvSpPr/>
          <p:nvPr/>
        </p:nvSpPr>
        <p:spPr>
          <a:xfrm>
            <a:off x="4039372" y="4681767"/>
            <a:ext cx="4758175" cy="7183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95" name="직사각형 2"/>
          <p:cNvSpPr/>
          <p:nvPr/>
        </p:nvSpPr>
        <p:spPr>
          <a:xfrm flipV="1">
            <a:off x="4039372" y="4574009"/>
            <a:ext cx="4758175" cy="7183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96" name="직사각형 3"/>
          <p:cNvSpPr/>
          <p:nvPr/>
        </p:nvSpPr>
        <p:spPr>
          <a:xfrm>
            <a:off x="4832401" y="5040956"/>
            <a:ext cx="3172116" cy="7183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97" name="직사각형 5"/>
          <p:cNvSpPr/>
          <p:nvPr/>
        </p:nvSpPr>
        <p:spPr>
          <a:xfrm>
            <a:off x="4039372" y="5220550"/>
            <a:ext cx="4758175" cy="71838"/>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98" name="직사각형 6"/>
          <p:cNvSpPr/>
          <p:nvPr/>
        </p:nvSpPr>
        <p:spPr>
          <a:xfrm>
            <a:off x="4832401" y="4645847"/>
            <a:ext cx="3172116" cy="35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99" name="직사각형 7"/>
          <p:cNvSpPr/>
          <p:nvPr/>
        </p:nvSpPr>
        <p:spPr>
          <a:xfrm>
            <a:off x="4832401" y="4861360"/>
            <a:ext cx="3172116" cy="71838"/>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00" name="직사각형 8"/>
          <p:cNvSpPr/>
          <p:nvPr/>
        </p:nvSpPr>
        <p:spPr>
          <a:xfrm>
            <a:off x="4039372" y="4753603"/>
            <a:ext cx="352457" cy="4669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cxnSp>
        <p:nvCxnSpPr>
          <p:cNvPr id="201" name="직선 연결선 14"/>
          <p:cNvCxnSpPr/>
          <p:nvPr/>
        </p:nvCxnSpPr>
        <p:spPr>
          <a:xfrm>
            <a:off x="3422592" y="4574009"/>
            <a:ext cx="572724" cy="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직선 연결선 15"/>
          <p:cNvCxnSpPr/>
          <p:nvPr/>
        </p:nvCxnSpPr>
        <p:spPr>
          <a:xfrm>
            <a:off x="3642857" y="5363428"/>
            <a:ext cx="352457" cy="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직선 화살표 연결선 17"/>
          <p:cNvCxnSpPr/>
          <p:nvPr/>
        </p:nvCxnSpPr>
        <p:spPr>
          <a:xfrm rot="5400000" flipH="1" flipV="1">
            <a:off x="3640684" y="4663317"/>
            <a:ext cx="179595" cy="97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 name="직사각형 18"/>
          <p:cNvSpPr/>
          <p:nvPr/>
        </p:nvSpPr>
        <p:spPr>
          <a:xfrm>
            <a:off x="3407583" y="4915355"/>
            <a:ext cx="621343" cy="163378"/>
          </a:xfrm>
          <a:prstGeom prst="rect">
            <a:avLst/>
          </a:prstGeom>
          <a:no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latin typeface="Times New Roman" pitchFamily="18" charset="0"/>
                <a:ea typeface="굴림" pitchFamily="50" charset="-127"/>
                <a:cs typeface="Times New Roman" pitchFamily="18" charset="0"/>
              </a:rPr>
              <a:t>7.5 mm</a:t>
            </a:r>
            <a:r>
              <a:rPr lang="ko-KR" altLang="en-US" sz="1200" dirty="0" smtClean="0">
                <a:solidFill>
                  <a:schemeClr val="tx1"/>
                </a:solidFill>
                <a:latin typeface="Times New Roman" pitchFamily="18" charset="0"/>
                <a:ea typeface="굴림" pitchFamily="50" charset="-127"/>
                <a:cs typeface="Times New Roman" pitchFamily="18" charset="0"/>
              </a:rPr>
              <a:t> </a:t>
            </a:r>
            <a:r>
              <a:rPr lang="en-US" altLang="ko-KR" sz="1200" dirty="0" smtClean="0">
                <a:solidFill>
                  <a:schemeClr val="tx1"/>
                </a:solidFill>
                <a:latin typeface="Times New Roman" pitchFamily="18" charset="0"/>
                <a:ea typeface="굴림" pitchFamily="50" charset="-127"/>
                <a:cs typeface="Times New Roman" pitchFamily="18" charset="0"/>
              </a:rPr>
              <a:t> </a:t>
            </a:r>
            <a:r>
              <a:rPr lang="ko-KR" altLang="en-US" sz="1200" dirty="0" smtClean="0">
                <a:solidFill>
                  <a:schemeClr val="tx1"/>
                </a:solidFill>
                <a:latin typeface="Times New Roman" pitchFamily="18" charset="0"/>
                <a:ea typeface="굴림" pitchFamily="50" charset="-127"/>
                <a:cs typeface="Times New Roman" pitchFamily="18" charset="0"/>
              </a:rPr>
              <a:t> </a:t>
            </a:r>
            <a:endParaRPr lang="ko-KR" altLang="en-US" sz="1200" dirty="0">
              <a:solidFill>
                <a:schemeClr val="tx1"/>
              </a:solidFill>
              <a:latin typeface="Times New Roman" pitchFamily="18" charset="0"/>
              <a:ea typeface="굴림" pitchFamily="50" charset="-127"/>
              <a:cs typeface="Times New Roman" pitchFamily="18" charset="0"/>
            </a:endParaRPr>
          </a:p>
        </p:txBody>
      </p:sp>
      <p:sp>
        <p:nvSpPr>
          <p:cNvPr id="205" name="직사각형 19"/>
          <p:cNvSpPr/>
          <p:nvPr/>
        </p:nvSpPr>
        <p:spPr>
          <a:xfrm>
            <a:off x="8445089" y="4753603"/>
            <a:ext cx="352457" cy="4669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15" name="직사각형 29"/>
          <p:cNvSpPr/>
          <p:nvPr/>
        </p:nvSpPr>
        <p:spPr>
          <a:xfrm flipV="1">
            <a:off x="4039372" y="5328306"/>
            <a:ext cx="4758175" cy="359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16" name="직사각형 30"/>
          <p:cNvSpPr/>
          <p:nvPr/>
        </p:nvSpPr>
        <p:spPr>
          <a:xfrm>
            <a:off x="4832401" y="5292389"/>
            <a:ext cx="3172116" cy="35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17" name="직사각형 31"/>
          <p:cNvSpPr/>
          <p:nvPr/>
        </p:nvSpPr>
        <p:spPr>
          <a:xfrm>
            <a:off x="4832401" y="475360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18" name="직사각형 34"/>
          <p:cNvSpPr/>
          <p:nvPr/>
        </p:nvSpPr>
        <p:spPr>
          <a:xfrm>
            <a:off x="4832401" y="4933198"/>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19" name="직사각형 37"/>
          <p:cNvSpPr/>
          <p:nvPr/>
        </p:nvSpPr>
        <p:spPr>
          <a:xfrm>
            <a:off x="4832401" y="511279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cxnSp>
        <p:nvCxnSpPr>
          <p:cNvPr id="226" name="직선 연결선 51"/>
          <p:cNvCxnSpPr/>
          <p:nvPr/>
        </p:nvCxnSpPr>
        <p:spPr>
          <a:xfrm>
            <a:off x="4039372" y="5471983"/>
            <a:ext cx="4758175" cy="7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7" name="직사각형 52"/>
          <p:cNvSpPr/>
          <p:nvPr/>
        </p:nvSpPr>
        <p:spPr>
          <a:xfrm>
            <a:off x="4039372" y="5471983"/>
            <a:ext cx="4758175" cy="718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30" name="직사각형 55"/>
          <p:cNvSpPr/>
          <p:nvPr/>
        </p:nvSpPr>
        <p:spPr>
          <a:xfrm>
            <a:off x="4039372" y="5723416"/>
            <a:ext cx="4758175" cy="7183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31" name="직사각형 56"/>
          <p:cNvSpPr/>
          <p:nvPr/>
        </p:nvSpPr>
        <p:spPr>
          <a:xfrm>
            <a:off x="4039372" y="5651578"/>
            <a:ext cx="4758175" cy="3591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32" name="직사각형 59"/>
          <p:cNvSpPr/>
          <p:nvPr/>
        </p:nvSpPr>
        <p:spPr>
          <a:xfrm>
            <a:off x="4039372" y="6262201"/>
            <a:ext cx="4758175" cy="71838"/>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33" name="직사각형 79"/>
          <p:cNvSpPr/>
          <p:nvPr/>
        </p:nvSpPr>
        <p:spPr>
          <a:xfrm>
            <a:off x="3143240" y="5615891"/>
            <a:ext cx="708548" cy="164771"/>
          </a:xfrm>
          <a:prstGeom prst="rect">
            <a:avLst/>
          </a:prstGeom>
          <a:no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solidFill>
                  <a:schemeClr val="tx1"/>
                </a:solidFill>
                <a:latin typeface="Times New Roman" pitchFamily="18" charset="0"/>
                <a:ea typeface="굴림" pitchFamily="50" charset="-127"/>
                <a:cs typeface="Times New Roman" pitchFamily="18" charset="0"/>
              </a:rPr>
              <a:t>16.0 mm</a:t>
            </a:r>
            <a:r>
              <a:rPr lang="ko-KR" altLang="en-US" sz="1200" dirty="0" smtClean="0">
                <a:solidFill>
                  <a:schemeClr val="tx1"/>
                </a:solidFill>
                <a:latin typeface="Times New Roman" pitchFamily="18" charset="0"/>
                <a:ea typeface="굴림" pitchFamily="50" charset="-127"/>
                <a:cs typeface="Times New Roman" pitchFamily="18" charset="0"/>
              </a:rPr>
              <a:t> </a:t>
            </a:r>
            <a:r>
              <a:rPr lang="en-US" altLang="ko-KR" sz="1200" dirty="0" smtClean="0">
                <a:solidFill>
                  <a:schemeClr val="tx1"/>
                </a:solidFill>
                <a:latin typeface="Times New Roman" pitchFamily="18" charset="0"/>
                <a:ea typeface="굴림" pitchFamily="50" charset="-127"/>
                <a:cs typeface="Times New Roman" pitchFamily="18" charset="0"/>
              </a:rPr>
              <a:t> </a:t>
            </a:r>
            <a:r>
              <a:rPr lang="ko-KR" altLang="en-US" sz="1200" dirty="0" smtClean="0">
                <a:solidFill>
                  <a:schemeClr val="tx1"/>
                </a:solidFill>
                <a:latin typeface="Times New Roman" pitchFamily="18" charset="0"/>
                <a:ea typeface="굴림" pitchFamily="50" charset="-127"/>
                <a:cs typeface="Times New Roman" pitchFamily="18" charset="0"/>
              </a:rPr>
              <a:t> </a:t>
            </a:r>
            <a:endParaRPr lang="ko-KR" altLang="en-US" sz="1200" dirty="0">
              <a:solidFill>
                <a:schemeClr val="tx1"/>
              </a:solidFill>
              <a:latin typeface="Times New Roman" pitchFamily="18" charset="0"/>
              <a:ea typeface="굴림" pitchFamily="50" charset="-127"/>
              <a:cs typeface="Times New Roman" pitchFamily="18" charset="0"/>
            </a:endParaRPr>
          </a:p>
        </p:txBody>
      </p:sp>
      <p:cxnSp>
        <p:nvCxnSpPr>
          <p:cNvPr id="234" name="직선 화살표 연결선 80"/>
          <p:cNvCxnSpPr/>
          <p:nvPr/>
        </p:nvCxnSpPr>
        <p:spPr>
          <a:xfrm rot="5400000" flipH="1" flipV="1">
            <a:off x="3116067" y="4968627"/>
            <a:ext cx="790218" cy="97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9" name="직사각형 112"/>
          <p:cNvSpPr/>
          <p:nvPr/>
        </p:nvSpPr>
        <p:spPr>
          <a:xfrm>
            <a:off x="7872346" y="475360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0" name="직사각형 113"/>
          <p:cNvSpPr/>
          <p:nvPr/>
        </p:nvSpPr>
        <p:spPr>
          <a:xfrm>
            <a:off x="7872346" y="4933198"/>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1" name="직사각형 117"/>
          <p:cNvSpPr/>
          <p:nvPr/>
        </p:nvSpPr>
        <p:spPr>
          <a:xfrm>
            <a:off x="7872346" y="511279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2" name="직사각형 118"/>
          <p:cNvSpPr/>
          <p:nvPr/>
        </p:nvSpPr>
        <p:spPr>
          <a:xfrm>
            <a:off x="6374402" y="475360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3" name="직사각형 124"/>
          <p:cNvSpPr/>
          <p:nvPr/>
        </p:nvSpPr>
        <p:spPr>
          <a:xfrm>
            <a:off x="6374402" y="4933198"/>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4" name="직사각형 125"/>
          <p:cNvSpPr/>
          <p:nvPr/>
        </p:nvSpPr>
        <p:spPr>
          <a:xfrm>
            <a:off x="6374402" y="511279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5" name="직사각형 126"/>
          <p:cNvSpPr/>
          <p:nvPr/>
        </p:nvSpPr>
        <p:spPr>
          <a:xfrm>
            <a:off x="5581373" y="475360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6" name="직사각형 127"/>
          <p:cNvSpPr/>
          <p:nvPr/>
        </p:nvSpPr>
        <p:spPr>
          <a:xfrm>
            <a:off x="5581373" y="4933198"/>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7" name="직사각형 128"/>
          <p:cNvSpPr/>
          <p:nvPr/>
        </p:nvSpPr>
        <p:spPr>
          <a:xfrm>
            <a:off x="5581373" y="511279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8" name="직사각형 129"/>
          <p:cNvSpPr/>
          <p:nvPr/>
        </p:nvSpPr>
        <p:spPr>
          <a:xfrm>
            <a:off x="7167431" y="475360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49" name="직사각형 130"/>
          <p:cNvSpPr/>
          <p:nvPr/>
        </p:nvSpPr>
        <p:spPr>
          <a:xfrm>
            <a:off x="7167431" y="4933198"/>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0" name="직사각형 131"/>
          <p:cNvSpPr/>
          <p:nvPr/>
        </p:nvSpPr>
        <p:spPr>
          <a:xfrm>
            <a:off x="7167431" y="5112793"/>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1" name="직사각형 132"/>
          <p:cNvSpPr/>
          <p:nvPr/>
        </p:nvSpPr>
        <p:spPr>
          <a:xfrm>
            <a:off x="4832401" y="6082606"/>
            <a:ext cx="3172116" cy="7183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2" name="직사각형 133"/>
          <p:cNvSpPr/>
          <p:nvPr/>
        </p:nvSpPr>
        <p:spPr>
          <a:xfrm>
            <a:off x="4832401" y="5687497"/>
            <a:ext cx="3172116" cy="35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3" name="직사각형 134"/>
          <p:cNvSpPr/>
          <p:nvPr/>
        </p:nvSpPr>
        <p:spPr>
          <a:xfrm>
            <a:off x="4832401" y="5903011"/>
            <a:ext cx="3172116" cy="71838"/>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4" name="직사각형 136"/>
          <p:cNvSpPr/>
          <p:nvPr/>
        </p:nvSpPr>
        <p:spPr>
          <a:xfrm>
            <a:off x="4832401" y="6334040"/>
            <a:ext cx="3172116" cy="35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5" name="직사각형 137"/>
          <p:cNvSpPr/>
          <p:nvPr/>
        </p:nvSpPr>
        <p:spPr>
          <a:xfrm>
            <a:off x="4832401" y="579525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6" name="직사각형 138"/>
          <p:cNvSpPr/>
          <p:nvPr/>
        </p:nvSpPr>
        <p:spPr>
          <a:xfrm>
            <a:off x="4832401" y="5974849"/>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7" name="직사각형 139"/>
          <p:cNvSpPr/>
          <p:nvPr/>
        </p:nvSpPr>
        <p:spPr>
          <a:xfrm>
            <a:off x="4832401" y="615444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9" name="직사각형 141"/>
          <p:cNvSpPr/>
          <p:nvPr/>
        </p:nvSpPr>
        <p:spPr>
          <a:xfrm>
            <a:off x="7872346" y="579525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0" name="직사각형 142"/>
          <p:cNvSpPr/>
          <p:nvPr/>
        </p:nvSpPr>
        <p:spPr>
          <a:xfrm>
            <a:off x="7872346" y="5974849"/>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1" name="직사각형 143"/>
          <p:cNvSpPr/>
          <p:nvPr/>
        </p:nvSpPr>
        <p:spPr>
          <a:xfrm>
            <a:off x="7872346" y="615444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2" name="직사각형 144"/>
          <p:cNvSpPr/>
          <p:nvPr/>
        </p:nvSpPr>
        <p:spPr>
          <a:xfrm>
            <a:off x="6374402" y="579525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3" name="직사각형 145"/>
          <p:cNvSpPr/>
          <p:nvPr/>
        </p:nvSpPr>
        <p:spPr>
          <a:xfrm>
            <a:off x="6374402" y="5974849"/>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4" name="직사각형 146"/>
          <p:cNvSpPr/>
          <p:nvPr/>
        </p:nvSpPr>
        <p:spPr>
          <a:xfrm>
            <a:off x="6374402" y="615444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5" name="직사각형 147"/>
          <p:cNvSpPr/>
          <p:nvPr/>
        </p:nvSpPr>
        <p:spPr>
          <a:xfrm>
            <a:off x="5581373" y="579525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6" name="직사각형 148"/>
          <p:cNvSpPr/>
          <p:nvPr/>
        </p:nvSpPr>
        <p:spPr>
          <a:xfrm>
            <a:off x="5581373" y="5974849"/>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7" name="직사각형 149"/>
          <p:cNvSpPr/>
          <p:nvPr/>
        </p:nvSpPr>
        <p:spPr>
          <a:xfrm>
            <a:off x="5581373" y="615444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8" name="직사각형 150"/>
          <p:cNvSpPr/>
          <p:nvPr/>
        </p:nvSpPr>
        <p:spPr>
          <a:xfrm>
            <a:off x="7167431" y="579525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69" name="직사각형 151"/>
          <p:cNvSpPr/>
          <p:nvPr/>
        </p:nvSpPr>
        <p:spPr>
          <a:xfrm>
            <a:off x="7167431" y="5974849"/>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70" name="직사각형 152"/>
          <p:cNvSpPr/>
          <p:nvPr/>
        </p:nvSpPr>
        <p:spPr>
          <a:xfrm>
            <a:off x="7167431" y="6154444"/>
            <a:ext cx="132171" cy="10775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cxnSp>
        <p:nvCxnSpPr>
          <p:cNvPr id="271" name="직선 화살표 연결선 109"/>
          <p:cNvCxnSpPr/>
          <p:nvPr/>
        </p:nvCxnSpPr>
        <p:spPr>
          <a:xfrm rot="5400000">
            <a:off x="3227541" y="6158569"/>
            <a:ext cx="539946" cy="13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2" name="직선 화살표 연결선 111"/>
          <p:cNvCxnSpPr/>
          <p:nvPr/>
        </p:nvCxnSpPr>
        <p:spPr>
          <a:xfrm rot="5400000">
            <a:off x="3653361" y="5267057"/>
            <a:ext cx="161984" cy="13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3" name="직선 연결선 163"/>
          <p:cNvCxnSpPr/>
          <p:nvPr/>
        </p:nvCxnSpPr>
        <p:spPr>
          <a:xfrm>
            <a:off x="479651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4" name="직선 연결선 164"/>
          <p:cNvCxnSpPr/>
          <p:nvPr/>
        </p:nvCxnSpPr>
        <p:spPr>
          <a:xfrm>
            <a:off x="520983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5" name="직선 연결선 173"/>
          <p:cNvCxnSpPr/>
          <p:nvPr/>
        </p:nvCxnSpPr>
        <p:spPr>
          <a:xfrm>
            <a:off x="562315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직선 연결선 174"/>
          <p:cNvCxnSpPr/>
          <p:nvPr/>
        </p:nvCxnSpPr>
        <p:spPr>
          <a:xfrm>
            <a:off x="603647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7" name="직선 연결선 179"/>
          <p:cNvCxnSpPr/>
          <p:nvPr/>
        </p:nvCxnSpPr>
        <p:spPr>
          <a:xfrm>
            <a:off x="644979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8" name="직선 연결선 180"/>
          <p:cNvCxnSpPr/>
          <p:nvPr/>
        </p:nvCxnSpPr>
        <p:spPr>
          <a:xfrm>
            <a:off x="686311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9" name="직선 연결선 181"/>
          <p:cNvCxnSpPr/>
          <p:nvPr/>
        </p:nvCxnSpPr>
        <p:spPr>
          <a:xfrm>
            <a:off x="7276439"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0" name="직선 연결선 182"/>
          <p:cNvCxnSpPr/>
          <p:nvPr/>
        </p:nvCxnSpPr>
        <p:spPr>
          <a:xfrm>
            <a:off x="7689758" y="5456695"/>
            <a:ext cx="3542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1" name="직사각형 183"/>
          <p:cNvSpPr/>
          <p:nvPr/>
        </p:nvSpPr>
        <p:spPr>
          <a:xfrm>
            <a:off x="8459169" y="5780663"/>
            <a:ext cx="352457" cy="4669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82" name="직사각형 184"/>
          <p:cNvSpPr/>
          <p:nvPr/>
        </p:nvSpPr>
        <p:spPr>
          <a:xfrm>
            <a:off x="4028925" y="5799667"/>
            <a:ext cx="352457" cy="46694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cxnSp>
        <p:nvCxnSpPr>
          <p:cNvPr id="285" name="직선 연결선 188"/>
          <p:cNvCxnSpPr/>
          <p:nvPr/>
        </p:nvCxnSpPr>
        <p:spPr>
          <a:xfrm>
            <a:off x="3379423" y="6428598"/>
            <a:ext cx="572724" cy="7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TextBox 285"/>
          <p:cNvSpPr txBox="1"/>
          <p:nvPr/>
        </p:nvSpPr>
        <p:spPr>
          <a:xfrm>
            <a:off x="214282" y="4714884"/>
            <a:ext cx="2214578" cy="1754326"/>
          </a:xfrm>
          <a:prstGeom prst="rect">
            <a:avLst/>
          </a:prstGeom>
          <a:noFill/>
        </p:spPr>
        <p:txBody>
          <a:bodyPr wrap="square" rtlCol="0">
            <a:spAutoFit/>
          </a:bodyPr>
          <a:lstStyle/>
          <a:p>
            <a:endParaRPr lang="en-SG" dirty="0" smtClean="0"/>
          </a:p>
          <a:p>
            <a:r>
              <a:rPr lang="en-SG" dirty="0" smtClean="0"/>
              <a:t>Further advantage : smaller induced charges  → less aging effect </a:t>
            </a:r>
          </a:p>
          <a:p>
            <a:endParaRPr lang="en-SG"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46</a:t>
            </a:fld>
            <a:endParaRPr lang="en-SG" dirty="0"/>
          </a:p>
        </p:txBody>
      </p:sp>
      <p:sp>
        <p:nvSpPr>
          <p:cNvPr id="4" name="직사각형 1"/>
          <p:cNvSpPr/>
          <p:nvPr/>
        </p:nvSpPr>
        <p:spPr>
          <a:xfrm>
            <a:off x="285720" y="4714884"/>
            <a:ext cx="8572500" cy="1428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defTabSz="1443038">
              <a:lnSpc>
                <a:spcPct val="110000"/>
              </a:lnSpc>
              <a:spcAft>
                <a:spcPts val="0"/>
              </a:spcAft>
              <a:defRPr/>
            </a:pPr>
            <a:r>
              <a:rPr lang="en-US" altLang="ko-KR" sz="1700" b="1" dirty="0" err="1" smtClean="0">
                <a:solidFill>
                  <a:srgbClr val="006666"/>
                </a:solidFill>
                <a:latin typeface="Calibri" pitchFamily="34" charset="0"/>
                <a:ea typeface=""/>
                <a:sym typeface="Symbol" pitchFamily="18" charset="2"/>
              </a:rPr>
              <a:t>Multigap</a:t>
            </a:r>
            <a:r>
              <a:rPr lang="en-US" altLang="ko-KR" sz="1700" b="1" dirty="0" smtClean="0">
                <a:solidFill>
                  <a:srgbClr val="006666"/>
                </a:solidFill>
                <a:latin typeface="Calibri" pitchFamily="34" charset="0"/>
                <a:ea typeface=""/>
                <a:sym typeface="Symbol" pitchFamily="18" charset="2"/>
              </a:rPr>
              <a:t> </a:t>
            </a:r>
            <a:r>
              <a:rPr lang="en-US" altLang="ko-KR" sz="1700" b="1" dirty="0">
                <a:solidFill>
                  <a:srgbClr val="006666"/>
                </a:solidFill>
                <a:latin typeface="Calibri" pitchFamily="34" charset="0"/>
                <a:ea typeface=""/>
                <a:sym typeface="Symbol" pitchFamily="18" charset="2"/>
              </a:rPr>
              <a:t>RPCs working in the current environment of the CMS forward </a:t>
            </a:r>
            <a:r>
              <a:rPr lang="en-US" altLang="ko-KR" sz="1700" b="1" dirty="0" smtClean="0">
                <a:solidFill>
                  <a:srgbClr val="006666"/>
                </a:solidFill>
                <a:latin typeface="Calibri" pitchFamily="34" charset="0"/>
                <a:ea typeface=""/>
                <a:sym typeface="Symbol" pitchFamily="18" charset="2"/>
              </a:rPr>
              <a:t>RPCs </a:t>
            </a:r>
            <a:r>
              <a:rPr lang="en-US" altLang="ko-KR" sz="1700" b="1" dirty="0">
                <a:solidFill>
                  <a:srgbClr val="006666"/>
                </a:solidFill>
                <a:latin typeface="Calibri" pitchFamily="34" charset="0"/>
                <a:ea typeface=""/>
                <a:sym typeface="Symbol" pitchFamily="18" charset="2"/>
              </a:rPr>
              <a:t>?  </a:t>
            </a:r>
          </a:p>
          <a:p>
            <a:pPr marL="457200" indent="-457200" defTabSz="1443038">
              <a:lnSpc>
                <a:spcPct val="110000"/>
              </a:lnSpc>
              <a:spcAft>
                <a:spcPts val="0"/>
              </a:spcAft>
              <a:defRPr/>
            </a:pPr>
            <a:r>
              <a:rPr lang="en-US" altLang="ko-KR" sz="1700" b="1" dirty="0">
                <a:solidFill>
                  <a:srgbClr val="006666"/>
                </a:solidFill>
                <a:latin typeface="Calibri" pitchFamily="34" charset="0"/>
                <a:ea typeface=""/>
                <a:sym typeface="Symbol" pitchFamily="18" charset="2"/>
              </a:rPr>
              <a:t>  </a:t>
            </a:r>
            <a:r>
              <a:rPr lang="en-US" altLang="ko-KR" sz="1700" b="1" dirty="0">
                <a:solidFill>
                  <a:srgbClr val="003399"/>
                </a:solidFill>
                <a:latin typeface="Calibri" pitchFamily="34" charset="0"/>
                <a:ea typeface=""/>
                <a:sym typeface="Symbol" pitchFamily="18" charset="2"/>
              </a:rPr>
              <a:t>- Same gas system </a:t>
            </a:r>
            <a:r>
              <a:rPr lang="ko-KR" altLang="ko-KR" sz="1700" b="1" dirty="0">
                <a:solidFill>
                  <a:srgbClr val="003399"/>
                </a:solidFill>
                <a:latin typeface="Calibri" pitchFamily="34" charset="0"/>
                <a:ea typeface=""/>
                <a:sym typeface="Symbol" pitchFamily="18" charset="2"/>
              </a:rPr>
              <a:t>→</a:t>
            </a:r>
            <a:r>
              <a:rPr lang="en-US" altLang="ko-KR" sz="1700" b="1" dirty="0">
                <a:solidFill>
                  <a:srgbClr val="003399"/>
                </a:solidFill>
                <a:latin typeface="Calibri" pitchFamily="34" charset="0"/>
                <a:ea typeface=""/>
                <a:sym typeface="Symbol" pitchFamily="18" charset="2"/>
              </a:rPr>
              <a:t> same gas mixture </a:t>
            </a:r>
          </a:p>
          <a:p>
            <a:pPr marL="457200" indent="-457200" defTabSz="1443038">
              <a:lnSpc>
                <a:spcPct val="110000"/>
              </a:lnSpc>
              <a:spcAft>
                <a:spcPts val="0"/>
              </a:spcAft>
              <a:defRPr/>
            </a:pPr>
            <a:r>
              <a:rPr lang="en-US" altLang="ko-KR" sz="1700" b="1" dirty="0">
                <a:solidFill>
                  <a:srgbClr val="003399"/>
                </a:solidFill>
                <a:latin typeface="Calibri" pitchFamily="34" charset="0"/>
                <a:ea typeface=""/>
                <a:sym typeface="Symbol" pitchFamily="18" charset="2"/>
              </a:rPr>
              <a:t>  - Same electronics </a:t>
            </a:r>
            <a:r>
              <a:rPr lang="ko-KR" altLang="ko-KR" sz="1700" b="1" dirty="0">
                <a:solidFill>
                  <a:srgbClr val="003399"/>
                </a:solidFill>
                <a:latin typeface="Calibri" pitchFamily="34" charset="0"/>
                <a:ea typeface=""/>
                <a:sym typeface="Symbol" pitchFamily="18" charset="2"/>
              </a:rPr>
              <a:t>→</a:t>
            </a:r>
            <a:r>
              <a:rPr lang="en-US" altLang="ko-KR" sz="1700" b="1" dirty="0">
                <a:solidFill>
                  <a:srgbClr val="003399"/>
                </a:solidFill>
                <a:latin typeface="Calibri" pitchFamily="34" charset="0"/>
                <a:ea typeface=""/>
                <a:sym typeface="Symbol" pitchFamily="18" charset="2"/>
              </a:rPr>
              <a:t> same </a:t>
            </a:r>
            <a:r>
              <a:rPr lang="en-US" altLang="ko-KR" sz="1700" b="1" dirty="0" smtClean="0">
                <a:solidFill>
                  <a:srgbClr val="003399"/>
                </a:solidFill>
                <a:latin typeface="Calibri" pitchFamily="34" charset="0"/>
                <a:ea typeface=""/>
                <a:sym typeface="Symbol" pitchFamily="18" charset="2"/>
              </a:rPr>
              <a:t>front-end-electronics (FEE) and so on </a:t>
            </a:r>
            <a:endParaRPr lang="en-US" altLang="ko-KR" sz="1700" b="1" dirty="0">
              <a:solidFill>
                <a:srgbClr val="003399"/>
              </a:solidFill>
              <a:latin typeface="Calibri" pitchFamily="34" charset="0"/>
              <a:ea typeface=""/>
              <a:sym typeface="Symbol" pitchFamily="18" charset="2"/>
            </a:endParaRPr>
          </a:p>
          <a:p>
            <a:pPr marL="457200" indent="-457200" defTabSz="1443038">
              <a:lnSpc>
                <a:spcPct val="110000"/>
              </a:lnSpc>
              <a:spcAft>
                <a:spcPts val="0"/>
              </a:spcAft>
              <a:defRPr/>
            </a:pPr>
            <a:r>
              <a:rPr lang="en-US" altLang="ko-KR" sz="1700" b="1" dirty="0">
                <a:solidFill>
                  <a:srgbClr val="003399"/>
                </a:solidFill>
                <a:latin typeface="Calibri" pitchFamily="34" charset="0"/>
                <a:ea typeface=""/>
                <a:sym typeface="Symbol" pitchFamily="18" charset="2"/>
              </a:rPr>
              <a:t>  </a:t>
            </a:r>
            <a:r>
              <a:rPr lang="ko-KR" altLang="ko-KR" sz="1700" b="1" dirty="0">
                <a:solidFill>
                  <a:srgbClr val="C00000"/>
                </a:solidFill>
                <a:latin typeface="Calibri" pitchFamily="34" charset="0"/>
                <a:ea typeface=""/>
                <a:sym typeface="Symbol" pitchFamily="18" charset="2"/>
              </a:rPr>
              <a:t>→</a:t>
            </a:r>
            <a:r>
              <a:rPr lang="en-US" altLang="ko-KR" sz="1700" b="1" dirty="0">
                <a:solidFill>
                  <a:srgbClr val="C00000"/>
                </a:solidFill>
                <a:latin typeface="Calibri" pitchFamily="34" charset="0"/>
                <a:ea typeface=""/>
                <a:sym typeface="Symbol" pitchFamily="18" charset="2"/>
              </a:rPr>
              <a:t> The detector characteristics should lie between the standard double-gap and the timing RPCs.</a:t>
            </a:r>
          </a:p>
        </p:txBody>
      </p:sp>
      <p:grpSp>
        <p:nvGrpSpPr>
          <p:cNvPr id="5" name="그룹 16"/>
          <p:cNvGrpSpPr/>
          <p:nvPr/>
        </p:nvGrpSpPr>
        <p:grpSpPr>
          <a:xfrm>
            <a:off x="500034" y="1088261"/>
            <a:ext cx="8072494" cy="3412309"/>
            <a:chOff x="785786" y="3571876"/>
            <a:chExt cx="7286676" cy="2983681"/>
          </a:xfrm>
        </p:grpSpPr>
        <p:grpSp>
          <p:nvGrpSpPr>
            <p:cNvPr id="6" name="그룹 14"/>
            <p:cNvGrpSpPr/>
            <p:nvPr/>
          </p:nvGrpSpPr>
          <p:grpSpPr>
            <a:xfrm>
              <a:off x="785786" y="3571876"/>
              <a:ext cx="7286676" cy="2983681"/>
              <a:chOff x="785786" y="3571876"/>
              <a:chExt cx="7286676" cy="2983681"/>
            </a:xfrm>
          </p:grpSpPr>
          <p:grpSp>
            <p:nvGrpSpPr>
              <p:cNvPr id="8" name="그룹 12"/>
              <p:cNvGrpSpPr/>
              <p:nvPr/>
            </p:nvGrpSpPr>
            <p:grpSpPr>
              <a:xfrm>
                <a:off x="785786" y="3571876"/>
                <a:ext cx="7286676" cy="2983681"/>
                <a:chOff x="785786" y="3571876"/>
                <a:chExt cx="7286676" cy="2983681"/>
              </a:xfrm>
            </p:grpSpPr>
            <p:grpSp>
              <p:nvGrpSpPr>
                <p:cNvPr id="10" name="그룹 5"/>
                <p:cNvGrpSpPr/>
                <p:nvPr/>
              </p:nvGrpSpPr>
              <p:grpSpPr>
                <a:xfrm>
                  <a:off x="785786" y="3571876"/>
                  <a:ext cx="7286676" cy="2983681"/>
                  <a:chOff x="785786" y="3650078"/>
                  <a:chExt cx="7286676" cy="2983681"/>
                </a:xfrm>
              </p:grpSpPr>
              <p:pic>
                <p:nvPicPr>
                  <p:cNvPr id="14" name="Picture 2"/>
                  <p:cNvPicPr>
                    <a:picLocks noChangeAspect="1" noChangeArrowheads="1"/>
                  </p:cNvPicPr>
                  <p:nvPr/>
                </p:nvPicPr>
                <p:blipFill>
                  <a:blip r:embed="rId2" cstate="screen"/>
                  <a:srcRect/>
                  <a:stretch>
                    <a:fillRect/>
                  </a:stretch>
                </p:blipFill>
                <p:spPr bwMode="auto">
                  <a:xfrm>
                    <a:off x="785786" y="3650078"/>
                    <a:ext cx="7286676" cy="2983681"/>
                  </a:xfrm>
                  <a:prstGeom prst="rect">
                    <a:avLst/>
                  </a:prstGeom>
                  <a:noFill/>
                  <a:ln w="9525">
                    <a:noFill/>
                    <a:miter lim="800000"/>
                    <a:headEnd/>
                    <a:tailEnd/>
                  </a:ln>
                </p:spPr>
              </p:pic>
              <p:sp>
                <p:nvSpPr>
                  <p:cNvPr id="15" name="직사각형 3"/>
                  <p:cNvSpPr/>
                  <p:nvPr/>
                </p:nvSpPr>
                <p:spPr>
                  <a:xfrm>
                    <a:off x="6143636" y="4572008"/>
                    <a:ext cx="1285884" cy="22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0.6 ~1.0 </a:t>
                    </a:r>
                    <a:r>
                      <a:rPr lang="en-US" altLang="ko-KR" sz="1700" dirty="0" err="1" smtClean="0">
                        <a:solidFill>
                          <a:schemeClr val="tx1"/>
                        </a:solidFill>
                        <a:latin typeface="Times New Roman" pitchFamily="18" charset="0"/>
                        <a:cs typeface="Times New Roman" pitchFamily="18" charset="0"/>
                      </a:rPr>
                      <a:t>pC</a:t>
                    </a:r>
                    <a:endParaRPr lang="ko-KR" altLang="en-US" sz="1700" dirty="0">
                      <a:solidFill>
                        <a:schemeClr val="tx1"/>
                      </a:solidFill>
                      <a:latin typeface="Times New Roman" pitchFamily="18" charset="0"/>
                      <a:cs typeface="Times New Roman" pitchFamily="18" charset="0"/>
                    </a:endParaRPr>
                  </a:p>
                </p:txBody>
              </p:sp>
              <p:sp>
                <p:nvSpPr>
                  <p:cNvPr id="16" name="직사각형 4"/>
                  <p:cNvSpPr/>
                  <p:nvPr/>
                </p:nvSpPr>
                <p:spPr>
                  <a:xfrm>
                    <a:off x="6143636" y="4896000"/>
                    <a:ext cx="1285884"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80 ~150 </a:t>
                    </a:r>
                    <a:r>
                      <a:rPr lang="en-US" altLang="ko-KR" sz="1700" dirty="0" err="1" smtClean="0">
                        <a:solidFill>
                          <a:schemeClr val="tx1"/>
                        </a:solidFill>
                        <a:latin typeface="Times New Roman" pitchFamily="18" charset="0"/>
                        <a:cs typeface="Times New Roman" pitchFamily="18" charset="0"/>
                      </a:rPr>
                      <a:t>fC</a:t>
                    </a:r>
                    <a:endParaRPr lang="ko-KR" altLang="en-US" sz="1700" dirty="0">
                      <a:solidFill>
                        <a:schemeClr val="tx1"/>
                      </a:solidFill>
                      <a:latin typeface="Times New Roman" pitchFamily="18" charset="0"/>
                      <a:cs typeface="Times New Roman" pitchFamily="18" charset="0"/>
                    </a:endParaRPr>
                  </a:p>
                </p:txBody>
              </p:sp>
            </p:grpSp>
            <p:sp>
              <p:nvSpPr>
                <p:cNvPr id="11" name="직사각형 8"/>
                <p:cNvSpPr/>
                <p:nvPr/>
              </p:nvSpPr>
              <p:spPr>
                <a:xfrm>
                  <a:off x="1357290" y="5929330"/>
                  <a:ext cx="171451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Resistivity of HPL</a:t>
                  </a:r>
                  <a:endParaRPr lang="ko-KR" altLang="en-US" sz="1700" dirty="0">
                    <a:solidFill>
                      <a:schemeClr val="tx1"/>
                    </a:solidFill>
                    <a:latin typeface="Times New Roman" pitchFamily="18" charset="0"/>
                    <a:cs typeface="Times New Roman" pitchFamily="18" charset="0"/>
                  </a:endParaRPr>
                </a:p>
              </p:txBody>
            </p:sp>
            <p:sp>
              <p:nvSpPr>
                <p:cNvPr id="12" name="직사각형 9"/>
                <p:cNvSpPr/>
                <p:nvPr/>
              </p:nvSpPr>
              <p:spPr>
                <a:xfrm>
                  <a:off x="1214414" y="3929066"/>
                  <a:ext cx="2000264"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Thickness of each gap</a:t>
                  </a:r>
                  <a:endParaRPr lang="ko-KR" altLang="en-US" sz="1700" dirty="0">
                    <a:solidFill>
                      <a:schemeClr val="tx1"/>
                    </a:solidFill>
                    <a:latin typeface="Times New Roman" pitchFamily="18" charset="0"/>
                    <a:cs typeface="Times New Roman" pitchFamily="18" charset="0"/>
                  </a:endParaRPr>
                </a:p>
              </p:txBody>
            </p:sp>
            <p:sp>
              <p:nvSpPr>
                <p:cNvPr id="13" name="직사각형 11"/>
                <p:cNvSpPr/>
                <p:nvPr/>
              </p:nvSpPr>
              <p:spPr>
                <a:xfrm>
                  <a:off x="857224" y="4214818"/>
                  <a:ext cx="2643206"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Total thickness of gas gaps</a:t>
                  </a:r>
                  <a:endParaRPr lang="ko-KR" altLang="en-US" sz="1700" dirty="0">
                    <a:solidFill>
                      <a:schemeClr val="tx1"/>
                    </a:solidFill>
                    <a:latin typeface="Times New Roman" pitchFamily="18" charset="0"/>
                    <a:cs typeface="Times New Roman" pitchFamily="18" charset="0"/>
                  </a:endParaRPr>
                </a:p>
              </p:txBody>
            </p:sp>
          </p:grpSp>
          <p:sp>
            <p:nvSpPr>
              <p:cNvPr id="9" name="직사각형 13"/>
              <p:cNvSpPr/>
              <p:nvPr/>
            </p:nvSpPr>
            <p:spPr>
              <a:xfrm>
                <a:off x="4071934" y="4500570"/>
                <a:ext cx="1143008"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2.5 ~5.0 </a:t>
                </a:r>
                <a:r>
                  <a:rPr lang="en-US" altLang="ko-KR" sz="1700" dirty="0" err="1" smtClean="0">
                    <a:solidFill>
                      <a:schemeClr val="tx1"/>
                    </a:solidFill>
                    <a:latin typeface="Times New Roman" pitchFamily="18" charset="0"/>
                    <a:cs typeface="Times New Roman" pitchFamily="18" charset="0"/>
                  </a:rPr>
                  <a:t>pC</a:t>
                </a:r>
                <a:endParaRPr lang="ko-KR" altLang="en-US" sz="1700" dirty="0">
                  <a:solidFill>
                    <a:schemeClr val="tx1"/>
                  </a:solidFill>
                  <a:latin typeface="Times New Roman" pitchFamily="18" charset="0"/>
                  <a:cs typeface="Times New Roman" pitchFamily="18" charset="0"/>
                </a:endParaRPr>
              </a:p>
            </p:txBody>
          </p:sp>
        </p:grpSp>
        <p:sp>
          <p:nvSpPr>
            <p:cNvPr id="7" name="직사각형 15"/>
            <p:cNvSpPr/>
            <p:nvPr/>
          </p:nvSpPr>
          <p:spPr>
            <a:xfrm>
              <a:off x="6215074" y="6215082"/>
              <a:ext cx="223838" cy="24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solidFill>
                    <a:schemeClr val="tx1"/>
                  </a:solidFill>
                  <a:latin typeface="Times New Roman" pitchFamily="18" charset="0"/>
                  <a:cs typeface="Times New Roman" pitchFamily="18" charset="0"/>
                </a:rPr>
                <a:t>~</a:t>
              </a:r>
              <a:endParaRPr lang="ko-KR" altLang="en-US" sz="1700" dirty="0">
                <a:solidFill>
                  <a:schemeClr val="tx1"/>
                </a:solidFill>
                <a:latin typeface="Times New Roman" pitchFamily="18" charset="0"/>
                <a:cs typeface="Times New Roman" pitchFamily="18" charset="0"/>
              </a:endParaRPr>
            </a:p>
          </p:txBody>
        </p:sp>
      </p:grpSp>
      <p:sp>
        <p:nvSpPr>
          <p:cNvPr id="17" name="직사각형 17"/>
          <p:cNvSpPr/>
          <p:nvPr/>
        </p:nvSpPr>
        <p:spPr>
          <a:xfrm>
            <a:off x="285720" y="428604"/>
            <a:ext cx="5058501" cy="498598"/>
          </a:xfrm>
          <a:prstGeom prst="rect">
            <a:avLst/>
          </a:prstGeom>
        </p:spPr>
        <p:txBody>
          <a:bodyPr wrap="none">
            <a:spAutoFit/>
          </a:bodyPr>
          <a:lstStyle/>
          <a:p>
            <a:pPr marL="457200" indent="-457200" defTabSz="1443038">
              <a:lnSpc>
                <a:spcPct val="110000"/>
              </a:lnSpc>
              <a:spcAft>
                <a:spcPts val="0"/>
              </a:spcAft>
              <a:defRPr/>
            </a:pPr>
            <a:r>
              <a:rPr lang="en-US" altLang="ko-KR" b="1" dirty="0" smtClean="0">
                <a:solidFill>
                  <a:srgbClr val="006600"/>
                </a:solidFill>
                <a:latin typeface="Calibri" pitchFamily="34" charset="0"/>
                <a:ea typeface=""/>
              </a:rPr>
              <a:t>CMS double-gap RPCs and 6-gap RPCs </a:t>
            </a:r>
            <a:endParaRPr lang="en-US" altLang="ko-KR" b="1" dirty="0">
              <a:solidFill>
                <a:srgbClr val="006600"/>
              </a:solidFill>
              <a:latin typeface="Calibri" pitchFamily="34" charset="0"/>
              <a:ea typeface=""/>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47</a:t>
            </a:fld>
            <a:endParaRPr lang="en-SG" dirty="0"/>
          </a:p>
        </p:txBody>
      </p:sp>
      <p:sp>
        <p:nvSpPr>
          <p:cNvPr id="4" name="Text Box 7"/>
          <p:cNvSpPr txBox="1">
            <a:spLocks noChangeArrowheads="1"/>
          </p:cNvSpPr>
          <p:nvPr/>
        </p:nvSpPr>
        <p:spPr bwMode="auto">
          <a:xfrm>
            <a:off x="285720" y="214290"/>
            <a:ext cx="7286676" cy="2474524"/>
          </a:xfrm>
          <a:prstGeom prst="rect">
            <a:avLst/>
          </a:prstGeom>
          <a:noFill/>
          <a:ln w="9525">
            <a:noFill/>
            <a:miter lim="800000"/>
            <a:headEnd/>
            <a:tailEnd/>
          </a:ln>
        </p:spPr>
        <p:txBody>
          <a:bodyPr wrap="square">
            <a:spAutoFit/>
          </a:bodyPr>
          <a:lstStyle/>
          <a:p>
            <a:pPr eaLnBrk="0" latinLnBrk="0" hangingPunct="0"/>
            <a:r>
              <a:rPr kumimoji="0" lang="en-US" altLang="ko-KR" b="1" dirty="0" smtClean="0">
                <a:solidFill>
                  <a:srgbClr val="006666"/>
                </a:solidFill>
                <a:latin typeface="Calibri" pitchFamily="34" charset="0"/>
                <a:cs typeface="Times New Roman" pitchFamily="18" charset="0"/>
                <a:sym typeface="Symbol" pitchFamily="18" charset="2"/>
              </a:rPr>
              <a:t>Efficiencies &amp; mean fast charges for a 6-gap RPC </a:t>
            </a:r>
            <a:endParaRPr kumimoji="0" lang="en-US" altLang="ko-KR" b="1" dirty="0">
              <a:solidFill>
                <a:srgbClr val="006666"/>
              </a:solidFill>
              <a:latin typeface="Calibri" pitchFamily="34" charset="0"/>
              <a:cs typeface="Times New Roman" pitchFamily="18" charset="0"/>
              <a:sym typeface="Symbol" pitchFamily="18" charset="2"/>
            </a:endParaRPr>
          </a:p>
          <a:p>
            <a:pPr eaLnBrk="0" latinLnBrk="0" hangingPunct="0"/>
            <a:r>
              <a:rPr kumimoji="0" lang="en-US" altLang="ko-KR" sz="1600" b="1" dirty="0" smtClean="0">
                <a:solidFill>
                  <a:srgbClr val="003399"/>
                </a:solidFill>
                <a:latin typeface="Calibri" pitchFamily="34" charset="0"/>
                <a:cs typeface="Times New Roman" pitchFamily="18" charset="0"/>
                <a:sym typeface="Symbol" pitchFamily="18" charset="2"/>
              </a:rPr>
              <a:t> </a:t>
            </a:r>
          </a:p>
          <a:p>
            <a:pPr eaLnBrk="0" latinLnBrk="0" hangingPunct="0">
              <a:lnSpc>
                <a:spcPct val="105000"/>
              </a:lnSpc>
            </a:pPr>
            <a:r>
              <a:rPr kumimoji="0" lang="en-US" altLang="ko-KR" sz="1600" b="1" dirty="0" smtClean="0">
                <a:solidFill>
                  <a:srgbClr val="003399"/>
                </a:solidFill>
                <a:latin typeface="Calibri" pitchFamily="34" charset="0"/>
                <a:cs typeface="Times New Roman" pitchFamily="18" charset="0"/>
                <a:sym typeface="Symbol" pitchFamily="18" charset="2"/>
              </a:rPr>
              <a:t>TDC threshold = 1 mV </a:t>
            </a:r>
          </a:p>
          <a:p>
            <a:pPr eaLnBrk="0" latinLnBrk="0" hangingPunct="0">
              <a:lnSpc>
                <a:spcPct val="105000"/>
              </a:lnSpc>
            </a:pPr>
            <a:r>
              <a:rPr kumimoji="0" lang="en-US" altLang="ko-KR" sz="1600" b="1" dirty="0" smtClean="0">
                <a:solidFill>
                  <a:srgbClr val="003399"/>
                </a:solidFill>
                <a:latin typeface="Calibri" pitchFamily="34" charset="0"/>
                <a:cs typeface="Times New Roman" pitchFamily="18" charset="0"/>
                <a:sym typeface="Symbol" pitchFamily="18" charset="2"/>
              </a:rPr>
              <a:t>ADC thresholds = 80 ~ 150 </a:t>
            </a:r>
            <a:r>
              <a:rPr kumimoji="0" lang="en-US" altLang="ko-KR" sz="1600" b="1" dirty="0" err="1" smtClean="0">
                <a:solidFill>
                  <a:srgbClr val="003399"/>
                </a:solidFill>
                <a:latin typeface="Calibri" pitchFamily="34" charset="0"/>
                <a:cs typeface="Times New Roman" pitchFamily="18" charset="0"/>
                <a:sym typeface="Symbol" pitchFamily="18" charset="2"/>
              </a:rPr>
              <a:t>fC</a:t>
            </a:r>
            <a:r>
              <a:rPr kumimoji="0" lang="en-US" altLang="ko-KR" sz="1600" b="1" dirty="0" smtClean="0">
                <a:solidFill>
                  <a:srgbClr val="003399"/>
                </a:solidFill>
                <a:latin typeface="Calibri" pitchFamily="34" charset="0"/>
                <a:cs typeface="Times New Roman" pitchFamily="18" charset="0"/>
                <a:sym typeface="Symbol" pitchFamily="18" charset="2"/>
              </a:rPr>
              <a:t> (in offline analysis)</a:t>
            </a:r>
          </a:p>
          <a:p>
            <a:pPr eaLnBrk="0" latinLnBrk="0" hangingPunct="0">
              <a:lnSpc>
                <a:spcPct val="105000"/>
              </a:lnSpc>
            </a:pPr>
            <a:endParaRPr kumimoji="0" lang="en-US" altLang="ko-KR" sz="1600" b="1" dirty="0" smtClean="0">
              <a:solidFill>
                <a:srgbClr val="003399"/>
              </a:solidFill>
              <a:latin typeface="Calibri" pitchFamily="34" charset="0"/>
              <a:cs typeface="Times New Roman" pitchFamily="18" charset="0"/>
              <a:sym typeface="Symbol" pitchFamily="18" charset="2"/>
            </a:endParaRPr>
          </a:p>
          <a:p>
            <a:pPr eaLnBrk="0" latinLnBrk="0" hangingPunct="0">
              <a:lnSpc>
                <a:spcPct val="105000"/>
              </a:lnSpc>
            </a:pPr>
            <a:r>
              <a:rPr kumimoji="0" lang="en-US" altLang="ko-KR" sz="1600" b="1" dirty="0" smtClean="0">
                <a:solidFill>
                  <a:srgbClr val="003399"/>
                </a:solidFill>
                <a:latin typeface="Calibri" pitchFamily="34" charset="0"/>
                <a:cs typeface="Times New Roman" pitchFamily="18" charset="0"/>
                <a:sym typeface="Symbol" pitchFamily="18" charset="2"/>
              </a:rPr>
              <a:t>Mean </a:t>
            </a:r>
            <a:r>
              <a:rPr kumimoji="0" lang="en-US" altLang="ko-KR" sz="1600" b="1" i="1" dirty="0" err="1" smtClean="0">
                <a:solidFill>
                  <a:srgbClr val="003399"/>
                </a:solidFill>
                <a:latin typeface="Calibri" pitchFamily="34" charset="0"/>
                <a:cs typeface="Times New Roman" pitchFamily="18" charset="0"/>
                <a:sym typeface="Symbol" pitchFamily="18" charset="2"/>
              </a:rPr>
              <a:t>q</a:t>
            </a:r>
            <a:r>
              <a:rPr kumimoji="0" lang="en-US" altLang="ko-KR" sz="1600" b="1" i="1" baseline="-25000" dirty="0" err="1" smtClean="0">
                <a:solidFill>
                  <a:srgbClr val="003399"/>
                </a:solidFill>
                <a:latin typeface="Calibri" pitchFamily="34" charset="0"/>
                <a:cs typeface="Times New Roman" pitchFamily="18" charset="0"/>
                <a:sym typeface="Symbol" pitchFamily="18" charset="2"/>
              </a:rPr>
              <a:t>e</a:t>
            </a:r>
            <a:r>
              <a:rPr kumimoji="0" lang="en-US" altLang="ko-KR" sz="1600" b="1" dirty="0" smtClean="0">
                <a:solidFill>
                  <a:srgbClr val="003399"/>
                </a:solidFill>
                <a:latin typeface="Calibri" pitchFamily="34" charset="0"/>
                <a:cs typeface="Times New Roman" pitchFamily="18" charset="0"/>
                <a:sym typeface="Symbol" pitchFamily="18" charset="2"/>
              </a:rPr>
              <a:t> at the efficiency plateau region</a:t>
            </a:r>
          </a:p>
          <a:p>
            <a:pPr eaLnBrk="0" latinLnBrk="0" hangingPunct="0">
              <a:lnSpc>
                <a:spcPct val="105000"/>
              </a:lnSpc>
            </a:pPr>
            <a:r>
              <a:rPr kumimoji="0" lang="en-US" altLang="ko-KR" sz="1600" b="1" dirty="0" smtClean="0">
                <a:solidFill>
                  <a:srgbClr val="003399"/>
                </a:solidFill>
                <a:latin typeface="Calibri" pitchFamily="34" charset="0"/>
                <a:cs typeface="Times New Roman" pitchFamily="18" charset="0"/>
                <a:sym typeface="Symbol" pitchFamily="18" charset="2"/>
              </a:rPr>
              <a:t> → At 11.8 kV, </a:t>
            </a:r>
            <a:r>
              <a:rPr kumimoji="0" lang="el-GR" altLang="ko-KR" sz="1600" b="1" dirty="0" smtClean="0">
                <a:solidFill>
                  <a:srgbClr val="C00000"/>
                </a:solidFill>
                <a:latin typeface="Calibri" pitchFamily="34" charset="0"/>
                <a:cs typeface="Times New Roman" pitchFamily="18" charset="0"/>
                <a:sym typeface="Symbol" pitchFamily="18" charset="2"/>
              </a:rPr>
              <a:t>ε</a:t>
            </a:r>
            <a:r>
              <a:rPr kumimoji="0" lang="en-US" altLang="ko-KR" sz="1600" b="1" dirty="0" smtClean="0">
                <a:solidFill>
                  <a:srgbClr val="C00000"/>
                </a:solidFill>
                <a:latin typeface="Calibri" pitchFamily="34" charset="0"/>
                <a:cs typeface="Times New Roman" pitchFamily="18" charset="0"/>
                <a:sym typeface="Symbol" pitchFamily="18" charset="2"/>
              </a:rPr>
              <a:t> = 0.97 (by TDC)</a:t>
            </a:r>
            <a:r>
              <a:rPr lang="ko-KR" altLang="en-US" sz="1600" dirty="0" smtClean="0">
                <a:solidFill>
                  <a:srgbClr val="C00000"/>
                </a:solidFill>
                <a:latin typeface="Calibri" pitchFamily="34" charset="0"/>
                <a:cs typeface="Times New Roman" pitchFamily="18" charset="0"/>
                <a:sym typeface="Symbol" pitchFamily="18" charset="2"/>
              </a:rPr>
              <a:t> </a:t>
            </a:r>
            <a:r>
              <a:rPr lang="en-US" altLang="ko-KR" sz="1600" b="1" dirty="0" smtClean="0">
                <a:solidFill>
                  <a:srgbClr val="003399"/>
                </a:solidFill>
                <a:latin typeface="Calibri" pitchFamily="34" charset="0"/>
                <a:cs typeface="Times New Roman" pitchFamily="18" charset="0"/>
                <a:sym typeface="Symbol" pitchFamily="18" charset="2"/>
              </a:rPr>
              <a:t>and</a:t>
            </a:r>
            <a:r>
              <a:rPr lang="en-US" altLang="ko-KR" sz="1600" dirty="0" smtClean="0">
                <a:latin typeface="Calibri" pitchFamily="34" charset="0"/>
                <a:cs typeface="Times New Roman" pitchFamily="18" charset="0"/>
                <a:sym typeface="Symbol" pitchFamily="18" charset="2"/>
              </a:rPr>
              <a:t> </a:t>
            </a:r>
            <a:r>
              <a:rPr kumimoji="0" lang="en-US" altLang="ko-KR" sz="1600" b="1" i="1" dirty="0" err="1" smtClean="0">
                <a:solidFill>
                  <a:srgbClr val="C00000"/>
                </a:solidFill>
                <a:latin typeface="Calibri" pitchFamily="34" charset="0"/>
                <a:cs typeface="Times New Roman" pitchFamily="18" charset="0"/>
              </a:rPr>
              <a:t>q</a:t>
            </a:r>
            <a:r>
              <a:rPr kumimoji="0" lang="en-US" altLang="ko-KR" sz="1600" b="1" baseline="-25000" dirty="0" err="1" smtClean="0">
                <a:solidFill>
                  <a:srgbClr val="C00000"/>
                </a:solidFill>
                <a:latin typeface="Calibri" pitchFamily="34" charset="0"/>
                <a:cs typeface="Times New Roman" pitchFamily="18" charset="0"/>
              </a:rPr>
              <a:t>e</a:t>
            </a:r>
            <a:r>
              <a:rPr kumimoji="0" lang="en-US" altLang="ko-KR" sz="1600" b="1" dirty="0" smtClean="0">
                <a:solidFill>
                  <a:srgbClr val="C00000"/>
                </a:solidFill>
                <a:latin typeface="Calibri" pitchFamily="34" charset="0"/>
                <a:cs typeface="Times New Roman" pitchFamily="18" charset="0"/>
                <a:sym typeface="Symbol" pitchFamily="18" charset="2"/>
              </a:rPr>
              <a:t> = 0.61 </a:t>
            </a:r>
            <a:r>
              <a:rPr kumimoji="0" lang="en-US" altLang="ko-KR" sz="1600" b="1" dirty="0" err="1" smtClean="0">
                <a:solidFill>
                  <a:srgbClr val="C00000"/>
                </a:solidFill>
                <a:latin typeface="Calibri" pitchFamily="34" charset="0"/>
                <a:cs typeface="Times New Roman" pitchFamily="18" charset="0"/>
                <a:sym typeface="Symbol" pitchFamily="18" charset="2"/>
              </a:rPr>
              <a:t>pC</a:t>
            </a:r>
            <a:r>
              <a:rPr kumimoji="0" lang="en-US" altLang="ko-KR" sz="1600" b="1" dirty="0" smtClean="0">
                <a:solidFill>
                  <a:srgbClr val="C00000"/>
                </a:solidFill>
                <a:latin typeface="Calibri" pitchFamily="34" charset="0"/>
                <a:cs typeface="Times New Roman" pitchFamily="18" charset="0"/>
                <a:sym typeface="Symbol" pitchFamily="18" charset="2"/>
              </a:rPr>
              <a:t> </a:t>
            </a:r>
          </a:p>
          <a:p>
            <a:pPr eaLnBrk="0" latinLnBrk="0" hangingPunct="0">
              <a:lnSpc>
                <a:spcPct val="105000"/>
              </a:lnSpc>
            </a:pPr>
            <a:r>
              <a:rPr kumimoji="0" lang="en-US" altLang="ko-KR" sz="1600" b="1" dirty="0" smtClean="0">
                <a:solidFill>
                  <a:srgbClr val="003399"/>
                </a:solidFill>
                <a:latin typeface="Calibri" pitchFamily="34" charset="0"/>
                <a:cs typeface="Times New Roman" pitchFamily="18" charset="0"/>
                <a:sym typeface="Symbol" pitchFamily="18" charset="2"/>
              </a:rPr>
              <a:t> → At 12.4 kV, </a:t>
            </a:r>
            <a:r>
              <a:rPr kumimoji="0" lang="el-GR" altLang="ko-KR" sz="1600" b="1" dirty="0" smtClean="0">
                <a:solidFill>
                  <a:srgbClr val="C00000"/>
                </a:solidFill>
                <a:latin typeface="Calibri" pitchFamily="34" charset="0"/>
                <a:cs typeface="Times New Roman" pitchFamily="18" charset="0"/>
                <a:sym typeface="Symbol" pitchFamily="18" charset="2"/>
              </a:rPr>
              <a:t>ε</a:t>
            </a:r>
            <a:r>
              <a:rPr kumimoji="0" lang="en-US" altLang="ko-KR" sz="1600" b="1" dirty="0" smtClean="0">
                <a:solidFill>
                  <a:srgbClr val="C00000"/>
                </a:solidFill>
                <a:latin typeface="Calibri" pitchFamily="34" charset="0"/>
                <a:cs typeface="Times New Roman" pitchFamily="18" charset="0"/>
                <a:sym typeface="Symbol" pitchFamily="18" charset="2"/>
              </a:rPr>
              <a:t> = 0.98 (by TDC)</a:t>
            </a:r>
            <a:r>
              <a:rPr lang="ko-KR" altLang="en-US" sz="1600" dirty="0" smtClean="0">
                <a:solidFill>
                  <a:srgbClr val="C00000"/>
                </a:solidFill>
                <a:latin typeface="Calibri" pitchFamily="34" charset="0"/>
                <a:cs typeface="Times New Roman" pitchFamily="18" charset="0"/>
                <a:sym typeface="Symbol" pitchFamily="18" charset="2"/>
              </a:rPr>
              <a:t> </a:t>
            </a:r>
            <a:r>
              <a:rPr lang="en-US" altLang="ko-KR" sz="1600" b="1" dirty="0" smtClean="0">
                <a:solidFill>
                  <a:srgbClr val="003399"/>
                </a:solidFill>
                <a:latin typeface="Calibri" pitchFamily="34" charset="0"/>
                <a:cs typeface="Times New Roman" pitchFamily="18" charset="0"/>
                <a:sym typeface="Symbol" pitchFamily="18" charset="2"/>
              </a:rPr>
              <a:t>and</a:t>
            </a:r>
            <a:r>
              <a:rPr lang="en-US" altLang="ko-KR" sz="1600" dirty="0" smtClean="0">
                <a:latin typeface="Calibri" pitchFamily="34" charset="0"/>
                <a:cs typeface="Times New Roman" pitchFamily="18" charset="0"/>
                <a:sym typeface="Symbol" pitchFamily="18" charset="2"/>
              </a:rPr>
              <a:t> </a:t>
            </a:r>
            <a:r>
              <a:rPr kumimoji="0" lang="en-US" altLang="ko-KR" sz="1600" b="1" i="1" dirty="0" err="1" smtClean="0">
                <a:solidFill>
                  <a:srgbClr val="C00000"/>
                </a:solidFill>
                <a:latin typeface="Calibri" pitchFamily="34" charset="0"/>
                <a:cs typeface="Times New Roman" pitchFamily="18" charset="0"/>
              </a:rPr>
              <a:t>q</a:t>
            </a:r>
            <a:r>
              <a:rPr kumimoji="0" lang="en-US" altLang="ko-KR" sz="1600" b="1" baseline="-25000" dirty="0" err="1" smtClean="0">
                <a:solidFill>
                  <a:srgbClr val="C00000"/>
                </a:solidFill>
                <a:latin typeface="Calibri" pitchFamily="34" charset="0"/>
                <a:cs typeface="Times New Roman" pitchFamily="18" charset="0"/>
              </a:rPr>
              <a:t>e</a:t>
            </a:r>
            <a:r>
              <a:rPr kumimoji="0" lang="en-US" altLang="ko-KR" sz="1600" b="1" dirty="0" smtClean="0">
                <a:solidFill>
                  <a:srgbClr val="C00000"/>
                </a:solidFill>
                <a:latin typeface="Calibri" pitchFamily="34" charset="0"/>
                <a:cs typeface="Times New Roman" pitchFamily="18" charset="0"/>
                <a:sym typeface="Symbol" pitchFamily="18" charset="2"/>
              </a:rPr>
              <a:t> = 0.86 </a:t>
            </a:r>
            <a:r>
              <a:rPr kumimoji="0" lang="en-US" altLang="ko-KR" sz="1600" b="1" dirty="0" err="1" smtClean="0">
                <a:solidFill>
                  <a:srgbClr val="C00000"/>
                </a:solidFill>
                <a:latin typeface="Calibri" pitchFamily="34" charset="0"/>
                <a:cs typeface="Times New Roman" pitchFamily="18" charset="0"/>
                <a:sym typeface="Symbol" pitchFamily="18" charset="2"/>
              </a:rPr>
              <a:t>pC</a:t>
            </a:r>
            <a:r>
              <a:rPr kumimoji="0" lang="en-US" altLang="ko-KR" sz="1600" b="1" dirty="0" smtClean="0">
                <a:solidFill>
                  <a:srgbClr val="C00000"/>
                </a:solidFill>
                <a:latin typeface="Calibri" pitchFamily="34" charset="0"/>
                <a:cs typeface="Times New Roman" pitchFamily="18" charset="0"/>
                <a:sym typeface="Symbol" pitchFamily="18" charset="2"/>
              </a:rPr>
              <a:t>   </a:t>
            </a:r>
            <a:endParaRPr kumimoji="0" lang="en-US" altLang="ko-KR" sz="1600" b="1" dirty="0" smtClean="0">
              <a:solidFill>
                <a:srgbClr val="003399"/>
              </a:solidFill>
              <a:latin typeface="Calibri" pitchFamily="34" charset="0"/>
              <a:cs typeface="Times New Roman" pitchFamily="18" charset="0"/>
              <a:sym typeface="Symbol" pitchFamily="18" charset="2"/>
            </a:endParaRPr>
          </a:p>
          <a:p>
            <a:pPr eaLnBrk="0" latinLnBrk="0" hangingPunct="0"/>
            <a:r>
              <a:rPr kumimoji="0" lang="en-US" altLang="ko-KR" sz="1400" b="1" dirty="0">
                <a:solidFill>
                  <a:srgbClr val="003399"/>
                </a:solidFill>
                <a:latin typeface="Calibri" pitchFamily="34" charset="0"/>
                <a:sym typeface="Symbol" pitchFamily="18" charset="2"/>
              </a:rPr>
              <a:t>	</a:t>
            </a:r>
          </a:p>
        </p:txBody>
      </p:sp>
      <p:grpSp>
        <p:nvGrpSpPr>
          <p:cNvPr id="5" name="그룹 30"/>
          <p:cNvGrpSpPr/>
          <p:nvPr/>
        </p:nvGrpSpPr>
        <p:grpSpPr>
          <a:xfrm>
            <a:off x="71406" y="2500306"/>
            <a:ext cx="9001188" cy="4048894"/>
            <a:chOff x="71406" y="2666254"/>
            <a:chExt cx="9001188" cy="4048894"/>
          </a:xfrm>
        </p:grpSpPr>
        <p:pic>
          <p:nvPicPr>
            <p:cNvPr id="6" name="Picture 2"/>
            <p:cNvPicPr>
              <a:picLocks noChangeAspect="1" noChangeArrowheads="1"/>
            </p:cNvPicPr>
            <p:nvPr/>
          </p:nvPicPr>
          <p:blipFill>
            <a:blip r:embed="rId2" cstate="screen"/>
            <a:srcRect/>
            <a:stretch>
              <a:fillRect/>
            </a:stretch>
          </p:blipFill>
          <p:spPr bwMode="auto">
            <a:xfrm>
              <a:off x="71406" y="2666254"/>
              <a:ext cx="4143404" cy="4009291"/>
            </a:xfrm>
            <a:prstGeom prst="rect">
              <a:avLst/>
            </a:prstGeom>
            <a:noFill/>
            <a:ln w="9525">
              <a:noFill/>
              <a:miter lim="800000"/>
              <a:headEnd/>
              <a:tailEnd/>
            </a:ln>
          </p:spPr>
        </p:pic>
        <p:cxnSp>
          <p:nvCxnSpPr>
            <p:cNvPr id="7" name="직선 연결선 19"/>
            <p:cNvCxnSpPr/>
            <p:nvPr/>
          </p:nvCxnSpPr>
          <p:spPr>
            <a:xfrm>
              <a:off x="714348" y="3071810"/>
              <a:ext cx="3429024"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 name="직사각형 21"/>
            <p:cNvSpPr/>
            <p:nvPr/>
          </p:nvSpPr>
          <p:spPr>
            <a:xfrm>
              <a:off x="785786" y="2786058"/>
              <a:ext cx="841897" cy="338554"/>
            </a:xfrm>
            <a:prstGeom prst="rect">
              <a:avLst/>
            </a:prstGeom>
          </p:spPr>
          <p:txBody>
            <a:bodyPr wrap="none">
              <a:spAutoFit/>
            </a:bodyPr>
            <a:lstStyle/>
            <a:p>
              <a:r>
                <a:rPr kumimoji="0" lang="el-GR" altLang="ko-KR" sz="1600" b="1" dirty="0" smtClean="0">
                  <a:solidFill>
                    <a:srgbClr val="003399"/>
                  </a:solidFill>
                  <a:latin typeface="Calibri" pitchFamily="34" charset="0"/>
                  <a:sym typeface="Symbol" pitchFamily="18" charset="2"/>
                </a:rPr>
                <a:t>ε</a:t>
              </a:r>
              <a:r>
                <a:rPr kumimoji="0" lang="en-US" altLang="ko-KR" sz="1600" b="1" dirty="0" smtClean="0">
                  <a:solidFill>
                    <a:srgbClr val="003399"/>
                  </a:solidFill>
                  <a:latin typeface="Calibri" pitchFamily="34" charset="0"/>
                  <a:sym typeface="Symbol" pitchFamily="18" charset="2"/>
                </a:rPr>
                <a:t> = 0.96</a:t>
              </a:r>
              <a:endParaRPr lang="ko-KR" altLang="en-US" sz="1600" dirty="0" smtClean="0"/>
            </a:p>
          </p:txBody>
        </p:sp>
        <p:pic>
          <p:nvPicPr>
            <p:cNvPr id="9" name="그림 27" descr="charge_cosmic.jpg"/>
            <p:cNvPicPr>
              <a:picLocks noChangeAspect="1"/>
            </p:cNvPicPr>
            <p:nvPr/>
          </p:nvPicPr>
          <p:blipFill>
            <a:blip r:embed="rId3" cstate="screen"/>
            <a:stretch>
              <a:fillRect/>
            </a:stretch>
          </p:blipFill>
          <p:spPr>
            <a:xfrm>
              <a:off x="4426819" y="2714620"/>
              <a:ext cx="4645775" cy="4000528"/>
            </a:xfrm>
            <a:prstGeom prst="rect">
              <a:avLst/>
            </a:prstGeom>
          </p:spPr>
        </p:pic>
        <p:cxnSp>
          <p:nvCxnSpPr>
            <p:cNvPr id="10" name="직선 연결선 28"/>
            <p:cNvCxnSpPr/>
            <p:nvPr/>
          </p:nvCxnSpPr>
          <p:spPr>
            <a:xfrm>
              <a:off x="5000628" y="3000372"/>
              <a:ext cx="3429024"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1" name="직사각형 29"/>
            <p:cNvSpPr/>
            <p:nvPr/>
          </p:nvSpPr>
          <p:spPr>
            <a:xfrm>
              <a:off x="5143504" y="2733256"/>
              <a:ext cx="841897" cy="338554"/>
            </a:xfrm>
            <a:prstGeom prst="rect">
              <a:avLst/>
            </a:prstGeom>
          </p:spPr>
          <p:txBody>
            <a:bodyPr wrap="none">
              <a:spAutoFit/>
            </a:bodyPr>
            <a:lstStyle/>
            <a:p>
              <a:r>
                <a:rPr kumimoji="0" lang="el-GR" altLang="ko-KR" sz="1600" b="1" dirty="0" smtClean="0">
                  <a:solidFill>
                    <a:srgbClr val="003399"/>
                  </a:solidFill>
                  <a:latin typeface="Calibri" pitchFamily="34" charset="0"/>
                  <a:sym typeface="Symbol" pitchFamily="18" charset="2"/>
                </a:rPr>
                <a:t>ε</a:t>
              </a:r>
              <a:r>
                <a:rPr kumimoji="0" lang="en-US" altLang="ko-KR" sz="1600" b="1" dirty="0" smtClean="0">
                  <a:solidFill>
                    <a:srgbClr val="003399"/>
                  </a:solidFill>
                  <a:latin typeface="Calibri" pitchFamily="34" charset="0"/>
                  <a:sym typeface="Symbol" pitchFamily="18" charset="2"/>
                </a:rPr>
                <a:t> = 0.96</a:t>
              </a:r>
              <a:endParaRPr lang="ko-KR" altLang="en-US" sz="1600" dirty="0" smtClean="0"/>
            </a:p>
          </p:txBody>
        </p:sp>
      </p:grpSp>
      <p:cxnSp>
        <p:nvCxnSpPr>
          <p:cNvPr id="12" name="직선 연결선 13"/>
          <p:cNvCxnSpPr/>
          <p:nvPr/>
        </p:nvCxnSpPr>
        <p:spPr>
          <a:xfrm rot="5400000">
            <a:off x="1321571" y="4321975"/>
            <a:ext cx="3357586"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직선 연결선 14"/>
          <p:cNvCxnSpPr/>
          <p:nvPr/>
        </p:nvCxnSpPr>
        <p:spPr>
          <a:xfrm rot="5400000">
            <a:off x="5607851" y="4321975"/>
            <a:ext cx="335758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4" name="오른쪽 화살표 17"/>
          <p:cNvSpPr/>
          <p:nvPr/>
        </p:nvSpPr>
        <p:spPr>
          <a:xfrm>
            <a:off x="3428992" y="3714752"/>
            <a:ext cx="21431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오른쪽 화살표 18"/>
          <p:cNvSpPr/>
          <p:nvPr/>
        </p:nvSpPr>
        <p:spPr>
          <a:xfrm>
            <a:off x="7643834" y="3143248"/>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US" sz="2400" dirty="0" smtClean="0">
                <a:effectLst/>
              </a:rPr>
              <a:t>Characterization of CMS End-Cap RPCs assembled in India</a:t>
            </a:r>
            <a:r>
              <a:rPr lang="en-US" sz="2400" dirty="0" smtClean="0">
                <a:solidFill>
                  <a:srgbClr val="0000FF"/>
                </a:solidFill>
                <a:effectLst/>
              </a:rPr>
              <a:t/>
            </a:r>
            <a:br>
              <a:rPr lang="en-US" sz="2400" dirty="0" smtClean="0">
                <a:solidFill>
                  <a:srgbClr val="0000FF"/>
                </a:solidFill>
                <a:effectLst/>
              </a:rPr>
            </a:br>
            <a:r>
              <a:rPr lang="en-US" sz="2400" dirty="0" err="1" smtClean="0">
                <a:solidFill>
                  <a:srgbClr val="00B050"/>
                </a:solidFill>
                <a:effectLst/>
              </a:rPr>
              <a:t>L.M.Pant</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48</a:t>
            </a:fld>
            <a:endParaRPr lang="en-SG" dirty="0"/>
          </a:p>
        </p:txBody>
      </p:sp>
      <p:sp>
        <p:nvSpPr>
          <p:cNvPr id="7" name="Rectangle 3"/>
          <p:cNvSpPr>
            <a:spLocks noChangeArrowheads="1"/>
          </p:cNvSpPr>
          <p:nvPr/>
        </p:nvSpPr>
        <p:spPr bwMode="auto">
          <a:xfrm>
            <a:off x="179388" y="1214422"/>
            <a:ext cx="8785225" cy="720725"/>
          </a:xfrm>
          <a:prstGeom prst="rect">
            <a:avLst/>
          </a:prstGeom>
          <a:gradFill rotWithShape="1">
            <a:gsLst>
              <a:gs pos="0">
                <a:srgbClr val="FFFFCC"/>
              </a:gs>
              <a:gs pos="100000">
                <a:srgbClr val="FFCC99"/>
              </a:gs>
            </a:gsLst>
            <a:path path="shape">
              <a:fillToRect l="50000" t="50000" r="50000" b="50000"/>
            </a:path>
          </a:gradFill>
          <a:ln w="9525">
            <a:noFill/>
            <a:miter lim="800000"/>
            <a:headEnd/>
            <a:tailEnd/>
          </a:ln>
          <a:effectLst/>
        </p:spPr>
        <p:txBody>
          <a:bodyPr anchor="ctr"/>
          <a:lstStyle/>
          <a:p>
            <a:r>
              <a:rPr lang="en-US" sz="2000" dirty="0">
                <a:solidFill>
                  <a:srgbClr val="800000"/>
                </a:solidFill>
                <a:latin typeface="Verdana" pitchFamily="34" charset="0"/>
              </a:rPr>
              <a:t>Efficiency plots for eight chambers measured in ISR Lab., with the cosmic </a:t>
            </a:r>
            <a:r>
              <a:rPr lang="en-US" sz="2000" dirty="0" err="1">
                <a:solidFill>
                  <a:srgbClr val="800000"/>
                </a:solidFill>
                <a:latin typeface="Verdana" pitchFamily="34" charset="0"/>
              </a:rPr>
              <a:t>hodoscope</a:t>
            </a:r>
            <a:endParaRPr lang="en-US" sz="2000" dirty="0">
              <a:solidFill>
                <a:srgbClr val="800000"/>
              </a:solidFill>
              <a:latin typeface="Verdana" pitchFamily="34" charset="0"/>
            </a:endParaRPr>
          </a:p>
        </p:txBody>
      </p:sp>
      <p:pic>
        <p:nvPicPr>
          <p:cNvPr id="6" name="Picture 14"/>
          <p:cNvPicPr>
            <a:picLocks noChangeAspect="1" noChangeArrowheads="1"/>
          </p:cNvPicPr>
          <p:nvPr/>
        </p:nvPicPr>
        <p:blipFill>
          <a:blip r:embed="rId2" cstate="screen"/>
          <a:srcRect/>
          <a:stretch>
            <a:fillRect/>
          </a:stretch>
        </p:blipFill>
        <p:spPr bwMode="auto">
          <a:xfrm>
            <a:off x="214314" y="2160000"/>
            <a:ext cx="4121878" cy="4124332"/>
          </a:xfrm>
          <a:prstGeom prst="rect">
            <a:avLst/>
          </a:prstGeom>
          <a:noFill/>
          <a:ln w="9525" algn="ctr">
            <a:noFill/>
            <a:miter lim="800000"/>
            <a:headEnd/>
            <a:tailEnd/>
          </a:ln>
          <a:effectLst/>
        </p:spPr>
      </p:pic>
      <p:pic>
        <p:nvPicPr>
          <p:cNvPr id="16" name="Picture 10"/>
          <p:cNvPicPr>
            <a:picLocks noChangeAspect="1" noChangeArrowheads="1"/>
          </p:cNvPicPr>
          <p:nvPr/>
        </p:nvPicPr>
        <p:blipFill>
          <a:blip r:embed="rId3" cstate="screen"/>
          <a:srcRect/>
          <a:stretch>
            <a:fillRect/>
          </a:stretch>
        </p:blipFill>
        <p:spPr bwMode="auto">
          <a:xfrm>
            <a:off x="4566161" y="2160000"/>
            <a:ext cx="4363557" cy="384652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IN" sz="2400" dirty="0" smtClean="0">
                <a:effectLst/>
              </a:rPr>
              <a:t>Development of 2m </a:t>
            </a:r>
            <a:r>
              <a:rPr lang="en-IN" sz="2400" dirty="0" smtClean="0">
                <a:effectLst/>
                <a:cs typeface="Arial"/>
              </a:rPr>
              <a:t>×</a:t>
            </a:r>
            <a:r>
              <a:rPr lang="en-IN" sz="2400" dirty="0" smtClean="0">
                <a:effectLst/>
              </a:rPr>
              <a:t> 2m size glass RPCs for INO</a:t>
            </a:r>
            <a:r>
              <a:rPr lang="en-IN" sz="2400" dirty="0" smtClean="0">
                <a:solidFill>
                  <a:srgbClr val="FFFF00"/>
                </a:solidFill>
                <a:effectLst/>
              </a:rPr>
              <a:t/>
            </a:r>
            <a:br>
              <a:rPr lang="en-IN" sz="2400" dirty="0" smtClean="0">
                <a:solidFill>
                  <a:srgbClr val="FFFF00"/>
                </a:solidFill>
                <a:effectLst/>
              </a:rPr>
            </a:br>
            <a:r>
              <a:rPr lang="en-IN" sz="2400" dirty="0" smtClean="0">
                <a:solidFill>
                  <a:srgbClr val="00B050"/>
                </a:solidFill>
                <a:effectLst/>
              </a:rPr>
              <a:t>B.Satyanarayana</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49</a:t>
            </a:fld>
            <a:endParaRPr lang="en-SG" dirty="0"/>
          </a:p>
        </p:txBody>
      </p:sp>
      <p:pic>
        <p:nvPicPr>
          <p:cNvPr id="7" name="Content Placeholder 4" descr="Picture 042a.jpg"/>
          <p:cNvPicPr>
            <a:picLocks noGrp="1" noChangeAspect="1"/>
          </p:cNvPicPr>
          <p:nvPr>
            <p:ph sz="half" idx="1"/>
          </p:nvPr>
        </p:nvPicPr>
        <p:blipFill>
          <a:blip r:embed="rId2" cstate="screen"/>
          <a:stretch>
            <a:fillRect/>
          </a:stretch>
        </p:blipFill>
        <p:spPr>
          <a:xfrm>
            <a:off x="58497" y="1142984"/>
            <a:ext cx="3600000" cy="3251149"/>
          </a:xfrm>
          <a:prstGeom prst="rect">
            <a:avLst/>
          </a:prstGeom>
          <a:noFill/>
          <a:ln>
            <a:noFill/>
          </a:ln>
        </p:spPr>
      </p:pic>
      <p:sp>
        <p:nvSpPr>
          <p:cNvPr id="9" name="Content Placeholder 2"/>
          <p:cNvSpPr txBox="1">
            <a:spLocks/>
          </p:cNvSpPr>
          <p:nvPr/>
        </p:nvSpPr>
        <p:spPr>
          <a:xfrm>
            <a:off x="3714744" y="1142984"/>
            <a:ext cx="5364000" cy="4357718"/>
          </a:xfrm>
          <a:prstGeom prst="rect">
            <a:avLst/>
          </a:prstGeom>
        </p:spPr>
        <p:txBody>
          <a:bodyPr vert="horz" lIns="91440" tIns="45720" rIns="91440" bIns="45720" rtlCol="0">
            <a:noAutofit/>
          </a:bodyPr>
          <a:lstStyle/>
          <a:p>
            <a:pPr marL="438912" marR="0" lvl="0" indent="-320040" algn="l" defTabSz="914400" rtl="0" eaLnBrk="1" fontAlgn="auto" latinLnBrk="0" hangingPunct="1">
              <a:lnSpc>
                <a:spcPct val="120000"/>
              </a:lnSpc>
              <a:spcBef>
                <a:spcPts val="0"/>
              </a:spcBef>
              <a:spcAft>
                <a:spcPts val="0"/>
              </a:spcAft>
              <a:buClr>
                <a:schemeClr val="tx1"/>
              </a:buClr>
              <a:buSzTx/>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Successful fabrication and characterisation of  large area RPCs required for INO’s ICAL experiment</a:t>
            </a:r>
          </a:p>
          <a:p>
            <a:pPr marL="438912" marR="0" lvl="0" indent="-320040" algn="l" defTabSz="914400" rtl="0" eaLnBrk="1" fontAlgn="auto" latinLnBrk="0" hangingPunct="1">
              <a:lnSpc>
                <a:spcPct val="120000"/>
              </a:lnSpc>
              <a:spcBef>
                <a:spcPts val="0"/>
              </a:spcBef>
              <a:spcAft>
                <a:spcPts val="0"/>
              </a:spcAft>
              <a:buClr>
                <a:schemeClr val="tx1"/>
              </a:buClr>
              <a:buSzTx/>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Two more 2m x 2m will be made; more detailed studies to follow</a:t>
            </a:r>
          </a:p>
          <a:p>
            <a:pPr marL="438912" marR="0" lvl="0" indent="-320040" algn="l" defTabSz="914400" rtl="0" eaLnBrk="1" fontAlgn="auto" latinLnBrk="0" hangingPunct="1">
              <a:lnSpc>
                <a:spcPct val="120000"/>
              </a:lnSpc>
              <a:spcBef>
                <a:spcPts val="0"/>
              </a:spcBef>
              <a:spcAft>
                <a:spcPts val="0"/>
              </a:spcAft>
              <a:buClr>
                <a:schemeClr val="tx1"/>
              </a:buClr>
              <a:buSzTx/>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Timing studies  with long pickup strips, in particular</a:t>
            </a:r>
            <a:endParaRPr kumimoji="0" lang="en-US" sz="1200" b="0" i="0" u="none" strike="noStrike" kern="1200" cap="none" spc="0" normalizeH="0" baseline="0" noProof="0" dirty="0" smtClean="0">
              <a:ln>
                <a:noFill/>
              </a:ln>
              <a:effectLst/>
              <a:uLnTx/>
              <a:uFillTx/>
              <a:latin typeface="+mn-lt"/>
              <a:ea typeface="+mn-ea"/>
              <a:cs typeface="+mn-cs"/>
            </a:endParaRPr>
          </a:p>
          <a:p>
            <a:pPr marL="786892" marR="0" lvl="1" indent="-320040" algn="l" defTabSz="914400" rtl="0" eaLnBrk="1" fontAlgn="auto" latinLnBrk="0" hangingPunct="1">
              <a:lnSpc>
                <a:spcPct val="120000"/>
              </a:lnSpc>
              <a:spcBef>
                <a:spcPts val="0"/>
              </a:spcBef>
              <a:spcAft>
                <a:spcPts val="0"/>
              </a:spcAft>
              <a:buClr>
                <a:srgbClr val="92D050"/>
              </a:buClr>
              <a:buSzPct val="70000"/>
              <a:buFont typeface="Wingdings 2"/>
              <a:buChar char=""/>
              <a:tabLst/>
              <a:defRPr/>
            </a:pPr>
            <a:r>
              <a:rPr kumimoji="0" lang="en-US" sz="1200" b="0" i="0" u="none" strike="noStrike" kern="1200" cap="none" spc="0" normalizeH="0" baseline="0" noProof="0" dirty="0" smtClean="0">
                <a:ln>
                  <a:noFill/>
                </a:ln>
                <a:solidFill>
                  <a:srgbClr val="FF0000"/>
                </a:solidFill>
                <a:effectLst/>
                <a:uLnTx/>
                <a:uFillTx/>
                <a:latin typeface="+mn-lt"/>
                <a:ea typeface="+mn-ea"/>
                <a:cs typeface="+mn-cs"/>
              </a:rPr>
              <a:t>Poster by Deepak Samuel </a:t>
            </a:r>
            <a:r>
              <a:rPr kumimoji="0" lang="en-US" sz="1200" b="0" i="1" u="none" strike="noStrike" kern="1200" cap="none" spc="0" normalizeH="0" baseline="0" noProof="0" dirty="0" smtClean="0">
                <a:ln>
                  <a:noFill/>
                </a:ln>
                <a:solidFill>
                  <a:srgbClr val="FF0000"/>
                </a:solidFill>
                <a:effectLst/>
                <a:uLnTx/>
                <a:uFillTx/>
                <a:latin typeface="+mn-lt"/>
                <a:ea typeface="+mn-ea"/>
                <a:cs typeface="+mn-cs"/>
              </a:rPr>
              <a:t>et al</a:t>
            </a:r>
            <a:r>
              <a:rPr kumimoji="0" lang="en-US" sz="1200" b="0" i="0" u="none" strike="noStrike" kern="1200" cap="none" spc="0" normalizeH="0" baseline="0" noProof="0" dirty="0" smtClean="0">
                <a:ln>
                  <a:noFill/>
                </a:ln>
                <a:solidFill>
                  <a:srgbClr val="FF0000"/>
                </a:solidFill>
                <a:effectLst/>
                <a:uLnTx/>
                <a:uFillTx/>
                <a:latin typeface="+mn-lt"/>
                <a:ea typeface="+mn-ea"/>
                <a:cs typeface="+mn-cs"/>
              </a:rPr>
              <a:t> &amp; Sumanta Pal </a:t>
            </a:r>
            <a:r>
              <a:rPr kumimoji="0" lang="en-US" sz="1200" b="0" i="1" u="none" strike="noStrike" kern="1200" cap="none" spc="0" normalizeH="0" baseline="0" noProof="0" dirty="0" smtClean="0">
                <a:ln>
                  <a:noFill/>
                </a:ln>
                <a:solidFill>
                  <a:srgbClr val="FF0000"/>
                </a:solidFill>
                <a:effectLst/>
                <a:uLnTx/>
                <a:uFillTx/>
                <a:latin typeface="+mn-lt"/>
                <a:ea typeface="+mn-ea"/>
                <a:cs typeface="+mn-cs"/>
              </a:rPr>
              <a:t>et al</a:t>
            </a:r>
            <a:r>
              <a:rPr kumimoji="0" lang="en-US" sz="1200" b="0" i="0" u="none" strike="noStrike" kern="1200" cap="none" spc="0" normalizeH="0" baseline="0" noProof="0" dirty="0" smtClean="0">
                <a:ln>
                  <a:noFill/>
                </a:ln>
                <a:solidFill>
                  <a:srgbClr val="FF0000"/>
                </a:solidFill>
                <a:effectLst/>
                <a:uLnTx/>
                <a:uFillTx/>
                <a:latin typeface="+mn-lt"/>
                <a:ea typeface="+mn-ea"/>
                <a:cs typeface="+mn-cs"/>
              </a:rPr>
              <a:t> </a:t>
            </a:r>
          </a:p>
          <a:p>
            <a:pPr marL="438912" marR="0" lvl="0" indent="-320040" algn="l" defTabSz="914400" rtl="0" eaLnBrk="1" fontAlgn="auto" latinLnBrk="0" hangingPunct="1">
              <a:lnSpc>
                <a:spcPct val="120000"/>
              </a:lnSpc>
              <a:spcBef>
                <a:spcPts val="0"/>
              </a:spcBef>
              <a:spcAft>
                <a:spcPts val="0"/>
              </a:spcAft>
              <a:buClr>
                <a:schemeClr val="tx1"/>
              </a:buClr>
              <a:buSzTx/>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Gas systems’ studies with RGA</a:t>
            </a:r>
            <a:endParaRPr kumimoji="0" lang="en-US" sz="1200" b="0" i="0" u="none" strike="noStrike" kern="1200" cap="none" spc="0" normalizeH="0" baseline="0" noProof="0" dirty="0" smtClean="0">
              <a:ln>
                <a:noFill/>
              </a:ln>
              <a:effectLst/>
              <a:uLnTx/>
              <a:uFillTx/>
              <a:latin typeface="+mn-lt"/>
              <a:ea typeface="+mn-ea"/>
              <a:cs typeface="+mn-cs"/>
            </a:endParaRPr>
          </a:p>
          <a:p>
            <a:pPr marL="438912" marR="0" lvl="0" indent="-320040" algn="l" defTabSz="914400" rtl="0" eaLnBrk="1" fontAlgn="auto" latinLnBrk="0" hangingPunct="1">
              <a:lnSpc>
                <a:spcPct val="120000"/>
              </a:lnSpc>
              <a:spcBef>
                <a:spcPts val="0"/>
              </a:spcBef>
              <a:spcAft>
                <a:spcPts val="0"/>
              </a:spcAft>
              <a:buClr>
                <a:schemeClr val="tx1"/>
              </a:buClr>
              <a:buSzTx/>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Cascading of gas lines; optimisation of gas flow, cost considerations</a:t>
            </a:r>
          </a:p>
          <a:p>
            <a:pPr marL="438912" marR="0" lvl="0" indent="-320040" algn="l" defTabSz="914400" rtl="0" eaLnBrk="1" fontAlgn="auto" latinLnBrk="0" hangingPunct="1">
              <a:lnSpc>
                <a:spcPct val="120000"/>
              </a:lnSpc>
              <a:spcBef>
                <a:spcPct val="20000"/>
              </a:spcBef>
              <a:spcAft>
                <a:spcPts val="0"/>
              </a:spcAft>
              <a:buClr>
                <a:schemeClr val="tx1"/>
              </a:buClr>
              <a:buSzTx/>
              <a:buFont typeface="Wingdings 2"/>
              <a:buChar char=""/>
              <a:tabLst/>
              <a:defRPr/>
            </a:pPr>
            <a:r>
              <a:rPr kumimoji="0" lang="en-US" sz="1600" b="0" i="0" u="none" strike="noStrike" kern="1200" cap="none" spc="0" normalizeH="0" baseline="0" noProof="0" dirty="0" smtClean="0">
                <a:ln>
                  <a:noFill/>
                </a:ln>
                <a:effectLst/>
                <a:uLnTx/>
                <a:uFillTx/>
                <a:latin typeface="+mn-lt"/>
                <a:ea typeface="+mn-ea"/>
                <a:cs typeface="+mn-cs"/>
              </a:rPr>
              <a:t>Studies using new pickup panel designs, cost considerations</a:t>
            </a:r>
          </a:p>
          <a:p>
            <a:pPr marL="452120" marR="0" lvl="0" indent="-342900" algn="l" defTabSz="914400" rtl="0" eaLnBrk="1" fontAlgn="auto" latinLnBrk="0" hangingPunct="1">
              <a:lnSpc>
                <a:spcPct val="120000"/>
              </a:lnSpc>
              <a:spcBef>
                <a:spcPct val="20000"/>
              </a:spcBef>
              <a:spcAft>
                <a:spcPts val="0"/>
              </a:spcAft>
              <a:buClr>
                <a:schemeClr val="tx1"/>
              </a:buClr>
              <a:buSzPct val="100000"/>
              <a:buFont typeface="Arial" pitchFamily="34" charset="0"/>
              <a:buChar char="•"/>
              <a:tabLst/>
              <a:defRPr/>
            </a:pPr>
            <a:r>
              <a:rPr kumimoji="0" lang="en-US" sz="1600" b="0" i="0" u="none" strike="noStrike" kern="1200" cap="none" spc="0" normalizeH="0" baseline="0" noProof="0" dirty="0" smtClean="0">
                <a:ln>
                  <a:noFill/>
                </a:ln>
                <a:effectLst/>
                <a:uLnTx/>
                <a:uFillTx/>
                <a:latin typeface="+mn-lt"/>
                <a:ea typeface="+mn-ea"/>
                <a:cs typeface="+mn-cs"/>
              </a:rPr>
              <a:t>Engineering Design Report (EDR) on large scale industrial production of RPCs needed for ICAL, is under  preparation </a:t>
            </a:r>
            <a:endParaRPr kumimoji="0" lang="en-SG" sz="1600" b="0" i="0" u="none" strike="noStrike" kern="1200" cap="none" spc="0" normalizeH="0" baseline="0" noProof="0" dirty="0">
              <a:ln>
                <a:noFill/>
              </a:ln>
              <a:effectLst/>
              <a:uLnTx/>
              <a:uFillTx/>
              <a:latin typeface="+mn-lt"/>
              <a:ea typeface="+mn-ea"/>
              <a:cs typeface="+mn-cs"/>
            </a:endParaRPr>
          </a:p>
        </p:txBody>
      </p:sp>
      <p:grpSp>
        <p:nvGrpSpPr>
          <p:cNvPr id="12" name="Group 11"/>
          <p:cNvGrpSpPr/>
          <p:nvPr/>
        </p:nvGrpSpPr>
        <p:grpSpPr>
          <a:xfrm>
            <a:off x="142844" y="4786322"/>
            <a:ext cx="3500462" cy="1357322"/>
            <a:chOff x="214313" y="2577087"/>
            <a:chExt cx="8715375" cy="2942076"/>
          </a:xfrm>
        </p:grpSpPr>
        <p:pic>
          <p:nvPicPr>
            <p:cNvPr id="10" name="Picture 3"/>
            <p:cNvPicPr>
              <a:picLocks noChangeAspect="1" noChangeArrowheads="1"/>
            </p:cNvPicPr>
            <p:nvPr/>
          </p:nvPicPr>
          <p:blipFill>
            <a:blip r:embed="rId3" cstate="screen"/>
            <a:stretch>
              <a:fillRect/>
            </a:stretch>
          </p:blipFill>
          <p:spPr>
            <a:xfrm>
              <a:off x="4610100" y="2589787"/>
              <a:ext cx="4319588" cy="2929376"/>
            </a:xfrm>
            <a:prstGeom prst="rect">
              <a:avLst/>
            </a:prstGeom>
            <a:noFill/>
            <a:ln>
              <a:noFill/>
            </a:ln>
          </p:spPr>
        </p:pic>
        <p:pic>
          <p:nvPicPr>
            <p:cNvPr id="11" name="Picture 4"/>
            <p:cNvPicPr>
              <a:picLocks noChangeAspect="1" noChangeArrowheads="1"/>
            </p:cNvPicPr>
            <p:nvPr/>
          </p:nvPicPr>
          <p:blipFill>
            <a:blip r:embed="rId4" cstate="screen"/>
            <a:stretch>
              <a:fillRect/>
            </a:stretch>
          </p:blipFill>
          <p:spPr>
            <a:xfrm>
              <a:off x="214313" y="2577087"/>
              <a:ext cx="4319587" cy="2929375"/>
            </a:xfrm>
            <a:prstGeom prst="rect">
              <a:avLst/>
            </a:prstGeom>
            <a:noFill/>
            <a:ln>
              <a:noFill/>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Status and performance of </a:t>
            </a:r>
            <a:br>
              <a:rPr lang="en-US" dirty="0" smtClean="0"/>
            </a:br>
            <a:r>
              <a:rPr lang="en-US" dirty="0" smtClean="0"/>
              <a:t>wide-gap RPC systems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a:t>
            </a:fld>
            <a:endParaRPr lang="en-SG"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smtClean="0">
                <a:effectLst/>
              </a:rPr>
              <a:t>Cosmic Ray test of INO RPC stack</a:t>
            </a:r>
            <a:br>
              <a:rPr lang="en-SG" sz="2400" dirty="0" smtClean="0">
                <a:effectLst/>
              </a:rPr>
            </a:br>
            <a:r>
              <a:rPr lang="en-SG" sz="2400" dirty="0" smtClean="0">
                <a:solidFill>
                  <a:srgbClr val="00B050"/>
                </a:solidFill>
                <a:effectLst/>
              </a:rPr>
              <a:t>N.K.MONDAL</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50</a:t>
            </a:fld>
            <a:endParaRPr lang="en-SG" dirty="0"/>
          </a:p>
        </p:txBody>
      </p:sp>
      <p:sp>
        <p:nvSpPr>
          <p:cNvPr id="6" name="Title 1"/>
          <p:cNvSpPr txBox="1">
            <a:spLocks/>
          </p:cNvSpPr>
          <p:nvPr/>
        </p:nvSpPr>
        <p:spPr>
          <a:xfrm>
            <a:off x="4500530" y="928670"/>
            <a:ext cx="4643470" cy="400110"/>
          </a:xfrm>
          <a:prstGeom prst="rect">
            <a:avLst/>
          </a:prstGeom>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smtClean="0">
                <a:ln>
                  <a:noFill/>
                </a:ln>
                <a:solidFill>
                  <a:srgbClr val="FF0000"/>
                </a:solidFill>
                <a:uLnTx/>
                <a:uFillTx/>
                <a:ea typeface="+mj-ea"/>
                <a:cs typeface="+mj-cs"/>
              </a:rPr>
              <a:t>Particle direction using time information</a:t>
            </a:r>
            <a:endParaRPr kumimoji="0" lang="en-IN" sz="2000" i="0" u="none" strike="noStrike" kern="1200" cap="none" spc="0" normalizeH="0" baseline="0" noProof="0" dirty="0" smtClean="0">
              <a:ln>
                <a:noFill/>
              </a:ln>
              <a:solidFill>
                <a:srgbClr val="FF0000"/>
              </a:solidFill>
              <a:uLnTx/>
              <a:uFillTx/>
              <a:ea typeface="+mj-ea"/>
              <a:cs typeface="+mj-cs"/>
            </a:endParaRPr>
          </a:p>
        </p:txBody>
      </p:sp>
      <p:pic>
        <p:nvPicPr>
          <p:cNvPr id="7" name="Picture 3" descr="C:\Users\INO\AppData\Local\Microsoft\Windows\Temporary Internet Files\Low\Content.IE5\PAP2ZX52\beta1_linear[1].png"/>
          <p:cNvPicPr>
            <a:picLocks noChangeAspect="1" noChangeArrowheads="1"/>
          </p:cNvPicPr>
          <p:nvPr/>
        </p:nvPicPr>
        <p:blipFill>
          <a:blip r:embed="rId2" cstate="screen"/>
          <a:srcRect/>
          <a:stretch>
            <a:fillRect/>
          </a:stretch>
        </p:blipFill>
        <p:spPr bwMode="auto">
          <a:xfrm>
            <a:off x="142844" y="3736997"/>
            <a:ext cx="3786187" cy="2835275"/>
          </a:xfrm>
          <a:prstGeom prst="rect">
            <a:avLst/>
          </a:prstGeom>
          <a:noFill/>
          <a:ln w="9525">
            <a:noFill/>
            <a:miter lim="800000"/>
            <a:headEnd/>
            <a:tailEnd/>
          </a:ln>
        </p:spPr>
      </p:pic>
      <p:pic>
        <p:nvPicPr>
          <p:cNvPr id="8" name="Picture 4" descr="C:\Users\INO\AppData\Local\Microsoft\Windows\Temporary Internet Files\Low\Content.IE5\PAP2ZX52\beta1_log[1].png"/>
          <p:cNvPicPr>
            <a:picLocks noChangeAspect="1" noChangeArrowheads="1"/>
          </p:cNvPicPr>
          <p:nvPr/>
        </p:nvPicPr>
        <p:blipFill>
          <a:blip r:embed="rId3" cstate="screen"/>
          <a:srcRect/>
          <a:stretch>
            <a:fillRect/>
          </a:stretch>
        </p:blipFill>
        <p:spPr bwMode="auto">
          <a:xfrm>
            <a:off x="4786313" y="3708000"/>
            <a:ext cx="3643312" cy="2727325"/>
          </a:xfrm>
          <a:prstGeom prst="rect">
            <a:avLst/>
          </a:prstGeom>
          <a:noFill/>
          <a:ln w="9525">
            <a:noFill/>
            <a:miter lim="800000"/>
            <a:headEnd/>
            <a:tailEnd/>
          </a:ln>
        </p:spPr>
      </p:pic>
      <p:sp>
        <p:nvSpPr>
          <p:cNvPr id="9" name="TextBox 5"/>
          <p:cNvSpPr txBox="1">
            <a:spLocks noChangeArrowheads="1"/>
          </p:cNvSpPr>
          <p:nvPr/>
        </p:nvSpPr>
        <p:spPr bwMode="auto">
          <a:xfrm>
            <a:off x="642910" y="4214818"/>
            <a:ext cx="1571636" cy="738664"/>
          </a:xfrm>
          <a:prstGeom prst="rect">
            <a:avLst/>
          </a:prstGeom>
          <a:noFill/>
          <a:ln w="9525">
            <a:noFill/>
            <a:miter lim="800000"/>
            <a:headEnd/>
            <a:tailEnd/>
          </a:ln>
        </p:spPr>
        <p:txBody>
          <a:bodyPr wrap="square">
            <a:spAutoFit/>
          </a:bodyPr>
          <a:lstStyle/>
          <a:p>
            <a:r>
              <a:rPr lang="en-US" sz="1400" b="1" i="1" dirty="0">
                <a:latin typeface="Times New Roman" pitchFamily="18" charset="0"/>
                <a:cs typeface="Times New Roman" pitchFamily="18" charset="0"/>
              </a:rPr>
              <a:t>Velocity </a:t>
            </a:r>
            <a:r>
              <a:rPr lang="en-US" sz="1400" b="1" i="1" dirty="0" smtClean="0">
                <a:latin typeface="Times New Roman" pitchFamily="18" charset="0"/>
                <a:cs typeface="Times New Roman" pitchFamily="18" charset="0"/>
              </a:rPr>
              <a:t>(</a:t>
            </a:r>
            <a:r>
              <a:rPr lang="en-US" sz="1400" b="1" i="1" dirty="0" smtClean="0">
                <a:latin typeface="Times New Roman" pitchFamily="18" charset="0"/>
                <a:cs typeface="Times New Roman" pitchFamily="18" charset="0"/>
                <a:sym typeface="Symbol"/>
              </a:rPr>
              <a:t></a:t>
            </a:r>
            <a:r>
              <a:rPr lang="en-US" sz="1400" b="1" i="1" dirty="0" smtClean="0">
                <a:latin typeface="Times New Roman" pitchFamily="18" charset="0"/>
                <a:cs typeface="Times New Roman" pitchFamily="18" charset="0"/>
              </a:rPr>
              <a:t>) </a:t>
            </a:r>
            <a:r>
              <a:rPr lang="en-US" sz="1400" b="1" i="1" dirty="0">
                <a:latin typeface="Times New Roman" pitchFamily="18" charset="0"/>
                <a:cs typeface="Times New Roman" pitchFamily="18" charset="0"/>
              </a:rPr>
              <a:t>distribution  </a:t>
            </a:r>
            <a:endParaRPr lang="en-US" sz="1400" b="1" i="1" dirty="0" smtClean="0">
              <a:latin typeface="Times New Roman" pitchFamily="18" charset="0"/>
              <a:cs typeface="Times New Roman" pitchFamily="18" charset="0"/>
            </a:endParaRPr>
          </a:p>
          <a:p>
            <a:r>
              <a:rPr lang="en-US" sz="1400" b="1" i="1" dirty="0" smtClean="0">
                <a:latin typeface="Times New Roman" pitchFamily="18" charset="0"/>
                <a:cs typeface="Times New Roman" pitchFamily="18" charset="0"/>
              </a:rPr>
              <a:t>( </a:t>
            </a:r>
            <a:r>
              <a:rPr lang="en-US" sz="1400" b="1" i="1" dirty="0">
                <a:latin typeface="Times New Roman" pitchFamily="18" charset="0"/>
                <a:cs typeface="Times New Roman" pitchFamily="18" charset="0"/>
              </a:rPr>
              <a:t>linear)</a:t>
            </a:r>
            <a:endParaRPr lang="en-IN" sz="1400" b="1" i="1" dirty="0">
              <a:latin typeface="Times New Roman" pitchFamily="18" charset="0"/>
              <a:cs typeface="Times New Roman" pitchFamily="18" charset="0"/>
            </a:endParaRPr>
          </a:p>
        </p:txBody>
      </p:sp>
      <p:pic>
        <p:nvPicPr>
          <p:cNvPr id="11" name="Picture 4" descr="hvchanged9_8t09_5"/>
          <p:cNvPicPr>
            <a:picLocks noChangeAspect="1" noChangeArrowheads="1"/>
          </p:cNvPicPr>
          <p:nvPr/>
        </p:nvPicPr>
        <p:blipFill>
          <a:blip r:embed="rId4" cstate="screen"/>
          <a:srcRect/>
          <a:stretch>
            <a:fillRect/>
          </a:stretch>
        </p:blipFill>
        <p:spPr bwMode="auto">
          <a:xfrm>
            <a:off x="144000" y="1111491"/>
            <a:ext cx="3305225" cy="2603261"/>
          </a:xfrm>
          <a:prstGeom prst="rect">
            <a:avLst/>
          </a:prstGeom>
          <a:noFill/>
          <a:ln w="9525">
            <a:noFill/>
            <a:miter lim="800000"/>
            <a:headEnd/>
            <a:tailEnd/>
          </a:ln>
        </p:spPr>
      </p:pic>
      <p:sp>
        <p:nvSpPr>
          <p:cNvPr id="12" name="TextBox 8"/>
          <p:cNvSpPr txBox="1">
            <a:spLocks noChangeArrowheads="1"/>
          </p:cNvSpPr>
          <p:nvPr/>
        </p:nvSpPr>
        <p:spPr bwMode="auto">
          <a:xfrm>
            <a:off x="0" y="857232"/>
            <a:ext cx="3500430" cy="307777"/>
          </a:xfrm>
          <a:prstGeom prst="rect">
            <a:avLst/>
          </a:prstGeom>
          <a:noFill/>
          <a:ln w="9525">
            <a:noFill/>
            <a:miter lim="800000"/>
            <a:headEnd/>
            <a:tailEnd/>
          </a:ln>
        </p:spPr>
        <p:txBody>
          <a:bodyPr wrap="square">
            <a:spAutoFit/>
          </a:bodyPr>
          <a:lstStyle/>
          <a:p>
            <a:r>
              <a:rPr lang="en-US" sz="1400" dirty="0">
                <a:latin typeface="Times New Roman" pitchFamily="18" charset="0"/>
                <a:cs typeface="Times New Roman" pitchFamily="18" charset="0"/>
              </a:rPr>
              <a:t>Average  layer-wise  time plot </a:t>
            </a:r>
            <a:r>
              <a:rPr lang="en-US" sz="1400" dirty="0" smtClean="0">
                <a:latin typeface="Times New Roman" pitchFamily="18" charset="0"/>
                <a:cs typeface="Times New Roman" pitchFamily="18" charset="0"/>
              </a:rPr>
              <a:t>for muon tracks</a:t>
            </a:r>
            <a:endParaRPr lang="en-IN" sz="1400" dirty="0">
              <a:latin typeface="Times New Roman" pitchFamily="18" charset="0"/>
              <a:cs typeface="Times New Roman" pitchFamily="18" charset="0"/>
            </a:endParaRPr>
          </a:p>
        </p:txBody>
      </p:sp>
      <p:sp>
        <p:nvSpPr>
          <p:cNvPr id="13" name="TextBox 5"/>
          <p:cNvSpPr txBox="1">
            <a:spLocks noChangeArrowheads="1"/>
          </p:cNvSpPr>
          <p:nvPr/>
        </p:nvSpPr>
        <p:spPr bwMode="auto">
          <a:xfrm>
            <a:off x="5214942" y="4071942"/>
            <a:ext cx="1571636" cy="738664"/>
          </a:xfrm>
          <a:prstGeom prst="rect">
            <a:avLst/>
          </a:prstGeom>
          <a:noFill/>
          <a:ln w="9525">
            <a:noFill/>
            <a:miter lim="800000"/>
            <a:headEnd/>
            <a:tailEnd/>
          </a:ln>
        </p:spPr>
        <p:txBody>
          <a:bodyPr wrap="square">
            <a:spAutoFit/>
          </a:bodyPr>
          <a:lstStyle/>
          <a:p>
            <a:r>
              <a:rPr lang="en-US" sz="1400" b="1" i="1" dirty="0">
                <a:latin typeface="Times New Roman" pitchFamily="18" charset="0"/>
                <a:cs typeface="Times New Roman" pitchFamily="18" charset="0"/>
              </a:rPr>
              <a:t>Velocity </a:t>
            </a:r>
            <a:r>
              <a:rPr lang="en-US" sz="1400" b="1" i="1" dirty="0" smtClean="0">
                <a:latin typeface="Times New Roman" pitchFamily="18" charset="0"/>
                <a:cs typeface="Times New Roman" pitchFamily="18" charset="0"/>
              </a:rPr>
              <a:t>(</a:t>
            </a:r>
            <a:r>
              <a:rPr lang="en-US" sz="1400" b="1" i="1" dirty="0" smtClean="0">
                <a:latin typeface="Times New Roman" pitchFamily="18" charset="0"/>
                <a:cs typeface="Times New Roman" pitchFamily="18" charset="0"/>
                <a:sym typeface="Symbol"/>
              </a:rPr>
              <a:t></a:t>
            </a:r>
            <a:r>
              <a:rPr lang="en-US" sz="1400" b="1" i="1" dirty="0" smtClean="0">
                <a:latin typeface="Times New Roman" pitchFamily="18" charset="0"/>
                <a:cs typeface="Times New Roman" pitchFamily="18" charset="0"/>
              </a:rPr>
              <a:t>) </a:t>
            </a:r>
            <a:r>
              <a:rPr lang="en-US" sz="1400" b="1" i="1" dirty="0">
                <a:latin typeface="Times New Roman" pitchFamily="18" charset="0"/>
                <a:cs typeface="Times New Roman" pitchFamily="18" charset="0"/>
              </a:rPr>
              <a:t>distribution  </a:t>
            </a:r>
            <a:endParaRPr lang="en-US" sz="1400" b="1" i="1" dirty="0" smtClean="0">
              <a:latin typeface="Times New Roman" pitchFamily="18" charset="0"/>
              <a:cs typeface="Times New Roman" pitchFamily="18" charset="0"/>
            </a:endParaRPr>
          </a:p>
          <a:p>
            <a:r>
              <a:rPr lang="en-US" sz="1400" b="1" i="1" dirty="0" smtClean="0">
                <a:latin typeface="Times New Roman" pitchFamily="18" charset="0"/>
                <a:cs typeface="Times New Roman" pitchFamily="18" charset="0"/>
              </a:rPr>
              <a:t>( log)</a:t>
            </a:r>
            <a:endParaRPr lang="en-IN" sz="1400" b="1" i="1" dirty="0">
              <a:latin typeface="Times New Roman" pitchFamily="18" charset="0"/>
              <a:cs typeface="Times New Roman" pitchFamily="18" charset="0"/>
            </a:endParaRPr>
          </a:p>
        </p:txBody>
      </p:sp>
      <p:pic>
        <p:nvPicPr>
          <p:cNvPr id="14" name="Picture 4" descr="DSC_2970 copy"/>
          <p:cNvPicPr>
            <a:picLocks noChangeAspect="1" noChangeArrowheads="1"/>
          </p:cNvPicPr>
          <p:nvPr/>
        </p:nvPicPr>
        <p:blipFill>
          <a:blip r:embed="rId5" cstate="screen"/>
          <a:srcRect/>
          <a:stretch>
            <a:fillRect/>
          </a:stretch>
        </p:blipFill>
        <p:spPr bwMode="auto">
          <a:xfrm>
            <a:off x="4874975" y="1357298"/>
            <a:ext cx="3168891" cy="2286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51</a:t>
            </a:fld>
            <a:endParaRPr lang="en-SG" dirty="0"/>
          </a:p>
        </p:txBody>
      </p:sp>
      <p:sp>
        <p:nvSpPr>
          <p:cNvPr id="4" name="Rectangle 2"/>
          <p:cNvSpPr txBox="1">
            <a:spLocks noChangeArrowheads="1"/>
          </p:cNvSpPr>
          <p:nvPr/>
        </p:nvSpPr>
        <p:spPr>
          <a:xfrm>
            <a:off x="152400" y="228600"/>
            <a:ext cx="8763000" cy="609600"/>
          </a:xfrm>
          <a:prstGeom prst="rect">
            <a:avLst/>
          </a:prstGeom>
        </p:spPr>
        <p:txBody>
          <a:bodyPr vert="horz" lIns="91418" tIns="45709" rIns="91418" bIns="45709"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tx1"/>
                </a:solidFill>
                <a:effectLst>
                  <a:outerShdw blurRad="38100" dist="38100" dir="2700000" algn="tl">
                    <a:srgbClr val="FFFFFF"/>
                  </a:outerShdw>
                </a:effectLst>
                <a:uLnTx/>
                <a:uFillTx/>
                <a:latin typeface="Helvetica" pitchFamily="34" charset="0"/>
                <a:ea typeface="+mj-ea"/>
                <a:cs typeface="+mj-cs"/>
              </a:rPr>
              <a:t>Study of RPC performance using cosmic muons</a:t>
            </a:r>
            <a:r>
              <a:rPr kumimoji="0" lang="en-US" sz="4400" b="0" i="0" u="none" strike="noStrike" kern="1200" cap="none" spc="0" normalizeH="0" baseline="0" noProof="0" smtClean="0">
                <a:ln>
                  <a:noFill/>
                </a:ln>
                <a:solidFill>
                  <a:schemeClr val="tx1"/>
                </a:solidFill>
                <a:effectLst>
                  <a:outerShdw blurRad="38100" dist="38100" dir="2700000" algn="tl">
                    <a:srgbClr val="FFFFFF"/>
                  </a:outerShdw>
                </a:effectLst>
                <a:uLnTx/>
                <a:uFillTx/>
                <a:latin typeface="+mj-lt"/>
                <a:ea typeface="+mj-ea"/>
                <a:cs typeface="+mj-cs"/>
              </a:rPr>
              <a:t> </a:t>
            </a:r>
          </a:p>
        </p:txBody>
      </p:sp>
      <p:pic>
        <p:nvPicPr>
          <p:cNvPr id="5" name="Picture 4" descr="ib02-surf"/>
          <p:cNvPicPr>
            <a:picLocks noChangeAspect="1" noChangeArrowheads="1"/>
          </p:cNvPicPr>
          <p:nvPr/>
        </p:nvPicPr>
        <p:blipFill>
          <a:blip r:embed="rId2" cstate="screen"/>
          <a:srcRect/>
          <a:stretch>
            <a:fillRect/>
          </a:stretch>
        </p:blipFill>
        <p:spPr bwMode="auto">
          <a:xfrm>
            <a:off x="4770438" y="4006850"/>
            <a:ext cx="3246437" cy="1893888"/>
          </a:xfrm>
          <a:prstGeom prst="rect">
            <a:avLst/>
          </a:prstGeom>
          <a:noFill/>
          <a:ln w="9525">
            <a:noFill/>
            <a:miter lim="800000"/>
            <a:headEnd/>
            <a:tailEnd/>
          </a:ln>
        </p:spPr>
      </p:pic>
      <p:pic>
        <p:nvPicPr>
          <p:cNvPr id="6" name="Picture 5" descr="ab12-multi"/>
          <p:cNvPicPr>
            <a:picLocks noChangeAspect="1" noChangeArrowheads="1"/>
          </p:cNvPicPr>
          <p:nvPr/>
        </p:nvPicPr>
        <p:blipFill>
          <a:blip r:embed="rId3" cstate="screen"/>
          <a:srcRect/>
          <a:stretch>
            <a:fillRect/>
          </a:stretch>
        </p:blipFill>
        <p:spPr bwMode="auto">
          <a:xfrm>
            <a:off x="762000" y="1447800"/>
            <a:ext cx="3179763" cy="1855788"/>
          </a:xfrm>
          <a:prstGeom prst="rect">
            <a:avLst/>
          </a:prstGeom>
          <a:noFill/>
          <a:ln w="9525">
            <a:noFill/>
            <a:miter lim="800000"/>
            <a:headEnd/>
            <a:tailEnd/>
          </a:ln>
        </p:spPr>
      </p:pic>
      <p:pic>
        <p:nvPicPr>
          <p:cNvPr id="7" name="Picture 6" descr="ib02-residue"/>
          <p:cNvPicPr>
            <a:picLocks noChangeAspect="1" noChangeArrowheads="1"/>
          </p:cNvPicPr>
          <p:nvPr/>
        </p:nvPicPr>
        <p:blipFill>
          <a:blip r:embed="rId4" cstate="screen"/>
          <a:srcRect/>
          <a:stretch>
            <a:fillRect/>
          </a:stretch>
        </p:blipFill>
        <p:spPr bwMode="auto">
          <a:xfrm>
            <a:off x="4800600" y="1371600"/>
            <a:ext cx="3379788" cy="1971675"/>
          </a:xfrm>
          <a:prstGeom prst="rect">
            <a:avLst/>
          </a:prstGeom>
          <a:noFill/>
          <a:ln w="9525">
            <a:noFill/>
            <a:miter lim="800000"/>
            <a:headEnd/>
            <a:tailEnd/>
          </a:ln>
        </p:spPr>
      </p:pic>
      <p:pic>
        <p:nvPicPr>
          <p:cNvPr id="8" name="Picture 7" descr="ab11-noise"/>
          <p:cNvPicPr>
            <a:picLocks noChangeAspect="1" noChangeArrowheads="1"/>
          </p:cNvPicPr>
          <p:nvPr/>
        </p:nvPicPr>
        <p:blipFill>
          <a:blip r:embed="rId5" cstate="screen"/>
          <a:srcRect/>
          <a:stretch>
            <a:fillRect/>
          </a:stretch>
        </p:blipFill>
        <p:spPr bwMode="auto">
          <a:xfrm>
            <a:off x="993775" y="4000500"/>
            <a:ext cx="2584450" cy="1870075"/>
          </a:xfrm>
          <a:prstGeom prst="rect">
            <a:avLst/>
          </a:prstGeom>
          <a:noFill/>
          <a:ln w="9525">
            <a:noFill/>
            <a:miter lim="800000"/>
            <a:headEnd/>
            <a:tailEnd/>
          </a:ln>
        </p:spPr>
      </p:pic>
      <p:sp>
        <p:nvSpPr>
          <p:cNvPr id="9" name="TextBox 10"/>
          <p:cNvSpPr txBox="1">
            <a:spLocks noChangeArrowheads="1"/>
          </p:cNvSpPr>
          <p:nvPr/>
        </p:nvSpPr>
        <p:spPr bwMode="auto">
          <a:xfrm>
            <a:off x="152400" y="3429000"/>
            <a:ext cx="4519613" cy="357188"/>
          </a:xfrm>
          <a:prstGeom prst="rect">
            <a:avLst/>
          </a:prstGeom>
          <a:noFill/>
          <a:ln w="9525">
            <a:noFill/>
            <a:miter lim="800000"/>
            <a:headEnd/>
            <a:tailEnd/>
          </a:ln>
        </p:spPr>
        <p:txBody>
          <a:bodyPr wrap="none" lIns="82058" tIns="41029" rIns="82058" bIns="41029">
            <a:spAutoFit/>
          </a:bodyPr>
          <a:lstStyle/>
          <a:p>
            <a:pPr defTabSz="820738" eaLnBrk="1" hangingPunct="1"/>
            <a:r>
              <a:rPr lang="en-US" sz="1800" b="1" i="1">
                <a:solidFill>
                  <a:schemeClr val="tx2"/>
                </a:solidFill>
                <a:latin typeface="Helvetica" pitchFamily="34" charset="0"/>
              </a:rPr>
              <a:t>Strip Multiplicity due to crossing muons</a:t>
            </a:r>
            <a:endParaRPr lang="en-IN" sz="1800" b="1" i="1">
              <a:solidFill>
                <a:schemeClr val="tx2"/>
              </a:solidFill>
              <a:latin typeface="Helvetica" pitchFamily="34" charset="0"/>
            </a:endParaRPr>
          </a:p>
        </p:txBody>
      </p:sp>
      <p:sp>
        <p:nvSpPr>
          <p:cNvPr id="10" name="TextBox 11"/>
          <p:cNvSpPr txBox="1">
            <a:spLocks noChangeArrowheads="1"/>
          </p:cNvSpPr>
          <p:nvPr/>
        </p:nvSpPr>
        <p:spPr bwMode="auto">
          <a:xfrm>
            <a:off x="5334000" y="3429000"/>
            <a:ext cx="2387600" cy="357188"/>
          </a:xfrm>
          <a:prstGeom prst="rect">
            <a:avLst/>
          </a:prstGeom>
          <a:noFill/>
          <a:ln w="9525">
            <a:noFill/>
            <a:miter lim="800000"/>
            <a:headEnd/>
            <a:tailEnd/>
          </a:ln>
        </p:spPr>
        <p:txBody>
          <a:bodyPr wrap="none" lIns="82058" tIns="41029" rIns="82058" bIns="41029">
            <a:spAutoFit/>
          </a:bodyPr>
          <a:lstStyle/>
          <a:p>
            <a:pPr defTabSz="820738" eaLnBrk="1" hangingPunct="1"/>
            <a:r>
              <a:rPr lang="en-US" sz="1800" b="1" i="1">
                <a:solidFill>
                  <a:schemeClr val="tx2"/>
                </a:solidFill>
                <a:latin typeface="Helvetica" pitchFamily="34" charset="0"/>
              </a:rPr>
              <a:t>Track residue in mm</a:t>
            </a:r>
            <a:endParaRPr lang="en-IN" sz="1800" b="1" i="1">
              <a:solidFill>
                <a:schemeClr val="tx2"/>
              </a:solidFill>
              <a:latin typeface="Helvetica" pitchFamily="34" charset="0"/>
            </a:endParaRPr>
          </a:p>
        </p:txBody>
      </p:sp>
      <p:sp>
        <p:nvSpPr>
          <p:cNvPr id="11" name="TextBox 12"/>
          <p:cNvSpPr txBox="1">
            <a:spLocks noChangeArrowheads="1"/>
          </p:cNvSpPr>
          <p:nvPr/>
        </p:nvSpPr>
        <p:spPr bwMode="auto">
          <a:xfrm>
            <a:off x="914400" y="6096000"/>
            <a:ext cx="2679700" cy="357188"/>
          </a:xfrm>
          <a:prstGeom prst="rect">
            <a:avLst/>
          </a:prstGeom>
          <a:noFill/>
          <a:ln w="9525">
            <a:noFill/>
            <a:miter lim="800000"/>
            <a:headEnd/>
            <a:tailEnd/>
          </a:ln>
        </p:spPr>
        <p:txBody>
          <a:bodyPr wrap="none" lIns="82058" tIns="41029" rIns="82058" bIns="41029">
            <a:spAutoFit/>
          </a:bodyPr>
          <a:lstStyle/>
          <a:p>
            <a:pPr defTabSz="820738" eaLnBrk="1" hangingPunct="1"/>
            <a:r>
              <a:rPr lang="en-US" sz="1800" b="1" i="1">
                <a:solidFill>
                  <a:schemeClr val="tx2"/>
                </a:solidFill>
                <a:latin typeface="Helvetica" pitchFamily="34" charset="0"/>
              </a:rPr>
              <a:t>Strip noise rate vs time</a:t>
            </a:r>
            <a:endParaRPr lang="en-IN" sz="1800" b="1" i="1">
              <a:solidFill>
                <a:schemeClr val="tx2"/>
              </a:solidFill>
              <a:latin typeface="Helvetica" pitchFamily="34" charset="0"/>
            </a:endParaRPr>
          </a:p>
        </p:txBody>
      </p:sp>
      <p:sp>
        <p:nvSpPr>
          <p:cNvPr id="12" name="TextBox 13"/>
          <p:cNvSpPr txBox="1">
            <a:spLocks noChangeArrowheads="1"/>
          </p:cNvSpPr>
          <p:nvPr/>
        </p:nvSpPr>
        <p:spPr bwMode="auto">
          <a:xfrm>
            <a:off x="4876800" y="6096000"/>
            <a:ext cx="3390900" cy="357188"/>
          </a:xfrm>
          <a:prstGeom prst="rect">
            <a:avLst/>
          </a:prstGeom>
          <a:noFill/>
          <a:ln w="9525">
            <a:noFill/>
            <a:miter lim="800000"/>
            <a:headEnd/>
            <a:tailEnd/>
          </a:ln>
        </p:spPr>
        <p:txBody>
          <a:bodyPr wrap="none" lIns="82058" tIns="41029" rIns="82058" bIns="41029">
            <a:spAutoFit/>
          </a:bodyPr>
          <a:lstStyle/>
          <a:p>
            <a:pPr defTabSz="820738" eaLnBrk="1" hangingPunct="1"/>
            <a:r>
              <a:rPr lang="en-US" sz="1800" b="1" i="1">
                <a:solidFill>
                  <a:schemeClr val="tx2"/>
                </a:solidFill>
                <a:latin typeface="Helvetica" pitchFamily="34" charset="0"/>
              </a:rPr>
              <a:t>Image  of a RPC using muons</a:t>
            </a:r>
            <a:endParaRPr lang="en-IN" sz="1800" b="1" i="1">
              <a:solidFill>
                <a:schemeClr val="tx2"/>
              </a:solidFill>
              <a:latin typeface="Helvetic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2400" dirty="0" smtClean="0">
                <a:effectLst/>
              </a:rPr>
              <a:t>Performances of silicone coated high resistive bakelite RPC</a:t>
            </a:r>
            <a:r>
              <a:rPr lang="en-IN" sz="2400" dirty="0" smtClean="0">
                <a:solidFill>
                  <a:schemeClr val="bg1"/>
                </a:solidFill>
                <a:effectLst/>
              </a:rPr>
              <a:t/>
            </a:r>
            <a:br>
              <a:rPr lang="en-IN" sz="2400" dirty="0" smtClean="0">
                <a:solidFill>
                  <a:schemeClr val="bg1"/>
                </a:solidFill>
                <a:effectLst/>
              </a:rPr>
            </a:br>
            <a:r>
              <a:rPr lang="en-GB" sz="2400" dirty="0" smtClean="0">
                <a:solidFill>
                  <a:srgbClr val="00B050"/>
                </a:solidFill>
                <a:effectLst/>
              </a:rPr>
              <a:t> </a:t>
            </a:r>
            <a:r>
              <a:rPr lang="en-GB" sz="2400" dirty="0" err="1" smtClean="0">
                <a:solidFill>
                  <a:srgbClr val="00B050"/>
                </a:solidFill>
                <a:effectLst/>
              </a:rPr>
              <a:t>Saikat</a:t>
            </a:r>
            <a:r>
              <a:rPr lang="en-GB" sz="2400" dirty="0" smtClean="0">
                <a:solidFill>
                  <a:srgbClr val="00B050"/>
                </a:solidFill>
                <a:effectLst/>
              </a:rPr>
              <a:t> </a:t>
            </a:r>
            <a:r>
              <a:rPr lang="en-GB" sz="2400" dirty="0" err="1" smtClean="0">
                <a:solidFill>
                  <a:srgbClr val="00B050"/>
                </a:solidFill>
                <a:effectLst/>
              </a:rPr>
              <a:t>Biswas</a:t>
            </a:r>
            <a:r>
              <a:rPr lang="en-GB" sz="2400" dirty="0" smtClean="0">
                <a:solidFill>
                  <a:srgbClr val="00B050"/>
                </a:solidFill>
                <a:effectLst/>
              </a:rPr>
              <a:t> </a:t>
            </a:r>
            <a:endParaRPr lang="en-SG" sz="4400"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52</a:t>
            </a:fld>
            <a:endParaRPr lang="en-SG" dirty="0"/>
          </a:p>
        </p:txBody>
      </p:sp>
      <p:sp>
        <p:nvSpPr>
          <p:cNvPr id="9" name="Rectangle 69"/>
          <p:cNvSpPr>
            <a:spLocks noChangeArrowheads="1"/>
          </p:cNvSpPr>
          <p:nvPr/>
        </p:nvSpPr>
        <p:spPr bwMode="auto">
          <a:xfrm>
            <a:off x="82550" y="4051300"/>
            <a:ext cx="8928100" cy="2444750"/>
          </a:xfrm>
          <a:prstGeom prst="rect">
            <a:avLst/>
          </a:prstGeom>
          <a:solidFill>
            <a:srgbClr val="FFCC99">
              <a:alpha val="50195"/>
            </a:srgbClr>
          </a:solidFill>
          <a:ln w="9525">
            <a:noFill/>
            <a:miter lim="800000"/>
            <a:headEnd/>
            <a:tailEnd/>
          </a:ln>
        </p:spPr>
        <p:txBody>
          <a:bodyPr wrap="none" anchor="ctr"/>
          <a:lstStyle/>
          <a:p>
            <a:endParaRPr lang="en-US"/>
          </a:p>
        </p:txBody>
      </p:sp>
      <p:graphicFrame>
        <p:nvGraphicFramePr>
          <p:cNvPr id="12" name="Group 36"/>
          <p:cNvGraphicFramePr>
            <a:graphicFrameLocks/>
          </p:cNvGraphicFramePr>
          <p:nvPr/>
        </p:nvGraphicFramePr>
        <p:xfrm>
          <a:off x="209550" y="4229100"/>
          <a:ext cx="8712200" cy="2124710"/>
        </p:xfrm>
        <a:graphic>
          <a:graphicData uri="http://schemas.openxmlformats.org/drawingml/2006/table">
            <a:tbl>
              <a:tblPr/>
              <a:tblGrid>
                <a:gridCol w="1962150"/>
                <a:gridCol w="2933700"/>
                <a:gridCol w="1644650"/>
                <a:gridCol w="2171700"/>
              </a:tblGrid>
              <a:tr h="844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Dimension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(cm</a:t>
                      </a:r>
                      <a:r>
                        <a:rPr kumimoji="0" lang="en-US" sz="2000" b="1" i="0" u="none" strike="noStrike" cap="none" normalizeH="0" baseline="30000" dirty="0" smtClean="0">
                          <a:ln>
                            <a:noFill/>
                          </a:ln>
                          <a:solidFill>
                            <a:schemeClr val="tx1"/>
                          </a:solidFill>
                          <a:effectLst/>
                          <a:latin typeface="Arial" pitchFamily="34" charset="0"/>
                          <a:cs typeface="Arial" pitchFamily="34" charset="0"/>
                        </a:rPr>
                        <a:t>2</a:t>
                      </a:r>
                      <a:r>
                        <a:rPr kumimoji="0" lang="en-US" sz="2000" b="1"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Mode of operation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rial" pitchFamily="34" charset="0"/>
                        </a:rPr>
                        <a:t>Efficiency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rial" pitchFamily="34" charset="0"/>
                        </a:rPr>
                        <a:t>Time resolution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cs typeface="Arial" pitchFamily="34" charset="0"/>
                        </a:rPr>
                        <a:t>(ns)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0000"/>
                          </a:solidFill>
                          <a:effectLst/>
                          <a:latin typeface="Arial" pitchFamily="34" charset="0"/>
                          <a:cs typeface="Arial" pitchFamily="34" charset="0"/>
                        </a:rPr>
                        <a:t>30 × 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pitchFamily="34" charset="0"/>
                          <a:cs typeface="Arial" pitchFamily="34" charset="0"/>
                        </a:rPr>
                        <a:t>Streamer / </a:t>
                      </a:r>
                      <a:r>
                        <a:rPr kumimoji="0" lang="en-US" sz="2000" b="1" i="0" u="none" strike="noStrike" cap="none" normalizeH="0" baseline="0" dirty="0" smtClean="0">
                          <a:ln>
                            <a:noFill/>
                          </a:ln>
                          <a:solidFill>
                            <a:srgbClr val="9900CC"/>
                          </a:solidFill>
                          <a:effectLst/>
                          <a:latin typeface="Arial" pitchFamily="34" charset="0"/>
                          <a:cs typeface="Arial" pitchFamily="34" charset="0"/>
                        </a:rPr>
                        <a:t>Avalanche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cs typeface="Arial" pitchFamily="34" charset="0"/>
                        </a:rPr>
                        <a:t>92 / </a:t>
                      </a:r>
                      <a:r>
                        <a:rPr kumimoji="0" lang="en-US" sz="1800" b="1" i="0" u="none" strike="noStrike" cap="none" normalizeH="0" baseline="0" dirty="0" smtClean="0">
                          <a:ln>
                            <a:noFill/>
                          </a:ln>
                          <a:solidFill>
                            <a:srgbClr val="9900CC"/>
                          </a:solidFill>
                          <a:effectLst/>
                          <a:latin typeface="Arial" pitchFamily="34" charset="0"/>
                          <a:cs typeface="Arial"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cs typeface="Arial" pitchFamily="34" charset="0"/>
                        </a:rPr>
                        <a:t>2.4 / </a:t>
                      </a:r>
                      <a:r>
                        <a:rPr kumimoji="0" lang="en-US" sz="1800" b="1" i="0" u="none" strike="noStrike" cap="none" normalizeH="0" baseline="0" dirty="0" smtClean="0">
                          <a:ln>
                            <a:noFill/>
                          </a:ln>
                          <a:solidFill>
                            <a:srgbClr val="9900CC"/>
                          </a:solidFill>
                          <a:effectLst/>
                          <a:latin typeface="Arial" pitchFamily="34" charset="0"/>
                          <a:cs typeface="Arial"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chemeClr val="accent2"/>
                          </a:solidFill>
                          <a:effectLst/>
                          <a:latin typeface="Arial" pitchFamily="34" charset="0"/>
                          <a:cs typeface="Arial" pitchFamily="34" charset="0"/>
                        </a:rPr>
                        <a:t>100 × 100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2"/>
                          </a:solidFill>
                          <a:effectLst/>
                          <a:latin typeface="Arial" pitchFamily="34" charset="0"/>
                          <a:cs typeface="Arial" pitchFamily="34" charset="0"/>
                        </a:rPr>
                        <a:t>Streamer / </a:t>
                      </a:r>
                      <a:r>
                        <a:rPr kumimoji="0" lang="en-US" sz="2000" b="1" i="0" u="none" strike="noStrike" cap="none" normalizeH="0" baseline="0" dirty="0" smtClean="0">
                          <a:ln>
                            <a:noFill/>
                          </a:ln>
                          <a:solidFill>
                            <a:srgbClr val="00B0F0"/>
                          </a:solidFill>
                          <a:effectLst/>
                          <a:latin typeface="Arial" pitchFamily="34" charset="0"/>
                          <a:cs typeface="Arial" pitchFamily="34" charset="0"/>
                        </a:rPr>
                        <a:t>Avalanche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accent2"/>
                          </a:solidFill>
                          <a:effectLst/>
                          <a:latin typeface="Arial" pitchFamily="34" charset="0"/>
                          <a:cs typeface="Arial" pitchFamily="34" charset="0"/>
                        </a:rPr>
                        <a:t>90 / </a:t>
                      </a:r>
                      <a:r>
                        <a:rPr kumimoji="0" lang="en-US" sz="1800" b="1" i="0" u="none" strike="noStrike" cap="none" normalizeH="0" baseline="0" dirty="0" smtClean="0">
                          <a:ln>
                            <a:noFill/>
                          </a:ln>
                          <a:solidFill>
                            <a:srgbClr val="00B0F0"/>
                          </a:solidFill>
                          <a:effectLst/>
                          <a:latin typeface="Arial" pitchFamily="34" charset="0"/>
                          <a:cs typeface="Arial" pitchFamily="34" charset="0"/>
                        </a:rPr>
                        <a:t>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accent2"/>
                          </a:solidFill>
                          <a:effectLst/>
                          <a:latin typeface="Arial" pitchFamily="34" charset="0"/>
                          <a:cs typeface="Arial" pitchFamily="34" charset="0"/>
                        </a:rPr>
                        <a:t>3.0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6600"/>
                          </a:solidFill>
                          <a:effectLst/>
                          <a:latin typeface="Arial" pitchFamily="34" charset="0"/>
                          <a:cs typeface="Arial" pitchFamily="34" charset="0"/>
                        </a:rPr>
                        <a:t>10 × 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6600"/>
                          </a:solidFill>
                          <a:effectLst/>
                          <a:latin typeface="Arial" pitchFamily="34" charset="0"/>
                          <a:cs typeface="Arial" pitchFamily="34" charset="0"/>
                        </a:rPr>
                        <a:t>Streamer / </a:t>
                      </a:r>
                      <a:r>
                        <a:rPr kumimoji="0" lang="en-US" sz="2000" b="1" i="0" u="none" strike="noStrike" cap="none" normalizeH="0" baseline="0" dirty="0" smtClean="0">
                          <a:ln>
                            <a:noFill/>
                          </a:ln>
                          <a:solidFill>
                            <a:srgbClr val="FF0066"/>
                          </a:solidFill>
                          <a:effectLst/>
                          <a:latin typeface="Arial" pitchFamily="34" charset="0"/>
                          <a:cs typeface="Arial" pitchFamily="34" charset="0"/>
                        </a:rPr>
                        <a:t>Avalanche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6600"/>
                          </a:solidFill>
                          <a:effectLst/>
                          <a:latin typeface="Arial" pitchFamily="34" charset="0"/>
                          <a:cs typeface="Arial" pitchFamily="34" charset="0"/>
                        </a:rPr>
                        <a:t>90 / </a:t>
                      </a:r>
                      <a:r>
                        <a:rPr kumimoji="0" lang="en-US" sz="1800" b="1" i="0" u="none" strike="noStrike" cap="none" normalizeH="0" baseline="0" dirty="0" smtClean="0">
                          <a:ln>
                            <a:noFill/>
                          </a:ln>
                          <a:solidFill>
                            <a:srgbClr val="FF0066"/>
                          </a:solidFill>
                          <a:effectLst/>
                          <a:latin typeface="Arial" pitchFamily="34" charset="0"/>
                          <a:cs typeface="Arial"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6600"/>
                          </a:solidFill>
                          <a:effectLst/>
                          <a:latin typeface="Arial" pitchFamily="34" charset="0"/>
                          <a:cs typeface="Arial" pitchFamily="34" charset="0"/>
                        </a:rPr>
                        <a:t>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Rectangle 3"/>
          <p:cNvSpPr txBox="1">
            <a:spLocks noChangeArrowheads="1"/>
          </p:cNvSpPr>
          <p:nvPr/>
        </p:nvSpPr>
        <p:spPr bwMode="auto">
          <a:xfrm>
            <a:off x="749300" y="962029"/>
            <a:ext cx="8001000" cy="3038475"/>
          </a:xfrm>
          <a:prstGeom prst="rect">
            <a:avLst/>
          </a:prstGeom>
          <a:noFill/>
          <a:ln w="9525">
            <a:noFill/>
            <a:miter lim="800000"/>
            <a:headEnd/>
            <a:tailEnd/>
          </a:ln>
        </p:spPr>
        <p:txBody>
          <a:bodyPr lIns="90000" tIns="46800" rIns="90000" bIns="46800">
            <a:spAutoFit/>
          </a:bodyPr>
          <a:lstStyle/>
          <a:p>
            <a:pPr marL="295275" indent="-295275" algn="just" defTabSz="457200" eaLnBrk="0" hangingPunct="0">
              <a:lnSpc>
                <a:spcPct val="150000"/>
              </a:lnSpc>
              <a:spcBef>
                <a:spcPts val="600"/>
              </a:spcBef>
              <a:buClr>
                <a:srgbClr val="FF0000"/>
              </a:buClr>
              <a:buSzPct val="75000"/>
              <a:buFontTx/>
              <a:buBlip>
                <a:blip r:embed="rId2"/>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it-IT" sz="2000" b="1" dirty="0">
                <a:cs typeface="Arial" pitchFamily="34" charset="0"/>
              </a:rPr>
              <a:t>Bakelite based RPCs, made in India</a:t>
            </a:r>
          </a:p>
          <a:p>
            <a:pPr marL="295275" indent="-295275" algn="just" defTabSz="457200" eaLnBrk="0" hangingPunct="0">
              <a:lnSpc>
                <a:spcPct val="150000"/>
              </a:lnSpc>
              <a:spcBef>
                <a:spcPts val="600"/>
              </a:spcBef>
              <a:buClr>
                <a:srgbClr val="FF0000"/>
              </a:buClr>
              <a:buSzPct val="75000"/>
              <a:buFontTx/>
              <a:buBlip>
                <a:blip r:embed="rId2"/>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it-IT" sz="2000" b="1" dirty="0">
                <a:cs typeface="Arial" pitchFamily="34" charset="0"/>
              </a:rPr>
              <a:t>Grade: P-120,NEMA LI1989, GradeXXX</a:t>
            </a:r>
            <a:endParaRPr lang="en-GB" sz="2000" b="1" dirty="0">
              <a:cs typeface="Arial" pitchFamily="34" charset="0"/>
            </a:endParaRPr>
          </a:p>
          <a:p>
            <a:pPr marL="295275" indent="-295275" algn="just" defTabSz="457200" eaLnBrk="0" hangingPunct="0">
              <a:lnSpc>
                <a:spcPct val="150000"/>
              </a:lnSpc>
              <a:spcBef>
                <a:spcPts val="600"/>
              </a:spcBef>
              <a:buClr>
                <a:srgbClr val="FF0000"/>
              </a:buClr>
              <a:buSzPct val="75000"/>
              <a:buFontTx/>
              <a:buBlip>
                <a:blip r:embed="rId2"/>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1" dirty="0">
                <a:cs typeface="Arial" pitchFamily="34" charset="0"/>
              </a:rPr>
              <a:t>Resistivity: </a:t>
            </a:r>
            <a:r>
              <a:rPr lang="en-US" sz="2000" b="1" dirty="0">
                <a:solidFill>
                  <a:srgbClr val="006600"/>
                </a:solidFill>
                <a:cs typeface="Arial" pitchFamily="34" charset="0"/>
              </a:rPr>
              <a:t>3.67 × 10</a:t>
            </a:r>
            <a:r>
              <a:rPr lang="en-US" sz="2000" b="1" baseline="30000" dirty="0">
                <a:solidFill>
                  <a:srgbClr val="006600"/>
                </a:solidFill>
                <a:cs typeface="Arial" pitchFamily="34" charset="0"/>
              </a:rPr>
              <a:t>12</a:t>
            </a:r>
            <a:r>
              <a:rPr lang="en-US" sz="2000" b="1" dirty="0">
                <a:solidFill>
                  <a:srgbClr val="006600"/>
                </a:solidFill>
                <a:cs typeface="Arial" pitchFamily="34" charset="0"/>
              </a:rPr>
              <a:t> </a:t>
            </a:r>
            <a:r>
              <a:rPr lang="el-GR" sz="2000" b="1" dirty="0">
                <a:solidFill>
                  <a:srgbClr val="006600"/>
                </a:solidFill>
                <a:cs typeface="Arial" pitchFamily="34" charset="0"/>
              </a:rPr>
              <a:t>Ω</a:t>
            </a:r>
            <a:r>
              <a:rPr lang="en-US" sz="2000" b="1" dirty="0">
                <a:solidFill>
                  <a:srgbClr val="006600"/>
                </a:solidFill>
                <a:cs typeface="Arial" pitchFamily="34" charset="0"/>
              </a:rPr>
              <a:t> cm</a:t>
            </a:r>
          </a:p>
          <a:p>
            <a:pPr marL="295275" indent="-295275" algn="just" defTabSz="457200" eaLnBrk="0" hangingPunct="0">
              <a:lnSpc>
                <a:spcPct val="150000"/>
              </a:lnSpc>
              <a:spcBef>
                <a:spcPts val="600"/>
              </a:spcBef>
              <a:buClr>
                <a:srgbClr val="FF0000"/>
              </a:buClr>
              <a:buSzPct val="75000"/>
              <a:buFontTx/>
              <a:buBlip>
                <a:blip r:embed="rId2"/>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b="1" dirty="0">
                <a:cs typeface="Arial" pitchFamily="34" charset="0"/>
              </a:rPr>
              <a:t>Inner-side coated with</a:t>
            </a:r>
            <a:r>
              <a:rPr lang="en-US" sz="2000" b="1" dirty="0">
                <a:solidFill>
                  <a:srgbClr val="FFFF66"/>
                </a:solidFill>
                <a:cs typeface="Arial" pitchFamily="34" charset="0"/>
              </a:rPr>
              <a:t> </a:t>
            </a:r>
            <a:r>
              <a:rPr lang="en-US" sz="2000" b="1" dirty="0">
                <a:solidFill>
                  <a:srgbClr val="006600"/>
                </a:solidFill>
                <a:cs typeface="Arial" pitchFamily="34" charset="0"/>
              </a:rPr>
              <a:t>silicone</a:t>
            </a:r>
            <a:r>
              <a:rPr lang="en-US" sz="2000" b="1" dirty="0">
                <a:solidFill>
                  <a:srgbClr val="FFFF66"/>
                </a:solidFill>
                <a:cs typeface="Arial" pitchFamily="34" charset="0"/>
              </a:rPr>
              <a:t> </a:t>
            </a:r>
            <a:r>
              <a:rPr lang="en-US" sz="2000" b="1" dirty="0">
                <a:cs typeface="Arial" pitchFamily="34" charset="0"/>
              </a:rPr>
              <a:t>to make the surface smooth</a:t>
            </a:r>
          </a:p>
          <a:p>
            <a:pPr marL="295275" indent="-295275" defTabSz="457200" hangingPunct="0">
              <a:lnSpc>
                <a:spcPct val="150000"/>
              </a:lnSpc>
              <a:buClr>
                <a:srgbClr val="FF0066"/>
              </a:buClr>
              <a:buSzPct val="75000"/>
              <a:buFont typeface="Wingdings" pitchFamily="2" charset="2"/>
              <a:buBlip>
                <a:blip r:embed="rId2"/>
              </a:buBlip>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1" dirty="0">
                <a:solidFill>
                  <a:srgbClr val="003300"/>
                </a:solidFill>
                <a:cs typeface="Arial" pitchFamily="34" charset="0"/>
              </a:rPr>
              <a:t>Used gas: Argon, </a:t>
            </a:r>
            <a:r>
              <a:rPr lang="en-GB" sz="2000" b="1" dirty="0" err="1">
                <a:solidFill>
                  <a:srgbClr val="003300"/>
                </a:solidFill>
                <a:cs typeface="Arial" pitchFamily="34" charset="0"/>
              </a:rPr>
              <a:t>Iso</a:t>
            </a:r>
            <a:r>
              <a:rPr lang="en-GB" sz="2000" b="1" dirty="0">
                <a:solidFill>
                  <a:srgbClr val="003300"/>
                </a:solidFill>
                <a:cs typeface="Arial" pitchFamily="34" charset="0"/>
              </a:rPr>
              <a:t>-butane, R-134a (34:7:59) (Streamer)                                                   			   R-134a, </a:t>
            </a:r>
            <a:r>
              <a:rPr lang="en-GB" sz="2000" b="1" dirty="0" err="1">
                <a:solidFill>
                  <a:srgbClr val="003300"/>
                </a:solidFill>
                <a:cs typeface="Arial" pitchFamily="34" charset="0"/>
              </a:rPr>
              <a:t>Iso</a:t>
            </a:r>
            <a:r>
              <a:rPr lang="en-GB" sz="2000" b="1" dirty="0">
                <a:solidFill>
                  <a:srgbClr val="003300"/>
                </a:solidFill>
                <a:cs typeface="Arial" pitchFamily="34" charset="0"/>
              </a:rPr>
              <a:t>-butane, SF</a:t>
            </a:r>
            <a:r>
              <a:rPr lang="en-GB" sz="2000" b="1" baseline="-25000" dirty="0">
                <a:solidFill>
                  <a:srgbClr val="003300"/>
                </a:solidFill>
                <a:cs typeface="Arial" pitchFamily="34" charset="0"/>
              </a:rPr>
              <a:t>6</a:t>
            </a:r>
            <a:r>
              <a:rPr lang="en-GB" sz="2000" b="1" dirty="0">
                <a:solidFill>
                  <a:srgbClr val="003300"/>
                </a:solidFill>
                <a:cs typeface="Arial" pitchFamily="34" charset="0"/>
              </a:rPr>
              <a:t> (95:4.5:0.5) (Avalanche)</a:t>
            </a:r>
            <a:endParaRPr lang="en-GB" sz="2000" b="1" baseline="-25000" dirty="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53</a:t>
            </a:fld>
            <a:endParaRPr lang="en-SG" dirty="0"/>
          </a:p>
        </p:txBody>
      </p:sp>
      <p:sp>
        <p:nvSpPr>
          <p:cNvPr id="4" name="Rectangle 2"/>
          <p:cNvSpPr txBox="1">
            <a:spLocks noChangeArrowheads="1"/>
          </p:cNvSpPr>
          <p:nvPr/>
        </p:nvSpPr>
        <p:spPr>
          <a:xfrm>
            <a:off x="0" y="214290"/>
            <a:ext cx="9144000" cy="439738"/>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Times New Roman" pitchFamily="18" charset="0"/>
                <a:ea typeface="+mj-ea"/>
                <a:cs typeface="Times New Roman" pitchFamily="18" charset="0"/>
              </a:rPr>
              <a:t>Conclusions and Outlook</a:t>
            </a:r>
            <a:r>
              <a:rPr kumimoji="0" lang="en-US" sz="2800" b="1"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 </a:t>
            </a:r>
          </a:p>
        </p:txBody>
      </p:sp>
      <p:sp>
        <p:nvSpPr>
          <p:cNvPr id="5" name="Rectangle 3"/>
          <p:cNvSpPr txBox="1">
            <a:spLocks noChangeArrowheads="1"/>
          </p:cNvSpPr>
          <p:nvPr/>
        </p:nvSpPr>
        <p:spPr>
          <a:xfrm>
            <a:off x="304800" y="748702"/>
            <a:ext cx="8610600" cy="4752000"/>
          </a:xfrm>
          <a:prstGeom prst="rect">
            <a:avLst/>
          </a:prstGeom>
        </p:spPr>
        <p:txBody>
          <a:bodyPr vert="horz" lIns="91440" tIns="45720" rIns="91440" bIns="45720" rtlCol="0">
            <a:normAutofit fontScale="47500" lnSpcReduction="20000"/>
          </a:bodyPr>
          <a:lstStyle/>
          <a:p>
            <a:pPr marL="342900" marR="0" lvl="0" indent="-342900" algn="just" defTabSz="914400" rtl="0" eaLnBrk="1" fontAlgn="auto" latinLnBrk="0" hangingPunct="1">
              <a:lnSpc>
                <a:spcPct val="80000"/>
              </a:lnSpc>
              <a:spcBef>
                <a:spcPct val="20000"/>
              </a:spcBef>
              <a:spcAft>
                <a:spcPts val="0"/>
              </a:spcAft>
              <a:buClr>
                <a:srgbClr val="FF0000"/>
              </a:buClr>
              <a:buSzPct val="90000"/>
              <a:buFont typeface="Arial" charset="0"/>
              <a:buBlip>
                <a:blip r:embed="rId2"/>
              </a:buBlip>
              <a:tabLst/>
              <a:defRPr/>
            </a:pPr>
            <a:r>
              <a:rPr kumimoji="0" lang="en-US" sz="49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Performance of Silicone coated bakelite RPC (Streamer mode):</a:t>
            </a:r>
          </a:p>
          <a:p>
            <a:pPr marL="742950" marR="0" lvl="1" indent="-285750" algn="l"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High efficiency (&gt;90%) </a:t>
            </a:r>
          </a:p>
          <a:p>
            <a:pPr marL="742950" marR="0" lvl="1" indent="-285750" algn="l"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Low counting rate (~0.1-0.2 Hz/cm</a:t>
            </a:r>
            <a:r>
              <a:rPr kumimoji="0" lang="en-US" sz="4300" i="0" u="none" strike="noStrike" kern="1200" cap="none" spc="0" normalizeH="0" baseline="30000" noProof="0" dirty="0" smtClean="0">
                <a:ln>
                  <a:noFill/>
                </a:ln>
                <a:solidFill>
                  <a:srgbClr val="336600"/>
                </a:solidFill>
                <a:effectLst/>
                <a:uLnTx/>
                <a:uFillTx/>
                <a:latin typeface="Times New Roman" pitchFamily="18" charset="0"/>
                <a:ea typeface="+mn-ea"/>
                <a:cs typeface="Times New Roman" pitchFamily="18" charset="0"/>
              </a:rPr>
              <a:t>2</a:t>
            </a: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a:t>
            </a:r>
          </a:p>
          <a:p>
            <a:pPr marL="742950" marR="0" lvl="1" indent="-285750" algn="l"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Time resolution ~2 ns.</a:t>
            </a:r>
          </a:p>
          <a:p>
            <a:pPr marL="742950" marR="0" lvl="1" indent="-285750" algn="l"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Charge ~ 100 </a:t>
            </a:r>
            <a:r>
              <a:rPr kumimoji="0" lang="en-US" sz="4300" i="0" u="none" strike="noStrike" kern="1200" cap="none" spc="0" normalizeH="0" baseline="0" noProof="0" dirty="0" err="1" smtClean="0">
                <a:ln>
                  <a:noFill/>
                </a:ln>
                <a:solidFill>
                  <a:srgbClr val="336600"/>
                </a:solidFill>
                <a:effectLst/>
                <a:uLnTx/>
                <a:uFillTx/>
                <a:latin typeface="Times New Roman" pitchFamily="18" charset="0"/>
                <a:ea typeface="+mn-ea"/>
                <a:cs typeface="Times New Roman" pitchFamily="18" charset="0"/>
              </a:rPr>
              <a:t>pC</a:t>
            </a: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a:t>
            </a:r>
          </a:p>
          <a:p>
            <a:pPr marL="742950" marR="0" lvl="1" indent="-285750" algn="l"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Tested for 130 days continuously and stable (Efficiency &gt;90%, Leakage current  (~500 </a:t>
            </a:r>
            <a:r>
              <a:rPr kumimoji="0" lang="en-US" sz="4300" i="0" u="none" strike="noStrike" kern="1200" cap="none" spc="0" normalizeH="0" baseline="0" noProof="0" dirty="0" err="1" smtClean="0">
                <a:ln>
                  <a:noFill/>
                </a:ln>
                <a:solidFill>
                  <a:srgbClr val="336600"/>
                </a:solidFill>
                <a:effectLst/>
                <a:uLnTx/>
                <a:uFillTx/>
                <a:latin typeface="Times New Roman" pitchFamily="18" charset="0"/>
                <a:ea typeface="+mn-ea"/>
                <a:cs typeface="Times New Roman" pitchFamily="18" charset="0"/>
              </a:rPr>
              <a:t>nA</a:t>
            </a: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 and Counting rate  (~0.1 Hz/cm</a:t>
            </a:r>
            <a:r>
              <a:rPr kumimoji="0" lang="en-US" sz="4300" i="0" u="none" strike="noStrike" kern="1200" cap="none" spc="0" normalizeH="0" baseline="30000" noProof="0" dirty="0" smtClean="0">
                <a:ln>
                  <a:noFill/>
                </a:ln>
                <a:solidFill>
                  <a:srgbClr val="336600"/>
                </a:solidFill>
                <a:effectLst/>
                <a:uLnTx/>
                <a:uFillTx/>
                <a:latin typeface="Times New Roman" pitchFamily="18" charset="0"/>
                <a:ea typeface="+mn-ea"/>
                <a:cs typeface="Times New Roman" pitchFamily="18" charset="0"/>
              </a:rPr>
              <a:t>2</a:t>
            </a:r>
            <a:r>
              <a:rPr kumimoji="0" lang="en-US" sz="43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 </a:t>
            </a:r>
          </a:p>
          <a:p>
            <a:pPr marL="342900" marR="0" lvl="0" indent="-342900" algn="just" defTabSz="914400" rtl="0" eaLnBrk="1" fontAlgn="auto" latinLnBrk="0" hangingPunct="1">
              <a:lnSpc>
                <a:spcPct val="80000"/>
              </a:lnSpc>
              <a:spcBef>
                <a:spcPct val="20000"/>
              </a:spcBef>
              <a:spcAft>
                <a:spcPts val="0"/>
              </a:spcAft>
              <a:buClr>
                <a:srgbClr val="FF0000"/>
              </a:buClr>
              <a:buSzPct val="90000"/>
              <a:buFont typeface="Arial" charset="0"/>
              <a:buBlip>
                <a:blip r:embed="rId2"/>
              </a:buBlip>
              <a:tabLst/>
              <a:defRPr/>
            </a:pPr>
            <a:r>
              <a:rPr kumimoji="0" lang="en-US" sz="490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Performances of Silicone coated bakelite RPC (Avalanche mode):</a:t>
            </a:r>
          </a:p>
          <a:p>
            <a:pPr marL="742950" marR="0" lvl="1" indent="-285750" algn="just"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Efficiency ~90%</a:t>
            </a:r>
          </a:p>
          <a:p>
            <a:pPr marL="742950" marR="0" lvl="1" indent="-285750" algn="just"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Charge ~ 1.5 </a:t>
            </a:r>
            <a:r>
              <a:rPr kumimoji="0" lang="en-US" sz="4300"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pC</a:t>
            </a:r>
            <a:endParaRPr kumimoji="0" lang="en-US" sz="430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endParaRPr>
          </a:p>
          <a:p>
            <a:pPr marL="742950" marR="0" lvl="1" indent="-285750" algn="just" defTabSz="914400" rtl="0" eaLnBrk="1" fontAlgn="auto" latinLnBrk="0" hangingPunct="1">
              <a:lnSpc>
                <a:spcPct val="100000"/>
              </a:lnSpc>
              <a:spcBef>
                <a:spcPct val="20000"/>
              </a:spcBef>
              <a:spcAft>
                <a:spcPts val="0"/>
              </a:spcAft>
              <a:buClr>
                <a:schemeClr val="tx1"/>
              </a:buClr>
              <a:buSzPct val="70000"/>
              <a:buFont typeface="Arial" charset="0"/>
              <a:buBlip>
                <a:blip r:embed="rId2"/>
              </a:buBlip>
              <a:tabLst/>
              <a:defRPr/>
            </a:pPr>
            <a:r>
              <a:rPr kumimoji="0" lang="en-US" sz="4300"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Streamer quenches with SF</a:t>
            </a:r>
            <a:r>
              <a:rPr kumimoji="0" lang="en-US" sz="4300" i="0" u="none" strike="noStrike" kern="1200" cap="none" spc="0" normalizeH="0" baseline="-25000" noProof="0" dirty="0" smtClean="0">
                <a:ln>
                  <a:noFill/>
                </a:ln>
                <a:solidFill>
                  <a:srgbClr val="C00000"/>
                </a:solidFill>
                <a:effectLst/>
                <a:uLnTx/>
                <a:uFillTx/>
                <a:latin typeface="Times New Roman" pitchFamily="18" charset="0"/>
                <a:ea typeface="+mn-ea"/>
                <a:cs typeface="Times New Roman" pitchFamily="18" charset="0"/>
              </a:rPr>
              <a:t>6</a:t>
            </a:r>
          </a:p>
          <a:p>
            <a:pPr marL="342900" marR="0" lvl="0" indent="-342900" algn="just" defTabSz="914400" rtl="0" eaLnBrk="1" fontAlgn="auto" latinLnBrk="0" hangingPunct="1">
              <a:lnSpc>
                <a:spcPct val="80000"/>
              </a:lnSpc>
              <a:spcBef>
                <a:spcPct val="20000"/>
              </a:spcBef>
              <a:spcAft>
                <a:spcPts val="0"/>
              </a:spcAft>
              <a:buClr>
                <a:srgbClr val="FF0000"/>
              </a:buClr>
              <a:buSzTx/>
              <a:buFont typeface="Arial" charset="0"/>
              <a:buBlip>
                <a:blip r:embed="rId2"/>
              </a:buBlip>
              <a:tabLst/>
              <a:defRPr/>
            </a:pPr>
            <a:endParaRPr kumimoji="0" lang="en-US" sz="180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
                <a:srgbClr val="FF0000"/>
              </a:buClr>
              <a:buSzPct val="90000"/>
              <a:buFont typeface="Arial" charset="0"/>
              <a:buBlip>
                <a:blip r:embed="rId2"/>
              </a:buBlip>
              <a:tabLst/>
              <a:defRPr/>
            </a:pPr>
            <a:r>
              <a:rPr kumimoji="0" lang="en-US" sz="4900" i="0" u="none" strike="noStrike" kern="1200" cap="none" spc="0" normalizeH="0" baseline="0" noProof="0" dirty="0" smtClean="0">
                <a:ln>
                  <a:noFill/>
                </a:ln>
                <a:solidFill>
                  <a:srgbClr val="663300"/>
                </a:solidFill>
                <a:effectLst/>
                <a:uLnTx/>
                <a:uFillTx/>
                <a:latin typeface="Times New Roman" pitchFamily="18" charset="0"/>
                <a:ea typeface="+mn-ea"/>
                <a:cs typeface="Times New Roman" pitchFamily="18" charset="0"/>
              </a:rPr>
              <a:t>Large (1 m × 1 m) RPC has been fabricated and tested satisfactorily</a:t>
            </a:r>
          </a:p>
          <a:p>
            <a:pPr marL="342900" marR="0" lvl="0" indent="-342900" algn="just" defTabSz="914400" rtl="0" eaLnBrk="1" fontAlgn="auto" latinLnBrk="0" hangingPunct="1">
              <a:lnSpc>
                <a:spcPct val="110000"/>
              </a:lnSpc>
              <a:spcBef>
                <a:spcPct val="20000"/>
              </a:spcBef>
              <a:spcAft>
                <a:spcPts val="0"/>
              </a:spcAft>
              <a:buClr>
                <a:srgbClr val="FF0000"/>
              </a:buClr>
              <a:buSzPct val="90000"/>
              <a:buFont typeface="Arial" charset="0"/>
              <a:buBlip>
                <a:blip r:embed="rId2"/>
              </a:buBlip>
              <a:tabLst/>
              <a:defRPr/>
            </a:pPr>
            <a:r>
              <a:rPr kumimoji="0" lang="en-IN" sz="49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Silicone coated bakelite RPC is a viable alternative to </a:t>
            </a:r>
            <a:r>
              <a:rPr kumimoji="0" lang="en-IN" sz="4900" i="0" u="none" strike="noStrike" kern="1200" cap="none" spc="0" normalizeH="0" baseline="0" noProof="0" dirty="0" err="1" smtClean="0">
                <a:ln>
                  <a:noFill/>
                </a:ln>
                <a:solidFill>
                  <a:srgbClr val="336600"/>
                </a:solidFill>
                <a:effectLst/>
                <a:uLnTx/>
                <a:uFillTx/>
                <a:latin typeface="Times New Roman" pitchFamily="18" charset="0"/>
                <a:ea typeface="+mn-ea"/>
                <a:cs typeface="Times New Roman" pitchFamily="18" charset="0"/>
              </a:rPr>
              <a:t>semiconductive</a:t>
            </a:r>
            <a:r>
              <a:rPr kumimoji="0" lang="en-IN" sz="4900" i="0" u="none" strike="noStrike" kern="1200" cap="none" spc="0" normalizeH="0" baseline="0" noProof="0" dirty="0" smtClean="0">
                <a:ln>
                  <a:noFill/>
                </a:ln>
                <a:solidFill>
                  <a:srgbClr val="336600"/>
                </a:solidFill>
                <a:effectLst/>
                <a:uLnTx/>
                <a:uFillTx/>
                <a:latin typeface="Times New Roman" pitchFamily="18" charset="0"/>
                <a:ea typeface="+mn-ea"/>
                <a:cs typeface="Times New Roman" pitchFamily="18" charset="0"/>
              </a:rPr>
              <a:t> glass based RPC for use in the ICAL detector of the INO.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Status and performance of narrow-gap RPC systems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54</a:t>
            </a:fld>
            <a:endParaRPr lang="en-SG"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200329"/>
          </a:xfrm>
          <a:solidFill>
            <a:srgbClr val="FFFF00"/>
          </a:solidFill>
        </p:spPr>
        <p:txBody>
          <a:bodyPr/>
          <a:lstStyle/>
          <a:p>
            <a:r>
              <a:rPr lang="en-GB" sz="2400" dirty="0" smtClean="0">
                <a:effectLst/>
              </a:rPr>
              <a:t>The MRPC-based ALICE Time-Of-Flight detector: </a:t>
            </a:r>
            <a:br>
              <a:rPr lang="en-GB" sz="2400" dirty="0" smtClean="0">
                <a:effectLst/>
              </a:rPr>
            </a:br>
            <a:r>
              <a:rPr lang="en-GB" sz="2400" dirty="0" smtClean="0">
                <a:effectLst/>
              </a:rPr>
              <a:t>commissioning and first performance</a:t>
            </a:r>
            <a:br>
              <a:rPr lang="en-GB" sz="2400" dirty="0" smtClean="0">
                <a:effectLst/>
              </a:rPr>
            </a:br>
            <a:r>
              <a:rPr lang="en-GB" sz="2400" dirty="0" smtClean="0">
                <a:solidFill>
                  <a:srgbClr val="00B050"/>
                </a:solidFill>
                <a:effectLst/>
              </a:rPr>
              <a:t>Andrea </a:t>
            </a:r>
            <a:r>
              <a:rPr lang="en-GB" sz="2400" dirty="0" err="1" smtClean="0">
                <a:solidFill>
                  <a:srgbClr val="00B050"/>
                </a:solidFill>
                <a:effectLst/>
              </a:rPr>
              <a:t>Alici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55</a:t>
            </a:fld>
            <a:endParaRPr lang="en-SG" dirty="0"/>
          </a:p>
        </p:txBody>
      </p:sp>
      <p:pic>
        <p:nvPicPr>
          <p:cNvPr id="6" name="Picture 4" descr="silvia"/>
          <p:cNvPicPr>
            <a:picLocks noChangeAspect="1" noChangeArrowheads="1"/>
          </p:cNvPicPr>
          <p:nvPr/>
        </p:nvPicPr>
        <p:blipFill>
          <a:blip r:embed="rId2" cstate="screen"/>
          <a:srcRect/>
          <a:stretch>
            <a:fillRect/>
          </a:stretch>
        </p:blipFill>
        <p:spPr bwMode="auto">
          <a:xfrm>
            <a:off x="138113" y="1471634"/>
            <a:ext cx="4510087" cy="5029200"/>
          </a:xfrm>
          <a:prstGeom prst="rect">
            <a:avLst/>
          </a:prstGeom>
          <a:noFill/>
        </p:spPr>
      </p:pic>
      <p:sp>
        <p:nvSpPr>
          <p:cNvPr id="7" name="Text Box 6"/>
          <p:cNvSpPr txBox="1">
            <a:spLocks noChangeArrowheads="1"/>
          </p:cNvSpPr>
          <p:nvPr/>
        </p:nvSpPr>
        <p:spPr bwMode="auto">
          <a:xfrm>
            <a:off x="4800600" y="1660547"/>
            <a:ext cx="4114800" cy="4764087"/>
          </a:xfrm>
          <a:prstGeom prst="rect">
            <a:avLst/>
          </a:prstGeom>
          <a:solidFill>
            <a:schemeClr val="bg1"/>
          </a:solidFill>
          <a:ln w="9525">
            <a:noFill/>
            <a:miter lim="800000"/>
            <a:headEnd/>
            <a:tailEnd/>
          </a:ln>
          <a:effectLst/>
        </p:spPr>
        <p:txBody>
          <a:bodyPr>
            <a:spAutoFit/>
          </a:bodyPr>
          <a:lstStyle/>
          <a:p>
            <a:pPr marL="180975" indent="-180975">
              <a:spcBef>
                <a:spcPct val="50000"/>
              </a:spcBef>
              <a:buFontTx/>
              <a:buChar char="•"/>
            </a:pPr>
            <a:r>
              <a:rPr lang="it-IT" dirty="0"/>
              <a:t>The ALICE TOF MRPCs are designed as </a:t>
            </a:r>
            <a:r>
              <a:rPr lang="it-IT" i="1" dirty="0"/>
              <a:t>strips </a:t>
            </a:r>
            <a:r>
              <a:rPr lang="it-IT" dirty="0"/>
              <a:t>of 7.4 x 120 cm</a:t>
            </a:r>
            <a:r>
              <a:rPr lang="it-IT" baseline="30000" dirty="0"/>
              <a:t>2</a:t>
            </a:r>
            <a:r>
              <a:rPr lang="it-IT" dirty="0"/>
              <a:t> active area.</a:t>
            </a:r>
          </a:p>
          <a:p>
            <a:pPr marL="180975" indent="-180975">
              <a:spcBef>
                <a:spcPct val="50000"/>
              </a:spcBef>
              <a:buFontTx/>
              <a:buChar char="•"/>
            </a:pPr>
            <a:r>
              <a:rPr lang="it-IT" dirty="0"/>
              <a:t>Ten 250 </a:t>
            </a:r>
            <a:r>
              <a:rPr lang="el-GR" dirty="0"/>
              <a:t>μ</a:t>
            </a:r>
            <a:r>
              <a:rPr lang="it-IT" dirty="0"/>
              <a:t>m width gas gaps grouped into two stacks placed on both side around a central anode.</a:t>
            </a:r>
          </a:p>
          <a:p>
            <a:pPr marL="180975" indent="-180975">
              <a:spcBef>
                <a:spcPct val="50000"/>
              </a:spcBef>
              <a:buFontTx/>
              <a:buChar char="•"/>
            </a:pPr>
            <a:r>
              <a:rPr lang="it-IT" dirty="0"/>
              <a:t>Resistive plates are made of 400 </a:t>
            </a:r>
            <a:r>
              <a:rPr lang="el-GR" dirty="0"/>
              <a:t>μ</a:t>
            </a:r>
            <a:r>
              <a:rPr lang="it-IT" dirty="0"/>
              <a:t>m width </a:t>
            </a:r>
            <a:r>
              <a:rPr lang="it-IT" i="1" dirty="0"/>
              <a:t>soda – lime</a:t>
            </a:r>
            <a:r>
              <a:rPr lang="it-IT" dirty="0"/>
              <a:t> glass with a bulk resistivity of ≈ 10</a:t>
            </a:r>
            <a:r>
              <a:rPr lang="it-IT" baseline="30000" dirty="0"/>
              <a:t>13</a:t>
            </a:r>
            <a:r>
              <a:rPr lang="it-IT" dirty="0"/>
              <a:t> </a:t>
            </a:r>
            <a:r>
              <a:rPr lang="el-GR" dirty="0"/>
              <a:t>Ω</a:t>
            </a:r>
            <a:r>
              <a:rPr lang="it-IT" dirty="0"/>
              <a:t>cm. </a:t>
            </a:r>
          </a:p>
          <a:p>
            <a:pPr marL="180975" indent="-180975">
              <a:spcBef>
                <a:spcPct val="50000"/>
              </a:spcBef>
              <a:buFontTx/>
              <a:buChar char="•"/>
            </a:pPr>
            <a:r>
              <a:rPr lang="it-IT" dirty="0"/>
              <a:t>Electrodes are obtained with a specially developed acrylic paint </a:t>
            </a:r>
            <a:r>
              <a:rPr lang="el-GR" dirty="0"/>
              <a:t>loaded with metal oxydes giving an</a:t>
            </a:r>
            <a:r>
              <a:rPr lang="it-IT" dirty="0"/>
              <a:t> </a:t>
            </a:r>
            <a:r>
              <a:rPr lang="el-GR" dirty="0"/>
              <a:t>average surface resistivity between 2 and 25 MΩ/□</a:t>
            </a:r>
            <a:endParaRPr lang="it-IT" dirty="0"/>
          </a:p>
          <a:p>
            <a:pPr marL="180975" indent="-180975">
              <a:spcBef>
                <a:spcPct val="50000"/>
              </a:spcBef>
              <a:buFontTx/>
              <a:buChar char="•"/>
            </a:pPr>
            <a:r>
              <a:rPr lang="it-IT" dirty="0"/>
              <a:t>Avalanche mode with E ~ 100 kV/cm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5F5A5-EAD5-4510-BAE8-7497A43920D5}" type="slidenum">
              <a:rPr lang="en-SG" smtClean="0"/>
              <a:pPr/>
              <a:t>56</a:t>
            </a:fld>
            <a:endParaRPr lang="en-SG" dirty="0"/>
          </a:p>
        </p:txBody>
      </p:sp>
      <p:grpSp>
        <p:nvGrpSpPr>
          <p:cNvPr id="13" name="Group 12"/>
          <p:cNvGrpSpPr/>
          <p:nvPr/>
        </p:nvGrpSpPr>
        <p:grpSpPr>
          <a:xfrm>
            <a:off x="3829072" y="2900378"/>
            <a:ext cx="5029208" cy="3743332"/>
            <a:chOff x="685800" y="1143000"/>
            <a:chExt cx="7696200" cy="5029200"/>
          </a:xfrm>
        </p:grpSpPr>
        <p:pic>
          <p:nvPicPr>
            <p:cNvPr id="5" name="Picture 8" descr="betavspt"/>
            <p:cNvPicPr>
              <a:picLocks noChangeAspect="1" noChangeArrowheads="1"/>
            </p:cNvPicPr>
            <p:nvPr/>
          </p:nvPicPr>
          <p:blipFill>
            <a:blip r:embed="rId2" cstate="screen"/>
            <a:srcRect r="-836"/>
            <a:stretch>
              <a:fillRect/>
            </a:stretch>
          </p:blipFill>
          <p:spPr bwMode="auto">
            <a:xfrm>
              <a:off x="685800" y="1143000"/>
              <a:ext cx="7696200" cy="5029200"/>
            </a:xfrm>
            <a:prstGeom prst="rect">
              <a:avLst/>
            </a:prstGeom>
            <a:noFill/>
          </p:spPr>
        </p:pic>
        <p:sp>
          <p:nvSpPr>
            <p:cNvPr id="6" name="Text Box 12"/>
            <p:cNvSpPr txBox="1">
              <a:spLocks noChangeArrowheads="1"/>
            </p:cNvSpPr>
            <p:nvPr/>
          </p:nvSpPr>
          <p:spPr bwMode="auto">
            <a:xfrm>
              <a:off x="4038600" y="2798763"/>
              <a:ext cx="1298168" cy="422633"/>
            </a:xfrm>
            <a:prstGeom prst="rect">
              <a:avLst/>
            </a:prstGeom>
            <a:solidFill>
              <a:schemeClr val="accent1"/>
            </a:solidFill>
            <a:ln w="9525" algn="ctr">
              <a:noFill/>
              <a:miter lim="800000"/>
              <a:headEnd/>
              <a:tailEnd/>
            </a:ln>
            <a:effectLst/>
          </p:spPr>
          <p:txBody>
            <a:bodyPr wrap="none" lIns="92075" tIns="46038" rIns="92075" bIns="46038">
              <a:normAutofit/>
            </a:bodyPr>
            <a:lstStyle/>
            <a:p>
              <a:pPr eaLnBrk="0" hangingPunct="0">
                <a:lnSpc>
                  <a:spcPct val="90000"/>
                </a:lnSpc>
                <a:spcBef>
                  <a:spcPct val="30000"/>
                </a:spcBef>
                <a:buClr>
                  <a:schemeClr val="hlink"/>
                </a:buClr>
                <a:buFont typeface="Wingdings" pitchFamily="2" charset="2"/>
                <a:buNone/>
              </a:pPr>
              <a:r>
                <a:rPr lang="en-GB" sz="1600" b="1" dirty="0"/>
                <a:t>Protons</a:t>
              </a:r>
            </a:p>
          </p:txBody>
        </p:sp>
        <p:sp>
          <p:nvSpPr>
            <p:cNvPr id="7" name="Text Box 13"/>
            <p:cNvSpPr txBox="1">
              <a:spLocks noChangeArrowheads="1"/>
            </p:cNvSpPr>
            <p:nvPr/>
          </p:nvSpPr>
          <p:spPr bwMode="auto">
            <a:xfrm>
              <a:off x="3733800" y="3352800"/>
              <a:ext cx="882650" cy="339725"/>
            </a:xfrm>
            <a:prstGeom prst="rect">
              <a:avLst/>
            </a:prstGeom>
            <a:solidFill>
              <a:schemeClr val="accent1"/>
            </a:solidFill>
            <a:ln w="9525" algn="ctr">
              <a:noFill/>
              <a:miter lim="800000"/>
              <a:headEnd/>
              <a:tailEnd/>
            </a:ln>
            <a:effectLst/>
          </p:spPr>
          <p:txBody>
            <a:bodyPr wrap="none" lIns="92075" tIns="46038" rIns="92075" bIns="46038">
              <a:normAutofit fontScale="85000" lnSpcReduction="20000"/>
            </a:bodyPr>
            <a:lstStyle/>
            <a:p>
              <a:pPr eaLnBrk="0" hangingPunct="0">
                <a:lnSpc>
                  <a:spcPct val="90000"/>
                </a:lnSpc>
                <a:spcBef>
                  <a:spcPct val="30000"/>
                </a:spcBef>
                <a:buClr>
                  <a:schemeClr val="hlink"/>
                </a:buClr>
                <a:buFont typeface="Wingdings" pitchFamily="2" charset="2"/>
                <a:buNone/>
              </a:pPr>
              <a:r>
                <a:rPr lang="en-GB" b="1" dirty="0" err="1"/>
                <a:t>Kaons</a:t>
              </a:r>
              <a:endParaRPr lang="en-GB" b="1" dirty="0"/>
            </a:p>
          </p:txBody>
        </p:sp>
        <p:sp>
          <p:nvSpPr>
            <p:cNvPr id="8" name="Text Box 14"/>
            <p:cNvSpPr txBox="1">
              <a:spLocks noChangeArrowheads="1"/>
            </p:cNvSpPr>
            <p:nvPr/>
          </p:nvSpPr>
          <p:spPr bwMode="auto">
            <a:xfrm>
              <a:off x="3886200" y="3962400"/>
              <a:ext cx="806450" cy="339725"/>
            </a:xfrm>
            <a:prstGeom prst="rect">
              <a:avLst/>
            </a:prstGeom>
            <a:solidFill>
              <a:schemeClr val="accent1"/>
            </a:solidFill>
            <a:ln w="9525" algn="ctr">
              <a:noFill/>
              <a:miter lim="800000"/>
              <a:headEnd/>
              <a:tailEnd/>
            </a:ln>
            <a:effectLst/>
          </p:spPr>
          <p:txBody>
            <a:bodyPr wrap="none" lIns="92075" tIns="46038" rIns="92075" bIns="46038">
              <a:normAutofit fontScale="85000" lnSpcReduction="20000"/>
            </a:bodyPr>
            <a:lstStyle/>
            <a:p>
              <a:pPr eaLnBrk="0" hangingPunct="0">
                <a:lnSpc>
                  <a:spcPct val="90000"/>
                </a:lnSpc>
                <a:spcBef>
                  <a:spcPct val="30000"/>
                </a:spcBef>
                <a:buClr>
                  <a:schemeClr val="hlink"/>
                </a:buClr>
                <a:buFont typeface="Wingdings" pitchFamily="2" charset="2"/>
                <a:buNone/>
              </a:pPr>
              <a:r>
                <a:rPr lang="en-GB" b="1"/>
                <a:t>Pions</a:t>
              </a:r>
            </a:p>
          </p:txBody>
        </p:sp>
        <p:sp>
          <p:nvSpPr>
            <p:cNvPr id="9" name="Line 15"/>
            <p:cNvSpPr>
              <a:spLocks noChangeShapeType="1"/>
            </p:cNvSpPr>
            <p:nvPr/>
          </p:nvSpPr>
          <p:spPr bwMode="auto">
            <a:xfrm>
              <a:off x="4572000" y="3200400"/>
              <a:ext cx="1524000" cy="914400"/>
            </a:xfrm>
            <a:prstGeom prst="line">
              <a:avLst/>
            </a:prstGeom>
            <a:noFill/>
            <a:ln w="12700">
              <a:solidFill>
                <a:schemeClr val="tx1"/>
              </a:solidFill>
              <a:round/>
              <a:headEnd/>
              <a:tailEnd type="triangle" w="med" len="med"/>
            </a:ln>
            <a:effectLst/>
          </p:spPr>
          <p:txBody>
            <a:bodyPr lIns="92075" tIns="46038" rIns="92075" bIns="46038">
              <a:spAutoFit/>
            </a:bodyPr>
            <a:lstStyle/>
            <a:p>
              <a:endParaRPr lang="en-SG"/>
            </a:p>
          </p:txBody>
        </p:sp>
        <p:sp>
          <p:nvSpPr>
            <p:cNvPr id="10" name="Line 16"/>
            <p:cNvSpPr>
              <a:spLocks noChangeShapeType="1"/>
            </p:cNvSpPr>
            <p:nvPr/>
          </p:nvSpPr>
          <p:spPr bwMode="auto">
            <a:xfrm>
              <a:off x="4572000" y="3733800"/>
              <a:ext cx="1763713" cy="1000125"/>
            </a:xfrm>
            <a:prstGeom prst="line">
              <a:avLst/>
            </a:prstGeom>
            <a:noFill/>
            <a:ln w="12700">
              <a:solidFill>
                <a:schemeClr val="tx1"/>
              </a:solidFill>
              <a:round/>
              <a:headEnd/>
              <a:tailEnd type="triangle" w="med" len="med"/>
            </a:ln>
            <a:effectLst/>
          </p:spPr>
          <p:txBody>
            <a:bodyPr lIns="92075" tIns="46038" rIns="92075" bIns="46038">
              <a:spAutoFit/>
            </a:bodyPr>
            <a:lstStyle/>
            <a:p>
              <a:endParaRPr lang="en-SG"/>
            </a:p>
          </p:txBody>
        </p:sp>
        <p:sp>
          <p:nvSpPr>
            <p:cNvPr id="11" name="Line 17"/>
            <p:cNvSpPr>
              <a:spLocks noChangeShapeType="1"/>
            </p:cNvSpPr>
            <p:nvPr/>
          </p:nvSpPr>
          <p:spPr bwMode="auto">
            <a:xfrm>
              <a:off x="4648200" y="4343400"/>
              <a:ext cx="1914525" cy="963613"/>
            </a:xfrm>
            <a:prstGeom prst="line">
              <a:avLst/>
            </a:prstGeom>
            <a:noFill/>
            <a:ln w="12700">
              <a:solidFill>
                <a:schemeClr val="tx1"/>
              </a:solidFill>
              <a:round/>
              <a:headEnd/>
              <a:tailEnd type="triangle" w="med" len="med"/>
            </a:ln>
            <a:effectLst/>
          </p:spPr>
          <p:txBody>
            <a:bodyPr lIns="92075" tIns="46038" rIns="92075" bIns="46038">
              <a:spAutoFit/>
            </a:bodyPr>
            <a:lstStyle/>
            <a:p>
              <a:endParaRPr lang="en-SG"/>
            </a:p>
          </p:txBody>
        </p:sp>
        <p:sp>
          <p:nvSpPr>
            <p:cNvPr id="12" name="Text Box 20"/>
            <p:cNvSpPr txBox="1">
              <a:spLocks noChangeArrowheads="1"/>
            </p:cNvSpPr>
            <p:nvPr/>
          </p:nvSpPr>
          <p:spPr bwMode="auto">
            <a:xfrm>
              <a:off x="1676400" y="1447800"/>
              <a:ext cx="2895600" cy="366713"/>
            </a:xfrm>
            <a:prstGeom prst="rect">
              <a:avLst/>
            </a:prstGeom>
            <a:solidFill>
              <a:srgbClr val="FFFF99"/>
            </a:solidFill>
            <a:ln w="9525">
              <a:noFill/>
              <a:miter lim="800000"/>
              <a:headEnd/>
              <a:tailEnd/>
            </a:ln>
            <a:effectLst/>
          </p:spPr>
          <p:txBody>
            <a:bodyPr>
              <a:normAutofit fontScale="70000" lnSpcReduction="20000"/>
            </a:bodyPr>
            <a:lstStyle/>
            <a:p>
              <a:pPr>
                <a:spcBef>
                  <a:spcPct val="50000"/>
                </a:spcBef>
              </a:pPr>
              <a:r>
                <a:rPr lang="en-US" dirty="0"/>
                <a:t>pp collisions @ 900 </a:t>
              </a:r>
              <a:r>
                <a:rPr lang="en-US" dirty="0" err="1"/>
                <a:t>GeV</a:t>
              </a:r>
              <a:endParaRPr lang="en-US" dirty="0"/>
            </a:p>
          </p:txBody>
        </p:sp>
      </p:grpSp>
      <p:pic>
        <p:nvPicPr>
          <p:cNvPr id="14" name="Picture 35" descr="110res"/>
          <p:cNvPicPr>
            <a:picLocks noChangeAspect="1" noChangeArrowheads="1"/>
          </p:cNvPicPr>
          <p:nvPr/>
        </p:nvPicPr>
        <p:blipFill>
          <a:blip r:embed="rId3" cstate="screen"/>
          <a:srcRect l="2172" t="7974" r="8146" b="1595"/>
          <a:stretch>
            <a:fillRect/>
          </a:stretch>
        </p:blipFill>
        <p:spPr bwMode="auto">
          <a:xfrm>
            <a:off x="142844" y="3957113"/>
            <a:ext cx="3600000" cy="2472283"/>
          </a:xfrm>
          <a:prstGeom prst="rect">
            <a:avLst/>
          </a:prstGeom>
          <a:noFill/>
        </p:spPr>
      </p:pic>
      <p:pic>
        <p:nvPicPr>
          <p:cNvPr id="15" name="Picture 34" descr="HVscan2"/>
          <p:cNvPicPr>
            <a:picLocks noChangeAspect="1" noChangeArrowheads="1"/>
          </p:cNvPicPr>
          <p:nvPr/>
        </p:nvPicPr>
        <p:blipFill>
          <a:blip r:embed="rId4" cstate="screen"/>
          <a:srcRect/>
          <a:stretch>
            <a:fillRect/>
          </a:stretch>
        </p:blipFill>
        <p:spPr bwMode="auto">
          <a:xfrm>
            <a:off x="4286248" y="143340"/>
            <a:ext cx="3857652" cy="2563006"/>
          </a:xfrm>
          <a:prstGeom prst="rect">
            <a:avLst/>
          </a:prstGeom>
          <a:noFill/>
        </p:spPr>
      </p:pic>
      <p:sp>
        <p:nvSpPr>
          <p:cNvPr id="16" name="Text Box 26"/>
          <p:cNvSpPr txBox="1">
            <a:spLocks noChangeArrowheads="1"/>
          </p:cNvSpPr>
          <p:nvPr/>
        </p:nvSpPr>
        <p:spPr bwMode="auto">
          <a:xfrm>
            <a:off x="71406" y="71414"/>
            <a:ext cx="3708000" cy="3816000"/>
          </a:xfrm>
          <a:prstGeom prst="rect">
            <a:avLst/>
          </a:prstGeom>
          <a:solidFill>
            <a:schemeClr val="bg1"/>
          </a:solidFill>
          <a:ln w="9525">
            <a:noFill/>
            <a:miter lim="800000"/>
            <a:headEnd/>
            <a:tailEnd/>
          </a:ln>
          <a:effectLst/>
        </p:spPr>
        <p:txBody>
          <a:bodyPr wrap="square">
            <a:spAutoFit/>
          </a:bodyPr>
          <a:lstStyle/>
          <a:p>
            <a:pPr marL="180975" indent="-180975" eaLnBrk="0" hangingPunct="0">
              <a:spcBef>
                <a:spcPct val="50000"/>
              </a:spcBef>
              <a:buFontTx/>
              <a:buChar char="•"/>
            </a:pPr>
            <a:r>
              <a:rPr lang="de-DE" dirty="0">
                <a:solidFill>
                  <a:srgbClr val="000000"/>
                </a:solidFill>
              </a:rPr>
              <a:t>Cilindrical surface of ~ 150 m</a:t>
            </a:r>
            <a:r>
              <a:rPr lang="de-DE" baseline="30000" dirty="0">
                <a:solidFill>
                  <a:srgbClr val="000000"/>
                </a:solidFill>
              </a:rPr>
              <a:t>2</a:t>
            </a:r>
            <a:r>
              <a:rPr lang="de-DE" dirty="0">
                <a:solidFill>
                  <a:srgbClr val="000000"/>
                </a:solidFill>
              </a:rPr>
              <a:t> of area with an inner radius of 3.7 m;</a:t>
            </a:r>
          </a:p>
          <a:p>
            <a:pPr marL="180975" indent="-180975" eaLnBrk="0" hangingPunct="0">
              <a:spcBef>
                <a:spcPct val="50000"/>
              </a:spcBef>
              <a:buFontTx/>
              <a:buChar char="•"/>
            </a:pPr>
            <a:r>
              <a:rPr lang="de-DE" dirty="0">
                <a:solidFill>
                  <a:srgbClr val="000000"/>
                </a:solidFill>
              </a:rPr>
              <a:t>Full azimuthal acceptance;</a:t>
            </a:r>
          </a:p>
          <a:p>
            <a:pPr marL="180975" indent="-180975" eaLnBrk="0" hangingPunct="0">
              <a:spcBef>
                <a:spcPct val="50000"/>
              </a:spcBef>
              <a:buFontTx/>
              <a:buChar char="•"/>
            </a:pPr>
            <a:r>
              <a:rPr lang="de-DE" dirty="0">
                <a:solidFill>
                  <a:srgbClr val="000000"/>
                </a:solidFill>
              </a:rPr>
              <a:t>Polar acceptance |</a:t>
            </a:r>
            <a:r>
              <a:rPr lang="el-GR" dirty="0">
                <a:solidFill>
                  <a:srgbClr val="000000"/>
                </a:solidFill>
              </a:rPr>
              <a:t>η</a:t>
            </a:r>
            <a:r>
              <a:rPr lang="en-US" dirty="0">
                <a:solidFill>
                  <a:srgbClr val="000000"/>
                </a:solidFill>
              </a:rPr>
              <a:t>| ≤ 0.9;</a:t>
            </a:r>
          </a:p>
          <a:p>
            <a:pPr marL="180975" indent="-180975" eaLnBrk="0" hangingPunct="0">
              <a:spcBef>
                <a:spcPct val="50000"/>
              </a:spcBef>
              <a:buFontTx/>
              <a:buChar char="•"/>
            </a:pPr>
            <a:r>
              <a:rPr lang="el-GR" dirty="0">
                <a:solidFill>
                  <a:srgbClr val="000000"/>
                </a:solidFill>
              </a:rPr>
              <a:t>Φ</a:t>
            </a:r>
            <a:r>
              <a:rPr lang="it-IT" dirty="0">
                <a:solidFill>
                  <a:srgbClr val="000000"/>
                </a:solidFill>
              </a:rPr>
              <a:t> segmentation : 18 – fold (sectors or SuperModules);</a:t>
            </a:r>
          </a:p>
          <a:p>
            <a:pPr marL="180975" indent="-180975" eaLnBrk="0" hangingPunct="0">
              <a:spcBef>
                <a:spcPct val="50000"/>
              </a:spcBef>
              <a:buFontTx/>
              <a:buChar char="•"/>
            </a:pPr>
            <a:r>
              <a:rPr lang="it-IT" dirty="0">
                <a:solidFill>
                  <a:srgbClr val="000000"/>
                </a:solidFill>
              </a:rPr>
              <a:t>91 MRPCs for SuperModule for a total of 1593 MRPCs;</a:t>
            </a:r>
          </a:p>
          <a:p>
            <a:pPr marL="180975" indent="-180975" eaLnBrk="0" hangingPunct="0">
              <a:spcBef>
                <a:spcPct val="50000"/>
              </a:spcBef>
              <a:buFontTx/>
              <a:buChar char="•"/>
            </a:pPr>
            <a:r>
              <a:rPr lang="it-IT" dirty="0">
                <a:solidFill>
                  <a:srgbClr val="000000"/>
                </a:solidFill>
              </a:rPr>
              <a:t>96 readout channels of ~ 10 cm</a:t>
            </a:r>
            <a:r>
              <a:rPr lang="it-IT" baseline="30000" dirty="0">
                <a:solidFill>
                  <a:srgbClr val="000000"/>
                </a:solidFill>
              </a:rPr>
              <a:t>2</a:t>
            </a:r>
            <a:r>
              <a:rPr lang="it-IT" dirty="0">
                <a:solidFill>
                  <a:srgbClr val="000000"/>
                </a:solidFill>
              </a:rPr>
              <a:t> of  area for MRPC for a total of 152928 channels.</a:t>
            </a:r>
          </a:p>
          <a:p>
            <a:pPr marL="180975" indent="-180975" eaLnBrk="0" hangingPunct="0">
              <a:spcBef>
                <a:spcPct val="50000"/>
              </a:spcBef>
              <a:buFontTx/>
              <a:buChar char="•"/>
            </a:pPr>
            <a:endParaRPr lang="it-IT" dirty="0">
              <a:solidFill>
                <a:srgbClr val="000000"/>
              </a:solidFill>
            </a:endParaRPr>
          </a:p>
          <a:p>
            <a:pPr marL="180975" indent="-180975" eaLnBrk="0" hangingPunct="0">
              <a:spcBef>
                <a:spcPct val="50000"/>
              </a:spcBef>
              <a:buFontTx/>
              <a:buChar char="•"/>
            </a:pPr>
            <a:endParaRPr lang="it-IT" dirty="0">
              <a:solidFill>
                <a:srgbClr val="000000"/>
              </a:solidFill>
            </a:endParaRPr>
          </a:p>
          <a:p>
            <a:pPr marL="180975" indent="-180975" eaLnBrk="0" hangingPunct="0">
              <a:spcBef>
                <a:spcPct val="50000"/>
              </a:spcBef>
              <a:buFontTx/>
              <a:buChar char="•"/>
            </a:pPr>
            <a:endParaRPr lang="it-IT" dirty="0">
              <a:solidFill>
                <a:srgbClr val="000000"/>
              </a:solidFill>
            </a:endParaRPr>
          </a:p>
          <a:p>
            <a:pPr marL="180975" indent="-180975" eaLnBrk="0" hangingPunct="0">
              <a:spcBef>
                <a:spcPct val="50000"/>
              </a:spcBef>
              <a:buFontTx/>
              <a:buChar char="•"/>
            </a:pPr>
            <a:endParaRPr lang="el-GR" dirty="0">
              <a:solidFill>
                <a:srgbClr val="000000"/>
              </a:solidFill>
            </a:endParaRPr>
          </a:p>
        </p:txBody>
      </p:sp>
      <p:sp>
        <p:nvSpPr>
          <p:cNvPr id="2" name="Footer Placeholder 1"/>
          <p:cNvSpPr>
            <a:spLocks noGrp="1"/>
          </p:cNvSpPr>
          <p:nvPr>
            <p:ph type="ftr" sz="quarter" idx="11"/>
          </p:nvPr>
        </p:nvSpPr>
        <p:spPr/>
        <p:txBody>
          <a:bodyPr/>
          <a:lstStyle/>
          <a:p>
            <a:r>
              <a:rPr lang="en-SG" dirty="0" smtClean="0"/>
              <a:t>B.Satyanarayana                               HEP Seminar                               8th March 2010                              A summary of RPC2010</a:t>
            </a:r>
            <a:endParaRPr lang="en-SG"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err="1" smtClean="0">
                <a:effectLst/>
              </a:rPr>
              <a:t>Multigap</a:t>
            </a:r>
            <a:r>
              <a:rPr lang="en-SG" sz="2400" dirty="0" smtClean="0">
                <a:effectLst/>
              </a:rPr>
              <a:t> RPCs in STAR</a:t>
            </a:r>
            <a:br>
              <a:rPr lang="en-SG" sz="2400" dirty="0" smtClean="0">
                <a:effectLst/>
              </a:rPr>
            </a:br>
            <a:r>
              <a:rPr lang="en-SG" sz="2400" dirty="0" err="1" smtClean="0">
                <a:solidFill>
                  <a:srgbClr val="00B050"/>
                </a:solidFill>
                <a:effectLst/>
              </a:rPr>
              <a:t>W.J.Llope</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57</a:t>
            </a:fld>
            <a:endParaRPr lang="en-SG" dirty="0"/>
          </a:p>
        </p:txBody>
      </p:sp>
      <p:pic>
        <p:nvPicPr>
          <p:cNvPr id="11266" name="Picture 2"/>
          <p:cNvPicPr>
            <a:picLocks noChangeAspect="1" noChangeArrowheads="1"/>
          </p:cNvPicPr>
          <p:nvPr/>
        </p:nvPicPr>
        <p:blipFill>
          <a:blip r:embed="rId2" cstate="screen"/>
          <a:srcRect t="2767" b="3320"/>
          <a:stretch>
            <a:fillRect/>
          </a:stretch>
        </p:blipFill>
        <p:spPr bwMode="auto">
          <a:xfrm>
            <a:off x="843756" y="1025293"/>
            <a:ext cx="7456488" cy="54041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SG" sz="2400" dirty="0" smtClean="0">
                <a:effectLst/>
              </a:rPr>
              <a:t>RPC HADES-TOF wall cosmic ray test performance</a:t>
            </a:r>
            <a:br>
              <a:rPr lang="en-SG" sz="2400" dirty="0" smtClean="0">
                <a:effectLst/>
              </a:rPr>
            </a:br>
            <a:r>
              <a:rPr lang="en-SG" sz="2400" dirty="0" smtClean="0">
                <a:solidFill>
                  <a:srgbClr val="00B050"/>
                </a:solidFill>
                <a:effectLst/>
              </a:rPr>
              <a:t>A. Blanco</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58</a:t>
            </a:fld>
            <a:endParaRPr lang="en-SG" dirty="0"/>
          </a:p>
        </p:txBody>
      </p:sp>
      <p:pic>
        <p:nvPicPr>
          <p:cNvPr id="12290" name="Picture 2"/>
          <p:cNvPicPr>
            <a:picLocks noChangeAspect="1" noChangeArrowheads="1"/>
          </p:cNvPicPr>
          <p:nvPr/>
        </p:nvPicPr>
        <p:blipFill>
          <a:blip r:embed="rId2" cstate="screen"/>
          <a:srcRect/>
          <a:stretch>
            <a:fillRect/>
          </a:stretch>
        </p:blipFill>
        <p:spPr bwMode="auto">
          <a:xfrm>
            <a:off x="758664" y="1041361"/>
            <a:ext cx="7626673" cy="5245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smtClean="0">
                <a:effectLst/>
              </a:rPr>
              <a:t> FOPI MMRPC TOF Barrel</a:t>
            </a:r>
            <a:br>
              <a:rPr lang="en-SG" sz="2400" dirty="0" smtClean="0">
                <a:effectLst/>
              </a:rPr>
            </a:br>
            <a:r>
              <a:rPr lang="en-SG" sz="2400" dirty="0" err="1" smtClean="0">
                <a:solidFill>
                  <a:srgbClr val="00B050"/>
                </a:solidFill>
                <a:effectLst/>
              </a:rPr>
              <a:t>Mladen</a:t>
            </a:r>
            <a:r>
              <a:rPr lang="en-SG" sz="2400" dirty="0" smtClean="0">
                <a:solidFill>
                  <a:srgbClr val="00B050"/>
                </a:solidFill>
                <a:effectLst/>
              </a:rPr>
              <a:t> </a:t>
            </a:r>
            <a:r>
              <a:rPr lang="en-SG" sz="2400" dirty="0" err="1" smtClean="0">
                <a:solidFill>
                  <a:srgbClr val="00B050"/>
                </a:solidFill>
                <a:effectLst/>
              </a:rPr>
              <a:t>Kiš</a:t>
            </a:r>
            <a:endParaRPr lang="en-SG" sz="36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59</a:t>
            </a:fld>
            <a:endParaRPr lang="en-SG" dirty="0"/>
          </a:p>
        </p:txBody>
      </p:sp>
      <p:pic>
        <p:nvPicPr>
          <p:cNvPr id="13314" name="Picture 2"/>
          <p:cNvPicPr>
            <a:picLocks noChangeAspect="1" noChangeArrowheads="1"/>
          </p:cNvPicPr>
          <p:nvPr/>
        </p:nvPicPr>
        <p:blipFill>
          <a:blip r:embed="rId2" cstate="screen"/>
          <a:srcRect/>
          <a:stretch>
            <a:fillRect/>
          </a:stretch>
        </p:blipFill>
        <p:spPr bwMode="auto">
          <a:xfrm>
            <a:off x="938203" y="928670"/>
            <a:ext cx="7267595" cy="54487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smtClean="0">
                <a:effectLst/>
              </a:rPr>
              <a:t>Performance of the ATLAS Resistive Plate Chambers</a:t>
            </a:r>
            <a:br>
              <a:rPr lang="en-SG" sz="2400" dirty="0" smtClean="0">
                <a:effectLst/>
              </a:rPr>
            </a:br>
            <a:r>
              <a:rPr lang="en-SG" sz="2400" dirty="0" smtClean="0">
                <a:solidFill>
                  <a:srgbClr val="00B050"/>
                </a:solidFill>
                <a:effectLst/>
              </a:rPr>
              <a:t>Giordano </a:t>
            </a:r>
            <a:r>
              <a:rPr lang="en-SG" sz="2400" dirty="0" err="1" smtClean="0">
                <a:solidFill>
                  <a:srgbClr val="00B050"/>
                </a:solidFill>
                <a:effectLst/>
              </a:rPr>
              <a:t>Cattani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6</a:t>
            </a:fld>
            <a:endParaRPr lang="en-SG" dirty="0"/>
          </a:p>
        </p:txBody>
      </p:sp>
      <p:pic>
        <p:nvPicPr>
          <p:cNvPr id="6" name="Picture 2"/>
          <p:cNvPicPr>
            <a:picLocks noChangeAspect="1" noChangeArrowheads="1"/>
          </p:cNvPicPr>
          <p:nvPr/>
        </p:nvPicPr>
        <p:blipFill>
          <a:blip r:embed="rId2" cstate="screen"/>
          <a:srcRect/>
          <a:stretch>
            <a:fillRect/>
          </a:stretch>
        </p:blipFill>
        <p:spPr bwMode="auto">
          <a:xfrm>
            <a:off x="27568" y="1340254"/>
            <a:ext cx="9088864" cy="453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60</a:t>
            </a:fld>
            <a:endParaRPr lang="en-SG" dirty="0"/>
          </a:p>
        </p:txBody>
      </p:sp>
      <p:pic>
        <p:nvPicPr>
          <p:cNvPr id="14338" name="Picture 2"/>
          <p:cNvPicPr>
            <a:picLocks noChangeAspect="1" noChangeArrowheads="1"/>
          </p:cNvPicPr>
          <p:nvPr/>
        </p:nvPicPr>
        <p:blipFill>
          <a:blip r:embed="rId2" cstate="screen"/>
          <a:srcRect/>
          <a:stretch>
            <a:fillRect/>
          </a:stretch>
        </p:blipFill>
        <p:spPr bwMode="auto">
          <a:xfrm>
            <a:off x="233363" y="176213"/>
            <a:ext cx="8677275" cy="61814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61</a:t>
            </a:fld>
            <a:endParaRPr lang="en-SG" dirty="0"/>
          </a:p>
        </p:txBody>
      </p:sp>
      <p:sp>
        <p:nvSpPr>
          <p:cNvPr id="4" name="Title 3"/>
          <p:cNvSpPr txBox="1">
            <a:spLocks/>
          </p:cNvSpPr>
          <p:nvPr/>
        </p:nvSpPr>
        <p:spPr>
          <a:xfrm>
            <a:off x="72000" y="97673"/>
            <a:ext cx="9000000" cy="830997"/>
          </a:xfrm>
          <a:prstGeom prst="rect">
            <a:avLst/>
          </a:prstGeom>
          <a:solidFill>
            <a:srgbClr val="FFFF00"/>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uLnTx/>
                <a:uFillTx/>
                <a:latin typeface="+mj-lt"/>
                <a:ea typeface="+mj-ea"/>
                <a:cs typeface="+mj-cs"/>
              </a:rPr>
              <a:t>Study of the cosmic data taken with the ALICE TOF detector at the LHC</a:t>
            </a:r>
            <a:r>
              <a:rPr kumimoji="0" lang="en-US" sz="24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mj-lt"/>
                <a:ea typeface="+mj-ea"/>
                <a:cs typeface="+mj-cs"/>
              </a:rPr>
            </a:br>
            <a:r>
              <a:rPr kumimoji="0" lang="en-GB" sz="2400" b="0" i="0" u="none" strike="noStrike" kern="1200" cap="none" spc="0" normalizeH="0" baseline="0" noProof="0" dirty="0" smtClean="0">
                <a:ln>
                  <a:noFill/>
                </a:ln>
                <a:solidFill>
                  <a:srgbClr val="00B050"/>
                </a:solidFill>
                <a:effectLst/>
                <a:uLnTx/>
                <a:uFillTx/>
                <a:latin typeface="+mj-lt"/>
                <a:ea typeface="+mj-ea"/>
                <a:cs typeface="+mj-cs"/>
              </a:rPr>
              <a:t> Daniele De </a:t>
            </a:r>
            <a:r>
              <a:rPr kumimoji="0" lang="en-GB" sz="2400" b="0" i="0" u="none" strike="noStrike" kern="1200" cap="none" spc="0" normalizeH="0" baseline="0" noProof="0" dirty="0" err="1" smtClean="0">
                <a:ln>
                  <a:noFill/>
                </a:ln>
                <a:solidFill>
                  <a:srgbClr val="00B050"/>
                </a:solidFill>
                <a:effectLst/>
                <a:uLnTx/>
                <a:uFillTx/>
                <a:latin typeface="+mj-lt"/>
                <a:ea typeface="+mj-ea"/>
                <a:cs typeface="+mj-cs"/>
              </a:rPr>
              <a:t>Gruttola</a:t>
            </a:r>
            <a:r>
              <a:rPr kumimoji="0" lang="en-GB" sz="2400" b="0" i="0" u="none" strike="noStrike" kern="1200" cap="none" spc="0" normalizeH="0" baseline="0" noProof="0" dirty="0" smtClean="0">
                <a:ln>
                  <a:noFill/>
                </a:ln>
                <a:solidFill>
                  <a:srgbClr val="00B050"/>
                </a:solidFill>
                <a:effectLst/>
                <a:uLnTx/>
                <a:uFillTx/>
                <a:latin typeface="+mj-lt"/>
                <a:ea typeface="+mj-ea"/>
                <a:cs typeface="+mj-cs"/>
              </a:rPr>
              <a:t> </a:t>
            </a:r>
            <a:endParaRPr kumimoji="0" lang="en-SG" sz="2400" b="0" i="0" u="none" strike="noStrike" kern="1200" cap="none" spc="0" normalizeH="0" baseline="0" noProof="0" dirty="0">
              <a:ln>
                <a:noFill/>
              </a:ln>
              <a:solidFill>
                <a:srgbClr val="00B050"/>
              </a:solidFill>
              <a:effectLst/>
              <a:uLnTx/>
              <a:uFillTx/>
              <a:latin typeface="+mj-lt"/>
              <a:ea typeface="+mj-ea"/>
              <a:cs typeface="+mj-cs"/>
            </a:endParaRPr>
          </a:p>
        </p:txBody>
      </p:sp>
      <p:pic>
        <p:nvPicPr>
          <p:cNvPr id="5" name="Picture 5"/>
          <p:cNvPicPr>
            <a:picLocks noChangeAspect="1" noChangeArrowheads="1"/>
          </p:cNvPicPr>
          <p:nvPr/>
        </p:nvPicPr>
        <p:blipFill>
          <a:blip r:embed="rId2" cstate="screen"/>
          <a:srcRect/>
          <a:stretch>
            <a:fillRect/>
          </a:stretch>
        </p:blipFill>
        <p:spPr bwMode="auto">
          <a:xfrm>
            <a:off x="1487065" y="1643049"/>
            <a:ext cx="6169870" cy="4877827"/>
          </a:xfrm>
          <a:prstGeom prst="rect">
            <a:avLst/>
          </a:prstGeom>
          <a:noFill/>
          <a:ln w="9525">
            <a:noFill/>
            <a:miter lim="800000"/>
            <a:headEnd/>
            <a:tailEnd/>
          </a:ln>
        </p:spPr>
      </p:pic>
      <p:sp>
        <p:nvSpPr>
          <p:cNvPr id="6" name="AutoShape 3"/>
          <p:cNvSpPr>
            <a:spLocks noChangeArrowheads="1"/>
          </p:cNvSpPr>
          <p:nvPr/>
        </p:nvSpPr>
        <p:spPr bwMode="auto">
          <a:xfrm>
            <a:off x="2531269" y="1000108"/>
            <a:ext cx="3740168" cy="648512"/>
          </a:xfrm>
          <a:prstGeom prst="roundRect">
            <a:avLst>
              <a:gd name="adj" fmla="val 273"/>
            </a:avLst>
          </a:prstGeom>
          <a:noFill/>
          <a:ln w="9525">
            <a:noFill/>
            <a:round/>
            <a:headEnd/>
            <a:tailEnd/>
          </a:ln>
        </p:spPr>
        <p:txBody>
          <a:bodyPr wrap="none" lIns="90000" tIns="46800" rIns="90000" bIns="46800">
            <a:spAutoFit/>
          </a:bodyPr>
          <a:lstStyle/>
          <a:p>
            <a:pPr eaLnBrk="1" hangingPunct="1">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dirty="0">
                <a:solidFill>
                  <a:schemeClr val="tx1"/>
                </a:solidFill>
                <a:effectLst>
                  <a:outerShdw blurRad="38100" dist="38100" dir="2700000" algn="tl">
                    <a:srgbClr val="C0C0C0"/>
                  </a:outerShdw>
                </a:effectLst>
              </a:rPr>
              <a:t>TOF </a:t>
            </a:r>
            <a:r>
              <a:rPr lang="en-GB" sz="3600" dirty="0" err="1">
                <a:solidFill>
                  <a:schemeClr val="tx1"/>
                </a:solidFill>
                <a:effectLst>
                  <a:outerShdw blurRad="38100" dist="38100" dir="2700000" algn="tl">
                    <a:srgbClr val="C0C0C0"/>
                  </a:outerShdw>
                </a:effectLst>
              </a:rPr>
              <a:t>Supermodule</a:t>
            </a:r>
            <a:r>
              <a:rPr lang="en-GB" sz="3600"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5F5A5-EAD5-4510-BAE8-7497A43920D5}" type="slidenum">
              <a:rPr lang="en-SG" smtClean="0"/>
              <a:pPr/>
              <a:t>62</a:t>
            </a:fld>
            <a:endParaRPr lang="en-SG" dirty="0"/>
          </a:p>
        </p:txBody>
      </p:sp>
      <p:sp>
        <p:nvSpPr>
          <p:cNvPr id="22" name="Text Box 2"/>
          <p:cNvSpPr txBox="1">
            <a:spLocks noChangeArrowheads="1"/>
          </p:cNvSpPr>
          <p:nvPr/>
        </p:nvSpPr>
        <p:spPr bwMode="auto">
          <a:xfrm>
            <a:off x="1785918" y="214290"/>
            <a:ext cx="5867400" cy="1731963"/>
          </a:xfrm>
          <a:prstGeom prst="rect">
            <a:avLst/>
          </a:prstGeom>
          <a:noFill/>
          <a:ln w="9525">
            <a:noFill/>
            <a:miter lim="800000"/>
            <a:headEnd/>
            <a:tailEnd/>
          </a:ln>
        </p:spPr>
        <p:txBody>
          <a:bodyPr lIns="90000" tIns="46800" rIns="90000" bIns="46800">
            <a:spAutoFit/>
          </a:bodyPr>
          <a:lstStyle/>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dirty="0">
                <a:solidFill>
                  <a:srgbClr val="0000CC"/>
                </a:solidFill>
                <a:latin typeface="Comic Sans MS" pitchFamily="66" charset="0"/>
              </a:rPr>
              <a:t>TRM</a:t>
            </a:r>
            <a:r>
              <a:rPr lang="en-GB" sz="1400" dirty="0">
                <a:solidFill>
                  <a:schemeClr val="tx1"/>
                </a:solidFill>
                <a:latin typeface="Comic Sans MS" pitchFamily="66" charset="0"/>
              </a:rPr>
              <a:t> : TDC Readout Module (10/9 TRMs per crate)</a:t>
            </a:r>
          </a:p>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dirty="0">
                <a:solidFill>
                  <a:srgbClr val="0000CC"/>
                </a:solidFill>
                <a:latin typeface="Comic Sans MS" pitchFamily="66" charset="0"/>
              </a:rPr>
              <a:t>DRM</a:t>
            </a:r>
            <a:r>
              <a:rPr lang="en-GB" sz="1400" dirty="0">
                <a:solidFill>
                  <a:schemeClr val="tx1"/>
                </a:solidFill>
                <a:latin typeface="Comic Sans MS" pitchFamily="66" charset="0"/>
              </a:rPr>
              <a:t> : Data Readout Module (1 per crate)</a:t>
            </a:r>
          </a:p>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dirty="0">
                <a:solidFill>
                  <a:srgbClr val="0000CC"/>
                </a:solidFill>
                <a:latin typeface="Comic Sans MS" pitchFamily="66" charset="0"/>
              </a:rPr>
              <a:t>LTM</a:t>
            </a:r>
            <a:r>
              <a:rPr lang="en-GB" sz="1400" dirty="0">
                <a:solidFill>
                  <a:schemeClr val="tx1"/>
                </a:solidFill>
                <a:latin typeface="Comic Sans MS" pitchFamily="66" charset="0"/>
              </a:rPr>
              <a:t> : Local Trigger Module (1 per crate)</a:t>
            </a:r>
          </a:p>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dirty="0">
                <a:solidFill>
                  <a:srgbClr val="0000CC"/>
                </a:solidFill>
                <a:latin typeface="Comic Sans MS" pitchFamily="66" charset="0"/>
              </a:rPr>
              <a:t>CPDM</a:t>
            </a:r>
            <a:r>
              <a:rPr lang="en-GB" sz="1400" dirty="0">
                <a:solidFill>
                  <a:schemeClr val="tx1"/>
                </a:solidFill>
                <a:latin typeface="Comic Sans MS" pitchFamily="66" charset="0"/>
              </a:rPr>
              <a:t> : Clock and </a:t>
            </a:r>
            <a:r>
              <a:rPr lang="en-GB" sz="1400" dirty="0" err="1">
                <a:solidFill>
                  <a:schemeClr val="tx1"/>
                </a:solidFill>
                <a:latin typeface="Comic Sans MS" pitchFamily="66" charset="0"/>
              </a:rPr>
              <a:t>Pulser</a:t>
            </a:r>
            <a:r>
              <a:rPr lang="en-GB" sz="1400" dirty="0">
                <a:solidFill>
                  <a:schemeClr val="tx1"/>
                </a:solidFill>
                <a:latin typeface="Comic Sans MS" pitchFamily="66" charset="0"/>
              </a:rPr>
              <a:t> Distribution Module</a:t>
            </a:r>
          </a:p>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dirty="0">
                <a:solidFill>
                  <a:schemeClr val="tx1"/>
                </a:solidFill>
                <a:latin typeface="Comic Sans MS" pitchFamily="66" charset="0"/>
              </a:rPr>
              <a:t>                                                (1 per 2 crates)</a:t>
            </a:r>
          </a:p>
        </p:txBody>
      </p:sp>
      <p:grpSp>
        <p:nvGrpSpPr>
          <p:cNvPr id="23" name="Group 3"/>
          <p:cNvGrpSpPr>
            <a:grpSpLocks/>
          </p:cNvGrpSpPr>
          <p:nvPr/>
        </p:nvGrpSpPr>
        <p:grpSpPr bwMode="auto">
          <a:xfrm>
            <a:off x="2438400" y="2351108"/>
            <a:ext cx="1368425" cy="388938"/>
            <a:chOff x="1536" y="1728"/>
            <a:chExt cx="862" cy="245"/>
          </a:xfrm>
        </p:grpSpPr>
        <p:sp>
          <p:nvSpPr>
            <p:cNvPr id="24" name="Oval 4"/>
            <p:cNvSpPr>
              <a:spLocks noChangeArrowheads="1"/>
            </p:cNvSpPr>
            <p:nvPr/>
          </p:nvSpPr>
          <p:spPr bwMode="auto">
            <a:xfrm>
              <a:off x="1536" y="1728"/>
              <a:ext cx="863" cy="246"/>
            </a:xfrm>
            <a:prstGeom prst="ellipse">
              <a:avLst/>
            </a:prstGeom>
            <a:solidFill>
              <a:srgbClr val="009999"/>
            </a:solidFill>
            <a:ln w="9525">
              <a:noFill/>
              <a:round/>
              <a:headEnd/>
              <a:tailEnd/>
            </a:ln>
          </p:spPr>
          <p:txBody>
            <a:bodyPr wrap="none" anchor="ctr"/>
            <a:lstStyle/>
            <a:p>
              <a:endParaRPr lang="it-IT" sz="2000"/>
            </a:p>
          </p:txBody>
        </p:sp>
        <p:sp>
          <p:nvSpPr>
            <p:cNvPr id="25" name="Text Box 5"/>
            <p:cNvSpPr txBox="1">
              <a:spLocks noChangeArrowheads="1"/>
            </p:cNvSpPr>
            <p:nvPr/>
          </p:nvSpPr>
          <p:spPr bwMode="auto">
            <a:xfrm>
              <a:off x="1664" y="1737"/>
              <a:ext cx="608" cy="229"/>
            </a:xfrm>
            <a:prstGeom prst="rect">
              <a:avLst/>
            </a:prstGeom>
            <a:noFill/>
            <a:ln w="9525">
              <a:noFill/>
              <a:miter lim="800000"/>
              <a:headEnd/>
              <a:tailEnd/>
            </a:ln>
          </p:spPr>
          <p:txBody>
            <a:bodyPr lIns="90000" tIns="46800" rIns="90000" bIns="46800" anchor="ctr">
              <a:spAutoFit/>
            </a:bodyPr>
            <a:lstStyle/>
            <a:p>
              <a:pPr algn="ctr" eaLnBrk="1" hangingPunct="1">
                <a:lnSpc>
                  <a:spcPts val="18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chemeClr val="tx1"/>
                  </a:solidFill>
                </a:rPr>
                <a:t>MRPC</a:t>
              </a:r>
            </a:p>
          </p:txBody>
        </p:sp>
      </p:grpSp>
      <p:grpSp>
        <p:nvGrpSpPr>
          <p:cNvPr id="26" name="Group 6"/>
          <p:cNvGrpSpPr>
            <a:grpSpLocks/>
          </p:cNvGrpSpPr>
          <p:nvPr/>
        </p:nvGrpSpPr>
        <p:grpSpPr bwMode="auto">
          <a:xfrm>
            <a:off x="2438400" y="3113108"/>
            <a:ext cx="1368425" cy="388938"/>
            <a:chOff x="1536" y="2208"/>
            <a:chExt cx="862" cy="245"/>
          </a:xfrm>
        </p:grpSpPr>
        <p:sp>
          <p:nvSpPr>
            <p:cNvPr id="27" name="Oval 7"/>
            <p:cNvSpPr>
              <a:spLocks noChangeArrowheads="1"/>
            </p:cNvSpPr>
            <p:nvPr/>
          </p:nvSpPr>
          <p:spPr bwMode="auto">
            <a:xfrm>
              <a:off x="1536" y="2208"/>
              <a:ext cx="863" cy="246"/>
            </a:xfrm>
            <a:prstGeom prst="ellipse">
              <a:avLst/>
            </a:prstGeom>
            <a:solidFill>
              <a:srgbClr val="009999"/>
            </a:solidFill>
            <a:ln w="9525">
              <a:noFill/>
              <a:round/>
              <a:headEnd/>
              <a:tailEnd/>
            </a:ln>
          </p:spPr>
          <p:txBody>
            <a:bodyPr wrap="none" anchor="ctr"/>
            <a:lstStyle/>
            <a:p>
              <a:endParaRPr lang="it-IT" sz="2000"/>
            </a:p>
          </p:txBody>
        </p:sp>
        <p:sp>
          <p:nvSpPr>
            <p:cNvPr id="28" name="Text Box 8"/>
            <p:cNvSpPr txBox="1">
              <a:spLocks noChangeArrowheads="1"/>
            </p:cNvSpPr>
            <p:nvPr/>
          </p:nvSpPr>
          <p:spPr bwMode="auto">
            <a:xfrm>
              <a:off x="1664" y="2216"/>
              <a:ext cx="608" cy="229"/>
            </a:xfrm>
            <a:prstGeom prst="rect">
              <a:avLst/>
            </a:prstGeom>
            <a:noFill/>
            <a:ln w="9525">
              <a:noFill/>
              <a:miter lim="800000"/>
              <a:headEnd/>
              <a:tailEnd/>
            </a:ln>
          </p:spPr>
          <p:txBody>
            <a:bodyPr lIns="90000" tIns="46800" rIns="90000" bIns="46800" anchor="ctr">
              <a:spAutoFit/>
            </a:bodyPr>
            <a:lstStyle/>
            <a:p>
              <a:pPr algn="ctr" eaLnBrk="1" hangingPunct="1">
                <a:lnSpc>
                  <a:spcPts val="18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chemeClr val="tx1"/>
                  </a:solidFill>
                </a:rPr>
                <a:t>FEA</a:t>
              </a:r>
            </a:p>
          </p:txBody>
        </p:sp>
      </p:grpSp>
      <p:grpSp>
        <p:nvGrpSpPr>
          <p:cNvPr id="29" name="Group 9"/>
          <p:cNvGrpSpPr>
            <a:grpSpLocks/>
          </p:cNvGrpSpPr>
          <p:nvPr/>
        </p:nvGrpSpPr>
        <p:grpSpPr bwMode="auto">
          <a:xfrm>
            <a:off x="2438400" y="3875108"/>
            <a:ext cx="1444625" cy="388938"/>
            <a:chOff x="1536" y="2688"/>
            <a:chExt cx="910" cy="245"/>
          </a:xfrm>
        </p:grpSpPr>
        <p:sp>
          <p:nvSpPr>
            <p:cNvPr id="30" name="Oval 10"/>
            <p:cNvSpPr>
              <a:spLocks noChangeArrowheads="1"/>
            </p:cNvSpPr>
            <p:nvPr/>
          </p:nvSpPr>
          <p:spPr bwMode="auto">
            <a:xfrm>
              <a:off x="1536" y="2688"/>
              <a:ext cx="911" cy="246"/>
            </a:xfrm>
            <a:prstGeom prst="ellipse">
              <a:avLst/>
            </a:prstGeom>
            <a:solidFill>
              <a:srgbClr val="009999"/>
            </a:solidFill>
            <a:ln w="9525">
              <a:noFill/>
              <a:round/>
              <a:headEnd/>
              <a:tailEnd/>
            </a:ln>
          </p:spPr>
          <p:txBody>
            <a:bodyPr wrap="none" anchor="ctr"/>
            <a:lstStyle/>
            <a:p>
              <a:endParaRPr lang="it-IT" sz="2000"/>
            </a:p>
          </p:txBody>
        </p:sp>
        <p:sp>
          <p:nvSpPr>
            <p:cNvPr id="31" name="Text Box 11"/>
            <p:cNvSpPr txBox="1">
              <a:spLocks noChangeArrowheads="1"/>
            </p:cNvSpPr>
            <p:nvPr/>
          </p:nvSpPr>
          <p:spPr bwMode="auto">
            <a:xfrm>
              <a:off x="1671" y="2697"/>
              <a:ext cx="642" cy="229"/>
            </a:xfrm>
            <a:prstGeom prst="rect">
              <a:avLst/>
            </a:prstGeom>
            <a:noFill/>
            <a:ln w="9525">
              <a:noFill/>
              <a:miter lim="800000"/>
              <a:headEnd/>
              <a:tailEnd/>
            </a:ln>
          </p:spPr>
          <p:txBody>
            <a:bodyPr lIns="90000" tIns="46800" rIns="90000" bIns="46800" anchor="ctr">
              <a:spAutoFit/>
            </a:bodyPr>
            <a:lstStyle/>
            <a:p>
              <a:pPr algn="ctr" eaLnBrk="1" hangingPunct="1">
                <a:lnSpc>
                  <a:spcPts val="18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chemeClr val="tx1"/>
                  </a:solidFill>
                </a:rPr>
                <a:t>HPTDC</a:t>
              </a:r>
            </a:p>
          </p:txBody>
        </p:sp>
      </p:grpSp>
      <p:sp>
        <p:nvSpPr>
          <p:cNvPr id="32" name="Line 12"/>
          <p:cNvSpPr>
            <a:spLocks noChangeShapeType="1"/>
          </p:cNvSpPr>
          <p:nvPr/>
        </p:nvSpPr>
        <p:spPr bwMode="auto">
          <a:xfrm>
            <a:off x="3124200" y="2732108"/>
            <a:ext cx="1588" cy="381000"/>
          </a:xfrm>
          <a:prstGeom prst="line">
            <a:avLst/>
          </a:prstGeom>
          <a:noFill/>
          <a:ln w="76320">
            <a:solidFill>
              <a:srgbClr val="FF3399"/>
            </a:solidFill>
            <a:round/>
            <a:headEnd/>
            <a:tailEnd type="triangle" w="med" len="med"/>
          </a:ln>
        </p:spPr>
        <p:txBody>
          <a:bodyPr/>
          <a:lstStyle/>
          <a:p>
            <a:endParaRPr lang="en-SG"/>
          </a:p>
        </p:txBody>
      </p:sp>
      <p:sp>
        <p:nvSpPr>
          <p:cNvPr id="33" name="Line 13"/>
          <p:cNvSpPr>
            <a:spLocks noChangeShapeType="1"/>
          </p:cNvSpPr>
          <p:nvPr/>
        </p:nvSpPr>
        <p:spPr bwMode="auto">
          <a:xfrm>
            <a:off x="3124200" y="3494108"/>
            <a:ext cx="1588" cy="381000"/>
          </a:xfrm>
          <a:prstGeom prst="line">
            <a:avLst/>
          </a:prstGeom>
          <a:noFill/>
          <a:ln w="76320">
            <a:solidFill>
              <a:srgbClr val="FF3399"/>
            </a:solidFill>
            <a:round/>
            <a:headEnd/>
            <a:tailEnd type="triangle" w="med" len="med"/>
          </a:ln>
        </p:spPr>
        <p:txBody>
          <a:bodyPr/>
          <a:lstStyle/>
          <a:p>
            <a:endParaRPr lang="en-SG"/>
          </a:p>
        </p:txBody>
      </p:sp>
      <p:grpSp>
        <p:nvGrpSpPr>
          <p:cNvPr id="34" name="Group 14"/>
          <p:cNvGrpSpPr>
            <a:grpSpLocks/>
          </p:cNvGrpSpPr>
          <p:nvPr/>
        </p:nvGrpSpPr>
        <p:grpSpPr bwMode="auto">
          <a:xfrm>
            <a:off x="2743200" y="4262458"/>
            <a:ext cx="857250" cy="455613"/>
            <a:chOff x="1728" y="2932"/>
            <a:chExt cx="540" cy="287"/>
          </a:xfrm>
        </p:grpSpPr>
        <p:sp>
          <p:nvSpPr>
            <p:cNvPr id="35" name="AutoShape 15"/>
            <p:cNvSpPr>
              <a:spLocks noChangeArrowheads="1"/>
            </p:cNvSpPr>
            <p:nvPr/>
          </p:nvSpPr>
          <p:spPr bwMode="auto">
            <a:xfrm>
              <a:off x="1728" y="2932"/>
              <a:ext cx="541" cy="288"/>
            </a:xfrm>
            <a:prstGeom prst="roundRect">
              <a:avLst>
                <a:gd name="adj" fmla="val 347"/>
              </a:avLst>
            </a:prstGeom>
            <a:noFill/>
            <a:ln w="9525">
              <a:noFill/>
              <a:round/>
              <a:headEnd/>
              <a:tailEnd/>
            </a:ln>
          </p:spPr>
          <p:txBody>
            <a:bodyPr wrap="none" anchor="ctr"/>
            <a:lstStyle/>
            <a:p>
              <a:endParaRPr lang="it-IT" sz="2000"/>
            </a:p>
          </p:txBody>
        </p:sp>
        <p:sp>
          <p:nvSpPr>
            <p:cNvPr id="36" name="AutoShape 16"/>
            <p:cNvSpPr>
              <a:spLocks noChangeArrowheads="1"/>
            </p:cNvSpPr>
            <p:nvPr/>
          </p:nvSpPr>
          <p:spPr bwMode="auto">
            <a:xfrm>
              <a:off x="1728" y="2932"/>
              <a:ext cx="541" cy="288"/>
            </a:xfrm>
            <a:prstGeom prst="roundRect">
              <a:avLst>
                <a:gd name="adj" fmla="val 347"/>
              </a:avLst>
            </a:prstGeom>
            <a:noFill/>
            <a:ln w="9525">
              <a:noFill/>
              <a:round/>
              <a:headEnd/>
              <a:tailEnd/>
            </a:ln>
          </p:spPr>
          <p:txBody>
            <a:bodyPr wrap="none" lIns="90000" tIns="46800" rIns="90000" bIns="46800">
              <a:spAutoFit/>
            </a:bodyPr>
            <a:lstStyle/>
            <a:p>
              <a:pPr eaLnBrk="1" hangingPunct="1">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0000CC"/>
                  </a:solidFill>
                  <a:latin typeface="Comic Sans MS" pitchFamily="66" charset="0"/>
                </a:rPr>
                <a:t>TRM</a:t>
              </a:r>
            </a:p>
          </p:txBody>
        </p:sp>
      </p:grpSp>
      <p:sp>
        <p:nvSpPr>
          <p:cNvPr id="37" name="Text Box 17"/>
          <p:cNvSpPr txBox="1">
            <a:spLocks noChangeArrowheads="1"/>
          </p:cNvSpPr>
          <p:nvPr/>
        </p:nvSpPr>
        <p:spPr bwMode="auto">
          <a:xfrm>
            <a:off x="304800" y="4179908"/>
            <a:ext cx="1819275" cy="1393825"/>
          </a:xfrm>
          <a:prstGeom prst="rect">
            <a:avLst/>
          </a:prstGeom>
          <a:noFill/>
          <a:ln w="9525">
            <a:noFill/>
            <a:miter lim="800000"/>
            <a:headEnd/>
            <a:tailEnd/>
          </a:ln>
        </p:spPr>
        <p:txBody>
          <a:bodyPr lIns="90000" tIns="46800" rIns="90000" bIns="46800">
            <a:spAutoFit/>
          </a:bodyPr>
          <a:lstStyle/>
          <a:p>
            <a:pPr marL="339725" indent="-339725" eaLnBrk="1" hangingPunct="1">
              <a:spcBef>
                <a:spcPts val="350"/>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VME master</a:t>
            </a:r>
          </a:p>
          <a:p>
            <a:pPr marL="339725" indent="-339725" eaLnBrk="1" hangingPunct="1">
              <a:spcBef>
                <a:spcPts val="350"/>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TRM readout</a:t>
            </a:r>
          </a:p>
          <a:p>
            <a:pPr marL="339725" indent="-339725" eaLnBrk="1" hangingPunct="1">
              <a:spcBef>
                <a:spcPts val="350"/>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DAQ via DDL</a:t>
            </a:r>
          </a:p>
          <a:p>
            <a:pPr marL="339725" indent="-339725" eaLnBrk="1" hangingPunct="1">
              <a:spcBef>
                <a:spcPts val="350"/>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L0,L1,L2 via TTC</a:t>
            </a:r>
          </a:p>
          <a:p>
            <a:pPr marL="339725" indent="-339725" eaLnBrk="1" hangingPunct="1">
              <a:spcBef>
                <a:spcPts val="350"/>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Slow control</a:t>
            </a:r>
          </a:p>
        </p:txBody>
      </p:sp>
      <p:sp>
        <p:nvSpPr>
          <p:cNvPr id="38" name="AutoShape 18"/>
          <p:cNvSpPr>
            <a:spLocks noChangeArrowheads="1"/>
          </p:cNvSpPr>
          <p:nvPr/>
        </p:nvSpPr>
        <p:spPr bwMode="auto">
          <a:xfrm>
            <a:off x="381000" y="4189433"/>
            <a:ext cx="1598613" cy="1285875"/>
          </a:xfrm>
          <a:prstGeom prst="roundRect">
            <a:avLst>
              <a:gd name="adj" fmla="val 120"/>
            </a:avLst>
          </a:prstGeom>
          <a:noFill/>
          <a:ln w="28440">
            <a:solidFill>
              <a:srgbClr val="0000CC"/>
            </a:solidFill>
            <a:round/>
            <a:headEnd/>
            <a:tailEnd/>
          </a:ln>
        </p:spPr>
        <p:txBody>
          <a:bodyPr wrap="none" anchor="ctr"/>
          <a:lstStyle/>
          <a:p>
            <a:endParaRPr lang="it-IT" sz="2000"/>
          </a:p>
        </p:txBody>
      </p:sp>
      <p:grpSp>
        <p:nvGrpSpPr>
          <p:cNvPr id="39" name="Group 19"/>
          <p:cNvGrpSpPr>
            <a:grpSpLocks/>
          </p:cNvGrpSpPr>
          <p:nvPr/>
        </p:nvGrpSpPr>
        <p:grpSpPr bwMode="auto">
          <a:xfrm>
            <a:off x="609600" y="5459433"/>
            <a:ext cx="865188" cy="455613"/>
            <a:chOff x="384" y="3686"/>
            <a:chExt cx="545" cy="287"/>
          </a:xfrm>
        </p:grpSpPr>
        <p:sp>
          <p:nvSpPr>
            <p:cNvPr id="40" name="AutoShape 20"/>
            <p:cNvSpPr>
              <a:spLocks noChangeArrowheads="1"/>
            </p:cNvSpPr>
            <p:nvPr/>
          </p:nvSpPr>
          <p:spPr bwMode="auto">
            <a:xfrm>
              <a:off x="384" y="3686"/>
              <a:ext cx="546" cy="288"/>
            </a:xfrm>
            <a:prstGeom prst="roundRect">
              <a:avLst>
                <a:gd name="adj" fmla="val 347"/>
              </a:avLst>
            </a:prstGeom>
            <a:noFill/>
            <a:ln w="9525">
              <a:noFill/>
              <a:round/>
              <a:headEnd/>
              <a:tailEnd/>
            </a:ln>
          </p:spPr>
          <p:txBody>
            <a:bodyPr wrap="none" anchor="ctr"/>
            <a:lstStyle/>
            <a:p>
              <a:endParaRPr lang="it-IT" sz="2000"/>
            </a:p>
          </p:txBody>
        </p:sp>
        <p:sp>
          <p:nvSpPr>
            <p:cNvPr id="41" name="AutoShape 21"/>
            <p:cNvSpPr>
              <a:spLocks noChangeArrowheads="1"/>
            </p:cNvSpPr>
            <p:nvPr/>
          </p:nvSpPr>
          <p:spPr bwMode="auto">
            <a:xfrm>
              <a:off x="384" y="3686"/>
              <a:ext cx="546" cy="288"/>
            </a:xfrm>
            <a:prstGeom prst="roundRect">
              <a:avLst>
                <a:gd name="adj" fmla="val 347"/>
              </a:avLst>
            </a:prstGeom>
            <a:noFill/>
            <a:ln w="9525">
              <a:noFill/>
              <a:round/>
              <a:headEnd/>
              <a:tailEnd/>
            </a:ln>
          </p:spPr>
          <p:txBody>
            <a:bodyPr wrap="none" lIns="90000" tIns="46800" rIns="90000" bIns="46800">
              <a:spAutoFit/>
            </a:bodyPr>
            <a:lstStyle/>
            <a:p>
              <a:pPr eaLnBrk="1" hangingPunct="1">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0000CC"/>
                  </a:solidFill>
                  <a:latin typeface="Comic Sans MS" pitchFamily="66" charset="0"/>
                </a:rPr>
                <a:t>DRM</a:t>
              </a:r>
            </a:p>
          </p:txBody>
        </p:sp>
      </p:grpSp>
      <p:sp>
        <p:nvSpPr>
          <p:cNvPr id="42" name="AutoShape 22"/>
          <p:cNvSpPr>
            <a:spLocks noChangeArrowheads="1"/>
          </p:cNvSpPr>
          <p:nvPr/>
        </p:nvSpPr>
        <p:spPr bwMode="auto">
          <a:xfrm>
            <a:off x="2362200" y="3875108"/>
            <a:ext cx="1600200" cy="381000"/>
          </a:xfrm>
          <a:prstGeom prst="roundRect">
            <a:avLst>
              <a:gd name="adj" fmla="val 417"/>
            </a:avLst>
          </a:prstGeom>
          <a:noFill/>
          <a:ln w="28440">
            <a:solidFill>
              <a:srgbClr val="0000CC"/>
            </a:solidFill>
            <a:round/>
            <a:headEnd/>
            <a:tailEnd/>
          </a:ln>
        </p:spPr>
        <p:txBody>
          <a:bodyPr wrap="none" anchor="ctr"/>
          <a:lstStyle/>
          <a:p>
            <a:endParaRPr lang="it-IT" sz="2000"/>
          </a:p>
        </p:txBody>
      </p:sp>
      <p:grpSp>
        <p:nvGrpSpPr>
          <p:cNvPr id="43" name="Group 23"/>
          <p:cNvGrpSpPr>
            <a:grpSpLocks/>
          </p:cNvGrpSpPr>
          <p:nvPr/>
        </p:nvGrpSpPr>
        <p:grpSpPr bwMode="auto">
          <a:xfrm>
            <a:off x="4495800" y="5341958"/>
            <a:ext cx="830263" cy="455613"/>
            <a:chOff x="2832" y="3612"/>
            <a:chExt cx="523" cy="287"/>
          </a:xfrm>
        </p:grpSpPr>
        <p:sp>
          <p:nvSpPr>
            <p:cNvPr id="44" name="AutoShape 24"/>
            <p:cNvSpPr>
              <a:spLocks noChangeArrowheads="1"/>
            </p:cNvSpPr>
            <p:nvPr/>
          </p:nvSpPr>
          <p:spPr bwMode="auto">
            <a:xfrm>
              <a:off x="2832" y="3612"/>
              <a:ext cx="524" cy="288"/>
            </a:xfrm>
            <a:prstGeom prst="roundRect">
              <a:avLst>
                <a:gd name="adj" fmla="val 347"/>
              </a:avLst>
            </a:prstGeom>
            <a:noFill/>
            <a:ln w="9525">
              <a:noFill/>
              <a:round/>
              <a:headEnd/>
              <a:tailEnd/>
            </a:ln>
          </p:spPr>
          <p:txBody>
            <a:bodyPr wrap="none" anchor="ctr"/>
            <a:lstStyle/>
            <a:p>
              <a:endParaRPr lang="it-IT" sz="2000"/>
            </a:p>
          </p:txBody>
        </p:sp>
        <p:sp>
          <p:nvSpPr>
            <p:cNvPr id="45" name="AutoShape 25"/>
            <p:cNvSpPr>
              <a:spLocks noChangeArrowheads="1"/>
            </p:cNvSpPr>
            <p:nvPr/>
          </p:nvSpPr>
          <p:spPr bwMode="auto">
            <a:xfrm>
              <a:off x="2832" y="3612"/>
              <a:ext cx="524" cy="288"/>
            </a:xfrm>
            <a:prstGeom prst="roundRect">
              <a:avLst>
                <a:gd name="adj" fmla="val 347"/>
              </a:avLst>
            </a:prstGeom>
            <a:noFill/>
            <a:ln w="9525">
              <a:noFill/>
              <a:round/>
              <a:headEnd/>
              <a:tailEnd/>
            </a:ln>
          </p:spPr>
          <p:txBody>
            <a:bodyPr wrap="none" lIns="90000" tIns="46800" rIns="90000" bIns="46800">
              <a:spAutoFit/>
            </a:bodyPr>
            <a:lstStyle/>
            <a:p>
              <a:pPr eaLnBrk="1" hangingPunct="1">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0000CC"/>
                  </a:solidFill>
                  <a:latin typeface="Comic Sans MS" pitchFamily="66" charset="0"/>
                </a:rPr>
                <a:t>LTM</a:t>
              </a:r>
            </a:p>
          </p:txBody>
        </p:sp>
      </p:grpSp>
      <p:grpSp>
        <p:nvGrpSpPr>
          <p:cNvPr id="46" name="Group 26"/>
          <p:cNvGrpSpPr>
            <a:grpSpLocks/>
          </p:cNvGrpSpPr>
          <p:nvPr/>
        </p:nvGrpSpPr>
        <p:grpSpPr bwMode="auto">
          <a:xfrm>
            <a:off x="7086600" y="5176858"/>
            <a:ext cx="1020763" cy="455613"/>
            <a:chOff x="4464" y="3508"/>
            <a:chExt cx="643" cy="287"/>
          </a:xfrm>
        </p:grpSpPr>
        <p:sp>
          <p:nvSpPr>
            <p:cNvPr id="47" name="AutoShape 27"/>
            <p:cNvSpPr>
              <a:spLocks noChangeArrowheads="1"/>
            </p:cNvSpPr>
            <p:nvPr/>
          </p:nvSpPr>
          <p:spPr bwMode="auto">
            <a:xfrm>
              <a:off x="4464" y="3508"/>
              <a:ext cx="644" cy="288"/>
            </a:xfrm>
            <a:prstGeom prst="roundRect">
              <a:avLst>
                <a:gd name="adj" fmla="val 347"/>
              </a:avLst>
            </a:prstGeom>
            <a:noFill/>
            <a:ln w="9525">
              <a:noFill/>
              <a:round/>
              <a:headEnd/>
              <a:tailEnd/>
            </a:ln>
          </p:spPr>
          <p:txBody>
            <a:bodyPr wrap="none" anchor="ctr"/>
            <a:lstStyle/>
            <a:p>
              <a:endParaRPr lang="it-IT" sz="2000"/>
            </a:p>
          </p:txBody>
        </p:sp>
        <p:sp>
          <p:nvSpPr>
            <p:cNvPr id="48" name="AutoShape 28"/>
            <p:cNvSpPr>
              <a:spLocks noChangeArrowheads="1"/>
            </p:cNvSpPr>
            <p:nvPr/>
          </p:nvSpPr>
          <p:spPr bwMode="auto">
            <a:xfrm>
              <a:off x="4464" y="3508"/>
              <a:ext cx="644" cy="288"/>
            </a:xfrm>
            <a:prstGeom prst="roundRect">
              <a:avLst>
                <a:gd name="adj" fmla="val 347"/>
              </a:avLst>
            </a:prstGeom>
            <a:noFill/>
            <a:ln w="9525">
              <a:noFill/>
              <a:round/>
              <a:headEnd/>
              <a:tailEnd/>
            </a:ln>
          </p:spPr>
          <p:txBody>
            <a:bodyPr wrap="none" lIns="90000" tIns="46800" rIns="90000" bIns="46800">
              <a:spAutoFit/>
            </a:bodyPr>
            <a:lstStyle/>
            <a:p>
              <a:pPr eaLnBrk="1" hangingPunct="1">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0000CC"/>
                  </a:solidFill>
                  <a:latin typeface="Comic Sans MS" pitchFamily="66" charset="0"/>
                </a:rPr>
                <a:t>CPDM</a:t>
              </a:r>
            </a:p>
          </p:txBody>
        </p:sp>
      </p:grpSp>
      <p:sp>
        <p:nvSpPr>
          <p:cNvPr id="49" name="AutoShape 29"/>
          <p:cNvSpPr>
            <a:spLocks noChangeArrowheads="1"/>
          </p:cNvSpPr>
          <p:nvPr/>
        </p:nvSpPr>
        <p:spPr bwMode="auto">
          <a:xfrm>
            <a:off x="6934200" y="4408508"/>
            <a:ext cx="1600200" cy="838200"/>
          </a:xfrm>
          <a:prstGeom prst="roundRect">
            <a:avLst>
              <a:gd name="adj" fmla="val 185"/>
            </a:avLst>
          </a:prstGeom>
          <a:noFill/>
          <a:ln w="28440">
            <a:solidFill>
              <a:srgbClr val="0000CC"/>
            </a:solidFill>
            <a:round/>
            <a:headEnd/>
            <a:tailEnd/>
          </a:ln>
        </p:spPr>
        <p:txBody>
          <a:bodyPr wrap="none" anchor="ctr"/>
          <a:lstStyle/>
          <a:p>
            <a:endParaRPr lang="it-IT" sz="2000"/>
          </a:p>
        </p:txBody>
      </p:sp>
      <p:sp>
        <p:nvSpPr>
          <p:cNvPr id="50" name="Text Box 30"/>
          <p:cNvSpPr txBox="1">
            <a:spLocks noChangeArrowheads="1"/>
          </p:cNvSpPr>
          <p:nvPr/>
        </p:nvSpPr>
        <p:spPr bwMode="auto">
          <a:xfrm>
            <a:off x="6858000" y="4484708"/>
            <a:ext cx="1828800" cy="688975"/>
          </a:xfrm>
          <a:prstGeom prst="rect">
            <a:avLst/>
          </a:prstGeom>
          <a:noFill/>
          <a:ln w="9525">
            <a:noFill/>
            <a:miter lim="800000"/>
            <a:headEnd/>
            <a:tailEnd/>
          </a:ln>
        </p:spPr>
        <p:txBody>
          <a:bodyPr lIns="90000" tIns="46800" rIns="90000" bIns="46800">
            <a:spAutoFit/>
          </a:bodyPr>
          <a:lstStyle/>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Pulser to MRPC</a:t>
            </a:r>
          </a:p>
          <a:p>
            <a:pPr marL="339725" indent="-339725" eaLnBrk="1" hangingPunct="1">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Clock distribution</a:t>
            </a:r>
          </a:p>
        </p:txBody>
      </p:sp>
      <p:sp>
        <p:nvSpPr>
          <p:cNvPr id="51" name="Text Box 31"/>
          <p:cNvSpPr txBox="1">
            <a:spLocks noChangeArrowheads="1"/>
          </p:cNvSpPr>
          <p:nvPr/>
        </p:nvSpPr>
        <p:spPr bwMode="auto">
          <a:xfrm>
            <a:off x="3886200" y="4484708"/>
            <a:ext cx="2667000" cy="1012825"/>
          </a:xfrm>
          <a:prstGeom prst="rect">
            <a:avLst/>
          </a:prstGeom>
          <a:noFill/>
          <a:ln w="9525">
            <a:noFill/>
            <a:miter lim="800000"/>
            <a:headEnd/>
            <a:tailEnd/>
          </a:ln>
        </p:spPr>
        <p:txBody>
          <a:bodyPr lIns="90000" tIns="46800" rIns="90000" bIns="46800">
            <a:spAutoFit/>
          </a:bodyPr>
          <a:lstStyle/>
          <a:p>
            <a:pPr marL="339725" indent="-339725" eaLnBrk="1" hangingPunct="1">
              <a:lnSpc>
                <a:spcPct val="49000"/>
              </a:lnSpc>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FEA LV monitor</a:t>
            </a:r>
          </a:p>
          <a:p>
            <a:pPr marL="339725" indent="-339725" eaLnBrk="1" hangingPunct="1">
              <a:lnSpc>
                <a:spcPct val="49000"/>
              </a:lnSpc>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FEA thresh. set and monitor</a:t>
            </a:r>
          </a:p>
          <a:p>
            <a:pPr marL="339725" indent="-339725" eaLnBrk="1" hangingPunct="1">
              <a:lnSpc>
                <a:spcPct val="49000"/>
              </a:lnSpc>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FEAC temperature monitor</a:t>
            </a:r>
          </a:p>
          <a:p>
            <a:pPr marL="339725" indent="-339725" eaLnBrk="1" hangingPunct="1">
              <a:lnSpc>
                <a:spcPct val="49000"/>
              </a:lnSpc>
              <a:spcBef>
                <a:spcPts val="875"/>
              </a:spcBef>
              <a:buClr>
                <a:srgbClr val="000000"/>
              </a:buClr>
              <a:buSzPct val="100000"/>
              <a:buFont typeface="Arial" pitchFamily="34" charse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400" b="1">
                <a:solidFill>
                  <a:schemeClr val="tx1"/>
                </a:solidFill>
                <a:latin typeface="Comic Sans MS" pitchFamily="66" charset="0"/>
              </a:rPr>
              <a:t>FEA OR signals to CTTM</a:t>
            </a:r>
          </a:p>
        </p:txBody>
      </p:sp>
      <p:sp>
        <p:nvSpPr>
          <p:cNvPr id="52" name="AutoShape 32"/>
          <p:cNvSpPr>
            <a:spLocks noChangeArrowheads="1"/>
          </p:cNvSpPr>
          <p:nvPr/>
        </p:nvSpPr>
        <p:spPr bwMode="auto">
          <a:xfrm>
            <a:off x="3886200" y="4408508"/>
            <a:ext cx="2414588" cy="1004888"/>
          </a:xfrm>
          <a:prstGeom prst="roundRect">
            <a:avLst>
              <a:gd name="adj" fmla="val 157"/>
            </a:avLst>
          </a:prstGeom>
          <a:noFill/>
          <a:ln w="28440">
            <a:solidFill>
              <a:srgbClr val="0000CC"/>
            </a:solidFill>
            <a:round/>
            <a:headEnd/>
            <a:tailEnd/>
          </a:ln>
        </p:spPr>
        <p:txBody>
          <a:bodyPr wrap="none" anchor="ctr"/>
          <a:lstStyle/>
          <a:p>
            <a:endParaRPr lang="it-IT" sz="2000"/>
          </a:p>
        </p:txBody>
      </p:sp>
      <p:sp>
        <p:nvSpPr>
          <p:cNvPr id="53" name="Line 33"/>
          <p:cNvSpPr>
            <a:spLocks noChangeShapeType="1"/>
          </p:cNvSpPr>
          <p:nvPr/>
        </p:nvSpPr>
        <p:spPr bwMode="auto">
          <a:xfrm flipH="1">
            <a:off x="6702425" y="4941908"/>
            <a:ext cx="234950" cy="1588"/>
          </a:xfrm>
          <a:prstGeom prst="line">
            <a:avLst/>
          </a:prstGeom>
          <a:noFill/>
          <a:ln w="28440">
            <a:solidFill>
              <a:srgbClr val="FF3399"/>
            </a:solidFill>
            <a:round/>
            <a:headEnd/>
            <a:tailEnd/>
          </a:ln>
        </p:spPr>
        <p:txBody>
          <a:bodyPr/>
          <a:lstStyle/>
          <a:p>
            <a:endParaRPr lang="en-SG"/>
          </a:p>
        </p:txBody>
      </p:sp>
      <p:sp>
        <p:nvSpPr>
          <p:cNvPr id="54" name="Line 34"/>
          <p:cNvSpPr>
            <a:spLocks noChangeShapeType="1"/>
          </p:cNvSpPr>
          <p:nvPr/>
        </p:nvSpPr>
        <p:spPr bwMode="auto">
          <a:xfrm>
            <a:off x="6705600" y="4941908"/>
            <a:ext cx="1588" cy="762000"/>
          </a:xfrm>
          <a:prstGeom prst="line">
            <a:avLst/>
          </a:prstGeom>
          <a:noFill/>
          <a:ln w="28440">
            <a:solidFill>
              <a:srgbClr val="FF3399"/>
            </a:solidFill>
            <a:round/>
            <a:headEnd/>
            <a:tailEnd/>
          </a:ln>
        </p:spPr>
        <p:txBody>
          <a:bodyPr/>
          <a:lstStyle/>
          <a:p>
            <a:endParaRPr lang="en-SG"/>
          </a:p>
        </p:txBody>
      </p:sp>
      <p:sp>
        <p:nvSpPr>
          <p:cNvPr id="55" name="Line 35"/>
          <p:cNvSpPr>
            <a:spLocks noChangeShapeType="1"/>
          </p:cNvSpPr>
          <p:nvPr/>
        </p:nvSpPr>
        <p:spPr bwMode="auto">
          <a:xfrm flipV="1">
            <a:off x="1676400" y="5472133"/>
            <a:ext cx="1588" cy="234950"/>
          </a:xfrm>
          <a:prstGeom prst="line">
            <a:avLst/>
          </a:prstGeom>
          <a:noFill/>
          <a:ln w="28440">
            <a:solidFill>
              <a:srgbClr val="FF3399"/>
            </a:solidFill>
            <a:round/>
            <a:headEnd/>
            <a:tailEnd type="triangle" w="med" len="med"/>
          </a:ln>
        </p:spPr>
        <p:txBody>
          <a:bodyPr/>
          <a:lstStyle/>
          <a:p>
            <a:endParaRPr lang="en-SG"/>
          </a:p>
        </p:txBody>
      </p:sp>
      <p:sp>
        <p:nvSpPr>
          <p:cNvPr id="56" name="Line 36"/>
          <p:cNvSpPr>
            <a:spLocks noChangeShapeType="1"/>
          </p:cNvSpPr>
          <p:nvPr/>
        </p:nvSpPr>
        <p:spPr bwMode="auto">
          <a:xfrm flipV="1">
            <a:off x="6248400" y="5319733"/>
            <a:ext cx="1588" cy="387350"/>
          </a:xfrm>
          <a:prstGeom prst="line">
            <a:avLst/>
          </a:prstGeom>
          <a:noFill/>
          <a:ln w="28440">
            <a:solidFill>
              <a:srgbClr val="FF3399"/>
            </a:solidFill>
            <a:round/>
            <a:headEnd/>
            <a:tailEnd type="triangle" w="med" len="med"/>
          </a:ln>
        </p:spPr>
        <p:txBody>
          <a:bodyPr/>
          <a:lstStyle/>
          <a:p>
            <a:endParaRPr lang="en-SG"/>
          </a:p>
        </p:txBody>
      </p:sp>
      <p:pic>
        <p:nvPicPr>
          <p:cNvPr id="57" name="Picture 37"/>
          <p:cNvPicPr>
            <a:picLocks noChangeAspect="1" noChangeArrowheads="1"/>
          </p:cNvPicPr>
          <p:nvPr/>
        </p:nvPicPr>
        <p:blipFill>
          <a:blip r:embed="rId2" cstate="screen"/>
          <a:srcRect/>
          <a:stretch>
            <a:fillRect/>
          </a:stretch>
        </p:blipFill>
        <p:spPr bwMode="auto">
          <a:xfrm>
            <a:off x="5988050" y="750908"/>
            <a:ext cx="3048000" cy="2286000"/>
          </a:xfrm>
          <a:prstGeom prst="rect">
            <a:avLst/>
          </a:prstGeom>
          <a:noFill/>
          <a:ln w="9525">
            <a:noFill/>
            <a:miter lim="800000"/>
            <a:headEnd/>
            <a:tailEnd/>
          </a:ln>
        </p:spPr>
      </p:pic>
      <p:pic>
        <p:nvPicPr>
          <p:cNvPr id="58" name="Picture 38"/>
          <p:cNvPicPr>
            <a:picLocks noChangeAspect="1" noChangeArrowheads="1"/>
          </p:cNvPicPr>
          <p:nvPr/>
        </p:nvPicPr>
        <p:blipFill>
          <a:blip r:embed="rId3" cstate="screen"/>
          <a:srcRect/>
          <a:stretch>
            <a:fillRect/>
          </a:stretch>
        </p:blipFill>
        <p:spPr bwMode="auto">
          <a:xfrm>
            <a:off x="4038600" y="3113108"/>
            <a:ext cx="2362200" cy="1249363"/>
          </a:xfrm>
          <a:prstGeom prst="rect">
            <a:avLst/>
          </a:prstGeom>
          <a:noFill/>
          <a:ln w="9525">
            <a:noFill/>
            <a:miter lim="800000"/>
            <a:headEnd/>
            <a:tailEnd/>
          </a:ln>
        </p:spPr>
      </p:pic>
      <p:pic>
        <p:nvPicPr>
          <p:cNvPr id="59" name="Picture 39"/>
          <p:cNvPicPr>
            <a:picLocks noChangeAspect="1" noChangeArrowheads="1"/>
          </p:cNvPicPr>
          <p:nvPr/>
        </p:nvPicPr>
        <p:blipFill>
          <a:blip r:embed="rId4" cstate="screen"/>
          <a:srcRect/>
          <a:stretch>
            <a:fillRect/>
          </a:stretch>
        </p:blipFill>
        <p:spPr bwMode="auto">
          <a:xfrm>
            <a:off x="6705600" y="3113108"/>
            <a:ext cx="2209800" cy="1270000"/>
          </a:xfrm>
          <a:prstGeom prst="rect">
            <a:avLst/>
          </a:prstGeom>
          <a:noFill/>
          <a:ln w="9525">
            <a:noFill/>
            <a:miter lim="800000"/>
            <a:headEnd/>
            <a:tailEnd/>
          </a:ln>
        </p:spPr>
      </p:pic>
      <p:sp>
        <p:nvSpPr>
          <p:cNvPr id="60" name="Line 40"/>
          <p:cNvSpPr>
            <a:spLocks noChangeShapeType="1"/>
          </p:cNvSpPr>
          <p:nvPr/>
        </p:nvSpPr>
        <p:spPr bwMode="auto">
          <a:xfrm flipH="1" flipV="1">
            <a:off x="3730625" y="3414733"/>
            <a:ext cx="1301750" cy="996950"/>
          </a:xfrm>
          <a:prstGeom prst="line">
            <a:avLst/>
          </a:prstGeom>
          <a:noFill/>
          <a:ln w="28440">
            <a:solidFill>
              <a:srgbClr val="FF3399"/>
            </a:solidFill>
            <a:round/>
            <a:headEnd/>
            <a:tailEnd type="triangle" w="med" len="med"/>
          </a:ln>
        </p:spPr>
        <p:txBody>
          <a:bodyPr/>
          <a:lstStyle/>
          <a:p>
            <a:endParaRPr lang="en-SG"/>
          </a:p>
        </p:txBody>
      </p:sp>
      <p:sp>
        <p:nvSpPr>
          <p:cNvPr id="61" name="Line 41"/>
          <p:cNvSpPr>
            <a:spLocks noChangeShapeType="1"/>
          </p:cNvSpPr>
          <p:nvPr/>
        </p:nvSpPr>
        <p:spPr bwMode="auto">
          <a:xfrm flipH="1" flipV="1">
            <a:off x="3806825" y="2576533"/>
            <a:ext cx="3130550" cy="2063750"/>
          </a:xfrm>
          <a:prstGeom prst="line">
            <a:avLst/>
          </a:prstGeom>
          <a:noFill/>
          <a:ln w="28440">
            <a:solidFill>
              <a:srgbClr val="FF3399"/>
            </a:solidFill>
            <a:round/>
            <a:headEnd/>
            <a:tailEnd type="triangle" w="med" len="med"/>
          </a:ln>
        </p:spPr>
        <p:txBody>
          <a:bodyPr/>
          <a:lstStyle/>
          <a:p>
            <a:endParaRPr lang="en-SG"/>
          </a:p>
        </p:txBody>
      </p:sp>
      <p:grpSp>
        <p:nvGrpSpPr>
          <p:cNvPr id="62" name="Group 42"/>
          <p:cNvGrpSpPr>
            <a:grpSpLocks/>
          </p:cNvGrpSpPr>
          <p:nvPr/>
        </p:nvGrpSpPr>
        <p:grpSpPr bwMode="auto">
          <a:xfrm>
            <a:off x="2000250" y="4608533"/>
            <a:ext cx="1425575" cy="1749425"/>
            <a:chOff x="1260" y="3150"/>
            <a:chExt cx="898" cy="1102"/>
          </a:xfrm>
        </p:grpSpPr>
        <p:pic>
          <p:nvPicPr>
            <p:cNvPr id="63" name="Picture 43"/>
            <p:cNvPicPr>
              <a:picLocks noChangeAspect="1" noChangeArrowheads="1"/>
            </p:cNvPicPr>
            <p:nvPr/>
          </p:nvPicPr>
          <p:blipFill>
            <a:blip r:embed="rId5" cstate="screen"/>
            <a:srcRect/>
            <a:stretch>
              <a:fillRect/>
            </a:stretch>
          </p:blipFill>
          <p:spPr bwMode="auto">
            <a:xfrm>
              <a:off x="1260" y="3150"/>
              <a:ext cx="899" cy="1103"/>
            </a:xfrm>
            <a:prstGeom prst="rect">
              <a:avLst/>
            </a:prstGeom>
            <a:noFill/>
            <a:ln w="9525">
              <a:noFill/>
              <a:miter lim="800000"/>
              <a:headEnd/>
              <a:tailEnd/>
            </a:ln>
          </p:spPr>
        </p:pic>
      </p:grpSp>
      <p:sp>
        <p:nvSpPr>
          <p:cNvPr id="64" name="Line 44"/>
          <p:cNvSpPr>
            <a:spLocks noChangeShapeType="1"/>
          </p:cNvSpPr>
          <p:nvPr/>
        </p:nvSpPr>
        <p:spPr bwMode="auto">
          <a:xfrm flipV="1">
            <a:off x="3581400" y="4252933"/>
            <a:ext cx="1588" cy="1454150"/>
          </a:xfrm>
          <a:prstGeom prst="line">
            <a:avLst/>
          </a:prstGeom>
          <a:noFill/>
          <a:ln w="28440">
            <a:solidFill>
              <a:srgbClr val="FF3399"/>
            </a:solidFill>
            <a:round/>
            <a:headEnd/>
            <a:tailEnd type="triangle" w="med" len="med"/>
          </a:ln>
        </p:spPr>
        <p:txBody>
          <a:bodyPr/>
          <a:lstStyle/>
          <a:p>
            <a:endParaRPr lang="en-SG"/>
          </a:p>
        </p:txBody>
      </p:sp>
      <p:sp>
        <p:nvSpPr>
          <p:cNvPr id="65" name="Line 45"/>
          <p:cNvSpPr>
            <a:spLocks noChangeShapeType="1"/>
          </p:cNvSpPr>
          <p:nvPr/>
        </p:nvSpPr>
        <p:spPr bwMode="auto">
          <a:xfrm flipH="1">
            <a:off x="1673225" y="5703908"/>
            <a:ext cx="5035550" cy="1588"/>
          </a:xfrm>
          <a:prstGeom prst="line">
            <a:avLst/>
          </a:prstGeom>
          <a:noFill/>
          <a:ln w="28440">
            <a:solidFill>
              <a:srgbClr val="FF3399"/>
            </a:solidFill>
            <a:round/>
            <a:headEnd/>
            <a:tailEnd/>
          </a:ln>
        </p:spPr>
        <p:txBody>
          <a:bodyPr/>
          <a:lstStyle/>
          <a:p>
            <a:endParaRPr lang="en-SG"/>
          </a:p>
        </p:txBody>
      </p:sp>
      <p:pic>
        <p:nvPicPr>
          <p:cNvPr id="66" name="Picture 46"/>
          <p:cNvPicPr>
            <a:picLocks noChangeAspect="1" noChangeArrowheads="1"/>
          </p:cNvPicPr>
          <p:nvPr/>
        </p:nvPicPr>
        <p:blipFill>
          <a:blip r:embed="rId6" cstate="screen"/>
          <a:srcRect/>
          <a:stretch>
            <a:fillRect/>
          </a:stretch>
        </p:blipFill>
        <p:spPr bwMode="auto">
          <a:xfrm>
            <a:off x="228600" y="1131908"/>
            <a:ext cx="1560513" cy="2895600"/>
          </a:xfrm>
          <a:prstGeom prst="rect">
            <a:avLst/>
          </a:prstGeom>
          <a:noFill/>
          <a:ln w="9525">
            <a:noFill/>
            <a:miter lim="800000"/>
            <a:headEnd/>
            <a:tailEnd/>
          </a:ln>
        </p:spPr>
      </p:pic>
      <p:sp>
        <p:nvSpPr>
          <p:cNvPr id="68" name="Line 48"/>
          <p:cNvSpPr>
            <a:spLocks noChangeShapeType="1"/>
          </p:cNvSpPr>
          <p:nvPr/>
        </p:nvSpPr>
        <p:spPr bwMode="auto">
          <a:xfrm flipV="1">
            <a:off x="1979613" y="4252933"/>
            <a:ext cx="687387" cy="587375"/>
          </a:xfrm>
          <a:prstGeom prst="line">
            <a:avLst/>
          </a:prstGeom>
          <a:noFill/>
          <a:ln w="76320">
            <a:solidFill>
              <a:srgbClr val="FF3399"/>
            </a:solidFill>
            <a:round/>
            <a:headEnd type="triangle" w="med" len="med"/>
            <a:tailEnd type="triangle" w="med" len="med"/>
          </a:ln>
        </p:spPr>
        <p:txBody>
          <a:bodyPr/>
          <a:lstStyle/>
          <a:p>
            <a:endParaRPr lang="en-SG"/>
          </a:p>
        </p:txBody>
      </p:sp>
      <p:sp>
        <p:nvSpPr>
          <p:cNvPr id="70" name="Footer Placeholder 3"/>
          <p:cNvSpPr>
            <a:spLocks noGrp="1"/>
          </p:cNvSpPr>
          <p:nvPr>
            <p:ph type="ftr" sz="quarter" idx="11"/>
          </p:nvPr>
        </p:nvSpPr>
        <p:spPr>
          <a:xfrm>
            <a:off x="23750" y="6465600"/>
            <a:ext cx="8640000" cy="360000"/>
          </a:xfrm>
        </p:spPr>
        <p:txBody>
          <a:bodyPr/>
          <a:lstStyle/>
          <a:p>
            <a:r>
              <a:rPr lang="en-SG" dirty="0" smtClean="0"/>
              <a:t>B.Satyanarayana                               HEP Seminar                               8th March 2010                              A summary of RPC2010</a:t>
            </a:r>
            <a:endParaRPr lang="en-SG"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dirty="0"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63</a:t>
            </a:fld>
            <a:endParaRPr lang="en-SG" dirty="0"/>
          </a:p>
        </p:txBody>
      </p:sp>
      <p:sp>
        <p:nvSpPr>
          <p:cNvPr id="6" name="Text Box 1"/>
          <p:cNvSpPr txBox="1">
            <a:spLocks noChangeArrowheads="1"/>
          </p:cNvSpPr>
          <p:nvPr/>
        </p:nvSpPr>
        <p:spPr bwMode="auto">
          <a:xfrm>
            <a:off x="71438" y="4624388"/>
            <a:ext cx="4786312" cy="1828800"/>
          </a:xfrm>
          <a:prstGeom prst="rect">
            <a:avLst/>
          </a:prstGeom>
          <a:noFill/>
          <a:ln w="9525">
            <a:noFill/>
            <a:miter lim="800000"/>
            <a:headEnd/>
            <a:tailEnd/>
          </a:ln>
        </p:spPr>
        <p:txBody>
          <a:bodyPr lIns="0" tIns="0" rIns="0" bIns="0">
            <a:spAutoFit/>
          </a:bodyPr>
          <a:lstStyle/>
          <a:p>
            <a:pPr eaLnBrk="1" hangingPunct="1">
              <a:lnSpc>
                <a:spcPts val="23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chemeClr val="tx1"/>
                </a:solidFill>
              </a:rPr>
              <a:t>distance between the hit pads on the opposite sectors </a:t>
            </a:r>
          </a:p>
          <a:p>
            <a:pPr eaLnBrk="1" hangingPunct="1">
              <a:lnSpc>
                <a:spcPts val="14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solidFill>
                <a:schemeClr val="tx1"/>
              </a:solidFill>
            </a:endParaRPr>
          </a:p>
          <a:p>
            <a:pPr algn="ctr" eaLnBrk="1" hangingPunct="1">
              <a:lnSpc>
                <a:spcPts val="14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chemeClr val="tx1"/>
                </a:solidFill>
              </a:rPr>
              <a:t>vs </a:t>
            </a:r>
          </a:p>
          <a:p>
            <a:pPr algn="ctr" eaLnBrk="1" hangingPunct="1">
              <a:lnSpc>
                <a:spcPts val="14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solidFill>
                <a:schemeClr val="tx1"/>
              </a:solidFill>
            </a:endParaRPr>
          </a:p>
          <a:p>
            <a:pPr eaLnBrk="1" hangingPunct="1">
              <a:lnSpc>
                <a:spcPts val="20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chemeClr val="tx1"/>
                </a:solidFill>
              </a:rPr>
              <a:t>difference between the hit times</a:t>
            </a:r>
            <a:r>
              <a:rPr lang="en-GB" sz="2400">
                <a:solidFill>
                  <a:schemeClr val="tx1"/>
                </a:solidFill>
                <a:latin typeface="Book Antiqua" pitchFamily="18" charset="0"/>
              </a:rPr>
              <a:t> </a:t>
            </a:r>
          </a:p>
          <a:p>
            <a:pPr eaLnBrk="1" hangingPunct="1">
              <a:lnSpc>
                <a:spcPts val="18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solidFill>
                <a:schemeClr val="tx1"/>
              </a:solidFill>
              <a:latin typeface="OpenSymbol" charset="0"/>
            </a:endParaRPr>
          </a:p>
          <a:p>
            <a:pPr eaLnBrk="1" hangingPunct="1">
              <a:lnSpc>
                <a:spcPts val="18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solidFill>
                <a:schemeClr val="tx1"/>
              </a:solidFill>
              <a:latin typeface="OpenSymbol" charset="0"/>
            </a:endParaRPr>
          </a:p>
        </p:txBody>
      </p:sp>
      <p:sp>
        <p:nvSpPr>
          <p:cNvPr id="7" name="Text Box 5"/>
          <p:cNvSpPr txBox="1">
            <a:spLocks noChangeArrowheads="1"/>
          </p:cNvSpPr>
          <p:nvPr/>
        </p:nvSpPr>
        <p:spPr bwMode="auto">
          <a:xfrm>
            <a:off x="5143500" y="4854575"/>
            <a:ext cx="4643438" cy="914400"/>
          </a:xfrm>
          <a:prstGeom prst="rect">
            <a:avLst/>
          </a:prstGeom>
          <a:noFill/>
          <a:ln w="9525">
            <a:noFill/>
            <a:miter lim="800000"/>
            <a:headEnd/>
            <a:tailEnd/>
          </a:ln>
        </p:spPr>
        <p:txBody>
          <a:bodyPr lIns="0" tIns="0" rIns="0" bIns="0">
            <a:spAutoFit/>
          </a:bodyPr>
          <a:lstStyle/>
          <a:p>
            <a:pPr eaLnBrk="1" hangingPunct="1">
              <a:lnSpc>
                <a:spcPts val="24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chemeClr val="tx1"/>
                </a:solidFill>
              </a:rPr>
              <a:t>correlation between the </a:t>
            </a:r>
          </a:p>
          <a:p>
            <a:pPr eaLnBrk="1" hangingPunct="1">
              <a:lnSpc>
                <a:spcPts val="24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chemeClr val="tx1"/>
                </a:solidFill>
              </a:rPr>
              <a:t>time-of-flight </a:t>
            </a:r>
          </a:p>
          <a:p>
            <a:pPr eaLnBrk="1" hangingPunct="1">
              <a:lnSpc>
                <a:spcPts val="24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chemeClr val="tx1"/>
                </a:solidFill>
              </a:rPr>
              <a:t>and the track length</a:t>
            </a:r>
          </a:p>
        </p:txBody>
      </p:sp>
      <p:sp>
        <p:nvSpPr>
          <p:cNvPr id="8" name="Text Box 8"/>
          <p:cNvSpPr txBox="1">
            <a:spLocks noChangeArrowheads="1"/>
          </p:cNvSpPr>
          <p:nvPr/>
        </p:nvSpPr>
        <p:spPr bwMode="auto">
          <a:xfrm>
            <a:off x="996950" y="120650"/>
            <a:ext cx="6954838" cy="630238"/>
          </a:xfrm>
          <a:prstGeom prst="rect">
            <a:avLst/>
          </a:prstGeom>
          <a:noFill/>
          <a:ln w="9525">
            <a:noFill/>
            <a:miter lim="800000"/>
            <a:headEnd/>
            <a:tailEnd/>
          </a:ln>
        </p:spPr>
        <p:txBody>
          <a:bodyPr anchor="ctr">
            <a:spAutoFit/>
          </a:bodyPr>
          <a:lstStyle/>
          <a:p>
            <a:pPr algn="ctr" eaLnBrk="1" hangingPunct="1">
              <a:lnSpc>
                <a:spcPct val="980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chemeClr val="tx1"/>
                </a:solidFill>
                <a:effectLst>
                  <a:outerShdw blurRad="38100" dist="38100" dir="2700000" algn="tl">
                    <a:srgbClr val="C0C0C0"/>
                  </a:outerShdw>
                </a:effectLst>
              </a:rPr>
              <a:t>Muon </a:t>
            </a:r>
            <a:r>
              <a:rPr lang="en-GB" sz="3600" b="1" dirty="0">
                <a:solidFill>
                  <a:schemeClr val="tx1"/>
                </a:solidFill>
                <a:effectLst>
                  <a:outerShdw blurRad="38100" dist="38100" dir="2700000" algn="tl">
                    <a:srgbClr val="C0C0C0"/>
                  </a:outerShdw>
                </a:effectLst>
              </a:rPr>
              <a:t>selection using </a:t>
            </a:r>
            <a:r>
              <a:rPr lang="en-GB" sz="3600" b="1" dirty="0" smtClean="0">
                <a:solidFill>
                  <a:schemeClr val="tx1"/>
                </a:solidFill>
                <a:effectLst>
                  <a:outerShdw blurRad="38100" dist="38100" dir="2700000" algn="tl">
                    <a:srgbClr val="C0C0C0"/>
                  </a:outerShdw>
                </a:effectLst>
              </a:rPr>
              <a:t>TOF</a:t>
            </a:r>
            <a:endParaRPr lang="en-GB" sz="3600" b="1" dirty="0">
              <a:solidFill>
                <a:schemeClr val="tx1"/>
              </a:solidFill>
              <a:effectLst>
                <a:outerShdw blurRad="38100" dist="38100" dir="2700000" algn="tl">
                  <a:srgbClr val="C0C0C0"/>
                </a:outerShdw>
              </a:effectLst>
            </a:endParaRPr>
          </a:p>
        </p:txBody>
      </p:sp>
      <p:pic>
        <p:nvPicPr>
          <p:cNvPr id="9" name="Picture 9"/>
          <p:cNvPicPr>
            <a:picLocks noChangeAspect="1" noChangeArrowheads="1"/>
          </p:cNvPicPr>
          <p:nvPr/>
        </p:nvPicPr>
        <p:blipFill>
          <a:blip r:embed="rId2" cstate="screen"/>
          <a:srcRect/>
          <a:stretch>
            <a:fillRect/>
          </a:stretch>
        </p:blipFill>
        <p:spPr bwMode="auto">
          <a:xfrm>
            <a:off x="0" y="0"/>
            <a:ext cx="1103313" cy="1058863"/>
          </a:xfrm>
          <a:prstGeom prst="rect">
            <a:avLst/>
          </a:prstGeom>
          <a:noFill/>
          <a:ln w="9525">
            <a:noFill/>
            <a:miter lim="800000"/>
            <a:headEnd/>
            <a:tailEnd/>
          </a:ln>
        </p:spPr>
      </p:pic>
      <p:sp>
        <p:nvSpPr>
          <p:cNvPr id="10" name="CasellaDiTesto 10"/>
          <p:cNvSpPr txBox="1">
            <a:spLocks noChangeArrowheads="1"/>
          </p:cNvSpPr>
          <p:nvPr/>
        </p:nvSpPr>
        <p:spPr bwMode="auto">
          <a:xfrm>
            <a:off x="4429125" y="5143500"/>
            <a:ext cx="642938" cy="369332"/>
          </a:xfrm>
          <a:prstGeom prst="rect">
            <a:avLst/>
          </a:prstGeom>
          <a:noFill/>
          <a:ln w="9525">
            <a:noFill/>
            <a:miter lim="800000"/>
            <a:headEnd/>
            <a:tailEnd/>
          </a:ln>
        </p:spPr>
        <p:txBody>
          <a:bodyPr>
            <a:spAutoFit/>
          </a:bodyPr>
          <a:lstStyle/>
          <a:p>
            <a:r>
              <a:rPr lang="it-IT" dirty="0" smtClean="0">
                <a:solidFill>
                  <a:schemeClr val="tx1"/>
                </a:solidFill>
                <a:sym typeface="Wingdings" pitchFamily="2" charset="2"/>
              </a:rPr>
              <a:t>    </a:t>
            </a:r>
            <a:endParaRPr lang="it-IT" dirty="0"/>
          </a:p>
        </p:txBody>
      </p:sp>
      <p:pic>
        <p:nvPicPr>
          <p:cNvPr id="11" name="Picture 16" descr="TOFdistb2b1"/>
          <p:cNvPicPr>
            <a:picLocks noChangeAspect="1" noChangeArrowheads="1"/>
          </p:cNvPicPr>
          <p:nvPr/>
        </p:nvPicPr>
        <p:blipFill>
          <a:blip r:embed="rId3" cstate="screen"/>
          <a:srcRect/>
          <a:stretch>
            <a:fillRect/>
          </a:stretch>
        </p:blipFill>
        <p:spPr bwMode="auto">
          <a:xfrm>
            <a:off x="71438" y="1206500"/>
            <a:ext cx="4500562" cy="3052763"/>
          </a:xfrm>
          <a:prstGeom prst="rect">
            <a:avLst/>
          </a:prstGeom>
          <a:noFill/>
        </p:spPr>
      </p:pic>
      <p:pic>
        <p:nvPicPr>
          <p:cNvPr id="12" name="Picture 17" descr="TOFdistb2b1_cut"/>
          <p:cNvPicPr>
            <a:picLocks noChangeAspect="1" noChangeArrowheads="1"/>
          </p:cNvPicPr>
          <p:nvPr/>
        </p:nvPicPr>
        <p:blipFill>
          <a:blip r:embed="rId4" cstate="screen"/>
          <a:srcRect/>
          <a:stretch>
            <a:fillRect/>
          </a:stretch>
        </p:blipFill>
        <p:spPr bwMode="auto">
          <a:xfrm>
            <a:off x="4608513" y="1196975"/>
            <a:ext cx="4500562" cy="305117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R&amp;D for </a:t>
            </a:r>
            <a:br>
              <a:rPr lang="en-US" dirty="0" smtClean="0"/>
            </a:br>
            <a:r>
              <a:rPr lang="en-US" dirty="0" smtClean="0"/>
              <a:t>narrow-gap RPC systems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64</a:t>
            </a:fld>
            <a:endParaRPr lang="en-SG"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US" altLang="zh-CN" sz="2400" dirty="0" smtClean="0">
                <a:effectLst/>
                <a:ea typeface="宋体" pitchFamily="2" charset="-122"/>
              </a:rPr>
              <a:t>Progress of R&amp;D and production of timing RPC in </a:t>
            </a:r>
            <a:r>
              <a:rPr lang="en-US" altLang="zh-CN" sz="2400" dirty="0" err="1" smtClean="0">
                <a:effectLst/>
                <a:ea typeface="宋体" pitchFamily="2" charset="-122"/>
              </a:rPr>
              <a:t>Tsinghua</a:t>
            </a:r>
            <a:r>
              <a:rPr lang="en-US" altLang="zh-CN" sz="2400" dirty="0" smtClean="0">
                <a:effectLst/>
                <a:ea typeface="宋体" pitchFamily="2" charset="-122"/>
              </a:rPr>
              <a:t> University</a:t>
            </a:r>
            <a:br>
              <a:rPr lang="en-US" altLang="zh-CN" sz="2400" dirty="0" smtClean="0">
                <a:effectLst/>
                <a:ea typeface="宋体" pitchFamily="2" charset="-122"/>
              </a:rPr>
            </a:br>
            <a:r>
              <a:rPr lang="en-US" altLang="zh-CN" sz="2400" dirty="0" smtClean="0">
                <a:solidFill>
                  <a:srgbClr val="00B050"/>
                </a:solidFill>
                <a:effectLst/>
                <a:latin typeface="Times New Roman" pitchFamily="18" charset="0"/>
                <a:cs typeface="Times New Roman" pitchFamily="18" charset="0"/>
              </a:rPr>
              <a:t>Wang Yi</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65</a:t>
            </a:fld>
            <a:endParaRPr lang="en-SG" dirty="0"/>
          </a:p>
        </p:txBody>
      </p:sp>
      <p:pic>
        <p:nvPicPr>
          <p:cNvPr id="6" name="Picture 11" descr="DSCN0706"/>
          <p:cNvPicPr>
            <a:picLocks noChangeAspect="1" noChangeArrowheads="1"/>
          </p:cNvPicPr>
          <p:nvPr/>
        </p:nvPicPr>
        <p:blipFill>
          <a:blip r:embed="rId2" cstate="screen"/>
          <a:srcRect/>
          <a:stretch>
            <a:fillRect/>
          </a:stretch>
        </p:blipFill>
        <p:spPr bwMode="auto">
          <a:xfrm>
            <a:off x="269875" y="1071546"/>
            <a:ext cx="3600000" cy="2700714"/>
          </a:xfrm>
          <a:prstGeom prst="rect">
            <a:avLst/>
          </a:prstGeom>
          <a:noFill/>
          <a:ln w="9525">
            <a:noFill/>
            <a:miter lim="800000"/>
            <a:headEnd/>
            <a:tailEnd/>
          </a:ln>
        </p:spPr>
      </p:pic>
      <p:pic>
        <p:nvPicPr>
          <p:cNvPr id="7" name="Picture 12" descr="DSCN0724"/>
          <p:cNvPicPr>
            <a:picLocks noChangeAspect="1" noChangeArrowheads="1"/>
          </p:cNvPicPr>
          <p:nvPr/>
        </p:nvPicPr>
        <p:blipFill>
          <a:blip r:embed="rId3" cstate="screen"/>
          <a:srcRect/>
          <a:stretch>
            <a:fillRect/>
          </a:stretch>
        </p:blipFill>
        <p:spPr bwMode="auto">
          <a:xfrm>
            <a:off x="269875" y="3799659"/>
            <a:ext cx="3600000" cy="2486861"/>
          </a:xfrm>
          <a:prstGeom prst="rect">
            <a:avLst/>
          </a:prstGeom>
          <a:noFill/>
          <a:ln w="9525">
            <a:noFill/>
            <a:miter lim="800000"/>
            <a:headEnd/>
            <a:tailEnd/>
          </a:ln>
        </p:spPr>
      </p:pic>
      <p:pic>
        <p:nvPicPr>
          <p:cNvPr id="8" name="Picture 13" descr="DSCN0710"/>
          <p:cNvPicPr>
            <a:picLocks noChangeAspect="1" noChangeArrowheads="1"/>
          </p:cNvPicPr>
          <p:nvPr/>
        </p:nvPicPr>
        <p:blipFill>
          <a:blip r:embed="rId4" cstate="screen"/>
          <a:srcRect/>
          <a:stretch>
            <a:fillRect/>
          </a:stretch>
        </p:blipFill>
        <p:spPr bwMode="auto">
          <a:xfrm>
            <a:off x="4648200" y="3795451"/>
            <a:ext cx="3600000" cy="2633945"/>
          </a:xfrm>
          <a:prstGeom prst="rect">
            <a:avLst/>
          </a:prstGeom>
          <a:noFill/>
          <a:ln w="9525">
            <a:noFill/>
            <a:miter lim="800000"/>
            <a:headEnd/>
            <a:tailEnd/>
          </a:ln>
        </p:spPr>
      </p:pic>
      <p:pic>
        <p:nvPicPr>
          <p:cNvPr id="9" name="Picture 14" descr="DSCN0707"/>
          <p:cNvPicPr>
            <a:picLocks noChangeAspect="1" noChangeArrowheads="1"/>
          </p:cNvPicPr>
          <p:nvPr/>
        </p:nvPicPr>
        <p:blipFill>
          <a:blip r:embed="rId5" cstate="screen"/>
          <a:srcRect/>
          <a:stretch>
            <a:fillRect/>
          </a:stretch>
        </p:blipFill>
        <p:spPr bwMode="auto">
          <a:xfrm>
            <a:off x="4643438" y="1095932"/>
            <a:ext cx="3600000" cy="2618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灯片编号占位符 1"/>
          <p:cNvSpPr>
            <a:spLocks noGrp="1"/>
          </p:cNvSpPr>
          <p:nvPr>
            <p:ph type="sldNum" sz="quarter" idx="12"/>
          </p:nvPr>
        </p:nvSpPr>
        <p:spPr>
          <a:noFill/>
        </p:spPr>
        <p:txBody>
          <a:bodyPr/>
          <a:lstStyle/>
          <a:p>
            <a:fld id="{0D27CBCE-A957-47D0-A34C-879A6FD5DA8F}" type="slidenum">
              <a:rPr lang="zh-CN" altLang="en-US"/>
              <a:pPr/>
              <a:t>66</a:t>
            </a:fld>
            <a:endParaRPr lang="en-US" altLang="zh-CN"/>
          </a:p>
        </p:txBody>
      </p:sp>
      <p:sp>
        <p:nvSpPr>
          <p:cNvPr id="2052" name="灯片编号占位符 3"/>
          <p:cNvSpPr txBox="1">
            <a:spLocks/>
          </p:cNvSpPr>
          <p:nvPr/>
        </p:nvSpPr>
        <p:spPr bwMode="auto">
          <a:xfrm>
            <a:off x="6553200" y="6245225"/>
            <a:ext cx="2133600" cy="476250"/>
          </a:xfrm>
          <a:prstGeom prst="rect">
            <a:avLst/>
          </a:prstGeom>
          <a:noFill/>
          <a:ln w="9525">
            <a:noFill/>
            <a:miter lim="800000"/>
            <a:headEnd/>
            <a:tailEnd/>
          </a:ln>
        </p:spPr>
        <p:txBody>
          <a:bodyPr/>
          <a:lstStyle/>
          <a:p>
            <a:pPr algn="r"/>
            <a:fld id="{90565A14-C2D3-4FFE-B655-B44E115963C8}" type="slidenum">
              <a:rPr lang="zh-CN" altLang="en-US" sz="1400" b="0"/>
              <a:pPr algn="r"/>
              <a:t>66</a:t>
            </a:fld>
            <a:endParaRPr lang="en-US" altLang="zh-CN" sz="1400" b="0"/>
          </a:p>
        </p:txBody>
      </p:sp>
      <p:sp>
        <p:nvSpPr>
          <p:cNvPr id="2053" name="Text Box 4"/>
          <p:cNvSpPr txBox="1">
            <a:spLocks noChangeArrowheads="1"/>
          </p:cNvSpPr>
          <p:nvPr/>
        </p:nvSpPr>
        <p:spPr bwMode="auto">
          <a:xfrm>
            <a:off x="2971800" y="228600"/>
            <a:ext cx="3505200" cy="523875"/>
          </a:xfrm>
          <a:prstGeom prst="rect">
            <a:avLst/>
          </a:prstGeom>
          <a:solidFill>
            <a:schemeClr val="bg1"/>
          </a:solidFill>
          <a:ln w="9525">
            <a:noFill/>
            <a:miter lim="800000"/>
            <a:headEnd/>
            <a:tailEnd/>
          </a:ln>
        </p:spPr>
        <p:txBody>
          <a:bodyPr>
            <a:spAutoFit/>
          </a:bodyPr>
          <a:lstStyle/>
          <a:p>
            <a:r>
              <a:rPr lang="en-US" altLang="zh-CN" sz="2800">
                <a:solidFill>
                  <a:srgbClr val="FF0000"/>
                </a:solidFill>
              </a:rPr>
              <a:t>Production tools</a:t>
            </a:r>
          </a:p>
        </p:txBody>
      </p:sp>
      <p:pic>
        <p:nvPicPr>
          <p:cNvPr id="2054" name="Picture 5" descr="DCP_2892"/>
          <p:cNvPicPr>
            <a:picLocks noChangeAspect="1" noChangeArrowheads="1"/>
          </p:cNvPicPr>
          <p:nvPr/>
        </p:nvPicPr>
        <p:blipFill>
          <a:blip r:embed="rId3" cstate="screen"/>
          <a:srcRect/>
          <a:stretch>
            <a:fillRect/>
          </a:stretch>
        </p:blipFill>
        <p:spPr bwMode="auto">
          <a:xfrm>
            <a:off x="539750" y="908050"/>
            <a:ext cx="3816350" cy="2544763"/>
          </a:xfrm>
          <a:prstGeom prst="rect">
            <a:avLst/>
          </a:prstGeom>
          <a:noFill/>
          <a:ln w="9525">
            <a:noFill/>
            <a:miter lim="800000"/>
            <a:headEnd/>
            <a:tailEnd/>
          </a:ln>
        </p:spPr>
      </p:pic>
      <p:pic>
        <p:nvPicPr>
          <p:cNvPr id="2055" name="Picture 6" descr="DCP_0873"/>
          <p:cNvPicPr>
            <a:picLocks noChangeAspect="1" noChangeArrowheads="1"/>
          </p:cNvPicPr>
          <p:nvPr/>
        </p:nvPicPr>
        <p:blipFill>
          <a:blip r:embed="rId4" cstate="screen"/>
          <a:srcRect/>
          <a:stretch>
            <a:fillRect/>
          </a:stretch>
        </p:blipFill>
        <p:spPr bwMode="auto">
          <a:xfrm>
            <a:off x="4787900" y="908050"/>
            <a:ext cx="3757613" cy="2559050"/>
          </a:xfrm>
          <a:prstGeom prst="rect">
            <a:avLst/>
          </a:prstGeom>
          <a:noFill/>
          <a:ln w="9525">
            <a:noFill/>
            <a:miter lim="800000"/>
            <a:headEnd/>
            <a:tailEnd/>
          </a:ln>
        </p:spPr>
      </p:pic>
      <p:pic>
        <p:nvPicPr>
          <p:cNvPr id="2056" name="Picture 9" descr="倒角机"/>
          <p:cNvPicPr>
            <a:picLocks noChangeAspect="1" noChangeArrowheads="1"/>
          </p:cNvPicPr>
          <p:nvPr/>
        </p:nvPicPr>
        <p:blipFill>
          <a:blip r:embed="rId5" cstate="screen"/>
          <a:srcRect/>
          <a:stretch>
            <a:fillRect/>
          </a:stretch>
        </p:blipFill>
        <p:spPr bwMode="auto">
          <a:xfrm>
            <a:off x="539750" y="3621088"/>
            <a:ext cx="3802063" cy="2709862"/>
          </a:xfrm>
          <a:prstGeom prst="rect">
            <a:avLst/>
          </a:prstGeom>
          <a:noFill/>
          <a:ln w="9525">
            <a:noFill/>
            <a:miter lim="800000"/>
            <a:headEnd/>
            <a:tailEnd/>
          </a:ln>
        </p:spPr>
      </p:pic>
      <p:graphicFrame>
        <p:nvGraphicFramePr>
          <p:cNvPr id="2050" name="Object 10"/>
          <p:cNvGraphicFramePr>
            <a:graphicFrameLocks noChangeAspect="1"/>
          </p:cNvGraphicFramePr>
          <p:nvPr/>
        </p:nvGraphicFramePr>
        <p:xfrm>
          <a:off x="4764088" y="3621088"/>
          <a:ext cx="3763962" cy="2687637"/>
        </p:xfrm>
        <a:graphic>
          <a:graphicData uri="http://schemas.openxmlformats.org/presentationml/2006/ole">
            <p:oleObj spid="_x0000_s46082" name="Photo Editor 照片" r:id="rId6" imgW="19504762" imgH="14628571" progId="">
              <p:embed/>
            </p:oleObj>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1"/>
          <p:cNvSpPr>
            <a:spLocks noGrp="1"/>
          </p:cNvSpPr>
          <p:nvPr>
            <p:ph type="sldNum" sz="quarter" idx="12"/>
          </p:nvPr>
        </p:nvSpPr>
        <p:spPr>
          <a:noFill/>
        </p:spPr>
        <p:txBody>
          <a:bodyPr/>
          <a:lstStyle/>
          <a:p>
            <a:fld id="{433BE366-7385-4A63-B49C-688B93687C99}" type="slidenum">
              <a:rPr lang="zh-CN" altLang="en-US"/>
              <a:pPr/>
              <a:t>67</a:t>
            </a:fld>
            <a:endParaRPr lang="en-US" altLang="zh-CN"/>
          </a:p>
        </p:txBody>
      </p:sp>
      <p:pic>
        <p:nvPicPr>
          <p:cNvPr id="26627" name="Picture 2" descr="F:\工作\CBM合作\照片\IMG_0066.jpg"/>
          <p:cNvPicPr>
            <a:picLocks noChangeAspect="1" noChangeArrowheads="1"/>
          </p:cNvPicPr>
          <p:nvPr/>
        </p:nvPicPr>
        <p:blipFill>
          <a:blip r:embed="rId3" cstate="screen"/>
          <a:srcRect/>
          <a:stretch>
            <a:fillRect/>
          </a:stretch>
        </p:blipFill>
        <p:spPr bwMode="auto">
          <a:xfrm>
            <a:off x="533400" y="876300"/>
            <a:ext cx="5657850" cy="3771900"/>
          </a:xfrm>
          <a:prstGeom prst="rect">
            <a:avLst/>
          </a:prstGeom>
          <a:noFill/>
          <a:ln w="9525">
            <a:noFill/>
            <a:miter lim="800000"/>
            <a:headEnd/>
            <a:tailEnd/>
          </a:ln>
        </p:spPr>
      </p:pic>
      <p:pic>
        <p:nvPicPr>
          <p:cNvPr id="26628" name="Picture 3" descr="F:\工作\CBM合作\照片\IMG_0065.jpg"/>
          <p:cNvPicPr>
            <a:picLocks noChangeAspect="1" noChangeArrowheads="1"/>
          </p:cNvPicPr>
          <p:nvPr/>
        </p:nvPicPr>
        <p:blipFill>
          <a:blip r:embed="rId4" cstate="screen"/>
          <a:srcRect/>
          <a:stretch>
            <a:fillRect/>
          </a:stretch>
        </p:blipFill>
        <p:spPr bwMode="auto">
          <a:xfrm>
            <a:off x="5676900" y="1790700"/>
            <a:ext cx="3467100" cy="2311400"/>
          </a:xfrm>
          <a:prstGeom prst="rect">
            <a:avLst/>
          </a:prstGeom>
          <a:noFill/>
          <a:ln w="9525">
            <a:noFill/>
            <a:miter lim="800000"/>
            <a:headEnd/>
            <a:tailEnd/>
          </a:ln>
        </p:spPr>
      </p:pic>
      <p:pic>
        <p:nvPicPr>
          <p:cNvPr id="26629" name="Picture 5" descr="F:\工作\CBM合作\文章和报告\碳电极.jpg"/>
          <p:cNvPicPr>
            <a:picLocks noChangeAspect="1" noChangeArrowheads="1"/>
          </p:cNvPicPr>
          <p:nvPr/>
        </p:nvPicPr>
        <p:blipFill>
          <a:blip r:embed="rId5" cstate="screen"/>
          <a:srcRect/>
          <a:stretch>
            <a:fillRect/>
          </a:stretch>
        </p:blipFill>
        <p:spPr bwMode="auto">
          <a:xfrm>
            <a:off x="1104900" y="4560888"/>
            <a:ext cx="5524500" cy="2297112"/>
          </a:xfrm>
          <a:prstGeom prst="rect">
            <a:avLst/>
          </a:prstGeom>
          <a:noFill/>
          <a:ln w="9525">
            <a:noFill/>
            <a:miter lim="800000"/>
            <a:headEnd/>
            <a:tailEnd/>
          </a:ln>
        </p:spPr>
      </p:pic>
      <p:sp>
        <p:nvSpPr>
          <p:cNvPr id="26630" name="Text Box 4"/>
          <p:cNvSpPr txBox="1">
            <a:spLocks noChangeArrowheads="1"/>
          </p:cNvSpPr>
          <p:nvPr/>
        </p:nvSpPr>
        <p:spPr bwMode="auto">
          <a:xfrm>
            <a:off x="1562100" y="190500"/>
            <a:ext cx="6591300" cy="523875"/>
          </a:xfrm>
          <a:prstGeom prst="rect">
            <a:avLst/>
          </a:prstGeom>
          <a:solidFill>
            <a:schemeClr val="bg1"/>
          </a:solidFill>
          <a:ln w="9525">
            <a:noFill/>
            <a:miter lim="800000"/>
            <a:headEnd/>
            <a:tailEnd/>
          </a:ln>
        </p:spPr>
        <p:txBody>
          <a:bodyPr>
            <a:spAutoFit/>
          </a:bodyPr>
          <a:lstStyle/>
          <a:p>
            <a:r>
              <a:rPr lang="en-US" altLang="zh-CN" sz="2800">
                <a:solidFill>
                  <a:srgbClr val="FF0000"/>
                </a:solidFill>
              </a:rPr>
              <a:t>Production of graphite electrodes  </a:t>
            </a:r>
          </a:p>
        </p:txBody>
      </p:sp>
      <p:sp>
        <p:nvSpPr>
          <p:cNvPr id="26631" name="TextBox 7"/>
          <p:cNvSpPr txBox="1">
            <a:spLocks noChangeArrowheads="1"/>
          </p:cNvSpPr>
          <p:nvPr/>
        </p:nvSpPr>
        <p:spPr bwMode="auto">
          <a:xfrm>
            <a:off x="0" y="4000500"/>
            <a:ext cx="709613" cy="338138"/>
          </a:xfrm>
          <a:prstGeom prst="rect">
            <a:avLst/>
          </a:prstGeom>
          <a:noFill/>
          <a:ln w="9525">
            <a:noFill/>
            <a:miter lim="800000"/>
            <a:headEnd/>
            <a:tailEnd/>
          </a:ln>
        </p:spPr>
        <p:txBody>
          <a:bodyPr wrap="none">
            <a:spAutoFit/>
          </a:bodyPr>
          <a:lstStyle/>
          <a:p>
            <a:r>
              <a:rPr lang="en-US" altLang="zh-CN" sz="1600">
                <a:solidFill>
                  <a:srgbClr val="0000FF"/>
                </a:solidFill>
              </a:rPr>
              <a:t>glass</a:t>
            </a:r>
            <a:endParaRPr lang="zh-CN" altLang="en-US" sz="1600">
              <a:solidFill>
                <a:srgbClr val="0000FF"/>
              </a:solidFill>
            </a:endParaRPr>
          </a:p>
        </p:txBody>
      </p:sp>
      <p:cxnSp>
        <p:nvCxnSpPr>
          <p:cNvPr id="26632" name="直接箭头连接符 9"/>
          <p:cNvCxnSpPr>
            <a:cxnSpLocks noChangeShapeType="1"/>
            <a:stCxn id="26631" idx="3"/>
          </p:cNvCxnSpPr>
          <p:nvPr/>
        </p:nvCxnSpPr>
        <p:spPr bwMode="auto">
          <a:xfrm flipV="1">
            <a:off x="709613" y="3848100"/>
            <a:ext cx="1957387" cy="322263"/>
          </a:xfrm>
          <a:prstGeom prst="straightConnector1">
            <a:avLst/>
          </a:prstGeom>
          <a:noFill/>
          <a:ln w="9525" algn="ctr">
            <a:solidFill>
              <a:srgbClr val="FF0000"/>
            </a:solidFill>
            <a:round/>
            <a:headEnd/>
            <a:tailEnd type="arrow" w="med" len="med"/>
          </a:ln>
        </p:spPr>
      </p:cxnSp>
      <p:sp>
        <p:nvSpPr>
          <p:cNvPr id="26633" name="TextBox 10"/>
          <p:cNvSpPr txBox="1">
            <a:spLocks noChangeArrowheads="1"/>
          </p:cNvSpPr>
          <p:nvPr/>
        </p:nvSpPr>
        <p:spPr bwMode="auto">
          <a:xfrm>
            <a:off x="5829300" y="914400"/>
            <a:ext cx="1493838" cy="338138"/>
          </a:xfrm>
          <a:prstGeom prst="rect">
            <a:avLst/>
          </a:prstGeom>
          <a:noFill/>
          <a:ln w="9525">
            <a:noFill/>
            <a:miter lim="800000"/>
            <a:headEnd/>
            <a:tailEnd/>
          </a:ln>
        </p:spPr>
        <p:txBody>
          <a:bodyPr wrap="none">
            <a:spAutoFit/>
          </a:bodyPr>
          <a:lstStyle/>
          <a:p>
            <a:r>
              <a:rPr lang="en-US" altLang="zh-CN" sz="1600">
                <a:solidFill>
                  <a:srgbClr val="0000FF"/>
                </a:solidFill>
              </a:rPr>
              <a:t>Spraying gun</a:t>
            </a:r>
            <a:endParaRPr lang="zh-CN" altLang="en-US" sz="1600">
              <a:solidFill>
                <a:srgbClr val="0000FF"/>
              </a:solidFill>
            </a:endParaRPr>
          </a:p>
        </p:txBody>
      </p:sp>
      <p:cxnSp>
        <p:nvCxnSpPr>
          <p:cNvPr id="26634" name="直接箭头连接符 12"/>
          <p:cNvCxnSpPr>
            <a:cxnSpLocks noChangeShapeType="1"/>
            <a:stCxn id="26633" idx="1"/>
          </p:cNvCxnSpPr>
          <p:nvPr/>
        </p:nvCxnSpPr>
        <p:spPr bwMode="auto">
          <a:xfrm rot="10800000" flipV="1">
            <a:off x="4038600" y="1084263"/>
            <a:ext cx="1790700" cy="858837"/>
          </a:xfrm>
          <a:prstGeom prst="straightConnector1">
            <a:avLst/>
          </a:prstGeom>
          <a:noFill/>
          <a:ln w="9525" algn="ctr">
            <a:solidFill>
              <a:srgbClr val="FF0000"/>
            </a:solidFill>
            <a:round/>
            <a:headEnd/>
            <a:tailEnd type="arrow" w="med" len="med"/>
          </a:ln>
        </p:spPr>
      </p:cxnSp>
      <p:sp>
        <p:nvSpPr>
          <p:cNvPr id="26635" name="TextBox 13"/>
          <p:cNvSpPr txBox="1">
            <a:spLocks noChangeArrowheads="1"/>
          </p:cNvSpPr>
          <p:nvPr/>
        </p:nvSpPr>
        <p:spPr bwMode="auto">
          <a:xfrm>
            <a:off x="190500" y="609600"/>
            <a:ext cx="1506538" cy="338138"/>
          </a:xfrm>
          <a:prstGeom prst="rect">
            <a:avLst/>
          </a:prstGeom>
          <a:noFill/>
          <a:ln w="9525">
            <a:noFill/>
            <a:miter lim="800000"/>
            <a:headEnd/>
            <a:tailEnd/>
          </a:ln>
        </p:spPr>
        <p:txBody>
          <a:bodyPr wrap="none">
            <a:spAutoFit/>
          </a:bodyPr>
          <a:lstStyle/>
          <a:p>
            <a:r>
              <a:rPr lang="en-US" altLang="zh-CN" sz="1600">
                <a:solidFill>
                  <a:srgbClr val="0000FF"/>
                </a:solidFill>
              </a:rPr>
              <a:t>Transmission</a:t>
            </a:r>
            <a:endParaRPr lang="zh-CN" altLang="en-US" sz="1600">
              <a:solidFill>
                <a:srgbClr val="0000FF"/>
              </a:solidFill>
            </a:endParaRPr>
          </a:p>
        </p:txBody>
      </p:sp>
      <p:cxnSp>
        <p:nvCxnSpPr>
          <p:cNvPr id="26636" name="直接箭头连接符 15"/>
          <p:cNvCxnSpPr>
            <a:cxnSpLocks noChangeShapeType="1"/>
            <a:stCxn id="26635" idx="2"/>
          </p:cNvCxnSpPr>
          <p:nvPr/>
        </p:nvCxnSpPr>
        <p:spPr bwMode="auto">
          <a:xfrm rot="16200000" flipH="1">
            <a:off x="1250951" y="641350"/>
            <a:ext cx="1452562" cy="2065337"/>
          </a:xfrm>
          <a:prstGeom prst="straightConnector1">
            <a:avLst/>
          </a:prstGeom>
          <a:noFill/>
          <a:ln w="9525" algn="ctr">
            <a:solidFill>
              <a:srgbClr val="FF0000"/>
            </a:solidFill>
            <a:round/>
            <a:headEnd/>
            <a:tailEnd type="arrow" w="med" len="med"/>
          </a:ln>
        </p:spPr>
      </p:cxnSp>
      <p:sp>
        <p:nvSpPr>
          <p:cNvPr id="26637" name="TextBox 16"/>
          <p:cNvSpPr txBox="1">
            <a:spLocks noChangeArrowheads="1"/>
          </p:cNvSpPr>
          <p:nvPr/>
        </p:nvSpPr>
        <p:spPr bwMode="auto">
          <a:xfrm>
            <a:off x="5829300" y="1295400"/>
            <a:ext cx="1165225" cy="338138"/>
          </a:xfrm>
          <a:prstGeom prst="rect">
            <a:avLst/>
          </a:prstGeom>
          <a:noFill/>
          <a:ln w="9525">
            <a:noFill/>
            <a:miter lim="800000"/>
            <a:headEnd/>
            <a:tailEnd/>
          </a:ln>
        </p:spPr>
        <p:txBody>
          <a:bodyPr wrap="none">
            <a:spAutoFit/>
          </a:bodyPr>
          <a:lstStyle/>
          <a:p>
            <a:r>
              <a:rPr lang="en-US" altLang="zh-CN" sz="1600">
                <a:solidFill>
                  <a:srgbClr val="0000FF"/>
                </a:solidFill>
              </a:rPr>
              <a:t>Controller</a:t>
            </a:r>
            <a:endParaRPr lang="zh-CN" altLang="en-US" sz="1600">
              <a:solidFill>
                <a:srgbClr val="0000FF"/>
              </a:solidFill>
            </a:endParaRPr>
          </a:p>
        </p:txBody>
      </p:sp>
      <p:cxnSp>
        <p:nvCxnSpPr>
          <p:cNvPr id="26638" name="直接箭头连接符 18"/>
          <p:cNvCxnSpPr>
            <a:cxnSpLocks noChangeShapeType="1"/>
            <a:stCxn id="26637" idx="1"/>
          </p:cNvCxnSpPr>
          <p:nvPr/>
        </p:nvCxnSpPr>
        <p:spPr bwMode="auto">
          <a:xfrm rot="10800000" flipV="1">
            <a:off x="5372100" y="1465263"/>
            <a:ext cx="457200" cy="2116137"/>
          </a:xfrm>
          <a:prstGeom prst="straightConnector1">
            <a:avLst/>
          </a:prstGeom>
          <a:noFill/>
          <a:ln w="9525" algn="ctr">
            <a:solidFill>
              <a:srgbClr val="FF0000"/>
            </a:solidFill>
            <a:round/>
            <a:headEnd/>
            <a:tailEnd type="arrow" w="med" len="med"/>
          </a:ln>
        </p:spPr>
      </p:cxnSp>
      <p:sp>
        <p:nvSpPr>
          <p:cNvPr id="26639" name="TextBox 19"/>
          <p:cNvSpPr txBox="1">
            <a:spLocks noChangeArrowheads="1"/>
          </p:cNvSpPr>
          <p:nvPr/>
        </p:nvSpPr>
        <p:spPr bwMode="auto">
          <a:xfrm>
            <a:off x="6708775" y="4381500"/>
            <a:ext cx="1919288" cy="338138"/>
          </a:xfrm>
          <a:prstGeom prst="rect">
            <a:avLst/>
          </a:prstGeom>
          <a:noFill/>
          <a:ln w="9525">
            <a:noFill/>
            <a:miter lim="800000"/>
            <a:headEnd/>
            <a:tailEnd/>
          </a:ln>
        </p:spPr>
        <p:txBody>
          <a:bodyPr wrap="none">
            <a:spAutoFit/>
          </a:bodyPr>
          <a:lstStyle/>
          <a:p>
            <a:r>
              <a:rPr lang="en-US" altLang="zh-CN" sz="1600">
                <a:solidFill>
                  <a:srgbClr val="0000FF"/>
                </a:solidFill>
              </a:rPr>
              <a:t>Colloidal graphite</a:t>
            </a:r>
            <a:endParaRPr lang="zh-CN" altLang="en-US" sz="1600">
              <a:solidFill>
                <a:srgbClr val="0000FF"/>
              </a:solidFill>
            </a:endParaRPr>
          </a:p>
        </p:txBody>
      </p:sp>
      <p:cxnSp>
        <p:nvCxnSpPr>
          <p:cNvPr id="26640" name="直接箭头连接符 21"/>
          <p:cNvCxnSpPr>
            <a:cxnSpLocks noChangeShapeType="1"/>
          </p:cNvCxnSpPr>
          <p:nvPr/>
        </p:nvCxnSpPr>
        <p:spPr bwMode="auto">
          <a:xfrm rot="16200000" flipV="1">
            <a:off x="6934200" y="3695700"/>
            <a:ext cx="1143000" cy="228600"/>
          </a:xfrm>
          <a:prstGeom prst="straightConnector1">
            <a:avLst/>
          </a:prstGeom>
          <a:noFill/>
          <a:ln w="9525"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US" altLang="zh-CN" sz="2400" dirty="0" smtClean="0">
                <a:effectLst/>
                <a:ea typeface="宋体" pitchFamily="2" charset="-122"/>
              </a:rPr>
              <a:t>Prototypes of high rate MRPC for CBM TOF</a:t>
            </a:r>
            <a:r>
              <a:rPr lang="en-US" altLang="zh-CN" sz="2400" dirty="0" smtClean="0">
                <a:solidFill>
                  <a:srgbClr val="00664D"/>
                </a:solidFill>
                <a:effectLst/>
                <a:ea typeface="宋体" pitchFamily="2" charset="-122"/>
              </a:rPr>
              <a:t/>
            </a:r>
            <a:br>
              <a:rPr lang="en-US" altLang="zh-CN" sz="2400" dirty="0" smtClean="0">
                <a:solidFill>
                  <a:srgbClr val="00664D"/>
                </a:solidFill>
                <a:effectLst/>
                <a:ea typeface="宋体" pitchFamily="2" charset="-122"/>
              </a:rPr>
            </a:br>
            <a:r>
              <a:rPr lang="en-US" altLang="zh-CN" sz="2400" dirty="0" err="1" smtClean="0">
                <a:effectLst/>
                <a:ea typeface="宋体" pitchFamily="2" charset="-122"/>
              </a:rPr>
              <a:t>Jingbo</a:t>
            </a:r>
            <a:r>
              <a:rPr lang="en-US" altLang="zh-CN" sz="2400" dirty="0" smtClean="0">
                <a:effectLst/>
                <a:ea typeface="宋体" pitchFamily="2" charset="-122"/>
              </a:rPr>
              <a:t> Wang</a:t>
            </a:r>
            <a:endParaRPr lang="en-SG" altLang="zh-CN" sz="2400" dirty="0" smtClean="0">
              <a:effectLst/>
              <a:ea typeface="宋体" pitchFamily="2" charset="-122"/>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68</a:t>
            </a:fld>
            <a:endParaRPr lang="en-SG" dirty="0"/>
          </a:p>
        </p:txBody>
      </p:sp>
      <p:pic>
        <p:nvPicPr>
          <p:cNvPr id="7" name="Picture 6" descr="C:\Users\wjb\Desktop\strip mrpc.bmp"/>
          <p:cNvPicPr>
            <a:picLocks noChangeAspect="1" noChangeArrowheads="1"/>
          </p:cNvPicPr>
          <p:nvPr/>
        </p:nvPicPr>
        <p:blipFill>
          <a:blip r:embed="rId2" cstate="screen"/>
          <a:srcRect/>
          <a:stretch>
            <a:fillRect/>
          </a:stretch>
        </p:blipFill>
        <p:spPr bwMode="auto">
          <a:xfrm>
            <a:off x="857250" y="1714500"/>
            <a:ext cx="3857625" cy="2492375"/>
          </a:xfrm>
          <a:prstGeom prst="rect">
            <a:avLst/>
          </a:prstGeom>
          <a:noFill/>
          <a:ln w="9525">
            <a:noFill/>
            <a:miter lim="800000"/>
            <a:headEnd/>
            <a:tailEnd/>
          </a:ln>
        </p:spPr>
      </p:pic>
      <p:grpSp>
        <p:nvGrpSpPr>
          <p:cNvPr id="8" name="组合 19"/>
          <p:cNvGrpSpPr>
            <a:grpSpLocks/>
          </p:cNvGrpSpPr>
          <p:nvPr/>
        </p:nvGrpSpPr>
        <p:grpSpPr bwMode="auto">
          <a:xfrm>
            <a:off x="5357813" y="1785938"/>
            <a:ext cx="2857500" cy="2071687"/>
            <a:chOff x="5286380" y="4071942"/>
            <a:chExt cx="3286116" cy="2546923"/>
          </a:xfrm>
        </p:grpSpPr>
        <p:pic>
          <p:nvPicPr>
            <p:cNvPr id="9" name="图片 4"/>
            <p:cNvPicPr>
              <a:picLocks noChangeAspect="1" noChangeArrowheads="1"/>
            </p:cNvPicPr>
            <p:nvPr/>
          </p:nvPicPr>
          <p:blipFill>
            <a:blip r:embed="rId3" cstate="screen"/>
            <a:srcRect/>
            <a:stretch>
              <a:fillRect/>
            </a:stretch>
          </p:blipFill>
          <p:spPr bwMode="auto">
            <a:xfrm>
              <a:off x="5286380" y="4071942"/>
              <a:ext cx="3286116" cy="2546923"/>
            </a:xfrm>
            <a:prstGeom prst="rect">
              <a:avLst/>
            </a:prstGeom>
            <a:noFill/>
            <a:ln w="25400">
              <a:solidFill>
                <a:srgbClr val="00B0F0"/>
              </a:solidFill>
              <a:miter lim="800000"/>
              <a:headEnd/>
              <a:tailEnd/>
            </a:ln>
          </p:spPr>
        </p:pic>
        <p:cxnSp>
          <p:nvCxnSpPr>
            <p:cNvPr id="10" name="直接连接符 94"/>
            <p:cNvCxnSpPr/>
            <p:nvPr/>
          </p:nvCxnSpPr>
          <p:spPr>
            <a:xfrm>
              <a:off x="7143035" y="5143406"/>
              <a:ext cx="429021" cy="195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95"/>
            <p:cNvCxnSpPr/>
            <p:nvPr/>
          </p:nvCxnSpPr>
          <p:spPr>
            <a:xfrm>
              <a:off x="7143035" y="5358089"/>
              <a:ext cx="429021" cy="195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96"/>
            <p:cNvCxnSpPr/>
            <p:nvPr/>
          </p:nvCxnSpPr>
          <p:spPr>
            <a:xfrm rot="5400000">
              <a:off x="7144750" y="5571797"/>
              <a:ext cx="427415" cy="0"/>
            </a:xfrm>
            <a:prstGeom prst="line">
              <a:avLst/>
            </a:prstGeom>
            <a:ln w="254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箭头连接符 97"/>
            <p:cNvCxnSpPr/>
            <p:nvPr/>
          </p:nvCxnSpPr>
          <p:spPr>
            <a:xfrm rot="5400000">
              <a:off x="7267770" y="5089798"/>
              <a:ext cx="179553" cy="1825"/>
            </a:xfrm>
            <a:prstGeom prst="straightConnector1">
              <a:avLst/>
            </a:prstGeom>
            <a:ln w="254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矩形 98"/>
            <p:cNvSpPr/>
            <p:nvPr/>
          </p:nvSpPr>
          <p:spPr>
            <a:xfrm>
              <a:off x="7382192" y="4858463"/>
              <a:ext cx="1190304" cy="28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rgbClr val="FFFFFF"/>
                  </a:solidFill>
                  <a:ea typeface="宋体" pitchFamily="2" charset="-122"/>
                </a:rPr>
                <a:t>1.5mm</a:t>
              </a:r>
              <a:endParaRPr lang="zh-CN" altLang="en-US">
                <a:solidFill>
                  <a:srgbClr val="FFFFFF"/>
                </a:solidFill>
                <a:ea typeface="宋体" pitchFamily="2" charset="-122"/>
              </a:endParaRPr>
            </a:p>
          </p:txBody>
        </p:sp>
        <p:cxnSp>
          <p:nvCxnSpPr>
            <p:cNvPr id="15" name="直接箭头连接符 99"/>
            <p:cNvCxnSpPr/>
            <p:nvPr/>
          </p:nvCxnSpPr>
          <p:spPr>
            <a:xfrm>
              <a:off x="5928998" y="5358089"/>
              <a:ext cx="929240" cy="1952"/>
            </a:xfrm>
            <a:prstGeom prst="straightConnector1">
              <a:avLst/>
            </a:prstGeom>
            <a:ln w="25400">
              <a:solidFill>
                <a:schemeClr val="bg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矩形 100"/>
            <p:cNvSpPr/>
            <p:nvPr/>
          </p:nvSpPr>
          <p:spPr>
            <a:xfrm>
              <a:off x="6000197" y="5071195"/>
              <a:ext cx="976707" cy="286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rgbClr val="FFFFFF"/>
                  </a:solidFill>
                  <a:ea typeface="宋体" pitchFamily="2" charset="-122"/>
                </a:rPr>
                <a:t>5mm</a:t>
              </a:r>
              <a:endParaRPr lang="zh-CN" altLang="en-US">
                <a:solidFill>
                  <a:srgbClr val="FFFFFF"/>
                </a:solidFill>
                <a:ea typeface="宋体" pitchFamily="2" charset="-122"/>
              </a:endParaRPr>
            </a:p>
          </p:txBody>
        </p:sp>
        <p:cxnSp>
          <p:nvCxnSpPr>
            <p:cNvPr id="17" name="直接连接符 101"/>
            <p:cNvCxnSpPr/>
            <p:nvPr/>
          </p:nvCxnSpPr>
          <p:spPr>
            <a:xfrm rot="5400000" flipH="1" flipV="1">
              <a:off x="5857553" y="4643953"/>
              <a:ext cx="714310" cy="42902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矩形 102"/>
            <p:cNvSpPr/>
            <p:nvPr/>
          </p:nvSpPr>
          <p:spPr>
            <a:xfrm>
              <a:off x="6429218" y="4144153"/>
              <a:ext cx="2143278" cy="499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fontAlgn="auto">
                <a:spcBef>
                  <a:spcPts val="0"/>
                </a:spcBef>
                <a:spcAft>
                  <a:spcPts val="0"/>
                </a:spcAft>
                <a:defRPr/>
              </a:pPr>
              <a:r>
                <a:rPr lang="en-US" dirty="0"/>
                <a:t>Diameter:1.5mm</a:t>
              </a:r>
            </a:p>
            <a:p>
              <a:pPr fontAlgn="auto">
                <a:spcBef>
                  <a:spcPts val="0"/>
                </a:spcBef>
                <a:spcAft>
                  <a:spcPts val="0"/>
                </a:spcAft>
                <a:defRPr/>
              </a:pPr>
              <a:r>
                <a:rPr lang="en-US" dirty="0"/>
                <a:t>Hole size:0.5mm</a:t>
              </a:r>
            </a:p>
          </p:txBody>
        </p:sp>
        <p:cxnSp>
          <p:nvCxnSpPr>
            <p:cNvPr id="19" name="直接连接符 103"/>
            <p:cNvCxnSpPr/>
            <p:nvPr/>
          </p:nvCxnSpPr>
          <p:spPr>
            <a:xfrm rot="16200000" flipV="1">
              <a:off x="5394894" y="5536197"/>
              <a:ext cx="427415" cy="712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矩形 104"/>
            <p:cNvSpPr/>
            <p:nvPr/>
          </p:nvSpPr>
          <p:spPr>
            <a:xfrm>
              <a:off x="5499977" y="5785504"/>
              <a:ext cx="3072519" cy="786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fontAlgn="auto">
                <a:spcBef>
                  <a:spcPts val="0"/>
                </a:spcBef>
                <a:spcAft>
                  <a:spcPts val="0"/>
                </a:spcAft>
                <a:defRPr/>
              </a:pPr>
              <a:r>
                <a:rPr lang="en-US" dirty="0"/>
                <a:t>Width:0.508mm</a:t>
              </a:r>
            </a:p>
            <a:p>
              <a:pPr fontAlgn="auto">
                <a:spcBef>
                  <a:spcPts val="0"/>
                </a:spcBef>
                <a:spcAft>
                  <a:spcPts val="0"/>
                </a:spcAft>
                <a:defRPr/>
              </a:pPr>
              <a:r>
                <a:rPr lang="en-US" dirty="0"/>
                <a:t>Top and bottom layers</a:t>
              </a:r>
            </a:p>
          </p:txBody>
        </p:sp>
      </p:grpSp>
      <p:grpSp>
        <p:nvGrpSpPr>
          <p:cNvPr id="21" name="组合 120"/>
          <p:cNvGrpSpPr>
            <a:grpSpLocks/>
          </p:cNvGrpSpPr>
          <p:nvPr/>
        </p:nvGrpSpPr>
        <p:grpSpPr bwMode="auto">
          <a:xfrm>
            <a:off x="785813" y="4714875"/>
            <a:ext cx="4214812" cy="1428750"/>
            <a:chOff x="714348" y="4429132"/>
            <a:chExt cx="5072098" cy="2080512"/>
          </a:xfrm>
        </p:grpSpPr>
        <p:pic>
          <p:nvPicPr>
            <p:cNvPr id="22" name="Picture 2" descr="H:\strip.JPG"/>
            <p:cNvPicPr>
              <a:picLocks noChangeAspect="1" noChangeArrowheads="1"/>
            </p:cNvPicPr>
            <p:nvPr/>
          </p:nvPicPr>
          <p:blipFill>
            <a:blip r:embed="rId4" cstate="screen"/>
            <a:srcRect/>
            <a:stretch>
              <a:fillRect/>
            </a:stretch>
          </p:blipFill>
          <p:spPr bwMode="auto">
            <a:xfrm>
              <a:off x="714348" y="4429132"/>
              <a:ext cx="5072098" cy="2080512"/>
            </a:xfrm>
            <a:prstGeom prst="rect">
              <a:avLst/>
            </a:prstGeom>
            <a:noFill/>
            <a:ln w="9525">
              <a:noFill/>
              <a:miter lim="800000"/>
              <a:headEnd/>
              <a:tailEnd/>
            </a:ln>
          </p:spPr>
        </p:pic>
        <p:cxnSp>
          <p:nvCxnSpPr>
            <p:cNvPr id="23" name="直接箭头连接符 105"/>
            <p:cNvCxnSpPr/>
            <p:nvPr/>
          </p:nvCxnSpPr>
          <p:spPr>
            <a:xfrm>
              <a:off x="785032" y="5580349"/>
              <a:ext cx="4930730" cy="2312"/>
            </a:xfrm>
            <a:prstGeom prst="straightConnector1">
              <a:avLst/>
            </a:prstGeom>
            <a:ln w="25400">
              <a:solidFill>
                <a:schemeClr val="bg1"/>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24" name="矩形 107"/>
            <p:cNvSpPr/>
            <p:nvPr/>
          </p:nvSpPr>
          <p:spPr>
            <a:xfrm>
              <a:off x="2691606" y="5157312"/>
              <a:ext cx="1180624" cy="33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rgbClr val="FFFFFF"/>
                  </a:solidFill>
                  <a:ea typeface="宋体" pitchFamily="2" charset="-122"/>
                </a:rPr>
                <a:t>240mm</a:t>
              </a:r>
              <a:endParaRPr lang="zh-CN" altLang="en-US">
                <a:solidFill>
                  <a:srgbClr val="FFFFFF"/>
                </a:solidFill>
                <a:ea typeface="宋体" pitchFamily="2" charset="-122"/>
              </a:endParaRPr>
            </a:p>
          </p:txBody>
        </p:sp>
        <p:cxnSp>
          <p:nvCxnSpPr>
            <p:cNvPr id="25" name="直接箭头连接符 108"/>
            <p:cNvCxnSpPr/>
            <p:nvPr/>
          </p:nvCxnSpPr>
          <p:spPr>
            <a:xfrm rot="5400000" flipH="1" flipV="1">
              <a:off x="1730555" y="5127259"/>
              <a:ext cx="397609" cy="0"/>
            </a:xfrm>
            <a:prstGeom prst="straightConnector1">
              <a:avLst/>
            </a:prstGeom>
            <a:ln w="25400">
              <a:solidFill>
                <a:schemeClr val="bg1"/>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26" name="矩形 110"/>
            <p:cNvSpPr/>
            <p:nvPr/>
          </p:nvSpPr>
          <p:spPr>
            <a:xfrm>
              <a:off x="1831928" y="5053286"/>
              <a:ext cx="1188266" cy="201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rgbClr val="FFFFFF"/>
                  </a:solidFill>
                  <a:ea typeface="宋体" pitchFamily="2" charset="-122"/>
                </a:rPr>
                <a:t>22mm</a:t>
              </a:r>
              <a:endParaRPr lang="zh-CN" altLang="en-US">
                <a:solidFill>
                  <a:srgbClr val="FFFFFF"/>
                </a:solidFill>
                <a:ea typeface="宋体" pitchFamily="2" charset="-122"/>
              </a:endParaRPr>
            </a:p>
          </p:txBody>
        </p:sp>
        <p:cxnSp>
          <p:nvCxnSpPr>
            <p:cNvPr id="27" name="直接连接符 111"/>
            <p:cNvCxnSpPr/>
            <p:nvPr/>
          </p:nvCxnSpPr>
          <p:spPr>
            <a:xfrm rot="5400000" flipH="1" flipV="1">
              <a:off x="4035680" y="5034326"/>
              <a:ext cx="570986" cy="72595"/>
            </a:xfrm>
            <a:prstGeom prst="line">
              <a:avLst/>
            </a:prstGeom>
            <a:ln w="254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112"/>
            <p:cNvSpPr/>
            <p:nvPr/>
          </p:nvSpPr>
          <p:spPr>
            <a:xfrm>
              <a:off x="3895155" y="4429132"/>
              <a:ext cx="976212" cy="305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rgbClr val="FFFFFF"/>
                  </a:solidFill>
                  <a:ea typeface="宋体" pitchFamily="2" charset="-122"/>
                </a:rPr>
                <a:t>3mm</a:t>
              </a:r>
              <a:endParaRPr lang="zh-CN" altLang="en-US">
                <a:solidFill>
                  <a:srgbClr val="FFFFFF"/>
                </a:solidFill>
                <a:ea typeface="宋体" pitchFamily="2" charset="-122"/>
              </a:endParaRPr>
            </a:p>
          </p:txBody>
        </p:sp>
        <p:sp>
          <p:nvSpPr>
            <p:cNvPr id="29" name="矩形 113"/>
            <p:cNvSpPr/>
            <p:nvPr/>
          </p:nvSpPr>
          <p:spPr>
            <a:xfrm>
              <a:off x="4716625" y="5143442"/>
              <a:ext cx="427928" cy="358310"/>
            </a:xfrm>
            <a:prstGeom prst="rect">
              <a:avLst/>
            </a:prstGeom>
            <a:solidFill>
              <a:schemeClr val="bg1">
                <a:alpha val="27000"/>
              </a:schemeClr>
            </a:solid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grpSp>
      <p:cxnSp>
        <p:nvCxnSpPr>
          <p:cNvPr id="30" name="直接连接符 114"/>
          <p:cNvCxnSpPr>
            <a:endCxn id="29" idx="0"/>
          </p:cNvCxnSpPr>
          <p:nvPr/>
        </p:nvCxnSpPr>
        <p:spPr>
          <a:xfrm rot="10800000" flipV="1">
            <a:off x="4289425" y="3857625"/>
            <a:ext cx="1354138" cy="1347788"/>
          </a:xfrm>
          <a:prstGeom prst="line">
            <a:avLst/>
          </a:prstGeom>
          <a:ln w="34925">
            <a:solidFill>
              <a:srgbClr val="00B0F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31" name="内容占位符 14"/>
          <p:cNvSpPr txBox="1">
            <a:spLocks/>
          </p:cNvSpPr>
          <p:nvPr/>
        </p:nvSpPr>
        <p:spPr bwMode="auto">
          <a:xfrm>
            <a:off x="6786563" y="1285875"/>
            <a:ext cx="1714500" cy="428625"/>
          </a:xfrm>
          <a:prstGeom prst="rect">
            <a:avLst/>
          </a:prstGeom>
          <a:noFill/>
          <a:ln w="9525">
            <a:noFill/>
            <a:miter lim="800000"/>
            <a:headEnd/>
            <a:tailEnd/>
          </a:ln>
        </p:spPr>
        <p:txBody>
          <a:bodyPr/>
          <a:lstStyle/>
          <a:p>
            <a:pPr marL="342900" indent="-342900">
              <a:spcBef>
                <a:spcPct val="20000"/>
              </a:spcBef>
            </a:pPr>
            <a:r>
              <a:rPr lang="en-US" altLang="zh-CN" sz="2000" b="1">
                <a:solidFill>
                  <a:srgbClr val="C00000"/>
                </a:solidFill>
                <a:latin typeface="Times New Roman" pitchFamily="18" charset="0"/>
                <a:ea typeface="华文宋体" pitchFamily="2" charset="-122"/>
              </a:rPr>
              <a:t>Guarding line</a:t>
            </a:r>
            <a:endParaRPr lang="zh-CN" altLang="en-US" sz="2000" b="1">
              <a:solidFill>
                <a:srgbClr val="C00000"/>
              </a:solidFill>
              <a:latin typeface="Times New Roman" pitchFamily="18" charset="0"/>
              <a:ea typeface="华文宋体" pitchFamily="2" charset="-122"/>
            </a:endParaRPr>
          </a:p>
        </p:txBody>
      </p:sp>
      <p:cxnSp>
        <p:nvCxnSpPr>
          <p:cNvPr id="32" name="直接连接符 118"/>
          <p:cNvCxnSpPr>
            <a:stCxn id="31" idx="2"/>
          </p:cNvCxnSpPr>
          <p:nvPr/>
        </p:nvCxnSpPr>
        <p:spPr>
          <a:xfrm rot="5400000">
            <a:off x="6965157" y="2178843"/>
            <a:ext cx="1143000" cy="214313"/>
          </a:xfrm>
          <a:prstGeom prst="line">
            <a:avLst/>
          </a:prstGeom>
          <a:ln w="34925">
            <a:solidFill>
              <a:srgbClr val="00B0F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3" name="直接连接符 30"/>
          <p:cNvCxnSpPr/>
          <p:nvPr/>
        </p:nvCxnSpPr>
        <p:spPr>
          <a:xfrm rot="5400000" flipH="1" flipV="1">
            <a:off x="1393032" y="1678781"/>
            <a:ext cx="785812" cy="428625"/>
          </a:xfrm>
          <a:prstGeom prst="line">
            <a:avLst/>
          </a:prstGeom>
          <a:ln w="34925">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34" name="内容占位符 22"/>
          <p:cNvSpPr>
            <a:spLocks noGrp="1"/>
          </p:cNvSpPr>
          <p:nvPr>
            <p:ph idx="1"/>
          </p:nvPr>
        </p:nvSpPr>
        <p:spPr>
          <a:xfrm>
            <a:off x="5500688" y="4143375"/>
            <a:ext cx="3357562" cy="2500313"/>
          </a:xfrm>
        </p:spPr>
        <p:txBody>
          <a:bodyPr/>
          <a:lstStyle/>
          <a:p>
            <a:pPr marL="268288" indent="-268288"/>
            <a:r>
              <a:rPr lang="en-US" altLang="zh-CN" sz="1600" smtClean="0"/>
              <a:t>Glass type:        </a:t>
            </a:r>
            <a:r>
              <a:rPr lang="en-US" altLang="zh-CN" sz="1600" smtClean="0">
                <a:solidFill>
                  <a:srgbClr val="C00000"/>
                </a:solidFill>
              </a:rPr>
              <a:t>silicate / common</a:t>
            </a:r>
          </a:p>
          <a:p>
            <a:pPr marL="268288" indent="-268288"/>
            <a:r>
              <a:rPr lang="en-US" altLang="zh-CN" sz="1600" smtClean="0"/>
              <a:t>HV electrode:   </a:t>
            </a:r>
            <a:r>
              <a:rPr lang="en-US" altLang="zh-CN" sz="1600" smtClean="0">
                <a:solidFill>
                  <a:srgbClr val="C00000"/>
                </a:solidFill>
              </a:rPr>
              <a:t>colloidal graphite</a:t>
            </a:r>
          </a:p>
          <a:p>
            <a:pPr marL="268288" indent="-268288"/>
            <a:r>
              <a:rPr lang="en-US" altLang="zh-CN" sz="1600" smtClean="0"/>
              <a:t>Number of gaps: 10</a:t>
            </a:r>
          </a:p>
          <a:p>
            <a:pPr marL="268288" indent="-268288"/>
            <a:r>
              <a:rPr lang="en-US" altLang="zh-CN" sz="1600" smtClean="0"/>
              <a:t>Gap width:         </a:t>
            </a:r>
            <a:r>
              <a:rPr lang="en-US" altLang="zh-CN" sz="1600" smtClean="0">
                <a:solidFill>
                  <a:srgbClr val="C00000"/>
                </a:solidFill>
              </a:rPr>
              <a:t>0.25mm</a:t>
            </a:r>
          </a:p>
          <a:p>
            <a:pPr marL="268288" indent="-268288"/>
            <a:r>
              <a:rPr lang="en-US" altLang="zh-CN" sz="1600" smtClean="0"/>
              <a:t>Glass thickness: 0.7mm</a:t>
            </a:r>
          </a:p>
          <a:p>
            <a:pPr marL="268288" indent="-268288"/>
            <a:r>
              <a:rPr lang="en-US" altLang="zh-CN" sz="1600" smtClean="0"/>
              <a:t>Gas mixture:</a:t>
            </a:r>
          </a:p>
          <a:p>
            <a:pPr marL="268288" indent="-268288">
              <a:buFontTx/>
              <a:buNone/>
            </a:pPr>
            <a:r>
              <a:rPr lang="en-US" altLang="zh-CN" sz="1600" smtClean="0"/>
              <a:t>        Freon/iso-butane/SF6</a:t>
            </a:r>
          </a:p>
          <a:p>
            <a:pPr marL="268288" indent="-268288">
              <a:buFontTx/>
              <a:buNone/>
            </a:pPr>
            <a:r>
              <a:rPr lang="en-US" altLang="zh-CN" sz="1600" smtClean="0"/>
              <a:t>        96.5%/3%/0.5%</a:t>
            </a:r>
          </a:p>
        </p:txBody>
      </p:sp>
      <p:sp>
        <p:nvSpPr>
          <p:cNvPr id="35" name="内容占位符 14"/>
          <p:cNvSpPr txBox="1">
            <a:spLocks/>
          </p:cNvSpPr>
          <p:nvPr/>
        </p:nvSpPr>
        <p:spPr bwMode="auto">
          <a:xfrm>
            <a:off x="1285875" y="1071563"/>
            <a:ext cx="2357438" cy="428625"/>
          </a:xfrm>
          <a:prstGeom prst="rect">
            <a:avLst/>
          </a:prstGeom>
          <a:noFill/>
          <a:ln w="9525">
            <a:noFill/>
            <a:miter lim="800000"/>
            <a:headEnd/>
            <a:tailEnd/>
          </a:ln>
        </p:spPr>
        <p:txBody>
          <a:bodyPr/>
          <a:lstStyle/>
          <a:p>
            <a:pPr marL="342900" indent="-342900">
              <a:spcBef>
                <a:spcPct val="20000"/>
              </a:spcBef>
            </a:pPr>
            <a:r>
              <a:rPr lang="en-US" altLang="zh-CN" sz="2000" b="1">
                <a:solidFill>
                  <a:srgbClr val="C00000"/>
                </a:solidFill>
                <a:latin typeface="Times New Roman" pitchFamily="18" charset="0"/>
                <a:ea typeface="华文宋体" pitchFamily="2" charset="-122"/>
              </a:rPr>
              <a:t>colloidal graphite</a:t>
            </a:r>
            <a:endParaRPr lang="zh-CN" altLang="en-US" sz="2000" b="1">
              <a:solidFill>
                <a:srgbClr val="C00000"/>
              </a:solidFill>
              <a:latin typeface="Times New Roman" pitchFamily="18" charset="0"/>
              <a:ea typeface="华文宋体" pitchFamily="2" charset="-12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69</a:t>
            </a:fld>
            <a:endParaRPr lang="en-SG" dirty="0"/>
          </a:p>
        </p:txBody>
      </p:sp>
      <p:grpSp>
        <p:nvGrpSpPr>
          <p:cNvPr id="4" name="组合 13"/>
          <p:cNvGrpSpPr>
            <a:grpSpLocks/>
          </p:cNvGrpSpPr>
          <p:nvPr/>
        </p:nvGrpSpPr>
        <p:grpSpPr bwMode="auto">
          <a:xfrm>
            <a:off x="785786" y="3600000"/>
            <a:ext cx="3857652" cy="2880000"/>
            <a:chOff x="1142976" y="857232"/>
            <a:chExt cx="5757863" cy="5038725"/>
          </a:xfrm>
        </p:grpSpPr>
        <p:pic>
          <p:nvPicPr>
            <p:cNvPr id="5" name="Picture 8" descr="C:\Users\wjb\Desktop\HV scan.wmf"/>
            <p:cNvPicPr>
              <a:picLocks noChangeAspect="1" noChangeArrowheads="1"/>
            </p:cNvPicPr>
            <p:nvPr/>
          </p:nvPicPr>
          <p:blipFill>
            <a:blip r:embed="rId2" cstate="screen"/>
            <a:srcRect/>
            <a:stretch>
              <a:fillRect/>
            </a:stretch>
          </p:blipFill>
          <p:spPr bwMode="auto">
            <a:xfrm>
              <a:off x="1142976" y="857232"/>
              <a:ext cx="5757863" cy="5038725"/>
            </a:xfrm>
            <a:prstGeom prst="rect">
              <a:avLst/>
            </a:prstGeom>
            <a:noFill/>
            <a:ln w="9525">
              <a:noFill/>
              <a:miter lim="800000"/>
              <a:headEnd/>
              <a:tailEnd/>
            </a:ln>
          </p:spPr>
        </p:pic>
        <p:cxnSp>
          <p:nvCxnSpPr>
            <p:cNvPr id="6" name="直接连接符 8"/>
            <p:cNvCxnSpPr/>
            <p:nvPr/>
          </p:nvCxnSpPr>
          <p:spPr>
            <a:xfrm rot="5400000">
              <a:off x="3036207" y="3322473"/>
              <a:ext cx="3643669" cy="177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rot="10800000" flipV="1">
              <a:off x="2102620" y="1642869"/>
              <a:ext cx="3898997" cy="40383"/>
            </a:xfrm>
            <a:prstGeom prst="straightConnector1">
              <a:avLst/>
            </a:prstGeom>
            <a:ln w="25400">
              <a:solidFill>
                <a:schemeClr val="accent6"/>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286181" y="4429312"/>
              <a:ext cx="2706552" cy="18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9" name="Picture 2" descr="D:\研究生课题\High-rate MRPC\GSI-August test\silicon analysis\position resolution\positon resolution.gif"/>
          <p:cNvPicPr>
            <a:picLocks noChangeAspect="1" noChangeArrowheads="1"/>
          </p:cNvPicPr>
          <p:nvPr/>
        </p:nvPicPr>
        <p:blipFill>
          <a:blip r:embed="rId3" cstate="screen"/>
          <a:srcRect/>
          <a:stretch>
            <a:fillRect/>
          </a:stretch>
        </p:blipFill>
        <p:spPr bwMode="auto">
          <a:xfrm>
            <a:off x="5214942" y="3600000"/>
            <a:ext cx="3198983" cy="2880000"/>
          </a:xfrm>
          <a:prstGeom prst="rect">
            <a:avLst/>
          </a:prstGeom>
          <a:noFill/>
          <a:ln w="9525">
            <a:noFill/>
            <a:miter lim="800000"/>
            <a:headEnd/>
            <a:tailEnd/>
          </a:ln>
        </p:spPr>
      </p:pic>
      <p:grpSp>
        <p:nvGrpSpPr>
          <p:cNvPr id="10" name="组合 47"/>
          <p:cNvGrpSpPr>
            <a:grpSpLocks/>
          </p:cNvGrpSpPr>
          <p:nvPr/>
        </p:nvGrpSpPr>
        <p:grpSpPr bwMode="auto">
          <a:xfrm>
            <a:off x="1428728" y="214290"/>
            <a:ext cx="5929354" cy="3071807"/>
            <a:chOff x="928662" y="1285860"/>
            <a:chExt cx="6710362" cy="2517775"/>
          </a:xfrm>
        </p:grpSpPr>
        <p:sp>
          <p:nvSpPr>
            <p:cNvPr id="11" name="Rectangle 5"/>
            <p:cNvSpPr>
              <a:spLocks noChangeArrowheads="1"/>
            </p:cNvSpPr>
            <p:nvPr/>
          </p:nvSpPr>
          <p:spPr bwMode="auto">
            <a:xfrm>
              <a:off x="928662" y="1285860"/>
              <a:ext cx="6710362" cy="2517775"/>
            </a:xfrm>
            <a:prstGeom prst="rect">
              <a:avLst/>
            </a:prstGeom>
            <a:solidFill>
              <a:schemeClr val="bg1"/>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12" name="Line 6"/>
            <p:cNvSpPr>
              <a:spLocks noChangeShapeType="1"/>
            </p:cNvSpPr>
            <p:nvPr/>
          </p:nvSpPr>
          <p:spPr bwMode="auto">
            <a:xfrm>
              <a:off x="1153686" y="1893871"/>
              <a:ext cx="5760000" cy="9525"/>
            </a:xfrm>
            <a:prstGeom prst="line">
              <a:avLst/>
            </a:prstGeom>
            <a:noFill/>
            <a:ln w="25400">
              <a:solidFill>
                <a:srgbClr val="FF0000"/>
              </a:solidFill>
              <a:prstDash val="dash"/>
              <a:round/>
              <a:headEnd/>
              <a:tailEnd type="stealth" w="med" len="lg"/>
            </a:ln>
          </p:spPr>
          <p:txBody>
            <a:bodyPr/>
            <a:lstStyle/>
            <a:p>
              <a:endParaRPr lang="en-SG"/>
            </a:p>
          </p:txBody>
        </p:sp>
        <p:sp>
          <p:nvSpPr>
            <p:cNvPr id="13" name="Text Box 7"/>
            <p:cNvSpPr txBox="1">
              <a:spLocks noChangeArrowheads="1"/>
            </p:cNvSpPr>
            <p:nvPr/>
          </p:nvSpPr>
          <p:spPr bwMode="auto">
            <a:xfrm>
              <a:off x="1646458" y="1612231"/>
              <a:ext cx="2906712" cy="338554"/>
            </a:xfrm>
            <a:prstGeom prst="rect">
              <a:avLst/>
            </a:prstGeom>
            <a:noFill/>
            <a:ln w="25400">
              <a:noFill/>
              <a:miter lim="800000"/>
              <a:headEnd/>
              <a:tailEnd/>
            </a:ln>
          </p:spPr>
          <p:txBody>
            <a:bodyPr>
              <a:spAutoFit/>
            </a:bodyPr>
            <a:lstStyle/>
            <a:p>
              <a:r>
                <a:rPr lang="de-DE" altLang="zh-CN" sz="1600">
                  <a:solidFill>
                    <a:srgbClr val="FF0000"/>
                  </a:solidFill>
                  <a:latin typeface="Times New Roman" pitchFamily="18" charset="0"/>
                </a:rPr>
                <a:t>Main beam</a:t>
              </a:r>
            </a:p>
          </p:txBody>
        </p:sp>
        <p:sp>
          <p:nvSpPr>
            <p:cNvPr id="14" name="Rectangle 8"/>
            <p:cNvSpPr>
              <a:spLocks noChangeArrowheads="1"/>
            </p:cNvSpPr>
            <p:nvPr/>
          </p:nvSpPr>
          <p:spPr bwMode="auto">
            <a:xfrm>
              <a:off x="4825686" y="2165058"/>
              <a:ext cx="173038" cy="471488"/>
            </a:xfrm>
            <a:prstGeom prst="rect">
              <a:avLst/>
            </a:prstGeom>
            <a:solidFill>
              <a:srgbClr val="FF0000"/>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15" name="Line 9"/>
            <p:cNvSpPr>
              <a:spLocks noChangeShapeType="1"/>
            </p:cNvSpPr>
            <p:nvPr/>
          </p:nvSpPr>
          <p:spPr bwMode="auto">
            <a:xfrm flipH="1">
              <a:off x="1381099" y="1776396"/>
              <a:ext cx="11112" cy="223838"/>
            </a:xfrm>
            <a:prstGeom prst="line">
              <a:avLst/>
            </a:prstGeom>
            <a:noFill/>
            <a:ln w="38100">
              <a:solidFill>
                <a:schemeClr val="tx1"/>
              </a:solidFill>
              <a:round/>
              <a:headEnd/>
              <a:tailEnd/>
            </a:ln>
          </p:spPr>
          <p:txBody>
            <a:bodyPr/>
            <a:lstStyle/>
            <a:p>
              <a:endParaRPr lang="en-SG"/>
            </a:p>
          </p:txBody>
        </p:sp>
        <p:sp>
          <p:nvSpPr>
            <p:cNvPr id="16" name="Text Box 10"/>
            <p:cNvSpPr txBox="1">
              <a:spLocks noChangeArrowheads="1"/>
            </p:cNvSpPr>
            <p:nvPr/>
          </p:nvSpPr>
          <p:spPr bwMode="auto">
            <a:xfrm>
              <a:off x="1038199" y="1343009"/>
              <a:ext cx="871537" cy="338554"/>
            </a:xfrm>
            <a:prstGeom prst="rect">
              <a:avLst/>
            </a:prstGeom>
            <a:noFill/>
            <a:ln w="25400">
              <a:noFill/>
              <a:miter lim="800000"/>
              <a:headEnd/>
              <a:tailEnd/>
            </a:ln>
          </p:spPr>
          <p:txBody>
            <a:bodyPr>
              <a:spAutoFit/>
            </a:bodyPr>
            <a:lstStyle/>
            <a:p>
              <a:r>
                <a:rPr lang="de-DE" altLang="zh-CN" sz="1600">
                  <a:latin typeface="Times New Roman" pitchFamily="18" charset="0"/>
                </a:rPr>
                <a:t>Target</a:t>
              </a:r>
            </a:p>
          </p:txBody>
        </p:sp>
        <p:sp>
          <p:nvSpPr>
            <p:cNvPr id="17" name="Line 11"/>
            <p:cNvSpPr>
              <a:spLocks noChangeShapeType="1"/>
            </p:cNvSpPr>
            <p:nvPr/>
          </p:nvSpPr>
          <p:spPr bwMode="auto">
            <a:xfrm>
              <a:off x="1392211" y="1882758"/>
              <a:ext cx="5180053" cy="1117613"/>
            </a:xfrm>
            <a:prstGeom prst="line">
              <a:avLst/>
            </a:prstGeom>
            <a:noFill/>
            <a:ln w="12700">
              <a:solidFill>
                <a:schemeClr val="tx1"/>
              </a:solidFill>
              <a:round/>
              <a:headEnd/>
              <a:tailEnd/>
            </a:ln>
          </p:spPr>
          <p:txBody>
            <a:bodyPr/>
            <a:lstStyle/>
            <a:p>
              <a:endParaRPr lang="en-SG"/>
            </a:p>
          </p:txBody>
        </p:sp>
        <p:sp>
          <p:nvSpPr>
            <p:cNvPr id="18" name="Line 16"/>
            <p:cNvSpPr>
              <a:spLocks noChangeShapeType="1"/>
            </p:cNvSpPr>
            <p:nvPr/>
          </p:nvSpPr>
          <p:spPr bwMode="auto">
            <a:xfrm flipH="1">
              <a:off x="1377924" y="2017696"/>
              <a:ext cx="6350" cy="1371600"/>
            </a:xfrm>
            <a:prstGeom prst="line">
              <a:avLst/>
            </a:prstGeom>
            <a:noFill/>
            <a:ln w="12700">
              <a:solidFill>
                <a:schemeClr val="tx1"/>
              </a:solidFill>
              <a:round/>
              <a:headEnd/>
              <a:tailEnd/>
            </a:ln>
          </p:spPr>
          <p:txBody>
            <a:bodyPr/>
            <a:lstStyle/>
            <a:p>
              <a:endParaRPr lang="en-SG"/>
            </a:p>
          </p:txBody>
        </p:sp>
        <p:sp>
          <p:nvSpPr>
            <p:cNvPr id="19" name="Line 17"/>
            <p:cNvSpPr>
              <a:spLocks noChangeShapeType="1"/>
            </p:cNvSpPr>
            <p:nvPr/>
          </p:nvSpPr>
          <p:spPr bwMode="auto">
            <a:xfrm>
              <a:off x="5671686" y="2669058"/>
              <a:ext cx="0" cy="756000"/>
            </a:xfrm>
            <a:prstGeom prst="line">
              <a:avLst/>
            </a:prstGeom>
            <a:noFill/>
            <a:ln w="12700">
              <a:solidFill>
                <a:schemeClr val="tx1"/>
              </a:solidFill>
              <a:round/>
              <a:headEnd/>
              <a:tailEnd/>
            </a:ln>
          </p:spPr>
          <p:txBody>
            <a:bodyPr/>
            <a:lstStyle/>
            <a:p>
              <a:endParaRPr lang="en-SG"/>
            </a:p>
          </p:txBody>
        </p:sp>
        <p:sp>
          <p:nvSpPr>
            <p:cNvPr id="20" name="Line 18"/>
            <p:cNvSpPr>
              <a:spLocks noChangeShapeType="1"/>
            </p:cNvSpPr>
            <p:nvPr/>
          </p:nvSpPr>
          <p:spPr bwMode="auto">
            <a:xfrm>
              <a:off x="1352524" y="3351196"/>
              <a:ext cx="4320000" cy="6350"/>
            </a:xfrm>
            <a:prstGeom prst="line">
              <a:avLst/>
            </a:prstGeom>
            <a:noFill/>
            <a:ln w="9525">
              <a:solidFill>
                <a:schemeClr val="tx1"/>
              </a:solidFill>
              <a:round/>
              <a:headEnd type="triangle" w="sm" len="lg"/>
              <a:tailEnd type="triangle" w="sm" len="lg"/>
            </a:ln>
          </p:spPr>
          <p:txBody>
            <a:bodyPr/>
            <a:lstStyle/>
            <a:p>
              <a:endParaRPr lang="en-SG"/>
            </a:p>
          </p:txBody>
        </p:sp>
        <p:sp>
          <p:nvSpPr>
            <p:cNvPr id="21" name="Text Box 19"/>
            <p:cNvSpPr txBox="1">
              <a:spLocks noChangeArrowheads="1"/>
            </p:cNvSpPr>
            <p:nvPr/>
          </p:nvSpPr>
          <p:spPr bwMode="auto">
            <a:xfrm>
              <a:off x="2928926" y="3103546"/>
              <a:ext cx="728648" cy="307777"/>
            </a:xfrm>
            <a:prstGeom prst="rect">
              <a:avLst/>
            </a:prstGeom>
            <a:noFill/>
            <a:ln w="25400">
              <a:noFill/>
              <a:miter lim="800000"/>
              <a:headEnd/>
              <a:tailEnd/>
            </a:ln>
          </p:spPr>
          <p:txBody>
            <a:bodyPr>
              <a:spAutoFit/>
            </a:bodyPr>
            <a:lstStyle/>
            <a:p>
              <a:r>
                <a:rPr lang="de-DE" altLang="zh-CN" sz="1400">
                  <a:latin typeface="Times New Roman" pitchFamily="18" charset="0"/>
                  <a:sym typeface="Symbol" pitchFamily="18" charset="2"/>
                </a:rPr>
                <a:t> 10</a:t>
              </a:r>
              <a:r>
                <a:rPr lang="de-DE" altLang="zh-CN" sz="1400">
                  <a:latin typeface="Times New Roman" pitchFamily="18" charset="0"/>
                </a:rPr>
                <a:t> m</a:t>
              </a:r>
            </a:p>
          </p:txBody>
        </p:sp>
        <p:sp>
          <p:nvSpPr>
            <p:cNvPr id="22" name="Text Box 23"/>
            <p:cNvSpPr txBox="1">
              <a:spLocks noChangeArrowheads="1"/>
            </p:cNvSpPr>
            <p:nvPr/>
          </p:nvSpPr>
          <p:spPr bwMode="auto">
            <a:xfrm>
              <a:off x="4071934" y="2643182"/>
              <a:ext cx="809601" cy="338554"/>
            </a:xfrm>
            <a:prstGeom prst="rect">
              <a:avLst/>
            </a:prstGeom>
            <a:noFill/>
            <a:ln w="25400">
              <a:noFill/>
              <a:miter lim="800000"/>
              <a:headEnd/>
              <a:tailEnd/>
            </a:ln>
          </p:spPr>
          <p:txBody>
            <a:bodyPr>
              <a:spAutoFit/>
            </a:bodyPr>
            <a:lstStyle/>
            <a:p>
              <a:r>
                <a:rPr lang="de-DE" altLang="zh-CN" sz="1600">
                  <a:latin typeface="Times New Roman" pitchFamily="18" charset="0"/>
                </a:rPr>
                <a:t>PM12</a:t>
              </a:r>
            </a:p>
          </p:txBody>
        </p:sp>
        <p:sp>
          <p:nvSpPr>
            <p:cNvPr id="23" name="Line 24"/>
            <p:cNvSpPr>
              <a:spLocks noChangeShapeType="1"/>
            </p:cNvSpPr>
            <p:nvPr/>
          </p:nvSpPr>
          <p:spPr bwMode="auto">
            <a:xfrm flipV="1">
              <a:off x="4500562" y="2357430"/>
              <a:ext cx="158750" cy="330200"/>
            </a:xfrm>
            <a:prstGeom prst="line">
              <a:avLst/>
            </a:prstGeom>
            <a:noFill/>
            <a:ln w="12700">
              <a:solidFill>
                <a:schemeClr val="tx1"/>
              </a:solidFill>
              <a:round/>
              <a:headEnd/>
              <a:tailEnd type="triangle" w="med" len="med"/>
            </a:ln>
          </p:spPr>
          <p:txBody>
            <a:bodyPr/>
            <a:lstStyle/>
            <a:p>
              <a:endParaRPr lang="en-SG"/>
            </a:p>
          </p:txBody>
        </p:sp>
        <p:sp>
          <p:nvSpPr>
            <p:cNvPr id="24" name="Text Box 25"/>
            <p:cNvSpPr txBox="1">
              <a:spLocks noChangeArrowheads="1"/>
            </p:cNvSpPr>
            <p:nvPr/>
          </p:nvSpPr>
          <p:spPr bwMode="auto">
            <a:xfrm>
              <a:off x="5929322" y="3029058"/>
              <a:ext cx="781017" cy="338554"/>
            </a:xfrm>
            <a:prstGeom prst="rect">
              <a:avLst/>
            </a:prstGeom>
            <a:noFill/>
            <a:ln w="25400">
              <a:noFill/>
              <a:miter lim="800000"/>
              <a:headEnd/>
              <a:tailEnd/>
            </a:ln>
          </p:spPr>
          <p:txBody>
            <a:bodyPr>
              <a:spAutoFit/>
            </a:bodyPr>
            <a:lstStyle/>
            <a:p>
              <a:r>
                <a:rPr lang="de-DE" altLang="zh-CN" sz="1600">
                  <a:latin typeface="Times New Roman" pitchFamily="18" charset="0"/>
                </a:rPr>
                <a:t>PM34</a:t>
              </a:r>
            </a:p>
          </p:txBody>
        </p:sp>
        <p:sp>
          <p:nvSpPr>
            <p:cNvPr id="25" name="Line 26"/>
            <p:cNvSpPr>
              <a:spLocks noChangeShapeType="1"/>
            </p:cNvSpPr>
            <p:nvPr/>
          </p:nvSpPr>
          <p:spPr bwMode="auto">
            <a:xfrm flipV="1">
              <a:off x="6286512" y="2571744"/>
              <a:ext cx="90488" cy="500066"/>
            </a:xfrm>
            <a:prstGeom prst="line">
              <a:avLst/>
            </a:prstGeom>
            <a:noFill/>
            <a:ln w="12700">
              <a:solidFill>
                <a:schemeClr val="tx1"/>
              </a:solidFill>
              <a:round/>
              <a:headEnd/>
              <a:tailEnd type="triangle" w="med" len="med"/>
            </a:ln>
          </p:spPr>
          <p:txBody>
            <a:bodyPr/>
            <a:lstStyle/>
            <a:p>
              <a:endParaRPr lang="en-SG"/>
            </a:p>
          </p:txBody>
        </p:sp>
        <p:grpSp>
          <p:nvGrpSpPr>
            <p:cNvPr id="26" name="组合 60"/>
            <p:cNvGrpSpPr>
              <a:grpSpLocks/>
            </p:cNvGrpSpPr>
            <p:nvPr/>
          </p:nvGrpSpPr>
          <p:grpSpPr bwMode="auto">
            <a:xfrm>
              <a:off x="4609686" y="2237058"/>
              <a:ext cx="149225" cy="127000"/>
              <a:chOff x="5126013" y="2951151"/>
              <a:chExt cx="149225" cy="127000"/>
            </a:xfrm>
          </p:grpSpPr>
          <p:sp>
            <p:nvSpPr>
              <p:cNvPr id="50" name="Oval 12"/>
              <p:cNvSpPr>
                <a:spLocks noChangeArrowheads="1"/>
              </p:cNvSpPr>
              <p:nvPr/>
            </p:nvSpPr>
            <p:spPr bwMode="auto">
              <a:xfrm>
                <a:off x="5126013" y="2951151"/>
                <a:ext cx="149225" cy="127000"/>
              </a:xfrm>
              <a:prstGeom prst="ellipse">
                <a:avLst/>
              </a:prstGeom>
              <a:solidFill>
                <a:schemeClr val="bg2"/>
              </a:solidFill>
              <a:ln w="25400">
                <a:solidFill>
                  <a:schemeClr val="tx1"/>
                </a:solidFill>
                <a:round/>
                <a:headEnd/>
                <a:tailEnd/>
              </a:ln>
            </p:spPr>
            <p:txBody>
              <a:bodyPr wrap="none" anchor="ctr"/>
              <a:lstStyle/>
              <a:p>
                <a:endParaRPr lang="zh-CN" altLang="en-US">
                  <a:latin typeface="Times New Roman" pitchFamily="18" charset="0"/>
                </a:endParaRPr>
              </a:p>
            </p:txBody>
          </p:sp>
          <p:sp>
            <p:nvSpPr>
              <p:cNvPr id="51" name="Line 27"/>
              <p:cNvSpPr>
                <a:spLocks noChangeShapeType="1"/>
              </p:cNvSpPr>
              <p:nvPr/>
            </p:nvSpPr>
            <p:spPr bwMode="auto">
              <a:xfrm>
                <a:off x="5202213" y="2984488"/>
                <a:ext cx="0" cy="57150"/>
              </a:xfrm>
              <a:prstGeom prst="line">
                <a:avLst/>
              </a:prstGeom>
              <a:noFill/>
              <a:ln w="25400">
                <a:solidFill>
                  <a:schemeClr val="tx1"/>
                </a:solidFill>
                <a:round/>
                <a:headEnd/>
                <a:tailEnd/>
              </a:ln>
            </p:spPr>
            <p:txBody>
              <a:bodyPr/>
              <a:lstStyle/>
              <a:p>
                <a:endParaRPr lang="en-SG"/>
              </a:p>
            </p:txBody>
          </p:sp>
        </p:grpSp>
        <p:grpSp>
          <p:nvGrpSpPr>
            <p:cNvPr id="27" name="Group 28"/>
            <p:cNvGrpSpPr>
              <a:grpSpLocks/>
            </p:cNvGrpSpPr>
            <p:nvPr/>
          </p:nvGrpSpPr>
          <p:grpSpPr bwMode="auto">
            <a:xfrm>
              <a:off x="6337686" y="2453058"/>
              <a:ext cx="149225" cy="127000"/>
              <a:chOff x="2830" y="1758"/>
              <a:chExt cx="94" cy="80"/>
            </a:xfrm>
          </p:grpSpPr>
          <p:sp>
            <p:nvSpPr>
              <p:cNvPr id="48" name="Oval 29"/>
              <p:cNvSpPr>
                <a:spLocks noChangeArrowheads="1"/>
              </p:cNvSpPr>
              <p:nvPr/>
            </p:nvSpPr>
            <p:spPr bwMode="auto">
              <a:xfrm>
                <a:off x="2830" y="1758"/>
                <a:ext cx="94" cy="80"/>
              </a:xfrm>
              <a:prstGeom prst="ellipse">
                <a:avLst/>
              </a:prstGeom>
              <a:solidFill>
                <a:schemeClr val="bg2"/>
              </a:solidFill>
              <a:ln w="25400">
                <a:solidFill>
                  <a:schemeClr val="tx1"/>
                </a:solidFill>
                <a:round/>
                <a:headEnd/>
                <a:tailEnd/>
              </a:ln>
            </p:spPr>
            <p:txBody>
              <a:bodyPr wrap="none" anchor="ctr"/>
              <a:lstStyle/>
              <a:p>
                <a:endParaRPr lang="zh-CN" altLang="en-US">
                  <a:latin typeface="Times New Roman" pitchFamily="18" charset="0"/>
                </a:endParaRPr>
              </a:p>
            </p:txBody>
          </p:sp>
          <p:sp>
            <p:nvSpPr>
              <p:cNvPr id="49" name="Line 32"/>
              <p:cNvSpPr>
                <a:spLocks noChangeShapeType="1"/>
              </p:cNvSpPr>
              <p:nvPr/>
            </p:nvSpPr>
            <p:spPr bwMode="auto">
              <a:xfrm>
                <a:off x="2878" y="1780"/>
                <a:ext cx="0" cy="36"/>
              </a:xfrm>
              <a:prstGeom prst="line">
                <a:avLst/>
              </a:prstGeom>
              <a:noFill/>
              <a:ln w="25400">
                <a:solidFill>
                  <a:schemeClr val="tx1"/>
                </a:solidFill>
                <a:round/>
                <a:headEnd/>
                <a:tailEnd/>
              </a:ln>
            </p:spPr>
            <p:txBody>
              <a:bodyPr/>
              <a:lstStyle/>
              <a:p>
                <a:endParaRPr lang="en-SG"/>
              </a:p>
            </p:txBody>
          </p:sp>
        </p:grpSp>
        <p:sp>
          <p:nvSpPr>
            <p:cNvPr id="28" name="Rectangle 36"/>
            <p:cNvSpPr>
              <a:spLocks noChangeArrowheads="1"/>
            </p:cNvSpPr>
            <p:nvPr/>
          </p:nvSpPr>
          <p:spPr bwMode="auto">
            <a:xfrm>
              <a:off x="5357818" y="2201058"/>
              <a:ext cx="117443" cy="385755"/>
            </a:xfrm>
            <a:prstGeom prst="rect">
              <a:avLst/>
            </a:prstGeom>
            <a:solidFill>
              <a:srgbClr val="FFFF00"/>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29" name="Rectangle 38"/>
            <p:cNvSpPr>
              <a:spLocks noChangeArrowheads="1"/>
            </p:cNvSpPr>
            <p:nvPr/>
          </p:nvSpPr>
          <p:spPr bwMode="auto">
            <a:xfrm>
              <a:off x="5568924" y="2021058"/>
              <a:ext cx="211137" cy="642938"/>
            </a:xfrm>
            <a:prstGeom prst="rect">
              <a:avLst/>
            </a:prstGeom>
            <a:solidFill>
              <a:srgbClr val="7030A0"/>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30" name="Text Box 40"/>
            <p:cNvSpPr txBox="1">
              <a:spLocks noChangeArrowheads="1"/>
            </p:cNvSpPr>
            <p:nvPr/>
          </p:nvSpPr>
          <p:spPr bwMode="auto">
            <a:xfrm>
              <a:off x="5453068" y="1487282"/>
              <a:ext cx="1423987" cy="260336"/>
            </a:xfrm>
            <a:prstGeom prst="rect">
              <a:avLst/>
            </a:prstGeom>
            <a:noFill/>
            <a:ln w="25400">
              <a:noFill/>
              <a:miter lim="800000"/>
              <a:headEnd/>
              <a:tailEnd/>
            </a:ln>
          </p:spPr>
          <p:txBody>
            <a:bodyPr>
              <a:spAutoFit/>
            </a:bodyPr>
            <a:lstStyle/>
            <a:p>
              <a:r>
                <a:rPr lang="de-DE" altLang="zh-CN">
                  <a:solidFill>
                    <a:srgbClr val="C00000"/>
                  </a:solidFill>
                  <a:latin typeface="Times New Roman" pitchFamily="18" charset="0"/>
                </a:rPr>
                <a:t>Tsinghua RPC</a:t>
              </a:r>
            </a:p>
          </p:txBody>
        </p:sp>
        <p:sp>
          <p:nvSpPr>
            <p:cNvPr id="31" name="Line 41"/>
            <p:cNvSpPr>
              <a:spLocks noChangeShapeType="1"/>
            </p:cNvSpPr>
            <p:nvPr/>
          </p:nvSpPr>
          <p:spPr bwMode="auto">
            <a:xfrm flipH="1">
              <a:off x="5657824" y="1714488"/>
              <a:ext cx="128622" cy="398458"/>
            </a:xfrm>
            <a:prstGeom prst="line">
              <a:avLst/>
            </a:prstGeom>
            <a:noFill/>
            <a:ln w="12700">
              <a:solidFill>
                <a:schemeClr val="tx1"/>
              </a:solidFill>
              <a:round/>
              <a:headEnd/>
              <a:tailEnd type="triangle" w="med" len="med"/>
            </a:ln>
          </p:spPr>
          <p:txBody>
            <a:bodyPr/>
            <a:lstStyle/>
            <a:p>
              <a:endParaRPr lang="en-SG"/>
            </a:p>
          </p:txBody>
        </p:sp>
        <p:grpSp>
          <p:nvGrpSpPr>
            <p:cNvPr id="32" name="组合 61"/>
            <p:cNvGrpSpPr>
              <a:grpSpLocks/>
            </p:cNvGrpSpPr>
            <p:nvPr/>
          </p:nvGrpSpPr>
          <p:grpSpPr bwMode="auto">
            <a:xfrm>
              <a:off x="6624000" y="2502000"/>
              <a:ext cx="149225" cy="127000"/>
              <a:chOff x="6329338" y="2967026"/>
              <a:chExt cx="149225" cy="127000"/>
            </a:xfrm>
          </p:grpSpPr>
          <p:sp>
            <p:nvSpPr>
              <p:cNvPr id="46" name="Oval 44"/>
              <p:cNvSpPr>
                <a:spLocks noChangeArrowheads="1"/>
              </p:cNvSpPr>
              <p:nvPr/>
            </p:nvSpPr>
            <p:spPr bwMode="auto">
              <a:xfrm>
                <a:off x="6329338" y="2967026"/>
                <a:ext cx="149225" cy="127000"/>
              </a:xfrm>
              <a:prstGeom prst="ellipse">
                <a:avLst/>
              </a:prstGeom>
              <a:solidFill>
                <a:schemeClr val="bg2"/>
              </a:solidFill>
              <a:ln w="25400">
                <a:solidFill>
                  <a:schemeClr val="tx1"/>
                </a:solidFill>
                <a:round/>
                <a:headEnd/>
                <a:tailEnd/>
              </a:ln>
            </p:spPr>
            <p:txBody>
              <a:bodyPr wrap="none" anchor="ctr"/>
              <a:lstStyle/>
              <a:p>
                <a:endParaRPr lang="zh-CN" altLang="en-US">
                  <a:latin typeface="Times New Roman" pitchFamily="18" charset="0"/>
                </a:endParaRPr>
              </a:p>
            </p:txBody>
          </p:sp>
          <p:sp>
            <p:nvSpPr>
              <p:cNvPr id="47" name="Line 45"/>
              <p:cNvSpPr>
                <a:spLocks noChangeShapeType="1"/>
              </p:cNvSpPr>
              <p:nvPr/>
            </p:nvSpPr>
            <p:spPr bwMode="auto">
              <a:xfrm>
                <a:off x="6405538" y="3001951"/>
                <a:ext cx="0" cy="57150"/>
              </a:xfrm>
              <a:prstGeom prst="line">
                <a:avLst/>
              </a:prstGeom>
              <a:noFill/>
              <a:ln w="25400">
                <a:solidFill>
                  <a:schemeClr val="tx1"/>
                </a:solidFill>
                <a:round/>
                <a:headEnd/>
                <a:tailEnd/>
              </a:ln>
            </p:spPr>
            <p:txBody>
              <a:bodyPr/>
              <a:lstStyle/>
              <a:p>
                <a:endParaRPr lang="en-SG"/>
              </a:p>
            </p:txBody>
          </p:sp>
        </p:grpSp>
        <p:sp>
          <p:nvSpPr>
            <p:cNvPr id="33" name="Rectangle 38"/>
            <p:cNvSpPr>
              <a:spLocks noChangeArrowheads="1"/>
            </p:cNvSpPr>
            <p:nvPr/>
          </p:nvSpPr>
          <p:spPr bwMode="auto">
            <a:xfrm>
              <a:off x="6050987" y="2092998"/>
              <a:ext cx="142126" cy="571939"/>
            </a:xfrm>
            <a:prstGeom prst="rect">
              <a:avLst/>
            </a:prstGeom>
            <a:solidFill>
              <a:schemeClr val="accent6"/>
            </a:solidFill>
            <a:ln w="25400">
              <a:solidFill>
                <a:schemeClr val="tx1"/>
              </a:solidFill>
              <a:miter lim="800000"/>
              <a:headEnd/>
              <a:tailEnd/>
            </a:ln>
            <a:effectLst/>
          </p:spPr>
          <p:txBody>
            <a:bodyPr wrap="none" anchor="ctr"/>
            <a:lstStyle/>
            <a:p>
              <a:endParaRPr lang="zh-CN" altLang="en-US">
                <a:latin typeface="Times New Roman" pitchFamily="18" charset="0"/>
              </a:endParaRPr>
            </a:p>
          </p:txBody>
        </p:sp>
        <p:sp>
          <p:nvSpPr>
            <p:cNvPr id="34" name="Rectangle 36"/>
            <p:cNvSpPr>
              <a:spLocks noChangeArrowheads="1"/>
            </p:cNvSpPr>
            <p:nvPr/>
          </p:nvSpPr>
          <p:spPr bwMode="auto">
            <a:xfrm>
              <a:off x="5143504" y="2201058"/>
              <a:ext cx="117443" cy="385755"/>
            </a:xfrm>
            <a:prstGeom prst="rect">
              <a:avLst/>
            </a:prstGeom>
            <a:solidFill>
              <a:srgbClr val="FFFF00"/>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35" name="Line 6"/>
            <p:cNvSpPr>
              <a:spLocks noChangeShapeType="1"/>
            </p:cNvSpPr>
            <p:nvPr/>
          </p:nvSpPr>
          <p:spPr bwMode="auto">
            <a:xfrm>
              <a:off x="1357290" y="1877058"/>
              <a:ext cx="5652000" cy="720000"/>
            </a:xfrm>
            <a:prstGeom prst="line">
              <a:avLst/>
            </a:prstGeom>
            <a:noFill/>
            <a:ln w="25400">
              <a:solidFill>
                <a:srgbClr val="002060"/>
              </a:solidFill>
              <a:prstDash val="sysDot"/>
              <a:round/>
              <a:headEnd/>
              <a:tailEnd type="stealth" w="med" len="lg"/>
            </a:ln>
          </p:spPr>
          <p:txBody>
            <a:bodyPr/>
            <a:lstStyle/>
            <a:p>
              <a:endParaRPr lang="en-SG"/>
            </a:p>
          </p:txBody>
        </p:sp>
        <p:sp>
          <p:nvSpPr>
            <p:cNvPr id="36" name="Text Box 25"/>
            <p:cNvSpPr txBox="1">
              <a:spLocks noChangeArrowheads="1"/>
            </p:cNvSpPr>
            <p:nvPr/>
          </p:nvSpPr>
          <p:spPr bwMode="auto">
            <a:xfrm>
              <a:off x="6661686" y="2957058"/>
              <a:ext cx="642942" cy="338554"/>
            </a:xfrm>
            <a:prstGeom prst="rect">
              <a:avLst/>
            </a:prstGeom>
            <a:noFill/>
            <a:ln w="25400">
              <a:noFill/>
              <a:miter lim="800000"/>
              <a:headEnd/>
              <a:tailEnd/>
            </a:ln>
          </p:spPr>
          <p:txBody>
            <a:bodyPr>
              <a:spAutoFit/>
            </a:bodyPr>
            <a:lstStyle/>
            <a:p>
              <a:r>
                <a:rPr lang="de-DE" altLang="zh-CN" sz="1600">
                  <a:latin typeface="Times New Roman" pitchFamily="18" charset="0"/>
                </a:rPr>
                <a:t>PM5</a:t>
              </a:r>
            </a:p>
          </p:txBody>
        </p:sp>
        <p:sp>
          <p:nvSpPr>
            <p:cNvPr id="37" name="Line 26"/>
            <p:cNvSpPr>
              <a:spLocks noChangeShapeType="1"/>
            </p:cNvSpPr>
            <p:nvPr/>
          </p:nvSpPr>
          <p:spPr bwMode="auto">
            <a:xfrm flipH="1" flipV="1">
              <a:off x="6700471" y="2634671"/>
              <a:ext cx="86108" cy="365700"/>
            </a:xfrm>
            <a:prstGeom prst="line">
              <a:avLst/>
            </a:prstGeom>
            <a:noFill/>
            <a:ln w="12700">
              <a:solidFill>
                <a:schemeClr val="tx1"/>
              </a:solidFill>
              <a:round/>
              <a:headEnd/>
              <a:tailEnd type="triangle" w="med" len="med"/>
            </a:ln>
          </p:spPr>
          <p:txBody>
            <a:bodyPr/>
            <a:lstStyle/>
            <a:p>
              <a:endParaRPr lang="en-SG"/>
            </a:p>
          </p:txBody>
        </p:sp>
        <p:grpSp>
          <p:nvGrpSpPr>
            <p:cNvPr id="38" name="组合 73"/>
            <p:cNvGrpSpPr>
              <a:grpSpLocks/>
            </p:cNvGrpSpPr>
            <p:nvPr/>
          </p:nvGrpSpPr>
          <p:grpSpPr bwMode="auto">
            <a:xfrm>
              <a:off x="4464000" y="2124000"/>
              <a:ext cx="95250" cy="265112"/>
              <a:chOff x="4098925" y="1846263"/>
              <a:chExt cx="95250" cy="265112"/>
            </a:xfrm>
          </p:grpSpPr>
          <p:sp>
            <p:nvSpPr>
              <p:cNvPr id="44" name="Rectangle 13"/>
              <p:cNvSpPr>
                <a:spLocks noChangeArrowheads="1"/>
              </p:cNvSpPr>
              <p:nvPr/>
            </p:nvSpPr>
            <p:spPr bwMode="auto">
              <a:xfrm>
                <a:off x="4098925" y="1846263"/>
                <a:ext cx="47625" cy="265112"/>
              </a:xfrm>
              <a:prstGeom prst="rect">
                <a:avLst/>
              </a:prstGeom>
              <a:solidFill>
                <a:schemeClr val="bg1"/>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45" name="Rectangle 14"/>
              <p:cNvSpPr>
                <a:spLocks noChangeArrowheads="1"/>
              </p:cNvSpPr>
              <p:nvPr/>
            </p:nvSpPr>
            <p:spPr bwMode="auto">
              <a:xfrm>
                <a:off x="4151313" y="1935163"/>
                <a:ext cx="42862" cy="106362"/>
              </a:xfrm>
              <a:prstGeom prst="rect">
                <a:avLst/>
              </a:prstGeom>
              <a:solidFill>
                <a:schemeClr val="bg1"/>
              </a:solidFill>
              <a:ln w="25400">
                <a:solidFill>
                  <a:schemeClr val="tx1"/>
                </a:solidFill>
                <a:miter lim="800000"/>
                <a:headEnd/>
                <a:tailEnd/>
              </a:ln>
            </p:spPr>
            <p:txBody>
              <a:bodyPr wrap="none" anchor="ctr"/>
              <a:lstStyle/>
              <a:p>
                <a:endParaRPr lang="zh-CN" altLang="en-US">
                  <a:latin typeface="Times New Roman" pitchFamily="18" charset="0"/>
                </a:endParaRPr>
              </a:p>
            </p:txBody>
          </p:sp>
        </p:grpSp>
        <p:grpSp>
          <p:nvGrpSpPr>
            <p:cNvPr id="39" name="组合 76"/>
            <p:cNvGrpSpPr>
              <a:grpSpLocks/>
            </p:cNvGrpSpPr>
            <p:nvPr/>
          </p:nvGrpSpPr>
          <p:grpSpPr bwMode="auto">
            <a:xfrm>
              <a:off x="6516000" y="2394000"/>
              <a:ext cx="93662" cy="265113"/>
              <a:chOff x="5668971" y="357166"/>
              <a:chExt cx="93662" cy="265113"/>
            </a:xfrm>
          </p:grpSpPr>
          <p:sp>
            <p:nvSpPr>
              <p:cNvPr id="42" name="Rectangle 30"/>
              <p:cNvSpPr>
                <a:spLocks noChangeArrowheads="1"/>
              </p:cNvSpPr>
              <p:nvPr/>
            </p:nvSpPr>
            <p:spPr bwMode="auto">
              <a:xfrm>
                <a:off x="5715008" y="357166"/>
                <a:ext cx="47625" cy="265113"/>
              </a:xfrm>
              <a:prstGeom prst="rect">
                <a:avLst/>
              </a:prstGeom>
              <a:solidFill>
                <a:schemeClr val="bg1"/>
              </a:solidFill>
              <a:ln w="25400">
                <a:solidFill>
                  <a:schemeClr val="tx1"/>
                </a:solidFill>
                <a:miter lim="800000"/>
                <a:headEnd/>
                <a:tailEnd/>
              </a:ln>
            </p:spPr>
            <p:txBody>
              <a:bodyPr wrap="none" anchor="ctr"/>
              <a:lstStyle/>
              <a:p>
                <a:endParaRPr lang="zh-CN" altLang="en-US">
                  <a:latin typeface="Times New Roman" pitchFamily="18" charset="0"/>
                </a:endParaRPr>
              </a:p>
            </p:txBody>
          </p:sp>
          <p:sp>
            <p:nvSpPr>
              <p:cNvPr id="43" name="Rectangle 31"/>
              <p:cNvSpPr>
                <a:spLocks noChangeArrowheads="1"/>
              </p:cNvSpPr>
              <p:nvPr/>
            </p:nvSpPr>
            <p:spPr bwMode="auto">
              <a:xfrm>
                <a:off x="5668971" y="446066"/>
                <a:ext cx="42863" cy="100013"/>
              </a:xfrm>
              <a:prstGeom prst="rect">
                <a:avLst/>
              </a:prstGeom>
              <a:solidFill>
                <a:schemeClr val="bg1"/>
              </a:solidFill>
              <a:ln w="25400">
                <a:solidFill>
                  <a:schemeClr val="tx1"/>
                </a:solidFill>
                <a:miter lim="800000"/>
                <a:headEnd/>
                <a:tailEnd/>
              </a:ln>
            </p:spPr>
            <p:txBody>
              <a:bodyPr wrap="none" anchor="ctr"/>
              <a:lstStyle/>
              <a:p>
                <a:endParaRPr lang="zh-CN" altLang="en-US">
                  <a:latin typeface="Times New Roman" pitchFamily="18" charset="0"/>
                </a:endParaRPr>
              </a:p>
            </p:txBody>
          </p:sp>
        </p:grpSp>
        <p:sp>
          <p:nvSpPr>
            <p:cNvPr id="40" name="Text Box 33"/>
            <p:cNvSpPr txBox="1">
              <a:spLocks noChangeArrowheads="1"/>
            </p:cNvSpPr>
            <p:nvPr/>
          </p:nvSpPr>
          <p:spPr bwMode="auto">
            <a:xfrm>
              <a:off x="3929058" y="1500174"/>
              <a:ext cx="796924" cy="338554"/>
            </a:xfrm>
            <a:prstGeom prst="rect">
              <a:avLst/>
            </a:prstGeom>
            <a:noFill/>
            <a:ln w="25400">
              <a:noFill/>
              <a:miter lim="800000"/>
              <a:headEnd/>
              <a:tailEnd/>
            </a:ln>
          </p:spPr>
          <p:txBody>
            <a:bodyPr>
              <a:spAutoFit/>
            </a:bodyPr>
            <a:lstStyle/>
            <a:p>
              <a:r>
                <a:rPr lang="de-DE" altLang="zh-CN" sz="1600">
                  <a:latin typeface="Times New Roman" pitchFamily="18" charset="0"/>
                </a:rPr>
                <a:t>Silicon</a:t>
              </a:r>
            </a:p>
          </p:txBody>
        </p:sp>
        <p:sp>
          <p:nvSpPr>
            <p:cNvPr id="41" name="Line 24"/>
            <p:cNvSpPr>
              <a:spLocks noChangeShapeType="1"/>
            </p:cNvSpPr>
            <p:nvPr/>
          </p:nvSpPr>
          <p:spPr bwMode="auto">
            <a:xfrm>
              <a:off x="4357686" y="1785926"/>
              <a:ext cx="158750" cy="357190"/>
            </a:xfrm>
            <a:prstGeom prst="line">
              <a:avLst/>
            </a:prstGeom>
            <a:noFill/>
            <a:ln w="12700">
              <a:solidFill>
                <a:schemeClr val="tx1"/>
              </a:solidFill>
              <a:round/>
              <a:headEnd/>
              <a:tailEnd type="triangle" w="med" len="med"/>
            </a:ln>
          </p:spPr>
          <p:txBody>
            <a:bodyPr/>
            <a:lstStyle/>
            <a:p>
              <a:endParaRPr lang="en-SG"/>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7</a:t>
            </a:fld>
            <a:endParaRPr lang="en-SG" dirty="0"/>
          </a:p>
        </p:txBody>
      </p:sp>
      <p:pic>
        <p:nvPicPr>
          <p:cNvPr id="3074" name="Picture 2"/>
          <p:cNvPicPr>
            <a:picLocks noChangeAspect="1" noChangeArrowheads="1"/>
          </p:cNvPicPr>
          <p:nvPr/>
        </p:nvPicPr>
        <p:blipFill>
          <a:blip r:embed="rId2" cstate="screen"/>
          <a:srcRect/>
          <a:stretch>
            <a:fillRect/>
          </a:stretch>
        </p:blipFill>
        <p:spPr bwMode="auto">
          <a:xfrm>
            <a:off x="180000" y="180000"/>
            <a:ext cx="4320000" cy="2947610"/>
          </a:xfrm>
          <a:prstGeom prst="rect">
            <a:avLst/>
          </a:prstGeom>
          <a:noFill/>
          <a:ln w="9525">
            <a:noFill/>
            <a:miter lim="800000"/>
            <a:headEnd/>
            <a:tailEnd/>
          </a:ln>
        </p:spPr>
      </p:pic>
      <p:pic>
        <p:nvPicPr>
          <p:cNvPr id="5" name="Picture 3"/>
          <p:cNvPicPr>
            <a:picLocks noChangeAspect="1" noChangeArrowheads="1"/>
          </p:cNvPicPr>
          <p:nvPr/>
        </p:nvPicPr>
        <p:blipFill>
          <a:blip r:embed="rId3" cstate="screen"/>
          <a:srcRect/>
          <a:stretch>
            <a:fillRect/>
          </a:stretch>
        </p:blipFill>
        <p:spPr bwMode="auto">
          <a:xfrm>
            <a:off x="4680000" y="3240000"/>
            <a:ext cx="4320000" cy="2927390"/>
          </a:xfrm>
          <a:prstGeom prst="rect">
            <a:avLst/>
          </a:prstGeom>
          <a:noFill/>
          <a:ln w="9525">
            <a:noFill/>
            <a:miter lim="800000"/>
            <a:headEnd/>
            <a:tailEnd/>
          </a:ln>
        </p:spPr>
      </p:pic>
      <p:pic>
        <p:nvPicPr>
          <p:cNvPr id="6" name="Picture 2"/>
          <p:cNvPicPr>
            <a:picLocks noChangeAspect="1" noChangeArrowheads="1"/>
          </p:cNvPicPr>
          <p:nvPr/>
        </p:nvPicPr>
        <p:blipFill>
          <a:blip r:embed="rId4" cstate="screen"/>
          <a:srcRect/>
          <a:stretch>
            <a:fillRect/>
          </a:stretch>
        </p:blipFill>
        <p:spPr bwMode="auto">
          <a:xfrm>
            <a:off x="4680000" y="180000"/>
            <a:ext cx="4320000" cy="2910082"/>
          </a:xfrm>
          <a:prstGeom prst="rect">
            <a:avLst/>
          </a:prstGeom>
          <a:noFill/>
          <a:ln w="9525">
            <a:noFill/>
            <a:miter lim="800000"/>
            <a:headEnd/>
            <a:tailEnd/>
          </a:ln>
        </p:spPr>
      </p:pic>
      <p:pic>
        <p:nvPicPr>
          <p:cNvPr id="7" name="Picture 4"/>
          <p:cNvPicPr>
            <a:picLocks noChangeAspect="1" noChangeArrowheads="1"/>
          </p:cNvPicPr>
          <p:nvPr/>
        </p:nvPicPr>
        <p:blipFill>
          <a:blip r:embed="rId5" cstate="screen"/>
          <a:srcRect/>
          <a:stretch>
            <a:fillRect/>
          </a:stretch>
        </p:blipFill>
        <p:spPr bwMode="auto">
          <a:xfrm>
            <a:off x="180000" y="3240000"/>
            <a:ext cx="4320000" cy="2900231"/>
          </a:xfrm>
          <a:prstGeom prst="rect">
            <a:avLst/>
          </a:prstGeom>
          <a:noFill/>
          <a:ln w="9525">
            <a:noFill/>
            <a:miter lim="800000"/>
            <a:headEnd/>
            <a:tailEnd/>
          </a:ln>
        </p:spPr>
      </p:pic>
      <p:sp>
        <p:nvSpPr>
          <p:cNvPr id="8" name="Rectangle 7"/>
          <p:cNvSpPr/>
          <p:nvPr/>
        </p:nvSpPr>
        <p:spPr>
          <a:xfrm>
            <a:off x="2628000" y="357166"/>
            <a:ext cx="1590500" cy="369332"/>
          </a:xfrm>
          <a:prstGeom prst="rect">
            <a:avLst/>
          </a:prstGeom>
        </p:spPr>
        <p:txBody>
          <a:bodyPr wrap="none">
            <a:spAutoFit/>
          </a:bodyPr>
          <a:lstStyle/>
          <a:p>
            <a:r>
              <a:rPr lang="en-SG" b="1" dirty="0" err="1" smtClean="0"/>
              <a:t>Vth</a:t>
            </a:r>
            <a:r>
              <a:rPr lang="en-SG" b="1" dirty="0" smtClean="0"/>
              <a:t> = 1000 mV</a:t>
            </a:r>
            <a:endParaRPr lang="en-SG" dirty="0"/>
          </a:p>
        </p:txBody>
      </p:sp>
      <p:sp>
        <p:nvSpPr>
          <p:cNvPr id="9" name="Rectangle 8"/>
          <p:cNvSpPr/>
          <p:nvPr/>
        </p:nvSpPr>
        <p:spPr>
          <a:xfrm>
            <a:off x="2628000" y="630776"/>
            <a:ext cx="1345240" cy="369332"/>
          </a:xfrm>
          <a:prstGeom prst="rect">
            <a:avLst/>
          </a:prstGeom>
        </p:spPr>
        <p:txBody>
          <a:bodyPr wrap="none">
            <a:spAutoFit/>
          </a:bodyPr>
          <a:lstStyle/>
          <a:p>
            <a:r>
              <a:rPr lang="en-SG" b="1" dirty="0" smtClean="0"/>
              <a:t>HV = 9600 V</a:t>
            </a:r>
            <a:endParaRPr lang="en-SG" dirty="0"/>
          </a:p>
        </p:txBody>
      </p:sp>
      <p:sp>
        <p:nvSpPr>
          <p:cNvPr id="10" name="Rectangle 9"/>
          <p:cNvSpPr/>
          <p:nvPr/>
        </p:nvSpPr>
        <p:spPr>
          <a:xfrm>
            <a:off x="2160000" y="4286256"/>
            <a:ext cx="1345240" cy="369332"/>
          </a:xfrm>
          <a:prstGeom prst="rect">
            <a:avLst/>
          </a:prstGeom>
        </p:spPr>
        <p:txBody>
          <a:bodyPr wrap="none">
            <a:spAutoFit/>
          </a:bodyPr>
          <a:lstStyle/>
          <a:p>
            <a:r>
              <a:rPr lang="en-SG" b="1" dirty="0" smtClean="0"/>
              <a:t>HV = 9600 V</a:t>
            </a:r>
            <a:endParaRPr lang="en-SG" dirty="0"/>
          </a:p>
        </p:txBody>
      </p:sp>
      <p:sp>
        <p:nvSpPr>
          <p:cNvPr id="11" name="Rectangle 10"/>
          <p:cNvSpPr/>
          <p:nvPr/>
        </p:nvSpPr>
        <p:spPr>
          <a:xfrm>
            <a:off x="2160000" y="4643446"/>
            <a:ext cx="4572000" cy="646331"/>
          </a:xfrm>
          <a:prstGeom prst="rect">
            <a:avLst/>
          </a:prstGeom>
        </p:spPr>
        <p:txBody>
          <a:bodyPr>
            <a:spAutoFit/>
          </a:bodyPr>
          <a:lstStyle/>
          <a:p>
            <a:r>
              <a:rPr lang="en-SG" b="1" dirty="0" smtClean="0"/>
              <a:t>Mean value = 0.27</a:t>
            </a:r>
          </a:p>
          <a:p>
            <a:r>
              <a:rPr lang="en-SG" b="1" dirty="0" smtClean="0"/>
              <a:t>Mean value = 0.14</a:t>
            </a:r>
            <a:endParaRPr lang="en-SG"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SG" sz="2400" dirty="0" smtClean="0">
                <a:effectLst/>
              </a:rPr>
              <a:t>Toward a high granularity, high counting rate differential read-out RPC</a:t>
            </a:r>
            <a:br>
              <a:rPr lang="en-SG" sz="2400" dirty="0" smtClean="0">
                <a:effectLst/>
              </a:rPr>
            </a:br>
            <a:r>
              <a:rPr lang="en-SG" sz="2400" dirty="0" smtClean="0">
                <a:solidFill>
                  <a:srgbClr val="00B050"/>
                </a:solidFill>
                <a:effectLst/>
              </a:rPr>
              <a:t>M. </a:t>
            </a:r>
            <a:r>
              <a:rPr lang="en-SG" sz="2400" dirty="0" err="1" smtClean="0">
                <a:solidFill>
                  <a:srgbClr val="00B050"/>
                </a:solidFill>
                <a:effectLst/>
              </a:rPr>
              <a:t>Petris</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70</a:t>
            </a:fld>
            <a:endParaRPr lang="en-SG" dirty="0"/>
          </a:p>
        </p:txBody>
      </p:sp>
      <p:pic>
        <p:nvPicPr>
          <p:cNvPr id="47106" name="Picture 2"/>
          <p:cNvPicPr>
            <a:picLocks noChangeAspect="1" noChangeArrowheads="1"/>
          </p:cNvPicPr>
          <p:nvPr/>
        </p:nvPicPr>
        <p:blipFill>
          <a:blip r:embed="rId2" cstate="screen"/>
          <a:srcRect/>
          <a:stretch>
            <a:fillRect/>
          </a:stretch>
        </p:blipFill>
        <p:spPr bwMode="auto">
          <a:xfrm>
            <a:off x="600477" y="1028834"/>
            <a:ext cx="7747327" cy="54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71</a:t>
            </a:fld>
            <a:endParaRPr lang="en-SG" dirty="0"/>
          </a:p>
        </p:txBody>
      </p:sp>
      <p:pic>
        <p:nvPicPr>
          <p:cNvPr id="48130" name="Picture 2"/>
          <p:cNvPicPr>
            <a:picLocks noChangeAspect="1" noChangeArrowheads="1"/>
          </p:cNvPicPr>
          <p:nvPr/>
        </p:nvPicPr>
        <p:blipFill>
          <a:blip r:embed="rId2" cstate="screen"/>
          <a:srcRect t="2213" b="17708"/>
          <a:stretch>
            <a:fillRect/>
          </a:stretch>
        </p:blipFill>
        <p:spPr bwMode="auto">
          <a:xfrm>
            <a:off x="94771" y="316230"/>
            <a:ext cx="8954459" cy="5064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de-DE" sz="2400" dirty="0" smtClean="0">
                <a:effectLst/>
              </a:rPr>
              <a:t>The CBM Time-of Flight wall</a:t>
            </a:r>
            <a:r>
              <a:rPr lang="de-DE" sz="2400" b="1" dirty="0" smtClean="0">
                <a:solidFill>
                  <a:schemeClr val="bg1"/>
                </a:solidFill>
              </a:rPr>
              <a:t/>
            </a:r>
            <a:br>
              <a:rPr lang="de-DE" sz="2400" b="1" dirty="0" smtClean="0">
                <a:solidFill>
                  <a:schemeClr val="bg1"/>
                </a:solidFill>
              </a:rPr>
            </a:br>
            <a:r>
              <a:rPr lang="de-DE" sz="2400" b="1" dirty="0" smtClean="0"/>
              <a:t> </a:t>
            </a:r>
            <a:r>
              <a:rPr lang="de-DE" sz="2400" dirty="0" smtClean="0">
                <a:solidFill>
                  <a:srgbClr val="00B050"/>
                </a:solidFill>
                <a:effectLst/>
              </a:rPr>
              <a:t>Ingo Deppner</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72</a:t>
            </a:fld>
            <a:endParaRPr lang="en-SG" dirty="0"/>
          </a:p>
        </p:txBody>
      </p:sp>
      <p:sp>
        <p:nvSpPr>
          <p:cNvPr id="6" name="Line 2"/>
          <p:cNvSpPr>
            <a:spLocks noChangeShapeType="1"/>
          </p:cNvSpPr>
          <p:nvPr/>
        </p:nvSpPr>
        <p:spPr bwMode="auto">
          <a:xfrm flipV="1">
            <a:off x="0" y="1036637"/>
            <a:ext cx="9144000" cy="3324"/>
          </a:xfrm>
          <a:prstGeom prst="line">
            <a:avLst/>
          </a:prstGeom>
          <a:noFill/>
          <a:ln w="25400">
            <a:solidFill>
              <a:schemeClr val="bg1"/>
            </a:solidFill>
            <a:round/>
            <a:headEnd/>
            <a:tailEnd/>
          </a:ln>
          <a:effectLst/>
        </p:spPr>
        <p:txBody>
          <a:bodyPr/>
          <a:lstStyle/>
          <a:p>
            <a:endParaRPr lang="en-SG"/>
          </a:p>
        </p:txBody>
      </p:sp>
      <p:sp>
        <p:nvSpPr>
          <p:cNvPr id="7" name="Rectangle 6"/>
          <p:cNvSpPr>
            <a:spLocks noChangeArrowheads="1"/>
          </p:cNvSpPr>
          <p:nvPr/>
        </p:nvSpPr>
        <p:spPr bwMode="auto">
          <a:xfrm>
            <a:off x="158750" y="3549144"/>
            <a:ext cx="8839200" cy="369332"/>
          </a:xfrm>
          <a:prstGeom prst="rect">
            <a:avLst/>
          </a:prstGeom>
          <a:solidFill>
            <a:schemeClr val="bg1"/>
          </a:solidFill>
          <a:ln w="12700">
            <a:noFill/>
            <a:miter lim="800000"/>
            <a:headEnd/>
            <a:tailEnd/>
          </a:ln>
          <a:effectLst/>
        </p:spPr>
        <p:txBody>
          <a:bodyPr wrap="square" anchor="ctr">
            <a:spAutoFit/>
          </a:bodyPr>
          <a:lstStyle/>
          <a:p>
            <a:endParaRPr lang="en-SG"/>
          </a:p>
        </p:txBody>
      </p:sp>
      <p:graphicFrame>
        <p:nvGraphicFramePr>
          <p:cNvPr id="8" name="Group 179"/>
          <p:cNvGraphicFramePr>
            <a:graphicFrameLocks noGrp="1"/>
          </p:cNvGraphicFramePr>
          <p:nvPr/>
        </p:nvGraphicFramePr>
        <p:xfrm>
          <a:off x="241300" y="1295400"/>
          <a:ext cx="8680450" cy="3063255"/>
        </p:xfrm>
        <a:graphic>
          <a:graphicData uri="http://schemas.openxmlformats.org/drawingml/2006/table">
            <a:tbl>
              <a:tblPr/>
              <a:tblGrid>
                <a:gridCol w="1836738"/>
                <a:gridCol w="1522412"/>
                <a:gridCol w="1339850"/>
                <a:gridCol w="1447800"/>
                <a:gridCol w="1371600"/>
                <a:gridCol w="1162050"/>
              </a:tblGrid>
              <a:tr h="6062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RPC 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res. material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efficiency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time resolution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rate capability</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cross talk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Pad MRPC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sem. glass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95 %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CC00"/>
                          </a:solidFill>
                          <a:effectLst/>
                          <a:latin typeface="Arial" pitchFamily="34" charset="0"/>
                        </a:rPr>
                        <a:t>75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not meas.</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not meas.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Ceramic MRPC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ceramic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95 %</a:t>
                      </a:r>
                      <a:endParaRPr kumimoji="0" lang="de-DE"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0000"/>
                          </a:solidFill>
                          <a:effectLst/>
                          <a:latin typeface="Arial" pitchFamily="34" charset="0"/>
                        </a:rPr>
                        <a:t>110  – 140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500 kHz/cm</a:t>
                      </a:r>
                      <a:r>
                        <a:rPr kumimoji="0" lang="de-DE" sz="1600" b="1" i="0" u="none" strike="noStrike" cap="none" normalizeH="0" baseline="30000" smtClean="0">
                          <a:ln>
                            <a:noFill/>
                          </a:ln>
                          <a:solidFill>
                            <a:srgbClr val="00CC00"/>
                          </a:solidFill>
                          <a:effectLst/>
                          <a:latin typeface="Arial" pitchFamily="34" charset="0"/>
                        </a:rPr>
                        <a:t>2</a:t>
                      </a:r>
                      <a:r>
                        <a:rPr kumimoji="0" lang="de-DE" sz="1600" b="1" i="0" u="none" strike="noStrike" cap="none" normalizeH="0" baseline="0" smtClean="0">
                          <a:ln>
                            <a:noFill/>
                          </a:ln>
                          <a:solidFill>
                            <a:srgbClr val="00CC00"/>
                          </a:solidFill>
                          <a:effectLst/>
                          <a:latin typeface="Arial" pitchFamily="34" charset="0"/>
                        </a:rPr>
                        <a:t> </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not meas.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sm" len="lg"/>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Pad „mini“-RPC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ultrathin glass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0000"/>
                          </a:solidFill>
                          <a:effectLst/>
                          <a:latin typeface="Arial" pitchFamily="34" charset="0"/>
                        </a:rPr>
                        <a:t>75 % </a:t>
                      </a:r>
                      <a:r>
                        <a:rPr kumimoji="0" lang="de-DE" sz="1400" b="0" i="0" u="none" strike="noStrike" cap="none" normalizeH="0" baseline="0" smtClean="0">
                          <a:ln>
                            <a:noFill/>
                          </a:ln>
                          <a:solidFill>
                            <a:srgbClr val="FF0000"/>
                          </a:solidFill>
                          <a:effectLst/>
                          <a:latin typeface="Arial" pitchFamily="34" charset="0"/>
                        </a:rPr>
                        <a:t>(1 Gap)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CC00"/>
                          </a:solidFill>
                          <a:effectLst/>
                          <a:latin typeface="Arial" pitchFamily="34" charset="0"/>
                        </a:rPr>
                        <a:t>75</a:t>
                      </a:r>
                      <a:r>
                        <a:rPr kumimoji="0" lang="de-DE" sz="1600" b="1" i="0" u="none" strike="noStrike" cap="none" normalizeH="0" baseline="0" smtClean="0">
                          <a:ln>
                            <a:noFill/>
                          </a:ln>
                          <a:solidFill>
                            <a:srgbClr val="FF0000"/>
                          </a:solidFill>
                          <a:effectLst/>
                          <a:latin typeface="Arial" pitchFamily="34" charset="0"/>
                        </a:rPr>
                        <a:t>  – 100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CC00"/>
                          </a:solidFill>
                          <a:effectLst/>
                          <a:latin typeface="Arial" pitchFamily="34" charset="0"/>
                        </a:rPr>
                        <a:t>1,5 kHz/cm</a:t>
                      </a:r>
                      <a:r>
                        <a:rPr kumimoji="0" lang="de-DE" sz="1600" b="1" i="0" u="none" strike="noStrike" cap="none" normalizeH="0" baseline="30000" smtClean="0">
                          <a:ln>
                            <a:noFill/>
                          </a:ln>
                          <a:solidFill>
                            <a:srgbClr val="FFCC00"/>
                          </a:solidFill>
                          <a:effectLst/>
                          <a:latin typeface="Arial" pitchFamily="34" charset="0"/>
                        </a:rPr>
                        <a:t>2</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narrow strip RPC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float glass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0000"/>
                          </a:solidFill>
                          <a:effectLst/>
                          <a:latin typeface="Arial" pitchFamily="34" charset="0"/>
                        </a:rPr>
                        <a:t>85 %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50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not meas.</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&lt; 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Wide Strip </a:t>
                      </a:r>
                      <a:r>
                        <a:rPr kumimoji="0" lang="de-DE" sz="1400" b="0" i="0" u="none" strike="noStrike" cap="none" normalizeH="0" baseline="0" smtClean="0">
                          <a:ln>
                            <a:noFill/>
                          </a:ln>
                          <a:solidFill>
                            <a:schemeClr val="tx1"/>
                          </a:solidFill>
                          <a:effectLst/>
                          <a:latin typeface="Arial" pitchFamily="34" charset="0"/>
                        </a:rPr>
                        <a:t>(Beijing)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sem. glass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95 %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CC00"/>
                          </a:solidFill>
                          <a:effectLst/>
                          <a:latin typeface="Arial" pitchFamily="34" charset="0"/>
                        </a:rPr>
                        <a:t>75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20 kHz/cm</a:t>
                      </a:r>
                      <a:r>
                        <a:rPr kumimoji="0" lang="de-DE" sz="1600" b="1" i="0" u="none" strike="noStrike" cap="none" normalizeH="0" baseline="30000" smtClean="0">
                          <a:ln>
                            <a:noFill/>
                          </a:ln>
                          <a:solidFill>
                            <a:srgbClr val="00CC00"/>
                          </a:solidFill>
                          <a:effectLst/>
                          <a:latin typeface="Arial" pitchFamily="34" charset="0"/>
                        </a:rPr>
                        <a:t>2</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0000"/>
                          </a:solidFill>
                          <a:effectLst/>
                          <a:latin typeface="Arial" pitchFamily="34" charset="0"/>
                        </a:rPr>
                        <a:t>10 – 20 %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Wide Strip </a:t>
                      </a:r>
                      <a:r>
                        <a:rPr kumimoji="0" lang="de-DE" sz="1400" b="0" i="0" u="none" strike="noStrike" cap="none" normalizeH="0" baseline="0" smtClean="0">
                          <a:ln>
                            <a:noFill/>
                          </a:ln>
                          <a:solidFill>
                            <a:schemeClr val="tx1"/>
                          </a:solidFill>
                          <a:effectLst/>
                          <a:latin typeface="Arial" pitchFamily="34" charset="0"/>
                        </a:rPr>
                        <a:t>(USTC)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float glass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95 %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65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not meas.</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1- 3 %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r>
              <a:tr h="350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Wide Strip </a:t>
                      </a:r>
                      <a:r>
                        <a:rPr kumimoji="0" lang="de-DE" sz="1400" b="0" i="0" u="none" strike="noStrike" cap="none" normalizeH="0" baseline="0" smtClean="0">
                          <a:ln>
                            <a:noFill/>
                          </a:ln>
                          <a:solidFill>
                            <a:schemeClr val="tx1"/>
                          </a:solidFill>
                          <a:effectLst/>
                          <a:latin typeface="Arial" pitchFamily="34" charset="0"/>
                        </a:rPr>
                        <a:t>(UHD)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smtClean="0">
                          <a:ln>
                            <a:noFill/>
                          </a:ln>
                          <a:solidFill>
                            <a:schemeClr val="tx1"/>
                          </a:solidFill>
                          <a:effectLst/>
                          <a:latin typeface="Arial" pitchFamily="34" charset="0"/>
                        </a:rPr>
                        <a:t>float glass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95 %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FFCC00"/>
                          </a:solidFill>
                          <a:effectLst/>
                          <a:latin typeface="Arial" pitchFamily="34" charset="0"/>
                        </a:rPr>
                        <a:t>75 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chemeClr val="tx1"/>
                          </a:solidFill>
                          <a:effectLst/>
                          <a:latin typeface="Arial" pitchFamily="34" charset="0"/>
                        </a:rPr>
                        <a:t>not meas.</a:t>
                      </a:r>
                    </a:p>
                  </a:txBody>
                  <a:tcP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smtClean="0">
                          <a:ln>
                            <a:noFill/>
                          </a:ln>
                          <a:solidFill>
                            <a:srgbClr val="00CC00"/>
                          </a:solidFill>
                          <a:effectLst/>
                          <a:latin typeface="Arial" pitchFamily="34" charset="0"/>
                        </a:rPr>
                        <a:t>1- 3 %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US" sz="2400" dirty="0" err="1" smtClean="0">
                <a:effectLst/>
              </a:rPr>
              <a:t>NeuLAND</a:t>
            </a:r>
            <a:r>
              <a:rPr lang="en-US" sz="2400" dirty="0" smtClean="0">
                <a:effectLst/>
              </a:rPr>
              <a:t>:  MRPC-based time-of-flight detector for 1 </a:t>
            </a:r>
            <a:r>
              <a:rPr lang="en-US" sz="2400" dirty="0" err="1" smtClean="0">
                <a:effectLst/>
              </a:rPr>
              <a:t>GeV</a:t>
            </a:r>
            <a:r>
              <a:rPr lang="en-US" sz="2400" dirty="0" smtClean="0">
                <a:effectLst/>
              </a:rPr>
              <a:t> neutrons</a:t>
            </a:r>
            <a:r>
              <a:rPr lang="en-US" sz="2400" b="1" dirty="0" smtClean="0">
                <a:solidFill>
                  <a:srgbClr val="003E89"/>
                </a:solidFill>
              </a:rPr>
              <a:t/>
            </a:r>
            <a:br>
              <a:rPr lang="en-US" sz="2400" b="1" dirty="0" smtClean="0">
                <a:solidFill>
                  <a:srgbClr val="003E89"/>
                </a:solidFill>
              </a:rPr>
            </a:br>
            <a:r>
              <a:rPr lang="en-US" sz="2400" dirty="0" smtClean="0">
                <a:solidFill>
                  <a:srgbClr val="00B050"/>
                </a:solidFill>
                <a:effectLst/>
              </a:rPr>
              <a:t>Daniel </a:t>
            </a:r>
            <a:r>
              <a:rPr lang="en-US" sz="2400" dirty="0" err="1" smtClean="0">
                <a:solidFill>
                  <a:srgbClr val="00B050"/>
                </a:solidFill>
                <a:effectLst/>
              </a:rPr>
              <a:t>Bemmerer</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73</a:t>
            </a:fld>
            <a:endParaRPr lang="en-SG" dirty="0"/>
          </a:p>
        </p:txBody>
      </p:sp>
      <p:sp>
        <p:nvSpPr>
          <p:cNvPr id="6" name="Rectangle 2"/>
          <p:cNvSpPr txBox="1">
            <a:spLocks noChangeArrowheads="1"/>
          </p:cNvSpPr>
          <p:nvPr/>
        </p:nvSpPr>
        <p:spPr>
          <a:xfrm>
            <a:off x="193675" y="1142984"/>
            <a:ext cx="8710613" cy="649287"/>
          </a:xfrm>
          <a:prstGeom prst="rect">
            <a:avLst/>
          </a:prstGeom>
        </p:spPr>
        <p:txBody>
          <a:bodyPr vert="horz"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mj-lt"/>
                <a:ea typeface="+mj-ea"/>
                <a:cs typeface="+mj-cs"/>
              </a:rPr>
              <a:t>20 x 40 cm prototypes built (FZD, GSI) and parameters tested</a:t>
            </a:r>
            <a:endPar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7" name="Rectangle 3"/>
          <p:cNvSpPr>
            <a:spLocks noChangeArrowheads="1"/>
          </p:cNvSpPr>
          <p:nvPr/>
        </p:nvSpPr>
        <p:spPr bwMode="auto">
          <a:xfrm>
            <a:off x="288925" y="1958959"/>
            <a:ext cx="8237538" cy="4568825"/>
          </a:xfrm>
          <a:prstGeom prst="rect">
            <a:avLst/>
          </a:prstGeom>
          <a:noFill/>
          <a:ln w="9525">
            <a:noFill/>
            <a:miter lim="800000"/>
            <a:headEnd/>
            <a:tailEnd/>
          </a:ln>
          <a:effectLst/>
        </p:spPr>
        <p:txBody>
          <a:bodyPr/>
          <a:lstStyle/>
          <a:p>
            <a:pPr marL="342900" indent="-342900">
              <a:spcBef>
                <a:spcPct val="20000"/>
              </a:spcBef>
              <a:buFontTx/>
              <a:buChar char="•"/>
            </a:pPr>
            <a:r>
              <a:rPr lang="en-US" sz="1600" dirty="0" err="1"/>
              <a:t>Interstrip</a:t>
            </a:r>
            <a:r>
              <a:rPr lang="en-US" sz="1600" dirty="0"/>
              <a:t> spacing varied between 0.3 and 3.0 mm</a:t>
            </a:r>
          </a:p>
          <a:p>
            <a:pPr marL="342900" indent="-342900">
              <a:spcBef>
                <a:spcPct val="20000"/>
              </a:spcBef>
              <a:buFontTx/>
              <a:buChar char="•"/>
            </a:pPr>
            <a:r>
              <a:rPr lang="en-US" sz="1600" dirty="0"/>
              <a:t>Number of gaps varied: 2x2, 2x3, 2x4</a:t>
            </a:r>
          </a:p>
          <a:p>
            <a:pPr marL="342900" indent="-342900">
              <a:spcBef>
                <a:spcPct val="20000"/>
              </a:spcBef>
              <a:buFontTx/>
              <a:buChar char="•"/>
            </a:pPr>
            <a:r>
              <a:rPr lang="en-US" sz="1600" dirty="0"/>
              <a:t>Glass thickness varied: 0.55 and 0.95 mm</a:t>
            </a:r>
          </a:p>
          <a:p>
            <a:pPr marL="342900" indent="-342900">
              <a:spcBef>
                <a:spcPct val="20000"/>
              </a:spcBef>
              <a:buFontTx/>
              <a:buChar char="•"/>
            </a:pPr>
            <a:r>
              <a:rPr lang="en-US" sz="1600" dirty="0"/>
              <a:t>Strips with straight or tapered ends</a:t>
            </a:r>
          </a:p>
          <a:p>
            <a:pPr marL="342900" indent="-342900">
              <a:spcBef>
                <a:spcPct val="20000"/>
              </a:spcBef>
              <a:buFontTx/>
              <a:buChar char="•"/>
            </a:pPr>
            <a:r>
              <a:rPr lang="en-US" sz="1600" dirty="0"/>
              <a:t>Frontend electronics: FOPI FEE1, PADI, ALICE</a:t>
            </a:r>
          </a:p>
          <a:p>
            <a:pPr marL="342900" indent="-342900">
              <a:spcBef>
                <a:spcPct val="20000"/>
              </a:spcBef>
              <a:buFontTx/>
              <a:buChar char="•"/>
            </a:pPr>
            <a:endParaRPr lang="en-US" sz="1600" dirty="0"/>
          </a:p>
          <a:p>
            <a:pPr marL="342900" indent="-342900">
              <a:spcBef>
                <a:spcPct val="20000"/>
              </a:spcBef>
              <a:buFontTx/>
              <a:buChar char="•"/>
            </a:pPr>
            <a:endParaRPr lang="en-US" sz="1600" dirty="0"/>
          </a:p>
        </p:txBody>
      </p:sp>
      <p:pic>
        <p:nvPicPr>
          <p:cNvPr id="8" name="Picture 4" descr="Graph13"/>
          <p:cNvPicPr>
            <a:picLocks noChangeAspect="1" noChangeArrowheads="1"/>
          </p:cNvPicPr>
          <p:nvPr/>
        </p:nvPicPr>
        <p:blipFill>
          <a:blip r:embed="rId2" cstate="screen"/>
          <a:srcRect/>
          <a:stretch>
            <a:fillRect/>
          </a:stretch>
        </p:blipFill>
        <p:spPr bwMode="auto">
          <a:xfrm>
            <a:off x="4122738" y="3557571"/>
            <a:ext cx="4846637" cy="2970213"/>
          </a:xfrm>
          <a:prstGeom prst="rect">
            <a:avLst/>
          </a:prstGeom>
          <a:noFill/>
        </p:spPr>
      </p:pic>
      <p:pic>
        <p:nvPicPr>
          <p:cNvPr id="9" name="Picture 59" descr="RPC-Symbol_noneutron"/>
          <p:cNvPicPr>
            <a:picLocks noChangeAspect="1" noChangeArrowheads="1"/>
          </p:cNvPicPr>
          <p:nvPr/>
        </p:nvPicPr>
        <p:blipFill>
          <a:blip r:embed="rId3" cstate="screen"/>
          <a:srcRect/>
          <a:stretch>
            <a:fillRect/>
          </a:stretch>
        </p:blipFill>
        <p:spPr bwMode="auto">
          <a:xfrm>
            <a:off x="295275" y="4521184"/>
            <a:ext cx="3802063" cy="185261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74</a:t>
            </a:fld>
            <a:endParaRPr lang="en-SG" dirty="0"/>
          </a:p>
        </p:txBody>
      </p:sp>
      <p:pic>
        <p:nvPicPr>
          <p:cNvPr id="4" name="Picture 16" descr="run201_1D_Fb"/>
          <p:cNvPicPr>
            <a:picLocks noChangeAspect="1" noChangeArrowheads="1"/>
          </p:cNvPicPr>
          <p:nvPr/>
        </p:nvPicPr>
        <p:blipFill>
          <a:blip r:embed="rId2" cstate="screen"/>
          <a:srcRect/>
          <a:stretch>
            <a:fillRect/>
          </a:stretch>
        </p:blipFill>
        <p:spPr bwMode="auto">
          <a:xfrm>
            <a:off x="3905250" y="3959225"/>
            <a:ext cx="3317875" cy="2259013"/>
          </a:xfrm>
          <a:prstGeom prst="rect">
            <a:avLst/>
          </a:prstGeom>
          <a:noFill/>
        </p:spPr>
      </p:pic>
      <p:pic>
        <p:nvPicPr>
          <p:cNvPr id="5" name="Picture 5" descr="run201_1D_T1a"/>
          <p:cNvPicPr>
            <a:picLocks noChangeAspect="1" noChangeArrowheads="1"/>
          </p:cNvPicPr>
          <p:nvPr/>
        </p:nvPicPr>
        <p:blipFill>
          <a:blip r:embed="rId3" cstate="screen"/>
          <a:srcRect/>
          <a:stretch>
            <a:fillRect/>
          </a:stretch>
        </p:blipFill>
        <p:spPr bwMode="auto">
          <a:xfrm>
            <a:off x="3914775" y="1368425"/>
            <a:ext cx="3317875" cy="2259013"/>
          </a:xfrm>
          <a:prstGeom prst="rect">
            <a:avLst/>
          </a:prstGeom>
          <a:noFill/>
        </p:spPr>
      </p:pic>
      <p:pic>
        <p:nvPicPr>
          <p:cNvPr id="6" name="Picture 6" descr="run201_2Da"/>
          <p:cNvPicPr>
            <a:picLocks noChangeAspect="1" noChangeArrowheads="1"/>
          </p:cNvPicPr>
          <p:nvPr/>
        </p:nvPicPr>
        <p:blipFill>
          <a:blip r:embed="rId4" cstate="screen"/>
          <a:srcRect/>
          <a:stretch>
            <a:fillRect/>
          </a:stretch>
        </p:blipFill>
        <p:spPr bwMode="auto">
          <a:xfrm>
            <a:off x="466725" y="1371600"/>
            <a:ext cx="3317875" cy="2259013"/>
          </a:xfrm>
          <a:prstGeom prst="rect">
            <a:avLst/>
          </a:prstGeom>
          <a:noFill/>
        </p:spPr>
      </p:pic>
      <p:sp>
        <p:nvSpPr>
          <p:cNvPr id="7" name="Rectangle 8"/>
          <p:cNvSpPr>
            <a:spLocks noChangeArrowheads="1"/>
          </p:cNvSpPr>
          <p:nvPr/>
        </p:nvSpPr>
        <p:spPr bwMode="auto">
          <a:xfrm>
            <a:off x="4776788" y="3617913"/>
            <a:ext cx="1292225" cy="244475"/>
          </a:xfrm>
          <a:prstGeom prst="rect">
            <a:avLst/>
          </a:prstGeom>
          <a:noFill/>
          <a:ln w="9525">
            <a:noFill/>
            <a:miter lim="800000"/>
            <a:headEnd/>
            <a:tailEnd/>
          </a:ln>
          <a:effectLst/>
        </p:spPr>
        <p:txBody>
          <a:bodyPr wrap="none" lIns="90000" tIns="46800" rIns="90000" bIns="46800">
            <a:spAutoFit/>
          </a:bodyPr>
          <a:lstStyle/>
          <a:p>
            <a:r>
              <a:rPr lang="en-US" sz="1000"/>
              <a:t>Time [ 1 Ch=25 ps ]</a:t>
            </a:r>
            <a:endParaRPr lang="en-US"/>
          </a:p>
        </p:txBody>
      </p:sp>
      <p:sp>
        <p:nvSpPr>
          <p:cNvPr id="8" name="Rectangle 9"/>
          <p:cNvSpPr>
            <a:spLocks noChangeArrowheads="1"/>
          </p:cNvSpPr>
          <p:nvPr/>
        </p:nvSpPr>
        <p:spPr bwMode="auto">
          <a:xfrm rot="16200000">
            <a:off x="-339725" y="2489200"/>
            <a:ext cx="1222375" cy="244475"/>
          </a:xfrm>
          <a:prstGeom prst="rect">
            <a:avLst/>
          </a:prstGeom>
          <a:noFill/>
          <a:ln w="9525">
            <a:noFill/>
            <a:miter lim="800000"/>
            <a:headEnd/>
            <a:tailEnd/>
          </a:ln>
          <a:effectLst/>
        </p:spPr>
        <p:txBody>
          <a:bodyPr wrap="none" lIns="90000" tIns="46800" rIns="90000" bIns="46800">
            <a:spAutoFit/>
          </a:bodyPr>
          <a:lstStyle/>
          <a:p>
            <a:r>
              <a:rPr lang="en-US" sz="1000"/>
              <a:t>Time [1 Ch=25 ps]</a:t>
            </a:r>
          </a:p>
        </p:txBody>
      </p:sp>
      <p:sp>
        <p:nvSpPr>
          <p:cNvPr id="9" name="Rectangle 10"/>
          <p:cNvSpPr>
            <a:spLocks noChangeArrowheads="1"/>
          </p:cNvSpPr>
          <p:nvPr/>
        </p:nvSpPr>
        <p:spPr bwMode="auto">
          <a:xfrm>
            <a:off x="1408113" y="3592513"/>
            <a:ext cx="1384300" cy="244475"/>
          </a:xfrm>
          <a:prstGeom prst="rect">
            <a:avLst/>
          </a:prstGeom>
          <a:noFill/>
          <a:ln w="9525">
            <a:noFill/>
            <a:miter lim="800000"/>
            <a:headEnd/>
            <a:tailEnd/>
          </a:ln>
          <a:effectLst/>
        </p:spPr>
        <p:txBody>
          <a:bodyPr wrap="none" lIns="90000" tIns="46800" rIns="90000" bIns="46800">
            <a:spAutoFit/>
          </a:bodyPr>
          <a:lstStyle/>
          <a:p>
            <a:r>
              <a:rPr lang="en-US" sz="1000"/>
              <a:t>Charge [1 Ch =25 fC]</a:t>
            </a:r>
          </a:p>
        </p:txBody>
      </p:sp>
      <p:sp>
        <p:nvSpPr>
          <p:cNvPr id="10" name="Rectangle 17"/>
          <p:cNvSpPr txBox="1">
            <a:spLocks noChangeArrowheads="1"/>
          </p:cNvSpPr>
          <p:nvPr/>
        </p:nvSpPr>
        <p:spPr>
          <a:xfrm>
            <a:off x="193675" y="658813"/>
            <a:ext cx="8950325" cy="64928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smtClean="0">
                <a:ln>
                  <a:noFill/>
                </a:ln>
                <a:solidFill>
                  <a:schemeClr val="tx1"/>
                </a:solidFill>
                <a:effectLst/>
                <a:uLnTx/>
                <a:uFillTx/>
                <a:latin typeface="+mj-lt"/>
                <a:ea typeface="+mj-ea"/>
                <a:cs typeface="+mj-cs"/>
              </a:rPr>
              <a:t>Prototype tests at ELBE (by FZD and GSI groups, every 2 months) </a:t>
            </a:r>
            <a:endParaRPr kumimoji="0" lang="en-US" sz="2000" b="0" i="0" u="none" strike="noStrike" kern="1200" cap="none" spc="0" normalizeH="0" baseline="0" noProof="0">
              <a:ln>
                <a:noFill/>
              </a:ln>
              <a:solidFill>
                <a:schemeClr val="tx1"/>
              </a:solidFill>
              <a:effectLst/>
              <a:uLnTx/>
              <a:uFillTx/>
              <a:latin typeface="+mj-lt"/>
              <a:ea typeface="+mj-ea"/>
              <a:cs typeface="+mj-cs"/>
            </a:endParaRPr>
          </a:p>
        </p:txBody>
      </p:sp>
      <p:sp>
        <p:nvSpPr>
          <p:cNvPr id="11" name="Text Box 18"/>
          <p:cNvSpPr txBox="1">
            <a:spLocks noChangeArrowheads="1"/>
          </p:cNvSpPr>
          <p:nvPr/>
        </p:nvSpPr>
        <p:spPr bwMode="auto">
          <a:xfrm>
            <a:off x="7235825" y="1595438"/>
            <a:ext cx="1908175" cy="581025"/>
          </a:xfrm>
          <a:prstGeom prst="rect">
            <a:avLst/>
          </a:prstGeom>
          <a:noFill/>
          <a:ln w="9525">
            <a:noFill/>
            <a:miter lim="800000"/>
            <a:headEnd/>
            <a:tailEnd/>
          </a:ln>
          <a:effectLst/>
        </p:spPr>
        <p:txBody>
          <a:bodyPr lIns="90000" tIns="46800" rIns="90000" bIns="46800">
            <a:spAutoFit/>
          </a:bodyPr>
          <a:lstStyle/>
          <a:p>
            <a:r>
              <a:rPr lang="en-US" sz="1600"/>
              <a:t>Raw timing spectrum</a:t>
            </a:r>
          </a:p>
        </p:txBody>
      </p:sp>
      <p:sp>
        <p:nvSpPr>
          <p:cNvPr id="12" name="Text Box 19"/>
          <p:cNvSpPr txBox="1">
            <a:spLocks noChangeArrowheads="1"/>
          </p:cNvSpPr>
          <p:nvPr/>
        </p:nvSpPr>
        <p:spPr bwMode="auto">
          <a:xfrm>
            <a:off x="7240588" y="4311650"/>
            <a:ext cx="1908175" cy="1069975"/>
          </a:xfrm>
          <a:prstGeom prst="rect">
            <a:avLst/>
          </a:prstGeom>
          <a:noFill/>
          <a:ln w="9525">
            <a:noFill/>
            <a:miter lim="800000"/>
            <a:headEnd/>
            <a:tailEnd/>
          </a:ln>
          <a:effectLst/>
        </p:spPr>
        <p:txBody>
          <a:bodyPr lIns="90000" tIns="46800" rIns="90000" bIns="46800">
            <a:spAutoFit/>
          </a:bodyPr>
          <a:lstStyle/>
          <a:p>
            <a:r>
              <a:rPr lang="en-US" sz="1600"/>
              <a:t>Timing spectrum after correction for time walk, </a:t>
            </a:r>
            <a:br>
              <a:rPr lang="en-US" sz="1600"/>
            </a:br>
            <a:r>
              <a:rPr lang="en-US" altLang="ja-JP" sz="1600">
                <a:latin typeface="Symbol" pitchFamily="18" charset="2"/>
                <a:ea typeface="MS PGothic" pitchFamily="34" charset="-128"/>
                <a:sym typeface="Symbol" pitchFamily="18" charset="2"/>
              </a:rPr>
              <a:t></a:t>
            </a:r>
            <a:r>
              <a:rPr lang="en-US" altLang="ja-JP" sz="1600">
                <a:ea typeface="MS PGothic" pitchFamily="34" charset="-128"/>
              </a:rPr>
              <a:t> ~ 90 ps</a:t>
            </a:r>
            <a:endParaRPr lang="en-US" sz="1600"/>
          </a:p>
        </p:txBody>
      </p:sp>
      <p:sp>
        <p:nvSpPr>
          <p:cNvPr id="14" name="Rectangle 21"/>
          <p:cNvSpPr>
            <a:spLocks noChangeArrowheads="1"/>
          </p:cNvSpPr>
          <p:nvPr/>
        </p:nvSpPr>
        <p:spPr bwMode="auto">
          <a:xfrm>
            <a:off x="4664075" y="6169025"/>
            <a:ext cx="1292225" cy="244475"/>
          </a:xfrm>
          <a:prstGeom prst="rect">
            <a:avLst/>
          </a:prstGeom>
          <a:noFill/>
          <a:ln w="9525">
            <a:noFill/>
            <a:miter lim="800000"/>
            <a:headEnd/>
            <a:tailEnd/>
          </a:ln>
          <a:effectLst/>
        </p:spPr>
        <p:txBody>
          <a:bodyPr wrap="none" lIns="90000" tIns="46800" rIns="90000" bIns="46800">
            <a:spAutoFit/>
          </a:bodyPr>
          <a:lstStyle/>
          <a:p>
            <a:r>
              <a:rPr lang="en-US" sz="1000"/>
              <a:t>Time [ 1 Ch=25 ps ]</a:t>
            </a:r>
            <a:endParaRPr lang="en-US"/>
          </a:p>
        </p:txBody>
      </p:sp>
      <p:pic>
        <p:nvPicPr>
          <p:cNvPr id="15" name="Picture 23" descr="Run201_TAC1_structTAC1_QDC0"/>
          <p:cNvPicPr>
            <a:picLocks noChangeAspect="1" noChangeArrowheads="1"/>
          </p:cNvPicPr>
          <p:nvPr/>
        </p:nvPicPr>
        <p:blipFill>
          <a:blip r:embed="rId5" cstate="screen"/>
          <a:srcRect/>
          <a:stretch>
            <a:fillRect/>
          </a:stretch>
        </p:blipFill>
        <p:spPr bwMode="auto">
          <a:xfrm>
            <a:off x="296863" y="3856038"/>
            <a:ext cx="3465512" cy="242411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SG" sz="2400" dirty="0" smtClean="0">
                <a:effectLst/>
              </a:rPr>
              <a:t>Some results of the R&amp;D of a </a:t>
            </a:r>
            <a:r>
              <a:rPr lang="en-SG" sz="2400" dirty="0" err="1" smtClean="0">
                <a:effectLst/>
              </a:rPr>
              <a:t>ToF</a:t>
            </a:r>
            <a:r>
              <a:rPr lang="en-SG" sz="2400" dirty="0" smtClean="0">
                <a:effectLst/>
              </a:rPr>
              <a:t>-Wall to identify relativistic heavy ions</a:t>
            </a:r>
            <a:br>
              <a:rPr lang="en-SG" sz="2400" dirty="0" smtClean="0">
                <a:effectLst/>
              </a:rPr>
            </a:br>
            <a:r>
              <a:rPr lang="en-SG" sz="2400" dirty="0" err="1" smtClean="0">
                <a:solidFill>
                  <a:srgbClr val="00B050"/>
                </a:solidFill>
                <a:effectLst/>
              </a:rPr>
              <a:t>E.Casarejos</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75</a:t>
            </a:fld>
            <a:endParaRPr lang="en-SG" dirty="0"/>
          </a:p>
        </p:txBody>
      </p:sp>
      <p:pic>
        <p:nvPicPr>
          <p:cNvPr id="49154" name="Picture 2"/>
          <p:cNvPicPr>
            <a:picLocks noChangeAspect="1" noChangeArrowheads="1"/>
          </p:cNvPicPr>
          <p:nvPr/>
        </p:nvPicPr>
        <p:blipFill>
          <a:blip r:embed="rId2" cstate="screen"/>
          <a:srcRect b="7194"/>
          <a:stretch>
            <a:fillRect/>
          </a:stretch>
        </p:blipFill>
        <p:spPr bwMode="auto">
          <a:xfrm>
            <a:off x="612000" y="989998"/>
            <a:ext cx="7920000" cy="5504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76</a:t>
            </a:fld>
            <a:endParaRPr lang="en-SG" dirty="0"/>
          </a:p>
        </p:txBody>
      </p:sp>
      <p:pic>
        <p:nvPicPr>
          <p:cNvPr id="50178" name="Picture 2"/>
          <p:cNvPicPr>
            <a:picLocks noChangeAspect="1" noChangeArrowheads="1"/>
          </p:cNvPicPr>
          <p:nvPr/>
        </p:nvPicPr>
        <p:blipFill>
          <a:blip r:embed="rId2" cstate="screen"/>
          <a:srcRect/>
          <a:stretch>
            <a:fillRect/>
          </a:stretch>
        </p:blipFill>
        <p:spPr bwMode="auto">
          <a:xfrm>
            <a:off x="228600" y="216941"/>
            <a:ext cx="8686800" cy="556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Simulations of</a:t>
            </a:r>
            <a:br>
              <a:rPr lang="en-US" dirty="0" smtClean="0"/>
            </a:br>
            <a:r>
              <a:rPr lang="en-US" dirty="0" smtClean="0"/>
              <a:t>RPC detectors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77</a:t>
            </a:fld>
            <a:endParaRPr lang="en-SG"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6" y="71414"/>
            <a:ext cx="9000000" cy="1200329"/>
          </a:xfrm>
          <a:solidFill>
            <a:srgbClr val="FFFF00"/>
          </a:solidFill>
        </p:spPr>
        <p:txBody>
          <a:bodyPr/>
          <a:lstStyle/>
          <a:p>
            <a:r>
              <a:rPr lang="en-SG" sz="2400" dirty="0" smtClean="0">
                <a:effectLst/>
              </a:rPr>
              <a:t>Progress in the simulation of Resistive Plate Chambers with </a:t>
            </a:r>
            <a:br>
              <a:rPr lang="en-SG" sz="2400" dirty="0" smtClean="0">
                <a:effectLst/>
              </a:rPr>
            </a:br>
            <a:r>
              <a:rPr lang="en-SG" sz="2400" dirty="0" smtClean="0">
                <a:effectLst/>
              </a:rPr>
              <a:t>multi-strip readout</a:t>
            </a:r>
            <a:r>
              <a:rPr lang="en-SG" sz="2400" kern="10" dirty="0" smtClean="0">
                <a:ln w="19050">
                  <a:solidFill>
                    <a:srgbClr val="99CCFF"/>
                  </a:solidFill>
                  <a:round/>
                  <a:headEnd/>
                  <a:tailEnd/>
                </a:ln>
                <a:solidFill>
                  <a:srgbClr val="0066CC"/>
                </a:solidFill>
                <a:effectLst/>
              </a:rPr>
              <a:t/>
            </a:r>
            <a:br>
              <a:rPr lang="en-SG" sz="2400" kern="10" dirty="0" smtClean="0">
                <a:ln w="19050">
                  <a:solidFill>
                    <a:srgbClr val="99CCFF"/>
                  </a:solidFill>
                  <a:round/>
                  <a:headEnd/>
                  <a:tailEnd/>
                </a:ln>
                <a:solidFill>
                  <a:srgbClr val="0066CC"/>
                </a:solidFill>
                <a:effectLst/>
              </a:rPr>
            </a:br>
            <a:r>
              <a:rPr lang="en-US" sz="2400" dirty="0" smtClean="0">
                <a:solidFill>
                  <a:srgbClr val="00B050"/>
                </a:solidFill>
                <a:effectLst/>
              </a:rPr>
              <a:t>Diego </a:t>
            </a:r>
            <a:r>
              <a:rPr lang="en-US" sz="2400" dirty="0" err="1" smtClean="0">
                <a:solidFill>
                  <a:srgbClr val="00B050"/>
                </a:solidFill>
                <a:effectLst/>
              </a:rPr>
              <a:t>González-Díaz</a:t>
            </a:r>
            <a:r>
              <a:rPr lang="en-US" sz="2400" dirty="0" smtClean="0">
                <a:solidFill>
                  <a:srgbClr val="00B050"/>
                </a:solidFill>
                <a:effectLst/>
              </a:rPr>
              <a:t> (GSI-Darmstadt)</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78</a:t>
            </a:fld>
            <a:endParaRPr lang="en-SG" dirty="0"/>
          </a:p>
        </p:txBody>
      </p:sp>
      <p:grpSp>
        <p:nvGrpSpPr>
          <p:cNvPr id="7" name="Group 3"/>
          <p:cNvGrpSpPr>
            <a:grpSpLocks/>
          </p:cNvGrpSpPr>
          <p:nvPr/>
        </p:nvGrpSpPr>
        <p:grpSpPr bwMode="auto">
          <a:xfrm>
            <a:off x="5795963" y="1317217"/>
            <a:ext cx="3095625" cy="1368425"/>
            <a:chOff x="3651" y="663"/>
            <a:chExt cx="1950" cy="862"/>
          </a:xfrm>
        </p:grpSpPr>
        <p:sp>
          <p:nvSpPr>
            <p:cNvPr id="8" name="Rectangle 4"/>
            <p:cNvSpPr>
              <a:spLocks noChangeArrowheads="1"/>
            </p:cNvSpPr>
            <p:nvPr/>
          </p:nvSpPr>
          <p:spPr bwMode="auto">
            <a:xfrm>
              <a:off x="4136" y="991"/>
              <a:ext cx="956" cy="453"/>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9" name="Rectangle 5"/>
            <p:cNvSpPr>
              <a:spLocks noChangeArrowheads="1"/>
            </p:cNvSpPr>
            <p:nvPr/>
          </p:nvSpPr>
          <p:spPr bwMode="auto">
            <a:xfrm>
              <a:off x="4137" y="991"/>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0" name="Rectangle 6"/>
            <p:cNvSpPr>
              <a:spLocks noChangeArrowheads="1"/>
            </p:cNvSpPr>
            <p:nvPr/>
          </p:nvSpPr>
          <p:spPr bwMode="auto">
            <a:xfrm>
              <a:off x="4137" y="1194"/>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1" name="Rectangle 7"/>
            <p:cNvSpPr>
              <a:spLocks noChangeArrowheads="1"/>
            </p:cNvSpPr>
            <p:nvPr/>
          </p:nvSpPr>
          <p:spPr bwMode="auto">
            <a:xfrm>
              <a:off x="4137" y="1399"/>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grpSp>
          <p:nvGrpSpPr>
            <p:cNvPr id="12" name="Group 8"/>
            <p:cNvGrpSpPr>
              <a:grpSpLocks/>
            </p:cNvGrpSpPr>
            <p:nvPr/>
          </p:nvGrpSpPr>
          <p:grpSpPr bwMode="auto">
            <a:xfrm rot="10800000">
              <a:off x="3926" y="1201"/>
              <a:ext cx="256" cy="45"/>
              <a:chOff x="1581" y="1175"/>
              <a:chExt cx="256" cy="45"/>
            </a:xfrm>
          </p:grpSpPr>
          <p:sp>
            <p:nvSpPr>
              <p:cNvPr id="29" name="Line 9"/>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30" name="Oval 10"/>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3" name="Line 11"/>
            <p:cNvSpPr>
              <a:spLocks noChangeShapeType="1"/>
            </p:cNvSpPr>
            <p:nvPr/>
          </p:nvSpPr>
          <p:spPr bwMode="auto">
            <a:xfrm>
              <a:off x="4926" y="1217"/>
              <a:ext cx="576" cy="0"/>
            </a:xfrm>
            <a:prstGeom prst="line">
              <a:avLst/>
            </a:prstGeom>
            <a:noFill/>
            <a:ln w="25400">
              <a:solidFill>
                <a:schemeClr val="tx1"/>
              </a:solidFill>
              <a:round/>
              <a:headEnd/>
              <a:tailEnd/>
            </a:ln>
            <a:effectLst/>
          </p:spPr>
          <p:txBody>
            <a:bodyPr/>
            <a:lstStyle/>
            <a:p>
              <a:endParaRPr lang="en-SG"/>
            </a:p>
          </p:txBody>
        </p:sp>
        <p:sp>
          <p:nvSpPr>
            <p:cNvPr id="14" name="Text Box 12"/>
            <p:cNvSpPr txBox="1">
              <a:spLocks noChangeArrowheads="1"/>
            </p:cNvSpPr>
            <p:nvPr/>
          </p:nvSpPr>
          <p:spPr bwMode="auto">
            <a:xfrm>
              <a:off x="4323" y="663"/>
              <a:ext cx="745" cy="192"/>
            </a:xfrm>
            <a:prstGeom prst="rect">
              <a:avLst/>
            </a:prstGeom>
            <a:noFill/>
            <a:ln w="9525">
              <a:noFill/>
              <a:miter lim="800000"/>
              <a:headEnd/>
              <a:tailEnd/>
            </a:ln>
            <a:effectLst/>
          </p:spPr>
          <p:txBody>
            <a:bodyPr wrap="none">
              <a:spAutoFit/>
            </a:bodyPr>
            <a:lstStyle/>
            <a:p>
              <a:r>
                <a:rPr lang="en-US" sz="1400" b="1"/>
                <a:t>ALICE-LHC</a:t>
              </a:r>
            </a:p>
          </p:txBody>
        </p:sp>
        <p:sp>
          <p:nvSpPr>
            <p:cNvPr id="15" name="Text Box 13"/>
            <p:cNvSpPr txBox="1">
              <a:spLocks noChangeArrowheads="1"/>
            </p:cNvSpPr>
            <p:nvPr/>
          </p:nvSpPr>
          <p:spPr bwMode="auto">
            <a:xfrm>
              <a:off x="3731" y="1106"/>
              <a:ext cx="192" cy="192"/>
            </a:xfrm>
            <a:prstGeom prst="rect">
              <a:avLst/>
            </a:prstGeom>
            <a:noFill/>
            <a:ln w="9525">
              <a:noFill/>
              <a:miter lim="800000"/>
              <a:headEnd/>
              <a:tailEnd/>
            </a:ln>
            <a:effectLst/>
          </p:spPr>
          <p:txBody>
            <a:bodyPr wrap="none">
              <a:spAutoFit/>
            </a:bodyPr>
            <a:lstStyle/>
            <a:p>
              <a:r>
                <a:rPr lang="en-US" sz="1400" b="1"/>
                <a:t>V</a:t>
              </a:r>
            </a:p>
          </p:txBody>
        </p:sp>
        <p:grpSp>
          <p:nvGrpSpPr>
            <p:cNvPr id="16" name="Group 14"/>
            <p:cNvGrpSpPr>
              <a:grpSpLocks/>
            </p:cNvGrpSpPr>
            <p:nvPr/>
          </p:nvGrpSpPr>
          <p:grpSpPr bwMode="auto">
            <a:xfrm rot="10800000">
              <a:off x="3937" y="1405"/>
              <a:ext cx="256" cy="45"/>
              <a:chOff x="1581" y="1175"/>
              <a:chExt cx="256" cy="45"/>
            </a:xfrm>
          </p:grpSpPr>
          <p:sp>
            <p:nvSpPr>
              <p:cNvPr id="27" name="Line 15"/>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28" name="Oval 16"/>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grpSp>
          <p:nvGrpSpPr>
            <p:cNvPr id="17" name="Group 17"/>
            <p:cNvGrpSpPr>
              <a:grpSpLocks/>
            </p:cNvGrpSpPr>
            <p:nvPr/>
          </p:nvGrpSpPr>
          <p:grpSpPr bwMode="auto">
            <a:xfrm rot="10800000">
              <a:off x="3921" y="981"/>
              <a:ext cx="256" cy="45"/>
              <a:chOff x="1581" y="1175"/>
              <a:chExt cx="256" cy="45"/>
            </a:xfrm>
          </p:grpSpPr>
          <p:sp>
            <p:nvSpPr>
              <p:cNvPr id="25" name="Line 18"/>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26" name="Oval 19"/>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8" name="Text Box 20"/>
            <p:cNvSpPr txBox="1">
              <a:spLocks noChangeArrowheads="1"/>
            </p:cNvSpPr>
            <p:nvPr/>
          </p:nvSpPr>
          <p:spPr bwMode="auto">
            <a:xfrm>
              <a:off x="3651" y="890"/>
              <a:ext cx="260" cy="192"/>
            </a:xfrm>
            <a:prstGeom prst="rect">
              <a:avLst/>
            </a:prstGeom>
            <a:noFill/>
            <a:ln w="9525">
              <a:noFill/>
              <a:miter lim="800000"/>
              <a:headEnd/>
              <a:tailEnd/>
            </a:ln>
            <a:effectLst/>
          </p:spPr>
          <p:txBody>
            <a:bodyPr wrap="none">
              <a:spAutoFit/>
            </a:bodyPr>
            <a:lstStyle/>
            <a:p>
              <a:r>
                <a:rPr lang="en-US" sz="1400" b="1"/>
                <a:t>-V</a:t>
              </a:r>
            </a:p>
          </p:txBody>
        </p:sp>
        <p:sp>
          <p:nvSpPr>
            <p:cNvPr id="19" name="Text Box 21"/>
            <p:cNvSpPr txBox="1">
              <a:spLocks noChangeArrowheads="1"/>
            </p:cNvSpPr>
            <p:nvPr/>
          </p:nvSpPr>
          <p:spPr bwMode="auto">
            <a:xfrm>
              <a:off x="3661" y="1333"/>
              <a:ext cx="260" cy="192"/>
            </a:xfrm>
            <a:prstGeom prst="rect">
              <a:avLst/>
            </a:prstGeom>
            <a:noFill/>
            <a:ln w="9525">
              <a:noFill/>
              <a:miter lim="800000"/>
              <a:headEnd/>
              <a:tailEnd/>
            </a:ln>
            <a:effectLst/>
          </p:spPr>
          <p:txBody>
            <a:bodyPr wrap="none">
              <a:spAutoFit/>
            </a:bodyPr>
            <a:lstStyle/>
            <a:p>
              <a:r>
                <a:rPr lang="en-US" sz="1400" b="1"/>
                <a:t>-V</a:t>
              </a:r>
            </a:p>
          </p:txBody>
        </p:sp>
        <p:sp>
          <p:nvSpPr>
            <p:cNvPr id="20" name="Line 22"/>
            <p:cNvSpPr>
              <a:spLocks noChangeShapeType="1"/>
            </p:cNvSpPr>
            <p:nvPr/>
          </p:nvSpPr>
          <p:spPr bwMode="auto">
            <a:xfrm>
              <a:off x="5012" y="997"/>
              <a:ext cx="227" cy="0"/>
            </a:xfrm>
            <a:prstGeom prst="line">
              <a:avLst/>
            </a:prstGeom>
            <a:noFill/>
            <a:ln w="25400">
              <a:solidFill>
                <a:schemeClr val="tx1"/>
              </a:solidFill>
              <a:round/>
              <a:headEnd/>
              <a:tailEnd/>
            </a:ln>
            <a:effectLst/>
          </p:spPr>
          <p:txBody>
            <a:bodyPr/>
            <a:lstStyle/>
            <a:p>
              <a:endParaRPr lang="en-SG"/>
            </a:p>
          </p:txBody>
        </p:sp>
        <p:sp>
          <p:nvSpPr>
            <p:cNvPr id="21" name="Line 23"/>
            <p:cNvSpPr>
              <a:spLocks noChangeShapeType="1"/>
            </p:cNvSpPr>
            <p:nvPr/>
          </p:nvSpPr>
          <p:spPr bwMode="auto">
            <a:xfrm>
              <a:off x="5012" y="1421"/>
              <a:ext cx="227" cy="0"/>
            </a:xfrm>
            <a:prstGeom prst="line">
              <a:avLst/>
            </a:prstGeom>
            <a:noFill/>
            <a:ln w="25400">
              <a:solidFill>
                <a:schemeClr val="tx1"/>
              </a:solidFill>
              <a:round/>
              <a:headEnd/>
              <a:tailEnd/>
            </a:ln>
            <a:effectLst/>
          </p:spPr>
          <p:txBody>
            <a:bodyPr/>
            <a:lstStyle/>
            <a:p>
              <a:endParaRPr lang="en-SG"/>
            </a:p>
          </p:txBody>
        </p:sp>
        <p:sp>
          <p:nvSpPr>
            <p:cNvPr id="22" name="Line 24"/>
            <p:cNvSpPr>
              <a:spLocks noChangeShapeType="1"/>
            </p:cNvSpPr>
            <p:nvPr/>
          </p:nvSpPr>
          <p:spPr bwMode="auto">
            <a:xfrm>
              <a:off x="5233" y="1002"/>
              <a:ext cx="0" cy="408"/>
            </a:xfrm>
            <a:prstGeom prst="line">
              <a:avLst/>
            </a:prstGeom>
            <a:noFill/>
            <a:ln w="25400">
              <a:solidFill>
                <a:schemeClr val="tx1"/>
              </a:solidFill>
              <a:round/>
              <a:headEnd/>
              <a:tailEnd/>
            </a:ln>
            <a:effectLst/>
          </p:spPr>
          <p:txBody>
            <a:bodyPr/>
            <a:lstStyle/>
            <a:p>
              <a:endParaRPr lang="en-SG"/>
            </a:p>
          </p:txBody>
        </p:sp>
        <p:sp>
          <p:nvSpPr>
            <p:cNvPr id="23" name="Line 25"/>
            <p:cNvSpPr>
              <a:spLocks noChangeShapeType="1"/>
            </p:cNvSpPr>
            <p:nvPr/>
          </p:nvSpPr>
          <p:spPr bwMode="auto">
            <a:xfrm flipV="1">
              <a:off x="5225" y="1282"/>
              <a:ext cx="272" cy="0"/>
            </a:xfrm>
            <a:prstGeom prst="line">
              <a:avLst/>
            </a:prstGeom>
            <a:noFill/>
            <a:ln w="25400">
              <a:solidFill>
                <a:schemeClr val="tx1"/>
              </a:solidFill>
              <a:round/>
              <a:headEnd/>
              <a:tailEnd/>
            </a:ln>
            <a:effectLst/>
          </p:spPr>
          <p:txBody>
            <a:bodyPr/>
            <a:lstStyle/>
            <a:p>
              <a:endParaRPr lang="en-SG"/>
            </a:p>
          </p:txBody>
        </p:sp>
        <p:sp>
          <p:nvSpPr>
            <p:cNvPr id="24" name="AutoShape 26"/>
            <p:cNvSpPr>
              <a:spLocks noChangeArrowheads="1"/>
            </p:cNvSpPr>
            <p:nvPr/>
          </p:nvSpPr>
          <p:spPr bwMode="auto">
            <a:xfrm rot="5400000">
              <a:off x="5465" y="1175"/>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grpSp>
      <p:grpSp>
        <p:nvGrpSpPr>
          <p:cNvPr id="31" name="Group 27"/>
          <p:cNvGrpSpPr>
            <a:grpSpLocks/>
          </p:cNvGrpSpPr>
          <p:nvPr/>
        </p:nvGrpSpPr>
        <p:grpSpPr bwMode="auto">
          <a:xfrm>
            <a:off x="107950" y="3046004"/>
            <a:ext cx="3095625" cy="954088"/>
            <a:chOff x="68" y="1752"/>
            <a:chExt cx="1950" cy="601"/>
          </a:xfrm>
        </p:grpSpPr>
        <p:sp>
          <p:nvSpPr>
            <p:cNvPr id="32" name="Rectangle 28"/>
            <p:cNvSpPr>
              <a:spLocks noChangeArrowheads="1"/>
            </p:cNvSpPr>
            <p:nvPr/>
          </p:nvSpPr>
          <p:spPr bwMode="auto">
            <a:xfrm>
              <a:off x="550" y="2038"/>
              <a:ext cx="956" cy="216"/>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33" name="Rectangle 29"/>
            <p:cNvSpPr>
              <a:spLocks noChangeArrowheads="1"/>
            </p:cNvSpPr>
            <p:nvPr/>
          </p:nvSpPr>
          <p:spPr bwMode="auto">
            <a:xfrm>
              <a:off x="554" y="2038"/>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34" name="Rectangle 30"/>
            <p:cNvSpPr>
              <a:spLocks noChangeArrowheads="1"/>
            </p:cNvSpPr>
            <p:nvPr/>
          </p:nvSpPr>
          <p:spPr bwMode="auto">
            <a:xfrm>
              <a:off x="551" y="2241"/>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grpSp>
          <p:nvGrpSpPr>
            <p:cNvPr id="35" name="Group 31"/>
            <p:cNvGrpSpPr>
              <a:grpSpLocks/>
            </p:cNvGrpSpPr>
            <p:nvPr/>
          </p:nvGrpSpPr>
          <p:grpSpPr bwMode="auto">
            <a:xfrm rot="10800000">
              <a:off x="343" y="2256"/>
              <a:ext cx="256" cy="45"/>
              <a:chOff x="1581" y="1175"/>
              <a:chExt cx="256" cy="45"/>
            </a:xfrm>
          </p:grpSpPr>
          <p:sp>
            <p:nvSpPr>
              <p:cNvPr id="47" name="Line 32"/>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48" name="Oval 33"/>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36" name="Line 34"/>
            <p:cNvSpPr>
              <a:spLocks noChangeShapeType="1"/>
            </p:cNvSpPr>
            <p:nvPr/>
          </p:nvSpPr>
          <p:spPr bwMode="auto">
            <a:xfrm>
              <a:off x="1343" y="2264"/>
              <a:ext cx="576" cy="0"/>
            </a:xfrm>
            <a:prstGeom prst="line">
              <a:avLst/>
            </a:prstGeom>
            <a:noFill/>
            <a:ln w="25400">
              <a:solidFill>
                <a:schemeClr val="tx1"/>
              </a:solidFill>
              <a:round/>
              <a:headEnd/>
              <a:tailEnd/>
            </a:ln>
            <a:effectLst/>
          </p:spPr>
          <p:txBody>
            <a:bodyPr/>
            <a:lstStyle/>
            <a:p>
              <a:endParaRPr lang="en-SG"/>
            </a:p>
          </p:txBody>
        </p:sp>
        <p:sp>
          <p:nvSpPr>
            <p:cNvPr id="37" name="Text Box 35"/>
            <p:cNvSpPr txBox="1">
              <a:spLocks noChangeArrowheads="1"/>
            </p:cNvSpPr>
            <p:nvPr/>
          </p:nvSpPr>
          <p:spPr bwMode="auto">
            <a:xfrm>
              <a:off x="794" y="1752"/>
              <a:ext cx="782" cy="192"/>
            </a:xfrm>
            <a:prstGeom prst="rect">
              <a:avLst/>
            </a:prstGeom>
            <a:noFill/>
            <a:ln w="9525">
              <a:noFill/>
              <a:miter lim="800000"/>
              <a:headEnd/>
              <a:tailEnd/>
            </a:ln>
            <a:effectLst/>
          </p:spPr>
          <p:txBody>
            <a:bodyPr wrap="none">
              <a:spAutoFit/>
            </a:bodyPr>
            <a:lstStyle/>
            <a:p>
              <a:r>
                <a:rPr lang="en-US" sz="1400" b="1"/>
                <a:t>STAR-RHIC</a:t>
              </a:r>
            </a:p>
          </p:txBody>
        </p:sp>
        <p:sp>
          <p:nvSpPr>
            <p:cNvPr id="38" name="Text Box 36"/>
            <p:cNvSpPr txBox="1">
              <a:spLocks noChangeArrowheads="1"/>
            </p:cNvSpPr>
            <p:nvPr/>
          </p:nvSpPr>
          <p:spPr bwMode="auto">
            <a:xfrm>
              <a:off x="121" y="2161"/>
              <a:ext cx="192" cy="192"/>
            </a:xfrm>
            <a:prstGeom prst="rect">
              <a:avLst/>
            </a:prstGeom>
            <a:noFill/>
            <a:ln w="9525">
              <a:noFill/>
              <a:miter lim="800000"/>
              <a:headEnd/>
              <a:tailEnd/>
            </a:ln>
            <a:effectLst/>
          </p:spPr>
          <p:txBody>
            <a:bodyPr wrap="none">
              <a:spAutoFit/>
            </a:bodyPr>
            <a:lstStyle/>
            <a:p>
              <a:r>
                <a:rPr lang="en-US" sz="1400" b="1"/>
                <a:t>V</a:t>
              </a:r>
            </a:p>
          </p:txBody>
        </p:sp>
        <p:grpSp>
          <p:nvGrpSpPr>
            <p:cNvPr id="39" name="Group 37"/>
            <p:cNvGrpSpPr>
              <a:grpSpLocks/>
            </p:cNvGrpSpPr>
            <p:nvPr/>
          </p:nvGrpSpPr>
          <p:grpSpPr bwMode="auto">
            <a:xfrm rot="10800000">
              <a:off x="338" y="2028"/>
              <a:ext cx="256" cy="45"/>
              <a:chOff x="1581" y="1175"/>
              <a:chExt cx="256" cy="45"/>
            </a:xfrm>
          </p:grpSpPr>
          <p:sp>
            <p:nvSpPr>
              <p:cNvPr id="45" name="Line 38"/>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46" name="Oval 39"/>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40" name="Text Box 40"/>
            <p:cNvSpPr txBox="1">
              <a:spLocks noChangeArrowheads="1"/>
            </p:cNvSpPr>
            <p:nvPr/>
          </p:nvSpPr>
          <p:spPr bwMode="auto">
            <a:xfrm>
              <a:off x="68" y="1937"/>
              <a:ext cx="260" cy="192"/>
            </a:xfrm>
            <a:prstGeom prst="rect">
              <a:avLst/>
            </a:prstGeom>
            <a:noFill/>
            <a:ln w="9525">
              <a:noFill/>
              <a:miter lim="800000"/>
              <a:headEnd/>
              <a:tailEnd/>
            </a:ln>
            <a:effectLst/>
          </p:spPr>
          <p:txBody>
            <a:bodyPr wrap="none">
              <a:spAutoFit/>
            </a:bodyPr>
            <a:lstStyle/>
            <a:p>
              <a:r>
                <a:rPr lang="en-US" sz="1400" b="1"/>
                <a:t>-V</a:t>
              </a:r>
            </a:p>
          </p:txBody>
        </p:sp>
        <p:sp>
          <p:nvSpPr>
            <p:cNvPr id="41" name="Line 41"/>
            <p:cNvSpPr>
              <a:spLocks noChangeShapeType="1"/>
            </p:cNvSpPr>
            <p:nvPr/>
          </p:nvSpPr>
          <p:spPr bwMode="auto">
            <a:xfrm>
              <a:off x="1429" y="2055"/>
              <a:ext cx="227" cy="0"/>
            </a:xfrm>
            <a:prstGeom prst="line">
              <a:avLst/>
            </a:prstGeom>
            <a:noFill/>
            <a:ln w="25400">
              <a:solidFill>
                <a:schemeClr val="tx1"/>
              </a:solidFill>
              <a:round/>
              <a:headEnd/>
              <a:tailEnd/>
            </a:ln>
            <a:effectLst/>
          </p:spPr>
          <p:txBody>
            <a:bodyPr/>
            <a:lstStyle/>
            <a:p>
              <a:endParaRPr lang="en-SG"/>
            </a:p>
          </p:txBody>
        </p:sp>
        <p:sp>
          <p:nvSpPr>
            <p:cNvPr id="42" name="Line 42"/>
            <p:cNvSpPr>
              <a:spLocks noChangeShapeType="1"/>
            </p:cNvSpPr>
            <p:nvPr/>
          </p:nvSpPr>
          <p:spPr bwMode="auto">
            <a:xfrm>
              <a:off x="1650" y="2049"/>
              <a:ext cx="0" cy="179"/>
            </a:xfrm>
            <a:prstGeom prst="line">
              <a:avLst/>
            </a:prstGeom>
            <a:noFill/>
            <a:ln w="25400">
              <a:solidFill>
                <a:schemeClr val="tx1"/>
              </a:solidFill>
              <a:round/>
              <a:headEnd/>
              <a:tailEnd/>
            </a:ln>
            <a:effectLst/>
          </p:spPr>
          <p:txBody>
            <a:bodyPr/>
            <a:lstStyle/>
            <a:p>
              <a:endParaRPr lang="en-SG"/>
            </a:p>
          </p:txBody>
        </p:sp>
        <p:sp>
          <p:nvSpPr>
            <p:cNvPr id="43" name="Line 43"/>
            <p:cNvSpPr>
              <a:spLocks noChangeShapeType="1"/>
            </p:cNvSpPr>
            <p:nvPr/>
          </p:nvSpPr>
          <p:spPr bwMode="auto">
            <a:xfrm flipV="1">
              <a:off x="1642" y="2220"/>
              <a:ext cx="272" cy="0"/>
            </a:xfrm>
            <a:prstGeom prst="line">
              <a:avLst/>
            </a:prstGeom>
            <a:noFill/>
            <a:ln w="25400">
              <a:solidFill>
                <a:schemeClr val="tx1"/>
              </a:solidFill>
              <a:round/>
              <a:headEnd/>
              <a:tailEnd/>
            </a:ln>
            <a:effectLst/>
          </p:spPr>
          <p:txBody>
            <a:bodyPr/>
            <a:lstStyle/>
            <a:p>
              <a:endParaRPr lang="en-SG"/>
            </a:p>
          </p:txBody>
        </p:sp>
        <p:sp>
          <p:nvSpPr>
            <p:cNvPr id="44" name="AutoShape 44"/>
            <p:cNvSpPr>
              <a:spLocks noChangeArrowheads="1"/>
            </p:cNvSpPr>
            <p:nvPr/>
          </p:nvSpPr>
          <p:spPr bwMode="auto">
            <a:xfrm rot="5400000">
              <a:off x="1882" y="2163"/>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grpSp>
      <p:grpSp>
        <p:nvGrpSpPr>
          <p:cNvPr id="49" name="Group 45"/>
          <p:cNvGrpSpPr>
            <a:grpSpLocks/>
          </p:cNvGrpSpPr>
          <p:nvPr/>
        </p:nvGrpSpPr>
        <p:grpSpPr bwMode="auto">
          <a:xfrm>
            <a:off x="34925" y="1301342"/>
            <a:ext cx="2720975" cy="1473200"/>
            <a:chOff x="22" y="653"/>
            <a:chExt cx="1714" cy="928"/>
          </a:xfrm>
        </p:grpSpPr>
        <p:sp>
          <p:nvSpPr>
            <p:cNvPr id="50" name="Rectangle 46"/>
            <p:cNvSpPr>
              <a:spLocks noChangeArrowheads="1"/>
            </p:cNvSpPr>
            <p:nvPr/>
          </p:nvSpPr>
          <p:spPr bwMode="auto">
            <a:xfrm>
              <a:off x="232" y="981"/>
              <a:ext cx="956" cy="453"/>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1" name="Rectangle 47"/>
            <p:cNvSpPr>
              <a:spLocks noChangeArrowheads="1"/>
            </p:cNvSpPr>
            <p:nvPr/>
          </p:nvSpPr>
          <p:spPr bwMode="auto">
            <a:xfrm>
              <a:off x="233" y="981"/>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52" name="Rectangle 48"/>
            <p:cNvSpPr>
              <a:spLocks noChangeArrowheads="1"/>
            </p:cNvSpPr>
            <p:nvPr/>
          </p:nvSpPr>
          <p:spPr bwMode="auto">
            <a:xfrm>
              <a:off x="233" y="1184"/>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53" name="Rectangle 49"/>
            <p:cNvSpPr>
              <a:spLocks noChangeArrowheads="1"/>
            </p:cNvSpPr>
            <p:nvPr/>
          </p:nvSpPr>
          <p:spPr bwMode="auto">
            <a:xfrm>
              <a:off x="233" y="1389"/>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54" name="Line 50"/>
            <p:cNvSpPr>
              <a:spLocks noChangeShapeType="1"/>
            </p:cNvSpPr>
            <p:nvPr/>
          </p:nvSpPr>
          <p:spPr bwMode="auto">
            <a:xfrm>
              <a:off x="1177" y="994"/>
              <a:ext cx="227" cy="0"/>
            </a:xfrm>
            <a:prstGeom prst="line">
              <a:avLst/>
            </a:prstGeom>
            <a:noFill/>
            <a:ln w="25400">
              <a:solidFill>
                <a:schemeClr val="tx1"/>
              </a:solidFill>
              <a:round/>
              <a:headEnd/>
              <a:tailEnd/>
            </a:ln>
            <a:effectLst/>
          </p:spPr>
          <p:txBody>
            <a:bodyPr/>
            <a:lstStyle/>
            <a:p>
              <a:endParaRPr lang="en-SG"/>
            </a:p>
          </p:txBody>
        </p:sp>
        <p:sp>
          <p:nvSpPr>
            <p:cNvPr id="55" name="Line 51"/>
            <p:cNvSpPr>
              <a:spLocks noChangeShapeType="1"/>
            </p:cNvSpPr>
            <p:nvPr/>
          </p:nvSpPr>
          <p:spPr bwMode="auto">
            <a:xfrm>
              <a:off x="1161" y="1410"/>
              <a:ext cx="227" cy="0"/>
            </a:xfrm>
            <a:prstGeom prst="line">
              <a:avLst/>
            </a:prstGeom>
            <a:noFill/>
            <a:ln w="25400">
              <a:solidFill>
                <a:schemeClr val="tx1"/>
              </a:solidFill>
              <a:round/>
              <a:headEnd/>
              <a:tailEnd/>
            </a:ln>
            <a:effectLst/>
          </p:spPr>
          <p:txBody>
            <a:bodyPr/>
            <a:lstStyle/>
            <a:p>
              <a:endParaRPr lang="en-SG"/>
            </a:p>
          </p:txBody>
        </p:sp>
        <p:grpSp>
          <p:nvGrpSpPr>
            <p:cNvPr id="56" name="Group 52"/>
            <p:cNvGrpSpPr>
              <a:grpSpLocks/>
            </p:cNvGrpSpPr>
            <p:nvPr/>
          </p:nvGrpSpPr>
          <p:grpSpPr bwMode="auto">
            <a:xfrm>
              <a:off x="1273" y="1407"/>
              <a:ext cx="227" cy="176"/>
              <a:chOff x="1519" y="1661"/>
              <a:chExt cx="227" cy="312"/>
            </a:xfrm>
          </p:grpSpPr>
          <p:sp>
            <p:nvSpPr>
              <p:cNvPr id="71" name="Line 53"/>
              <p:cNvSpPr>
                <a:spLocks noChangeShapeType="1"/>
              </p:cNvSpPr>
              <p:nvPr/>
            </p:nvSpPr>
            <p:spPr bwMode="auto">
              <a:xfrm>
                <a:off x="1628" y="1661"/>
                <a:ext cx="0" cy="227"/>
              </a:xfrm>
              <a:prstGeom prst="line">
                <a:avLst/>
              </a:prstGeom>
              <a:noFill/>
              <a:ln w="25400">
                <a:solidFill>
                  <a:schemeClr val="tx1"/>
                </a:solidFill>
                <a:round/>
                <a:headEnd/>
                <a:tailEnd/>
              </a:ln>
              <a:effectLst/>
            </p:spPr>
            <p:txBody>
              <a:bodyPr/>
              <a:lstStyle/>
              <a:p>
                <a:endParaRPr lang="en-SG"/>
              </a:p>
            </p:txBody>
          </p:sp>
          <p:sp>
            <p:nvSpPr>
              <p:cNvPr id="72" name="Line 54"/>
              <p:cNvSpPr>
                <a:spLocks noChangeShapeType="1"/>
              </p:cNvSpPr>
              <p:nvPr/>
            </p:nvSpPr>
            <p:spPr bwMode="auto">
              <a:xfrm>
                <a:off x="1519" y="1888"/>
                <a:ext cx="227" cy="0"/>
              </a:xfrm>
              <a:prstGeom prst="line">
                <a:avLst/>
              </a:prstGeom>
              <a:noFill/>
              <a:ln w="25400">
                <a:solidFill>
                  <a:schemeClr val="tx1"/>
                </a:solidFill>
                <a:round/>
                <a:headEnd/>
                <a:tailEnd/>
              </a:ln>
              <a:effectLst/>
            </p:spPr>
            <p:txBody>
              <a:bodyPr/>
              <a:lstStyle/>
              <a:p>
                <a:endParaRPr lang="en-SG"/>
              </a:p>
            </p:txBody>
          </p:sp>
          <p:sp>
            <p:nvSpPr>
              <p:cNvPr id="73" name="Line 55"/>
              <p:cNvSpPr>
                <a:spLocks noChangeShapeType="1"/>
              </p:cNvSpPr>
              <p:nvPr/>
            </p:nvSpPr>
            <p:spPr bwMode="auto">
              <a:xfrm>
                <a:off x="1570" y="1933"/>
                <a:ext cx="127" cy="0"/>
              </a:xfrm>
              <a:prstGeom prst="line">
                <a:avLst/>
              </a:prstGeom>
              <a:noFill/>
              <a:ln w="25400">
                <a:solidFill>
                  <a:schemeClr val="tx1"/>
                </a:solidFill>
                <a:round/>
                <a:headEnd/>
                <a:tailEnd/>
              </a:ln>
              <a:effectLst/>
            </p:spPr>
            <p:txBody>
              <a:bodyPr/>
              <a:lstStyle/>
              <a:p>
                <a:endParaRPr lang="en-SG"/>
              </a:p>
            </p:txBody>
          </p:sp>
          <p:sp>
            <p:nvSpPr>
              <p:cNvPr id="74" name="Line 56"/>
              <p:cNvSpPr>
                <a:spLocks noChangeShapeType="1"/>
              </p:cNvSpPr>
              <p:nvPr/>
            </p:nvSpPr>
            <p:spPr bwMode="auto">
              <a:xfrm>
                <a:off x="1605" y="1973"/>
                <a:ext cx="58" cy="0"/>
              </a:xfrm>
              <a:prstGeom prst="line">
                <a:avLst/>
              </a:prstGeom>
              <a:noFill/>
              <a:ln w="25400">
                <a:solidFill>
                  <a:schemeClr val="tx1"/>
                </a:solidFill>
                <a:round/>
                <a:headEnd/>
                <a:tailEnd/>
              </a:ln>
              <a:effectLst/>
            </p:spPr>
            <p:txBody>
              <a:bodyPr/>
              <a:lstStyle/>
              <a:p>
                <a:endParaRPr lang="en-SG"/>
              </a:p>
            </p:txBody>
          </p:sp>
        </p:grpSp>
        <p:grpSp>
          <p:nvGrpSpPr>
            <p:cNvPr id="57" name="Group 57"/>
            <p:cNvGrpSpPr>
              <a:grpSpLocks/>
            </p:cNvGrpSpPr>
            <p:nvPr/>
          </p:nvGrpSpPr>
          <p:grpSpPr bwMode="auto">
            <a:xfrm rot="10800000">
              <a:off x="22" y="1191"/>
              <a:ext cx="256" cy="45"/>
              <a:chOff x="1581" y="1175"/>
              <a:chExt cx="256" cy="45"/>
            </a:xfrm>
          </p:grpSpPr>
          <p:sp>
            <p:nvSpPr>
              <p:cNvPr id="69" name="Line 58"/>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70" name="Oval 59"/>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grpSp>
          <p:nvGrpSpPr>
            <p:cNvPr id="58" name="Group 60"/>
            <p:cNvGrpSpPr>
              <a:grpSpLocks/>
            </p:cNvGrpSpPr>
            <p:nvPr/>
          </p:nvGrpSpPr>
          <p:grpSpPr bwMode="auto">
            <a:xfrm>
              <a:off x="1292" y="993"/>
              <a:ext cx="227" cy="176"/>
              <a:chOff x="1519" y="1661"/>
              <a:chExt cx="227" cy="312"/>
            </a:xfrm>
          </p:grpSpPr>
          <p:sp>
            <p:nvSpPr>
              <p:cNvPr id="65" name="Line 61"/>
              <p:cNvSpPr>
                <a:spLocks noChangeShapeType="1"/>
              </p:cNvSpPr>
              <p:nvPr/>
            </p:nvSpPr>
            <p:spPr bwMode="auto">
              <a:xfrm>
                <a:off x="1628" y="1661"/>
                <a:ext cx="0" cy="227"/>
              </a:xfrm>
              <a:prstGeom prst="line">
                <a:avLst/>
              </a:prstGeom>
              <a:noFill/>
              <a:ln w="25400">
                <a:solidFill>
                  <a:schemeClr val="tx1"/>
                </a:solidFill>
                <a:round/>
                <a:headEnd/>
                <a:tailEnd/>
              </a:ln>
              <a:effectLst/>
            </p:spPr>
            <p:txBody>
              <a:bodyPr/>
              <a:lstStyle/>
              <a:p>
                <a:endParaRPr lang="en-SG"/>
              </a:p>
            </p:txBody>
          </p:sp>
          <p:sp>
            <p:nvSpPr>
              <p:cNvPr id="66" name="Line 62"/>
              <p:cNvSpPr>
                <a:spLocks noChangeShapeType="1"/>
              </p:cNvSpPr>
              <p:nvPr/>
            </p:nvSpPr>
            <p:spPr bwMode="auto">
              <a:xfrm>
                <a:off x="1519" y="1888"/>
                <a:ext cx="227" cy="0"/>
              </a:xfrm>
              <a:prstGeom prst="line">
                <a:avLst/>
              </a:prstGeom>
              <a:noFill/>
              <a:ln w="25400">
                <a:solidFill>
                  <a:schemeClr val="tx1"/>
                </a:solidFill>
                <a:round/>
                <a:headEnd/>
                <a:tailEnd/>
              </a:ln>
              <a:effectLst/>
            </p:spPr>
            <p:txBody>
              <a:bodyPr/>
              <a:lstStyle/>
              <a:p>
                <a:endParaRPr lang="en-SG"/>
              </a:p>
            </p:txBody>
          </p:sp>
          <p:sp>
            <p:nvSpPr>
              <p:cNvPr id="67" name="Line 63"/>
              <p:cNvSpPr>
                <a:spLocks noChangeShapeType="1"/>
              </p:cNvSpPr>
              <p:nvPr/>
            </p:nvSpPr>
            <p:spPr bwMode="auto">
              <a:xfrm>
                <a:off x="1570" y="1933"/>
                <a:ext cx="127" cy="0"/>
              </a:xfrm>
              <a:prstGeom prst="line">
                <a:avLst/>
              </a:prstGeom>
              <a:noFill/>
              <a:ln w="25400">
                <a:solidFill>
                  <a:schemeClr val="tx1"/>
                </a:solidFill>
                <a:round/>
                <a:headEnd/>
                <a:tailEnd/>
              </a:ln>
              <a:effectLst/>
            </p:spPr>
            <p:txBody>
              <a:bodyPr/>
              <a:lstStyle/>
              <a:p>
                <a:endParaRPr lang="en-SG"/>
              </a:p>
            </p:txBody>
          </p:sp>
          <p:sp>
            <p:nvSpPr>
              <p:cNvPr id="68" name="Line 64"/>
              <p:cNvSpPr>
                <a:spLocks noChangeShapeType="1"/>
              </p:cNvSpPr>
              <p:nvPr/>
            </p:nvSpPr>
            <p:spPr bwMode="auto">
              <a:xfrm>
                <a:off x="1605" y="1973"/>
                <a:ext cx="58" cy="0"/>
              </a:xfrm>
              <a:prstGeom prst="line">
                <a:avLst/>
              </a:prstGeom>
              <a:noFill/>
              <a:ln w="25400">
                <a:solidFill>
                  <a:schemeClr val="tx1"/>
                </a:solidFill>
                <a:round/>
                <a:headEnd/>
                <a:tailEnd/>
              </a:ln>
              <a:effectLst/>
            </p:spPr>
            <p:txBody>
              <a:bodyPr/>
              <a:lstStyle/>
              <a:p>
                <a:endParaRPr lang="en-SG"/>
              </a:p>
            </p:txBody>
          </p:sp>
        </p:grpSp>
        <p:sp>
          <p:nvSpPr>
            <p:cNvPr id="59" name="Line 65"/>
            <p:cNvSpPr>
              <a:spLocks noChangeShapeType="1"/>
            </p:cNvSpPr>
            <p:nvPr/>
          </p:nvSpPr>
          <p:spPr bwMode="auto">
            <a:xfrm>
              <a:off x="1022" y="1207"/>
              <a:ext cx="576" cy="0"/>
            </a:xfrm>
            <a:prstGeom prst="line">
              <a:avLst/>
            </a:prstGeom>
            <a:noFill/>
            <a:ln w="25400">
              <a:solidFill>
                <a:schemeClr val="tx1"/>
              </a:solidFill>
              <a:round/>
              <a:headEnd/>
              <a:tailEnd/>
            </a:ln>
            <a:effectLst/>
          </p:spPr>
          <p:txBody>
            <a:bodyPr/>
            <a:lstStyle/>
            <a:p>
              <a:endParaRPr lang="en-SG"/>
            </a:p>
          </p:txBody>
        </p:sp>
        <p:sp>
          <p:nvSpPr>
            <p:cNvPr id="60" name="AutoShape 66"/>
            <p:cNvSpPr>
              <a:spLocks noChangeArrowheads="1"/>
            </p:cNvSpPr>
            <p:nvPr/>
          </p:nvSpPr>
          <p:spPr bwMode="auto">
            <a:xfrm rot="5400000">
              <a:off x="1600" y="1165"/>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sp>
          <p:nvSpPr>
            <p:cNvPr id="61" name="Text Box 67"/>
            <p:cNvSpPr txBox="1">
              <a:spLocks noChangeArrowheads="1"/>
            </p:cNvSpPr>
            <p:nvPr/>
          </p:nvSpPr>
          <p:spPr bwMode="auto">
            <a:xfrm>
              <a:off x="22" y="981"/>
              <a:ext cx="192" cy="192"/>
            </a:xfrm>
            <a:prstGeom prst="rect">
              <a:avLst/>
            </a:prstGeom>
            <a:noFill/>
            <a:ln w="9525">
              <a:noFill/>
              <a:miter lim="800000"/>
              <a:headEnd/>
              <a:tailEnd/>
            </a:ln>
            <a:effectLst/>
          </p:spPr>
          <p:txBody>
            <a:bodyPr wrap="none">
              <a:spAutoFit/>
            </a:bodyPr>
            <a:lstStyle/>
            <a:p>
              <a:r>
                <a:rPr lang="en-US" sz="1400" b="1"/>
                <a:t>V</a:t>
              </a:r>
            </a:p>
          </p:txBody>
        </p:sp>
        <p:sp>
          <p:nvSpPr>
            <p:cNvPr id="62" name="Text Box 68"/>
            <p:cNvSpPr txBox="1">
              <a:spLocks noChangeArrowheads="1"/>
            </p:cNvSpPr>
            <p:nvPr/>
          </p:nvSpPr>
          <p:spPr bwMode="auto">
            <a:xfrm>
              <a:off x="419" y="653"/>
              <a:ext cx="798" cy="192"/>
            </a:xfrm>
            <a:prstGeom prst="rect">
              <a:avLst/>
            </a:prstGeom>
            <a:noFill/>
            <a:ln w="9525">
              <a:noFill/>
              <a:miter lim="800000"/>
              <a:headEnd/>
              <a:tailEnd/>
            </a:ln>
            <a:effectLst/>
          </p:spPr>
          <p:txBody>
            <a:bodyPr wrap="none">
              <a:spAutoFit/>
            </a:bodyPr>
            <a:lstStyle/>
            <a:p>
              <a:r>
                <a:rPr lang="en-US" sz="1400" b="1" dirty="0"/>
                <a:t>HADES-SIS</a:t>
              </a:r>
            </a:p>
          </p:txBody>
        </p:sp>
        <p:sp>
          <p:nvSpPr>
            <p:cNvPr id="63" name="Line 69"/>
            <p:cNvSpPr>
              <a:spLocks noChangeShapeType="1"/>
            </p:cNvSpPr>
            <p:nvPr/>
          </p:nvSpPr>
          <p:spPr bwMode="auto">
            <a:xfrm flipV="1">
              <a:off x="1383" y="1277"/>
              <a:ext cx="0" cy="136"/>
            </a:xfrm>
            <a:prstGeom prst="line">
              <a:avLst/>
            </a:prstGeom>
            <a:noFill/>
            <a:ln w="25400">
              <a:solidFill>
                <a:schemeClr val="tx1"/>
              </a:solidFill>
              <a:round/>
              <a:headEnd/>
              <a:tailEnd/>
            </a:ln>
            <a:effectLst/>
          </p:spPr>
          <p:txBody>
            <a:bodyPr/>
            <a:lstStyle/>
            <a:p>
              <a:endParaRPr lang="en-SG"/>
            </a:p>
          </p:txBody>
        </p:sp>
        <p:sp>
          <p:nvSpPr>
            <p:cNvPr id="64" name="Line 70"/>
            <p:cNvSpPr>
              <a:spLocks noChangeShapeType="1"/>
            </p:cNvSpPr>
            <p:nvPr/>
          </p:nvSpPr>
          <p:spPr bwMode="auto">
            <a:xfrm>
              <a:off x="1375" y="1269"/>
              <a:ext cx="227" cy="0"/>
            </a:xfrm>
            <a:prstGeom prst="line">
              <a:avLst/>
            </a:prstGeom>
            <a:noFill/>
            <a:ln w="25400">
              <a:solidFill>
                <a:schemeClr val="tx1"/>
              </a:solidFill>
              <a:round/>
              <a:headEnd/>
              <a:tailEnd/>
            </a:ln>
            <a:effectLst/>
          </p:spPr>
          <p:txBody>
            <a:bodyPr/>
            <a:lstStyle/>
            <a:p>
              <a:endParaRPr lang="en-SG"/>
            </a:p>
          </p:txBody>
        </p:sp>
      </p:grpSp>
      <p:grpSp>
        <p:nvGrpSpPr>
          <p:cNvPr id="75" name="Group 71"/>
          <p:cNvGrpSpPr>
            <a:grpSpLocks/>
          </p:cNvGrpSpPr>
          <p:nvPr/>
        </p:nvGrpSpPr>
        <p:grpSpPr bwMode="auto">
          <a:xfrm>
            <a:off x="2700338" y="1317217"/>
            <a:ext cx="3159125" cy="1444625"/>
            <a:chOff x="1701" y="663"/>
            <a:chExt cx="1990" cy="910"/>
          </a:xfrm>
        </p:grpSpPr>
        <p:sp>
          <p:nvSpPr>
            <p:cNvPr id="76" name="Rectangle 72"/>
            <p:cNvSpPr>
              <a:spLocks noChangeArrowheads="1"/>
            </p:cNvSpPr>
            <p:nvPr/>
          </p:nvSpPr>
          <p:spPr bwMode="auto">
            <a:xfrm>
              <a:off x="2199" y="981"/>
              <a:ext cx="956" cy="453"/>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77" name="Rectangle 73"/>
            <p:cNvSpPr>
              <a:spLocks noChangeArrowheads="1"/>
            </p:cNvSpPr>
            <p:nvPr/>
          </p:nvSpPr>
          <p:spPr bwMode="auto">
            <a:xfrm>
              <a:off x="2200" y="981"/>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78" name="Rectangle 74"/>
            <p:cNvSpPr>
              <a:spLocks noChangeArrowheads="1"/>
            </p:cNvSpPr>
            <p:nvPr/>
          </p:nvSpPr>
          <p:spPr bwMode="auto">
            <a:xfrm>
              <a:off x="2200" y="1184"/>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79" name="Rectangle 75"/>
            <p:cNvSpPr>
              <a:spLocks noChangeArrowheads="1"/>
            </p:cNvSpPr>
            <p:nvPr/>
          </p:nvSpPr>
          <p:spPr bwMode="auto">
            <a:xfrm>
              <a:off x="2200" y="1389"/>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grpSp>
          <p:nvGrpSpPr>
            <p:cNvPr id="80" name="Group 76"/>
            <p:cNvGrpSpPr>
              <a:grpSpLocks/>
            </p:cNvGrpSpPr>
            <p:nvPr/>
          </p:nvGrpSpPr>
          <p:grpSpPr bwMode="auto">
            <a:xfrm>
              <a:off x="3245" y="1399"/>
              <a:ext cx="227" cy="176"/>
              <a:chOff x="1519" y="1661"/>
              <a:chExt cx="227" cy="312"/>
            </a:xfrm>
          </p:grpSpPr>
          <p:sp>
            <p:nvSpPr>
              <p:cNvPr id="97" name="Line 77"/>
              <p:cNvSpPr>
                <a:spLocks noChangeShapeType="1"/>
              </p:cNvSpPr>
              <p:nvPr/>
            </p:nvSpPr>
            <p:spPr bwMode="auto">
              <a:xfrm>
                <a:off x="1628" y="1661"/>
                <a:ext cx="0" cy="227"/>
              </a:xfrm>
              <a:prstGeom prst="line">
                <a:avLst/>
              </a:prstGeom>
              <a:noFill/>
              <a:ln w="25400">
                <a:solidFill>
                  <a:schemeClr val="tx1"/>
                </a:solidFill>
                <a:round/>
                <a:headEnd/>
                <a:tailEnd/>
              </a:ln>
              <a:effectLst/>
            </p:spPr>
            <p:txBody>
              <a:bodyPr/>
              <a:lstStyle/>
              <a:p>
                <a:endParaRPr lang="en-SG"/>
              </a:p>
            </p:txBody>
          </p:sp>
          <p:sp>
            <p:nvSpPr>
              <p:cNvPr id="98" name="Line 78"/>
              <p:cNvSpPr>
                <a:spLocks noChangeShapeType="1"/>
              </p:cNvSpPr>
              <p:nvPr/>
            </p:nvSpPr>
            <p:spPr bwMode="auto">
              <a:xfrm>
                <a:off x="1519" y="1888"/>
                <a:ext cx="227" cy="0"/>
              </a:xfrm>
              <a:prstGeom prst="line">
                <a:avLst/>
              </a:prstGeom>
              <a:noFill/>
              <a:ln w="25400">
                <a:solidFill>
                  <a:schemeClr val="tx1"/>
                </a:solidFill>
                <a:round/>
                <a:headEnd/>
                <a:tailEnd/>
              </a:ln>
              <a:effectLst/>
            </p:spPr>
            <p:txBody>
              <a:bodyPr/>
              <a:lstStyle/>
              <a:p>
                <a:endParaRPr lang="en-SG"/>
              </a:p>
            </p:txBody>
          </p:sp>
          <p:sp>
            <p:nvSpPr>
              <p:cNvPr id="99" name="Line 79"/>
              <p:cNvSpPr>
                <a:spLocks noChangeShapeType="1"/>
              </p:cNvSpPr>
              <p:nvPr/>
            </p:nvSpPr>
            <p:spPr bwMode="auto">
              <a:xfrm>
                <a:off x="1570" y="1933"/>
                <a:ext cx="127" cy="0"/>
              </a:xfrm>
              <a:prstGeom prst="line">
                <a:avLst/>
              </a:prstGeom>
              <a:noFill/>
              <a:ln w="25400">
                <a:solidFill>
                  <a:schemeClr val="tx1"/>
                </a:solidFill>
                <a:round/>
                <a:headEnd/>
                <a:tailEnd/>
              </a:ln>
              <a:effectLst/>
            </p:spPr>
            <p:txBody>
              <a:bodyPr/>
              <a:lstStyle/>
              <a:p>
                <a:endParaRPr lang="en-SG"/>
              </a:p>
            </p:txBody>
          </p:sp>
          <p:sp>
            <p:nvSpPr>
              <p:cNvPr id="100" name="Line 80"/>
              <p:cNvSpPr>
                <a:spLocks noChangeShapeType="1"/>
              </p:cNvSpPr>
              <p:nvPr/>
            </p:nvSpPr>
            <p:spPr bwMode="auto">
              <a:xfrm>
                <a:off x="1605" y="1973"/>
                <a:ext cx="58" cy="0"/>
              </a:xfrm>
              <a:prstGeom prst="line">
                <a:avLst/>
              </a:prstGeom>
              <a:noFill/>
              <a:ln w="25400">
                <a:solidFill>
                  <a:schemeClr val="tx1"/>
                </a:solidFill>
                <a:round/>
                <a:headEnd/>
                <a:tailEnd/>
              </a:ln>
              <a:effectLst/>
            </p:spPr>
            <p:txBody>
              <a:bodyPr/>
              <a:lstStyle/>
              <a:p>
                <a:endParaRPr lang="en-SG"/>
              </a:p>
            </p:txBody>
          </p:sp>
        </p:grpSp>
        <p:grpSp>
          <p:nvGrpSpPr>
            <p:cNvPr id="81" name="Group 81"/>
            <p:cNvGrpSpPr>
              <a:grpSpLocks/>
            </p:cNvGrpSpPr>
            <p:nvPr/>
          </p:nvGrpSpPr>
          <p:grpSpPr bwMode="auto">
            <a:xfrm rot="10800000">
              <a:off x="1989" y="1191"/>
              <a:ext cx="256" cy="45"/>
              <a:chOff x="1581" y="1175"/>
              <a:chExt cx="256" cy="45"/>
            </a:xfrm>
          </p:grpSpPr>
          <p:sp>
            <p:nvSpPr>
              <p:cNvPr id="95" name="Line 82"/>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96" name="Oval 83"/>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82" name="Line 84"/>
            <p:cNvSpPr>
              <a:spLocks noChangeShapeType="1"/>
            </p:cNvSpPr>
            <p:nvPr/>
          </p:nvSpPr>
          <p:spPr bwMode="auto">
            <a:xfrm>
              <a:off x="2989" y="1207"/>
              <a:ext cx="576" cy="0"/>
            </a:xfrm>
            <a:prstGeom prst="line">
              <a:avLst/>
            </a:prstGeom>
            <a:noFill/>
            <a:ln w="25400">
              <a:solidFill>
                <a:schemeClr val="tx1"/>
              </a:solidFill>
              <a:round/>
              <a:headEnd/>
              <a:tailEnd/>
            </a:ln>
            <a:effectLst/>
          </p:spPr>
          <p:txBody>
            <a:bodyPr/>
            <a:lstStyle/>
            <a:p>
              <a:endParaRPr lang="en-SG"/>
            </a:p>
          </p:txBody>
        </p:sp>
        <p:grpSp>
          <p:nvGrpSpPr>
            <p:cNvPr id="83" name="Group 85"/>
            <p:cNvGrpSpPr>
              <a:grpSpLocks/>
            </p:cNvGrpSpPr>
            <p:nvPr/>
          </p:nvGrpSpPr>
          <p:grpSpPr bwMode="auto">
            <a:xfrm rot="10800000">
              <a:off x="1984" y="989"/>
              <a:ext cx="256" cy="45"/>
              <a:chOff x="1581" y="1175"/>
              <a:chExt cx="256" cy="45"/>
            </a:xfrm>
          </p:grpSpPr>
          <p:sp>
            <p:nvSpPr>
              <p:cNvPr id="93" name="Line 86"/>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94" name="Oval 87"/>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grpSp>
          <p:nvGrpSpPr>
            <p:cNvPr id="84" name="Group 88"/>
            <p:cNvGrpSpPr>
              <a:grpSpLocks/>
            </p:cNvGrpSpPr>
            <p:nvPr/>
          </p:nvGrpSpPr>
          <p:grpSpPr bwMode="auto">
            <a:xfrm rot="10800000">
              <a:off x="1984" y="1397"/>
              <a:ext cx="256" cy="45"/>
              <a:chOff x="1581" y="1175"/>
              <a:chExt cx="256" cy="45"/>
            </a:xfrm>
          </p:grpSpPr>
          <p:sp>
            <p:nvSpPr>
              <p:cNvPr id="91" name="Line 89"/>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92" name="Oval 90"/>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85" name="Text Box 91"/>
            <p:cNvSpPr txBox="1">
              <a:spLocks noChangeArrowheads="1"/>
            </p:cNvSpPr>
            <p:nvPr/>
          </p:nvSpPr>
          <p:spPr bwMode="auto">
            <a:xfrm>
              <a:off x="1701" y="890"/>
              <a:ext cx="260" cy="192"/>
            </a:xfrm>
            <a:prstGeom prst="rect">
              <a:avLst/>
            </a:prstGeom>
            <a:noFill/>
            <a:ln w="9525">
              <a:noFill/>
              <a:miter lim="800000"/>
              <a:headEnd/>
              <a:tailEnd/>
            </a:ln>
            <a:effectLst/>
          </p:spPr>
          <p:txBody>
            <a:bodyPr wrap="none">
              <a:spAutoFit/>
            </a:bodyPr>
            <a:lstStyle/>
            <a:p>
              <a:r>
                <a:rPr lang="en-US" sz="1400" b="1"/>
                <a:t>-V</a:t>
              </a:r>
            </a:p>
          </p:txBody>
        </p:sp>
        <p:sp>
          <p:nvSpPr>
            <p:cNvPr id="86" name="Text Box 92"/>
            <p:cNvSpPr txBox="1">
              <a:spLocks noChangeArrowheads="1"/>
            </p:cNvSpPr>
            <p:nvPr/>
          </p:nvSpPr>
          <p:spPr bwMode="auto">
            <a:xfrm>
              <a:off x="1711" y="1333"/>
              <a:ext cx="260" cy="192"/>
            </a:xfrm>
            <a:prstGeom prst="rect">
              <a:avLst/>
            </a:prstGeom>
            <a:noFill/>
            <a:ln w="9525">
              <a:noFill/>
              <a:miter lim="800000"/>
              <a:headEnd/>
              <a:tailEnd/>
            </a:ln>
            <a:effectLst/>
          </p:spPr>
          <p:txBody>
            <a:bodyPr wrap="none">
              <a:spAutoFit/>
            </a:bodyPr>
            <a:lstStyle/>
            <a:p>
              <a:r>
                <a:rPr lang="en-US" sz="1400" b="1"/>
                <a:t>-V</a:t>
              </a:r>
            </a:p>
          </p:txBody>
        </p:sp>
        <p:sp>
          <p:nvSpPr>
            <p:cNvPr id="87" name="Text Box 93"/>
            <p:cNvSpPr txBox="1">
              <a:spLocks noChangeArrowheads="1"/>
            </p:cNvSpPr>
            <p:nvPr/>
          </p:nvSpPr>
          <p:spPr bwMode="auto">
            <a:xfrm>
              <a:off x="2451" y="663"/>
              <a:ext cx="679" cy="192"/>
            </a:xfrm>
            <a:prstGeom prst="rect">
              <a:avLst/>
            </a:prstGeom>
            <a:noFill/>
            <a:ln w="9525">
              <a:noFill/>
              <a:miter lim="800000"/>
              <a:headEnd/>
              <a:tailEnd/>
            </a:ln>
            <a:effectLst/>
          </p:spPr>
          <p:txBody>
            <a:bodyPr wrap="none">
              <a:spAutoFit/>
            </a:bodyPr>
            <a:lstStyle/>
            <a:p>
              <a:r>
                <a:rPr lang="en-US" sz="1400" b="1"/>
                <a:t>FOPI-SIS</a:t>
              </a:r>
            </a:p>
          </p:txBody>
        </p:sp>
        <p:sp>
          <p:nvSpPr>
            <p:cNvPr id="88" name="Line 94"/>
            <p:cNvSpPr>
              <a:spLocks noChangeShapeType="1"/>
            </p:cNvSpPr>
            <p:nvPr/>
          </p:nvSpPr>
          <p:spPr bwMode="auto">
            <a:xfrm flipV="1">
              <a:off x="3355" y="1269"/>
              <a:ext cx="0" cy="136"/>
            </a:xfrm>
            <a:prstGeom prst="line">
              <a:avLst/>
            </a:prstGeom>
            <a:noFill/>
            <a:ln w="25400">
              <a:solidFill>
                <a:schemeClr val="tx1"/>
              </a:solidFill>
              <a:round/>
              <a:headEnd/>
              <a:tailEnd/>
            </a:ln>
            <a:effectLst/>
          </p:spPr>
          <p:txBody>
            <a:bodyPr/>
            <a:lstStyle/>
            <a:p>
              <a:endParaRPr lang="en-SG"/>
            </a:p>
          </p:txBody>
        </p:sp>
        <p:sp>
          <p:nvSpPr>
            <p:cNvPr id="89" name="Line 95"/>
            <p:cNvSpPr>
              <a:spLocks noChangeShapeType="1"/>
            </p:cNvSpPr>
            <p:nvPr/>
          </p:nvSpPr>
          <p:spPr bwMode="auto">
            <a:xfrm>
              <a:off x="3347" y="1261"/>
              <a:ext cx="227" cy="0"/>
            </a:xfrm>
            <a:prstGeom prst="line">
              <a:avLst/>
            </a:prstGeom>
            <a:noFill/>
            <a:ln w="25400">
              <a:solidFill>
                <a:schemeClr val="tx1"/>
              </a:solidFill>
              <a:round/>
              <a:headEnd/>
              <a:tailEnd/>
            </a:ln>
            <a:effectLst/>
          </p:spPr>
          <p:txBody>
            <a:bodyPr/>
            <a:lstStyle/>
            <a:p>
              <a:endParaRPr lang="en-SG"/>
            </a:p>
          </p:txBody>
        </p:sp>
        <p:sp>
          <p:nvSpPr>
            <p:cNvPr id="90" name="AutoShape 96"/>
            <p:cNvSpPr>
              <a:spLocks noChangeArrowheads="1"/>
            </p:cNvSpPr>
            <p:nvPr/>
          </p:nvSpPr>
          <p:spPr bwMode="auto">
            <a:xfrm rot="5400000">
              <a:off x="3555" y="1165"/>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grpSp>
      <p:grpSp>
        <p:nvGrpSpPr>
          <p:cNvPr id="101" name="Group 97"/>
          <p:cNvGrpSpPr>
            <a:grpSpLocks/>
          </p:cNvGrpSpPr>
          <p:nvPr/>
        </p:nvGrpSpPr>
        <p:grpSpPr bwMode="auto">
          <a:xfrm>
            <a:off x="3419475" y="3261904"/>
            <a:ext cx="2951163" cy="774700"/>
            <a:chOff x="2154" y="1888"/>
            <a:chExt cx="1859" cy="488"/>
          </a:xfrm>
        </p:grpSpPr>
        <p:sp>
          <p:nvSpPr>
            <p:cNvPr id="102" name="Rectangle 98"/>
            <p:cNvSpPr>
              <a:spLocks noChangeArrowheads="1"/>
            </p:cNvSpPr>
            <p:nvPr/>
          </p:nvSpPr>
          <p:spPr bwMode="auto">
            <a:xfrm>
              <a:off x="2460" y="1923"/>
              <a:ext cx="956" cy="453"/>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103" name="Rectangle 99"/>
            <p:cNvSpPr>
              <a:spLocks noChangeArrowheads="1"/>
            </p:cNvSpPr>
            <p:nvPr/>
          </p:nvSpPr>
          <p:spPr bwMode="auto">
            <a:xfrm>
              <a:off x="2461" y="1923"/>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04" name="Rectangle 100"/>
            <p:cNvSpPr>
              <a:spLocks noChangeArrowheads="1"/>
            </p:cNvSpPr>
            <p:nvPr/>
          </p:nvSpPr>
          <p:spPr bwMode="auto">
            <a:xfrm>
              <a:off x="2461" y="2126"/>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05" name="Rectangle 101"/>
            <p:cNvSpPr>
              <a:spLocks noChangeArrowheads="1"/>
            </p:cNvSpPr>
            <p:nvPr/>
          </p:nvSpPr>
          <p:spPr bwMode="auto">
            <a:xfrm>
              <a:off x="2461" y="2331"/>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06" name="Line 102"/>
            <p:cNvSpPr>
              <a:spLocks noChangeShapeType="1"/>
            </p:cNvSpPr>
            <p:nvPr/>
          </p:nvSpPr>
          <p:spPr bwMode="auto">
            <a:xfrm>
              <a:off x="3389" y="2371"/>
              <a:ext cx="227" cy="0"/>
            </a:xfrm>
            <a:prstGeom prst="line">
              <a:avLst/>
            </a:prstGeom>
            <a:noFill/>
            <a:ln w="25400">
              <a:solidFill>
                <a:schemeClr val="tx1"/>
              </a:solidFill>
              <a:round/>
              <a:headEnd/>
              <a:tailEnd/>
            </a:ln>
            <a:effectLst/>
          </p:spPr>
          <p:txBody>
            <a:bodyPr/>
            <a:lstStyle/>
            <a:p>
              <a:endParaRPr lang="en-SG"/>
            </a:p>
          </p:txBody>
        </p:sp>
        <p:grpSp>
          <p:nvGrpSpPr>
            <p:cNvPr id="107" name="Group 103"/>
            <p:cNvGrpSpPr>
              <a:grpSpLocks/>
            </p:cNvGrpSpPr>
            <p:nvPr/>
          </p:nvGrpSpPr>
          <p:grpSpPr bwMode="auto">
            <a:xfrm>
              <a:off x="3680" y="1986"/>
              <a:ext cx="227" cy="176"/>
              <a:chOff x="1519" y="1661"/>
              <a:chExt cx="227" cy="312"/>
            </a:xfrm>
          </p:grpSpPr>
          <p:sp>
            <p:nvSpPr>
              <p:cNvPr id="116" name="Line 104"/>
              <p:cNvSpPr>
                <a:spLocks noChangeShapeType="1"/>
              </p:cNvSpPr>
              <p:nvPr/>
            </p:nvSpPr>
            <p:spPr bwMode="auto">
              <a:xfrm>
                <a:off x="1628" y="1661"/>
                <a:ext cx="0" cy="227"/>
              </a:xfrm>
              <a:prstGeom prst="line">
                <a:avLst/>
              </a:prstGeom>
              <a:noFill/>
              <a:ln w="25400">
                <a:solidFill>
                  <a:schemeClr val="tx1"/>
                </a:solidFill>
                <a:round/>
                <a:headEnd/>
                <a:tailEnd/>
              </a:ln>
              <a:effectLst/>
            </p:spPr>
            <p:txBody>
              <a:bodyPr/>
              <a:lstStyle/>
              <a:p>
                <a:endParaRPr lang="en-SG"/>
              </a:p>
            </p:txBody>
          </p:sp>
          <p:sp>
            <p:nvSpPr>
              <p:cNvPr id="117" name="Line 105"/>
              <p:cNvSpPr>
                <a:spLocks noChangeShapeType="1"/>
              </p:cNvSpPr>
              <p:nvPr/>
            </p:nvSpPr>
            <p:spPr bwMode="auto">
              <a:xfrm>
                <a:off x="1519" y="1888"/>
                <a:ext cx="227" cy="0"/>
              </a:xfrm>
              <a:prstGeom prst="line">
                <a:avLst/>
              </a:prstGeom>
              <a:noFill/>
              <a:ln w="25400">
                <a:solidFill>
                  <a:schemeClr val="tx1"/>
                </a:solidFill>
                <a:round/>
                <a:headEnd/>
                <a:tailEnd/>
              </a:ln>
              <a:effectLst/>
            </p:spPr>
            <p:txBody>
              <a:bodyPr/>
              <a:lstStyle/>
              <a:p>
                <a:endParaRPr lang="en-SG"/>
              </a:p>
            </p:txBody>
          </p:sp>
          <p:sp>
            <p:nvSpPr>
              <p:cNvPr id="118" name="Line 106"/>
              <p:cNvSpPr>
                <a:spLocks noChangeShapeType="1"/>
              </p:cNvSpPr>
              <p:nvPr/>
            </p:nvSpPr>
            <p:spPr bwMode="auto">
              <a:xfrm>
                <a:off x="1570" y="1933"/>
                <a:ext cx="127" cy="0"/>
              </a:xfrm>
              <a:prstGeom prst="line">
                <a:avLst/>
              </a:prstGeom>
              <a:noFill/>
              <a:ln w="25400">
                <a:solidFill>
                  <a:schemeClr val="tx1"/>
                </a:solidFill>
                <a:round/>
                <a:headEnd/>
                <a:tailEnd/>
              </a:ln>
              <a:effectLst/>
            </p:spPr>
            <p:txBody>
              <a:bodyPr/>
              <a:lstStyle/>
              <a:p>
                <a:endParaRPr lang="en-SG"/>
              </a:p>
            </p:txBody>
          </p:sp>
          <p:sp>
            <p:nvSpPr>
              <p:cNvPr id="119" name="Line 107"/>
              <p:cNvSpPr>
                <a:spLocks noChangeShapeType="1"/>
              </p:cNvSpPr>
              <p:nvPr/>
            </p:nvSpPr>
            <p:spPr bwMode="auto">
              <a:xfrm>
                <a:off x="1605" y="1973"/>
                <a:ext cx="58" cy="0"/>
              </a:xfrm>
              <a:prstGeom prst="line">
                <a:avLst/>
              </a:prstGeom>
              <a:noFill/>
              <a:ln w="25400">
                <a:solidFill>
                  <a:schemeClr val="tx1"/>
                </a:solidFill>
                <a:round/>
                <a:headEnd/>
                <a:tailEnd/>
              </a:ln>
              <a:effectLst/>
            </p:spPr>
            <p:txBody>
              <a:bodyPr/>
              <a:lstStyle/>
              <a:p>
                <a:endParaRPr lang="en-SG"/>
              </a:p>
            </p:txBody>
          </p:sp>
        </p:grpSp>
        <p:grpSp>
          <p:nvGrpSpPr>
            <p:cNvPr id="108" name="Group 108"/>
            <p:cNvGrpSpPr>
              <a:grpSpLocks/>
            </p:cNvGrpSpPr>
            <p:nvPr/>
          </p:nvGrpSpPr>
          <p:grpSpPr bwMode="auto">
            <a:xfrm rot="10800000">
              <a:off x="2250" y="2133"/>
              <a:ext cx="256" cy="45"/>
              <a:chOff x="1581" y="1175"/>
              <a:chExt cx="256" cy="45"/>
            </a:xfrm>
          </p:grpSpPr>
          <p:sp>
            <p:nvSpPr>
              <p:cNvPr id="114" name="Line 109"/>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15" name="Oval 110"/>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09" name="Text Box 111"/>
            <p:cNvSpPr txBox="1">
              <a:spLocks noChangeArrowheads="1"/>
            </p:cNvSpPr>
            <p:nvPr/>
          </p:nvSpPr>
          <p:spPr bwMode="auto">
            <a:xfrm>
              <a:off x="2154" y="1933"/>
              <a:ext cx="260" cy="192"/>
            </a:xfrm>
            <a:prstGeom prst="rect">
              <a:avLst/>
            </a:prstGeom>
            <a:noFill/>
            <a:ln w="9525">
              <a:noFill/>
              <a:miter lim="800000"/>
              <a:headEnd/>
              <a:tailEnd/>
            </a:ln>
            <a:effectLst/>
          </p:spPr>
          <p:txBody>
            <a:bodyPr wrap="none">
              <a:spAutoFit/>
            </a:bodyPr>
            <a:lstStyle/>
            <a:p>
              <a:r>
                <a:rPr lang="en-US" sz="1400" b="1"/>
                <a:t>-V</a:t>
              </a:r>
            </a:p>
          </p:txBody>
        </p:sp>
        <p:sp>
          <p:nvSpPr>
            <p:cNvPr id="110" name="Line 112"/>
            <p:cNvSpPr>
              <a:spLocks noChangeShapeType="1"/>
            </p:cNvSpPr>
            <p:nvPr/>
          </p:nvSpPr>
          <p:spPr bwMode="auto">
            <a:xfrm flipV="1">
              <a:off x="3611" y="1949"/>
              <a:ext cx="0" cy="426"/>
            </a:xfrm>
            <a:prstGeom prst="line">
              <a:avLst/>
            </a:prstGeom>
            <a:noFill/>
            <a:ln w="25400">
              <a:solidFill>
                <a:schemeClr val="tx1"/>
              </a:solidFill>
              <a:round/>
              <a:headEnd/>
              <a:tailEnd/>
            </a:ln>
            <a:effectLst/>
          </p:spPr>
          <p:txBody>
            <a:bodyPr/>
            <a:lstStyle/>
            <a:p>
              <a:endParaRPr lang="en-SG"/>
            </a:p>
          </p:txBody>
        </p:sp>
        <p:sp>
          <p:nvSpPr>
            <p:cNvPr id="111" name="Line 113"/>
            <p:cNvSpPr>
              <a:spLocks noChangeShapeType="1"/>
            </p:cNvSpPr>
            <p:nvPr/>
          </p:nvSpPr>
          <p:spPr bwMode="auto">
            <a:xfrm>
              <a:off x="3416" y="1949"/>
              <a:ext cx="453" cy="0"/>
            </a:xfrm>
            <a:prstGeom prst="line">
              <a:avLst/>
            </a:prstGeom>
            <a:noFill/>
            <a:ln w="25400">
              <a:solidFill>
                <a:schemeClr val="tx1"/>
              </a:solidFill>
              <a:round/>
              <a:headEnd/>
              <a:tailEnd/>
            </a:ln>
            <a:effectLst/>
          </p:spPr>
          <p:txBody>
            <a:bodyPr/>
            <a:lstStyle/>
            <a:p>
              <a:endParaRPr lang="en-SG"/>
            </a:p>
          </p:txBody>
        </p:sp>
        <p:sp>
          <p:nvSpPr>
            <p:cNvPr id="112" name="Line 114"/>
            <p:cNvSpPr>
              <a:spLocks noChangeShapeType="1"/>
            </p:cNvSpPr>
            <p:nvPr/>
          </p:nvSpPr>
          <p:spPr bwMode="auto">
            <a:xfrm>
              <a:off x="3779" y="1987"/>
              <a:ext cx="136" cy="0"/>
            </a:xfrm>
            <a:prstGeom prst="line">
              <a:avLst/>
            </a:prstGeom>
            <a:noFill/>
            <a:ln w="25400">
              <a:solidFill>
                <a:schemeClr val="tx1"/>
              </a:solidFill>
              <a:round/>
              <a:headEnd/>
              <a:tailEnd/>
            </a:ln>
            <a:effectLst/>
          </p:spPr>
          <p:txBody>
            <a:bodyPr/>
            <a:lstStyle/>
            <a:p>
              <a:endParaRPr lang="en-SG"/>
            </a:p>
          </p:txBody>
        </p:sp>
        <p:sp>
          <p:nvSpPr>
            <p:cNvPr id="113" name="AutoShape 115"/>
            <p:cNvSpPr>
              <a:spLocks noChangeArrowheads="1"/>
            </p:cNvSpPr>
            <p:nvPr/>
          </p:nvSpPr>
          <p:spPr bwMode="auto">
            <a:xfrm rot="5400000">
              <a:off x="3877" y="1888"/>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grpSp>
      <p:grpSp>
        <p:nvGrpSpPr>
          <p:cNvPr id="120" name="Group 116"/>
          <p:cNvGrpSpPr>
            <a:grpSpLocks/>
          </p:cNvGrpSpPr>
          <p:nvPr/>
        </p:nvGrpSpPr>
        <p:grpSpPr bwMode="auto">
          <a:xfrm>
            <a:off x="6067425" y="3406367"/>
            <a:ext cx="2971800" cy="792162"/>
            <a:chOff x="3822" y="1979"/>
            <a:chExt cx="1872" cy="499"/>
          </a:xfrm>
        </p:grpSpPr>
        <p:sp>
          <p:nvSpPr>
            <p:cNvPr id="121" name="Rectangle 117"/>
            <p:cNvSpPr>
              <a:spLocks noChangeArrowheads="1"/>
            </p:cNvSpPr>
            <p:nvPr/>
          </p:nvSpPr>
          <p:spPr bwMode="auto">
            <a:xfrm>
              <a:off x="4226" y="2146"/>
              <a:ext cx="956" cy="216"/>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122" name="Rectangle 118"/>
            <p:cNvSpPr>
              <a:spLocks noChangeArrowheads="1"/>
            </p:cNvSpPr>
            <p:nvPr/>
          </p:nvSpPr>
          <p:spPr bwMode="auto">
            <a:xfrm>
              <a:off x="4230" y="2146"/>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23" name="Rectangle 119"/>
            <p:cNvSpPr>
              <a:spLocks noChangeArrowheads="1"/>
            </p:cNvSpPr>
            <p:nvPr/>
          </p:nvSpPr>
          <p:spPr bwMode="auto">
            <a:xfrm>
              <a:off x="4227" y="2349"/>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24" name="Line 120"/>
            <p:cNvSpPr>
              <a:spLocks noChangeShapeType="1"/>
            </p:cNvSpPr>
            <p:nvPr/>
          </p:nvSpPr>
          <p:spPr bwMode="auto">
            <a:xfrm>
              <a:off x="5019" y="2372"/>
              <a:ext cx="576" cy="0"/>
            </a:xfrm>
            <a:prstGeom prst="line">
              <a:avLst/>
            </a:prstGeom>
            <a:noFill/>
            <a:ln w="25400">
              <a:solidFill>
                <a:schemeClr val="tx1"/>
              </a:solidFill>
              <a:round/>
              <a:headEnd/>
              <a:tailEnd/>
            </a:ln>
            <a:effectLst/>
          </p:spPr>
          <p:txBody>
            <a:bodyPr/>
            <a:lstStyle/>
            <a:p>
              <a:endParaRPr lang="en-SG"/>
            </a:p>
          </p:txBody>
        </p:sp>
        <p:grpSp>
          <p:nvGrpSpPr>
            <p:cNvPr id="125" name="Group 121"/>
            <p:cNvGrpSpPr>
              <a:grpSpLocks/>
            </p:cNvGrpSpPr>
            <p:nvPr/>
          </p:nvGrpSpPr>
          <p:grpSpPr bwMode="auto">
            <a:xfrm rot="10800000">
              <a:off x="4014" y="2362"/>
              <a:ext cx="256" cy="45"/>
              <a:chOff x="1581" y="1175"/>
              <a:chExt cx="256" cy="45"/>
            </a:xfrm>
          </p:grpSpPr>
          <p:sp>
            <p:nvSpPr>
              <p:cNvPr id="137" name="Line 122"/>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38" name="Oval 123"/>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26" name="Text Box 124"/>
            <p:cNvSpPr txBox="1">
              <a:spLocks noChangeArrowheads="1"/>
            </p:cNvSpPr>
            <p:nvPr/>
          </p:nvSpPr>
          <p:spPr bwMode="auto">
            <a:xfrm>
              <a:off x="3822" y="2286"/>
              <a:ext cx="192" cy="192"/>
            </a:xfrm>
            <a:prstGeom prst="rect">
              <a:avLst/>
            </a:prstGeom>
            <a:noFill/>
            <a:ln w="9525">
              <a:noFill/>
              <a:miter lim="800000"/>
              <a:headEnd/>
              <a:tailEnd/>
            </a:ln>
            <a:effectLst/>
          </p:spPr>
          <p:txBody>
            <a:bodyPr wrap="none">
              <a:spAutoFit/>
            </a:bodyPr>
            <a:lstStyle/>
            <a:p>
              <a:r>
                <a:rPr lang="en-US" sz="1400" b="1"/>
                <a:t>V</a:t>
              </a:r>
            </a:p>
          </p:txBody>
        </p:sp>
        <p:sp>
          <p:nvSpPr>
            <p:cNvPr id="127" name="Line 125"/>
            <p:cNvSpPr>
              <a:spLocks noChangeShapeType="1"/>
            </p:cNvSpPr>
            <p:nvPr/>
          </p:nvSpPr>
          <p:spPr bwMode="auto">
            <a:xfrm>
              <a:off x="5105" y="2160"/>
              <a:ext cx="227" cy="0"/>
            </a:xfrm>
            <a:prstGeom prst="line">
              <a:avLst/>
            </a:prstGeom>
            <a:noFill/>
            <a:ln w="25400">
              <a:solidFill>
                <a:schemeClr val="tx1"/>
              </a:solidFill>
              <a:round/>
              <a:headEnd/>
              <a:tailEnd/>
            </a:ln>
            <a:effectLst/>
          </p:spPr>
          <p:txBody>
            <a:bodyPr/>
            <a:lstStyle/>
            <a:p>
              <a:endParaRPr lang="en-SG"/>
            </a:p>
          </p:txBody>
        </p:sp>
        <p:grpSp>
          <p:nvGrpSpPr>
            <p:cNvPr id="128" name="Group 126"/>
            <p:cNvGrpSpPr>
              <a:grpSpLocks/>
            </p:cNvGrpSpPr>
            <p:nvPr/>
          </p:nvGrpSpPr>
          <p:grpSpPr bwMode="auto">
            <a:xfrm rot="10800000">
              <a:off x="5211" y="1977"/>
              <a:ext cx="227" cy="176"/>
              <a:chOff x="1519" y="1661"/>
              <a:chExt cx="227" cy="312"/>
            </a:xfrm>
          </p:grpSpPr>
          <p:sp>
            <p:nvSpPr>
              <p:cNvPr id="133" name="Line 127"/>
              <p:cNvSpPr>
                <a:spLocks noChangeShapeType="1"/>
              </p:cNvSpPr>
              <p:nvPr/>
            </p:nvSpPr>
            <p:spPr bwMode="auto">
              <a:xfrm>
                <a:off x="1628" y="1661"/>
                <a:ext cx="0" cy="227"/>
              </a:xfrm>
              <a:prstGeom prst="line">
                <a:avLst/>
              </a:prstGeom>
              <a:noFill/>
              <a:ln w="25400">
                <a:solidFill>
                  <a:schemeClr val="tx1"/>
                </a:solidFill>
                <a:round/>
                <a:headEnd/>
                <a:tailEnd/>
              </a:ln>
              <a:effectLst/>
            </p:spPr>
            <p:txBody>
              <a:bodyPr/>
              <a:lstStyle/>
              <a:p>
                <a:endParaRPr lang="en-SG"/>
              </a:p>
            </p:txBody>
          </p:sp>
          <p:sp>
            <p:nvSpPr>
              <p:cNvPr id="134" name="Line 128"/>
              <p:cNvSpPr>
                <a:spLocks noChangeShapeType="1"/>
              </p:cNvSpPr>
              <p:nvPr/>
            </p:nvSpPr>
            <p:spPr bwMode="auto">
              <a:xfrm>
                <a:off x="1519" y="1888"/>
                <a:ext cx="227" cy="0"/>
              </a:xfrm>
              <a:prstGeom prst="line">
                <a:avLst/>
              </a:prstGeom>
              <a:noFill/>
              <a:ln w="25400">
                <a:solidFill>
                  <a:schemeClr val="tx1"/>
                </a:solidFill>
                <a:round/>
                <a:headEnd/>
                <a:tailEnd/>
              </a:ln>
              <a:effectLst/>
            </p:spPr>
            <p:txBody>
              <a:bodyPr/>
              <a:lstStyle/>
              <a:p>
                <a:endParaRPr lang="en-SG"/>
              </a:p>
            </p:txBody>
          </p:sp>
          <p:sp>
            <p:nvSpPr>
              <p:cNvPr id="135" name="Line 129"/>
              <p:cNvSpPr>
                <a:spLocks noChangeShapeType="1"/>
              </p:cNvSpPr>
              <p:nvPr/>
            </p:nvSpPr>
            <p:spPr bwMode="auto">
              <a:xfrm>
                <a:off x="1570" y="1933"/>
                <a:ext cx="127" cy="0"/>
              </a:xfrm>
              <a:prstGeom prst="line">
                <a:avLst/>
              </a:prstGeom>
              <a:noFill/>
              <a:ln w="25400">
                <a:solidFill>
                  <a:schemeClr val="tx1"/>
                </a:solidFill>
                <a:round/>
                <a:headEnd/>
                <a:tailEnd/>
              </a:ln>
              <a:effectLst/>
            </p:spPr>
            <p:txBody>
              <a:bodyPr/>
              <a:lstStyle/>
              <a:p>
                <a:endParaRPr lang="en-SG"/>
              </a:p>
            </p:txBody>
          </p:sp>
          <p:sp>
            <p:nvSpPr>
              <p:cNvPr id="136" name="Line 130"/>
              <p:cNvSpPr>
                <a:spLocks noChangeShapeType="1"/>
              </p:cNvSpPr>
              <p:nvPr/>
            </p:nvSpPr>
            <p:spPr bwMode="auto">
              <a:xfrm>
                <a:off x="1605" y="1973"/>
                <a:ext cx="58" cy="0"/>
              </a:xfrm>
              <a:prstGeom prst="line">
                <a:avLst/>
              </a:prstGeom>
              <a:noFill/>
              <a:ln w="25400">
                <a:solidFill>
                  <a:schemeClr val="tx1"/>
                </a:solidFill>
                <a:round/>
                <a:headEnd/>
                <a:tailEnd/>
              </a:ln>
              <a:effectLst/>
            </p:spPr>
            <p:txBody>
              <a:bodyPr/>
              <a:lstStyle/>
              <a:p>
                <a:endParaRPr lang="en-SG"/>
              </a:p>
            </p:txBody>
          </p:sp>
        </p:grpSp>
        <p:sp>
          <p:nvSpPr>
            <p:cNvPr id="129" name="Line 131"/>
            <p:cNvSpPr>
              <a:spLocks noChangeShapeType="1"/>
            </p:cNvSpPr>
            <p:nvPr/>
          </p:nvSpPr>
          <p:spPr bwMode="auto">
            <a:xfrm rot="5400000" flipV="1">
              <a:off x="5396" y="2095"/>
              <a:ext cx="0" cy="129"/>
            </a:xfrm>
            <a:prstGeom prst="line">
              <a:avLst/>
            </a:prstGeom>
            <a:noFill/>
            <a:ln w="25400">
              <a:solidFill>
                <a:schemeClr val="tx1"/>
              </a:solidFill>
              <a:round/>
              <a:headEnd/>
              <a:tailEnd/>
            </a:ln>
            <a:effectLst/>
          </p:spPr>
          <p:txBody>
            <a:bodyPr/>
            <a:lstStyle/>
            <a:p>
              <a:endParaRPr lang="en-SG"/>
            </a:p>
          </p:txBody>
        </p:sp>
        <p:sp>
          <p:nvSpPr>
            <p:cNvPr id="130" name="Line 132"/>
            <p:cNvSpPr>
              <a:spLocks noChangeShapeType="1"/>
            </p:cNvSpPr>
            <p:nvPr/>
          </p:nvSpPr>
          <p:spPr bwMode="auto">
            <a:xfrm rot="5400000">
              <a:off x="5392" y="2224"/>
              <a:ext cx="137" cy="0"/>
            </a:xfrm>
            <a:prstGeom prst="line">
              <a:avLst/>
            </a:prstGeom>
            <a:noFill/>
            <a:ln w="25400">
              <a:solidFill>
                <a:schemeClr val="tx1"/>
              </a:solidFill>
              <a:round/>
              <a:headEnd/>
              <a:tailEnd/>
            </a:ln>
            <a:effectLst/>
          </p:spPr>
          <p:txBody>
            <a:bodyPr/>
            <a:lstStyle/>
            <a:p>
              <a:endParaRPr lang="en-SG"/>
            </a:p>
          </p:txBody>
        </p:sp>
        <p:sp>
          <p:nvSpPr>
            <p:cNvPr id="131" name="Line 133"/>
            <p:cNvSpPr>
              <a:spLocks noChangeShapeType="1"/>
            </p:cNvSpPr>
            <p:nvPr/>
          </p:nvSpPr>
          <p:spPr bwMode="auto">
            <a:xfrm>
              <a:off x="5456" y="2288"/>
              <a:ext cx="136" cy="0"/>
            </a:xfrm>
            <a:prstGeom prst="line">
              <a:avLst/>
            </a:prstGeom>
            <a:noFill/>
            <a:ln w="25400">
              <a:solidFill>
                <a:schemeClr val="tx1"/>
              </a:solidFill>
              <a:round/>
              <a:headEnd/>
              <a:tailEnd/>
            </a:ln>
            <a:effectLst/>
          </p:spPr>
          <p:txBody>
            <a:bodyPr/>
            <a:lstStyle/>
            <a:p>
              <a:endParaRPr lang="en-SG"/>
            </a:p>
          </p:txBody>
        </p:sp>
        <p:sp>
          <p:nvSpPr>
            <p:cNvPr id="132" name="AutoShape 134"/>
            <p:cNvSpPr>
              <a:spLocks noChangeArrowheads="1"/>
            </p:cNvSpPr>
            <p:nvPr/>
          </p:nvSpPr>
          <p:spPr bwMode="auto">
            <a:xfrm rot="5400000">
              <a:off x="5558" y="2255"/>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grpSp>
      <p:sp>
        <p:nvSpPr>
          <p:cNvPr id="139" name="Text Box 135"/>
          <p:cNvSpPr txBox="1">
            <a:spLocks noChangeArrowheads="1"/>
          </p:cNvSpPr>
          <p:nvPr/>
        </p:nvSpPr>
        <p:spPr bwMode="auto">
          <a:xfrm>
            <a:off x="4859338" y="4630329"/>
            <a:ext cx="4033837" cy="1803400"/>
          </a:xfrm>
          <a:prstGeom prst="rect">
            <a:avLst/>
          </a:prstGeom>
          <a:noFill/>
          <a:ln w="9525">
            <a:noFill/>
            <a:miter lim="800000"/>
            <a:headEnd/>
            <a:tailEnd/>
          </a:ln>
          <a:effectLst/>
        </p:spPr>
        <p:txBody>
          <a:bodyPr>
            <a:spAutoFit/>
          </a:bodyPr>
          <a:lstStyle/>
          <a:p>
            <a:pPr algn="just"/>
            <a:r>
              <a:rPr lang="en-US" sz="1600"/>
              <a:t>all these schemes are equivalent regarding the underlying avalanche dynamics... but the RPC is also a strip-line, a fact that is manifested after the avalanche current has been induced. And all these strip-lines have a completely different electrical behavior.</a:t>
            </a:r>
          </a:p>
        </p:txBody>
      </p:sp>
      <p:grpSp>
        <p:nvGrpSpPr>
          <p:cNvPr id="140" name="Group 136"/>
          <p:cNvGrpSpPr>
            <a:grpSpLocks/>
          </p:cNvGrpSpPr>
          <p:nvPr/>
        </p:nvGrpSpPr>
        <p:grpSpPr bwMode="auto">
          <a:xfrm>
            <a:off x="323850" y="4265208"/>
            <a:ext cx="3240088" cy="1712912"/>
            <a:chOff x="204" y="2719"/>
            <a:chExt cx="2041" cy="1079"/>
          </a:xfrm>
        </p:grpSpPr>
        <p:sp>
          <p:nvSpPr>
            <p:cNvPr id="141" name="Rectangle 137"/>
            <p:cNvSpPr>
              <a:spLocks noChangeArrowheads="1"/>
            </p:cNvSpPr>
            <p:nvPr/>
          </p:nvSpPr>
          <p:spPr bwMode="auto">
            <a:xfrm>
              <a:off x="764" y="3264"/>
              <a:ext cx="956" cy="453"/>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142" name="Rectangle 138"/>
            <p:cNvSpPr>
              <a:spLocks noChangeArrowheads="1"/>
            </p:cNvSpPr>
            <p:nvPr/>
          </p:nvSpPr>
          <p:spPr bwMode="auto">
            <a:xfrm>
              <a:off x="765" y="3264"/>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43" name="Rectangle 139"/>
            <p:cNvSpPr>
              <a:spLocks noChangeArrowheads="1"/>
            </p:cNvSpPr>
            <p:nvPr/>
          </p:nvSpPr>
          <p:spPr bwMode="auto">
            <a:xfrm>
              <a:off x="765" y="3467"/>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44" name="Rectangle 140"/>
            <p:cNvSpPr>
              <a:spLocks noChangeArrowheads="1"/>
            </p:cNvSpPr>
            <p:nvPr/>
          </p:nvSpPr>
          <p:spPr bwMode="auto">
            <a:xfrm>
              <a:off x="765" y="3672"/>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grpSp>
          <p:nvGrpSpPr>
            <p:cNvPr id="145" name="Group 141"/>
            <p:cNvGrpSpPr>
              <a:grpSpLocks/>
            </p:cNvGrpSpPr>
            <p:nvPr/>
          </p:nvGrpSpPr>
          <p:grpSpPr bwMode="auto">
            <a:xfrm rot="10800000">
              <a:off x="554" y="3474"/>
              <a:ext cx="256" cy="45"/>
              <a:chOff x="1581" y="1175"/>
              <a:chExt cx="256" cy="45"/>
            </a:xfrm>
          </p:grpSpPr>
          <p:sp>
            <p:nvSpPr>
              <p:cNvPr id="180" name="Line 142"/>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81" name="Oval 143"/>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46" name="Line 144"/>
            <p:cNvSpPr>
              <a:spLocks noChangeShapeType="1"/>
            </p:cNvSpPr>
            <p:nvPr/>
          </p:nvSpPr>
          <p:spPr bwMode="auto">
            <a:xfrm>
              <a:off x="1464" y="3490"/>
              <a:ext cx="576" cy="0"/>
            </a:xfrm>
            <a:prstGeom prst="line">
              <a:avLst/>
            </a:prstGeom>
            <a:noFill/>
            <a:ln w="25400">
              <a:solidFill>
                <a:schemeClr val="tx1"/>
              </a:solidFill>
              <a:round/>
              <a:headEnd/>
              <a:tailEnd/>
            </a:ln>
            <a:effectLst/>
          </p:spPr>
          <p:txBody>
            <a:bodyPr/>
            <a:lstStyle/>
            <a:p>
              <a:endParaRPr lang="en-SG"/>
            </a:p>
          </p:txBody>
        </p:sp>
        <p:sp>
          <p:nvSpPr>
            <p:cNvPr id="147" name="Text Box 145"/>
            <p:cNvSpPr txBox="1">
              <a:spLocks noChangeArrowheads="1"/>
            </p:cNvSpPr>
            <p:nvPr/>
          </p:nvSpPr>
          <p:spPr bwMode="auto">
            <a:xfrm>
              <a:off x="204" y="3374"/>
              <a:ext cx="260" cy="192"/>
            </a:xfrm>
            <a:prstGeom prst="rect">
              <a:avLst/>
            </a:prstGeom>
            <a:noFill/>
            <a:ln w="9525">
              <a:noFill/>
              <a:miter lim="800000"/>
              <a:headEnd/>
              <a:tailEnd/>
            </a:ln>
            <a:effectLst/>
          </p:spPr>
          <p:txBody>
            <a:bodyPr wrap="none">
              <a:spAutoFit/>
            </a:bodyPr>
            <a:lstStyle/>
            <a:p>
              <a:r>
                <a:rPr lang="en-US" sz="1400" b="1"/>
                <a:t>-V</a:t>
              </a:r>
            </a:p>
          </p:txBody>
        </p:sp>
        <p:grpSp>
          <p:nvGrpSpPr>
            <p:cNvPr id="148" name="Group 146"/>
            <p:cNvGrpSpPr>
              <a:grpSpLocks/>
            </p:cNvGrpSpPr>
            <p:nvPr/>
          </p:nvGrpSpPr>
          <p:grpSpPr bwMode="auto">
            <a:xfrm rot="10800000">
              <a:off x="565" y="3678"/>
              <a:ext cx="256" cy="45"/>
              <a:chOff x="1581" y="1175"/>
              <a:chExt cx="256" cy="45"/>
            </a:xfrm>
          </p:grpSpPr>
          <p:sp>
            <p:nvSpPr>
              <p:cNvPr id="178" name="Line 147"/>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79" name="Oval 148"/>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grpSp>
          <p:nvGrpSpPr>
            <p:cNvPr id="149" name="Group 149"/>
            <p:cNvGrpSpPr>
              <a:grpSpLocks/>
            </p:cNvGrpSpPr>
            <p:nvPr/>
          </p:nvGrpSpPr>
          <p:grpSpPr bwMode="auto">
            <a:xfrm rot="10800000">
              <a:off x="549" y="3254"/>
              <a:ext cx="256" cy="45"/>
              <a:chOff x="1581" y="1175"/>
              <a:chExt cx="256" cy="45"/>
            </a:xfrm>
          </p:grpSpPr>
          <p:sp>
            <p:nvSpPr>
              <p:cNvPr id="176" name="Line 150"/>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77" name="Oval 151"/>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50" name="Text Box 152"/>
            <p:cNvSpPr txBox="1">
              <a:spLocks noChangeArrowheads="1"/>
            </p:cNvSpPr>
            <p:nvPr/>
          </p:nvSpPr>
          <p:spPr bwMode="auto">
            <a:xfrm>
              <a:off x="279" y="3163"/>
              <a:ext cx="192" cy="192"/>
            </a:xfrm>
            <a:prstGeom prst="rect">
              <a:avLst/>
            </a:prstGeom>
            <a:noFill/>
            <a:ln w="9525">
              <a:noFill/>
              <a:miter lim="800000"/>
              <a:headEnd/>
              <a:tailEnd/>
            </a:ln>
            <a:effectLst/>
          </p:spPr>
          <p:txBody>
            <a:bodyPr wrap="none">
              <a:spAutoFit/>
            </a:bodyPr>
            <a:lstStyle/>
            <a:p>
              <a:r>
                <a:rPr lang="en-US" sz="1400" b="1"/>
                <a:t>V</a:t>
              </a:r>
            </a:p>
          </p:txBody>
        </p:sp>
        <p:sp>
          <p:nvSpPr>
            <p:cNvPr id="151" name="Text Box 153"/>
            <p:cNvSpPr txBox="1">
              <a:spLocks noChangeArrowheads="1"/>
            </p:cNvSpPr>
            <p:nvPr/>
          </p:nvSpPr>
          <p:spPr bwMode="auto">
            <a:xfrm>
              <a:off x="289" y="3606"/>
              <a:ext cx="192" cy="192"/>
            </a:xfrm>
            <a:prstGeom prst="rect">
              <a:avLst/>
            </a:prstGeom>
            <a:noFill/>
            <a:ln w="9525">
              <a:noFill/>
              <a:miter lim="800000"/>
              <a:headEnd/>
              <a:tailEnd/>
            </a:ln>
            <a:effectLst/>
          </p:spPr>
          <p:txBody>
            <a:bodyPr wrap="none">
              <a:spAutoFit/>
            </a:bodyPr>
            <a:lstStyle/>
            <a:p>
              <a:r>
                <a:rPr lang="en-US" sz="1400" b="1"/>
                <a:t>V</a:t>
              </a:r>
            </a:p>
          </p:txBody>
        </p:sp>
        <p:sp>
          <p:nvSpPr>
            <p:cNvPr id="152" name="Line 154"/>
            <p:cNvSpPr>
              <a:spLocks noChangeShapeType="1"/>
            </p:cNvSpPr>
            <p:nvPr/>
          </p:nvSpPr>
          <p:spPr bwMode="auto">
            <a:xfrm>
              <a:off x="1640" y="3270"/>
              <a:ext cx="227" cy="0"/>
            </a:xfrm>
            <a:prstGeom prst="line">
              <a:avLst/>
            </a:prstGeom>
            <a:noFill/>
            <a:ln w="25400">
              <a:solidFill>
                <a:schemeClr val="tx1"/>
              </a:solidFill>
              <a:round/>
              <a:headEnd/>
              <a:tailEnd/>
            </a:ln>
            <a:effectLst/>
          </p:spPr>
          <p:txBody>
            <a:bodyPr/>
            <a:lstStyle/>
            <a:p>
              <a:endParaRPr lang="en-SG"/>
            </a:p>
          </p:txBody>
        </p:sp>
        <p:sp>
          <p:nvSpPr>
            <p:cNvPr id="153" name="Line 155"/>
            <p:cNvSpPr>
              <a:spLocks noChangeShapeType="1"/>
            </p:cNvSpPr>
            <p:nvPr/>
          </p:nvSpPr>
          <p:spPr bwMode="auto">
            <a:xfrm>
              <a:off x="1636" y="3694"/>
              <a:ext cx="227" cy="0"/>
            </a:xfrm>
            <a:prstGeom prst="line">
              <a:avLst/>
            </a:prstGeom>
            <a:noFill/>
            <a:ln w="25400">
              <a:solidFill>
                <a:schemeClr val="tx1"/>
              </a:solidFill>
              <a:round/>
              <a:headEnd/>
              <a:tailEnd/>
            </a:ln>
            <a:effectLst/>
          </p:spPr>
          <p:txBody>
            <a:bodyPr/>
            <a:lstStyle/>
            <a:p>
              <a:endParaRPr lang="en-SG"/>
            </a:p>
          </p:txBody>
        </p:sp>
        <p:sp>
          <p:nvSpPr>
            <p:cNvPr id="154" name="Line 156"/>
            <p:cNvSpPr>
              <a:spLocks noChangeShapeType="1"/>
            </p:cNvSpPr>
            <p:nvPr/>
          </p:nvSpPr>
          <p:spPr bwMode="auto">
            <a:xfrm>
              <a:off x="1857" y="3279"/>
              <a:ext cx="0" cy="408"/>
            </a:xfrm>
            <a:prstGeom prst="line">
              <a:avLst/>
            </a:prstGeom>
            <a:noFill/>
            <a:ln w="25400">
              <a:solidFill>
                <a:schemeClr val="tx1"/>
              </a:solidFill>
              <a:round/>
              <a:headEnd/>
              <a:tailEnd/>
            </a:ln>
            <a:effectLst/>
          </p:spPr>
          <p:txBody>
            <a:bodyPr/>
            <a:lstStyle/>
            <a:p>
              <a:endParaRPr lang="en-SG"/>
            </a:p>
          </p:txBody>
        </p:sp>
        <p:sp>
          <p:nvSpPr>
            <p:cNvPr id="155" name="Line 157"/>
            <p:cNvSpPr>
              <a:spLocks noChangeShapeType="1"/>
            </p:cNvSpPr>
            <p:nvPr/>
          </p:nvSpPr>
          <p:spPr bwMode="auto">
            <a:xfrm flipV="1">
              <a:off x="1853" y="3270"/>
              <a:ext cx="272" cy="0"/>
            </a:xfrm>
            <a:prstGeom prst="line">
              <a:avLst/>
            </a:prstGeom>
            <a:noFill/>
            <a:ln w="25400">
              <a:solidFill>
                <a:schemeClr val="tx1"/>
              </a:solidFill>
              <a:round/>
              <a:headEnd/>
              <a:tailEnd/>
            </a:ln>
            <a:effectLst/>
          </p:spPr>
          <p:txBody>
            <a:bodyPr/>
            <a:lstStyle/>
            <a:p>
              <a:endParaRPr lang="en-SG"/>
            </a:p>
          </p:txBody>
        </p:sp>
        <p:sp>
          <p:nvSpPr>
            <p:cNvPr id="156" name="Rectangle 158"/>
            <p:cNvSpPr>
              <a:spLocks noChangeArrowheads="1"/>
            </p:cNvSpPr>
            <p:nvPr/>
          </p:nvSpPr>
          <p:spPr bwMode="auto">
            <a:xfrm>
              <a:off x="766" y="2851"/>
              <a:ext cx="956" cy="453"/>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157" name="Rectangle 159"/>
            <p:cNvSpPr>
              <a:spLocks noChangeArrowheads="1"/>
            </p:cNvSpPr>
            <p:nvPr/>
          </p:nvSpPr>
          <p:spPr bwMode="auto">
            <a:xfrm>
              <a:off x="767" y="2851"/>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58" name="Rectangle 160"/>
            <p:cNvSpPr>
              <a:spLocks noChangeArrowheads="1"/>
            </p:cNvSpPr>
            <p:nvPr/>
          </p:nvSpPr>
          <p:spPr bwMode="auto">
            <a:xfrm>
              <a:off x="767" y="3054"/>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sp>
          <p:nvSpPr>
            <p:cNvPr id="159" name="Rectangle 161"/>
            <p:cNvSpPr>
              <a:spLocks noChangeArrowheads="1"/>
            </p:cNvSpPr>
            <p:nvPr/>
          </p:nvSpPr>
          <p:spPr bwMode="auto">
            <a:xfrm>
              <a:off x="767" y="3259"/>
              <a:ext cx="952" cy="45"/>
            </a:xfrm>
            <a:prstGeom prst="rect">
              <a:avLst/>
            </a:prstGeom>
            <a:solidFill>
              <a:schemeClr val="tx1"/>
            </a:solidFill>
            <a:ln w="9525">
              <a:solidFill>
                <a:schemeClr val="tx1"/>
              </a:solidFill>
              <a:miter lim="800000"/>
              <a:headEnd/>
              <a:tailEnd/>
            </a:ln>
            <a:effectLst/>
          </p:spPr>
          <p:txBody>
            <a:bodyPr wrap="none" anchor="ctr"/>
            <a:lstStyle/>
            <a:p>
              <a:endParaRPr lang="en-SG"/>
            </a:p>
          </p:txBody>
        </p:sp>
        <p:grpSp>
          <p:nvGrpSpPr>
            <p:cNvPr id="160" name="Group 162"/>
            <p:cNvGrpSpPr>
              <a:grpSpLocks/>
            </p:cNvGrpSpPr>
            <p:nvPr/>
          </p:nvGrpSpPr>
          <p:grpSpPr bwMode="auto">
            <a:xfrm rot="10800000">
              <a:off x="556" y="3061"/>
              <a:ext cx="256" cy="45"/>
              <a:chOff x="1581" y="1175"/>
              <a:chExt cx="256" cy="45"/>
            </a:xfrm>
          </p:grpSpPr>
          <p:sp>
            <p:nvSpPr>
              <p:cNvPr id="174" name="Line 163"/>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75" name="Oval 164"/>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61" name="Text Box 165"/>
            <p:cNvSpPr txBox="1">
              <a:spLocks noChangeArrowheads="1"/>
            </p:cNvSpPr>
            <p:nvPr/>
          </p:nvSpPr>
          <p:spPr bwMode="auto">
            <a:xfrm>
              <a:off x="204" y="2966"/>
              <a:ext cx="260" cy="192"/>
            </a:xfrm>
            <a:prstGeom prst="rect">
              <a:avLst/>
            </a:prstGeom>
            <a:noFill/>
            <a:ln w="9525">
              <a:noFill/>
              <a:miter lim="800000"/>
              <a:headEnd/>
              <a:tailEnd/>
            </a:ln>
            <a:effectLst/>
          </p:spPr>
          <p:txBody>
            <a:bodyPr wrap="none">
              <a:spAutoFit/>
            </a:bodyPr>
            <a:lstStyle/>
            <a:p>
              <a:r>
                <a:rPr lang="en-US" sz="1400" b="1"/>
                <a:t>-V</a:t>
              </a:r>
            </a:p>
          </p:txBody>
        </p:sp>
        <p:grpSp>
          <p:nvGrpSpPr>
            <p:cNvPr id="162" name="Group 166"/>
            <p:cNvGrpSpPr>
              <a:grpSpLocks/>
            </p:cNvGrpSpPr>
            <p:nvPr/>
          </p:nvGrpSpPr>
          <p:grpSpPr bwMode="auto">
            <a:xfrm rot="10800000">
              <a:off x="551" y="2841"/>
              <a:ext cx="256" cy="45"/>
              <a:chOff x="1581" y="1175"/>
              <a:chExt cx="256" cy="45"/>
            </a:xfrm>
          </p:grpSpPr>
          <p:sp>
            <p:nvSpPr>
              <p:cNvPr id="172" name="Line 167"/>
              <p:cNvSpPr>
                <a:spLocks noChangeShapeType="1"/>
              </p:cNvSpPr>
              <p:nvPr/>
            </p:nvSpPr>
            <p:spPr bwMode="auto">
              <a:xfrm>
                <a:off x="1581" y="1204"/>
                <a:ext cx="227" cy="0"/>
              </a:xfrm>
              <a:prstGeom prst="line">
                <a:avLst/>
              </a:prstGeom>
              <a:noFill/>
              <a:ln w="25400">
                <a:solidFill>
                  <a:schemeClr val="tx1"/>
                </a:solidFill>
                <a:round/>
                <a:headEnd/>
                <a:tailEnd/>
              </a:ln>
              <a:effectLst/>
            </p:spPr>
            <p:txBody>
              <a:bodyPr/>
              <a:lstStyle/>
              <a:p>
                <a:endParaRPr lang="en-SG"/>
              </a:p>
            </p:txBody>
          </p:sp>
          <p:sp>
            <p:nvSpPr>
              <p:cNvPr id="173" name="Oval 168"/>
              <p:cNvSpPr>
                <a:spLocks noChangeArrowheads="1"/>
              </p:cNvSpPr>
              <p:nvPr/>
            </p:nvSpPr>
            <p:spPr bwMode="auto">
              <a:xfrm>
                <a:off x="1792" y="1175"/>
                <a:ext cx="45" cy="45"/>
              </a:xfrm>
              <a:prstGeom prst="ellipse">
                <a:avLst/>
              </a:prstGeom>
              <a:solidFill>
                <a:schemeClr val="tx1"/>
              </a:solidFill>
              <a:ln w="9525">
                <a:solidFill>
                  <a:schemeClr val="tx1"/>
                </a:solidFill>
                <a:round/>
                <a:headEnd/>
                <a:tailEnd/>
              </a:ln>
              <a:effectLst/>
            </p:spPr>
            <p:txBody>
              <a:bodyPr wrap="none" anchor="ctr"/>
              <a:lstStyle/>
              <a:p>
                <a:endParaRPr lang="en-SG"/>
              </a:p>
            </p:txBody>
          </p:sp>
        </p:grpSp>
        <p:sp>
          <p:nvSpPr>
            <p:cNvPr id="163" name="Text Box 169"/>
            <p:cNvSpPr txBox="1">
              <a:spLocks noChangeArrowheads="1"/>
            </p:cNvSpPr>
            <p:nvPr/>
          </p:nvSpPr>
          <p:spPr bwMode="auto">
            <a:xfrm>
              <a:off x="281" y="2750"/>
              <a:ext cx="192" cy="192"/>
            </a:xfrm>
            <a:prstGeom prst="rect">
              <a:avLst/>
            </a:prstGeom>
            <a:noFill/>
            <a:ln w="9525">
              <a:noFill/>
              <a:miter lim="800000"/>
              <a:headEnd/>
              <a:tailEnd/>
            </a:ln>
            <a:effectLst/>
          </p:spPr>
          <p:txBody>
            <a:bodyPr wrap="none">
              <a:spAutoFit/>
            </a:bodyPr>
            <a:lstStyle/>
            <a:p>
              <a:r>
                <a:rPr lang="en-US" sz="1400" b="1"/>
                <a:t>V</a:t>
              </a:r>
            </a:p>
          </p:txBody>
        </p:sp>
        <p:sp>
          <p:nvSpPr>
            <p:cNvPr id="164" name="Line 170"/>
            <p:cNvSpPr>
              <a:spLocks noChangeShapeType="1"/>
            </p:cNvSpPr>
            <p:nvPr/>
          </p:nvSpPr>
          <p:spPr bwMode="auto">
            <a:xfrm>
              <a:off x="1858" y="2854"/>
              <a:ext cx="0" cy="408"/>
            </a:xfrm>
            <a:prstGeom prst="line">
              <a:avLst/>
            </a:prstGeom>
            <a:noFill/>
            <a:ln w="25400">
              <a:solidFill>
                <a:schemeClr val="tx1"/>
              </a:solidFill>
              <a:round/>
              <a:headEnd/>
              <a:tailEnd/>
            </a:ln>
            <a:effectLst/>
          </p:spPr>
          <p:txBody>
            <a:bodyPr/>
            <a:lstStyle/>
            <a:p>
              <a:endParaRPr lang="en-SG"/>
            </a:p>
          </p:txBody>
        </p:sp>
        <p:sp>
          <p:nvSpPr>
            <p:cNvPr id="165" name="Line 171"/>
            <p:cNvSpPr>
              <a:spLocks noChangeShapeType="1"/>
            </p:cNvSpPr>
            <p:nvPr/>
          </p:nvSpPr>
          <p:spPr bwMode="auto">
            <a:xfrm>
              <a:off x="1640" y="2862"/>
              <a:ext cx="227" cy="0"/>
            </a:xfrm>
            <a:prstGeom prst="line">
              <a:avLst/>
            </a:prstGeom>
            <a:noFill/>
            <a:ln w="25400">
              <a:solidFill>
                <a:schemeClr val="tx1"/>
              </a:solidFill>
              <a:round/>
              <a:headEnd/>
              <a:tailEnd/>
            </a:ln>
            <a:effectLst/>
          </p:spPr>
          <p:txBody>
            <a:bodyPr/>
            <a:lstStyle/>
            <a:p>
              <a:endParaRPr lang="en-SG"/>
            </a:p>
          </p:txBody>
        </p:sp>
        <p:sp>
          <p:nvSpPr>
            <p:cNvPr id="166" name="Line 172"/>
            <p:cNvSpPr>
              <a:spLocks noChangeShapeType="1"/>
            </p:cNvSpPr>
            <p:nvPr/>
          </p:nvSpPr>
          <p:spPr bwMode="auto">
            <a:xfrm>
              <a:off x="1458" y="3073"/>
              <a:ext cx="576" cy="0"/>
            </a:xfrm>
            <a:prstGeom prst="line">
              <a:avLst/>
            </a:prstGeom>
            <a:noFill/>
            <a:ln w="25400">
              <a:solidFill>
                <a:schemeClr val="tx1"/>
              </a:solidFill>
              <a:round/>
              <a:headEnd/>
              <a:tailEnd/>
            </a:ln>
            <a:effectLst/>
          </p:spPr>
          <p:txBody>
            <a:bodyPr/>
            <a:lstStyle/>
            <a:p>
              <a:endParaRPr lang="en-SG"/>
            </a:p>
          </p:txBody>
        </p:sp>
        <p:sp>
          <p:nvSpPr>
            <p:cNvPr id="167" name="Line 173"/>
            <p:cNvSpPr>
              <a:spLocks noChangeShapeType="1"/>
            </p:cNvSpPr>
            <p:nvPr/>
          </p:nvSpPr>
          <p:spPr bwMode="auto">
            <a:xfrm flipV="1">
              <a:off x="2032" y="3063"/>
              <a:ext cx="0" cy="426"/>
            </a:xfrm>
            <a:prstGeom prst="line">
              <a:avLst/>
            </a:prstGeom>
            <a:noFill/>
            <a:ln w="25400">
              <a:solidFill>
                <a:schemeClr val="tx1"/>
              </a:solidFill>
              <a:round/>
              <a:headEnd/>
              <a:tailEnd/>
            </a:ln>
            <a:effectLst/>
          </p:spPr>
          <p:txBody>
            <a:bodyPr/>
            <a:lstStyle/>
            <a:p>
              <a:endParaRPr lang="en-SG"/>
            </a:p>
          </p:txBody>
        </p:sp>
        <p:sp>
          <p:nvSpPr>
            <p:cNvPr id="168" name="Line 174"/>
            <p:cNvSpPr>
              <a:spLocks noChangeShapeType="1"/>
            </p:cNvSpPr>
            <p:nvPr/>
          </p:nvSpPr>
          <p:spPr bwMode="auto">
            <a:xfrm>
              <a:off x="2024" y="3307"/>
              <a:ext cx="136" cy="0"/>
            </a:xfrm>
            <a:prstGeom prst="line">
              <a:avLst/>
            </a:prstGeom>
            <a:noFill/>
            <a:ln w="25400">
              <a:solidFill>
                <a:schemeClr val="tx1"/>
              </a:solidFill>
              <a:round/>
              <a:headEnd/>
              <a:tailEnd/>
            </a:ln>
            <a:effectLst/>
          </p:spPr>
          <p:txBody>
            <a:bodyPr/>
            <a:lstStyle/>
            <a:p>
              <a:endParaRPr lang="en-SG"/>
            </a:p>
          </p:txBody>
        </p:sp>
        <p:sp>
          <p:nvSpPr>
            <p:cNvPr id="169" name="AutoShape 175"/>
            <p:cNvSpPr>
              <a:spLocks noChangeArrowheads="1"/>
            </p:cNvSpPr>
            <p:nvPr/>
          </p:nvSpPr>
          <p:spPr bwMode="auto">
            <a:xfrm rot="5400000">
              <a:off x="2109" y="3209"/>
              <a:ext cx="136" cy="136"/>
            </a:xfrm>
            <a:prstGeom prst="triangle">
              <a:avLst>
                <a:gd name="adj" fmla="val 50000"/>
              </a:avLst>
            </a:prstGeom>
            <a:solidFill>
              <a:schemeClr val="accent1"/>
            </a:solidFill>
            <a:ln w="9525">
              <a:solidFill>
                <a:schemeClr val="tx1"/>
              </a:solidFill>
              <a:miter lim="800000"/>
              <a:headEnd/>
              <a:tailEnd/>
            </a:ln>
            <a:effectLst/>
          </p:spPr>
          <p:txBody>
            <a:bodyPr wrap="none" anchor="ctr"/>
            <a:lstStyle/>
            <a:p>
              <a:endParaRPr lang="en-SG"/>
            </a:p>
          </p:txBody>
        </p:sp>
        <p:sp>
          <p:nvSpPr>
            <p:cNvPr id="171" name="Text Box 177"/>
            <p:cNvSpPr txBox="1">
              <a:spLocks noChangeArrowheads="1"/>
            </p:cNvSpPr>
            <p:nvPr/>
          </p:nvSpPr>
          <p:spPr bwMode="auto">
            <a:xfrm>
              <a:off x="2018" y="2719"/>
              <a:ext cx="156" cy="237"/>
            </a:xfrm>
            <a:prstGeom prst="rect">
              <a:avLst/>
            </a:prstGeom>
            <a:noFill/>
            <a:ln w="9525">
              <a:solidFill>
                <a:srgbClr val="FF0000"/>
              </a:solidFill>
              <a:miter lim="800000"/>
              <a:headEnd/>
              <a:tailEnd/>
            </a:ln>
            <a:effectLst/>
          </p:spPr>
          <p:txBody>
            <a:bodyPr wrap="none">
              <a:spAutoFit/>
            </a:bodyPr>
            <a:lstStyle/>
            <a:p>
              <a:r>
                <a:rPr lang="en-US" b="1"/>
                <a:t>!</a:t>
              </a:r>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79</a:t>
            </a:fld>
            <a:endParaRPr lang="en-SG" dirty="0"/>
          </a:p>
        </p:txBody>
      </p:sp>
      <p:sp>
        <p:nvSpPr>
          <p:cNvPr id="6" name="Rectangle 19"/>
          <p:cNvSpPr>
            <a:spLocks noChangeArrowheads="1"/>
          </p:cNvSpPr>
          <p:nvPr/>
        </p:nvSpPr>
        <p:spPr bwMode="auto">
          <a:xfrm>
            <a:off x="250825" y="188913"/>
            <a:ext cx="8642350" cy="503237"/>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0070C0"/>
                </a:solidFill>
              </a:rPr>
              <a:t>S</a:t>
            </a:r>
            <a:r>
              <a:rPr kumimoji="0" lang="en-US" sz="4000" b="0" i="0" u="none" strike="noStrike" kern="0" cap="none" spc="0" normalizeH="0" baseline="0" noProof="0" dirty="0" err="1" smtClean="0">
                <a:ln>
                  <a:noFill/>
                </a:ln>
                <a:solidFill>
                  <a:srgbClr val="0070C0"/>
                </a:solidFill>
                <a:effectLst/>
                <a:uLnTx/>
                <a:uFillTx/>
              </a:rPr>
              <a:t>ummary</a:t>
            </a:r>
            <a:endParaRPr kumimoji="0" lang="en-US" sz="4000" b="0" i="0" u="none" strike="noStrike" kern="0" cap="none" spc="0" normalizeH="0" baseline="0" noProof="0" dirty="0" smtClean="0">
              <a:ln>
                <a:noFill/>
              </a:ln>
              <a:solidFill>
                <a:srgbClr val="0070C0"/>
              </a:solidFill>
              <a:effectLst/>
              <a:uLnTx/>
              <a:uFillTx/>
            </a:endParaRPr>
          </a:p>
        </p:txBody>
      </p:sp>
      <p:sp>
        <p:nvSpPr>
          <p:cNvPr id="7" name="Text Box 20"/>
          <p:cNvSpPr txBox="1">
            <a:spLocks noChangeArrowheads="1"/>
          </p:cNvSpPr>
          <p:nvPr/>
        </p:nvSpPr>
        <p:spPr bwMode="auto">
          <a:xfrm>
            <a:off x="539750" y="1533525"/>
            <a:ext cx="8085138" cy="3831818"/>
          </a:xfrm>
          <a:prstGeom prst="rect">
            <a:avLst/>
          </a:prstGeom>
          <a:noFill/>
          <a:ln w="9525">
            <a:noFill/>
            <a:miter lim="800000"/>
            <a:headEnd/>
            <a:tailEnd/>
          </a:ln>
          <a:effectLst/>
        </p:spPr>
        <p:txBody>
          <a:bodyPr>
            <a:spAutoFit/>
          </a:bodyPr>
          <a:lstStyle/>
          <a:p>
            <a:pPr marL="0" marR="0" lvl="0" indent="0" algn="just" defTabSz="914400" eaLnBrk="1" fontAlgn="auto" latinLnBrk="0" hangingPunct="1">
              <a:lnSpc>
                <a:spcPct val="150000"/>
              </a:lnSpc>
              <a:spcBef>
                <a:spcPts val="0"/>
              </a:spcBef>
              <a:spcAft>
                <a:spcPts val="0"/>
              </a:spcAft>
              <a:buClrTx/>
              <a:buSzTx/>
              <a:buFontTx/>
              <a:buChar char="•"/>
              <a:tabLst/>
              <a:defRPr/>
            </a:pPr>
            <a:r>
              <a:rPr kumimoji="0" lang="en-US" sz="1800" b="0" i="0" u="none" strike="noStrike" kern="0" cap="none" spc="0" normalizeH="0" baseline="0" noProof="0" dirty="0" smtClean="0">
                <a:ln>
                  <a:noFill/>
                </a:ln>
                <a:solidFill>
                  <a:sysClr val="windowText" lastClr="000000"/>
                </a:solidFill>
                <a:effectLst/>
                <a:uLnTx/>
                <a:uFillTx/>
              </a:rPr>
              <a:t> We performed various simulations and in-beam measurements of Timing RPCs  in multi-strip configuration. </a:t>
            </a:r>
          </a:p>
          <a:p>
            <a:pPr marL="0" marR="0" lvl="0" indent="0" algn="just" defTabSz="914400" eaLnBrk="1" fontAlgn="auto" latinLnBrk="0" hangingPunct="1">
              <a:lnSpc>
                <a:spcPct val="150000"/>
              </a:lnSpc>
              <a:spcBef>
                <a:spcPts val="0"/>
              </a:spcBef>
              <a:spcAft>
                <a:spcPts val="0"/>
              </a:spcAft>
              <a:buClrTx/>
              <a:buSzTx/>
              <a:buFontTx/>
              <a:buChar char="•"/>
              <a:tabLst/>
              <a:defRPr/>
            </a:pPr>
            <a:r>
              <a:rPr kumimoji="0" lang="en-US" sz="1800" b="0" i="0" u="none" strike="noStrike" kern="0" cap="none" spc="0" normalizeH="0" baseline="0" noProof="0" dirty="0" smtClean="0">
                <a:ln>
                  <a:noFill/>
                </a:ln>
                <a:solidFill>
                  <a:sysClr val="windowText" lastClr="000000"/>
                </a:solidFill>
                <a:effectLst/>
                <a:uLnTx/>
                <a:uFillTx/>
              </a:rPr>
              <a:t>Contrary to previous very discouraging experience (Blanco, 2002) multi-strip configuration seems to be well suited for a multi-hit environment, if adequate 'a priori' optimization is provided. </a:t>
            </a:r>
          </a:p>
          <a:p>
            <a:pPr marL="0" marR="0" lvl="0" indent="0" algn="just" defTabSz="914400" eaLnBrk="1" fontAlgn="auto" latinLnBrk="0" hangingPunct="1">
              <a:lnSpc>
                <a:spcPct val="150000"/>
              </a:lnSpc>
              <a:spcBef>
                <a:spcPts val="0"/>
              </a:spcBef>
              <a:spcAft>
                <a:spcPts val="0"/>
              </a:spcAft>
              <a:buClrTx/>
              <a:buSzTx/>
              <a:buFontTx/>
              <a:buChar char="•"/>
              <a:tabLst/>
              <a:defRPr/>
            </a:pPr>
            <a:r>
              <a:rPr kumimoji="0" lang="en-US" sz="1800" b="0" i="0" u="none" strike="noStrike" kern="0" cap="none" spc="0" normalizeH="0" baseline="0" noProof="0" dirty="0" smtClean="0">
                <a:ln>
                  <a:noFill/>
                </a:ln>
                <a:solidFill>
                  <a:sysClr val="windowText" lastClr="000000"/>
                </a:solidFill>
                <a:effectLst/>
                <a:uLnTx/>
                <a:uFillTx/>
              </a:rPr>
              <a:t>Cross-talk levels below 3% have been obtained, with a modest degradation of the time resolution down to 110 </a:t>
            </a:r>
            <a:r>
              <a:rPr kumimoji="0" lang="en-US" sz="1800" b="0" i="0" u="none" strike="noStrike" kern="0" cap="none" spc="0" normalizeH="0" baseline="0" noProof="0" dirty="0" err="1" smtClean="0">
                <a:ln>
                  <a:noFill/>
                </a:ln>
                <a:solidFill>
                  <a:sysClr val="windowText" lastClr="000000"/>
                </a:solidFill>
                <a:effectLst/>
                <a:uLnTx/>
                <a:uFillTx/>
              </a:rPr>
              <a:t>ps</a:t>
            </a:r>
            <a:r>
              <a:rPr kumimoji="0" lang="en-US" sz="1800" b="0" i="0" u="none" strike="noStrike" kern="0" cap="none" spc="0" normalizeH="0" baseline="0" noProof="0" dirty="0" smtClean="0">
                <a:ln>
                  <a:noFill/>
                </a:ln>
                <a:solidFill>
                  <a:sysClr val="windowText" lastClr="000000"/>
                </a:solidFill>
                <a:effectLst/>
                <a:uLnTx/>
                <a:uFillTx/>
              </a:rPr>
              <a:t>, affecting mainly the first neighbor. </a:t>
            </a:r>
          </a:p>
          <a:p>
            <a:pPr marL="0" marR="0" lvl="0" indent="0" algn="just" defTabSz="914400" eaLnBrk="1" fontAlgn="auto" latinLnBrk="0" hangingPunct="1">
              <a:lnSpc>
                <a:spcPct val="150000"/>
              </a:lnSpc>
              <a:spcBef>
                <a:spcPts val="0"/>
              </a:spcBef>
              <a:spcAft>
                <a:spcPts val="0"/>
              </a:spcAft>
              <a:buClrTx/>
              <a:buSzTx/>
              <a:buFontTx/>
              <a:buChar char="•"/>
              <a:tabLst/>
              <a:defRPr/>
            </a:pPr>
            <a:r>
              <a:rPr kumimoji="0" lang="en-US" sz="1800" b="0" i="0" u="none" strike="noStrike" kern="0" cap="none" spc="0" normalizeH="0" baseline="0" noProof="0" dirty="0" smtClean="0">
                <a:ln>
                  <a:noFill/>
                </a:ln>
                <a:solidFill>
                  <a:sysClr val="windowText" lastClr="000000"/>
                </a:solidFill>
                <a:effectLst/>
                <a:uLnTx/>
                <a:uFillTx/>
              </a:rPr>
              <a:t>This resolution is partly affected by the poor statistics of multiple hits in the environment studied.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8</a:t>
            </a:fld>
            <a:endParaRPr lang="en-SG" dirty="0"/>
          </a:p>
        </p:txBody>
      </p:sp>
      <p:pic>
        <p:nvPicPr>
          <p:cNvPr id="1026" name="Picture 2"/>
          <p:cNvPicPr>
            <a:picLocks noChangeAspect="1" noChangeArrowheads="1"/>
          </p:cNvPicPr>
          <p:nvPr/>
        </p:nvPicPr>
        <p:blipFill>
          <a:blip r:embed="rId2" cstate="screen"/>
          <a:srcRect/>
          <a:stretch>
            <a:fillRect/>
          </a:stretch>
        </p:blipFill>
        <p:spPr bwMode="auto">
          <a:xfrm>
            <a:off x="1299954" y="954318"/>
            <a:ext cx="6544092" cy="2880000"/>
          </a:xfrm>
          <a:prstGeom prst="rect">
            <a:avLst/>
          </a:prstGeom>
          <a:noFill/>
          <a:ln w="9525">
            <a:noFill/>
            <a:miter lim="800000"/>
            <a:headEnd/>
            <a:tailEnd/>
          </a:ln>
        </p:spPr>
      </p:pic>
      <p:sp>
        <p:nvSpPr>
          <p:cNvPr id="6" name="Rectangle 5"/>
          <p:cNvSpPr/>
          <p:nvPr/>
        </p:nvSpPr>
        <p:spPr>
          <a:xfrm>
            <a:off x="142860" y="32777"/>
            <a:ext cx="8858280" cy="830997"/>
          </a:xfrm>
          <a:prstGeom prst="rect">
            <a:avLst/>
          </a:prstGeom>
          <a:solidFill>
            <a:srgbClr val="FFFF00"/>
          </a:solidFill>
        </p:spPr>
        <p:txBody>
          <a:bodyPr wrap="square">
            <a:spAutoFit/>
          </a:bodyPr>
          <a:lstStyle/>
          <a:p>
            <a:pPr algn="ctr"/>
            <a:r>
              <a:rPr lang="en-SG" sz="2400" dirty="0" smtClean="0">
                <a:solidFill>
                  <a:srgbClr val="FF0000"/>
                </a:solidFill>
                <a:latin typeface="+mj-lt"/>
              </a:rPr>
              <a:t>The CMS RPC project, results from 2009 </a:t>
            </a:r>
            <a:r>
              <a:rPr lang="en-SG" sz="2400" dirty="0" err="1" smtClean="0">
                <a:solidFill>
                  <a:srgbClr val="FF0000"/>
                </a:solidFill>
                <a:latin typeface="+mj-lt"/>
              </a:rPr>
              <a:t>cosmics</a:t>
            </a:r>
            <a:r>
              <a:rPr lang="en-SG" sz="2400" dirty="0" smtClean="0">
                <a:solidFill>
                  <a:srgbClr val="FF0000"/>
                </a:solidFill>
                <a:latin typeface="+mj-lt"/>
              </a:rPr>
              <a:t> data taking</a:t>
            </a:r>
          </a:p>
          <a:p>
            <a:pPr algn="ctr"/>
            <a:r>
              <a:rPr lang="en-SG" sz="2400" dirty="0" err="1" smtClean="0">
                <a:solidFill>
                  <a:srgbClr val="00B050"/>
                </a:solidFill>
                <a:latin typeface="+mj-lt"/>
              </a:rPr>
              <a:t>Camilo</a:t>
            </a:r>
            <a:r>
              <a:rPr lang="en-SG" sz="2400" dirty="0" smtClean="0">
                <a:solidFill>
                  <a:srgbClr val="00B050"/>
                </a:solidFill>
                <a:latin typeface="+mj-lt"/>
              </a:rPr>
              <a:t> Carrillo</a:t>
            </a:r>
          </a:p>
        </p:txBody>
      </p:sp>
      <p:pic>
        <p:nvPicPr>
          <p:cNvPr id="1027" name="Picture 3"/>
          <p:cNvPicPr>
            <a:picLocks noChangeAspect="1" noChangeArrowheads="1"/>
          </p:cNvPicPr>
          <p:nvPr/>
        </p:nvPicPr>
        <p:blipFill>
          <a:blip r:embed="rId3" cstate="screen"/>
          <a:srcRect/>
          <a:stretch>
            <a:fillRect/>
          </a:stretch>
        </p:blipFill>
        <p:spPr bwMode="auto">
          <a:xfrm>
            <a:off x="395288" y="3867172"/>
            <a:ext cx="8353425" cy="2705100"/>
          </a:xfrm>
          <a:prstGeom prst="rect">
            <a:avLst/>
          </a:prstGeom>
          <a:noFill/>
          <a:ln w="9525">
            <a:noFill/>
            <a:miter lim="800000"/>
            <a:headEnd/>
            <a:tailEnd/>
          </a:ln>
        </p:spPr>
      </p:pic>
      <p:sp>
        <p:nvSpPr>
          <p:cNvPr id="9" name="Rectangle 8"/>
          <p:cNvSpPr/>
          <p:nvPr/>
        </p:nvSpPr>
        <p:spPr>
          <a:xfrm>
            <a:off x="428596" y="3429000"/>
            <a:ext cx="2473434" cy="369332"/>
          </a:xfrm>
          <a:prstGeom prst="rect">
            <a:avLst/>
          </a:prstGeom>
        </p:spPr>
        <p:txBody>
          <a:bodyPr wrap="none">
            <a:spAutoFit/>
          </a:bodyPr>
          <a:lstStyle/>
          <a:p>
            <a:r>
              <a:rPr lang="en-SG" b="1" dirty="0" smtClean="0"/>
              <a:t>RPC coverage  ~2953 m</a:t>
            </a:r>
            <a:r>
              <a:rPr lang="en-SG" b="1" baseline="30000" dirty="0" smtClean="0"/>
              <a:t>2</a:t>
            </a:r>
            <a:endParaRPr lang="en-SG" baseline="30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US" sz="2400" dirty="0" smtClean="0">
                <a:ln w="12700">
                  <a:solidFill>
                    <a:schemeClr val="tx2">
                      <a:satMod val="155000"/>
                    </a:schemeClr>
                  </a:solidFill>
                  <a:prstDash val="solid"/>
                </a:ln>
                <a:effectLst/>
              </a:rPr>
              <a:t>A new approach in modeling RPC response</a:t>
            </a:r>
            <a:br>
              <a:rPr lang="en-US" sz="2400" dirty="0" smtClean="0">
                <a:ln w="12700">
                  <a:solidFill>
                    <a:schemeClr val="tx2">
                      <a:satMod val="155000"/>
                    </a:schemeClr>
                  </a:solidFill>
                  <a:prstDash val="solid"/>
                </a:ln>
                <a:effectLst/>
              </a:rPr>
            </a:br>
            <a:r>
              <a:rPr lang="it-IT" sz="2400" dirty="0" smtClean="0">
                <a:solidFill>
                  <a:srgbClr val="00B050"/>
                </a:solidFill>
                <a:effectLst/>
              </a:rPr>
              <a:t> S. Colafranceschi </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80</a:t>
            </a:fld>
            <a:endParaRPr lang="en-SG" dirty="0"/>
          </a:p>
        </p:txBody>
      </p:sp>
      <p:sp>
        <p:nvSpPr>
          <p:cNvPr id="8" name="Content Placeholder 7"/>
          <p:cNvSpPr>
            <a:spLocks noGrp="1" noChangeArrowheads="1"/>
          </p:cNvSpPr>
          <p:nvPr>
            <p:ph idx="1"/>
          </p:nvPr>
        </p:nvSpPr>
        <p:spPr bwMode="auto">
          <a:xfrm>
            <a:off x="72000" y="1241244"/>
            <a:ext cx="9000000" cy="4616648"/>
          </a:xfrm>
          <a:prstGeom prst="rect">
            <a:avLst/>
          </a:prstGeom>
          <a:noFill/>
          <a:ln w="9525">
            <a:noFill/>
            <a:miter lim="800000"/>
            <a:headEnd/>
            <a:tailEnd/>
          </a:ln>
        </p:spPr>
        <p:txBody>
          <a:bodyPr>
            <a:spAutoFit/>
          </a:bodyPr>
          <a:lstStyle/>
          <a:p>
            <a:pPr marL="342900" indent="-342900" algn="just">
              <a:lnSpc>
                <a:spcPct val="130000"/>
              </a:lnSpc>
              <a:buFont typeface="Franklin Gothic Book" pitchFamily="34" charset="0"/>
              <a:buAutoNum type="romanUcPeriod"/>
            </a:pPr>
            <a:r>
              <a:rPr lang="en-US" sz="2000" dirty="0">
                <a:solidFill>
                  <a:schemeClr val="tx1"/>
                </a:solidFill>
                <a:latin typeface="Maiandra GD" pitchFamily="34" charset="0"/>
              </a:rPr>
              <a:t>A new approach based on Neural Network has been used to model the response of RPC detectors. Preliminary results obtained with data from the CMS RPC GGM system were presented and described. </a:t>
            </a:r>
          </a:p>
          <a:p>
            <a:pPr marL="342900" indent="-342900" algn="just">
              <a:lnSpc>
                <a:spcPct val="130000"/>
              </a:lnSpc>
              <a:buFont typeface="Franklin Gothic Book" pitchFamily="34" charset="0"/>
              <a:buAutoNum type="romanUcPeriod"/>
            </a:pPr>
            <a:r>
              <a:rPr lang="en-US" sz="2000" dirty="0">
                <a:solidFill>
                  <a:schemeClr val="tx1"/>
                </a:solidFill>
                <a:latin typeface="Maiandra GD" pitchFamily="34" charset="0"/>
              </a:rPr>
              <a:t>The model, once trained on the response of a detector works well within the parameter space (p, T,H) and is able to predict the response in other periods with a better than 10% accuracy. </a:t>
            </a:r>
          </a:p>
          <a:p>
            <a:pPr marL="342900" indent="-342900" algn="just">
              <a:lnSpc>
                <a:spcPct val="130000"/>
              </a:lnSpc>
              <a:buFont typeface="Franklin Gothic Book" pitchFamily="34" charset="0"/>
              <a:buAutoNum type="romanUcPeriod"/>
            </a:pPr>
            <a:r>
              <a:rPr lang="en-US" sz="2000" dirty="0">
                <a:solidFill>
                  <a:schemeClr val="tx1"/>
                </a:solidFill>
                <a:latin typeface="Maiandra GD" pitchFamily="34" charset="0"/>
              </a:rPr>
              <a:t>Further studies are in progress to determine and cure the residual non-</a:t>
            </a:r>
            <a:r>
              <a:rPr lang="en-US" sz="2000" dirty="0" err="1">
                <a:solidFill>
                  <a:schemeClr val="tx1"/>
                </a:solidFill>
                <a:latin typeface="Maiandra GD" pitchFamily="34" charset="0"/>
              </a:rPr>
              <a:t>gaussian</a:t>
            </a:r>
            <a:r>
              <a:rPr lang="en-US" sz="2000" dirty="0">
                <a:solidFill>
                  <a:schemeClr val="tx1"/>
                </a:solidFill>
                <a:latin typeface="Maiandra GD" pitchFamily="34" charset="0"/>
              </a:rPr>
              <a:t> tails of the errors distributions, to deal with training and prediction on detectors with different high voltage supply, to widen the sample of environmental conditions, and in adding new dimension to the parameter space such as radiation levels.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SG" sz="2400" dirty="0" smtClean="0">
                <a:effectLst/>
              </a:rPr>
              <a:t>The RPC current time structure</a:t>
            </a:r>
            <a:br>
              <a:rPr lang="en-SG" sz="2400" dirty="0" smtClean="0">
                <a:effectLst/>
              </a:rPr>
            </a:br>
            <a:r>
              <a:rPr lang="en-SG" sz="2400" dirty="0" smtClean="0">
                <a:solidFill>
                  <a:srgbClr val="00B050"/>
                </a:solidFill>
                <a:effectLst/>
              </a:rPr>
              <a:t>G. </a:t>
            </a:r>
            <a:r>
              <a:rPr lang="en-SG" sz="2400" dirty="0" err="1" smtClean="0">
                <a:solidFill>
                  <a:srgbClr val="00B050"/>
                </a:solidFill>
                <a:effectLst/>
              </a:rPr>
              <a:t>Aielli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81</a:t>
            </a:fld>
            <a:endParaRPr lang="en-SG" dirty="0"/>
          </a:p>
        </p:txBody>
      </p:sp>
      <p:pic>
        <p:nvPicPr>
          <p:cNvPr id="93186" name="Picture 2"/>
          <p:cNvPicPr>
            <a:picLocks noChangeAspect="1" noChangeArrowheads="1"/>
          </p:cNvPicPr>
          <p:nvPr/>
        </p:nvPicPr>
        <p:blipFill>
          <a:blip r:embed="rId2" cstate="screen"/>
          <a:srcRect/>
          <a:stretch>
            <a:fillRect/>
          </a:stretch>
        </p:blipFill>
        <p:spPr bwMode="auto">
          <a:xfrm>
            <a:off x="108000" y="1285860"/>
            <a:ext cx="8928000" cy="4773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82</a:t>
            </a:fld>
            <a:endParaRPr lang="en-SG" dirty="0"/>
          </a:p>
        </p:txBody>
      </p:sp>
      <p:pic>
        <p:nvPicPr>
          <p:cNvPr id="92162" name="Picture 2"/>
          <p:cNvPicPr>
            <a:picLocks noChangeAspect="1" noChangeArrowheads="1"/>
          </p:cNvPicPr>
          <p:nvPr/>
        </p:nvPicPr>
        <p:blipFill>
          <a:blip r:embed="rId2" cstate="screen"/>
          <a:srcRect/>
          <a:stretch>
            <a:fillRect/>
          </a:stretch>
        </p:blipFill>
        <p:spPr bwMode="auto">
          <a:xfrm>
            <a:off x="180000" y="285728"/>
            <a:ext cx="8784000" cy="62109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applications of </a:t>
            </a:r>
            <a:br>
              <a:rPr lang="en-US" dirty="0" smtClean="0"/>
            </a:br>
            <a:r>
              <a:rPr lang="en-US" dirty="0" smtClean="0"/>
              <a:t>RPC detectors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83</a:t>
            </a:fld>
            <a:endParaRPr lang="en-SG"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US" sz="2400" dirty="0" smtClean="0">
                <a:effectLst/>
              </a:rPr>
              <a:t>SPATIAL RESOLUTION OF HUMAN 3D RPC-PET SYSTEM</a:t>
            </a:r>
            <a:br>
              <a:rPr lang="en-US" sz="2400" dirty="0" smtClean="0">
                <a:effectLst/>
              </a:rPr>
            </a:br>
            <a:r>
              <a:rPr lang="en-GB" sz="2400" dirty="0" smtClean="0">
                <a:solidFill>
                  <a:srgbClr val="000000"/>
                </a:solidFill>
                <a:effectLst/>
              </a:rPr>
              <a:t> </a:t>
            </a:r>
            <a:r>
              <a:rPr lang="en-GB" sz="2400" dirty="0" smtClean="0">
                <a:solidFill>
                  <a:srgbClr val="00B050"/>
                </a:solidFill>
                <a:effectLst/>
              </a:rPr>
              <a:t>M. </a:t>
            </a:r>
            <a:r>
              <a:rPr lang="en-GB" sz="2400" dirty="0" err="1" smtClean="0">
                <a:solidFill>
                  <a:srgbClr val="00B050"/>
                </a:solidFill>
                <a:effectLst/>
              </a:rPr>
              <a:t>Couceiro</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84</a:t>
            </a:fld>
            <a:endParaRPr lang="en-SG" dirty="0"/>
          </a:p>
        </p:txBody>
      </p:sp>
      <p:sp>
        <p:nvSpPr>
          <p:cNvPr id="6" name="Rectangle 3"/>
          <p:cNvSpPr>
            <a:spLocks noChangeArrowheads="1"/>
          </p:cNvSpPr>
          <p:nvPr/>
        </p:nvSpPr>
        <p:spPr bwMode="auto">
          <a:xfrm>
            <a:off x="214313" y="1481138"/>
            <a:ext cx="8853487" cy="4460875"/>
          </a:xfrm>
          <a:prstGeom prst="rect">
            <a:avLst/>
          </a:prstGeom>
          <a:noFill/>
          <a:ln w="9525">
            <a:noFill/>
            <a:round/>
            <a:headEnd/>
            <a:tailEnd/>
          </a:ln>
          <a:effectLst/>
        </p:spPr>
        <p:txBody>
          <a:bodyPr lIns="0" tIns="0" rIns="0" bIns="0">
            <a:spAutoFit/>
          </a:bodyPr>
          <a:lstStyle/>
          <a:p>
            <a:pPr marL="463550" indent="-371475" algn="l">
              <a:lnSpc>
                <a:spcPct val="100000"/>
              </a:lnSpc>
              <a:spcBef>
                <a:spcPts val="2250"/>
              </a:spcBef>
              <a:buClr>
                <a:srgbClr val="0E594D"/>
              </a:buClr>
              <a:buFont typeface="Times New Roman" pitchFamily="18" charset="0"/>
              <a:buAutoNum type="arabi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Detailed simulations suggest that RPC-PET will show a sensitivity advantage of more than </a:t>
            </a:r>
            <a:r>
              <a:rPr lang="en-US" b="1" u="sng" dirty="0">
                <a:solidFill>
                  <a:srgbClr val="990000"/>
                </a:solidFill>
              </a:rPr>
              <a:t>1 order of magnitude</a:t>
            </a:r>
            <a:r>
              <a:rPr lang="en-US" b="1" dirty="0">
                <a:solidFill>
                  <a:srgbClr val="990000"/>
                </a:solidFill>
              </a:rPr>
              <a:t> over current technology. May trigger a paradigm-shift in PET clinical use.</a:t>
            </a:r>
          </a:p>
          <a:p>
            <a:pPr marL="463550" indent="-371475" algn="l">
              <a:lnSpc>
                <a:spcPct val="100000"/>
              </a:lnSpc>
              <a:spcBef>
                <a:spcPts val="2250"/>
              </a:spcBef>
              <a:buClr>
                <a:srgbClr val="0E594D"/>
              </a:buClr>
              <a:buFont typeface="Times New Roman" pitchFamily="18" charset="0"/>
              <a:buAutoNum type="arabi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We studied the factors influencing the image spatial resolution of human single-bed RPC-PET</a:t>
            </a:r>
          </a:p>
          <a:p>
            <a:pPr marL="828675" lvl="1" indent="-371475" algn="l">
              <a:lnSpc>
                <a:spcPct val="100000"/>
              </a:lnSpc>
              <a:spcBef>
                <a:spcPts val="2250"/>
              </a:spcBef>
              <a:buClr>
                <a:srgbClr val="0E594D"/>
              </a:buClr>
              <a:buFont typeface="Times New Roman" pitchFamily="18" charset="0"/>
              <a:buAutoNum type="alphaL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Physics limitation (source + detector): ~ 0.44 mm FWHM</a:t>
            </a:r>
          </a:p>
          <a:p>
            <a:pPr marL="828675" lvl="1" indent="-371475" algn="l">
              <a:lnSpc>
                <a:spcPct val="100000"/>
              </a:lnSpc>
              <a:spcBef>
                <a:spcPts val="2250"/>
              </a:spcBef>
              <a:buClr>
                <a:srgbClr val="0E594D"/>
              </a:buClr>
              <a:buFont typeface="Times New Roman" pitchFamily="18" charset="0"/>
              <a:buAutoNum type="alphaL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Readout granularity (X,Y + 3.4 mm DOI): </a:t>
            </a:r>
          </a:p>
          <a:p>
            <a:pPr marL="1285875" lvl="2" indent="-371475" algn="l">
              <a:lnSpc>
                <a:spcPct val="100000"/>
              </a:lnSpc>
              <a:spcBef>
                <a:spcPts val="2250"/>
              </a:spcBef>
              <a:buClr>
                <a:srgbClr val="0E594D"/>
              </a:buClr>
              <a:buFont typeface="Times New Roman" pitchFamily="18" charset="0"/>
              <a:buAutoNum type="romanL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3.4 mm DOI: ~ 0.8 mm FWHM</a:t>
            </a:r>
          </a:p>
          <a:p>
            <a:pPr marL="1285875" lvl="2" indent="-371475" algn="l">
              <a:lnSpc>
                <a:spcPct val="100000"/>
              </a:lnSpc>
              <a:spcBef>
                <a:spcPts val="2250"/>
              </a:spcBef>
              <a:buClr>
                <a:srgbClr val="0E594D"/>
              </a:buClr>
              <a:buFont typeface="Times New Roman" pitchFamily="18" charset="0"/>
              <a:buAutoNum type="romanL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 1mm XY + 3.4 mm DOI: ~ 1.4 mm FWHM</a:t>
            </a:r>
          </a:p>
          <a:p>
            <a:pPr marL="1285875" lvl="2" indent="-371475" algn="l">
              <a:lnSpc>
                <a:spcPct val="100000"/>
              </a:lnSpc>
              <a:spcBef>
                <a:spcPts val="2250"/>
              </a:spcBef>
              <a:buClr>
                <a:srgbClr val="0E594D"/>
              </a:buClr>
              <a:buFont typeface="Times New Roman" pitchFamily="18" charset="0"/>
              <a:buAutoNum type="romanLcPeriod"/>
              <a:tabLst>
                <a:tab pos="382588" algn="l"/>
                <a:tab pos="839788" algn="l"/>
                <a:tab pos="1296988" algn="l"/>
                <a:tab pos="1754188" algn="l"/>
                <a:tab pos="2211388" algn="l"/>
                <a:tab pos="2668588" algn="l"/>
                <a:tab pos="3125788" algn="l"/>
                <a:tab pos="3582988" algn="l"/>
                <a:tab pos="4040188" algn="l"/>
                <a:tab pos="4497388" algn="l"/>
                <a:tab pos="4954588" algn="l"/>
                <a:tab pos="5411788" algn="l"/>
                <a:tab pos="5868988" algn="l"/>
                <a:tab pos="6326188" algn="l"/>
                <a:tab pos="6783388" algn="l"/>
                <a:tab pos="7240588" algn="l"/>
                <a:tab pos="7697788" algn="l"/>
                <a:tab pos="8154988" algn="l"/>
                <a:tab pos="8612188" algn="l"/>
                <a:tab pos="9069388" algn="l"/>
                <a:tab pos="9526588" algn="l"/>
              </a:tabLst>
            </a:pPr>
            <a:r>
              <a:rPr lang="en-US" b="1" dirty="0">
                <a:solidFill>
                  <a:srgbClr val="990000"/>
                </a:solidFill>
              </a:rPr>
              <a:t> 2mm XY + 3.4 mm DOI: ~ 2.1 mm FWHM</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85531"/>
            <a:ext cx="9000000" cy="1200329"/>
          </a:xfrm>
          <a:solidFill>
            <a:srgbClr val="FFFF00"/>
          </a:solidFill>
        </p:spPr>
        <p:txBody>
          <a:bodyPr/>
          <a:lstStyle/>
          <a:p>
            <a:r>
              <a:rPr lang="en-US" altLang="zh-CN" sz="2400" dirty="0" smtClean="0">
                <a:effectLst/>
                <a:ea typeface="Gungsuh" pitchFamily="18" charset="-127"/>
              </a:rPr>
              <a:t>Study on the Performance of Large Area MRPC with </a:t>
            </a:r>
            <a:br>
              <a:rPr lang="en-US" altLang="zh-CN" sz="2400" dirty="0" smtClean="0">
                <a:effectLst/>
                <a:ea typeface="Gungsuh" pitchFamily="18" charset="-127"/>
              </a:rPr>
            </a:br>
            <a:r>
              <a:rPr lang="en-US" altLang="zh-CN" sz="2400" dirty="0" smtClean="0">
                <a:effectLst/>
                <a:ea typeface="Gungsuh" pitchFamily="18" charset="-127"/>
              </a:rPr>
              <a:t>high position resolution</a:t>
            </a:r>
            <a:r>
              <a:rPr lang="en-US" altLang="zh-CN" sz="2400" dirty="0" smtClean="0">
                <a:solidFill>
                  <a:srgbClr val="00B050"/>
                </a:solidFill>
                <a:effectLst/>
                <a:ea typeface="Gungsuh" pitchFamily="18" charset="-127"/>
              </a:rPr>
              <a:t/>
            </a:r>
            <a:br>
              <a:rPr lang="en-US" altLang="zh-CN" sz="2400" dirty="0" smtClean="0">
                <a:solidFill>
                  <a:srgbClr val="00B050"/>
                </a:solidFill>
                <a:effectLst/>
                <a:ea typeface="Gungsuh" pitchFamily="18" charset="-127"/>
              </a:rPr>
            </a:br>
            <a:r>
              <a:rPr lang="en-US" altLang="zh-CN" sz="2400" dirty="0" smtClean="0">
                <a:solidFill>
                  <a:srgbClr val="00B050"/>
                </a:solidFill>
                <a:effectLst/>
                <a:ea typeface="SimSun" pitchFamily="2" charset="-122"/>
              </a:rPr>
              <a:t> WU Yu-Cheng</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85</a:t>
            </a:fld>
            <a:endParaRPr lang="en-SG" dirty="0"/>
          </a:p>
        </p:txBody>
      </p:sp>
      <p:pic>
        <p:nvPicPr>
          <p:cNvPr id="6" name="Picture 3"/>
          <p:cNvPicPr>
            <a:picLocks noChangeAspect="1" noChangeArrowheads="1"/>
          </p:cNvPicPr>
          <p:nvPr/>
        </p:nvPicPr>
        <p:blipFill>
          <a:blip r:embed="rId2" cstate="screen"/>
          <a:srcRect/>
          <a:stretch>
            <a:fillRect/>
          </a:stretch>
        </p:blipFill>
        <p:spPr bwMode="auto">
          <a:xfrm>
            <a:off x="142876" y="1487442"/>
            <a:ext cx="8858280" cy="4870516"/>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97673"/>
            <a:ext cx="9000000" cy="830997"/>
          </a:xfrm>
          <a:solidFill>
            <a:srgbClr val="FFFF00"/>
          </a:solidFill>
        </p:spPr>
        <p:txBody>
          <a:bodyPr/>
          <a:lstStyle/>
          <a:p>
            <a:r>
              <a:rPr lang="en-US" altLang="ko-KR" sz="2400" dirty="0" smtClean="0">
                <a:effectLst/>
                <a:ea typeface="Gulim" pitchFamily="34" charset="-127"/>
              </a:rPr>
              <a:t>Resistive Electrode Approach in </a:t>
            </a:r>
            <a:r>
              <a:rPr lang="en-US" altLang="ko-KR" sz="2400" dirty="0" err="1" smtClean="0">
                <a:effectLst/>
                <a:ea typeface="Gulim" pitchFamily="34" charset="-127"/>
              </a:rPr>
              <a:t>Micropattern</a:t>
            </a:r>
            <a:r>
              <a:rPr lang="en-US" altLang="ko-KR" sz="2400" dirty="0" smtClean="0">
                <a:effectLst/>
                <a:ea typeface="Gulim" pitchFamily="34" charset="-127"/>
              </a:rPr>
              <a:t> Gaseous Detectors</a:t>
            </a:r>
            <a:r>
              <a:rPr lang="en-US" altLang="ko-KR" sz="2400" dirty="0" smtClean="0">
                <a:solidFill>
                  <a:srgbClr val="3333CC"/>
                </a:solidFill>
                <a:effectLst/>
                <a:ea typeface="Gulim" pitchFamily="34" charset="-127"/>
              </a:rPr>
              <a:t/>
            </a:r>
            <a:br>
              <a:rPr lang="en-US" altLang="ko-KR" sz="2400" dirty="0" smtClean="0">
                <a:solidFill>
                  <a:srgbClr val="3333CC"/>
                </a:solidFill>
                <a:effectLst/>
                <a:ea typeface="Gulim" pitchFamily="34" charset="-127"/>
              </a:rPr>
            </a:br>
            <a:r>
              <a:rPr lang="en-US" altLang="ko-KR" sz="2400" dirty="0" smtClean="0">
                <a:solidFill>
                  <a:srgbClr val="00B050"/>
                </a:solidFill>
                <a:effectLst/>
                <a:ea typeface="Gulim" pitchFamily="34" charset="-127"/>
              </a:rPr>
              <a:t>V.</a:t>
            </a:r>
            <a:r>
              <a:rPr lang="it-IT" altLang="ko-KR" sz="2400" dirty="0" smtClean="0">
                <a:solidFill>
                  <a:srgbClr val="00B050"/>
                </a:solidFill>
                <a:effectLst/>
                <a:ea typeface="Gulim" pitchFamily="34" charset="-127"/>
              </a:rPr>
              <a:t>Peskov</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86</a:t>
            </a:fld>
            <a:endParaRPr lang="en-SG" dirty="0"/>
          </a:p>
        </p:txBody>
      </p:sp>
      <p:pic>
        <p:nvPicPr>
          <p:cNvPr id="74" name="Picture 4" descr="DSC_0208"/>
          <p:cNvPicPr>
            <a:picLocks noChangeAspect="1" noChangeArrowheads="1"/>
          </p:cNvPicPr>
          <p:nvPr/>
        </p:nvPicPr>
        <p:blipFill>
          <a:blip r:embed="rId2" cstate="screen"/>
          <a:srcRect/>
          <a:stretch>
            <a:fillRect/>
          </a:stretch>
        </p:blipFill>
        <p:spPr bwMode="auto">
          <a:xfrm>
            <a:off x="994560" y="1314675"/>
            <a:ext cx="7154881" cy="4757531"/>
          </a:xfrm>
          <a:prstGeom prst="rect">
            <a:avLst/>
          </a:prstGeom>
          <a:noFill/>
        </p:spPr>
      </p:pic>
      <p:sp>
        <p:nvSpPr>
          <p:cNvPr id="75" name="Text Box 5"/>
          <p:cNvSpPr txBox="1">
            <a:spLocks noChangeArrowheads="1"/>
          </p:cNvSpPr>
          <p:nvPr/>
        </p:nvSpPr>
        <p:spPr bwMode="auto">
          <a:xfrm>
            <a:off x="1722438" y="6124596"/>
            <a:ext cx="5084762" cy="304800"/>
          </a:xfrm>
          <a:prstGeom prst="rect">
            <a:avLst/>
          </a:prstGeom>
          <a:noFill/>
          <a:ln w="9525">
            <a:noFill/>
            <a:miter lim="800000"/>
            <a:headEnd/>
            <a:tailEnd/>
          </a:ln>
          <a:effectLst/>
        </p:spPr>
        <p:txBody>
          <a:bodyPr wrap="none">
            <a:spAutoFit/>
          </a:bodyPr>
          <a:lstStyle/>
          <a:p>
            <a:pPr algn="ctr"/>
            <a:r>
              <a:rPr lang="en-US" sz="1400" dirty="0"/>
              <a:t>it was made from resistive </a:t>
            </a:r>
            <a:r>
              <a:rPr lang="en-US" sz="1400" dirty="0" err="1"/>
              <a:t>Kapton</a:t>
            </a:r>
            <a:r>
              <a:rPr lang="en-US" sz="1400" dirty="0"/>
              <a:t> by a laser drilling technique</a:t>
            </a:r>
            <a:r>
              <a:rPr lang="en-US" sz="1200" dirty="0"/>
              <a:t> </a:t>
            </a:r>
          </a:p>
        </p:txBody>
      </p:sp>
      <p:sp>
        <p:nvSpPr>
          <p:cNvPr id="76" name="Text Box 6"/>
          <p:cNvSpPr txBox="1">
            <a:spLocks noChangeArrowheads="1"/>
          </p:cNvSpPr>
          <p:nvPr/>
        </p:nvSpPr>
        <p:spPr bwMode="auto">
          <a:xfrm>
            <a:off x="378000" y="981060"/>
            <a:ext cx="8388000" cy="304800"/>
          </a:xfrm>
          <a:prstGeom prst="rect">
            <a:avLst/>
          </a:prstGeom>
          <a:noFill/>
          <a:ln w="9525">
            <a:noFill/>
            <a:miter lim="800000"/>
            <a:headEnd/>
            <a:tailEnd/>
          </a:ln>
          <a:effectLst/>
        </p:spPr>
        <p:txBody>
          <a:bodyPr wrap="none">
            <a:spAutoFit/>
          </a:bodyPr>
          <a:lstStyle/>
          <a:p>
            <a:r>
              <a:rPr lang="en-US" sz="1400" u="sng" dirty="0"/>
              <a:t>Mesh #1</a:t>
            </a:r>
            <a:r>
              <a:rPr lang="en-US" sz="1400" dirty="0"/>
              <a:t> had a thickness t= 20μm,</a:t>
            </a:r>
            <a:r>
              <a:rPr lang="en-US" sz="1400" i="1" dirty="0"/>
              <a:t> </a:t>
            </a:r>
            <a:r>
              <a:rPr lang="en-US" sz="1400" dirty="0"/>
              <a:t> hole’s diameter  d=70 </a:t>
            </a:r>
            <a:r>
              <a:rPr lang="en-US" sz="1400" dirty="0" err="1"/>
              <a:t>μm</a:t>
            </a:r>
            <a:r>
              <a:rPr lang="en-US" sz="1400" dirty="0"/>
              <a:t> and hole spacing a=140 </a:t>
            </a:r>
            <a:r>
              <a:rPr lang="en-US" sz="1400" dirty="0" err="1"/>
              <a:t>μm</a:t>
            </a:r>
            <a:r>
              <a:rPr lang="en-US" sz="1400" dirty="0"/>
              <a:t>, resistivity –a few M</a:t>
            </a:r>
            <a:r>
              <a:rPr lang="el-GR" sz="1400" dirty="0">
                <a:cs typeface="Arial" pitchFamily="34" charset="0"/>
              </a:rPr>
              <a:t>Ω</a:t>
            </a:r>
            <a:r>
              <a:rPr lang="fr-CH" sz="1400" dirty="0">
                <a:cs typeface="Arial" pitchFamily="34" charset="0"/>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87</a:t>
            </a:fld>
            <a:endParaRPr lang="en-SG" dirty="0"/>
          </a:p>
        </p:txBody>
      </p:sp>
      <p:sp>
        <p:nvSpPr>
          <p:cNvPr id="6" name="Line 2"/>
          <p:cNvSpPr>
            <a:spLocks noChangeShapeType="1"/>
          </p:cNvSpPr>
          <p:nvPr/>
        </p:nvSpPr>
        <p:spPr bwMode="auto">
          <a:xfrm>
            <a:off x="827088" y="1436688"/>
            <a:ext cx="2665412" cy="0"/>
          </a:xfrm>
          <a:prstGeom prst="line">
            <a:avLst/>
          </a:prstGeom>
          <a:noFill/>
          <a:ln w="38100">
            <a:solidFill>
              <a:schemeClr val="accent2"/>
            </a:solidFill>
            <a:prstDash val="lgDash"/>
            <a:round/>
            <a:headEnd/>
            <a:tailEnd/>
          </a:ln>
          <a:effectLst/>
        </p:spPr>
        <p:txBody>
          <a:bodyPr/>
          <a:lstStyle/>
          <a:p>
            <a:endParaRPr lang="en-SG"/>
          </a:p>
        </p:txBody>
      </p:sp>
      <p:sp>
        <p:nvSpPr>
          <p:cNvPr id="7" name="Line 3"/>
          <p:cNvSpPr>
            <a:spLocks noChangeShapeType="1"/>
          </p:cNvSpPr>
          <p:nvPr/>
        </p:nvSpPr>
        <p:spPr bwMode="auto">
          <a:xfrm>
            <a:off x="827088" y="1868488"/>
            <a:ext cx="2665412" cy="0"/>
          </a:xfrm>
          <a:prstGeom prst="line">
            <a:avLst/>
          </a:prstGeom>
          <a:noFill/>
          <a:ln w="9525">
            <a:solidFill>
              <a:schemeClr val="tx1"/>
            </a:solidFill>
            <a:prstDash val="lgDash"/>
            <a:round/>
            <a:headEnd/>
            <a:tailEnd/>
          </a:ln>
          <a:effectLst/>
        </p:spPr>
        <p:txBody>
          <a:bodyPr/>
          <a:lstStyle/>
          <a:p>
            <a:endParaRPr lang="en-SG"/>
          </a:p>
        </p:txBody>
      </p:sp>
      <p:sp>
        <p:nvSpPr>
          <p:cNvPr id="8" name="Rectangle 4"/>
          <p:cNvSpPr>
            <a:spLocks noChangeArrowheads="1"/>
          </p:cNvSpPr>
          <p:nvPr/>
        </p:nvSpPr>
        <p:spPr bwMode="auto">
          <a:xfrm>
            <a:off x="755650" y="1868488"/>
            <a:ext cx="287338" cy="2873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9" name="Line 5"/>
          <p:cNvSpPr>
            <a:spLocks noChangeShapeType="1"/>
          </p:cNvSpPr>
          <p:nvPr/>
        </p:nvSpPr>
        <p:spPr bwMode="auto">
          <a:xfrm>
            <a:off x="900113" y="2155825"/>
            <a:ext cx="2447925" cy="0"/>
          </a:xfrm>
          <a:prstGeom prst="line">
            <a:avLst/>
          </a:prstGeom>
          <a:noFill/>
          <a:ln w="9525">
            <a:solidFill>
              <a:schemeClr val="tx2"/>
            </a:solidFill>
            <a:round/>
            <a:headEnd/>
            <a:tailEnd/>
          </a:ln>
          <a:effectLst/>
        </p:spPr>
        <p:txBody>
          <a:bodyPr/>
          <a:lstStyle/>
          <a:p>
            <a:endParaRPr lang="en-SG"/>
          </a:p>
        </p:txBody>
      </p:sp>
      <p:sp>
        <p:nvSpPr>
          <p:cNvPr id="10" name="Text Box 6"/>
          <p:cNvSpPr txBox="1">
            <a:spLocks noChangeArrowheads="1"/>
          </p:cNvSpPr>
          <p:nvPr/>
        </p:nvSpPr>
        <p:spPr bwMode="auto">
          <a:xfrm>
            <a:off x="231775" y="1239838"/>
            <a:ext cx="387350" cy="366712"/>
          </a:xfrm>
          <a:prstGeom prst="rect">
            <a:avLst/>
          </a:prstGeom>
          <a:noFill/>
          <a:ln w="9525">
            <a:noFill/>
            <a:miter lim="800000"/>
            <a:headEnd/>
            <a:tailEnd/>
          </a:ln>
          <a:effectLst/>
        </p:spPr>
        <p:txBody>
          <a:bodyPr wrap="none">
            <a:spAutoFit/>
          </a:bodyPr>
          <a:lstStyle/>
          <a:p>
            <a:r>
              <a:rPr lang="en-GB"/>
              <a:t>a)</a:t>
            </a:r>
          </a:p>
        </p:txBody>
      </p:sp>
      <p:sp>
        <p:nvSpPr>
          <p:cNvPr id="11" name="Text Box 7"/>
          <p:cNvSpPr txBox="1">
            <a:spLocks noChangeArrowheads="1"/>
          </p:cNvSpPr>
          <p:nvPr/>
        </p:nvSpPr>
        <p:spPr bwMode="auto">
          <a:xfrm>
            <a:off x="2771775" y="2654300"/>
            <a:ext cx="976313" cy="579438"/>
          </a:xfrm>
          <a:prstGeom prst="rect">
            <a:avLst/>
          </a:prstGeom>
          <a:noFill/>
          <a:ln w="9525">
            <a:noFill/>
            <a:miter lim="800000"/>
            <a:headEnd/>
            <a:tailEnd/>
          </a:ln>
          <a:effectLst/>
        </p:spPr>
        <p:txBody>
          <a:bodyPr wrap="none">
            <a:spAutoFit/>
          </a:bodyPr>
          <a:lstStyle/>
          <a:p>
            <a:r>
              <a:rPr lang="en-GB">
                <a:solidFill>
                  <a:srgbClr val="FF3300"/>
                </a:solidFill>
              </a:rPr>
              <a:t>PPAC,</a:t>
            </a:r>
          </a:p>
          <a:p>
            <a:r>
              <a:rPr lang="en-GB" sz="1400">
                <a:solidFill>
                  <a:srgbClr val="FF3300"/>
                </a:solidFill>
              </a:rPr>
              <a:t>G=1-3mm</a:t>
            </a:r>
          </a:p>
        </p:txBody>
      </p:sp>
      <p:sp>
        <p:nvSpPr>
          <p:cNvPr id="12" name="Text Box 8"/>
          <p:cNvSpPr txBox="1">
            <a:spLocks noChangeArrowheads="1"/>
          </p:cNvSpPr>
          <p:nvPr/>
        </p:nvSpPr>
        <p:spPr bwMode="auto">
          <a:xfrm>
            <a:off x="519113" y="3760788"/>
            <a:ext cx="387350" cy="366712"/>
          </a:xfrm>
          <a:prstGeom prst="rect">
            <a:avLst/>
          </a:prstGeom>
          <a:noFill/>
          <a:ln w="9525">
            <a:noFill/>
            <a:miter lim="800000"/>
            <a:headEnd/>
            <a:tailEnd/>
          </a:ln>
          <a:effectLst/>
        </p:spPr>
        <p:txBody>
          <a:bodyPr wrap="none">
            <a:spAutoFit/>
          </a:bodyPr>
          <a:lstStyle/>
          <a:p>
            <a:r>
              <a:rPr lang="en-GB"/>
              <a:t>b)</a:t>
            </a:r>
          </a:p>
        </p:txBody>
      </p:sp>
      <p:sp>
        <p:nvSpPr>
          <p:cNvPr id="13" name="Line 9"/>
          <p:cNvSpPr>
            <a:spLocks noChangeShapeType="1"/>
          </p:cNvSpPr>
          <p:nvPr/>
        </p:nvSpPr>
        <p:spPr bwMode="auto">
          <a:xfrm>
            <a:off x="755650" y="5397500"/>
            <a:ext cx="2665413" cy="0"/>
          </a:xfrm>
          <a:prstGeom prst="line">
            <a:avLst/>
          </a:prstGeom>
          <a:noFill/>
          <a:ln w="9525">
            <a:solidFill>
              <a:schemeClr val="tx1"/>
            </a:solidFill>
            <a:prstDash val="lgDash"/>
            <a:round/>
            <a:headEnd/>
            <a:tailEnd/>
          </a:ln>
          <a:effectLst/>
        </p:spPr>
        <p:txBody>
          <a:bodyPr/>
          <a:lstStyle/>
          <a:p>
            <a:endParaRPr lang="en-SG"/>
          </a:p>
        </p:txBody>
      </p:sp>
      <p:sp>
        <p:nvSpPr>
          <p:cNvPr id="14" name="Line 10"/>
          <p:cNvSpPr>
            <a:spLocks noChangeShapeType="1"/>
          </p:cNvSpPr>
          <p:nvPr/>
        </p:nvSpPr>
        <p:spPr bwMode="auto">
          <a:xfrm>
            <a:off x="755650" y="5468938"/>
            <a:ext cx="2592388" cy="0"/>
          </a:xfrm>
          <a:prstGeom prst="line">
            <a:avLst/>
          </a:prstGeom>
          <a:noFill/>
          <a:ln w="9525">
            <a:solidFill>
              <a:schemeClr val="tx1"/>
            </a:solidFill>
            <a:round/>
            <a:headEnd/>
            <a:tailEnd/>
          </a:ln>
          <a:effectLst/>
        </p:spPr>
        <p:txBody>
          <a:bodyPr/>
          <a:lstStyle/>
          <a:p>
            <a:endParaRPr lang="en-SG"/>
          </a:p>
        </p:txBody>
      </p:sp>
      <p:sp>
        <p:nvSpPr>
          <p:cNvPr id="15" name="Text Box 11"/>
          <p:cNvSpPr txBox="1">
            <a:spLocks noChangeArrowheads="1"/>
          </p:cNvSpPr>
          <p:nvPr/>
        </p:nvSpPr>
        <p:spPr bwMode="auto">
          <a:xfrm>
            <a:off x="2843213" y="5749925"/>
            <a:ext cx="1835150" cy="579438"/>
          </a:xfrm>
          <a:prstGeom prst="rect">
            <a:avLst/>
          </a:prstGeom>
          <a:noFill/>
          <a:ln w="9525">
            <a:noFill/>
            <a:miter lim="800000"/>
            <a:headEnd/>
            <a:tailEnd/>
          </a:ln>
          <a:effectLst/>
        </p:spPr>
        <p:txBody>
          <a:bodyPr wrap="none">
            <a:spAutoFit/>
          </a:bodyPr>
          <a:lstStyle/>
          <a:p>
            <a:r>
              <a:rPr lang="en-GB">
                <a:solidFill>
                  <a:srgbClr val="FF3300"/>
                </a:solidFill>
              </a:rPr>
              <a:t>MICROMEGAS,</a:t>
            </a:r>
          </a:p>
          <a:p>
            <a:r>
              <a:rPr lang="en-GB" sz="1400">
                <a:solidFill>
                  <a:srgbClr val="FF3300"/>
                </a:solidFill>
              </a:rPr>
              <a:t>G=-0.1-0.3mm</a:t>
            </a:r>
          </a:p>
        </p:txBody>
      </p:sp>
      <p:sp>
        <p:nvSpPr>
          <p:cNvPr id="16" name="Line 12"/>
          <p:cNvSpPr>
            <a:spLocks noChangeShapeType="1"/>
          </p:cNvSpPr>
          <p:nvPr/>
        </p:nvSpPr>
        <p:spPr bwMode="auto">
          <a:xfrm>
            <a:off x="1042988" y="4029075"/>
            <a:ext cx="2233612" cy="0"/>
          </a:xfrm>
          <a:prstGeom prst="line">
            <a:avLst/>
          </a:prstGeom>
          <a:noFill/>
          <a:ln w="38100">
            <a:solidFill>
              <a:schemeClr val="accent2"/>
            </a:solidFill>
            <a:prstDash val="lgDash"/>
            <a:round/>
            <a:headEnd/>
            <a:tailEnd/>
          </a:ln>
          <a:effectLst/>
        </p:spPr>
        <p:txBody>
          <a:bodyPr/>
          <a:lstStyle/>
          <a:p>
            <a:endParaRPr lang="en-SG"/>
          </a:p>
        </p:txBody>
      </p:sp>
      <p:sp>
        <p:nvSpPr>
          <p:cNvPr id="17" name="Text Box 13"/>
          <p:cNvSpPr txBox="1">
            <a:spLocks noChangeArrowheads="1"/>
          </p:cNvSpPr>
          <p:nvPr/>
        </p:nvSpPr>
        <p:spPr bwMode="auto">
          <a:xfrm>
            <a:off x="5487988" y="1455738"/>
            <a:ext cx="374650" cy="366712"/>
          </a:xfrm>
          <a:prstGeom prst="rect">
            <a:avLst/>
          </a:prstGeom>
          <a:noFill/>
          <a:ln w="9525">
            <a:noFill/>
            <a:miter lim="800000"/>
            <a:headEnd/>
            <a:tailEnd/>
          </a:ln>
          <a:effectLst/>
        </p:spPr>
        <p:txBody>
          <a:bodyPr wrap="none">
            <a:spAutoFit/>
          </a:bodyPr>
          <a:lstStyle/>
          <a:p>
            <a:r>
              <a:rPr lang="en-GB"/>
              <a:t>c)</a:t>
            </a:r>
          </a:p>
        </p:txBody>
      </p:sp>
      <p:sp>
        <p:nvSpPr>
          <p:cNvPr id="18" name="Line 14"/>
          <p:cNvSpPr>
            <a:spLocks noChangeShapeType="1"/>
          </p:cNvSpPr>
          <p:nvPr/>
        </p:nvSpPr>
        <p:spPr bwMode="auto">
          <a:xfrm>
            <a:off x="6010275" y="1436688"/>
            <a:ext cx="2665413" cy="0"/>
          </a:xfrm>
          <a:prstGeom prst="line">
            <a:avLst/>
          </a:prstGeom>
          <a:noFill/>
          <a:ln w="38100">
            <a:solidFill>
              <a:schemeClr val="accent2"/>
            </a:solidFill>
            <a:prstDash val="lgDash"/>
            <a:round/>
            <a:headEnd/>
            <a:tailEnd/>
          </a:ln>
          <a:effectLst/>
        </p:spPr>
        <p:txBody>
          <a:bodyPr/>
          <a:lstStyle/>
          <a:p>
            <a:endParaRPr lang="en-SG"/>
          </a:p>
        </p:txBody>
      </p:sp>
      <p:sp>
        <p:nvSpPr>
          <p:cNvPr id="19" name="Line 15"/>
          <p:cNvSpPr>
            <a:spLocks noChangeShapeType="1"/>
          </p:cNvSpPr>
          <p:nvPr/>
        </p:nvSpPr>
        <p:spPr bwMode="auto">
          <a:xfrm>
            <a:off x="6011863" y="2084388"/>
            <a:ext cx="2665412" cy="0"/>
          </a:xfrm>
          <a:prstGeom prst="line">
            <a:avLst/>
          </a:prstGeom>
          <a:noFill/>
          <a:ln w="9525">
            <a:solidFill>
              <a:schemeClr val="tx1"/>
            </a:solidFill>
            <a:prstDash val="lgDash"/>
            <a:round/>
            <a:headEnd/>
            <a:tailEnd/>
          </a:ln>
          <a:effectLst/>
        </p:spPr>
        <p:txBody>
          <a:bodyPr/>
          <a:lstStyle/>
          <a:p>
            <a:endParaRPr lang="en-SG"/>
          </a:p>
        </p:txBody>
      </p:sp>
      <p:sp>
        <p:nvSpPr>
          <p:cNvPr id="20" name="Line 16"/>
          <p:cNvSpPr>
            <a:spLocks noChangeShapeType="1"/>
          </p:cNvSpPr>
          <p:nvPr/>
        </p:nvSpPr>
        <p:spPr bwMode="auto">
          <a:xfrm>
            <a:off x="6011863" y="2155825"/>
            <a:ext cx="2665412" cy="0"/>
          </a:xfrm>
          <a:prstGeom prst="line">
            <a:avLst/>
          </a:prstGeom>
          <a:noFill/>
          <a:ln w="9525">
            <a:solidFill>
              <a:schemeClr val="tx1"/>
            </a:solidFill>
            <a:prstDash val="lgDash"/>
            <a:round/>
            <a:headEnd/>
            <a:tailEnd/>
          </a:ln>
          <a:effectLst/>
        </p:spPr>
        <p:txBody>
          <a:bodyPr/>
          <a:lstStyle/>
          <a:p>
            <a:endParaRPr lang="en-SG"/>
          </a:p>
        </p:txBody>
      </p:sp>
      <p:sp>
        <p:nvSpPr>
          <p:cNvPr id="21" name="Text Box 17"/>
          <p:cNvSpPr txBox="1">
            <a:spLocks noChangeArrowheads="1"/>
          </p:cNvSpPr>
          <p:nvPr/>
        </p:nvSpPr>
        <p:spPr bwMode="auto">
          <a:xfrm>
            <a:off x="7812088" y="2581275"/>
            <a:ext cx="1370012" cy="579438"/>
          </a:xfrm>
          <a:prstGeom prst="rect">
            <a:avLst/>
          </a:prstGeom>
          <a:noFill/>
          <a:ln w="9525">
            <a:noFill/>
            <a:miter lim="800000"/>
            <a:headEnd/>
            <a:tailEnd/>
          </a:ln>
          <a:effectLst/>
        </p:spPr>
        <p:txBody>
          <a:bodyPr wrap="none">
            <a:spAutoFit/>
          </a:bodyPr>
          <a:lstStyle/>
          <a:p>
            <a:r>
              <a:rPr lang="en-GB">
                <a:solidFill>
                  <a:srgbClr val="FF3300"/>
                </a:solidFill>
              </a:rPr>
              <a:t>GEM,</a:t>
            </a:r>
          </a:p>
          <a:p>
            <a:r>
              <a:rPr lang="en-GB" sz="1400">
                <a:solidFill>
                  <a:srgbClr val="FF3300"/>
                </a:solidFill>
              </a:rPr>
              <a:t>G=0.05-0.1mm</a:t>
            </a:r>
          </a:p>
        </p:txBody>
      </p:sp>
      <p:sp>
        <p:nvSpPr>
          <p:cNvPr id="22" name="Line 18"/>
          <p:cNvSpPr>
            <a:spLocks noChangeShapeType="1"/>
          </p:cNvSpPr>
          <p:nvPr/>
        </p:nvSpPr>
        <p:spPr bwMode="auto">
          <a:xfrm>
            <a:off x="6011863" y="3956050"/>
            <a:ext cx="2665412" cy="0"/>
          </a:xfrm>
          <a:prstGeom prst="line">
            <a:avLst/>
          </a:prstGeom>
          <a:noFill/>
          <a:ln w="38100">
            <a:solidFill>
              <a:schemeClr val="accent2"/>
            </a:solidFill>
            <a:prstDash val="lgDash"/>
            <a:round/>
            <a:headEnd/>
            <a:tailEnd/>
          </a:ln>
          <a:effectLst/>
        </p:spPr>
        <p:txBody>
          <a:bodyPr/>
          <a:lstStyle/>
          <a:p>
            <a:endParaRPr lang="en-SG"/>
          </a:p>
        </p:txBody>
      </p:sp>
      <p:sp>
        <p:nvSpPr>
          <p:cNvPr id="23" name="Line 19"/>
          <p:cNvSpPr>
            <a:spLocks noChangeShapeType="1"/>
          </p:cNvSpPr>
          <p:nvPr/>
        </p:nvSpPr>
        <p:spPr bwMode="auto">
          <a:xfrm>
            <a:off x="6011863" y="4821238"/>
            <a:ext cx="2665412" cy="0"/>
          </a:xfrm>
          <a:prstGeom prst="line">
            <a:avLst/>
          </a:prstGeom>
          <a:noFill/>
          <a:ln w="9525">
            <a:solidFill>
              <a:schemeClr val="tx1"/>
            </a:solidFill>
            <a:prstDash val="lgDash"/>
            <a:round/>
            <a:headEnd/>
            <a:tailEnd/>
          </a:ln>
          <a:effectLst/>
        </p:spPr>
        <p:txBody>
          <a:bodyPr/>
          <a:lstStyle/>
          <a:p>
            <a:endParaRPr lang="en-SG"/>
          </a:p>
        </p:txBody>
      </p:sp>
      <p:sp>
        <p:nvSpPr>
          <p:cNvPr id="24" name="Line 20"/>
          <p:cNvSpPr>
            <a:spLocks noChangeShapeType="1"/>
          </p:cNvSpPr>
          <p:nvPr/>
        </p:nvSpPr>
        <p:spPr bwMode="auto">
          <a:xfrm>
            <a:off x="6011863" y="4892675"/>
            <a:ext cx="2665412" cy="0"/>
          </a:xfrm>
          <a:prstGeom prst="line">
            <a:avLst/>
          </a:prstGeom>
          <a:noFill/>
          <a:ln w="9525">
            <a:solidFill>
              <a:schemeClr val="tx1"/>
            </a:solidFill>
            <a:prstDash val="lgDash"/>
            <a:round/>
            <a:headEnd/>
            <a:tailEnd/>
          </a:ln>
          <a:effectLst/>
        </p:spPr>
        <p:txBody>
          <a:bodyPr/>
          <a:lstStyle/>
          <a:p>
            <a:endParaRPr lang="en-SG"/>
          </a:p>
        </p:txBody>
      </p:sp>
      <p:sp>
        <p:nvSpPr>
          <p:cNvPr id="25" name="Line 21"/>
          <p:cNvSpPr>
            <a:spLocks noChangeShapeType="1"/>
          </p:cNvSpPr>
          <p:nvPr/>
        </p:nvSpPr>
        <p:spPr bwMode="auto">
          <a:xfrm>
            <a:off x="6083300" y="5397500"/>
            <a:ext cx="2665413" cy="0"/>
          </a:xfrm>
          <a:prstGeom prst="line">
            <a:avLst/>
          </a:prstGeom>
          <a:noFill/>
          <a:ln w="9525">
            <a:solidFill>
              <a:schemeClr val="tx1"/>
            </a:solidFill>
            <a:prstDash val="lgDash"/>
            <a:round/>
            <a:headEnd/>
            <a:tailEnd/>
          </a:ln>
          <a:effectLst/>
        </p:spPr>
        <p:txBody>
          <a:bodyPr/>
          <a:lstStyle/>
          <a:p>
            <a:endParaRPr lang="en-SG"/>
          </a:p>
        </p:txBody>
      </p:sp>
      <p:sp>
        <p:nvSpPr>
          <p:cNvPr id="26" name="Line 22"/>
          <p:cNvSpPr>
            <a:spLocks noChangeShapeType="1"/>
          </p:cNvSpPr>
          <p:nvPr/>
        </p:nvSpPr>
        <p:spPr bwMode="auto">
          <a:xfrm>
            <a:off x="6083300" y="5468938"/>
            <a:ext cx="2592388" cy="0"/>
          </a:xfrm>
          <a:prstGeom prst="line">
            <a:avLst/>
          </a:prstGeom>
          <a:noFill/>
          <a:ln w="9525">
            <a:solidFill>
              <a:schemeClr val="tx1"/>
            </a:solidFill>
            <a:round/>
            <a:headEnd/>
            <a:tailEnd/>
          </a:ln>
          <a:effectLst/>
        </p:spPr>
        <p:txBody>
          <a:bodyPr/>
          <a:lstStyle/>
          <a:p>
            <a:endParaRPr lang="en-SG"/>
          </a:p>
        </p:txBody>
      </p:sp>
      <p:sp>
        <p:nvSpPr>
          <p:cNvPr id="27" name="Line 23"/>
          <p:cNvSpPr>
            <a:spLocks noChangeShapeType="1"/>
          </p:cNvSpPr>
          <p:nvPr/>
        </p:nvSpPr>
        <p:spPr bwMode="auto">
          <a:xfrm>
            <a:off x="2051050" y="2155825"/>
            <a:ext cx="0" cy="360363"/>
          </a:xfrm>
          <a:prstGeom prst="line">
            <a:avLst/>
          </a:prstGeom>
          <a:noFill/>
          <a:ln w="9525">
            <a:solidFill>
              <a:srgbClr val="990033"/>
            </a:solidFill>
            <a:round/>
            <a:headEnd/>
            <a:tailEnd/>
          </a:ln>
          <a:effectLst/>
        </p:spPr>
        <p:txBody>
          <a:bodyPr/>
          <a:lstStyle/>
          <a:p>
            <a:endParaRPr lang="en-SG"/>
          </a:p>
        </p:txBody>
      </p:sp>
      <p:sp>
        <p:nvSpPr>
          <p:cNvPr id="28" name="Line 24"/>
          <p:cNvSpPr>
            <a:spLocks noChangeShapeType="1"/>
          </p:cNvSpPr>
          <p:nvPr/>
        </p:nvSpPr>
        <p:spPr bwMode="auto">
          <a:xfrm>
            <a:off x="1763713" y="2516188"/>
            <a:ext cx="576262" cy="0"/>
          </a:xfrm>
          <a:prstGeom prst="line">
            <a:avLst/>
          </a:prstGeom>
          <a:noFill/>
          <a:ln w="9525">
            <a:solidFill>
              <a:srgbClr val="990033"/>
            </a:solidFill>
            <a:round/>
            <a:headEnd/>
            <a:tailEnd/>
          </a:ln>
          <a:effectLst/>
        </p:spPr>
        <p:txBody>
          <a:bodyPr/>
          <a:lstStyle/>
          <a:p>
            <a:endParaRPr lang="en-SG"/>
          </a:p>
        </p:txBody>
      </p:sp>
      <p:sp>
        <p:nvSpPr>
          <p:cNvPr id="29" name="Line 25"/>
          <p:cNvSpPr>
            <a:spLocks noChangeShapeType="1"/>
          </p:cNvSpPr>
          <p:nvPr/>
        </p:nvSpPr>
        <p:spPr bwMode="auto">
          <a:xfrm>
            <a:off x="1763713" y="2516188"/>
            <a:ext cx="287337" cy="360362"/>
          </a:xfrm>
          <a:prstGeom prst="line">
            <a:avLst/>
          </a:prstGeom>
          <a:noFill/>
          <a:ln w="9525">
            <a:solidFill>
              <a:srgbClr val="990033"/>
            </a:solidFill>
            <a:round/>
            <a:headEnd/>
            <a:tailEnd/>
          </a:ln>
          <a:effectLst/>
        </p:spPr>
        <p:txBody>
          <a:bodyPr/>
          <a:lstStyle/>
          <a:p>
            <a:endParaRPr lang="en-SG"/>
          </a:p>
        </p:txBody>
      </p:sp>
      <p:sp>
        <p:nvSpPr>
          <p:cNvPr id="30" name="Line 26"/>
          <p:cNvSpPr>
            <a:spLocks noChangeShapeType="1"/>
          </p:cNvSpPr>
          <p:nvPr/>
        </p:nvSpPr>
        <p:spPr bwMode="auto">
          <a:xfrm flipH="1">
            <a:off x="2051050" y="2516188"/>
            <a:ext cx="288925" cy="360362"/>
          </a:xfrm>
          <a:prstGeom prst="line">
            <a:avLst/>
          </a:prstGeom>
          <a:noFill/>
          <a:ln w="9525">
            <a:solidFill>
              <a:srgbClr val="990033"/>
            </a:solidFill>
            <a:round/>
            <a:headEnd/>
            <a:tailEnd/>
          </a:ln>
          <a:effectLst/>
        </p:spPr>
        <p:txBody>
          <a:bodyPr/>
          <a:lstStyle/>
          <a:p>
            <a:endParaRPr lang="en-SG"/>
          </a:p>
        </p:txBody>
      </p:sp>
      <p:sp>
        <p:nvSpPr>
          <p:cNvPr id="31" name="Rectangle 27"/>
          <p:cNvSpPr>
            <a:spLocks noChangeArrowheads="1"/>
          </p:cNvSpPr>
          <p:nvPr/>
        </p:nvSpPr>
        <p:spPr bwMode="auto">
          <a:xfrm>
            <a:off x="3205163" y="1868488"/>
            <a:ext cx="287337" cy="2873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32" name="Text Box 28"/>
          <p:cNvSpPr txBox="1">
            <a:spLocks noChangeArrowheads="1"/>
          </p:cNvSpPr>
          <p:nvPr/>
        </p:nvSpPr>
        <p:spPr bwMode="auto">
          <a:xfrm>
            <a:off x="4011613" y="787400"/>
            <a:ext cx="992187" cy="304800"/>
          </a:xfrm>
          <a:prstGeom prst="rect">
            <a:avLst/>
          </a:prstGeom>
          <a:noFill/>
          <a:ln w="9525">
            <a:noFill/>
            <a:miter lim="800000"/>
            <a:headEnd/>
            <a:tailEnd/>
          </a:ln>
          <a:effectLst/>
        </p:spPr>
        <p:txBody>
          <a:bodyPr wrap="none">
            <a:spAutoFit/>
          </a:bodyPr>
          <a:lstStyle/>
          <a:p>
            <a:r>
              <a:rPr lang="en-GB" sz="1400">
                <a:solidFill>
                  <a:schemeClr val="accent2"/>
                </a:solidFill>
              </a:rPr>
              <a:t>Drift mesh</a:t>
            </a:r>
          </a:p>
        </p:txBody>
      </p:sp>
      <p:sp>
        <p:nvSpPr>
          <p:cNvPr id="33" name="Line 29"/>
          <p:cNvSpPr>
            <a:spLocks noChangeShapeType="1"/>
          </p:cNvSpPr>
          <p:nvPr/>
        </p:nvSpPr>
        <p:spPr bwMode="auto">
          <a:xfrm flipH="1">
            <a:off x="3203575" y="1004888"/>
            <a:ext cx="504825" cy="287337"/>
          </a:xfrm>
          <a:prstGeom prst="line">
            <a:avLst/>
          </a:prstGeom>
          <a:noFill/>
          <a:ln w="9525">
            <a:solidFill>
              <a:schemeClr val="accent2"/>
            </a:solidFill>
            <a:round/>
            <a:headEnd/>
            <a:tailEnd type="triangle" w="med" len="med"/>
          </a:ln>
          <a:effectLst/>
        </p:spPr>
        <p:txBody>
          <a:bodyPr/>
          <a:lstStyle/>
          <a:p>
            <a:endParaRPr lang="en-SG"/>
          </a:p>
        </p:txBody>
      </p:sp>
      <p:sp>
        <p:nvSpPr>
          <p:cNvPr id="34" name="Line 30"/>
          <p:cNvSpPr>
            <a:spLocks noChangeShapeType="1"/>
          </p:cNvSpPr>
          <p:nvPr/>
        </p:nvSpPr>
        <p:spPr bwMode="auto">
          <a:xfrm>
            <a:off x="5219700" y="1076325"/>
            <a:ext cx="576263" cy="215900"/>
          </a:xfrm>
          <a:prstGeom prst="line">
            <a:avLst/>
          </a:prstGeom>
          <a:noFill/>
          <a:ln w="9525">
            <a:solidFill>
              <a:schemeClr val="accent2"/>
            </a:solidFill>
            <a:round/>
            <a:headEnd/>
            <a:tailEnd type="triangle" w="med" len="med"/>
          </a:ln>
          <a:effectLst/>
        </p:spPr>
        <p:txBody>
          <a:bodyPr/>
          <a:lstStyle/>
          <a:p>
            <a:endParaRPr lang="en-SG"/>
          </a:p>
        </p:txBody>
      </p:sp>
      <p:sp>
        <p:nvSpPr>
          <p:cNvPr id="35" name="Text Box 31"/>
          <p:cNvSpPr txBox="1">
            <a:spLocks noChangeArrowheads="1"/>
          </p:cNvSpPr>
          <p:nvPr/>
        </p:nvSpPr>
        <p:spPr bwMode="auto">
          <a:xfrm>
            <a:off x="231775" y="2514600"/>
            <a:ext cx="835025" cy="304800"/>
          </a:xfrm>
          <a:prstGeom prst="rect">
            <a:avLst/>
          </a:prstGeom>
          <a:noFill/>
          <a:ln w="9525">
            <a:noFill/>
            <a:miter lim="800000"/>
            <a:headEnd/>
            <a:tailEnd/>
          </a:ln>
          <a:effectLst/>
        </p:spPr>
        <p:txBody>
          <a:bodyPr wrap="none">
            <a:spAutoFit/>
          </a:bodyPr>
          <a:lstStyle/>
          <a:p>
            <a:r>
              <a:rPr lang="en-GB" sz="1400">
                <a:solidFill>
                  <a:schemeClr val="hlink"/>
                </a:solidFill>
              </a:rPr>
              <a:t>Spacers</a:t>
            </a:r>
          </a:p>
        </p:txBody>
      </p:sp>
      <p:sp>
        <p:nvSpPr>
          <p:cNvPr id="36" name="Line 32"/>
          <p:cNvSpPr>
            <a:spLocks noChangeShapeType="1"/>
          </p:cNvSpPr>
          <p:nvPr/>
        </p:nvSpPr>
        <p:spPr bwMode="auto">
          <a:xfrm flipV="1">
            <a:off x="539750" y="2300288"/>
            <a:ext cx="360363" cy="215900"/>
          </a:xfrm>
          <a:prstGeom prst="line">
            <a:avLst/>
          </a:prstGeom>
          <a:noFill/>
          <a:ln w="9525">
            <a:solidFill>
              <a:schemeClr val="hlink"/>
            </a:solidFill>
            <a:round/>
            <a:headEnd/>
            <a:tailEnd type="triangle" w="med" len="med"/>
          </a:ln>
          <a:effectLst/>
        </p:spPr>
        <p:txBody>
          <a:bodyPr/>
          <a:lstStyle/>
          <a:p>
            <a:endParaRPr lang="en-SG"/>
          </a:p>
        </p:txBody>
      </p:sp>
      <p:sp>
        <p:nvSpPr>
          <p:cNvPr id="37" name="Text Box 33"/>
          <p:cNvSpPr txBox="1">
            <a:spLocks noChangeArrowheads="1"/>
          </p:cNvSpPr>
          <p:nvPr/>
        </p:nvSpPr>
        <p:spPr bwMode="auto">
          <a:xfrm>
            <a:off x="1042988" y="2874963"/>
            <a:ext cx="1143000" cy="304800"/>
          </a:xfrm>
          <a:prstGeom prst="rect">
            <a:avLst/>
          </a:prstGeom>
          <a:noFill/>
          <a:ln w="9525">
            <a:noFill/>
            <a:miter lim="800000"/>
            <a:headEnd/>
            <a:tailEnd/>
          </a:ln>
          <a:effectLst/>
        </p:spPr>
        <p:txBody>
          <a:bodyPr>
            <a:spAutoFit/>
          </a:bodyPr>
          <a:lstStyle/>
          <a:p>
            <a:r>
              <a:rPr lang="en-GB" sz="1400">
                <a:solidFill>
                  <a:srgbClr val="990033"/>
                </a:solidFill>
              </a:rPr>
              <a:t>Amplifier</a:t>
            </a:r>
          </a:p>
        </p:txBody>
      </p:sp>
      <p:sp>
        <p:nvSpPr>
          <p:cNvPr id="38" name="Line 34"/>
          <p:cNvSpPr>
            <a:spLocks noChangeShapeType="1"/>
          </p:cNvSpPr>
          <p:nvPr/>
        </p:nvSpPr>
        <p:spPr bwMode="auto">
          <a:xfrm>
            <a:off x="1763713" y="5900738"/>
            <a:ext cx="576262" cy="0"/>
          </a:xfrm>
          <a:prstGeom prst="line">
            <a:avLst/>
          </a:prstGeom>
          <a:noFill/>
          <a:ln w="9525">
            <a:solidFill>
              <a:srgbClr val="990033"/>
            </a:solidFill>
            <a:round/>
            <a:headEnd/>
            <a:tailEnd/>
          </a:ln>
          <a:effectLst/>
        </p:spPr>
        <p:txBody>
          <a:bodyPr/>
          <a:lstStyle/>
          <a:p>
            <a:endParaRPr lang="en-SG"/>
          </a:p>
        </p:txBody>
      </p:sp>
      <p:sp>
        <p:nvSpPr>
          <p:cNvPr id="39" name="Line 35"/>
          <p:cNvSpPr>
            <a:spLocks noChangeShapeType="1"/>
          </p:cNvSpPr>
          <p:nvPr/>
        </p:nvSpPr>
        <p:spPr bwMode="auto">
          <a:xfrm>
            <a:off x="1763713" y="5900738"/>
            <a:ext cx="287337" cy="360362"/>
          </a:xfrm>
          <a:prstGeom prst="line">
            <a:avLst/>
          </a:prstGeom>
          <a:noFill/>
          <a:ln w="9525">
            <a:solidFill>
              <a:srgbClr val="990033"/>
            </a:solidFill>
            <a:round/>
            <a:headEnd/>
            <a:tailEnd/>
          </a:ln>
          <a:effectLst/>
        </p:spPr>
        <p:txBody>
          <a:bodyPr/>
          <a:lstStyle/>
          <a:p>
            <a:endParaRPr lang="en-SG"/>
          </a:p>
        </p:txBody>
      </p:sp>
      <p:sp>
        <p:nvSpPr>
          <p:cNvPr id="40" name="Line 36"/>
          <p:cNvSpPr>
            <a:spLocks noChangeShapeType="1"/>
          </p:cNvSpPr>
          <p:nvPr/>
        </p:nvSpPr>
        <p:spPr bwMode="auto">
          <a:xfrm flipH="1">
            <a:off x="2051050" y="5900738"/>
            <a:ext cx="288925" cy="360362"/>
          </a:xfrm>
          <a:prstGeom prst="line">
            <a:avLst/>
          </a:prstGeom>
          <a:noFill/>
          <a:ln w="9525">
            <a:solidFill>
              <a:srgbClr val="990033"/>
            </a:solidFill>
            <a:round/>
            <a:headEnd/>
            <a:tailEnd/>
          </a:ln>
          <a:effectLst/>
        </p:spPr>
        <p:txBody>
          <a:bodyPr/>
          <a:lstStyle/>
          <a:p>
            <a:endParaRPr lang="en-SG"/>
          </a:p>
        </p:txBody>
      </p:sp>
      <p:sp>
        <p:nvSpPr>
          <p:cNvPr id="41" name="Line 37"/>
          <p:cNvSpPr>
            <a:spLocks noChangeShapeType="1"/>
          </p:cNvSpPr>
          <p:nvPr/>
        </p:nvSpPr>
        <p:spPr bwMode="auto">
          <a:xfrm>
            <a:off x="7235825" y="2516188"/>
            <a:ext cx="576263" cy="0"/>
          </a:xfrm>
          <a:prstGeom prst="line">
            <a:avLst/>
          </a:prstGeom>
          <a:noFill/>
          <a:ln w="9525">
            <a:solidFill>
              <a:srgbClr val="990033"/>
            </a:solidFill>
            <a:round/>
            <a:headEnd/>
            <a:tailEnd/>
          </a:ln>
          <a:effectLst/>
        </p:spPr>
        <p:txBody>
          <a:bodyPr/>
          <a:lstStyle/>
          <a:p>
            <a:endParaRPr lang="en-SG"/>
          </a:p>
        </p:txBody>
      </p:sp>
      <p:sp>
        <p:nvSpPr>
          <p:cNvPr id="42" name="Line 38"/>
          <p:cNvSpPr>
            <a:spLocks noChangeShapeType="1"/>
          </p:cNvSpPr>
          <p:nvPr/>
        </p:nvSpPr>
        <p:spPr bwMode="auto">
          <a:xfrm>
            <a:off x="7235825" y="2516188"/>
            <a:ext cx="287338" cy="360362"/>
          </a:xfrm>
          <a:prstGeom prst="line">
            <a:avLst/>
          </a:prstGeom>
          <a:noFill/>
          <a:ln w="9525">
            <a:solidFill>
              <a:srgbClr val="990033"/>
            </a:solidFill>
            <a:round/>
            <a:headEnd/>
            <a:tailEnd/>
          </a:ln>
          <a:effectLst/>
        </p:spPr>
        <p:txBody>
          <a:bodyPr/>
          <a:lstStyle/>
          <a:p>
            <a:endParaRPr lang="en-SG"/>
          </a:p>
        </p:txBody>
      </p:sp>
      <p:sp>
        <p:nvSpPr>
          <p:cNvPr id="43" name="Line 39"/>
          <p:cNvSpPr>
            <a:spLocks noChangeShapeType="1"/>
          </p:cNvSpPr>
          <p:nvPr/>
        </p:nvSpPr>
        <p:spPr bwMode="auto">
          <a:xfrm flipH="1">
            <a:off x="7523163" y="2516188"/>
            <a:ext cx="288925" cy="360362"/>
          </a:xfrm>
          <a:prstGeom prst="line">
            <a:avLst/>
          </a:prstGeom>
          <a:noFill/>
          <a:ln w="9525">
            <a:solidFill>
              <a:srgbClr val="990033"/>
            </a:solidFill>
            <a:round/>
            <a:headEnd/>
            <a:tailEnd/>
          </a:ln>
          <a:effectLst/>
        </p:spPr>
        <p:txBody>
          <a:bodyPr/>
          <a:lstStyle/>
          <a:p>
            <a:endParaRPr lang="en-SG"/>
          </a:p>
        </p:txBody>
      </p:sp>
      <p:sp>
        <p:nvSpPr>
          <p:cNvPr id="44" name="Line 40"/>
          <p:cNvSpPr>
            <a:spLocks noChangeShapeType="1"/>
          </p:cNvSpPr>
          <p:nvPr/>
        </p:nvSpPr>
        <p:spPr bwMode="auto">
          <a:xfrm>
            <a:off x="7524750" y="2155825"/>
            <a:ext cx="0" cy="360363"/>
          </a:xfrm>
          <a:prstGeom prst="line">
            <a:avLst/>
          </a:prstGeom>
          <a:noFill/>
          <a:ln w="9525">
            <a:solidFill>
              <a:srgbClr val="990033"/>
            </a:solidFill>
            <a:round/>
            <a:headEnd/>
            <a:tailEnd/>
          </a:ln>
          <a:effectLst/>
        </p:spPr>
        <p:txBody>
          <a:bodyPr/>
          <a:lstStyle/>
          <a:p>
            <a:endParaRPr lang="en-SG"/>
          </a:p>
        </p:txBody>
      </p:sp>
      <p:sp>
        <p:nvSpPr>
          <p:cNvPr id="45" name="Rectangle 41"/>
          <p:cNvSpPr>
            <a:spLocks noChangeArrowheads="1"/>
          </p:cNvSpPr>
          <p:nvPr/>
        </p:nvSpPr>
        <p:spPr bwMode="auto">
          <a:xfrm>
            <a:off x="6300788" y="5397500"/>
            <a:ext cx="71437" cy="71438"/>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46" name="Rectangle 42"/>
          <p:cNvSpPr>
            <a:spLocks noChangeArrowheads="1"/>
          </p:cNvSpPr>
          <p:nvPr/>
        </p:nvSpPr>
        <p:spPr bwMode="auto">
          <a:xfrm>
            <a:off x="7237413" y="5397500"/>
            <a:ext cx="71437" cy="71438"/>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47" name="Rectangle 43"/>
          <p:cNvSpPr>
            <a:spLocks noChangeArrowheads="1"/>
          </p:cNvSpPr>
          <p:nvPr/>
        </p:nvSpPr>
        <p:spPr bwMode="auto">
          <a:xfrm>
            <a:off x="8316913" y="5397500"/>
            <a:ext cx="71437" cy="71438"/>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48" name="Rectangle 44"/>
          <p:cNvSpPr>
            <a:spLocks noChangeArrowheads="1"/>
          </p:cNvSpPr>
          <p:nvPr/>
        </p:nvSpPr>
        <p:spPr bwMode="auto">
          <a:xfrm>
            <a:off x="6300788" y="2084388"/>
            <a:ext cx="71437" cy="714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49" name="Rectangle 45"/>
          <p:cNvSpPr>
            <a:spLocks noChangeArrowheads="1"/>
          </p:cNvSpPr>
          <p:nvPr/>
        </p:nvSpPr>
        <p:spPr bwMode="auto">
          <a:xfrm>
            <a:off x="6300788" y="4821238"/>
            <a:ext cx="71437" cy="714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0" name="Rectangle 46"/>
          <p:cNvSpPr>
            <a:spLocks noChangeArrowheads="1"/>
          </p:cNvSpPr>
          <p:nvPr/>
        </p:nvSpPr>
        <p:spPr bwMode="auto">
          <a:xfrm>
            <a:off x="8316913" y="4821238"/>
            <a:ext cx="71437" cy="714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1" name="Rectangle 47"/>
          <p:cNvSpPr>
            <a:spLocks noChangeArrowheads="1"/>
          </p:cNvSpPr>
          <p:nvPr/>
        </p:nvSpPr>
        <p:spPr bwMode="auto">
          <a:xfrm>
            <a:off x="8532813" y="2084388"/>
            <a:ext cx="71437" cy="714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2" name="Rectangle 48"/>
          <p:cNvSpPr>
            <a:spLocks noChangeArrowheads="1"/>
          </p:cNvSpPr>
          <p:nvPr/>
        </p:nvSpPr>
        <p:spPr bwMode="auto">
          <a:xfrm>
            <a:off x="7164388" y="2084388"/>
            <a:ext cx="71437" cy="714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3" name="Rectangle 49"/>
          <p:cNvSpPr>
            <a:spLocks noChangeArrowheads="1"/>
          </p:cNvSpPr>
          <p:nvPr/>
        </p:nvSpPr>
        <p:spPr bwMode="auto">
          <a:xfrm>
            <a:off x="7380288" y="4821238"/>
            <a:ext cx="71437" cy="71437"/>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4" name="Rectangle 50"/>
          <p:cNvSpPr>
            <a:spLocks noChangeArrowheads="1"/>
          </p:cNvSpPr>
          <p:nvPr/>
        </p:nvSpPr>
        <p:spPr bwMode="auto">
          <a:xfrm>
            <a:off x="1042988" y="5397500"/>
            <a:ext cx="71437" cy="71438"/>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5" name="Rectangle 51"/>
          <p:cNvSpPr>
            <a:spLocks noChangeArrowheads="1"/>
          </p:cNvSpPr>
          <p:nvPr/>
        </p:nvSpPr>
        <p:spPr bwMode="auto">
          <a:xfrm>
            <a:off x="1835150" y="5397500"/>
            <a:ext cx="71438" cy="71438"/>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6" name="Rectangle 52"/>
          <p:cNvSpPr>
            <a:spLocks noChangeArrowheads="1"/>
          </p:cNvSpPr>
          <p:nvPr/>
        </p:nvSpPr>
        <p:spPr bwMode="auto">
          <a:xfrm>
            <a:off x="3060700" y="5397500"/>
            <a:ext cx="71438" cy="71438"/>
          </a:xfrm>
          <a:prstGeom prst="rect">
            <a:avLst/>
          </a:prstGeom>
          <a:solidFill>
            <a:schemeClr val="accent1"/>
          </a:solidFill>
          <a:ln w="9525">
            <a:solidFill>
              <a:schemeClr val="tx1"/>
            </a:solidFill>
            <a:miter lim="800000"/>
            <a:headEnd/>
            <a:tailEnd/>
          </a:ln>
          <a:effectLst/>
        </p:spPr>
        <p:txBody>
          <a:bodyPr wrap="none" anchor="ctr"/>
          <a:lstStyle/>
          <a:p>
            <a:endParaRPr lang="en-SG"/>
          </a:p>
        </p:txBody>
      </p:sp>
      <p:sp>
        <p:nvSpPr>
          <p:cNvPr id="57" name="Line 53"/>
          <p:cNvSpPr>
            <a:spLocks noChangeShapeType="1"/>
          </p:cNvSpPr>
          <p:nvPr/>
        </p:nvSpPr>
        <p:spPr bwMode="auto">
          <a:xfrm>
            <a:off x="6659563" y="5900738"/>
            <a:ext cx="576262" cy="0"/>
          </a:xfrm>
          <a:prstGeom prst="line">
            <a:avLst/>
          </a:prstGeom>
          <a:noFill/>
          <a:ln w="9525">
            <a:solidFill>
              <a:srgbClr val="990033"/>
            </a:solidFill>
            <a:round/>
            <a:headEnd/>
            <a:tailEnd/>
          </a:ln>
          <a:effectLst/>
        </p:spPr>
        <p:txBody>
          <a:bodyPr/>
          <a:lstStyle/>
          <a:p>
            <a:endParaRPr lang="en-SG"/>
          </a:p>
        </p:txBody>
      </p:sp>
      <p:sp>
        <p:nvSpPr>
          <p:cNvPr id="58" name="Line 54"/>
          <p:cNvSpPr>
            <a:spLocks noChangeShapeType="1"/>
          </p:cNvSpPr>
          <p:nvPr/>
        </p:nvSpPr>
        <p:spPr bwMode="auto">
          <a:xfrm>
            <a:off x="6659563" y="5900738"/>
            <a:ext cx="287337" cy="360362"/>
          </a:xfrm>
          <a:prstGeom prst="line">
            <a:avLst/>
          </a:prstGeom>
          <a:noFill/>
          <a:ln w="9525">
            <a:solidFill>
              <a:srgbClr val="990033"/>
            </a:solidFill>
            <a:round/>
            <a:headEnd/>
            <a:tailEnd/>
          </a:ln>
          <a:effectLst/>
        </p:spPr>
        <p:txBody>
          <a:bodyPr/>
          <a:lstStyle/>
          <a:p>
            <a:endParaRPr lang="en-SG"/>
          </a:p>
        </p:txBody>
      </p:sp>
      <p:sp>
        <p:nvSpPr>
          <p:cNvPr id="59" name="Line 55"/>
          <p:cNvSpPr>
            <a:spLocks noChangeShapeType="1"/>
          </p:cNvSpPr>
          <p:nvPr/>
        </p:nvSpPr>
        <p:spPr bwMode="auto">
          <a:xfrm flipH="1">
            <a:off x="6948488" y="5900738"/>
            <a:ext cx="288925" cy="360362"/>
          </a:xfrm>
          <a:prstGeom prst="line">
            <a:avLst/>
          </a:prstGeom>
          <a:noFill/>
          <a:ln w="9525">
            <a:solidFill>
              <a:srgbClr val="990033"/>
            </a:solidFill>
            <a:round/>
            <a:headEnd/>
            <a:tailEnd/>
          </a:ln>
          <a:effectLst/>
        </p:spPr>
        <p:txBody>
          <a:bodyPr/>
          <a:lstStyle/>
          <a:p>
            <a:endParaRPr lang="en-SG"/>
          </a:p>
        </p:txBody>
      </p:sp>
      <p:sp>
        <p:nvSpPr>
          <p:cNvPr id="60" name="Line 56"/>
          <p:cNvSpPr>
            <a:spLocks noChangeShapeType="1"/>
          </p:cNvSpPr>
          <p:nvPr/>
        </p:nvSpPr>
        <p:spPr bwMode="auto">
          <a:xfrm>
            <a:off x="2051050" y="5468938"/>
            <a:ext cx="0" cy="431800"/>
          </a:xfrm>
          <a:prstGeom prst="line">
            <a:avLst/>
          </a:prstGeom>
          <a:noFill/>
          <a:ln w="9525">
            <a:solidFill>
              <a:srgbClr val="990033"/>
            </a:solidFill>
            <a:round/>
            <a:headEnd/>
            <a:tailEnd/>
          </a:ln>
          <a:effectLst/>
        </p:spPr>
        <p:txBody>
          <a:bodyPr/>
          <a:lstStyle/>
          <a:p>
            <a:endParaRPr lang="en-SG"/>
          </a:p>
        </p:txBody>
      </p:sp>
      <p:sp>
        <p:nvSpPr>
          <p:cNvPr id="61" name="Line 57"/>
          <p:cNvSpPr>
            <a:spLocks noChangeShapeType="1"/>
          </p:cNvSpPr>
          <p:nvPr/>
        </p:nvSpPr>
        <p:spPr bwMode="auto">
          <a:xfrm>
            <a:off x="6948488" y="5468938"/>
            <a:ext cx="0" cy="431800"/>
          </a:xfrm>
          <a:prstGeom prst="line">
            <a:avLst/>
          </a:prstGeom>
          <a:noFill/>
          <a:ln w="9525">
            <a:solidFill>
              <a:srgbClr val="990033"/>
            </a:solidFill>
            <a:round/>
            <a:headEnd/>
            <a:tailEnd/>
          </a:ln>
          <a:effectLst/>
        </p:spPr>
        <p:txBody>
          <a:bodyPr/>
          <a:lstStyle/>
          <a:p>
            <a:endParaRPr lang="en-SG"/>
          </a:p>
        </p:txBody>
      </p:sp>
      <p:sp>
        <p:nvSpPr>
          <p:cNvPr id="62" name="Text Box 58"/>
          <p:cNvSpPr txBox="1">
            <a:spLocks noChangeArrowheads="1"/>
          </p:cNvSpPr>
          <p:nvPr/>
        </p:nvSpPr>
        <p:spPr bwMode="auto">
          <a:xfrm>
            <a:off x="7337425" y="5684838"/>
            <a:ext cx="1843088" cy="1128712"/>
          </a:xfrm>
          <a:prstGeom prst="rect">
            <a:avLst/>
          </a:prstGeom>
          <a:noFill/>
          <a:ln w="9525">
            <a:noFill/>
            <a:miter lim="800000"/>
            <a:headEnd/>
            <a:tailEnd/>
          </a:ln>
          <a:effectLst/>
        </p:spPr>
        <p:txBody>
          <a:bodyPr>
            <a:spAutoFit/>
          </a:bodyPr>
          <a:lstStyle/>
          <a:p>
            <a:r>
              <a:rPr lang="en-GB">
                <a:solidFill>
                  <a:srgbClr val="FF3300"/>
                </a:solidFill>
              </a:rPr>
              <a:t>GEM,</a:t>
            </a:r>
            <a:r>
              <a:rPr lang="en-GB" sz="1400">
                <a:solidFill>
                  <a:srgbClr val="FF3300"/>
                </a:solidFill>
              </a:rPr>
              <a:t>G=0.2mm</a:t>
            </a:r>
            <a:r>
              <a:rPr lang="en-GB">
                <a:solidFill>
                  <a:srgbClr val="FF3300"/>
                </a:solidFill>
              </a:rPr>
              <a:t>+</a:t>
            </a:r>
          </a:p>
          <a:p>
            <a:r>
              <a:rPr lang="en-GB">
                <a:solidFill>
                  <a:srgbClr val="FF3300"/>
                </a:solidFill>
              </a:rPr>
              <a:t>MICROMEGAS</a:t>
            </a:r>
          </a:p>
          <a:p>
            <a:r>
              <a:rPr lang="en-GB" sz="1400">
                <a:solidFill>
                  <a:srgbClr val="FF3300"/>
                </a:solidFill>
              </a:rPr>
              <a:t>G=0.01-0.3mm</a:t>
            </a:r>
          </a:p>
          <a:p>
            <a:endParaRPr lang="en-GB"/>
          </a:p>
        </p:txBody>
      </p:sp>
      <p:sp>
        <p:nvSpPr>
          <p:cNvPr id="63" name="Text Box 59"/>
          <p:cNvSpPr txBox="1">
            <a:spLocks noChangeArrowheads="1"/>
          </p:cNvSpPr>
          <p:nvPr/>
        </p:nvSpPr>
        <p:spPr bwMode="auto">
          <a:xfrm>
            <a:off x="5416550" y="4552950"/>
            <a:ext cx="387350" cy="366713"/>
          </a:xfrm>
          <a:prstGeom prst="rect">
            <a:avLst/>
          </a:prstGeom>
          <a:noFill/>
          <a:ln w="9525">
            <a:noFill/>
            <a:miter lim="800000"/>
            <a:headEnd/>
            <a:tailEnd/>
          </a:ln>
          <a:effectLst/>
        </p:spPr>
        <p:txBody>
          <a:bodyPr wrap="none">
            <a:spAutoFit/>
          </a:bodyPr>
          <a:lstStyle/>
          <a:p>
            <a:r>
              <a:rPr lang="en-GB"/>
              <a:t>d)</a:t>
            </a:r>
          </a:p>
        </p:txBody>
      </p:sp>
      <p:sp>
        <p:nvSpPr>
          <p:cNvPr id="64" name="Text Box 60"/>
          <p:cNvSpPr txBox="1">
            <a:spLocks noChangeArrowheads="1"/>
          </p:cNvSpPr>
          <p:nvPr/>
        </p:nvSpPr>
        <p:spPr bwMode="auto">
          <a:xfrm>
            <a:off x="4067175" y="2427288"/>
            <a:ext cx="1387475" cy="304800"/>
          </a:xfrm>
          <a:prstGeom prst="rect">
            <a:avLst/>
          </a:prstGeom>
          <a:noFill/>
          <a:ln w="9525">
            <a:noFill/>
            <a:miter lim="800000"/>
            <a:headEnd/>
            <a:tailEnd/>
          </a:ln>
          <a:effectLst/>
        </p:spPr>
        <p:txBody>
          <a:bodyPr wrap="none">
            <a:spAutoFit/>
          </a:bodyPr>
          <a:lstStyle/>
          <a:p>
            <a:r>
              <a:rPr lang="en-GB" sz="1400"/>
              <a:t>Resistive mesh</a:t>
            </a:r>
          </a:p>
        </p:txBody>
      </p:sp>
      <p:sp>
        <p:nvSpPr>
          <p:cNvPr id="65" name="Line 61"/>
          <p:cNvSpPr>
            <a:spLocks noChangeShapeType="1"/>
          </p:cNvSpPr>
          <p:nvPr/>
        </p:nvSpPr>
        <p:spPr bwMode="auto">
          <a:xfrm flipH="1" flipV="1">
            <a:off x="2916238" y="1939925"/>
            <a:ext cx="1079500" cy="504825"/>
          </a:xfrm>
          <a:prstGeom prst="line">
            <a:avLst/>
          </a:prstGeom>
          <a:noFill/>
          <a:ln w="9525">
            <a:solidFill>
              <a:schemeClr val="tx1"/>
            </a:solidFill>
            <a:round/>
            <a:headEnd/>
            <a:tailEnd type="triangle" w="med" len="med"/>
          </a:ln>
          <a:effectLst/>
        </p:spPr>
        <p:txBody>
          <a:bodyPr/>
          <a:lstStyle/>
          <a:p>
            <a:endParaRPr lang="en-SG"/>
          </a:p>
        </p:txBody>
      </p:sp>
      <p:sp>
        <p:nvSpPr>
          <p:cNvPr id="66" name="Line 62"/>
          <p:cNvSpPr>
            <a:spLocks noChangeShapeType="1"/>
          </p:cNvSpPr>
          <p:nvPr/>
        </p:nvSpPr>
        <p:spPr bwMode="auto">
          <a:xfrm flipV="1">
            <a:off x="5508625" y="2084388"/>
            <a:ext cx="431800" cy="287337"/>
          </a:xfrm>
          <a:prstGeom prst="line">
            <a:avLst/>
          </a:prstGeom>
          <a:noFill/>
          <a:ln w="9525">
            <a:solidFill>
              <a:schemeClr val="tx1"/>
            </a:solidFill>
            <a:round/>
            <a:headEnd/>
            <a:tailEnd type="triangle" w="med" len="med"/>
          </a:ln>
          <a:effectLst/>
        </p:spPr>
        <p:txBody>
          <a:bodyPr/>
          <a:lstStyle/>
          <a:p>
            <a:endParaRPr lang="en-SG"/>
          </a:p>
        </p:txBody>
      </p:sp>
      <p:sp>
        <p:nvSpPr>
          <p:cNvPr id="67" name="Line 63"/>
          <p:cNvSpPr>
            <a:spLocks noChangeShapeType="1"/>
          </p:cNvSpPr>
          <p:nvPr/>
        </p:nvSpPr>
        <p:spPr bwMode="auto">
          <a:xfrm flipV="1">
            <a:off x="5580063" y="2228850"/>
            <a:ext cx="431800" cy="215900"/>
          </a:xfrm>
          <a:prstGeom prst="line">
            <a:avLst/>
          </a:prstGeom>
          <a:noFill/>
          <a:ln w="9525">
            <a:solidFill>
              <a:schemeClr val="tx1"/>
            </a:solidFill>
            <a:round/>
            <a:headEnd/>
            <a:tailEnd type="triangle" w="med" len="med"/>
          </a:ln>
          <a:effectLst/>
        </p:spPr>
        <p:txBody>
          <a:bodyPr/>
          <a:lstStyle/>
          <a:p>
            <a:endParaRPr lang="en-SG"/>
          </a:p>
        </p:txBody>
      </p:sp>
      <p:sp>
        <p:nvSpPr>
          <p:cNvPr id="68" name="Text Box 64"/>
          <p:cNvSpPr txBox="1">
            <a:spLocks noChangeArrowheads="1"/>
          </p:cNvSpPr>
          <p:nvPr/>
        </p:nvSpPr>
        <p:spPr bwMode="auto">
          <a:xfrm>
            <a:off x="971550" y="136525"/>
            <a:ext cx="7816850" cy="366713"/>
          </a:xfrm>
          <a:prstGeom prst="rect">
            <a:avLst/>
          </a:prstGeom>
          <a:noFill/>
          <a:ln w="9525">
            <a:noFill/>
            <a:miter lim="800000"/>
            <a:headEnd/>
            <a:tailEnd/>
          </a:ln>
          <a:effectLst/>
        </p:spPr>
        <p:txBody>
          <a:bodyPr wrap="none">
            <a:spAutoFit/>
          </a:bodyPr>
          <a:lstStyle/>
          <a:p>
            <a:r>
              <a:rPr lang="en-US" b="1">
                <a:solidFill>
                  <a:srgbClr val="990000"/>
                </a:solidFill>
              </a:rPr>
              <a:t>From these stretched meshes different detectors could be assembled:</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00" y="85531"/>
            <a:ext cx="9000000" cy="1200329"/>
          </a:xfrm>
          <a:solidFill>
            <a:srgbClr val="FFFF00"/>
          </a:solidFill>
        </p:spPr>
        <p:txBody>
          <a:bodyPr/>
          <a:lstStyle/>
          <a:p>
            <a:r>
              <a:rPr lang="en-US" sz="2400" dirty="0" smtClean="0">
                <a:effectLst/>
              </a:rPr>
              <a:t>Construction of a Digital </a:t>
            </a:r>
            <a:r>
              <a:rPr lang="en-US" sz="2400" dirty="0" err="1" smtClean="0">
                <a:effectLst/>
              </a:rPr>
              <a:t>Hadron</a:t>
            </a:r>
            <a:r>
              <a:rPr lang="en-US" sz="2400" dirty="0" smtClean="0">
                <a:effectLst/>
              </a:rPr>
              <a:t> Calorimeter </a:t>
            </a:r>
            <a:br>
              <a:rPr lang="en-US" sz="2400" dirty="0" smtClean="0">
                <a:effectLst/>
              </a:rPr>
            </a:br>
            <a:r>
              <a:rPr lang="en-US" sz="2400" dirty="0" smtClean="0">
                <a:effectLst/>
              </a:rPr>
              <a:t>with Resistive Plate Chambers</a:t>
            </a:r>
            <a:br>
              <a:rPr lang="en-US" sz="2400" dirty="0" smtClean="0">
                <a:effectLst/>
              </a:rPr>
            </a:br>
            <a:r>
              <a:rPr lang="en-US" sz="2400" dirty="0" smtClean="0">
                <a:solidFill>
                  <a:srgbClr val="00B050"/>
                </a:solidFill>
                <a:effectLst/>
              </a:rPr>
              <a:t>Lei Xia</a:t>
            </a:r>
            <a:endParaRPr lang="en-SG" sz="2400" dirty="0">
              <a:solidFill>
                <a:srgbClr val="00B050"/>
              </a:solidFill>
              <a:effectLst/>
            </a:endParaRPr>
          </a:p>
        </p:txBody>
      </p:sp>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88</a:t>
            </a:fld>
            <a:endParaRPr lang="en-SG" dirty="0"/>
          </a:p>
        </p:txBody>
      </p:sp>
      <p:sp>
        <p:nvSpPr>
          <p:cNvPr id="7" name="Text Box 3"/>
          <p:cNvSpPr txBox="1">
            <a:spLocks noChangeArrowheads="1"/>
          </p:cNvSpPr>
          <p:nvPr/>
        </p:nvSpPr>
        <p:spPr bwMode="auto">
          <a:xfrm>
            <a:off x="142844" y="2285992"/>
            <a:ext cx="8358246" cy="3908762"/>
          </a:xfrm>
          <a:prstGeom prst="rect">
            <a:avLst/>
          </a:prstGeom>
          <a:noFill/>
          <a:ln w="9525">
            <a:noFill/>
            <a:miter lim="800000"/>
            <a:headEnd/>
            <a:tailEnd/>
          </a:ln>
        </p:spPr>
        <p:txBody>
          <a:bodyPr wrap="square">
            <a:spAutoFit/>
          </a:bodyPr>
          <a:lstStyle/>
          <a:p>
            <a:r>
              <a:rPr lang="en-US" sz="2400" b="1" dirty="0" smtClean="0"/>
              <a:t>Description</a:t>
            </a:r>
            <a:endParaRPr lang="en-US" sz="2000" b="1" dirty="0"/>
          </a:p>
          <a:p>
            <a:r>
              <a:rPr lang="en-US" sz="2000" dirty="0"/>
              <a:t>  Readout of 1 x 1 cm</a:t>
            </a:r>
            <a:r>
              <a:rPr lang="en-US" sz="2000" baseline="30000" dirty="0"/>
              <a:t>2</a:t>
            </a:r>
            <a:r>
              <a:rPr lang="en-US" sz="2000" dirty="0"/>
              <a:t> pads with one threshold (1-bit)  </a:t>
            </a:r>
            <a:r>
              <a:rPr lang="en-US" sz="2000" dirty="0">
                <a:sym typeface="Wingdings" pitchFamily="2" charset="2"/>
              </a:rPr>
              <a:t>  </a:t>
            </a:r>
            <a:r>
              <a:rPr lang="en-US" sz="2000" dirty="0">
                <a:solidFill>
                  <a:srgbClr val="FF0000"/>
                </a:solidFill>
                <a:sym typeface="Wingdings" pitchFamily="2" charset="2"/>
              </a:rPr>
              <a:t>Digital Calorimeter</a:t>
            </a:r>
            <a:endParaRPr lang="en-US" sz="2000" dirty="0">
              <a:solidFill>
                <a:srgbClr val="FF0000"/>
              </a:solidFill>
            </a:endParaRPr>
          </a:p>
          <a:p>
            <a:r>
              <a:rPr lang="en-US" sz="2000" dirty="0"/>
              <a:t>  40 layers each ~ 1 x 1 m</a:t>
            </a:r>
            <a:r>
              <a:rPr lang="en-US" sz="2000" baseline="30000" dirty="0"/>
              <a:t>2</a:t>
            </a:r>
            <a:endParaRPr lang="en-US" sz="2000" dirty="0"/>
          </a:p>
          <a:p>
            <a:r>
              <a:rPr lang="en-US" sz="2000" dirty="0"/>
              <a:t>  Each layer with 3 RPCs, each 32 x 96 cm</a:t>
            </a:r>
            <a:r>
              <a:rPr lang="en-US" sz="2000" baseline="30000" dirty="0"/>
              <a:t>2</a:t>
            </a:r>
            <a:r>
              <a:rPr lang="en-US" sz="2000" dirty="0"/>
              <a:t> </a:t>
            </a:r>
          </a:p>
          <a:p>
            <a:r>
              <a:rPr lang="en-US" sz="2000" dirty="0"/>
              <a:t>  ~400,000 readout channels</a:t>
            </a:r>
          </a:p>
          <a:p>
            <a:r>
              <a:rPr lang="en-US" sz="2000" dirty="0"/>
              <a:t>  Layers to be inserted into the existing CALICE </a:t>
            </a:r>
            <a:endParaRPr lang="en-US" sz="2000" dirty="0" smtClean="0"/>
          </a:p>
          <a:p>
            <a:r>
              <a:rPr lang="en-US" sz="2000" dirty="0" smtClean="0"/>
              <a:t>Analog </a:t>
            </a:r>
            <a:r>
              <a:rPr lang="en-US" sz="2000" dirty="0"/>
              <a:t>(scintillator) HCAL </a:t>
            </a:r>
            <a:r>
              <a:rPr lang="en-US" sz="2000" dirty="0" smtClean="0"/>
              <a:t>structure</a:t>
            </a:r>
          </a:p>
          <a:p>
            <a:r>
              <a:rPr lang="en-US" sz="2400" b="1" dirty="0" smtClean="0"/>
              <a:t>Purpose</a:t>
            </a:r>
            <a:endParaRPr lang="en-US" sz="2000" b="1" dirty="0"/>
          </a:p>
          <a:p>
            <a:r>
              <a:rPr lang="en-US" sz="2000" dirty="0"/>
              <a:t>  Validate DHCAL concept</a:t>
            </a:r>
          </a:p>
          <a:p>
            <a:r>
              <a:rPr lang="en-US" sz="2000" dirty="0"/>
              <a:t>  Gain experience running large RPC system</a:t>
            </a:r>
          </a:p>
          <a:p>
            <a:r>
              <a:rPr lang="en-US" sz="2000" dirty="0"/>
              <a:t>  Measure </a:t>
            </a:r>
            <a:r>
              <a:rPr lang="en-US" sz="2000" dirty="0" err="1"/>
              <a:t>hadronic</a:t>
            </a:r>
            <a:r>
              <a:rPr lang="en-US" sz="2000" dirty="0"/>
              <a:t> showers in great detail</a:t>
            </a:r>
          </a:p>
          <a:p>
            <a:r>
              <a:rPr lang="en-US" sz="2000" dirty="0"/>
              <a:t>  Validate </a:t>
            </a:r>
            <a:r>
              <a:rPr lang="en-US" sz="2000" dirty="0" err="1"/>
              <a:t>hadronic</a:t>
            </a:r>
            <a:r>
              <a:rPr lang="en-US" sz="2000" dirty="0"/>
              <a:t> shower </a:t>
            </a:r>
            <a:r>
              <a:rPr lang="en-US" sz="2000" dirty="0" smtClean="0"/>
              <a:t>models</a:t>
            </a:r>
            <a:endParaRPr lang="en-US" sz="2000" dirty="0"/>
          </a:p>
        </p:txBody>
      </p:sp>
      <p:pic>
        <p:nvPicPr>
          <p:cNvPr id="8" name="Picture 5" descr="tmp"/>
          <p:cNvPicPr>
            <a:picLocks noChangeAspect="1" noChangeArrowheads="1"/>
          </p:cNvPicPr>
          <p:nvPr/>
        </p:nvPicPr>
        <p:blipFill>
          <a:blip r:embed="rId2" cstate="screen"/>
          <a:srcRect/>
          <a:stretch>
            <a:fillRect/>
          </a:stretch>
        </p:blipFill>
        <p:spPr bwMode="auto">
          <a:xfrm>
            <a:off x="5214942" y="3090010"/>
            <a:ext cx="3286148" cy="3230333"/>
          </a:xfrm>
          <a:prstGeom prst="rect">
            <a:avLst/>
          </a:prstGeom>
          <a:noFill/>
          <a:ln w="9525">
            <a:noFill/>
            <a:miter lim="800000"/>
            <a:headEnd/>
            <a:tailEnd/>
          </a:ln>
        </p:spPr>
      </p:pic>
      <p:sp>
        <p:nvSpPr>
          <p:cNvPr id="9" name="Title 3"/>
          <p:cNvSpPr txBox="1">
            <a:spLocks/>
          </p:cNvSpPr>
          <p:nvPr/>
        </p:nvSpPr>
        <p:spPr>
          <a:xfrm>
            <a:off x="72594" y="1357298"/>
            <a:ext cx="9000000" cy="830997"/>
          </a:xfrm>
          <a:prstGeom prst="rect">
            <a:avLst/>
          </a:prstGeom>
          <a:solidFill>
            <a:srgbClr val="FFFF00"/>
          </a:solidFill>
        </p:spPr>
        <p:txBody>
          <a:bodyPr vert="horz" lIns="91440" tIns="45720" rIns="91440" bIns="45720" rtlCol="0" anchor="ctr">
            <a:spAutoFit/>
          </a:bodyPr>
          <a:lstStyle/>
          <a:p>
            <a:pPr algn="ctr"/>
            <a:r>
              <a:rPr lang="en-US" sz="2400" dirty="0" smtClean="0">
                <a:solidFill>
                  <a:srgbClr val="FF0000"/>
                </a:solidFill>
                <a:latin typeface="+mj-lt"/>
              </a:rPr>
              <a:t>Tests of a Digital </a:t>
            </a:r>
            <a:r>
              <a:rPr lang="en-US" sz="2400" dirty="0" err="1" smtClean="0">
                <a:solidFill>
                  <a:srgbClr val="FF0000"/>
                </a:solidFill>
                <a:latin typeface="+mj-lt"/>
              </a:rPr>
              <a:t>Hadron</a:t>
            </a:r>
            <a:r>
              <a:rPr lang="en-US" sz="2400" dirty="0" smtClean="0">
                <a:solidFill>
                  <a:srgbClr val="FF0000"/>
                </a:solidFill>
                <a:latin typeface="+mj-lt"/>
              </a:rPr>
              <a:t> Calorimeter</a:t>
            </a:r>
            <a:r>
              <a:rPr kumimoji="0" lang="en-US" sz="2400" b="0" i="0" u="none" strike="noStrike" kern="1200" cap="none" spc="0" normalizeH="0" baseline="0" noProof="0" dirty="0" smtClean="0">
                <a:ln>
                  <a:noFill/>
                </a:ln>
                <a:solidFill>
                  <a:srgbClr val="FF0000"/>
                </a:solidFill>
                <a:effectLst/>
                <a:uLnTx/>
                <a:uFillTx/>
                <a:latin typeface="+mj-lt"/>
                <a:ea typeface="+mj-ea"/>
                <a:cs typeface="+mj-cs"/>
              </a:rPr>
              <a:t/>
            </a:r>
            <a:br>
              <a:rPr kumimoji="0" lang="en-US" sz="2400" b="0" i="0" u="none" strike="noStrike" kern="1200" cap="none" spc="0" normalizeH="0" baseline="0" noProof="0" dirty="0" smtClean="0">
                <a:ln>
                  <a:noFill/>
                </a:ln>
                <a:solidFill>
                  <a:srgbClr val="FF0000"/>
                </a:solidFill>
                <a:effectLst/>
                <a:uLnTx/>
                <a:uFillTx/>
                <a:latin typeface="+mj-lt"/>
                <a:ea typeface="+mj-ea"/>
                <a:cs typeface="+mj-cs"/>
              </a:rPr>
            </a:br>
            <a:r>
              <a:rPr lang="en-US" sz="2400" dirty="0" smtClean="0">
                <a:solidFill>
                  <a:srgbClr val="00B050"/>
                </a:solidFill>
                <a:latin typeface="+mj-lt"/>
              </a:rPr>
              <a:t>Jos</a:t>
            </a:r>
            <a:r>
              <a:rPr lang="en-US" sz="2400" dirty="0" smtClean="0">
                <a:solidFill>
                  <a:srgbClr val="00B050"/>
                </a:solidFill>
                <a:latin typeface="+mj-lt"/>
                <a:cs typeface="Arial" pitchFamily="34" charset="0"/>
              </a:rPr>
              <a:t>é </a:t>
            </a:r>
            <a:r>
              <a:rPr lang="en-US" sz="2400" dirty="0" err="1" smtClean="0">
                <a:solidFill>
                  <a:srgbClr val="00B050"/>
                </a:solidFill>
                <a:latin typeface="+mj-lt"/>
                <a:cs typeface="Arial" pitchFamily="34" charset="0"/>
              </a:rPr>
              <a:t>Repond</a:t>
            </a:r>
            <a:endParaRPr lang="en-US" sz="2400" dirty="0" smtClean="0">
              <a:solidFill>
                <a:srgbClr val="00B050"/>
              </a:solidFill>
              <a:latin typeface="+mj-lt"/>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RPC Readout</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89</a:t>
            </a:fld>
            <a:endParaRPr lang="en-S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9</a:t>
            </a:fld>
            <a:endParaRPr lang="en-SG" dirty="0"/>
          </a:p>
        </p:txBody>
      </p:sp>
      <p:pic>
        <p:nvPicPr>
          <p:cNvPr id="5122" name="Picture 2"/>
          <p:cNvPicPr>
            <a:picLocks noChangeAspect="1" noChangeArrowheads="1"/>
          </p:cNvPicPr>
          <p:nvPr/>
        </p:nvPicPr>
        <p:blipFill>
          <a:blip r:embed="rId2" cstate="screen"/>
          <a:srcRect/>
          <a:stretch>
            <a:fillRect/>
          </a:stretch>
        </p:blipFill>
        <p:spPr bwMode="auto">
          <a:xfrm>
            <a:off x="264641" y="320253"/>
            <a:ext cx="8614719" cy="5641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it-IT" sz="2400" dirty="0" smtClean="0">
                <a:effectLst/>
              </a:rPr>
              <a:t>RPC performance vs Front-End </a:t>
            </a:r>
            <a:br>
              <a:rPr lang="it-IT" sz="2400" dirty="0" smtClean="0">
                <a:effectLst/>
              </a:rPr>
            </a:br>
            <a:r>
              <a:rPr lang="it-IT" sz="2400" dirty="0" smtClean="0">
                <a:solidFill>
                  <a:srgbClr val="00B050"/>
                </a:solidFill>
                <a:effectLst/>
              </a:rPr>
              <a:t>Roberto Cardarelli  </a:t>
            </a:r>
            <a:endParaRPr lang="en-SG" sz="2400"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90</a:t>
            </a:fld>
            <a:endParaRPr lang="en-SG" dirty="0"/>
          </a:p>
        </p:txBody>
      </p:sp>
      <p:sp>
        <p:nvSpPr>
          <p:cNvPr id="7" name="Rectangle 3"/>
          <p:cNvSpPr txBox="1">
            <a:spLocks noChangeArrowheads="1"/>
          </p:cNvSpPr>
          <p:nvPr/>
        </p:nvSpPr>
        <p:spPr>
          <a:xfrm>
            <a:off x="214282" y="1000108"/>
            <a:ext cx="8715436" cy="2214578"/>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smtClean="0">
                <a:ln>
                  <a:noFill/>
                </a:ln>
                <a:solidFill>
                  <a:srgbClr val="0070C0"/>
                </a:solidFill>
                <a:effectLst/>
                <a:uLnTx/>
                <a:uFillTx/>
                <a:latin typeface="+mn-lt"/>
                <a:ea typeface="+mn-ea"/>
                <a:cs typeface="+mn-cs"/>
              </a:rPr>
              <a:t>Streamer :                                    </a:t>
            </a:r>
            <a:r>
              <a:rPr kumimoji="0" lang="it-IT" sz="1600" b="1" i="0" u="none" strike="noStrike" kern="1200" cap="none" spc="0" normalizeH="0" baseline="0" noProof="0" dirty="0" smtClean="0">
                <a:ln>
                  <a:noFill/>
                </a:ln>
                <a:solidFill>
                  <a:srgbClr val="0070C0"/>
                </a:solidFill>
                <a:effectLst/>
                <a:uLnTx/>
                <a:uFillTx/>
                <a:latin typeface="+mn-lt"/>
                <a:ea typeface="+mn-ea"/>
                <a:cs typeface="+mn-cs"/>
              </a:rPr>
              <a:t>discriminator</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smtClean="0">
                <a:ln>
                  <a:noFill/>
                </a:ln>
                <a:solidFill>
                  <a:srgbClr val="0070C0"/>
                </a:solidFill>
                <a:effectLst/>
                <a:uLnTx/>
                <a:uFillTx/>
                <a:latin typeface="+mn-lt"/>
                <a:ea typeface="+mn-ea"/>
                <a:cs typeface="+mn-cs"/>
              </a:rPr>
              <a:t>Saturated multi-avalanche:  </a:t>
            </a:r>
            <a:r>
              <a:rPr kumimoji="0" lang="it-IT" sz="2400" b="0" i="0" u="none" strike="noStrike" kern="1200" cap="none" spc="0" normalizeH="0" noProof="0" dirty="0" smtClean="0">
                <a:ln>
                  <a:noFill/>
                </a:ln>
                <a:solidFill>
                  <a:srgbClr val="0070C0"/>
                </a:solidFill>
                <a:effectLst/>
                <a:uLnTx/>
                <a:uFillTx/>
                <a:latin typeface="+mn-lt"/>
                <a:ea typeface="+mn-ea"/>
                <a:cs typeface="+mn-cs"/>
              </a:rPr>
              <a:t>     </a:t>
            </a:r>
            <a:r>
              <a:rPr kumimoji="0" lang="it-IT" sz="1600" b="1" i="0" u="none" strike="noStrike" kern="1200" cap="none" spc="0" normalizeH="0" baseline="0" noProof="0" dirty="0" smtClean="0">
                <a:ln>
                  <a:noFill/>
                </a:ln>
                <a:solidFill>
                  <a:srgbClr val="0070C0"/>
                </a:solidFill>
                <a:effectLst/>
                <a:uLnTx/>
                <a:uFillTx/>
                <a:latin typeface="+mn-lt"/>
                <a:ea typeface="+mn-ea"/>
                <a:cs typeface="+mn-cs"/>
              </a:rPr>
              <a:t>preamp+discriminator</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smtClean="0">
                <a:ln>
                  <a:noFill/>
                </a:ln>
                <a:solidFill>
                  <a:srgbClr val="0070C0"/>
                </a:solidFill>
                <a:effectLst/>
                <a:uLnTx/>
                <a:uFillTx/>
                <a:latin typeface="+mn-lt"/>
                <a:ea typeface="+mn-ea"/>
                <a:cs typeface="+mn-cs"/>
              </a:rPr>
              <a:t>Saturated avalanche:                  </a:t>
            </a:r>
            <a:r>
              <a:rPr kumimoji="0" lang="it-IT" sz="1600" b="1" i="0" u="none" strike="noStrike" kern="1200" cap="none" spc="0" normalizeH="0" baseline="0" noProof="0" dirty="0" smtClean="0">
                <a:ln>
                  <a:noFill/>
                </a:ln>
                <a:solidFill>
                  <a:srgbClr val="0070C0"/>
                </a:solidFill>
                <a:effectLst/>
                <a:uLnTx/>
                <a:uFillTx/>
                <a:latin typeface="+mn-lt"/>
                <a:ea typeface="+mn-ea"/>
                <a:cs typeface="+mn-cs"/>
              </a:rPr>
              <a:t>preamp (</a:t>
            </a:r>
            <a:r>
              <a:rPr kumimoji="0" lang="it-IT" sz="1200" b="1" i="0" u="none" strike="noStrike" kern="1200" cap="none" spc="0" normalizeH="0" baseline="0" noProof="0" dirty="0" smtClean="0">
                <a:ln>
                  <a:noFill/>
                </a:ln>
                <a:solidFill>
                  <a:srgbClr val="0070C0"/>
                </a:solidFill>
                <a:effectLst/>
                <a:uLnTx/>
                <a:uFillTx/>
                <a:latin typeface="+mn-lt"/>
                <a:ea typeface="+mn-ea"/>
                <a:cs typeface="+mn-cs"/>
              </a:rPr>
              <a:t>high</a:t>
            </a:r>
            <a:r>
              <a:rPr kumimoji="0" lang="it-IT" sz="1600" b="1" i="0" u="none" strike="noStrike" kern="1200" cap="none" spc="0" normalizeH="0" baseline="0" noProof="0" dirty="0" smtClean="0">
                <a:ln>
                  <a:noFill/>
                </a:ln>
                <a:solidFill>
                  <a:srgbClr val="0070C0"/>
                </a:solidFill>
                <a:effectLst/>
                <a:uLnTx/>
                <a:uFillTx/>
                <a:latin typeface="+mn-lt"/>
                <a:ea typeface="+mn-ea"/>
                <a:cs typeface="+mn-cs"/>
              </a:rPr>
              <a:t> </a:t>
            </a:r>
            <a:r>
              <a:rPr kumimoji="0" lang="it-IT" sz="1200" b="1" i="0" u="none" strike="noStrike" kern="1200" cap="none" spc="0" normalizeH="0" baseline="0" noProof="0" dirty="0" smtClean="0">
                <a:ln>
                  <a:noFill/>
                </a:ln>
                <a:solidFill>
                  <a:srgbClr val="0070C0"/>
                </a:solidFill>
                <a:effectLst/>
                <a:uLnTx/>
                <a:uFillTx/>
                <a:latin typeface="+mn-lt"/>
                <a:ea typeface="+mn-ea"/>
                <a:cs typeface="+mn-cs"/>
              </a:rPr>
              <a:t>amplification and bandwidth</a:t>
            </a:r>
            <a:r>
              <a:rPr kumimoji="0" lang="it-IT" sz="1600" b="1" i="0" u="none" strike="noStrike" kern="1200" cap="none" spc="0" normalizeH="0" baseline="0" noProof="0" dirty="0" smtClean="0">
                <a:ln>
                  <a:noFill/>
                </a:ln>
                <a:solidFill>
                  <a:srgbClr val="0070C0"/>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it-IT" sz="1600" b="1" i="0" u="none" strike="noStrike" kern="1200" cap="none" spc="0" normalizeH="0" baseline="0" noProof="0" dirty="0" smtClean="0">
                <a:ln>
                  <a:noFill/>
                </a:ln>
                <a:solidFill>
                  <a:srgbClr val="0070C0"/>
                </a:solidFill>
                <a:effectLst/>
                <a:uLnTx/>
                <a:uFillTx/>
                <a:latin typeface="+mn-lt"/>
                <a:ea typeface="+mn-ea"/>
                <a:cs typeface="+mn-cs"/>
              </a:rPr>
              <a:t>                                                                                        </a:t>
            </a:r>
            <a:r>
              <a:rPr kumimoji="0" lang="it-IT" sz="1600" b="0" i="0" u="none" strike="noStrike" kern="1200" cap="none" spc="0" normalizeH="0" baseline="0" noProof="0" dirty="0" smtClean="0">
                <a:ln>
                  <a:noFill/>
                </a:ln>
                <a:solidFill>
                  <a:srgbClr val="0070C0"/>
                </a:solidFill>
                <a:effectLst/>
                <a:uLnTx/>
                <a:uFillTx/>
                <a:latin typeface="+mn-lt"/>
                <a:ea typeface="+mn-ea"/>
                <a:cs typeface="+mn-cs"/>
              </a:rPr>
              <a:t>+ </a:t>
            </a:r>
            <a:r>
              <a:rPr kumimoji="0" lang="it-IT" sz="1600" b="1" i="0" u="none" strike="noStrike" kern="1200" cap="none" spc="0" normalizeH="0" baseline="0" noProof="0" dirty="0" smtClean="0">
                <a:ln>
                  <a:noFill/>
                </a:ln>
                <a:solidFill>
                  <a:srgbClr val="0070C0"/>
                </a:solidFill>
                <a:effectLst/>
                <a:uLnTx/>
                <a:uFillTx/>
                <a:latin typeface="+mn-lt"/>
                <a:ea typeface="+mn-ea"/>
                <a:cs typeface="+mn-cs"/>
              </a:rPr>
              <a:t>discriminator</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it-IT" sz="2400" b="1" i="0" u="none" strike="noStrike" kern="1200" cap="none" spc="0" normalizeH="0" baseline="0" noProof="0" dirty="0" smtClean="0">
                <a:ln>
                  <a:noFill/>
                </a:ln>
                <a:solidFill>
                  <a:srgbClr val="FF3300"/>
                </a:solidFill>
                <a:effectLst/>
                <a:uLnTx/>
                <a:uFillTx/>
                <a:latin typeface="+mn-lt"/>
                <a:ea typeface="+mn-ea"/>
                <a:cs typeface="+mn-cs"/>
              </a:rPr>
              <a:t>If the gas mixture and the gap of the RPC chamber are set,  the front-end performance sets the working mode of the RPC</a:t>
            </a:r>
            <a:endParaRPr kumimoji="0" lang="it-IT" sz="2400" b="1" i="0" u="none" strike="noStrike" kern="1200" cap="none" spc="0" normalizeH="0" baseline="0" noProof="0" dirty="0">
              <a:ln>
                <a:noFill/>
              </a:ln>
              <a:solidFill>
                <a:srgbClr val="FF3300"/>
              </a:solidFill>
              <a:effectLst/>
              <a:uLnTx/>
              <a:uFillTx/>
              <a:latin typeface="+mn-lt"/>
              <a:ea typeface="+mn-ea"/>
              <a:cs typeface="+mn-cs"/>
            </a:endParaRPr>
          </a:p>
        </p:txBody>
      </p:sp>
      <p:grpSp>
        <p:nvGrpSpPr>
          <p:cNvPr id="18" name="Group 17"/>
          <p:cNvGrpSpPr/>
          <p:nvPr/>
        </p:nvGrpSpPr>
        <p:grpSpPr>
          <a:xfrm>
            <a:off x="182560" y="3286124"/>
            <a:ext cx="4746630" cy="2917822"/>
            <a:chOff x="539750" y="2060575"/>
            <a:chExt cx="7772400" cy="4572000"/>
          </a:xfrm>
        </p:grpSpPr>
        <p:sp>
          <p:nvSpPr>
            <p:cNvPr id="9" name="Oval 22"/>
            <p:cNvSpPr>
              <a:spLocks noChangeArrowheads="1"/>
            </p:cNvSpPr>
            <p:nvPr/>
          </p:nvSpPr>
          <p:spPr bwMode="auto">
            <a:xfrm>
              <a:off x="6096000" y="2819400"/>
              <a:ext cx="1447800" cy="1371600"/>
            </a:xfrm>
            <a:prstGeom prst="ellipse">
              <a:avLst/>
            </a:prstGeom>
            <a:solidFill>
              <a:schemeClr val="accent1"/>
            </a:solidFill>
            <a:ln w="9525">
              <a:solidFill>
                <a:schemeClr val="tx1"/>
              </a:solidFill>
              <a:round/>
              <a:headEnd/>
              <a:tailEnd/>
            </a:ln>
            <a:effectLst/>
          </p:spPr>
          <p:txBody>
            <a:bodyPr wrap="none" anchor="ctr"/>
            <a:lstStyle/>
            <a:p>
              <a:endParaRPr lang="en-SG"/>
            </a:p>
          </p:txBody>
        </p:sp>
        <p:pic>
          <p:nvPicPr>
            <p:cNvPr id="10" name="Picture 4"/>
            <p:cNvPicPr>
              <a:picLocks noChangeAspect="1" noChangeArrowheads="1"/>
            </p:cNvPicPr>
            <p:nvPr/>
          </p:nvPicPr>
          <p:blipFill>
            <a:blip r:embed="rId2" cstate="screen"/>
            <a:srcRect/>
            <a:stretch>
              <a:fillRect/>
            </a:stretch>
          </p:blipFill>
          <p:spPr>
            <a:xfrm>
              <a:off x="539750" y="2060575"/>
              <a:ext cx="7772400" cy="4572000"/>
            </a:xfrm>
            <a:prstGeom prst="rect">
              <a:avLst/>
            </a:prstGeom>
            <a:noFill/>
            <a:ln/>
          </p:spPr>
        </p:pic>
        <p:sp>
          <p:nvSpPr>
            <p:cNvPr id="11" name="Text Box 8"/>
            <p:cNvSpPr txBox="1">
              <a:spLocks noChangeArrowheads="1"/>
            </p:cNvSpPr>
            <p:nvPr/>
          </p:nvSpPr>
          <p:spPr bwMode="auto">
            <a:xfrm>
              <a:off x="2276475" y="2482850"/>
              <a:ext cx="1231900" cy="457200"/>
            </a:xfrm>
            <a:prstGeom prst="rect">
              <a:avLst/>
            </a:prstGeom>
            <a:noFill/>
            <a:ln w="9525">
              <a:noFill/>
              <a:miter lim="800000"/>
              <a:headEnd/>
              <a:tailEnd/>
            </a:ln>
            <a:effectLst/>
          </p:spPr>
          <p:txBody>
            <a:bodyPr wrap="none">
              <a:spAutoFit/>
            </a:bodyPr>
            <a:lstStyle/>
            <a:p>
              <a:r>
                <a:rPr lang="it-IT">
                  <a:solidFill>
                    <a:srgbClr val="FF3300"/>
                  </a:solidFill>
                </a:rPr>
                <a:t>streamer</a:t>
              </a:r>
            </a:p>
          </p:txBody>
        </p:sp>
        <p:sp>
          <p:nvSpPr>
            <p:cNvPr id="12" name="Text Box 9"/>
            <p:cNvSpPr txBox="1">
              <a:spLocks noChangeArrowheads="1"/>
            </p:cNvSpPr>
            <p:nvPr/>
          </p:nvSpPr>
          <p:spPr bwMode="auto">
            <a:xfrm>
              <a:off x="2047875" y="4006850"/>
              <a:ext cx="3368675" cy="457200"/>
            </a:xfrm>
            <a:prstGeom prst="rect">
              <a:avLst/>
            </a:prstGeom>
            <a:noFill/>
            <a:ln w="9525">
              <a:noFill/>
              <a:miter lim="800000"/>
              <a:headEnd/>
              <a:tailEnd/>
            </a:ln>
            <a:effectLst/>
          </p:spPr>
          <p:txBody>
            <a:bodyPr wrap="none">
              <a:spAutoFit/>
            </a:bodyPr>
            <a:lstStyle/>
            <a:p>
              <a:r>
                <a:rPr lang="it-IT" dirty="0">
                  <a:solidFill>
                    <a:schemeClr val="accent1"/>
                  </a:solidFill>
                </a:rPr>
                <a:t>Saturated multi-avalanche</a:t>
              </a:r>
            </a:p>
          </p:txBody>
        </p:sp>
        <p:sp>
          <p:nvSpPr>
            <p:cNvPr id="13" name="Text Box 10"/>
            <p:cNvSpPr txBox="1">
              <a:spLocks noChangeArrowheads="1"/>
            </p:cNvSpPr>
            <p:nvPr/>
          </p:nvSpPr>
          <p:spPr bwMode="auto">
            <a:xfrm>
              <a:off x="1987550" y="5184775"/>
              <a:ext cx="2625725" cy="457200"/>
            </a:xfrm>
            <a:prstGeom prst="rect">
              <a:avLst/>
            </a:prstGeom>
            <a:noFill/>
            <a:ln w="9525">
              <a:noFill/>
              <a:miter lim="800000"/>
              <a:headEnd/>
              <a:tailEnd/>
            </a:ln>
            <a:effectLst/>
          </p:spPr>
          <p:txBody>
            <a:bodyPr wrap="none">
              <a:spAutoFit/>
            </a:bodyPr>
            <a:lstStyle/>
            <a:p>
              <a:r>
                <a:rPr lang="it-IT">
                  <a:solidFill>
                    <a:srgbClr val="33CCFF"/>
                  </a:solidFill>
                </a:rPr>
                <a:t>Saturated avalanche</a:t>
              </a:r>
            </a:p>
          </p:txBody>
        </p:sp>
        <p:sp>
          <p:nvSpPr>
            <p:cNvPr id="14" name="Line 11"/>
            <p:cNvSpPr>
              <a:spLocks noChangeShapeType="1"/>
            </p:cNvSpPr>
            <p:nvPr/>
          </p:nvSpPr>
          <p:spPr bwMode="auto">
            <a:xfrm>
              <a:off x="1301750" y="5718175"/>
              <a:ext cx="0" cy="0"/>
            </a:xfrm>
            <a:prstGeom prst="line">
              <a:avLst/>
            </a:prstGeom>
            <a:noFill/>
            <a:ln w="9525">
              <a:solidFill>
                <a:schemeClr val="tx1"/>
              </a:solidFill>
              <a:round/>
              <a:headEnd/>
              <a:tailEnd/>
            </a:ln>
            <a:effectLst/>
          </p:spPr>
          <p:txBody>
            <a:bodyPr/>
            <a:lstStyle/>
            <a:p>
              <a:endParaRPr lang="en-SG"/>
            </a:p>
          </p:txBody>
        </p:sp>
        <p:sp>
          <p:nvSpPr>
            <p:cNvPr id="15" name="Line 13"/>
            <p:cNvSpPr>
              <a:spLocks noChangeShapeType="1"/>
            </p:cNvSpPr>
            <p:nvPr/>
          </p:nvSpPr>
          <p:spPr bwMode="auto">
            <a:xfrm>
              <a:off x="1301750" y="5718175"/>
              <a:ext cx="0" cy="228600"/>
            </a:xfrm>
            <a:prstGeom prst="line">
              <a:avLst/>
            </a:prstGeom>
            <a:noFill/>
            <a:ln w="57150">
              <a:solidFill>
                <a:srgbClr val="33CCFF"/>
              </a:solidFill>
              <a:round/>
              <a:headEnd/>
              <a:tailEnd/>
            </a:ln>
            <a:effectLst/>
          </p:spPr>
          <p:txBody>
            <a:bodyPr/>
            <a:lstStyle/>
            <a:p>
              <a:endParaRPr lang="en-SG"/>
            </a:p>
          </p:txBody>
        </p:sp>
        <p:sp>
          <p:nvSpPr>
            <p:cNvPr id="16" name="Line 14"/>
            <p:cNvSpPr>
              <a:spLocks noChangeShapeType="1"/>
            </p:cNvSpPr>
            <p:nvPr/>
          </p:nvSpPr>
          <p:spPr bwMode="auto">
            <a:xfrm>
              <a:off x="1301750" y="4041775"/>
              <a:ext cx="0" cy="990600"/>
            </a:xfrm>
            <a:prstGeom prst="line">
              <a:avLst/>
            </a:prstGeom>
            <a:noFill/>
            <a:ln w="57150">
              <a:solidFill>
                <a:schemeClr val="accent1"/>
              </a:solidFill>
              <a:round/>
              <a:headEnd/>
              <a:tailEnd/>
            </a:ln>
            <a:effectLst/>
          </p:spPr>
          <p:txBody>
            <a:bodyPr/>
            <a:lstStyle/>
            <a:p>
              <a:endParaRPr lang="en-SG"/>
            </a:p>
          </p:txBody>
        </p:sp>
        <p:sp>
          <p:nvSpPr>
            <p:cNvPr id="17" name="Line 16"/>
            <p:cNvSpPr>
              <a:spLocks noChangeShapeType="1"/>
            </p:cNvSpPr>
            <p:nvPr/>
          </p:nvSpPr>
          <p:spPr bwMode="auto">
            <a:xfrm flipV="1">
              <a:off x="1301750" y="2517775"/>
              <a:ext cx="0" cy="457200"/>
            </a:xfrm>
            <a:prstGeom prst="line">
              <a:avLst/>
            </a:prstGeom>
            <a:noFill/>
            <a:ln w="57150">
              <a:solidFill>
                <a:srgbClr val="FF3300"/>
              </a:solidFill>
              <a:round/>
              <a:headEnd/>
              <a:tailEnd type="triangle" w="med" len="med"/>
            </a:ln>
            <a:effectLst/>
          </p:spPr>
          <p:txBody>
            <a:bodyPr/>
            <a:lstStyle/>
            <a:p>
              <a:endParaRPr lang="en-SG"/>
            </a:p>
          </p:txBody>
        </p:sp>
      </p:grpSp>
      <p:sp>
        <p:nvSpPr>
          <p:cNvPr id="19" name="Rectangle 3"/>
          <p:cNvSpPr txBox="1">
            <a:spLocks noChangeArrowheads="1"/>
          </p:cNvSpPr>
          <p:nvPr/>
        </p:nvSpPr>
        <p:spPr>
          <a:xfrm>
            <a:off x="5072066" y="3214686"/>
            <a:ext cx="4000496" cy="300039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Sensitivity                           2 mV/</a:t>
            </a: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fC</a:t>
            </a:r>
            <a:endParaRPr kumimoji="0" lang="en-US" sz="1200" b="0"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Noise                                   2 </a:t>
            </a: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fC</a:t>
            </a:r>
            <a:r>
              <a:rPr kumimoji="0" lang="en-US" sz="1200" b="0" i="0" u="none" strike="noStrike" kern="1200" cap="none" spc="0" normalizeH="0" baseline="0" noProof="0" dirty="0" smtClean="0">
                <a:ln>
                  <a:noFill/>
                </a:ln>
                <a:solidFill>
                  <a:srgbClr val="0070C0"/>
                </a:solidFill>
                <a:effectLst/>
                <a:uLnTx/>
                <a:uFillTx/>
                <a:latin typeface="+mn-lt"/>
                <a:ea typeface="+mn-ea"/>
                <a:cs typeface="+mn-cs"/>
              </a:rPr>
              <a:t>  RMS</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Latch capability                  100 </a:t>
            </a: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pS</a:t>
            </a:r>
            <a:endParaRPr kumimoji="0" lang="en-US" sz="1200" b="0"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B.W.                                   50 MHz</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Power consumption            6 </a:t>
            </a: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mW</a:t>
            </a:r>
            <a:endParaRPr kumimoji="0" lang="en-US" sz="1200" b="0"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V</a:t>
            </a:r>
            <a:r>
              <a:rPr kumimoji="0" lang="en-US" sz="1200" b="0" i="0" u="none" strike="noStrike" kern="1200" cap="none" spc="0" normalizeH="0" baseline="-25000" noProof="0" dirty="0" err="1" smtClean="0">
                <a:ln>
                  <a:noFill/>
                </a:ln>
                <a:solidFill>
                  <a:srgbClr val="0070C0"/>
                </a:solidFill>
                <a:effectLst/>
                <a:uLnTx/>
                <a:uFillTx/>
                <a:latin typeface="+mn-lt"/>
                <a:ea typeface="+mn-ea"/>
                <a:cs typeface="+mn-cs"/>
              </a:rPr>
              <a:t>th</a:t>
            </a:r>
            <a:r>
              <a:rPr kumimoji="0" lang="en-US" sz="1200" b="0" i="0" u="none" strike="noStrike" kern="1200" cap="none" spc="0" normalizeH="0" baseline="0" noProof="0" dirty="0" smtClean="0">
                <a:ln>
                  <a:noFill/>
                </a:ln>
                <a:solidFill>
                  <a:srgbClr val="0070C0"/>
                </a:solidFill>
                <a:effectLst/>
                <a:uLnTx/>
                <a:uFillTx/>
                <a:latin typeface="+mn-lt"/>
                <a:ea typeface="+mn-ea"/>
                <a:cs typeface="+mn-cs"/>
              </a:rPr>
              <a:t>                                     &gt; 15 mV</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Q</a:t>
            </a:r>
            <a:r>
              <a:rPr kumimoji="0" lang="en-US" sz="1200" b="0" i="0" u="none" strike="noStrike" kern="1200" cap="none" spc="0" normalizeH="0" baseline="-25000" noProof="0" dirty="0" err="1" smtClean="0">
                <a:ln>
                  <a:noFill/>
                </a:ln>
                <a:solidFill>
                  <a:srgbClr val="0070C0"/>
                </a:solidFill>
                <a:effectLst/>
                <a:uLnTx/>
                <a:uFillTx/>
                <a:latin typeface="+mn-lt"/>
                <a:ea typeface="+mn-ea"/>
                <a:cs typeface="+mn-cs"/>
              </a:rPr>
              <a:t>th</a:t>
            </a:r>
            <a:r>
              <a:rPr kumimoji="0" lang="en-US" sz="1200" b="0" i="0" u="none" strike="noStrike" kern="1200" cap="none" spc="0" normalizeH="0" baseline="0" noProof="0" dirty="0" smtClean="0">
                <a:ln>
                  <a:noFill/>
                </a:ln>
                <a:solidFill>
                  <a:srgbClr val="0070C0"/>
                </a:solidFill>
                <a:effectLst/>
                <a:uLnTx/>
                <a:uFillTx/>
                <a:latin typeface="+mn-lt"/>
                <a:ea typeface="+mn-ea"/>
                <a:cs typeface="+mn-cs"/>
              </a:rPr>
              <a:t>                                     &gt; 6 </a:t>
            </a:r>
            <a:r>
              <a:rPr kumimoji="0" lang="en-US" sz="1200" b="0" i="0" u="none" strike="noStrike" kern="1200" cap="none" spc="0" normalizeH="0" baseline="0" noProof="0" dirty="0" err="1" smtClean="0">
                <a:ln>
                  <a:noFill/>
                </a:ln>
                <a:solidFill>
                  <a:srgbClr val="0070C0"/>
                </a:solidFill>
                <a:effectLst/>
                <a:uLnTx/>
                <a:uFillTx/>
                <a:latin typeface="+mn-lt"/>
                <a:ea typeface="+mn-ea"/>
                <a:cs typeface="+mn-cs"/>
              </a:rPr>
              <a:t>fC</a:t>
            </a:r>
            <a:endParaRPr kumimoji="0" lang="en-US" sz="1200" b="0"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r>
              <a:rPr kumimoji="0" lang="en-US" sz="1200" b="0" i="0" u="none" strike="noStrike" kern="1200" cap="none" spc="0" normalizeH="0" baseline="0" noProof="0" dirty="0" smtClean="0">
                <a:ln>
                  <a:noFill/>
                </a:ln>
                <a:solidFill>
                  <a:srgbClr val="0070C0"/>
                </a:solidFill>
                <a:effectLst/>
                <a:uLnTx/>
                <a:uFillTx/>
                <a:latin typeface="+mn-lt"/>
                <a:ea typeface="+mn-ea"/>
                <a:cs typeface="+mn-cs"/>
              </a:rPr>
              <a:t>Tunable input impedance from a few Ohm to  100 Ohm (maximum)</a:t>
            </a:r>
          </a:p>
          <a:p>
            <a:pPr marL="342900" marR="0" lvl="0" indent="-342900" algn="l" defTabSz="914400" rtl="0" eaLnBrk="1" fontAlgn="auto" latinLnBrk="0" hangingPunct="1">
              <a:lnSpc>
                <a:spcPct val="90000"/>
              </a:lnSpc>
              <a:spcBef>
                <a:spcPct val="20000"/>
              </a:spcBef>
              <a:spcAft>
                <a:spcPts val="0"/>
              </a:spcAft>
              <a:buClrTx/>
              <a:buSzTx/>
              <a:tabLst/>
              <a:defRPr/>
            </a:pPr>
            <a:endParaRPr kumimoji="0" lang="en-US" sz="1200" b="0" i="0" u="none" strike="noStrike" kern="1200" cap="none" spc="0" normalizeH="0" baseline="0" noProof="0" dirty="0" smtClean="0">
              <a:ln>
                <a:noFill/>
              </a:ln>
              <a:solidFill>
                <a:srgbClr val="0070C0"/>
              </a:solidFill>
              <a:effectLst/>
              <a:uLnTx/>
              <a:uFillTx/>
              <a:latin typeface="+mn-lt"/>
              <a:ea typeface="+mn-ea"/>
              <a:cs typeface="+mn-cs"/>
            </a:endParaRPr>
          </a:p>
          <a:p>
            <a:pPr>
              <a:lnSpc>
                <a:spcPct val="80000"/>
              </a:lnSpc>
              <a:buFont typeface="Wingdings" pitchFamily="2" charset="2"/>
              <a:buChar char="v"/>
            </a:pPr>
            <a:r>
              <a:rPr lang="en-US" sz="1200" dirty="0" smtClean="0">
                <a:solidFill>
                  <a:srgbClr val="0070C0"/>
                </a:solidFill>
              </a:rPr>
              <a:t>      The charge threshold is about a factor 10   lower with respect to the present ATLAS Front-End.</a:t>
            </a:r>
          </a:p>
          <a:p>
            <a:pPr>
              <a:lnSpc>
                <a:spcPct val="80000"/>
              </a:lnSpc>
            </a:pPr>
            <a:endParaRPr lang="en-US" sz="1200" dirty="0" smtClean="0">
              <a:solidFill>
                <a:srgbClr val="0070C0"/>
              </a:solidFill>
            </a:endParaRPr>
          </a:p>
          <a:p>
            <a:pPr>
              <a:lnSpc>
                <a:spcPct val="80000"/>
              </a:lnSpc>
              <a:buFont typeface="Wingdings" pitchFamily="2" charset="2"/>
              <a:buChar char="v"/>
            </a:pPr>
            <a:r>
              <a:rPr lang="en-US" sz="1200" dirty="0" smtClean="0">
                <a:solidFill>
                  <a:srgbClr val="0070C0"/>
                </a:solidFill>
              </a:rPr>
              <a:t>The rate capability has been increased accordingly.</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endParaRPr kumimoji="0" lang="en-US" sz="1200" b="0" i="0" u="none" strike="noStrike" kern="1200" cap="none" spc="0" normalizeH="0" baseline="0" noProof="0" dirty="0" smtClean="0">
              <a:ln>
                <a:noFill/>
              </a:ln>
              <a:solidFill>
                <a:srgbClr val="0070C0"/>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v"/>
              <a:tabLst/>
              <a:defRPr/>
            </a:pPr>
            <a:endParaRPr kumimoji="0" lang="it-IT" sz="1200" b="0" i="0" u="none" strike="noStrike" kern="1200" cap="none" spc="0" normalizeH="0" baseline="0" noProof="0" dirty="0">
              <a:ln>
                <a:noFill/>
              </a:ln>
              <a:solidFill>
                <a:srgbClr val="0070C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000" y="71414"/>
            <a:ext cx="9000000" cy="830997"/>
          </a:xfrm>
          <a:solidFill>
            <a:srgbClr val="FFFF00"/>
          </a:solidFill>
        </p:spPr>
        <p:txBody>
          <a:bodyPr/>
          <a:lstStyle/>
          <a:p>
            <a:r>
              <a:rPr lang="en-SG" sz="2400" dirty="0" smtClean="0">
                <a:effectLst/>
              </a:rPr>
              <a:t>The Multipurpose Trigger Readout Board (TRB)</a:t>
            </a:r>
            <a:br>
              <a:rPr lang="en-SG" sz="2400" dirty="0" smtClean="0">
                <a:effectLst/>
              </a:rPr>
            </a:br>
            <a:r>
              <a:rPr lang="en-SG" sz="2400" dirty="0" err="1" smtClean="0">
                <a:solidFill>
                  <a:srgbClr val="00B050"/>
                </a:solidFill>
                <a:effectLst/>
              </a:rPr>
              <a:t>Marek</a:t>
            </a:r>
            <a:r>
              <a:rPr lang="en-SG" sz="2400" dirty="0" smtClean="0">
                <a:solidFill>
                  <a:srgbClr val="00B050"/>
                </a:solidFill>
                <a:effectLst/>
              </a:rPr>
              <a:t> </a:t>
            </a:r>
            <a:r>
              <a:rPr lang="en-SG" sz="2400" dirty="0" err="1" smtClean="0">
                <a:solidFill>
                  <a:srgbClr val="00B050"/>
                </a:solidFill>
                <a:effectLst/>
              </a:rPr>
              <a:t>Palka</a:t>
            </a:r>
            <a:endParaRPr lang="en-SG" sz="2400" dirty="0">
              <a:solidFill>
                <a:srgbClr val="00B050"/>
              </a:solidFill>
              <a:effectLst/>
            </a:endParaRPr>
          </a:p>
        </p:txBody>
      </p:sp>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91</a:t>
            </a:fld>
            <a:endParaRPr lang="en-SG" dirty="0"/>
          </a:p>
        </p:txBody>
      </p:sp>
      <p:pic>
        <p:nvPicPr>
          <p:cNvPr id="90114" name="Picture 2"/>
          <p:cNvPicPr>
            <a:picLocks noChangeAspect="1" noChangeArrowheads="1"/>
          </p:cNvPicPr>
          <p:nvPr/>
        </p:nvPicPr>
        <p:blipFill>
          <a:blip r:embed="rId2" cstate="screen"/>
          <a:srcRect/>
          <a:stretch>
            <a:fillRect/>
          </a:stretch>
        </p:blipFill>
        <p:spPr bwMode="auto">
          <a:xfrm>
            <a:off x="228600" y="1077524"/>
            <a:ext cx="8686800" cy="5137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92</a:t>
            </a:fld>
            <a:endParaRPr lang="en-SG" dirty="0"/>
          </a:p>
        </p:txBody>
      </p:sp>
      <p:pic>
        <p:nvPicPr>
          <p:cNvPr id="91138" name="Picture 2"/>
          <p:cNvPicPr>
            <a:picLocks noChangeAspect="1" noChangeArrowheads="1"/>
          </p:cNvPicPr>
          <p:nvPr/>
        </p:nvPicPr>
        <p:blipFill>
          <a:blip r:embed="rId2" cstate="screen"/>
          <a:srcRect b="3320"/>
          <a:stretch>
            <a:fillRect/>
          </a:stretch>
        </p:blipFill>
        <p:spPr bwMode="auto">
          <a:xfrm>
            <a:off x="228600" y="66697"/>
            <a:ext cx="8686800" cy="6289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 systems for </a:t>
            </a:r>
            <a:br>
              <a:rPr lang="en-US" dirty="0" smtClean="0"/>
            </a:br>
            <a:r>
              <a:rPr lang="en-US" dirty="0" smtClean="0"/>
              <a:t>RPC detector systems</a:t>
            </a:r>
            <a:endParaRPr lang="en-SG" dirty="0"/>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93</a:t>
            </a:fld>
            <a:endParaRPr lang="en-SG"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85531"/>
            <a:ext cx="9000000" cy="1200329"/>
          </a:xfrm>
          <a:solidFill>
            <a:srgbClr val="FFFF00"/>
          </a:solidFill>
        </p:spPr>
        <p:txBody>
          <a:bodyPr/>
          <a:lstStyle/>
          <a:p>
            <a:r>
              <a:rPr lang="en-IN" sz="2400" dirty="0" smtClean="0">
                <a:effectLst/>
                <a:cs typeface="Times New Roman" pitchFamily="18" charset="0"/>
              </a:rPr>
              <a:t>Performance of the Prototype Gas Recirculation System with built-in RGA for INO RPC system</a:t>
            </a:r>
            <a:r>
              <a:rPr lang="en-IN" sz="2400" dirty="0" smtClean="0">
                <a:solidFill>
                  <a:schemeClr val="accent2"/>
                </a:solidFill>
                <a:effectLst/>
                <a:cs typeface="Times New Roman" pitchFamily="18" charset="0"/>
              </a:rPr>
              <a:t/>
            </a:r>
            <a:br>
              <a:rPr lang="en-IN" sz="2400" dirty="0" smtClean="0">
                <a:solidFill>
                  <a:schemeClr val="accent2"/>
                </a:solidFill>
                <a:effectLst/>
                <a:cs typeface="Times New Roman" pitchFamily="18" charset="0"/>
              </a:rPr>
            </a:br>
            <a:r>
              <a:rPr lang="en-IN" sz="2400" dirty="0" smtClean="0">
                <a:solidFill>
                  <a:srgbClr val="00B050"/>
                </a:solidFill>
                <a:effectLst/>
                <a:cs typeface="Times New Roman" pitchFamily="18" charset="0"/>
              </a:rPr>
              <a:t>S.D.Kalmani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94</a:t>
            </a:fld>
            <a:endParaRPr lang="en-SG" dirty="0"/>
          </a:p>
        </p:txBody>
      </p:sp>
      <p:pic>
        <p:nvPicPr>
          <p:cNvPr id="6" name="Picture 2"/>
          <p:cNvPicPr>
            <a:picLocks noChangeAspect="1" noChangeArrowheads="1"/>
          </p:cNvPicPr>
          <p:nvPr/>
        </p:nvPicPr>
        <p:blipFill>
          <a:blip r:embed="rId2" cstate="screen"/>
          <a:srcRect/>
          <a:stretch>
            <a:fillRect/>
          </a:stretch>
        </p:blipFill>
        <p:spPr bwMode="auto">
          <a:xfrm>
            <a:off x="142844" y="1643049"/>
            <a:ext cx="4784255" cy="4680000"/>
          </a:xfrm>
          <a:prstGeom prst="rect">
            <a:avLst/>
          </a:prstGeom>
          <a:noFill/>
          <a:ln w="9525">
            <a:noFill/>
            <a:miter lim="800000"/>
            <a:headEnd/>
            <a:tailEnd/>
          </a:ln>
        </p:spPr>
      </p:pic>
      <p:pic>
        <p:nvPicPr>
          <p:cNvPr id="7" name="Picture 2"/>
          <p:cNvPicPr>
            <a:picLocks noChangeAspect="1" noChangeArrowheads="1"/>
          </p:cNvPicPr>
          <p:nvPr/>
        </p:nvPicPr>
        <p:blipFill>
          <a:blip r:embed="rId3" cstate="screen"/>
          <a:srcRect/>
          <a:stretch>
            <a:fillRect/>
          </a:stretch>
        </p:blipFill>
        <p:spPr bwMode="auto">
          <a:xfrm>
            <a:off x="4978541" y="1643050"/>
            <a:ext cx="3808301" cy="46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B.Satyanarayana                               HEP Seminar                               8th March 2010                              A summary of RPC2010</a:t>
            </a:r>
            <a:endParaRPr lang="en-SG" dirty="0"/>
          </a:p>
        </p:txBody>
      </p:sp>
      <p:sp>
        <p:nvSpPr>
          <p:cNvPr id="3" name="Slide Number Placeholder 2"/>
          <p:cNvSpPr>
            <a:spLocks noGrp="1"/>
          </p:cNvSpPr>
          <p:nvPr>
            <p:ph type="sldNum" sz="quarter" idx="12"/>
          </p:nvPr>
        </p:nvSpPr>
        <p:spPr/>
        <p:txBody>
          <a:bodyPr/>
          <a:lstStyle/>
          <a:p>
            <a:fld id="{2745F5A5-EAD5-4510-BAE8-7497A43920D5}" type="slidenum">
              <a:rPr lang="en-SG" smtClean="0"/>
              <a:pPr/>
              <a:t>95</a:t>
            </a:fld>
            <a:endParaRPr lang="en-SG" dirty="0"/>
          </a:p>
        </p:txBody>
      </p:sp>
      <p:pic>
        <p:nvPicPr>
          <p:cNvPr id="4" name="Picture 2" descr="DSCN6877"/>
          <p:cNvPicPr>
            <a:picLocks noChangeAspect="1" noChangeArrowheads="1"/>
          </p:cNvPicPr>
          <p:nvPr/>
        </p:nvPicPr>
        <p:blipFill>
          <a:blip r:embed="rId2" cstate="screen">
            <a:lum bright="46000" contrast="20000"/>
          </a:blip>
          <a:srcRect/>
          <a:stretch>
            <a:fillRect/>
          </a:stretch>
        </p:blipFill>
        <p:spPr bwMode="auto">
          <a:xfrm>
            <a:off x="142844" y="461964"/>
            <a:ext cx="3766303" cy="2824160"/>
          </a:xfrm>
          <a:prstGeom prst="rect">
            <a:avLst/>
          </a:prstGeom>
          <a:noFill/>
          <a:ln w="9525">
            <a:noFill/>
            <a:miter lim="800000"/>
            <a:headEnd/>
            <a:tailEnd/>
          </a:ln>
        </p:spPr>
      </p:pic>
      <p:pic>
        <p:nvPicPr>
          <p:cNvPr id="8" name="Picture 3"/>
          <p:cNvPicPr>
            <a:picLocks noChangeAspect="1" noChangeArrowheads="1"/>
          </p:cNvPicPr>
          <p:nvPr/>
        </p:nvPicPr>
        <p:blipFill>
          <a:blip r:embed="rId3" cstate="screen"/>
          <a:srcRect/>
          <a:stretch>
            <a:fillRect/>
          </a:stretch>
        </p:blipFill>
        <p:spPr bwMode="auto">
          <a:xfrm>
            <a:off x="4000496" y="608752"/>
            <a:ext cx="5000660" cy="4891950"/>
          </a:xfrm>
          <a:prstGeom prst="rect">
            <a:avLst/>
          </a:prstGeom>
          <a:noFill/>
          <a:ln w="9525">
            <a:noFill/>
            <a:miter lim="800000"/>
            <a:headEnd/>
            <a:tailEnd/>
          </a:ln>
        </p:spPr>
      </p:pic>
      <p:pic>
        <p:nvPicPr>
          <p:cNvPr id="9" name="Picture 4"/>
          <p:cNvPicPr>
            <a:picLocks noChangeAspect="1" noChangeArrowheads="1"/>
          </p:cNvPicPr>
          <p:nvPr/>
        </p:nvPicPr>
        <p:blipFill>
          <a:blip r:embed="rId4" cstate="screen"/>
          <a:srcRect/>
          <a:stretch>
            <a:fillRect/>
          </a:stretch>
        </p:blipFill>
        <p:spPr bwMode="auto">
          <a:xfrm>
            <a:off x="35311" y="3254794"/>
            <a:ext cx="3893747" cy="267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830997"/>
          </a:xfrm>
          <a:solidFill>
            <a:srgbClr val="FFFF00"/>
          </a:solidFill>
        </p:spPr>
        <p:txBody>
          <a:bodyPr/>
          <a:lstStyle/>
          <a:p>
            <a:r>
              <a:rPr lang="en-US" sz="2400" dirty="0" smtClean="0">
                <a:effectLst/>
                <a:cs typeface="Times New Roman" pitchFamily="18" charset="0"/>
              </a:rPr>
              <a:t>DECOMPOSITION OF  SF</a:t>
            </a:r>
            <a:r>
              <a:rPr lang="en-US" sz="2400" baseline="-25000" dirty="0" smtClean="0">
                <a:effectLst/>
                <a:cs typeface="Times New Roman" pitchFamily="18" charset="0"/>
              </a:rPr>
              <a:t>6</a:t>
            </a:r>
            <a:r>
              <a:rPr lang="en-US" sz="2400" dirty="0" smtClean="0">
                <a:effectLst/>
                <a:cs typeface="Times New Roman" pitchFamily="18" charset="0"/>
              </a:rPr>
              <a:t>-R134a EFFLUENT BY RF PLASMA </a:t>
            </a:r>
            <a:br>
              <a:rPr lang="en-US" sz="2400" dirty="0" smtClean="0">
                <a:effectLst/>
                <a:cs typeface="Times New Roman" pitchFamily="18" charset="0"/>
              </a:rPr>
            </a:br>
            <a:r>
              <a:rPr lang="en-US" sz="2400" dirty="0" smtClean="0">
                <a:solidFill>
                  <a:srgbClr val="00B050"/>
                </a:solidFill>
                <a:effectLst/>
                <a:cs typeface="Times New Roman" pitchFamily="18" charset="0"/>
              </a:rPr>
              <a:t>AVINASH V. JOSHI</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96</a:t>
            </a:fld>
            <a:endParaRPr lang="en-SG" dirty="0"/>
          </a:p>
        </p:txBody>
      </p:sp>
      <p:pic>
        <p:nvPicPr>
          <p:cNvPr id="6" name="Picture 5"/>
          <p:cNvPicPr>
            <a:picLocks noChangeAspect="1" noChangeArrowheads="1"/>
          </p:cNvPicPr>
          <p:nvPr/>
        </p:nvPicPr>
        <p:blipFill>
          <a:blip r:embed="rId2" cstate="screen"/>
          <a:srcRect/>
          <a:stretch>
            <a:fillRect/>
          </a:stretch>
        </p:blipFill>
        <p:spPr bwMode="auto">
          <a:xfrm>
            <a:off x="72000" y="1071546"/>
            <a:ext cx="9000000" cy="525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71414"/>
            <a:ext cx="9000000" cy="1133772"/>
          </a:xfrm>
          <a:solidFill>
            <a:srgbClr val="FFFF00"/>
          </a:solidFill>
        </p:spPr>
        <p:txBody>
          <a:bodyPr/>
          <a:lstStyle/>
          <a:p>
            <a:pPr hangingPunct="0">
              <a:lnSpc>
                <a:spcPct val="94000"/>
              </a:lnSpc>
              <a:tabLst>
                <a:tab pos="723900" algn="l"/>
                <a:tab pos="1446213" algn="l"/>
                <a:tab pos="2171700" algn="l"/>
                <a:tab pos="2895600" algn="l"/>
                <a:tab pos="3619500" algn="l"/>
                <a:tab pos="4341813" algn="l"/>
                <a:tab pos="5065713" algn="l"/>
                <a:tab pos="5791200" algn="l"/>
                <a:tab pos="6515100" algn="l"/>
                <a:tab pos="7237413" algn="l"/>
                <a:tab pos="7961313" algn="l"/>
              </a:tabLst>
            </a:pPr>
            <a:r>
              <a:rPr lang="en-US" sz="2400" dirty="0" smtClean="0">
                <a:effectLst/>
                <a:latin typeface="Times New Roman" pitchFamily="18" charset="0"/>
              </a:rPr>
              <a:t>New gas mixtures for Resistive Plate Chambers </a:t>
            </a:r>
            <a:br>
              <a:rPr lang="en-US" sz="2400" dirty="0" smtClean="0">
                <a:effectLst/>
                <a:latin typeface="Times New Roman" pitchFamily="18" charset="0"/>
              </a:rPr>
            </a:br>
            <a:r>
              <a:rPr lang="en-US" sz="2400" dirty="0" smtClean="0">
                <a:effectLst/>
                <a:latin typeface="Times New Roman" pitchFamily="18" charset="0"/>
              </a:rPr>
              <a:t>operated in avalanche mode</a:t>
            </a:r>
            <a:br>
              <a:rPr lang="en-US" sz="2400" dirty="0" smtClean="0">
                <a:effectLst/>
                <a:latin typeface="Times New Roman" pitchFamily="18" charset="0"/>
              </a:rPr>
            </a:br>
            <a:r>
              <a:rPr lang="it-IT" sz="2400" dirty="0" smtClean="0">
                <a:solidFill>
                  <a:srgbClr val="006600"/>
                </a:solidFill>
                <a:effectLst/>
                <a:latin typeface="Times New Roman" pitchFamily="18" charset="0"/>
              </a:rPr>
              <a:t> </a:t>
            </a:r>
            <a:r>
              <a:rPr lang="it-IT" sz="2400" dirty="0" smtClean="0">
                <a:solidFill>
                  <a:srgbClr val="00B050"/>
                </a:solidFill>
                <a:effectLst/>
                <a:latin typeface="Times New Roman" pitchFamily="18" charset="0"/>
              </a:rPr>
              <a:t>M. Abbrescia</a:t>
            </a:r>
            <a:endParaRPr lang="en-SG" sz="2400" dirty="0">
              <a:solidFill>
                <a:srgbClr val="00B050"/>
              </a:solidFill>
              <a:effectLst/>
            </a:endParaRPr>
          </a:p>
        </p:txBody>
      </p:sp>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97</a:t>
            </a:fld>
            <a:endParaRPr lang="en-SG" dirty="0"/>
          </a:p>
        </p:txBody>
      </p:sp>
      <p:grpSp>
        <p:nvGrpSpPr>
          <p:cNvPr id="6" name="Group 2"/>
          <p:cNvGrpSpPr>
            <a:grpSpLocks/>
          </p:cNvGrpSpPr>
          <p:nvPr/>
        </p:nvGrpSpPr>
        <p:grpSpPr bwMode="auto">
          <a:xfrm>
            <a:off x="1258888" y="1357298"/>
            <a:ext cx="6330950" cy="1181100"/>
            <a:chOff x="912" y="346"/>
            <a:chExt cx="3790" cy="458"/>
          </a:xfrm>
          <a:noFill/>
        </p:grpSpPr>
        <p:sp>
          <p:nvSpPr>
            <p:cNvPr id="7" name="AutoShape 3"/>
            <p:cNvSpPr>
              <a:spLocks noChangeArrowheads="1"/>
            </p:cNvSpPr>
            <p:nvPr/>
          </p:nvSpPr>
          <p:spPr bwMode="auto">
            <a:xfrm>
              <a:off x="912" y="346"/>
              <a:ext cx="3790" cy="458"/>
            </a:xfrm>
            <a:prstGeom prst="roundRect">
              <a:avLst>
                <a:gd name="adj" fmla="val 218"/>
              </a:avLst>
            </a:prstGeom>
            <a:grpFill/>
            <a:ln w="28440">
              <a:noFill/>
              <a:round/>
              <a:headEnd/>
              <a:tailEnd/>
            </a:ln>
          </p:spPr>
          <p:txBody>
            <a:bodyPr wrap="none" anchor="ctr"/>
            <a:lstStyle/>
            <a:p>
              <a:endParaRPr lang="en-SG"/>
            </a:p>
          </p:txBody>
        </p:sp>
        <p:sp>
          <p:nvSpPr>
            <p:cNvPr id="8" name="Text Box 4"/>
            <p:cNvSpPr txBox="1">
              <a:spLocks noChangeArrowheads="1"/>
            </p:cNvSpPr>
            <p:nvPr/>
          </p:nvSpPr>
          <p:spPr bwMode="auto">
            <a:xfrm>
              <a:off x="912" y="440"/>
              <a:ext cx="3790" cy="271"/>
            </a:xfrm>
            <a:prstGeom prst="rect">
              <a:avLst/>
            </a:prstGeom>
            <a:grpFill/>
            <a:ln w="9525">
              <a:noFill/>
              <a:miter lim="800000"/>
              <a:headEnd/>
              <a:tailEnd/>
            </a:ln>
          </p:spPr>
          <p:txBody>
            <a:bodyPr lIns="90000" tIns="46800" rIns="90000" bIns="46800" anchor="ctr">
              <a:spAutoFit/>
            </a:bodyPr>
            <a:lstStyle/>
            <a:p>
              <a:pPr algn="ctr">
                <a:buClr>
                  <a:srgbClr val="000000"/>
                </a:buClr>
                <a:buSzPct val="166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4000">
                <a:solidFill>
                  <a:srgbClr val="FF0000"/>
                </a:solidFill>
                <a:latin typeface="Comic Sans MS" pitchFamily="66" charset="0"/>
              </a:endParaRPr>
            </a:p>
          </p:txBody>
        </p:sp>
      </p:grpSp>
      <p:sp>
        <p:nvSpPr>
          <p:cNvPr id="9" name="Text Box 5"/>
          <p:cNvSpPr txBox="1">
            <a:spLocks noChangeArrowheads="1"/>
          </p:cNvSpPr>
          <p:nvPr/>
        </p:nvSpPr>
        <p:spPr bwMode="auto">
          <a:xfrm>
            <a:off x="241300" y="1798631"/>
            <a:ext cx="8316913" cy="701675"/>
          </a:xfrm>
          <a:prstGeom prst="rect">
            <a:avLst/>
          </a:prstGeom>
          <a:noFill/>
          <a:ln w="9525">
            <a:noFill/>
            <a:miter lim="800000"/>
            <a:headEnd/>
            <a:tailEnd/>
          </a:ln>
          <a:effectLst/>
        </p:spPr>
        <p:txBody>
          <a:bodyPr>
            <a:spAutoFit/>
          </a:bodyPr>
          <a:lstStyle/>
          <a:p>
            <a:pPr algn="ctr">
              <a:spcBef>
                <a:spcPct val="50000"/>
              </a:spcBef>
            </a:pPr>
            <a:r>
              <a:rPr lang="it-IT" sz="4000" dirty="0">
                <a:solidFill>
                  <a:srgbClr val="FF0000"/>
                </a:solidFill>
                <a:latin typeface="Times New Roman" pitchFamily="18" charset="0"/>
              </a:rPr>
              <a:t>New mixtures containing He</a:t>
            </a:r>
          </a:p>
        </p:txBody>
      </p:sp>
      <p:sp>
        <p:nvSpPr>
          <p:cNvPr id="10" name="Text Box 6"/>
          <p:cNvSpPr txBox="1">
            <a:spLocks noChangeArrowheads="1"/>
          </p:cNvSpPr>
          <p:nvPr/>
        </p:nvSpPr>
        <p:spPr bwMode="auto">
          <a:xfrm>
            <a:off x="106363" y="2571744"/>
            <a:ext cx="8353425" cy="2492990"/>
          </a:xfrm>
          <a:prstGeom prst="rect">
            <a:avLst/>
          </a:prstGeom>
          <a:noFill/>
          <a:ln w="9525">
            <a:noFill/>
            <a:miter lim="800000"/>
            <a:headEnd/>
            <a:tailEnd/>
          </a:ln>
          <a:effectLst/>
        </p:spPr>
        <p:txBody>
          <a:bodyPr>
            <a:spAutoFit/>
          </a:bodyPr>
          <a:lstStyle/>
          <a:p>
            <a:r>
              <a:rPr lang="it-IT" sz="2400" b="0" dirty="0">
                <a:latin typeface="Times New Roman" pitchFamily="18" charset="0"/>
              </a:rPr>
              <a:t>Standard mixture used as a reference… then</a:t>
            </a:r>
          </a:p>
          <a:p>
            <a:pPr>
              <a:buFont typeface="Wingdings" pitchFamily="2" charset="2"/>
              <a:buChar char="Ø"/>
            </a:pPr>
            <a:r>
              <a:rPr lang="it-IT" sz="2000" b="0" dirty="0">
                <a:latin typeface="Times New Roman" pitchFamily="18" charset="0"/>
              </a:rPr>
              <a:t>“A” mixture</a:t>
            </a:r>
            <a:r>
              <a:rPr lang="it-IT" sz="2400" b="0" dirty="0">
                <a:latin typeface="Times New Roman" pitchFamily="18" charset="0"/>
              </a:rPr>
              <a:t>   </a:t>
            </a:r>
          </a:p>
          <a:p>
            <a:pPr lvl="1">
              <a:buFont typeface="Wingdings" pitchFamily="2" charset="2"/>
              <a:buChar char="Ø"/>
            </a:pPr>
            <a:r>
              <a:rPr lang="it-IT" b="0" dirty="0">
                <a:solidFill>
                  <a:srgbClr val="6666FF"/>
                </a:solidFill>
                <a:latin typeface="Times New Roman" pitchFamily="18" charset="0"/>
              </a:rPr>
              <a:t>62.5/2.3/0.2/</a:t>
            </a:r>
            <a:r>
              <a:rPr lang="it-IT" b="0" dirty="0">
                <a:solidFill>
                  <a:srgbClr val="FF0000"/>
                </a:solidFill>
                <a:latin typeface="Times New Roman" pitchFamily="18" charset="0"/>
              </a:rPr>
              <a:t>35</a:t>
            </a:r>
            <a:r>
              <a:rPr lang="it-IT" b="0" dirty="0">
                <a:solidFill>
                  <a:srgbClr val="6666FF"/>
                </a:solidFill>
                <a:latin typeface="Times New Roman" pitchFamily="18" charset="0"/>
              </a:rPr>
              <a:t> C</a:t>
            </a:r>
            <a:r>
              <a:rPr lang="it-IT" b="0" baseline="-25000" dirty="0">
                <a:solidFill>
                  <a:srgbClr val="6666FF"/>
                </a:solidFill>
                <a:latin typeface="Times New Roman" pitchFamily="18" charset="0"/>
              </a:rPr>
              <a:t>2</a:t>
            </a:r>
            <a:r>
              <a:rPr lang="it-IT" b="0" dirty="0">
                <a:solidFill>
                  <a:srgbClr val="6666FF"/>
                </a:solidFill>
                <a:latin typeface="Times New Roman" pitchFamily="18" charset="0"/>
              </a:rPr>
              <a:t>H</a:t>
            </a:r>
            <a:r>
              <a:rPr lang="it-IT" b="0" baseline="-25000" dirty="0">
                <a:solidFill>
                  <a:srgbClr val="6666FF"/>
                </a:solidFill>
                <a:latin typeface="Times New Roman" pitchFamily="18" charset="0"/>
              </a:rPr>
              <a:t>2</a:t>
            </a:r>
            <a:r>
              <a:rPr lang="it-IT" b="0" dirty="0">
                <a:solidFill>
                  <a:srgbClr val="6666FF"/>
                </a:solidFill>
                <a:latin typeface="Times New Roman" pitchFamily="18" charset="0"/>
              </a:rPr>
              <a:t>F</a:t>
            </a:r>
            <a:r>
              <a:rPr lang="it-IT" b="0" baseline="-25000" dirty="0">
                <a:solidFill>
                  <a:srgbClr val="6666FF"/>
                </a:solidFill>
                <a:latin typeface="Times New Roman" pitchFamily="18" charset="0"/>
              </a:rPr>
              <a:t>4 </a:t>
            </a:r>
            <a:r>
              <a:rPr lang="it-IT" b="0" dirty="0">
                <a:solidFill>
                  <a:srgbClr val="6666FF"/>
                </a:solidFill>
                <a:latin typeface="Times New Roman" pitchFamily="18" charset="0"/>
              </a:rPr>
              <a:t>/C</a:t>
            </a:r>
            <a:r>
              <a:rPr lang="it-IT" b="0" baseline="-25000" dirty="0">
                <a:solidFill>
                  <a:srgbClr val="6666FF"/>
                </a:solidFill>
                <a:latin typeface="Times New Roman" pitchFamily="18" charset="0"/>
              </a:rPr>
              <a:t>4</a:t>
            </a:r>
            <a:r>
              <a:rPr lang="it-IT" b="0" dirty="0">
                <a:solidFill>
                  <a:srgbClr val="6666FF"/>
                </a:solidFill>
                <a:latin typeface="Times New Roman" pitchFamily="18" charset="0"/>
              </a:rPr>
              <a:t>H</a:t>
            </a:r>
            <a:r>
              <a:rPr lang="it-IT" b="0" baseline="-25000" dirty="0">
                <a:solidFill>
                  <a:srgbClr val="6666FF"/>
                </a:solidFill>
                <a:latin typeface="Times New Roman" pitchFamily="18" charset="0"/>
              </a:rPr>
              <a:t>10</a:t>
            </a:r>
            <a:r>
              <a:rPr lang="it-IT" b="0" dirty="0">
                <a:solidFill>
                  <a:srgbClr val="6666FF"/>
                </a:solidFill>
                <a:latin typeface="Times New Roman" pitchFamily="18" charset="0"/>
              </a:rPr>
              <a:t>/SF</a:t>
            </a:r>
            <a:r>
              <a:rPr lang="it-IT" b="0" baseline="-25000" dirty="0">
                <a:solidFill>
                  <a:srgbClr val="6666FF"/>
                </a:solidFill>
                <a:latin typeface="Times New Roman" pitchFamily="18" charset="0"/>
              </a:rPr>
              <a:t>6</a:t>
            </a:r>
            <a:r>
              <a:rPr lang="it-IT" b="0" dirty="0">
                <a:solidFill>
                  <a:srgbClr val="FF0000"/>
                </a:solidFill>
                <a:latin typeface="Times New Roman" pitchFamily="18" charset="0"/>
              </a:rPr>
              <a:t>/He</a:t>
            </a:r>
          </a:p>
          <a:p>
            <a:pPr>
              <a:buFont typeface="Wingdings" pitchFamily="2" charset="2"/>
              <a:buChar char="Ø"/>
            </a:pPr>
            <a:r>
              <a:rPr lang="it-IT" sz="2000" b="0" dirty="0">
                <a:latin typeface="Times New Roman" pitchFamily="18" charset="0"/>
              </a:rPr>
              <a:t>“B” mixture</a:t>
            </a:r>
            <a:r>
              <a:rPr lang="it-IT" sz="2400" b="0" dirty="0">
                <a:latin typeface="Times New Roman" pitchFamily="18" charset="0"/>
              </a:rPr>
              <a:t>   	</a:t>
            </a:r>
          </a:p>
          <a:p>
            <a:pPr lvl="1">
              <a:buFont typeface="Wingdings" pitchFamily="2" charset="2"/>
              <a:buChar char="Ø"/>
            </a:pPr>
            <a:r>
              <a:rPr lang="it-IT" b="0" dirty="0">
                <a:solidFill>
                  <a:srgbClr val="6666FF"/>
                </a:solidFill>
                <a:latin typeface="Times New Roman" pitchFamily="18" charset="0"/>
              </a:rPr>
              <a:t>48.1/1.75/0.15/</a:t>
            </a:r>
            <a:r>
              <a:rPr lang="it-IT" b="0" dirty="0">
                <a:solidFill>
                  <a:srgbClr val="FF0000"/>
                </a:solidFill>
                <a:latin typeface="Times New Roman" pitchFamily="18" charset="0"/>
              </a:rPr>
              <a:t>50</a:t>
            </a:r>
            <a:r>
              <a:rPr lang="it-IT" b="0" dirty="0">
                <a:solidFill>
                  <a:srgbClr val="6666FF"/>
                </a:solidFill>
                <a:latin typeface="Times New Roman" pitchFamily="18" charset="0"/>
              </a:rPr>
              <a:t> C</a:t>
            </a:r>
            <a:r>
              <a:rPr lang="it-IT" b="0" baseline="-25000" dirty="0">
                <a:solidFill>
                  <a:srgbClr val="6666FF"/>
                </a:solidFill>
                <a:latin typeface="Times New Roman" pitchFamily="18" charset="0"/>
              </a:rPr>
              <a:t>2</a:t>
            </a:r>
            <a:r>
              <a:rPr lang="it-IT" b="0" dirty="0">
                <a:solidFill>
                  <a:srgbClr val="6666FF"/>
                </a:solidFill>
                <a:latin typeface="Times New Roman" pitchFamily="18" charset="0"/>
              </a:rPr>
              <a:t>H</a:t>
            </a:r>
            <a:r>
              <a:rPr lang="it-IT" b="0" baseline="-25000" dirty="0">
                <a:solidFill>
                  <a:srgbClr val="6666FF"/>
                </a:solidFill>
                <a:latin typeface="Times New Roman" pitchFamily="18" charset="0"/>
              </a:rPr>
              <a:t>2</a:t>
            </a:r>
            <a:r>
              <a:rPr lang="it-IT" b="0" dirty="0">
                <a:solidFill>
                  <a:srgbClr val="6666FF"/>
                </a:solidFill>
                <a:latin typeface="Times New Roman" pitchFamily="18" charset="0"/>
              </a:rPr>
              <a:t>F</a:t>
            </a:r>
            <a:r>
              <a:rPr lang="it-IT" b="0" baseline="-25000" dirty="0">
                <a:solidFill>
                  <a:srgbClr val="6666FF"/>
                </a:solidFill>
                <a:latin typeface="Times New Roman" pitchFamily="18" charset="0"/>
              </a:rPr>
              <a:t>4 </a:t>
            </a:r>
            <a:r>
              <a:rPr lang="it-IT" b="0" dirty="0">
                <a:solidFill>
                  <a:srgbClr val="6666FF"/>
                </a:solidFill>
                <a:latin typeface="Times New Roman" pitchFamily="18" charset="0"/>
              </a:rPr>
              <a:t>/C</a:t>
            </a:r>
            <a:r>
              <a:rPr lang="it-IT" b="0" baseline="-25000" dirty="0">
                <a:solidFill>
                  <a:srgbClr val="6666FF"/>
                </a:solidFill>
                <a:latin typeface="Times New Roman" pitchFamily="18" charset="0"/>
              </a:rPr>
              <a:t>4</a:t>
            </a:r>
            <a:r>
              <a:rPr lang="it-IT" b="0" dirty="0">
                <a:solidFill>
                  <a:srgbClr val="6666FF"/>
                </a:solidFill>
                <a:latin typeface="Times New Roman" pitchFamily="18" charset="0"/>
              </a:rPr>
              <a:t>H</a:t>
            </a:r>
            <a:r>
              <a:rPr lang="it-IT" b="0" baseline="-25000" dirty="0">
                <a:solidFill>
                  <a:srgbClr val="6666FF"/>
                </a:solidFill>
                <a:latin typeface="Times New Roman" pitchFamily="18" charset="0"/>
              </a:rPr>
              <a:t>10</a:t>
            </a:r>
            <a:r>
              <a:rPr lang="it-IT" b="0" dirty="0">
                <a:solidFill>
                  <a:srgbClr val="6666FF"/>
                </a:solidFill>
                <a:latin typeface="Times New Roman" pitchFamily="18" charset="0"/>
              </a:rPr>
              <a:t>/SF</a:t>
            </a:r>
            <a:r>
              <a:rPr lang="it-IT" b="0" baseline="-25000" dirty="0">
                <a:solidFill>
                  <a:srgbClr val="6666FF"/>
                </a:solidFill>
                <a:latin typeface="Times New Roman" pitchFamily="18" charset="0"/>
              </a:rPr>
              <a:t>6</a:t>
            </a:r>
            <a:r>
              <a:rPr lang="it-IT" b="0" dirty="0">
                <a:solidFill>
                  <a:srgbClr val="FF0000"/>
                </a:solidFill>
                <a:latin typeface="Times New Roman" pitchFamily="18" charset="0"/>
              </a:rPr>
              <a:t>/He</a:t>
            </a:r>
          </a:p>
          <a:p>
            <a:pPr>
              <a:buFont typeface="Wingdings" pitchFamily="2" charset="2"/>
              <a:buChar char="Ø"/>
            </a:pPr>
            <a:r>
              <a:rPr lang="it-IT" sz="2000" b="0" dirty="0">
                <a:latin typeface="Times New Roman" pitchFamily="18" charset="0"/>
              </a:rPr>
              <a:t>“C” mixture</a:t>
            </a:r>
            <a:r>
              <a:rPr lang="it-IT" sz="2400" b="0" dirty="0">
                <a:latin typeface="Times New Roman" pitchFamily="18" charset="0"/>
              </a:rPr>
              <a:t>   	</a:t>
            </a:r>
          </a:p>
          <a:p>
            <a:pPr lvl="1">
              <a:buFont typeface="Wingdings" pitchFamily="2" charset="2"/>
              <a:buChar char="Ø"/>
            </a:pPr>
            <a:r>
              <a:rPr lang="it-IT" b="0" dirty="0">
                <a:solidFill>
                  <a:srgbClr val="6666FF"/>
                </a:solidFill>
                <a:latin typeface="Times New Roman" pitchFamily="18" charset="0"/>
              </a:rPr>
              <a:t>48/1.7/</a:t>
            </a:r>
            <a:r>
              <a:rPr lang="it-IT" b="0" dirty="0">
                <a:solidFill>
                  <a:srgbClr val="006600"/>
                </a:solidFill>
                <a:latin typeface="Times New Roman" pitchFamily="18" charset="0"/>
              </a:rPr>
              <a:t>0.3</a:t>
            </a:r>
            <a:r>
              <a:rPr lang="it-IT" b="0" dirty="0">
                <a:solidFill>
                  <a:srgbClr val="6666FF"/>
                </a:solidFill>
                <a:latin typeface="Times New Roman" pitchFamily="18" charset="0"/>
              </a:rPr>
              <a:t>/</a:t>
            </a:r>
            <a:r>
              <a:rPr lang="it-IT" b="0" dirty="0">
                <a:solidFill>
                  <a:srgbClr val="FF0000"/>
                </a:solidFill>
                <a:latin typeface="Times New Roman" pitchFamily="18" charset="0"/>
              </a:rPr>
              <a:t>50</a:t>
            </a:r>
            <a:r>
              <a:rPr lang="it-IT" b="0" dirty="0">
                <a:solidFill>
                  <a:srgbClr val="6666FF"/>
                </a:solidFill>
                <a:latin typeface="Times New Roman" pitchFamily="18" charset="0"/>
              </a:rPr>
              <a:t> C</a:t>
            </a:r>
            <a:r>
              <a:rPr lang="it-IT" b="0" baseline="-25000" dirty="0">
                <a:solidFill>
                  <a:srgbClr val="6666FF"/>
                </a:solidFill>
                <a:latin typeface="Times New Roman" pitchFamily="18" charset="0"/>
              </a:rPr>
              <a:t>2</a:t>
            </a:r>
            <a:r>
              <a:rPr lang="it-IT" b="0" dirty="0">
                <a:solidFill>
                  <a:srgbClr val="6666FF"/>
                </a:solidFill>
                <a:latin typeface="Times New Roman" pitchFamily="18" charset="0"/>
              </a:rPr>
              <a:t>H</a:t>
            </a:r>
            <a:r>
              <a:rPr lang="it-IT" b="0" baseline="-25000" dirty="0">
                <a:solidFill>
                  <a:srgbClr val="6666FF"/>
                </a:solidFill>
                <a:latin typeface="Times New Roman" pitchFamily="18" charset="0"/>
              </a:rPr>
              <a:t>2</a:t>
            </a:r>
            <a:r>
              <a:rPr lang="it-IT" b="0" dirty="0">
                <a:solidFill>
                  <a:srgbClr val="6666FF"/>
                </a:solidFill>
                <a:latin typeface="Times New Roman" pitchFamily="18" charset="0"/>
              </a:rPr>
              <a:t>F</a:t>
            </a:r>
            <a:r>
              <a:rPr lang="it-IT" b="0" baseline="-25000" dirty="0">
                <a:solidFill>
                  <a:srgbClr val="6666FF"/>
                </a:solidFill>
                <a:latin typeface="Times New Roman" pitchFamily="18" charset="0"/>
              </a:rPr>
              <a:t>4 </a:t>
            </a:r>
            <a:r>
              <a:rPr lang="it-IT" b="0" dirty="0">
                <a:solidFill>
                  <a:srgbClr val="6666FF"/>
                </a:solidFill>
                <a:latin typeface="Times New Roman" pitchFamily="18" charset="0"/>
              </a:rPr>
              <a:t>/C</a:t>
            </a:r>
            <a:r>
              <a:rPr lang="it-IT" b="0" baseline="-25000" dirty="0">
                <a:solidFill>
                  <a:srgbClr val="6666FF"/>
                </a:solidFill>
                <a:latin typeface="Times New Roman" pitchFamily="18" charset="0"/>
              </a:rPr>
              <a:t>4</a:t>
            </a:r>
            <a:r>
              <a:rPr lang="it-IT" b="0" dirty="0">
                <a:solidFill>
                  <a:srgbClr val="6666FF"/>
                </a:solidFill>
                <a:latin typeface="Times New Roman" pitchFamily="18" charset="0"/>
              </a:rPr>
              <a:t>H</a:t>
            </a:r>
            <a:r>
              <a:rPr lang="it-IT" b="0" baseline="-25000" dirty="0">
                <a:solidFill>
                  <a:srgbClr val="6666FF"/>
                </a:solidFill>
                <a:latin typeface="Times New Roman" pitchFamily="18" charset="0"/>
              </a:rPr>
              <a:t>10</a:t>
            </a:r>
            <a:r>
              <a:rPr lang="it-IT" b="0" dirty="0">
                <a:solidFill>
                  <a:srgbClr val="6666FF"/>
                </a:solidFill>
                <a:latin typeface="Times New Roman" pitchFamily="18" charset="0"/>
              </a:rPr>
              <a:t>/</a:t>
            </a:r>
            <a:r>
              <a:rPr lang="it-IT" b="0" dirty="0">
                <a:solidFill>
                  <a:srgbClr val="006600"/>
                </a:solidFill>
                <a:latin typeface="Times New Roman" pitchFamily="18" charset="0"/>
              </a:rPr>
              <a:t>SF</a:t>
            </a:r>
            <a:r>
              <a:rPr lang="it-IT" b="0" baseline="-25000" dirty="0">
                <a:solidFill>
                  <a:srgbClr val="006600"/>
                </a:solidFill>
                <a:latin typeface="Times New Roman" pitchFamily="18" charset="0"/>
              </a:rPr>
              <a:t>6</a:t>
            </a:r>
            <a:r>
              <a:rPr lang="it-IT" b="0" dirty="0">
                <a:solidFill>
                  <a:srgbClr val="FF0000"/>
                </a:solidFill>
                <a:latin typeface="Times New Roman" pitchFamily="18" charset="0"/>
              </a:rPr>
              <a:t>/He</a:t>
            </a:r>
            <a:endParaRPr lang="it-IT" sz="2400" b="0" dirty="0">
              <a:latin typeface="Times New Roman" pitchFamily="18" charset="0"/>
            </a:endParaRPr>
          </a:p>
        </p:txBody>
      </p:sp>
      <p:sp>
        <p:nvSpPr>
          <p:cNvPr id="11" name="Text Box 13"/>
          <p:cNvSpPr txBox="1">
            <a:spLocks noChangeArrowheads="1"/>
          </p:cNvSpPr>
          <p:nvPr/>
        </p:nvSpPr>
        <p:spPr bwMode="auto">
          <a:xfrm>
            <a:off x="2159794" y="5143512"/>
            <a:ext cx="4824412" cy="1015663"/>
          </a:xfrm>
          <a:prstGeom prst="rect">
            <a:avLst/>
          </a:prstGeom>
          <a:noFill/>
          <a:ln w="9525">
            <a:solidFill>
              <a:schemeClr val="tx1"/>
            </a:solidFill>
            <a:miter lim="800000"/>
            <a:headEnd/>
            <a:tailEnd/>
          </a:ln>
          <a:effectLst/>
        </p:spPr>
        <p:txBody>
          <a:bodyPr>
            <a:spAutoFit/>
          </a:bodyPr>
          <a:lstStyle/>
          <a:p>
            <a:r>
              <a:rPr lang="it-IT" sz="2000" b="0" dirty="0">
                <a:latin typeface="Times New Roman" pitchFamily="18" charset="0"/>
              </a:rPr>
              <a:t>“A” and “B” essentially </a:t>
            </a:r>
            <a:r>
              <a:rPr lang="it-IT" sz="2000" b="0" dirty="0">
                <a:solidFill>
                  <a:srgbClr val="FF0000"/>
                </a:solidFill>
                <a:latin typeface="Times New Roman" pitchFamily="18" charset="0"/>
              </a:rPr>
              <a:t> </a:t>
            </a:r>
          </a:p>
          <a:p>
            <a:pPr algn="ctr"/>
            <a:r>
              <a:rPr lang="it-IT" sz="2000" b="0" dirty="0">
                <a:solidFill>
                  <a:srgbClr val="FF0000"/>
                </a:solidFill>
                <a:latin typeface="Times New Roman" pitchFamily="18" charset="0"/>
              </a:rPr>
              <a:t>standard mix. + Helium</a:t>
            </a:r>
          </a:p>
          <a:p>
            <a:r>
              <a:rPr lang="it-IT" sz="2000" b="0" dirty="0">
                <a:latin typeface="Times New Roman" pitchFamily="18" charset="0"/>
              </a:rPr>
              <a:t>“C” </a:t>
            </a:r>
            <a:r>
              <a:rPr lang="it-IT" sz="2000" b="0" dirty="0">
                <a:solidFill>
                  <a:srgbClr val="FF0000"/>
                </a:solidFill>
                <a:latin typeface="Times New Roman" pitchFamily="18" charset="0"/>
              </a:rPr>
              <a:t>increased SF</a:t>
            </a:r>
            <a:r>
              <a:rPr lang="it-IT" sz="2000" b="0" baseline="-25000" dirty="0">
                <a:solidFill>
                  <a:srgbClr val="FF0000"/>
                </a:solidFill>
                <a:latin typeface="Times New Roman" pitchFamily="18" charset="0"/>
              </a:rPr>
              <a:t>6 </a:t>
            </a:r>
            <a:r>
              <a:rPr lang="it-IT" sz="2000" b="0" dirty="0">
                <a:solidFill>
                  <a:srgbClr val="FF0000"/>
                </a:solidFill>
                <a:latin typeface="Times New Roman" pitchFamily="18" charset="0"/>
              </a:rPr>
              <a:t>fraction</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98</a:t>
            </a:fld>
            <a:endParaRPr lang="en-SG" dirty="0"/>
          </a:p>
        </p:txBody>
      </p:sp>
      <p:grpSp>
        <p:nvGrpSpPr>
          <p:cNvPr id="6" name="Group 2"/>
          <p:cNvGrpSpPr>
            <a:grpSpLocks/>
          </p:cNvGrpSpPr>
          <p:nvPr/>
        </p:nvGrpSpPr>
        <p:grpSpPr bwMode="auto">
          <a:xfrm>
            <a:off x="1258888" y="1588"/>
            <a:ext cx="6330950" cy="1181100"/>
            <a:chOff x="912" y="346"/>
            <a:chExt cx="3790" cy="458"/>
          </a:xfrm>
          <a:noFill/>
        </p:grpSpPr>
        <p:sp>
          <p:nvSpPr>
            <p:cNvPr id="7" name="AutoShape 3"/>
            <p:cNvSpPr>
              <a:spLocks noChangeArrowheads="1"/>
            </p:cNvSpPr>
            <p:nvPr/>
          </p:nvSpPr>
          <p:spPr bwMode="auto">
            <a:xfrm>
              <a:off x="912" y="346"/>
              <a:ext cx="3790" cy="458"/>
            </a:xfrm>
            <a:prstGeom prst="roundRect">
              <a:avLst>
                <a:gd name="adj" fmla="val 218"/>
              </a:avLst>
            </a:prstGeom>
            <a:grpFill/>
            <a:ln w="28440">
              <a:noFill/>
              <a:round/>
              <a:headEnd/>
              <a:tailEnd/>
            </a:ln>
          </p:spPr>
          <p:txBody>
            <a:bodyPr wrap="none" anchor="ctr"/>
            <a:lstStyle/>
            <a:p>
              <a:endParaRPr lang="en-SG"/>
            </a:p>
          </p:txBody>
        </p:sp>
        <p:sp>
          <p:nvSpPr>
            <p:cNvPr id="8" name="Text Box 4"/>
            <p:cNvSpPr txBox="1">
              <a:spLocks noChangeArrowheads="1"/>
            </p:cNvSpPr>
            <p:nvPr/>
          </p:nvSpPr>
          <p:spPr bwMode="auto">
            <a:xfrm>
              <a:off x="912" y="440"/>
              <a:ext cx="3790" cy="271"/>
            </a:xfrm>
            <a:prstGeom prst="rect">
              <a:avLst/>
            </a:prstGeom>
            <a:grpFill/>
            <a:ln w="9525">
              <a:noFill/>
              <a:miter lim="800000"/>
              <a:headEnd/>
              <a:tailEnd/>
            </a:ln>
          </p:spPr>
          <p:txBody>
            <a:bodyPr lIns="90000" tIns="46800" rIns="90000" bIns="46800" anchor="ctr">
              <a:spAutoFit/>
            </a:bodyPr>
            <a:lstStyle/>
            <a:p>
              <a:pPr algn="ctr">
                <a:buClr>
                  <a:srgbClr val="000000"/>
                </a:buClr>
                <a:buSzPct val="166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4000">
                <a:solidFill>
                  <a:srgbClr val="FF0000"/>
                </a:solidFill>
                <a:latin typeface="Comic Sans MS" pitchFamily="66" charset="0"/>
              </a:endParaRPr>
            </a:p>
          </p:txBody>
        </p:sp>
      </p:grpSp>
      <p:sp>
        <p:nvSpPr>
          <p:cNvPr id="9" name="Rectangle 5"/>
          <p:cNvSpPr txBox="1">
            <a:spLocks noChangeArrowheads="1"/>
          </p:cNvSpPr>
          <p:nvPr/>
        </p:nvSpPr>
        <p:spPr bwMode="auto">
          <a:xfrm>
            <a:off x="457200" y="-24"/>
            <a:ext cx="8229600" cy="71438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i="0" u="none" strike="noStrike" kern="1200" cap="none" spc="0" normalizeH="0" baseline="0" noProof="0" dirty="0" smtClean="0">
                <a:ln>
                  <a:noFill/>
                </a:ln>
                <a:solidFill>
                  <a:srgbClr val="FF0000"/>
                </a:solidFill>
                <a:effectLst/>
                <a:uLnTx/>
                <a:uFillTx/>
                <a:latin typeface="Times New Roman" pitchFamily="18" charset="0"/>
                <a:ea typeface="+mj-ea"/>
                <a:cs typeface="+mj-cs"/>
              </a:rPr>
              <a:t>The “</a:t>
            </a:r>
            <a:r>
              <a:rPr kumimoji="0" lang="it-IT" sz="3600" i="1" u="none" strike="noStrike" kern="1200" cap="none" spc="0" normalizeH="0" baseline="0" noProof="0" dirty="0" smtClean="0">
                <a:ln>
                  <a:noFill/>
                </a:ln>
                <a:solidFill>
                  <a:srgbClr val="FF0000"/>
                </a:solidFill>
                <a:effectLst/>
                <a:uLnTx/>
                <a:uFillTx/>
                <a:latin typeface="Times New Roman" pitchFamily="18" charset="0"/>
                <a:ea typeface="+mj-ea"/>
                <a:cs typeface="+mj-cs"/>
              </a:rPr>
              <a:t>smart”</a:t>
            </a:r>
            <a:r>
              <a:rPr kumimoji="0" lang="it-IT" sz="3600" i="0" u="none" strike="noStrike" kern="1200" cap="none" spc="0" normalizeH="0" baseline="0" noProof="0" dirty="0" smtClean="0">
                <a:ln>
                  <a:noFill/>
                </a:ln>
                <a:solidFill>
                  <a:srgbClr val="FF0000"/>
                </a:solidFill>
                <a:effectLst/>
                <a:uLnTx/>
                <a:uFillTx/>
                <a:latin typeface="Times New Roman" pitchFamily="18" charset="0"/>
                <a:ea typeface="+mj-ea"/>
                <a:cs typeface="+mj-cs"/>
              </a:rPr>
              <a:t> solution</a:t>
            </a:r>
            <a:endParaRPr kumimoji="0" lang="it-IT" sz="3600" i="0" u="none" strike="noStrike" kern="1200" cap="none" spc="0" normalizeH="0" baseline="0" noProof="0" dirty="0">
              <a:ln>
                <a:noFill/>
              </a:ln>
              <a:solidFill>
                <a:srgbClr val="FF0000"/>
              </a:solidFill>
              <a:effectLst/>
              <a:uLnTx/>
              <a:uFillTx/>
              <a:latin typeface="Times New Roman" pitchFamily="18" charset="0"/>
              <a:ea typeface="+mj-ea"/>
              <a:cs typeface="+mj-cs"/>
            </a:endParaRPr>
          </a:p>
        </p:txBody>
      </p:sp>
      <p:sp>
        <p:nvSpPr>
          <p:cNvPr id="10" name="Text Box 6"/>
          <p:cNvSpPr txBox="1">
            <a:spLocks noChangeArrowheads="1"/>
          </p:cNvSpPr>
          <p:nvPr/>
        </p:nvSpPr>
        <p:spPr bwMode="auto">
          <a:xfrm>
            <a:off x="0" y="1738331"/>
            <a:ext cx="9144000" cy="4333875"/>
          </a:xfrm>
          <a:prstGeom prst="rect">
            <a:avLst/>
          </a:prstGeom>
          <a:noFill/>
          <a:ln w="9525">
            <a:noFill/>
            <a:miter lim="800000"/>
            <a:headEnd/>
            <a:tailEnd/>
          </a:ln>
          <a:effectLst/>
        </p:spPr>
        <p:txBody>
          <a:bodyPr>
            <a:spAutoFit/>
          </a:bodyPr>
          <a:lstStyle/>
          <a:p>
            <a:pPr>
              <a:spcAft>
                <a:spcPct val="25000"/>
              </a:spcAft>
            </a:pPr>
            <a:r>
              <a:rPr lang="it-IT" sz="2800" b="0" dirty="0">
                <a:latin typeface="Times New Roman" pitchFamily="18" charset="0"/>
              </a:rPr>
              <a:t>Helium is a noble gas with no vibrational or rotational degrees of freedom, with an ionization potential greater than C</a:t>
            </a:r>
            <a:r>
              <a:rPr lang="it-IT" sz="2800" b="0" baseline="-25000" dirty="0">
                <a:latin typeface="Times New Roman" pitchFamily="18" charset="0"/>
              </a:rPr>
              <a:t>2</a:t>
            </a:r>
            <a:r>
              <a:rPr lang="it-IT" sz="2800" b="0" dirty="0">
                <a:latin typeface="Times New Roman" pitchFamily="18" charset="0"/>
              </a:rPr>
              <a:t>H</a:t>
            </a:r>
            <a:r>
              <a:rPr lang="it-IT" sz="2800" b="0" baseline="-25000" dirty="0">
                <a:latin typeface="Times New Roman" pitchFamily="18" charset="0"/>
              </a:rPr>
              <a:t>2</a:t>
            </a:r>
            <a:r>
              <a:rPr lang="it-IT" sz="2800" b="0" dirty="0">
                <a:latin typeface="Times New Roman" pitchFamily="18" charset="0"/>
              </a:rPr>
              <a:t>F</a:t>
            </a:r>
            <a:r>
              <a:rPr lang="it-IT" sz="2800" b="0" baseline="-25000" dirty="0">
                <a:latin typeface="Times New Roman" pitchFamily="18" charset="0"/>
              </a:rPr>
              <a:t>4</a:t>
            </a:r>
            <a:endParaRPr lang="it-IT" sz="2800" b="0" dirty="0">
              <a:latin typeface="Times New Roman" pitchFamily="18" charset="0"/>
            </a:endParaRPr>
          </a:p>
          <a:p>
            <a:pPr lvl="1">
              <a:buFont typeface="Wingdings" pitchFamily="2" charset="2"/>
              <a:buChar char="Ø"/>
            </a:pPr>
            <a:r>
              <a:rPr lang="it-IT" sz="2400" b="0" dirty="0">
                <a:solidFill>
                  <a:srgbClr val="6666FF"/>
                </a:solidFill>
                <a:latin typeface="Times New Roman" pitchFamily="18" charset="0"/>
              </a:rPr>
              <a:t>Undergoes mainly </a:t>
            </a:r>
            <a:r>
              <a:rPr lang="it-IT" sz="2400" b="0" u="sng" dirty="0">
                <a:solidFill>
                  <a:srgbClr val="6666FF"/>
                </a:solidFill>
                <a:latin typeface="Times New Roman" pitchFamily="18" charset="0"/>
              </a:rPr>
              <a:t>elastic scattering</a:t>
            </a:r>
            <a:r>
              <a:rPr lang="it-IT" sz="2400" b="0" dirty="0">
                <a:solidFill>
                  <a:srgbClr val="6666FF"/>
                </a:solidFill>
                <a:latin typeface="Times New Roman" pitchFamily="18" charset="0"/>
              </a:rPr>
              <a:t> with electrons;</a:t>
            </a:r>
          </a:p>
          <a:p>
            <a:pPr lvl="1">
              <a:buFont typeface="Wingdings" pitchFamily="2" charset="2"/>
              <a:buChar char="Ø"/>
            </a:pPr>
            <a:r>
              <a:rPr lang="it-IT" sz="2400" b="0" dirty="0">
                <a:solidFill>
                  <a:srgbClr val="6666FF"/>
                </a:solidFill>
                <a:latin typeface="Times New Roman" pitchFamily="18" charset="0"/>
              </a:rPr>
              <a:t>Takes part only partially in the avalanche processes;</a:t>
            </a:r>
          </a:p>
          <a:p>
            <a:pPr lvl="1">
              <a:buFont typeface="Wingdings" pitchFamily="2" charset="2"/>
              <a:buChar char="Ø"/>
            </a:pPr>
            <a:r>
              <a:rPr lang="it-IT" sz="2400" b="0" dirty="0">
                <a:solidFill>
                  <a:srgbClr val="6666FF"/>
                </a:solidFill>
                <a:latin typeface="Times New Roman" pitchFamily="18" charset="0"/>
              </a:rPr>
              <a:t>In first approximation behaves only </a:t>
            </a:r>
            <a:r>
              <a:rPr lang="it-IT" sz="2400" b="0" u="sng" dirty="0">
                <a:solidFill>
                  <a:srgbClr val="6666FF"/>
                </a:solidFill>
                <a:latin typeface="Times New Roman" pitchFamily="18" charset="0"/>
              </a:rPr>
              <a:t>like a space holder</a:t>
            </a:r>
            <a:r>
              <a:rPr lang="it-IT" sz="2400" b="0" dirty="0">
                <a:solidFill>
                  <a:srgbClr val="6666FF"/>
                </a:solidFill>
                <a:latin typeface="Times New Roman" pitchFamily="18" charset="0"/>
              </a:rPr>
              <a:t>;</a:t>
            </a:r>
          </a:p>
          <a:p>
            <a:pPr>
              <a:buFont typeface="Wingdings" pitchFamily="2" charset="2"/>
              <a:buNone/>
            </a:pPr>
            <a:endParaRPr lang="it-IT" sz="2400" b="0" dirty="0">
              <a:solidFill>
                <a:srgbClr val="6666FF"/>
              </a:solidFill>
              <a:latin typeface="Times New Roman" pitchFamily="18" charset="0"/>
            </a:endParaRPr>
          </a:p>
          <a:p>
            <a:pPr>
              <a:buFont typeface="Wingdings" pitchFamily="2" charset="2"/>
              <a:buNone/>
            </a:pPr>
            <a:endParaRPr lang="it-IT" sz="2400" b="0" dirty="0">
              <a:solidFill>
                <a:srgbClr val="6666FF"/>
              </a:solidFill>
              <a:latin typeface="Times New Roman" pitchFamily="18" charset="0"/>
            </a:endParaRPr>
          </a:p>
          <a:p>
            <a:pPr>
              <a:buFont typeface="Wingdings" pitchFamily="2" charset="2"/>
              <a:buNone/>
            </a:pPr>
            <a:endParaRPr lang="it-IT" sz="2400" b="0" dirty="0">
              <a:solidFill>
                <a:schemeClr val="accent2"/>
              </a:solidFill>
              <a:latin typeface="Times New Roman" pitchFamily="18" charset="0"/>
            </a:endParaRPr>
          </a:p>
          <a:p>
            <a:pPr algn="ctr">
              <a:spcAft>
                <a:spcPct val="70000"/>
              </a:spcAft>
              <a:buFont typeface="Wingdings" pitchFamily="2" charset="2"/>
              <a:buNone/>
            </a:pPr>
            <a:r>
              <a:rPr lang="it-IT" sz="2800" b="0" dirty="0">
                <a:solidFill>
                  <a:srgbClr val="FF0000"/>
                </a:solidFill>
                <a:latin typeface="Times New Roman" pitchFamily="18" charset="0"/>
              </a:rPr>
              <a:t>Essentially </a:t>
            </a:r>
            <a:r>
              <a:rPr lang="it-IT" sz="2800" b="0" u="sng" dirty="0">
                <a:solidFill>
                  <a:srgbClr val="FF0000"/>
                </a:solidFill>
                <a:latin typeface="Times New Roman" pitchFamily="18" charset="0"/>
              </a:rPr>
              <a:t>reduces the partial pressure</a:t>
            </a:r>
            <a:r>
              <a:rPr lang="it-IT" sz="2800" b="0" dirty="0">
                <a:solidFill>
                  <a:srgbClr val="FF0000"/>
                </a:solidFill>
                <a:latin typeface="Times New Roman" pitchFamily="18" charset="0"/>
              </a:rPr>
              <a:t> of the </a:t>
            </a:r>
            <a:r>
              <a:rPr lang="it-IT" sz="2800" b="0" i="1" dirty="0">
                <a:solidFill>
                  <a:srgbClr val="FF0000"/>
                </a:solidFill>
                <a:latin typeface="Times New Roman" pitchFamily="18" charset="0"/>
              </a:rPr>
              <a:t>active mixture</a:t>
            </a:r>
          </a:p>
          <a:p>
            <a:pPr algn="ctr">
              <a:buFont typeface="Wingdings" pitchFamily="2" charset="2"/>
              <a:buNone/>
            </a:pPr>
            <a:r>
              <a:rPr lang="it-IT" sz="2400" b="0" dirty="0">
                <a:solidFill>
                  <a:srgbClr val="6666FF"/>
                </a:solidFill>
                <a:latin typeface="Times New Roman" pitchFamily="18" charset="0"/>
              </a:rPr>
              <a:t>Effect similar </a:t>
            </a:r>
            <a:r>
              <a:rPr lang="it-IT" sz="2400" b="0" dirty="0">
                <a:solidFill>
                  <a:srgbClr val="006600"/>
                </a:solidFill>
                <a:latin typeface="Times New Roman" pitchFamily="18" charset="0"/>
              </a:rPr>
              <a:t>(in first approximation)</a:t>
            </a:r>
            <a:r>
              <a:rPr lang="it-IT" sz="2400" b="0" dirty="0">
                <a:solidFill>
                  <a:srgbClr val="6666FF"/>
                </a:solidFill>
                <a:latin typeface="Times New Roman" pitchFamily="18" charset="0"/>
              </a:rPr>
              <a:t> to operate at a reduced pressure</a:t>
            </a:r>
          </a:p>
        </p:txBody>
      </p:sp>
      <p:sp>
        <p:nvSpPr>
          <p:cNvPr id="11" name="AutoShape 11"/>
          <p:cNvSpPr>
            <a:spLocks noChangeArrowheads="1"/>
          </p:cNvSpPr>
          <p:nvPr/>
        </p:nvSpPr>
        <p:spPr bwMode="auto">
          <a:xfrm>
            <a:off x="4356100" y="4065597"/>
            <a:ext cx="649288" cy="792163"/>
          </a:xfrm>
          <a:prstGeom prst="downArrow">
            <a:avLst>
              <a:gd name="adj1" fmla="val 50000"/>
              <a:gd name="adj2" fmla="val 30501"/>
            </a:avLst>
          </a:prstGeom>
          <a:solidFill>
            <a:srgbClr val="339966"/>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SG"/>
          </a:p>
        </p:txBody>
      </p:sp>
      <p:sp>
        <p:nvSpPr>
          <p:cNvPr id="12" name="Rectangle 12"/>
          <p:cNvSpPr>
            <a:spLocks noChangeArrowheads="1"/>
          </p:cNvSpPr>
          <p:nvPr/>
        </p:nvSpPr>
        <p:spPr bwMode="auto">
          <a:xfrm>
            <a:off x="250825" y="5567381"/>
            <a:ext cx="8642350" cy="504825"/>
          </a:xfrm>
          <a:prstGeom prst="rect">
            <a:avLst/>
          </a:prstGeom>
          <a:noFill/>
          <a:ln w="9525">
            <a:solidFill>
              <a:schemeClr val="tx1"/>
            </a:solidFill>
            <a:miter lim="800000"/>
            <a:headEnd/>
            <a:tailEnd/>
          </a:ln>
          <a:effectLst/>
        </p:spPr>
        <p:txBody>
          <a:bodyPr wrap="none" anchor="ctr"/>
          <a:lstStyle/>
          <a:p>
            <a:endParaRPr lang="en-SG"/>
          </a:p>
        </p:txBody>
      </p:sp>
      <p:sp>
        <p:nvSpPr>
          <p:cNvPr id="13" name="Text Box 9"/>
          <p:cNvSpPr txBox="1">
            <a:spLocks noChangeArrowheads="1"/>
          </p:cNvSpPr>
          <p:nvPr/>
        </p:nvSpPr>
        <p:spPr bwMode="auto">
          <a:xfrm>
            <a:off x="217517" y="642918"/>
            <a:ext cx="8569325" cy="1015663"/>
          </a:xfrm>
          <a:prstGeom prst="rect">
            <a:avLst/>
          </a:prstGeom>
          <a:noFill/>
          <a:ln w="9525">
            <a:noFill/>
            <a:miter lim="800000"/>
            <a:headEnd/>
            <a:tailEnd/>
          </a:ln>
          <a:effectLst/>
        </p:spPr>
        <p:txBody>
          <a:bodyPr>
            <a:spAutoFit/>
          </a:bodyPr>
          <a:lstStyle/>
          <a:p>
            <a:r>
              <a:rPr lang="it-IT" sz="2000" b="0" dirty="0">
                <a:latin typeface="Times New Roman" pitchFamily="18" charset="0"/>
              </a:rPr>
              <a:t>Ideally, operating RPC a ½ Atm would </a:t>
            </a:r>
            <a:r>
              <a:rPr lang="it-IT" sz="2000" b="0" dirty="0">
                <a:solidFill>
                  <a:srgbClr val="FF0000"/>
                </a:solidFill>
                <a:latin typeface="Times New Roman" pitchFamily="18" charset="0"/>
              </a:rPr>
              <a:t>reduce of a factor 2 the operating voltage</a:t>
            </a:r>
            <a:r>
              <a:rPr lang="it-IT" sz="2000" b="0" dirty="0">
                <a:latin typeface="Times New Roman" pitchFamily="18" charset="0"/>
              </a:rPr>
              <a:t> and meet at least 2 of the wishlist</a:t>
            </a:r>
          </a:p>
          <a:p>
            <a:pPr lvl="1">
              <a:buFont typeface="Wingdings" pitchFamily="2" charset="2"/>
              <a:buChar char="Ø"/>
            </a:pPr>
            <a:r>
              <a:rPr lang="it-IT" sz="2000" b="0" dirty="0">
                <a:solidFill>
                  <a:srgbClr val="6666FF"/>
                </a:solidFill>
                <a:latin typeface="Times New Roman" pitchFamily="18" charset="0"/>
              </a:rPr>
              <a:t>Not practically feasible in large systems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SG" smtClean="0"/>
              <a:t>B.Satyanarayana                               HEP Seminar                               8th March 2010                              A summary of RPC2010</a:t>
            </a:r>
            <a:endParaRPr lang="en-SG" dirty="0"/>
          </a:p>
        </p:txBody>
      </p:sp>
      <p:sp>
        <p:nvSpPr>
          <p:cNvPr id="5" name="Slide Number Placeholder 4"/>
          <p:cNvSpPr>
            <a:spLocks noGrp="1"/>
          </p:cNvSpPr>
          <p:nvPr>
            <p:ph type="sldNum" sz="quarter" idx="12"/>
          </p:nvPr>
        </p:nvSpPr>
        <p:spPr/>
        <p:txBody>
          <a:bodyPr/>
          <a:lstStyle/>
          <a:p>
            <a:fld id="{2745F5A5-EAD5-4510-BAE8-7497A43920D5}" type="slidenum">
              <a:rPr lang="en-SG" smtClean="0"/>
              <a:pPr/>
              <a:t>99</a:t>
            </a:fld>
            <a:endParaRPr lang="en-SG" dirty="0"/>
          </a:p>
        </p:txBody>
      </p:sp>
      <p:grpSp>
        <p:nvGrpSpPr>
          <p:cNvPr id="6" name="Group 2"/>
          <p:cNvGrpSpPr>
            <a:grpSpLocks/>
          </p:cNvGrpSpPr>
          <p:nvPr/>
        </p:nvGrpSpPr>
        <p:grpSpPr bwMode="auto">
          <a:xfrm>
            <a:off x="1258888" y="1588"/>
            <a:ext cx="6330950" cy="1181100"/>
            <a:chOff x="912" y="346"/>
            <a:chExt cx="3790" cy="458"/>
          </a:xfrm>
        </p:grpSpPr>
        <p:sp>
          <p:nvSpPr>
            <p:cNvPr id="7" name="AutoShape 3"/>
            <p:cNvSpPr>
              <a:spLocks noChangeArrowheads="1"/>
            </p:cNvSpPr>
            <p:nvPr/>
          </p:nvSpPr>
          <p:spPr bwMode="auto">
            <a:xfrm>
              <a:off x="912" y="346"/>
              <a:ext cx="3790" cy="458"/>
            </a:xfrm>
            <a:prstGeom prst="roundRect">
              <a:avLst>
                <a:gd name="adj" fmla="val 218"/>
              </a:avLst>
            </a:prstGeom>
            <a:noFill/>
            <a:ln w="28440">
              <a:noFill/>
              <a:round/>
              <a:headEnd/>
              <a:tailEnd/>
            </a:ln>
          </p:spPr>
          <p:txBody>
            <a:bodyPr wrap="none" anchor="ctr"/>
            <a:lstStyle/>
            <a:p>
              <a:endParaRPr lang="en-SG"/>
            </a:p>
          </p:txBody>
        </p:sp>
        <p:sp>
          <p:nvSpPr>
            <p:cNvPr id="8" name="Text Box 4"/>
            <p:cNvSpPr txBox="1">
              <a:spLocks noChangeArrowheads="1"/>
            </p:cNvSpPr>
            <p:nvPr/>
          </p:nvSpPr>
          <p:spPr bwMode="auto">
            <a:xfrm>
              <a:off x="912" y="440"/>
              <a:ext cx="3790" cy="271"/>
            </a:xfrm>
            <a:prstGeom prst="rect">
              <a:avLst/>
            </a:prstGeom>
            <a:noFill/>
            <a:ln w="9525">
              <a:noFill/>
              <a:miter lim="800000"/>
              <a:headEnd/>
              <a:tailEnd/>
            </a:ln>
          </p:spPr>
          <p:txBody>
            <a:bodyPr lIns="90000" tIns="46800" rIns="90000" bIns="46800" anchor="ctr">
              <a:spAutoFit/>
            </a:bodyPr>
            <a:lstStyle/>
            <a:p>
              <a:pPr algn="ctr">
                <a:buClr>
                  <a:srgbClr val="000000"/>
                </a:buClr>
                <a:buSzPct val="166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4000">
                <a:solidFill>
                  <a:srgbClr val="FF0000"/>
                </a:solidFill>
                <a:latin typeface="Comic Sans MS" pitchFamily="66" charset="0"/>
              </a:endParaRPr>
            </a:p>
          </p:txBody>
        </p:sp>
      </p:grpSp>
      <p:sp>
        <p:nvSpPr>
          <p:cNvPr id="9" name="Rectangle 5"/>
          <p:cNvSpPr txBox="1">
            <a:spLocks noChangeArrowheads="1"/>
          </p:cNvSpPr>
          <p:nvPr/>
        </p:nvSpPr>
        <p:spPr bwMode="auto">
          <a:xfrm>
            <a:off x="1403350" y="115888"/>
            <a:ext cx="6048375" cy="8509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smtClean="0">
                <a:ln>
                  <a:noFill/>
                </a:ln>
                <a:solidFill>
                  <a:srgbClr val="FF0000"/>
                </a:solidFill>
                <a:effectLst/>
                <a:uLnTx/>
                <a:uFillTx/>
                <a:latin typeface="Times New Roman" pitchFamily="18" charset="0"/>
                <a:ea typeface="+mj-ea"/>
                <a:cs typeface="+mj-cs"/>
              </a:rPr>
              <a:t>Conclusions</a:t>
            </a:r>
            <a:endParaRPr kumimoji="0" lang="it-IT" sz="4400" b="1" i="0" u="none" strike="noStrike" kern="1200" cap="none" spc="0" normalizeH="0" baseline="0" noProof="0">
              <a:ln>
                <a:noFill/>
              </a:ln>
              <a:solidFill>
                <a:srgbClr val="FF0000"/>
              </a:solidFill>
              <a:effectLst/>
              <a:uLnTx/>
              <a:uFillTx/>
              <a:latin typeface="Times New Roman" pitchFamily="18" charset="0"/>
              <a:ea typeface="+mj-ea"/>
              <a:cs typeface="+mj-cs"/>
            </a:endParaRPr>
          </a:p>
        </p:txBody>
      </p:sp>
      <p:sp>
        <p:nvSpPr>
          <p:cNvPr id="10" name="Text Box 6"/>
          <p:cNvSpPr txBox="1">
            <a:spLocks noChangeArrowheads="1"/>
          </p:cNvSpPr>
          <p:nvPr/>
        </p:nvSpPr>
        <p:spPr bwMode="auto">
          <a:xfrm>
            <a:off x="323850" y="1125538"/>
            <a:ext cx="8767763" cy="4478337"/>
          </a:xfrm>
          <a:prstGeom prst="rect">
            <a:avLst/>
          </a:prstGeom>
          <a:noFill/>
          <a:ln w="9525">
            <a:noFill/>
            <a:miter lim="800000"/>
            <a:headEnd/>
            <a:tailEnd/>
          </a:ln>
          <a:effectLst/>
        </p:spPr>
        <p:txBody>
          <a:bodyPr/>
          <a:lstStyle/>
          <a:p>
            <a:r>
              <a:rPr lang="it-IT" sz="3200" b="0" dirty="0">
                <a:latin typeface="Times New Roman" pitchFamily="18" charset="0"/>
              </a:rPr>
              <a:t>It is a </a:t>
            </a:r>
            <a:r>
              <a:rPr lang="it-IT" sz="3200" b="0" i="1" u="sng" dirty="0">
                <a:latin typeface="Times New Roman" pitchFamily="18" charset="0"/>
              </a:rPr>
              <a:t>“smart”</a:t>
            </a:r>
            <a:r>
              <a:rPr lang="it-IT" sz="3200" b="0" u="sng" dirty="0">
                <a:latin typeface="Times New Roman" pitchFamily="18" charset="0"/>
              </a:rPr>
              <a:t> solution</a:t>
            </a:r>
            <a:r>
              <a:rPr lang="it-IT" sz="3200" b="0" dirty="0">
                <a:latin typeface="Times New Roman" pitchFamily="18" charset="0"/>
              </a:rPr>
              <a:t> and works</a:t>
            </a:r>
          </a:p>
          <a:p>
            <a:pPr lvl="1">
              <a:buFont typeface="Wingdings" pitchFamily="2" charset="2"/>
              <a:buChar char="Ø"/>
            </a:pPr>
            <a:r>
              <a:rPr lang="it-IT" sz="2800" b="0" dirty="0">
                <a:solidFill>
                  <a:srgbClr val="006600"/>
                </a:solidFill>
                <a:latin typeface="Times New Roman" pitchFamily="18" charset="0"/>
              </a:rPr>
              <a:t> general idea verified</a:t>
            </a:r>
          </a:p>
          <a:p>
            <a:pPr lvl="1">
              <a:buFont typeface="Wingdings" pitchFamily="2" charset="2"/>
              <a:buChar char="Ø"/>
            </a:pPr>
            <a:r>
              <a:rPr lang="it-IT" sz="2800" b="0" dirty="0">
                <a:solidFill>
                  <a:srgbClr val="006600"/>
                </a:solidFill>
                <a:latin typeface="Times New Roman" pitchFamily="18" charset="0"/>
              </a:rPr>
              <a:t> corrections at high He content </a:t>
            </a:r>
          </a:p>
          <a:p>
            <a:pPr lvl="2">
              <a:buFont typeface="Wingdings" pitchFamily="2" charset="2"/>
              <a:buChar char="Ø"/>
            </a:pPr>
            <a:r>
              <a:rPr lang="it-IT" sz="2400" b="0" dirty="0">
                <a:solidFill>
                  <a:srgbClr val="6666FF"/>
                </a:solidFill>
                <a:latin typeface="Times New Roman" pitchFamily="18" charset="0"/>
              </a:rPr>
              <a:t>inelastic scattering, Penning effect, etc.</a:t>
            </a:r>
          </a:p>
          <a:p>
            <a:r>
              <a:rPr lang="it-IT" sz="3200" b="0" dirty="0">
                <a:latin typeface="Times New Roman" pitchFamily="18" charset="0"/>
              </a:rPr>
              <a:t>New gas mixtures allow:</a:t>
            </a:r>
          </a:p>
          <a:p>
            <a:pPr lvl="1">
              <a:buFont typeface="Wingdings" pitchFamily="2" charset="2"/>
              <a:buChar char="Ø"/>
            </a:pPr>
            <a:r>
              <a:rPr lang="it-IT" sz="2800" b="0" dirty="0">
                <a:solidFill>
                  <a:srgbClr val="006600"/>
                </a:solidFill>
                <a:latin typeface="Times New Roman" pitchFamily="18" charset="0"/>
              </a:rPr>
              <a:t> reduction of the operating voltage </a:t>
            </a:r>
            <a:r>
              <a:rPr lang="it-IT" sz="2800" b="0" dirty="0">
                <a:solidFill>
                  <a:srgbClr val="6666FF"/>
                </a:solidFill>
                <a:latin typeface="Times New Roman" pitchFamily="18" charset="0"/>
              </a:rPr>
              <a:t>(2-3 kV at least)</a:t>
            </a:r>
          </a:p>
          <a:p>
            <a:pPr lvl="1">
              <a:buFont typeface="Wingdings" pitchFamily="2" charset="2"/>
              <a:buChar char="Ø"/>
            </a:pPr>
            <a:r>
              <a:rPr lang="it-IT" sz="2800" b="0" dirty="0">
                <a:solidFill>
                  <a:srgbClr val="006600"/>
                </a:solidFill>
                <a:latin typeface="Times New Roman" pitchFamily="18" charset="0"/>
              </a:rPr>
              <a:t> reduced flammability problems </a:t>
            </a:r>
            <a:r>
              <a:rPr lang="it-IT" sz="2800" b="0" dirty="0">
                <a:solidFill>
                  <a:srgbClr val="6666FF"/>
                </a:solidFill>
                <a:latin typeface="Times New Roman" pitchFamily="18" charset="0"/>
              </a:rPr>
              <a:t>(increase i-C</a:t>
            </a:r>
            <a:r>
              <a:rPr lang="it-IT" sz="2800" b="0" baseline="-25000" dirty="0">
                <a:solidFill>
                  <a:srgbClr val="6666FF"/>
                </a:solidFill>
                <a:latin typeface="Times New Roman" pitchFamily="18" charset="0"/>
              </a:rPr>
              <a:t>4</a:t>
            </a:r>
            <a:r>
              <a:rPr lang="it-IT" sz="2800" b="0" dirty="0">
                <a:solidFill>
                  <a:srgbClr val="6666FF"/>
                </a:solidFill>
                <a:latin typeface="Times New Roman" pitchFamily="18" charset="0"/>
              </a:rPr>
              <a:t>H</a:t>
            </a:r>
            <a:r>
              <a:rPr lang="it-IT" sz="2800" b="0" baseline="-25000" dirty="0">
                <a:solidFill>
                  <a:srgbClr val="6666FF"/>
                </a:solidFill>
                <a:latin typeface="Times New Roman" pitchFamily="18" charset="0"/>
              </a:rPr>
              <a:t>10</a:t>
            </a:r>
            <a:r>
              <a:rPr lang="it-IT" sz="2800" b="0" dirty="0">
                <a:solidFill>
                  <a:srgbClr val="6666FF"/>
                </a:solidFill>
                <a:latin typeface="Times New Roman" pitchFamily="18" charset="0"/>
              </a:rPr>
              <a:t>?)</a:t>
            </a:r>
          </a:p>
          <a:p>
            <a:pPr lvl="1">
              <a:buFont typeface="Wingdings" pitchFamily="2" charset="2"/>
              <a:buChar char="Ø"/>
            </a:pPr>
            <a:r>
              <a:rPr lang="it-IT" sz="2800" b="0" dirty="0">
                <a:solidFill>
                  <a:srgbClr val="006600"/>
                </a:solidFill>
                <a:latin typeface="Times New Roman" pitchFamily="18" charset="0"/>
              </a:rPr>
              <a:t> good </a:t>
            </a:r>
            <a:r>
              <a:rPr lang="it-IT" sz="2800" b="0" dirty="0">
                <a:solidFill>
                  <a:srgbClr val="6666FF"/>
                </a:solidFill>
                <a:latin typeface="Times New Roman" pitchFamily="18" charset="0"/>
              </a:rPr>
              <a:t>(&gt; 95%)</a:t>
            </a:r>
            <a:r>
              <a:rPr lang="it-IT" sz="2800" b="0" dirty="0">
                <a:solidFill>
                  <a:srgbClr val="006600"/>
                </a:solidFill>
                <a:latin typeface="Times New Roman" pitchFamily="18" charset="0"/>
              </a:rPr>
              <a:t> efficiency and time resolution </a:t>
            </a:r>
            <a:r>
              <a:rPr lang="it-IT" sz="2800" b="0" dirty="0">
                <a:solidFill>
                  <a:srgbClr val="6666FF"/>
                </a:solidFill>
                <a:latin typeface="Times New Roman" pitchFamily="18" charset="0"/>
              </a:rPr>
              <a:t>(&lt; 2ns)</a:t>
            </a:r>
          </a:p>
          <a:p>
            <a:pPr algn="ctr">
              <a:spcBef>
                <a:spcPct val="30000"/>
              </a:spcBef>
            </a:pPr>
            <a:r>
              <a:rPr lang="it-IT" sz="3200" b="0" dirty="0">
                <a:solidFill>
                  <a:srgbClr val="FF0000"/>
                </a:solidFill>
                <a:latin typeface="Times New Roman" pitchFamily="18" charset="0"/>
              </a:rPr>
              <a:t>Good starting point for studies in  this field</a:t>
            </a:r>
            <a:r>
              <a:rPr lang="it-IT" sz="3200" b="0" dirty="0">
                <a:latin typeface="Times New Roman" pitchFamily="18" charset="0"/>
              </a:rPr>
              <a:t> </a:t>
            </a:r>
          </a:p>
          <a:p>
            <a:pPr algn="ctr"/>
            <a:endParaRPr lang="it-IT" sz="3200" b="0" dirty="0">
              <a:latin typeface="Times New Roman" pitchFamily="18" charset="0"/>
            </a:endParaRPr>
          </a:p>
          <a:p>
            <a:pPr algn="ctr"/>
            <a:r>
              <a:rPr lang="it-IT" sz="3200" b="0" dirty="0">
                <a:solidFill>
                  <a:srgbClr val="6666FF"/>
                </a:solidFill>
                <a:latin typeface="Times New Roman" pitchFamily="18" charset="0"/>
              </a:rPr>
              <a:t>definition for a new “standard” mixture</a:t>
            </a:r>
          </a:p>
          <a:p>
            <a:endParaRPr lang="it-IT" sz="3200" b="0" dirty="0">
              <a:solidFill>
                <a:srgbClr val="6666FF"/>
              </a:solidFill>
              <a:latin typeface="Times New Roman" pitchFamily="18" charset="0"/>
            </a:endParaRPr>
          </a:p>
        </p:txBody>
      </p:sp>
      <p:sp>
        <p:nvSpPr>
          <p:cNvPr id="11" name="AutoShape 7"/>
          <p:cNvSpPr>
            <a:spLocks noChangeArrowheads="1"/>
          </p:cNvSpPr>
          <p:nvPr/>
        </p:nvSpPr>
        <p:spPr bwMode="auto">
          <a:xfrm>
            <a:off x="4429125" y="5300663"/>
            <a:ext cx="503238" cy="576262"/>
          </a:xfrm>
          <a:prstGeom prst="downArrow">
            <a:avLst>
              <a:gd name="adj1" fmla="val 50000"/>
              <a:gd name="adj2" fmla="val 28628"/>
            </a:avLst>
          </a:prstGeom>
          <a:solidFill>
            <a:srgbClr val="339966"/>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SG"/>
          </a:p>
        </p:txBody>
      </p:sp>
      <p:sp>
        <p:nvSpPr>
          <p:cNvPr id="12" name="Rectangle 8"/>
          <p:cNvSpPr>
            <a:spLocks noChangeArrowheads="1"/>
          </p:cNvSpPr>
          <p:nvPr/>
        </p:nvSpPr>
        <p:spPr bwMode="auto">
          <a:xfrm>
            <a:off x="973138" y="4797425"/>
            <a:ext cx="7559675" cy="1511300"/>
          </a:xfrm>
          <a:prstGeom prst="rect">
            <a:avLst/>
          </a:prstGeom>
          <a:noFill/>
          <a:ln w="9525">
            <a:solidFill>
              <a:schemeClr val="tx1"/>
            </a:solidFill>
            <a:miter lim="800000"/>
            <a:headEnd/>
            <a:tailEnd/>
          </a:ln>
          <a:effectLst/>
        </p:spPr>
        <p:txBody>
          <a:bodyPr wrap="none" anchor="ctr"/>
          <a:lstStyle/>
          <a:p>
            <a:endParaRPr lang="en-SG" sz="12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3071</TotalTime>
  <Words>5600</Words>
  <Application>Microsoft Office PowerPoint</Application>
  <PresentationFormat>On-screen Show (4:3)</PresentationFormat>
  <Paragraphs>911</Paragraphs>
  <Slides>107</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0" baseType="lpstr">
      <vt:lpstr>Office Theme</vt:lpstr>
      <vt:lpstr>Equation</vt:lpstr>
      <vt:lpstr>Photo Editor 照片</vt:lpstr>
      <vt:lpstr>A summary of</vt:lpstr>
      <vt:lpstr>Some statistics first …</vt:lpstr>
      <vt:lpstr>RPCs at GSI</vt:lpstr>
      <vt:lpstr>RPCs in FAIR projects</vt:lpstr>
      <vt:lpstr>Status and performance of  wide-gap RPC systems</vt:lpstr>
      <vt:lpstr>Performance of the ATLAS Resistive Plate Chambers Giordano Cattani</vt:lpstr>
      <vt:lpstr>Slide 7</vt:lpstr>
      <vt:lpstr>Slide 8</vt:lpstr>
      <vt:lpstr>Slide 9</vt:lpstr>
      <vt:lpstr>Slide 10</vt:lpstr>
      <vt:lpstr>Slide 11</vt:lpstr>
      <vt:lpstr>Slide 12</vt:lpstr>
      <vt:lpstr>Slide 13</vt:lpstr>
      <vt:lpstr>RPC based Muon Trigger Upgrade for the  PHENIX Experiment at RHIC Young Jin Kim</vt:lpstr>
      <vt:lpstr>Slide 15</vt:lpstr>
      <vt:lpstr>Performance and aging of OPERA RPCs A. Paoloni</vt:lpstr>
      <vt:lpstr>Slide 17</vt:lpstr>
      <vt:lpstr>Slide 18</vt:lpstr>
      <vt:lpstr>RPC monitoring and results from the ARGO-YBJ experiment Paolo Camarri </vt:lpstr>
      <vt:lpstr>Slide 20</vt:lpstr>
      <vt:lpstr>Slide 21</vt:lpstr>
      <vt:lpstr>Design and Performance of the Atlas RPC Detector Control System A.Polini</vt:lpstr>
      <vt:lpstr>Slide 23</vt:lpstr>
      <vt:lpstr>Slide 24</vt:lpstr>
      <vt:lpstr>Slide 25</vt:lpstr>
      <vt:lpstr>Slide 26</vt:lpstr>
      <vt:lpstr>Slide 27</vt:lpstr>
      <vt:lpstr>Monitoring and calibration of ATLAS RPC detector via DCS Marcello Bindi</vt:lpstr>
      <vt:lpstr>Slide 29</vt:lpstr>
      <vt:lpstr>Offline monitoring and data quality of the ATLAS Resistive Plate chambers  at CERN Tier-0 facility Angelo Guida</vt:lpstr>
      <vt:lpstr>Slide 31</vt:lpstr>
      <vt:lpstr>Commissioning and first operational experience of the  CMS RPC Detector Control System at LHC  Giovanni Polese</vt:lpstr>
      <vt:lpstr>Slide 33</vt:lpstr>
      <vt:lpstr>Slide 34</vt:lpstr>
      <vt:lpstr>Slide 35</vt:lpstr>
      <vt:lpstr>Performance of the CMS RPC L1 Trigger with cosmic ray data A.Orso M. Iorio</vt:lpstr>
      <vt:lpstr>Slide 37</vt:lpstr>
      <vt:lpstr>Slide 38</vt:lpstr>
      <vt:lpstr>Commissioning of the ALICE Muon Spectrometer Trigger at LHC A. Blanc</vt:lpstr>
      <vt:lpstr>Slide 40</vt:lpstr>
      <vt:lpstr>Quality Control of RPCs for the PHENIX Trigger Upgrade  Rusty Towell</vt:lpstr>
      <vt:lpstr>Calibration of the RPC charge readout in the ARGO-YBJ experiment  Xiangdong Sheng </vt:lpstr>
      <vt:lpstr>Slide 43</vt:lpstr>
      <vt:lpstr>R&amp;D for  wide-gap RPC systems</vt:lpstr>
      <vt:lpstr>Oiled Multigap Resistive Plate Chambers  K. S. Lee</vt:lpstr>
      <vt:lpstr>Slide 46</vt:lpstr>
      <vt:lpstr>Slide 47</vt:lpstr>
      <vt:lpstr>Characterization of CMS End-Cap RPCs assembled in India L.M.Pant</vt:lpstr>
      <vt:lpstr>Development of 2m × 2m size glass RPCs for INO B.Satyanarayana</vt:lpstr>
      <vt:lpstr>Cosmic Ray test of INO RPC stack N.K.MONDAL</vt:lpstr>
      <vt:lpstr>Slide 51</vt:lpstr>
      <vt:lpstr>Performances of silicone coated high resistive bakelite RPC  Saikat Biswas </vt:lpstr>
      <vt:lpstr>Slide 53</vt:lpstr>
      <vt:lpstr>Status and performance of narrow-gap RPC systems</vt:lpstr>
      <vt:lpstr>The MRPC-based ALICE Time-Of-Flight detector:  commissioning and first performance Andrea Alici</vt:lpstr>
      <vt:lpstr>Slide 56</vt:lpstr>
      <vt:lpstr>Multigap RPCs in STAR W.J.Llope</vt:lpstr>
      <vt:lpstr>RPC HADES-TOF wall cosmic ray test performance A. Blanco</vt:lpstr>
      <vt:lpstr> FOPI MMRPC TOF Barrel Mladen Kiš</vt:lpstr>
      <vt:lpstr>Slide 60</vt:lpstr>
      <vt:lpstr>Slide 61</vt:lpstr>
      <vt:lpstr>Slide 62</vt:lpstr>
      <vt:lpstr>Slide 63</vt:lpstr>
      <vt:lpstr>R&amp;D for  narrow-gap RPC systems</vt:lpstr>
      <vt:lpstr>Progress of R&amp;D and production of timing RPC in Tsinghua University Wang Yi</vt:lpstr>
      <vt:lpstr>Slide 66</vt:lpstr>
      <vt:lpstr>Slide 67</vt:lpstr>
      <vt:lpstr>Prototypes of high rate MRPC for CBM TOF Jingbo Wang</vt:lpstr>
      <vt:lpstr>Slide 69</vt:lpstr>
      <vt:lpstr>Toward a high granularity, high counting rate differential read-out RPC M. Petris</vt:lpstr>
      <vt:lpstr>Slide 71</vt:lpstr>
      <vt:lpstr>The CBM Time-of Flight wall  Ingo Deppner</vt:lpstr>
      <vt:lpstr>NeuLAND:  MRPC-based time-of-flight detector for 1 GeV neutrons Daniel Bemmerer</vt:lpstr>
      <vt:lpstr>Slide 74</vt:lpstr>
      <vt:lpstr>Some results of the R&amp;D of a ToF-Wall to identify relativistic heavy ions E.Casarejos</vt:lpstr>
      <vt:lpstr>Slide 76</vt:lpstr>
      <vt:lpstr>Simulations of RPC detectors</vt:lpstr>
      <vt:lpstr>Progress in the simulation of Resistive Plate Chambers with  multi-strip readout Diego González-Díaz (GSI-Darmstadt)</vt:lpstr>
      <vt:lpstr>Slide 79</vt:lpstr>
      <vt:lpstr>A new approach in modeling RPC response  S. Colafranceschi </vt:lpstr>
      <vt:lpstr>The RPC current time structure G. Aielli</vt:lpstr>
      <vt:lpstr>Slide 82</vt:lpstr>
      <vt:lpstr>New applications of  RPC detectors</vt:lpstr>
      <vt:lpstr>SPATIAL RESOLUTION OF HUMAN 3D RPC-PET SYSTEM  M. Couceiro</vt:lpstr>
      <vt:lpstr>Study on the Performance of Large Area MRPC with  high position resolution  WU Yu-Cheng</vt:lpstr>
      <vt:lpstr>Resistive Electrode Approach in Micropattern Gaseous Detectors V.Peskov</vt:lpstr>
      <vt:lpstr>Slide 87</vt:lpstr>
      <vt:lpstr>Construction of a Digital Hadron Calorimeter  with Resistive Plate Chambers Lei Xia</vt:lpstr>
      <vt:lpstr>RPC Readout</vt:lpstr>
      <vt:lpstr>RPC performance vs Front-End  Roberto Cardarelli  </vt:lpstr>
      <vt:lpstr>The Multipurpose Trigger Readout Board (TRB) Marek Palka</vt:lpstr>
      <vt:lpstr>Slide 92</vt:lpstr>
      <vt:lpstr>Gas systems for  RPC detector systems</vt:lpstr>
      <vt:lpstr>Performance of the Prototype Gas Recirculation System with built-in RGA for INO RPC system S.D.Kalmani</vt:lpstr>
      <vt:lpstr>Slide 95</vt:lpstr>
      <vt:lpstr>DECOMPOSITION OF  SF6-R134a EFFLUENT BY RF PLASMA  AVINASH V. JOSHI</vt:lpstr>
      <vt:lpstr>New gas mixtures for Resistive Plate Chambers  operated in avalanche mode  M. Abbrescia</vt:lpstr>
      <vt:lpstr>Slide 98</vt:lpstr>
      <vt:lpstr>Slide 99</vt:lpstr>
      <vt:lpstr>Optimization of the closed loop gas system for the  RPC operation at the LHC experiments  R. Guida</vt:lpstr>
      <vt:lpstr>Slide 101</vt:lpstr>
      <vt:lpstr>Summary of summary!</vt:lpstr>
      <vt:lpstr>Perspectives for a new R&amp;D phase</vt:lpstr>
      <vt:lpstr>How to improve the rate capability?</vt:lpstr>
      <vt:lpstr>RPCs visibility in science and medicine</vt:lpstr>
      <vt:lpstr>Physics targets for RPCs in the next years</vt:lpstr>
      <vt:lpstr>Slide 107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summary of</dc:title>
  <dc:creator>Satyanarayana Bheesette</dc:creator>
  <cp:lastModifiedBy>Satyanarayana Bheesette</cp:lastModifiedBy>
  <cp:revision>83</cp:revision>
  <dcterms:created xsi:type="dcterms:W3CDTF">2010-02-20T14:39:31Z</dcterms:created>
  <dcterms:modified xsi:type="dcterms:W3CDTF">2010-03-08T08:56:28Z</dcterms:modified>
</cp:coreProperties>
</file>