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4"/>
  </p:notesMasterIdLst>
  <p:sldIdLst>
    <p:sldId id="256" r:id="rId2"/>
    <p:sldId id="258" r:id="rId3"/>
    <p:sldId id="259" r:id="rId4"/>
    <p:sldId id="260" r:id="rId5"/>
    <p:sldId id="261" r:id="rId6"/>
    <p:sldId id="264" r:id="rId7"/>
    <p:sldId id="262" r:id="rId8"/>
    <p:sldId id="266" r:id="rId9"/>
    <p:sldId id="267" r:id="rId10"/>
    <p:sldId id="268" r:id="rId11"/>
    <p:sldId id="270" r:id="rId12"/>
    <p:sldId id="271" r:id="rId13"/>
    <p:sldId id="272" r:id="rId14"/>
    <p:sldId id="273" r:id="rId15"/>
    <p:sldId id="274" r:id="rId16"/>
    <p:sldId id="275" r:id="rId17"/>
    <p:sldId id="257" r:id="rId18"/>
    <p:sldId id="265" r:id="rId19"/>
    <p:sldId id="277" r:id="rId20"/>
    <p:sldId id="278" r:id="rId21"/>
    <p:sldId id="279" r:id="rId22"/>
    <p:sldId id="27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E17A0-841A-4C1C-A8E1-9B7533508D80}" type="datetimeFigureOut">
              <a:rPr lang="en-SG" smtClean="0"/>
              <a:pPr/>
              <a:t>25/1/2011</a:t>
            </a:fld>
            <a:endParaRPr lang="en-SG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97C7AA-5CCB-4BCC-9FAA-353207DC1E1C}" type="slidenum">
              <a:rPr lang="en-SG" smtClean="0"/>
              <a:pPr/>
              <a:t>‹#›</a:t>
            </a:fld>
            <a:endParaRPr lang="en-SG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F6D16-ACA5-43BD-B4F1-A22F497317BA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dirty="0" smtClean="0"/>
              <a:t>B.Satyanarayana, TIFR, Mumbai                               INO Collaboration Meeting, Madurai                               January 23-26, 2011</a:t>
            </a:r>
            <a:endParaRPr lang="en-SG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F14DC-2CE2-4FFA-BEA6-35534F67F358}" type="slidenum">
              <a:rPr lang="en-SG" smtClean="0"/>
              <a:pPr/>
              <a:t>‹#›</a:t>
            </a:fld>
            <a:endParaRPr lang="en-SG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dirty="0" smtClean="0"/>
              <a:t>B.Satyanarayana, TIFR, Mumbai                               INO Collaboration Meeting, Madurai                               January 23-26, 2011</a:t>
            </a:r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F14DC-2CE2-4FFA-BEA6-35534F67F358}" type="slidenum">
              <a:rPr lang="en-SG" smtClean="0"/>
              <a:pPr/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dirty="0" smtClean="0"/>
              <a:t>B.Satyanarayana, TIFR, Mumbai                               INO Collaboration Meeting, Madurai                               January 23-26, 2011</a:t>
            </a:r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F14DC-2CE2-4FFA-BEA6-35534F67F358}" type="slidenum">
              <a:rPr lang="en-SG" smtClean="0"/>
              <a:pPr/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B.Satyanarayana, TIFR, Mumbai                               INO Collaboration Meeting, Madurai                               January 23-26,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2083B35-A9BD-4A00-8C4A-9482B9F2C2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" y="44624"/>
            <a:ext cx="9000000" cy="900000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" y="980728"/>
            <a:ext cx="9000000" cy="5472608"/>
          </a:xfrm>
        </p:spPr>
        <p:txBody>
          <a:bodyPr/>
          <a:lstStyle>
            <a:lvl2pPr>
              <a:defRPr>
                <a:solidFill>
                  <a:srgbClr val="FFFF00"/>
                </a:solidFill>
              </a:defRPr>
            </a:lvl2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000" y="6489376"/>
            <a:ext cx="9000000" cy="324000"/>
          </a:xfrm>
        </p:spPr>
        <p:txBody>
          <a:bodyPr/>
          <a:lstStyle/>
          <a:p>
            <a:r>
              <a:rPr lang="en-SG" dirty="0" smtClean="0"/>
              <a:t>B.Satyanarayana, TIFR, Mumbai                               INO Collaboration Meeting, Madurai                               January 23-26, 2011</a:t>
            </a:r>
            <a:endParaRPr lang="en-SG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dirty="0" smtClean="0"/>
              <a:t>B.Satyanarayana, TIFR, Mumbai                               INO Collaboration Meeting, Madurai                               January 23-26, 2011</a:t>
            </a:r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49F14DC-2CE2-4FFA-BEA6-35534F67F358}" type="slidenum">
              <a:rPr lang="en-SG" smtClean="0"/>
              <a:pPr/>
              <a:t>‹#›</a:t>
            </a:fld>
            <a:endParaRPr lang="en-SG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dirty="0" smtClean="0"/>
              <a:t>B.Satyanarayana, TIFR, Mumbai                               INO Collaboration Meeting, Madurai                               January 23-26, 2011</a:t>
            </a:r>
            <a:endParaRPr lang="en-S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F14DC-2CE2-4FFA-BEA6-35534F67F358}" type="slidenum">
              <a:rPr lang="en-SG" smtClean="0"/>
              <a:pPr/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dirty="0" smtClean="0"/>
              <a:t>B.Satyanarayana, TIFR, Mumbai                               INO Collaboration Meeting, Madurai                               January 23-26, 2011</a:t>
            </a:r>
            <a:endParaRPr lang="en-SG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F14DC-2CE2-4FFA-BEA6-35534F67F358}" type="slidenum">
              <a:rPr lang="en-SG" smtClean="0"/>
              <a:pPr/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dirty="0" smtClean="0"/>
              <a:t>B.Satyanarayana, TIFR, Mumbai                               INO Collaboration Meeting, Madurai                               January 23-26, 2011</a:t>
            </a:r>
            <a:endParaRPr lang="en-S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F14DC-2CE2-4FFA-BEA6-35534F67F358}" type="slidenum">
              <a:rPr lang="en-SG" smtClean="0"/>
              <a:pPr/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dirty="0" smtClean="0"/>
              <a:t>B.Satyanarayana, TIFR, Mumbai                               INO Collaboration Meeting, Madurai                               January 23-26, 2011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F14DC-2CE2-4FFA-BEA6-35534F67F358}" type="slidenum">
              <a:rPr lang="en-SG" smtClean="0"/>
              <a:pPr/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dirty="0" smtClean="0"/>
              <a:t>B.Satyanarayana, TIFR, Mumbai                               INO Collaboration Meeting, Madurai                               January 23-26, 2011</a:t>
            </a:r>
            <a:endParaRPr lang="en-S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F14DC-2CE2-4FFA-BEA6-35534F67F358}" type="slidenum">
              <a:rPr lang="en-SG" smtClean="0"/>
              <a:pPr/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dirty="0" smtClean="0"/>
              <a:t>B.Satyanarayana, TIFR, Mumbai                               INO Collaboration Meeting, Madurai                               January 23-26, 2011</a:t>
            </a:r>
            <a:endParaRPr lang="en-S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F14DC-2CE2-4FFA-BEA6-35534F67F358}" type="slidenum">
              <a:rPr lang="en-SG" smtClean="0"/>
              <a:pPr/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SG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en-SG" dirty="0" smtClean="0"/>
              <a:t>B.Satyanarayana, TIFR, Mumbai                               INO Collaboration Meeting, Madurai                               January 23-26, 2011</a:t>
            </a:r>
            <a:endParaRPr lang="en-SG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49F14DC-2CE2-4FFA-BEA6-35534F67F358}" type="slidenum">
              <a:rPr lang="en-SG" smtClean="0"/>
              <a:pPr/>
              <a:t>‹#›</a:t>
            </a:fld>
            <a:endParaRPr lang="en-SG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" y="1124744"/>
            <a:ext cx="9000000" cy="1828800"/>
          </a:xfrm>
        </p:spPr>
        <p:txBody>
          <a:bodyPr>
            <a:normAutofit/>
          </a:bodyPr>
          <a:lstStyle/>
          <a:p>
            <a:r>
              <a:rPr lang="en-US" dirty="0" smtClean="0"/>
              <a:t>Performance of gas sealed RPCs</a:t>
            </a:r>
            <a:endParaRPr lang="en-S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" y="3548608"/>
            <a:ext cx="90000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M.Bhuyan, S.D.Kalmani, N.K.Mondal, S.Pal, Deepak Samuel, B.Satyanarayana and R.R.Shinde</a:t>
            </a:r>
            <a:endParaRPr lang="en-US" sz="2000" dirty="0" smtClean="0"/>
          </a:p>
          <a:p>
            <a:endParaRPr lang="en-US" sz="1200" dirty="0" smtClean="0"/>
          </a:p>
          <a:p>
            <a:r>
              <a:rPr lang="en-US" sz="2000" dirty="0" smtClean="0">
                <a:solidFill>
                  <a:srgbClr val="FFFF00"/>
                </a:solidFill>
              </a:rPr>
              <a:t>Gouranga Kole, Chiraag Lala and Kanishka Rawat</a:t>
            </a:r>
            <a:endParaRPr lang="en-SG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RGA </a:t>
            </a:r>
            <a:r>
              <a:rPr lang="en-US" dirty="0" smtClean="0"/>
              <a:t>analysis - 3</a:t>
            </a:r>
            <a:endParaRPr lang="en-IN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B.Satyanarayana, TIFR, Mumbai                               INO Collaboration Meeting, Madurai                               January 23-26, 2011</a:t>
            </a:r>
            <a:endParaRPr lang="en-US" dirty="0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75493" y="1008000"/>
            <a:ext cx="8591550" cy="5335168"/>
            <a:chOff x="325" y="832"/>
            <a:chExt cx="5863" cy="3374"/>
          </a:xfrm>
        </p:grpSpPr>
        <p:pic>
          <p:nvPicPr>
            <p:cNvPr id="45060" name="Picture 4" descr="AB13_R134a"/>
            <p:cNvPicPr>
              <a:picLocks noChangeAspect="1" noChangeArrowheads="1"/>
            </p:cNvPicPr>
            <p:nvPr/>
          </p:nvPicPr>
          <p:blipFill>
            <a:blip r:embed="rId2" cstate="print"/>
            <a:srcRect t="3149" b="3149"/>
            <a:stretch>
              <a:fillRect/>
            </a:stretch>
          </p:blipFill>
          <p:spPr bwMode="auto">
            <a:xfrm>
              <a:off x="325" y="832"/>
              <a:ext cx="5863" cy="3374"/>
            </a:xfrm>
            <a:prstGeom prst="rect">
              <a:avLst/>
            </a:prstGeom>
            <a:noFill/>
          </p:spPr>
        </p:pic>
        <p:sp>
          <p:nvSpPr>
            <p:cNvPr id="45061" name="Text Box 5"/>
            <p:cNvSpPr txBox="1">
              <a:spLocks noChangeArrowheads="1"/>
            </p:cNvSpPr>
            <p:nvPr/>
          </p:nvSpPr>
          <p:spPr bwMode="auto">
            <a:xfrm>
              <a:off x="1841" y="956"/>
              <a:ext cx="28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33</a:t>
              </a:r>
              <a:endParaRPr lang="en-IN" b="1" dirty="0">
                <a:solidFill>
                  <a:srgbClr val="FF0000"/>
                </a:solidFill>
              </a:endParaRPr>
            </a:p>
          </p:txBody>
        </p:sp>
        <p:sp>
          <p:nvSpPr>
            <p:cNvPr id="45062" name="Text Box 6"/>
            <p:cNvSpPr txBox="1">
              <a:spLocks noChangeArrowheads="1"/>
            </p:cNvSpPr>
            <p:nvPr/>
          </p:nvSpPr>
          <p:spPr bwMode="auto">
            <a:xfrm>
              <a:off x="3088" y="2656"/>
              <a:ext cx="28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69</a:t>
              </a:r>
              <a:endParaRPr lang="en-IN" b="1" dirty="0">
                <a:solidFill>
                  <a:srgbClr val="FF0000"/>
                </a:solidFill>
              </a:endParaRPr>
            </a:p>
          </p:txBody>
        </p:sp>
        <p:sp>
          <p:nvSpPr>
            <p:cNvPr id="45063" name="Text Box 7"/>
            <p:cNvSpPr txBox="1">
              <a:spLocks noChangeArrowheads="1"/>
            </p:cNvSpPr>
            <p:nvPr/>
          </p:nvSpPr>
          <p:spPr bwMode="auto">
            <a:xfrm>
              <a:off x="3565" y="3186"/>
              <a:ext cx="28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83</a:t>
              </a:r>
              <a:endParaRPr lang="en-IN" b="1" dirty="0">
                <a:solidFill>
                  <a:srgbClr val="FF0000"/>
                </a:solidFill>
              </a:endParaRPr>
            </a:p>
          </p:txBody>
        </p:sp>
        <p:sp>
          <p:nvSpPr>
            <p:cNvPr id="45064" name="Text Box 8"/>
            <p:cNvSpPr txBox="1">
              <a:spLocks noChangeArrowheads="1"/>
            </p:cNvSpPr>
            <p:nvPr/>
          </p:nvSpPr>
          <p:spPr bwMode="auto">
            <a:xfrm>
              <a:off x="2460" y="3280"/>
              <a:ext cx="28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51</a:t>
              </a:r>
              <a:endParaRPr lang="en-IN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45066" name="Text Box 10"/>
          <p:cNvSpPr txBox="1">
            <a:spLocks noChangeArrowheads="1"/>
          </p:cNvSpPr>
          <p:nvPr/>
        </p:nvSpPr>
        <p:spPr bwMode="auto">
          <a:xfrm>
            <a:off x="4872911" y="3102331"/>
            <a:ext cx="37444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Removing the </a:t>
            </a:r>
            <a:r>
              <a:rPr lang="en-US" dirty="0" smtClean="0">
                <a:solidFill>
                  <a:srgbClr val="FF0000"/>
                </a:solidFill>
              </a:rPr>
              <a:t>air </a:t>
            </a:r>
            <a:r>
              <a:rPr lang="en-US" dirty="0">
                <a:solidFill>
                  <a:srgbClr val="FF0000"/>
                </a:solidFill>
              </a:rPr>
              <a:t>background , major fragment was at mass </a:t>
            </a:r>
            <a:r>
              <a:rPr lang="en-US" dirty="0" smtClean="0">
                <a:solidFill>
                  <a:srgbClr val="FF0000"/>
                </a:solidFill>
              </a:rPr>
              <a:t>no. </a:t>
            </a:r>
            <a:r>
              <a:rPr lang="en-US" dirty="0">
                <a:solidFill>
                  <a:srgbClr val="FF0000"/>
                </a:solidFill>
              </a:rPr>
              <a:t>33</a:t>
            </a:r>
            <a:endParaRPr lang="en-IN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RGA</a:t>
            </a:r>
            <a:endParaRPr lang="en-S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dirty="0" smtClean="0"/>
              <a:t>B.Satyanarayana, TIFR, Mumbai                               INO Collaboration Meeting, Madurai                               January 23-26, 2011</a:t>
            </a:r>
            <a:endParaRPr lang="en-SG" dirty="0"/>
          </a:p>
        </p:txBody>
      </p:sp>
      <p:pic>
        <p:nvPicPr>
          <p:cNvPr id="5" name="Picture 4" descr="Picture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412776"/>
            <a:ext cx="4871781" cy="51845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04048" y="1008000"/>
            <a:ext cx="396044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Wingdings" pitchFamily="2" charset="2"/>
              <a:buChar char="v"/>
            </a:pPr>
            <a:r>
              <a:rPr lang="en-US" sz="2800" dirty="0" smtClean="0">
                <a:solidFill>
                  <a:srgbClr val="FFFF00"/>
                </a:solidFill>
              </a:rPr>
              <a:t>RGA spectra contains nearly 50% air and 3% water vapour.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en-US" sz="2800" dirty="0" smtClean="0">
                <a:solidFill>
                  <a:srgbClr val="FFFF00"/>
                </a:solidFill>
              </a:rPr>
              <a:t>RPC AB13 was sealed for 130 days.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en-US" sz="2800" dirty="0" smtClean="0">
                <a:solidFill>
                  <a:srgbClr val="FFFF00"/>
                </a:solidFill>
              </a:rPr>
              <a:t>Amount of air accumulated ~1000ml.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en-US" sz="2800" dirty="0" smtClean="0">
                <a:solidFill>
                  <a:srgbClr val="FFFF00"/>
                </a:solidFill>
              </a:rPr>
              <a:t>Therefore, the leak rate ~8ml/day.</a:t>
            </a:r>
          </a:p>
          <a:p>
            <a:pPr marL="514350" indent="-514350">
              <a:buFont typeface="Wingdings" pitchFamily="2" charset="2"/>
              <a:buChar char="v"/>
            </a:pPr>
            <a:endParaRPr lang="en-SG" sz="2800" dirty="0">
              <a:solidFill>
                <a:srgbClr val="FFFF00"/>
              </a:solidFill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33400" y="1008000"/>
            <a:ext cx="37449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/>
              <a:t>Major </a:t>
            </a:r>
            <a:r>
              <a:rPr lang="en-US" sz="2000" b="1" dirty="0" smtClean="0"/>
              <a:t>fragments </a:t>
            </a:r>
            <a:r>
              <a:rPr lang="en-US" sz="2000" b="1" dirty="0"/>
              <a:t>of pure </a:t>
            </a:r>
            <a:r>
              <a:rPr lang="en-US" sz="2000" b="1" dirty="0" smtClean="0"/>
              <a:t>gases</a:t>
            </a:r>
            <a:endParaRPr lang="en-IN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Sealed gas test for </a:t>
            </a:r>
            <a:r>
              <a:rPr lang="en-US" i="1" dirty="0" smtClean="0"/>
              <a:t>C217</a:t>
            </a:r>
            <a:r>
              <a:rPr lang="en-US" dirty="0" smtClean="0"/>
              <a:t> stack</a:t>
            </a:r>
            <a:endParaRPr lang="en-S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dirty="0" smtClean="0"/>
              <a:t>B.Satyanarayana, TIFR, Mumbai                               INO Collaboration Meeting, Madurai                               January 23-26, 2011</a:t>
            </a:r>
            <a:endParaRPr lang="en-SG" dirty="0"/>
          </a:p>
        </p:txBody>
      </p:sp>
      <p:pic>
        <p:nvPicPr>
          <p:cNvPr id="7" name="Content Placeholder 8" descr="bigstack-latest.jpg"/>
          <p:cNvPicPr>
            <a:picLocks noChangeAspect="1"/>
          </p:cNvPicPr>
          <p:nvPr/>
        </p:nvPicPr>
        <p:blipFill>
          <a:blip r:embed="rId2" cstate="print"/>
          <a:srcRect l="26673" r="27740"/>
          <a:stretch>
            <a:fillRect/>
          </a:stretch>
        </p:blipFill>
        <p:spPr>
          <a:xfrm>
            <a:off x="107504" y="1008000"/>
            <a:ext cx="3744588" cy="550604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3995936" y="1196752"/>
            <a:ext cx="5050800" cy="1905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Stack of 12 1m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×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1m RPCs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L0, L4 and L11 </a:t>
            </a:r>
            <a:r>
              <a:rPr lang="en-US" sz="2000" dirty="0" smtClean="0">
                <a:solidFill>
                  <a:srgbClr val="FFFF00"/>
                </a:solidFill>
              </a:rPr>
              <a:t>we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 used as reference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Other RPCs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sealed on April 27,  2010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Summary of the study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87232" y="3105344"/>
            <a:ext cx="5049264" cy="34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and sealed RPC</a:t>
            </a:r>
            <a:endParaRPr lang="en-S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dirty="0" smtClean="0"/>
              <a:t>B.Satyanarayana, TIFR, Mumbai                               INO Collaboration Meeting, Madurai                               January 23-26, 2011</a:t>
            </a:r>
            <a:endParaRPr lang="en-SG" dirty="0"/>
          </a:p>
        </p:txBody>
      </p:sp>
      <p:grpSp>
        <p:nvGrpSpPr>
          <p:cNvPr id="21" name="Group 12"/>
          <p:cNvGrpSpPr>
            <a:grpSpLocks/>
          </p:cNvGrpSpPr>
          <p:nvPr/>
        </p:nvGrpSpPr>
        <p:grpSpPr bwMode="auto">
          <a:xfrm>
            <a:off x="72000" y="1008000"/>
            <a:ext cx="9000000" cy="5211763"/>
            <a:chOff x="144" y="221"/>
            <a:chExt cx="5952" cy="3283"/>
          </a:xfrm>
        </p:grpSpPr>
        <p:grpSp>
          <p:nvGrpSpPr>
            <p:cNvPr id="22" name="Group 10"/>
            <p:cNvGrpSpPr>
              <a:grpSpLocks/>
            </p:cNvGrpSpPr>
            <p:nvPr/>
          </p:nvGrpSpPr>
          <p:grpSpPr bwMode="auto">
            <a:xfrm>
              <a:off x="144" y="221"/>
              <a:ext cx="5952" cy="3043"/>
              <a:chOff x="144" y="192"/>
              <a:chExt cx="5952" cy="3043"/>
            </a:xfrm>
          </p:grpSpPr>
          <p:pic>
            <p:nvPicPr>
              <p:cNvPr id="24" name="Picture 5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44" y="192"/>
                <a:ext cx="5948" cy="15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grpSp>
            <p:nvGrpSpPr>
              <p:cNvPr id="25" name="Group 9"/>
              <p:cNvGrpSpPr>
                <a:grpSpLocks/>
              </p:cNvGrpSpPr>
              <p:nvPr/>
            </p:nvGrpSpPr>
            <p:grpSpPr bwMode="auto">
              <a:xfrm>
                <a:off x="154" y="1680"/>
                <a:ext cx="5942" cy="1555"/>
                <a:chOff x="154" y="1680"/>
                <a:chExt cx="5942" cy="1555"/>
              </a:xfrm>
            </p:grpSpPr>
            <p:pic>
              <p:nvPicPr>
                <p:cNvPr id="26" name="Picture 4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54" y="1680"/>
                  <a:ext cx="5942" cy="15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27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344" y="1968"/>
                  <a:ext cx="229" cy="23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b="1" dirty="0">
                      <a:solidFill>
                        <a:srgbClr val="FF0000"/>
                      </a:solidFill>
                    </a:rPr>
                    <a:t>A</a:t>
                  </a:r>
                </a:p>
              </p:txBody>
            </p:sp>
            <p:sp>
              <p:nvSpPr>
                <p:cNvPr id="28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2496" y="2640"/>
                  <a:ext cx="213" cy="23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b="1" dirty="0">
                      <a:solidFill>
                        <a:srgbClr val="FF0000"/>
                      </a:solidFill>
                    </a:rPr>
                    <a:t>B</a:t>
                  </a:r>
                </a:p>
              </p:txBody>
            </p:sp>
          </p:grpSp>
        </p:grpSp>
        <p:sp>
          <p:nvSpPr>
            <p:cNvPr id="23" name="Text Box 11"/>
            <p:cNvSpPr txBox="1">
              <a:spLocks noChangeArrowheads="1"/>
            </p:cNvSpPr>
            <p:nvPr/>
          </p:nvSpPr>
          <p:spPr bwMode="auto">
            <a:xfrm>
              <a:off x="144" y="3273"/>
              <a:ext cx="59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dirty="0" smtClean="0"/>
                <a:t>	A= </a:t>
              </a:r>
              <a:r>
                <a:rPr lang="en-US" dirty="0"/>
                <a:t>RPC </a:t>
              </a:r>
              <a:r>
                <a:rPr lang="en-US" dirty="0" smtClean="0"/>
                <a:t>Sealed for 32 days                            B = Gas </a:t>
              </a:r>
              <a:r>
                <a:rPr lang="en-US" dirty="0"/>
                <a:t>flow restarted</a:t>
              </a:r>
            </a:p>
          </p:txBody>
        </p:sp>
      </p:grpSp>
      <p:sp>
        <p:nvSpPr>
          <p:cNvPr id="29" name="Text Box 11"/>
          <p:cNvSpPr txBox="1">
            <a:spLocks noChangeArrowheads="1"/>
          </p:cNvSpPr>
          <p:nvPr/>
        </p:nvSpPr>
        <p:spPr bwMode="auto">
          <a:xfrm>
            <a:off x="7007393" y="1824332"/>
            <a:ext cx="17281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Reference RPC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RPCs sealed for 83 days</a:t>
            </a:r>
            <a:endParaRPr lang="en-S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dirty="0" smtClean="0"/>
              <a:t>B.Satyanarayana, TIFR, Mumbai                               INO Collaboration Meeting, Madurai                               January 23-26, 2011</a:t>
            </a:r>
            <a:endParaRPr lang="en-SG" dirty="0"/>
          </a:p>
        </p:txBody>
      </p: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72000" y="936000"/>
            <a:ext cx="9000000" cy="5638800"/>
            <a:chOff x="154" y="432"/>
            <a:chExt cx="5942" cy="3552"/>
          </a:xfrm>
        </p:grpSpPr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154" y="432"/>
              <a:ext cx="5942" cy="3552"/>
              <a:chOff x="106" y="384"/>
              <a:chExt cx="5942" cy="3552"/>
            </a:xfrm>
          </p:grpSpPr>
          <p:pic>
            <p:nvPicPr>
              <p:cNvPr id="11" name="Picture 6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06" y="384"/>
                <a:ext cx="5942" cy="18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2" name="Picture 7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11" y="2128"/>
                <a:ext cx="5937" cy="18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7" name="Text Box 10"/>
            <p:cNvSpPr txBox="1">
              <a:spLocks noChangeArrowheads="1"/>
            </p:cNvSpPr>
            <p:nvPr/>
          </p:nvSpPr>
          <p:spPr bwMode="auto">
            <a:xfrm>
              <a:off x="1344" y="695"/>
              <a:ext cx="229" cy="23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8" name="Text Box 11"/>
            <p:cNvSpPr txBox="1">
              <a:spLocks noChangeArrowheads="1"/>
            </p:cNvSpPr>
            <p:nvPr/>
          </p:nvSpPr>
          <p:spPr bwMode="auto">
            <a:xfrm>
              <a:off x="1344" y="2400"/>
              <a:ext cx="229" cy="23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9" name="Text Box 12"/>
            <p:cNvSpPr txBox="1">
              <a:spLocks noChangeArrowheads="1"/>
            </p:cNvSpPr>
            <p:nvPr/>
          </p:nvSpPr>
          <p:spPr bwMode="auto">
            <a:xfrm>
              <a:off x="4368" y="768"/>
              <a:ext cx="213" cy="23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10" name="Text Box 13"/>
            <p:cNvSpPr txBox="1">
              <a:spLocks noChangeArrowheads="1"/>
            </p:cNvSpPr>
            <p:nvPr/>
          </p:nvSpPr>
          <p:spPr bwMode="auto">
            <a:xfrm>
              <a:off x="4368" y="2448"/>
              <a:ext cx="213" cy="23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B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of leaky RPCs</a:t>
            </a:r>
            <a:endParaRPr lang="en-S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dirty="0" smtClean="0"/>
              <a:t>B.Satyanarayana, TIFR, Mumbai                               INO Collaboration Meeting, Madurai                               January 23-26, 2011</a:t>
            </a:r>
            <a:endParaRPr lang="en-SG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44" y="936000"/>
            <a:ext cx="9104313" cy="5348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53669" y="6178183"/>
            <a:ext cx="78614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A = Sealed (</a:t>
            </a:r>
            <a:r>
              <a:rPr lang="en-US" b="1" dirty="0">
                <a:solidFill>
                  <a:srgbClr val="FFFF00"/>
                </a:solidFill>
              </a:rPr>
              <a:t>L05, L06)           </a:t>
            </a:r>
            <a:r>
              <a:rPr lang="en-US" b="1" dirty="0" smtClean="0">
                <a:solidFill>
                  <a:srgbClr val="FFFF00"/>
                </a:solidFill>
              </a:rPr>
              <a:t>B = </a:t>
            </a:r>
            <a:r>
              <a:rPr lang="en-US" b="1" dirty="0">
                <a:solidFill>
                  <a:srgbClr val="FFFF00"/>
                </a:solidFill>
              </a:rPr>
              <a:t>Flow </a:t>
            </a:r>
            <a:r>
              <a:rPr lang="en-US" b="1" dirty="0" smtClean="0">
                <a:solidFill>
                  <a:srgbClr val="FFFF00"/>
                </a:solidFill>
              </a:rPr>
              <a:t>started (</a:t>
            </a:r>
            <a:r>
              <a:rPr lang="en-US" b="1" dirty="0">
                <a:solidFill>
                  <a:srgbClr val="FFFF00"/>
                </a:solidFill>
              </a:rPr>
              <a:t>L06)    </a:t>
            </a:r>
            <a:r>
              <a:rPr lang="en-US" b="1" dirty="0" smtClean="0">
                <a:solidFill>
                  <a:srgbClr val="FFFF00"/>
                </a:solidFill>
              </a:rPr>
              <a:t>C = </a:t>
            </a:r>
            <a:r>
              <a:rPr lang="en-US" b="1" dirty="0">
                <a:solidFill>
                  <a:srgbClr val="FFFF00"/>
                </a:solidFill>
              </a:rPr>
              <a:t>Flow </a:t>
            </a:r>
            <a:r>
              <a:rPr lang="en-US" b="1" dirty="0" smtClean="0">
                <a:solidFill>
                  <a:srgbClr val="FFFF00"/>
                </a:solidFill>
              </a:rPr>
              <a:t>started (L05</a:t>
            </a:r>
            <a:r>
              <a:rPr lang="en-US" b="1" dirty="0">
                <a:solidFill>
                  <a:srgbClr val="FFFF00"/>
                </a:solidFill>
              </a:rPr>
              <a:t>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Repair of leaky RPCs</a:t>
            </a:r>
            <a:endParaRPr lang="en-S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dirty="0" smtClean="0"/>
              <a:t>B.Satyanarayana, TIFR, Mumbai                               INO Collaboration Meeting, Madurai                               January 23-26, 2011</a:t>
            </a:r>
            <a:endParaRPr lang="en-S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9327" t="9961" r="18611" b="59764"/>
          <a:stretch>
            <a:fillRect/>
          </a:stretch>
        </p:blipFill>
        <p:spPr bwMode="auto">
          <a:xfrm>
            <a:off x="293381" y="1008000"/>
            <a:ext cx="8557239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555776" y="2276872"/>
            <a:ext cx="40324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dirty="0" err="1" smtClean="0">
                <a:solidFill>
                  <a:srgbClr val="FF0000"/>
                </a:solidFill>
              </a:rPr>
              <a:t>Pressurise</a:t>
            </a:r>
            <a:r>
              <a:rPr lang="en-US" dirty="0" smtClean="0">
                <a:solidFill>
                  <a:srgbClr val="FF0000"/>
                </a:solidFill>
              </a:rPr>
              <a:t> the chamber to 20-30mm water column.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Look for the leak.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Locate the leaks using gas sniffer.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Plug the leaks with glue.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Redo the above till all the leaks are plugged.</a:t>
            </a:r>
            <a:endParaRPr lang="en-S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sealed gas test</a:t>
            </a:r>
            <a:endParaRPr lang="en-SG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1438" y="981075"/>
          <a:ext cx="9001128" cy="5191760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{00A15C55-8517-42AA-B614-E9B94910E393}</a:tableStyleId>
              </a:tblPr>
              <a:tblGrid>
                <a:gridCol w="750094"/>
                <a:gridCol w="750094"/>
                <a:gridCol w="750094"/>
                <a:gridCol w="750094"/>
                <a:gridCol w="750094"/>
                <a:gridCol w="750094"/>
                <a:gridCol w="750094"/>
                <a:gridCol w="750094"/>
                <a:gridCol w="750094"/>
                <a:gridCol w="750094"/>
                <a:gridCol w="750094"/>
                <a:gridCol w="750094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SG" sz="1600" b="1" u="none" strike="noStrike" dirty="0"/>
                        <a:t>Layer</a:t>
                      </a:r>
                      <a:endParaRPr lang="en-SG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418" marR="104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600" b="1" u="none" strike="noStrike" dirty="0"/>
                        <a:t>RPC Id</a:t>
                      </a:r>
                      <a:endParaRPr lang="en-SG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418" marR="104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600" b="1" u="none" strike="noStrike" dirty="0" smtClean="0"/>
                        <a:t>Test</a:t>
                      </a:r>
                      <a:endParaRPr lang="en-SG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418" marR="104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600" b="1" u="none" strike="noStrike" dirty="0" smtClean="0"/>
                        <a:t>L </a:t>
                      </a:r>
                      <a:r>
                        <a:rPr lang="en-SG" sz="1600" b="1" u="none" strike="noStrike" dirty="0"/>
                        <a:t>rate</a:t>
                      </a:r>
                      <a:endParaRPr lang="en-SG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418" marR="104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600" b="1" u="none" strike="noStrike" dirty="0"/>
                        <a:t>I end</a:t>
                      </a:r>
                      <a:endParaRPr lang="en-SG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418" marR="104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600" b="1" u="none" strike="noStrike" dirty="0"/>
                        <a:t>I begin</a:t>
                      </a:r>
                      <a:endParaRPr lang="en-SG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418" marR="104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600" b="1" u="none" strike="noStrike" dirty="0" smtClean="0">
                          <a:sym typeface="Symbol"/>
                        </a:rPr>
                        <a:t></a:t>
                      </a:r>
                      <a:r>
                        <a:rPr lang="en-SG" sz="1600" b="1" u="none" strike="noStrike" dirty="0" smtClean="0"/>
                        <a:t>I</a:t>
                      </a:r>
                      <a:endParaRPr lang="en-SG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418" marR="104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600" b="1" u="none" strike="noStrike" dirty="0"/>
                        <a:t>I rate</a:t>
                      </a:r>
                      <a:endParaRPr lang="en-SG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418" marR="104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600" b="1" u="none" strike="noStrike" dirty="0"/>
                        <a:t>R end</a:t>
                      </a:r>
                      <a:endParaRPr lang="en-SG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418" marR="104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600" b="1" u="none" strike="noStrike" dirty="0"/>
                        <a:t>R begin</a:t>
                      </a:r>
                      <a:endParaRPr lang="en-SG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418" marR="104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600" b="1" u="none" strike="noStrike" dirty="0" smtClean="0">
                          <a:sym typeface="Symbol"/>
                        </a:rPr>
                        <a:t></a:t>
                      </a:r>
                      <a:r>
                        <a:rPr lang="en-SG" sz="1600" b="1" u="none" strike="noStrike" dirty="0" smtClean="0"/>
                        <a:t>R</a:t>
                      </a:r>
                      <a:endParaRPr lang="en-SG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418" marR="104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600" b="1" u="none" strike="noStrike" dirty="0"/>
                        <a:t>R rate</a:t>
                      </a:r>
                      <a:endParaRPr lang="en-SG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418" marR="10418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endParaRPr lang="en-SG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418" marR="104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SG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418" marR="104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400" b="1" u="none" strike="noStrike" dirty="0"/>
                        <a:t>(Days)</a:t>
                      </a:r>
                      <a:endParaRPr lang="en-SG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418" marR="104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400" b="1" u="none" strike="noStrike" dirty="0"/>
                        <a:t>(</a:t>
                      </a:r>
                      <a:r>
                        <a:rPr lang="en-SG" sz="1400" b="1" u="none" strike="noStrike" dirty="0" smtClean="0"/>
                        <a:t>mm/hr)</a:t>
                      </a:r>
                      <a:endParaRPr lang="en-SG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418" marR="104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400" b="1" u="none" strike="noStrike" dirty="0" smtClean="0"/>
                        <a:t>(nA)</a:t>
                      </a:r>
                      <a:endParaRPr lang="en-SG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418" marR="104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400" b="1" u="none" strike="noStrike" dirty="0" smtClean="0"/>
                        <a:t>(nA)</a:t>
                      </a:r>
                      <a:endParaRPr lang="en-SG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418" marR="104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400" b="1" u="none" strike="noStrike" dirty="0" smtClean="0"/>
                        <a:t>(nA)</a:t>
                      </a:r>
                      <a:endParaRPr lang="en-SG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418" marR="104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400" b="1" u="none" strike="noStrike" dirty="0" smtClean="0"/>
                        <a:t>(nA/day)</a:t>
                      </a:r>
                      <a:endParaRPr lang="en-SG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418" marR="104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400" b="1" u="none" strike="noStrike" dirty="0"/>
                        <a:t>(Hz)</a:t>
                      </a:r>
                      <a:endParaRPr lang="en-SG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418" marR="104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400" b="1" u="none" strike="noStrike" dirty="0"/>
                        <a:t>(Hz)</a:t>
                      </a:r>
                      <a:endParaRPr lang="en-SG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418" marR="104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400" b="1" u="none" strike="noStrike" dirty="0"/>
                        <a:t>(Hz)</a:t>
                      </a:r>
                      <a:endParaRPr lang="en-SG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418" marR="104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400" b="1" u="none" strike="noStrike" dirty="0"/>
                        <a:t>(</a:t>
                      </a:r>
                      <a:r>
                        <a:rPr lang="en-SG" sz="1400" b="1" u="none" strike="noStrike" dirty="0" smtClean="0"/>
                        <a:t>Hz/day</a:t>
                      </a:r>
                      <a:r>
                        <a:rPr lang="en-SG" sz="1400" b="1" u="none" strike="noStrike" dirty="0"/>
                        <a:t>)</a:t>
                      </a:r>
                      <a:endParaRPr lang="en-SG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418" marR="10418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SG" sz="1600" b="1" u="none" strike="noStrike" dirty="0"/>
                        <a:t>0</a:t>
                      </a:r>
                      <a:endParaRPr lang="en-SG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418" marR="104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400" b="1" u="none" strike="noStrike" dirty="0">
                          <a:solidFill>
                            <a:srgbClr val="00B050"/>
                          </a:solidFill>
                        </a:rPr>
                        <a:t>AB06</a:t>
                      </a:r>
                      <a:endParaRPr lang="en-SG" sz="1400" b="1" i="0" u="none" strike="noStrike" dirty="0">
                        <a:solidFill>
                          <a:srgbClr val="00B050"/>
                        </a:solidFill>
                        <a:latin typeface="Calibri"/>
                      </a:endParaRPr>
                    </a:p>
                  </a:txBody>
                  <a:tcPr marL="10418" marR="104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400" b="1" u="none" strike="noStrike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SG" sz="1400" b="1" u="none" strike="noStrike" dirty="0">
                          <a:solidFill>
                            <a:srgbClr val="00B050"/>
                          </a:solidFill>
                        </a:rPr>
                        <a:t>(</a:t>
                      </a:r>
                      <a:r>
                        <a:rPr lang="en-SG" sz="1400" b="1" u="none" strike="noStrike" dirty="0" smtClean="0">
                          <a:solidFill>
                            <a:srgbClr val="00B050"/>
                          </a:solidFill>
                        </a:rPr>
                        <a:t>Ref)</a:t>
                      </a:r>
                      <a:endParaRPr lang="en-SG" sz="1400" b="1" i="0" u="none" strike="noStrike" dirty="0">
                        <a:solidFill>
                          <a:srgbClr val="00B050"/>
                        </a:solidFill>
                        <a:latin typeface="Calibri"/>
                      </a:endParaRPr>
                    </a:p>
                  </a:txBody>
                  <a:tcPr marL="10418" marR="104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400" b="1" u="none" strike="noStrike" dirty="0">
                          <a:solidFill>
                            <a:srgbClr val="00B050"/>
                          </a:solidFill>
                        </a:rPr>
                        <a:t>TBD</a:t>
                      </a:r>
                      <a:endParaRPr lang="en-SG" sz="1400" b="1" i="0" u="none" strike="noStrike" dirty="0">
                        <a:solidFill>
                          <a:srgbClr val="00B050"/>
                        </a:solidFill>
                        <a:latin typeface="Calibri"/>
                      </a:endParaRPr>
                    </a:p>
                  </a:txBody>
                  <a:tcPr marL="10418" marR="104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400" b="1" u="none" strike="noStrike" dirty="0">
                          <a:solidFill>
                            <a:srgbClr val="00B050"/>
                          </a:solidFill>
                        </a:rPr>
                        <a:t>-</a:t>
                      </a:r>
                      <a:endParaRPr lang="en-SG" sz="1400" b="1" i="0" u="none" strike="noStrike" dirty="0">
                        <a:solidFill>
                          <a:srgbClr val="00B050"/>
                        </a:solidFill>
                        <a:latin typeface="Calibri"/>
                      </a:endParaRPr>
                    </a:p>
                  </a:txBody>
                  <a:tcPr marL="10418" marR="104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400" b="1" u="none" strike="noStrike" dirty="0">
                          <a:solidFill>
                            <a:srgbClr val="00B050"/>
                          </a:solidFill>
                        </a:rPr>
                        <a:t>-</a:t>
                      </a:r>
                      <a:endParaRPr lang="en-SG" sz="1400" b="1" i="0" u="none" strike="noStrike" dirty="0">
                        <a:solidFill>
                          <a:srgbClr val="00B050"/>
                        </a:solidFill>
                        <a:latin typeface="Calibri"/>
                      </a:endParaRPr>
                    </a:p>
                  </a:txBody>
                  <a:tcPr marL="10418" marR="104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400" b="1" u="none" strike="noStrike" dirty="0">
                          <a:solidFill>
                            <a:srgbClr val="00B050"/>
                          </a:solidFill>
                        </a:rPr>
                        <a:t>-</a:t>
                      </a:r>
                      <a:endParaRPr lang="en-SG" sz="1400" b="1" i="0" u="none" strike="noStrike" dirty="0">
                        <a:solidFill>
                          <a:srgbClr val="00B050"/>
                        </a:solidFill>
                        <a:latin typeface="Calibri"/>
                      </a:endParaRPr>
                    </a:p>
                  </a:txBody>
                  <a:tcPr marL="10418" marR="104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400" b="1" u="none" strike="noStrike" dirty="0">
                          <a:solidFill>
                            <a:srgbClr val="00B050"/>
                          </a:solidFill>
                        </a:rPr>
                        <a:t>-</a:t>
                      </a:r>
                      <a:endParaRPr lang="en-SG" sz="1400" b="1" i="0" u="none" strike="noStrike" dirty="0">
                        <a:solidFill>
                          <a:srgbClr val="00B050"/>
                        </a:solidFill>
                        <a:latin typeface="Calibri"/>
                      </a:endParaRPr>
                    </a:p>
                  </a:txBody>
                  <a:tcPr marL="10418" marR="104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400" b="1" u="none" strike="noStrike" dirty="0">
                          <a:solidFill>
                            <a:srgbClr val="00B050"/>
                          </a:solidFill>
                        </a:rPr>
                        <a:t>-</a:t>
                      </a:r>
                      <a:endParaRPr lang="en-SG" sz="1400" b="1" i="0" u="none" strike="noStrike" dirty="0">
                        <a:solidFill>
                          <a:srgbClr val="00B050"/>
                        </a:solidFill>
                        <a:latin typeface="Calibri"/>
                      </a:endParaRPr>
                    </a:p>
                  </a:txBody>
                  <a:tcPr marL="10418" marR="104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400" b="1" u="none" strike="noStrike" dirty="0">
                          <a:solidFill>
                            <a:srgbClr val="00B050"/>
                          </a:solidFill>
                        </a:rPr>
                        <a:t>-</a:t>
                      </a:r>
                      <a:endParaRPr lang="en-SG" sz="1400" b="1" i="0" u="none" strike="noStrike" dirty="0">
                        <a:solidFill>
                          <a:srgbClr val="00B050"/>
                        </a:solidFill>
                        <a:latin typeface="Calibri"/>
                      </a:endParaRPr>
                    </a:p>
                  </a:txBody>
                  <a:tcPr marL="10418" marR="104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400" b="1" u="none" strike="noStrike" dirty="0">
                          <a:solidFill>
                            <a:srgbClr val="00B050"/>
                          </a:solidFill>
                        </a:rPr>
                        <a:t>-</a:t>
                      </a:r>
                      <a:endParaRPr lang="en-SG" sz="1400" b="1" i="0" u="none" strike="noStrike" dirty="0">
                        <a:solidFill>
                          <a:srgbClr val="00B050"/>
                        </a:solidFill>
                        <a:latin typeface="Calibri"/>
                      </a:endParaRPr>
                    </a:p>
                  </a:txBody>
                  <a:tcPr marL="10418" marR="104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400" b="1" u="none" strike="noStrike" dirty="0">
                          <a:solidFill>
                            <a:srgbClr val="00B050"/>
                          </a:solidFill>
                        </a:rPr>
                        <a:t>-</a:t>
                      </a:r>
                      <a:endParaRPr lang="en-SG" sz="1400" b="1" i="0" u="none" strike="noStrike" dirty="0">
                        <a:solidFill>
                          <a:srgbClr val="00B050"/>
                        </a:solidFill>
                        <a:latin typeface="Calibri"/>
                      </a:endParaRPr>
                    </a:p>
                  </a:txBody>
                  <a:tcPr marL="10418" marR="10418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SG" sz="1600" b="1" u="none" strike="noStrike" dirty="0"/>
                        <a:t>1</a:t>
                      </a:r>
                      <a:endParaRPr lang="en-SG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418" marR="104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400" b="1" u="none" strike="noStrike" dirty="0"/>
                        <a:t>AB07</a:t>
                      </a:r>
                      <a:endParaRPr lang="en-SG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418" marR="104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400" b="1" u="none" strike="noStrike" dirty="0"/>
                        <a:t>83</a:t>
                      </a:r>
                      <a:endParaRPr lang="en-SG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418" marR="104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400" b="1" u="none" strike="noStrike" dirty="0"/>
                        <a:t>TBD</a:t>
                      </a:r>
                      <a:endParaRPr lang="en-SG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418" marR="104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400" b="1" u="none" strike="noStrike" dirty="0"/>
                        <a:t>241</a:t>
                      </a:r>
                      <a:endParaRPr lang="en-SG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418" marR="104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400" b="1" u="none" strike="noStrike" dirty="0"/>
                        <a:t>38</a:t>
                      </a:r>
                      <a:endParaRPr lang="en-SG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418" marR="104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400" b="1" u="none" strike="noStrike" dirty="0"/>
                        <a:t>203</a:t>
                      </a:r>
                      <a:endParaRPr lang="en-SG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418" marR="104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400" b="1" u="none" strike="noStrike" dirty="0"/>
                        <a:t>2.4</a:t>
                      </a:r>
                      <a:endParaRPr lang="en-SG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418" marR="104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400" b="1" u="none" strike="noStrike" dirty="0"/>
                        <a:t>416</a:t>
                      </a:r>
                      <a:endParaRPr lang="en-SG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418" marR="104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400" b="1" u="none" strike="noStrike" dirty="0"/>
                        <a:t>15</a:t>
                      </a:r>
                      <a:endParaRPr lang="en-SG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418" marR="104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400" b="1" u="none" strike="noStrike" dirty="0"/>
                        <a:t>401</a:t>
                      </a:r>
                      <a:endParaRPr lang="en-SG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418" marR="104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400" b="1" u="none" strike="noStrike" dirty="0"/>
                        <a:t>4.8</a:t>
                      </a:r>
                      <a:endParaRPr lang="en-SG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418" marR="10418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SG" sz="1600" b="1" u="none" strike="noStrike" dirty="0"/>
                        <a:t>2</a:t>
                      </a:r>
                      <a:endParaRPr lang="en-SG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418" marR="104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400" b="1" u="none" strike="noStrike" dirty="0"/>
                        <a:t>AB10</a:t>
                      </a:r>
                      <a:endParaRPr lang="en-SG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418" marR="104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400" b="1" u="none" strike="noStrike" dirty="0"/>
                        <a:t>83</a:t>
                      </a:r>
                      <a:endParaRPr lang="en-SG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418" marR="104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400" b="1" u="none" strike="noStrike" dirty="0"/>
                        <a:t>1.3</a:t>
                      </a:r>
                      <a:endParaRPr lang="en-SG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418" marR="104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400" b="1" u="none" strike="noStrike" dirty="0"/>
                        <a:t>190</a:t>
                      </a:r>
                      <a:endParaRPr lang="en-SG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418" marR="104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400" b="1" u="none" strike="noStrike" dirty="0"/>
                        <a:t>19</a:t>
                      </a:r>
                      <a:endParaRPr lang="en-SG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418" marR="104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400" b="1" u="none" strike="noStrike" dirty="0"/>
                        <a:t>171</a:t>
                      </a:r>
                      <a:endParaRPr lang="en-SG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418" marR="104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400" b="1" u="none" strike="noStrike" dirty="0"/>
                        <a:t>2.1</a:t>
                      </a:r>
                      <a:endParaRPr lang="en-SG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418" marR="104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400" b="1" u="none" strike="noStrike" dirty="0"/>
                        <a:t>505</a:t>
                      </a:r>
                      <a:endParaRPr lang="en-SG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418" marR="104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400" b="1" u="none" strike="noStrike" dirty="0"/>
                        <a:t>30</a:t>
                      </a:r>
                      <a:endParaRPr lang="en-SG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418" marR="104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400" b="1" u="none" strike="noStrike" dirty="0"/>
                        <a:t>475</a:t>
                      </a:r>
                      <a:endParaRPr lang="en-SG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418" marR="104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400" b="1" u="none" strike="noStrike" dirty="0"/>
                        <a:t>5.7</a:t>
                      </a:r>
                      <a:endParaRPr lang="en-SG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418" marR="10418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SG" sz="1600" b="1" u="none" strike="noStrike" dirty="0"/>
                        <a:t>3</a:t>
                      </a:r>
                      <a:endParaRPr lang="en-SG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418" marR="104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400" b="1" u="none" strike="noStrike" dirty="0"/>
                        <a:t>AB11</a:t>
                      </a:r>
                      <a:endParaRPr lang="en-SG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418" marR="104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400" b="1" u="none" strike="noStrike" dirty="0"/>
                        <a:t>34</a:t>
                      </a:r>
                      <a:endParaRPr lang="en-SG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418" marR="104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400" b="1" u="none" strike="noStrike" dirty="0"/>
                        <a:t>12</a:t>
                      </a:r>
                      <a:endParaRPr lang="en-SG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418" marR="104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400" b="1" u="none" strike="noStrike" dirty="0"/>
                        <a:t>262</a:t>
                      </a:r>
                      <a:endParaRPr lang="en-SG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418" marR="104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400" b="1" u="none" strike="noStrike" dirty="0"/>
                        <a:t>47</a:t>
                      </a:r>
                      <a:endParaRPr lang="en-SG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418" marR="104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400" b="1" u="none" strike="noStrike" dirty="0"/>
                        <a:t>215</a:t>
                      </a:r>
                      <a:endParaRPr lang="en-SG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418" marR="104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400" b="1" u="none" strike="noStrike" dirty="0"/>
                        <a:t>6.3</a:t>
                      </a:r>
                      <a:endParaRPr lang="en-SG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418" marR="104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400" b="1" u="none" strike="noStrike" dirty="0"/>
                        <a:t>377</a:t>
                      </a:r>
                      <a:endParaRPr lang="en-SG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418" marR="104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400" b="1" u="none" strike="noStrike" dirty="0"/>
                        <a:t>81</a:t>
                      </a:r>
                      <a:endParaRPr lang="en-SG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418" marR="104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400" b="1" u="none" strike="noStrike" dirty="0"/>
                        <a:t>296</a:t>
                      </a:r>
                      <a:endParaRPr lang="en-SG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418" marR="104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400" b="1" u="none" strike="noStrike" dirty="0"/>
                        <a:t>8.7</a:t>
                      </a:r>
                      <a:endParaRPr lang="en-SG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418" marR="10418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SG" sz="1600" b="1" u="none" strike="noStrike" dirty="0"/>
                        <a:t>4</a:t>
                      </a:r>
                      <a:endParaRPr lang="en-SG" sz="16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10418" marR="104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400" b="1" u="none" strike="noStrike" dirty="0">
                          <a:solidFill>
                            <a:srgbClr val="FF0000"/>
                          </a:solidFill>
                        </a:rPr>
                        <a:t>AB09</a:t>
                      </a:r>
                      <a:endParaRPr lang="en-SG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10418" marR="104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400" b="1" u="none" strike="noStrike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SG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10418" marR="104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400" b="1" u="none" strike="noStrike" dirty="0">
                          <a:solidFill>
                            <a:srgbClr val="FF0000"/>
                          </a:solidFill>
                        </a:rPr>
                        <a:t>72</a:t>
                      </a:r>
                      <a:endParaRPr lang="en-SG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10418" marR="104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400" b="1" u="none" strike="noStrike" dirty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en-SG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10418" marR="104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400" b="1" u="none" strike="noStrike" dirty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en-SG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10418" marR="104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400" b="1" u="none" strike="noStrike" dirty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en-SG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10418" marR="104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400" b="1" u="none" strike="noStrike" dirty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en-SG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10418" marR="104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400" b="1" u="none" strike="noStrike" dirty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en-SG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10418" marR="104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400" b="1" u="none" strike="noStrike" dirty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en-SG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10418" marR="104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400" b="1" u="none" strike="noStrike" dirty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en-SG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10418" marR="104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400" b="1" u="none" strike="noStrike" dirty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en-SG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10418" marR="10418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SG" sz="1600" b="1" u="none" strike="noStrike" dirty="0"/>
                        <a:t>5</a:t>
                      </a:r>
                      <a:endParaRPr lang="en-SG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418" marR="104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400" b="1" u="none" strike="noStrike" dirty="0"/>
                        <a:t>IB02</a:t>
                      </a:r>
                      <a:endParaRPr lang="en-SG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418" marR="104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400" b="1" u="none" strike="noStrike" dirty="0"/>
                        <a:t>83</a:t>
                      </a:r>
                      <a:endParaRPr lang="en-SG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418" marR="104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400" b="1" u="none" strike="noStrike" dirty="0"/>
                        <a:t>TBD</a:t>
                      </a:r>
                      <a:endParaRPr lang="en-SG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418" marR="104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400" b="1" u="none" strike="noStrike" dirty="0"/>
                        <a:t>120</a:t>
                      </a:r>
                      <a:endParaRPr lang="en-SG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418" marR="104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400" b="1" u="none" strike="noStrike" dirty="0"/>
                        <a:t>68</a:t>
                      </a:r>
                      <a:endParaRPr lang="en-SG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418" marR="104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400" b="1" u="none" strike="noStrike" dirty="0"/>
                        <a:t>52</a:t>
                      </a:r>
                      <a:endParaRPr lang="en-SG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418" marR="104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400" b="1" u="none" strike="noStrike" dirty="0"/>
                        <a:t>0.6</a:t>
                      </a:r>
                      <a:endParaRPr lang="en-SG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418" marR="104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400" b="1" u="none" strike="noStrike" dirty="0"/>
                        <a:t>100</a:t>
                      </a:r>
                      <a:endParaRPr lang="en-SG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418" marR="104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400" b="1" u="none" strike="noStrike" dirty="0"/>
                        <a:t>40</a:t>
                      </a:r>
                      <a:endParaRPr lang="en-SG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418" marR="104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400" b="1" u="none" strike="noStrike" dirty="0"/>
                        <a:t>60</a:t>
                      </a:r>
                      <a:endParaRPr lang="en-SG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418" marR="104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400" b="1" u="none" strike="noStrike" dirty="0"/>
                        <a:t>0.7</a:t>
                      </a:r>
                      <a:endParaRPr lang="en-SG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418" marR="10418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SG" sz="1600" b="1" u="none" strike="noStrike" dirty="0"/>
                        <a:t>6</a:t>
                      </a:r>
                      <a:endParaRPr lang="en-SG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418" marR="104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400" b="1" u="none" strike="noStrike" dirty="0"/>
                        <a:t>AB02</a:t>
                      </a:r>
                      <a:endParaRPr lang="en-SG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418" marR="104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400" b="1" u="none" strike="noStrike" dirty="0"/>
                        <a:t>32</a:t>
                      </a:r>
                      <a:endParaRPr lang="en-SG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418" marR="104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400" b="1" u="none" strike="noStrike" dirty="0"/>
                        <a:t>TBD</a:t>
                      </a:r>
                      <a:endParaRPr lang="en-SG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418" marR="104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400" b="1" u="none" strike="noStrike" dirty="0"/>
                        <a:t>302</a:t>
                      </a:r>
                      <a:endParaRPr lang="en-SG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418" marR="104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400" b="1" u="none" strike="noStrike" dirty="0"/>
                        <a:t>69</a:t>
                      </a:r>
                      <a:endParaRPr lang="en-SG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418" marR="104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400" b="1" u="none" strike="noStrike" dirty="0"/>
                        <a:t>233</a:t>
                      </a:r>
                      <a:endParaRPr lang="en-SG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418" marR="104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400" b="1" u="none" strike="noStrike" dirty="0"/>
                        <a:t>7.3</a:t>
                      </a:r>
                      <a:endParaRPr lang="en-SG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418" marR="104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400" b="1" u="none" strike="noStrike" dirty="0"/>
                        <a:t>377</a:t>
                      </a:r>
                      <a:endParaRPr lang="en-SG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418" marR="104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400" b="1" u="none" strike="noStrike" dirty="0"/>
                        <a:t>37</a:t>
                      </a:r>
                      <a:endParaRPr lang="en-SG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418" marR="104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400" b="1" u="none" strike="noStrike" dirty="0"/>
                        <a:t>340</a:t>
                      </a:r>
                      <a:endParaRPr lang="en-SG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418" marR="104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400" b="1" u="none" strike="noStrike" dirty="0"/>
                        <a:t>10.6</a:t>
                      </a:r>
                      <a:endParaRPr lang="en-SG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418" marR="10418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SG" sz="1600" b="1" u="none" strike="noStrike" dirty="0"/>
                        <a:t>7</a:t>
                      </a:r>
                      <a:endParaRPr lang="en-SG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418" marR="104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400" b="1" u="none" strike="noStrike" dirty="0"/>
                        <a:t>AB01</a:t>
                      </a:r>
                      <a:endParaRPr lang="en-SG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418" marR="104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400" b="1" u="none" strike="noStrike" dirty="0"/>
                        <a:t>32</a:t>
                      </a:r>
                      <a:endParaRPr lang="en-SG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418" marR="104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400" b="1" u="none" strike="noStrike" dirty="0"/>
                        <a:t>TBD</a:t>
                      </a:r>
                      <a:endParaRPr lang="en-SG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418" marR="104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400" b="1" u="none" strike="noStrike" dirty="0"/>
                        <a:t>266</a:t>
                      </a:r>
                      <a:endParaRPr lang="en-SG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418" marR="104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400" b="1" u="none" strike="noStrike" dirty="0"/>
                        <a:t>67</a:t>
                      </a:r>
                      <a:endParaRPr lang="en-SG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418" marR="104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400" b="1" u="none" strike="noStrike" dirty="0"/>
                        <a:t>199</a:t>
                      </a:r>
                      <a:endParaRPr lang="en-SG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418" marR="104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400" b="1" u="none" strike="noStrike" dirty="0"/>
                        <a:t>6.2</a:t>
                      </a:r>
                      <a:endParaRPr lang="en-SG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418" marR="104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400" b="1" u="none" strike="noStrike" dirty="0"/>
                        <a:t>344</a:t>
                      </a:r>
                      <a:endParaRPr lang="en-SG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418" marR="104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400" b="1" u="none" strike="noStrike" dirty="0"/>
                        <a:t>45</a:t>
                      </a:r>
                      <a:endParaRPr lang="en-SG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418" marR="104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400" b="1" u="none" strike="noStrike" dirty="0"/>
                        <a:t>299</a:t>
                      </a:r>
                      <a:endParaRPr lang="en-SG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418" marR="104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400" b="1" u="none" strike="noStrike" dirty="0"/>
                        <a:t>9.3</a:t>
                      </a:r>
                      <a:endParaRPr lang="en-SG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418" marR="10418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SG" sz="1600" b="1" u="none" strike="noStrike" dirty="0"/>
                        <a:t>8</a:t>
                      </a:r>
                      <a:endParaRPr lang="en-SG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418" marR="104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400" b="1" u="none" strike="noStrike" dirty="0"/>
                        <a:t>AB03</a:t>
                      </a:r>
                      <a:endParaRPr lang="en-SG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418" marR="104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400" b="1" u="none" strike="noStrike" dirty="0"/>
                        <a:t>83</a:t>
                      </a:r>
                      <a:endParaRPr lang="en-SG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418" marR="104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400" b="1" u="none" strike="noStrike" dirty="0"/>
                        <a:t>TBD</a:t>
                      </a:r>
                      <a:endParaRPr lang="en-SG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418" marR="104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400" b="1" u="none" strike="noStrike" dirty="0"/>
                        <a:t>182</a:t>
                      </a:r>
                      <a:endParaRPr lang="en-SG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418" marR="104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400" b="1" u="none" strike="noStrike" dirty="0"/>
                        <a:t>21</a:t>
                      </a:r>
                      <a:endParaRPr lang="en-SG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418" marR="104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400" b="1" u="none" strike="noStrike" dirty="0"/>
                        <a:t>161</a:t>
                      </a:r>
                      <a:endParaRPr lang="en-SG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418" marR="104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400" b="1" u="none" strike="noStrike" dirty="0"/>
                        <a:t>1.9</a:t>
                      </a:r>
                      <a:endParaRPr lang="en-SG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418" marR="104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400" b="1" u="none" strike="noStrike" dirty="0"/>
                        <a:t>256</a:t>
                      </a:r>
                      <a:endParaRPr lang="en-SG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418" marR="104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400" b="1" u="none" strike="noStrike" dirty="0"/>
                        <a:t>52</a:t>
                      </a:r>
                      <a:endParaRPr lang="en-SG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418" marR="104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400" b="1" u="none" strike="noStrike" dirty="0"/>
                        <a:t>204</a:t>
                      </a:r>
                      <a:endParaRPr lang="en-SG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418" marR="104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400" b="1" u="none" strike="noStrike" dirty="0"/>
                        <a:t>2.5</a:t>
                      </a:r>
                      <a:endParaRPr lang="en-SG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418" marR="10418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SG" sz="1600" b="1" u="none" strike="noStrike" dirty="0"/>
                        <a:t>9</a:t>
                      </a:r>
                      <a:endParaRPr lang="en-SG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418" marR="104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400" b="1" u="none" strike="noStrike" dirty="0"/>
                        <a:t>AB04</a:t>
                      </a:r>
                      <a:endParaRPr lang="en-SG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418" marR="104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400" b="1" u="none" strike="noStrike" dirty="0"/>
                        <a:t>32</a:t>
                      </a:r>
                      <a:endParaRPr lang="en-SG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418" marR="104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400" b="1" u="none" strike="noStrike" dirty="0"/>
                        <a:t>TBD</a:t>
                      </a:r>
                      <a:endParaRPr lang="en-SG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418" marR="104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400" b="1" u="none" strike="noStrike" dirty="0"/>
                        <a:t>355</a:t>
                      </a:r>
                      <a:endParaRPr lang="en-SG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418" marR="104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400" b="1" u="none" strike="noStrike" dirty="0"/>
                        <a:t>55</a:t>
                      </a:r>
                      <a:endParaRPr lang="en-SG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418" marR="104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400" b="1" u="none" strike="noStrike" dirty="0"/>
                        <a:t>300</a:t>
                      </a:r>
                      <a:endParaRPr lang="en-SG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418" marR="104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400" b="1" u="none" strike="noStrike" dirty="0"/>
                        <a:t>9.4</a:t>
                      </a:r>
                      <a:endParaRPr lang="en-SG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418" marR="104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400" b="1" u="none" strike="noStrike" dirty="0"/>
                        <a:t>1067</a:t>
                      </a:r>
                      <a:endParaRPr lang="en-SG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418" marR="104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400" b="1" u="none" strike="noStrike" dirty="0"/>
                        <a:t>70</a:t>
                      </a:r>
                      <a:endParaRPr lang="en-SG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418" marR="104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400" b="1" u="none" strike="noStrike" dirty="0"/>
                        <a:t>997</a:t>
                      </a:r>
                      <a:endParaRPr lang="en-SG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418" marR="104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400" b="1" u="none" strike="noStrike" dirty="0"/>
                        <a:t>31.2</a:t>
                      </a:r>
                      <a:endParaRPr lang="en-SG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418" marR="10418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SG" sz="1600" b="1" u="none" strike="noStrike" dirty="0"/>
                        <a:t>10</a:t>
                      </a:r>
                      <a:endParaRPr lang="en-SG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418" marR="104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400" b="1" u="none" strike="noStrike" dirty="0"/>
                        <a:t>AB12</a:t>
                      </a:r>
                      <a:endParaRPr lang="en-SG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418" marR="104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400" b="1" u="none" strike="noStrike" dirty="0"/>
                        <a:t>31</a:t>
                      </a:r>
                      <a:endParaRPr lang="en-SG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418" marR="104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400" b="1" u="none" strike="noStrike" dirty="0"/>
                        <a:t>10</a:t>
                      </a:r>
                      <a:endParaRPr lang="en-SG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418" marR="104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400" b="1" u="none" strike="noStrike" dirty="0"/>
                        <a:t>492</a:t>
                      </a:r>
                      <a:endParaRPr lang="en-SG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418" marR="104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400" b="1" u="none" strike="noStrike" dirty="0"/>
                        <a:t>46</a:t>
                      </a:r>
                      <a:endParaRPr lang="en-SG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418" marR="104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400" b="1" u="none" strike="noStrike" dirty="0"/>
                        <a:t>446</a:t>
                      </a:r>
                      <a:endParaRPr lang="en-SG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418" marR="104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400" b="1" u="none" strike="noStrike" dirty="0"/>
                        <a:t>14.4</a:t>
                      </a:r>
                      <a:endParaRPr lang="en-SG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418" marR="104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400" b="1" u="none" strike="noStrike" dirty="0"/>
                        <a:t>934</a:t>
                      </a:r>
                      <a:endParaRPr lang="en-SG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418" marR="104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400" b="1" u="none" strike="noStrike" dirty="0"/>
                        <a:t>31</a:t>
                      </a:r>
                      <a:endParaRPr lang="en-SG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418" marR="104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400" b="1" u="none" strike="noStrike" dirty="0"/>
                        <a:t>903</a:t>
                      </a:r>
                      <a:endParaRPr lang="en-SG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418" marR="104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400" b="1" u="none" strike="noStrike" dirty="0"/>
                        <a:t>29.1</a:t>
                      </a:r>
                      <a:endParaRPr lang="en-SG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418" marR="10418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SG" sz="1600" b="1" u="none" strike="noStrike" dirty="0"/>
                        <a:t>11</a:t>
                      </a:r>
                      <a:endParaRPr lang="en-SG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418" marR="104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400" b="1" u="none" strike="noStrike" dirty="0">
                          <a:solidFill>
                            <a:srgbClr val="00B050"/>
                          </a:solidFill>
                        </a:rPr>
                        <a:t>AB08</a:t>
                      </a:r>
                      <a:endParaRPr lang="en-SG" sz="1400" b="1" i="0" u="none" strike="noStrike" dirty="0">
                        <a:solidFill>
                          <a:srgbClr val="00B050"/>
                        </a:solidFill>
                        <a:latin typeface="Calibri"/>
                      </a:endParaRPr>
                    </a:p>
                  </a:txBody>
                  <a:tcPr marL="10418" marR="104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400" b="1" u="none" strike="noStrike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SG" sz="1400" b="1" u="none" strike="noStrike" dirty="0">
                          <a:solidFill>
                            <a:srgbClr val="00B050"/>
                          </a:solidFill>
                        </a:rPr>
                        <a:t>(</a:t>
                      </a:r>
                      <a:r>
                        <a:rPr lang="en-SG" sz="1400" b="1" u="none" strike="noStrike" dirty="0" smtClean="0">
                          <a:solidFill>
                            <a:srgbClr val="00B050"/>
                          </a:solidFill>
                        </a:rPr>
                        <a:t>Ref)</a:t>
                      </a:r>
                      <a:endParaRPr lang="en-SG" sz="1400" b="1" i="0" u="none" strike="noStrike" dirty="0">
                        <a:solidFill>
                          <a:srgbClr val="00B050"/>
                        </a:solidFill>
                        <a:latin typeface="Calibri"/>
                      </a:endParaRPr>
                    </a:p>
                  </a:txBody>
                  <a:tcPr marL="10418" marR="104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400" b="1" u="none" strike="noStrike" dirty="0">
                          <a:solidFill>
                            <a:srgbClr val="00B050"/>
                          </a:solidFill>
                        </a:rPr>
                        <a:t>12</a:t>
                      </a:r>
                      <a:endParaRPr lang="en-SG" sz="1400" b="1" i="0" u="none" strike="noStrike" dirty="0">
                        <a:solidFill>
                          <a:srgbClr val="00B050"/>
                        </a:solidFill>
                        <a:latin typeface="Calibri"/>
                      </a:endParaRPr>
                    </a:p>
                  </a:txBody>
                  <a:tcPr marL="10418" marR="104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400" b="1" u="none" strike="noStrike" dirty="0">
                          <a:solidFill>
                            <a:srgbClr val="00B050"/>
                          </a:solidFill>
                        </a:rPr>
                        <a:t>-</a:t>
                      </a:r>
                      <a:endParaRPr lang="en-SG" sz="1400" b="1" i="0" u="none" strike="noStrike" dirty="0">
                        <a:solidFill>
                          <a:srgbClr val="00B050"/>
                        </a:solidFill>
                        <a:latin typeface="Calibri"/>
                      </a:endParaRPr>
                    </a:p>
                  </a:txBody>
                  <a:tcPr marL="10418" marR="104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400" b="1" u="none" strike="noStrike" dirty="0">
                          <a:solidFill>
                            <a:srgbClr val="00B050"/>
                          </a:solidFill>
                        </a:rPr>
                        <a:t>-</a:t>
                      </a:r>
                      <a:endParaRPr lang="en-SG" sz="1400" b="1" i="0" u="none" strike="noStrike" dirty="0">
                        <a:solidFill>
                          <a:srgbClr val="00B050"/>
                        </a:solidFill>
                        <a:latin typeface="Calibri"/>
                      </a:endParaRPr>
                    </a:p>
                  </a:txBody>
                  <a:tcPr marL="10418" marR="104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400" b="1" u="none" strike="noStrike" dirty="0">
                          <a:solidFill>
                            <a:srgbClr val="00B050"/>
                          </a:solidFill>
                        </a:rPr>
                        <a:t>-</a:t>
                      </a:r>
                      <a:endParaRPr lang="en-SG" sz="1400" b="1" i="0" u="none" strike="noStrike" dirty="0">
                        <a:solidFill>
                          <a:srgbClr val="00B050"/>
                        </a:solidFill>
                        <a:latin typeface="Calibri"/>
                      </a:endParaRPr>
                    </a:p>
                  </a:txBody>
                  <a:tcPr marL="10418" marR="104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400" b="1" u="none" strike="noStrike" dirty="0">
                          <a:solidFill>
                            <a:srgbClr val="00B050"/>
                          </a:solidFill>
                        </a:rPr>
                        <a:t>-</a:t>
                      </a:r>
                      <a:endParaRPr lang="en-SG" sz="1400" b="1" i="0" u="none" strike="noStrike" dirty="0">
                        <a:solidFill>
                          <a:srgbClr val="00B050"/>
                        </a:solidFill>
                        <a:latin typeface="Calibri"/>
                      </a:endParaRPr>
                    </a:p>
                  </a:txBody>
                  <a:tcPr marL="10418" marR="104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400" b="1" u="none" strike="noStrike" dirty="0">
                          <a:solidFill>
                            <a:srgbClr val="00B050"/>
                          </a:solidFill>
                        </a:rPr>
                        <a:t>-</a:t>
                      </a:r>
                      <a:endParaRPr lang="en-SG" sz="1400" b="1" i="0" u="none" strike="noStrike" dirty="0">
                        <a:solidFill>
                          <a:srgbClr val="00B050"/>
                        </a:solidFill>
                        <a:latin typeface="Calibri"/>
                      </a:endParaRPr>
                    </a:p>
                  </a:txBody>
                  <a:tcPr marL="10418" marR="104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400" b="1" u="none" strike="noStrike" dirty="0">
                          <a:solidFill>
                            <a:srgbClr val="00B050"/>
                          </a:solidFill>
                        </a:rPr>
                        <a:t>-</a:t>
                      </a:r>
                      <a:endParaRPr lang="en-SG" sz="1400" b="1" i="0" u="none" strike="noStrike" dirty="0">
                        <a:solidFill>
                          <a:srgbClr val="00B050"/>
                        </a:solidFill>
                        <a:latin typeface="Calibri"/>
                      </a:endParaRPr>
                    </a:p>
                  </a:txBody>
                  <a:tcPr marL="10418" marR="104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400" b="1" u="none" strike="noStrike" dirty="0">
                          <a:solidFill>
                            <a:srgbClr val="00B050"/>
                          </a:solidFill>
                        </a:rPr>
                        <a:t>-</a:t>
                      </a:r>
                      <a:endParaRPr lang="en-SG" sz="1400" b="1" i="0" u="none" strike="noStrike" dirty="0">
                        <a:solidFill>
                          <a:srgbClr val="00B050"/>
                        </a:solidFill>
                        <a:latin typeface="Calibri"/>
                      </a:endParaRPr>
                    </a:p>
                  </a:txBody>
                  <a:tcPr marL="10418" marR="104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400" b="1" u="none" strike="noStrike" dirty="0">
                          <a:solidFill>
                            <a:srgbClr val="00B050"/>
                          </a:solidFill>
                        </a:rPr>
                        <a:t>-</a:t>
                      </a:r>
                      <a:endParaRPr lang="en-SG" sz="1400" b="1" i="0" u="none" strike="noStrike" dirty="0">
                        <a:solidFill>
                          <a:srgbClr val="00B050"/>
                        </a:solidFill>
                        <a:latin typeface="Calibri"/>
                      </a:endParaRPr>
                    </a:p>
                  </a:txBody>
                  <a:tcPr marL="10418" marR="10418" marT="9525" marB="0" anchor="ctr"/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dirty="0" smtClean="0"/>
              <a:t>B.Satyanarayana, TIFR, Mumbai                               INO Collaboration Meeting, Madurai                               January 23-26, 2011</a:t>
            </a:r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" y="1008000"/>
            <a:ext cx="9000000" cy="5472608"/>
          </a:xfrm>
        </p:spPr>
        <p:txBody>
          <a:bodyPr/>
          <a:lstStyle/>
          <a:p>
            <a:r>
              <a:rPr lang="en-US" dirty="0" smtClean="0"/>
              <a:t>Different rate of change of strip rate and current with time may be attributed to different leak rate for different RPCs.</a:t>
            </a:r>
          </a:p>
          <a:p>
            <a:r>
              <a:rPr lang="en-US" dirty="0" smtClean="0"/>
              <a:t>With proper sealing condition, the detector can run for at least one month, once filled, reducing the cost by factor of 30.</a:t>
            </a:r>
          </a:p>
          <a:p>
            <a:r>
              <a:rPr lang="en-US" dirty="0" smtClean="0"/>
              <a:t>The gas can be recovered efficiently with more contaminants by reusing the same gas for longer period of time.</a:t>
            </a:r>
          </a:p>
          <a:p>
            <a:r>
              <a:rPr lang="en-US" dirty="0" smtClean="0"/>
              <a:t>All the RPC parameters have come back to their earlier values after reflowing fresh gas through RPCs.</a:t>
            </a:r>
          </a:p>
          <a:p>
            <a:pPr>
              <a:buNone/>
            </a:pPr>
            <a:endParaRPr lang="en-S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dirty="0" smtClean="0"/>
              <a:t>B.Satyanarayana, TIFR, Mumbai                               INO Collaboration Meeting, Madurai                               January 23-26, 2011</a:t>
            </a:r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Tracking </a:t>
            </a:r>
            <a:r>
              <a:rPr lang="en-US" sz="2800" b="1" dirty="0" smtClean="0"/>
              <a:t>efficiency </a:t>
            </a:r>
            <a:r>
              <a:rPr lang="en-US" sz="2800" b="1" dirty="0"/>
              <a:t>&amp; Multiplicity (L0,L04,L11)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B.Satyanarayana, TIFR, Mumbai                               INO Collaboration Meeting, Madurai                               January 23-26, 2011</a:t>
            </a:r>
            <a:endParaRPr lang="en-US"/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947" y="968971"/>
            <a:ext cx="8859715" cy="274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947" y="3559770"/>
            <a:ext cx="8859715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 of gases in ICAL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B.Satyanarayana, TIFR, Mumbai                               INO Collaboration Meeting, Madurai                               January 23-26, 2011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70140" y="2924944"/>
          <a:ext cx="8786874" cy="3171842"/>
        </p:xfrm>
        <a:graphic>
          <a:graphicData uri="http://schemas.openxmlformats.org/drawingml/2006/table">
            <a:tbl>
              <a:tblPr firstRow="1" firstCol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{073A0DAA-6AF3-43AB-8588-CEC1D06C72B9}</a:tableStyleId>
              </a:tblPr>
              <a:tblGrid>
                <a:gridCol w="1017484"/>
                <a:gridCol w="1168762"/>
                <a:gridCol w="1110141"/>
                <a:gridCol w="1197417"/>
                <a:gridCol w="1029848"/>
                <a:gridCol w="1147670"/>
                <a:gridCol w="1057776"/>
                <a:gridCol w="1057776"/>
              </a:tblGrid>
              <a:tr h="1057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/>
                        <a:t>Gas</a:t>
                      </a:r>
                      <a:endParaRPr lang="en-US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 anchorCtr="1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 smtClean="0"/>
                        <a:t>Avalanche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 smtClean="0"/>
                        <a:t>(%)</a:t>
                      </a:r>
                      <a:endParaRPr lang="en-US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 anchorCtr="1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 smtClean="0"/>
                        <a:t>Streamer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 smtClean="0"/>
                        <a:t>(%)</a:t>
                      </a:r>
                      <a:endParaRPr lang="en-US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 anchorCtr="1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 smtClean="0"/>
                        <a:t>Maximum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 smtClean="0"/>
                        <a:t>(%)</a:t>
                      </a:r>
                      <a:endParaRPr lang="en-US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 anchorCtr="1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 smtClean="0"/>
                        <a:t>Volume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 smtClean="0"/>
                        <a:t>(</a:t>
                      </a:r>
                      <a:r>
                        <a:rPr lang="en-US" sz="1500" dirty="0"/>
                        <a:t>L)</a:t>
                      </a:r>
                      <a:endParaRPr lang="en-US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 anchorCtr="1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 smtClean="0"/>
                        <a:t>Density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 smtClean="0"/>
                        <a:t>(g/L</a:t>
                      </a:r>
                      <a:r>
                        <a:rPr lang="en-US" sz="1500" dirty="0"/>
                        <a:t>)</a:t>
                      </a:r>
                      <a:endParaRPr lang="en-US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 anchorCtr="1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 smtClean="0"/>
                        <a:t>Weight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 smtClean="0"/>
                        <a:t>(</a:t>
                      </a:r>
                      <a:r>
                        <a:rPr lang="en-US" sz="1500" dirty="0"/>
                        <a:t>Kg)</a:t>
                      </a:r>
                      <a:endParaRPr lang="en-US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 anchorCtr="1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Cost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(Rs/Kg)</a:t>
                      </a:r>
                    </a:p>
                  </a:txBody>
                  <a:tcPr marL="68580" marR="68580" marT="0" marB="0" anchor="ctr" anchorCtr="1">
                    <a:cell3D prstMaterial="dkEdge">
                      <a:bevel/>
                      <a:lightRig rig="flood" dir="t"/>
                    </a:cell3D>
                  </a:tcPr>
                </a:tc>
              </a:tr>
              <a:tr h="5286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500" dirty="0"/>
                        <a:t>Argon</a:t>
                      </a:r>
                      <a:endParaRPr lang="en-US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 anchorCtr="1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/>
                        <a:t>0.0</a:t>
                      </a:r>
                      <a:endParaRPr lang="en-US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 anchorCtr="1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/>
                        <a:t>30.0</a:t>
                      </a:r>
                      <a:endParaRPr lang="en-US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 anchorCtr="1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/>
                        <a:t>30.0</a:t>
                      </a:r>
                      <a:endParaRPr lang="en-US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 anchorCtr="1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 smtClean="0"/>
                        <a:t>58,503</a:t>
                      </a:r>
                      <a:endParaRPr lang="en-US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 anchorCtr="1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/>
                        <a:t>1.784</a:t>
                      </a:r>
                      <a:endParaRPr lang="en-US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 anchorCtr="1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 smtClean="0"/>
                        <a:t>104.4</a:t>
                      </a:r>
                      <a:endParaRPr lang="en-US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 anchorCtr="1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 anchorCtr="1">
                    <a:cell3D prstMaterial="dkEdge">
                      <a:bevel/>
                      <a:lightRig rig="flood" dir="t"/>
                    </a:cell3D>
                  </a:tcPr>
                </a:tc>
              </a:tr>
              <a:tr h="5286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/>
                        <a:t>R134a</a:t>
                      </a:r>
                      <a:endParaRPr lang="en-US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 anchorCtr="1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/>
                        <a:t>95.5</a:t>
                      </a:r>
                      <a:endParaRPr lang="en-US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 anchorCtr="1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/>
                        <a:t>62.0</a:t>
                      </a:r>
                      <a:endParaRPr lang="en-US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 anchorCtr="1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/>
                        <a:t>95.5</a:t>
                      </a:r>
                      <a:endParaRPr lang="en-US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 anchorCtr="1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 smtClean="0"/>
                        <a:t>186,234.6</a:t>
                      </a:r>
                      <a:endParaRPr lang="en-US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 anchorCtr="1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/>
                        <a:t>4.25</a:t>
                      </a:r>
                      <a:endParaRPr lang="en-US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 anchorCtr="1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 smtClean="0"/>
                        <a:t>791.5</a:t>
                      </a:r>
                      <a:endParaRPr lang="en-US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 anchorCtr="1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 anchorCtr="1">
                    <a:cell3D prstMaterial="dkEdge">
                      <a:bevel/>
                      <a:lightRig rig="flood" dir="t"/>
                    </a:cell3D>
                  </a:tcPr>
                </a:tc>
              </a:tr>
              <a:tr h="5286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/>
                        <a:t>Isobutane</a:t>
                      </a:r>
                      <a:endParaRPr lang="en-US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 anchorCtr="1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/>
                        <a:t>4.3</a:t>
                      </a:r>
                      <a:endParaRPr lang="en-US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 anchorCtr="1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/>
                        <a:t>8.0</a:t>
                      </a:r>
                      <a:endParaRPr lang="en-US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 anchorCtr="1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/>
                        <a:t>8.0</a:t>
                      </a:r>
                      <a:endParaRPr lang="en-US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 anchorCtr="1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 smtClean="0"/>
                        <a:t>15,600.8</a:t>
                      </a:r>
                      <a:endParaRPr lang="en-US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 anchorCtr="1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/>
                        <a:t>2.51</a:t>
                      </a:r>
                      <a:endParaRPr lang="en-US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 anchorCtr="1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 smtClean="0"/>
                        <a:t>39.16</a:t>
                      </a:r>
                      <a:endParaRPr lang="en-US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 anchorCtr="1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 anchorCtr="1">
                    <a:cell3D prstMaterial="dkEdge">
                      <a:bevel/>
                      <a:lightRig rig="flood" dir="t"/>
                    </a:cell3D>
                  </a:tcPr>
                </a:tc>
              </a:tr>
              <a:tr h="5286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/>
                        <a:t>SF</a:t>
                      </a:r>
                      <a:r>
                        <a:rPr lang="en-US" sz="1500" baseline="-25000" dirty="0"/>
                        <a:t>6</a:t>
                      </a:r>
                      <a:endParaRPr lang="en-US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 anchorCtr="1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/>
                        <a:t>0.2</a:t>
                      </a:r>
                      <a:endParaRPr lang="en-US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 anchorCtr="1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/>
                        <a:t>0.0</a:t>
                      </a:r>
                      <a:endParaRPr lang="en-US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 anchorCtr="1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/>
                        <a:t>0.2</a:t>
                      </a:r>
                      <a:endParaRPr lang="en-US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 anchorCtr="1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 smtClean="0"/>
                        <a:t>390</a:t>
                      </a:r>
                      <a:endParaRPr lang="en-US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 anchorCtr="1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/>
                        <a:t>6.164</a:t>
                      </a:r>
                      <a:endParaRPr lang="en-US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 anchorCtr="1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 smtClean="0"/>
                        <a:t>2.40</a:t>
                      </a:r>
                      <a:endParaRPr lang="en-US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 anchorCtr="1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 anchorCtr="1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2000" y="1008000"/>
            <a:ext cx="9000000" cy="180474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2000" dirty="0" smtClean="0">
                <a:solidFill>
                  <a:srgbClr val="C00000"/>
                </a:solidFill>
                <a:ea typeface="Times New Roman"/>
                <a:cs typeface="TTE27902D8t00"/>
              </a:rPr>
              <a:t>Total number of RPCs in ICAL = 3 </a:t>
            </a:r>
            <a:r>
              <a:rPr lang="en-US" sz="2000" dirty="0" smtClean="0">
                <a:solidFill>
                  <a:srgbClr val="C00000"/>
                </a:solidFill>
                <a:ea typeface="Times New Roman"/>
                <a:cs typeface="TTE27902D8t00"/>
                <a:sym typeface="Symbol"/>
              </a:rPr>
              <a:t></a:t>
            </a:r>
            <a:r>
              <a:rPr lang="en-US" sz="2000" dirty="0" smtClean="0">
                <a:solidFill>
                  <a:srgbClr val="C00000"/>
                </a:solidFill>
                <a:ea typeface="Times New Roman"/>
                <a:cs typeface="TTE27902D8t00"/>
              </a:rPr>
              <a:t> 150 </a:t>
            </a:r>
            <a:r>
              <a:rPr lang="en-US" sz="2000" dirty="0" smtClean="0">
                <a:solidFill>
                  <a:srgbClr val="C00000"/>
                </a:solidFill>
                <a:ea typeface="Times New Roman"/>
                <a:cs typeface="TTE27902D8t00"/>
                <a:sym typeface="Symbol"/>
              </a:rPr>
              <a:t></a:t>
            </a:r>
            <a:r>
              <a:rPr lang="en-US" sz="2000" dirty="0" smtClean="0">
                <a:solidFill>
                  <a:srgbClr val="C00000"/>
                </a:solidFill>
                <a:ea typeface="Times New Roman"/>
                <a:cs typeface="TTE27902D8t00"/>
              </a:rPr>
              <a:t> 64 = 28,800</a:t>
            </a:r>
            <a:endParaRPr lang="en-US" sz="2000" dirty="0" smtClean="0">
              <a:solidFill>
                <a:srgbClr val="C00000"/>
              </a:solidFill>
              <a:ea typeface="Times New Roman"/>
            </a:endParaRPr>
          </a:p>
          <a:p>
            <a:r>
              <a:rPr lang="en-US" sz="2000" dirty="0" smtClean="0">
                <a:solidFill>
                  <a:srgbClr val="C00000"/>
                </a:solidFill>
                <a:ea typeface="Times New Roman"/>
                <a:cs typeface="TTE27902D8t00"/>
              </a:rPr>
              <a:t>Total gas volume = 28,800 </a:t>
            </a:r>
            <a:r>
              <a:rPr lang="en-US" sz="2000" dirty="0" smtClean="0">
                <a:solidFill>
                  <a:srgbClr val="C00000"/>
                </a:solidFill>
                <a:ea typeface="Times New Roman"/>
                <a:cs typeface="TTE27902D8t00"/>
                <a:sym typeface="Symbol"/>
              </a:rPr>
              <a:t></a:t>
            </a:r>
            <a:r>
              <a:rPr lang="en-US" sz="2000" dirty="0" smtClean="0">
                <a:solidFill>
                  <a:srgbClr val="C00000"/>
                </a:solidFill>
                <a:ea typeface="Times New Roman"/>
                <a:cs typeface="TTE27902D8t00"/>
              </a:rPr>
              <a:t> 184cm </a:t>
            </a:r>
            <a:r>
              <a:rPr lang="en-US" sz="2000" dirty="0" smtClean="0">
                <a:solidFill>
                  <a:srgbClr val="C00000"/>
                </a:solidFill>
                <a:ea typeface="Times New Roman"/>
                <a:cs typeface="TTE27902D8t00"/>
                <a:sym typeface="Symbol"/>
              </a:rPr>
              <a:t></a:t>
            </a:r>
            <a:r>
              <a:rPr lang="en-US" sz="2000" dirty="0" smtClean="0">
                <a:solidFill>
                  <a:srgbClr val="C00000"/>
                </a:solidFill>
                <a:ea typeface="Times New Roman"/>
                <a:cs typeface="TTE27902D8t00"/>
              </a:rPr>
              <a:t> 184cm </a:t>
            </a:r>
            <a:r>
              <a:rPr lang="en-US" sz="2000" dirty="0" smtClean="0">
                <a:solidFill>
                  <a:srgbClr val="C00000"/>
                </a:solidFill>
                <a:ea typeface="Times New Roman"/>
                <a:cs typeface="TTE27902D8t00"/>
                <a:sym typeface="Symbol"/>
              </a:rPr>
              <a:t></a:t>
            </a:r>
            <a:r>
              <a:rPr lang="en-US" sz="2000" dirty="0" smtClean="0">
                <a:solidFill>
                  <a:srgbClr val="C00000"/>
                </a:solidFill>
                <a:ea typeface="Times New Roman"/>
                <a:cs typeface="TTE27902D8t00"/>
              </a:rPr>
              <a:t> 0.2cm = 195,010 litres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For example: </a:t>
            </a:r>
          </a:p>
          <a:p>
            <a:r>
              <a:rPr lang="en-US" sz="2000" dirty="0" smtClean="0">
                <a:solidFill>
                  <a:srgbClr val="C00000"/>
                </a:solidFill>
              </a:rPr>
              <a:t>One volume change/day with 10% gas top-up in a re-circulating scheme</a:t>
            </a:r>
          </a:p>
          <a:p>
            <a:r>
              <a:rPr lang="en-US" sz="2000" dirty="0" smtClean="0">
                <a:solidFill>
                  <a:srgbClr val="C00000"/>
                </a:solidFill>
              </a:rPr>
              <a:t>Approximate running gas cost = Rs  30,000/day (R134a from Mafron)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/>
          </a:bodyPr>
          <a:lstStyle/>
          <a:p>
            <a:r>
              <a:rPr lang="en-US" sz="2800" b="1" dirty="0"/>
              <a:t>Tracking </a:t>
            </a:r>
            <a:r>
              <a:rPr lang="en-US" sz="2800" b="1" dirty="0" smtClean="0"/>
              <a:t>efficiency </a:t>
            </a:r>
            <a:r>
              <a:rPr lang="en-US" sz="2800" b="1" dirty="0"/>
              <a:t>&amp; Multiplicity (L3,L6,L7,L9)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B.Satyanarayana, TIFR, Mumbai                               INO Collaboration Meeting, Madurai                               January 23-26, 2011</a:t>
            </a:r>
            <a:endParaRPr lang="en-US"/>
          </a:p>
        </p:txBody>
      </p:sp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697" y="3611140"/>
            <a:ext cx="8884626" cy="277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521" y="1020340"/>
            <a:ext cx="8850923" cy="275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668216" y="76201"/>
            <a:ext cx="8124092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400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Tracking Efficiency &amp; Multiplicity (L1,L2,L5,L8)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B.Satyanarayana, TIFR, Mumbai                               INO Collaboration Meeting, Madurai                               January 23-26, 2011</a:t>
            </a:r>
            <a:endParaRPr lang="en-US"/>
          </a:p>
        </p:txBody>
      </p:sp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677" y="3495650"/>
            <a:ext cx="8918331" cy="313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80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398" y="620688"/>
            <a:ext cx="8884626" cy="311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650" y="461963"/>
            <a:ext cx="8648700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B.Satyanarayana, TIFR, Mumbai                               INO Collaboration Meeting, Madurai                               January 23-26, 2011</a:t>
            </a:r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for this study</a:t>
            </a:r>
            <a:endParaRPr lang="en-SG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Recycling of gas mixture for reduction of gas cost and complying with environmental regulations.</a:t>
            </a:r>
          </a:p>
          <a:p>
            <a:r>
              <a:rPr lang="en-US" dirty="0" smtClean="0"/>
              <a:t>Further reduction in the operating cost of ICAL in the long run without compromising on the detector efficiency and performance.</a:t>
            </a:r>
          </a:p>
          <a:p>
            <a:r>
              <a:rPr lang="en-US" dirty="0" smtClean="0"/>
              <a:t>Study contamination and formation of radicals in the gas mixture flowing through the RPCs.</a:t>
            </a:r>
          </a:p>
          <a:p>
            <a:r>
              <a:rPr lang="en-US" dirty="0" smtClean="0"/>
              <a:t>These kind of studies do not seem to have been performed by other researchers.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dirty="0" smtClean="0"/>
              <a:t>B.Satyanarayana, TIFR, Mumbai                               INO Collaboration Meeting, Madurai                               January 23-26, 2011</a:t>
            </a:r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first study</a:t>
            </a: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72000" y="1008000"/>
            <a:ext cx="9000000" cy="5472608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dirty="0"/>
              <a:t>One </a:t>
            </a:r>
            <a:r>
              <a:rPr lang="en-US" dirty="0" smtClean="0"/>
              <a:t>1m</a:t>
            </a:r>
            <a:r>
              <a:rPr lang="en-US" dirty="0" smtClean="0">
                <a:latin typeface="Arial"/>
                <a:cs typeface="Arial"/>
              </a:rPr>
              <a:t>×</a:t>
            </a:r>
            <a:r>
              <a:rPr lang="en-US" dirty="0" smtClean="0"/>
              <a:t>1m </a:t>
            </a:r>
            <a:r>
              <a:rPr lang="en-US" dirty="0"/>
              <a:t>RPC </a:t>
            </a:r>
            <a:r>
              <a:rPr lang="en-US" dirty="0" smtClean="0"/>
              <a:t>(called AB13</a:t>
            </a:r>
            <a:r>
              <a:rPr lang="en-US" dirty="0"/>
              <a:t>) was sealed on </a:t>
            </a:r>
            <a:r>
              <a:rPr lang="en-US" dirty="0" smtClean="0"/>
              <a:t>February 5, 2010. Its </a:t>
            </a:r>
            <a:r>
              <a:rPr lang="en-US" dirty="0"/>
              <a:t>operating parameters such as strip rate and current </a:t>
            </a:r>
            <a:r>
              <a:rPr lang="en-US" dirty="0" smtClean="0"/>
              <a:t>were </a:t>
            </a:r>
            <a:r>
              <a:rPr lang="en-US" dirty="0"/>
              <a:t>monitored </a:t>
            </a:r>
            <a:r>
              <a:rPr lang="en-US" dirty="0" smtClean="0"/>
              <a:t>24</a:t>
            </a:r>
            <a:r>
              <a:rPr lang="en-US" dirty="0" smtClean="0">
                <a:latin typeface="Arial"/>
                <a:cs typeface="Arial"/>
              </a:rPr>
              <a:t>×</a:t>
            </a:r>
            <a:r>
              <a:rPr lang="en-US" dirty="0" smtClean="0"/>
              <a:t>7, along </a:t>
            </a:r>
            <a:r>
              <a:rPr lang="en-US" dirty="0"/>
              <a:t>with </a:t>
            </a:r>
            <a:r>
              <a:rPr lang="en-US" dirty="0" smtClean="0"/>
              <a:t>laboratory </a:t>
            </a:r>
            <a:r>
              <a:rPr lang="en-US" dirty="0"/>
              <a:t>temperature and </a:t>
            </a:r>
            <a:r>
              <a:rPr lang="en-US" dirty="0" smtClean="0"/>
              <a:t>relative </a:t>
            </a:r>
            <a:r>
              <a:rPr lang="en-US" dirty="0"/>
              <a:t>humidity. </a:t>
            </a:r>
          </a:p>
          <a:p>
            <a:pPr algn="ctr">
              <a:buFontTx/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B.Satyanarayana, TIFR, Mumbai                               INO Collaboration Meeting, Madurai                               January 23-26, 2011</a:t>
            </a:r>
            <a:endParaRPr lang="en-US" dirty="0"/>
          </a:p>
        </p:txBody>
      </p:sp>
      <p:pic>
        <p:nvPicPr>
          <p:cNvPr id="7" name="Picture 2" descr="DSCN6877"/>
          <p:cNvPicPr>
            <a:picLocks noChangeAspect="1" noChangeArrowheads="1"/>
          </p:cNvPicPr>
          <p:nvPr/>
        </p:nvPicPr>
        <p:blipFill>
          <a:blip r:embed="rId2" cstate="print">
            <a:lum bright="46000" contrast="20000"/>
          </a:blip>
          <a:srcRect/>
          <a:stretch>
            <a:fillRect/>
          </a:stretch>
        </p:blipFill>
        <p:spPr bwMode="auto">
          <a:xfrm>
            <a:off x="4115004" y="2924944"/>
            <a:ext cx="4705468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79512" y="3212976"/>
            <a:ext cx="396044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US" sz="2800" dirty="0" smtClean="0"/>
              <a:t>After 130 days of uninterrupted operation, the gas inside RPC was analyzed using a Residual Gas Analyzer (RGA)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Lab temperature &amp; noise rate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B.Satyanarayana, TIFR, Mumbai                               INO Collaboration Meeting, Madurai                               January 23-26, 2011</a:t>
            </a:r>
            <a:endParaRPr lang="en-US" dirty="0"/>
          </a:p>
        </p:txBody>
      </p:sp>
      <p:pic>
        <p:nvPicPr>
          <p:cNvPr id="13317" name="Picture 5" descr="444"/>
          <p:cNvPicPr>
            <a:picLocks noChangeAspect="1" noChangeArrowheads="1"/>
          </p:cNvPicPr>
          <p:nvPr/>
        </p:nvPicPr>
        <p:blipFill>
          <a:blip r:embed="rId2" cstate="print"/>
          <a:srcRect t="2427" b="3640"/>
          <a:stretch>
            <a:fillRect/>
          </a:stretch>
        </p:blipFill>
        <p:spPr bwMode="auto">
          <a:xfrm>
            <a:off x="666284" y="1007999"/>
            <a:ext cx="7811432" cy="543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Noise rates </a:t>
            </a:r>
            <a:r>
              <a:rPr lang="en-US" dirty="0"/>
              <a:t>of 8 </a:t>
            </a:r>
            <a:r>
              <a:rPr lang="en-US" dirty="0" smtClean="0"/>
              <a:t>strips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B.Satyanarayana, TIFR, Mumbai                               INO Collaboration Meeting, Madurai                               January 23-26, 2011</a:t>
            </a:r>
            <a:endParaRPr lang="en-US" dirty="0"/>
          </a:p>
        </p:txBody>
      </p:sp>
      <p:pic>
        <p:nvPicPr>
          <p:cNvPr id="15369" name="Picture 9" descr="111"/>
          <p:cNvPicPr>
            <a:picLocks noChangeAspect="1" noChangeArrowheads="1"/>
          </p:cNvPicPr>
          <p:nvPr/>
        </p:nvPicPr>
        <p:blipFill>
          <a:blip r:embed="rId2" cstate="print"/>
          <a:srcRect t="6166" b="2466"/>
          <a:stretch>
            <a:fillRect/>
          </a:stretch>
        </p:blipFill>
        <p:spPr bwMode="auto">
          <a:xfrm>
            <a:off x="633595" y="1008000"/>
            <a:ext cx="7876810" cy="54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Lab temperature &amp; current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B.Satyanarayana, TIFR, Mumbai                               INO Collaboration Meeting, Madurai                               January 23-26, 2011</a:t>
            </a:r>
            <a:endParaRPr lang="en-US" dirty="0"/>
          </a:p>
        </p:txBody>
      </p:sp>
      <p:pic>
        <p:nvPicPr>
          <p:cNvPr id="14344" name="Picture 8" descr="222"/>
          <p:cNvPicPr>
            <a:picLocks noChangeAspect="1" noChangeArrowheads="1"/>
          </p:cNvPicPr>
          <p:nvPr/>
        </p:nvPicPr>
        <p:blipFill>
          <a:blip r:embed="rId2" cstate="print"/>
          <a:srcRect t="3033" b="6673"/>
          <a:stretch>
            <a:fillRect/>
          </a:stretch>
        </p:blipFill>
        <p:spPr bwMode="auto">
          <a:xfrm>
            <a:off x="508419" y="1008000"/>
            <a:ext cx="8127162" cy="5436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RGA </a:t>
            </a:r>
            <a:r>
              <a:rPr lang="en-US" dirty="0" smtClean="0"/>
              <a:t>analysis - 1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B.Satyanarayana, TIFR, Mumbai                               INO Collaboration Meeting, Madurai                               January 23-26, 2011</a:t>
            </a:r>
            <a:endParaRPr lang="en-US" dirty="0"/>
          </a:p>
        </p:txBody>
      </p:sp>
      <p:grpSp>
        <p:nvGrpSpPr>
          <p:cNvPr id="2" name="Group 14"/>
          <p:cNvGrpSpPr>
            <a:grpSpLocks noChangeAspect="1"/>
          </p:cNvGrpSpPr>
          <p:nvPr/>
        </p:nvGrpSpPr>
        <p:grpSpPr bwMode="auto">
          <a:xfrm>
            <a:off x="488122" y="1008000"/>
            <a:ext cx="8167897" cy="5435550"/>
            <a:chOff x="665" y="864"/>
            <a:chExt cx="5067" cy="3112"/>
          </a:xfrm>
        </p:grpSpPr>
        <p:pic>
          <p:nvPicPr>
            <p:cNvPr id="16391" name="Picture 7" descr="AB13_Ar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65" y="864"/>
              <a:ext cx="5067" cy="3112"/>
            </a:xfrm>
            <a:prstGeom prst="rect">
              <a:avLst/>
            </a:prstGeom>
            <a:noFill/>
          </p:spPr>
        </p:pic>
        <p:sp>
          <p:nvSpPr>
            <p:cNvPr id="16392" name="Text Box 8"/>
            <p:cNvSpPr txBox="1">
              <a:spLocks noChangeAspect="1" noChangeArrowheads="1"/>
            </p:cNvSpPr>
            <p:nvPr/>
          </p:nvSpPr>
          <p:spPr bwMode="auto">
            <a:xfrm>
              <a:off x="2179" y="1089"/>
              <a:ext cx="27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40</a:t>
              </a:r>
              <a:endParaRPr lang="en-IN" b="1" dirty="0">
                <a:solidFill>
                  <a:srgbClr val="FF0000"/>
                </a:solidFill>
              </a:endParaRPr>
            </a:p>
          </p:txBody>
        </p:sp>
        <p:sp>
          <p:nvSpPr>
            <p:cNvPr id="16394" name="Text Box 10"/>
            <p:cNvSpPr txBox="1">
              <a:spLocks noChangeAspect="1" noChangeArrowheads="1"/>
            </p:cNvSpPr>
            <p:nvPr/>
          </p:nvSpPr>
          <p:spPr bwMode="auto">
            <a:xfrm>
              <a:off x="1976" y="2753"/>
              <a:ext cx="276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33</a:t>
              </a:r>
              <a:endParaRPr lang="en-IN" b="1" dirty="0">
                <a:solidFill>
                  <a:srgbClr val="FF0000"/>
                </a:solidFill>
              </a:endParaRPr>
            </a:p>
          </p:txBody>
        </p:sp>
        <p:sp>
          <p:nvSpPr>
            <p:cNvPr id="16395" name="Text Box 11"/>
            <p:cNvSpPr txBox="1">
              <a:spLocks noChangeAspect="1" noChangeArrowheads="1"/>
            </p:cNvSpPr>
            <p:nvPr/>
          </p:nvSpPr>
          <p:spPr bwMode="auto">
            <a:xfrm>
              <a:off x="1592" y="2902"/>
              <a:ext cx="27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20</a:t>
              </a:r>
              <a:endParaRPr lang="en-IN" b="1" dirty="0">
                <a:solidFill>
                  <a:srgbClr val="FF0000"/>
                </a:solidFill>
              </a:endParaRPr>
            </a:p>
          </p:txBody>
        </p:sp>
        <p:sp>
          <p:nvSpPr>
            <p:cNvPr id="16396" name="Text Box 12"/>
            <p:cNvSpPr txBox="1">
              <a:spLocks noChangeAspect="1" noChangeArrowheads="1"/>
            </p:cNvSpPr>
            <p:nvPr/>
          </p:nvSpPr>
          <p:spPr bwMode="auto">
            <a:xfrm>
              <a:off x="3036" y="3114"/>
              <a:ext cx="27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69</a:t>
              </a:r>
              <a:endParaRPr lang="en-IN" b="1" dirty="0">
                <a:solidFill>
                  <a:srgbClr val="FF0000"/>
                </a:solidFill>
              </a:endParaRPr>
            </a:p>
          </p:txBody>
        </p:sp>
        <p:sp>
          <p:nvSpPr>
            <p:cNvPr id="16393" name="Text Box 9"/>
            <p:cNvSpPr txBox="1">
              <a:spLocks noChangeAspect="1" noChangeArrowheads="1"/>
            </p:cNvSpPr>
            <p:nvPr/>
          </p:nvSpPr>
          <p:spPr bwMode="auto">
            <a:xfrm>
              <a:off x="1832" y="2058"/>
              <a:ext cx="27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28</a:t>
              </a:r>
              <a:endParaRPr lang="en-IN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4932040" y="2710661"/>
            <a:ext cx="34563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RGA </a:t>
            </a:r>
            <a:r>
              <a:rPr lang="en-US" dirty="0" smtClean="0">
                <a:solidFill>
                  <a:srgbClr val="FF0000"/>
                </a:solidFill>
              </a:rPr>
              <a:t>spectra </a:t>
            </a:r>
            <a:r>
              <a:rPr lang="en-US" dirty="0">
                <a:solidFill>
                  <a:srgbClr val="FF0000"/>
                </a:solidFill>
              </a:rPr>
              <a:t>was collected with background of Argon.</a:t>
            </a:r>
            <a:endParaRPr lang="en-IN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/>
          </a:bodyPr>
          <a:lstStyle/>
          <a:p>
            <a:r>
              <a:rPr lang="en-US" dirty="0"/>
              <a:t>RGA </a:t>
            </a:r>
            <a:r>
              <a:rPr lang="en-US" dirty="0" smtClean="0"/>
              <a:t>analysis – 2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B.Satyanarayana, TIFR, Mumbai                               INO Collaboration Meeting, Madurai                               January 23-26, 2011</a:t>
            </a:r>
            <a:endParaRPr lang="en-US" dirty="0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76225" y="1008060"/>
            <a:ext cx="8591550" cy="5400000"/>
            <a:chOff x="377" y="635"/>
            <a:chExt cx="5863" cy="3420"/>
          </a:xfrm>
        </p:grpSpPr>
        <p:pic>
          <p:nvPicPr>
            <p:cNvPr id="39942" name="Picture 6" descr="AB13_Air"/>
            <p:cNvPicPr>
              <a:picLocks noChangeAspect="1" noChangeArrowheads="1"/>
            </p:cNvPicPr>
            <p:nvPr/>
          </p:nvPicPr>
          <p:blipFill>
            <a:blip r:embed="rId2" cstate="print"/>
            <a:srcRect t="2519" b="2519"/>
            <a:stretch>
              <a:fillRect/>
            </a:stretch>
          </p:blipFill>
          <p:spPr bwMode="auto">
            <a:xfrm>
              <a:off x="377" y="635"/>
              <a:ext cx="5863" cy="3420"/>
            </a:xfrm>
            <a:prstGeom prst="rect">
              <a:avLst/>
            </a:prstGeom>
            <a:noFill/>
          </p:spPr>
        </p:pic>
        <p:sp>
          <p:nvSpPr>
            <p:cNvPr id="39944" name="Text Box 8"/>
            <p:cNvSpPr txBox="1">
              <a:spLocks noChangeArrowheads="1"/>
            </p:cNvSpPr>
            <p:nvPr/>
          </p:nvSpPr>
          <p:spPr bwMode="auto">
            <a:xfrm>
              <a:off x="1736" y="704"/>
              <a:ext cx="28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28</a:t>
              </a:r>
              <a:endParaRPr lang="en-IN" b="1" dirty="0">
                <a:solidFill>
                  <a:srgbClr val="FF0000"/>
                </a:solidFill>
              </a:endParaRPr>
            </a:p>
          </p:txBody>
        </p:sp>
        <p:sp>
          <p:nvSpPr>
            <p:cNvPr id="39945" name="Text Box 9"/>
            <p:cNvSpPr txBox="1">
              <a:spLocks noChangeArrowheads="1"/>
            </p:cNvSpPr>
            <p:nvPr/>
          </p:nvSpPr>
          <p:spPr bwMode="auto">
            <a:xfrm>
              <a:off x="1899" y="2077"/>
              <a:ext cx="28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33</a:t>
              </a:r>
              <a:endParaRPr lang="en-IN" b="1" dirty="0">
                <a:solidFill>
                  <a:srgbClr val="FF0000"/>
                </a:solidFill>
              </a:endParaRPr>
            </a:p>
          </p:txBody>
        </p:sp>
        <p:sp>
          <p:nvSpPr>
            <p:cNvPr id="39946" name="Text Box 10"/>
            <p:cNvSpPr txBox="1">
              <a:spLocks noChangeArrowheads="1"/>
            </p:cNvSpPr>
            <p:nvPr/>
          </p:nvSpPr>
          <p:spPr bwMode="auto">
            <a:xfrm>
              <a:off x="3141" y="2984"/>
              <a:ext cx="28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69</a:t>
              </a:r>
              <a:endParaRPr lang="en-IN" b="1" dirty="0">
                <a:solidFill>
                  <a:srgbClr val="FF0000"/>
                </a:solidFill>
              </a:endParaRPr>
            </a:p>
          </p:txBody>
        </p:sp>
        <p:sp>
          <p:nvSpPr>
            <p:cNvPr id="39947" name="Text Box 11"/>
            <p:cNvSpPr txBox="1">
              <a:spLocks noChangeArrowheads="1"/>
            </p:cNvSpPr>
            <p:nvPr/>
          </p:nvSpPr>
          <p:spPr bwMode="auto">
            <a:xfrm>
              <a:off x="3620" y="3209"/>
              <a:ext cx="28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83</a:t>
              </a:r>
              <a:endParaRPr lang="en-IN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4036920" y="2649791"/>
            <a:ext cx="45365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Removing the background Argon </a:t>
            </a:r>
            <a:r>
              <a:rPr lang="en-US" dirty="0" smtClean="0">
                <a:solidFill>
                  <a:srgbClr val="FF0000"/>
                </a:solidFill>
              </a:rPr>
              <a:t>spectra</a:t>
            </a:r>
            <a:r>
              <a:rPr lang="en-US" dirty="0">
                <a:solidFill>
                  <a:srgbClr val="FF0000"/>
                </a:solidFill>
              </a:rPr>
              <a:t>, major fragment was at mass </a:t>
            </a:r>
            <a:r>
              <a:rPr lang="en-US" dirty="0" smtClean="0">
                <a:solidFill>
                  <a:srgbClr val="FF0000"/>
                </a:solidFill>
              </a:rPr>
              <a:t>no. </a:t>
            </a:r>
            <a:r>
              <a:rPr lang="en-US" dirty="0">
                <a:solidFill>
                  <a:srgbClr val="FF0000"/>
                </a:solidFill>
              </a:rPr>
              <a:t>28</a:t>
            </a:r>
            <a:endParaRPr lang="en-IN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623</TotalTime>
  <Words>1113</Words>
  <Application>Microsoft Office PowerPoint</Application>
  <PresentationFormat>On-screen Show (4:3)</PresentationFormat>
  <Paragraphs>310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Apex</vt:lpstr>
      <vt:lpstr>Performance of gas sealed RPCs</vt:lpstr>
      <vt:lpstr>Requirement of gases in ICAL</vt:lpstr>
      <vt:lpstr>Motivation for this study</vt:lpstr>
      <vt:lpstr>The first study</vt:lpstr>
      <vt:lpstr>Lab temperature &amp; noise rate</vt:lpstr>
      <vt:lpstr>Noise rates of 8 strips</vt:lpstr>
      <vt:lpstr>Lab temperature &amp; current</vt:lpstr>
      <vt:lpstr>RGA analysis - 1</vt:lpstr>
      <vt:lpstr>RGA analysis – 2</vt:lpstr>
      <vt:lpstr>RGA analysis - 3</vt:lpstr>
      <vt:lpstr>Summary of RGA</vt:lpstr>
      <vt:lpstr>Sealed gas test for C217 stack</vt:lpstr>
      <vt:lpstr>Reference and sealed RPC</vt:lpstr>
      <vt:lpstr>RPCs sealed for 83 days</vt:lpstr>
      <vt:lpstr>Comparison of leaky RPCs</vt:lpstr>
      <vt:lpstr>Repair of leaky RPCs</vt:lpstr>
      <vt:lpstr>Summary of sealed gas test</vt:lpstr>
      <vt:lpstr>Conclusions</vt:lpstr>
      <vt:lpstr>Tracking efficiency &amp; Multiplicity (L0,L04,L11)</vt:lpstr>
      <vt:lpstr>Tracking efficiency &amp; Multiplicity (L3,L6,L7,L9)</vt:lpstr>
      <vt:lpstr>Slide 21</vt:lpstr>
      <vt:lpstr>Slide 22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Satyanarayana Bheesette</dc:creator>
  <cp:lastModifiedBy>Satyanarayana Bheesette</cp:lastModifiedBy>
  <cp:revision>36</cp:revision>
  <dcterms:created xsi:type="dcterms:W3CDTF">2011-01-23T03:58:48Z</dcterms:created>
  <dcterms:modified xsi:type="dcterms:W3CDTF">2011-01-25T04:48:08Z</dcterms:modified>
</cp:coreProperties>
</file>