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4"/>
  </p:notesMasterIdLst>
  <p:sldIdLst>
    <p:sldId id="350" r:id="rId2"/>
    <p:sldId id="351" r:id="rId3"/>
    <p:sldId id="352" r:id="rId4"/>
    <p:sldId id="359" r:id="rId5"/>
    <p:sldId id="355" r:id="rId6"/>
    <p:sldId id="356" r:id="rId7"/>
    <p:sldId id="357" r:id="rId8"/>
    <p:sldId id="353" r:id="rId9"/>
    <p:sldId id="360" r:id="rId10"/>
    <p:sldId id="361" r:id="rId11"/>
    <p:sldId id="362" r:id="rId12"/>
    <p:sldId id="363" r:id="rId13"/>
    <p:sldId id="364" r:id="rId14"/>
    <p:sldId id="365" r:id="rId15"/>
    <p:sldId id="366" r:id="rId16"/>
    <p:sldId id="367" r:id="rId17"/>
    <p:sldId id="368" r:id="rId18"/>
    <p:sldId id="369" r:id="rId19"/>
    <p:sldId id="370" r:id="rId20"/>
    <p:sldId id="371" r:id="rId21"/>
    <p:sldId id="372" r:id="rId22"/>
    <p:sldId id="373" r:id="rId23"/>
    <p:sldId id="374" r:id="rId24"/>
    <p:sldId id="375" r:id="rId25"/>
    <p:sldId id="376" r:id="rId26"/>
    <p:sldId id="377" r:id="rId27"/>
    <p:sldId id="378" r:id="rId28"/>
    <p:sldId id="379" r:id="rId29"/>
    <p:sldId id="380" r:id="rId30"/>
    <p:sldId id="381" r:id="rId31"/>
    <p:sldId id="382" r:id="rId32"/>
    <p:sldId id="383" r:id="rId33"/>
    <p:sldId id="384" r:id="rId34"/>
    <p:sldId id="385" r:id="rId35"/>
    <p:sldId id="386" r:id="rId36"/>
    <p:sldId id="387" r:id="rId37"/>
    <p:sldId id="388" r:id="rId38"/>
    <p:sldId id="389" r:id="rId39"/>
    <p:sldId id="390" r:id="rId40"/>
    <p:sldId id="391" r:id="rId41"/>
    <p:sldId id="392" r:id="rId42"/>
    <p:sldId id="393" r:id="rId43"/>
    <p:sldId id="394" r:id="rId44"/>
    <p:sldId id="395" r:id="rId45"/>
    <p:sldId id="396" r:id="rId46"/>
    <p:sldId id="397" r:id="rId47"/>
    <p:sldId id="410" r:id="rId48"/>
    <p:sldId id="409" r:id="rId49"/>
    <p:sldId id="408" r:id="rId50"/>
    <p:sldId id="407" r:id="rId51"/>
    <p:sldId id="406" r:id="rId52"/>
    <p:sldId id="405" r:id="rId53"/>
    <p:sldId id="404" r:id="rId54"/>
    <p:sldId id="403" r:id="rId55"/>
    <p:sldId id="402" r:id="rId56"/>
    <p:sldId id="401" r:id="rId57"/>
    <p:sldId id="399" r:id="rId58"/>
    <p:sldId id="400" r:id="rId59"/>
    <p:sldId id="411" r:id="rId60"/>
    <p:sldId id="412" r:id="rId61"/>
    <p:sldId id="413" r:id="rId62"/>
    <p:sldId id="414" r:id="rId63"/>
    <p:sldId id="415" r:id="rId64"/>
    <p:sldId id="416" r:id="rId65"/>
    <p:sldId id="417" r:id="rId66"/>
    <p:sldId id="418" r:id="rId67"/>
    <p:sldId id="419" r:id="rId68"/>
    <p:sldId id="420" r:id="rId69"/>
    <p:sldId id="421" r:id="rId70"/>
    <p:sldId id="422" r:id="rId71"/>
    <p:sldId id="424" r:id="rId72"/>
    <p:sldId id="423"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99" autoAdjust="0"/>
    <p:restoredTop sz="94576" autoAdjust="0"/>
  </p:normalViewPr>
  <p:slideViewPr>
    <p:cSldViewPr>
      <p:cViewPr varScale="1">
        <p:scale>
          <a:sx n="74" d="100"/>
          <a:sy n="74" d="100"/>
        </p:scale>
        <p:origin x="-954" y="-102"/>
      </p:cViewPr>
      <p:guideLst>
        <p:guide orient="horz" pos="2160"/>
        <p:guide pos="2880"/>
      </p:guideLst>
    </p:cSldViewPr>
  </p:slideViewPr>
  <p:outlineViewPr>
    <p:cViewPr>
      <p:scale>
        <a:sx n="33" d="100"/>
        <a:sy n="33" d="100"/>
      </p:scale>
      <p:origin x="0" y="525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0BED74-8E16-413C-B9ED-A5A033FCB4F9}" type="datetimeFigureOut">
              <a:rPr lang="en-US" smtClean="0"/>
              <a:pPr/>
              <a:t>3/17/2012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52AF16-3593-4146-AAD4-4FD44500E406}"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F552AF16-3593-4146-AAD4-4FD44500E406}" type="slidenum">
              <a:rPr lang="en-US" smtClean="0"/>
              <a:pPr/>
              <a:t>34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600" dirty="0"/>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8107680" y="4206240"/>
            <a:ext cx="960120" cy="457200"/>
          </a:xfrm>
        </p:spPr>
        <p:txBody>
          <a:bodyPr/>
          <a:lstStyle>
            <a:lvl1pPr>
              <a:defRPr sz="1600"/>
            </a:lvl1pPr>
          </a:lstStyle>
          <a:p>
            <a:endParaRPr lang="en-US" dirty="0"/>
          </a:p>
        </p:txBody>
      </p:sp>
      <p:sp>
        <p:nvSpPr>
          <p:cNvPr id="17" name="Footer Placeholder 16"/>
          <p:cNvSpPr>
            <a:spLocks noGrp="1"/>
          </p:cNvSpPr>
          <p:nvPr>
            <p:ph type="ftr" sz="quarter" idx="11"/>
          </p:nvPr>
        </p:nvSpPr>
        <p:spPr>
          <a:xfrm>
            <a:off x="5410200" y="4191000"/>
            <a:ext cx="2667000" cy="914400"/>
          </a:xfrm>
        </p:spPr>
        <p:txBody>
          <a:bodyPr/>
          <a:lstStyle>
            <a:lvl1pPr algn="r">
              <a:defRPr sz="1800"/>
            </a:lvl1pPr>
          </a:lstStyle>
          <a:p>
            <a:r>
              <a:rPr lang="en-SG" dirty="0" smtClean="0"/>
              <a:t>B.Satyanarayana, TIFR, Mumbai                              HEP Seminar: A summary of RPC2012                              March 19, 2012</a:t>
            </a:r>
            <a:endParaRPr lang="en-US" dirty="0"/>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A2D7533E-A33E-44C9-87A6-CF5F055E626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SG" dirty="0" smtClean="0"/>
              <a:t>B.Satyanarayana, TIFR, Mumbai                              HEP Seminar: A summary of RPC2012                              March 19, 2012</a:t>
            </a:r>
            <a:endParaRPr lang="en-US" dirty="0"/>
          </a:p>
        </p:txBody>
      </p:sp>
      <p:sp>
        <p:nvSpPr>
          <p:cNvPr id="6" name="Slide Number Placeholder 5"/>
          <p:cNvSpPr>
            <a:spLocks noGrp="1"/>
          </p:cNvSpPr>
          <p:nvPr>
            <p:ph type="sldNum" sz="quarter" idx="12"/>
          </p:nvPr>
        </p:nvSpPr>
        <p:spPr/>
        <p:txBody>
          <a:bodyPr/>
          <a:lstStyle/>
          <a:p>
            <a:fld id="{A2D7533E-A33E-44C9-87A6-CF5F055E626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SG" dirty="0" smtClean="0"/>
              <a:t>B.Satyanarayana, TIFR, Mumbai                              HEP Seminar: A summary of RPC2012                              March 19, 2012</a:t>
            </a:r>
            <a:endParaRPr lang="en-US" dirty="0"/>
          </a:p>
        </p:txBody>
      </p:sp>
      <p:sp>
        <p:nvSpPr>
          <p:cNvPr id="6" name="Slide Number Placeholder 5"/>
          <p:cNvSpPr>
            <a:spLocks noGrp="1"/>
          </p:cNvSpPr>
          <p:nvPr>
            <p:ph type="sldNum" sz="quarter" idx="12"/>
          </p:nvPr>
        </p:nvSpPr>
        <p:spPr/>
        <p:txBody>
          <a:bodyPr/>
          <a:lstStyle/>
          <a:p>
            <a:fld id="{A2D7533E-A33E-44C9-87A6-CF5F055E626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00" y="426423"/>
            <a:ext cx="9108000" cy="769441"/>
          </a:xfrm>
        </p:spPr>
        <p:txBody>
          <a:bodyPr>
            <a:spAutoFit/>
          </a:bodyPr>
          <a:lstStyle>
            <a:lvl1pPr>
              <a:defRPr sz="4400">
                <a:solidFill>
                  <a:srgbClr val="0070C0"/>
                </a:solidFill>
              </a:defRPr>
            </a:lvl1p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18000" y="1237488"/>
            <a:ext cx="9108000" cy="5580000"/>
          </a:xfrm>
        </p:spPr>
        <p:txBody>
          <a:bodyPr/>
          <a:lstStyle>
            <a:lvl1pPr>
              <a:buClr>
                <a:srgbClr val="FF0000"/>
              </a:buClr>
              <a:buSzPct val="80000"/>
              <a:buFont typeface="Wingdings" pitchFamily="2" charset="2"/>
              <a:buChar char="v"/>
              <a:defRPr>
                <a:solidFill>
                  <a:srgbClr val="FF0000"/>
                </a:solidFill>
              </a:defRPr>
            </a:lvl1pPr>
            <a:lvl2pPr>
              <a:buClr>
                <a:srgbClr val="00B050"/>
              </a:buClr>
              <a:buSzPct val="65000"/>
              <a:buFont typeface="Wingdings" pitchFamily="2" charset="2"/>
              <a:buChar char="q"/>
              <a:defRPr>
                <a:solidFill>
                  <a:srgbClr val="00B050"/>
                </a:solidFill>
              </a:defRPr>
            </a:lvl2pPr>
            <a:lvl3pPr>
              <a:buClr>
                <a:srgbClr val="002060"/>
              </a:buClr>
              <a:buSzPct val="100000"/>
              <a:buFont typeface="Wingdings" pitchFamily="2" charset="2"/>
              <a:buChar char="§"/>
              <a:defRPr>
                <a:solidFill>
                  <a:srgbClr val="002060"/>
                </a:solidFill>
              </a:defRPr>
            </a:lvl3pPr>
            <a:lvl4pPr>
              <a:buClr>
                <a:srgbClr val="C00000"/>
              </a:buClr>
              <a:defRPr>
                <a:solidFill>
                  <a:srgbClr val="C00000"/>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Footer Placeholder 2"/>
          <p:cNvSpPr txBox="1">
            <a:spLocks/>
          </p:cNvSpPr>
          <p:nvPr userDrawn="1"/>
        </p:nvSpPr>
        <p:spPr>
          <a:xfrm>
            <a:off x="0" y="0"/>
            <a:ext cx="8712000" cy="288000"/>
          </a:xfrm>
          <a:prstGeom prst="rect">
            <a:avLst/>
          </a:prstGeom>
        </p:spPr>
        <p:txBody>
          <a:bodyPr vert="horz" lIns="0" tIns="0" rIns="0" bIns="0" anchor="ctr" anchorCtr="1">
            <a:noAutofit/>
          </a:bodyPr>
          <a:lstStyle>
            <a:lvl1pPr algn="ctr">
              <a:defRPr sz="1200">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smtClean="0">
                <a:ln>
                  <a:noFill/>
                </a:ln>
                <a:solidFill>
                  <a:srgbClr val="FFFF00"/>
                </a:solidFill>
                <a:effectLst/>
                <a:uLnTx/>
                <a:uFillTx/>
                <a:latin typeface="+mn-lt"/>
                <a:ea typeface="+mn-ea"/>
                <a:cs typeface="+mn-cs"/>
              </a:rPr>
              <a:t>B.Satyanarayana, TIFR, Mumbai                              HEP Seminar: A summary of RPC2012                              March 19, 2012</a:t>
            </a:r>
            <a:endParaRPr kumimoji="0" lang="en-US" sz="1200" b="0" i="0" u="none" strike="noStrike" kern="1200" cap="none" spc="0" normalizeH="0" baseline="0" noProof="0" dirty="0">
              <a:ln>
                <a:noFill/>
              </a:ln>
              <a:solidFill>
                <a:srgbClr val="FFFF00"/>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p:cNvSpPr>
            <a:spLocks noGrp="1"/>
          </p:cNvSpPr>
          <p:nvPr>
            <p:ph type="title"/>
          </p:nvPr>
        </p:nvSpPr>
        <p:spPr>
          <a:xfrm>
            <a:off x="18000" y="426423"/>
            <a:ext cx="9108000" cy="769441"/>
          </a:xfrm>
        </p:spPr>
        <p:txBody>
          <a:bodyPr>
            <a:spAutoFit/>
          </a:bodyPr>
          <a:lstStyle>
            <a:lvl1pPr>
              <a:defRPr sz="4400">
                <a:solidFill>
                  <a:srgbClr val="0070C0"/>
                </a:solidFill>
              </a:defRPr>
            </a:lvl1pPr>
          </a:lstStyle>
          <a:p>
            <a:r>
              <a:rPr kumimoji="0" lang="en-US" dirty="0" smtClean="0"/>
              <a:t>Click to edit Master title style</a:t>
            </a:r>
            <a:endParaRPr kumimoji="0" lang="en-US" dirty="0"/>
          </a:p>
        </p:txBody>
      </p:sp>
      <p:sp>
        <p:nvSpPr>
          <p:cNvPr id="10" name="Content Placeholder 2"/>
          <p:cNvSpPr>
            <a:spLocks noGrp="1"/>
          </p:cNvSpPr>
          <p:nvPr>
            <p:ph idx="1"/>
          </p:nvPr>
        </p:nvSpPr>
        <p:spPr>
          <a:xfrm>
            <a:off x="18000" y="1237488"/>
            <a:ext cx="4536000" cy="5580000"/>
          </a:xfrm>
        </p:spPr>
        <p:txBody>
          <a:bodyPr/>
          <a:lstStyle>
            <a:lvl1pPr>
              <a:buClr>
                <a:srgbClr val="FF0000"/>
              </a:buClr>
              <a:buSzPct val="80000"/>
              <a:buFont typeface="Wingdings" pitchFamily="2" charset="2"/>
              <a:buChar char="v"/>
              <a:defRPr>
                <a:solidFill>
                  <a:srgbClr val="FF0000"/>
                </a:solidFill>
              </a:defRPr>
            </a:lvl1pPr>
            <a:lvl2pPr>
              <a:buClr>
                <a:srgbClr val="00B050"/>
              </a:buClr>
              <a:buSzPct val="65000"/>
              <a:buFont typeface="Wingdings" pitchFamily="2" charset="2"/>
              <a:buChar char="q"/>
              <a:defRPr>
                <a:solidFill>
                  <a:srgbClr val="00B050"/>
                </a:solidFill>
              </a:defRPr>
            </a:lvl2pPr>
            <a:lvl3pPr>
              <a:buClr>
                <a:srgbClr val="002060"/>
              </a:buClr>
              <a:buSzPct val="100000"/>
              <a:buFont typeface="Wingdings" pitchFamily="2" charset="2"/>
              <a:buChar char="§"/>
              <a:defRPr>
                <a:solidFill>
                  <a:srgbClr val="002060"/>
                </a:solidFill>
              </a:defRPr>
            </a:lvl3pPr>
            <a:lvl4pPr>
              <a:buClr>
                <a:srgbClr val="C00000"/>
              </a:buClr>
              <a:defRPr>
                <a:solidFill>
                  <a:srgbClr val="C00000"/>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Footer Placeholder 2"/>
          <p:cNvSpPr txBox="1">
            <a:spLocks/>
          </p:cNvSpPr>
          <p:nvPr userDrawn="1"/>
        </p:nvSpPr>
        <p:spPr>
          <a:xfrm>
            <a:off x="0" y="0"/>
            <a:ext cx="8712000" cy="288000"/>
          </a:xfrm>
          <a:prstGeom prst="rect">
            <a:avLst/>
          </a:prstGeom>
        </p:spPr>
        <p:txBody>
          <a:bodyPr vert="horz" lIns="0" tIns="0" rIns="0" bIns="0" anchor="ctr" anchorCtr="1">
            <a:noAutofit/>
          </a:bodyPr>
          <a:lstStyle>
            <a:lvl1pPr algn="ctr">
              <a:defRPr sz="1200">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smtClean="0">
                <a:ln>
                  <a:noFill/>
                </a:ln>
                <a:solidFill>
                  <a:srgbClr val="FFFF00"/>
                </a:solidFill>
                <a:effectLst/>
                <a:uLnTx/>
                <a:uFillTx/>
                <a:latin typeface="+mn-lt"/>
                <a:ea typeface="+mn-ea"/>
                <a:cs typeface="+mn-cs"/>
              </a:rPr>
              <a:t>B.Satyanarayana, TIFR, Mumbai                              HEP Seminar: A summary of RPC2012                              March 19, 2012</a:t>
            </a:r>
            <a:endParaRPr kumimoji="0" lang="en-US" sz="1200" b="0" i="0" u="none" strike="noStrike" kern="1200" cap="none" spc="0" normalizeH="0" baseline="0" noProof="0" dirty="0">
              <a:ln>
                <a:noFill/>
              </a:ln>
              <a:solidFill>
                <a:srgbClr val="FFFF00"/>
              </a:solidFill>
              <a:effectLst/>
              <a:uLnTx/>
              <a:uFillTx/>
              <a:latin typeface="+mn-lt"/>
              <a:ea typeface="+mn-ea"/>
              <a:cs typeface="+mn-cs"/>
            </a:endParaRPr>
          </a:p>
        </p:txBody>
      </p:sp>
      <p:sp>
        <p:nvSpPr>
          <p:cNvPr id="13" name="Content Placeholder 2"/>
          <p:cNvSpPr>
            <a:spLocks noGrp="1"/>
          </p:cNvSpPr>
          <p:nvPr>
            <p:ph idx="10"/>
          </p:nvPr>
        </p:nvSpPr>
        <p:spPr>
          <a:xfrm>
            <a:off x="4584250" y="1238400"/>
            <a:ext cx="4536000" cy="5580000"/>
          </a:xfrm>
        </p:spPr>
        <p:txBody>
          <a:bodyPr/>
          <a:lstStyle>
            <a:lvl1pPr>
              <a:buClr>
                <a:srgbClr val="FF0000"/>
              </a:buClr>
              <a:buSzPct val="80000"/>
              <a:buFont typeface="Wingdings" pitchFamily="2" charset="2"/>
              <a:buChar char="v"/>
              <a:defRPr>
                <a:solidFill>
                  <a:srgbClr val="FF0000"/>
                </a:solidFill>
              </a:defRPr>
            </a:lvl1pPr>
            <a:lvl2pPr>
              <a:buClr>
                <a:srgbClr val="00B050"/>
              </a:buClr>
              <a:buSzPct val="65000"/>
              <a:buFont typeface="Wingdings" pitchFamily="2" charset="2"/>
              <a:buChar char="q"/>
              <a:defRPr>
                <a:solidFill>
                  <a:srgbClr val="00B050"/>
                </a:solidFill>
              </a:defRPr>
            </a:lvl2pPr>
            <a:lvl3pPr>
              <a:buClr>
                <a:srgbClr val="002060"/>
              </a:buClr>
              <a:buSzPct val="100000"/>
              <a:buFont typeface="Wingdings" pitchFamily="2" charset="2"/>
              <a:buChar char="§"/>
              <a:defRPr>
                <a:solidFill>
                  <a:srgbClr val="002060"/>
                </a:solidFill>
              </a:defRPr>
            </a:lvl3pPr>
            <a:lvl4pPr>
              <a:buClr>
                <a:srgbClr val="C00000"/>
              </a:buClr>
              <a:defRPr>
                <a:solidFill>
                  <a:srgbClr val="C00000"/>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a:xfrm>
            <a:off x="7729536" y="612648"/>
            <a:ext cx="957264" cy="457200"/>
          </a:xfrm>
        </p:spPr>
        <p:txBody>
          <a:bodyPr rtlCol="0"/>
          <a:lstStyle>
            <a:lvl1pPr>
              <a:defRPr sz="1000"/>
            </a:lvl1pPr>
          </a:lstStyle>
          <a:p>
            <a:endParaRPr lang="en-US" dirty="0"/>
          </a:p>
        </p:txBody>
      </p:sp>
      <p:sp>
        <p:nvSpPr>
          <p:cNvPr id="27" name="Slide Number Placeholder 26"/>
          <p:cNvSpPr>
            <a:spLocks noGrp="1"/>
          </p:cNvSpPr>
          <p:nvPr>
            <p:ph type="sldNum" sz="quarter" idx="11"/>
          </p:nvPr>
        </p:nvSpPr>
        <p:spPr/>
        <p:txBody>
          <a:bodyPr rtlCol="0"/>
          <a:lstStyle/>
          <a:p>
            <a:fld id="{A2D7533E-A33E-44C9-87A6-CF5F055E6266}" type="slidenum">
              <a:rPr lang="en-US" smtClean="0"/>
              <a:pPr/>
              <a:t>‹#›</a:t>
            </a:fld>
            <a:endParaRPr lang="en-US" dirty="0"/>
          </a:p>
        </p:txBody>
      </p:sp>
      <p:sp>
        <p:nvSpPr>
          <p:cNvPr id="28" name="Footer Placeholder 27"/>
          <p:cNvSpPr>
            <a:spLocks noGrp="1"/>
          </p:cNvSpPr>
          <p:nvPr>
            <p:ph type="ftr" sz="quarter" idx="12"/>
          </p:nvPr>
        </p:nvSpPr>
        <p:spPr>
          <a:xfrm>
            <a:off x="4648200" y="612648"/>
            <a:ext cx="3048000" cy="457200"/>
          </a:xfrm>
        </p:spPr>
        <p:txBody>
          <a:bodyPr rtlCol="0"/>
          <a:lstStyle>
            <a:lvl1pPr algn="l">
              <a:defRPr sz="1000"/>
            </a:lvl1pPr>
          </a:lstStyle>
          <a:p>
            <a:r>
              <a:rPr lang="en-SG" dirty="0" smtClean="0"/>
              <a:t>B.Satyanarayana, TIFR, Mumbai                              HEP Seminar: A summary of RPC2012                              March 19, 2012</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dirty="0" smtClean="0"/>
              <a:t>Click to edit Master title style</a:t>
            </a:r>
            <a:endParaRPr kumimoji="0" lang="en-US" dirty="0"/>
          </a:p>
        </p:txBody>
      </p:sp>
      <p:sp>
        <p:nvSpPr>
          <p:cNvPr id="3" name="Date Placeholder 2"/>
          <p:cNvSpPr>
            <a:spLocks noGrp="1"/>
          </p:cNvSpPr>
          <p:nvPr>
            <p:ph type="dt" sz="half" idx="10"/>
          </p:nvPr>
        </p:nvSpPr>
        <p:spPr>
          <a:xfrm>
            <a:off x="7881936" y="612648"/>
            <a:ext cx="957264" cy="457200"/>
          </a:xfrm>
        </p:spPr>
        <p:txBody>
          <a:bodyPr/>
          <a:lstStyle>
            <a:lvl1pPr>
              <a:defRPr sz="1000"/>
            </a:lvl1pPr>
          </a:lstStyle>
          <a:p>
            <a:endParaRPr lang="en-US" dirty="0"/>
          </a:p>
        </p:txBody>
      </p:sp>
      <p:sp>
        <p:nvSpPr>
          <p:cNvPr id="4" name="Footer Placeholder 3"/>
          <p:cNvSpPr>
            <a:spLocks noGrp="1"/>
          </p:cNvSpPr>
          <p:nvPr>
            <p:ph type="ftr" sz="quarter" idx="11"/>
          </p:nvPr>
        </p:nvSpPr>
        <p:spPr>
          <a:xfrm>
            <a:off x="4724400" y="612648"/>
            <a:ext cx="3124200" cy="457200"/>
          </a:xfrm>
        </p:spPr>
        <p:txBody>
          <a:bodyPr/>
          <a:lstStyle>
            <a:lvl1pPr>
              <a:defRPr sz="1000"/>
            </a:lvl1pPr>
          </a:lstStyle>
          <a:p>
            <a:r>
              <a:rPr lang="en-SG" dirty="0" smtClean="0"/>
              <a:t>B.Satyanarayana, TIFR, Mumbai                              HEP Seminar: A summary of RPC2012                              March 19, 2012</a:t>
            </a:r>
            <a:endParaRPr lang="en-US" dirty="0"/>
          </a:p>
        </p:txBody>
      </p:sp>
      <p:sp>
        <p:nvSpPr>
          <p:cNvPr id="5" name="Slide Number Placeholder 4"/>
          <p:cNvSpPr>
            <a:spLocks noGrp="1"/>
          </p:cNvSpPr>
          <p:nvPr>
            <p:ph type="sldNum" sz="quarter" idx="12"/>
          </p:nvPr>
        </p:nvSpPr>
        <p:spPr>
          <a:xfrm>
            <a:off x="8174736" y="2272"/>
            <a:ext cx="762000" cy="365760"/>
          </a:xfrm>
        </p:spPr>
        <p:txBody>
          <a:bodyPr/>
          <a:lstStyle/>
          <a:p>
            <a:fld id="{A2D7533E-A33E-44C9-87A6-CF5F055E626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0" y="0"/>
            <a:ext cx="8712000" cy="288000"/>
          </a:xfrm>
        </p:spPr>
        <p:txBody>
          <a:bodyPr lIns="0" tIns="0" rIns="0" bIns="0" anchor="ctr" anchorCtr="1">
            <a:noAutofit/>
          </a:bodyPr>
          <a:lstStyle>
            <a:lvl1pPr algn="ctr">
              <a:defRPr sz="1200">
                <a:solidFill>
                  <a:srgbClr val="FFFF00"/>
                </a:solidFill>
              </a:defRPr>
            </a:lvl1pPr>
          </a:lstStyle>
          <a:p>
            <a:r>
              <a:rPr lang="en-SG" dirty="0" smtClean="0"/>
              <a:t>B.Satyanarayana, TIFR, Mumbai                              HEP Seminar: A summary of RPC2012                              March 19, 2012</a:t>
            </a:r>
            <a:endParaRPr lang="en-US" dirty="0"/>
          </a:p>
        </p:txBody>
      </p:sp>
      <p:sp>
        <p:nvSpPr>
          <p:cNvPr id="4" name="Slide Number Placeholder 3"/>
          <p:cNvSpPr>
            <a:spLocks noGrp="1"/>
          </p:cNvSpPr>
          <p:nvPr>
            <p:ph type="sldNum" sz="quarter" idx="12"/>
          </p:nvPr>
        </p:nvSpPr>
        <p:spPr>
          <a:xfrm>
            <a:off x="8712000" y="0"/>
            <a:ext cx="432000" cy="288000"/>
          </a:xfrm>
        </p:spPr>
        <p:txBody>
          <a:bodyPr anchor="ctr" anchorCtr="1">
            <a:noAutofit/>
          </a:bodyPr>
          <a:lstStyle>
            <a:lvl1pPr>
              <a:defRPr sz="1200">
                <a:solidFill>
                  <a:srgbClr val="FFFF00"/>
                </a:solidFill>
              </a:defRPr>
            </a:lvl1pPr>
          </a:lstStyle>
          <a:p>
            <a:fld id="{A2D7533E-A33E-44C9-87A6-CF5F055E626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SG" dirty="0" smtClean="0"/>
              <a:t>B.Satyanarayana, TIFR, Mumbai                              HEP Seminar: A summary of RPC2012                              March 19, 2012</a:t>
            </a:r>
            <a:endParaRPr lang="en-US" dirty="0"/>
          </a:p>
        </p:txBody>
      </p:sp>
      <p:sp>
        <p:nvSpPr>
          <p:cNvPr id="7" name="Slide Number Placeholder 6"/>
          <p:cNvSpPr>
            <a:spLocks noGrp="1"/>
          </p:cNvSpPr>
          <p:nvPr>
            <p:ph type="sldNum" sz="quarter" idx="12"/>
          </p:nvPr>
        </p:nvSpPr>
        <p:spPr/>
        <p:txBody>
          <a:bodyPr/>
          <a:lstStyle/>
          <a:p>
            <a:fld id="{A2D7533E-A33E-44C9-87A6-CF5F055E626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SG" dirty="0" smtClean="0"/>
              <a:t>B.Satyanarayana, TIFR, Mumbai                              HEP Seminar: A summary of RPC2012                              March 19, 2012</a:t>
            </a:r>
            <a:endParaRPr lang="en-US" dirty="0"/>
          </a:p>
        </p:txBody>
      </p:sp>
      <p:sp>
        <p:nvSpPr>
          <p:cNvPr id="7" name="Slide Number Placeholder 6"/>
          <p:cNvSpPr>
            <a:spLocks noGrp="1"/>
          </p:cNvSpPr>
          <p:nvPr>
            <p:ph type="sldNum" sz="quarter" idx="12"/>
          </p:nvPr>
        </p:nvSpPr>
        <p:spPr/>
        <p:txBody>
          <a:bodyPr/>
          <a:lstStyle/>
          <a:p>
            <a:fld id="{A2D7533E-A33E-44C9-87A6-CF5F055E626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7848600" y="612648"/>
            <a:ext cx="957264" cy="457200"/>
          </a:xfrm>
          <a:prstGeom prst="rect">
            <a:avLst/>
          </a:prstGeom>
        </p:spPr>
        <p:txBody>
          <a:bodyPr vert="horz"/>
          <a:lstStyle>
            <a:lvl1pPr algn="l" eaLnBrk="1" latinLnBrk="0" hangingPunct="1">
              <a:defRPr kumimoji="0" sz="1000">
                <a:solidFill>
                  <a:schemeClr val="accent2"/>
                </a:solidFill>
              </a:defRPr>
            </a:lvl1pPr>
          </a:lstStyle>
          <a:p>
            <a:endParaRPr lang="en-US" dirty="0"/>
          </a:p>
        </p:txBody>
      </p:sp>
      <p:sp>
        <p:nvSpPr>
          <p:cNvPr id="3" name="Footer Placeholder 2"/>
          <p:cNvSpPr>
            <a:spLocks noGrp="1"/>
          </p:cNvSpPr>
          <p:nvPr>
            <p:ph type="ftr" sz="quarter" idx="3"/>
          </p:nvPr>
        </p:nvSpPr>
        <p:spPr>
          <a:xfrm>
            <a:off x="4800600" y="612648"/>
            <a:ext cx="3048000" cy="457200"/>
          </a:xfrm>
          <a:prstGeom prst="rect">
            <a:avLst/>
          </a:prstGeom>
        </p:spPr>
        <p:txBody>
          <a:bodyPr vert="horz"/>
          <a:lstStyle>
            <a:lvl1pPr algn="r" eaLnBrk="1" latinLnBrk="0" hangingPunct="1">
              <a:defRPr kumimoji="0" sz="1000">
                <a:solidFill>
                  <a:schemeClr val="accent2"/>
                </a:solidFill>
              </a:defRPr>
            </a:lvl1pPr>
          </a:lstStyle>
          <a:p>
            <a:r>
              <a:rPr lang="en-SG" dirty="0" smtClean="0"/>
              <a:t>B.Satyanarayana, TIFR, Mumbai                              HEP Seminar: A summary of RPC2012                              March 19, 2012</a:t>
            </a:r>
            <a:endParaRPr lang="en-US" dirty="0"/>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A2D7533E-A33E-44C9-87A6-CF5F055E626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wmf"/><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6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8000" y="5211395"/>
            <a:ext cx="6156000" cy="1646605"/>
          </a:xfrm>
        </p:spPr>
        <p:txBody>
          <a:bodyPr anchor="ctr" anchorCtr="0">
            <a:spAutoFit/>
          </a:bodyPr>
          <a:lstStyle/>
          <a:p>
            <a:pPr algn="r"/>
            <a:r>
              <a:rPr lang="en-SG" sz="3200" dirty="0" smtClean="0"/>
              <a:t>B.Satyanarayana</a:t>
            </a:r>
          </a:p>
          <a:p>
            <a:pPr algn="r"/>
            <a:r>
              <a:rPr lang="en-SG" sz="3200" dirty="0" smtClean="0"/>
              <a:t>Department of High Energy Physics</a:t>
            </a:r>
          </a:p>
          <a:p>
            <a:pPr algn="r"/>
            <a:r>
              <a:rPr lang="en-SG" sz="3200" dirty="0" smtClean="0"/>
              <a:t>TIFR</a:t>
            </a:r>
            <a:r>
              <a:rPr lang="en-SG" sz="3200" dirty="0" smtClean="0"/>
              <a:t>, </a:t>
            </a:r>
            <a:r>
              <a:rPr lang="en-SG" sz="3200" dirty="0" smtClean="0"/>
              <a:t>Mumbai</a:t>
            </a:r>
            <a:endParaRPr lang="en-SG" sz="3200" dirty="0" smtClean="0"/>
          </a:p>
        </p:txBody>
      </p:sp>
      <p:sp>
        <p:nvSpPr>
          <p:cNvPr id="4" name="Title 4"/>
          <p:cNvSpPr>
            <a:spLocks noGrp="1"/>
          </p:cNvSpPr>
          <p:nvPr>
            <p:ph type="ctrTitle"/>
          </p:nvPr>
        </p:nvSpPr>
        <p:spPr>
          <a:xfrm>
            <a:off x="18000" y="0"/>
            <a:ext cx="9108000" cy="2954655"/>
          </a:xfrm>
          <a:effectLst>
            <a:outerShdw blurRad="50800" dist="38100" dir="2700000" algn="tl" rotWithShape="0">
              <a:prstClr val="black">
                <a:alpha val="40000"/>
              </a:prstClr>
            </a:outerShdw>
          </a:effectLst>
        </p:spPr>
        <p:txBody>
          <a:bodyPr wrap="square" lIns="0" tIns="0" rIns="0" bIns="0" anchor="t" anchorCtr="0">
            <a:spAutoFit/>
          </a:bodyPr>
          <a:lstStyle/>
          <a:p>
            <a:pPr algn="ctr"/>
            <a:r>
              <a:rPr lang="en-US" sz="9600" dirty="0" smtClean="0"/>
              <a:t>A </a:t>
            </a:r>
            <a:r>
              <a:rPr lang="en-US" sz="9600" dirty="0" smtClean="0"/>
              <a:t>summary of</a:t>
            </a:r>
            <a:br>
              <a:rPr lang="en-US" sz="9600" dirty="0" smtClean="0"/>
            </a:br>
            <a:r>
              <a:rPr lang="en-US" sz="9600" dirty="0" smtClean="0"/>
              <a:t>RPC2012</a:t>
            </a:r>
            <a:endParaRPr lang="en-SG" sz="9600" dirty="0"/>
          </a:p>
        </p:txBody>
      </p:sp>
      <p:pic>
        <p:nvPicPr>
          <p:cNvPr id="5" name="Picture 4" descr="RPCPoster.png"/>
          <p:cNvPicPr>
            <a:picLocks noChangeAspect="1"/>
          </p:cNvPicPr>
          <p:nvPr/>
        </p:nvPicPr>
        <p:blipFill>
          <a:blip r:embed="rId2" cstate="print"/>
          <a:stretch>
            <a:fillRect/>
          </a:stretch>
        </p:blipFill>
        <p:spPr>
          <a:xfrm>
            <a:off x="49365" y="3935563"/>
            <a:ext cx="3096000" cy="2863063"/>
          </a:xfrm>
          <a:prstGeom prst="rect">
            <a:avLst/>
          </a:prstGeom>
          <a:ln w="38100">
            <a:solidFill>
              <a:schemeClr val="bg2">
                <a:lumMod val="25000"/>
              </a:schemeClr>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SG" sz="3200" dirty="0" smtClean="0"/>
              <a:t>Calibration of the RPC working </a:t>
            </a:r>
            <a:r>
              <a:rPr lang="en-SG" sz="3200" dirty="0" smtClean="0"/>
              <a:t>voltage CMS</a:t>
            </a:r>
            <a:endParaRPr lang="en-SG" sz="3200" dirty="0"/>
          </a:p>
        </p:txBody>
      </p:sp>
      <p:pic>
        <p:nvPicPr>
          <p:cNvPr id="198658" name="Picture 2"/>
          <p:cNvPicPr>
            <a:picLocks noGrp="1" noChangeAspect="1" noChangeArrowheads="1"/>
          </p:cNvPicPr>
          <p:nvPr>
            <p:ph idx="1"/>
          </p:nvPr>
        </p:nvPicPr>
        <p:blipFill>
          <a:blip r:embed="rId2" cstate="print"/>
          <a:srcRect l="3844" t="4980" r="3844" b="17155"/>
          <a:stretch>
            <a:fillRect/>
          </a:stretch>
        </p:blipFill>
        <p:spPr bwMode="auto">
          <a:xfrm>
            <a:off x="0" y="1238400"/>
            <a:ext cx="3960000" cy="2577861"/>
          </a:xfrm>
          <a:prstGeom prst="rect">
            <a:avLst/>
          </a:prstGeom>
          <a:noFill/>
          <a:ln w="9525">
            <a:noFill/>
            <a:miter lim="800000"/>
            <a:headEnd/>
            <a:tailEnd/>
          </a:ln>
        </p:spPr>
      </p:pic>
      <p:pic>
        <p:nvPicPr>
          <p:cNvPr id="198659" name="Picture 3"/>
          <p:cNvPicPr>
            <a:picLocks noChangeAspect="1" noChangeArrowheads="1"/>
          </p:cNvPicPr>
          <p:nvPr/>
        </p:nvPicPr>
        <p:blipFill>
          <a:blip r:embed="rId3" cstate="print"/>
          <a:srcRect l="3844" t="4980" r="3844" b="14941"/>
          <a:stretch>
            <a:fillRect/>
          </a:stretch>
        </p:blipFill>
        <p:spPr bwMode="auto">
          <a:xfrm>
            <a:off x="5184000" y="1238400"/>
            <a:ext cx="3960000" cy="2651159"/>
          </a:xfrm>
          <a:prstGeom prst="rect">
            <a:avLst/>
          </a:prstGeom>
          <a:noFill/>
          <a:ln w="9525">
            <a:noFill/>
            <a:miter lim="800000"/>
            <a:headEnd/>
            <a:tailEnd/>
          </a:ln>
        </p:spPr>
      </p:pic>
      <p:pic>
        <p:nvPicPr>
          <p:cNvPr id="198660" name="Picture 4"/>
          <p:cNvPicPr>
            <a:picLocks noChangeAspect="1" noChangeArrowheads="1"/>
          </p:cNvPicPr>
          <p:nvPr/>
        </p:nvPicPr>
        <p:blipFill>
          <a:blip r:embed="rId4" cstate="print"/>
          <a:srcRect l="3844" t="5534" r="4271" b="13281"/>
          <a:stretch>
            <a:fillRect/>
          </a:stretch>
        </p:blipFill>
        <p:spPr bwMode="auto">
          <a:xfrm>
            <a:off x="0" y="4032000"/>
            <a:ext cx="3960000" cy="2700271"/>
          </a:xfrm>
          <a:prstGeom prst="rect">
            <a:avLst/>
          </a:prstGeom>
          <a:noFill/>
          <a:ln w="9525">
            <a:noFill/>
            <a:miter lim="800000"/>
            <a:headEnd/>
            <a:tailEnd/>
          </a:ln>
        </p:spPr>
      </p:pic>
      <p:pic>
        <p:nvPicPr>
          <p:cNvPr id="198661" name="Picture 5"/>
          <p:cNvPicPr>
            <a:picLocks noChangeAspect="1" noChangeArrowheads="1"/>
          </p:cNvPicPr>
          <p:nvPr/>
        </p:nvPicPr>
        <p:blipFill>
          <a:blip r:embed="rId5" cstate="print"/>
          <a:srcRect l="4271" t="5534" r="4271" b="12728"/>
          <a:stretch>
            <a:fillRect/>
          </a:stretch>
        </p:blipFill>
        <p:spPr bwMode="auto">
          <a:xfrm>
            <a:off x="5184000" y="4032000"/>
            <a:ext cx="3960000" cy="2731341"/>
          </a:xfrm>
          <a:prstGeom prst="rect">
            <a:avLst/>
          </a:prstGeom>
          <a:noFill/>
          <a:ln w="9525">
            <a:noFill/>
            <a:miter lim="800000"/>
            <a:headEnd/>
            <a:tailEnd/>
          </a:ln>
        </p:spPr>
      </p:pic>
      <p:sp>
        <p:nvSpPr>
          <p:cNvPr id="11" name="Rectangle 10"/>
          <p:cNvSpPr/>
          <p:nvPr/>
        </p:nvSpPr>
        <p:spPr>
          <a:xfrm rot="16200000">
            <a:off x="3030040" y="3198168"/>
            <a:ext cx="3083921" cy="461665"/>
          </a:xfrm>
          <a:prstGeom prst="rect">
            <a:avLst/>
          </a:prstGeom>
          <a:solidFill>
            <a:schemeClr val="accent3">
              <a:lumMod val="20000"/>
              <a:lumOff val="80000"/>
            </a:schemeClr>
          </a:solidFill>
        </p:spPr>
        <p:txBody>
          <a:bodyPr wrap="none">
            <a:spAutoFit/>
          </a:bodyPr>
          <a:lstStyle/>
          <a:p>
            <a:r>
              <a:rPr lang="en-SG" sz="2400" dirty="0" smtClean="0">
                <a:solidFill>
                  <a:srgbClr val="00B050"/>
                </a:solidFill>
              </a:rPr>
              <a:t>(COSTANTINI, Silvia)</a:t>
            </a:r>
            <a:endParaRPr lang="en-SG" sz="2400" dirty="0">
              <a:solidFill>
                <a:srgbClr val="00B05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57201"/>
            <a:ext cx="9108000" cy="707886"/>
          </a:xfrm>
        </p:spPr>
        <p:txBody>
          <a:bodyPr/>
          <a:lstStyle/>
          <a:p>
            <a:r>
              <a:rPr lang="en-SG" sz="4000" dirty="0" smtClean="0"/>
              <a:t>Performance and </a:t>
            </a:r>
            <a:r>
              <a:rPr lang="en-SG" sz="4000" dirty="0" smtClean="0"/>
              <a:t>operation of the ATLAS</a:t>
            </a:r>
            <a:endParaRPr lang="en-SG" sz="4000" dirty="0"/>
          </a:p>
        </p:txBody>
      </p:sp>
      <p:sp>
        <p:nvSpPr>
          <p:cNvPr id="4" name="Rectangle 3"/>
          <p:cNvSpPr/>
          <p:nvPr/>
        </p:nvSpPr>
        <p:spPr>
          <a:xfrm rot="16200000">
            <a:off x="3213776" y="3198168"/>
            <a:ext cx="2716449" cy="461665"/>
          </a:xfrm>
          <a:prstGeom prst="rect">
            <a:avLst/>
          </a:prstGeom>
          <a:solidFill>
            <a:schemeClr val="accent4">
              <a:lumMod val="20000"/>
              <a:lumOff val="80000"/>
            </a:schemeClr>
          </a:solidFill>
        </p:spPr>
        <p:txBody>
          <a:bodyPr wrap="none">
            <a:spAutoFit/>
          </a:bodyPr>
          <a:lstStyle/>
          <a:p>
            <a:r>
              <a:rPr lang="en-SG" sz="2400" dirty="0" smtClean="0">
                <a:solidFill>
                  <a:srgbClr val="00B050"/>
                </a:solidFill>
              </a:rPr>
              <a:t>POLINI, Alessandro</a:t>
            </a:r>
            <a:endParaRPr lang="en-SG" sz="2400" dirty="0">
              <a:solidFill>
                <a:srgbClr val="00B050"/>
              </a:solidFill>
            </a:endParaRPr>
          </a:p>
        </p:txBody>
      </p:sp>
      <p:pic>
        <p:nvPicPr>
          <p:cNvPr id="199682" name="Picture 2"/>
          <p:cNvPicPr>
            <a:picLocks noChangeAspect="1" noChangeArrowheads="1"/>
          </p:cNvPicPr>
          <p:nvPr/>
        </p:nvPicPr>
        <p:blipFill>
          <a:blip r:embed="rId2" cstate="print"/>
          <a:srcRect t="5534" r="4698" b="5534"/>
          <a:stretch>
            <a:fillRect/>
          </a:stretch>
        </p:blipFill>
        <p:spPr bwMode="auto">
          <a:xfrm>
            <a:off x="152400" y="1238400"/>
            <a:ext cx="3960000" cy="2851811"/>
          </a:xfrm>
          <a:prstGeom prst="rect">
            <a:avLst/>
          </a:prstGeom>
          <a:noFill/>
          <a:ln w="9525">
            <a:noFill/>
            <a:miter lim="800000"/>
            <a:headEnd/>
            <a:tailEnd/>
          </a:ln>
        </p:spPr>
      </p:pic>
      <p:pic>
        <p:nvPicPr>
          <p:cNvPr id="199683" name="Picture 3"/>
          <p:cNvPicPr>
            <a:picLocks noChangeAspect="1" noChangeArrowheads="1"/>
          </p:cNvPicPr>
          <p:nvPr/>
        </p:nvPicPr>
        <p:blipFill>
          <a:blip r:embed="rId3" cstate="print"/>
          <a:srcRect t="5534" b="4980"/>
          <a:stretch>
            <a:fillRect/>
          </a:stretch>
        </p:blipFill>
        <p:spPr bwMode="auto">
          <a:xfrm>
            <a:off x="5031600" y="1238400"/>
            <a:ext cx="3960000" cy="2734735"/>
          </a:xfrm>
          <a:prstGeom prst="rect">
            <a:avLst/>
          </a:prstGeom>
          <a:noFill/>
          <a:ln w="9525">
            <a:noFill/>
            <a:miter lim="800000"/>
            <a:headEnd/>
            <a:tailEnd/>
          </a:ln>
        </p:spPr>
      </p:pic>
      <p:pic>
        <p:nvPicPr>
          <p:cNvPr id="199684" name="Picture 4"/>
          <p:cNvPicPr>
            <a:picLocks noChangeAspect="1" noChangeArrowheads="1"/>
          </p:cNvPicPr>
          <p:nvPr/>
        </p:nvPicPr>
        <p:blipFill>
          <a:blip r:embed="rId4" cstate="print"/>
          <a:srcRect l="427" t="5534" b="5534"/>
          <a:stretch>
            <a:fillRect/>
          </a:stretch>
        </p:blipFill>
        <p:spPr bwMode="auto">
          <a:xfrm>
            <a:off x="152400" y="4104000"/>
            <a:ext cx="3960000" cy="2729474"/>
          </a:xfrm>
          <a:prstGeom prst="rect">
            <a:avLst/>
          </a:prstGeom>
          <a:noFill/>
          <a:ln w="9525">
            <a:noFill/>
            <a:miter lim="800000"/>
            <a:headEnd/>
            <a:tailEnd/>
          </a:ln>
        </p:spPr>
      </p:pic>
      <p:pic>
        <p:nvPicPr>
          <p:cNvPr id="199685" name="Picture 5"/>
          <p:cNvPicPr>
            <a:picLocks noChangeAspect="1" noChangeArrowheads="1"/>
          </p:cNvPicPr>
          <p:nvPr/>
        </p:nvPicPr>
        <p:blipFill>
          <a:blip r:embed="rId5" cstate="print"/>
          <a:srcRect t="5534" r="854" b="5534"/>
          <a:stretch>
            <a:fillRect/>
          </a:stretch>
        </p:blipFill>
        <p:spPr bwMode="auto">
          <a:xfrm>
            <a:off x="5107800" y="4104000"/>
            <a:ext cx="3960000" cy="27412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26423"/>
            <a:ext cx="9108000" cy="769441"/>
          </a:xfrm>
        </p:spPr>
        <p:txBody>
          <a:bodyPr/>
          <a:lstStyle/>
          <a:p>
            <a:r>
              <a:rPr lang="en-SG" dirty="0" smtClean="0"/>
              <a:t>ATLAS RPC </a:t>
            </a:r>
            <a:r>
              <a:rPr lang="en-SG" dirty="0" smtClean="0"/>
              <a:t>TOF performance</a:t>
            </a:r>
            <a:endParaRPr lang="en-SG" dirty="0"/>
          </a:p>
        </p:txBody>
      </p:sp>
      <p:pic>
        <p:nvPicPr>
          <p:cNvPr id="200706" name="Picture 2"/>
          <p:cNvPicPr>
            <a:picLocks noGrp="1" noChangeAspect="1" noChangeArrowheads="1"/>
          </p:cNvPicPr>
          <p:nvPr>
            <p:ph idx="1"/>
          </p:nvPr>
        </p:nvPicPr>
        <p:blipFill>
          <a:blip r:embed="rId2" cstate="print"/>
          <a:srcRect l="10553" t="4427" r="10944" b="13834"/>
          <a:stretch>
            <a:fillRect/>
          </a:stretch>
        </p:blipFill>
        <p:spPr bwMode="auto">
          <a:xfrm>
            <a:off x="854932" y="1238400"/>
            <a:ext cx="7434136" cy="5467200"/>
          </a:xfrm>
          <a:prstGeom prst="rect">
            <a:avLst/>
          </a:prstGeom>
          <a:noFill/>
          <a:ln w="9525">
            <a:noFill/>
            <a:miter lim="800000"/>
            <a:headEnd/>
            <a:tailEnd/>
          </a:ln>
        </p:spPr>
      </p:pic>
      <p:sp>
        <p:nvSpPr>
          <p:cNvPr id="5" name="Rectangle 4"/>
          <p:cNvSpPr/>
          <p:nvPr/>
        </p:nvSpPr>
        <p:spPr>
          <a:xfrm rot="16200000">
            <a:off x="-923519" y="3613981"/>
            <a:ext cx="2978371" cy="461665"/>
          </a:xfrm>
          <a:prstGeom prst="rect">
            <a:avLst/>
          </a:prstGeom>
          <a:solidFill>
            <a:schemeClr val="accent4">
              <a:lumMod val="20000"/>
              <a:lumOff val="80000"/>
            </a:schemeClr>
          </a:solidFill>
        </p:spPr>
        <p:txBody>
          <a:bodyPr wrap="square">
            <a:spAutoFit/>
          </a:bodyPr>
          <a:lstStyle/>
          <a:p>
            <a:r>
              <a:rPr lang="en-SG" sz="2400" dirty="0" smtClean="0">
                <a:solidFill>
                  <a:srgbClr val="00B050"/>
                </a:solidFill>
              </a:rPr>
              <a:t>CHIODINI, Gabriele</a:t>
            </a:r>
            <a:endParaRPr lang="en-SG" sz="2400" dirty="0">
              <a:solidFill>
                <a:srgbClr val="00B05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87978"/>
            <a:ext cx="9108000" cy="646331"/>
          </a:xfrm>
        </p:spPr>
        <p:txBody>
          <a:bodyPr/>
          <a:lstStyle/>
          <a:p>
            <a:r>
              <a:rPr lang="en-SG" sz="3600" dirty="0" smtClean="0"/>
              <a:t>Performance of the ALICE muon trigger </a:t>
            </a:r>
            <a:r>
              <a:rPr lang="en-SG" sz="3600" dirty="0" smtClean="0"/>
              <a:t>system</a:t>
            </a:r>
            <a:endParaRPr lang="en-SG" sz="3600" dirty="0"/>
          </a:p>
        </p:txBody>
      </p:sp>
      <p:pic>
        <p:nvPicPr>
          <p:cNvPr id="201730" name="Picture 2"/>
          <p:cNvPicPr>
            <a:picLocks noChangeAspect="1" noChangeArrowheads="1"/>
          </p:cNvPicPr>
          <p:nvPr/>
        </p:nvPicPr>
        <p:blipFill>
          <a:blip r:embed="rId2" cstate="print"/>
          <a:srcRect l="7468" t="16601" r="8298" b="12174"/>
          <a:stretch>
            <a:fillRect/>
          </a:stretch>
        </p:blipFill>
        <p:spPr bwMode="auto">
          <a:xfrm>
            <a:off x="531136" y="1238400"/>
            <a:ext cx="8384264" cy="5314800"/>
          </a:xfrm>
          <a:prstGeom prst="rect">
            <a:avLst/>
          </a:prstGeom>
          <a:noFill/>
          <a:ln w="9525">
            <a:noFill/>
            <a:miter lim="800000"/>
            <a:headEnd/>
            <a:tailEnd/>
          </a:ln>
        </p:spPr>
      </p:pic>
      <p:sp>
        <p:nvSpPr>
          <p:cNvPr id="5" name="Rectangle 4"/>
          <p:cNvSpPr/>
          <p:nvPr/>
        </p:nvSpPr>
        <p:spPr>
          <a:xfrm rot="16200000">
            <a:off x="-1268914" y="3244334"/>
            <a:ext cx="3082895" cy="369332"/>
          </a:xfrm>
          <a:prstGeom prst="rect">
            <a:avLst/>
          </a:prstGeom>
          <a:solidFill>
            <a:schemeClr val="accent4">
              <a:lumMod val="20000"/>
              <a:lumOff val="80000"/>
            </a:schemeClr>
          </a:solidFill>
        </p:spPr>
        <p:txBody>
          <a:bodyPr wrap="none">
            <a:spAutoFit/>
          </a:bodyPr>
          <a:lstStyle/>
          <a:p>
            <a:r>
              <a:rPr lang="en-SG" dirty="0" smtClean="0">
                <a:solidFill>
                  <a:srgbClr val="00B050"/>
                </a:solidFill>
              </a:rPr>
              <a:t>MARCHISONE, </a:t>
            </a:r>
            <a:r>
              <a:rPr lang="en-SG" dirty="0" err="1" smtClean="0">
                <a:solidFill>
                  <a:srgbClr val="00B050"/>
                </a:solidFill>
              </a:rPr>
              <a:t>Massimiliano</a:t>
            </a:r>
            <a:endParaRPr lang="en-SG" dirty="0">
              <a:solidFill>
                <a:srgbClr val="00B050"/>
              </a:solidFill>
            </a:endParaRPr>
          </a:p>
        </p:txBody>
      </p:sp>
      <p:sp>
        <p:nvSpPr>
          <p:cNvPr id="7" name="Rectangle 6"/>
          <p:cNvSpPr/>
          <p:nvPr/>
        </p:nvSpPr>
        <p:spPr>
          <a:xfrm rot="16200000">
            <a:off x="-501134" y="5835134"/>
            <a:ext cx="1524000" cy="369332"/>
          </a:xfrm>
          <a:prstGeom prst="rect">
            <a:avLst/>
          </a:prstGeom>
          <a:solidFill>
            <a:srgbClr val="FFC000"/>
          </a:solidFill>
        </p:spPr>
        <p:txBody>
          <a:bodyPr wrap="square">
            <a:spAutoFit/>
          </a:bodyPr>
          <a:lstStyle/>
          <a:p>
            <a:pPr algn="ctr"/>
            <a:r>
              <a:rPr lang="en-SG" b="1" dirty="0" smtClean="0"/>
              <a:t>Best Talk</a:t>
            </a:r>
            <a:endParaRPr lang="en-SG"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87978"/>
            <a:ext cx="9108000" cy="646331"/>
          </a:xfrm>
        </p:spPr>
        <p:txBody>
          <a:bodyPr/>
          <a:lstStyle/>
          <a:p>
            <a:r>
              <a:rPr lang="en-SG" sz="3600" dirty="0" smtClean="0"/>
              <a:t>Performance of the </a:t>
            </a:r>
            <a:r>
              <a:rPr lang="en-SG" sz="3600" dirty="0" smtClean="0"/>
              <a:t>MRPC based TOF at ALICE</a:t>
            </a:r>
            <a:endParaRPr lang="en-SG" sz="3600" dirty="0"/>
          </a:p>
        </p:txBody>
      </p:sp>
      <p:pic>
        <p:nvPicPr>
          <p:cNvPr id="202754" name="Picture 2"/>
          <p:cNvPicPr>
            <a:picLocks noChangeAspect="1" noChangeArrowheads="1"/>
          </p:cNvPicPr>
          <p:nvPr/>
        </p:nvPicPr>
        <p:blipFill>
          <a:blip r:embed="rId2" cstate="print"/>
          <a:srcRect t="2213" b="4980"/>
          <a:stretch>
            <a:fillRect/>
          </a:stretch>
        </p:blipFill>
        <p:spPr bwMode="auto">
          <a:xfrm>
            <a:off x="919163" y="1238400"/>
            <a:ext cx="8072437" cy="5616614"/>
          </a:xfrm>
          <a:prstGeom prst="rect">
            <a:avLst/>
          </a:prstGeom>
          <a:noFill/>
          <a:ln w="9525">
            <a:noFill/>
            <a:miter lim="800000"/>
            <a:headEnd/>
            <a:tailEnd/>
          </a:ln>
        </p:spPr>
      </p:pic>
      <p:sp>
        <p:nvSpPr>
          <p:cNvPr id="6" name="Rectangle 5"/>
          <p:cNvSpPr/>
          <p:nvPr/>
        </p:nvSpPr>
        <p:spPr>
          <a:xfrm rot="16200000">
            <a:off x="-382132" y="3198168"/>
            <a:ext cx="2047997" cy="461665"/>
          </a:xfrm>
          <a:prstGeom prst="rect">
            <a:avLst/>
          </a:prstGeom>
          <a:solidFill>
            <a:schemeClr val="accent4">
              <a:lumMod val="20000"/>
              <a:lumOff val="80000"/>
            </a:schemeClr>
          </a:solidFill>
        </p:spPr>
        <p:txBody>
          <a:bodyPr wrap="none">
            <a:spAutoFit/>
          </a:bodyPr>
          <a:lstStyle/>
          <a:p>
            <a:r>
              <a:rPr lang="en-SG" sz="2400" dirty="0" smtClean="0">
                <a:solidFill>
                  <a:srgbClr val="00B050"/>
                </a:solidFill>
              </a:rPr>
              <a:t>ALICI, Andrea</a:t>
            </a:r>
            <a:endParaRPr lang="en-SG" sz="2400" dirty="0">
              <a:solidFill>
                <a:srgbClr val="00B05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26423"/>
            <a:ext cx="9108000" cy="769441"/>
          </a:xfrm>
        </p:spPr>
        <p:txBody>
          <a:bodyPr/>
          <a:lstStyle/>
          <a:p>
            <a:r>
              <a:rPr lang="en-SG" dirty="0" smtClean="0"/>
              <a:t>Performance of </a:t>
            </a:r>
            <a:r>
              <a:rPr lang="en-SG" dirty="0" smtClean="0"/>
              <a:t>OPERA bakelite RPCs</a:t>
            </a:r>
            <a:endParaRPr lang="en-SG" dirty="0"/>
          </a:p>
        </p:txBody>
      </p:sp>
      <p:pic>
        <p:nvPicPr>
          <p:cNvPr id="203778" name="Picture 2"/>
          <p:cNvPicPr>
            <a:picLocks noChangeAspect="1" noChangeArrowheads="1"/>
          </p:cNvPicPr>
          <p:nvPr/>
        </p:nvPicPr>
        <p:blipFill>
          <a:blip r:embed="rId2" cstate="print"/>
          <a:srcRect l="878" t="4688" r="4390" b="36916"/>
          <a:stretch>
            <a:fillRect/>
          </a:stretch>
        </p:blipFill>
        <p:spPr bwMode="auto">
          <a:xfrm>
            <a:off x="54785" y="1238400"/>
            <a:ext cx="9034430" cy="4171800"/>
          </a:xfrm>
          <a:prstGeom prst="rect">
            <a:avLst/>
          </a:prstGeom>
          <a:noFill/>
          <a:ln w="9525">
            <a:noFill/>
            <a:miter lim="800000"/>
            <a:headEnd/>
            <a:tailEnd/>
          </a:ln>
        </p:spPr>
      </p:pic>
      <p:sp>
        <p:nvSpPr>
          <p:cNvPr id="5" name="Rectangle 4"/>
          <p:cNvSpPr/>
          <p:nvPr/>
        </p:nvSpPr>
        <p:spPr>
          <a:xfrm>
            <a:off x="2819400" y="5943600"/>
            <a:ext cx="3031214" cy="461665"/>
          </a:xfrm>
          <a:prstGeom prst="rect">
            <a:avLst/>
          </a:prstGeom>
          <a:solidFill>
            <a:schemeClr val="accent4">
              <a:lumMod val="20000"/>
              <a:lumOff val="80000"/>
            </a:schemeClr>
          </a:solidFill>
        </p:spPr>
        <p:txBody>
          <a:bodyPr wrap="none">
            <a:spAutoFit/>
          </a:bodyPr>
          <a:lstStyle/>
          <a:p>
            <a:r>
              <a:rPr lang="en-SG" sz="2400" dirty="0" smtClean="0">
                <a:solidFill>
                  <a:srgbClr val="00B050"/>
                </a:solidFill>
              </a:rPr>
              <a:t>PAOLONI, Alessandro</a:t>
            </a:r>
            <a:endParaRPr lang="en-SG" sz="2400" dirty="0">
              <a:solidFill>
                <a:srgbClr val="00B05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26423"/>
            <a:ext cx="9108000" cy="769441"/>
          </a:xfrm>
        </p:spPr>
        <p:txBody>
          <a:bodyPr/>
          <a:lstStyle/>
          <a:p>
            <a:r>
              <a:rPr lang="en-SG" dirty="0" smtClean="0"/>
              <a:t>Results from the </a:t>
            </a:r>
            <a:r>
              <a:rPr lang="en-SG" dirty="0" smtClean="0"/>
              <a:t>ARGO-YBJ</a:t>
            </a:r>
            <a:endParaRPr lang="en-SG" dirty="0"/>
          </a:p>
        </p:txBody>
      </p:sp>
      <p:sp>
        <p:nvSpPr>
          <p:cNvPr id="5" name="Rectangle 4"/>
          <p:cNvSpPr/>
          <p:nvPr/>
        </p:nvSpPr>
        <p:spPr>
          <a:xfrm rot="16200000">
            <a:off x="3505200" y="3198168"/>
            <a:ext cx="2192203" cy="461665"/>
          </a:xfrm>
          <a:prstGeom prst="rect">
            <a:avLst/>
          </a:prstGeom>
          <a:solidFill>
            <a:schemeClr val="accent4">
              <a:lumMod val="20000"/>
              <a:lumOff val="80000"/>
            </a:schemeClr>
          </a:solidFill>
        </p:spPr>
        <p:txBody>
          <a:bodyPr wrap="none">
            <a:spAutoFit/>
          </a:bodyPr>
          <a:lstStyle/>
          <a:p>
            <a:r>
              <a:rPr lang="en-SG" sz="2400" dirty="0" smtClean="0">
                <a:solidFill>
                  <a:srgbClr val="00B050"/>
                </a:solidFill>
              </a:rPr>
              <a:t>IUPPA, Roberto</a:t>
            </a:r>
            <a:endParaRPr lang="en-SG" sz="2400" dirty="0">
              <a:solidFill>
                <a:srgbClr val="00B050"/>
              </a:solidFill>
            </a:endParaRPr>
          </a:p>
        </p:txBody>
      </p:sp>
      <p:pic>
        <p:nvPicPr>
          <p:cNvPr id="204803" name="Picture 3"/>
          <p:cNvPicPr>
            <a:picLocks noChangeAspect="1" noChangeArrowheads="1"/>
          </p:cNvPicPr>
          <p:nvPr/>
        </p:nvPicPr>
        <p:blipFill>
          <a:blip r:embed="rId2" cstate="print"/>
          <a:srcRect l="2904" t="18815" r="2489" b="4427"/>
          <a:stretch>
            <a:fillRect/>
          </a:stretch>
        </p:blipFill>
        <p:spPr bwMode="auto">
          <a:xfrm>
            <a:off x="228600" y="1238400"/>
            <a:ext cx="3960000" cy="2408749"/>
          </a:xfrm>
          <a:prstGeom prst="rect">
            <a:avLst/>
          </a:prstGeom>
          <a:noFill/>
          <a:ln w="9525">
            <a:noFill/>
            <a:miter lim="800000"/>
            <a:headEnd/>
            <a:tailEnd/>
          </a:ln>
        </p:spPr>
      </p:pic>
      <p:pic>
        <p:nvPicPr>
          <p:cNvPr id="204804" name="Picture 4"/>
          <p:cNvPicPr>
            <a:picLocks noChangeAspect="1" noChangeArrowheads="1"/>
          </p:cNvPicPr>
          <p:nvPr/>
        </p:nvPicPr>
        <p:blipFill>
          <a:blip r:embed="rId3" cstate="print"/>
          <a:srcRect l="1660" t="6640" r="415" b="3320"/>
          <a:stretch>
            <a:fillRect/>
          </a:stretch>
        </p:blipFill>
        <p:spPr bwMode="auto">
          <a:xfrm>
            <a:off x="5031600" y="1238400"/>
            <a:ext cx="3960000" cy="2729718"/>
          </a:xfrm>
          <a:prstGeom prst="rect">
            <a:avLst/>
          </a:prstGeom>
          <a:noFill/>
          <a:ln w="9525">
            <a:noFill/>
            <a:miter lim="800000"/>
            <a:headEnd/>
            <a:tailEnd/>
          </a:ln>
        </p:spPr>
      </p:pic>
      <p:pic>
        <p:nvPicPr>
          <p:cNvPr id="204805" name="Picture 5"/>
          <p:cNvPicPr>
            <a:picLocks noChangeAspect="1" noChangeArrowheads="1"/>
          </p:cNvPicPr>
          <p:nvPr/>
        </p:nvPicPr>
        <p:blipFill>
          <a:blip r:embed="rId4" cstate="print"/>
          <a:srcRect l="2489" t="11621" r="3734" b="2767"/>
          <a:stretch>
            <a:fillRect/>
          </a:stretch>
        </p:blipFill>
        <p:spPr bwMode="auto">
          <a:xfrm>
            <a:off x="5031600" y="4038600"/>
            <a:ext cx="3960000" cy="2710321"/>
          </a:xfrm>
          <a:prstGeom prst="rect">
            <a:avLst/>
          </a:prstGeom>
          <a:noFill/>
          <a:ln w="9525">
            <a:noFill/>
            <a:miter lim="800000"/>
            <a:headEnd/>
            <a:tailEnd/>
          </a:ln>
        </p:spPr>
      </p:pic>
      <p:pic>
        <p:nvPicPr>
          <p:cNvPr id="204806" name="Picture 6"/>
          <p:cNvPicPr>
            <a:picLocks noChangeAspect="1" noChangeArrowheads="1"/>
          </p:cNvPicPr>
          <p:nvPr/>
        </p:nvPicPr>
        <p:blipFill>
          <a:blip r:embed="rId5" cstate="print"/>
          <a:srcRect l="3734" t="8854" r="3319" b="2767"/>
          <a:stretch>
            <a:fillRect/>
          </a:stretch>
        </p:blipFill>
        <p:spPr bwMode="auto">
          <a:xfrm>
            <a:off x="228600" y="3733800"/>
            <a:ext cx="3960000" cy="2822942"/>
          </a:xfrm>
          <a:prstGeom prst="rect">
            <a:avLst/>
          </a:prstGeom>
          <a:noFill/>
          <a:ln w="9525">
            <a:noFill/>
            <a:miter lim="800000"/>
            <a:headEnd/>
            <a:tailEnd/>
          </a:ln>
        </p:spPr>
      </p:pic>
      <p:sp>
        <p:nvSpPr>
          <p:cNvPr id="10" name="Rectangle 9"/>
          <p:cNvSpPr/>
          <p:nvPr/>
        </p:nvSpPr>
        <p:spPr>
          <a:xfrm rot="16200000">
            <a:off x="3806245" y="5374179"/>
            <a:ext cx="1531510" cy="369332"/>
          </a:xfrm>
          <a:prstGeom prst="rect">
            <a:avLst/>
          </a:prstGeom>
          <a:solidFill>
            <a:srgbClr val="FFC000"/>
          </a:solidFill>
        </p:spPr>
        <p:txBody>
          <a:bodyPr wrap="none">
            <a:spAutoFit/>
          </a:bodyPr>
          <a:lstStyle/>
          <a:p>
            <a:r>
              <a:rPr lang="en-SG" b="1" dirty="0" smtClean="0"/>
              <a:t>2nd Best Talk</a:t>
            </a:r>
            <a:endParaRPr lang="en-SG"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26422"/>
            <a:ext cx="9108000" cy="769441"/>
          </a:xfrm>
        </p:spPr>
        <p:txBody>
          <a:bodyPr/>
          <a:lstStyle/>
          <a:p>
            <a:r>
              <a:rPr lang="en-SG" dirty="0" err="1" smtClean="0"/>
              <a:t>Multigap</a:t>
            </a:r>
            <a:r>
              <a:rPr lang="en-SG" dirty="0" smtClean="0"/>
              <a:t> RPCs &amp; high </a:t>
            </a:r>
            <a:r>
              <a:rPr lang="en-SG" dirty="0" smtClean="0"/>
              <a:t>school students</a:t>
            </a:r>
            <a:endParaRPr lang="en-SG" dirty="0"/>
          </a:p>
        </p:txBody>
      </p:sp>
      <p:sp>
        <p:nvSpPr>
          <p:cNvPr id="4" name="Rectangle 3"/>
          <p:cNvSpPr/>
          <p:nvPr/>
        </p:nvSpPr>
        <p:spPr>
          <a:xfrm rot="16200000">
            <a:off x="-564555" y="2712045"/>
            <a:ext cx="1643399" cy="400110"/>
          </a:xfrm>
          <a:prstGeom prst="rect">
            <a:avLst/>
          </a:prstGeom>
          <a:solidFill>
            <a:schemeClr val="accent3">
              <a:lumMod val="20000"/>
              <a:lumOff val="80000"/>
            </a:schemeClr>
          </a:solidFill>
        </p:spPr>
        <p:txBody>
          <a:bodyPr wrap="none">
            <a:spAutoFit/>
          </a:bodyPr>
          <a:lstStyle/>
          <a:p>
            <a:r>
              <a:rPr lang="en-US" sz="2000" kern="0" dirty="0" smtClean="0">
                <a:solidFill>
                  <a:srgbClr val="00B050"/>
                </a:solidFill>
                <a:latin typeface="Times New Roman" pitchFamily="18" charset="0"/>
                <a:cs typeface="Arial" charset="0"/>
              </a:rPr>
              <a:t>M. </a:t>
            </a:r>
            <a:r>
              <a:rPr lang="en-US" sz="2000" kern="0" dirty="0" err="1" smtClean="0">
                <a:solidFill>
                  <a:srgbClr val="00B050"/>
                </a:solidFill>
                <a:latin typeface="Times New Roman" pitchFamily="18" charset="0"/>
                <a:cs typeface="Arial" charset="0"/>
              </a:rPr>
              <a:t>Abbrescia</a:t>
            </a:r>
            <a:r>
              <a:rPr lang="en-US" sz="2000" kern="0" dirty="0" smtClean="0">
                <a:solidFill>
                  <a:srgbClr val="00B050"/>
                </a:solidFill>
                <a:latin typeface="Times New Roman" pitchFamily="18" charset="0"/>
                <a:cs typeface="Arial" charset="0"/>
              </a:rPr>
              <a:t> </a:t>
            </a:r>
            <a:endParaRPr lang="en-SG" sz="2000" dirty="0">
              <a:solidFill>
                <a:srgbClr val="00B050"/>
              </a:solidFill>
            </a:endParaRPr>
          </a:p>
        </p:txBody>
      </p:sp>
      <p:pic>
        <p:nvPicPr>
          <p:cNvPr id="6" name="Picture 2"/>
          <p:cNvPicPr>
            <a:picLocks noChangeAspect="1" noChangeArrowheads="1"/>
          </p:cNvPicPr>
          <p:nvPr/>
        </p:nvPicPr>
        <p:blipFill>
          <a:blip r:embed="rId2" cstate="print"/>
          <a:srcRect/>
          <a:stretch>
            <a:fillRect/>
          </a:stretch>
        </p:blipFill>
        <p:spPr bwMode="auto">
          <a:xfrm>
            <a:off x="478482" y="1238400"/>
            <a:ext cx="2798118" cy="3352799"/>
          </a:xfrm>
          <a:prstGeom prst="rect">
            <a:avLst/>
          </a:prstGeom>
          <a:noFill/>
          <a:ln w="9525">
            <a:noFill/>
            <a:miter lim="800000"/>
            <a:headEnd/>
            <a:tailEnd/>
          </a:ln>
        </p:spPr>
      </p:pic>
      <p:pic>
        <p:nvPicPr>
          <p:cNvPr id="205827" name="Picture 3"/>
          <p:cNvPicPr>
            <a:picLocks noChangeAspect="1" noChangeArrowheads="1"/>
          </p:cNvPicPr>
          <p:nvPr/>
        </p:nvPicPr>
        <p:blipFill>
          <a:blip r:embed="rId3" cstate="print"/>
          <a:srcRect/>
          <a:stretch>
            <a:fillRect/>
          </a:stretch>
        </p:blipFill>
        <p:spPr bwMode="auto">
          <a:xfrm>
            <a:off x="228600" y="4513800"/>
            <a:ext cx="3187727" cy="2268000"/>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l="2277" r="2277"/>
          <a:stretch>
            <a:fillRect/>
          </a:stretch>
        </p:blipFill>
        <p:spPr bwMode="auto">
          <a:xfrm>
            <a:off x="6248400" y="4267200"/>
            <a:ext cx="2819400" cy="2514975"/>
          </a:xfrm>
          <a:prstGeom prst="rect">
            <a:avLst/>
          </a:prstGeom>
          <a:noFill/>
          <a:ln w="9525">
            <a:noFill/>
            <a:miter lim="800000"/>
            <a:headEnd/>
            <a:tailEnd/>
          </a:ln>
        </p:spPr>
      </p:pic>
      <p:pic>
        <p:nvPicPr>
          <p:cNvPr id="9" name="Picture 23"/>
          <p:cNvPicPr>
            <a:picLocks noChangeAspect="1" noChangeArrowheads="1"/>
          </p:cNvPicPr>
          <p:nvPr/>
        </p:nvPicPr>
        <p:blipFill>
          <a:blip r:embed="rId5" cstate="print"/>
          <a:srcRect l="1031" t="4853" r="1547" b="5459"/>
          <a:stretch>
            <a:fillRect/>
          </a:stretch>
        </p:blipFill>
        <p:spPr bwMode="auto">
          <a:xfrm rot="5400000" flipV="1">
            <a:off x="2730836" y="1871587"/>
            <a:ext cx="2876239" cy="1784710"/>
          </a:xfrm>
          <a:prstGeom prst="rect">
            <a:avLst/>
          </a:prstGeom>
          <a:noFill/>
          <a:ln w="9525">
            <a:noFill/>
            <a:miter lim="800000"/>
            <a:headEnd/>
            <a:tailEnd/>
          </a:ln>
          <a:effectLst/>
        </p:spPr>
      </p:pic>
      <p:pic>
        <p:nvPicPr>
          <p:cNvPr id="205828" name="Picture 4"/>
          <p:cNvPicPr>
            <a:picLocks noChangeAspect="1" noChangeArrowheads="1"/>
          </p:cNvPicPr>
          <p:nvPr/>
        </p:nvPicPr>
        <p:blipFill>
          <a:blip r:embed="rId6" cstate="print"/>
          <a:srcRect l="1152" r="1920"/>
          <a:stretch>
            <a:fillRect/>
          </a:stretch>
        </p:blipFill>
        <p:spPr bwMode="auto">
          <a:xfrm>
            <a:off x="5029200" y="1295400"/>
            <a:ext cx="3988234" cy="3019193"/>
          </a:xfrm>
          <a:prstGeom prst="rect">
            <a:avLst/>
          </a:prstGeom>
          <a:noFill/>
          <a:ln w="9525">
            <a:noFill/>
            <a:miter lim="800000"/>
            <a:headEnd/>
            <a:tailEnd/>
          </a:ln>
        </p:spPr>
      </p:pic>
      <p:pic>
        <p:nvPicPr>
          <p:cNvPr id="11" name="Picture 2"/>
          <p:cNvPicPr>
            <a:picLocks noChangeAspect="1" noChangeArrowheads="1"/>
          </p:cNvPicPr>
          <p:nvPr/>
        </p:nvPicPr>
        <p:blipFill>
          <a:blip r:embed="rId7" cstate="print"/>
          <a:srcRect l="10252" r="20504"/>
          <a:stretch>
            <a:fillRect/>
          </a:stretch>
        </p:blipFill>
        <p:spPr bwMode="auto">
          <a:xfrm>
            <a:off x="3429000" y="4572000"/>
            <a:ext cx="3076881"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518756"/>
            <a:ext cx="9108000" cy="584775"/>
          </a:xfrm>
        </p:spPr>
        <p:txBody>
          <a:bodyPr/>
          <a:lstStyle/>
          <a:p>
            <a:r>
              <a:rPr lang="en-SG" sz="3200" dirty="0" smtClean="0"/>
              <a:t>R&amp;D </a:t>
            </a:r>
            <a:r>
              <a:rPr lang="en-SG" sz="3200" dirty="0" smtClean="0"/>
              <a:t>and </a:t>
            </a:r>
            <a:r>
              <a:rPr lang="en-SG" sz="3200" dirty="0" smtClean="0"/>
              <a:t>production </a:t>
            </a:r>
            <a:r>
              <a:rPr lang="en-SG" sz="3200" dirty="0" smtClean="0"/>
              <a:t>of </a:t>
            </a:r>
            <a:r>
              <a:rPr lang="en-SG" sz="3200" dirty="0" smtClean="0"/>
              <a:t>LMRPCs for </a:t>
            </a:r>
            <a:r>
              <a:rPr lang="en-SG" sz="3200" dirty="0" smtClean="0"/>
              <a:t>the </a:t>
            </a:r>
            <a:r>
              <a:rPr lang="en-SG" sz="3200" dirty="0" smtClean="0"/>
              <a:t>STAR-MTD</a:t>
            </a:r>
            <a:endParaRPr lang="en-SG" sz="3200" dirty="0"/>
          </a:p>
        </p:txBody>
      </p:sp>
      <p:pic>
        <p:nvPicPr>
          <p:cNvPr id="206850" name="Picture 2"/>
          <p:cNvPicPr>
            <a:picLocks noChangeAspect="1" noChangeArrowheads="1"/>
          </p:cNvPicPr>
          <p:nvPr/>
        </p:nvPicPr>
        <p:blipFill>
          <a:blip r:embed="rId2" cstate="print"/>
          <a:srcRect l="4149" t="9961" r="2489" b="4427"/>
          <a:stretch>
            <a:fillRect/>
          </a:stretch>
        </p:blipFill>
        <p:spPr bwMode="auto">
          <a:xfrm>
            <a:off x="180000" y="1238400"/>
            <a:ext cx="3960000" cy="2722353"/>
          </a:xfrm>
          <a:prstGeom prst="rect">
            <a:avLst/>
          </a:prstGeom>
          <a:noFill/>
          <a:ln w="9525">
            <a:noFill/>
            <a:miter lim="800000"/>
            <a:headEnd/>
            <a:tailEnd/>
          </a:ln>
        </p:spPr>
      </p:pic>
      <p:pic>
        <p:nvPicPr>
          <p:cNvPr id="206851" name="Picture 3"/>
          <p:cNvPicPr>
            <a:picLocks noChangeAspect="1" noChangeArrowheads="1"/>
          </p:cNvPicPr>
          <p:nvPr/>
        </p:nvPicPr>
        <p:blipFill>
          <a:blip r:embed="rId3" cstate="print"/>
          <a:srcRect b="12174"/>
          <a:stretch>
            <a:fillRect/>
          </a:stretch>
        </p:blipFill>
        <p:spPr bwMode="auto">
          <a:xfrm>
            <a:off x="180000" y="4098180"/>
            <a:ext cx="3960000" cy="2607420"/>
          </a:xfrm>
          <a:prstGeom prst="rect">
            <a:avLst/>
          </a:prstGeom>
          <a:noFill/>
          <a:ln w="9525">
            <a:noFill/>
            <a:miter lim="800000"/>
            <a:headEnd/>
            <a:tailEnd/>
          </a:ln>
        </p:spPr>
      </p:pic>
      <p:pic>
        <p:nvPicPr>
          <p:cNvPr id="206852" name="Picture 4"/>
          <p:cNvPicPr>
            <a:picLocks noChangeAspect="1" noChangeArrowheads="1"/>
          </p:cNvPicPr>
          <p:nvPr/>
        </p:nvPicPr>
        <p:blipFill>
          <a:blip r:embed="rId4" cstate="print"/>
          <a:srcRect l="14521" t="12174" r="16595" b="11067"/>
          <a:stretch>
            <a:fillRect/>
          </a:stretch>
        </p:blipFill>
        <p:spPr bwMode="auto">
          <a:xfrm>
            <a:off x="4896000" y="3733800"/>
            <a:ext cx="3672000" cy="3067511"/>
          </a:xfrm>
          <a:prstGeom prst="rect">
            <a:avLst/>
          </a:prstGeom>
          <a:noFill/>
          <a:ln w="9525">
            <a:noFill/>
            <a:miter lim="800000"/>
            <a:headEnd/>
            <a:tailEnd/>
          </a:ln>
        </p:spPr>
      </p:pic>
      <p:pic>
        <p:nvPicPr>
          <p:cNvPr id="206853" name="Picture 5"/>
          <p:cNvPicPr>
            <a:picLocks noChangeAspect="1" noChangeArrowheads="1"/>
          </p:cNvPicPr>
          <p:nvPr/>
        </p:nvPicPr>
        <p:blipFill>
          <a:blip r:embed="rId5" cstate="print"/>
          <a:srcRect l="19499" t="13281" r="18255" b="30435"/>
          <a:stretch>
            <a:fillRect/>
          </a:stretch>
        </p:blipFill>
        <p:spPr bwMode="auto">
          <a:xfrm>
            <a:off x="4896000" y="1299780"/>
            <a:ext cx="3672000" cy="2489145"/>
          </a:xfrm>
          <a:prstGeom prst="rect">
            <a:avLst/>
          </a:prstGeom>
          <a:noFill/>
          <a:ln w="9525">
            <a:noFill/>
            <a:miter lim="800000"/>
            <a:headEnd/>
            <a:tailEnd/>
          </a:ln>
        </p:spPr>
      </p:pic>
      <p:sp>
        <p:nvSpPr>
          <p:cNvPr id="8" name="Rectangle 7"/>
          <p:cNvSpPr/>
          <p:nvPr/>
        </p:nvSpPr>
        <p:spPr>
          <a:xfrm rot="16200000">
            <a:off x="3291040" y="3198168"/>
            <a:ext cx="2561920" cy="461665"/>
          </a:xfrm>
          <a:prstGeom prst="rect">
            <a:avLst/>
          </a:prstGeom>
          <a:solidFill>
            <a:schemeClr val="accent3">
              <a:lumMod val="20000"/>
              <a:lumOff val="80000"/>
            </a:schemeClr>
          </a:solidFill>
        </p:spPr>
        <p:txBody>
          <a:bodyPr wrap="none">
            <a:spAutoFit/>
          </a:bodyPr>
          <a:lstStyle/>
          <a:p>
            <a:r>
              <a:rPr lang="en-SG" sz="2400" dirty="0" smtClean="0">
                <a:solidFill>
                  <a:srgbClr val="00B050"/>
                </a:solidFill>
              </a:rPr>
              <a:t>CHEN, </a:t>
            </a:r>
            <a:r>
              <a:rPr lang="en-SG" sz="2400" dirty="0" err="1" smtClean="0">
                <a:solidFill>
                  <a:srgbClr val="00B050"/>
                </a:solidFill>
              </a:rPr>
              <a:t>Huangshan</a:t>
            </a:r>
            <a:endParaRPr lang="en-SG" sz="2400" dirty="0">
              <a:solidFill>
                <a:srgbClr val="00B05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26423"/>
            <a:ext cx="9108000" cy="769441"/>
          </a:xfrm>
        </p:spPr>
        <p:txBody>
          <a:bodyPr/>
          <a:lstStyle/>
          <a:p>
            <a:r>
              <a:rPr lang="en-SG" dirty="0" smtClean="0"/>
              <a:t>Aging test of high rate MRPC</a:t>
            </a:r>
            <a:endParaRPr lang="en-SG" dirty="0"/>
          </a:p>
        </p:txBody>
      </p:sp>
      <p:sp>
        <p:nvSpPr>
          <p:cNvPr id="4" name="Rectangle 3"/>
          <p:cNvSpPr/>
          <p:nvPr/>
        </p:nvSpPr>
        <p:spPr>
          <a:xfrm>
            <a:off x="7315200" y="685800"/>
            <a:ext cx="1250535" cy="461665"/>
          </a:xfrm>
          <a:prstGeom prst="rect">
            <a:avLst/>
          </a:prstGeom>
          <a:solidFill>
            <a:schemeClr val="accent2">
              <a:lumMod val="20000"/>
              <a:lumOff val="80000"/>
            </a:schemeClr>
          </a:solidFill>
        </p:spPr>
        <p:txBody>
          <a:bodyPr wrap="none">
            <a:spAutoFit/>
          </a:bodyPr>
          <a:lstStyle/>
          <a:p>
            <a:r>
              <a:rPr lang="en-US" altLang="zh-CN" sz="2400" dirty="0" smtClean="0">
                <a:solidFill>
                  <a:srgbClr val="00B050"/>
                </a:solidFill>
                <a:latin typeface="Times New Roman" pitchFamily="18" charset="0"/>
                <a:cs typeface="Times New Roman" pitchFamily="18" charset="0"/>
              </a:rPr>
              <a:t>Wang Yi</a:t>
            </a:r>
            <a:endParaRPr lang="en-SG" sz="2400" dirty="0">
              <a:solidFill>
                <a:srgbClr val="00B050"/>
              </a:solidFill>
            </a:endParaRPr>
          </a:p>
        </p:txBody>
      </p:sp>
      <p:pic>
        <p:nvPicPr>
          <p:cNvPr id="5" name="图片 1" descr="F:\工作\CBM合作\文章和报告\Rate word map.wmf"/>
          <p:cNvPicPr>
            <a:picLocks noChangeAspect="1" noChangeArrowheads="1"/>
          </p:cNvPicPr>
          <p:nvPr/>
        </p:nvPicPr>
        <p:blipFill>
          <a:blip r:embed="rId2" cstate="print"/>
          <a:srcRect l="4007" t="11158" r="3506" b="797"/>
          <a:stretch>
            <a:fillRect/>
          </a:stretch>
        </p:blipFill>
        <p:spPr bwMode="auto">
          <a:xfrm>
            <a:off x="76200" y="1238400"/>
            <a:ext cx="4320000" cy="2583203"/>
          </a:xfrm>
          <a:prstGeom prst="rect">
            <a:avLst/>
          </a:prstGeom>
          <a:noFill/>
          <a:ln w="9525">
            <a:noFill/>
            <a:miter lim="800000"/>
            <a:headEnd/>
            <a:tailEnd/>
          </a:ln>
        </p:spPr>
      </p:pic>
      <p:sp>
        <p:nvSpPr>
          <p:cNvPr id="6" name="内容占位符 1"/>
          <p:cNvSpPr>
            <a:spLocks noGrp="1"/>
          </p:cNvSpPr>
          <p:nvPr>
            <p:ph idx="1"/>
          </p:nvPr>
        </p:nvSpPr>
        <p:spPr>
          <a:xfrm>
            <a:off x="4495800" y="1219200"/>
            <a:ext cx="4495800" cy="5257800"/>
          </a:xfrm>
        </p:spPr>
        <p:txBody>
          <a:bodyPr>
            <a:noAutofit/>
          </a:bodyPr>
          <a:lstStyle/>
          <a:p>
            <a:r>
              <a:rPr lang="en-US" altLang="zh-CN" sz="2400" dirty="0" smtClean="0"/>
              <a:t>The low resistive glass shows very promising performance and passed HV aging test</a:t>
            </a:r>
            <a:r>
              <a:rPr lang="en-US" altLang="zh-CN" sz="2400" dirty="0" smtClean="0"/>
              <a:t>.</a:t>
            </a:r>
            <a:endParaRPr lang="en-US" altLang="zh-CN" sz="2400" dirty="0" smtClean="0"/>
          </a:p>
          <a:p>
            <a:r>
              <a:rPr lang="en-US" altLang="zh-CN" sz="2400" dirty="0" smtClean="0"/>
              <a:t>Within 300h’s operation, the performance of high rate</a:t>
            </a:r>
            <a:r>
              <a:rPr lang="zh-CN" altLang="en-US" sz="2400" dirty="0" smtClean="0"/>
              <a:t> </a:t>
            </a:r>
            <a:r>
              <a:rPr lang="en-US" altLang="zh-CN" sz="2400" dirty="0" smtClean="0"/>
              <a:t>MRPC module has shown the hardiness against irradiation. A dose rate of 2.16×10</a:t>
            </a:r>
            <a:r>
              <a:rPr lang="en-US" altLang="zh-CN" sz="2400" baseline="30000" dirty="0" smtClean="0"/>
              <a:t>-3</a:t>
            </a:r>
            <a:r>
              <a:rPr lang="en-US" altLang="zh-CN" sz="2400" dirty="0" smtClean="0"/>
              <a:t>Gy/h or a counting rate of 15kHz/cm</a:t>
            </a:r>
            <a:r>
              <a:rPr lang="en-US" altLang="zh-CN" sz="2400" baseline="30000" dirty="0" smtClean="0"/>
              <a:t>2</a:t>
            </a:r>
            <a:r>
              <a:rPr lang="en-US" altLang="zh-CN" sz="2400" dirty="0" smtClean="0"/>
              <a:t> does not cause obvious aging effect</a:t>
            </a:r>
            <a:r>
              <a:rPr lang="en-US" altLang="zh-CN" sz="2400" dirty="0" smtClean="0"/>
              <a:t>.</a:t>
            </a:r>
            <a:endParaRPr lang="en-US" altLang="zh-CN" sz="2400" dirty="0" smtClean="0"/>
          </a:p>
          <a:p>
            <a:r>
              <a:rPr lang="en-US" altLang="zh-CN" sz="2400" dirty="0" smtClean="0"/>
              <a:t>Compared to common glass MRPC, high rate MRPC responds and reaches a stable state faster</a:t>
            </a:r>
            <a:r>
              <a:rPr lang="en-US" altLang="zh-CN" sz="2400" dirty="0" smtClean="0"/>
              <a:t>.</a:t>
            </a:r>
            <a:endParaRPr lang="en-US" altLang="zh-CN" sz="2400" dirty="0" smtClean="0"/>
          </a:p>
        </p:txBody>
      </p:sp>
      <p:pic>
        <p:nvPicPr>
          <p:cNvPr id="7" name="Picture 6"/>
          <p:cNvPicPr>
            <a:picLocks noChangeAspect="1" noChangeArrowheads="1"/>
          </p:cNvPicPr>
          <p:nvPr/>
        </p:nvPicPr>
        <p:blipFill>
          <a:blip r:embed="rId3" cstate="print"/>
          <a:srcRect l="8072" t="9568" r="12345" b="5468"/>
          <a:stretch>
            <a:fillRect/>
          </a:stretch>
        </p:blipFill>
        <p:spPr bwMode="auto">
          <a:xfrm>
            <a:off x="656522" y="3986779"/>
            <a:ext cx="3468011" cy="2697586"/>
          </a:xfrm>
          <a:prstGeom prst="rect">
            <a:avLst/>
          </a:prstGeom>
          <a:noFill/>
          <a:ln w="9525">
            <a:noFill/>
            <a:miter lim="800000"/>
            <a:headEnd/>
            <a:tailEnd/>
          </a:ln>
        </p:spPr>
      </p:pic>
      <p:sp>
        <p:nvSpPr>
          <p:cNvPr id="8" name="Text Box 93"/>
          <p:cNvSpPr txBox="1">
            <a:spLocks noChangeArrowheads="1"/>
          </p:cNvSpPr>
          <p:nvPr/>
        </p:nvSpPr>
        <p:spPr bwMode="auto">
          <a:xfrm>
            <a:off x="1353344" y="4191000"/>
            <a:ext cx="2304256" cy="257786"/>
          </a:xfrm>
          <a:prstGeom prst="rect">
            <a:avLst/>
          </a:prstGeom>
          <a:solidFill>
            <a:srgbClr val="FFCC00"/>
          </a:solidFill>
          <a:ln w="9525">
            <a:solidFill>
              <a:schemeClr val="tx1"/>
            </a:solidFill>
            <a:miter lim="800000"/>
            <a:headEnd/>
            <a:tailEnd/>
          </a:ln>
        </p:spPr>
        <p:txBody>
          <a:bodyPr wrap="square" lIns="82954" tIns="41477" rIns="82954" bIns="41477">
            <a:spAutoFit/>
          </a:bodyPr>
          <a:lstStyle/>
          <a:p>
            <a:pPr defTabSz="830263" hangingPunct="0">
              <a:lnSpc>
                <a:spcPct val="87000"/>
              </a:lnSpc>
              <a:buClr>
                <a:srgbClr val="000000"/>
              </a:buClr>
              <a:buSzPct val="45000"/>
              <a:buFont typeface="Wingdings" pitchFamily="2" charset="2"/>
              <a:buNone/>
            </a:pPr>
            <a:r>
              <a:rPr lang="en-US" altLang="zh-CN" sz="1300" dirty="0">
                <a:cs typeface="Arial" pitchFamily="34" charset="0"/>
              </a:rPr>
              <a:t>Variation: &lt;30%</a:t>
            </a:r>
            <a:endParaRPr lang="ru-RU" altLang="zh-CN" sz="1300" dirty="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26423"/>
            <a:ext cx="9108000" cy="769441"/>
          </a:xfrm>
        </p:spPr>
        <p:txBody>
          <a:bodyPr/>
          <a:lstStyle/>
          <a:p>
            <a:r>
              <a:rPr lang="en-US" dirty="0" smtClean="0"/>
              <a:t>Keynote talk </a:t>
            </a:r>
            <a:r>
              <a:rPr lang="en-US" dirty="0" smtClean="0"/>
              <a:t>by </a:t>
            </a:r>
            <a:r>
              <a:rPr lang="en-US" dirty="0" smtClean="0"/>
              <a:t>Rinaldo </a:t>
            </a:r>
            <a:r>
              <a:rPr lang="en-US" dirty="0" err="1" smtClean="0"/>
              <a:t>Santonico</a:t>
            </a:r>
            <a:endParaRPr lang="en-SG" dirty="0"/>
          </a:p>
        </p:txBody>
      </p:sp>
      <p:sp>
        <p:nvSpPr>
          <p:cNvPr id="3" name="Content Placeholder 2"/>
          <p:cNvSpPr>
            <a:spLocks noGrp="1"/>
          </p:cNvSpPr>
          <p:nvPr>
            <p:ph idx="1"/>
          </p:nvPr>
        </p:nvSpPr>
        <p:spPr/>
        <p:txBody>
          <a:bodyPr/>
          <a:lstStyle/>
          <a:p>
            <a:pPr>
              <a:buClr>
                <a:srgbClr val="FF0000"/>
              </a:buClr>
              <a:buFont typeface="Wingdings" pitchFamily="2" charset="2"/>
              <a:buChar char="v"/>
            </a:pPr>
            <a:r>
              <a:rPr lang="en-US" dirty="0" smtClean="0"/>
              <a:t>“Some </a:t>
            </a:r>
            <a:r>
              <a:rPr lang="en-US" dirty="0" smtClean="0"/>
              <a:t>ideas on how to optimize the RPC </a:t>
            </a:r>
            <a:r>
              <a:rPr lang="en-US" dirty="0" smtClean="0"/>
              <a:t>for </a:t>
            </a:r>
            <a:r>
              <a:rPr lang="en-US" dirty="0" smtClean="0"/>
              <a:t>different applications of the next </a:t>
            </a:r>
            <a:r>
              <a:rPr lang="en-US" dirty="0" smtClean="0"/>
              <a:t>future”</a:t>
            </a:r>
          </a:p>
          <a:p>
            <a:pPr lvl="1">
              <a:buClr>
                <a:srgbClr val="00B050"/>
              </a:buClr>
            </a:pPr>
            <a:r>
              <a:rPr lang="en-US" dirty="0" smtClean="0"/>
              <a:t>Operation at very high </a:t>
            </a:r>
            <a:r>
              <a:rPr lang="en-US" dirty="0" smtClean="0"/>
              <a:t>rate</a:t>
            </a:r>
          </a:p>
          <a:p>
            <a:pPr lvl="2">
              <a:buClr>
                <a:srgbClr val="002060"/>
              </a:buClr>
            </a:pPr>
            <a:r>
              <a:rPr lang="en-US" dirty="0" smtClean="0"/>
              <a:t>The </a:t>
            </a:r>
            <a:r>
              <a:rPr lang="en-US" dirty="0" smtClean="0"/>
              <a:t>RPC’s </a:t>
            </a:r>
            <a:r>
              <a:rPr lang="en-US" dirty="0" smtClean="0"/>
              <a:t>rate capability depends </a:t>
            </a:r>
            <a:r>
              <a:rPr lang="en-US" dirty="0" smtClean="0"/>
              <a:t>on:</a:t>
            </a:r>
            <a:endParaRPr lang="en-US" dirty="0" smtClean="0"/>
          </a:p>
          <a:p>
            <a:pPr lvl="3"/>
            <a:r>
              <a:rPr lang="en-US" dirty="0" smtClean="0"/>
              <a:t>Electrode’s thickness and resistivity</a:t>
            </a:r>
            <a:endParaRPr lang="en-US" dirty="0" smtClean="0"/>
          </a:p>
          <a:p>
            <a:pPr lvl="3"/>
            <a:r>
              <a:rPr lang="en-US" dirty="0" smtClean="0"/>
              <a:t>Gas gap size and multiplicity (</a:t>
            </a:r>
            <a:r>
              <a:rPr lang="en-US" dirty="0" smtClean="0"/>
              <a:t>multi-gap </a:t>
            </a:r>
            <a:r>
              <a:rPr lang="en-US" dirty="0" smtClean="0"/>
              <a:t>structure)</a:t>
            </a:r>
          </a:p>
          <a:p>
            <a:pPr lvl="3"/>
            <a:r>
              <a:rPr lang="en-US" dirty="0" smtClean="0"/>
              <a:t>Front-end </a:t>
            </a:r>
            <a:r>
              <a:rPr lang="en-US" dirty="0" smtClean="0"/>
              <a:t>electronics sensitivity and signal to noise </a:t>
            </a:r>
            <a:r>
              <a:rPr lang="en-US" dirty="0" smtClean="0"/>
              <a:t>ratio</a:t>
            </a:r>
            <a:endParaRPr lang="en-SG" dirty="0"/>
          </a:p>
        </p:txBody>
      </p:sp>
      <p:pic>
        <p:nvPicPr>
          <p:cNvPr id="4" name="Picture 2"/>
          <p:cNvPicPr>
            <a:picLocks noChangeAspect="1" noChangeArrowheads="1"/>
          </p:cNvPicPr>
          <p:nvPr/>
        </p:nvPicPr>
        <p:blipFill>
          <a:blip r:embed="rId2" cstate="print"/>
          <a:srcRect t="6259" r="3363" b="804"/>
          <a:stretch>
            <a:fillRect/>
          </a:stretch>
        </p:blipFill>
        <p:spPr bwMode="auto">
          <a:xfrm>
            <a:off x="623887" y="4248000"/>
            <a:ext cx="3490913" cy="2358614"/>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533" t="8716" r="9062"/>
          <a:stretch>
            <a:fillRect/>
          </a:stretch>
        </p:blipFill>
        <p:spPr bwMode="auto">
          <a:xfrm>
            <a:off x="4267200" y="4248000"/>
            <a:ext cx="4242186" cy="2445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57200"/>
            <a:ext cx="9108000" cy="707886"/>
          </a:xfrm>
        </p:spPr>
        <p:txBody>
          <a:bodyPr/>
          <a:lstStyle/>
          <a:p>
            <a:r>
              <a:rPr lang="en-SG" sz="4000" dirty="0" smtClean="0"/>
              <a:t>CBM-TOF </a:t>
            </a:r>
            <a:r>
              <a:rPr lang="en-SG" sz="4000" dirty="0" smtClean="0"/>
              <a:t>wall with C</a:t>
            </a:r>
            <a:r>
              <a:rPr lang="en-SG" sz="4000" dirty="0" smtClean="0"/>
              <a:t>hinese </a:t>
            </a:r>
            <a:r>
              <a:rPr lang="en-SG" sz="4000" dirty="0" smtClean="0"/>
              <a:t>doped glass</a:t>
            </a:r>
            <a:endParaRPr lang="en-SG" sz="4000" dirty="0"/>
          </a:p>
        </p:txBody>
      </p:sp>
      <p:sp>
        <p:nvSpPr>
          <p:cNvPr id="4" name="Rectangle 3"/>
          <p:cNvSpPr/>
          <p:nvPr/>
        </p:nvSpPr>
        <p:spPr>
          <a:xfrm rot="16200000">
            <a:off x="7469816" y="3228945"/>
            <a:ext cx="1767279" cy="400110"/>
          </a:xfrm>
          <a:prstGeom prst="rect">
            <a:avLst/>
          </a:prstGeom>
          <a:solidFill>
            <a:schemeClr val="accent3">
              <a:lumMod val="20000"/>
              <a:lumOff val="80000"/>
            </a:schemeClr>
          </a:solidFill>
        </p:spPr>
        <p:txBody>
          <a:bodyPr wrap="none">
            <a:spAutoFit/>
          </a:bodyPr>
          <a:lstStyle/>
          <a:p>
            <a:r>
              <a:rPr lang="en-SG" sz="2000" dirty="0" smtClean="0">
                <a:solidFill>
                  <a:srgbClr val="00B050"/>
                </a:solidFill>
              </a:rPr>
              <a:t>WANG, </a:t>
            </a:r>
            <a:r>
              <a:rPr lang="en-SG" sz="2000" dirty="0" err="1" smtClean="0">
                <a:solidFill>
                  <a:srgbClr val="00B050"/>
                </a:solidFill>
              </a:rPr>
              <a:t>Jingbo</a:t>
            </a:r>
            <a:endParaRPr lang="en-SG" sz="2000" dirty="0">
              <a:solidFill>
                <a:srgbClr val="00B050"/>
              </a:solidFill>
            </a:endParaRPr>
          </a:p>
        </p:txBody>
      </p:sp>
      <p:pic>
        <p:nvPicPr>
          <p:cNvPr id="207874" name="Picture 2"/>
          <p:cNvPicPr>
            <a:picLocks noChangeAspect="1" noChangeArrowheads="1"/>
          </p:cNvPicPr>
          <p:nvPr/>
        </p:nvPicPr>
        <p:blipFill>
          <a:blip r:embed="rId2" cstate="print"/>
          <a:srcRect/>
          <a:stretch>
            <a:fillRect/>
          </a:stretch>
        </p:blipFill>
        <p:spPr bwMode="auto">
          <a:xfrm>
            <a:off x="104775" y="1238400"/>
            <a:ext cx="7972425" cy="5439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a:blip r:embed="rId2" cstate="print"/>
          <a:srcRect/>
          <a:stretch>
            <a:fillRect/>
          </a:stretch>
        </p:blipFill>
        <p:spPr bwMode="auto">
          <a:xfrm>
            <a:off x="85725" y="1238400"/>
            <a:ext cx="8972550" cy="5114925"/>
          </a:xfrm>
          <a:prstGeom prst="rect">
            <a:avLst/>
          </a:prstGeom>
          <a:noFill/>
          <a:ln w="9525">
            <a:noFill/>
            <a:miter lim="800000"/>
            <a:headEnd/>
            <a:tailEnd/>
          </a:ln>
        </p:spPr>
      </p:pic>
      <p:sp>
        <p:nvSpPr>
          <p:cNvPr id="2" name="Title 1"/>
          <p:cNvSpPr>
            <a:spLocks noGrp="1"/>
          </p:cNvSpPr>
          <p:nvPr>
            <p:ph type="title"/>
          </p:nvPr>
        </p:nvSpPr>
        <p:spPr>
          <a:xfrm>
            <a:off x="18000" y="426423"/>
            <a:ext cx="9108000" cy="769441"/>
          </a:xfrm>
        </p:spPr>
        <p:txBody>
          <a:bodyPr/>
          <a:lstStyle/>
          <a:p>
            <a:r>
              <a:rPr lang="en-SG" dirty="0" smtClean="0"/>
              <a:t>A </a:t>
            </a:r>
            <a:r>
              <a:rPr lang="en-SG" dirty="0" err="1" smtClean="0"/>
              <a:t>Multistrip</a:t>
            </a:r>
            <a:r>
              <a:rPr lang="en-SG" dirty="0" smtClean="0"/>
              <a:t>-MRPC for </a:t>
            </a:r>
            <a:r>
              <a:rPr lang="en-SG" dirty="0" smtClean="0"/>
              <a:t>CBM </a:t>
            </a:r>
            <a:r>
              <a:rPr lang="en-SG" dirty="0" smtClean="0"/>
              <a:t>TOF</a:t>
            </a:r>
            <a:endParaRPr lang="en-SG" dirty="0"/>
          </a:p>
        </p:txBody>
      </p:sp>
      <p:sp>
        <p:nvSpPr>
          <p:cNvPr id="4" name="Rectangle 3"/>
          <p:cNvSpPr/>
          <p:nvPr/>
        </p:nvSpPr>
        <p:spPr>
          <a:xfrm>
            <a:off x="6858000" y="6172200"/>
            <a:ext cx="2057400" cy="457200"/>
          </a:xfrm>
          <a:prstGeom prst="rect">
            <a:avLst/>
          </a:prstGeom>
          <a:solidFill>
            <a:schemeClr val="accent3">
              <a:lumMod val="20000"/>
              <a:lumOff val="80000"/>
            </a:schemeClr>
          </a:solidFill>
        </p:spPr>
        <p:txBody>
          <a:bodyPr wrap="none">
            <a:normAutofit/>
          </a:bodyPr>
          <a:lstStyle/>
          <a:p>
            <a:r>
              <a:rPr lang="en-SG" sz="2000" dirty="0" smtClean="0">
                <a:solidFill>
                  <a:srgbClr val="00B050"/>
                </a:solidFill>
              </a:rPr>
              <a:t>DEPPNER, Ingo</a:t>
            </a:r>
            <a:endParaRPr lang="en-SG" sz="2000" dirty="0">
              <a:solidFill>
                <a:srgbClr val="00B05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57200"/>
            <a:ext cx="9108000" cy="646331"/>
          </a:xfrm>
        </p:spPr>
        <p:txBody>
          <a:bodyPr/>
          <a:lstStyle/>
          <a:p>
            <a:r>
              <a:rPr lang="en-SG" sz="3600" dirty="0" smtClean="0"/>
              <a:t>Large </a:t>
            </a:r>
            <a:r>
              <a:rPr lang="en-SG" sz="3600" dirty="0" smtClean="0"/>
              <a:t>area, high resolution RPCs </a:t>
            </a:r>
            <a:r>
              <a:rPr lang="en-SG" sz="3600" dirty="0" smtClean="0"/>
              <a:t>for LEPS2</a:t>
            </a:r>
            <a:endParaRPr lang="en-SG" sz="3600" dirty="0"/>
          </a:p>
        </p:txBody>
      </p:sp>
      <p:pic>
        <p:nvPicPr>
          <p:cNvPr id="209922" name="Picture 2"/>
          <p:cNvPicPr>
            <a:picLocks noChangeAspect="1" noChangeArrowheads="1"/>
          </p:cNvPicPr>
          <p:nvPr/>
        </p:nvPicPr>
        <p:blipFill>
          <a:blip r:embed="rId2" cstate="print"/>
          <a:srcRect/>
          <a:stretch>
            <a:fillRect/>
          </a:stretch>
        </p:blipFill>
        <p:spPr bwMode="auto">
          <a:xfrm>
            <a:off x="295275" y="1238400"/>
            <a:ext cx="8239125" cy="5550858"/>
          </a:xfrm>
          <a:prstGeom prst="rect">
            <a:avLst/>
          </a:prstGeom>
          <a:noFill/>
          <a:ln w="9525">
            <a:noFill/>
            <a:miter lim="800000"/>
            <a:headEnd/>
            <a:tailEnd/>
          </a:ln>
        </p:spPr>
      </p:pic>
      <p:sp>
        <p:nvSpPr>
          <p:cNvPr id="5" name="Rectangle 4"/>
          <p:cNvSpPr/>
          <p:nvPr/>
        </p:nvSpPr>
        <p:spPr>
          <a:xfrm>
            <a:off x="6400800" y="2281535"/>
            <a:ext cx="2522678" cy="461665"/>
          </a:xfrm>
          <a:prstGeom prst="rect">
            <a:avLst/>
          </a:prstGeom>
          <a:solidFill>
            <a:schemeClr val="accent3">
              <a:lumMod val="20000"/>
              <a:lumOff val="80000"/>
            </a:schemeClr>
          </a:solidFill>
        </p:spPr>
        <p:txBody>
          <a:bodyPr wrap="none">
            <a:spAutoFit/>
          </a:bodyPr>
          <a:lstStyle/>
          <a:p>
            <a:r>
              <a:rPr lang="en-SG" sz="2400" dirty="0" smtClean="0">
                <a:solidFill>
                  <a:srgbClr val="00B050"/>
                </a:solidFill>
              </a:rPr>
              <a:t>TOMIDA, </a:t>
            </a:r>
            <a:r>
              <a:rPr lang="en-SG" sz="2400" dirty="0" err="1" smtClean="0">
                <a:solidFill>
                  <a:srgbClr val="00B050"/>
                </a:solidFill>
              </a:rPr>
              <a:t>Natsuki</a:t>
            </a:r>
            <a:endParaRPr lang="en-SG" sz="2400" dirty="0">
              <a:solidFill>
                <a:srgbClr val="00B050"/>
              </a:solidFill>
            </a:endParaRPr>
          </a:p>
        </p:txBody>
      </p:sp>
      <p:sp>
        <p:nvSpPr>
          <p:cNvPr id="6" name="タイトル 1"/>
          <p:cNvSpPr txBox="1">
            <a:spLocks/>
          </p:cNvSpPr>
          <p:nvPr/>
        </p:nvSpPr>
        <p:spPr>
          <a:xfrm>
            <a:off x="5791200" y="1143000"/>
            <a:ext cx="3153600" cy="954107"/>
          </a:xfrm>
          <a:prstGeom prst="rect">
            <a:avLst/>
          </a:prstGeom>
          <a:solidFill>
            <a:srgbClr val="FFFF00"/>
          </a:solidFill>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2400" b="1" i="0" u="none" strike="noStrike" kern="1200" cap="none" spc="0" normalizeH="0" baseline="0" noProof="0" dirty="0" smtClean="0">
                <a:ln>
                  <a:noFill/>
                </a:ln>
                <a:solidFill>
                  <a:srgbClr val="0070C0"/>
                </a:solidFill>
                <a:effectLst/>
                <a:uLnTx/>
                <a:uFillTx/>
                <a:latin typeface="+mj-lt"/>
                <a:ea typeface="+mj-ea"/>
                <a:cs typeface="+mj-cs"/>
              </a:rPr>
              <a:t>L</a:t>
            </a:r>
            <a:r>
              <a:rPr kumimoji="1" lang="en-US" altLang="ja-JP" sz="2400" b="0" i="0" u="none" strike="noStrike" kern="1200" cap="none" spc="0" normalizeH="0" baseline="0" noProof="0" dirty="0" smtClean="0">
                <a:ln>
                  <a:noFill/>
                </a:ln>
                <a:solidFill>
                  <a:srgbClr val="0070C0"/>
                </a:solidFill>
                <a:effectLst/>
                <a:uLnTx/>
                <a:uFillTx/>
                <a:latin typeface="+mj-lt"/>
                <a:ea typeface="+mj-ea"/>
                <a:cs typeface="+mj-cs"/>
              </a:rPr>
              <a:t>aser </a:t>
            </a:r>
            <a:r>
              <a:rPr kumimoji="1" lang="en-US" altLang="ja-JP" sz="2400" b="1" i="0" u="none" strike="noStrike" kern="1200" cap="none" spc="0" normalizeH="0" baseline="0" noProof="0" dirty="0" smtClean="0">
                <a:ln>
                  <a:noFill/>
                </a:ln>
                <a:solidFill>
                  <a:srgbClr val="0070C0"/>
                </a:solidFill>
                <a:effectLst/>
                <a:uLnTx/>
                <a:uFillTx/>
                <a:latin typeface="+mj-lt"/>
                <a:ea typeface="+mj-ea"/>
                <a:cs typeface="+mj-cs"/>
              </a:rPr>
              <a:t>E</a:t>
            </a:r>
            <a:r>
              <a:rPr kumimoji="1" lang="en-US" altLang="ja-JP" sz="2400" b="0" i="0" u="none" strike="noStrike" kern="1200" cap="none" spc="0" normalizeH="0" baseline="0" noProof="0" dirty="0" smtClean="0">
                <a:ln>
                  <a:noFill/>
                </a:ln>
                <a:solidFill>
                  <a:srgbClr val="0070C0"/>
                </a:solidFill>
                <a:effectLst/>
                <a:uLnTx/>
                <a:uFillTx/>
                <a:latin typeface="+mj-lt"/>
                <a:ea typeface="+mj-ea"/>
                <a:cs typeface="+mj-cs"/>
              </a:rPr>
              <a:t>lectron </a:t>
            </a:r>
            <a:r>
              <a:rPr kumimoji="1" lang="en-US" altLang="ja-JP" sz="2400" b="1" i="0" u="none" strike="noStrike" kern="1200" cap="none" spc="0" normalizeH="0" baseline="0" noProof="0" dirty="0" smtClean="0">
                <a:ln>
                  <a:noFill/>
                </a:ln>
                <a:solidFill>
                  <a:srgbClr val="0070C0"/>
                </a:solidFill>
                <a:effectLst/>
                <a:uLnTx/>
                <a:uFillTx/>
                <a:latin typeface="+mj-lt"/>
                <a:ea typeface="+mj-ea"/>
                <a:cs typeface="+mj-cs"/>
              </a:rPr>
              <a:t>P</a:t>
            </a:r>
            <a:r>
              <a:rPr kumimoji="1" lang="en-US" altLang="ja-JP" sz="2400" b="0" i="0" u="none" strike="noStrike" kern="1200" cap="none" spc="0" normalizeH="0" baseline="0" noProof="0" dirty="0" smtClean="0">
                <a:ln>
                  <a:noFill/>
                </a:ln>
                <a:solidFill>
                  <a:srgbClr val="0070C0"/>
                </a:solidFill>
                <a:effectLst/>
                <a:uLnTx/>
                <a:uFillTx/>
                <a:latin typeface="+mj-lt"/>
                <a:ea typeface="+mj-ea"/>
                <a:cs typeface="+mj-cs"/>
              </a:rPr>
              <a:t>hoton</a:t>
            </a:r>
            <a:br>
              <a:rPr kumimoji="1" lang="en-US" altLang="ja-JP" sz="2400" b="0" i="0" u="none" strike="noStrike" kern="1200" cap="none" spc="0" normalizeH="0" baseline="0" noProof="0" dirty="0" smtClean="0">
                <a:ln>
                  <a:noFill/>
                </a:ln>
                <a:solidFill>
                  <a:srgbClr val="0070C0"/>
                </a:solidFill>
                <a:effectLst/>
                <a:uLnTx/>
                <a:uFillTx/>
                <a:latin typeface="+mj-lt"/>
                <a:ea typeface="+mj-ea"/>
                <a:cs typeface="+mj-cs"/>
              </a:rPr>
            </a:br>
            <a:r>
              <a:rPr kumimoji="0" lang="en-US" altLang="ja-JP" sz="2400" b="0" i="0" u="none" strike="noStrike" kern="1200" cap="none" spc="0" normalizeH="0" baseline="0" noProof="0" dirty="0" smtClean="0">
                <a:ln>
                  <a:noFill/>
                </a:ln>
                <a:solidFill>
                  <a:srgbClr val="0070C0"/>
                </a:solidFill>
                <a:effectLst/>
                <a:uLnTx/>
                <a:uFillTx/>
                <a:latin typeface="+mj-lt"/>
                <a:ea typeface="+mj-ea"/>
                <a:cs typeface="+mj-cs"/>
              </a:rPr>
              <a:t>experiment at </a:t>
            </a:r>
            <a:r>
              <a:rPr kumimoji="0" lang="en-US" altLang="ja-JP" sz="2400" b="1" i="0" u="none" strike="noStrike" kern="1200" cap="none" spc="0" normalizeH="0" baseline="0" noProof="0" dirty="0" smtClean="0">
                <a:ln>
                  <a:noFill/>
                </a:ln>
                <a:solidFill>
                  <a:srgbClr val="0070C0"/>
                </a:solidFill>
                <a:effectLst/>
                <a:uLnTx/>
                <a:uFillTx/>
                <a:latin typeface="+mj-lt"/>
                <a:ea typeface="+mj-ea"/>
                <a:cs typeface="+mj-cs"/>
              </a:rPr>
              <a:t>S</a:t>
            </a:r>
            <a:r>
              <a:rPr kumimoji="0" lang="en-US" altLang="ja-JP" sz="2400" b="0" i="0" u="none" strike="noStrike" kern="1200" cap="none" spc="0" normalizeH="0" baseline="0" noProof="0" dirty="0" smtClean="0">
                <a:ln>
                  <a:noFill/>
                </a:ln>
                <a:solidFill>
                  <a:srgbClr val="0070C0"/>
                </a:solidFill>
                <a:effectLst/>
                <a:uLnTx/>
                <a:uFillTx/>
                <a:latin typeface="+mj-lt"/>
                <a:ea typeface="+mj-ea"/>
                <a:cs typeface="+mj-cs"/>
              </a:rPr>
              <a:t>Pring-8</a:t>
            </a:r>
            <a:endParaRPr kumimoji="1" lang="ja-JP" altLang="en-US" sz="2400" b="0" i="0" u="none" strike="noStrike" kern="1200" cap="none" spc="0" normalizeH="0" baseline="0" noProof="0" dirty="0">
              <a:ln>
                <a:noFill/>
              </a:ln>
              <a:solidFill>
                <a:srgbClr val="0070C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57200"/>
            <a:ext cx="9108000" cy="646331"/>
          </a:xfrm>
        </p:spPr>
        <p:txBody>
          <a:bodyPr/>
          <a:lstStyle/>
          <a:p>
            <a:r>
              <a:rPr lang="en-SG" sz="3600" dirty="0" err="1" smtClean="0"/>
              <a:t>Phenolic</a:t>
            </a:r>
            <a:r>
              <a:rPr lang="en-SG" sz="3600" dirty="0" smtClean="0"/>
              <a:t> </a:t>
            </a:r>
            <a:r>
              <a:rPr lang="en-SG" sz="3600" dirty="0" smtClean="0"/>
              <a:t>MRPCs </a:t>
            </a:r>
            <a:r>
              <a:rPr lang="en-SG" sz="3600" dirty="0" smtClean="0"/>
              <a:t>for </a:t>
            </a:r>
            <a:r>
              <a:rPr lang="en-SG" sz="3600" dirty="0" smtClean="0"/>
              <a:t>high trigger rates at CMS</a:t>
            </a:r>
            <a:endParaRPr lang="en-SG" sz="3600" dirty="0"/>
          </a:p>
        </p:txBody>
      </p:sp>
      <p:sp>
        <p:nvSpPr>
          <p:cNvPr id="3" name="Content Placeholder 2"/>
          <p:cNvSpPr>
            <a:spLocks noGrp="1"/>
          </p:cNvSpPr>
          <p:nvPr>
            <p:ph idx="1"/>
          </p:nvPr>
        </p:nvSpPr>
        <p:spPr/>
        <p:txBody>
          <a:bodyPr>
            <a:normAutofit fontScale="85000" lnSpcReduction="10000"/>
          </a:bodyPr>
          <a:lstStyle/>
          <a:p>
            <a:pPr>
              <a:lnSpc>
                <a:spcPct val="110000"/>
              </a:lnSpc>
            </a:pPr>
            <a:r>
              <a:rPr lang="en-US" altLang="ko-KR" kern="0" dirty="0" smtClean="0">
                <a:solidFill>
                  <a:srgbClr val="002060"/>
                </a:solidFill>
              </a:rPr>
              <a:t>R&amp;D </a:t>
            </a:r>
            <a:r>
              <a:rPr lang="en-US" altLang="ko-KR" kern="0" dirty="0" smtClean="0">
                <a:solidFill>
                  <a:srgbClr val="002060"/>
                </a:solidFill>
              </a:rPr>
              <a:t>on Oiled </a:t>
            </a:r>
            <a:r>
              <a:rPr lang="en-US" altLang="ko-KR" kern="0" dirty="0" err="1" smtClean="0">
                <a:solidFill>
                  <a:srgbClr val="002060"/>
                </a:solidFill>
              </a:rPr>
              <a:t>Phenolic</a:t>
            </a:r>
            <a:r>
              <a:rPr lang="en-US" altLang="ko-KR" kern="0" dirty="0" smtClean="0">
                <a:solidFill>
                  <a:srgbClr val="002060"/>
                </a:solidFill>
              </a:rPr>
              <a:t> 4- and 6-gap Panel-type </a:t>
            </a:r>
            <a:r>
              <a:rPr lang="en-US" altLang="ko-KR" dirty="0" smtClean="0">
                <a:solidFill>
                  <a:srgbClr val="002060"/>
                </a:solidFill>
                <a:ea typeface="맑은 고딕" pitchFamily="50" charset="-127"/>
                <a:cs typeface="Times New Roman" pitchFamily="18" charset="0"/>
              </a:rPr>
              <a:t>RPCs  </a:t>
            </a:r>
            <a:endParaRPr lang="en-US" altLang="ko-KR" dirty="0" smtClean="0">
              <a:solidFill>
                <a:srgbClr val="002060"/>
              </a:solidFill>
              <a:ea typeface="맑은 고딕" pitchFamily="50" charset="-127"/>
              <a:cs typeface="Times New Roman" pitchFamily="18" charset="0"/>
            </a:endParaRPr>
          </a:p>
          <a:p>
            <a:pPr>
              <a:lnSpc>
                <a:spcPct val="110000"/>
              </a:lnSpc>
            </a:pPr>
            <a:r>
              <a:rPr lang="en-US" altLang="ko-KR" dirty="0" smtClean="0">
                <a:solidFill>
                  <a:srgbClr val="002060"/>
                </a:solidFill>
                <a:ea typeface="맑은 고딕" pitchFamily="50" charset="-127"/>
                <a:cs typeface="Times New Roman" pitchFamily="18" charset="0"/>
              </a:rPr>
              <a:t>Prototype </a:t>
            </a:r>
            <a:r>
              <a:rPr lang="en-US" altLang="ko-KR" dirty="0" smtClean="0">
                <a:solidFill>
                  <a:srgbClr val="002060"/>
                </a:solidFill>
                <a:ea typeface="맑은 고딕" pitchFamily="50" charset="-127"/>
                <a:cs typeface="Times New Roman" pitchFamily="18" charset="0"/>
              </a:rPr>
              <a:t>detectors: manufactured with the same technology as the one  </a:t>
            </a:r>
            <a:r>
              <a:rPr lang="en-US" altLang="ko-KR" dirty="0" smtClean="0">
                <a:solidFill>
                  <a:srgbClr val="002060"/>
                </a:solidFill>
                <a:ea typeface="맑은 고딕" pitchFamily="50" charset="-127"/>
                <a:cs typeface="Times New Roman" pitchFamily="18" charset="0"/>
              </a:rPr>
              <a:t>applied </a:t>
            </a:r>
            <a:r>
              <a:rPr lang="en-US" altLang="ko-KR" dirty="0" smtClean="0">
                <a:solidFill>
                  <a:srgbClr val="002060"/>
                </a:solidFill>
                <a:ea typeface="맑은 고딕" pitchFamily="50" charset="-127"/>
                <a:cs typeface="Times New Roman" pitchFamily="18" charset="0"/>
              </a:rPr>
              <a:t>for the double-gap RPCs for the CMS experiments. </a:t>
            </a:r>
            <a:endParaRPr lang="en-US" altLang="ko-KR" dirty="0" smtClean="0">
              <a:solidFill>
                <a:srgbClr val="002060"/>
              </a:solidFill>
            </a:endParaRPr>
          </a:p>
          <a:p>
            <a:pPr lvl="1">
              <a:lnSpc>
                <a:spcPct val="110000"/>
              </a:lnSpc>
            </a:pPr>
            <a:r>
              <a:rPr lang="en-US" altLang="ko-KR" dirty="0" smtClean="0">
                <a:solidFill>
                  <a:srgbClr val="002060"/>
                </a:solidFill>
                <a:ea typeface="맑은 고딕" pitchFamily="50" charset="-127"/>
                <a:cs typeface="Times New Roman" pitchFamily="18" charset="0"/>
              </a:rPr>
              <a:t>For </a:t>
            </a:r>
            <a:r>
              <a:rPr lang="en-US" altLang="ko-KR" dirty="0" smtClean="0">
                <a:solidFill>
                  <a:srgbClr val="002060"/>
                </a:solidFill>
                <a:ea typeface="맑은 고딕" pitchFamily="50" charset="-127"/>
                <a:cs typeface="Times New Roman" pitchFamily="18" charset="0"/>
              </a:rPr>
              <a:t>2-gap RPCs (</a:t>
            </a:r>
            <a:r>
              <a:rPr lang="en-US" altLang="ko-KR" dirty="0" err="1" smtClean="0">
                <a:solidFill>
                  <a:srgbClr val="002060"/>
                </a:solidFill>
                <a:ea typeface="맑은 고딕" pitchFamily="50" charset="-127"/>
                <a:cs typeface="Times New Roman" pitchFamily="18" charset="0"/>
              </a:rPr>
              <a:t>Thr</a:t>
            </a:r>
            <a:r>
              <a:rPr lang="en-US" altLang="ko-KR" dirty="0" smtClean="0">
                <a:solidFill>
                  <a:srgbClr val="002060"/>
                </a:solidFill>
                <a:ea typeface="맑은 고딕" pitchFamily="50" charset="-127"/>
                <a:cs typeface="Times New Roman" pitchFamily="18" charset="0"/>
              </a:rPr>
              <a:t>. </a:t>
            </a:r>
            <a:r>
              <a:rPr lang="en-US" altLang="ko-KR" dirty="0" smtClean="0">
                <a:solidFill>
                  <a:srgbClr val="002060"/>
                </a:solidFill>
                <a:ea typeface="맑은 고딕" pitchFamily="50" charset="-127"/>
                <a:cs typeface="Times New Roman" pitchFamily="18" charset="0"/>
              </a:rPr>
              <a:t>~200 </a:t>
            </a:r>
            <a:r>
              <a:rPr lang="en-US" altLang="ko-KR" dirty="0" smtClean="0">
                <a:solidFill>
                  <a:srgbClr val="002060"/>
                </a:solidFill>
                <a:ea typeface="맑은 고딕" pitchFamily="50" charset="-127"/>
                <a:cs typeface="Times New Roman" pitchFamily="18" charset="0"/>
              </a:rPr>
              <a:t>fC), mean </a:t>
            </a:r>
            <a:r>
              <a:rPr lang="en-US" altLang="ko-KR" i="1" dirty="0" err="1" smtClean="0">
                <a:solidFill>
                  <a:srgbClr val="002060"/>
                </a:solidFill>
                <a:ea typeface="맑은 고딕" pitchFamily="50" charset="-127"/>
                <a:cs typeface="Times New Roman" pitchFamily="18" charset="0"/>
              </a:rPr>
              <a:t>q</a:t>
            </a:r>
            <a:r>
              <a:rPr lang="en-US" altLang="ko-KR" baseline="-25000" dirty="0" err="1" smtClean="0">
                <a:solidFill>
                  <a:srgbClr val="002060"/>
                </a:solidFill>
                <a:ea typeface="맑은 고딕" pitchFamily="50" charset="-127"/>
                <a:cs typeface="Times New Roman" pitchFamily="18" charset="0"/>
              </a:rPr>
              <a:t>e</a:t>
            </a:r>
            <a:r>
              <a:rPr lang="en-US" altLang="ko-KR" dirty="0" smtClean="0">
                <a:solidFill>
                  <a:srgbClr val="002060"/>
                </a:solidFill>
                <a:ea typeface="맑은 고딕" pitchFamily="50" charset="-127"/>
                <a:cs typeface="Times New Roman" pitchFamily="18" charset="0"/>
              </a:rPr>
              <a:t> </a:t>
            </a:r>
            <a:r>
              <a:rPr lang="en-US" altLang="ko-KR" dirty="0" smtClean="0">
                <a:solidFill>
                  <a:srgbClr val="002060"/>
                </a:solidFill>
                <a:ea typeface="맑은 고딕" pitchFamily="50" charset="-127"/>
                <a:cs typeface="Times New Roman" pitchFamily="18" charset="0"/>
              </a:rPr>
              <a:t>~4.0 pC</a:t>
            </a:r>
          </a:p>
          <a:p>
            <a:pPr lvl="1">
              <a:lnSpc>
                <a:spcPct val="110000"/>
              </a:lnSpc>
            </a:pPr>
            <a:r>
              <a:rPr lang="en-US" altLang="ko-KR" dirty="0" smtClean="0">
                <a:solidFill>
                  <a:srgbClr val="002060"/>
                </a:solidFill>
                <a:ea typeface="맑은 고딕" pitchFamily="50" charset="-127"/>
                <a:cs typeface="Times New Roman" pitchFamily="18" charset="0"/>
              </a:rPr>
              <a:t>For </a:t>
            </a:r>
            <a:r>
              <a:rPr lang="en-US" altLang="ko-KR" dirty="0" smtClean="0">
                <a:solidFill>
                  <a:srgbClr val="002060"/>
                </a:solidFill>
                <a:ea typeface="맑은 고딕" pitchFamily="50" charset="-127"/>
                <a:cs typeface="Times New Roman" pitchFamily="18" charset="0"/>
              </a:rPr>
              <a:t>4-gap RPCs (</a:t>
            </a:r>
            <a:r>
              <a:rPr lang="en-US" altLang="ko-KR" dirty="0" err="1" smtClean="0">
                <a:solidFill>
                  <a:srgbClr val="002060"/>
                </a:solidFill>
                <a:ea typeface="맑은 고딕" pitchFamily="50" charset="-127"/>
                <a:cs typeface="Times New Roman" pitchFamily="18" charset="0"/>
              </a:rPr>
              <a:t>Thr</a:t>
            </a:r>
            <a:r>
              <a:rPr lang="en-US" altLang="ko-KR" dirty="0" smtClean="0">
                <a:solidFill>
                  <a:srgbClr val="002060"/>
                </a:solidFill>
                <a:ea typeface="맑은 고딕" pitchFamily="50" charset="-127"/>
                <a:cs typeface="Times New Roman" pitchFamily="18" charset="0"/>
              </a:rPr>
              <a:t>. </a:t>
            </a:r>
            <a:r>
              <a:rPr lang="en-US" altLang="ko-KR" dirty="0" smtClean="0">
                <a:solidFill>
                  <a:srgbClr val="002060"/>
                </a:solidFill>
                <a:ea typeface="맑은 고딕" pitchFamily="50" charset="-127"/>
                <a:cs typeface="Times New Roman" pitchFamily="18" charset="0"/>
              </a:rPr>
              <a:t>~150 </a:t>
            </a:r>
            <a:r>
              <a:rPr lang="en-US" altLang="ko-KR" dirty="0" smtClean="0">
                <a:solidFill>
                  <a:srgbClr val="002060"/>
                </a:solidFill>
                <a:ea typeface="맑은 고딕" pitchFamily="50" charset="-127"/>
                <a:cs typeface="Times New Roman" pitchFamily="18" charset="0"/>
              </a:rPr>
              <a:t>fC), </a:t>
            </a:r>
            <a:r>
              <a:rPr lang="en-US" altLang="ko-KR" dirty="0" smtClean="0">
                <a:solidFill>
                  <a:srgbClr val="002060"/>
                </a:solidFill>
                <a:ea typeface="맑은 고딕" pitchFamily="50" charset="-127"/>
                <a:cs typeface="Times New Roman" pitchFamily="18" charset="0"/>
              </a:rPr>
              <a:t>mean </a:t>
            </a:r>
            <a:r>
              <a:rPr lang="en-US" altLang="ko-KR" i="1" dirty="0" err="1" smtClean="0">
                <a:solidFill>
                  <a:srgbClr val="002060"/>
                </a:solidFill>
                <a:ea typeface="맑은 고딕" pitchFamily="50" charset="-127"/>
                <a:cs typeface="Times New Roman" pitchFamily="18" charset="0"/>
              </a:rPr>
              <a:t>q</a:t>
            </a:r>
            <a:r>
              <a:rPr lang="en-US" altLang="ko-KR" baseline="-25000" dirty="0" err="1" smtClean="0">
                <a:solidFill>
                  <a:srgbClr val="002060"/>
                </a:solidFill>
                <a:ea typeface="맑은 고딕" pitchFamily="50" charset="-127"/>
                <a:cs typeface="Times New Roman" pitchFamily="18" charset="0"/>
              </a:rPr>
              <a:t>e</a:t>
            </a:r>
            <a:r>
              <a:rPr lang="en-US" altLang="ko-KR" dirty="0" smtClean="0">
                <a:solidFill>
                  <a:srgbClr val="002060"/>
                </a:solidFill>
                <a:ea typeface="맑은 고딕" pitchFamily="50" charset="-127"/>
                <a:cs typeface="Times New Roman" pitchFamily="18" charset="0"/>
              </a:rPr>
              <a:t> ~1.5 pC</a:t>
            </a:r>
          </a:p>
          <a:p>
            <a:pPr lvl="1">
              <a:lnSpc>
                <a:spcPct val="110000"/>
              </a:lnSpc>
            </a:pPr>
            <a:r>
              <a:rPr lang="en-US" altLang="ko-KR" dirty="0" smtClean="0">
                <a:solidFill>
                  <a:srgbClr val="002060"/>
                </a:solidFill>
                <a:ea typeface="맑은 고딕" pitchFamily="50" charset="-127"/>
                <a:cs typeface="Times New Roman" pitchFamily="18" charset="0"/>
              </a:rPr>
              <a:t>For </a:t>
            </a:r>
            <a:r>
              <a:rPr lang="en-US" altLang="ko-KR" dirty="0" smtClean="0">
                <a:solidFill>
                  <a:srgbClr val="002060"/>
                </a:solidFill>
                <a:ea typeface="맑은 고딕" pitchFamily="50" charset="-127"/>
                <a:cs typeface="Times New Roman" pitchFamily="18" charset="0"/>
              </a:rPr>
              <a:t>6-gap RPCs (</a:t>
            </a:r>
            <a:r>
              <a:rPr lang="en-US" altLang="ko-KR" dirty="0" err="1" smtClean="0">
                <a:solidFill>
                  <a:srgbClr val="002060"/>
                </a:solidFill>
                <a:ea typeface="맑은 고딕" pitchFamily="50" charset="-127"/>
                <a:cs typeface="Times New Roman" pitchFamily="18" charset="0"/>
              </a:rPr>
              <a:t>Thr</a:t>
            </a:r>
            <a:r>
              <a:rPr lang="en-US" altLang="ko-KR" dirty="0" smtClean="0">
                <a:solidFill>
                  <a:srgbClr val="002060"/>
                </a:solidFill>
                <a:ea typeface="맑은 고딕" pitchFamily="50" charset="-127"/>
                <a:cs typeface="Times New Roman" pitchFamily="18" charset="0"/>
              </a:rPr>
              <a:t>. </a:t>
            </a:r>
            <a:r>
              <a:rPr lang="en-US" altLang="ko-KR" dirty="0" smtClean="0">
                <a:solidFill>
                  <a:srgbClr val="002060"/>
                </a:solidFill>
                <a:ea typeface="맑은 고딕" pitchFamily="50" charset="-127"/>
                <a:cs typeface="Times New Roman" pitchFamily="18" charset="0"/>
              </a:rPr>
              <a:t>~100 </a:t>
            </a:r>
            <a:r>
              <a:rPr lang="en-US" altLang="ko-KR" dirty="0" smtClean="0">
                <a:solidFill>
                  <a:srgbClr val="002060"/>
                </a:solidFill>
                <a:ea typeface="맑은 고딕" pitchFamily="50" charset="-127"/>
                <a:cs typeface="Times New Roman" pitchFamily="18" charset="0"/>
              </a:rPr>
              <a:t>fC), </a:t>
            </a:r>
            <a:r>
              <a:rPr lang="en-US" altLang="ko-KR" dirty="0" smtClean="0">
                <a:solidFill>
                  <a:srgbClr val="002060"/>
                </a:solidFill>
                <a:ea typeface="맑은 고딕" pitchFamily="50" charset="-127"/>
                <a:cs typeface="Times New Roman" pitchFamily="18" charset="0"/>
              </a:rPr>
              <a:t>mean </a:t>
            </a:r>
            <a:r>
              <a:rPr lang="en-US" altLang="ko-KR" i="1" dirty="0" err="1" smtClean="0">
                <a:solidFill>
                  <a:srgbClr val="002060"/>
                </a:solidFill>
                <a:ea typeface="맑은 고딕" pitchFamily="50" charset="-127"/>
                <a:cs typeface="Times New Roman" pitchFamily="18" charset="0"/>
              </a:rPr>
              <a:t>q</a:t>
            </a:r>
            <a:r>
              <a:rPr lang="en-US" altLang="ko-KR" baseline="-25000" dirty="0" err="1" smtClean="0">
                <a:solidFill>
                  <a:srgbClr val="002060"/>
                </a:solidFill>
                <a:ea typeface="맑은 고딕" pitchFamily="50" charset="-127"/>
                <a:cs typeface="Times New Roman" pitchFamily="18" charset="0"/>
              </a:rPr>
              <a:t>e</a:t>
            </a:r>
            <a:r>
              <a:rPr lang="en-US" altLang="ko-KR" dirty="0" smtClean="0">
                <a:solidFill>
                  <a:srgbClr val="002060"/>
                </a:solidFill>
                <a:ea typeface="맑은 고딕" pitchFamily="50" charset="-127"/>
                <a:cs typeface="Times New Roman" pitchFamily="18" charset="0"/>
              </a:rPr>
              <a:t> ~0.9 </a:t>
            </a:r>
            <a:r>
              <a:rPr lang="en-US" altLang="ko-KR" dirty="0" smtClean="0">
                <a:solidFill>
                  <a:srgbClr val="002060"/>
                </a:solidFill>
                <a:ea typeface="맑은 고딕" pitchFamily="50" charset="-127"/>
                <a:cs typeface="Times New Roman" pitchFamily="18" charset="0"/>
              </a:rPr>
              <a:t>pC </a:t>
            </a:r>
            <a:r>
              <a:rPr lang="en-US" altLang="ko-KR" dirty="0" smtClean="0">
                <a:solidFill>
                  <a:srgbClr val="002060"/>
                </a:solidFill>
                <a:ea typeface="맑은 고딕" pitchFamily="50" charset="-127"/>
                <a:cs typeface="Times New Roman" pitchFamily="18" charset="0"/>
              </a:rPr>
              <a:t>    </a:t>
            </a:r>
          </a:p>
          <a:p>
            <a:pPr eaLnBrk="0" hangingPunct="0">
              <a:lnSpc>
                <a:spcPct val="110000"/>
              </a:lnSpc>
            </a:pPr>
            <a:r>
              <a:rPr lang="en-US" altLang="ko-KR" dirty="0" smtClean="0">
                <a:solidFill>
                  <a:srgbClr val="002060"/>
                </a:solidFill>
                <a:ea typeface="맑은 고딕" pitchFamily="50" charset="-127"/>
                <a:cs typeface="Times New Roman" pitchFamily="18" charset="0"/>
              </a:rPr>
              <a:t>Size </a:t>
            </a:r>
            <a:r>
              <a:rPr lang="en-US" altLang="ko-KR" dirty="0" smtClean="0">
                <a:solidFill>
                  <a:srgbClr val="002060"/>
                </a:solidFill>
                <a:ea typeface="맑은 고딕" pitchFamily="50" charset="-127"/>
                <a:cs typeface="Times New Roman" pitchFamily="18" charset="0"/>
              </a:rPr>
              <a:t>of efficiency plateaus </a:t>
            </a:r>
            <a:r>
              <a:rPr lang="en-US" altLang="ko-KR" dirty="0" smtClean="0">
                <a:solidFill>
                  <a:srgbClr val="002060"/>
                </a:solidFill>
                <a:ea typeface="맑은 고딕"/>
                <a:cs typeface="Times New Roman" pitchFamily="18" charset="0"/>
              </a:rPr>
              <a:t>≥ </a:t>
            </a:r>
            <a:r>
              <a:rPr lang="en-US" altLang="ko-KR" dirty="0" smtClean="0">
                <a:solidFill>
                  <a:srgbClr val="002060"/>
                </a:solidFill>
                <a:ea typeface="맑은 고딕" pitchFamily="50" charset="-127"/>
                <a:cs typeface="Times New Roman" pitchFamily="18" charset="0"/>
              </a:rPr>
              <a:t>600 V for both 4- &amp; 6-gap </a:t>
            </a:r>
            <a:r>
              <a:rPr lang="en-US" altLang="ko-KR" dirty="0" smtClean="0">
                <a:solidFill>
                  <a:srgbClr val="002060"/>
                </a:solidFill>
                <a:ea typeface="맑은 고딕" pitchFamily="50" charset="-127"/>
                <a:cs typeface="Times New Roman" pitchFamily="18" charset="0"/>
              </a:rPr>
              <a:t>RPCs</a:t>
            </a:r>
          </a:p>
          <a:p>
            <a:pPr eaLnBrk="0" hangingPunct="0">
              <a:lnSpc>
                <a:spcPct val="110000"/>
              </a:lnSpc>
            </a:pPr>
            <a:r>
              <a:rPr lang="en-US" altLang="ko-KR" dirty="0" smtClean="0">
                <a:solidFill>
                  <a:srgbClr val="002060"/>
                </a:solidFill>
                <a:ea typeface=""/>
              </a:rPr>
              <a:t>Technical </a:t>
            </a:r>
            <a:r>
              <a:rPr lang="en-US" altLang="ko-KR" dirty="0" smtClean="0">
                <a:solidFill>
                  <a:srgbClr val="002060"/>
                </a:solidFill>
                <a:ea typeface=""/>
              </a:rPr>
              <a:t>issue: 6-gap structure seems to be marginal </a:t>
            </a:r>
            <a:r>
              <a:rPr lang="en-US" altLang="ko-KR" dirty="0" smtClean="0">
                <a:solidFill>
                  <a:srgbClr val="002060"/>
                </a:solidFill>
                <a:ea typeface=""/>
              </a:rPr>
              <a:t>to manufacture </a:t>
            </a:r>
            <a:r>
              <a:rPr lang="en-US" altLang="ko-KR" dirty="0" smtClean="0">
                <a:solidFill>
                  <a:srgbClr val="002060"/>
                </a:solidFill>
                <a:ea typeface=""/>
              </a:rPr>
              <a:t>real size panel–type detectors.  </a:t>
            </a:r>
            <a:endParaRPr lang="en-US" altLang="ko-KR" dirty="0" smtClean="0">
              <a:solidFill>
                <a:srgbClr val="002060"/>
              </a:solidFill>
              <a:ea typeface=""/>
            </a:endParaRPr>
          </a:p>
          <a:p>
            <a:pPr marL="749808" lvl="1" indent="-457200" defTabSz="1443038">
              <a:lnSpc>
                <a:spcPct val="110000"/>
              </a:lnSpc>
              <a:defRPr/>
            </a:pPr>
            <a:r>
              <a:rPr lang="en-US" altLang="ko-KR" dirty="0" smtClean="0">
                <a:solidFill>
                  <a:srgbClr val="002060"/>
                </a:solidFill>
                <a:ea typeface=""/>
              </a:rPr>
              <a:t>Low </a:t>
            </a:r>
            <a:r>
              <a:rPr lang="en-US" altLang="ko-KR" dirty="0" smtClean="0">
                <a:solidFill>
                  <a:srgbClr val="002060"/>
                </a:solidFill>
                <a:ea typeface=""/>
              </a:rPr>
              <a:t>stiffness of HPL → Technical difficulty in manufacturing </a:t>
            </a:r>
            <a:r>
              <a:rPr lang="en-US" altLang="ko-KR" dirty="0" smtClean="0">
                <a:solidFill>
                  <a:srgbClr val="002060"/>
                </a:solidFill>
                <a:ea typeface=""/>
              </a:rPr>
              <a:t>gaps</a:t>
            </a:r>
          </a:p>
          <a:p>
            <a:pPr marL="749808" lvl="1" indent="-457200" defTabSz="1443038">
              <a:lnSpc>
                <a:spcPct val="110000"/>
              </a:lnSpc>
              <a:defRPr/>
            </a:pPr>
            <a:r>
              <a:rPr lang="en-US" altLang="ko-KR" dirty="0" smtClean="0">
                <a:solidFill>
                  <a:srgbClr val="002060"/>
                </a:solidFill>
                <a:ea typeface=""/>
              </a:rPr>
              <a:t>Adding water vapor deforms the thin HPLs (1.0 mm) → lost the gap uniformity</a:t>
            </a:r>
          </a:p>
          <a:p>
            <a:pPr defTabSz="1443038" eaLnBrk="0" hangingPunct="0">
              <a:lnSpc>
                <a:spcPct val="110000"/>
              </a:lnSpc>
              <a:defRPr/>
            </a:pPr>
            <a:r>
              <a:rPr lang="en-SG" altLang="ko-KR" dirty="0" smtClean="0">
                <a:solidFill>
                  <a:srgbClr val="002060"/>
                </a:solidFill>
                <a:ea typeface="맑은 고딕" pitchFamily="50" charset="-127"/>
                <a:cs typeface="Times New Roman" pitchFamily="18" charset="0"/>
              </a:rPr>
              <a:t>Aging issue: Small pulses will be really conductive to reduce radiation-induced aging at high rate environments</a:t>
            </a:r>
            <a:endParaRPr lang="en-US" altLang="ko-KR" dirty="0" smtClean="0">
              <a:solidFill>
                <a:srgbClr val="002060"/>
              </a:solidFill>
              <a:ea typeface="맑은 고딕" pitchFamily="50" charset="-127"/>
              <a:cs typeface="Times New Roman" pitchFamily="18" charset="0"/>
            </a:endParaRPr>
          </a:p>
          <a:p>
            <a:pPr marL="749808" lvl="1" indent="-457200" defTabSz="1443038">
              <a:lnSpc>
                <a:spcPct val="110000"/>
              </a:lnSpc>
              <a:defRPr/>
            </a:pPr>
            <a:endParaRPr lang="en-US" altLang="ko-KR" dirty="0" smtClean="0">
              <a:solidFill>
                <a:srgbClr val="002060"/>
              </a:solidFill>
              <a:ea typeface=""/>
            </a:endParaRPr>
          </a:p>
        </p:txBody>
      </p:sp>
      <p:sp>
        <p:nvSpPr>
          <p:cNvPr id="4" name="Rectangle 3"/>
          <p:cNvSpPr/>
          <p:nvPr/>
        </p:nvSpPr>
        <p:spPr>
          <a:xfrm>
            <a:off x="7117369" y="6381690"/>
            <a:ext cx="1874231" cy="400110"/>
          </a:xfrm>
          <a:prstGeom prst="rect">
            <a:avLst/>
          </a:prstGeom>
          <a:solidFill>
            <a:schemeClr val="accent3">
              <a:lumMod val="20000"/>
              <a:lumOff val="80000"/>
            </a:schemeClr>
          </a:solidFill>
        </p:spPr>
        <p:txBody>
          <a:bodyPr wrap="none">
            <a:spAutoFit/>
          </a:bodyPr>
          <a:lstStyle/>
          <a:p>
            <a:r>
              <a:rPr lang="en-SG" sz="2000" dirty="0" smtClean="0">
                <a:solidFill>
                  <a:srgbClr val="00B050"/>
                </a:solidFill>
              </a:rPr>
              <a:t>LEE, </a:t>
            </a:r>
            <a:r>
              <a:rPr lang="en-SG" sz="2000" dirty="0" err="1" smtClean="0">
                <a:solidFill>
                  <a:srgbClr val="00B050"/>
                </a:solidFill>
              </a:rPr>
              <a:t>Kyong</a:t>
            </a:r>
            <a:r>
              <a:rPr lang="en-SG" sz="2000" dirty="0" smtClean="0">
                <a:solidFill>
                  <a:srgbClr val="00B050"/>
                </a:solidFill>
              </a:rPr>
              <a:t> </a:t>
            </a:r>
            <a:r>
              <a:rPr lang="en-SG" sz="2000" dirty="0" err="1" smtClean="0">
                <a:solidFill>
                  <a:srgbClr val="00B050"/>
                </a:solidFill>
              </a:rPr>
              <a:t>Sei</a:t>
            </a:r>
            <a:endParaRPr lang="en-SG" sz="2000" dirty="0">
              <a:solidFill>
                <a:srgbClr val="00B05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57200"/>
            <a:ext cx="9108000" cy="707886"/>
          </a:xfrm>
        </p:spPr>
        <p:txBody>
          <a:bodyPr/>
          <a:lstStyle/>
          <a:p>
            <a:r>
              <a:rPr lang="en-SG" sz="4000" dirty="0" smtClean="0"/>
              <a:t>Construction </a:t>
            </a:r>
            <a:r>
              <a:rPr lang="en-SG" sz="4000" dirty="0" smtClean="0"/>
              <a:t>of RPCS for CMS upgrade</a:t>
            </a:r>
            <a:endParaRPr lang="en-SG" sz="4000" dirty="0"/>
          </a:p>
        </p:txBody>
      </p:sp>
      <p:sp>
        <p:nvSpPr>
          <p:cNvPr id="4" name="Content Placeholder 4"/>
          <p:cNvSpPr txBox="1">
            <a:spLocks/>
          </p:cNvSpPr>
          <p:nvPr/>
        </p:nvSpPr>
        <p:spPr>
          <a:xfrm>
            <a:off x="214283" y="1276329"/>
            <a:ext cx="8715436" cy="1928809"/>
          </a:xfrm>
          <a:prstGeom prst="rect">
            <a:avLst/>
          </a:prstGeom>
        </p:spPr>
        <p:txBody>
          <a:bodyPr>
            <a:noAutofit/>
          </a:bodyPr>
          <a:lstStyle/>
          <a:p>
            <a:pPr marL="342900" indent="-342900" algn="just" fontAlgn="auto">
              <a:spcBef>
                <a:spcPct val="20000"/>
              </a:spcBef>
              <a:spcAft>
                <a:spcPts val="0"/>
              </a:spcAft>
              <a:buFont typeface="Wingdings" pitchFamily="2" charset="2"/>
              <a:buChar char="Ø"/>
              <a:defRPr/>
            </a:pPr>
            <a:r>
              <a:rPr lang="en-US" sz="2000" i="0" kern="0" dirty="0">
                <a:solidFill>
                  <a:srgbClr val="0000FF"/>
                </a:solidFill>
                <a:cs typeface="Times New Roman" pitchFamily="18" charset="0"/>
              </a:rPr>
              <a:t>Production on three different </a:t>
            </a:r>
            <a:r>
              <a:rPr lang="en-US" sz="2000" i="0" kern="0" dirty="0" smtClean="0">
                <a:solidFill>
                  <a:srgbClr val="0000FF"/>
                </a:solidFill>
                <a:cs typeface="Times New Roman" pitchFamily="18" charset="0"/>
              </a:rPr>
              <a:t>sites : CERN</a:t>
            </a:r>
            <a:r>
              <a:rPr lang="en-US" sz="2000" i="0" kern="0" dirty="0">
                <a:solidFill>
                  <a:srgbClr val="0000FF"/>
                </a:solidFill>
                <a:cs typeface="Times New Roman" pitchFamily="18" charset="0"/>
              </a:rPr>
              <a:t>, </a:t>
            </a:r>
            <a:r>
              <a:rPr lang="en-US" sz="2000" i="0" kern="0" dirty="0" smtClean="0">
                <a:solidFill>
                  <a:srgbClr val="0000FF"/>
                </a:solidFill>
                <a:cs typeface="Times New Roman" pitchFamily="18" charset="0"/>
              </a:rPr>
              <a:t>GHENT</a:t>
            </a:r>
            <a:r>
              <a:rPr lang="en-US" sz="2000" i="0" kern="0" dirty="0">
                <a:solidFill>
                  <a:srgbClr val="0000FF"/>
                </a:solidFill>
                <a:cs typeface="Times New Roman" pitchFamily="18" charset="0"/>
              </a:rPr>
              <a:t>, </a:t>
            </a:r>
            <a:r>
              <a:rPr lang="en-US" sz="2000" i="0" kern="0" dirty="0" smtClean="0">
                <a:solidFill>
                  <a:srgbClr val="0000FF"/>
                </a:solidFill>
                <a:cs typeface="Times New Roman" pitchFamily="18" charset="0"/>
              </a:rPr>
              <a:t>BARC </a:t>
            </a:r>
            <a:r>
              <a:rPr lang="en-US" sz="2000" i="0" kern="0" dirty="0">
                <a:solidFill>
                  <a:srgbClr val="0000FF"/>
                </a:solidFill>
                <a:cs typeface="Times New Roman" pitchFamily="18" charset="0"/>
              </a:rPr>
              <a:t>(</a:t>
            </a:r>
            <a:r>
              <a:rPr lang="en-US" sz="2000" i="0" kern="0" dirty="0" smtClean="0">
                <a:solidFill>
                  <a:srgbClr val="0000FF"/>
                </a:solidFill>
                <a:cs typeface="Times New Roman" pitchFamily="18" charset="0"/>
              </a:rPr>
              <a:t>50/50/50)</a:t>
            </a:r>
            <a:endParaRPr lang="en-US" sz="2000" kern="0" dirty="0" smtClean="0">
              <a:solidFill>
                <a:srgbClr val="0000FF"/>
              </a:solidFill>
              <a:cs typeface="Times New Roman" pitchFamily="18" charset="0"/>
            </a:endParaRPr>
          </a:p>
          <a:p>
            <a:pPr marL="342900" indent="-342900" algn="just" fontAlgn="auto">
              <a:spcBef>
                <a:spcPct val="20000"/>
              </a:spcBef>
              <a:spcAft>
                <a:spcPts val="0"/>
              </a:spcAft>
              <a:buFont typeface="Wingdings" pitchFamily="2" charset="2"/>
              <a:buChar char="Ø"/>
              <a:defRPr/>
            </a:pPr>
            <a:r>
              <a:rPr lang="en-US" sz="2000" i="0" kern="0" dirty="0" smtClean="0">
                <a:solidFill>
                  <a:srgbClr val="FF0000"/>
                </a:solidFill>
                <a:cs typeface="Times New Roman" pitchFamily="18" charset="0"/>
              </a:rPr>
              <a:t>CERN site (904) </a:t>
            </a:r>
            <a:r>
              <a:rPr lang="en-US" sz="2000" i="0" kern="0" dirty="0">
                <a:solidFill>
                  <a:srgbClr val="FF0000"/>
                </a:solidFill>
                <a:cs typeface="Times New Roman" pitchFamily="18" charset="0"/>
              </a:rPr>
              <a:t>will </a:t>
            </a:r>
            <a:r>
              <a:rPr lang="en-US" sz="2000" i="0" kern="0" dirty="0" smtClean="0">
                <a:solidFill>
                  <a:srgbClr val="FF0000"/>
                </a:solidFill>
                <a:cs typeface="Times New Roman" pitchFamily="18" charset="0"/>
              </a:rPr>
              <a:t>coordinate logistic &amp; setting </a:t>
            </a:r>
            <a:r>
              <a:rPr lang="en-US" sz="2000" i="0" kern="0" dirty="0">
                <a:solidFill>
                  <a:srgbClr val="FF0000"/>
                </a:solidFill>
                <a:cs typeface="Times New Roman" pitchFamily="18" charset="0"/>
              </a:rPr>
              <a:t>up  </a:t>
            </a:r>
            <a:r>
              <a:rPr lang="en-US" sz="2000" i="0" kern="0" dirty="0" smtClean="0">
                <a:solidFill>
                  <a:srgbClr val="FF0000"/>
                </a:solidFill>
                <a:cs typeface="Times New Roman" pitchFamily="18" charset="0"/>
              </a:rPr>
              <a:t>protocols  </a:t>
            </a:r>
            <a:r>
              <a:rPr lang="en-US" sz="2000" i="0" kern="0" dirty="0">
                <a:solidFill>
                  <a:srgbClr val="FF0000"/>
                </a:solidFill>
                <a:cs typeface="Times New Roman" pitchFamily="18" charset="0"/>
              </a:rPr>
              <a:t>for  </a:t>
            </a:r>
            <a:r>
              <a:rPr lang="en-US" sz="2000" i="0" kern="0" dirty="0" smtClean="0">
                <a:solidFill>
                  <a:srgbClr val="FF0000"/>
                </a:solidFill>
                <a:cs typeface="Times New Roman" pitchFamily="18" charset="0"/>
              </a:rPr>
              <a:t>QA/QC</a:t>
            </a:r>
            <a:endParaRPr lang="en-US" sz="2000" i="0" kern="0" dirty="0" smtClean="0">
              <a:solidFill>
                <a:srgbClr val="FF0000"/>
              </a:solidFill>
              <a:cs typeface="Times New Roman" pitchFamily="18" charset="0"/>
            </a:endParaRPr>
          </a:p>
          <a:p>
            <a:pPr marL="342900" indent="-342900" algn="just" fontAlgn="auto">
              <a:spcBef>
                <a:spcPct val="20000"/>
              </a:spcBef>
              <a:spcAft>
                <a:spcPts val="0"/>
              </a:spcAft>
              <a:buFont typeface="Wingdings" pitchFamily="2" charset="2"/>
              <a:buChar char="Ø"/>
              <a:defRPr/>
            </a:pPr>
            <a:r>
              <a:rPr lang="en-US" sz="2000" dirty="0" smtClean="0">
                <a:solidFill>
                  <a:srgbClr val="0000FF"/>
                </a:solidFill>
                <a:cs typeface="Times New Roman" pitchFamily="18" charset="0"/>
              </a:rPr>
              <a:t>Common technical specification and protocols for production and QC discussed and agreed among the three sites </a:t>
            </a:r>
          </a:p>
          <a:p>
            <a:pPr marL="342900" indent="-342900" algn="just" fontAlgn="auto">
              <a:spcBef>
                <a:spcPct val="20000"/>
              </a:spcBef>
              <a:spcAft>
                <a:spcPts val="0"/>
              </a:spcAft>
              <a:buFont typeface="Wingdings" pitchFamily="2" charset="2"/>
              <a:buChar char="Ø"/>
              <a:defRPr/>
            </a:pPr>
            <a:r>
              <a:rPr lang="en-US" sz="2000" dirty="0" smtClean="0">
                <a:solidFill>
                  <a:srgbClr val="0000FF"/>
                </a:solidFill>
                <a:cs typeface="Times New Roman" pitchFamily="18" charset="0"/>
              </a:rPr>
              <a:t>Detailed DB for production and test in preparation</a:t>
            </a:r>
          </a:p>
          <a:p>
            <a:pPr marL="342900" indent="-342900" algn="just" fontAlgn="auto">
              <a:spcBef>
                <a:spcPct val="20000"/>
              </a:spcBef>
              <a:spcAft>
                <a:spcPts val="0"/>
              </a:spcAft>
              <a:buFont typeface="Arial"/>
              <a:buChar char="•"/>
              <a:defRPr/>
            </a:pPr>
            <a:endParaRPr lang="en-US" sz="2000" i="0" kern="0" dirty="0">
              <a:solidFill>
                <a:srgbClr val="0000FF"/>
              </a:solidFill>
              <a:cs typeface="Times New Roman" pitchFamily="18" charset="0"/>
            </a:endParaRPr>
          </a:p>
        </p:txBody>
      </p:sp>
      <p:pic>
        <p:nvPicPr>
          <p:cNvPr id="6" name="Content Placeholder 5" descr="904 010.JPG"/>
          <p:cNvPicPr>
            <a:picLocks noChangeAspect="1"/>
          </p:cNvPicPr>
          <p:nvPr/>
        </p:nvPicPr>
        <p:blipFill>
          <a:blip r:embed="rId2" cstate="print"/>
          <a:srcRect/>
          <a:stretch>
            <a:fillRect/>
          </a:stretch>
        </p:blipFill>
        <p:spPr bwMode="auto">
          <a:xfrm>
            <a:off x="71406" y="4616681"/>
            <a:ext cx="2785890" cy="2088919"/>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l="30379" t="38117" r="51732" b="42352"/>
          <a:stretch>
            <a:fillRect/>
          </a:stretch>
        </p:blipFill>
        <p:spPr bwMode="auto">
          <a:xfrm>
            <a:off x="5664558" y="4599572"/>
            <a:ext cx="3429024" cy="2106028"/>
          </a:xfrm>
          <a:prstGeom prst="rect">
            <a:avLst/>
          </a:prstGeom>
          <a:noFill/>
          <a:ln w="9525">
            <a:noFill/>
            <a:miter lim="800000"/>
            <a:headEnd/>
            <a:tailEnd/>
          </a:ln>
        </p:spPr>
      </p:pic>
      <p:sp>
        <p:nvSpPr>
          <p:cNvPr id="8" name="CasellaDiTesto 9"/>
          <p:cNvSpPr txBox="1">
            <a:spLocks noChangeArrowheads="1"/>
          </p:cNvSpPr>
          <p:nvPr/>
        </p:nvSpPr>
        <p:spPr bwMode="auto">
          <a:xfrm>
            <a:off x="7858148" y="4162350"/>
            <a:ext cx="1214437" cy="400110"/>
          </a:xfrm>
          <a:prstGeom prst="rect">
            <a:avLst/>
          </a:prstGeom>
          <a:noFill/>
          <a:ln w="9525">
            <a:noFill/>
            <a:miter lim="800000"/>
            <a:headEnd/>
            <a:tailEnd/>
          </a:ln>
        </p:spPr>
        <p:txBody>
          <a:bodyPr>
            <a:spAutoFit/>
          </a:bodyPr>
          <a:lstStyle/>
          <a:p>
            <a:pPr algn="r"/>
            <a:r>
              <a:rPr lang="en-US" sz="2000" b="1" i="0" dirty="0" smtClean="0">
                <a:solidFill>
                  <a:srgbClr val="800000"/>
                </a:solidFill>
                <a:cs typeface="Times New Roman" pitchFamily="18" charset="0"/>
              </a:rPr>
              <a:t>GHENT </a:t>
            </a:r>
            <a:endParaRPr lang="en-US" sz="2000" b="1" i="0" dirty="0">
              <a:solidFill>
                <a:srgbClr val="800000"/>
              </a:solidFill>
              <a:cs typeface="Times New Roman" pitchFamily="18" charset="0"/>
            </a:endParaRPr>
          </a:p>
        </p:txBody>
      </p:sp>
      <p:sp>
        <p:nvSpPr>
          <p:cNvPr id="9" name="CasellaDiTesto 7"/>
          <p:cNvSpPr txBox="1">
            <a:spLocks noChangeArrowheads="1"/>
          </p:cNvSpPr>
          <p:nvPr/>
        </p:nvSpPr>
        <p:spPr bwMode="auto">
          <a:xfrm>
            <a:off x="3500430" y="2990824"/>
            <a:ext cx="1500187" cy="400050"/>
          </a:xfrm>
          <a:prstGeom prst="rect">
            <a:avLst/>
          </a:prstGeom>
          <a:noFill/>
          <a:ln w="9525">
            <a:noFill/>
            <a:miter lim="800000"/>
            <a:headEnd/>
            <a:tailEnd/>
          </a:ln>
        </p:spPr>
        <p:txBody>
          <a:bodyPr>
            <a:spAutoFit/>
          </a:bodyPr>
          <a:lstStyle/>
          <a:p>
            <a:pPr algn="ctr"/>
            <a:r>
              <a:rPr lang="en-US" sz="2000" b="1" i="0" dirty="0" smtClean="0">
                <a:solidFill>
                  <a:srgbClr val="800000"/>
                </a:solidFill>
                <a:cs typeface="Times New Roman" pitchFamily="18" charset="0"/>
              </a:rPr>
              <a:t>BARC  </a:t>
            </a:r>
            <a:endParaRPr lang="en-US" sz="2000" b="1" i="0" dirty="0">
              <a:solidFill>
                <a:srgbClr val="800000"/>
              </a:solidFill>
              <a:cs typeface="Times New Roman" pitchFamily="18" charset="0"/>
            </a:endParaRPr>
          </a:p>
        </p:txBody>
      </p:sp>
      <p:sp>
        <p:nvSpPr>
          <p:cNvPr id="10" name="CasellaDiTesto 7"/>
          <p:cNvSpPr txBox="1">
            <a:spLocks noChangeArrowheads="1"/>
          </p:cNvSpPr>
          <p:nvPr/>
        </p:nvSpPr>
        <p:spPr bwMode="auto">
          <a:xfrm>
            <a:off x="71417" y="4233848"/>
            <a:ext cx="1500187" cy="400050"/>
          </a:xfrm>
          <a:prstGeom prst="rect">
            <a:avLst/>
          </a:prstGeom>
          <a:noFill/>
          <a:ln w="9525">
            <a:noFill/>
            <a:miter lim="800000"/>
            <a:headEnd/>
            <a:tailEnd/>
          </a:ln>
        </p:spPr>
        <p:txBody>
          <a:bodyPr>
            <a:spAutoFit/>
          </a:bodyPr>
          <a:lstStyle/>
          <a:p>
            <a:r>
              <a:rPr lang="en-US" sz="2000" b="1" i="0" dirty="0">
                <a:solidFill>
                  <a:srgbClr val="800000"/>
                </a:solidFill>
                <a:cs typeface="Times New Roman" pitchFamily="18" charset="0"/>
              </a:rPr>
              <a:t>CERN 904 </a:t>
            </a:r>
          </a:p>
        </p:txBody>
      </p:sp>
      <p:pic>
        <p:nvPicPr>
          <p:cNvPr id="11" name="Picture 10" descr="Picture_019.jpg"/>
          <p:cNvPicPr>
            <a:picLocks noChangeAspect="1"/>
          </p:cNvPicPr>
          <p:nvPr/>
        </p:nvPicPr>
        <p:blipFill>
          <a:blip r:embed="rId4" cstate="print"/>
          <a:stretch>
            <a:fillRect/>
          </a:stretch>
        </p:blipFill>
        <p:spPr>
          <a:xfrm>
            <a:off x="4286248" y="3348014"/>
            <a:ext cx="1619261" cy="1214446"/>
          </a:xfrm>
          <a:prstGeom prst="rect">
            <a:avLst/>
          </a:prstGeom>
        </p:spPr>
      </p:pic>
      <p:pic>
        <p:nvPicPr>
          <p:cNvPr id="12" name="Picture 11" descr="Picture_018.jpg"/>
          <p:cNvPicPr>
            <a:picLocks noChangeAspect="1"/>
          </p:cNvPicPr>
          <p:nvPr/>
        </p:nvPicPr>
        <p:blipFill>
          <a:blip r:embed="rId5" cstate="print"/>
          <a:stretch>
            <a:fillRect/>
          </a:stretch>
        </p:blipFill>
        <p:spPr>
          <a:xfrm>
            <a:off x="2595548" y="3348014"/>
            <a:ext cx="1619262" cy="1214446"/>
          </a:xfrm>
          <a:prstGeom prst="rect">
            <a:avLst/>
          </a:prstGeom>
        </p:spPr>
      </p:pic>
      <p:pic>
        <p:nvPicPr>
          <p:cNvPr id="13" name="Picture 12" descr="Picture_016.jpg"/>
          <p:cNvPicPr>
            <a:picLocks noChangeAspect="1"/>
          </p:cNvPicPr>
          <p:nvPr/>
        </p:nvPicPr>
        <p:blipFill>
          <a:blip r:embed="rId6" cstate="print"/>
          <a:stretch>
            <a:fillRect/>
          </a:stretch>
        </p:blipFill>
        <p:spPr>
          <a:xfrm>
            <a:off x="2882898" y="4621916"/>
            <a:ext cx="2772000" cy="2079000"/>
          </a:xfrm>
          <a:prstGeom prst="rect">
            <a:avLst/>
          </a:prstGeom>
        </p:spPr>
      </p:pic>
      <p:sp>
        <p:nvSpPr>
          <p:cNvPr id="14" name="Rectangle 13"/>
          <p:cNvSpPr/>
          <p:nvPr/>
        </p:nvSpPr>
        <p:spPr>
          <a:xfrm>
            <a:off x="7320758" y="3348335"/>
            <a:ext cx="1670842" cy="461665"/>
          </a:xfrm>
          <a:prstGeom prst="rect">
            <a:avLst/>
          </a:prstGeom>
          <a:solidFill>
            <a:schemeClr val="accent3">
              <a:lumMod val="20000"/>
              <a:lumOff val="80000"/>
            </a:schemeClr>
          </a:solidFill>
        </p:spPr>
        <p:txBody>
          <a:bodyPr wrap="none">
            <a:spAutoFit/>
          </a:bodyPr>
          <a:lstStyle/>
          <a:p>
            <a:r>
              <a:rPr lang="en-SG" sz="2400" dirty="0" smtClean="0">
                <a:solidFill>
                  <a:srgbClr val="00B050"/>
                </a:solidFill>
              </a:rPr>
              <a:t>PANT, </a:t>
            </a:r>
            <a:r>
              <a:rPr lang="en-SG" sz="2400" dirty="0" err="1" smtClean="0">
                <a:solidFill>
                  <a:srgbClr val="00B050"/>
                </a:solidFill>
              </a:rPr>
              <a:t>Lalit</a:t>
            </a:r>
            <a:endParaRPr lang="en-SG" sz="2400" dirty="0">
              <a:solidFill>
                <a:srgbClr val="00B05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57200"/>
            <a:ext cx="9108000" cy="523220"/>
          </a:xfrm>
        </p:spPr>
        <p:txBody>
          <a:bodyPr/>
          <a:lstStyle/>
          <a:p>
            <a:r>
              <a:rPr lang="en-SG" sz="2800" dirty="0" smtClean="0"/>
              <a:t>Performance of timing-RPCs using relativistic heavy ions</a:t>
            </a:r>
            <a:endParaRPr lang="en-SG" sz="2800" dirty="0"/>
          </a:p>
        </p:txBody>
      </p:sp>
      <p:pic>
        <p:nvPicPr>
          <p:cNvPr id="210946" name="Picture 2"/>
          <p:cNvPicPr>
            <a:picLocks noChangeAspect="1" noChangeArrowheads="1"/>
          </p:cNvPicPr>
          <p:nvPr/>
        </p:nvPicPr>
        <p:blipFill>
          <a:blip r:embed="rId2" cstate="print"/>
          <a:srcRect l="4322" t="3930"/>
          <a:stretch>
            <a:fillRect/>
          </a:stretch>
        </p:blipFill>
        <p:spPr bwMode="auto">
          <a:xfrm>
            <a:off x="304800" y="1238400"/>
            <a:ext cx="4916906" cy="5010000"/>
          </a:xfrm>
          <a:prstGeom prst="rect">
            <a:avLst/>
          </a:prstGeom>
          <a:noFill/>
          <a:ln w="9525">
            <a:noFill/>
            <a:miter lim="800000"/>
            <a:headEnd/>
            <a:tailEnd/>
          </a:ln>
        </p:spPr>
      </p:pic>
      <p:sp>
        <p:nvSpPr>
          <p:cNvPr id="4" name="Rectangle 3"/>
          <p:cNvSpPr/>
          <p:nvPr/>
        </p:nvSpPr>
        <p:spPr>
          <a:xfrm>
            <a:off x="5486400" y="1066800"/>
            <a:ext cx="3420000" cy="457200"/>
          </a:xfrm>
          <a:prstGeom prst="rect">
            <a:avLst/>
          </a:prstGeom>
          <a:solidFill>
            <a:schemeClr val="accent3">
              <a:lumMod val="20000"/>
              <a:lumOff val="80000"/>
            </a:schemeClr>
          </a:solidFill>
        </p:spPr>
        <p:txBody>
          <a:bodyPr anchor="ctr" anchorCtr="1">
            <a:normAutofit/>
          </a:bodyPr>
          <a:lstStyle/>
          <a:p>
            <a:r>
              <a:rPr lang="en-SG" dirty="0" smtClean="0">
                <a:solidFill>
                  <a:srgbClr val="00B050"/>
                </a:solidFill>
              </a:rPr>
              <a:t>PARADELA </a:t>
            </a:r>
            <a:r>
              <a:rPr lang="en-SG" dirty="0" smtClean="0">
                <a:solidFill>
                  <a:srgbClr val="00B050"/>
                </a:solidFill>
              </a:rPr>
              <a:t>DOBARRO, Carlos</a:t>
            </a:r>
            <a:endParaRPr lang="en-SG" dirty="0">
              <a:solidFill>
                <a:srgbClr val="00B050"/>
              </a:solidFill>
            </a:endParaRPr>
          </a:p>
        </p:txBody>
      </p:sp>
      <p:sp>
        <p:nvSpPr>
          <p:cNvPr id="6" name="Text Box 4"/>
          <p:cNvSpPr txBox="1">
            <a:spLocks noChangeArrowheads="1"/>
          </p:cNvSpPr>
          <p:nvPr/>
        </p:nvSpPr>
        <p:spPr bwMode="auto">
          <a:xfrm>
            <a:off x="5410200" y="1676400"/>
            <a:ext cx="3581400" cy="4895850"/>
          </a:xfrm>
          <a:prstGeom prst="rect">
            <a:avLst/>
          </a:prstGeom>
          <a:noFill/>
          <a:ln w="9525">
            <a:noFill/>
            <a:round/>
            <a:headEnd/>
            <a:tailEnd/>
          </a:ln>
        </p:spPr>
        <p:txBody>
          <a:bodyPr lIns="90000" tIns="46800" rIns="90000" bIns="46800">
            <a:normAutofit/>
          </a:bodyPr>
          <a:lstStyle/>
          <a:p>
            <a:pPr marL="339725" indent="-339725">
              <a:spcBef>
                <a:spcPts val="800"/>
              </a:spcBef>
              <a:buFont typeface="Arial" pitchFamily="34" charset="0"/>
              <a:buBlip>
                <a:blip r:embed="rId3"/>
              </a:buBlip>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US" sz="1400" dirty="0">
                <a:solidFill>
                  <a:srgbClr val="FF0000"/>
                </a:solidFill>
                <a:latin typeface="Verdana" pitchFamily="34" charset="0"/>
              </a:rPr>
              <a:t>Two different </a:t>
            </a:r>
            <a:r>
              <a:rPr lang="en-US" sz="1400" dirty="0" smtClean="0">
                <a:solidFill>
                  <a:srgbClr val="FF0000"/>
                </a:solidFill>
                <a:latin typeface="Verdana" pitchFamily="34" charset="0"/>
              </a:rPr>
              <a:t>types </a:t>
            </a:r>
            <a:r>
              <a:rPr lang="en-US" sz="1400" dirty="0">
                <a:solidFill>
                  <a:srgbClr val="FF0000"/>
                </a:solidFill>
                <a:latin typeface="Verdana" pitchFamily="34" charset="0"/>
              </a:rPr>
              <a:t>of </a:t>
            </a:r>
            <a:r>
              <a:rPr lang="en-US" sz="1400" dirty="0" err="1">
                <a:solidFill>
                  <a:srgbClr val="FF0000"/>
                </a:solidFill>
                <a:latin typeface="Verdana" pitchFamily="34" charset="0"/>
              </a:rPr>
              <a:t>tRPCs</a:t>
            </a:r>
            <a:r>
              <a:rPr lang="en-US" sz="1400" dirty="0">
                <a:solidFill>
                  <a:srgbClr val="FF0000"/>
                </a:solidFill>
                <a:latin typeface="Verdana" pitchFamily="34" charset="0"/>
              </a:rPr>
              <a:t> have been tested in beams for studying their time resolution performances</a:t>
            </a:r>
            <a:r>
              <a:rPr lang="en-US" sz="1400" dirty="0" smtClean="0">
                <a:solidFill>
                  <a:srgbClr val="FF0000"/>
                </a:solidFill>
                <a:latin typeface="Verdana" pitchFamily="34" charset="0"/>
              </a:rPr>
              <a:t>.</a:t>
            </a:r>
            <a:endParaRPr lang="en-US" sz="1400" dirty="0">
              <a:solidFill>
                <a:srgbClr val="FF0000"/>
              </a:solidFill>
              <a:latin typeface="Verdana" pitchFamily="34" charset="0"/>
            </a:endParaRPr>
          </a:p>
          <a:p>
            <a:pPr marL="339725" indent="-339725">
              <a:spcBef>
                <a:spcPts val="800"/>
              </a:spcBef>
              <a:buFont typeface="Arial" pitchFamily="34" charset="0"/>
              <a:buBlip>
                <a:blip r:embed="rId3"/>
              </a:buBlip>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US" sz="1400" dirty="0">
                <a:solidFill>
                  <a:srgbClr val="FF0000"/>
                </a:solidFill>
                <a:latin typeface="Verdana" pitchFamily="34" charset="0"/>
              </a:rPr>
              <a:t>Resolutions close to </a:t>
            </a:r>
            <a:r>
              <a:rPr lang="en-US" sz="1400" dirty="0" smtClean="0">
                <a:solidFill>
                  <a:srgbClr val="FF0000"/>
                </a:solidFill>
                <a:latin typeface="Verdana" pitchFamily="34" charset="0"/>
              </a:rPr>
              <a:t>40ps </a:t>
            </a:r>
            <a:r>
              <a:rPr lang="en-US" sz="1400" dirty="0">
                <a:solidFill>
                  <a:srgbClr val="FF0000"/>
                </a:solidFill>
                <a:latin typeface="Verdana" pitchFamily="34" charset="0"/>
              </a:rPr>
              <a:t>have been obtained for reduce ion rates (a few Hz/cm</a:t>
            </a:r>
            <a:r>
              <a:rPr lang="en-US" sz="1400" baseline="30000" dirty="0">
                <a:solidFill>
                  <a:srgbClr val="FF0000"/>
                </a:solidFill>
                <a:latin typeface="Verdana" pitchFamily="34" charset="0"/>
              </a:rPr>
              <a:t>2</a:t>
            </a:r>
            <a:r>
              <a:rPr lang="en-US" sz="1400" dirty="0">
                <a:solidFill>
                  <a:srgbClr val="FF0000"/>
                </a:solidFill>
                <a:latin typeface="Verdana" pitchFamily="34" charset="0"/>
              </a:rPr>
              <a:t>), but they are worse for increasing rates</a:t>
            </a:r>
            <a:r>
              <a:rPr lang="en-US" sz="1400" dirty="0" smtClean="0">
                <a:solidFill>
                  <a:srgbClr val="FF0000"/>
                </a:solidFill>
                <a:latin typeface="Verdana" pitchFamily="34" charset="0"/>
              </a:rPr>
              <a:t>.</a:t>
            </a:r>
            <a:endParaRPr lang="en-US" sz="1400" dirty="0">
              <a:solidFill>
                <a:srgbClr val="FF0000"/>
              </a:solidFill>
              <a:latin typeface="Verdana" pitchFamily="34" charset="0"/>
            </a:endParaRPr>
          </a:p>
          <a:p>
            <a:pPr marL="339725" indent="-339725">
              <a:spcBef>
                <a:spcPts val="800"/>
              </a:spcBef>
              <a:buFont typeface="Arial" pitchFamily="34" charset="0"/>
              <a:buBlip>
                <a:blip r:embed="rId3"/>
              </a:buBlip>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US" sz="1400" dirty="0">
                <a:solidFill>
                  <a:srgbClr val="FF0000"/>
                </a:solidFill>
                <a:latin typeface="Verdana" pitchFamily="34" charset="0"/>
              </a:rPr>
              <a:t>Time resolution also worsens drastically for the high voltage region where streamers are expected (above 100 kV/cm</a:t>
            </a:r>
            <a:r>
              <a:rPr lang="en-US" sz="1400" dirty="0" smtClean="0">
                <a:solidFill>
                  <a:srgbClr val="FF0000"/>
                </a:solidFill>
                <a:latin typeface="Verdana" pitchFamily="34" charset="0"/>
              </a:rPr>
              <a:t>).</a:t>
            </a:r>
            <a:endParaRPr lang="en-US" sz="1400" dirty="0">
              <a:solidFill>
                <a:srgbClr val="FF0000"/>
              </a:solidFill>
              <a:latin typeface="Verdana" pitchFamily="34" charset="0"/>
            </a:endParaRPr>
          </a:p>
          <a:p>
            <a:pPr marL="339725" indent="-339725">
              <a:spcBef>
                <a:spcPts val="800"/>
              </a:spcBef>
              <a:buFont typeface="Arial" pitchFamily="34" charset="0"/>
              <a:buBlip>
                <a:blip r:embed="rId3"/>
              </a:buBlip>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US" sz="1400" dirty="0">
                <a:solidFill>
                  <a:srgbClr val="FF0000"/>
                </a:solidFill>
                <a:latin typeface="Verdana" pitchFamily="34" charset="0"/>
              </a:rPr>
              <a:t>For a HV plateau about 2.9 kV, the single-gap RPC prototype we have tested fulfill the main requirements:  </a:t>
            </a:r>
            <a:r>
              <a:rPr lang="en-US" sz="1400" dirty="0" smtClean="0">
                <a:solidFill>
                  <a:srgbClr val="FF0000"/>
                </a:solidFill>
                <a:latin typeface="Verdana" pitchFamily="34" charset="0"/>
              </a:rPr>
              <a:t>95% </a:t>
            </a:r>
            <a:r>
              <a:rPr lang="en-US" sz="1400" dirty="0">
                <a:solidFill>
                  <a:srgbClr val="FF0000"/>
                </a:solidFill>
                <a:latin typeface="Verdana" pitchFamily="34" charset="0"/>
              </a:rPr>
              <a:t>efficiency and 50 ps </a:t>
            </a:r>
            <a:r>
              <a:rPr lang="en-US" sz="1400" dirty="0">
                <a:solidFill>
                  <a:srgbClr val="FF0000"/>
                </a:solidFill>
                <a:latin typeface="Verdana" pitchFamily="34" charset="0"/>
                <a:sym typeface="Symbol" pitchFamily="18" charset="2"/>
              </a:rPr>
              <a:t> for one detector at less than 10 Hz/cm</a:t>
            </a:r>
            <a:r>
              <a:rPr lang="en-US" sz="1400" baseline="30000" dirty="0">
                <a:solidFill>
                  <a:srgbClr val="FF0000"/>
                </a:solidFill>
                <a:latin typeface="Verdana" pitchFamily="34" charset="0"/>
                <a:sym typeface="Symbol" pitchFamily="18" charset="2"/>
              </a:rPr>
              <a:t>2</a:t>
            </a:r>
            <a:r>
              <a:rPr lang="en-US" sz="1400" dirty="0" smtClean="0">
                <a:solidFill>
                  <a:srgbClr val="FF0000"/>
                </a:solidFill>
                <a:latin typeface="Verdana" pitchFamily="34" charset="0"/>
                <a:sym typeface="Symbol" pitchFamily="18" charset="2"/>
              </a:rPr>
              <a:t>.</a:t>
            </a:r>
            <a:endParaRPr lang="en-US" sz="1400" dirty="0">
              <a:solidFill>
                <a:srgbClr val="FF0000"/>
              </a:solidFill>
              <a:latin typeface="Verdana" pitchFamily="34" charset="0"/>
            </a:endParaRPr>
          </a:p>
          <a:p>
            <a:pPr marL="339725" indent="-339725">
              <a:spcBef>
                <a:spcPts val="800"/>
              </a:spcBef>
              <a:buClrTx/>
              <a:buFontTx/>
              <a:buNone/>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endParaRPr lang="en-US" sz="1400" dirty="0">
              <a:solidFill>
                <a:srgbClr val="FF0000"/>
              </a:solidFill>
              <a:latin typeface="Verdana" pitchFamily="34" charset="0"/>
            </a:endParaRPr>
          </a:p>
          <a:p>
            <a:pPr marL="339725" indent="-339725">
              <a:spcBef>
                <a:spcPts val="800"/>
              </a:spcBef>
              <a:buFont typeface="Arial" pitchFamily="34" charset="0"/>
              <a:buNone/>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endParaRPr lang="en-US" sz="1400" dirty="0">
              <a:solidFill>
                <a:srgbClr val="FF0000"/>
              </a:solidFill>
              <a:latin typeface="Verdana"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549532"/>
            <a:ext cx="9108000" cy="523220"/>
          </a:xfrm>
        </p:spPr>
        <p:txBody>
          <a:bodyPr/>
          <a:lstStyle/>
          <a:p>
            <a:r>
              <a:rPr lang="en-SG" sz="2800" dirty="0" smtClean="0"/>
              <a:t>Angular </a:t>
            </a:r>
            <a:r>
              <a:rPr lang="en-SG" sz="2800" dirty="0" smtClean="0"/>
              <a:t>Distribution of </a:t>
            </a:r>
            <a:r>
              <a:rPr lang="en-SG" sz="2800" dirty="0" smtClean="0"/>
              <a:t>muons </a:t>
            </a:r>
            <a:r>
              <a:rPr lang="en-SG" sz="2800" dirty="0" smtClean="0"/>
              <a:t>using INO-ICAL </a:t>
            </a:r>
            <a:r>
              <a:rPr lang="en-SG" sz="2800" dirty="0" smtClean="0"/>
              <a:t>Prototype</a:t>
            </a:r>
            <a:endParaRPr lang="en-SG" sz="2800" dirty="0"/>
          </a:p>
        </p:txBody>
      </p:sp>
      <p:pic>
        <p:nvPicPr>
          <p:cNvPr id="211970" name="Picture 2"/>
          <p:cNvPicPr>
            <a:picLocks noChangeAspect="1" noChangeArrowheads="1"/>
          </p:cNvPicPr>
          <p:nvPr/>
        </p:nvPicPr>
        <p:blipFill>
          <a:blip r:embed="rId2" cstate="print"/>
          <a:srcRect/>
          <a:stretch>
            <a:fillRect/>
          </a:stretch>
        </p:blipFill>
        <p:spPr bwMode="auto">
          <a:xfrm>
            <a:off x="3581400" y="2687577"/>
            <a:ext cx="5562600" cy="4170423"/>
          </a:xfrm>
          <a:prstGeom prst="rect">
            <a:avLst/>
          </a:prstGeom>
          <a:noFill/>
          <a:ln w="9525">
            <a:noFill/>
            <a:miter lim="800000"/>
            <a:headEnd/>
            <a:tailEnd/>
          </a:ln>
        </p:spPr>
      </p:pic>
      <p:sp>
        <p:nvSpPr>
          <p:cNvPr id="5" name="Rectangle 4"/>
          <p:cNvSpPr/>
          <p:nvPr/>
        </p:nvSpPr>
        <p:spPr>
          <a:xfrm>
            <a:off x="7239000" y="1066800"/>
            <a:ext cx="1671163" cy="400110"/>
          </a:xfrm>
          <a:prstGeom prst="rect">
            <a:avLst/>
          </a:prstGeom>
          <a:solidFill>
            <a:schemeClr val="accent3">
              <a:lumMod val="20000"/>
              <a:lumOff val="80000"/>
            </a:schemeClr>
          </a:solidFill>
        </p:spPr>
        <p:txBody>
          <a:bodyPr wrap="none">
            <a:spAutoFit/>
          </a:bodyPr>
          <a:lstStyle/>
          <a:p>
            <a:r>
              <a:rPr lang="en-SG" sz="2000" dirty="0" smtClean="0">
                <a:solidFill>
                  <a:srgbClr val="00B050"/>
                </a:solidFill>
              </a:rPr>
              <a:t>PAL, Sumanta</a:t>
            </a:r>
            <a:endParaRPr lang="en-SG" sz="2000" dirty="0">
              <a:solidFill>
                <a:srgbClr val="00B050"/>
              </a:solidFill>
            </a:endParaRPr>
          </a:p>
        </p:txBody>
      </p:sp>
      <p:pic>
        <p:nvPicPr>
          <p:cNvPr id="211971" name="Picture 3"/>
          <p:cNvPicPr>
            <a:picLocks noChangeAspect="1" noChangeArrowheads="1"/>
          </p:cNvPicPr>
          <p:nvPr/>
        </p:nvPicPr>
        <p:blipFill>
          <a:blip r:embed="rId3" cstate="print"/>
          <a:srcRect l="1701" t="34773" r="48244" b="10176"/>
          <a:stretch>
            <a:fillRect/>
          </a:stretch>
        </p:blipFill>
        <p:spPr bwMode="auto">
          <a:xfrm>
            <a:off x="0" y="1219200"/>
            <a:ext cx="3505200" cy="2890253"/>
          </a:xfrm>
          <a:prstGeom prst="rect">
            <a:avLst/>
          </a:prstGeom>
          <a:noFill/>
          <a:ln w="9525">
            <a:noFill/>
            <a:miter lim="800000"/>
            <a:headEnd/>
            <a:tailEnd/>
          </a:ln>
        </p:spPr>
      </p:pic>
      <p:pic>
        <p:nvPicPr>
          <p:cNvPr id="211972" name="Picture 4"/>
          <p:cNvPicPr>
            <a:picLocks noChangeAspect="1" noChangeArrowheads="1"/>
          </p:cNvPicPr>
          <p:nvPr/>
        </p:nvPicPr>
        <p:blipFill>
          <a:blip r:embed="rId4" cstate="print"/>
          <a:srcRect l="12239" t="18375" r="9127" b="4319"/>
          <a:stretch>
            <a:fillRect/>
          </a:stretch>
        </p:blipFill>
        <p:spPr bwMode="auto">
          <a:xfrm>
            <a:off x="152400" y="4150360"/>
            <a:ext cx="3260005" cy="2402840"/>
          </a:xfrm>
          <a:prstGeom prst="rect">
            <a:avLst/>
          </a:prstGeom>
          <a:noFill/>
          <a:ln w="9525">
            <a:noFill/>
            <a:miter lim="800000"/>
            <a:headEnd/>
            <a:tailEnd/>
          </a:ln>
        </p:spPr>
      </p:pic>
      <p:pic>
        <p:nvPicPr>
          <p:cNvPr id="211973" name="Picture 5"/>
          <p:cNvPicPr>
            <a:picLocks noChangeAspect="1" noChangeArrowheads="1"/>
          </p:cNvPicPr>
          <p:nvPr/>
        </p:nvPicPr>
        <p:blipFill>
          <a:blip r:embed="rId5" cstate="print"/>
          <a:srcRect/>
          <a:stretch>
            <a:fillRect/>
          </a:stretch>
        </p:blipFill>
        <p:spPr bwMode="auto">
          <a:xfrm>
            <a:off x="3505200" y="2181830"/>
            <a:ext cx="5000625" cy="561370"/>
          </a:xfrm>
          <a:prstGeom prst="rect">
            <a:avLst/>
          </a:prstGeom>
          <a:noFill/>
          <a:ln w="9525">
            <a:noFill/>
            <a:miter lim="800000"/>
            <a:headEnd/>
            <a:tailEnd/>
          </a:ln>
        </p:spPr>
      </p:pic>
      <p:pic>
        <p:nvPicPr>
          <p:cNvPr id="211974" name="Picture 6"/>
          <p:cNvPicPr>
            <a:picLocks noChangeAspect="1" noChangeArrowheads="1"/>
          </p:cNvPicPr>
          <p:nvPr/>
        </p:nvPicPr>
        <p:blipFill>
          <a:blip r:embed="rId6" cstate="print"/>
          <a:srcRect/>
          <a:stretch>
            <a:fillRect/>
          </a:stretch>
        </p:blipFill>
        <p:spPr bwMode="auto">
          <a:xfrm>
            <a:off x="5486400" y="1676400"/>
            <a:ext cx="2381250" cy="581025"/>
          </a:xfrm>
          <a:prstGeom prst="rect">
            <a:avLst/>
          </a:prstGeom>
          <a:noFill/>
          <a:ln w="9525">
            <a:noFill/>
            <a:miter lim="800000"/>
            <a:headEnd/>
            <a:tailEnd/>
          </a:ln>
        </p:spPr>
      </p:pic>
      <p:pic>
        <p:nvPicPr>
          <p:cNvPr id="211975" name="Picture 7"/>
          <p:cNvPicPr>
            <a:picLocks noChangeAspect="1" noChangeArrowheads="1"/>
          </p:cNvPicPr>
          <p:nvPr/>
        </p:nvPicPr>
        <p:blipFill>
          <a:blip r:embed="rId7" cstate="print"/>
          <a:srcRect/>
          <a:stretch>
            <a:fillRect/>
          </a:stretch>
        </p:blipFill>
        <p:spPr bwMode="auto">
          <a:xfrm>
            <a:off x="3545285" y="1630200"/>
            <a:ext cx="1941115" cy="579600"/>
          </a:xfrm>
          <a:prstGeom prst="rect">
            <a:avLst/>
          </a:prstGeom>
          <a:noFill/>
          <a:ln w="9525">
            <a:noFill/>
            <a:miter lim="800000"/>
            <a:headEnd/>
            <a:tailEnd/>
          </a:ln>
        </p:spPr>
      </p:pic>
      <p:sp>
        <p:nvSpPr>
          <p:cNvPr id="11" name="Rectangle 10"/>
          <p:cNvSpPr/>
          <p:nvPr/>
        </p:nvSpPr>
        <p:spPr>
          <a:xfrm>
            <a:off x="685800" y="3352800"/>
            <a:ext cx="2467342" cy="369332"/>
          </a:xfrm>
          <a:prstGeom prst="rect">
            <a:avLst/>
          </a:prstGeom>
        </p:spPr>
        <p:txBody>
          <a:bodyPr wrap="none">
            <a:spAutoFit/>
          </a:bodyPr>
          <a:lstStyle/>
          <a:p>
            <a:r>
              <a:rPr lang="en-SG" dirty="0" smtClean="0"/>
              <a:t>Zenith </a:t>
            </a:r>
            <a:r>
              <a:rPr lang="en-SG" dirty="0" smtClean="0"/>
              <a:t>angle distribution</a:t>
            </a:r>
            <a:endParaRPr lang="en-SG"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26423"/>
            <a:ext cx="9108000" cy="769441"/>
          </a:xfrm>
        </p:spPr>
        <p:txBody>
          <a:bodyPr/>
          <a:lstStyle/>
          <a:p>
            <a:r>
              <a:rPr lang="en-SG" dirty="0" smtClean="0"/>
              <a:t>Performance of FOPI </a:t>
            </a:r>
            <a:r>
              <a:rPr lang="en-SG" dirty="0" smtClean="0"/>
              <a:t>MMRPC</a:t>
            </a:r>
            <a:endParaRPr lang="en-SG" dirty="0"/>
          </a:p>
        </p:txBody>
      </p:sp>
      <p:sp>
        <p:nvSpPr>
          <p:cNvPr id="5" name="Rectangle 4"/>
          <p:cNvSpPr/>
          <p:nvPr/>
        </p:nvSpPr>
        <p:spPr>
          <a:xfrm rot="16200000">
            <a:off x="3636258" y="3198168"/>
            <a:ext cx="1723549" cy="461665"/>
          </a:xfrm>
          <a:prstGeom prst="rect">
            <a:avLst/>
          </a:prstGeom>
          <a:solidFill>
            <a:schemeClr val="accent3">
              <a:lumMod val="20000"/>
              <a:lumOff val="80000"/>
            </a:schemeClr>
          </a:solidFill>
        </p:spPr>
        <p:txBody>
          <a:bodyPr wrap="none">
            <a:spAutoFit/>
          </a:bodyPr>
          <a:lstStyle/>
          <a:p>
            <a:r>
              <a:rPr lang="en-SG" sz="2400" dirty="0" err="1" smtClean="0">
                <a:solidFill>
                  <a:srgbClr val="00B050"/>
                </a:solidFill>
              </a:rPr>
              <a:t>KIš</a:t>
            </a:r>
            <a:r>
              <a:rPr lang="en-SG" sz="2400" dirty="0" smtClean="0">
                <a:solidFill>
                  <a:srgbClr val="00B050"/>
                </a:solidFill>
              </a:rPr>
              <a:t>, </a:t>
            </a:r>
            <a:r>
              <a:rPr lang="en-SG" sz="2400" dirty="0" err="1" smtClean="0">
                <a:solidFill>
                  <a:srgbClr val="00B050"/>
                </a:solidFill>
              </a:rPr>
              <a:t>Mladen</a:t>
            </a:r>
            <a:endParaRPr lang="en-SG" sz="2400" dirty="0">
              <a:solidFill>
                <a:srgbClr val="00B050"/>
              </a:solidFill>
            </a:endParaRPr>
          </a:p>
        </p:txBody>
      </p:sp>
      <p:pic>
        <p:nvPicPr>
          <p:cNvPr id="212995" name="Picture 3"/>
          <p:cNvPicPr>
            <a:picLocks noChangeAspect="1" noChangeArrowheads="1"/>
          </p:cNvPicPr>
          <p:nvPr/>
        </p:nvPicPr>
        <p:blipFill>
          <a:blip r:embed="rId2" cstate="print"/>
          <a:srcRect l="2904" t="22688" r="2074"/>
          <a:stretch>
            <a:fillRect/>
          </a:stretch>
        </p:blipFill>
        <p:spPr bwMode="auto">
          <a:xfrm>
            <a:off x="228600" y="1143000"/>
            <a:ext cx="3960000" cy="2415357"/>
          </a:xfrm>
          <a:prstGeom prst="rect">
            <a:avLst/>
          </a:prstGeom>
          <a:noFill/>
          <a:ln w="9525">
            <a:noFill/>
            <a:miter lim="800000"/>
            <a:headEnd/>
            <a:tailEnd/>
          </a:ln>
        </p:spPr>
      </p:pic>
      <p:pic>
        <p:nvPicPr>
          <p:cNvPr id="212996" name="Picture 4"/>
          <p:cNvPicPr>
            <a:picLocks noChangeAspect="1" noChangeArrowheads="1"/>
          </p:cNvPicPr>
          <p:nvPr/>
        </p:nvPicPr>
        <p:blipFill>
          <a:blip r:embed="rId3" cstate="print"/>
          <a:srcRect l="1660" t="4980" r="2904" b="7194"/>
          <a:stretch>
            <a:fillRect/>
          </a:stretch>
        </p:blipFill>
        <p:spPr bwMode="auto">
          <a:xfrm>
            <a:off x="4896000" y="1143000"/>
            <a:ext cx="3960000" cy="2732015"/>
          </a:xfrm>
          <a:prstGeom prst="rect">
            <a:avLst/>
          </a:prstGeom>
          <a:noFill/>
          <a:ln w="9525">
            <a:noFill/>
            <a:miter lim="800000"/>
            <a:headEnd/>
            <a:tailEnd/>
          </a:ln>
        </p:spPr>
      </p:pic>
      <p:pic>
        <p:nvPicPr>
          <p:cNvPr id="212997" name="Picture 5"/>
          <p:cNvPicPr>
            <a:picLocks noChangeAspect="1" noChangeArrowheads="1"/>
          </p:cNvPicPr>
          <p:nvPr/>
        </p:nvPicPr>
        <p:blipFill>
          <a:blip r:embed="rId4" cstate="print"/>
          <a:srcRect l="4564" t="8854" r="8712" b="4980"/>
          <a:stretch>
            <a:fillRect/>
          </a:stretch>
        </p:blipFill>
        <p:spPr bwMode="auto">
          <a:xfrm>
            <a:off x="228600" y="3657600"/>
            <a:ext cx="3960000" cy="2949662"/>
          </a:xfrm>
          <a:prstGeom prst="rect">
            <a:avLst/>
          </a:prstGeom>
          <a:noFill/>
          <a:ln w="9525">
            <a:noFill/>
            <a:miter lim="800000"/>
            <a:headEnd/>
            <a:tailEnd/>
          </a:ln>
        </p:spPr>
      </p:pic>
      <p:pic>
        <p:nvPicPr>
          <p:cNvPr id="212998" name="Picture 6"/>
          <p:cNvPicPr>
            <a:picLocks noChangeAspect="1" noChangeArrowheads="1"/>
          </p:cNvPicPr>
          <p:nvPr/>
        </p:nvPicPr>
        <p:blipFill>
          <a:blip r:embed="rId5" cstate="print"/>
          <a:srcRect l="2904" t="8854" r="2489" b="9407"/>
          <a:stretch>
            <a:fillRect/>
          </a:stretch>
        </p:blipFill>
        <p:spPr bwMode="auto">
          <a:xfrm>
            <a:off x="4896000" y="3962400"/>
            <a:ext cx="3960000" cy="25650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26423"/>
            <a:ext cx="9108000" cy="769441"/>
          </a:xfrm>
        </p:spPr>
        <p:txBody>
          <a:bodyPr/>
          <a:lstStyle/>
          <a:p>
            <a:r>
              <a:rPr lang="en-SG" dirty="0" smtClean="0"/>
              <a:t>ATLAS </a:t>
            </a:r>
            <a:r>
              <a:rPr lang="en-SG" dirty="0" smtClean="0"/>
              <a:t>RPCs for </a:t>
            </a:r>
            <a:r>
              <a:rPr lang="en-SG" dirty="0" smtClean="0"/>
              <a:t>Luminosity monitor</a:t>
            </a:r>
            <a:endParaRPr lang="en-SG" dirty="0"/>
          </a:p>
        </p:txBody>
      </p:sp>
      <p:sp>
        <p:nvSpPr>
          <p:cNvPr id="4" name="Rectangle 3"/>
          <p:cNvSpPr/>
          <p:nvPr/>
        </p:nvSpPr>
        <p:spPr>
          <a:xfrm rot="16200000">
            <a:off x="7835869" y="5530758"/>
            <a:ext cx="1949573" cy="400110"/>
          </a:xfrm>
          <a:prstGeom prst="rect">
            <a:avLst/>
          </a:prstGeom>
          <a:solidFill>
            <a:schemeClr val="accent4">
              <a:lumMod val="20000"/>
              <a:lumOff val="80000"/>
            </a:schemeClr>
          </a:solidFill>
        </p:spPr>
        <p:txBody>
          <a:bodyPr wrap="none">
            <a:spAutoFit/>
          </a:bodyPr>
          <a:lstStyle/>
          <a:p>
            <a:r>
              <a:rPr lang="en-SG" sz="2000" dirty="0" smtClean="0">
                <a:solidFill>
                  <a:srgbClr val="00B050"/>
                </a:solidFill>
              </a:rPr>
              <a:t>BINDI, Marcello</a:t>
            </a:r>
            <a:endParaRPr lang="en-SG" sz="2000" dirty="0">
              <a:solidFill>
                <a:srgbClr val="00B050"/>
              </a:solidFill>
            </a:endParaRPr>
          </a:p>
        </p:txBody>
      </p:sp>
      <p:pic>
        <p:nvPicPr>
          <p:cNvPr id="214019" name="Picture 3"/>
          <p:cNvPicPr>
            <a:picLocks noChangeAspect="1" noChangeArrowheads="1"/>
          </p:cNvPicPr>
          <p:nvPr/>
        </p:nvPicPr>
        <p:blipFill>
          <a:blip r:embed="rId2" cstate="print"/>
          <a:srcRect l="8599" t="6640" r="8990" b="5534"/>
          <a:stretch>
            <a:fillRect/>
          </a:stretch>
        </p:blipFill>
        <p:spPr bwMode="auto">
          <a:xfrm>
            <a:off x="4788000" y="1238400"/>
            <a:ext cx="3960000" cy="2980604"/>
          </a:xfrm>
          <a:prstGeom prst="rect">
            <a:avLst/>
          </a:prstGeom>
          <a:noFill/>
          <a:ln w="9525">
            <a:noFill/>
            <a:miter lim="800000"/>
            <a:headEnd/>
            <a:tailEnd/>
          </a:ln>
        </p:spPr>
      </p:pic>
      <p:pic>
        <p:nvPicPr>
          <p:cNvPr id="214018" name="Picture 2"/>
          <p:cNvPicPr>
            <a:picLocks noChangeAspect="1" noChangeArrowheads="1"/>
          </p:cNvPicPr>
          <p:nvPr/>
        </p:nvPicPr>
        <p:blipFill>
          <a:blip r:embed="rId3" cstate="print"/>
          <a:srcRect l="7817" t="7747" r="7035" b="5534"/>
          <a:stretch>
            <a:fillRect/>
          </a:stretch>
        </p:blipFill>
        <p:spPr bwMode="auto">
          <a:xfrm>
            <a:off x="180000" y="1238400"/>
            <a:ext cx="3960000" cy="2848429"/>
          </a:xfrm>
          <a:prstGeom prst="rect">
            <a:avLst/>
          </a:prstGeom>
          <a:noFill/>
          <a:ln w="9525">
            <a:noFill/>
            <a:miter lim="800000"/>
            <a:headEnd/>
            <a:tailEnd/>
          </a:ln>
        </p:spPr>
      </p:pic>
      <p:pic>
        <p:nvPicPr>
          <p:cNvPr id="214020" name="Picture 4"/>
          <p:cNvPicPr>
            <a:picLocks noChangeAspect="1" noChangeArrowheads="1"/>
          </p:cNvPicPr>
          <p:nvPr/>
        </p:nvPicPr>
        <p:blipFill>
          <a:blip r:embed="rId4" cstate="print"/>
          <a:srcRect l="7817" t="11067" r="18370" b="6640"/>
          <a:stretch>
            <a:fillRect/>
          </a:stretch>
        </p:blipFill>
        <p:spPr bwMode="auto">
          <a:xfrm>
            <a:off x="4788000" y="4267200"/>
            <a:ext cx="3240000" cy="2551226"/>
          </a:xfrm>
          <a:prstGeom prst="rect">
            <a:avLst/>
          </a:prstGeom>
          <a:noFill/>
          <a:ln w="9525">
            <a:noFill/>
            <a:miter lim="800000"/>
            <a:headEnd/>
            <a:tailEnd/>
          </a:ln>
        </p:spPr>
      </p:pic>
      <p:pic>
        <p:nvPicPr>
          <p:cNvPr id="214021" name="Picture 5"/>
          <p:cNvPicPr>
            <a:picLocks noChangeAspect="1" noChangeArrowheads="1"/>
          </p:cNvPicPr>
          <p:nvPr/>
        </p:nvPicPr>
        <p:blipFill>
          <a:blip r:embed="rId5" cstate="print"/>
          <a:srcRect l="6644" t="6087" r="7817" b="5534"/>
          <a:stretch>
            <a:fillRect/>
          </a:stretch>
        </p:blipFill>
        <p:spPr bwMode="auto">
          <a:xfrm>
            <a:off x="180000" y="4191000"/>
            <a:ext cx="3550431"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smtClean="0"/>
              <a:t>Simulations and </a:t>
            </a:r>
            <a:r>
              <a:rPr lang="en-SG" dirty="0" err="1" smtClean="0"/>
              <a:t>modeling</a:t>
            </a:r>
            <a:endParaRPr lang="en-SG"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26423"/>
            <a:ext cx="9108000" cy="769441"/>
          </a:xfrm>
        </p:spPr>
        <p:txBody>
          <a:bodyPr/>
          <a:lstStyle/>
          <a:p>
            <a:r>
              <a:rPr lang="en-US" dirty="0" smtClean="0"/>
              <a:t>The “</a:t>
            </a:r>
            <a:r>
              <a:rPr lang="en-US" dirty="0" smtClean="0"/>
              <a:t>serial” multi-gap RPC</a:t>
            </a:r>
            <a:endParaRPr lang="en-SG" b="1" dirty="0"/>
          </a:p>
        </p:txBody>
      </p:sp>
      <p:sp>
        <p:nvSpPr>
          <p:cNvPr id="341" name="Rettangolo 163"/>
          <p:cNvSpPr/>
          <p:nvPr/>
        </p:nvSpPr>
        <p:spPr>
          <a:xfrm>
            <a:off x="5174976" y="1939280"/>
            <a:ext cx="302433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2" name="Rettangolo 164"/>
          <p:cNvSpPr/>
          <p:nvPr/>
        </p:nvSpPr>
        <p:spPr>
          <a:xfrm>
            <a:off x="5174976" y="3163416"/>
            <a:ext cx="3096344" cy="14401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3" name="CasellaDiTesto 165"/>
          <p:cNvSpPr txBox="1"/>
          <p:nvPr/>
        </p:nvSpPr>
        <p:spPr>
          <a:xfrm>
            <a:off x="4802504" y="2011288"/>
            <a:ext cx="397801" cy="400110"/>
          </a:xfrm>
          <a:prstGeom prst="rect">
            <a:avLst/>
          </a:prstGeom>
          <a:noFill/>
        </p:spPr>
        <p:txBody>
          <a:bodyPr wrap="none" rtlCol="0">
            <a:spAutoFit/>
          </a:bodyPr>
          <a:lstStyle/>
          <a:p>
            <a:r>
              <a:rPr lang="en-US" sz="2000" dirty="0" err="1" smtClean="0"/>
              <a:t>X</a:t>
            </a:r>
            <a:r>
              <a:rPr lang="en-US" sz="2000" baseline="-25000" dirty="0" err="1" smtClean="0"/>
              <a:t>e</a:t>
            </a:r>
            <a:endParaRPr lang="it-IT" sz="2000" baseline="-25000" dirty="0"/>
          </a:p>
        </p:txBody>
      </p:sp>
      <p:sp>
        <p:nvSpPr>
          <p:cNvPr id="344" name="CasellaDiTesto 166"/>
          <p:cNvSpPr txBox="1"/>
          <p:nvPr/>
        </p:nvSpPr>
        <p:spPr>
          <a:xfrm>
            <a:off x="4855530" y="2515344"/>
            <a:ext cx="356188" cy="400110"/>
          </a:xfrm>
          <a:prstGeom prst="rect">
            <a:avLst/>
          </a:prstGeom>
          <a:noFill/>
        </p:spPr>
        <p:txBody>
          <a:bodyPr wrap="none" rtlCol="0">
            <a:spAutoFit/>
          </a:bodyPr>
          <a:lstStyle/>
          <a:p>
            <a:r>
              <a:rPr lang="en-US" sz="2000" dirty="0" smtClean="0"/>
              <a:t>X</a:t>
            </a:r>
            <a:r>
              <a:rPr lang="en-US" sz="2000" baseline="-25000" dirty="0" smtClean="0"/>
              <a:t>i</a:t>
            </a:r>
            <a:endParaRPr lang="it-IT" sz="2000" baseline="-25000" dirty="0"/>
          </a:p>
        </p:txBody>
      </p:sp>
      <p:sp>
        <p:nvSpPr>
          <p:cNvPr id="345" name="Croce 167"/>
          <p:cNvSpPr/>
          <p:nvPr/>
        </p:nvSpPr>
        <p:spPr>
          <a:xfrm>
            <a:off x="8127304" y="1651248"/>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46" name="Gruppo 169"/>
          <p:cNvGrpSpPr/>
          <p:nvPr/>
        </p:nvGrpSpPr>
        <p:grpSpPr>
          <a:xfrm>
            <a:off x="5967064" y="2155304"/>
            <a:ext cx="1728191" cy="936104"/>
            <a:chOff x="1403649" y="1268760"/>
            <a:chExt cx="1728191" cy="1296144"/>
          </a:xfrm>
        </p:grpSpPr>
        <p:sp>
          <p:nvSpPr>
            <p:cNvPr id="347" name="Triangolo isoscele 170"/>
            <p:cNvSpPr/>
            <p:nvPr/>
          </p:nvSpPr>
          <p:spPr>
            <a:xfrm rot="10800000">
              <a:off x="1403649" y="1268760"/>
              <a:ext cx="1728191" cy="1296144"/>
            </a:xfrm>
            <a:prstGeom prst="triangle">
              <a:avLst>
                <a:gd name="adj" fmla="val 5371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it-IT" dirty="0"/>
            </a:p>
          </p:txBody>
        </p:sp>
        <p:sp>
          <p:nvSpPr>
            <p:cNvPr id="348" name="Meno 171"/>
            <p:cNvSpPr/>
            <p:nvPr/>
          </p:nvSpPr>
          <p:spPr>
            <a:xfrm>
              <a:off x="1907706"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9" name="Meno 172"/>
            <p:cNvSpPr/>
            <p:nvPr/>
          </p:nvSpPr>
          <p:spPr>
            <a:xfrm>
              <a:off x="2195738"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0" name="Meno 173"/>
            <p:cNvSpPr/>
            <p:nvPr/>
          </p:nvSpPr>
          <p:spPr>
            <a:xfrm>
              <a:off x="2483770"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1" name="Meno 174"/>
            <p:cNvSpPr/>
            <p:nvPr/>
          </p:nvSpPr>
          <p:spPr>
            <a:xfrm>
              <a:off x="1619674"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2" name="Croce 175"/>
            <p:cNvSpPr/>
            <p:nvPr/>
          </p:nvSpPr>
          <p:spPr>
            <a:xfrm>
              <a:off x="2339752" y="1844824"/>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3" name="Meno 176"/>
            <p:cNvSpPr/>
            <p:nvPr/>
          </p:nvSpPr>
          <p:spPr>
            <a:xfrm>
              <a:off x="2771800"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4" name="Croce 177"/>
            <p:cNvSpPr/>
            <p:nvPr/>
          </p:nvSpPr>
          <p:spPr>
            <a:xfrm>
              <a:off x="2411760" y="1628800"/>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5" name="Croce 178"/>
            <p:cNvSpPr/>
            <p:nvPr/>
          </p:nvSpPr>
          <p:spPr>
            <a:xfrm>
              <a:off x="2123728" y="1628800"/>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6" name="Croce 179"/>
            <p:cNvSpPr/>
            <p:nvPr/>
          </p:nvSpPr>
          <p:spPr>
            <a:xfrm>
              <a:off x="1835696" y="1628800"/>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7" name="Croce 180"/>
            <p:cNvSpPr/>
            <p:nvPr/>
          </p:nvSpPr>
          <p:spPr>
            <a:xfrm>
              <a:off x="1979712" y="1844824"/>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358" name="Connettore 1 181"/>
          <p:cNvCxnSpPr/>
          <p:nvPr/>
        </p:nvCxnSpPr>
        <p:spPr>
          <a:xfrm>
            <a:off x="4886944" y="2371328"/>
            <a:ext cx="1296144"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359" name="Connettore 1 182"/>
          <p:cNvCxnSpPr/>
          <p:nvPr/>
        </p:nvCxnSpPr>
        <p:spPr>
          <a:xfrm>
            <a:off x="4886944" y="3163416"/>
            <a:ext cx="151216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360" name="Connettore 1 183"/>
          <p:cNvCxnSpPr/>
          <p:nvPr/>
        </p:nvCxnSpPr>
        <p:spPr>
          <a:xfrm>
            <a:off x="4886944" y="2083296"/>
            <a:ext cx="151216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361" name="CasellaDiTesto 184"/>
          <p:cNvSpPr txBox="1"/>
          <p:nvPr/>
        </p:nvSpPr>
        <p:spPr>
          <a:xfrm>
            <a:off x="8055296" y="2371328"/>
            <a:ext cx="328936" cy="461665"/>
          </a:xfrm>
          <a:prstGeom prst="rect">
            <a:avLst/>
          </a:prstGeom>
          <a:noFill/>
        </p:spPr>
        <p:txBody>
          <a:bodyPr wrap="none" rtlCol="0">
            <a:spAutoFit/>
          </a:bodyPr>
          <a:lstStyle/>
          <a:p>
            <a:r>
              <a:rPr lang="en-US" sz="2400" dirty="0" smtClean="0"/>
              <a:t>g</a:t>
            </a:r>
            <a:endParaRPr lang="it-IT" sz="2400" dirty="0"/>
          </a:p>
        </p:txBody>
      </p:sp>
      <p:cxnSp>
        <p:nvCxnSpPr>
          <p:cNvPr id="362" name="Connettore 2 185"/>
          <p:cNvCxnSpPr/>
          <p:nvPr/>
        </p:nvCxnSpPr>
        <p:spPr>
          <a:xfrm flipH="1">
            <a:off x="8055296" y="2083296"/>
            <a:ext cx="21704" cy="1080120"/>
          </a:xfrm>
          <a:prstGeom prst="straightConnector1">
            <a:avLst/>
          </a:prstGeom>
          <a:ln w="28575">
            <a:prstDash val="sysDot"/>
            <a:headEnd type="arrow"/>
            <a:tailEnd type="arrow"/>
          </a:ln>
        </p:spPr>
        <p:style>
          <a:lnRef idx="1">
            <a:schemeClr val="accent1"/>
          </a:lnRef>
          <a:fillRef idx="0">
            <a:schemeClr val="accent1"/>
          </a:fillRef>
          <a:effectRef idx="0">
            <a:schemeClr val="accent1"/>
          </a:effectRef>
          <a:fontRef idx="minor">
            <a:schemeClr val="tx1"/>
          </a:fontRef>
        </p:style>
      </p:cxnSp>
      <p:grpSp>
        <p:nvGrpSpPr>
          <p:cNvPr id="363" name="Gruppo 188"/>
          <p:cNvGrpSpPr/>
          <p:nvPr/>
        </p:nvGrpSpPr>
        <p:grpSpPr>
          <a:xfrm>
            <a:off x="5935961" y="3379440"/>
            <a:ext cx="1728191" cy="936104"/>
            <a:chOff x="1403649" y="1268760"/>
            <a:chExt cx="1728191" cy="1296144"/>
          </a:xfrm>
        </p:grpSpPr>
        <p:sp>
          <p:nvSpPr>
            <p:cNvPr id="364" name="Triangolo isoscele 189"/>
            <p:cNvSpPr/>
            <p:nvPr/>
          </p:nvSpPr>
          <p:spPr>
            <a:xfrm rot="10800000">
              <a:off x="1403649" y="1268760"/>
              <a:ext cx="1728191" cy="1296144"/>
            </a:xfrm>
            <a:prstGeom prst="triangle">
              <a:avLst>
                <a:gd name="adj" fmla="val 5371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it-IT" dirty="0"/>
            </a:p>
          </p:txBody>
        </p:sp>
        <p:sp>
          <p:nvSpPr>
            <p:cNvPr id="365" name="Meno 190"/>
            <p:cNvSpPr/>
            <p:nvPr/>
          </p:nvSpPr>
          <p:spPr>
            <a:xfrm>
              <a:off x="1907706"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6" name="Meno 191"/>
            <p:cNvSpPr/>
            <p:nvPr/>
          </p:nvSpPr>
          <p:spPr>
            <a:xfrm>
              <a:off x="2195738"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7" name="Meno 192"/>
            <p:cNvSpPr/>
            <p:nvPr/>
          </p:nvSpPr>
          <p:spPr>
            <a:xfrm>
              <a:off x="2483770"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8" name="Meno 193"/>
            <p:cNvSpPr/>
            <p:nvPr/>
          </p:nvSpPr>
          <p:spPr>
            <a:xfrm>
              <a:off x="1619674"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9" name="Croce 194"/>
            <p:cNvSpPr/>
            <p:nvPr/>
          </p:nvSpPr>
          <p:spPr>
            <a:xfrm>
              <a:off x="2339752" y="1844824"/>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0" name="Meno 195"/>
            <p:cNvSpPr/>
            <p:nvPr/>
          </p:nvSpPr>
          <p:spPr>
            <a:xfrm>
              <a:off x="2771800"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1" name="Croce 196"/>
            <p:cNvSpPr/>
            <p:nvPr/>
          </p:nvSpPr>
          <p:spPr>
            <a:xfrm>
              <a:off x="2411760" y="1628800"/>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2" name="Croce 197"/>
            <p:cNvSpPr/>
            <p:nvPr/>
          </p:nvSpPr>
          <p:spPr>
            <a:xfrm>
              <a:off x="2123728" y="1628800"/>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3" name="Croce 198"/>
            <p:cNvSpPr/>
            <p:nvPr/>
          </p:nvSpPr>
          <p:spPr>
            <a:xfrm>
              <a:off x="1835696" y="1628800"/>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4" name="Croce 199"/>
            <p:cNvSpPr/>
            <p:nvPr/>
          </p:nvSpPr>
          <p:spPr>
            <a:xfrm>
              <a:off x="1979712" y="1844824"/>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75" name="Rettangolo 200"/>
          <p:cNvSpPr/>
          <p:nvPr/>
        </p:nvSpPr>
        <p:spPr>
          <a:xfrm>
            <a:off x="5215880" y="4387552"/>
            <a:ext cx="302433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76" name="Connettore 2 204"/>
          <p:cNvCxnSpPr/>
          <p:nvPr/>
        </p:nvCxnSpPr>
        <p:spPr>
          <a:xfrm flipH="1">
            <a:off x="6656040" y="1363216"/>
            <a:ext cx="216024" cy="3375992"/>
          </a:xfrm>
          <a:prstGeom prst="straightConnector1">
            <a:avLst/>
          </a:prstGeom>
          <a:ln>
            <a:solidFill>
              <a:srgbClr val="00206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77" name="CasellaDiTesto 206"/>
          <p:cNvSpPr txBox="1"/>
          <p:nvPr/>
        </p:nvSpPr>
        <p:spPr>
          <a:xfrm>
            <a:off x="8096200" y="2794084"/>
            <a:ext cx="971600" cy="646331"/>
          </a:xfrm>
          <a:prstGeom prst="rect">
            <a:avLst/>
          </a:prstGeom>
          <a:noFill/>
        </p:spPr>
        <p:txBody>
          <a:bodyPr wrap="square" rtlCol="0">
            <a:spAutoFit/>
          </a:bodyPr>
          <a:lstStyle/>
          <a:p>
            <a:r>
              <a:rPr lang="en-US" dirty="0" smtClean="0"/>
              <a:t>Floating</a:t>
            </a:r>
          </a:p>
          <a:p>
            <a:r>
              <a:rPr lang="en-US" dirty="0" smtClean="0"/>
              <a:t>      (+V)</a:t>
            </a:r>
            <a:endParaRPr lang="it-IT" dirty="0"/>
          </a:p>
        </p:txBody>
      </p:sp>
      <p:sp>
        <p:nvSpPr>
          <p:cNvPr id="378" name="Meno 207"/>
          <p:cNvSpPr/>
          <p:nvPr/>
        </p:nvSpPr>
        <p:spPr>
          <a:xfrm>
            <a:off x="8024192" y="4675584"/>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379" name="Gruppo 263"/>
          <p:cNvGrpSpPr/>
          <p:nvPr/>
        </p:nvGrpSpPr>
        <p:grpSpPr>
          <a:xfrm>
            <a:off x="5287888" y="1507232"/>
            <a:ext cx="144016" cy="432048"/>
            <a:chOff x="2483768" y="4437112"/>
            <a:chExt cx="144016" cy="432048"/>
          </a:xfrm>
        </p:grpSpPr>
        <p:sp>
          <p:nvSpPr>
            <p:cNvPr id="380" name="Ovale 264"/>
            <p:cNvSpPr/>
            <p:nvPr/>
          </p:nvSpPr>
          <p:spPr>
            <a:xfrm>
              <a:off x="2483768" y="443711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81" name="Connettore 1 265"/>
            <p:cNvCxnSpPr/>
            <p:nvPr/>
          </p:nvCxnSpPr>
          <p:spPr>
            <a:xfrm>
              <a:off x="2555776" y="4509120"/>
              <a:ext cx="0" cy="36004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82" name="CasellaDiTesto 266"/>
          <p:cNvSpPr txBox="1"/>
          <p:nvPr/>
        </p:nvSpPr>
        <p:spPr>
          <a:xfrm>
            <a:off x="5431904" y="1219200"/>
            <a:ext cx="936104" cy="523220"/>
          </a:xfrm>
          <a:prstGeom prst="rect">
            <a:avLst/>
          </a:prstGeom>
          <a:noFill/>
        </p:spPr>
        <p:txBody>
          <a:bodyPr wrap="square" rtlCol="0">
            <a:spAutoFit/>
          </a:bodyPr>
          <a:lstStyle/>
          <a:p>
            <a:r>
              <a:rPr lang="en-US" sz="2800" dirty="0" smtClean="0"/>
              <a:t>+2V</a:t>
            </a:r>
            <a:endParaRPr lang="it-IT" sz="2800" dirty="0"/>
          </a:p>
        </p:txBody>
      </p:sp>
      <p:sp>
        <p:nvSpPr>
          <p:cNvPr id="383" name="Rettangolo 362"/>
          <p:cNvSpPr/>
          <p:nvPr/>
        </p:nvSpPr>
        <p:spPr>
          <a:xfrm>
            <a:off x="4953000" y="5029200"/>
            <a:ext cx="4114800" cy="923330"/>
          </a:xfrm>
          <a:prstGeom prst="rect">
            <a:avLst/>
          </a:prstGeom>
        </p:spPr>
        <p:txBody>
          <a:bodyPr wrap="square">
            <a:spAutoFit/>
          </a:bodyPr>
          <a:lstStyle/>
          <a:p>
            <a:r>
              <a:rPr lang="en-US" dirty="0" smtClean="0">
                <a:solidFill>
                  <a:srgbClr val="002060"/>
                </a:solidFill>
              </a:rPr>
              <a:t>Serial multi-g</a:t>
            </a:r>
            <a:r>
              <a:rPr lang="en-US" dirty="0" smtClean="0">
                <a:solidFill>
                  <a:srgbClr val="002060"/>
                </a:solidFill>
              </a:rPr>
              <a:t>ap:</a:t>
            </a:r>
            <a:endParaRPr lang="en-US" dirty="0" smtClean="0">
              <a:solidFill>
                <a:srgbClr val="002060"/>
              </a:solidFill>
            </a:endParaRPr>
          </a:p>
          <a:p>
            <a:r>
              <a:rPr lang="en-US" dirty="0" err="1" smtClean="0">
                <a:solidFill>
                  <a:srgbClr val="002060"/>
                </a:solidFill>
              </a:rPr>
              <a:t>Q</a:t>
            </a:r>
            <a:r>
              <a:rPr lang="en-US" baseline="-25000" dirty="0" err="1" smtClean="0">
                <a:solidFill>
                  <a:srgbClr val="002060"/>
                </a:solidFill>
              </a:rPr>
              <a:t>prompt</a:t>
            </a:r>
            <a:r>
              <a:rPr lang="en-US" dirty="0" smtClean="0">
                <a:solidFill>
                  <a:srgbClr val="002060"/>
                </a:solidFill>
              </a:rPr>
              <a:t> = (Q</a:t>
            </a:r>
            <a:r>
              <a:rPr lang="en-US" baseline="-25000" dirty="0" smtClean="0">
                <a:solidFill>
                  <a:srgbClr val="002060"/>
                </a:solidFill>
              </a:rPr>
              <a:t>tot1</a:t>
            </a:r>
            <a:r>
              <a:rPr lang="en-US" dirty="0" smtClean="0">
                <a:solidFill>
                  <a:srgbClr val="002060"/>
                </a:solidFill>
              </a:rPr>
              <a:t> + Q</a:t>
            </a:r>
            <a:r>
              <a:rPr lang="en-US" baseline="-25000" dirty="0" smtClean="0">
                <a:solidFill>
                  <a:srgbClr val="002060"/>
                </a:solidFill>
              </a:rPr>
              <a:t>tot2</a:t>
            </a:r>
            <a:r>
              <a:rPr lang="en-US" dirty="0" smtClean="0">
                <a:solidFill>
                  <a:srgbClr val="002060"/>
                </a:solidFill>
              </a:rPr>
              <a:t> ) </a:t>
            </a:r>
            <a:r>
              <a:rPr lang="en-US" dirty="0" err="1" smtClean="0">
                <a:solidFill>
                  <a:srgbClr val="002060"/>
                </a:solidFill>
              </a:rPr>
              <a:t>X</a:t>
            </a:r>
            <a:r>
              <a:rPr lang="en-US" baseline="-25000" dirty="0" err="1" smtClean="0">
                <a:solidFill>
                  <a:srgbClr val="002060"/>
                </a:solidFill>
              </a:rPr>
              <a:t>e</a:t>
            </a:r>
            <a:r>
              <a:rPr lang="en-US" dirty="0" smtClean="0">
                <a:solidFill>
                  <a:srgbClr val="002060"/>
                </a:solidFill>
              </a:rPr>
              <a:t>/2g = &lt;</a:t>
            </a:r>
            <a:r>
              <a:rPr lang="en-US" dirty="0" err="1" smtClean="0">
                <a:solidFill>
                  <a:srgbClr val="002060"/>
                </a:solidFill>
              </a:rPr>
              <a:t>Q</a:t>
            </a:r>
            <a:r>
              <a:rPr lang="en-US" baseline="-25000" dirty="0" err="1" smtClean="0">
                <a:solidFill>
                  <a:srgbClr val="002060"/>
                </a:solidFill>
              </a:rPr>
              <a:t>tot</a:t>
            </a:r>
            <a:r>
              <a:rPr lang="en-US" dirty="0" smtClean="0">
                <a:solidFill>
                  <a:srgbClr val="002060"/>
                </a:solidFill>
              </a:rPr>
              <a:t>&gt;</a:t>
            </a:r>
            <a:r>
              <a:rPr lang="en-US" dirty="0" err="1" smtClean="0">
                <a:solidFill>
                  <a:srgbClr val="002060"/>
                </a:solidFill>
              </a:rPr>
              <a:t>X</a:t>
            </a:r>
            <a:r>
              <a:rPr lang="en-US" baseline="-25000" dirty="0" err="1" smtClean="0">
                <a:solidFill>
                  <a:srgbClr val="002060"/>
                </a:solidFill>
              </a:rPr>
              <a:t>e</a:t>
            </a:r>
            <a:r>
              <a:rPr lang="en-US" dirty="0" smtClean="0">
                <a:solidFill>
                  <a:srgbClr val="002060"/>
                </a:solidFill>
              </a:rPr>
              <a:t>/g  </a:t>
            </a:r>
          </a:p>
          <a:p>
            <a:r>
              <a:rPr lang="en-US" dirty="0" err="1" smtClean="0">
                <a:solidFill>
                  <a:srgbClr val="002060"/>
                </a:solidFill>
              </a:rPr>
              <a:t>Q</a:t>
            </a:r>
            <a:r>
              <a:rPr lang="en-US" baseline="-25000" dirty="0" err="1" smtClean="0">
                <a:solidFill>
                  <a:srgbClr val="002060"/>
                </a:solidFill>
              </a:rPr>
              <a:t>ion</a:t>
            </a:r>
            <a:r>
              <a:rPr lang="en-US" dirty="0" smtClean="0">
                <a:solidFill>
                  <a:srgbClr val="002060"/>
                </a:solidFill>
              </a:rPr>
              <a:t> = (Q</a:t>
            </a:r>
            <a:r>
              <a:rPr lang="en-US" baseline="-25000" dirty="0" smtClean="0">
                <a:solidFill>
                  <a:srgbClr val="002060"/>
                </a:solidFill>
              </a:rPr>
              <a:t>tot1</a:t>
            </a:r>
            <a:r>
              <a:rPr lang="en-US" dirty="0" smtClean="0">
                <a:solidFill>
                  <a:srgbClr val="002060"/>
                </a:solidFill>
              </a:rPr>
              <a:t> + Q</a:t>
            </a:r>
            <a:r>
              <a:rPr lang="en-US" baseline="-25000" dirty="0" smtClean="0">
                <a:solidFill>
                  <a:srgbClr val="002060"/>
                </a:solidFill>
              </a:rPr>
              <a:t>tot2</a:t>
            </a:r>
            <a:r>
              <a:rPr lang="en-US" dirty="0" smtClean="0">
                <a:solidFill>
                  <a:srgbClr val="002060"/>
                </a:solidFill>
              </a:rPr>
              <a:t> ) X</a:t>
            </a:r>
            <a:r>
              <a:rPr lang="en-US" baseline="-25000" dirty="0" smtClean="0">
                <a:solidFill>
                  <a:srgbClr val="002060"/>
                </a:solidFill>
              </a:rPr>
              <a:t>i</a:t>
            </a:r>
            <a:r>
              <a:rPr lang="en-US" dirty="0" smtClean="0">
                <a:solidFill>
                  <a:srgbClr val="002060"/>
                </a:solidFill>
              </a:rPr>
              <a:t>/2g = &lt;</a:t>
            </a:r>
            <a:r>
              <a:rPr lang="en-US" dirty="0" err="1" smtClean="0">
                <a:solidFill>
                  <a:srgbClr val="002060"/>
                </a:solidFill>
              </a:rPr>
              <a:t>Q</a:t>
            </a:r>
            <a:r>
              <a:rPr lang="en-US" baseline="-25000" dirty="0" err="1" smtClean="0">
                <a:solidFill>
                  <a:srgbClr val="002060"/>
                </a:solidFill>
              </a:rPr>
              <a:t>tot</a:t>
            </a:r>
            <a:r>
              <a:rPr lang="en-US" dirty="0" smtClean="0">
                <a:solidFill>
                  <a:srgbClr val="002060"/>
                </a:solidFill>
              </a:rPr>
              <a:t>&gt; X</a:t>
            </a:r>
            <a:r>
              <a:rPr lang="en-US" baseline="-25000" dirty="0" smtClean="0">
                <a:solidFill>
                  <a:srgbClr val="002060"/>
                </a:solidFill>
              </a:rPr>
              <a:t>i</a:t>
            </a:r>
            <a:r>
              <a:rPr lang="en-US" dirty="0" smtClean="0">
                <a:solidFill>
                  <a:srgbClr val="002060"/>
                </a:solidFill>
              </a:rPr>
              <a:t>/g </a:t>
            </a:r>
            <a:endParaRPr lang="it-IT" dirty="0">
              <a:solidFill>
                <a:srgbClr val="002060"/>
              </a:solidFill>
            </a:endParaRPr>
          </a:p>
        </p:txBody>
      </p:sp>
      <p:grpSp>
        <p:nvGrpSpPr>
          <p:cNvPr id="384" name="Gruppo 385"/>
          <p:cNvGrpSpPr/>
          <p:nvPr/>
        </p:nvGrpSpPr>
        <p:grpSpPr>
          <a:xfrm>
            <a:off x="5359896" y="4531568"/>
            <a:ext cx="144016" cy="444045"/>
            <a:chOff x="2483768" y="4509120"/>
            <a:chExt cx="144016" cy="532854"/>
          </a:xfrm>
        </p:grpSpPr>
        <p:sp>
          <p:nvSpPr>
            <p:cNvPr id="385" name="Ovale 386"/>
            <p:cNvSpPr/>
            <p:nvPr/>
          </p:nvSpPr>
          <p:spPr>
            <a:xfrm>
              <a:off x="2483768" y="4897959"/>
              <a:ext cx="144016" cy="144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386" name="Connettore 1 387"/>
            <p:cNvCxnSpPr/>
            <p:nvPr/>
          </p:nvCxnSpPr>
          <p:spPr>
            <a:xfrm>
              <a:off x="2555776" y="4509120"/>
              <a:ext cx="0" cy="36004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87" name="CasellaDiTesto 388"/>
          <p:cNvSpPr txBox="1"/>
          <p:nvPr/>
        </p:nvSpPr>
        <p:spPr>
          <a:xfrm>
            <a:off x="5483211" y="4645967"/>
            <a:ext cx="668773" cy="461665"/>
          </a:xfrm>
          <a:prstGeom prst="rect">
            <a:avLst/>
          </a:prstGeom>
          <a:noFill/>
        </p:spPr>
        <p:txBody>
          <a:bodyPr wrap="none" rtlCol="0">
            <a:spAutoFit/>
          </a:bodyPr>
          <a:lstStyle/>
          <a:p>
            <a:r>
              <a:rPr lang="en-US" sz="2400" dirty="0" smtClean="0"/>
              <a:t>V=0</a:t>
            </a:r>
            <a:endParaRPr lang="it-IT" sz="2400" dirty="0"/>
          </a:p>
        </p:txBody>
      </p:sp>
      <p:sp>
        <p:nvSpPr>
          <p:cNvPr id="388" name="Rettangolo 3"/>
          <p:cNvSpPr/>
          <p:nvPr/>
        </p:nvSpPr>
        <p:spPr>
          <a:xfrm>
            <a:off x="524544" y="1974285"/>
            <a:ext cx="302433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9" name="Rettangolo 4"/>
          <p:cNvSpPr/>
          <p:nvPr/>
        </p:nvSpPr>
        <p:spPr>
          <a:xfrm>
            <a:off x="524544" y="3198421"/>
            <a:ext cx="3096344"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0" name="CasellaDiTesto 68"/>
          <p:cNvSpPr txBox="1"/>
          <p:nvPr/>
        </p:nvSpPr>
        <p:spPr>
          <a:xfrm>
            <a:off x="152072" y="2046293"/>
            <a:ext cx="397801" cy="400110"/>
          </a:xfrm>
          <a:prstGeom prst="rect">
            <a:avLst/>
          </a:prstGeom>
          <a:noFill/>
        </p:spPr>
        <p:txBody>
          <a:bodyPr wrap="none" rtlCol="0">
            <a:spAutoFit/>
          </a:bodyPr>
          <a:lstStyle/>
          <a:p>
            <a:r>
              <a:rPr lang="en-US" sz="2000" dirty="0" err="1" smtClean="0"/>
              <a:t>X</a:t>
            </a:r>
            <a:r>
              <a:rPr lang="en-US" sz="2000" baseline="-25000" dirty="0" err="1" smtClean="0"/>
              <a:t>e</a:t>
            </a:r>
            <a:endParaRPr lang="it-IT" sz="2000" baseline="-25000" dirty="0"/>
          </a:p>
        </p:txBody>
      </p:sp>
      <p:sp>
        <p:nvSpPr>
          <p:cNvPr id="391" name="CasellaDiTesto 69"/>
          <p:cNvSpPr txBox="1"/>
          <p:nvPr/>
        </p:nvSpPr>
        <p:spPr>
          <a:xfrm>
            <a:off x="205098" y="2550349"/>
            <a:ext cx="356188" cy="400110"/>
          </a:xfrm>
          <a:prstGeom prst="rect">
            <a:avLst/>
          </a:prstGeom>
          <a:noFill/>
        </p:spPr>
        <p:txBody>
          <a:bodyPr wrap="none" rtlCol="0">
            <a:spAutoFit/>
          </a:bodyPr>
          <a:lstStyle/>
          <a:p>
            <a:r>
              <a:rPr lang="en-US" sz="2000" dirty="0" smtClean="0"/>
              <a:t>X</a:t>
            </a:r>
            <a:r>
              <a:rPr lang="en-US" sz="2000" baseline="-25000" dirty="0" smtClean="0"/>
              <a:t>i</a:t>
            </a:r>
            <a:endParaRPr lang="it-IT" sz="2000" baseline="-25000" dirty="0"/>
          </a:p>
        </p:txBody>
      </p:sp>
      <p:sp>
        <p:nvSpPr>
          <p:cNvPr id="392" name="Croce 70"/>
          <p:cNvSpPr/>
          <p:nvPr/>
        </p:nvSpPr>
        <p:spPr>
          <a:xfrm>
            <a:off x="3476872" y="1686253"/>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3" name="Meno 71"/>
          <p:cNvSpPr/>
          <p:nvPr/>
        </p:nvSpPr>
        <p:spPr>
          <a:xfrm>
            <a:off x="3476872" y="3558461"/>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394" name="Gruppo 97"/>
          <p:cNvGrpSpPr/>
          <p:nvPr/>
        </p:nvGrpSpPr>
        <p:grpSpPr>
          <a:xfrm>
            <a:off x="1316632" y="2190309"/>
            <a:ext cx="1728191" cy="936104"/>
            <a:chOff x="1403649" y="1268760"/>
            <a:chExt cx="1728191" cy="1296144"/>
          </a:xfrm>
        </p:grpSpPr>
        <p:sp>
          <p:nvSpPr>
            <p:cNvPr id="395" name="Triangolo isoscele 35"/>
            <p:cNvSpPr/>
            <p:nvPr/>
          </p:nvSpPr>
          <p:spPr>
            <a:xfrm rot="10800000">
              <a:off x="1403649" y="1268760"/>
              <a:ext cx="1728191" cy="1296144"/>
            </a:xfrm>
            <a:prstGeom prst="triangle">
              <a:avLst>
                <a:gd name="adj" fmla="val 5371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it-IT" dirty="0"/>
            </a:p>
          </p:txBody>
        </p:sp>
        <p:sp>
          <p:nvSpPr>
            <p:cNvPr id="396" name="Meno 37"/>
            <p:cNvSpPr/>
            <p:nvPr/>
          </p:nvSpPr>
          <p:spPr>
            <a:xfrm>
              <a:off x="1907706"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7" name="Meno 38"/>
            <p:cNvSpPr/>
            <p:nvPr/>
          </p:nvSpPr>
          <p:spPr>
            <a:xfrm>
              <a:off x="2195738"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8" name="Meno 39"/>
            <p:cNvSpPr/>
            <p:nvPr/>
          </p:nvSpPr>
          <p:spPr>
            <a:xfrm>
              <a:off x="2483770"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9" name="Meno 41"/>
            <p:cNvSpPr/>
            <p:nvPr/>
          </p:nvSpPr>
          <p:spPr>
            <a:xfrm>
              <a:off x="1619674"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0" name="Croce 55"/>
            <p:cNvSpPr/>
            <p:nvPr/>
          </p:nvSpPr>
          <p:spPr>
            <a:xfrm>
              <a:off x="2339752" y="1844824"/>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1" name="Meno 91"/>
            <p:cNvSpPr/>
            <p:nvPr/>
          </p:nvSpPr>
          <p:spPr>
            <a:xfrm>
              <a:off x="2771800"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2" name="Croce 93"/>
            <p:cNvSpPr/>
            <p:nvPr/>
          </p:nvSpPr>
          <p:spPr>
            <a:xfrm>
              <a:off x="2411760" y="1628800"/>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3" name="Croce 94"/>
            <p:cNvSpPr/>
            <p:nvPr/>
          </p:nvSpPr>
          <p:spPr>
            <a:xfrm>
              <a:off x="2123728" y="1628800"/>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4" name="Croce 95"/>
            <p:cNvSpPr/>
            <p:nvPr/>
          </p:nvSpPr>
          <p:spPr>
            <a:xfrm>
              <a:off x="1835696" y="1628800"/>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5" name="Croce 96"/>
            <p:cNvSpPr/>
            <p:nvPr/>
          </p:nvSpPr>
          <p:spPr>
            <a:xfrm>
              <a:off x="1979712" y="1844824"/>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406" name="Connettore 1 139"/>
          <p:cNvCxnSpPr/>
          <p:nvPr/>
        </p:nvCxnSpPr>
        <p:spPr>
          <a:xfrm>
            <a:off x="236512" y="2406333"/>
            <a:ext cx="1296144"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407" name="Connettore 1 142"/>
          <p:cNvCxnSpPr/>
          <p:nvPr/>
        </p:nvCxnSpPr>
        <p:spPr>
          <a:xfrm>
            <a:off x="308520" y="3198421"/>
            <a:ext cx="151216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408" name="Connettore 1 143"/>
          <p:cNvCxnSpPr/>
          <p:nvPr/>
        </p:nvCxnSpPr>
        <p:spPr>
          <a:xfrm>
            <a:off x="236512" y="2118301"/>
            <a:ext cx="151216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409" name="CasellaDiTesto 147"/>
          <p:cNvSpPr txBox="1"/>
          <p:nvPr/>
        </p:nvSpPr>
        <p:spPr>
          <a:xfrm>
            <a:off x="3404864" y="2406333"/>
            <a:ext cx="328936" cy="461665"/>
          </a:xfrm>
          <a:prstGeom prst="rect">
            <a:avLst/>
          </a:prstGeom>
          <a:noFill/>
        </p:spPr>
        <p:txBody>
          <a:bodyPr wrap="none" rtlCol="0">
            <a:spAutoFit/>
          </a:bodyPr>
          <a:lstStyle/>
          <a:p>
            <a:r>
              <a:rPr lang="en-US" sz="2400" dirty="0" smtClean="0"/>
              <a:t>g</a:t>
            </a:r>
            <a:endParaRPr lang="it-IT" sz="2400" dirty="0"/>
          </a:p>
        </p:txBody>
      </p:sp>
      <p:cxnSp>
        <p:nvCxnSpPr>
          <p:cNvPr id="410" name="Connettore 2 152"/>
          <p:cNvCxnSpPr/>
          <p:nvPr/>
        </p:nvCxnSpPr>
        <p:spPr>
          <a:xfrm flipH="1">
            <a:off x="3404864" y="2118301"/>
            <a:ext cx="21704" cy="1080120"/>
          </a:xfrm>
          <a:prstGeom prst="straightConnector1">
            <a:avLst/>
          </a:prstGeom>
          <a:ln w="28575">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411" name="Connettore 2 202"/>
          <p:cNvCxnSpPr/>
          <p:nvPr/>
        </p:nvCxnSpPr>
        <p:spPr>
          <a:xfrm flipH="1">
            <a:off x="2036712" y="1470229"/>
            <a:ext cx="216024" cy="2376264"/>
          </a:xfrm>
          <a:prstGeom prst="straightConnector1">
            <a:avLst/>
          </a:prstGeom>
          <a:ln>
            <a:solidFill>
              <a:srgbClr val="002060"/>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412" name="Gruppo 261"/>
          <p:cNvGrpSpPr/>
          <p:nvPr/>
        </p:nvGrpSpPr>
        <p:grpSpPr>
          <a:xfrm>
            <a:off x="596552" y="1542237"/>
            <a:ext cx="144016" cy="432048"/>
            <a:chOff x="2483768" y="4437112"/>
            <a:chExt cx="144016" cy="432048"/>
          </a:xfrm>
        </p:grpSpPr>
        <p:sp>
          <p:nvSpPr>
            <p:cNvPr id="413" name="Ovale 246"/>
            <p:cNvSpPr/>
            <p:nvPr/>
          </p:nvSpPr>
          <p:spPr>
            <a:xfrm>
              <a:off x="2483768" y="443711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14" name="Connettore 1 260"/>
            <p:cNvCxnSpPr/>
            <p:nvPr/>
          </p:nvCxnSpPr>
          <p:spPr>
            <a:xfrm>
              <a:off x="2555776" y="4509120"/>
              <a:ext cx="0" cy="36004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15" name="CasellaDiTesto 262"/>
          <p:cNvSpPr txBox="1"/>
          <p:nvPr/>
        </p:nvSpPr>
        <p:spPr>
          <a:xfrm>
            <a:off x="668560" y="1254205"/>
            <a:ext cx="720080" cy="523220"/>
          </a:xfrm>
          <a:prstGeom prst="rect">
            <a:avLst/>
          </a:prstGeom>
          <a:noFill/>
        </p:spPr>
        <p:txBody>
          <a:bodyPr wrap="square" rtlCol="0">
            <a:spAutoFit/>
          </a:bodyPr>
          <a:lstStyle/>
          <a:p>
            <a:r>
              <a:rPr lang="en-US" sz="2800" dirty="0" smtClean="0"/>
              <a:t>+V</a:t>
            </a:r>
            <a:endParaRPr lang="it-IT" sz="2800" dirty="0"/>
          </a:p>
        </p:txBody>
      </p:sp>
      <p:sp>
        <p:nvSpPr>
          <p:cNvPr id="416" name="CasellaDiTesto 314"/>
          <p:cNvSpPr txBox="1"/>
          <p:nvPr/>
        </p:nvSpPr>
        <p:spPr>
          <a:xfrm>
            <a:off x="228600" y="3886200"/>
            <a:ext cx="3581400" cy="677108"/>
          </a:xfrm>
          <a:prstGeom prst="rect">
            <a:avLst/>
          </a:prstGeom>
          <a:noFill/>
        </p:spPr>
        <p:txBody>
          <a:bodyPr wrap="square" rtlCol="0">
            <a:spAutoFit/>
          </a:bodyPr>
          <a:lstStyle/>
          <a:p>
            <a:r>
              <a:rPr lang="en-US" sz="2000" dirty="0" smtClean="0">
                <a:solidFill>
                  <a:srgbClr val="002060"/>
                </a:solidFill>
              </a:rPr>
              <a:t>Mono-gap:</a:t>
            </a:r>
            <a:endParaRPr lang="en-US" sz="2000" dirty="0" smtClean="0">
              <a:solidFill>
                <a:srgbClr val="002060"/>
              </a:solidFill>
            </a:endParaRPr>
          </a:p>
          <a:p>
            <a:r>
              <a:rPr lang="en-US" dirty="0" err="1" smtClean="0">
                <a:solidFill>
                  <a:srgbClr val="002060"/>
                </a:solidFill>
              </a:rPr>
              <a:t>Q</a:t>
            </a:r>
            <a:r>
              <a:rPr lang="en-US" baseline="-25000" dirty="0" err="1" smtClean="0">
                <a:solidFill>
                  <a:srgbClr val="002060"/>
                </a:solidFill>
              </a:rPr>
              <a:t>prompt</a:t>
            </a:r>
            <a:r>
              <a:rPr lang="en-US" dirty="0" smtClean="0">
                <a:solidFill>
                  <a:srgbClr val="002060"/>
                </a:solidFill>
              </a:rPr>
              <a:t> = </a:t>
            </a:r>
            <a:r>
              <a:rPr lang="en-US" dirty="0" err="1" smtClean="0">
                <a:solidFill>
                  <a:srgbClr val="002060"/>
                </a:solidFill>
              </a:rPr>
              <a:t>Q</a:t>
            </a:r>
            <a:r>
              <a:rPr lang="en-US" baseline="-25000" dirty="0" err="1" smtClean="0">
                <a:solidFill>
                  <a:srgbClr val="002060"/>
                </a:solidFill>
              </a:rPr>
              <a:t>tot</a:t>
            </a:r>
            <a:r>
              <a:rPr lang="en-US" baseline="-25000" dirty="0" smtClean="0">
                <a:solidFill>
                  <a:srgbClr val="002060"/>
                </a:solidFill>
              </a:rPr>
              <a:t> </a:t>
            </a:r>
            <a:r>
              <a:rPr lang="en-US" dirty="0" err="1" smtClean="0">
                <a:solidFill>
                  <a:srgbClr val="002060"/>
                </a:solidFill>
              </a:rPr>
              <a:t>X</a:t>
            </a:r>
            <a:r>
              <a:rPr lang="en-US" baseline="-25000" dirty="0" err="1" smtClean="0">
                <a:solidFill>
                  <a:srgbClr val="002060"/>
                </a:solidFill>
              </a:rPr>
              <a:t>e</a:t>
            </a:r>
            <a:r>
              <a:rPr lang="en-US" dirty="0" smtClean="0">
                <a:solidFill>
                  <a:srgbClr val="002060"/>
                </a:solidFill>
              </a:rPr>
              <a:t>/g, </a:t>
            </a:r>
            <a:r>
              <a:rPr lang="en-US" dirty="0" err="1" smtClean="0">
                <a:solidFill>
                  <a:srgbClr val="002060"/>
                </a:solidFill>
              </a:rPr>
              <a:t>Q</a:t>
            </a:r>
            <a:r>
              <a:rPr lang="en-US" baseline="-25000" dirty="0" err="1" smtClean="0">
                <a:solidFill>
                  <a:srgbClr val="002060"/>
                </a:solidFill>
              </a:rPr>
              <a:t>ion</a:t>
            </a:r>
            <a:r>
              <a:rPr lang="en-US" dirty="0" smtClean="0">
                <a:solidFill>
                  <a:srgbClr val="002060"/>
                </a:solidFill>
              </a:rPr>
              <a:t> </a:t>
            </a:r>
            <a:r>
              <a:rPr lang="en-US" dirty="0" smtClean="0">
                <a:solidFill>
                  <a:srgbClr val="002060"/>
                </a:solidFill>
              </a:rPr>
              <a:t>= </a:t>
            </a:r>
            <a:r>
              <a:rPr lang="en-US" dirty="0" err="1" smtClean="0">
                <a:solidFill>
                  <a:srgbClr val="002060"/>
                </a:solidFill>
              </a:rPr>
              <a:t>Q</a:t>
            </a:r>
            <a:r>
              <a:rPr lang="en-US" baseline="-25000" dirty="0" err="1" smtClean="0">
                <a:solidFill>
                  <a:srgbClr val="002060"/>
                </a:solidFill>
              </a:rPr>
              <a:t>tot</a:t>
            </a:r>
            <a:r>
              <a:rPr lang="en-US" dirty="0" smtClean="0">
                <a:solidFill>
                  <a:srgbClr val="002060"/>
                </a:solidFill>
              </a:rPr>
              <a:t> X</a:t>
            </a:r>
            <a:r>
              <a:rPr lang="en-US" baseline="-25000" dirty="0">
                <a:solidFill>
                  <a:srgbClr val="002060"/>
                </a:solidFill>
              </a:rPr>
              <a:t>i</a:t>
            </a:r>
            <a:r>
              <a:rPr lang="en-US" dirty="0" smtClean="0">
                <a:solidFill>
                  <a:srgbClr val="002060"/>
                </a:solidFill>
              </a:rPr>
              <a:t>/g</a:t>
            </a:r>
            <a:endParaRPr lang="it-IT" dirty="0">
              <a:solidFill>
                <a:srgbClr val="002060"/>
              </a:solidFill>
            </a:endParaRPr>
          </a:p>
        </p:txBody>
      </p:sp>
      <p:grpSp>
        <p:nvGrpSpPr>
          <p:cNvPr id="417" name="Gruppo 380"/>
          <p:cNvGrpSpPr/>
          <p:nvPr/>
        </p:nvGrpSpPr>
        <p:grpSpPr>
          <a:xfrm>
            <a:off x="596552" y="3342437"/>
            <a:ext cx="144016" cy="444045"/>
            <a:chOff x="2483768" y="4509120"/>
            <a:chExt cx="144016" cy="532854"/>
          </a:xfrm>
        </p:grpSpPr>
        <p:sp>
          <p:nvSpPr>
            <p:cNvPr id="418" name="Ovale 381"/>
            <p:cNvSpPr/>
            <p:nvPr/>
          </p:nvSpPr>
          <p:spPr>
            <a:xfrm>
              <a:off x="2483768" y="4897959"/>
              <a:ext cx="144016" cy="144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419" name="Connettore 1 382"/>
            <p:cNvCxnSpPr/>
            <p:nvPr/>
          </p:nvCxnSpPr>
          <p:spPr>
            <a:xfrm>
              <a:off x="2555776" y="4509120"/>
              <a:ext cx="0" cy="36004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20" name="CasellaDiTesto 383"/>
          <p:cNvSpPr txBox="1"/>
          <p:nvPr/>
        </p:nvSpPr>
        <p:spPr>
          <a:xfrm>
            <a:off x="719867" y="3486453"/>
            <a:ext cx="668773" cy="461665"/>
          </a:xfrm>
          <a:prstGeom prst="rect">
            <a:avLst/>
          </a:prstGeom>
          <a:noFill/>
        </p:spPr>
        <p:txBody>
          <a:bodyPr wrap="none" rtlCol="0">
            <a:spAutoFit/>
          </a:bodyPr>
          <a:lstStyle/>
          <a:p>
            <a:r>
              <a:rPr lang="en-US" sz="2400" dirty="0" smtClean="0"/>
              <a:t>V=0</a:t>
            </a:r>
            <a:endParaRPr lang="it-IT" sz="2400" dirty="0"/>
          </a:p>
        </p:txBody>
      </p:sp>
      <p:sp>
        <p:nvSpPr>
          <p:cNvPr id="421" name="CasellaDiTesto 376"/>
          <p:cNvSpPr txBox="1"/>
          <p:nvPr/>
        </p:nvSpPr>
        <p:spPr>
          <a:xfrm>
            <a:off x="228600" y="4800600"/>
            <a:ext cx="4572000" cy="1754326"/>
          </a:xfrm>
          <a:prstGeom prst="rect">
            <a:avLst/>
          </a:prstGeom>
          <a:noFill/>
        </p:spPr>
        <p:txBody>
          <a:bodyPr wrap="square" rtlCol="0">
            <a:spAutoFit/>
          </a:bodyPr>
          <a:lstStyle/>
          <a:p>
            <a:pPr marL="144000" indent="-144000">
              <a:buFont typeface="Wingdings" pitchFamily="2" charset="2"/>
              <a:buChar char="§"/>
            </a:pPr>
            <a:r>
              <a:rPr lang="en-US" dirty="0" smtClean="0">
                <a:solidFill>
                  <a:srgbClr val="FF0000"/>
                </a:solidFill>
              </a:rPr>
              <a:t>A</a:t>
            </a:r>
            <a:r>
              <a:rPr lang="en-US" dirty="0" smtClean="0">
                <a:solidFill>
                  <a:srgbClr val="FF0000"/>
                </a:solidFill>
              </a:rPr>
              <a:t> multi-gap </a:t>
            </a:r>
            <a:r>
              <a:rPr lang="en-US" dirty="0" smtClean="0">
                <a:solidFill>
                  <a:srgbClr val="FF0000"/>
                </a:solidFill>
              </a:rPr>
              <a:t>structure gives in average the same prompt ionic charge as a single gap</a:t>
            </a:r>
          </a:p>
          <a:p>
            <a:pPr marL="144000" indent="-144000">
              <a:buFont typeface="Wingdings" pitchFamily="2" charset="2"/>
              <a:buChar char="§"/>
            </a:pPr>
            <a:r>
              <a:rPr lang="en-US" dirty="0" smtClean="0">
                <a:solidFill>
                  <a:srgbClr val="FF0000"/>
                </a:solidFill>
              </a:rPr>
              <a:t>B</a:t>
            </a:r>
            <a:r>
              <a:rPr lang="en-US" dirty="0" smtClean="0">
                <a:solidFill>
                  <a:srgbClr val="FF0000"/>
                </a:solidFill>
              </a:rPr>
              <a:t>ut </a:t>
            </a:r>
            <a:r>
              <a:rPr lang="en-US" dirty="0" smtClean="0">
                <a:solidFill>
                  <a:srgbClr val="FF0000"/>
                </a:solidFill>
              </a:rPr>
              <a:t>the charge distribution is √2 (√n in the general case) times narrower than the single gap  (</a:t>
            </a:r>
            <a:r>
              <a:rPr lang="el-GR" dirty="0" smtClean="0">
                <a:solidFill>
                  <a:srgbClr val="FF0000"/>
                </a:solidFill>
              </a:rPr>
              <a:t>σ</a:t>
            </a:r>
            <a:r>
              <a:rPr lang="en-US" baseline="-25000" dirty="0" smtClean="0">
                <a:solidFill>
                  <a:srgbClr val="FF0000"/>
                </a:solidFill>
              </a:rPr>
              <a:t>average</a:t>
            </a:r>
            <a:r>
              <a:rPr lang="en-US" dirty="0" smtClean="0">
                <a:solidFill>
                  <a:srgbClr val="FF0000"/>
                </a:solidFill>
              </a:rPr>
              <a:t>= </a:t>
            </a:r>
            <a:r>
              <a:rPr lang="el-GR" dirty="0" smtClean="0">
                <a:solidFill>
                  <a:srgbClr val="FF0000"/>
                </a:solidFill>
              </a:rPr>
              <a:t>σ</a:t>
            </a:r>
            <a:r>
              <a:rPr lang="en-US" dirty="0" smtClean="0">
                <a:solidFill>
                  <a:srgbClr val="FF0000"/>
                </a:solidFill>
              </a:rPr>
              <a:t>/√n): a big advantage to reduce inefficiencies (</a:t>
            </a:r>
            <a:r>
              <a:rPr lang="en-US" dirty="0" err="1" smtClean="0">
                <a:solidFill>
                  <a:srgbClr val="FF0000"/>
                </a:solidFill>
              </a:rPr>
              <a:t>Q</a:t>
            </a:r>
            <a:r>
              <a:rPr lang="en-US" baseline="-25000" dirty="0" err="1" smtClean="0">
                <a:solidFill>
                  <a:srgbClr val="FF0000"/>
                </a:solidFill>
              </a:rPr>
              <a:t>prompt</a:t>
            </a:r>
            <a:r>
              <a:rPr lang="en-US" dirty="0" smtClean="0">
                <a:solidFill>
                  <a:srgbClr val="FF0000"/>
                </a:solidFill>
              </a:rPr>
              <a:t> </a:t>
            </a:r>
            <a:r>
              <a:rPr lang="en-US" dirty="0" smtClean="0">
                <a:solidFill>
                  <a:srgbClr val="FF0000"/>
                </a:solidFill>
              </a:rPr>
              <a:t>&lt; </a:t>
            </a:r>
            <a:r>
              <a:rPr lang="en-US" dirty="0" err="1" smtClean="0">
                <a:solidFill>
                  <a:srgbClr val="FF0000"/>
                </a:solidFill>
              </a:rPr>
              <a:t>Q</a:t>
            </a:r>
            <a:r>
              <a:rPr lang="en-US" baseline="-25000" dirty="0" err="1" smtClean="0">
                <a:solidFill>
                  <a:srgbClr val="FF0000"/>
                </a:solidFill>
              </a:rPr>
              <a:t>threshold</a:t>
            </a:r>
            <a:r>
              <a:rPr lang="en-US" dirty="0" smtClean="0">
                <a:solidFill>
                  <a:srgbClr val="FF0000"/>
                </a:solidFill>
              </a:rPr>
              <a:t>)</a:t>
            </a:r>
            <a:endParaRPr lang="en-US" dirty="0" smtClean="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SG" dirty="0" smtClean="0"/>
              <a:t>Review of Simulation and </a:t>
            </a:r>
            <a:r>
              <a:rPr lang="en-SG" dirty="0" smtClean="0"/>
              <a:t>Modelling</a:t>
            </a:r>
            <a:endParaRPr lang="en-SG" dirty="0"/>
          </a:p>
        </p:txBody>
      </p:sp>
      <p:sp>
        <p:nvSpPr>
          <p:cNvPr id="8" name="Content Placeholder 7"/>
          <p:cNvSpPr>
            <a:spLocks noGrp="1"/>
          </p:cNvSpPr>
          <p:nvPr>
            <p:ph idx="1"/>
          </p:nvPr>
        </p:nvSpPr>
        <p:spPr/>
        <p:txBody>
          <a:bodyPr/>
          <a:lstStyle/>
          <a:p>
            <a:pPr marL="363538" indent="-363538"/>
            <a:r>
              <a:rPr lang="en-US" sz="1800" dirty="0" smtClean="0"/>
              <a:t>RPC structures</a:t>
            </a:r>
          </a:p>
          <a:p>
            <a:pPr marL="363538" indent="-363538"/>
            <a:r>
              <a:rPr lang="en-US" sz="1800" dirty="0" smtClean="0"/>
              <a:t>DC polarization and rate capability. Fluctuations.</a:t>
            </a:r>
          </a:p>
          <a:p>
            <a:pPr marL="363538" indent="-363538"/>
            <a:r>
              <a:rPr lang="en-US" sz="1800" dirty="0" smtClean="0"/>
              <a:t>Signal induction</a:t>
            </a:r>
          </a:p>
          <a:p>
            <a:pPr lvl="1"/>
            <a:r>
              <a:rPr lang="en-US" sz="1800" dirty="0" smtClean="0"/>
              <a:t>Views of the charge induction mechanism</a:t>
            </a:r>
          </a:p>
          <a:p>
            <a:pPr lvl="1"/>
            <a:r>
              <a:rPr lang="en-US" sz="1800" dirty="0" smtClean="0"/>
              <a:t>Analytical solutions for RPC</a:t>
            </a:r>
          </a:p>
          <a:p>
            <a:pPr lvl="1"/>
            <a:r>
              <a:rPr lang="en-US" sz="1800" dirty="0" smtClean="0"/>
              <a:t>Influence of the plates conductivity</a:t>
            </a:r>
          </a:p>
          <a:p>
            <a:pPr lvl="1"/>
            <a:r>
              <a:rPr lang="en-US" sz="1800" dirty="0" smtClean="0"/>
              <a:t>Signal propagation in strips. Crosstalk.</a:t>
            </a:r>
          </a:p>
          <a:p>
            <a:pPr marL="363538" indent="-363538"/>
            <a:r>
              <a:rPr lang="en-US" sz="1800" dirty="0" smtClean="0"/>
              <a:t>Charge generation</a:t>
            </a:r>
          </a:p>
          <a:p>
            <a:pPr lvl="1"/>
            <a:r>
              <a:rPr lang="en-US" sz="1800" dirty="0" smtClean="0"/>
              <a:t>The Townsend avalanche</a:t>
            </a:r>
          </a:p>
          <a:p>
            <a:pPr lvl="1"/>
            <a:r>
              <a:rPr lang="en-US" sz="1800" dirty="0" smtClean="0"/>
              <a:t>Space-charge effect – empirical models</a:t>
            </a:r>
          </a:p>
          <a:p>
            <a:pPr lvl="1"/>
            <a:r>
              <a:rPr lang="en-US" sz="1800" dirty="0" smtClean="0"/>
              <a:t>Space-charge effect – exact numerical models</a:t>
            </a:r>
          </a:p>
          <a:p>
            <a:pPr marL="363538" indent="-363538"/>
            <a:r>
              <a:rPr lang="en-US" sz="1800" dirty="0" smtClean="0"/>
              <a:t>Timing</a:t>
            </a:r>
          </a:p>
          <a:p>
            <a:pPr lvl="1"/>
            <a:r>
              <a:rPr lang="en-US" sz="1800" dirty="0" smtClean="0"/>
              <a:t>Intrinsic time response of RPCs</a:t>
            </a:r>
          </a:p>
          <a:p>
            <a:pPr lvl="1"/>
            <a:r>
              <a:rPr lang="en-US" sz="1800" dirty="0" smtClean="0"/>
              <a:t>Extrinsic time fluctuations</a:t>
            </a:r>
          </a:p>
          <a:p>
            <a:pPr marL="363538" indent="-363538"/>
            <a:r>
              <a:rPr lang="en-US" sz="1800" dirty="0" smtClean="0"/>
              <a:t>Conclusion</a:t>
            </a:r>
            <a:endParaRPr lang="en-US" sz="1800" dirty="0" smtClean="0"/>
          </a:p>
        </p:txBody>
      </p:sp>
      <p:sp>
        <p:nvSpPr>
          <p:cNvPr id="10" name="Content Placeholder 9"/>
          <p:cNvSpPr>
            <a:spLocks noGrp="1"/>
          </p:cNvSpPr>
          <p:nvPr>
            <p:ph idx="10"/>
          </p:nvPr>
        </p:nvSpPr>
        <p:spPr/>
        <p:txBody>
          <a:bodyPr>
            <a:normAutofit fontScale="77500" lnSpcReduction="20000"/>
          </a:bodyPr>
          <a:lstStyle/>
          <a:p>
            <a:pPr marL="176213" indent="-176213">
              <a:spcBef>
                <a:spcPct val="30000"/>
              </a:spcBef>
              <a:buFontTx/>
              <a:buChar char="•"/>
              <a:tabLst>
                <a:tab pos="266700" algn="l"/>
              </a:tabLst>
            </a:pPr>
            <a:r>
              <a:rPr lang="en-US" dirty="0" smtClean="0"/>
              <a:t>Most of the rich RPC physics has been theoretically treated.</a:t>
            </a:r>
          </a:p>
          <a:p>
            <a:pPr marL="176213" indent="-176213">
              <a:spcBef>
                <a:spcPct val="30000"/>
              </a:spcBef>
              <a:buFontTx/>
              <a:buChar char="•"/>
              <a:tabLst>
                <a:tab pos="266700" algn="l"/>
              </a:tabLst>
            </a:pPr>
            <a:r>
              <a:rPr lang="en-US" dirty="0" smtClean="0"/>
              <a:t>Some aspects still lacking:</a:t>
            </a:r>
          </a:p>
          <a:p>
            <a:pPr marL="628650" lvl="1" indent="-171450">
              <a:spcBef>
                <a:spcPct val="30000"/>
              </a:spcBef>
              <a:buFontTx/>
              <a:buChar char="•"/>
              <a:tabLst>
                <a:tab pos="266700" algn="l"/>
              </a:tabLst>
            </a:pPr>
            <a:r>
              <a:rPr lang="en-US" dirty="0" smtClean="0"/>
              <a:t>Response of timing RPCs to gamma photons. Calculations are completely at odds with measurements.</a:t>
            </a:r>
          </a:p>
          <a:p>
            <a:pPr marL="628650" lvl="1" indent="-171450">
              <a:spcBef>
                <a:spcPct val="30000"/>
              </a:spcBef>
              <a:buFontTx/>
              <a:buChar char="•"/>
              <a:tabLst>
                <a:tab pos="266700" algn="l"/>
              </a:tabLst>
            </a:pPr>
            <a:r>
              <a:rPr lang="en-US" dirty="0" smtClean="0"/>
              <a:t>Details of the space-charge effect and match to careful measurements in different gap sizes.</a:t>
            </a:r>
          </a:p>
          <a:p>
            <a:pPr marL="628650" lvl="1" indent="-171450">
              <a:spcBef>
                <a:spcPct val="30000"/>
              </a:spcBef>
              <a:buFontTx/>
              <a:buChar char="•"/>
              <a:tabLst>
                <a:tab pos="266700" algn="l"/>
              </a:tabLst>
            </a:pPr>
            <a:r>
              <a:rPr lang="en-US" dirty="0" smtClean="0"/>
              <a:t>Streamer mechanism! Gas self-</a:t>
            </a:r>
            <a:r>
              <a:rPr lang="en-US" dirty="0" err="1" smtClean="0"/>
              <a:t>photoionization</a:t>
            </a:r>
            <a:r>
              <a:rPr lang="en-US" dirty="0" smtClean="0"/>
              <a:t> is a very unsatisfactory mechanism.</a:t>
            </a:r>
          </a:p>
          <a:p>
            <a:pPr marL="628650" lvl="1" indent="-171450">
              <a:spcBef>
                <a:spcPct val="30000"/>
              </a:spcBef>
              <a:buFontTx/>
              <a:buChar char="•"/>
              <a:tabLst>
                <a:tab pos="266700" algn="l"/>
              </a:tabLst>
            </a:pPr>
            <a:r>
              <a:rPr lang="en-US" dirty="0" smtClean="0"/>
              <a:t>The role of SF</a:t>
            </a:r>
            <a:r>
              <a:rPr lang="en-US" baseline="-25000" dirty="0" smtClean="0"/>
              <a:t>6 </a:t>
            </a:r>
            <a:r>
              <a:rPr lang="en-US" dirty="0" smtClean="0"/>
              <a:t>in streamer suppression.</a:t>
            </a:r>
          </a:p>
          <a:p>
            <a:pPr marL="628650" lvl="1" indent="-171450">
              <a:spcBef>
                <a:spcPct val="30000"/>
              </a:spcBef>
              <a:buFontTx/>
              <a:buChar char="•"/>
              <a:tabLst>
                <a:tab pos="266700" algn="l"/>
              </a:tabLst>
            </a:pPr>
            <a:r>
              <a:rPr lang="en-US" dirty="0" smtClean="0"/>
              <a:t>Time-charge correlation in timing RPCs. Some say it is just electronics slew correction</a:t>
            </a:r>
            <a:r>
              <a:rPr lang="en-US" dirty="0" smtClean="0"/>
              <a:t>.</a:t>
            </a:r>
            <a:endParaRPr lang="en-US" dirty="0" smtClean="0"/>
          </a:p>
        </p:txBody>
      </p:sp>
      <p:sp>
        <p:nvSpPr>
          <p:cNvPr id="5" name="Rectangle 28"/>
          <p:cNvSpPr>
            <a:spLocks noChangeArrowheads="1"/>
          </p:cNvSpPr>
          <p:nvPr/>
        </p:nvSpPr>
        <p:spPr bwMode="auto">
          <a:xfrm>
            <a:off x="7924800" y="6317954"/>
            <a:ext cx="1116000" cy="463846"/>
          </a:xfrm>
          <a:prstGeom prst="rect">
            <a:avLst/>
          </a:prstGeom>
          <a:solidFill>
            <a:schemeClr val="accent4">
              <a:lumMod val="20000"/>
              <a:lumOff val="80000"/>
            </a:schemeClr>
          </a:solidFill>
          <a:ln w="9525" algn="ctr">
            <a:noFill/>
            <a:miter lim="800000"/>
            <a:headEnd/>
            <a:tailEnd/>
          </a:ln>
          <a:effectLst/>
        </p:spPr>
        <p:txBody>
          <a:bodyPr wrap="square" lIns="90000" tIns="46800" rIns="90000" bIns="46800">
            <a:spAutoFit/>
          </a:bodyPr>
          <a:lstStyle/>
          <a:p>
            <a:r>
              <a:rPr lang="en-GB" sz="2400" dirty="0" err="1">
                <a:solidFill>
                  <a:srgbClr val="00B050"/>
                </a:solidFill>
                <a:latin typeface="Times New Roman" pitchFamily="18" charset="0"/>
              </a:rPr>
              <a:t>P.Fonte</a:t>
            </a:r>
            <a:endParaRPr lang="en-GB" sz="2400" dirty="0">
              <a:solidFill>
                <a:srgbClr val="00B050"/>
              </a:solidFill>
              <a:latin typeface="Times New Roman" pitchFamily="18" charset="0"/>
            </a:endParaRPr>
          </a:p>
        </p:txBody>
      </p:sp>
      <p:sp>
        <p:nvSpPr>
          <p:cNvPr id="7" name="Text Box 23"/>
          <p:cNvSpPr txBox="1">
            <a:spLocks noChangeArrowheads="1"/>
          </p:cNvSpPr>
          <p:nvPr/>
        </p:nvSpPr>
        <p:spPr bwMode="auto">
          <a:xfrm>
            <a:off x="180975" y="981075"/>
            <a:ext cx="6696075" cy="371513"/>
          </a:xfrm>
          <a:prstGeom prst="rect">
            <a:avLst/>
          </a:prstGeom>
          <a:noFill/>
          <a:ln w="9525" algn="ctr">
            <a:noFill/>
            <a:miter lim="800000"/>
            <a:headEnd/>
            <a:tailEnd/>
          </a:ln>
          <a:effectLst/>
        </p:spPr>
        <p:txBody>
          <a:bodyPr lIns="90000" tIns="46800" rIns="90000" bIns="46800">
            <a:spAutoFit/>
          </a:bodyPr>
          <a:lstStyle/>
          <a:p>
            <a:pPr marL="363538" indent="-363538" algn="l"/>
            <a:endParaRPr lang="pt-PT" sz="1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26423"/>
            <a:ext cx="9108000" cy="769441"/>
          </a:xfrm>
        </p:spPr>
        <p:txBody>
          <a:bodyPr/>
          <a:lstStyle/>
          <a:p>
            <a:r>
              <a:rPr lang="en-SG" dirty="0" smtClean="0"/>
              <a:t>Simulation studies on the Effect of </a:t>
            </a:r>
            <a:r>
              <a:rPr lang="en-SG" dirty="0" smtClean="0"/>
              <a:t>SF6</a:t>
            </a:r>
            <a:endParaRPr lang="en-SG" dirty="0"/>
          </a:p>
        </p:txBody>
      </p:sp>
      <p:pic>
        <p:nvPicPr>
          <p:cNvPr id="5" name="Content Placeholder 4" descr="simushceme.jpg"/>
          <p:cNvPicPr>
            <a:picLocks noGrp="1" noChangeAspect="1"/>
          </p:cNvPicPr>
          <p:nvPr>
            <p:ph sz="quarter" idx="1"/>
          </p:nvPr>
        </p:nvPicPr>
        <p:blipFill>
          <a:blip r:embed="rId2" cstate="print"/>
          <a:srcRect l="17060" t="18664" r="17060" b="17498"/>
          <a:stretch>
            <a:fillRect/>
          </a:stretch>
        </p:blipFill>
        <p:spPr>
          <a:xfrm>
            <a:off x="0" y="1238400"/>
            <a:ext cx="5692165" cy="3102600"/>
          </a:xfrm>
        </p:spPr>
      </p:pic>
      <p:sp>
        <p:nvSpPr>
          <p:cNvPr id="6" name="Content Placeholder 4"/>
          <p:cNvSpPr txBox="1">
            <a:spLocks/>
          </p:cNvSpPr>
          <p:nvPr/>
        </p:nvSpPr>
        <p:spPr>
          <a:xfrm>
            <a:off x="5867400" y="1238400"/>
            <a:ext cx="3124200" cy="5467200"/>
          </a:xfrm>
          <a:prstGeom prst="rect">
            <a:avLst/>
          </a:prstGeom>
        </p:spPr>
        <p:txBody>
          <a:bodyPr vert="horz">
            <a:normAutofit fontScale="62500" lnSpcReduction="20000"/>
          </a:bodyPr>
          <a:lstStyle/>
          <a:p>
            <a:pPr marL="365760" marR="0" lvl="0" indent="-256032" algn="l" defTabSz="914400" rtl="0" eaLnBrk="1" fontAlgn="auto" latinLnBrk="0" hangingPunct="1">
              <a:lnSpc>
                <a:spcPct val="120000"/>
              </a:lnSpc>
              <a:spcBef>
                <a:spcPts val="300"/>
              </a:spcBef>
              <a:spcAft>
                <a:spcPts val="0"/>
              </a:spcAft>
              <a:buClr>
                <a:srgbClr val="FF0000"/>
              </a:buClr>
              <a:buSzPct val="80000"/>
              <a:buFont typeface="Wingdings" pitchFamily="2" charset="2"/>
              <a:buChar char="v"/>
              <a:tabLst/>
              <a:defRPr/>
            </a:pPr>
            <a:r>
              <a:rPr kumimoji="0" lang="en-US" sz="2800" b="0" i="0" u="none" strike="noStrike" kern="1200" cap="none" spc="0" normalizeH="0" baseline="0" noProof="0" dirty="0" smtClean="0">
                <a:ln>
                  <a:noFill/>
                </a:ln>
                <a:solidFill>
                  <a:srgbClr val="FF0000"/>
                </a:solidFill>
                <a:effectLst/>
                <a:uLnTx/>
                <a:uFillTx/>
                <a:latin typeface="+mn-lt"/>
                <a:ea typeface="+mn-ea"/>
                <a:cs typeface="+mn-cs"/>
              </a:rPr>
              <a:t>HEED</a:t>
            </a:r>
          </a:p>
          <a:p>
            <a:pPr marL="658368" marR="0" lvl="1" indent="-246888" algn="l" defTabSz="914400" rtl="0" eaLnBrk="1" fontAlgn="auto" latinLnBrk="0" hangingPunct="1">
              <a:lnSpc>
                <a:spcPct val="120000"/>
              </a:lnSpc>
              <a:spcBef>
                <a:spcPts val="300"/>
              </a:spcBef>
              <a:spcAft>
                <a:spcPts val="0"/>
              </a:spcAft>
              <a:buClr>
                <a:srgbClr val="00B050"/>
              </a:buClr>
              <a:buSzPct val="65000"/>
              <a:buFont typeface="Wingdings" pitchFamily="2" charset="2"/>
              <a:buChar char="q"/>
              <a:tabLst/>
              <a:defRPr/>
            </a:pPr>
            <a:r>
              <a:rPr kumimoji="0" lang="en-US" sz="2600" b="0" i="0" u="none" strike="noStrike" kern="1200" cap="none" spc="0" normalizeH="0" baseline="0" noProof="0" dirty="0" smtClean="0">
                <a:ln>
                  <a:noFill/>
                </a:ln>
                <a:solidFill>
                  <a:srgbClr val="00B050"/>
                </a:solidFill>
                <a:effectLst/>
                <a:uLnTx/>
                <a:uFillTx/>
                <a:latin typeface="+mn-lt"/>
                <a:ea typeface="+mn-ea"/>
                <a:cs typeface="+mn-cs"/>
              </a:rPr>
              <a:t>Calculates the energy loss and ionisation produced by the particle traversing through the RPC [3].</a:t>
            </a:r>
          </a:p>
          <a:p>
            <a:pPr marL="658368" marR="0" lvl="1" indent="-246888" algn="l" defTabSz="914400" rtl="0" eaLnBrk="1" fontAlgn="auto" latinLnBrk="0" hangingPunct="1">
              <a:lnSpc>
                <a:spcPct val="120000"/>
              </a:lnSpc>
              <a:spcBef>
                <a:spcPts val="300"/>
              </a:spcBef>
              <a:spcAft>
                <a:spcPts val="0"/>
              </a:spcAft>
              <a:buClr>
                <a:srgbClr val="00B050"/>
              </a:buClr>
              <a:buSzPct val="65000"/>
              <a:buFont typeface="Wingdings" pitchFamily="2" charset="2"/>
              <a:buChar char="q"/>
              <a:tabLst/>
              <a:defRPr/>
            </a:pPr>
            <a:r>
              <a:rPr kumimoji="0" lang="en-US" sz="2600" b="0" i="0" u="none" strike="noStrike" kern="1200" cap="none" spc="0" normalizeH="0" baseline="0" noProof="0" dirty="0" smtClean="0">
                <a:ln>
                  <a:noFill/>
                </a:ln>
                <a:solidFill>
                  <a:srgbClr val="00B050"/>
                </a:solidFill>
                <a:effectLst/>
                <a:uLnTx/>
                <a:uFillTx/>
                <a:latin typeface="+mn-lt"/>
                <a:ea typeface="+mn-ea"/>
                <a:cs typeface="+mn-cs"/>
              </a:rPr>
              <a:t>Developed by </a:t>
            </a:r>
            <a:r>
              <a:rPr kumimoji="0" lang="en-US" sz="2600" b="0" i="0" u="none" strike="noStrike" kern="1200" cap="none" spc="0" normalizeH="0" baseline="0" noProof="0" dirty="0" err="1" smtClean="0">
                <a:ln>
                  <a:noFill/>
                </a:ln>
                <a:solidFill>
                  <a:srgbClr val="00B050"/>
                </a:solidFill>
                <a:effectLst/>
                <a:uLnTx/>
                <a:uFillTx/>
                <a:latin typeface="+mn-lt"/>
                <a:ea typeface="+mn-ea"/>
                <a:cs typeface="+mn-cs"/>
              </a:rPr>
              <a:t>I.Smirnov</a:t>
            </a:r>
            <a:r>
              <a:rPr kumimoji="0" lang="en-US" sz="2600" b="0" i="0" u="none" strike="noStrike" kern="1200" cap="none" spc="0" normalizeH="0" baseline="0" noProof="0" dirty="0" smtClean="0">
                <a:ln>
                  <a:noFill/>
                </a:ln>
                <a:solidFill>
                  <a:srgbClr val="00B050"/>
                </a:solidFill>
                <a:effectLst/>
                <a:uLnTx/>
                <a:uFillTx/>
                <a:latin typeface="+mn-lt"/>
                <a:ea typeface="+mn-ea"/>
                <a:cs typeface="+mn-cs"/>
              </a:rPr>
              <a:t>.</a:t>
            </a:r>
          </a:p>
          <a:p>
            <a:pPr marL="365760" marR="0" lvl="0" indent="-256032" algn="l" defTabSz="914400" rtl="0" eaLnBrk="1" fontAlgn="auto" latinLnBrk="0" hangingPunct="1">
              <a:lnSpc>
                <a:spcPct val="120000"/>
              </a:lnSpc>
              <a:spcBef>
                <a:spcPts val="300"/>
              </a:spcBef>
              <a:spcAft>
                <a:spcPts val="0"/>
              </a:spcAft>
              <a:buClr>
                <a:srgbClr val="FF0000"/>
              </a:buClr>
              <a:buSzPct val="80000"/>
              <a:buFont typeface="Wingdings" pitchFamily="2" charset="2"/>
              <a:buChar char="v"/>
              <a:tabLst/>
              <a:defRPr/>
            </a:pPr>
            <a:r>
              <a:rPr kumimoji="0" lang="en-US" sz="2800" b="0" i="0" u="none" strike="noStrike" kern="1200" cap="none" spc="0" normalizeH="0" baseline="0" noProof="0" dirty="0" smtClean="0">
                <a:ln>
                  <a:noFill/>
                </a:ln>
                <a:solidFill>
                  <a:srgbClr val="FF0000"/>
                </a:solidFill>
                <a:effectLst/>
                <a:uLnTx/>
                <a:uFillTx/>
                <a:latin typeface="+mn-lt"/>
                <a:ea typeface="+mn-ea"/>
                <a:cs typeface="+mn-cs"/>
              </a:rPr>
              <a:t>neBEM</a:t>
            </a:r>
          </a:p>
          <a:p>
            <a:pPr marL="658368" marR="0" lvl="1" indent="-246888" algn="l" defTabSz="914400" rtl="0" eaLnBrk="1" fontAlgn="auto" latinLnBrk="0" hangingPunct="1">
              <a:lnSpc>
                <a:spcPct val="120000"/>
              </a:lnSpc>
              <a:spcBef>
                <a:spcPts val="300"/>
              </a:spcBef>
              <a:spcAft>
                <a:spcPts val="0"/>
              </a:spcAft>
              <a:buClr>
                <a:srgbClr val="00B050"/>
              </a:buClr>
              <a:buSzPct val="65000"/>
              <a:buFont typeface="Wingdings" pitchFamily="2" charset="2"/>
              <a:buChar char="q"/>
              <a:tabLst/>
              <a:defRPr/>
            </a:pPr>
            <a:r>
              <a:rPr kumimoji="0" lang="en-US" sz="2600" b="0" i="0" u="none" strike="noStrike" kern="1200" cap="none" spc="0" normalizeH="0" baseline="0" noProof="0" dirty="0" smtClean="0">
                <a:ln>
                  <a:noFill/>
                </a:ln>
                <a:solidFill>
                  <a:srgbClr val="00B050"/>
                </a:solidFill>
                <a:effectLst/>
                <a:uLnTx/>
                <a:uFillTx/>
                <a:latin typeface="+mn-lt"/>
                <a:ea typeface="+mn-ea"/>
                <a:cs typeface="+mn-cs"/>
              </a:rPr>
              <a:t>nearly exact Boundary Element Method (neBEM) is used for field calculation [5].</a:t>
            </a:r>
          </a:p>
          <a:p>
            <a:pPr marL="658368" marR="0" lvl="1" indent="-246888" algn="l" defTabSz="914400" rtl="0" eaLnBrk="1" fontAlgn="auto" latinLnBrk="0" hangingPunct="1">
              <a:lnSpc>
                <a:spcPct val="120000"/>
              </a:lnSpc>
              <a:spcBef>
                <a:spcPts val="300"/>
              </a:spcBef>
              <a:spcAft>
                <a:spcPts val="0"/>
              </a:spcAft>
              <a:buClr>
                <a:srgbClr val="00B050"/>
              </a:buClr>
              <a:buSzPct val="65000"/>
              <a:buFont typeface="Wingdings" pitchFamily="2" charset="2"/>
              <a:buChar char="q"/>
              <a:tabLst/>
              <a:defRPr/>
            </a:pPr>
            <a:r>
              <a:rPr kumimoji="0" lang="en-US" sz="2600" b="0" i="0" u="none" strike="noStrike" kern="1200" cap="none" spc="0" normalizeH="0" baseline="0" noProof="0" dirty="0" smtClean="0">
                <a:ln>
                  <a:noFill/>
                </a:ln>
                <a:solidFill>
                  <a:srgbClr val="00B050"/>
                </a:solidFill>
                <a:effectLst/>
                <a:uLnTx/>
                <a:uFillTx/>
                <a:latin typeface="+mn-lt"/>
                <a:ea typeface="+mn-ea"/>
                <a:cs typeface="+mn-cs"/>
              </a:rPr>
              <a:t>Developed by S.</a:t>
            </a:r>
            <a:r>
              <a:rPr kumimoji="0" lang="en-SG" sz="2600" b="0" i="0" u="none" strike="noStrike" kern="1200" cap="none" spc="0" normalizeH="0" baseline="0" noProof="0" dirty="0" err="1" smtClean="0">
                <a:ln>
                  <a:noFill/>
                </a:ln>
                <a:solidFill>
                  <a:srgbClr val="00B050"/>
                </a:solidFill>
                <a:effectLst/>
                <a:uLnTx/>
                <a:uFillTx/>
                <a:latin typeface="+mn-lt"/>
                <a:ea typeface="+mn-ea"/>
                <a:cs typeface="+mn-cs"/>
              </a:rPr>
              <a:t>Mukhopadhyay</a:t>
            </a:r>
            <a:r>
              <a:rPr kumimoji="0" lang="en-US" sz="2600" b="0" i="0" u="none" strike="noStrike" kern="1200" cap="none" spc="0" normalizeH="0" baseline="0" noProof="0" dirty="0" smtClean="0">
                <a:ln>
                  <a:noFill/>
                </a:ln>
                <a:solidFill>
                  <a:srgbClr val="00B050"/>
                </a:solidFill>
                <a:effectLst/>
                <a:uLnTx/>
                <a:uFillTx/>
                <a:latin typeface="+mn-lt"/>
                <a:ea typeface="+mn-ea"/>
                <a:cs typeface="+mn-cs"/>
              </a:rPr>
              <a:t> and N.Majumdar</a:t>
            </a:r>
          </a:p>
          <a:p>
            <a:pPr marL="365760" marR="0" lvl="0" indent="-256032" algn="l" defTabSz="914400" rtl="0" eaLnBrk="1" fontAlgn="auto" latinLnBrk="0" hangingPunct="1">
              <a:lnSpc>
                <a:spcPct val="120000"/>
              </a:lnSpc>
              <a:spcBef>
                <a:spcPts val="300"/>
              </a:spcBef>
              <a:spcAft>
                <a:spcPts val="0"/>
              </a:spcAft>
              <a:buClr>
                <a:srgbClr val="FF0000"/>
              </a:buClr>
              <a:buSzPct val="80000"/>
              <a:buFont typeface="Wingdings" pitchFamily="2" charset="2"/>
              <a:buChar char="v"/>
              <a:tabLst/>
              <a:defRPr/>
            </a:pPr>
            <a:r>
              <a:rPr kumimoji="0" lang="en-US" sz="2800" b="0" i="0" u="none" strike="noStrike" kern="1200" cap="none" spc="0" normalizeH="0" baseline="0" noProof="0" dirty="0" smtClean="0">
                <a:ln>
                  <a:noFill/>
                </a:ln>
                <a:solidFill>
                  <a:srgbClr val="FF0000"/>
                </a:solidFill>
                <a:effectLst/>
                <a:uLnTx/>
                <a:uFillTx/>
                <a:latin typeface="+mn-lt"/>
                <a:ea typeface="+mn-ea"/>
                <a:cs typeface="+mn-cs"/>
              </a:rPr>
              <a:t>MAGBOLTZ</a:t>
            </a:r>
          </a:p>
          <a:p>
            <a:pPr marL="658368" marR="0" lvl="1" indent="-246888" algn="l" defTabSz="914400" rtl="0" eaLnBrk="1" fontAlgn="auto" latinLnBrk="0" hangingPunct="1">
              <a:lnSpc>
                <a:spcPct val="120000"/>
              </a:lnSpc>
              <a:spcBef>
                <a:spcPts val="300"/>
              </a:spcBef>
              <a:spcAft>
                <a:spcPts val="0"/>
              </a:spcAft>
              <a:buClr>
                <a:srgbClr val="00B050"/>
              </a:buClr>
              <a:buSzPct val="65000"/>
              <a:buFont typeface="Wingdings" pitchFamily="2" charset="2"/>
              <a:buChar char="q"/>
              <a:tabLst/>
              <a:defRPr/>
            </a:pPr>
            <a:r>
              <a:rPr kumimoji="0" lang="en-US" sz="2600" b="0" i="0" u="none" strike="noStrike" kern="1200" cap="none" spc="0" normalizeH="0" baseline="0" noProof="0" dirty="0" smtClean="0">
                <a:ln>
                  <a:noFill/>
                </a:ln>
                <a:solidFill>
                  <a:srgbClr val="00B050"/>
                </a:solidFill>
                <a:effectLst/>
                <a:uLnTx/>
                <a:uFillTx/>
                <a:latin typeface="+mn-lt"/>
                <a:ea typeface="+mn-ea"/>
                <a:cs typeface="+mn-cs"/>
              </a:rPr>
              <a:t>Computes electron transport parameters [4].</a:t>
            </a:r>
          </a:p>
          <a:p>
            <a:pPr marL="658368" marR="0" lvl="1" indent="-246888" algn="l" defTabSz="914400" rtl="0" eaLnBrk="1" fontAlgn="auto" latinLnBrk="0" hangingPunct="1">
              <a:lnSpc>
                <a:spcPct val="120000"/>
              </a:lnSpc>
              <a:spcBef>
                <a:spcPts val="300"/>
              </a:spcBef>
              <a:spcAft>
                <a:spcPts val="0"/>
              </a:spcAft>
              <a:buClr>
                <a:srgbClr val="00B050"/>
              </a:buClr>
              <a:buSzPct val="65000"/>
              <a:buFont typeface="Wingdings" pitchFamily="2" charset="2"/>
              <a:buChar char="q"/>
              <a:tabLst/>
              <a:defRPr/>
            </a:pPr>
            <a:r>
              <a:rPr kumimoji="0" lang="en-US" sz="2600" b="0" i="0" u="none" strike="noStrike" kern="1200" cap="none" spc="0" normalizeH="0" baseline="0" noProof="0" dirty="0" smtClean="0">
                <a:ln>
                  <a:noFill/>
                </a:ln>
                <a:solidFill>
                  <a:srgbClr val="00B050"/>
                </a:solidFill>
                <a:effectLst/>
                <a:uLnTx/>
                <a:uFillTx/>
                <a:latin typeface="+mn-lt"/>
                <a:ea typeface="+mn-ea"/>
                <a:cs typeface="+mn-cs"/>
              </a:rPr>
              <a:t>Developed by S.Biagi.</a:t>
            </a:r>
          </a:p>
        </p:txBody>
      </p:sp>
      <p:graphicFrame>
        <p:nvGraphicFramePr>
          <p:cNvPr id="7" name="Table 6"/>
          <p:cNvGraphicFramePr>
            <a:graphicFrameLocks noGrp="1"/>
          </p:cNvGraphicFramePr>
          <p:nvPr/>
        </p:nvGraphicFramePr>
        <p:xfrm>
          <a:off x="228602" y="4419600"/>
          <a:ext cx="5638799" cy="2362198"/>
        </p:xfrm>
        <a:graphic>
          <a:graphicData uri="http://schemas.openxmlformats.org/drawingml/2006/table">
            <a:tbl>
              <a:tblPr firstRow="1" bandRow="1">
                <a:tableStyleId>{5C22544A-7EE6-4342-B048-85BDC9FD1C3A}</a:tableStyleId>
              </a:tblPr>
              <a:tblGrid>
                <a:gridCol w="1127760"/>
                <a:gridCol w="890336"/>
                <a:gridCol w="1009048"/>
                <a:gridCol w="1246471"/>
                <a:gridCol w="1365184"/>
              </a:tblGrid>
              <a:tr h="900002">
                <a:tc>
                  <a:txBody>
                    <a:bodyPr/>
                    <a:lstStyle/>
                    <a:p>
                      <a:r>
                        <a:rPr lang="en-US" sz="1400" dirty="0" smtClean="0"/>
                        <a:t>SF</a:t>
                      </a:r>
                      <a:r>
                        <a:rPr lang="en-US" sz="1400" baseline="-25000" dirty="0" smtClean="0"/>
                        <a:t>6</a:t>
                      </a:r>
                      <a:r>
                        <a:rPr lang="en-US" sz="1400" baseline="0" dirty="0" smtClean="0"/>
                        <a:t> fraction (%)</a:t>
                      </a:r>
                      <a:endParaRPr lang="en-US" sz="1400" dirty="0"/>
                    </a:p>
                  </a:txBody>
                  <a:tcPr/>
                </a:tc>
                <a:tc>
                  <a:txBody>
                    <a:bodyPr/>
                    <a:lstStyle/>
                    <a:p>
                      <a:r>
                        <a:rPr lang="en-US" sz="1400" dirty="0" smtClean="0"/>
                        <a:t>With DAQ</a:t>
                      </a:r>
                      <a:endParaRPr lang="en-US" sz="1400" baseline="0" dirty="0" smtClean="0"/>
                    </a:p>
                    <a:p>
                      <a:r>
                        <a:rPr lang="en-US" sz="1400" dirty="0" smtClean="0"/>
                        <a:t>(pC)</a:t>
                      </a:r>
                      <a:endParaRPr lang="en-US" sz="1400" dirty="0"/>
                    </a:p>
                  </a:txBody>
                  <a:tcPr/>
                </a:tc>
                <a:tc>
                  <a:txBody>
                    <a:bodyPr/>
                    <a:lstStyle/>
                    <a:p>
                      <a:r>
                        <a:rPr lang="en-US" sz="1400" dirty="0" smtClean="0"/>
                        <a:t>With CRO</a:t>
                      </a:r>
                    </a:p>
                    <a:p>
                      <a:r>
                        <a:rPr lang="en-US" sz="1400" dirty="0" smtClean="0"/>
                        <a:t>(pC)</a:t>
                      </a:r>
                      <a:endParaRPr lang="en-US" sz="1400" dirty="0"/>
                    </a:p>
                  </a:txBody>
                  <a:tcPr/>
                </a:tc>
                <a:tc>
                  <a:txBody>
                    <a:bodyPr/>
                    <a:lstStyle/>
                    <a:p>
                      <a:r>
                        <a:rPr lang="en-US" sz="1400" dirty="0" smtClean="0"/>
                        <a:t>Simulated </a:t>
                      </a:r>
                      <a:endParaRPr lang="en-US" sz="1400" baseline="0" dirty="0" smtClean="0"/>
                    </a:p>
                    <a:p>
                      <a:r>
                        <a:rPr lang="en-US" sz="1400" dirty="0" smtClean="0"/>
                        <a:t>at</a:t>
                      </a:r>
                      <a:r>
                        <a:rPr lang="en-US" sz="1400" baseline="0" dirty="0" smtClean="0"/>
                        <a:t> </a:t>
                      </a:r>
                      <a:r>
                        <a:rPr lang="en-US" sz="1400" dirty="0" smtClean="0"/>
                        <a:t>3.6kV/mm</a:t>
                      </a:r>
                    </a:p>
                    <a:p>
                      <a:r>
                        <a:rPr lang="en-US" sz="1400" dirty="0" smtClean="0"/>
                        <a:t>(fC)</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Simulated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at 5.0kV/mm</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(pC)</a:t>
                      </a:r>
                    </a:p>
                  </a:txBody>
                  <a:tcPr/>
                </a:tc>
              </a:tr>
              <a:tr h="365549">
                <a:tc>
                  <a:txBody>
                    <a:bodyPr/>
                    <a:lstStyle/>
                    <a:p>
                      <a:r>
                        <a:rPr lang="en-US" sz="1400" dirty="0" smtClean="0"/>
                        <a:t>0.1</a:t>
                      </a:r>
                      <a:endParaRPr lang="en-US" sz="1400" dirty="0"/>
                    </a:p>
                  </a:txBody>
                  <a:tcPr/>
                </a:tc>
                <a:tc>
                  <a:txBody>
                    <a:bodyPr/>
                    <a:lstStyle/>
                    <a:p>
                      <a:r>
                        <a:rPr lang="en-US" sz="1400" dirty="0" smtClean="0"/>
                        <a:t>0.57</a:t>
                      </a:r>
                      <a:endParaRPr lang="en-US" sz="1400" dirty="0"/>
                    </a:p>
                  </a:txBody>
                  <a:tcPr/>
                </a:tc>
                <a:tc>
                  <a:txBody>
                    <a:bodyPr/>
                    <a:lstStyle/>
                    <a:p>
                      <a:r>
                        <a:rPr lang="en-US" sz="1400" dirty="0" smtClean="0"/>
                        <a:t>1.29</a:t>
                      </a:r>
                      <a:endParaRPr lang="en-US" sz="1400" dirty="0"/>
                    </a:p>
                  </a:txBody>
                  <a:tcPr/>
                </a:tc>
                <a:tc>
                  <a:txBody>
                    <a:bodyPr/>
                    <a:lstStyle/>
                    <a:p>
                      <a:r>
                        <a:rPr lang="en-US" sz="1400" dirty="0" smtClean="0"/>
                        <a:t>0.96</a:t>
                      </a:r>
                      <a:endParaRPr lang="en-US" sz="1400" dirty="0"/>
                    </a:p>
                  </a:txBody>
                  <a:tcPr/>
                </a:tc>
                <a:tc>
                  <a:txBody>
                    <a:bodyPr/>
                    <a:lstStyle/>
                    <a:p>
                      <a:r>
                        <a:rPr lang="en-US" sz="1400" dirty="0" smtClean="0"/>
                        <a:t>122.48</a:t>
                      </a:r>
                      <a:endParaRPr lang="en-US" sz="1400" dirty="0"/>
                    </a:p>
                  </a:txBody>
                  <a:tcPr/>
                </a:tc>
              </a:tr>
              <a:tr h="365549">
                <a:tc>
                  <a:txBody>
                    <a:bodyPr/>
                    <a:lstStyle/>
                    <a:p>
                      <a:r>
                        <a:rPr lang="en-US" sz="1400" dirty="0" smtClean="0"/>
                        <a:t>0.2</a:t>
                      </a:r>
                      <a:endParaRPr lang="en-US" sz="1400" dirty="0"/>
                    </a:p>
                  </a:txBody>
                  <a:tcPr/>
                </a:tc>
                <a:tc>
                  <a:txBody>
                    <a:bodyPr/>
                    <a:lstStyle/>
                    <a:p>
                      <a:r>
                        <a:rPr lang="en-US" sz="1400" dirty="0" smtClean="0"/>
                        <a:t>0.35</a:t>
                      </a:r>
                      <a:endParaRPr lang="en-US" sz="1400" dirty="0"/>
                    </a:p>
                  </a:txBody>
                  <a:tcPr/>
                </a:tc>
                <a:tc>
                  <a:txBody>
                    <a:bodyPr/>
                    <a:lstStyle/>
                    <a:p>
                      <a:r>
                        <a:rPr lang="en-US" sz="1400" dirty="0" smtClean="0"/>
                        <a:t>0.85</a:t>
                      </a:r>
                      <a:endParaRPr lang="en-US" sz="1400" dirty="0"/>
                    </a:p>
                  </a:txBody>
                  <a:tcPr/>
                </a:tc>
                <a:tc>
                  <a:txBody>
                    <a:bodyPr/>
                    <a:lstStyle/>
                    <a:p>
                      <a:r>
                        <a:rPr lang="en-US" sz="1400" dirty="0" smtClean="0"/>
                        <a:t>0.99</a:t>
                      </a:r>
                      <a:endParaRPr lang="en-US" sz="1400" dirty="0"/>
                    </a:p>
                  </a:txBody>
                  <a:tcPr/>
                </a:tc>
                <a:tc>
                  <a:txBody>
                    <a:bodyPr/>
                    <a:lstStyle/>
                    <a:p>
                      <a:r>
                        <a:rPr lang="en-US" sz="1400" dirty="0" smtClean="0"/>
                        <a:t>101.2</a:t>
                      </a:r>
                      <a:endParaRPr lang="en-US" sz="1400" dirty="0"/>
                    </a:p>
                  </a:txBody>
                  <a:tcPr/>
                </a:tc>
              </a:tr>
              <a:tr h="365549">
                <a:tc>
                  <a:txBody>
                    <a:bodyPr/>
                    <a:lstStyle/>
                    <a:p>
                      <a:r>
                        <a:rPr lang="en-US" sz="1400" dirty="0" smtClean="0"/>
                        <a:t>0.3</a:t>
                      </a:r>
                      <a:endParaRPr lang="en-US" sz="1400" dirty="0"/>
                    </a:p>
                  </a:txBody>
                  <a:tcPr/>
                </a:tc>
                <a:tc>
                  <a:txBody>
                    <a:bodyPr/>
                    <a:lstStyle/>
                    <a:p>
                      <a:r>
                        <a:rPr lang="en-US" sz="1400" dirty="0" smtClean="0"/>
                        <a:t>0.27</a:t>
                      </a:r>
                      <a:endParaRPr lang="en-US" sz="1400" dirty="0"/>
                    </a:p>
                  </a:txBody>
                  <a:tcPr/>
                </a:tc>
                <a:tc>
                  <a:txBody>
                    <a:bodyPr/>
                    <a:lstStyle/>
                    <a:p>
                      <a:r>
                        <a:rPr lang="en-US" sz="1400" dirty="0" smtClean="0"/>
                        <a:t>0.66</a:t>
                      </a:r>
                      <a:endParaRPr lang="en-US" sz="1400" dirty="0"/>
                    </a:p>
                  </a:txBody>
                  <a:tcPr/>
                </a:tc>
                <a:tc>
                  <a:txBody>
                    <a:bodyPr/>
                    <a:lstStyle/>
                    <a:p>
                      <a:r>
                        <a:rPr lang="en-US" sz="1400" dirty="0" smtClean="0"/>
                        <a:t>0.16</a:t>
                      </a:r>
                      <a:endParaRPr lang="en-US" sz="1400" dirty="0"/>
                    </a:p>
                  </a:txBody>
                  <a:tcPr/>
                </a:tc>
                <a:tc>
                  <a:txBody>
                    <a:bodyPr/>
                    <a:lstStyle/>
                    <a:p>
                      <a:r>
                        <a:rPr lang="en-US" sz="1400" dirty="0" smtClean="0"/>
                        <a:t>93.86</a:t>
                      </a:r>
                      <a:endParaRPr lang="en-US" sz="1400" dirty="0"/>
                    </a:p>
                  </a:txBody>
                  <a:tcPr/>
                </a:tc>
              </a:tr>
              <a:tr h="365549">
                <a:tc>
                  <a:txBody>
                    <a:bodyPr/>
                    <a:lstStyle/>
                    <a:p>
                      <a:r>
                        <a:rPr lang="en-US" sz="1400" dirty="0" smtClean="0"/>
                        <a:t>0.4</a:t>
                      </a:r>
                      <a:endParaRPr lang="en-US" sz="1400" dirty="0"/>
                    </a:p>
                  </a:txBody>
                  <a:tcPr/>
                </a:tc>
                <a:tc>
                  <a:txBody>
                    <a:bodyPr/>
                    <a:lstStyle/>
                    <a:p>
                      <a:r>
                        <a:rPr lang="en-US" sz="1400" dirty="0" smtClean="0"/>
                        <a:t>0.19</a:t>
                      </a:r>
                      <a:endParaRPr lang="en-US" sz="1400" dirty="0"/>
                    </a:p>
                  </a:txBody>
                  <a:tcPr/>
                </a:tc>
                <a:tc>
                  <a:txBody>
                    <a:bodyPr/>
                    <a:lstStyle/>
                    <a:p>
                      <a:r>
                        <a:rPr lang="en-US" sz="1400" dirty="0" smtClean="0"/>
                        <a:t>0.51</a:t>
                      </a:r>
                      <a:endParaRPr lang="en-US" sz="1400" dirty="0"/>
                    </a:p>
                  </a:txBody>
                  <a:tcPr/>
                </a:tc>
                <a:tc>
                  <a:txBody>
                    <a:bodyPr/>
                    <a:lstStyle/>
                    <a:p>
                      <a:r>
                        <a:rPr lang="en-US" sz="1400" dirty="0" smtClean="0"/>
                        <a:t>0.11</a:t>
                      </a:r>
                      <a:endParaRPr lang="en-US" sz="1400" dirty="0"/>
                    </a:p>
                  </a:txBody>
                  <a:tcPr/>
                </a:tc>
                <a:tc>
                  <a:txBody>
                    <a:bodyPr/>
                    <a:lstStyle/>
                    <a:p>
                      <a:r>
                        <a:rPr lang="en-US" sz="1400" dirty="0" smtClean="0"/>
                        <a:t>77.36</a:t>
                      </a:r>
                      <a:endParaRPr lang="en-US" sz="1400" dirty="0"/>
                    </a:p>
                  </a:txBody>
                  <a:tcPr/>
                </a:tc>
              </a:tr>
            </a:tbl>
          </a:graphicData>
        </a:graphic>
      </p:graphicFrame>
      <p:sp>
        <p:nvSpPr>
          <p:cNvPr id="8" name="TextBox 7"/>
          <p:cNvSpPr txBox="1"/>
          <p:nvPr/>
        </p:nvSpPr>
        <p:spPr>
          <a:xfrm>
            <a:off x="6172200" y="6324600"/>
            <a:ext cx="2819400" cy="461665"/>
          </a:xfrm>
          <a:prstGeom prst="rect">
            <a:avLst/>
          </a:prstGeom>
          <a:solidFill>
            <a:schemeClr val="accent3">
              <a:lumMod val="20000"/>
              <a:lumOff val="80000"/>
            </a:schemeClr>
          </a:solidFill>
        </p:spPr>
        <p:txBody>
          <a:bodyPr wrap="square" rtlCol="0">
            <a:spAutoFit/>
          </a:bodyPr>
          <a:lstStyle/>
          <a:p>
            <a:r>
              <a:rPr lang="en-US" sz="2400" dirty="0" smtClean="0">
                <a:solidFill>
                  <a:srgbClr val="00B050"/>
                </a:solidFill>
              </a:rPr>
              <a:t>Salim Mohammed</a:t>
            </a:r>
            <a:endParaRPr lang="en-SG" sz="2400" dirty="0">
              <a:solidFill>
                <a:srgbClr val="00B05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sz="4000" dirty="0" smtClean="0"/>
              <a:t>RPC simulations from a current stand-point</a:t>
            </a:r>
            <a:endParaRPr lang="en-SG" sz="4000" dirty="0"/>
          </a:p>
        </p:txBody>
      </p:sp>
      <p:sp>
        <p:nvSpPr>
          <p:cNvPr id="5" name="Text Box 6"/>
          <p:cNvSpPr txBox="1">
            <a:spLocks noGrp="1" noChangeArrowheads="1"/>
          </p:cNvSpPr>
          <p:nvPr>
            <p:ph idx="1"/>
          </p:nvPr>
        </p:nvSpPr>
        <p:spPr bwMode="auto">
          <a:xfrm>
            <a:off x="18000" y="1237488"/>
            <a:ext cx="9108000" cy="4985980"/>
          </a:xfrm>
          <a:prstGeom prst="rect">
            <a:avLst/>
          </a:prstGeom>
          <a:noFill/>
          <a:ln w="9525">
            <a:noFill/>
            <a:miter lim="800000"/>
            <a:headEnd/>
            <a:tailEnd/>
          </a:ln>
          <a:effectLst/>
        </p:spPr>
        <p:txBody>
          <a:bodyPr>
            <a:spAutoFit/>
          </a:bodyPr>
          <a:lstStyle/>
          <a:p>
            <a:pPr marL="363538" indent="-363538"/>
            <a:r>
              <a:rPr lang="en-US" dirty="0" smtClean="0"/>
              <a:t>Induced current </a:t>
            </a:r>
            <a:r>
              <a:rPr lang="en-US" dirty="0" err="1" smtClean="0"/>
              <a:t>vs</a:t>
            </a:r>
            <a:r>
              <a:rPr lang="en-US" dirty="0" smtClean="0"/>
              <a:t> induced charge. Which one to chose as the fundamental magnitude for evaluating the induction process?</a:t>
            </a:r>
          </a:p>
          <a:p>
            <a:pPr marL="363538" indent="-363538"/>
            <a:r>
              <a:rPr lang="en-US" dirty="0" smtClean="0"/>
              <a:t>Introduction to the '</a:t>
            </a:r>
            <a:r>
              <a:rPr lang="en-US" dirty="0" err="1" smtClean="0"/>
              <a:t>induction+transmission</a:t>
            </a:r>
            <a:r>
              <a:rPr lang="en-US" dirty="0" smtClean="0"/>
              <a:t>' model and assumptions.</a:t>
            </a:r>
          </a:p>
          <a:p>
            <a:pPr marL="363538" indent="-363538"/>
            <a:r>
              <a:rPr lang="en-US" dirty="0" smtClean="0"/>
              <a:t>Circuit Theory (C-T) </a:t>
            </a:r>
            <a:r>
              <a:rPr lang="en-US" dirty="0" err="1" smtClean="0"/>
              <a:t>vs</a:t>
            </a:r>
            <a:r>
              <a:rPr lang="en-US" dirty="0" smtClean="0"/>
              <a:t> Multi-conductor Transmission Line Theory (MTL-T). Results for long strips.</a:t>
            </a:r>
          </a:p>
          <a:p>
            <a:pPr marL="363538" indent="-363538"/>
            <a:r>
              <a:rPr lang="en-US" dirty="0" smtClean="0"/>
              <a:t>Structure of the solutions of the transmission line equations. Signal dispersion in long strips and how to compensate.</a:t>
            </a:r>
          </a:p>
          <a:p>
            <a:pPr marL="363538" indent="-363538"/>
            <a:r>
              <a:rPr lang="en-US" dirty="0" smtClean="0"/>
              <a:t>Comparison with data for the main multi-strip characteristics.</a:t>
            </a:r>
          </a:p>
        </p:txBody>
      </p:sp>
      <p:sp>
        <p:nvSpPr>
          <p:cNvPr id="4" name="Rectangle 3"/>
          <p:cNvSpPr/>
          <p:nvPr/>
        </p:nvSpPr>
        <p:spPr>
          <a:xfrm>
            <a:off x="5982359" y="6324600"/>
            <a:ext cx="2933816" cy="461665"/>
          </a:xfrm>
          <a:prstGeom prst="rect">
            <a:avLst/>
          </a:prstGeom>
          <a:solidFill>
            <a:schemeClr val="accent3">
              <a:lumMod val="20000"/>
              <a:lumOff val="80000"/>
            </a:schemeClr>
          </a:solidFill>
        </p:spPr>
        <p:txBody>
          <a:bodyPr wrap="none">
            <a:spAutoFit/>
          </a:bodyPr>
          <a:lstStyle/>
          <a:p>
            <a:pPr algn="ctr"/>
            <a:r>
              <a:rPr lang="en-US" sz="2400" dirty="0" smtClean="0">
                <a:solidFill>
                  <a:srgbClr val="00B050"/>
                </a:solidFill>
              </a:rPr>
              <a:t>Diego </a:t>
            </a:r>
            <a:r>
              <a:rPr lang="en-US" sz="2400" dirty="0" err="1" smtClean="0">
                <a:solidFill>
                  <a:srgbClr val="00B050"/>
                </a:solidFill>
              </a:rPr>
              <a:t>González-Díaz</a:t>
            </a:r>
            <a:r>
              <a:rPr lang="en-US" sz="2400" dirty="0" smtClean="0">
                <a:solidFill>
                  <a:srgbClr val="00B050"/>
                </a:solidFill>
              </a:rPr>
              <a:t> </a:t>
            </a:r>
            <a:endParaRPr lang="en-US" sz="2400" dirty="0">
              <a:solidFill>
                <a:srgbClr val="00B05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549533"/>
            <a:ext cx="9108000" cy="523220"/>
          </a:xfrm>
        </p:spPr>
        <p:txBody>
          <a:bodyPr/>
          <a:lstStyle/>
          <a:p>
            <a:r>
              <a:rPr lang="en-SG" sz="2800" dirty="0" smtClean="0"/>
              <a:t>Charge signal diffusion through resistive strip read-outs.</a:t>
            </a:r>
            <a:endParaRPr lang="en-SG" sz="2800" dirty="0"/>
          </a:p>
        </p:txBody>
      </p:sp>
      <p:sp>
        <p:nvSpPr>
          <p:cNvPr id="3" name="Content Placeholder 2"/>
          <p:cNvSpPr>
            <a:spLocks noGrp="1"/>
          </p:cNvSpPr>
          <p:nvPr>
            <p:ph idx="1"/>
          </p:nvPr>
        </p:nvSpPr>
        <p:spPr/>
        <p:txBody>
          <a:bodyPr>
            <a:normAutofit fontScale="92500" lnSpcReduction="20000"/>
          </a:bodyPr>
          <a:lstStyle/>
          <a:p>
            <a:pPr marL="363538" indent="-363538">
              <a:lnSpc>
                <a:spcPct val="110000"/>
              </a:lnSpc>
            </a:pPr>
            <a:r>
              <a:rPr lang="en-US" dirty="0" smtClean="0"/>
              <a:t>Resistive </a:t>
            </a:r>
            <a:r>
              <a:rPr lang="en-US" dirty="0" err="1" smtClean="0"/>
              <a:t>micromegas</a:t>
            </a:r>
            <a:r>
              <a:rPr lang="en-US" dirty="0" smtClean="0"/>
              <a:t> technology has proven good reliability under extreme conditions (high intensity pion, neutron, high intensity x-ray beams, …). </a:t>
            </a:r>
            <a:r>
              <a:rPr lang="en-US" dirty="0" smtClean="0"/>
              <a:t>However this new technology still requires further study for a complete understanding of the detector response</a:t>
            </a:r>
            <a:r>
              <a:rPr lang="en-US" dirty="0" smtClean="0"/>
              <a:t>.</a:t>
            </a:r>
            <a:endParaRPr lang="en-US" dirty="0" smtClean="0"/>
          </a:p>
          <a:p>
            <a:pPr marL="363538" indent="-363538">
              <a:lnSpc>
                <a:spcPct val="110000"/>
              </a:lnSpc>
            </a:pPr>
            <a:r>
              <a:rPr lang="en-US" dirty="0" smtClean="0"/>
              <a:t>A simple model and the methodology to solve it has been introduced. This model can be considered as a first step towards a more complex structure. </a:t>
            </a:r>
            <a:r>
              <a:rPr lang="en-US" dirty="0" smtClean="0"/>
              <a:t>The full mathematical description could allow to connect with field solvers</a:t>
            </a:r>
            <a:r>
              <a:rPr lang="en-US" dirty="0" smtClean="0"/>
              <a:t>.</a:t>
            </a:r>
            <a:endParaRPr lang="en-US" dirty="0" smtClean="0"/>
          </a:p>
          <a:p>
            <a:pPr marL="363538" indent="-363538">
              <a:lnSpc>
                <a:spcPct val="110000"/>
              </a:lnSpc>
            </a:pPr>
            <a:r>
              <a:rPr lang="en-US" dirty="0" smtClean="0"/>
              <a:t>Characterization of different prototype geometries undergoing will allow to increase our understanding and optimize key parameters</a:t>
            </a:r>
            <a:r>
              <a:rPr lang="en-US" dirty="0" smtClean="0"/>
              <a:t>.</a:t>
            </a:r>
            <a:endParaRPr lang="en-US" dirty="0" smtClean="0"/>
          </a:p>
          <a:p>
            <a:pPr marL="363538" indent="-363538">
              <a:lnSpc>
                <a:spcPct val="110000"/>
              </a:lnSpc>
            </a:pPr>
            <a:r>
              <a:rPr lang="en-US" dirty="0" smtClean="0"/>
              <a:t>Resistive strip signals to be read using dedicated electronic read-out, peaking time to be optimized for each read-out group.</a:t>
            </a:r>
          </a:p>
        </p:txBody>
      </p:sp>
      <p:sp>
        <p:nvSpPr>
          <p:cNvPr id="4" name="Rectangle 3"/>
          <p:cNvSpPr/>
          <p:nvPr/>
        </p:nvSpPr>
        <p:spPr>
          <a:xfrm>
            <a:off x="7418232" y="6462910"/>
            <a:ext cx="1659429" cy="369332"/>
          </a:xfrm>
          <a:prstGeom prst="rect">
            <a:avLst/>
          </a:prstGeom>
          <a:solidFill>
            <a:schemeClr val="accent3">
              <a:lumMod val="20000"/>
              <a:lumOff val="80000"/>
            </a:schemeClr>
          </a:solidFill>
        </p:spPr>
        <p:txBody>
          <a:bodyPr wrap="none">
            <a:spAutoFit/>
          </a:bodyPr>
          <a:lstStyle/>
          <a:p>
            <a:r>
              <a:rPr lang="en-SG" dirty="0" smtClean="0">
                <a:solidFill>
                  <a:srgbClr val="00B050"/>
                </a:solidFill>
              </a:rPr>
              <a:t>GALAN, Javier</a:t>
            </a:r>
            <a:endParaRPr lang="en-SG" dirty="0">
              <a:solidFill>
                <a:srgbClr val="00B05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p:cNvSpPr txBox="1">
            <a:spLocks noChangeArrowheads="1"/>
          </p:cNvSpPr>
          <p:nvPr/>
        </p:nvSpPr>
        <p:spPr bwMode="auto">
          <a:xfrm>
            <a:off x="4419600" y="1238400"/>
            <a:ext cx="4572000" cy="2844000"/>
          </a:xfrm>
          <a:prstGeom prst="rect">
            <a:avLst/>
          </a:prstGeom>
          <a:noFill/>
          <a:ln w="9525">
            <a:noFill/>
            <a:round/>
            <a:headEnd/>
            <a:tailEnd/>
          </a:ln>
          <a:effectLst/>
        </p:spPr>
        <p:txBody>
          <a:bodyPr lIns="90000" tIns="6624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US" sz="1600" dirty="0" smtClean="0">
                <a:solidFill>
                  <a:srgbClr val="000000"/>
                </a:solidFill>
                <a:ea typeface="DejaVu Sans" charset="0"/>
                <a:cs typeface="DejaVu Sans" charset="0"/>
              </a:rPr>
              <a:t>An </a:t>
            </a:r>
            <a:r>
              <a:rPr lang="en-US" sz="1600" dirty="0">
                <a:solidFill>
                  <a:srgbClr val="000000"/>
                </a:solidFill>
                <a:ea typeface="DejaVu Sans" charset="0"/>
                <a:cs typeface="DejaVu Sans" charset="0"/>
              </a:rPr>
              <a:t>algorithm for simulation of the RPC response is implemented in the </a:t>
            </a:r>
            <a:r>
              <a:rPr lang="en-US" sz="1600" dirty="0" smtClean="0">
                <a:solidFill>
                  <a:srgbClr val="000000"/>
                </a:solidFill>
                <a:ea typeface="DejaVu Sans" charset="0"/>
                <a:cs typeface="DejaVu Sans" charset="0"/>
              </a:rPr>
              <a:t>CMSSW</a:t>
            </a:r>
            <a:endParaRPr lang="en-US" sz="1600" dirty="0">
              <a:solidFill>
                <a:srgbClr val="000000"/>
              </a:solidFill>
              <a:ea typeface="DejaVu Sans" charset="0"/>
              <a:cs typeface="DejaVu Sans"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US" sz="1600" dirty="0">
                <a:solidFill>
                  <a:srgbClr val="000000"/>
                </a:solidFill>
                <a:ea typeface="DejaVu Sans" charset="0"/>
                <a:cs typeface="DejaVu Sans" charset="0"/>
              </a:rPr>
              <a:t>The algorithm uses following parameters:</a:t>
            </a:r>
          </a:p>
          <a:p>
            <a:pPr marL="730250" lvl="1" indent="-273050">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US" sz="1600" dirty="0">
                <a:solidFill>
                  <a:srgbClr val="000000"/>
                </a:solidFill>
                <a:ea typeface="DejaVu Sans" charset="0"/>
                <a:cs typeface="DejaVu Sans" charset="0"/>
              </a:rPr>
              <a:t>efficiency parameter for each readout strip;</a:t>
            </a:r>
          </a:p>
          <a:p>
            <a:pPr marL="730250" lvl="1" indent="-273050">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US" sz="1600" dirty="0">
                <a:solidFill>
                  <a:srgbClr val="000000"/>
                </a:solidFill>
                <a:ea typeface="DejaVu Sans" charset="0"/>
                <a:cs typeface="DejaVu Sans" charset="0"/>
              </a:rPr>
              <a:t>noise parameter for each readout strip;</a:t>
            </a:r>
          </a:p>
          <a:p>
            <a:pPr marL="730250" lvl="1" indent="-273050">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US" sz="1600" dirty="0">
                <a:solidFill>
                  <a:srgbClr val="000000"/>
                </a:solidFill>
                <a:ea typeface="DejaVu Sans" charset="0"/>
                <a:cs typeface="DejaVu Sans" charset="0"/>
              </a:rPr>
              <a:t>timing parameter for each chamber;</a:t>
            </a:r>
          </a:p>
          <a:p>
            <a:pPr marL="730250" lvl="1" indent="-273050">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US" sz="1600" dirty="0">
                <a:solidFill>
                  <a:srgbClr val="000000"/>
                </a:solidFill>
                <a:ea typeface="DejaVu Sans" charset="0"/>
                <a:cs typeface="DejaVu Sans" charset="0"/>
              </a:rPr>
              <a:t>cluster size distribution for each </a:t>
            </a:r>
            <a:r>
              <a:rPr lang="en-US" sz="1600" dirty="0" smtClean="0">
                <a:solidFill>
                  <a:srgbClr val="000000"/>
                </a:solidFill>
                <a:ea typeface="DejaVu Sans" charset="0"/>
                <a:cs typeface="DejaVu Sans" charset="0"/>
              </a:rPr>
              <a:t>chamber</a:t>
            </a:r>
          </a:p>
          <a:p>
            <a:pPr marL="273050" indent="-273050">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SG" sz="1600" dirty="0" smtClean="0">
                <a:solidFill>
                  <a:srgbClr val="000000"/>
                </a:solidFill>
                <a:ea typeface="DejaVu Sans" charset="0"/>
                <a:cs typeface="DejaVu Sans" charset="0"/>
              </a:rPr>
              <a:t>The parameters are regularly </a:t>
            </a:r>
            <a:r>
              <a:rPr lang="en-SG" sz="1600" dirty="0" smtClean="0">
                <a:solidFill>
                  <a:srgbClr val="000000"/>
                </a:solidFill>
                <a:ea typeface="DejaVu Sans" charset="0"/>
                <a:cs typeface="DejaVu Sans" charset="0"/>
              </a:rPr>
              <a:t>updated</a:t>
            </a:r>
            <a:endParaRPr lang="en-SG" sz="1600" dirty="0" smtClean="0">
              <a:solidFill>
                <a:srgbClr val="000000"/>
              </a:solidFill>
              <a:ea typeface="DejaVu Sans" charset="0"/>
              <a:cs typeface="DejaVu Sans" charset="0"/>
            </a:endParaRPr>
          </a:p>
          <a:p>
            <a:pPr marL="273050" indent="-273050">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SG" sz="1600" dirty="0" smtClean="0">
                <a:solidFill>
                  <a:srgbClr val="000000"/>
                </a:solidFill>
                <a:ea typeface="DejaVu Sans" charset="0"/>
                <a:cs typeface="DejaVu Sans" charset="0"/>
              </a:rPr>
              <a:t>A dedicated validation procedure is </a:t>
            </a:r>
            <a:r>
              <a:rPr lang="en-SG" sz="1600" dirty="0" smtClean="0">
                <a:solidFill>
                  <a:srgbClr val="000000"/>
                </a:solidFill>
                <a:ea typeface="DejaVu Sans" charset="0"/>
                <a:cs typeface="DejaVu Sans" charset="0"/>
              </a:rPr>
              <a:t>developed</a:t>
            </a:r>
            <a:endParaRPr lang="en-SG" sz="1600" dirty="0" smtClean="0">
              <a:solidFill>
                <a:srgbClr val="000000"/>
              </a:solidFill>
              <a:ea typeface="DejaVu Sans" charset="0"/>
              <a:cs typeface="DejaVu Sans" charset="0"/>
            </a:endParaRPr>
          </a:p>
          <a:p>
            <a:pPr marL="273050" indent="-273050">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SG" sz="1600" dirty="0" smtClean="0">
                <a:solidFill>
                  <a:srgbClr val="000000"/>
                </a:solidFill>
                <a:ea typeface="DejaVu Sans" charset="0"/>
                <a:cs typeface="DejaVu Sans" charset="0"/>
              </a:rPr>
              <a:t>The simulation is in a good agreement with the experimental </a:t>
            </a:r>
            <a:r>
              <a:rPr lang="en-SG" sz="1600" dirty="0" smtClean="0">
                <a:solidFill>
                  <a:srgbClr val="000000"/>
                </a:solidFill>
                <a:ea typeface="DejaVu Sans" charset="0"/>
                <a:cs typeface="DejaVu Sans" charset="0"/>
              </a:rPr>
              <a:t>data</a:t>
            </a:r>
            <a:endParaRPr lang="en-SG" sz="1600" dirty="0" smtClean="0">
              <a:solidFill>
                <a:srgbClr val="000000"/>
              </a:solidFill>
              <a:ea typeface="DejaVu Sans" charset="0"/>
              <a:cs typeface="DejaVu Sans" charset="0"/>
            </a:endParaRPr>
          </a:p>
        </p:txBody>
      </p:sp>
      <p:sp>
        <p:nvSpPr>
          <p:cNvPr id="2" name="Title 1"/>
          <p:cNvSpPr>
            <a:spLocks noGrp="1"/>
          </p:cNvSpPr>
          <p:nvPr>
            <p:ph type="title"/>
          </p:nvPr>
        </p:nvSpPr>
        <p:spPr>
          <a:xfrm>
            <a:off x="18000" y="457201"/>
            <a:ext cx="9108000" cy="707886"/>
          </a:xfrm>
        </p:spPr>
        <p:txBody>
          <a:bodyPr/>
          <a:lstStyle/>
          <a:p>
            <a:r>
              <a:rPr lang="en-SG" sz="4000" dirty="0" smtClean="0"/>
              <a:t>The CMS RPC performance </a:t>
            </a:r>
            <a:r>
              <a:rPr lang="en-SG" sz="4000" dirty="0" smtClean="0"/>
              <a:t>&amp; simulation</a:t>
            </a:r>
            <a:endParaRPr lang="en-SG" sz="4000" dirty="0"/>
          </a:p>
        </p:txBody>
      </p:sp>
      <p:sp>
        <p:nvSpPr>
          <p:cNvPr id="4" name="Rectangle 3"/>
          <p:cNvSpPr/>
          <p:nvPr/>
        </p:nvSpPr>
        <p:spPr>
          <a:xfrm rot="16200000">
            <a:off x="-1194981" y="2581264"/>
            <a:ext cx="2880917" cy="338554"/>
          </a:xfrm>
          <a:prstGeom prst="rect">
            <a:avLst/>
          </a:prstGeom>
          <a:solidFill>
            <a:schemeClr val="accent3">
              <a:lumMod val="20000"/>
              <a:lumOff val="80000"/>
            </a:schemeClr>
          </a:solidFill>
        </p:spPr>
        <p:txBody>
          <a:bodyPr wrap="none">
            <a:spAutoFit/>
          </a:bodyPr>
          <a:lstStyle/>
          <a:p>
            <a:r>
              <a:rPr lang="en-SG" sz="1600" dirty="0" smtClean="0">
                <a:solidFill>
                  <a:srgbClr val="00B050"/>
                </a:solidFill>
              </a:rPr>
              <a:t>HADJIISKA, </a:t>
            </a:r>
            <a:r>
              <a:rPr lang="en-SG" sz="1600" dirty="0" err="1" smtClean="0">
                <a:solidFill>
                  <a:srgbClr val="00B050"/>
                </a:solidFill>
              </a:rPr>
              <a:t>Roumyana</a:t>
            </a:r>
            <a:r>
              <a:rPr lang="en-SG" sz="1600" dirty="0" smtClean="0">
                <a:solidFill>
                  <a:srgbClr val="00B050"/>
                </a:solidFill>
              </a:rPr>
              <a:t> </a:t>
            </a:r>
            <a:r>
              <a:rPr lang="en-SG" sz="1600" dirty="0" err="1" smtClean="0">
                <a:solidFill>
                  <a:srgbClr val="00B050"/>
                </a:solidFill>
              </a:rPr>
              <a:t>Mileva</a:t>
            </a:r>
            <a:endParaRPr lang="en-SG" sz="1600" dirty="0">
              <a:solidFill>
                <a:srgbClr val="00B050"/>
              </a:solidFill>
            </a:endParaRPr>
          </a:p>
        </p:txBody>
      </p:sp>
      <p:pic>
        <p:nvPicPr>
          <p:cNvPr id="215042" name="Picture 2"/>
          <p:cNvPicPr>
            <a:picLocks noChangeAspect="1" noChangeArrowheads="1"/>
          </p:cNvPicPr>
          <p:nvPr/>
        </p:nvPicPr>
        <p:blipFill>
          <a:blip r:embed="rId3" cstate="print"/>
          <a:srcRect/>
          <a:stretch>
            <a:fillRect/>
          </a:stretch>
        </p:blipFill>
        <p:spPr bwMode="auto">
          <a:xfrm>
            <a:off x="457200" y="1238400"/>
            <a:ext cx="3979515" cy="28956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6074438" y="4165200"/>
            <a:ext cx="2764762" cy="2653200"/>
          </a:xfrm>
          <a:prstGeom prst="rect">
            <a:avLst/>
          </a:prstGeom>
          <a:noFill/>
          <a:ln w="9525">
            <a:noFill/>
            <a:round/>
            <a:headEnd/>
            <a:tailEnd/>
          </a:ln>
          <a:effectLst/>
        </p:spPr>
      </p:pic>
      <p:pic>
        <p:nvPicPr>
          <p:cNvPr id="7" name="Picture 8"/>
          <p:cNvPicPr>
            <a:picLocks noChangeAspect="1" noChangeArrowheads="1"/>
          </p:cNvPicPr>
          <p:nvPr/>
        </p:nvPicPr>
        <p:blipFill>
          <a:blip r:embed="rId5" cstate="print"/>
          <a:srcRect/>
          <a:stretch>
            <a:fillRect/>
          </a:stretch>
        </p:blipFill>
        <p:spPr bwMode="auto">
          <a:xfrm>
            <a:off x="228600" y="4164993"/>
            <a:ext cx="2765425" cy="2653251"/>
          </a:xfrm>
          <a:prstGeom prst="rect">
            <a:avLst/>
          </a:prstGeom>
          <a:noFill/>
          <a:ln w="9525">
            <a:noFill/>
            <a:round/>
            <a:headEnd/>
            <a:tailEnd/>
          </a:ln>
          <a:effectLst/>
        </p:spPr>
      </p:pic>
      <p:pic>
        <p:nvPicPr>
          <p:cNvPr id="8" name="Picture 3"/>
          <p:cNvPicPr>
            <a:picLocks noChangeAspect="1" noChangeArrowheads="1"/>
          </p:cNvPicPr>
          <p:nvPr/>
        </p:nvPicPr>
        <p:blipFill>
          <a:blip r:embed="rId6" cstate="print"/>
          <a:srcRect/>
          <a:stretch>
            <a:fillRect/>
          </a:stretch>
        </p:blipFill>
        <p:spPr bwMode="auto">
          <a:xfrm>
            <a:off x="3177733" y="4165200"/>
            <a:ext cx="2765867" cy="2653200"/>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sz="4000" dirty="0" smtClean="0"/>
              <a:t>A MRPC based detector for gamma rays</a:t>
            </a:r>
            <a:endParaRPr lang="en-SG" sz="4000" dirty="0"/>
          </a:p>
        </p:txBody>
      </p:sp>
      <p:sp>
        <p:nvSpPr>
          <p:cNvPr id="3" name="Content Placeholder 2"/>
          <p:cNvSpPr>
            <a:spLocks noGrp="1"/>
          </p:cNvSpPr>
          <p:nvPr>
            <p:ph idx="1"/>
          </p:nvPr>
        </p:nvSpPr>
        <p:spPr/>
        <p:txBody>
          <a:bodyPr>
            <a:normAutofit fontScale="92500" lnSpcReduction="10000"/>
          </a:bodyPr>
          <a:lstStyle/>
          <a:p>
            <a:pPr marL="0" indent="0">
              <a:lnSpc>
                <a:spcPct val="91000"/>
              </a:lnSpc>
              <a:spcBef>
                <a:spcPct val="0"/>
              </a:spcBef>
              <a:spcAft>
                <a:spcPts val="1425"/>
              </a:spcAft>
              <a:buClr>
                <a:srgbClr val="FFFFFF"/>
              </a:buClr>
              <a:buSzPct val="30000"/>
              <a:buFont typeface="Wingdings" pitchFamily="2" charset="2"/>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GB" sz="2200" b="1" dirty="0" smtClean="0">
                <a:solidFill>
                  <a:srgbClr val="000080"/>
                </a:solidFill>
                <a:latin typeface="Comic Sans MS" pitchFamily="66" charset="0"/>
              </a:rPr>
              <a:t>Two main </a:t>
            </a:r>
            <a:r>
              <a:rPr lang="en-GB" sz="2200" b="1" dirty="0" smtClean="0">
                <a:solidFill>
                  <a:srgbClr val="000080"/>
                </a:solidFill>
                <a:latin typeface="Comic Sans MS" pitchFamily="66" charset="0"/>
              </a:rPr>
              <a:t>goals (</a:t>
            </a:r>
            <a:r>
              <a:rPr lang="en-US" sz="2400" dirty="0" smtClean="0">
                <a:solidFill>
                  <a:srgbClr val="008000"/>
                </a:solidFill>
                <a:effectLst>
                  <a:outerShdw blurRad="38100" dist="38100" dir="2700000" algn="tl">
                    <a:srgbClr val="000000"/>
                  </a:outerShdw>
                </a:effectLst>
                <a:ea typeface="DejaVu Sans" charset="0"/>
                <a:cs typeface="DejaVu Sans" charset="0"/>
              </a:rPr>
              <a:t>The aim is to use RPC in a PET </a:t>
            </a:r>
            <a:r>
              <a:rPr lang="en-US" sz="2400" dirty="0" smtClean="0">
                <a:solidFill>
                  <a:srgbClr val="008000"/>
                </a:solidFill>
                <a:effectLst>
                  <a:outerShdw blurRad="38100" dist="38100" dir="2700000" algn="tl">
                    <a:srgbClr val="000000"/>
                  </a:outerShdw>
                </a:effectLst>
                <a:ea typeface="DejaVu Sans" charset="0"/>
                <a:cs typeface="DejaVu Sans" charset="0"/>
              </a:rPr>
              <a:t>system</a:t>
            </a:r>
            <a:r>
              <a:rPr lang="en-GB" sz="2200" b="1" dirty="0" smtClean="0">
                <a:solidFill>
                  <a:srgbClr val="000080"/>
                </a:solidFill>
                <a:latin typeface="Comic Sans MS" pitchFamily="66" charset="0"/>
              </a:rPr>
              <a:t>)</a:t>
            </a:r>
            <a:endParaRPr lang="en-GB" sz="2200" b="1" dirty="0" smtClean="0">
              <a:solidFill>
                <a:srgbClr val="000080"/>
              </a:solidFill>
              <a:latin typeface="Comic Sans MS" pitchFamily="66" charset="0"/>
            </a:endParaRPr>
          </a:p>
          <a:p>
            <a:pPr marL="0" lvl="1" indent="0">
              <a:lnSpc>
                <a:spcPct val="91000"/>
              </a:lnSpc>
              <a:spcBef>
                <a:spcPct val="0"/>
              </a:spcBef>
              <a:spcAft>
                <a:spcPts val="1138"/>
              </a:spcAft>
              <a:buClr>
                <a:srgbClr val="FFFFFF"/>
              </a:buClr>
              <a:buSzPct val="33000"/>
              <a:buFont typeface="Symbol" pitchFamily="18" charset="2"/>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GB" sz="2200" b="1" dirty="0" smtClean="0">
                <a:solidFill>
                  <a:srgbClr val="000080"/>
                </a:solidFill>
                <a:latin typeface="Comic Sans MS" pitchFamily="66" charset="0"/>
              </a:rPr>
              <a:t>To increase the efficiency for 511 keV photons</a:t>
            </a:r>
          </a:p>
          <a:p>
            <a:pPr marL="0" lvl="1" indent="0">
              <a:lnSpc>
                <a:spcPct val="91000"/>
              </a:lnSpc>
              <a:spcBef>
                <a:spcPct val="0"/>
              </a:spcBef>
              <a:spcAft>
                <a:spcPts val="1138"/>
              </a:spcAft>
              <a:buClr>
                <a:srgbClr val="FFFFFF"/>
              </a:buClr>
              <a:buSzPct val="33000"/>
              <a:buFont typeface="Symbol" pitchFamily="18" charset="2"/>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GB" sz="2200" b="1" dirty="0" smtClean="0">
                <a:solidFill>
                  <a:srgbClr val="000080"/>
                </a:solidFill>
                <a:latin typeface="Comic Sans MS" pitchFamily="66" charset="0"/>
              </a:rPr>
              <a:t>To suppress Compton scattered photons </a:t>
            </a:r>
          </a:p>
          <a:p>
            <a:pPr>
              <a:spcBef>
                <a:spcPts val="1125"/>
              </a:spcBef>
              <a:buClr>
                <a:srgbClr val="000066"/>
              </a:buClr>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de-AT" sz="2000" b="1" i="1" dirty="0" smtClean="0">
                <a:solidFill>
                  <a:srgbClr val="800000"/>
                </a:solidFill>
                <a:ea typeface="DejaVu Sans" charset="0"/>
                <a:cs typeface="DejaVu Sans" charset="0"/>
              </a:rPr>
              <a:t>The </a:t>
            </a:r>
            <a:r>
              <a:rPr lang="de-AT" sz="2000" b="1" i="1" dirty="0" smtClean="0">
                <a:solidFill>
                  <a:srgbClr val="800000"/>
                </a:solidFill>
                <a:ea typeface="DejaVu Sans" charset="0"/>
                <a:cs typeface="DejaVu Sans" charset="0"/>
              </a:rPr>
              <a:t>simulations are performed, using</a:t>
            </a:r>
            <a:r>
              <a:rPr lang="de-AT" sz="2000" dirty="0" smtClean="0">
                <a:solidFill>
                  <a:srgbClr val="800000"/>
                </a:solidFill>
                <a:ea typeface="DejaVu Sans" charset="0"/>
                <a:cs typeface="DejaVu Sans" charset="0"/>
              </a:rPr>
              <a:t> </a:t>
            </a:r>
            <a:r>
              <a:rPr lang="de-AT" sz="2000" dirty="0" smtClean="0">
                <a:solidFill>
                  <a:srgbClr val="800000"/>
                </a:solidFill>
                <a:latin typeface="Comic Sans MS" pitchFamily="66" charset="0"/>
                <a:ea typeface="DejaVu Sans" charset="0"/>
                <a:cs typeface="DejaVu Sans" charset="0"/>
              </a:rPr>
              <a:t>Geant </a:t>
            </a:r>
            <a:r>
              <a:rPr lang="en-US" sz="2000" dirty="0" smtClean="0">
                <a:solidFill>
                  <a:srgbClr val="800000"/>
                </a:solidFill>
                <a:latin typeface="Comic Sans MS" pitchFamily="66" charset="0"/>
                <a:ea typeface="DejaVu Sans" charset="0"/>
                <a:cs typeface="DejaVu Sans" charset="0"/>
              </a:rPr>
              <a:t>4</a:t>
            </a:r>
            <a:endParaRPr lang="de-AT" sz="2000" dirty="0" smtClean="0">
              <a:solidFill>
                <a:srgbClr val="800000"/>
              </a:solidFill>
              <a:latin typeface="Comic Sans MS" pitchFamily="66" charset="0"/>
              <a:ea typeface="DejaVu Sans" charset="0"/>
              <a:cs typeface="DejaVu Sans" charset="0"/>
            </a:endParaRPr>
          </a:p>
          <a:p>
            <a:pPr>
              <a:spcBef>
                <a:spcPts val="10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de-AT" sz="2000" dirty="0" smtClean="0">
                <a:solidFill>
                  <a:srgbClr val="800000"/>
                </a:solidFill>
                <a:latin typeface="Comic Sans MS" pitchFamily="66" charset="0"/>
                <a:ea typeface="DejaVu Sans" charset="0"/>
                <a:cs typeface="DejaVu Sans" charset="0"/>
              </a:rPr>
              <a:t>     </a:t>
            </a:r>
            <a:r>
              <a:rPr lang="de-AT" sz="2000" dirty="0" smtClean="0">
                <a:solidFill>
                  <a:srgbClr val="800000"/>
                </a:solidFill>
                <a:latin typeface="Comic Sans MS" pitchFamily="66" charset="0"/>
                <a:cs typeface="Arial" pitchFamily="34" charset="0"/>
              </a:rPr>
              <a:t>•  </a:t>
            </a:r>
            <a:r>
              <a:rPr lang="de-AT" sz="2000" b="1" i="1" dirty="0" smtClean="0">
                <a:solidFill>
                  <a:srgbClr val="800000"/>
                </a:solidFill>
                <a:latin typeface="Comic Sans MS" pitchFamily="66" charset="0"/>
                <a:cs typeface="Arial" pitchFamily="34" charset="0"/>
              </a:rPr>
              <a:t>Compton scattering, photo-effect</a:t>
            </a:r>
          </a:p>
          <a:p>
            <a:pPr>
              <a:spcBef>
                <a:spcPts val="10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de-AT" sz="2000" dirty="0" smtClean="0">
                <a:solidFill>
                  <a:srgbClr val="800000"/>
                </a:solidFill>
                <a:latin typeface="Comic Sans MS" pitchFamily="66" charset="0"/>
                <a:cs typeface="Arial" pitchFamily="34" charset="0"/>
              </a:rPr>
              <a:t>     </a:t>
            </a:r>
            <a:r>
              <a:rPr lang="de-AT" sz="2000" dirty="0" smtClean="0">
                <a:solidFill>
                  <a:srgbClr val="800000"/>
                </a:solidFill>
                <a:latin typeface="Comic Sans MS" pitchFamily="66" charset="0"/>
                <a:cs typeface="Arial" pitchFamily="34" charset="0"/>
              </a:rPr>
              <a:t>•  </a:t>
            </a:r>
            <a:r>
              <a:rPr lang="de-AT" sz="2000" b="1" i="1" dirty="0" smtClean="0">
                <a:solidFill>
                  <a:srgbClr val="800000"/>
                </a:solidFill>
                <a:latin typeface="Comic Sans MS" pitchFamily="66" charset="0"/>
                <a:cs typeface="Arial" pitchFamily="34" charset="0"/>
              </a:rPr>
              <a:t>multiple scattering, ionization, Bremsstrahlung</a:t>
            </a:r>
          </a:p>
          <a:p>
            <a:pPr>
              <a:spcBef>
                <a:spcPts val="1125"/>
              </a:spcBef>
              <a:buClr>
                <a:srgbClr val="000066"/>
              </a:buClr>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de-AT" sz="2000" dirty="0" smtClean="0">
                <a:solidFill>
                  <a:srgbClr val="800000"/>
                </a:solidFill>
                <a:latin typeface="Comic Sans MS" pitchFamily="66" charset="0"/>
                <a:ea typeface="DejaVu Sans" charset="0"/>
                <a:cs typeface="DejaVu Sans" charset="0"/>
              </a:rPr>
              <a:t>  Detector „basic unit“:</a:t>
            </a:r>
          </a:p>
          <a:p>
            <a:pPr>
              <a:spcBef>
                <a:spcPts val="112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de-AT" sz="2000" dirty="0" smtClean="0">
                <a:solidFill>
                  <a:srgbClr val="800000"/>
                </a:solidFill>
                <a:latin typeface="Comic Sans MS" pitchFamily="66" charset="0"/>
                <a:ea typeface="DejaVu Sans" charset="0"/>
                <a:cs typeface="DejaVu Sans" charset="0"/>
              </a:rPr>
              <a:t>    two glass plates, 2 </a:t>
            </a:r>
            <a:r>
              <a:rPr lang="de-AT" sz="2000" i="1" dirty="0" smtClean="0">
                <a:solidFill>
                  <a:srgbClr val="800000"/>
                </a:solidFill>
                <a:latin typeface="Comic Sans MS" pitchFamily="66" charset="0"/>
                <a:ea typeface="DejaVu Sans" charset="0"/>
                <a:cs typeface="DejaVu Sans" charset="0"/>
              </a:rPr>
              <a:t>mm</a:t>
            </a:r>
            <a:r>
              <a:rPr lang="de-AT" sz="2000" dirty="0" smtClean="0">
                <a:solidFill>
                  <a:srgbClr val="800000"/>
                </a:solidFill>
                <a:latin typeface="Comic Sans MS" pitchFamily="66" charset="0"/>
                <a:ea typeface="DejaVu Sans" charset="0"/>
                <a:cs typeface="DejaVu Sans" charset="0"/>
              </a:rPr>
              <a:t> </a:t>
            </a:r>
          </a:p>
          <a:p>
            <a:pPr>
              <a:spcBef>
                <a:spcPts val="112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de-AT" sz="2000" dirty="0" smtClean="0">
                <a:solidFill>
                  <a:srgbClr val="800000"/>
                </a:solidFill>
                <a:latin typeface="Comic Sans MS" pitchFamily="66" charset="0"/>
                <a:ea typeface="DejaVu Sans" charset="0"/>
                <a:cs typeface="DejaVu Sans" charset="0"/>
              </a:rPr>
              <a:t>    gas gap 300 </a:t>
            </a:r>
            <a:r>
              <a:rPr lang="el-GR" sz="2000" i="1" dirty="0" smtClean="0">
                <a:solidFill>
                  <a:srgbClr val="800000"/>
                </a:solidFill>
                <a:latin typeface="Comic Sans MS" pitchFamily="66" charset="0"/>
                <a:ea typeface="DejaVu Sans" charset="0"/>
                <a:cs typeface="DejaVu Sans" charset="0"/>
              </a:rPr>
              <a:t>μ</a:t>
            </a:r>
            <a:r>
              <a:rPr lang="en-US" sz="2000" i="1" dirty="0" smtClean="0">
                <a:solidFill>
                  <a:srgbClr val="800000"/>
                </a:solidFill>
                <a:latin typeface="Comic Sans MS" pitchFamily="66" charset="0"/>
                <a:ea typeface="DejaVu Sans" charset="0"/>
                <a:cs typeface="DejaVu Sans" charset="0"/>
              </a:rPr>
              <a:t>m</a:t>
            </a:r>
          </a:p>
          <a:p>
            <a:pPr>
              <a:spcBef>
                <a:spcPts val="1125"/>
              </a:spcBef>
              <a:buClr>
                <a:srgbClr val="000066"/>
              </a:buClr>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de-AT" sz="2000" dirty="0" smtClean="0">
                <a:solidFill>
                  <a:srgbClr val="800000"/>
                </a:solidFill>
                <a:latin typeface="Comic Sans MS" pitchFamily="66" charset="0"/>
                <a:ea typeface="DejaVu Sans" charset="0"/>
                <a:cs typeface="DejaVu Sans" charset="0"/>
              </a:rPr>
              <a:t> Gas composition (for material budget):</a:t>
            </a:r>
            <a:r>
              <a:rPr lang="en-US" sz="2000" dirty="0" smtClean="0">
                <a:solidFill>
                  <a:srgbClr val="800000"/>
                </a:solidFill>
                <a:latin typeface="Comic Sans MS" pitchFamily="66" charset="0"/>
                <a:cs typeface="Times New Roman" pitchFamily="18" charset="0"/>
              </a:rPr>
              <a:t>    85% C</a:t>
            </a:r>
            <a:r>
              <a:rPr lang="en-US" sz="2000" baseline="-30000" dirty="0" smtClean="0">
                <a:solidFill>
                  <a:srgbClr val="800000"/>
                </a:solidFill>
                <a:latin typeface="Comic Sans MS" pitchFamily="66" charset="0"/>
                <a:cs typeface="Times New Roman" pitchFamily="18" charset="0"/>
              </a:rPr>
              <a:t>2</a:t>
            </a:r>
            <a:r>
              <a:rPr lang="en-US" sz="2000" dirty="0" smtClean="0">
                <a:solidFill>
                  <a:srgbClr val="800000"/>
                </a:solidFill>
                <a:latin typeface="Comic Sans MS" pitchFamily="66" charset="0"/>
                <a:cs typeface="Times New Roman" pitchFamily="18" charset="0"/>
              </a:rPr>
              <a:t>H</a:t>
            </a:r>
            <a:r>
              <a:rPr lang="en-US" sz="2000" baseline="-30000" dirty="0" smtClean="0">
                <a:solidFill>
                  <a:srgbClr val="800000"/>
                </a:solidFill>
                <a:latin typeface="Comic Sans MS" pitchFamily="66" charset="0"/>
                <a:cs typeface="Times New Roman" pitchFamily="18" charset="0"/>
              </a:rPr>
              <a:t>2</a:t>
            </a:r>
            <a:r>
              <a:rPr lang="en-US" sz="2000" dirty="0" smtClean="0">
                <a:solidFill>
                  <a:srgbClr val="800000"/>
                </a:solidFill>
                <a:latin typeface="Comic Sans MS" pitchFamily="66" charset="0"/>
                <a:cs typeface="Times New Roman" pitchFamily="18" charset="0"/>
              </a:rPr>
              <a:t>F</a:t>
            </a:r>
            <a:r>
              <a:rPr lang="en-US" sz="2000" baseline="-30000" dirty="0" smtClean="0">
                <a:solidFill>
                  <a:srgbClr val="800000"/>
                </a:solidFill>
                <a:latin typeface="Comic Sans MS" pitchFamily="66" charset="0"/>
                <a:cs typeface="Times New Roman" pitchFamily="18" charset="0"/>
              </a:rPr>
              <a:t>4</a:t>
            </a:r>
            <a:r>
              <a:rPr lang="en-US" sz="2000" dirty="0" smtClean="0">
                <a:solidFill>
                  <a:srgbClr val="800000"/>
                </a:solidFill>
                <a:latin typeface="Comic Sans MS" pitchFamily="66" charset="0"/>
                <a:cs typeface="Times New Roman" pitchFamily="18" charset="0"/>
              </a:rPr>
              <a:t> + 5% i-C</a:t>
            </a:r>
            <a:r>
              <a:rPr lang="en-US" sz="2000" baseline="-30000" dirty="0" smtClean="0">
                <a:solidFill>
                  <a:srgbClr val="800000"/>
                </a:solidFill>
                <a:latin typeface="Comic Sans MS" pitchFamily="66" charset="0"/>
                <a:cs typeface="Times New Roman" pitchFamily="18" charset="0"/>
              </a:rPr>
              <a:t>4</a:t>
            </a:r>
            <a:r>
              <a:rPr lang="en-US" sz="2000" dirty="0" smtClean="0">
                <a:solidFill>
                  <a:srgbClr val="800000"/>
                </a:solidFill>
                <a:latin typeface="Comic Sans MS" pitchFamily="66" charset="0"/>
                <a:cs typeface="Times New Roman" pitchFamily="18" charset="0"/>
              </a:rPr>
              <a:t>H</a:t>
            </a:r>
            <a:r>
              <a:rPr lang="en-US" sz="2000" baseline="-30000" dirty="0" smtClean="0">
                <a:solidFill>
                  <a:srgbClr val="800000"/>
                </a:solidFill>
                <a:latin typeface="Comic Sans MS" pitchFamily="66" charset="0"/>
                <a:cs typeface="Times New Roman" pitchFamily="18" charset="0"/>
              </a:rPr>
              <a:t>10</a:t>
            </a:r>
            <a:r>
              <a:rPr lang="en-US" sz="2000" dirty="0" smtClean="0">
                <a:solidFill>
                  <a:srgbClr val="800000"/>
                </a:solidFill>
                <a:latin typeface="Comic Sans MS" pitchFamily="66" charset="0"/>
                <a:cs typeface="Times New Roman" pitchFamily="18" charset="0"/>
              </a:rPr>
              <a:t> + 10% SF</a:t>
            </a:r>
            <a:r>
              <a:rPr lang="en-US" sz="2000" baseline="-30000" dirty="0" smtClean="0">
                <a:solidFill>
                  <a:srgbClr val="800000"/>
                </a:solidFill>
                <a:latin typeface="Comic Sans MS" pitchFamily="66" charset="0"/>
                <a:cs typeface="Times New Roman" pitchFamily="18" charset="0"/>
              </a:rPr>
              <a:t>6</a:t>
            </a:r>
            <a:r>
              <a:rPr lang="bg-BG" sz="2000" dirty="0" smtClean="0">
                <a:solidFill>
                  <a:srgbClr val="800000"/>
                </a:solidFill>
                <a:latin typeface="Comic Sans MS" pitchFamily="66" charset="0"/>
                <a:ea typeface="DejaVu Sans" charset="0"/>
                <a:cs typeface="DejaVu Sans" charset="0"/>
              </a:rPr>
              <a:t> </a:t>
            </a:r>
          </a:p>
          <a:p>
            <a:pPr>
              <a:spcBef>
                <a:spcPts val="1125"/>
              </a:spcBef>
              <a:buClr>
                <a:srgbClr val="000066"/>
              </a:buClr>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de-AT" sz="2000" i="1" dirty="0" smtClean="0">
                <a:solidFill>
                  <a:srgbClr val="800000"/>
                </a:solidFill>
                <a:latin typeface="Comic Sans MS" pitchFamily="66" charset="0"/>
                <a:ea typeface="DejaVu Sans" charset="0"/>
                <a:cs typeface="DejaVu Sans" charset="0"/>
              </a:rPr>
              <a:t>Two designs are considered: </a:t>
            </a:r>
          </a:p>
          <a:p>
            <a:pPr marL="731838" lvl="1" indent="-274638">
              <a:spcBef>
                <a:spcPts val="1125"/>
              </a:spcBef>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de-AT" sz="2000" i="1" dirty="0" smtClean="0">
                <a:solidFill>
                  <a:srgbClr val="800000"/>
                </a:solidFill>
                <a:latin typeface="Comic Sans MS" pitchFamily="66" charset="0"/>
                <a:ea typeface="DejaVu Sans" charset="0"/>
                <a:cs typeface="DejaVu Sans" charset="0"/>
              </a:rPr>
              <a:t>Gas-Converter (GC) </a:t>
            </a:r>
          </a:p>
          <a:p>
            <a:pPr marL="731838" lvl="1" indent="-274638">
              <a:spcBef>
                <a:spcPts val="1125"/>
              </a:spcBef>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de-AT" sz="2000" i="1" dirty="0" smtClean="0">
                <a:solidFill>
                  <a:srgbClr val="800000"/>
                </a:solidFill>
                <a:latin typeface="Comic Sans MS" pitchFamily="66" charset="0"/>
                <a:ea typeface="DejaVu Sans" charset="0"/>
                <a:cs typeface="DejaVu Sans" charset="0"/>
              </a:rPr>
              <a:t>Gas-Converter-Insulator (GCI</a:t>
            </a:r>
            <a:r>
              <a:rPr lang="de-AT" sz="2000" i="1" dirty="0" smtClean="0">
                <a:solidFill>
                  <a:srgbClr val="800000"/>
                </a:solidFill>
                <a:latin typeface="Comic Sans MS" pitchFamily="66" charset="0"/>
                <a:ea typeface="DejaVu Sans" charset="0"/>
                <a:cs typeface="DejaVu Sans" charset="0"/>
              </a:rPr>
              <a:t>)</a:t>
            </a:r>
            <a:endParaRPr lang="de-AT" sz="2000" i="1" dirty="0" smtClean="0">
              <a:solidFill>
                <a:srgbClr val="800000"/>
              </a:solidFill>
              <a:latin typeface="Comic Sans MS" pitchFamily="66" charset="0"/>
              <a:ea typeface="DejaVu Sans" charset="0"/>
              <a:cs typeface="DejaVu Sans" charset="0"/>
            </a:endParaRPr>
          </a:p>
        </p:txBody>
      </p:sp>
      <p:sp>
        <p:nvSpPr>
          <p:cNvPr id="6" name="Rectangle 5"/>
          <p:cNvSpPr/>
          <p:nvPr/>
        </p:nvSpPr>
        <p:spPr>
          <a:xfrm>
            <a:off x="7163856" y="6305490"/>
            <a:ext cx="1827744" cy="400110"/>
          </a:xfrm>
          <a:prstGeom prst="rect">
            <a:avLst/>
          </a:prstGeom>
          <a:solidFill>
            <a:schemeClr val="accent3">
              <a:lumMod val="20000"/>
              <a:lumOff val="80000"/>
            </a:schemeClr>
          </a:solidFill>
        </p:spPr>
        <p:txBody>
          <a:bodyPr wrap="none">
            <a:spAutoFit/>
          </a:bodyPr>
          <a:lstStyle/>
          <a:p>
            <a:pPr indent="-325438" algn="ctr">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err="1" smtClean="0">
                <a:solidFill>
                  <a:srgbClr val="00B050"/>
                </a:solidFill>
              </a:rPr>
              <a:t>Borislav</a:t>
            </a:r>
            <a:r>
              <a:rPr lang="en-US" sz="2000" dirty="0" smtClean="0">
                <a:solidFill>
                  <a:srgbClr val="00B050"/>
                </a:solidFill>
              </a:rPr>
              <a:t> Pavlov</a:t>
            </a:r>
            <a:endParaRPr lang="en-US" sz="2000" dirty="0">
              <a:solidFill>
                <a:srgbClr val="00B05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334089"/>
            <a:ext cx="9108000" cy="954107"/>
          </a:xfrm>
        </p:spPr>
        <p:txBody>
          <a:bodyPr/>
          <a:lstStyle/>
          <a:p>
            <a:r>
              <a:rPr lang="en-SG" sz="2800" dirty="0" smtClean="0"/>
              <a:t>Simulations of </a:t>
            </a:r>
            <a:r>
              <a:rPr lang="en-SG" sz="2800" dirty="0" smtClean="0"/>
              <a:t>a TOF </a:t>
            </a:r>
            <a:r>
              <a:rPr lang="en-SG" sz="2800" dirty="0" smtClean="0"/>
              <a:t>detector for high energy </a:t>
            </a:r>
            <a:r>
              <a:rPr lang="en-SG" sz="2800" dirty="0" smtClean="0"/>
              <a:t/>
            </a:r>
            <a:br>
              <a:rPr lang="en-SG" sz="2800" dirty="0" smtClean="0"/>
            </a:br>
            <a:r>
              <a:rPr lang="en-SG" sz="2800" dirty="0" smtClean="0"/>
              <a:t>neutrons </a:t>
            </a:r>
            <a:r>
              <a:rPr lang="en-SG" sz="2800" dirty="0" smtClean="0"/>
              <a:t>based </a:t>
            </a:r>
            <a:r>
              <a:rPr lang="en-SG" sz="2800" dirty="0" smtClean="0"/>
              <a:t>on iron-less </a:t>
            </a:r>
            <a:r>
              <a:rPr lang="en-SG" sz="2800" dirty="0" smtClean="0"/>
              <a:t>RPCs</a:t>
            </a:r>
            <a:endParaRPr lang="en-SG" sz="2800" dirty="0"/>
          </a:p>
        </p:txBody>
      </p:sp>
      <p:sp>
        <p:nvSpPr>
          <p:cNvPr id="4" name="Rectangle 3"/>
          <p:cNvSpPr/>
          <p:nvPr/>
        </p:nvSpPr>
        <p:spPr>
          <a:xfrm rot="16200000">
            <a:off x="7777360" y="3228945"/>
            <a:ext cx="2066591" cy="400110"/>
          </a:xfrm>
          <a:prstGeom prst="rect">
            <a:avLst/>
          </a:prstGeom>
          <a:solidFill>
            <a:schemeClr val="accent3">
              <a:lumMod val="20000"/>
              <a:lumOff val="80000"/>
            </a:schemeClr>
          </a:solidFill>
        </p:spPr>
        <p:txBody>
          <a:bodyPr wrap="none">
            <a:spAutoFit/>
          </a:bodyPr>
          <a:lstStyle/>
          <a:p>
            <a:r>
              <a:rPr lang="en-SG" sz="2000" dirty="0" smtClean="0">
                <a:solidFill>
                  <a:srgbClr val="00B050"/>
                </a:solidFill>
              </a:rPr>
              <a:t>JORGE, Machado</a:t>
            </a:r>
            <a:endParaRPr lang="en-SG" sz="2000" dirty="0">
              <a:solidFill>
                <a:srgbClr val="00B050"/>
              </a:solidFill>
            </a:endParaRPr>
          </a:p>
        </p:txBody>
      </p:sp>
      <p:pic>
        <p:nvPicPr>
          <p:cNvPr id="216066" name="Picture 2"/>
          <p:cNvPicPr>
            <a:picLocks noChangeAspect="1" noChangeArrowheads="1"/>
          </p:cNvPicPr>
          <p:nvPr/>
        </p:nvPicPr>
        <p:blipFill>
          <a:blip r:embed="rId2" cstate="print"/>
          <a:srcRect b="6087"/>
          <a:stretch>
            <a:fillRect/>
          </a:stretch>
        </p:blipFill>
        <p:spPr bwMode="auto">
          <a:xfrm>
            <a:off x="180000" y="1447799"/>
            <a:ext cx="3600000" cy="2534676"/>
          </a:xfrm>
          <a:prstGeom prst="rect">
            <a:avLst/>
          </a:prstGeom>
          <a:noFill/>
          <a:ln w="9525">
            <a:noFill/>
            <a:miter lim="800000"/>
            <a:headEnd/>
            <a:tailEnd/>
          </a:ln>
        </p:spPr>
      </p:pic>
      <p:pic>
        <p:nvPicPr>
          <p:cNvPr id="216067" name="Picture 3"/>
          <p:cNvPicPr>
            <a:picLocks noChangeAspect="1" noChangeArrowheads="1"/>
          </p:cNvPicPr>
          <p:nvPr/>
        </p:nvPicPr>
        <p:blipFill>
          <a:blip r:embed="rId3" cstate="print"/>
          <a:srcRect b="11621"/>
          <a:stretch>
            <a:fillRect/>
          </a:stretch>
        </p:blipFill>
        <p:spPr bwMode="auto">
          <a:xfrm>
            <a:off x="4356000" y="1447800"/>
            <a:ext cx="4255136" cy="2819400"/>
          </a:xfrm>
          <a:prstGeom prst="rect">
            <a:avLst/>
          </a:prstGeom>
          <a:noFill/>
          <a:ln w="9525">
            <a:noFill/>
            <a:miter lim="800000"/>
            <a:headEnd/>
            <a:tailEnd/>
          </a:ln>
        </p:spPr>
      </p:pic>
      <p:pic>
        <p:nvPicPr>
          <p:cNvPr id="216068" name="Picture 4"/>
          <p:cNvPicPr>
            <a:picLocks noChangeAspect="1" noChangeArrowheads="1"/>
          </p:cNvPicPr>
          <p:nvPr/>
        </p:nvPicPr>
        <p:blipFill>
          <a:blip r:embed="rId4" cstate="print"/>
          <a:srcRect b="7747"/>
          <a:stretch>
            <a:fillRect/>
          </a:stretch>
        </p:blipFill>
        <p:spPr bwMode="auto">
          <a:xfrm>
            <a:off x="180000" y="4038600"/>
            <a:ext cx="3774065" cy="2610238"/>
          </a:xfrm>
          <a:prstGeom prst="rect">
            <a:avLst/>
          </a:prstGeom>
          <a:noFill/>
          <a:ln w="9525">
            <a:noFill/>
            <a:miter lim="800000"/>
            <a:headEnd/>
            <a:tailEnd/>
          </a:ln>
        </p:spPr>
      </p:pic>
      <p:pic>
        <p:nvPicPr>
          <p:cNvPr id="216069" name="Picture 5"/>
          <p:cNvPicPr>
            <a:picLocks noChangeAspect="1" noChangeArrowheads="1"/>
          </p:cNvPicPr>
          <p:nvPr/>
        </p:nvPicPr>
        <p:blipFill>
          <a:blip r:embed="rId5" cstate="print"/>
          <a:srcRect b="24348"/>
          <a:stretch>
            <a:fillRect/>
          </a:stretch>
        </p:blipFill>
        <p:spPr bwMode="auto">
          <a:xfrm>
            <a:off x="4356000" y="4341508"/>
            <a:ext cx="4168187" cy="23640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SG" dirty="0" smtClean="0"/>
              <a:t>Ageing and interactions with materials:</a:t>
            </a:r>
            <a:endParaRPr lang="en-SG"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000" y="399871"/>
            <a:ext cx="9108000" cy="1200329"/>
          </a:xfrm>
        </p:spPr>
        <p:txBody>
          <a:bodyPr/>
          <a:lstStyle/>
          <a:p>
            <a:r>
              <a:rPr lang="en-SG" sz="3600" dirty="0" smtClean="0"/>
              <a:t>Ageing and conductivity of electrodes of high rate RPCs from an </a:t>
            </a:r>
            <a:r>
              <a:rPr lang="en-SG" sz="3600" dirty="0" smtClean="0"/>
              <a:t>ion conductivity </a:t>
            </a:r>
            <a:r>
              <a:rPr lang="en-SG" sz="3600" dirty="0" smtClean="0"/>
              <a:t>approach</a:t>
            </a:r>
            <a:endParaRPr lang="en-SG" sz="3600" dirty="0"/>
          </a:p>
        </p:txBody>
      </p:sp>
      <p:sp>
        <p:nvSpPr>
          <p:cNvPr id="5" name="Rectangle 4"/>
          <p:cNvSpPr/>
          <p:nvPr/>
        </p:nvSpPr>
        <p:spPr>
          <a:xfrm>
            <a:off x="3537102" y="6019800"/>
            <a:ext cx="2698175" cy="461665"/>
          </a:xfrm>
          <a:prstGeom prst="rect">
            <a:avLst/>
          </a:prstGeom>
          <a:solidFill>
            <a:schemeClr val="accent3">
              <a:lumMod val="20000"/>
              <a:lumOff val="80000"/>
            </a:schemeClr>
          </a:solidFill>
        </p:spPr>
        <p:txBody>
          <a:bodyPr wrap="none">
            <a:spAutoFit/>
          </a:bodyPr>
          <a:lstStyle/>
          <a:p>
            <a:r>
              <a:rPr lang="en-SG" sz="2400" dirty="0" smtClean="0">
                <a:solidFill>
                  <a:srgbClr val="00B050"/>
                </a:solidFill>
              </a:rPr>
              <a:t>MORALES, Miguel</a:t>
            </a:r>
            <a:endParaRPr lang="en-SG" sz="2400" dirty="0">
              <a:solidFill>
                <a:srgbClr val="00B050"/>
              </a:solidFill>
            </a:endParaRPr>
          </a:p>
        </p:txBody>
      </p:sp>
      <p:pic>
        <p:nvPicPr>
          <p:cNvPr id="217090" name="Picture 2"/>
          <p:cNvPicPr>
            <a:picLocks noChangeAspect="1" noChangeArrowheads="1"/>
          </p:cNvPicPr>
          <p:nvPr/>
        </p:nvPicPr>
        <p:blipFill>
          <a:blip r:embed="rId2" cstate="print"/>
          <a:srcRect l="4564" t="4427" r="4149" b="6087"/>
          <a:stretch>
            <a:fillRect/>
          </a:stretch>
        </p:blipFill>
        <p:spPr bwMode="auto">
          <a:xfrm>
            <a:off x="118303" y="2001399"/>
            <a:ext cx="4301297" cy="3161091"/>
          </a:xfrm>
          <a:prstGeom prst="rect">
            <a:avLst/>
          </a:prstGeom>
          <a:noFill/>
          <a:ln w="9525">
            <a:noFill/>
            <a:miter lim="800000"/>
            <a:headEnd/>
            <a:tailEnd/>
          </a:ln>
        </p:spPr>
      </p:pic>
      <p:pic>
        <p:nvPicPr>
          <p:cNvPr id="217091" name="Picture 3"/>
          <p:cNvPicPr>
            <a:picLocks noChangeAspect="1" noChangeArrowheads="1"/>
          </p:cNvPicPr>
          <p:nvPr/>
        </p:nvPicPr>
        <p:blipFill>
          <a:blip r:embed="rId3" cstate="print"/>
          <a:srcRect l="5393" t="9407" r="14936" b="9961"/>
          <a:stretch>
            <a:fillRect/>
          </a:stretch>
        </p:blipFill>
        <p:spPr bwMode="auto">
          <a:xfrm>
            <a:off x="4653346" y="2023993"/>
            <a:ext cx="4262054" cy="32338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580310"/>
            <a:ext cx="9108000" cy="461665"/>
          </a:xfrm>
        </p:spPr>
        <p:txBody>
          <a:bodyPr/>
          <a:lstStyle/>
          <a:p>
            <a:r>
              <a:rPr lang="en-SG" sz="2400" dirty="0" smtClean="0"/>
              <a:t>Cavern background measurement with the ATLAS RPC system</a:t>
            </a:r>
            <a:endParaRPr lang="en-SG" sz="2400" dirty="0"/>
          </a:p>
        </p:txBody>
      </p:sp>
      <p:sp>
        <p:nvSpPr>
          <p:cNvPr id="3" name="Content Placeholder 2"/>
          <p:cNvSpPr>
            <a:spLocks noGrp="1"/>
          </p:cNvSpPr>
          <p:nvPr>
            <p:ph idx="1"/>
          </p:nvPr>
        </p:nvSpPr>
        <p:spPr/>
        <p:txBody>
          <a:bodyPr/>
          <a:lstStyle/>
          <a:p>
            <a:endParaRPr lang="en-SG" dirty="0"/>
          </a:p>
        </p:txBody>
      </p:sp>
      <p:pic>
        <p:nvPicPr>
          <p:cNvPr id="218114" name="Picture 2"/>
          <p:cNvPicPr>
            <a:picLocks noChangeAspect="1" noChangeArrowheads="1"/>
          </p:cNvPicPr>
          <p:nvPr/>
        </p:nvPicPr>
        <p:blipFill>
          <a:blip r:embed="rId2" cstate="print"/>
          <a:srcRect t="6815" b="12581"/>
          <a:stretch>
            <a:fillRect/>
          </a:stretch>
        </p:blipFill>
        <p:spPr bwMode="auto">
          <a:xfrm>
            <a:off x="295275" y="1246302"/>
            <a:ext cx="8553450" cy="5535498"/>
          </a:xfrm>
          <a:prstGeom prst="rect">
            <a:avLst/>
          </a:prstGeom>
          <a:noFill/>
          <a:ln w="9525">
            <a:noFill/>
            <a:miter lim="800000"/>
            <a:headEnd/>
            <a:tailEnd/>
          </a:ln>
        </p:spPr>
      </p:pic>
      <p:sp>
        <p:nvSpPr>
          <p:cNvPr id="4" name="Rectangle 3"/>
          <p:cNvSpPr/>
          <p:nvPr/>
        </p:nvSpPr>
        <p:spPr>
          <a:xfrm>
            <a:off x="7357819" y="1676400"/>
            <a:ext cx="1633781" cy="369332"/>
          </a:xfrm>
          <a:prstGeom prst="rect">
            <a:avLst/>
          </a:prstGeom>
          <a:solidFill>
            <a:schemeClr val="accent3">
              <a:lumMod val="20000"/>
              <a:lumOff val="80000"/>
            </a:schemeClr>
          </a:solidFill>
        </p:spPr>
        <p:txBody>
          <a:bodyPr wrap="none">
            <a:spAutoFit/>
          </a:bodyPr>
          <a:lstStyle/>
          <a:p>
            <a:r>
              <a:rPr lang="en-SG" dirty="0" smtClean="0">
                <a:solidFill>
                  <a:srgbClr val="00B050"/>
                </a:solidFill>
              </a:rPr>
              <a:t>AIELLI, </a:t>
            </a:r>
            <a:r>
              <a:rPr lang="en-SG" dirty="0" err="1" smtClean="0">
                <a:solidFill>
                  <a:srgbClr val="00B050"/>
                </a:solidFill>
              </a:rPr>
              <a:t>Giulio</a:t>
            </a:r>
            <a:endParaRPr lang="en-SG" dirty="0">
              <a:solidFill>
                <a:srgbClr val="00B05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26423"/>
            <a:ext cx="9108000" cy="769441"/>
          </a:xfrm>
        </p:spPr>
        <p:txBody>
          <a:bodyPr/>
          <a:lstStyle/>
          <a:p>
            <a:r>
              <a:rPr lang="en-US" dirty="0" smtClean="0"/>
              <a:t>The “parallel” </a:t>
            </a:r>
            <a:r>
              <a:rPr lang="en-US" dirty="0" err="1" smtClean="0"/>
              <a:t>bigap</a:t>
            </a:r>
            <a:r>
              <a:rPr lang="it-IT" dirty="0" smtClean="0"/>
              <a:t> RPC</a:t>
            </a:r>
            <a:endParaRPr lang="en-SG" dirty="0"/>
          </a:p>
        </p:txBody>
      </p:sp>
      <p:sp>
        <p:nvSpPr>
          <p:cNvPr id="4" name="Rettangolo 24"/>
          <p:cNvSpPr/>
          <p:nvPr/>
        </p:nvSpPr>
        <p:spPr>
          <a:xfrm>
            <a:off x="5629944" y="1795264"/>
            <a:ext cx="302433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25"/>
          <p:cNvSpPr/>
          <p:nvPr/>
        </p:nvSpPr>
        <p:spPr>
          <a:xfrm>
            <a:off x="5629944" y="3019400"/>
            <a:ext cx="3096344" cy="14401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26"/>
          <p:cNvSpPr txBox="1"/>
          <p:nvPr/>
        </p:nvSpPr>
        <p:spPr>
          <a:xfrm>
            <a:off x="5257472" y="1867272"/>
            <a:ext cx="397801" cy="400110"/>
          </a:xfrm>
          <a:prstGeom prst="rect">
            <a:avLst/>
          </a:prstGeom>
          <a:noFill/>
        </p:spPr>
        <p:txBody>
          <a:bodyPr wrap="none" rtlCol="0">
            <a:spAutoFit/>
          </a:bodyPr>
          <a:lstStyle/>
          <a:p>
            <a:r>
              <a:rPr lang="en-US" sz="2000" dirty="0" err="1" smtClean="0"/>
              <a:t>X</a:t>
            </a:r>
            <a:r>
              <a:rPr lang="en-US" sz="2000" baseline="-25000" dirty="0" err="1" smtClean="0"/>
              <a:t>e</a:t>
            </a:r>
            <a:endParaRPr lang="it-IT" sz="2000" baseline="-25000" dirty="0"/>
          </a:p>
        </p:txBody>
      </p:sp>
      <p:sp>
        <p:nvSpPr>
          <p:cNvPr id="7" name="CasellaDiTesto 27"/>
          <p:cNvSpPr txBox="1"/>
          <p:nvPr/>
        </p:nvSpPr>
        <p:spPr>
          <a:xfrm>
            <a:off x="5310498" y="2371328"/>
            <a:ext cx="356188" cy="400110"/>
          </a:xfrm>
          <a:prstGeom prst="rect">
            <a:avLst/>
          </a:prstGeom>
          <a:noFill/>
        </p:spPr>
        <p:txBody>
          <a:bodyPr wrap="none" rtlCol="0">
            <a:spAutoFit/>
          </a:bodyPr>
          <a:lstStyle/>
          <a:p>
            <a:r>
              <a:rPr lang="en-US" sz="2000" dirty="0" smtClean="0"/>
              <a:t>X</a:t>
            </a:r>
            <a:r>
              <a:rPr lang="en-US" sz="2000" baseline="-25000" dirty="0" smtClean="0"/>
              <a:t>i</a:t>
            </a:r>
            <a:endParaRPr lang="it-IT" sz="2000" baseline="-25000" dirty="0"/>
          </a:p>
        </p:txBody>
      </p:sp>
      <p:sp>
        <p:nvSpPr>
          <p:cNvPr id="8" name="Croce 28"/>
          <p:cNvSpPr/>
          <p:nvPr/>
        </p:nvSpPr>
        <p:spPr>
          <a:xfrm>
            <a:off x="8582272" y="1507232"/>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 name="Gruppo 29"/>
          <p:cNvGrpSpPr/>
          <p:nvPr/>
        </p:nvGrpSpPr>
        <p:grpSpPr>
          <a:xfrm>
            <a:off x="6422032" y="2011288"/>
            <a:ext cx="1728191" cy="936104"/>
            <a:chOff x="1403649" y="1268760"/>
            <a:chExt cx="1728191" cy="1296144"/>
          </a:xfrm>
        </p:grpSpPr>
        <p:sp>
          <p:nvSpPr>
            <p:cNvPr id="10" name="Triangolo isoscele 30"/>
            <p:cNvSpPr/>
            <p:nvPr/>
          </p:nvSpPr>
          <p:spPr>
            <a:xfrm rot="10800000">
              <a:off x="1403649" y="1268760"/>
              <a:ext cx="1728191" cy="1296144"/>
            </a:xfrm>
            <a:prstGeom prst="triangle">
              <a:avLst>
                <a:gd name="adj" fmla="val 5371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it-IT" dirty="0"/>
            </a:p>
          </p:txBody>
        </p:sp>
        <p:sp>
          <p:nvSpPr>
            <p:cNvPr id="11" name="Meno 31"/>
            <p:cNvSpPr/>
            <p:nvPr/>
          </p:nvSpPr>
          <p:spPr>
            <a:xfrm>
              <a:off x="1907706"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Meno 32"/>
            <p:cNvSpPr/>
            <p:nvPr/>
          </p:nvSpPr>
          <p:spPr>
            <a:xfrm>
              <a:off x="2195738"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Meno 33"/>
            <p:cNvSpPr/>
            <p:nvPr/>
          </p:nvSpPr>
          <p:spPr>
            <a:xfrm>
              <a:off x="2483770"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Meno 34"/>
            <p:cNvSpPr/>
            <p:nvPr/>
          </p:nvSpPr>
          <p:spPr>
            <a:xfrm>
              <a:off x="1619674"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roce 35"/>
            <p:cNvSpPr/>
            <p:nvPr/>
          </p:nvSpPr>
          <p:spPr>
            <a:xfrm>
              <a:off x="2339752" y="1844824"/>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Meno 36"/>
            <p:cNvSpPr/>
            <p:nvPr/>
          </p:nvSpPr>
          <p:spPr>
            <a:xfrm>
              <a:off x="2771800"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roce 37"/>
            <p:cNvSpPr/>
            <p:nvPr/>
          </p:nvSpPr>
          <p:spPr>
            <a:xfrm>
              <a:off x="2411760" y="1628800"/>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roce 38"/>
            <p:cNvSpPr/>
            <p:nvPr/>
          </p:nvSpPr>
          <p:spPr>
            <a:xfrm>
              <a:off x="2123728" y="1628800"/>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roce 39"/>
            <p:cNvSpPr/>
            <p:nvPr/>
          </p:nvSpPr>
          <p:spPr>
            <a:xfrm>
              <a:off x="1835696" y="1628800"/>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roce 40"/>
            <p:cNvSpPr/>
            <p:nvPr/>
          </p:nvSpPr>
          <p:spPr>
            <a:xfrm>
              <a:off x="1979712" y="1844824"/>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21" name="Connettore 1 41"/>
          <p:cNvCxnSpPr/>
          <p:nvPr/>
        </p:nvCxnSpPr>
        <p:spPr>
          <a:xfrm>
            <a:off x="5341912" y="2227312"/>
            <a:ext cx="1296144"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2" name="Connettore 1 42"/>
          <p:cNvCxnSpPr/>
          <p:nvPr/>
        </p:nvCxnSpPr>
        <p:spPr>
          <a:xfrm>
            <a:off x="5341912" y="3019400"/>
            <a:ext cx="151216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3" name="Connettore 1 43"/>
          <p:cNvCxnSpPr/>
          <p:nvPr/>
        </p:nvCxnSpPr>
        <p:spPr>
          <a:xfrm>
            <a:off x="5341912" y="1939280"/>
            <a:ext cx="151216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4" name="CasellaDiTesto 44"/>
          <p:cNvSpPr txBox="1"/>
          <p:nvPr/>
        </p:nvSpPr>
        <p:spPr>
          <a:xfrm>
            <a:off x="8510264" y="2227312"/>
            <a:ext cx="328936" cy="461665"/>
          </a:xfrm>
          <a:prstGeom prst="rect">
            <a:avLst/>
          </a:prstGeom>
          <a:noFill/>
        </p:spPr>
        <p:txBody>
          <a:bodyPr wrap="none" rtlCol="0">
            <a:spAutoFit/>
          </a:bodyPr>
          <a:lstStyle/>
          <a:p>
            <a:r>
              <a:rPr lang="en-US" sz="2400" dirty="0" smtClean="0"/>
              <a:t>g</a:t>
            </a:r>
            <a:endParaRPr lang="it-IT" sz="2400" dirty="0"/>
          </a:p>
        </p:txBody>
      </p:sp>
      <p:cxnSp>
        <p:nvCxnSpPr>
          <p:cNvPr id="25" name="Connettore 2 45"/>
          <p:cNvCxnSpPr/>
          <p:nvPr/>
        </p:nvCxnSpPr>
        <p:spPr>
          <a:xfrm flipH="1">
            <a:off x="8510264" y="1939280"/>
            <a:ext cx="21704" cy="1080120"/>
          </a:xfrm>
          <a:prstGeom prst="straightConnector1">
            <a:avLst/>
          </a:prstGeom>
          <a:ln w="28575">
            <a:prstDash val="sysDot"/>
            <a:headEnd type="arrow"/>
            <a:tailEnd type="arrow"/>
          </a:ln>
        </p:spPr>
        <p:style>
          <a:lnRef idx="1">
            <a:schemeClr val="accent1"/>
          </a:lnRef>
          <a:fillRef idx="0">
            <a:schemeClr val="accent1"/>
          </a:fillRef>
          <a:effectRef idx="0">
            <a:schemeClr val="accent1"/>
          </a:effectRef>
          <a:fontRef idx="minor">
            <a:schemeClr val="tx1"/>
          </a:fontRef>
        </p:style>
      </p:cxnSp>
      <p:grpSp>
        <p:nvGrpSpPr>
          <p:cNvPr id="26" name="Gruppo 46"/>
          <p:cNvGrpSpPr/>
          <p:nvPr/>
        </p:nvGrpSpPr>
        <p:grpSpPr>
          <a:xfrm rot="10800000">
            <a:off x="6246913" y="3235424"/>
            <a:ext cx="1728191" cy="936104"/>
            <a:chOff x="1403649" y="1268760"/>
            <a:chExt cx="1728191" cy="1296144"/>
          </a:xfrm>
        </p:grpSpPr>
        <p:sp>
          <p:nvSpPr>
            <p:cNvPr id="27" name="Triangolo isoscele 47"/>
            <p:cNvSpPr/>
            <p:nvPr/>
          </p:nvSpPr>
          <p:spPr>
            <a:xfrm rot="10800000">
              <a:off x="1403649" y="1268760"/>
              <a:ext cx="1728191" cy="1296144"/>
            </a:xfrm>
            <a:prstGeom prst="triangle">
              <a:avLst>
                <a:gd name="adj" fmla="val 5371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it-IT" dirty="0"/>
            </a:p>
          </p:txBody>
        </p:sp>
        <p:sp>
          <p:nvSpPr>
            <p:cNvPr id="28" name="Meno 48"/>
            <p:cNvSpPr/>
            <p:nvPr/>
          </p:nvSpPr>
          <p:spPr>
            <a:xfrm>
              <a:off x="1907706"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Meno 49"/>
            <p:cNvSpPr/>
            <p:nvPr/>
          </p:nvSpPr>
          <p:spPr>
            <a:xfrm>
              <a:off x="2195738"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Meno 50"/>
            <p:cNvSpPr/>
            <p:nvPr/>
          </p:nvSpPr>
          <p:spPr>
            <a:xfrm>
              <a:off x="2483770"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Meno 51"/>
            <p:cNvSpPr/>
            <p:nvPr/>
          </p:nvSpPr>
          <p:spPr>
            <a:xfrm>
              <a:off x="1619674"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roce 52"/>
            <p:cNvSpPr/>
            <p:nvPr/>
          </p:nvSpPr>
          <p:spPr>
            <a:xfrm>
              <a:off x="2339752" y="1844824"/>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Meno 53"/>
            <p:cNvSpPr/>
            <p:nvPr/>
          </p:nvSpPr>
          <p:spPr>
            <a:xfrm>
              <a:off x="2771800" y="1439065"/>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roce 54"/>
            <p:cNvSpPr/>
            <p:nvPr/>
          </p:nvSpPr>
          <p:spPr>
            <a:xfrm>
              <a:off x="2411760" y="1628800"/>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roce 55"/>
            <p:cNvSpPr/>
            <p:nvPr/>
          </p:nvSpPr>
          <p:spPr>
            <a:xfrm>
              <a:off x="2123728" y="1628800"/>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Croce 56"/>
            <p:cNvSpPr/>
            <p:nvPr/>
          </p:nvSpPr>
          <p:spPr>
            <a:xfrm>
              <a:off x="1835696" y="1628800"/>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Croce 57"/>
            <p:cNvSpPr/>
            <p:nvPr/>
          </p:nvSpPr>
          <p:spPr>
            <a:xfrm>
              <a:off x="1979712" y="1844824"/>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8" name="Rettangolo 58"/>
          <p:cNvSpPr/>
          <p:nvPr/>
        </p:nvSpPr>
        <p:spPr>
          <a:xfrm>
            <a:off x="5670848" y="4243536"/>
            <a:ext cx="302433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9" name="Connettore 2 60"/>
          <p:cNvCxnSpPr/>
          <p:nvPr/>
        </p:nvCxnSpPr>
        <p:spPr>
          <a:xfrm flipH="1">
            <a:off x="7111008" y="1219200"/>
            <a:ext cx="216024" cy="3375992"/>
          </a:xfrm>
          <a:prstGeom prst="straightConnector1">
            <a:avLst/>
          </a:prstGeom>
          <a:ln>
            <a:solidFill>
              <a:srgbClr val="002060"/>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40" name="Gruppo 67"/>
          <p:cNvGrpSpPr/>
          <p:nvPr/>
        </p:nvGrpSpPr>
        <p:grpSpPr>
          <a:xfrm>
            <a:off x="5742856" y="1363216"/>
            <a:ext cx="144016" cy="432048"/>
            <a:chOff x="2483768" y="4437112"/>
            <a:chExt cx="144016" cy="432048"/>
          </a:xfrm>
        </p:grpSpPr>
        <p:sp>
          <p:nvSpPr>
            <p:cNvPr id="41" name="Ovale 68"/>
            <p:cNvSpPr/>
            <p:nvPr/>
          </p:nvSpPr>
          <p:spPr>
            <a:xfrm>
              <a:off x="2483768" y="443711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2" name="Connettore 1 69"/>
            <p:cNvCxnSpPr/>
            <p:nvPr/>
          </p:nvCxnSpPr>
          <p:spPr>
            <a:xfrm>
              <a:off x="2555776" y="4509120"/>
              <a:ext cx="0" cy="36004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3" name="CasellaDiTesto 86"/>
          <p:cNvSpPr txBox="1"/>
          <p:nvPr/>
        </p:nvSpPr>
        <p:spPr>
          <a:xfrm>
            <a:off x="5814864" y="4459560"/>
            <a:ext cx="936104" cy="523220"/>
          </a:xfrm>
          <a:prstGeom prst="rect">
            <a:avLst/>
          </a:prstGeom>
          <a:noFill/>
        </p:spPr>
        <p:txBody>
          <a:bodyPr wrap="square" rtlCol="0">
            <a:spAutoFit/>
          </a:bodyPr>
          <a:lstStyle/>
          <a:p>
            <a:r>
              <a:rPr lang="en-US" sz="2800" dirty="0" smtClean="0"/>
              <a:t>+V</a:t>
            </a:r>
            <a:endParaRPr lang="it-IT" sz="2800" dirty="0"/>
          </a:p>
        </p:txBody>
      </p:sp>
      <p:grpSp>
        <p:nvGrpSpPr>
          <p:cNvPr id="44" name="Gruppo 87"/>
          <p:cNvGrpSpPr/>
          <p:nvPr/>
        </p:nvGrpSpPr>
        <p:grpSpPr>
          <a:xfrm>
            <a:off x="5742856" y="4375555"/>
            <a:ext cx="144016" cy="444045"/>
            <a:chOff x="2483768" y="4509120"/>
            <a:chExt cx="144016" cy="532854"/>
          </a:xfrm>
        </p:grpSpPr>
        <p:sp>
          <p:nvSpPr>
            <p:cNvPr id="45" name="Ovale 88"/>
            <p:cNvSpPr/>
            <p:nvPr/>
          </p:nvSpPr>
          <p:spPr>
            <a:xfrm>
              <a:off x="2483768" y="4897959"/>
              <a:ext cx="144016" cy="144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6" name="Connettore 1 89"/>
            <p:cNvCxnSpPr/>
            <p:nvPr/>
          </p:nvCxnSpPr>
          <p:spPr>
            <a:xfrm>
              <a:off x="2555776" y="4509120"/>
              <a:ext cx="0" cy="36004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7" name="Croce 90"/>
          <p:cNvSpPr/>
          <p:nvPr/>
        </p:nvSpPr>
        <p:spPr>
          <a:xfrm>
            <a:off x="8623176" y="4459560"/>
            <a:ext cx="216024" cy="2160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Meno 91"/>
          <p:cNvSpPr/>
          <p:nvPr/>
        </p:nvSpPr>
        <p:spPr>
          <a:xfrm>
            <a:off x="8407152" y="3379440"/>
            <a:ext cx="216024" cy="45719"/>
          </a:xfrm>
          <a:prstGeom prst="mathMinu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49" name="Gruppo 95"/>
          <p:cNvGrpSpPr/>
          <p:nvPr/>
        </p:nvGrpSpPr>
        <p:grpSpPr>
          <a:xfrm>
            <a:off x="5670848" y="3163416"/>
            <a:ext cx="144016" cy="444045"/>
            <a:chOff x="2483768" y="4509120"/>
            <a:chExt cx="144016" cy="532854"/>
          </a:xfrm>
        </p:grpSpPr>
        <p:sp>
          <p:nvSpPr>
            <p:cNvPr id="50" name="Ovale 96"/>
            <p:cNvSpPr/>
            <p:nvPr/>
          </p:nvSpPr>
          <p:spPr>
            <a:xfrm>
              <a:off x="2483768" y="4897959"/>
              <a:ext cx="144016" cy="144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51" name="Connettore 1 97"/>
            <p:cNvCxnSpPr/>
            <p:nvPr/>
          </p:nvCxnSpPr>
          <p:spPr>
            <a:xfrm>
              <a:off x="2555776" y="4509120"/>
              <a:ext cx="0" cy="36004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Rettangolo 72"/>
          <p:cNvSpPr/>
          <p:nvPr/>
        </p:nvSpPr>
        <p:spPr>
          <a:xfrm>
            <a:off x="4765104" y="4944070"/>
            <a:ext cx="4302696" cy="923330"/>
          </a:xfrm>
          <a:prstGeom prst="rect">
            <a:avLst/>
          </a:prstGeom>
        </p:spPr>
        <p:txBody>
          <a:bodyPr wrap="square">
            <a:spAutoFit/>
          </a:bodyPr>
          <a:lstStyle/>
          <a:p>
            <a:r>
              <a:rPr lang="en-US" dirty="0" smtClean="0">
                <a:solidFill>
                  <a:srgbClr val="002060"/>
                </a:solidFill>
              </a:rPr>
              <a:t>Parallel </a:t>
            </a:r>
            <a:r>
              <a:rPr lang="en-US" dirty="0" smtClean="0">
                <a:solidFill>
                  <a:srgbClr val="002060"/>
                </a:solidFill>
              </a:rPr>
              <a:t>bi-gap:</a:t>
            </a:r>
            <a:endParaRPr lang="en-US" dirty="0" smtClean="0">
              <a:solidFill>
                <a:srgbClr val="002060"/>
              </a:solidFill>
            </a:endParaRPr>
          </a:p>
          <a:p>
            <a:r>
              <a:rPr lang="en-US" dirty="0" err="1" smtClean="0">
                <a:solidFill>
                  <a:srgbClr val="002060"/>
                </a:solidFill>
              </a:rPr>
              <a:t>Q</a:t>
            </a:r>
            <a:r>
              <a:rPr lang="en-US" baseline="-25000" dirty="0" err="1" smtClean="0">
                <a:solidFill>
                  <a:srgbClr val="002060"/>
                </a:solidFill>
              </a:rPr>
              <a:t>prompt</a:t>
            </a:r>
            <a:r>
              <a:rPr lang="en-US" dirty="0" smtClean="0">
                <a:solidFill>
                  <a:srgbClr val="002060"/>
                </a:solidFill>
              </a:rPr>
              <a:t> = (Q</a:t>
            </a:r>
            <a:r>
              <a:rPr lang="en-US" baseline="-25000" dirty="0" smtClean="0">
                <a:solidFill>
                  <a:srgbClr val="002060"/>
                </a:solidFill>
              </a:rPr>
              <a:t>tot1</a:t>
            </a:r>
            <a:r>
              <a:rPr lang="en-US" dirty="0" smtClean="0">
                <a:solidFill>
                  <a:srgbClr val="002060"/>
                </a:solidFill>
              </a:rPr>
              <a:t> + Q</a:t>
            </a:r>
            <a:r>
              <a:rPr lang="en-US" baseline="-25000" dirty="0" smtClean="0">
                <a:solidFill>
                  <a:srgbClr val="002060"/>
                </a:solidFill>
              </a:rPr>
              <a:t>tot2</a:t>
            </a:r>
            <a:r>
              <a:rPr lang="en-US" dirty="0" smtClean="0">
                <a:solidFill>
                  <a:srgbClr val="002060"/>
                </a:solidFill>
              </a:rPr>
              <a:t> ) </a:t>
            </a:r>
            <a:r>
              <a:rPr lang="en-US" dirty="0" err="1" smtClean="0">
                <a:solidFill>
                  <a:srgbClr val="002060"/>
                </a:solidFill>
              </a:rPr>
              <a:t>X</a:t>
            </a:r>
            <a:r>
              <a:rPr lang="en-US" baseline="-25000" dirty="0" err="1" smtClean="0">
                <a:solidFill>
                  <a:srgbClr val="002060"/>
                </a:solidFill>
              </a:rPr>
              <a:t>e</a:t>
            </a:r>
            <a:r>
              <a:rPr lang="en-US" dirty="0" smtClean="0">
                <a:solidFill>
                  <a:srgbClr val="002060"/>
                </a:solidFill>
              </a:rPr>
              <a:t>/g =2 &lt;</a:t>
            </a:r>
            <a:r>
              <a:rPr lang="en-US" dirty="0" err="1" smtClean="0">
                <a:solidFill>
                  <a:srgbClr val="002060"/>
                </a:solidFill>
              </a:rPr>
              <a:t>Q</a:t>
            </a:r>
            <a:r>
              <a:rPr lang="en-US" baseline="-25000" dirty="0" err="1" smtClean="0">
                <a:solidFill>
                  <a:srgbClr val="002060"/>
                </a:solidFill>
              </a:rPr>
              <a:t>tot</a:t>
            </a:r>
            <a:r>
              <a:rPr lang="en-US" dirty="0" smtClean="0">
                <a:solidFill>
                  <a:srgbClr val="002060"/>
                </a:solidFill>
              </a:rPr>
              <a:t>&gt;</a:t>
            </a:r>
            <a:r>
              <a:rPr lang="en-US" dirty="0" err="1" smtClean="0">
                <a:solidFill>
                  <a:srgbClr val="002060"/>
                </a:solidFill>
              </a:rPr>
              <a:t>X</a:t>
            </a:r>
            <a:r>
              <a:rPr lang="en-US" baseline="-25000" dirty="0" err="1" smtClean="0">
                <a:solidFill>
                  <a:srgbClr val="002060"/>
                </a:solidFill>
              </a:rPr>
              <a:t>e</a:t>
            </a:r>
            <a:r>
              <a:rPr lang="en-US" dirty="0" smtClean="0">
                <a:solidFill>
                  <a:srgbClr val="002060"/>
                </a:solidFill>
              </a:rPr>
              <a:t>/g  </a:t>
            </a:r>
          </a:p>
          <a:p>
            <a:r>
              <a:rPr lang="en-US" dirty="0" err="1" smtClean="0">
                <a:solidFill>
                  <a:srgbClr val="002060"/>
                </a:solidFill>
              </a:rPr>
              <a:t>Q</a:t>
            </a:r>
            <a:r>
              <a:rPr lang="en-US" baseline="-25000" dirty="0" err="1" smtClean="0">
                <a:solidFill>
                  <a:srgbClr val="002060"/>
                </a:solidFill>
              </a:rPr>
              <a:t>ion</a:t>
            </a:r>
            <a:r>
              <a:rPr lang="en-US" dirty="0" smtClean="0">
                <a:solidFill>
                  <a:srgbClr val="002060"/>
                </a:solidFill>
              </a:rPr>
              <a:t> = (Q</a:t>
            </a:r>
            <a:r>
              <a:rPr lang="en-US" baseline="-25000" dirty="0" smtClean="0">
                <a:solidFill>
                  <a:srgbClr val="002060"/>
                </a:solidFill>
              </a:rPr>
              <a:t>tot1</a:t>
            </a:r>
            <a:r>
              <a:rPr lang="en-US" dirty="0" smtClean="0">
                <a:solidFill>
                  <a:srgbClr val="002060"/>
                </a:solidFill>
              </a:rPr>
              <a:t> + Q</a:t>
            </a:r>
            <a:r>
              <a:rPr lang="en-US" baseline="-25000" dirty="0" smtClean="0">
                <a:solidFill>
                  <a:srgbClr val="002060"/>
                </a:solidFill>
              </a:rPr>
              <a:t>tot2</a:t>
            </a:r>
            <a:r>
              <a:rPr lang="en-US" dirty="0" smtClean="0">
                <a:solidFill>
                  <a:srgbClr val="002060"/>
                </a:solidFill>
              </a:rPr>
              <a:t> ) X</a:t>
            </a:r>
            <a:r>
              <a:rPr lang="en-US" baseline="-25000" dirty="0" smtClean="0">
                <a:solidFill>
                  <a:srgbClr val="002060"/>
                </a:solidFill>
              </a:rPr>
              <a:t>i</a:t>
            </a:r>
            <a:r>
              <a:rPr lang="en-US" dirty="0" smtClean="0">
                <a:solidFill>
                  <a:srgbClr val="002060"/>
                </a:solidFill>
              </a:rPr>
              <a:t>/g = 2 &lt;</a:t>
            </a:r>
            <a:r>
              <a:rPr lang="en-US" dirty="0" err="1" smtClean="0">
                <a:solidFill>
                  <a:srgbClr val="002060"/>
                </a:solidFill>
              </a:rPr>
              <a:t>Q</a:t>
            </a:r>
            <a:r>
              <a:rPr lang="en-US" baseline="-25000" dirty="0" err="1" smtClean="0">
                <a:solidFill>
                  <a:srgbClr val="002060"/>
                </a:solidFill>
              </a:rPr>
              <a:t>tot</a:t>
            </a:r>
            <a:r>
              <a:rPr lang="en-US" dirty="0" smtClean="0">
                <a:solidFill>
                  <a:srgbClr val="002060"/>
                </a:solidFill>
              </a:rPr>
              <a:t>&gt; X</a:t>
            </a:r>
            <a:r>
              <a:rPr lang="en-US" baseline="-25000" dirty="0" smtClean="0">
                <a:solidFill>
                  <a:srgbClr val="002060"/>
                </a:solidFill>
              </a:rPr>
              <a:t>i</a:t>
            </a:r>
            <a:r>
              <a:rPr lang="en-US" dirty="0" smtClean="0">
                <a:solidFill>
                  <a:srgbClr val="002060"/>
                </a:solidFill>
              </a:rPr>
              <a:t>/g </a:t>
            </a:r>
            <a:endParaRPr lang="it-IT" dirty="0">
              <a:solidFill>
                <a:srgbClr val="002060"/>
              </a:solidFill>
            </a:endParaRPr>
          </a:p>
        </p:txBody>
      </p:sp>
      <p:sp>
        <p:nvSpPr>
          <p:cNvPr id="53" name="CasellaDiTesto 134"/>
          <p:cNvSpPr txBox="1"/>
          <p:nvPr/>
        </p:nvSpPr>
        <p:spPr>
          <a:xfrm>
            <a:off x="179512" y="1628800"/>
            <a:ext cx="3672408" cy="4585871"/>
          </a:xfrm>
          <a:prstGeom prst="rect">
            <a:avLst/>
          </a:prstGeom>
          <a:noFill/>
        </p:spPr>
        <p:txBody>
          <a:bodyPr wrap="square" rtlCol="0">
            <a:spAutoFit/>
          </a:bodyPr>
          <a:lstStyle/>
          <a:p>
            <a:pPr marL="144000" indent="-144000">
              <a:buFont typeface="Wingdings" pitchFamily="2" charset="2"/>
              <a:buChar char="§"/>
            </a:pPr>
            <a:r>
              <a:rPr lang="en-US" sz="2800" dirty="0" smtClean="0">
                <a:solidFill>
                  <a:srgbClr val="FF0000"/>
                </a:solidFill>
              </a:rPr>
              <a:t>A</a:t>
            </a:r>
            <a:r>
              <a:rPr lang="en-US" sz="2800" dirty="0" smtClean="0">
                <a:solidFill>
                  <a:srgbClr val="FF0000"/>
                </a:solidFill>
              </a:rPr>
              <a:t> </a:t>
            </a:r>
            <a:r>
              <a:rPr lang="en-US" sz="2800" dirty="0" smtClean="0">
                <a:solidFill>
                  <a:srgbClr val="FF0000"/>
                </a:solidFill>
              </a:rPr>
              <a:t>parallel </a:t>
            </a:r>
            <a:r>
              <a:rPr lang="en-US" sz="2800" dirty="0" smtClean="0">
                <a:solidFill>
                  <a:srgbClr val="FF0000"/>
                </a:solidFill>
              </a:rPr>
              <a:t>bi-gap </a:t>
            </a:r>
            <a:r>
              <a:rPr lang="en-US" sz="2800" dirty="0" smtClean="0">
                <a:solidFill>
                  <a:srgbClr val="FF0000"/>
                </a:solidFill>
              </a:rPr>
              <a:t>gives an extra bonus of a factor of 2 prompt charge which should allow </a:t>
            </a:r>
            <a:r>
              <a:rPr lang="en-US" sz="2800" dirty="0" smtClean="0">
                <a:solidFill>
                  <a:srgbClr val="FF0000"/>
                </a:solidFill>
              </a:rPr>
              <a:t>it to </a:t>
            </a:r>
            <a:r>
              <a:rPr lang="en-US" sz="2800" dirty="0" smtClean="0">
                <a:solidFill>
                  <a:srgbClr val="FF0000"/>
                </a:solidFill>
              </a:rPr>
              <a:t>work at </a:t>
            </a:r>
            <a:r>
              <a:rPr lang="en-US" sz="2800" dirty="0" smtClean="0">
                <a:solidFill>
                  <a:srgbClr val="FF0000"/>
                </a:solidFill>
              </a:rPr>
              <a:t>even </a:t>
            </a:r>
            <a:r>
              <a:rPr lang="en-US" sz="2800" dirty="0" smtClean="0">
                <a:solidFill>
                  <a:srgbClr val="FF0000"/>
                </a:solidFill>
              </a:rPr>
              <a:t>lower gas gain</a:t>
            </a:r>
          </a:p>
          <a:p>
            <a:pPr marL="144000" indent="-144000">
              <a:buFont typeface="Wingdings" pitchFamily="2" charset="2"/>
              <a:buChar char="§"/>
            </a:pPr>
            <a:r>
              <a:rPr lang="en-US" sz="2800" dirty="0" smtClean="0">
                <a:solidFill>
                  <a:srgbClr val="FF0000"/>
                </a:solidFill>
              </a:rPr>
              <a:t>But</a:t>
            </a:r>
          </a:p>
          <a:p>
            <a:pPr marL="601200" lvl="1" indent="-144000">
              <a:buFont typeface="Arial" pitchFamily="34" charset="0"/>
              <a:buChar char="•"/>
            </a:pPr>
            <a:r>
              <a:rPr lang="en-US" sz="2400" dirty="0" smtClean="0">
                <a:solidFill>
                  <a:srgbClr val="00B050"/>
                </a:solidFill>
              </a:rPr>
              <a:t>can </a:t>
            </a:r>
            <a:r>
              <a:rPr lang="en-US" sz="2400" dirty="0" smtClean="0">
                <a:solidFill>
                  <a:srgbClr val="00B050"/>
                </a:solidFill>
              </a:rPr>
              <a:t>not be scaled to a number of gaps  n &gt; </a:t>
            </a:r>
            <a:r>
              <a:rPr lang="en-US" sz="2400" dirty="0" smtClean="0">
                <a:solidFill>
                  <a:srgbClr val="00B050"/>
                </a:solidFill>
              </a:rPr>
              <a:t>2</a:t>
            </a:r>
          </a:p>
          <a:p>
            <a:pPr marL="601200" lvl="1" indent="-144000">
              <a:buFont typeface="Arial" pitchFamily="34" charset="0"/>
              <a:buChar char="•"/>
            </a:pPr>
            <a:r>
              <a:rPr lang="en-US" sz="2400" dirty="0" smtClean="0">
                <a:solidFill>
                  <a:srgbClr val="00B050"/>
                </a:solidFill>
              </a:rPr>
              <a:t>not </a:t>
            </a:r>
            <a:r>
              <a:rPr lang="en-US" sz="2400" dirty="0" smtClean="0">
                <a:solidFill>
                  <a:srgbClr val="00B050"/>
                </a:solidFill>
              </a:rPr>
              <a:t>compatible with </a:t>
            </a:r>
            <a:r>
              <a:rPr lang="en-US" sz="2400" dirty="0" smtClean="0">
                <a:solidFill>
                  <a:srgbClr val="00B050"/>
                </a:solidFill>
              </a:rPr>
              <a:t>bi-dimensional </a:t>
            </a:r>
            <a:r>
              <a:rPr lang="en-US" sz="2400" dirty="0" smtClean="0">
                <a:solidFill>
                  <a:srgbClr val="00B050"/>
                </a:solidFill>
              </a:rPr>
              <a:t>readout </a:t>
            </a:r>
            <a:endParaRPr lang="it-IT" sz="2400" dirty="0">
              <a:solidFill>
                <a:srgbClr val="00B05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87978"/>
            <a:ext cx="9108000" cy="646331"/>
          </a:xfrm>
        </p:spPr>
        <p:txBody>
          <a:bodyPr/>
          <a:lstStyle/>
          <a:p>
            <a:r>
              <a:rPr lang="en-SG" sz="3600" dirty="0" smtClean="0"/>
              <a:t>Study on Surface Asperities in Bakelite-RPC</a:t>
            </a:r>
            <a:endParaRPr lang="en-SG" sz="3600" dirty="0"/>
          </a:p>
        </p:txBody>
      </p:sp>
      <p:sp>
        <p:nvSpPr>
          <p:cNvPr id="3" name="Content Placeholder 2"/>
          <p:cNvSpPr>
            <a:spLocks noGrp="1"/>
          </p:cNvSpPr>
          <p:nvPr>
            <p:ph idx="1"/>
          </p:nvPr>
        </p:nvSpPr>
        <p:spPr/>
        <p:txBody>
          <a:bodyPr>
            <a:normAutofit fontScale="62500" lnSpcReduction="20000"/>
          </a:bodyPr>
          <a:lstStyle/>
          <a:p>
            <a:pPr marL="342900" indent="-342900">
              <a:lnSpc>
                <a:spcPct val="120000"/>
              </a:lnSpc>
              <a:buFont typeface="+mj-lt"/>
              <a:buAutoNum type="arabicPeriod"/>
            </a:pPr>
            <a:r>
              <a:rPr lang="en-US" dirty="0" smtClean="0"/>
              <a:t>The present simulation in general seems to under-predict the induced signal in Bakelite RPC in comparison to the measurements.</a:t>
            </a:r>
          </a:p>
          <a:p>
            <a:pPr marL="342900" indent="-342900">
              <a:lnSpc>
                <a:spcPct val="120000"/>
              </a:lnSpc>
              <a:buFont typeface="+mj-lt"/>
              <a:buAutoNum type="arabicPeriod"/>
            </a:pPr>
            <a:r>
              <a:rPr lang="en-US" dirty="0" smtClean="0"/>
              <a:t>Possible reasons for the disagreement of the simulation with experiment may </a:t>
            </a:r>
            <a:r>
              <a:rPr lang="en-US" dirty="0" smtClean="0"/>
              <a:t>be:</a:t>
            </a:r>
          </a:p>
          <a:p>
            <a:pPr marL="635508" lvl="1" indent="-342900">
              <a:lnSpc>
                <a:spcPct val="120000"/>
              </a:lnSpc>
              <a:buFont typeface="+mj-lt"/>
              <a:buAutoNum type="arabicPeriod"/>
            </a:pPr>
            <a:r>
              <a:rPr lang="en-US" dirty="0" smtClean="0"/>
              <a:t>improper </a:t>
            </a:r>
            <a:r>
              <a:rPr lang="en-US" dirty="0" smtClean="0"/>
              <a:t>field simulation </a:t>
            </a:r>
            <a:endParaRPr lang="en-US" dirty="0" smtClean="0"/>
          </a:p>
          <a:p>
            <a:pPr marL="635508" lvl="1" indent="-342900">
              <a:lnSpc>
                <a:spcPct val="120000"/>
              </a:lnSpc>
              <a:buFont typeface="+mj-lt"/>
              <a:buAutoNum type="arabicPeriod"/>
            </a:pPr>
            <a:r>
              <a:rPr lang="en-US" dirty="0" smtClean="0"/>
              <a:t>underestimated </a:t>
            </a:r>
            <a:r>
              <a:rPr lang="en-US" dirty="0" smtClean="0"/>
              <a:t>transport properties, iii) experimental uncertainties.</a:t>
            </a:r>
          </a:p>
          <a:p>
            <a:pPr marL="342900" indent="-342900">
              <a:lnSpc>
                <a:spcPct val="120000"/>
              </a:lnSpc>
              <a:buFont typeface="+mj-lt"/>
              <a:buAutoNum type="arabicPeriod"/>
            </a:pPr>
            <a:r>
              <a:rPr lang="en-US" dirty="0" smtClean="0"/>
              <a:t>Field has been simulated by neBEM V1.8.7 which produced field values in agreement with analytical ones. However, more accurate configuration can be achieved by introducing more precise geometrical and physical parameters.</a:t>
            </a:r>
          </a:p>
          <a:p>
            <a:pPr marL="342900" indent="-342900">
              <a:lnSpc>
                <a:spcPct val="120000"/>
              </a:lnSpc>
              <a:buFont typeface="+mj-lt"/>
              <a:buAutoNum type="arabicPeriod"/>
            </a:pPr>
            <a:r>
              <a:rPr lang="en-US" dirty="0" smtClean="0"/>
              <a:t>The transport properties of TFE based mixtures may require some attention since Magboltz 8.9.3 indicates very low amplification in the relevant parameter space.</a:t>
            </a:r>
          </a:p>
          <a:p>
            <a:pPr marL="342900" indent="-342900">
              <a:lnSpc>
                <a:spcPct val="120000"/>
              </a:lnSpc>
              <a:buFont typeface="+mj-lt"/>
              <a:buAutoNum type="arabicPeriod"/>
            </a:pPr>
            <a:r>
              <a:rPr lang="en-US" dirty="0" smtClean="0"/>
              <a:t>Experimentally, there can be uncertainties arising in the geometrical parameters, as well as electrical permittivity of various dielectric </a:t>
            </a:r>
            <a:r>
              <a:rPr lang="en-US" dirty="0" smtClean="0"/>
              <a:t>media.</a:t>
            </a:r>
          </a:p>
          <a:p>
            <a:pPr marL="342900" indent="-342900">
              <a:lnSpc>
                <a:spcPct val="120000"/>
              </a:lnSpc>
              <a:buFont typeface="+mj-lt"/>
              <a:buAutoNum type="arabicPeriod"/>
            </a:pPr>
            <a:r>
              <a:rPr lang="en-US" dirty="0" smtClean="0"/>
              <a:t>The </a:t>
            </a:r>
            <a:r>
              <a:rPr lang="en-US" dirty="0" smtClean="0"/>
              <a:t>presence of surface asperities has been found to significantly distort the otherwise uniform field configuration depending on their shape and </a:t>
            </a:r>
            <a:r>
              <a:rPr lang="en-US" dirty="0" smtClean="0"/>
              <a:t>amplitude.</a:t>
            </a:r>
          </a:p>
          <a:p>
            <a:pPr marL="342900" indent="-342900">
              <a:lnSpc>
                <a:spcPct val="120000"/>
              </a:lnSpc>
              <a:buFont typeface="+mj-lt"/>
              <a:buAutoNum type="arabicPeriod"/>
            </a:pPr>
            <a:r>
              <a:rPr lang="en-US" dirty="0" smtClean="0"/>
              <a:t>The </a:t>
            </a:r>
            <a:r>
              <a:rPr lang="en-US" dirty="0" smtClean="0"/>
              <a:t>distorted field can be responsible for localized large currents following larger </a:t>
            </a:r>
            <a:r>
              <a:rPr lang="en-US" dirty="0" smtClean="0"/>
              <a:t>amplification.</a:t>
            </a:r>
          </a:p>
          <a:p>
            <a:pPr marL="342900" indent="-342900">
              <a:lnSpc>
                <a:spcPct val="120000"/>
              </a:lnSpc>
              <a:buFont typeface="+mj-lt"/>
              <a:buAutoNum type="arabicPeriod"/>
            </a:pPr>
            <a:r>
              <a:rPr lang="en-US" dirty="0" smtClean="0"/>
              <a:t>Far </a:t>
            </a:r>
            <a:r>
              <a:rPr lang="en-US" dirty="0" smtClean="0"/>
              <a:t>from the asperity, present calculation shows slightly larger induced current in surface-treated RPC in comparison to that without surface treatment</a:t>
            </a:r>
            <a:r>
              <a:rPr lang="en-US" dirty="0" smtClean="0"/>
              <a:t>.</a:t>
            </a:r>
            <a:endParaRPr lang="en-US" dirty="0" smtClean="0"/>
          </a:p>
        </p:txBody>
      </p:sp>
      <p:sp>
        <p:nvSpPr>
          <p:cNvPr id="5" name="Rectangle 4"/>
          <p:cNvSpPr/>
          <p:nvPr/>
        </p:nvSpPr>
        <p:spPr>
          <a:xfrm>
            <a:off x="6629400" y="6450031"/>
            <a:ext cx="2326278" cy="369332"/>
          </a:xfrm>
          <a:prstGeom prst="rect">
            <a:avLst/>
          </a:prstGeom>
          <a:solidFill>
            <a:schemeClr val="accent3">
              <a:lumMod val="20000"/>
              <a:lumOff val="80000"/>
            </a:schemeClr>
          </a:solidFill>
        </p:spPr>
        <p:txBody>
          <a:bodyPr wrap="none">
            <a:spAutoFit/>
          </a:bodyPr>
          <a:lstStyle/>
          <a:p>
            <a:r>
              <a:rPr lang="en-SG" dirty="0" smtClean="0">
                <a:solidFill>
                  <a:srgbClr val="00B050"/>
                </a:solidFill>
              </a:rPr>
              <a:t>MAJUMDAR, </a:t>
            </a:r>
            <a:r>
              <a:rPr lang="en-SG" dirty="0" err="1" smtClean="0">
                <a:solidFill>
                  <a:srgbClr val="00B050"/>
                </a:solidFill>
              </a:rPr>
              <a:t>Nayana</a:t>
            </a:r>
            <a:endParaRPr lang="en-SG" dirty="0">
              <a:solidFill>
                <a:srgbClr val="00B05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549533"/>
            <a:ext cx="9108000" cy="523220"/>
          </a:xfrm>
        </p:spPr>
        <p:txBody>
          <a:bodyPr/>
          <a:lstStyle/>
          <a:p>
            <a:r>
              <a:rPr lang="en-SG" sz="2800" dirty="0" smtClean="0"/>
              <a:t>Preliminary results on optimization of gas flow rate for RPCs</a:t>
            </a:r>
            <a:endParaRPr lang="en-SG" sz="2800" dirty="0"/>
          </a:p>
        </p:txBody>
      </p:sp>
      <p:pic>
        <p:nvPicPr>
          <p:cNvPr id="4" name="Content Placeholder 3" descr="Fig07"/>
          <p:cNvPicPr>
            <a:picLocks noGrp="1" noChangeAspect="1" noChangeArrowheads="1"/>
          </p:cNvPicPr>
          <p:nvPr>
            <p:ph idx="1"/>
          </p:nvPr>
        </p:nvPicPr>
        <p:blipFill>
          <a:blip r:embed="rId2" cstate="print"/>
          <a:srcRect/>
          <a:stretch>
            <a:fillRect/>
          </a:stretch>
        </p:blipFill>
        <p:spPr bwMode="auto">
          <a:xfrm>
            <a:off x="1562100" y="1143000"/>
            <a:ext cx="6019800" cy="4692263"/>
          </a:xfrm>
          <a:prstGeom prst="rect">
            <a:avLst/>
          </a:prstGeom>
          <a:noFill/>
          <a:ln w="9525">
            <a:noFill/>
            <a:miter lim="800000"/>
            <a:headEnd/>
            <a:tailEnd/>
          </a:ln>
        </p:spPr>
      </p:pic>
      <p:sp>
        <p:nvSpPr>
          <p:cNvPr id="5" name="Rectangle 4"/>
          <p:cNvSpPr/>
          <p:nvPr/>
        </p:nvSpPr>
        <p:spPr>
          <a:xfrm rot="16200000">
            <a:off x="-683187" y="3244334"/>
            <a:ext cx="2223686" cy="400110"/>
          </a:xfrm>
          <a:prstGeom prst="rect">
            <a:avLst/>
          </a:prstGeom>
          <a:solidFill>
            <a:schemeClr val="accent3">
              <a:lumMod val="20000"/>
              <a:lumOff val="80000"/>
            </a:schemeClr>
          </a:solidFill>
        </p:spPr>
        <p:txBody>
          <a:bodyPr wrap="none">
            <a:spAutoFit/>
          </a:bodyPr>
          <a:lstStyle/>
          <a:p>
            <a:r>
              <a:rPr lang="en-SG" sz="2000" dirty="0" smtClean="0">
                <a:solidFill>
                  <a:srgbClr val="00B050"/>
                </a:solidFill>
              </a:rPr>
              <a:t>KALMANI, Suresh</a:t>
            </a:r>
            <a:endParaRPr lang="en-SG" sz="2000" dirty="0">
              <a:solidFill>
                <a:srgbClr val="00B050"/>
              </a:solidFill>
            </a:endParaRPr>
          </a:p>
        </p:txBody>
      </p:sp>
      <p:sp>
        <p:nvSpPr>
          <p:cNvPr id="6" name="Content Placeholder 2"/>
          <p:cNvSpPr txBox="1">
            <a:spLocks/>
          </p:cNvSpPr>
          <p:nvPr/>
        </p:nvSpPr>
        <p:spPr>
          <a:xfrm>
            <a:off x="18000" y="5743798"/>
            <a:ext cx="9108000" cy="961802"/>
          </a:xfrm>
          <a:prstGeom prst="rect">
            <a:avLst/>
          </a:prstGeom>
        </p:spPr>
        <p:txBody>
          <a:bodyPr vert="horz">
            <a:normAutofit/>
          </a:bodyPr>
          <a:lstStyle/>
          <a:p>
            <a:pPr marL="365760" marR="0" lvl="0" indent="-256032" algn="just" defTabSz="914400" rtl="0" eaLnBrk="1" fontAlgn="auto" latinLnBrk="0" hangingPunct="1">
              <a:lnSpc>
                <a:spcPct val="100000"/>
              </a:lnSpc>
              <a:spcBef>
                <a:spcPts val="300"/>
              </a:spcBef>
              <a:spcAft>
                <a:spcPts val="0"/>
              </a:spcAft>
              <a:buClr>
                <a:srgbClr val="FF0000"/>
              </a:buClr>
              <a:buSzPct val="80000"/>
              <a:buFont typeface="Wingdings" pitchFamily="2" charset="2"/>
              <a:buChar char="v"/>
              <a:tabLst/>
              <a:defRPr/>
            </a:pPr>
            <a:r>
              <a:rPr kumimoji="0" lang="en-US" b="0" i="0" u="none" strike="noStrike" kern="1200" cap="none" spc="0" normalizeH="0" baseline="0" noProof="0" dirty="0" smtClean="0">
                <a:ln>
                  <a:noFill/>
                </a:ln>
                <a:solidFill>
                  <a:srgbClr val="FF0000"/>
                </a:solidFill>
                <a:effectLst/>
                <a:uLnTx/>
                <a:uFillTx/>
                <a:latin typeface="+mn-lt"/>
                <a:ea typeface="+mn-ea"/>
                <a:cs typeface="+mn-cs"/>
              </a:rPr>
              <a:t>Variation in Noise rate and Dark current attributed to different leak rates</a:t>
            </a:r>
          </a:p>
          <a:p>
            <a:pPr marL="365760" marR="0" lvl="0" indent="-256032" algn="just" defTabSz="914400" rtl="0" eaLnBrk="1" fontAlgn="auto" latinLnBrk="0" hangingPunct="1">
              <a:lnSpc>
                <a:spcPct val="100000"/>
              </a:lnSpc>
              <a:spcBef>
                <a:spcPts val="300"/>
              </a:spcBef>
              <a:spcAft>
                <a:spcPts val="0"/>
              </a:spcAft>
              <a:buClr>
                <a:srgbClr val="FF0000"/>
              </a:buClr>
              <a:buSzPct val="80000"/>
              <a:buFont typeface="Wingdings" pitchFamily="2" charset="2"/>
              <a:buChar char="v"/>
              <a:tabLst/>
              <a:defRPr/>
            </a:pPr>
            <a:r>
              <a:rPr kumimoji="0" lang="en-US" b="0" i="0" u="none" strike="noStrike" kern="1200" cap="none" spc="0" normalizeH="0" baseline="0" noProof="0" dirty="0" smtClean="0">
                <a:ln>
                  <a:noFill/>
                </a:ln>
                <a:solidFill>
                  <a:srgbClr val="FF0000"/>
                </a:solidFill>
                <a:effectLst/>
                <a:uLnTx/>
                <a:uFillTx/>
                <a:latin typeface="+mn-lt"/>
                <a:ea typeface="+mn-ea"/>
                <a:cs typeface="+mn-cs"/>
              </a:rPr>
              <a:t>If proper sealing, as part of QC is done, then the detectors can operate satisfactorily for more than a month with single gas fill and hence reduce the cost of replenishing gas! </a:t>
            </a:r>
            <a:endParaRPr kumimoji="0" lang="en-US" b="0"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381000"/>
            <a:ext cx="9108000" cy="1200329"/>
          </a:xfrm>
        </p:spPr>
        <p:txBody>
          <a:bodyPr/>
          <a:lstStyle/>
          <a:p>
            <a:r>
              <a:rPr lang="en-SG" sz="3600" dirty="0" smtClean="0"/>
              <a:t>Development of small, easy to build and low gas </a:t>
            </a:r>
            <a:r>
              <a:rPr lang="en-SG" sz="3600" dirty="0" smtClean="0"/>
              <a:t>consuming </a:t>
            </a:r>
            <a:r>
              <a:rPr lang="en-SG" sz="3600" dirty="0" smtClean="0"/>
              <a:t>timing RPCs</a:t>
            </a:r>
            <a:endParaRPr lang="en-SG" sz="3600" dirty="0"/>
          </a:p>
        </p:txBody>
      </p:sp>
      <p:sp>
        <p:nvSpPr>
          <p:cNvPr id="4" name="Rectangle 3"/>
          <p:cNvSpPr/>
          <p:nvPr/>
        </p:nvSpPr>
        <p:spPr>
          <a:xfrm>
            <a:off x="6172200" y="1600200"/>
            <a:ext cx="2698175" cy="461665"/>
          </a:xfrm>
          <a:prstGeom prst="rect">
            <a:avLst/>
          </a:prstGeom>
          <a:solidFill>
            <a:schemeClr val="accent3">
              <a:lumMod val="20000"/>
              <a:lumOff val="80000"/>
            </a:schemeClr>
          </a:solidFill>
        </p:spPr>
        <p:txBody>
          <a:bodyPr wrap="none">
            <a:spAutoFit/>
          </a:bodyPr>
          <a:lstStyle/>
          <a:p>
            <a:r>
              <a:rPr lang="en-SG" sz="2400" dirty="0" smtClean="0">
                <a:solidFill>
                  <a:srgbClr val="00B050"/>
                </a:solidFill>
              </a:rPr>
              <a:t>MORALES, Miguel</a:t>
            </a:r>
            <a:endParaRPr lang="en-SG" sz="2400" dirty="0">
              <a:solidFill>
                <a:srgbClr val="00B050"/>
              </a:solidFill>
            </a:endParaRPr>
          </a:p>
        </p:txBody>
      </p:sp>
      <p:pic>
        <p:nvPicPr>
          <p:cNvPr id="219138" name="Picture 2"/>
          <p:cNvPicPr>
            <a:picLocks noChangeAspect="1" noChangeArrowheads="1"/>
          </p:cNvPicPr>
          <p:nvPr/>
        </p:nvPicPr>
        <p:blipFill>
          <a:blip r:embed="rId2" cstate="print"/>
          <a:srcRect l="2487" t="19368" r="1658" b="9407"/>
          <a:stretch>
            <a:fillRect/>
          </a:stretch>
        </p:blipFill>
        <p:spPr bwMode="auto">
          <a:xfrm>
            <a:off x="408669" y="2148352"/>
            <a:ext cx="8326662" cy="4633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57200"/>
            <a:ext cx="9108000" cy="1077218"/>
          </a:xfrm>
        </p:spPr>
        <p:txBody>
          <a:bodyPr/>
          <a:lstStyle/>
          <a:p>
            <a:r>
              <a:rPr lang="en-SG" sz="3200" dirty="0" smtClean="0"/>
              <a:t>Long Term Validation of the Optimal Filters Configuration for </a:t>
            </a:r>
            <a:r>
              <a:rPr lang="en-SG" sz="3200" dirty="0" smtClean="0"/>
              <a:t>RPCs </a:t>
            </a:r>
            <a:r>
              <a:rPr lang="en-SG" sz="3200" dirty="0" smtClean="0"/>
              <a:t>Gas System at </a:t>
            </a:r>
            <a:r>
              <a:rPr lang="en-SG" sz="3200" dirty="0" smtClean="0"/>
              <a:t>LHC</a:t>
            </a:r>
            <a:endParaRPr lang="en-SG" sz="3200" dirty="0"/>
          </a:p>
        </p:txBody>
      </p:sp>
      <p:sp>
        <p:nvSpPr>
          <p:cNvPr id="4" name="Rectangle 3"/>
          <p:cNvSpPr/>
          <p:nvPr/>
        </p:nvSpPr>
        <p:spPr>
          <a:xfrm rot="16200000">
            <a:off x="7352426" y="5066425"/>
            <a:ext cx="2969083" cy="461665"/>
          </a:xfrm>
          <a:prstGeom prst="rect">
            <a:avLst/>
          </a:prstGeom>
          <a:solidFill>
            <a:schemeClr val="accent3">
              <a:lumMod val="20000"/>
              <a:lumOff val="80000"/>
            </a:schemeClr>
          </a:solidFill>
        </p:spPr>
        <p:txBody>
          <a:bodyPr wrap="none">
            <a:spAutoFit/>
          </a:bodyPr>
          <a:lstStyle/>
          <a:p>
            <a:r>
              <a:rPr lang="en-SG" sz="2400" dirty="0" smtClean="0">
                <a:solidFill>
                  <a:srgbClr val="00B050"/>
                </a:solidFill>
              </a:rPr>
              <a:t>MANDELLI, Beatrice</a:t>
            </a:r>
            <a:endParaRPr lang="en-SG" sz="2400" dirty="0">
              <a:solidFill>
                <a:srgbClr val="00B050"/>
              </a:solidFill>
            </a:endParaRPr>
          </a:p>
        </p:txBody>
      </p:sp>
      <p:pic>
        <p:nvPicPr>
          <p:cNvPr id="220162" name="Picture 2"/>
          <p:cNvPicPr>
            <a:picLocks noChangeAspect="1" noChangeArrowheads="1"/>
          </p:cNvPicPr>
          <p:nvPr/>
        </p:nvPicPr>
        <p:blipFill>
          <a:blip r:embed="rId2" cstate="print"/>
          <a:srcRect l="4690" t="20475" r="4690" b="4980"/>
          <a:stretch>
            <a:fillRect/>
          </a:stretch>
        </p:blipFill>
        <p:spPr bwMode="auto">
          <a:xfrm>
            <a:off x="152400" y="1755560"/>
            <a:ext cx="8388648" cy="4873840"/>
          </a:xfrm>
          <a:prstGeom prst="rect">
            <a:avLst/>
          </a:prstGeom>
          <a:noFill/>
          <a:ln w="9525">
            <a:noFill/>
            <a:miter lim="800000"/>
            <a:headEnd/>
            <a:tailEnd/>
          </a:ln>
        </p:spPr>
      </p:pic>
      <p:pic>
        <p:nvPicPr>
          <p:cNvPr id="220163" name="Picture 3"/>
          <p:cNvPicPr>
            <a:picLocks noChangeAspect="1" noChangeArrowheads="1"/>
          </p:cNvPicPr>
          <p:nvPr/>
        </p:nvPicPr>
        <p:blipFill>
          <a:blip r:embed="rId3" cstate="print"/>
          <a:srcRect/>
          <a:stretch>
            <a:fillRect/>
          </a:stretch>
        </p:blipFill>
        <p:spPr bwMode="auto">
          <a:xfrm>
            <a:off x="6705600" y="2209800"/>
            <a:ext cx="2340000" cy="8705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93693"/>
            <a:ext cx="9108000" cy="954107"/>
          </a:xfrm>
        </p:spPr>
        <p:txBody>
          <a:bodyPr/>
          <a:lstStyle/>
          <a:p>
            <a:r>
              <a:rPr lang="en-SG" sz="2800" dirty="0" smtClean="0"/>
              <a:t>Quality assurance of large area RPC detector: Techniques for measurement of gas leak rate</a:t>
            </a:r>
            <a:endParaRPr lang="en-SG" sz="2800" dirty="0"/>
          </a:p>
        </p:txBody>
      </p:sp>
      <p:sp>
        <p:nvSpPr>
          <p:cNvPr id="5" name="Rectangle 4"/>
          <p:cNvSpPr/>
          <p:nvPr/>
        </p:nvSpPr>
        <p:spPr>
          <a:xfrm>
            <a:off x="76200" y="1752600"/>
            <a:ext cx="4419600" cy="4893647"/>
          </a:xfrm>
          <a:prstGeom prst="rect">
            <a:avLst/>
          </a:prstGeom>
        </p:spPr>
        <p:txBody>
          <a:bodyPr wrap="square">
            <a:spAutoFit/>
          </a:bodyPr>
          <a:lstStyle/>
          <a:p>
            <a:pPr marL="457200" indent="-457200">
              <a:buFont typeface="+mj-lt"/>
              <a:buAutoNum type="arabicPeriod"/>
            </a:pPr>
            <a:r>
              <a:rPr lang="en-US" sz="2400" dirty="0" smtClean="0"/>
              <a:t>Quantitative  Definition  of  </a:t>
            </a:r>
            <a:r>
              <a:rPr lang="en-US" sz="2400" dirty="0" smtClean="0"/>
              <a:t>“Acceptable </a:t>
            </a:r>
            <a:r>
              <a:rPr lang="en-US" sz="2400" dirty="0" smtClean="0"/>
              <a:t>range  of leak rate” for 2 m x 2m glass RPCs</a:t>
            </a:r>
          </a:p>
          <a:p>
            <a:pPr marL="457200" indent="-457200">
              <a:buFont typeface="+mj-lt"/>
              <a:buAutoNum type="arabicPeriod"/>
            </a:pPr>
            <a:r>
              <a:rPr lang="en-US" sz="2400" dirty="0" smtClean="0"/>
              <a:t> Reliable testing method  for Acceptable  leak </a:t>
            </a:r>
            <a:r>
              <a:rPr lang="en-US" sz="2400" dirty="0" smtClean="0"/>
              <a:t>rate, </a:t>
            </a:r>
            <a:r>
              <a:rPr lang="en-US" sz="2400" dirty="0" smtClean="0"/>
              <a:t>Highly Sensitive and Time Accelerated </a:t>
            </a:r>
          </a:p>
          <a:p>
            <a:pPr marL="457200" indent="-457200">
              <a:buFont typeface="+mj-lt"/>
              <a:buAutoNum type="arabicPeriod"/>
            </a:pPr>
            <a:r>
              <a:rPr lang="en-US" sz="2400" dirty="0" smtClean="0"/>
              <a:t>Equipment and Procedure for measuring leak rate</a:t>
            </a:r>
          </a:p>
          <a:p>
            <a:pPr marL="457200" indent="-457200">
              <a:buFont typeface="+mj-lt"/>
              <a:buAutoNum type="arabicPeriod"/>
            </a:pPr>
            <a:r>
              <a:rPr lang="en-US" sz="2400" dirty="0" smtClean="0"/>
              <a:t>RPC Production  techniques  to ensure high yield of RPCs with acceptable leak rate  at reduced uncertainty  </a:t>
            </a:r>
          </a:p>
        </p:txBody>
      </p:sp>
      <p:pic>
        <p:nvPicPr>
          <p:cNvPr id="6" name="Picture 2"/>
          <p:cNvPicPr>
            <a:picLocks noGrp="1" noChangeAspect="1" noChangeArrowheads="1"/>
          </p:cNvPicPr>
          <p:nvPr>
            <p:ph idx="1"/>
          </p:nvPr>
        </p:nvPicPr>
        <p:blipFill>
          <a:blip r:embed="rId2" cstate="print"/>
          <a:srcRect/>
          <a:stretch>
            <a:fillRect/>
          </a:stretch>
        </p:blipFill>
        <p:spPr bwMode="auto">
          <a:xfrm>
            <a:off x="4876801" y="3733800"/>
            <a:ext cx="4114799" cy="3086099"/>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l="16805" t="23154" r="26000" b="5343"/>
          <a:stretch>
            <a:fillRect/>
          </a:stretch>
        </p:blipFill>
        <p:spPr bwMode="auto">
          <a:xfrm>
            <a:off x="4883400" y="1371600"/>
            <a:ext cx="4032000" cy="2279336"/>
          </a:xfrm>
          <a:prstGeom prst="rect">
            <a:avLst/>
          </a:prstGeom>
          <a:noFill/>
          <a:ln w="9525">
            <a:noFill/>
            <a:miter lim="800000"/>
            <a:headEnd/>
            <a:tailEnd/>
          </a:ln>
          <a:effectLst/>
        </p:spPr>
      </p:pic>
      <p:sp>
        <p:nvSpPr>
          <p:cNvPr id="4" name="Rectangle 3"/>
          <p:cNvSpPr/>
          <p:nvPr/>
        </p:nvSpPr>
        <p:spPr>
          <a:xfrm>
            <a:off x="4953000" y="6248400"/>
            <a:ext cx="2510046" cy="461665"/>
          </a:xfrm>
          <a:prstGeom prst="rect">
            <a:avLst/>
          </a:prstGeom>
          <a:solidFill>
            <a:schemeClr val="accent3">
              <a:lumMod val="20000"/>
              <a:lumOff val="80000"/>
            </a:schemeClr>
          </a:solidFill>
        </p:spPr>
        <p:txBody>
          <a:bodyPr wrap="none">
            <a:spAutoFit/>
          </a:bodyPr>
          <a:lstStyle/>
          <a:p>
            <a:r>
              <a:rPr lang="en-SG" sz="2400" dirty="0" smtClean="0">
                <a:solidFill>
                  <a:srgbClr val="00B050"/>
                </a:solidFill>
              </a:rPr>
              <a:t>JOSHI, AVINASH</a:t>
            </a:r>
            <a:endParaRPr lang="en-SG" sz="2400" dirty="0">
              <a:solidFill>
                <a:srgbClr val="00B05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57201"/>
            <a:ext cx="9108000" cy="707886"/>
          </a:xfrm>
        </p:spPr>
        <p:txBody>
          <a:bodyPr/>
          <a:lstStyle/>
          <a:p>
            <a:r>
              <a:rPr lang="en-SG" sz="4000" dirty="0" smtClean="0"/>
              <a:t>Production of RPC gaps for CMS upgrade</a:t>
            </a:r>
            <a:endParaRPr lang="en-SG" sz="4000" dirty="0"/>
          </a:p>
        </p:txBody>
      </p:sp>
      <p:sp>
        <p:nvSpPr>
          <p:cNvPr id="3" name="Content Placeholder 2"/>
          <p:cNvSpPr>
            <a:spLocks noGrp="1"/>
          </p:cNvSpPr>
          <p:nvPr>
            <p:ph idx="1"/>
          </p:nvPr>
        </p:nvSpPr>
        <p:spPr>
          <a:xfrm>
            <a:off x="18000" y="1237488"/>
            <a:ext cx="3868200" cy="5580000"/>
          </a:xfrm>
        </p:spPr>
        <p:txBody>
          <a:bodyPr>
            <a:normAutofit fontScale="92500" lnSpcReduction="10000"/>
          </a:bodyPr>
          <a:lstStyle/>
          <a:p>
            <a:pPr>
              <a:lnSpc>
                <a:spcPct val="110000"/>
              </a:lnSpc>
            </a:pPr>
            <a:r>
              <a:rPr lang="en-SG" dirty="0" smtClean="0"/>
              <a:t>RE4/2 </a:t>
            </a:r>
            <a:r>
              <a:rPr lang="en-SG" dirty="0" smtClean="0"/>
              <a:t>and RE4/3 of 660 Gaps for CMS upgrade are being produced </a:t>
            </a:r>
            <a:r>
              <a:rPr lang="en-SG" dirty="0" smtClean="0"/>
              <a:t>at KODEL</a:t>
            </a:r>
            <a:r>
              <a:rPr lang="en-SG" dirty="0" smtClean="0"/>
              <a:t>.</a:t>
            </a:r>
          </a:p>
          <a:p>
            <a:pPr>
              <a:lnSpc>
                <a:spcPct val="110000"/>
              </a:lnSpc>
            </a:pPr>
            <a:r>
              <a:rPr lang="en-SG" dirty="0" smtClean="0"/>
              <a:t>Productivity </a:t>
            </a:r>
            <a:r>
              <a:rPr lang="en-SG" dirty="0" smtClean="0"/>
              <a:t>improvement is expected by the use of the KODEL Robot.</a:t>
            </a:r>
          </a:p>
          <a:p>
            <a:pPr>
              <a:lnSpc>
                <a:spcPct val="110000"/>
              </a:lnSpc>
            </a:pPr>
            <a:r>
              <a:rPr lang="en-SG" dirty="0" smtClean="0"/>
              <a:t>Quality </a:t>
            </a:r>
            <a:r>
              <a:rPr lang="en-SG" dirty="0" smtClean="0"/>
              <a:t>assurance for gaps is effective.</a:t>
            </a:r>
          </a:p>
          <a:p>
            <a:pPr>
              <a:lnSpc>
                <a:spcPct val="110000"/>
              </a:lnSpc>
            </a:pPr>
            <a:r>
              <a:rPr lang="en-SG" dirty="0" smtClean="0"/>
              <a:t>Procedure </a:t>
            </a:r>
            <a:r>
              <a:rPr lang="en-SG" dirty="0" smtClean="0"/>
              <a:t>of mass production for gaps is proven to be mature.</a:t>
            </a:r>
            <a:endParaRPr lang="en-SG" dirty="0"/>
          </a:p>
        </p:txBody>
      </p:sp>
      <p:pic>
        <p:nvPicPr>
          <p:cNvPr id="221186" name="Picture 2"/>
          <p:cNvPicPr>
            <a:picLocks noChangeAspect="1" noChangeArrowheads="1"/>
          </p:cNvPicPr>
          <p:nvPr/>
        </p:nvPicPr>
        <p:blipFill>
          <a:blip r:embed="rId2" cstate="print"/>
          <a:srcRect/>
          <a:stretch>
            <a:fillRect/>
          </a:stretch>
        </p:blipFill>
        <p:spPr bwMode="auto">
          <a:xfrm>
            <a:off x="4747800" y="4343400"/>
            <a:ext cx="4320000" cy="2430000"/>
          </a:xfrm>
          <a:prstGeom prst="rect">
            <a:avLst/>
          </a:prstGeom>
          <a:noFill/>
          <a:ln w="9525">
            <a:noFill/>
            <a:miter lim="800000"/>
            <a:headEnd/>
            <a:tailEnd/>
          </a:ln>
        </p:spPr>
      </p:pic>
      <p:pic>
        <p:nvPicPr>
          <p:cNvPr id="221187" name="Picture 3"/>
          <p:cNvPicPr>
            <a:picLocks noChangeAspect="1" noChangeArrowheads="1"/>
          </p:cNvPicPr>
          <p:nvPr/>
        </p:nvPicPr>
        <p:blipFill>
          <a:blip r:embed="rId3" cstate="print"/>
          <a:srcRect t="6987" b="3176"/>
          <a:stretch>
            <a:fillRect/>
          </a:stretch>
        </p:blipFill>
        <p:spPr bwMode="auto">
          <a:xfrm>
            <a:off x="4597236" y="1447801"/>
            <a:ext cx="4441990" cy="2819888"/>
          </a:xfrm>
          <a:prstGeom prst="rect">
            <a:avLst/>
          </a:prstGeom>
          <a:noFill/>
          <a:ln w="9525">
            <a:noFill/>
            <a:miter lim="800000"/>
            <a:headEnd/>
            <a:tailEnd/>
          </a:ln>
        </p:spPr>
      </p:pic>
      <p:sp>
        <p:nvSpPr>
          <p:cNvPr id="5" name="Rectangle 4"/>
          <p:cNvSpPr/>
          <p:nvPr/>
        </p:nvSpPr>
        <p:spPr>
          <a:xfrm>
            <a:off x="3810000" y="3810000"/>
            <a:ext cx="2123210" cy="400110"/>
          </a:xfrm>
          <a:prstGeom prst="rect">
            <a:avLst/>
          </a:prstGeom>
          <a:solidFill>
            <a:schemeClr val="accent3">
              <a:lumMod val="20000"/>
              <a:lumOff val="80000"/>
            </a:schemeClr>
          </a:solidFill>
        </p:spPr>
        <p:txBody>
          <a:bodyPr wrap="none">
            <a:spAutoFit/>
          </a:bodyPr>
          <a:lstStyle/>
          <a:p>
            <a:r>
              <a:rPr lang="en-SG" sz="2000" dirty="0" smtClean="0">
                <a:solidFill>
                  <a:srgbClr val="00B050"/>
                </a:solidFill>
              </a:rPr>
              <a:t>PARK, Sung </a:t>
            </a:r>
            <a:r>
              <a:rPr lang="en-SG" sz="2000" dirty="0" err="1" smtClean="0">
                <a:solidFill>
                  <a:srgbClr val="00B050"/>
                </a:solidFill>
              </a:rPr>
              <a:t>Keun</a:t>
            </a:r>
            <a:endParaRPr lang="en-SG" sz="2000" dirty="0">
              <a:solidFill>
                <a:srgbClr val="00B05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SG" dirty="0" smtClean="0"/>
              <a:t>Triggering at high </a:t>
            </a:r>
            <a:r>
              <a:rPr lang="en-SG" dirty="0" smtClean="0"/>
              <a:t>rates</a:t>
            </a:r>
            <a:endParaRPr lang="en-SG"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304800"/>
            <a:ext cx="9108000" cy="954107"/>
          </a:xfrm>
        </p:spPr>
        <p:txBody>
          <a:bodyPr/>
          <a:lstStyle/>
          <a:p>
            <a:r>
              <a:rPr lang="en-SG" sz="2800" dirty="0" smtClean="0"/>
              <a:t>Performance of the ALICE RPC-based muon trigger system in the first </a:t>
            </a:r>
            <a:r>
              <a:rPr lang="en-SG" sz="2800" dirty="0" smtClean="0"/>
              <a:t>two years </a:t>
            </a:r>
            <a:r>
              <a:rPr lang="en-SG" sz="2800" dirty="0" smtClean="0"/>
              <a:t>of data taking at the LHC</a:t>
            </a:r>
            <a:endParaRPr lang="en-SG" sz="2800" dirty="0"/>
          </a:p>
        </p:txBody>
      </p:sp>
      <p:pic>
        <p:nvPicPr>
          <p:cNvPr id="5" name="Picture 9" descr="pbpbRvsL.png"/>
          <p:cNvPicPr>
            <a:picLocks noChangeAspect="1"/>
          </p:cNvPicPr>
          <p:nvPr/>
        </p:nvPicPr>
        <p:blipFill>
          <a:blip r:embed="rId2" cstate="print"/>
          <a:srcRect/>
          <a:stretch>
            <a:fillRect/>
          </a:stretch>
        </p:blipFill>
        <p:spPr bwMode="auto">
          <a:xfrm>
            <a:off x="4343400" y="1447800"/>
            <a:ext cx="4519612" cy="2681274"/>
          </a:xfrm>
          <a:prstGeom prst="rect">
            <a:avLst/>
          </a:prstGeom>
          <a:noFill/>
          <a:ln w="9525">
            <a:noFill/>
            <a:miter lim="800000"/>
            <a:headEnd/>
            <a:tailEnd/>
          </a:ln>
        </p:spPr>
      </p:pic>
      <p:grpSp>
        <p:nvGrpSpPr>
          <p:cNvPr id="6" name="Group 19"/>
          <p:cNvGrpSpPr>
            <a:grpSpLocks/>
          </p:cNvGrpSpPr>
          <p:nvPr/>
        </p:nvGrpSpPr>
        <p:grpSpPr bwMode="auto">
          <a:xfrm>
            <a:off x="3581401" y="4119562"/>
            <a:ext cx="5181600" cy="2509838"/>
            <a:chOff x="214282" y="1214422"/>
            <a:chExt cx="10287040" cy="3476191"/>
          </a:xfrm>
        </p:grpSpPr>
        <p:pic>
          <p:nvPicPr>
            <p:cNvPr id="7" name="Picture 17" descr="pp_I_vs_R.png"/>
            <p:cNvPicPr>
              <a:picLocks noChangeAspect="1"/>
            </p:cNvPicPr>
            <p:nvPr/>
          </p:nvPicPr>
          <p:blipFill>
            <a:blip r:embed="rId3" cstate="print"/>
            <a:srcRect/>
            <a:stretch>
              <a:fillRect/>
            </a:stretch>
          </p:blipFill>
          <p:spPr bwMode="auto">
            <a:xfrm>
              <a:off x="214282" y="1214422"/>
              <a:ext cx="5019048" cy="3476191"/>
            </a:xfrm>
            <a:prstGeom prst="rect">
              <a:avLst/>
            </a:prstGeom>
            <a:noFill/>
            <a:ln w="9525">
              <a:noFill/>
              <a:miter lim="800000"/>
              <a:headEnd/>
              <a:tailEnd/>
            </a:ln>
          </p:spPr>
        </p:pic>
        <p:pic>
          <p:nvPicPr>
            <p:cNvPr id="8" name="Picture 18" descr="pbpb_I_vs_R.png"/>
            <p:cNvPicPr>
              <a:picLocks noChangeAspect="1"/>
            </p:cNvPicPr>
            <p:nvPr/>
          </p:nvPicPr>
          <p:blipFill>
            <a:blip r:embed="rId4" cstate="print"/>
            <a:srcRect/>
            <a:stretch>
              <a:fillRect/>
            </a:stretch>
          </p:blipFill>
          <p:spPr bwMode="auto">
            <a:xfrm>
              <a:off x="5214942" y="1214422"/>
              <a:ext cx="5286380" cy="3429024"/>
            </a:xfrm>
            <a:prstGeom prst="rect">
              <a:avLst/>
            </a:prstGeom>
            <a:noFill/>
            <a:ln w="9525">
              <a:noFill/>
              <a:miter lim="800000"/>
              <a:headEnd/>
              <a:tailEnd/>
            </a:ln>
          </p:spPr>
        </p:pic>
      </p:grpSp>
      <p:grpSp>
        <p:nvGrpSpPr>
          <p:cNvPr id="9" name="Group 17"/>
          <p:cNvGrpSpPr>
            <a:grpSpLocks/>
          </p:cNvGrpSpPr>
          <p:nvPr/>
        </p:nvGrpSpPr>
        <p:grpSpPr bwMode="auto">
          <a:xfrm>
            <a:off x="153989" y="1633537"/>
            <a:ext cx="4189411" cy="2557463"/>
            <a:chOff x="1357290" y="642918"/>
            <a:chExt cx="8327487" cy="5917589"/>
          </a:xfrm>
        </p:grpSpPr>
        <p:pic>
          <p:nvPicPr>
            <p:cNvPr id="10" name="Picture 12" descr="2012-Feb-07-muonTrigger_MT11_effPerWeek.gif"/>
            <p:cNvPicPr>
              <a:picLocks noChangeAspect="1"/>
            </p:cNvPicPr>
            <p:nvPr/>
          </p:nvPicPr>
          <p:blipFill>
            <a:blip r:embed="rId5" cstate="print"/>
            <a:srcRect/>
            <a:stretch>
              <a:fillRect/>
            </a:stretch>
          </p:blipFill>
          <p:spPr bwMode="auto">
            <a:xfrm>
              <a:off x="1357290" y="642918"/>
              <a:ext cx="4169325" cy="2973873"/>
            </a:xfrm>
            <a:prstGeom prst="rect">
              <a:avLst/>
            </a:prstGeom>
            <a:noFill/>
            <a:ln w="9525">
              <a:noFill/>
              <a:miter lim="800000"/>
              <a:headEnd/>
              <a:tailEnd/>
            </a:ln>
          </p:spPr>
        </p:pic>
        <p:pic>
          <p:nvPicPr>
            <p:cNvPr id="11" name="Picture 13" descr="2012-Feb-07-muonTrigger_MT12_effPerWeek.gif"/>
            <p:cNvPicPr>
              <a:picLocks noChangeAspect="1"/>
            </p:cNvPicPr>
            <p:nvPr/>
          </p:nvPicPr>
          <p:blipFill>
            <a:blip r:embed="rId6" cstate="print"/>
            <a:srcRect/>
            <a:stretch>
              <a:fillRect/>
            </a:stretch>
          </p:blipFill>
          <p:spPr bwMode="auto">
            <a:xfrm>
              <a:off x="5500694" y="642918"/>
              <a:ext cx="4184083" cy="2973873"/>
            </a:xfrm>
            <a:prstGeom prst="rect">
              <a:avLst/>
            </a:prstGeom>
            <a:noFill/>
            <a:ln w="9525">
              <a:noFill/>
              <a:miter lim="800000"/>
              <a:headEnd/>
              <a:tailEnd/>
            </a:ln>
          </p:spPr>
        </p:pic>
        <p:pic>
          <p:nvPicPr>
            <p:cNvPr id="12" name="Picture 14" descr="2012-Feb-07-muonTrigger_MT21_effPerWeek.gif"/>
            <p:cNvPicPr>
              <a:picLocks noChangeAspect="1"/>
            </p:cNvPicPr>
            <p:nvPr/>
          </p:nvPicPr>
          <p:blipFill>
            <a:blip r:embed="rId7" cstate="print"/>
            <a:srcRect/>
            <a:stretch>
              <a:fillRect/>
            </a:stretch>
          </p:blipFill>
          <p:spPr bwMode="auto">
            <a:xfrm>
              <a:off x="1357290" y="3571876"/>
              <a:ext cx="4120025" cy="2988631"/>
            </a:xfrm>
            <a:prstGeom prst="rect">
              <a:avLst/>
            </a:prstGeom>
            <a:noFill/>
            <a:ln w="9525">
              <a:noFill/>
              <a:miter lim="800000"/>
              <a:headEnd/>
              <a:tailEnd/>
            </a:ln>
          </p:spPr>
        </p:pic>
        <p:pic>
          <p:nvPicPr>
            <p:cNvPr id="13" name="Picture 15" descr="2012-Feb-07-muonTrigger_MT22_effPerWeek.gif"/>
            <p:cNvPicPr>
              <a:picLocks noChangeAspect="1"/>
            </p:cNvPicPr>
            <p:nvPr/>
          </p:nvPicPr>
          <p:blipFill>
            <a:blip r:embed="rId8" cstate="print"/>
            <a:srcRect/>
            <a:stretch>
              <a:fillRect/>
            </a:stretch>
          </p:blipFill>
          <p:spPr bwMode="auto">
            <a:xfrm>
              <a:off x="5500694" y="3571876"/>
              <a:ext cx="4176704" cy="2966493"/>
            </a:xfrm>
            <a:prstGeom prst="rect">
              <a:avLst/>
            </a:prstGeom>
            <a:noFill/>
            <a:ln w="9525">
              <a:noFill/>
              <a:miter lim="800000"/>
              <a:headEnd/>
              <a:tailEnd/>
            </a:ln>
          </p:spPr>
        </p:pic>
      </p:grpSp>
      <p:pic>
        <p:nvPicPr>
          <p:cNvPr id="14" name="Picture 11" descr="efficiency_map2D.png"/>
          <p:cNvPicPr>
            <a:picLocks noChangeAspect="1"/>
          </p:cNvPicPr>
          <p:nvPr/>
        </p:nvPicPr>
        <p:blipFill>
          <a:blip r:embed="rId9" cstate="print"/>
          <a:srcRect/>
          <a:stretch>
            <a:fillRect/>
          </a:stretch>
        </p:blipFill>
        <p:spPr bwMode="auto">
          <a:xfrm>
            <a:off x="204788" y="4114800"/>
            <a:ext cx="3071812" cy="2500313"/>
          </a:xfrm>
          <a:prstGeom prst="rect">
            <a:avLst/>
          </a:prstGeom>
          <a:noFill/>
          <a:ln w="9525">
            <a:noFill/>
            <a:miter lim="800000"/>
            <a:headEnd/>
            <a:tailEnd/>
          </a:ln>
        </p:spPr>
      </p:pic>
      <p:sp>
        <p:nvSpPr>
          <p:cNvPr id="4" name="Rectangle 3"/>
          <p:cNvSpPr/>
          <p:nvPr/>
        </p:nvSpPr>
        <p:spPr>
          <a:xfrm>
            <a:off x="2286000" y="6606000"/>
            <a:ext cx="4114800" cy="252000"/>
          </a:xfrm>
          <a:prstGeom prst="rect">
            <a:avLst/>
          </a:prstGeom>
          <a:solidFill>
            <a:schemeClr val="accent3">
              <a:lumMod val="20000"/>
              <a:lumOff val="80000"/>
            </a:schemeClr>
          </a:solidFill>
        </p:spPr>
        <p:txBody>
          <a:bodyPr wrap="square" lIns="0" tIns="0" rIns="0" bIns="0">
            <a:normAutofit/>
          </a:bodyPr>
          <a:lstStyle/>
          <a:p>
            <a:r>
              <a:rPr lang="en-SG" sz="1400" dirty="0" smtClean="0">
                <a:solidFill>
                  <a:srgbClr val="00B050"/>
                </a:solidFill>
              </a:rPr>
              <a:t>GAGLIARDI, </a:t>
            </a:r>
            <a:r>
              <a:rPr lang="en-SG" sz="1400" dirty="0" smtClean="0">
                <a:solidFill>
                  <a:srgbClr val="00B050"/>
                </a:solidFill>
              </a:rPr>
              <a:t>Martino </a:t>
            </a:r>
            <a:r>
              <a:rPr lang="en-SG" sz="1400" dirty="0" err="1" smtClean="0">
                <a:solidFill>
                  <a:srgbClr val="00B050"/>
                </a:solidFill>
              </a:rPr>
              <a:t>BOSSù</a:t>
            </a:r>
            <a:r>
              <a:rPr lang="en-SG" sz="1400" dirty="0" smtClean="0">
                <a:solidFill>
                  <a:srgbClr val="00B050"/>
                </a:solidFill>
              </a:rPr>
              <a:t>, Francesco</a:t>
            </a:r>
            <a:endParaRPr lang="en-SG" sz="1400" dirty="0">
              <a:solidFill>
                <a:srgbClr val="00B050"/>
              </a:solidFill>
            </a:endParaRPr>
          </a:p>
        </p:txBody>
      </p:sp>
      <p:sp>
        <p:nvSpPr>
          <p:cNvPr id="15" name="TextBox 14"/>
          <p:cNvSpPr txBox="1"/>
          <p:nvPr/>
        </p:nvSpPr>
        <p:spPr>
          <a:xfrm>
            <a:off x="76200" y="1219200"/>
            <a:ext cx="5653087" cy="338554"/>
          </a:xfrm>
          <a:prstGeom prst="rect">
            <a:avLst/>
          </a:prstGeom>
          <a:noFill/>
        </p:spPr>
        <p:txBody>
          <a:bodyPr wrap="square">
            <a:spAutoFit/>
          </a:bodyPr>
          <a:lstStyle/>
          <a:p>
            <a:pPr>
              <a:defRPr/>
            </a:pPr>
            <a:r>
              <a:rPr lang="it-IT" sz="1600" dirty="0">
                <a:latin typeface="+mn-lt"/>
                <a:cs typeface="Arial" charset="0"/>
              </a:rPr>
              <a:t>Average efficiency  (~95%) is stable within ~0.5% after two years</a:t>
            </a:r>
          </a:p>
        </p:txBody>
      </p:sp>
      <p:sp>
        <p:nvSpPr>
          <p:cNvPr id="16" name="TextBox 9"/>
          <p:cNvSpPr txBox="1">
            <a:spLocks noChangeArrowheads="1"/>
          </p:cNvSpPr>
          <p:nvPr/>
        </p:nvSpPr>
        <p:spPr bwMode="auto">
          <a:xfrm>
            <a:off x="6562725" y="5710237"/>
            <a:ext cx="1285875" cy="461963"/>
          </a:xfrm>
          <a:prstGeom prst="rect">
            <a:avLst/>
          </a:prstGeom>
          <a:noFill/>
          <a:ln w="9525">
            <a:noFill/>
            <a:miter lim="800000"/>
            <a:headEnd/>
            <a:tailEnd/>
          </a:ln>
        </p:spPr>
        <p:txBody>
          <a:bodyPr>
            <a:spAutoFit/>
          </a:bodyPr>
          <a:lstStyle/>
          <a:p>
            <a:r>
              <a:rPr lang="it-IT" sz="2400" dirty="0"/>
              <a:t>Pb-Pb</a:t>
            </a:r>
          </a:p>
        </p:txBody>
      </p:sp>
      <p:sp>
        <p:nvSpPr>
          <p:cNvPr id="17" name="TextBox 8"/>
          <p:cNvSpPr txBox="1">
            <a:spLocks noChangeArrowheads="1"/>
          </p:cNvSpPr>
          <p:nvPr/>
        </p:nvSpPr>
        <p:spPr bwMode="auto">
          <a:xfrm>
            <a:off x="4710112" y="5710237"/>
            <a:ext cx="928688" cy="461963"/>
          </a:xfrm>
          <a:prstGeom prst="rect">
            <a:avLst/>
          </a:prstGeom>
          <a:noFill/>
          <a:ln w="9525">
            <a:noFill/>
            <a:miter lim="800000"/>
            <a:headEnd/>
            <a:tailEnd/>
          </a:ln>
        </p:spPr>
        <p:txBody>
          <a:bodyPr>
            <a:spAutoFit/>
          </a:bodyPr>
          <a:lstStyle/>
          <a:p>
            <a:r>
              <a:rPr lang="it-IT" sz="2400" dirty="0"/>
              <a:t>pp</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57200"/>
            <a:ext cx="9108000" cy="707886"/>
          </a:xfrm>
        </p:spPr>
        <p:txBody>
          <a:bodyPr/>
          <a:lstStyle/>
          <a:p>
            <a:r>
              <a:rPr lang="en-SG" sz="4000" dirty="0" smtClean="0"/>
              <a:t>The RPC based muon trigger of the </a:t>
            </a:r>
            <a:r>
              <a:rPr lang="en-SG" sz="4000" dirty="0" smtClean="0"/>
              <a:t>CMS</a:t>
            </a:r>
            <a:endParaRPr lang="en-SG" sz="4000" dirty="0"/>
          </a:p>
        </p:txBody>
      </p:sp>
      <p:sp>
        <p:nvSpPr>
          <p:cNvPr id="4" name="Rectangle 3"/>
          <p:cNvSpPr/>
          <p:nvPr/>
        </p:nvSpPr>
        <p:spPr>
          <a:xfrm>
            <a:off x="1447800" y="6096000"/>
            <a:ext cx="2236510" cy="369332"/>
          </a:xfrm>
          <a:prstGeom prst="rect">
            <a:avLst/>
          </a:prstGeom>
          <a:solidFill>
            <a:schemeClr val="accent3">
              <a:lumMod val="20000"/>
              <a:lumOff val="80000"/>
            </a:schemeClr>
          </a:solidFill>
        </p:spPr>
        <p:txBody>
          <a:bodyPr wrap="none">
            <a:spAutoFit/>
          </a:bodyPr>
          <a:lstStyle/>
          <a:p>
            <a:r>
              <a:rPr lang="en-SG" dirty="0" smtClean="0">
                <a:solidFill>
                  <a:srgbClr val="00B050"/>
                </a:solidFill>
              </a:rPr>
              <a:t>BUNKOWSKI, Karol</a:t>
            </a:r>
            <a:endParaRPr lang="en-SG" dirty="0">
              <a:solidFill>
                <a:srgbClr val="00B050"/>
              </a:solidFill>
            </a:endParaRPr>
          </a:p>
        </p:txBody>
      </p:sp>
      <p:pic>
        <p:nvPicPr>
          <p:cNvPr id="229378" name="Picture 2"/>
          <p:cNvPicPr>
            <a:picLocks noChangeAspect="1" noChangeArrowheads="1"/>
          </p:cNvPicPr>
          <p:nvPr/>
        </p:nvPicPr>
        <p:blipFill>
          <a:blip r:embed="rId2" cstate="print"/>
          <a:srcRect/>
          <a:stretch>
            <a:fillRect/>
          </a:stretch>
        </p:blipFill>
        <p:spPr bwMode="auto">
          <a:xfrm>
            <a:off x="0" y="1333500"/>
            <a:ext cx="5893852" cy="4305300"/>
          </a:xfrm>
          <a:prstGeom prst="rect">
            <a:avLst/>
          </a:prstGeom>
          <a:noFill/>
          <a:ln w="9525">
            <a:noFill/>
            <a:miter lim="800000"/>
            <a:headEnd/>
            <a:tailEnd/>
          </a:ln>
        </p:spPr>
      </p:pic>
      <p:pic>
        <p:nvPicPr>
          <p:cNvPr id="6" name="Picture 3" descr="C:\Users\Karol Bunkowski\Pictures\IMGP5529-2.jpg"/>
          <p:cNvPicPr>
            <a:picLocks noChangeAspect="1" noChangeArrowheads="1"/>
          </p:cNvPicPr>
          <p:nvPr/>
        </p:nvPicPr>
        <p:blipFill>
          <a:blip r:embed="rId3" cstate="print"/>
          <a:srcRect/>
          <a:stretch>
            <a:fillRect/>
          </a:stretch>
        </p:blipFill>
        <p:spPr bwMode="auto">
          <a:xfrm>
            <a:off x="6000847" y="1371600"/>
            <a:ext cx="2949689" cy="2502767"/>
          </a:xfrm>
          <a:prstGeom prst="rect">
            <a:avLst/>
          </a:prstGeom>
          <a:noFill/>
        </p:spPr>
      </p:pic>
      <p:sp>
        <p:nvSpPr>
          <p:cNvPr id="7" name="Prostokąt 7"/>
          <p:cNvSpPr/>
          <p:nvPr/>
        </p:nvSpPr>
        <p:spPr>
          <a:xfrm>
            <a:off x="6019800" y="4114800"/>
            <a:ext cx="2887216" cy="2031325"/>
          </a:xfrm>
          <a:prstGeom prst="rect">
            <a:avLst/>
          </a:prstGeom>
        </p:spPr>
        <p:txBody>
          <a:bodyPr wrap="square">
            <a:spAutoFit/>
          </a:bodyPr>
          <a:lstStyle/>
          <a:p>
            <a:pPr lvl="0" defTabSz="914400" hangingPunct="1">
              <a:lnSpc>
                <a:spcPct val="100000"/>
              </a:lnSpc>
              <a:spcBef>
                <a:spcPct val="20000"/>
              </a:spcBef>
              <a:buClrTx/>
              <a:buSzTx/>
            </a:pPr>
            <a:r>
              <a:rPr lang="en-US" b="1" kern="0" dirty="0" smtClean="0">
                <a:solidFill>
                  <a:srgbClr val="006600"/>
                </a:solidFill>
                <a:latin typeface="Times New Roman"/>
              </a:rPr>
              <a:t>As the PAC algorithm is implemented in the reprogrammable FPGAs, it can be easily changed, e.g. to correct bugs, improve performance, or implement new features.</a:t>
            </a:r>
            <a:endParaRPr lang="pl-PL" b="1" kern="0" dirty="0" smtClean="0">
              <a:solidFill>
                <a:srgbClr val="006600"/>
              </a:solidFill>
              <a:latin typeface="Times New Roman"/>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294383"/>
            <a:ext cx="9108000" cy="1200329"/>
          </a:xfrm>
        </p:spPr>
        <p:txBody>
          <a:bodyPr/>
          <a:lstStyle/>
          <a:p>
            <a:r>
              <a:rPr lang="en-SG" sz="3600" dirty="0" smtClean="0"/>
              <a:t>Trigger rate dependence and gas mixture of MRPC for the LEPS2 experiment</a:t>
            </a:r>
            <a:endParaRPr lang="en-SG" sz="3600" dirty="0"/>
          </a:p>
        </p:txBody>
      </p:sp>
      <p:sp>
        <p:nvSpPr>
          <p:cNvPr id="4" name="Rectangle 3"/>
          <p:cNvSpPr/>
          <p:nvPr/>
        </p:nvSpPr>
        <p:spPr>
          <a:xfrm rot="16200000">
            <a:off x="-19242" y="3228945"/>
            <a:ext cx="1924373" cy="400110"/>
          </a:xfrm>
          <a:prstGeom prst="rect">
            <a:avLst/>
          </a:prstGeom>
          <a:solidFill>
            <a:schemeClr val="accent3">
              <a:lumMod val="20000"/>
              <a:lumOff val="80000"/>
            </a:schemeClr>
          </a:solidFill>
        </p:spPr>
        <p:txBody>
          <a:bodyPr wrap="none">
            <a:spAutoFit/>
          </a:bodyPr>
          <a:lstStyle/>
          <a:p>
            <a:r>
              <a:rPr lang="en-SG" sz="2000" dirty="0" smtClean="0">
                <a:solidFill>
                  <a:srgbClr val="00B050"/>
                </a:solidFill>
              </a:rPr>
              <a:t>HSIEH, </a:t>
            </a:r>
            <a:r>
              <a:rPr lang="en-SG" sz="2000" dirty="0" err="1" smtClean="0">
                <a:solidFill>
                  <a:srgbClr val="00B050"/>
                </a:solidFill>
              </a:rPr>
              <a:t>Chia</a:t>
            </a:r>
            <a:r>
              <a:rPr lang="en-SG" sz="2000" dirty="0" smtClean="0">
                <a:solidFill>
                  <a:srgbClr val="00B050"/>
                </a:solidFill>
              </a:rPr>
              <a:t>-Yu</a:t>
            </a:r>
            <a:endParaRPr lang="en-SG" sz="2000" dirty="0">
              <a:solidFill>
                <a:srgbClr val="00B050"/>
              </a:solidFill>
            </a:endParaRPr>
          </a:p>
        </p:txBody>
      </p:sp>
      <p:pic>
        <p:nvPicPr>
          <p:cNvPr id="228354" name="Picture 2"/>
          <p:cNvPicPr>
            <a:picLocks noChangeAspect="1" noChangeArrowheads="1"/>
          </p:cNvPicPr>
          <p:nvPr/>
        </p:nvPicPr>
        <p:blipFill>
          <a:blip r:embed="rId2" cstate="print"/>
          <a:srcRect t="2109" b="3163"/>
          <a:stretch>
            <a:fillRect/>
          </a:stretch>
        </p:blipFill>
        <p:spPr bwMode="auto">
          <a:xfrm>
            <a:off x="1295400" y="1670439"/>
            <a:ext cx="7036511" cy="51113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a:t>
            </a:r>
            <a:r>
              <a:rPr lang="en-US" dirty="0" err="1" smtClean="0"/>
              <a:t>vs</a:t>
            </a:r>
            <a:r>
              <a:rPr lang="en-US" dirty="0" smtClean="0"/>
              <a:t> Front-end electronics</a:t>
            </a:r>
            <a:endParaRPr lang="en-SG" dirty="0"/>
          </a:p>
        </p:txBody>
      </p:sp>
      <p:sp>
        <p:nvSpPr>
          <p:cNvPr id="3" name="Content Placeholder 2"/>
          <p:cNvSpPr>
            <a:spLocks noGrp="1"/>
          </p:cNvSpPr>
          <p:nvPr>
            <p:ph idx="1"/>
          </p:nvPr>
        </p:nvSpPr>
        <p:spPr/>
        <p:txBody>
          <a:bodyPr>
            <a:normAutofit fontScale="77500" lnSpcReduction="20000"/>
          </a:bodyPr>
          <a:lstStyle/>
          <a:p>
            <a:pPr>
              <a:lnSpc>
                <a:spcPct val="120000"/>
              </a:lnSpc>
            </a:pPr>
            <a:r>
              <a:rPr lang="en-US" dirty="0" smtClean="0"/>
              <a:t>The main task of the front end electronics to increase the rate capability is to </a:t>
            </a:r>
            <a:r>
              <a:rPr lang="en-US" u="sng" dirty="0" smtClean="0"/>
              <a:t>achieve an excellent sensitivity and SNR</a:t>
            </a:r>
            <a:r>
              <a:rPr lang="en-US" dirty="0" smtClean="0"/>
              <a:t> for extremely small and short </a:t>
            </a:r>
            <a:r>
              <a:rPr lang="en-US" dirty="0" smtClean="0"/>
              <a:t>signals.</a:t>
            </a:r>
            <a:endParaRPr lang="en-US" dirty="0" smtClean="0"/>
          </a:p>
          <a:p>
            <a:pPr>
              <a:lnSpc>
                <a:spcPct val="120000"/>
              </a:lnSpc>
            </a:pPr>
            <a:r>
              <a:rPr lang="en-US" dirty="0" smtClean="0"/>
              <a:t>This allows to operate the detector at very </a:t>
            </a:r>
            <a:r>
              <a:rPr lang="en-US" u="sng" dirty="0" smtClean="0"/>
              <a:t>low gas gain</a:t>
            </a:r>
            <a:r>
              <a:rPr lang="en-US" dirty="0" smtClean="0"/>
              <a:t> because a substantial fraction of the gas gain is transferred to the front end </a:t>
            </a:r>
            <a:r>
              <a:rPr lang="en-US" dirty="0" smtClean="0"/>
              <a:t>circuit.</a:t>
            </a:r>
            <a:endParaRPr lang="en-US" dirty="0" smtClean="0"/>
          </a:p>
          <a:p>
            <a:pPr>
              <a:lnSpc>
                <a:spcPct val="120000"/>
              </a:lnSpc>
            </a:pPr>
            <a:r>
              <a:rPr lang="en-US" dirty="0" smtClean="0"/>
              <a:t>A new series of circuits of much better performance with respect to  the ones working for instance in Atlas gave very promising results in view of increasing the rate </a:t>
            </a:r>
            <a:r>
              <a:rPr lang="en-US" dirty="0" smtClean="0"/>
              <a:t>capability.</a:t>
            </a:r>
            <a:endParaRPr lang="en-US" dirty="0" smtClean="0"/>
          </a:p>
          <a:p>
            <a:endParaRPr lang="en-SG" dirty="0"/>
          </a:p>
        </p:txBody>
      </p:sp>
      <p:pic>
        <p:nvPicPr>
          <p:cNvPr id="5" name="Content Placeholder 4" descr="Untitled.jpg"/>
          <p:cNvPicPr>
            <a:picLocks noGrp="1" noChangeAspect="1"/>
          </p:cNvPicPr>
          <p:nvPr>
            <p:ph idx="10"/>
          </p:nvPr>
        </p:nvPicPr>
        <p:blipFill>
          <a:blip r:embed="rId2" cstate="print"/>
          <a:srcRect r="4883"/>
          <a:stretch>
            <a:fillRect/>
          </a:stretch>
        </p:blipFill>
        <p:spPr>
          <a:xfrm>
            <a:off x="4584700" y="1371600"/>
            <a:ext cx="4313966" cy="3076397"/>
          </a:xfrm>
        </p:spPr>
      </p:pic>
      <p:sp>
        <p:nvSpPr>
          <p:cNvPr id="6" name="TextBox 5"/>
          <p:cNvSpPr txBox="1"/>
          <p:nvPr/>
        </p:nvSpPr>
        <p:spPr>
          <a:xfrm>
            <a:off x="4586400" y="4673958"/>
            <a:ext cx="4191000" cy="1785104"/>
          </a:xfrm>
          <a:prstGeom prst="rect">
            <a:avLst/>
          </a:prstGeom>
          <a:noFill/>
        </p:spPr>
        <p:txBody>
          <a:bodyPr wrap="square" rtlCol="0">
            <a:spAutoFit/>
          </a:bodyPr>
          <a:lstStyle/>
          <a:p>
            <a:pPr marL="365760" indent="-256032">
              <a:spcBef>
                <a:spcPts val="300"/>
              </a:spcBef>
              <a:buClr>
                <a:srgbClr val="FF0000"/>
              </a:buClr>
              <a:buSzPct val="80000"/>
              <a:buFont typeface="Wingdings" pitchFamily="2" charset="2"/>
              <a:buChar char="v"/>
            </a:pPr>
            <a:r>
              <a:rPr lang="en-US" sz="2200" dirty="0" smtClean="0">
                <a:solidFill>
                  <a:srgbClr val="FF0000"/>
                </a:solidFill>
              </a:rPr>
              <a:t>The higher sensitivity of the new front end circuit allows to </a:t>
            </a:r>
            <a:r>
              <a:rPr lang="en-US" sz="2200" u="sng" dirty="0" smtClean="0">
                <a:solidFill>
                  <a:srgbClr val="FF0000"/>
                </a:solidFill>
              </a:rPr>
              <a:t>lower the operating voltage by about </a:t>
            </a:r>
            <a:r>
              <a:rPr lang="en-US" sz="2200" u="sng" dirty="0" smtClean="0">
                <a:solidFill>
                  <a:srgbClr val="FF0000"/>
                </a:solidFill>
              </a:rPr>
              <a:t>600V</a:t>
            </a:r>
            <a:r>
              <a:rPr lang="en-US" sz="2200" dirty="0" smtClean="0">
                <a:solidFill>
                  <a:srgbClr val="FF0000"/>
                </a:solidFill>
              </a:rPr>
              <a:t>, </a:t>
            </a:r>
            <a:r>
              <a:rPr lang="en-US" sz="2200" dirty="0" smtClean="0">
                <a:solidFill>
                  <a:srgbClr val="FF0000"/>
                </a:solidFill>
              </a:rPr>
              <a:t>thus substantially reducing the gas </a:t>
            </a:r>
            <a:r>
              <a:rPr lang="en-US" sz="2200" dirty="0" smtClean="0">
                <a:solidFill>
                  <a:srgbClr val="FF0000"/>
                </a:solidFill>
              </a:rPr>
              <a:t>gain.</a:t>
            </a:r>
            <a:endParaRPr lang="en-US" sz="2200" dirty="0" smtClean="0">
              <a:solidFill>
                <a:srgbClr val="FF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370582"/>
            <a:ext cx="9108000" cy="1077218"/>
          </a:xfrm>
        </p:spPr>
        <p:txBody>
          <a:bodyPr/>
          <a:lstStyle/>
          <a:p>
            <a:r>
              <a:rPr lang="en-SG" sz="3200" dirty="0" smtClean="0"/>
              <a:t>The RPC based proposal for the ATLAS forward muon trigger upgrade in </a:t>
            </a:r>
            <a:r>
              <a:rPr lang="en-SG" sz="3200" dirty="0" smtClean="0"/>
              <a:t>view of </a:t>
            </a:r>
            <a:r>
              <a:rPr lang="en-SG" sz="3200" dirty="0" smtClean="0"/>
              <a:t>super-LHC</a:t>
            </a:r>
            <a:endParaRPr lang="en-SG" sz="3200" dirty="0"/>
          </a:p>
        </p:txBody>
      </p:sp>
      <p:sp>
        <p:nvSpPr>
          <p:cNvPr id="4" name="Rectangle 3"/>
          <p:cNvSpPr/>
          <p:nvPr/>
        </p:nvSpPr>
        <p:spPr>
          <a:xfrm rot="16200000">
            <a:off x="-93191" y="3198168"/>
            <a:ext cx="1705916" cy="461665"/>
          </a:xfrm>
          <a:prstGeom prst="rect">
            <a:avLst/>
          </a:prstGeom>
          <a:solidFill>
            <a:schemeClr val="accent3">
              <a:lumMod val="20000"/>
              <a:lumOff val="80000"/>
            </a:schemeClr>
          </a:solidFill>
        </p:spPr>
        <p:txBody>
          <a:bodyPr wrap="none">
            <a:spAutoFit/>
          </a:bodyPr>
          <a:lstStyle/>
          <a:p>
            <a:r>
              <a:rPr lang="en-SG" sz="2400" dirty="0" smtClean="0">
                <a:solidFill>
                  <a:srgbClr val="00B050"/>
                </a:solidFill>
              </a:rPr>
              <a:t>ZHU, </a:t>
            </a:r>
            <a:r>
              <a:rPr lang="en-SG" sz="2400" dirty="0" err="1" smtClean="0">
                <a:solidFill>
                  <a:srgbClr val="00B050"/>
                </a:solidFill>
              </a:rPr>
              <a:t>Junjie</a:t>
            </a:r>
            <a:endParaRPr lang="en-SG" sz="2400" dirty="0">
              <a:solidFill>
                <a:srgbClr val="00B050"/>
              </a:solidFill>
            </a:endParaRPr>
          </a:p>
        </p:txBody>
      </p:sp>
      <p:pic>
        <p:nvPicPr>
          <p:cNvPr id="227331" name="Picture 3"/>
          <p:cNvPicPr>
            <a:picLocks noChangeAspect="1" noChangeArrowheads="1"/>
          </p:cNvPicPr>
          <p:nvPr/>
        </p:nvPicPr>
        <p:blipFill>
          <a:blip r:embed="rId2" cstate="print"/>
          <a:srcRect/>
          <a:stretch>
            <a:fillRect/>
          </a:stretch>
        </p:blipFill>
        <p:spPr bwMode="auto">
          <a:xfrm>
            <a:off x="1143000" y="1547812"/>
            <a:ext cx="6981206" cy="5233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87978"/>
            <a:ext cx="9108000" cy="646331"/>
          </a:xfrm>
        </p:spPr>
        <p:txBody>
          <a:bodyPr/>
          <a:lstStyle/>
          <a:p>
            <a:r>
              <a:rPr lang="en-SG" sz="3600" dirty="0" smtClean="0"/>
              <a:t>Phase </a:t>
            </a:r>
            <a:r>
              <a:rPr lang="en-SG" sz="3600" dirty="0" smtClean="0"/>
              <a:t>1 extension of the CMS </a:t>
            </a:r>
            <a:r>
              <a:rPr lang="en-SG" sz="3600" dirty="0" smtClean="0"/>
              <a:t>end-cap RPCs</a:t>
            </a:r>
            <a:endParaRPr lang="en-SG" sz="3600" dirty="0"/>
          </a:p>
        </p:txBody>
      </p:sp>
      <p:sp>
        <p:nvSpPr>
          <p:cNvPr id="5" name="Rectangle 4"/>
          <p:cNvSpPr/>
          <p:nvPr/>
        </p:nvSpPr>
        <p:spPr>
          <a:xfrm>
            <a:off x="685800" y="1371600"/>
            <a:ext cx="1937325" cy="369332"/>
          </a:xfrm>
          <a:prstGeom prst="rect">
            <a:avLst/>
          </a:prstGeom>
          <a:solidFill>
            <a:schemeClr val="accent4">
              <a:lumMod val="20000"/>
              <a:lumOff val="80000"/>
            </a:schemeClr>
          </a:solidFill>
        </p:spPr>
        <p:txBody>
          <a:bodyPr wrap="none">
            <a:spAutoFit/>
          </a:bodyPr>
          <a:lstStyle/>
          <a:p>
            <a:r>
              <a:rPr lang="en-SG" dirty="0" smtClean="0">
                <a:solidFill>
                  <a:srgbClr val="00B050"/>
                </a:solidFill>
              </a:rPr>
              <a:t>TYTGAT, Michael</a:t>
            </a:r>
            <a:endParaRPr lang="en-SG" dirty="0">
              <a:solidFill>
                <a:srgbClr val="00B050"/>
              </a:solidFill>
            </a:endParaRPr>
          </a:p>
        </p:txBody>
      </p:sp>
      <p:sp>
        <p:nvSpPr>
          <p:cNvPr id="6" name="TextBox 5"/>
          <p:cNvSpPr txBox="1"/>
          <p:nvPr/>
        </p:nvSpPr>
        <p:spPr>
          <a:xfrm>
            <a:off x="152400" y="4996696"/>
            <a:ext cx="8760575" cy="1323439"/>
          </a:xfrm>
          <a:prstGeom prst="rect">
            <a:avLst/>
          </a:prstGeom>
          <a:noFill/>
        </p:spPr>
        <p:txBody>
          <a:bodyPr wrap="square" rtlCol="0">
            <a:spAutoFit/>
          </a:bodyPr>
          <a:lstStyle/>
          <a:p>
            <a:pPr marL="180000" indent="-180000">
              <a:buFont typeface="Wingdings" pitchFamily="2" charset="2"/>
              <a:buChar char="§"/>
            </a:pPr>
            <a:r>
              <a:rPr lang="nl-BE" sz="2000" dirty="0" smtClean="0">
                <a:solidFill>
                  <a:schemeClr val="tx1"/>
                </a:solidFill>
              </a:rPr>
              <a:t> With the addition of a 4th endcap </a:t>
            </a:r>
            <a:r>
              <a:rPr lang="nl-BE" sz="2000" dirty="0" smtClean="0">
                <a:solidFill>
                  <a:schemeClr val="tx1"/>
                </a:solidFill>
              </a:rPr>
              <a:t>station, </a:t>
            </a:r>
            <a:r>
              <a:rPr lang="nl-BE" sz="2000" dirty="0" smtClean="0">
                <a:solidFill>
                  <a:schemeClr val="tx1"/>
                </a:solidFill>
              </a:rPr>
              <a:t>CMS will upgrade its RPC system to be ready for the nominal LHC Phase I operating </a:t>
            </a:r>
            <a:r>
              <a:rPr lang="nl-BE" sz="2000" dirty="0" smtClean="0">
                <a:solidFill>
                  <a:schemeClr val="tx1"/>
                </a:solidFill>
              </a:rPr>
              <a:t>conditions</a:t>
            </a:r>
            <a:endParaRPr lang="nl-BE" sz="2000" dirty="0" smtClean="0">
              <a:solidFill>
                <a:schemeClr val="tx1"/>
              </a:solidFill>
            </a:endParaRPr>
          </a:p>
          <a:p>
            <a:pPr marL="180000" indent="-180000">
              <a:buFont typeface="Wingdings" pitchFamily="2" charset="2"/>
              <a:buChar char="§"/>
            </a:pPr>
            <a:r>
              <a:rPr lang="nl-BE" sz="2000" dirty="0" smtClean="0">
                <a:solidFill>
                  <a:schemeClr val="tx1"/>
                </a:solidFill>
              </a:rPr>
              <a:t> 200 new RE4/2-3 Bakelite based chambers will be constructed in 2012-2013 and should be installed in CMS during the upcoming Long Shutdown I in </a:t>
            </a:r>
            <a:r>
              <a:rPr lang="nl-BE" sz="2000" dirty="0" smtClean="0">
                <a:solidFill>
                  <a:schemeClr val="tx1"/>
                </a:solidFill>
              </a:rPr>
              <a:t>2013-2014</a:t>
            </a:r>
            <a:endParaRPr lang="nl-BE" sz="2000" dirty="0" smtClean="0">
              <a:solidFill>
                <a:schemeClr val="tx1"/>
              </a:solidFill>
            </a:endParaRPr>
          </a:p>
        </p:txBody>
      </p:sp>
      <p:pic>
        <p:nvPicPr>
          <p:cNvPr id="226306" name="Picture 2"/>
          <p:cNvPicPr>
            <a:picLocks noChangeAspect="1" noChangeArrowheads="1"/>
          </p:cNvPicPr>
          <p:nvPr/>
        </p:nvPicPr>
        <p:blipFill>
          <a:blip r:embed="rId2" cstate="print"/>
          <a:srcRect/>
          <a:stretch>
            <a:fillRect/>
          </a:stretch>
        </p:blipFill>
        <p:spPr bwMode="auto">
          <a:xfrm>
            <a:off x="3450109" y="1371600"/>
            <a:ext cx="5541491" cy="3581400"/>
          </a:xfrm>
          <a:prstGeom prst="rect">
            <a:avLst/>
          </a:prstGeom>
          <a:noFill/>
          <a:ln w="9525">
            <a:noFill/>
            <a:miter lim="800000"/>
            <a:headEnd/>
            <a:tailEnd/>
          </a:ln>
        </p:spPr>
      </p:pic>
      <p:pic>
        <p:nvPicPr>
          <p:cNvPr id="8" name="Picture 7" descr="RPCL1TriggerEff.JPG"/>
          <p:cNvPicPr>
            <a:picLocks noChangeAspect="1"/>
          </p:cNvPicPr>
          <p:nvPr/>
        </p:nvPicPr>
        <p:blipFill>
          <a:blip r:embed="rId3" cstate="print"/>
          <a:stretch>
            <a:fillRect/>
          </a:stretch>
        </p:blipFill>
        <p:spPr>
          <a:xfrm>
            <a:off x="146642" y="1905000"/>
            <a:ext cx="3282358" cy="2373915"/>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26423"/>
            <a:ext cx="9108000" cy="769441"/>
          </a:xfrm>
        </p:spPr>
        <p:txBody>
          <a:bodyPr/>
          <a:lstStyle/>
          <a:p>
            <a:r>
              <a:rPr lang="en-SG" dirty="0" smtClean="0"/>
              <a:t>Thin-gap RPC Test Results</a:t>
            </a:r>
            <a:endParaRPr lang="en-SG" dirty="0"/>
          </a:p>
        </p:txBody>
      </p:sp>
      <p:sp>
        <p:nvSpPr>
          <p:cNvPr id="3" name="Content Placeholder 2"/>
          <p:cNvSpPr>
            <a:spLocks noGrp="1"/>
          </p:cNvSpPr>
          <p:nvPr>
            <p:ph idx="1"/>
          </p:nvPr>
        </p:nvSpPr>
        <p:spPr>
          <a:xfrm>
            <a:off x="18000" y="1237488"/>
            <a:ext cx="9108000" cy="1734312"/>
          </a:xfrm>
        </p:spPr>
        <p:txBody>
          <a:bodyPr/>
          <a:lstStyle/>
          <a:p>
            <a:r>
              <a:rPr lang="en-SG" sz="2000" dirty="0" smtClean="0"/>
              <a:t>Thin </a:t>
            </a:r>
            <a:r>
              <a:rPr lang="en-SG" sz="2000" dirty="0" smtClean="0"/>
              <a:t>gap of </a:t>
            </a:r>
            <a:r>
              <a:rPr lang="en-SG" sz="2000" dirty="0" smtClean="0"/>
              <a:t>1.2mm results </a:t>
            </a:r>
            <a:r>
              <a:rPr lang="en-SG" sz="2000" dirty="0" smtClean="0"/>
              <a:t>in good time resolution, &lt;1.1ns, dominated by readout electronics precision </a:t>
            </a:r>
          </a:p>
          <a:p>
            <a:r>
              <a:rPr lang="en-SG" sz="2000" dirty="0" smtClean="0"/>
              <a:t>With fine readout pitch as 1.27mm, position resolution ~300μm can be achieved, dominated by RPC alignment uncertainty </a:t>
            </a:r>
          </a:p>
          <a:p>
            <a:r>
              <a:rPr lang="en-SG" sz="2000" dirty="0" smtClean="0"/>
              <a:t>Bakelite 10</a:t>
            </a:r>
            <a:r>
              <a:rPr lang="en-SG" sz="2000" baseline="30000" dirty="0" smtClean="0"/>
              <a:t>10</a:t>
            </a:r>
            <a:r>
              <a:rPr lang="en-SG" sz="2000" dirty="0" smtClean="0"/>
              <a:t>Ω·cm bi-gap chamber, fully functions in 7kHz/cm</a:t>
            </a:r>
            <a:r>
              <a:rPr lang="en-SG" sz="2000" baseline="30000" dirty="0" smtClean="0"/>
              <a:t>2</a:t>
            </a:r>
            <a:r>
              <a:rPr lang="en-SG" sz="2000" dirty="0" smtClean="0"/>
              <a:t> high rate test </a:t>
            </a:r>
          </a:p>
          <a:p>
            <a:endParaRPr lang="en-SG" dirty="0"/>
          </a:p>
        </p:txBody>
      </p:sp>
      <p:sp>
        <p:nvSpPr>
          <p:cNvPr id="4" name="Rectangle 3"/>
          <p:cNvSpPr/>
          <p:nvPr/>
        </p:nvSpPr>
        <p:spPr>
          <a:xfrm>
            <a:off x="3810000" y="6248400"/>
            <a:ext cx="1723549" cy="461665"/>
          </a:xfrm>
          <a:prstGeom prst="rect">
            <a:avLst/>
          </a:prstGeom>
          <a:solidFill>
            <a:schemeClr val="accent3">
              <a:lumMod val="20000"/>
              <a:lumOff val="80000"/>
            </a:schemeClr>
          </a:solidFill>
        </p:spPr>
        <p:txBody>
          <a:bodyPr wrap="none">
            <a:spAutoFit/>
          </a:bodyPr>
          <a:lstStyle/>
          <a:p>
            <a:r>
              <a:rPr lang="en-SG" sz="2400" dirty="0" smtClean="0">
                <a:solidFill>
                  <a:srgbClr val="00B050"/>
                </a:solidFill>
              </a:rPr>
              <a:t>HAN, Liang</a:t>
            </a:r>
            <a:endParaRPr lang="en-SG" sz="2400" dirty="0">
              <a:solidFill>
                <a:srgbClr val="00B050"/>
              </a:solidFill>
            </a:endParaRPr>
          </a:p>
        </p:txBody>
      </p:sp>
      <p:pic>
        <p:nvPicPr>
          <p:cNvPr id="225282" name="Picture 2"/>
          <p:cNvPicPr>
            <a:picLocks noChangeAspect="1" noChangeArrowheads="1"/>
          </p:cNvPicPr>
          <p:nvPr/>
        </p:nvPicPr>
        <p:blipFill>
          <a:blip r:embed="rId2" cstate="print"/>
          <a:srcRect l="2904" t="23795" r="4979" b="16048"/>
          <a:stretch>
            <a:fillRect/>
          </a:stretch>
        </p:blipFill>
        <p:spPr bwMode="auto">
          <a:xfrm>
            <a:off x="4648200" y="3581400"/>
            <a:ext cx="4315265" cy="2112724"/>
          </a:xfrm>
          <a:prstGeom prst="rect">
            <a:avLst/>
          </a:prstGeom>
          <a:noFill/>
          <a:ln w="9525">
            <a:noFill/>
            <a:miter lim="800000"/>
            <a:headEnd/>
            <a:tailEnd/>
          </a:ln>
        </p:spPr>
      </p:pic>
      <p:pic>
        <p:nvPicPr>
          <p:cNvPr id="225283" name="Picture 3"/>
          <p:cNvPicPr>
            <a:picLocks noChangeAspect="1" noChangeArrowheads="1"/>
          </p:cNvPicPr>
          <p:nvPr/>
        </p:nvPicPr>
        <p:blipFill>
          <a:blip r:embed="rId3" cstate="print"/>
          <a:srcRect l="2904" t="23242" r="2489" b="9961"/>
          <a:stretch>
            <a:fillRect/>
          </a:stretch>
        </p:blipFill>
        <p:spPr bwMode="auto">
          <a:xfrm>
            <a:off x="53654" y="3352800"/>
            <a:ext cx="4518346" cy="23916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87868"/>
            <a:ext cx="9108000" cy="1588531"/>
          </a:xfrm>
        </p:spPr>
        <p:txBody>
          <a:bodyPr/>
          <a:lstStyle/>
          <a:p>
            <a:r>
              <a:rPr lang="en-SG" dirty="0" smtClean="0"/>
              <a:t>Test for upgrading the RPCs at very high counting rate</a:t>
            </a:r>
            <a:endParaRPr lang="en-SG" dirty="0"/>
          </a:p>
        </p:txBody>
      </p:sp>
      <p:sp>
        <p:nvSpPr>
          <p:cNvPr id="5" name="Rectangle 4"/>
          <p:cNvSpPr/>
          <p:nvPr/>
        </p:nvSpPr>
        <p:spPr>
          <a:xfrm rot="16200000">
            <a:off x="-775331" y="3228946"/>
            <a:ext cx="2400529" cy="400110"/>
          </a:xfrm>
          <a:prstGeom prst="rect">
            <a:avLst/>
          </a:prstGeom>
          <a:solidFill>
            <a:schemeClr val="accent3">
              <a:lumMod val="20000"/>
              <a:lumOff val="80000"/>
            </a:schemeClr>
          </a:solidFill>
        </p:spPr>
        <p:txBody>
          <a:bodyPr wrap="none">
            <a:spAutoFit/>
          </a:bodyPr>
          <a:lstStyle/>
          <a:p>
            <a:r>
              <a:rPr lang="en-SG" sz="2000" dirty="0" smtClean="0">
                <a:solidFill>
                  <a:srgbClr val="00B050"/>
                </a:solidFill>
              </a:rPr>
              <a:t>PAOLOZZI, Lorenzo</a:t>
            </a:r>
            <a:endParaRPr lang="en-SG" sz="2000" dirty="0">
              <a:solidFill>
                <a:srgbClr val="00B050"/>
              </a:solidFill>
            </a:endParaRPr>
          </a:p>
        </p:txBody>
      </p:sp>
      <p:pic>
        <p:nvPicPr>
          <p:cNvPr id="224258" name="Picture 2"/>
          <p:cNvPicPr>
            <a:picLocks noChangeAspect="1" noChangeArrowheads="1"/>
          </p:cNvPicPr>
          <p:nvPr/>
        </p:nvPicPr>
        <p:blipFill>
          <a:blip r:embed="rId2" cstate="print"/>
          <a:srcRect t="16048" b="8301"/>
          <a:stretch>
            <a:fillRect/>
          </a:stretch>
        </p:blipFill>
        <p:spPr bwMode="auto">
          <a:xfrm>
            <a:off x="603565" y="1676400"/>
            <a:ext cx="8464235" cy="4800600"/>
          </a:xfrm>
          <a:prstGeom prst="rect">
            <a:avLst/>
          </a:prstGeom>
          <a:noFill/>
          <a:ln w="9525">
            <a:noFill/>
            <a:miter lim="800000"/>
            <a:headEnd/>
            <a:tailEnd/>
          </a:ln>
        </p:spPr>
      </p:pic>
      <p:sp>
        <p:nvSpPr>
          <p:cNvPr id="7" name="Rectangle 6"/>
          <p:cNvSpPr/>
          <p:nvPr/>
        </p:nvSpPr>
        <p:spPr>
          <a:xfrm rot="16200000">
            <a:off x="-327997" y="5310803"/>
            <a:ext cx="1505861" cy="369332"/>
          </a:xfrm>
          <a:prstGeom prst="rect">
            <a:avLst/>
          </a:prstGeom>
          <a:solidFill>
            <a:srgbClr val="FFC000"/>
          </a:solidFill>
        </p:spPr>
        <p:txBody>
          <a:bodyPr wrap="none">
            <a:spAutoFit/>
          </a:bodyPr>
          <a:lstStyle/>
          <a:p>
            <a:r>
              <a:rPr lang="en-SG" b="1" dirty="0" smtClean="0"/>
              <a:t>3rd Best Talk</a:t>
            </a:r>
            <a:endParaRPr lang="en-SG"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306050"/>
            <a:ext cx="9108000" cy="1446550"/>
          </a:xfrm>
        </p:spPr>
        <p:txBody>
          <a:bodyPr/>
          <a:lstStyle/>
          <a:p>
            <a:r>
              <a:rPr lang="en-SG" dirty="0" smtClean="0"/>
              <a:t>Ceramic Resistive Plate Chambers for High Rate Environments</a:t>
            </a:r>
            <a:endParaRPr lang="en-SG" dirty="0"/>
          </a:p>
        </p:txBody>
      </p:sp>
      <p:sp>
        <p:nvSpPr>
          <p:cNvPr id="5" name="Rectangle 4"/>
          <p:cNvSpPr/>
          <p:nvPr/>
        </p:nvSpPr>
        <p:spPr>
          <a:xfrm>
            <a:off x="3810000" y="6248400"/>
            <a:ext cx="2755947" cy="369332"/>
          </a:xfrm>
          <a:prstGeom prst="rect">
            <a:avLst/>
          </a:prstGeom>
          <a:solidFill>
            <a:schemeClr val="accent3">
              <a:lumMod val="20000"/>
              <a:lumOff val="80000"/>
            </a:schemeClr>
          </a:solidFill>
        </p:spPr>
        <p:txBody>
          <a:bodyPr wrap="none">
            <a:spAutoFit/>
          </a:bodyPr>
          <a:lstStyle/>
          <a:p>
            <a:r>
              <a:rPr lang="en-SG" dirty="0" smtClean="0">
                <a:solidFill>
                  <a:srgbClr val="00B050"/>
                </a:solidFill>
              </a:rPr>
              <a:t>LASO GARCIA, Alejandro</a:t>
            </a:r>
            <a:endParaRPr lang="en-SG" dirty="0">
              <a:solidFill>
                <a:srgbClr val="00B050"/>
              </a:solidFill>
            </a:endParaRPr>
          </a:p>
        </p:txBody>
      </p:sp>
      <p:pic>
        <p:nvPicPr>
          <p:cNvPr id="223234" name="Picture 2"/>
          <p:cNvPicPr>
            <a:picLocks noChangeAspect="1" noChangeArrowheads="1"/>
          </p:cNvPicPr>
          <p:nvPr/>
        </p:nvPicPr>
        <p:blipFill>
          <a:blip r:embed="rId2" cstate="print"/>
          <a:srcRect l="3734" r="13691" b="8854"/>
          <a:stretch>
            <a:fillRect/>
          </a:stretch>
        </p:blipFill>
        <p:spPr bwMode="auto">
          <a:xfrm>
            <a:off x="75863" y="1828800"/>
            <a:ext cx="4419937" cy="3657600"/>
          </a:xfrm>
          <a:prstGeom prst="rect">
            <a:avLst/>
          </a:prstGeom>
          <a:noFill/>
          <a:ln w="9525">
            <a:noFill/>
            <a:miter lim="800000"/>
            <a:headEnd/>
            <a:tailEnd/>
          </a:ln>
        </p:spPr>
      </p:pic>
      <p:pic>
        <p:nvPicPr>
          <p:cNvPr id="223235" name="Picture 3"/>
          <p:cNvPicPr>
            <a:picLocks noChangeAspect="1" noChangeArrowheads="1"/>
          </p:cNvPicPr>
          <p:nvPr/>
        </p:nvPicPr>
        <p:blipFill>
          <a:blip r:embed="rId3" cstate="print"/>
          <a:srcRect l="4336" t="18375" r="12239" b="16032"/>
          <a:stretch>
            <a:fillRect/>
          </a:stretch>
        </p:blipFill>
        <p:spPr bwMode="auto">
          <a:xfrm>
            <a:off x="4572000" y="2752825"/>
            <a:ext cx="4495800" cy="26501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cstate="print"/>
          <a:srcRect t="10514" b="6087"/>
          <a:stretch>
            <a:fillRect/>
          </a:stretch>
        </p:blipFill>
        <p:spPr bwMode="auto">
          <a:xfrm>
            <a:off x="1066800" y="1573089"/>
            <a:ext cx="7772400" cy="4854343"/>
          </a:xfrm>
          <a:prstGeom prst="rect">
            <a:avLst/>
          </a:prstGeom>
          <a:noFill/>
          <a:ln w="9525">
            <a:noFill/>
            <a:miter lim="800000"/>
            <a:headEnd/>
            <a:tailEnd/>
          </a:ln>
        </p:spPr>
      </p:pic>
      <p:sp>
        <p:nvSpPr>
          <p:cNvPr id="5" name="Title 4"/>
          <p:cNvSpPr>
            <a:spLocks noGrp="1"/>
          </p:cNvSpPr>
          <p:nvPr>
            <p:ph type="title"/>
          </p:nvPr>
        </p:nvSpPr>
        <p:spPr>
          <a:xfrm>
            <a:off x="18000" y="87869"/>
            <a:ext cx="9108000" cy="1446550"/>
          </a:xfrm>
        </p:spPr>
        <p:txBody>
          <a:bodyPr/>
          <a:lstStyle/>
          <a:p>
            <a:r>
              <a:rPr lang="en-SG" dirty="0" smtClean="0"/>
              <a:t>High counting rate, differential, strip read-out, multi gap RPC</a:t>
            </a:r>
            <a:endParaRPr lang="en-SG" dirty="0"/>
          </a:p>
        </p:txBody>
      </p:sp>
      <p:sp>
        <p:nvSpPr>
          <p:cNvPr id="6" name="Rectangle 5"/>
          <p:cNvSpPr/>
          <p:nvPr/>
        </p:nvSpPr>
        <p:spPr>
          <a:xfrm rot="16200000">
            <a:off x="-310420" y="3244334"/>
            <a:ext cx="2056973" cy="369332"/>
          </a:xfrm>
          <a:prstGeom prst="rect">
            <a:avLst/>
          </a:prstGeom>
          <a:solidFill>
            <a:schemeClr val="accent3">
              <a:lumMod val="20000"/>
              <a:lumOff val="80000"/>
            </a:schemeClr>
          </a:solidFill>
        </p:spPr>
        <p:txBody>
          <a:bodyPr wrap="none">
            <a:spAutoFit/>
          </a:bodyPr>
          <a:lstStyle/>
          <a:p>
            <a:r>
              <a:rPr lang="en-SG" dirty="0" smtClean="0">
                <a:solidFill>
                  <a:srgbClr val="00B050"/>
                </a:solidFill>
              </a:rPr>
              <a:t>PETROVICI, </a:t>
            </a:r>
            <a:r>
              <a:rPr lang="en-SG" dirty="0" err="1" smtClean="0">
                <a:solidFill>
                  <a:srgbClr val="00B050"/>
                </a:solidFill>
              </a:rPr>
              <a:t>Mihai</a:t>
            </a:r>
            <a:endParaRPr lang="en-SG" dirty="0">
              <a:solidFill>
                <a:srgbClr val="00B05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210979"/>
            <a:ext cx="9108000" cy="1200329"/>
          </a:xfrm>
        </p:spPr>
        <p:txBody>
          <a:bodyPr/>
          <a:lstStyle/>
          <a:p>
            <a:r>
              <a:rPr lang="en-SG" sz="3600" dirty="0" smtClean="0"/>
              <a:t>Proposed Trigger Scheme for the ICAL Detector of India-based </a:t>
            </a:r>
            <a:r>
              <a:rPr lang="en-SG" sz="3600" dirty="0" smtClean="0"/>
              <a:t>Neutrino Observatory</a:t>
            </a:r>
            <a:endParaRPr lang="en-SG" sz="3600" dirty="0"/>
          </a:p>
        </p:txBody>
      </p:sp>
      <p:pic>
        <p:nvPicPr>
          <p:cNvPr id="4" name="Content Placeholder 5" descr="pyramid1.PNG"/>
          <p:cNvPicPr>
            <a:picLocks noGrp="1" noChangeAspect="1"/>
          </p:cNvPicPr>
          <p:nvPr>
            <p:ph sz="quarter" idx="1"/>
          </p:nvPr>
        </p:nvPicPr>
        <p:blipFill>
          <a:blip r:embed="rId2" cstate="print"/>
          <a:stretch>
            <a:fillRect/>
          </a:stretch>
        </p:blipFill>
        <p:spPr>
          <a:xfrm>
            <a:off x="0" y="1445415"/>
            <a:ext cx="4267200" cy="2059785"/>
          </a:xfrm>
        </p:spPr>
      </p:pic>
      <p:graphicFrame>
        <p:nvGraphicFramePr>
          <p:cNvPr id="8" name="Content Placeholder 5"/>
          <p:cNvGraphicFramePr>
            <a:graphicFrameLocks/>
          </p:cNvGraphicFramePr>
          <p:nvPr/>
        </p:nvGraphicFramePr>
        <p:xfrm>
          <a:off x="4191000" y="1554480"/>
          <a:ext cx="3352800" cy="1188720"/>
        </p:xfrm>
        <a:graphic>
          <a:graphicData uri="http://schemas.openxmlformats.org/drawingml/2006/table">
            <a:tbl>
              <a:tblPr firstRow="1" bandRow="1">
                <a:tableStyleId>{5C22544A-7EE6-4342-B048-85BDC9FD1C3A}</a:tableStyleId>
              </a:tblPr>
              <a:tblGrid>
                <a:gridCol w="1117600"/>
                <a:gridCol w="1117600"/>
                <a:gridCol w="1117600"/>
              </a:tblGrid>
              <a:tr h="385462">
                <a:tc gridSpan="2">
                  <a:txBody>
                    <a:bodyPr/>
                    <a:lstStyle/>
                    <a:p>
                      <a:pPr algn="ctr"/>
                      <a:r>
                        <a:rPr lang="en-US" sz="1200" dirty="0" smtClean="0"/>
                        <a:t>Average noise</a:t>
                      </a:r>
                      <a:r>
                        <a:rPr lang="en-US" sz="1200" baseline="0" dirty="0" smtClean="0"/>
                        <a:t> rate/ RPC strip</a:t>
                      </a:r>
                    </a:p>
                    <a:p>
                      <a:pPr algn="ctr"/>
                      <a:r>
                        <a:rPr lang="en-US" sz="1200" baseline="0" dirty="0" smtClean="0"/>
                        <a:t>(200 cm x 3 cm)</a:t>
                      </a:r>
                      <a:endParaRPr lang="en-US" sz="1200" dirty="0"/>
                    </a:p>
                  </a:txBody>
                  <a:tcPr anchor="ctr"/>
                </a:tc>
                <a:tc hMerge="1">
                  <a:txBody>
                    <a:bodyPr/>
                    <a:lstStyle/>
                    <a:p>
                      <a:endParaRPr lang="en-US" dirty="0"/>
                    </a:p>
                  </a:txBody>
                  <a:tcPr/>
                </a:tc>
                <a:tc>
                  <a:txBody>
                    <a:bodyPr/>
                    <a:lstStyle/>
                    <a:p>
                      <a:pPr algn="ctr"/>
                      <a:r>
                        <a:rPr lang="en-US" sz="1200" dirty="0" smtClean="0"/>
                        <a:t>Coincidence Window (ns)</a:t>
                      </a:r>
                      <a:endParaRPr lang="en-US" sz="1200" dirty="0"/>
                    </a:p>
                  </a:txBody>
                  <a:tcPr anchor="ctr"/>
                </a:tc>
              </a:tr>
              <a:tr h="385462">
                <a:tc>
                  <a:txBody>
                    <a:bodyPr/>
                    <a:lstStyle/>
                    <a:p>
                      <a:pPr algn="ctr"/>
                      <a:r>
                        <a:rPr lang="en-US" sz="1200" b="1" dirty="0" smtClean="0"/>
                        <a:t>Surface</a:t>
                      </a:r>
                    </a:p>
                    <a:p>
                      <a:pPr algn="ctr"/>
                      <a:r>
                        <a:rPr lang="en-US" sz="1200" b="1" dirty="0" smtClean="0"/>
                        <a:t>Rate (Hz)</a:t>
                      </a:r>
                      <a:endParaRPr lang="en-US" sz="1200" b="1" dirty="0"/>
                    </a:p>
                  </a:txBody>
                  <a:tcPr anchor="ctr"/>
                </a:tc>
                <a:tc>
                  <a:txBody>
                    <a:bodyPr/>
                    <a:lstStyle/>
                    <a:p>
                      <a:pPr algn="ctr"/>
                      <a:r>
                        <a:rPr lang="en-US" sz="1200" b="1" dirty="0" smtClean="0"/>
                        <a:t>Underground</a:t>
                      </a:r>
                      <a:r>
                        <a:rPr lang="en-US" sz="1200" b="1" baseline="0" dirty="0" smtClean="0"/>
                        <a:t> Rate (Hz)</a:t>
                      </a:r>
                      <a:endParaRPr lang="en-US" sz="1200" b="1" dirty="0"/>
                    </a:p>
                  </a:txBody>
                  <a:tcPr anchor="ctr"/>
                </a:tc>
                <a:tc>
                  <a:txBody>
                    <a:bodyPr/>
                    <a:lstStyle/>
                    <a:p>
                      <a:pPr algn="ctr"/>
                      <a:endParaRPr lang="en-US" sz="1200" dirty="0"/>
                    </a:p>
                  </a:txBody>
                  <a:tcPr anchor="ctr"/>
                </a:tc>
              </a:tr>
              <a:tr h="241744">
                <a:tc>
                  <a:txBody>
                    <a:bodyPr/>
                    <a:lstStyle/>
                    <a:p>
                      <a:pPr algn="ctr"/>
                      <a:r>
                        <a:rPr lang="en-US" sz="1200" dirty="0" smtClean="0"/>
                        <a:t>200</a:t>
                      </a:r>
                      <a:endParaRPr lang="en-US" sz="1200" dirty="0"/>
                    </a:p>
                  </a:txBody>
                  <a:tcPr anchor="ctr"/>
                </a:tc>
                <a:tc>
                  <a:txBody>
                    <a:bodyPr/>
                    <a:lstStyle/>
                    <a:p>
                      <a:pPr algn="ctr"/>
                      <a:r>
                        <a:rPr lang="en-US" sz="1200" dirty="0" smtClean="0"/>
                        <a:t>10*</a:t>
                      </a:r>
                      <a:endParaRPr lang="en-US" sz="1200" dirty="0"/>
                    </a:p>
                  </a:txBody>
                  <a:tcPr anchor="ctr"/>
                </a:tc>
                <a:tc>
                  <a:txBody>
                    <a:bodyPr/>
                    <a:lstStyle/>
                    <a:p>
                      <a:pPr algn="ctr"/>
                      <a:r>
                        <a:rPr lang="en-US" sz="1200" dirty="0" smtClean="0"/>
                        <a:t>100</a:t>
                      </a:r>
                      <a:endParaRPr lang="en-US" sz="1200" dirty="0"/>
                    </a:p>
                  </a:txBody>
                  <a:tcPr anchor="ctr"/>
                </a:tc>
              </a:tr>
            </a:tbl>
          </a:graphicData>
        </a:graphic>
      </p:graphicFrame>
      <p:pic>
        <p:nvPicPr>
          <p:cNvPr id="9" name="Picture 8" descr="trigger_criteria1.PNG"/>
          <p:cNvPicPr>
            <a:picLocks noChangeAspect="1"/>
          </p:cNvPicPr>
          <p:nvPr/>
        </p:nvPicPr>
        <p:blipFill>
          <a:blip r:embed="rId3" cstate="print"/>
          <a:stretch>
            <a:fillRect/>
          </a:stretch>
        </p:blipFill>
        <p:spPr>
          <a:xfrm>
            <a:off x="7543800" y="1497828"/>
            <a:ext cx="1518896" cy="1397772"/>
          </a:xfrm>
          <a:prstGeom prst="rect">
            <a:avLst/>
          </a:prstGeom>
        </p:spPr>
      </p:pic>
      <p:graphicFrame>
        <p:nvGraphicFramePr>
          <p:cNvPr id="10" name="Table 9"/>
          <p:cNvGraphicFramePr>
            <a:graphicFrameLocks noGrp="1"/>
          </p:cNvGraphicFramePr>
          <p:nvPr/>
        </p:nvGraphicFramePr>
        <p:xfrm>
          <a:off x="381000" y="3581400"/>
          <a:ext cx="8229600" cy="3086100"/>
        </p:xfrm>
        <a:graphic>
          <a:graphicData uri="http://schemas.openxmlformats.org/drawingml/2006/table">
            <a:tbl>
              <a:tblPr firstRow="1" bandRow="1">
                <a:tableStyleId>{5C22544A-7EE6-4342-B048-85BDC9FD1C3A}</a:tableStyleId>
              </a:tblPr>
              <a:tblGrid>
                <a:gridCol w="830510"/>
                <a:gridCol w="504018"/>
                <a:gridCol w="1432947"/>
                <a:gridCol w="1019596"/>
                <a:gridCol w="946770"/>
                <a:gridCol w="1238081"/>
                <a:gridCol w="1019596"/>
                <a:gridCol w="1238082"/>
              </a:tblGrid>
              <a:tr h="339344">
                <a:tc>
                  <a:txBody>
                    <a:bodyPr/>
                    <a:lstStyle/>
                    <a:p>
                      <a:pPr algn="ctr"/>
                      <a:r>
                        <a:rPr lang="en-US" sz="1050" b="1" dirty="0" smtClean="0"/>
                        <a:t>H</a:t>
                      </a:r>
                      <a:r>
                        <a:rPr lang="en-US" sz="1050" b="1" baseline="-25000" dirty="0" smtClean="0"/>
                        <a:t>S</a:t>
                      </a:r>
                      <a:endParaRPr lang="en-US" sz="1050" b="1" baseline="-25000" dirty="0"/>
                    </a:p>
                  </a:txBody>
                  <a:tcPr anchor="ctr"/>
                </a:tc>
                <a:tc>
                  <a:txBody>
                    <a:bodyPr/>
                    <a:lstStyle/>
                    <a:p>
                      <a:pPr algn="ctr"/>
                      <a:r>
                        <a:rPr lang="en-US" sz="1050" b="1" dirty="0" smtClean="0"/>
                        <a:t>V</a:t>
                      </a:r>
                      <a:r>
                        <a:rPr lang="en-US" sz="1050" b="1" baseline="-25000" dirty="0" smtClean="0"/>
                        <a:t>S</a:t>
                      </a:r>
                      <a:endParaRPr lang="en-US" sz="1050" b="1" baseline="-25000" dirty="0"/>
                    </a:p>
                  </a:txBody>
                  <a:tcPr anchor="ctr"/>
                </a:tc>
                <a:tc>
                  <a:txBody>
                    <a:bodyPr/>
                    <a:lstStyle/>
                    <a:p>
                      <a:pPr algn="ctr"/>
                      <a:r>
                        <a:rPr lang="en-US" sz="1050" b="1" dirty="0" smtClean="0"/>
                        <a:t>Segment Dimension</a:t>
                      </a:r>
                      <a:endParaRPr lang="en-US" sz="1050" b="1" dirty="0"/>
                    </a:p>
                  </a:txBody>
                  <a:tcPr anchor="ctr"/>
                </a:tc>
                <a:tc>
                  <a:txBody>
                    <a:bodyPr/>
                    <a:lstStyle/>
                    <a:p>
                      <a:pPr algn="ctr"/>
                      <a:r>
                        <a:rPr lang="en-US" sz="1050" b="1" dirty="0" smtClean="0"/>
                        <a:t>Total Segments</a:t>
                      </a:r>
                      <a:endParaRPr lang="en-US" sz="1050" b="1" dirty="0"/>
                    </a:p>
                  </a:txBody>
                  <a:tcPr anchor="ctr"/>
                </a:tc>
                <a:tc gridSpan="2">
                  <a:txBody>
                    <a:bodyPr/>
                    <a:lstStyle/>
                    <a:p>
                      <a:pPr algn="ctr"/>
                      <a:r>
                        <a:rPr lang="en-US" sz="1050" b="1" dirty="0" smtClean="0"/>
                        <a:t>Trigger Criteria Set 1</a:t>
                      </a:r>
                      <a:endParaRPr lang="en-US" sz="1050" b="1" dirty="0"/>
                    </a:p>
                  </a:txBody>
                  <a:tcPr anchor="ctr"/>
                </a:tc>
                <a:tc hMerge="1">
                  <a:txBody>
                    <a:bodyPr/>
                    <a:lstStyle/>
                    <a:p>
                      <a:endParaRPr lang="en-US" dirty="0"/>
                    </a:p>
                  </a:txBody>
                  <a:tcPr/>
                </a:tc>
                <a:tc gridSpan="2">
                  <a:txBody>
                    <a:bodyPr/>
                    <a:lstStyle/>
                    <a:p>
                      <a:pPr algn="ctr"/>
                      <a:r>
                        <a:rPr lang="en-US" sz="1050" b="1" dirty="0" smtClean="0"/>
                        <a:t>Trigger Criteria Set 2</a:t>
                      </a:r>
                      <a:endParaRPr lang="en-US" sz="1050" b="1" dirty="0"/>
                    </a:p>
                  </a:txBody>
                  <a:tcPr anchor="ctr"/>
                </a:tc>
                <a:tc hMerge="1">
                  <a:txBody>
                    <a:bodyPr/>
                    <a:lstStyle/>
                    <a:p>
                      <a:endParaRPr lang="en-US" dirty="0"/>
                    </a:p>
                  </a:txBody>
                  <a:tcPr/>
                </a:tc>
              </a:tr>
              <a:tr h="339344">
                <a:tc>
                  <a:txBody>
                    <a:bodyPr/>
                    <a:lstStyle/>
                    <a:p>
                      <a:pPr algn="ctr"/>
                      <a:endParaRPr lang="en-US" sz="1050" dirty="0"/>
                    </a:p>
                  </a:txBody>
                  <a:tcPr anchor="ctr"/>
                </a:tc>
                <a:tc>
                  <a:txBody>
                    <a:bodyPr/>
                    <a:lstStyle/>
                    <a:p>
                      <a:pPr algn="ctr"/>
                      <a:endParaRPr lang="en-US" sz="1050" dirty="0"/>
                    </a:p>
                  </a:txBody>
                  <a:tcPr anchor="ctr"/>
                </a:tc>
                <a:tc>
                  <a:txBody>
                    <a:bodyPr/>
                    <a:lstStyle/>
                    <a:p>
                      <a:pPr algn="ctr"/>
                      <a:endParaRPr lang="en-US" sz="1050" dirty="0"/>
                    </a:p>
                  </a:txBody>
                  <a:tcPr anchor="ctr"/>
                </a:tc>
                <a:tc>
                  <a:txBody>
                    <a:bodyPr/>
                    <a:lstStyle/>
                    <a:p>
                      <a:pPr algn="ctr"/>
                      <a:endParaRPr lang="en-US" sz="1050"/>
                    </a:p>
                  </a:txBody>
                  <a:tcPr anchor="ctr"/>
                </a:tc>
                <a:tc>
                  <a:txBody>
                    <a:bodyPr/>
                    <a:lstStyle/>
                    <a:p>
                      <a:pPr algn="ctr"/>
                      <a:r>
                        <a:rPr lang="en-US" sz="1050" b="1" dirty="0" smtClean="0"/>
                        <a:t>Surface Rate (Hz)</a:t>
                      </a:r>
                      <a:endParaRPr lang="en-US" sz="1050" b="1" dirty="0"/>
                    </a:p>
                  </a:txBody>
                  <a:tcPr anchor="ctr"/>
                </a:tc>
                <a:tc>
                  <a:txBody>
                    <a:bodyPr/>
                    <a:lstStyle/>
                    <a:p>
                      <a:pPr algn="ctr"/>
                      <a:r>
                        <a:rPr lang="en-US" sz="1050" b="1" dirty="0" smtClean="0"/>
                        <a:t>Underground Rate (Hz)</a:t>
                      </a:r>
                      <a:endParaRPr lang="en-US" sz="105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smtClean="0"/>
                        <a:t>Surface Rate (Hz)</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smtClean="0"/>
                        <a:t>Underground Rate (Hz)</a:t>
                      </a:r>
                    </a:p>
                  </a:txBody>
                  <a:tcPr anchor="ctr"/>
                </a:tc>
              </a:tr>
              <a:tr h="207377">
                <a:tc rowSpan="3">
                  <a:txBody>
                    <a:bodyPr/>
                    <a:lstStyle/>
                    <a:p>
                      <a:pPr algn="ctr"/>
                      <a:r>
                        <a:rPr lang="en-US" sz="1050" dirty="0" smtClean="0"/>
                        <a:t>4 (2x2)</a:t>
                      </a:r>
                      <a:endParaRPr lang="en-US" sz="1050" dirty="0"/>
                    </a:p>
                  </a:txBody>
                  <a:tcPr anchor="ctr"/>
                </a:tc>
                <a:tc>
                  <a:txBody>
                    <a:bodyPr/>
                    <a:lstStyle/>
                    <a:p>
                      <a:pPr algn="ctr"/>
                      <a:r>
                        <a:rPr lang="en-US" sz="1050" dirty="0" smtClean="0"/>
                        <a:t>10</a:t>
                      </a:r>
                      <a:endParaRPr lang="en-US" sz="1050" dirty="0"/>
                    </a:p>
                  </a:txBody>
                  <a:tcPr anchor="ctr"/>
                </a:tc>
                <a:tc>
                  <a:txBody>
                    <a:bodyPr/>
                    <a:lstStyle/>
                    <a:p>
                      <a:pPr algn="ctr"/>
                      <a:r>
                        <a:rPr lang="en-US" sz="1050" dirty="0" smtClean="0"/>
                        <a:t>4 m x 4 m x 1 m</a:t>
                      </a:r>
                      <a:endParaRPr lang="en-US" sz="1050" dirty="0"/>
                    </a:p>
                  </a:txBody>
                  <a:tcPr anchor="ctr"/>
                </a:tc>
                <a:tc>
                  <a:txBody>
                    <a:bodyPr/>
                    <a:lstStyle/>
                    <a:p>
                      <a:pPr algn="ctr"/>
                      <a:r>
                        <a:rPr lang="en-US" sz="1050" dirty="0" smtClean="0"/>
                        <a:t>735</a:t>
                      </a:r>
                      <a:endParaRPr lang="en-US" sz="1050" dirty="0"/>
                    </a:p>
                  </a:txBody>
                  <a:tcPr anchor="ctr"/>
                </a:tc>
                <a:tc>
                  <a:txBody>
                    <a:bodyPr/>
                    <a:lstStyle/>
                    <a:p>
                      <a:pPr algn="ctr"/>
                      <a:r>
                        <a:rPr lang="en-US" sz="1050" dirty="0" smtClean="0"/>
                        <a:t>87</a:t>
                      </a:r>
                      <a:endParaRPr lang="en-US" sz="1050" dirty="0"/>
                    </a:p>
                  </a:txBody>
                  <a:tcPr anchor="ctr"/>
                </a:tc>
                <a:tc>
                  <a:txBody>
                    <a:bodyPr/>
                    <a:lstStyle/>
                    <a:p>
                      <a:pPr algn="ctr"/>
                      <a:r>
                        <a:rPr lang="en-US" sz="1050" dirty="0" smtClean="0"/>
                        <a:t>2.7 x 10</a:t>
                      </a:r>
                      <a:r>
                        <a:rPr lang="en-US" sz="1050" baseline="30000" dirty="0" smtClean="0"/>
                        <a:t>-5</a:t>
                      </a:r>
                      <a:endParaRPr lang="en-US" sz="1050" baseline="30000" dirty="0"/>
                    </a:p>
                  </a:txBody>
                  <a:tcPr anchor="ctr"/>
                </a:tc>
                <a:tc>
                  <a:txBody>
                    <a:bodyPr/>
                    <a:lstStyle/>
                    <a:p>
                      <a:pPr algn="ctr"/>
                      <a:r>
                        <a:rPr lang="en-US" sz="1050" dirty="0" smtClean="0"/>
                        <a:t>1.4 x 10</a:t>
                      </a:r>
                      <a:r>
                        <a:rPr lang="en-US" sz="1050" baseline="30000" dirty="0" smtClean="0"/>
                        <a:t>4</a:t>
                      </a:r>
                      <a:endParaRPr lang="en-US" sz="1050" baseline="30000" dirty="0"/>
                    </a:p>
                  </a:txBody>
                  <a:tcPr anchor="ctr"/>
                </a:tc>
                <a:tc>
                  <a:txBody>
                    <a:bodyPr/>
                    <a:lstStyle/>
                    <a:p>
                      <a:pPr algn="ctr"/>
                      <a:r>
                        <a:rPr lang="en-US" sz="1050" dirty="0" smtClean="0"/>
                        <a:t>8.5 x 10</a:t>
                      </a:r>
                      <a:r>
                        <a:rPr lang="en-US" sz="1050" baseline="30000" dirty="0" smtClean="0"/>
                        <a:t>-2</a:t>
                      </a:r>
                      <a:endParaRPr lang="en-US" sz="1050" baseline="30000" dirty="0"/>
                    </a:p>
                  </a:txBody>
                  <a:tcPr anchor="ctr"/>
                </a:tc>
              </a:tr>
              <a:tr h="207377">
                <a:tc vMerge="1">
                  <a:txBody>
                    <a:bodyPr/>
                    <a:lstStyle/>
                    <a:p>
                      <a:pPr algn="ctr"/>
                      <a:endParaRPr lang="en-US" sz="1200" dirty="0"/>
                    </a:p>
                  </a:txBody>
                  <a:tcPr anchor="ctr"/>
                </a:tc>
                <a:tc>
                  <a:txBody>
                    <a:bodyPr/>
                    <a:lstStyle/>
                    <a:p>
                      <a:pPr algn="ctr"/>
                      <a:r>
                        <a:rPr lang="en-US" sz="1050" dirty="0" smtClean="0"/>
                        <a:t>20</a:t>
                      </a:r>
                      <a:endParaRPr lang="en-US" sz="1050" dirty="0"/>
                    </a:p>
                  </a:txBody>
                  <a:tcPr anchor="ctr"/>
                </a:tc>
                <a:tc>
                  <a:txBody>
                    <a:bodyPr/>
                    <a:lstStyle/>
                    <a:p>
                      <a:pPr algn="ctr"/>
                      <a:r>
                        <a:rPr lang="en-US" sz="1050" dirty="0" smtClean="0"/>
                        <a:t>4 m x 4 m x 2 m</a:t>
                      </a:r>
                      <a:endParaRPr lang="en-US" sz="1050" dirty="0"/>
                    </a:p>
                  </a:txBody>
                  <a:tcPr anchor="ctr"/>
                </a:tc>
                <a:tc>
                  <a:txBody>
                    <a:bodyPr/>
                    <a:lstStyle/>
                    <a:p>
                      <a:pPr algn="ctr"/>
                      <a:r>
                        <a:rPr lang="en-US" sz="1050" dirty="0" smtClean="0"/>
                        <a:t>392</a:t>
                      </a:r>
                      <a:endParaRPr lang="en-US" sz="1050" dirty="0"/>
                    </a:p>
                  </a:txBody>
                  <a:tcPr anchor="ctr"/>
                </a:tc>
                <a:tc>
                  <a:txBody>
                    <a:bodyPr/>
                    <a:lstStyle/>
                    <a:p>
                      <a:pPr algn="ctr"/>
                      <a:r>
                        <a:rPr lang="en-US" sz="1050" dirty="0" smtClean="0"/>
                        <a:t>87</a:t>
                      </a:r>
                      <a:endParaRPr lang="en-US" sz="105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2.7 x 10</a:t>
                      </a:r>
                      <a:r>
                        <a:rPr lang="en-US" sz="1050" baseline="30000" dirty="0" smtClean="0"/>
                        <a:t>-5</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1.4 x 10</a:t>
                      </a:r>
                      <a:r>
                        <a:rPr lang="en-US" sz="1050" baseline="30000" dirty="0" smtClean="0"/>
                        <a:t>4</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8.5 x 10</a:t>
                      </a:r>
                      <a:r>
                        <a:rPr lang="en-US" sz="1050" baseline="30000" dirty="0" smtClean="0"/>
                        <a:t>-2</a:t>
                      </a:r>
                    </a:p>
                  </a:txBody>
                  <a:tcPr anchor="ctr"/>
                </a:tc>
              </a:tr>
              <a:tr h="207377">
                <a:tc vMerge="1">
                  <a:txBody>
                    <a:bodyPr/>
                    <a:lstStyle/>
                    <a:p>
                      <a:pPr algn="ctr"/>
                      <a:endParaRPr lang="en-US" sz="1200" dirty="0"/>
                    </a:p>
                  </a:txBody>
                  <a:tcPr anchor="ctr"/>
                </a:tc>
                <a:tc>
                  <a:txBody>
                    <a:bodyPr/>
                    <a:lstStyle/>
                    <a:p>
                      <a:pPr algn="ctr"/>
                      <a:r>
                        <a:rPr lang="en-US" sz="1050" dirty="0" smtClean="0"/>
                        <a:t>40</a:t>
                      </a:r>
                      <a:endParaRPr lang="en-US" sz="1050" dirty="0"/>
                    </a:p>
                  </a:txBody>
                  <a:tcPr anchor="ctr"/>
                </a:tc>
                <a:tc>
                  <a:txBody>
                    <a:bodyPr/>
                    <a:lstStyle/>
                    <a:p>
                      <a:pPr algn="ctr"/>
                      <a:r>
                        <a:rPr lang="en-US" sz="1050" dirty="0" smtClean="0"/>
                        <a:t>4 m x 4 m x 4 m</a:t>
                      </a:r>
                      <a:endParaRPr lang="en-US" sz="1050" dirty="0"/>
                    </a:p>
                  </a:txBody>
                  <a:tcPr anchor="ctr"/>
                </a:tc>
                <a:tc>
                  <a:txBody>
                    <a:bodyPr/>
                    <a:lstStyle/>
                    <a:p>
                      <a:pPr algn="ctr"/>
                      <a:r>
                        <a:rPr lang="en-US" sz="1050" dirty="0" smtClean="0"/>
                        <a:t>196</a:t>
                      </a:r>
                      <a:endParaRPr lang="en-US" sz="1050" dirty="0"/>
                    </a:p>
                  </a:txBody>
                  <a:tcPr anchor="ctr"/>
                </a:tc>
                <a:tc>
                  <a:txBody>
                    <a:bodyPr/>
                    <a:lstStyle/>
                    <a:p>
                      <a:pPr algn="ctr"/>
                      <a:r>
                        <a:rPr lang="en-US" sz="1050" dirty="0" smtClean="0"/>
                        <a:t>87</a:t>
                      </a:r>
                      <a:endParaRPr lang="en-US" sz="105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2.7 x 10</a:t>
                      </a:r>
                      <a:r>
                        <a:rPr lang="en-US" sz="1050" baseline="30000" dirty="0" smtClean="0"/>
                        <a:t>-5</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1.4 x 10</a:t>
                      </a:r>
                      <a:r>
                        <a:rPr lang="en-US" sz="1050" baseline="30000" dirty="0" smtClean="0"/>
                        <a:t>4</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8.5 x 10</a:t>
                      </a:r>
                      <a:r>
                        <a:rPr lang="en-US" sz="1050" baseline="30000" dirty="0" smtClean="0"/>
                        <a:t>-2</a:t>
                      </a:r>
                    </a:p>
                  </a:txBody>
                  <a:tcPr anchor="ctr"/>
                </a:tc>
              </a:tr>
              <a:tr h="207377">
                <a:tc rowSpan="3">
                  <a:txBody>
                    <a:bodyPr/>
                    <a:lstStyle/>
                    <a:p>
                      <a:pPr algn="ctr"/>
                      <a:r>
                        <a:rPr lang="en-US" sz="1050" dirty="0" smtClean="0"/>
                        <a:t>9 (3x3)</a:t>
                      </a:r>
                      <a:endParaRPr lang="en-US" sz="1050" dirty="0"/>
                    </a:p>
                  </a:txBody>
                  <a:tcPr anchor="ctr"/>
                </a:tc>
                <a:tc>
                  <a:txBody>
                    <a:bodyPr/>
                    <a:lstStyle/>
                    <a:p>
                      <a:pPr algn="ctr"/>
                      <a:r>
                        <a:rPr lang="en-US" sz="1050" dirty="0" smtClean="0"/>
                        <a:t>30</a:t>
                      </a:r>
                      <a:endParaRPr lang="en-US" sz="1050" dirty="0"/>
                    </a:p>
                  </a:txBody>
                  <a:tcPr anchor="ctr"/>
                </a:tc>
                <a:tc>
                  <a:txBody>
                    <a:bodyPr/>
                    <a:lstStyle/>
                    <a:p>
                      <a:pPr algn="ctr"/>
                      <a:r>
                        <a:rPr lang="en-US" sz="1050" dirty="0" smtClean="0"/>
                        <a:t>6 m x 6 m x 3 m</a:t>
                      </a:r>
                      <a:endParaRPr lang="en-US" sz="1050" dirty="0"/>
                    </a:p>
                  </a:txBody>
                  <a:tcPr anchor="ctr"/>
                </a:tc>
                <a:tc>
                  <a:txBody>
                    <a:bodyPr/>
                    <a:lstStyle/>
                    <a:p>
                      <a:pPr algn="ctr"/>
                      <a:r>
                        <a:rPr lang="en-US" sz="1050" dirty="0" smtClean="0"/>
                        <a:t>180</a:t>
                      </a:r>
                      <a:endParaRPr lang="en-US" sz="1050" dirty="0"/>
                    </a:p>
                  </a:txBody>
                  <a:tcPr anchor="ctr"/>
                </a:tc>
                <a:tc>
                  <a:txBody>
                    <a:bodyPr/>
                    <a:lstStyle/>
                    <a:p>
                      <a:pPr algn="ctr"/>
                      <a:r>
                        <a:rPr lang="en-US" sz="1050" dirty="0" smtClean="0"/>
                        <a:t>3.7 x 10</a:t>
                      </a:r>
                      <a:r>
                        <a:rPr lang="en-US" sz="1050" baseline="30000" dirty="0" smtClean="0"/>
                        <a:t>3</a:t>
                      </a:r>
                      <a:endParaRPr lang="en-US" sz="1050" baseline="30000" dirty="0"/>
                    </a:p>
                  </a:txBody>
                  <a:tcPr anchor="ctr"/>
                </a:tc>
                <a:tc>
                  <a:txBody>
                    <a:bodyPr/>
                    <a:lstStyle/>
                    <a:p>
                      <a:pPr algn="ctr"/>
                      <a:r>
                        <a:rPr lang="en-US" sz="1050" dirty="0" smtClean="0"/>
                        <a:t>1.1 x 10</a:t>
                      </a:r>
                      <a:r>
                        <a:rPr lang="en-US" sz="1050" baseline="30000" dirty="0" smtClean="0"/>
                        <a:t>-3</a:t>
                      </a:r>
                      <a:endParaRPr lang="en-US" sz="1050" baseline="30000" dirty="0"/>
                    </a:p>
                  </a:txBody>
                  <a:tcPr anchor="ctr"/>
                </a:tc>
                <a:tc>
                  <a:txBody>
                    <a:bodyPr/>
                    <a:lstStyle/>
                    <a:p>
                      <a:pPr algn="ctr"/>
                      <a:r>
                        <a:rPr lang="en-US" sz="1050" dirty="0" smtClean="0"/>
                        <a:t>2.6 x 10</a:t>
                      </a:r>
                      <a:r>
                        <a:rPr lang="en-US" sz="1050" baseline="30000" dirty="0" smtClean="0"/>
                        <a:t>5</a:t>
                      </a:r>
                      <a:endParaRPr lang="en-US" sz="1050" baseline="30000" dirty="0"/>
                    </a:p>
                  </a:txBody>
                  <a:tcPr anchor="ctr"/>
                </a:tc>
                <a:tc>
                  <a:txBody>
                    <a:bodyPr/>
                    <a:lstStyle/>
                    <a:p>
                      <a:pPr algn="ctr"/>
                      <a:r>
                        <a:rPr lang="en-US" sz="1050" dirty="0" smtClean="0"/>
                        <a:t>1.6</a:t>
                      </a:r>
                      <a:endParaRPr lang="en-US" sz="1050" dirty="0"/>
                    </a:p>
                  </a:txBody>
                  <a:tcPr anchor="ctr"/>
                </a:tc>
              </a:tr>
              <a:tr h="207377">
                <a:tc vMerge="1">
                  <a:txBody>
                    <a:bodyPr/>
                    <a:lstStyle/>
                    <a:p>
                      <a:pPr algn="ctr"/>
                      <a:endParaRPr lang="en-US" sz="1200" dirty="0"/>
                    </a:p>
                  </a:txBody>
                  <a:tcPr anchor="ctr"/>
                </a:tc>
                <a:tc>
                  <a:txBody>
                    <a:bodyPr/>
                    <a:lstStyle/>
                    <a:p>
                      <a:pPr algn="ctr"/>
                      <a:r>
                        <a:rPr lang="en-US" sz="1050" dirty="0" smtClean="0"/>
                        <a:t>40</a:t>
                      </a:r>
                      <a:endParaRPr lang="en-US" sz="1050" dirty="0"/>
                    </a:p>
                  </a:txBody>
                  <a:tcPr anchor="ctr"/>
                </a:tc>
                <a:tc>
                  <a:txBody>
                    <a:bodyPr/>
                    <a:lstStyle/>
                    <a:p>
                      <a:pPr algn="ctr"/>
                      <a:r>
                        <a:rPr lang="en-US" sz="1050" dirty="0" smtClean="0"/>
                        <a:t>6 m x 6 m x 4 m</a:t>
                      </a:r>
                      <a:endParaRPr lang="en-US" sz="1050" dirty="0"/>
                    </a:p>
                  </a:txBody>
                  <a:tcPr anchor="ctr"/>
                </a:tc>
                <a:tc>
                  <a:txBody>
                    <a:bodyPr/>
                    <a:lstStyle/>
                    <a:p>
                      <a:pPr algn="ctr"/>
                      <a:r>
                        <a:rPr lang="en-US" sz="1050" dirty="0" smtClean="0"/>
                        <a:t>144</a:t>
                      </a:r>
                      <a:endParaRPr lang="en-US" sz="105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3.7 x 10</a:t>
                      </a:r>
                      <a:r>
                        <a:rPr lang="en-US" sz="1050" baseline="30000" dirty="0" smtClean="0"/>
                        <a:t>3</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1.1 x 10</a:t>
                      </a:r>
                      <a:r>
                        <a:rPr lang="en-US" sz="1050" baseline="30000" dirty="0" smtClean="0"/>
                        <a:t>-3</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2.6 x 10</a:t>
                      </a:r>
                      <a:r>
                        <a:rPr lang="en-US" sz="1050" baseline="30000" dirty="0" smtClean="0"/>
                        <a:t>5</a:t>
                      </a:r>
                    </a:p>
                  </a:txBody>
                  <a:tcPr anchor="ctr"/>
                </a:tc>
                <a:tc>
                  <a:txBody>
                    <a:bodyPr/>
                    <a:lstStyle/>
                    <a:p>
                      <a:pPr algn="ctr"/>
                      <a:r>
                        <a:rPr lang="en-US" sz="1050" dirty="0" smtClean="0"/>
                        <a:t>1.6</a:t>
                      </a:r>
                      <a:endParaRPr lang="en-US" sz="1050" dirty="0"/>
                    </a:p>
                  </a:txBody>
                  <a:tcPr anchor="ctr"/>
                </a:tc>
              </a:tr>
              <a:tr h="207377">
                <a:tc vMerge="1">
                  <a:txBody>
                    <a:bodyPr/>
                    <a:lstStyle/>
                    <a:p>
                      <a:pPr algn="ctr"/>
                      <a:endParaRPr lang="en-US" sz="1200" dirty="0"/>
                    </a:p>
                  </a:txBody>
                  <a:tcPr anchor="ctr"/>
                </a:tc>
                <a:tc>
                  <a:txBody>
                    <a:bodyPr/>
                    <a:lstStyle/>
                    <a:p>
                      <a:pPr algn="ctr"/>
                      <a:r>
                        <a:rPr lang="en-US" sz="1050" dirty="0" smtClean="0"/>
                        <a:t>60</a:t>
                      </a:r>
                      <a:endParaRPr lang="en-US" sz="1050" dirty="0"/>
                    </a:p>
                  </a:txBody>
                  <a:tcPr anchor="ctr"/>
                </a:tc>
                <a:tc>
                  <a:txBody>
                    <a:bodyPr/>
                    <a:lstStyle/>
                    <a:p>
                      <a:pPr algn="ctr"/>
                      <a:r>
                        <a:rPr lang="en-US" sz="1050" dirty="0" smtClean="0"/>
                        <a:t>6 m x 6 m x 6 m</a:t>
                      </a:r>
                      <a:endParaRPr lang="en-US" sz="1050" dirty="0"/>
                    </a:p>
                  </a:txBody>
                  <a:tcPr anchor="ctr"/>
                </a:tc>
                <a:tc>
                  <a:txBody>
                    <a:bodyPr/>
                    <a:lstStyle/>
                    <a:p>
                      <a:pPr algn="ctr"/>
                      <a:r>
                        <a:rPr lang="en-US" sz="1050" dirty="0" smtClean="0"/>
                        <a:t>108</a:t>
                      </a:r>
                      <a:endParaRPr lang="en-US" sz="105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3.7 x 10</a:t>
                      </a:r>
                      <a:r>
                        <a:rPr lang="en-US" sz="1050" baseline="30000" dirty="0" smtClean="0"/>
                        <a:t>3</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1.1 x 10</a:t>
                      </a:r>
                      <a:r>
                        <a:rPr lang="en-US" sz="1050" baseline="30000" dirty="0" smtClean="0"/>
                        <a:t>-3</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2.6 x 10</a:t>
                      </a:r>
                      <a:r>
                        <a:rPr lang="en-US" sz="1050" baseline="30000" dirty="0" smtClean="0"/>
                        <a:t>5</a:t>
                      </a:r>
                    </a:p>
                  </a:txBody>
                  <a:tcPr anchor="ctr"/>
                </a:tc>
                <a:tc>
                  <a:txBody>
                    <a:bodyPr/>
                    <a:lstStyle/>
                    <a:p>
                      <a:pPr algn="ctr"/>
                      <a:r>
                        <a:rPr lang="en-US" sz="1050" dirty="0" smtClean="0"/>
                        <a:t>1.6</a:t>
                      </a:r>
                      <a:endParaRPr lang="en-US" sz="1050" dirty="0"/>
                    </a:p>
                  </a:txBody>
                  <a:tcPr anchor="ctr"/>
                </a:tc>
              </a:tr>
              <a:tr h="207377">
                <a:tc rowSpan="3">
                  <a:txBody>
                    <a:bodyPr/>
                    <a:lstStyle/>
                    <a:p>
                      <a:pPr algn="ctr"/>
                      <a:r>
                        <a:rPr lang="en-US" sz="1050" dirty="0" smtClean="0"/>
                        <a:t>16 (4x4)</a:t>
                      </a:r>
                      <a:endParaRPr lang="en-US" sz="1050" dirty="0"/>
                    </a:p>
                  </a:txBody>
                  <a:tcPr anchor="ctr"/>
                </a:tc>
                <a:tc>
                  <a:txBody>
                    <a:bodyPr/>
                    <a:lstStyle/>
                    <a:p>
                      <a:pPr algn="ctr"/>
                      <a:r>
                        <a:rPr lang="en-US" sz="1050" dirty="0" smtClean="0"/>
                        <a:t>40</a:t>
                      </a:r>
                      <a:endParaRPr lang="en-US" sz="1050" dirty="0"/>
                    </a:p>
                  </a:txBody>
                  <a:tcPr anchor="ctr"/>
                </a:tc>
                <a:tc>
                  <a:txBody>
                    <a:bodyPr/>
                    <a:lstStyle/>
                    <a:p>
                      <a:pPr algn="ctr"/>
                      <a:r>
                        <a:rPr lang="en-US" sz="1050" dirty="0" smtClean="0"/>
                        <a:t>8 m x 8 m x 4 m</a:t>
                      </a:r>
                      <a:endParaRPr lang="en-US" sz="1050" dirty="0"/>
                    </a:p>
                  </a:txBody>
                  <a:tcPr anchor="ctr"/>
                </a:tc>
                <a:tc>
                  <a:txBody>
                    <a:bodyPr/>
                    <a:lstStyle/>
                    <a:p>
                      <a:pPr algn="ctr"/>
                      <a:r>
                        <a:rPr lang="en-US" sz="1050" dirty="0" smtClean="0"/>
                        <a:t>100</a:t>
                      </a:r>
                      <a:endParaRPr lang="en-US" sz="1050" dirty="0"/>
                    </a:p>
                  </a:txBody>
                  <a:tcPr anchor="ctr"/>
                </a:tc>
                <a:tc>
                  <a:txBody>
                    <a:bodyPr/>
                    <a:lstStyle/>
                    <a:p>
                      <a:pPr algn="ctr"/>
                      <a:r>
                        <a:rPr lang="en-US" sz="1050" dirty="0" smtClean="0"/>
                        <a:t>4.5 x 10</a:t>
                      </a:r>
                      <a:r>
                        <a:rPr lang="en-US" sz="1050" baseline="30000" dirty="0" smtClean="0"/>
                        <a:t>4</a:t>
                      </a:r>
                      <a:endParaRPr lang="en-US" sz="1050" baseline="30000" dirty="0"/>
                    </a:p>
                  </a:txBody>
                  <a:tcPr anchor="ctr"/>
                </a:tc>
                <a:tc>
                  <a:txBody>
                    <a:bodyPr/>
                    <a:lstStyle/>
                    <a:p>
                      <a:pPr algn="ctr"/>
                      <a:r>
                        <a:rPr lang="en-US" sz="1050" dirty="0" smtClean="0"/>
                        <a:t>1.4 x 10</a:t>
                      </a:r>
                      <a:r>
                        <a:rPr lang="en-US" sz="1050" baseline="30000" dirty="0" smtClean="0"/>
                        <a:t>-2</a:t>
                      </a:r>
                      <a:endParaRPr lang="en-US" sz="1050" baseline="30000" dirty="0"/>
                    </a:p>
                  </a:txBody>
                  <a:tcPr anchor="ctr"/>
                </a:tc>
                <a:tc>
                  <a:txBody>
                    <a:bodyPr/>
                    <a:lstStyle/>
                    <a:p>
                      <a:pPr algn="ctr"/>
                      <a:r>
                        <a:rPr lang="en-US" sz="1050" dirty="0" smtClean="0"/>
                        <a:t>1.8 x 10</a:t>
                      </a:r>
                      <a:r>
                        <a:rPr lang="en-US" sz="1050" baseline="30000" dirty="0" smtClean="0"/>
                        <a:t>6</a:t>
                      </a:r>
                      <a:endParaRPr lang="en-US" sz="1050" baseline="30000" dirty="0"/>
                    </a:p>
                  </a:txBody>
                  <a:tcPr anchor="ctr"/>
                </a:tc>
                <a:tc>
                  <a:txBody>
                    <a:bodyPr/>
                    <a:lstStyle/>
                    <a:p>
                      <a:pPr algn="ctr"/>
                      <a:r>
                        <a:rPr lang="en-US" sz="1050" dirty="0" smtClean="0"/>
                        <a:t>11.1</a:t>
                      </a:r>
                      <a:endParaRPr lang="en-US" sz="1050" dirty="0"/>
                    </a:p>
                  </a:txBody>
                  <a:tcPr anchor="ctr"/>
                </a:tc>
              </a:tr>
              <a:tr h="207377">
                <a:tc vMerge="1">
                  <a:txBody>
                    <a:bodyPr/>
                    <a:lstStyle/>
                    <a:p>
                      <a:pPr algn="ctr"/>
                      <a:endParaRPr lang="en-US" sz="1200" dirty="0"/>
                    </a:p>
                  </a:txBody>
                  <a:tcPr anchor="ctr"/>
                </a:tc>
                <a:tc>
                  <a:txBody>
                    <a:bodyPr/>
                    <a:lstStyle/>
                    <a:p>
                      <a:pPr algn="ctr"/>
                      <a:r>
                        <a:rPr lang="en-US" sz="1050" dirty="0" smtClean="0"/>
                        <a:t>60</a:t>
                      </a:r>
                      <a:endParaRPr lang="en-US" sz="1050" dirty="0"/>
                    </a:p>
                  </a:txBody>
                  <a:tcPr anchor="ctr"/>
                </a:tc>
                <a:tc>
                  <a:txBody>
                    <a:bodyPr/>
                    <a:lstStyle/>
                    <a:p>
                      <a:pPr algn="ctr"/>
                      <a:r>
                        <a:rPr lang="en-US" sz="1050" dirty="0" smtClean="0"/>
                        <a:t>8 m x 8 m x 6 m</a:t>
                      </a:r>
                      <a:endParaRPr lang="en-US" sz="1050" dirty="0"/>
                    </a:p>
                  </a:txBody>
                  <a:tcPr anchor="ctr"/>
                </a:tc>
                <a:tc>
                  <a:txBody>
                    <a:bodyPr/>
                    <a:lstStyle/>
                    <a:p>
                      <a:pPr algn="ctr"/>
                      <a:r>
                        <a:rPr lang="en-US" sz="1050" dirty="0" smtClean="0"/>
                        <a:t>75</a:t>
                      </a:r>
                      <a:endParaRPr lang="en-US" sz="105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4.5 x 10</a:t>
                      </a:r>
                      <a:r>
                        <a:rPr lang="en-US" sz="1050" baseline="30000" dirty="0" smtClean="0"/>
                        <a:t>4</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1.4 x 10</a:t>
                      </a:r>
                      <a:r>
                        <a:rPr lang="en-US" sz="1050" baseline="30000" dirty="0" smtClean="0"/>
                        <a:t>-2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1.8 x 10</a:t>
                      </a:r>
                      <a:r>
                        <a:rPr lang="en-US" sz="1050" baseline="30000" dirty="0" smtClean="0"/>
                        <a:t>6</a:t>
                      </a:r>
                    </a:p>
                  </a:txBody>
                  <a:tcPr anchor="ctr"/>
                </a:tc>
                <a:tc>
                  <a:txBody>
                    <a:bodyPr/>
                    <a:lstStyle/>
                    <a:p>
                      <a:pPr algn="ctr"/>
                      <a:r>
                        <a:rPr lang="en-US" sz="1050" dirty="0" smtClean="0"/>
                        <a:t>11.1</a:t>
                      </a:r>
                      <a:endParaRPr lang="en-US" sz="1050" dirty="0"/>
                    </a:p>
                  </a:txBody>
                  <a:tcPr anchor="ctr"/>
                </a:tc>
              </a:tr>
              <a:tr h="207377">
                <a:tc vMerge="1">
                  <a:txBody>
                    <a:bodyPr/>
                    <a:lstStyle/>
                    <a:p>
                      <a:pPr algn="ctr"/>
                      <a:endParaRPr lang="en-US" sz="1200" dirty="0"/>
                    </a:p>
                  </a:txBody>
                  <a:tcPr anchor="ctr"/>
                </a:tc>
                <a:tc>
                  <a:txBody>
                    <a:bodyPr/>
                    <a:lstStyle/>
                    <a:p>
                      <a:pPr algn="ctr"/>
                      <a:r>
                        <a:rPr lang="en-US" sz="1050" dirty="0" smtClean="0"/>
                        <a:t>80</a:t>
                      </a:r>
                      <a:endParaRPr lang="en-US" sz="1050" dirty="0"/>
                    </a:p>
                  </a:txBody>
                  <a:tcPr anchor="ctr"/>
                </a:tc>
                <a:tc>
                  <a:txBody>
                    <a:bodyPr/>
                    <a:lstStyle/>
                    <a:p>
                      <a:pPr algn="ctr"/>
                      <a:r>
                        <a:rPr lang="en-US" sz="1050" dirty="0" smtClean="0"/>
                        <a:t>8 m x 8 m x 8 m</a:t>
                      </a:r>
                      <a:endParaRPr lang="en-US" sz="1050" dirty="0"/>
                    </a:p>
                  </a:txBody>
                  <a:tcPr anchor="ctr"/>
                </a:tc>
                <a:tc>
                  <a:txBody>
                    <a:bodyPr/>
                    <a:lstStyle/>
                    <a:p>
                      <a:pPr algn="ctr"/>
                      <a:r>
                        <a:rPr lang="en-US" sz="1050" dirty="0" smtClean="0"/>
                        <a:t>50</a:t>
                      </a:r>
                      <a:endParaRPr lang="en-US" sz="105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4.5 x 10</a:t>
                      </a:r>
                      <a:r>
                        <a:rPr lang="en-US" sz="1050" baseline="30000" dirty="0" smtClean="0"/>
                        <a:t>4</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1.4 x 10</a:t>
                      </a:r>
                      <a:r>
                        <a:rPr lang="en-US" sz="1050" baseline="30000" dirty="0" smtClean="0"/>
                        <a:t>-2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1.8 x 10</a:t>
                      </a:r>
                      <a:r>
                        <a:rPr lang="en-US" sz="1050" baseline="30000" dirty="0" smtClean="0"/>
                        <a:t>6</a:t>
                      </a:r>
                    </a:p>
                  </a:txBody>
                  <a:tcPr anchor="ctr"/>
                </a:tc>
                <a:tc>
                  <a:txBody>
                    <a:bodyPr/>
                    <a:lstStyle/>
                    <a:p>
                      <a:pPr algn="ctr"/>
                      <a:r>
                        <a:rPr lang="en-US" sz="1050" dirty="0" smtClean="0"/>
                        <a:t>11.1</a:t>
                      </a:r>
                      <a:endParaRPr lang="en-US" sz="1050" dirty="0"/>
                    </a:p>
                  </a:txBody>
                  <a:tcPr anchor="ctr"/>
                </a:tc>
              </a:tr>
            </a:tbl>
          </a:graphicData>
        </a:graphic>
      </p:graphicFrame>
      <p:sp>
        <p:nvSpPr>
          <p:cNvPr id="11" name="Rectangle 10"/>
          <p:cNvSpPr/>
          <p:nvPr/>
        </p:nvSpPr>
        <p:spPr>
          <a:xfrm>
            <a:off x="6477000" y="3124200"/>
            <a:ext cx="2397579" cy="369332"/>
          </a:xfrm>
          <a:prstGeom prst="rect">
            <a:avLst/>
          </a:prstGeom>
          <a:solidFill>
            <a:schemeClr val="accent4">
              <a:lumMod val="20000"/>
              <a:lumOff val="80000"/>
            </a:schemeClr>
          </a:solidFill>
        </p:spPr>
        <p:txBody>
          <a:bodyPr wrap="none">
            <a:spAutoFit/>
          </a:bodyPr>
          <a:lstStyle/>
          <a:p>
            <a:r>
              <a:rPr lang="en-SG" dirty="0" smtClean="0">
                <a:solidFill>
                  <a:srgbClr val="00B050"/>
                </a:solidFill>
              </a:rPr>
              <a:t>DASGUPTA, Sudeshna</a:t>
            </a:r>
            <a:endParaRPr lang="en-SG" dirty="0">
              <a:solidFill>
                <a:srgbClr val="00B050"/>
              </a:solidFill>
            </a:endParaRPr>
          </a:p>
        </p:txBody>
      </p:sp>
      <p:sp>
        <p:nvSpPr>
          <p:cNvPr id="12" name="Rectangle 11"/>
          <p:cNvSpPr/>
          <p:nvPr/>
        </p:nvSpPr>
        <p:spPr>
          <a:xfrm>
            <a:off x="4572000" y="3135868"/>
            <a:ext cx="1838965" cy="369332"/>
          </a:xfrm>
          <a:prstGeom prst="rect">
            <a:avLst/>
          </a:prstGeom>
          <a:solidFill>
            <a:srgbClr val="FFC000"/>
          </a:solidFill>
        </p:spPr>
        <p:txBody>
          <a:bodyPr wrap="none">
            <a:spAutoFit/>
          </a:bodyPr>
          <a:lstStyle/>
          <a:p>
            <a:r>
              <a:rPr lang="en-SG" b="1" dirty="0" smtClean="0"/>
              <a:t>Special Mention </a:t>
            </a:r>
            <a:endParaRPr lang="en-SG"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210978"/>
            <a:ext cx="9108000" cy="1200329"/>
          </a:xfrm>
        </p:spPr>
        <p:txBody>
          <a:bodyPr/>
          <a:lstStyle/>
          <a:p>
            <a:r>
              <a:rPr lang="en-SG" sz="3600" dirty="0" smtClean="0"/>
              <a:t>A fast electronics for RPC based precision tracking muon trigger at </a:t>
            </a:r>
            <a:r>
              <a:rPr lang="en-SG" sz="3600" dirty="0" smtClean="0"/>
              <a:t>high luminosity </a:t>
            </a:r>
            <a:r>
              <a:rPr lang="en-SG" sz="3600" dirty="0" smtClean="0"/>
              <a:t>LHC</a:t>
            </a:r>
            <a:endParaRPr lang="en-SG" sz="3600" dirty="0"/>
          </a:p>
        </p:txBody>
      </p:sp>
      <p:sp>
        <p:nvSpPr>
          <p:cNvPr id="4" name="Rectangle 3"/>
          <p:cNvSpPr/>
          <p:nvPr/>
        </p:nvSpPr>
        <p:spPr>
          <a:xfrm>
            <a:off x="6553200" y="6412468"/>
            <a:ext cx="2505814" cy="369332"/>
          </a:xfrm>
          <a:prstGeom prst="rect">
            <a:avLst/>
          </a:prstGeom>
          <a:solidFill>
            <a:schemeClr val="accent3">
              <a:lumMod val="20000"/>
              <a:lumOff val="80000"/>
            </a:schemeClr>
          </a:solidFill>
        </p:spPr>
        <p:txBody>
          <a:bodyPr wrap="none">
            <a:spAutoFit/>
          </a:bodyPr>
          <a:lstStyle/>
          <a:p>
            <a:r>
              <a:rPr lang="en-SG" smtClean="0">
                <a:solidFill>
                  <a:srgbClr val="00B050"/>
                </a:solidFill>
              </a:rPr>
              <a:t>CARDARELLI, Roberto</a:t>
            </a:r>
            <a:endParaRPr lang="en-SG" dirty="0">
              <a:solidFill>
                <a:srgbClr val="00B050"/>
              </a:solidFill>
            </a:endParaRPr>
          </a:p>
        </p:txBody>
      </p:sp>
      <p:pic>
        <p:nvPicPr>
          <p:cNvPr id="5" name="Picture 2"/>
          <p:cNvPicPr>
            <a:picLocks noChangeAspect="1" noChangeArrowheads="1"/>
          </p:cNvPicPr>
          <p:nvPr/>
        </p:nvPicPr>
        <p:blipFill>
          <a:blip r:embed="rId2" cstate="print"/>
          <a:srcRect/>
          <a:stretch>
            <a:fillRect/>
          </a:stretch>
        </p:blipFill>
        <p:spPr bwMode="auto">
          <a:xfrm>
            <a:off x="228600" y="1526079"/>
            <a:ext cx="4572000" cy="2817321"/>
          </a:xfrm>
          <a:prstGeom prst="rect">
            <a:avLst/>
          </a:prstGeom>
          <a:noFill/>
          <a:ln w="9525">
            <a:noFill/>
            <a:miter lim="800000"/>
            <a:headEnd/>
            <a:tailEnd/>
          </a:ln>
          <a:effectLst/>
        </p:spPr>
      </p:pic>
      <p:sp>
        <p:nvSpPr>
          <p:cNvPr id="6" name="Rectangle 5"/>
          <p:cNvSpPr/>
          <p:nvPr/>
        </p:nvSpPr>
        <p:spPr>
          <a:xfrm>
            <a:off x="457200" y="4038600"/>
            <a:ext cx="3089307" cy="369332"/>
          </a:xfrm>
          <a:prstGeom prst="rect">
            <a:avLst/>
          </a:prstGeom>
        </p:spPr>
        <p:txBody>
          <a:bodyPr wrap="none">
            <a:spAutoFit/>
          </a:bodyPr>
          <a:lstStyle/>
          <a:p>
            <a:r>
              <a:rPr lang="en-US" dirty="0" smtClean="0">
                <a:solidFill>
                  <a:schemeClr val="bg1"/>
                </a:solidFill>
              </a:rPr>
              <a:t>1 fC signal with </a:t>
            </a:r>
            <a:r>
              <a:rPr lang="en-US" dirty="0" err="1" smtClean="0">
                <a:solidFill>
                  <a:schemeClr val="bg1"/>
                </a:solidFill>
              </a:rPr>
              <a:t>SiGe</a:t>
            </a:r>
            <a:r>
              <a:rPr lang="en-US" dirty="0" smtClean="0">
                <a:solidFill>
                  <a:schemeClr val="bg1"/>
                </a:solidFill>
              </a:rPr>
              <a:t> </a:t>
            </a:r>
            <a:r>
              <a:rPr lang="en-US" dirty="0" smtClean="0">
                <a:solidFill>
                  <a:schemeClr val="bg1"/>
                </a:solidFill>
              </a:rPr>
              <a:t>amplifier</a:t>
            </a:r>
            <a:endParaRPr lang="en-SG" dirty="0">
              <a:solidFill>
                <a:schemeClr val="bg1"/>
              </a:solidFill>
            </a:endParaRPr>
          </a:p>
        </p:txBody>
      </p:sp>
      <p:sp>
        <p:nvSpPr>
          <p:cNvPr id="7" name="Rectangle 6"/>
          <p:cNvSpPr/>
          <p:nvPr/>
        </p:nvSpPr>
        <p:spPr>
          <a:xfrm>
            <a:off x="5677272" y="1524000"/>
            <a:ext cx="972108" cy="324036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dirty="0" smtClean="0"/>
          </a:p>
          <a:p>
            <a:pPr algn="ctr"/>
            <a:r>
              <a:rPr lang="en-US" sz="1400" dirty="0" smtClean="0"/>
              <a:t>Amp and Maximum</a:t>
            </a:r>
          </a:p>
          <a:p>
            <a:pPr algn="ctr"/>
            <a:r>
              <a:rPr lang="en-US" sz="1400" dirty="0" smtClean="0"/>
              <a:t>Selector</a:t>
            </a:r>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a:p>
        </p:txBody>
      </p:sp>
      <p:pic>
        <p:nvPicPr>
          <p:cNvPr id="8" name="Picture 2" descr="C:\Users\aielli\Desktop\Picture2.png"/>
          <p:cNvPicPr>
            <a:picLocks noChangeAspect="1" noChangeArrowheads="1"/>
          </p:cNvPicPr>
          <p:nvPr/>
        </p:nvPicPr>
        <p:blipFill>
          <a:blip r:embed="rId3" cstate="print"/>
          <a:srcRect/>
          <a:stretch>
            <a:fillRect/>
          </a:stretch>
        </p:blipFill>
        <p:spPr bwMode="auto">
          <a:xfrm>
            <a:off x="5029200" y="2100064"/>
            <a:ext cx="3707904" cy="2639175"/>
          </a:xfrm>
          <a:prstGeom prst="rect">
            <a:avLst/>
          </a:prstGeom>
          <a:noFill/>
        </p:spPr>
      </p:pic>
      <p:sp>
        <p:nvSpPr>
          <p:cNvPr id="9" name="Content Placeholder 2"/>
          <p:cNvSpPr>
            <a:spLocks noGrp="1"/>
          </p:cNvSpPr>
          <p:nvPr>
            <p:ph idx="1"/>
          </p:nvPr>
        </p:nvSpPr>
        <p:spPr>
          <a:xfrm>
            <a:off x="0" y="4953000"/>
            <a:ext cx="9108000" cy="1905000"/>
          </a:xfrm>
        </p:spPr>
        <p:txBody>
          <a:bodyPr>
            <a:normAutofit/>
          </a:bodyPr>
          <a:lstStyle/>
          <a:p>
            <a:r>
              <a:rPr lang="en-US" sz="2000" dirty="0" smtClean="0"/>
              <a:t>N strips are processed at the same time (N can vary reasonably in the range of ~10)</a:t>
            </a:r>
          </a:p>
          <a:p>
            <a:r>
              <a:rPr lang="en-US" sz="2000" dirty="0" smtClean="0"/>
              <a:t>The threshold is chosen to have one or two strips firing (cluster size 1 or 2)</a:t>
            </a:r>
          </a:p>
          <a:p>
            <a:r>
              <a:rPr lang="en-US" sz="2000" dirty="0" smtClean="0"/>
              <a:t>The decoder transforms the simple digital pattern into a number representing the hit coordinate on the chamber </a:t>
            </a:r>
          </a:p>
          <a:p>
            <a:r>
              <a:rPr lang="en-US" sz="2000" dirty="0" smtClean="0"/>
              <a:t>The processing time of</a:t>
            </a:r>
            <a:r>
              <a:rPr lang="en-US" sz="2000" b="1" dirty="0" smtClean="0">
                <a:solidFill>
                  <a:srgbClr val="FF0000"/>
                </a:solidFill>
              </a:rPr>
              <a:t> (7-10 ns) </a:t>
            </a:r>
            <a:r>
              <a:rPr lang="en-US" sz="2000" dirty="0" smtClean="0"/>
              <a:t>is highlighted in figure</a:t>
            </a:r>
          </a:p>
          <a:p>
            <a:endParaRPr lang="en-US" sz="2000" dirty="0" smtClean="0"/>
          </a:p>
        </p:txBody>
      </p:sp>
      <p:sp>
        <p:nvSpPr>
          <p:cNvPr id="10" name="Rectangle 9"/>
          <p:cNvSpPr/>
          <p:nvPr/>
        </p:nvSpPr>
        <p:spPr>
          <a:xfrm>
            <a:off x="6781800" y="1600200"/>
            <a:ext cx="2063385" cy="369332"/>
          </a:xfrm>
          <a:prstGeom prst="rect">
            <a:avLst/>
          </a:prstGeom>
        </p:spPr>
        <p:txBody>
          <a:bodyPr wrap="none">
            <a:spAutoFit/>
          </a:bodyPr>
          <a:lstStyle/>
          <a:p>
            <a:r>
              <a:rPr lang="en-US" b="1" dirty="0" smtClean="0"/>
              <a:t>Maximum Selector</a:t>
            </a:r>
            <a:endParaRPr lang="en-SG"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SG" dirty="0" smtClean="0"/>
              <a:t>New </a:t>
            </a:r>
            <a:r>
              <a:rPr lang="en-SG" dirty="0" smtClean="0"/>
              <a:t>ideas</a:t>
            </a:r>
            <a:endParaRPr lang="en-SG"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000" y="334089"/>
            <a:ext cx="9108000" cy="954107"/>
          </a:xfrm>
        </p:spPr>
        <p:txBody>
          <a:bodyPr/>
          <a:lstStyle/>
          <a:p>
            <a:r>
              <a:rPr lang="en-SG" sz="2800" dirty="0" smtClean="0"/>
              <a:t>Resistive </a:t>
            </a:r>
            <a:r>
              <a:rPr lang="en-SG" sz="2800" dirty="0" err="1" smtClean="0"/>
              <a:t>microstrip</a:t>
            </a:r>
            <a:r>
              <a:rPr lang="en-SG" sz="2800" dirty="0" smtClean="0"/>
              <a:t> and microdot detectors: a novel approach in </a:t>
            </a:r>
            <a:r>
              <a:rPr lang="en-SG" sz="2800" dirty="0" smtClean="0"/>
              <a:t>developing spark </a:t>
            </a:r>
            <a:r>
              <a:rPr lang="en-SG" sz="2800" dirty="0" smtClean="0"/>
              <a:t>protected </a:t>
            </a:r>
            <a:r>
              <a:rPr lang="en-SG" sz="2800" dirty="0" err="1" smtClean="0"/>
              <a:t>micropattern</a:t>
            </a:r>
            <a:r>
              <a:rPr lang="en-SG" sz="2800" dirty="0" smtClean="0"/>
              <a:t> detectors</a:t>
            </a:r>
            <a:endParaRPr lang="en-SG" sz="2800" dirty="0"/>
          </a:p>
        </p:txBody>
      </p:sp>
      <p:sp>
        <p:nvSpPr>
          <p:cNvPr id="5" name="Rectangle 4"/>
          <p:cNvSpPr/>
          <p:nvPr/>
        </p:nvSpPr>
        <p:spPr>
          <a:xfrm>
            <a:off x="3573297" y="6305490"/>
            <a:ext cx="2198807" cy="400110"/>
          </a:xfrm>
          <a:prstGeom prst="rect">
            <a:avLst/>
          </a:prstGeom>
          <a:solidFill>
            <a:schemeClr val="accent3">
              <a:lumMod val="20000"/>
              <a:lumOff val="80000"/>
            </a:schemeClr>
          </a:solidFill>
        </p:spPr>
        <p:txBody>
          <a:bodyPr wrap="none">
            <a:spAutoFit/>
          </a:bodyPr>
          <a:lstStyle/>
          <a:p>
            <a:r>
              <a:rPr lang="en-SG" sz="2000" dirty="0" smtClean="0">
                <a:solidFill>
                  <a:srgbClr val="00B050"/>
                </a:solidFill>
              </a:rPr>
              <a:t>PESKOV, Vladimir</a:t>
            </a:r>
            <a:endParaRPr lang="en-SG" sz="2000" dirty="0">
              <a:solidFill>
                <a:srgbClr val="00B050"/>
              </a:solidFill>
            </a:endParaRPr>
          </a:p>
        </p:txBody>
      </p:sp>
      <p:sp>
        <p:nvSpPr>
          <p:cNvPr id="6" name="Rectangle 3"/>
          <p:cNvSpPr txBox="1">
            <a:spLocks noChangeArrowheads="1"/>
          </p:cNvSpPr>
          <p:nvPr/>
        </p:nvSpPr>
        <p:spPr>
          <a:xfrm>
            <a:off x="152400" y="1447800"/>
            <a:ext cx="8839200" cy="4732338"/>
          </a:xfrm>
          <a:prstGeom prst="rect">
            <a:avLst/>
          </a:prstGeom>
        </p:spPr>
        <p:txBody>
          <a:bodyPr vert="horz">
            <a:normAutofit/>
          </a:bodyPr>
          <a:lstStyle/>
          <a:p>
            <a:pPr marL="0" marR="0" lvl="0" indent="0" algn="l" defTabSz="914400" rtl="0" eaLnBrk="1" fontAlgn="auto" latinLnBrk="0" hangingPunct="1">
              <a:lnSpc>
                <a:spcPct val="80000"/>
              </a:lnSpc>
              <a:spcBef>
                <a:spcPts val="300"/>
              </a:spcBef>
              <a:spcAft>
                <a:spcPts val="0"/>
              </a:spcAft>
              <a:buClr>
                <a:schemeClr val="accent3"/>
              </a:buClr>
              <a:buSzTx/>
              <a:buFontTx/>
              <a:buNone/>
              <a:tabLst/>
              <a:defRPr/>
            </a:pPr>
            <a:r>
              <a:rPr kumimoji="0" lang="en-US" i="0" u="none" strike="noStrike" kern="1200" cap="none" spc="0" normalizeH="0" baseline="0" noProof="0" dirty="0" smtClean="0">
                <a:ln>
                  <a:noFill/>
                </a:ln>
                <a:solidFill>
                  <a:srgbClr val="3333CC"/>
                </a:solidFill>
                <a:effectLst/>
                <a:uLnTx/>
                <a:uFillTx/>
                <a:latin typeface="+mn-lt"/>
                <a:ea typeface="+mn-ea"/>
                <a:cs typeface="Arial" charset="0"/>
              </a:rPr>
              <a:t>●</a:t>
            </a:r>
            <a:r>
              <a:rPr kumimoji="0" lang="en-US" i="0" u="none" strike="noStrike" kern="1200" cap="none" spc="0" normalizeH="0" baseline="0" noProof="0" dirty="0" smtClean="0">
                <a:ln>
                  <a:noFill/>
                </a:ln>
                <a:solidFill>
                  <a:schemeClr val="tx1"/>
                </a:solidFill>
                <a:effectLst/>
                <a:uLnTx/>
                <a:uFillTx/>
                <a:latin typeface="+mn-lt"/>
                <a:ea typeface="+mn-ea"/>
                <a:cs typeface="Arial" charset="0"/>
              </a:rPr>
              <a:t> We introduced </a:t>
            </a:r>
            <a:r>
              <a:rPr kumimoji="0" lang="en-US" i="0" u="none" strike="noStrike" kern="1200" cap="none" spc="0" normalizeH="0" baseline="0" noProof="0" dirty="0" err="1" smtClean="0">
                <a:ln>
                  <a:noFill/>
                </a:ln>
                <a:solidFill>
                  <a:schemeClr val="tx1"/>
                </a:solidFill>
                <a:effectLst/>
                <a:uLnTx/>
                <a:uFillTx/>
                <a:latin typeface="+mn-lt"/>
                <a:ea typeface="+mn-ea"/>
                <a:cs typeface="Arial" charset="0"/>
              </a:rPr>
              <a:t>micropttern</a:t>
            </a:r>
            <a:r>
              <a:rPr kumimoji="0" lang="en-US" i="0" u="none" strike="noStrike" kern="1200" cap="none" spc="0" normalizeH="0" baseline="0" noProof="0" dirty="0" smtClean="0">
                <a:ln>
                  <a:noFill/>
                </a:ln>
                <a:solidFill>
                  <a:schemeClr val="tx1"/>
                </a:solidFill>
                <a:effectLst/>
                <a:uLnTx/>
                <a:uFillTx/>
                <a:latin typeface="+mn-lt"/>
                <a:ea typeface="+mn-ea"/>
                <a:cs typeface="Arial" charset="0"/>
              </a:rPr>
              <a:t> gaseous </a:t>
            </a:r>
            <a:r>
              <a:rPr kumimoji="0" lang="en-US" i="0" u="none" strike="noStrike" kern="1200" cap="none" spc="0" normalizeH="0" baseline="0" noProof="0" dirty="0" err="1" smtClean="0">
                <a:ln>
                  <a:noFill/>
                </a:ln>
                <a:solidFill>
                  <a:schemeClr val="tx1"/>
                </a:solidFill>
                <a:effectLst/>
                <a:uLnTx/>
                <a:uFillTx/>
                <a:latin typeface="+mn-lt"/>
                <a:ea typeface="+mn-ea"/>
                <a:cs typeface="Arial" charset="0"/>
              </a:rPr>
              <a:t>detetctors</a:t>
            </a:r>
            <a:r>
              <a:rPr kumimoji="0" lang="en-US" i="0" u="none" strike="noStrike" kern="1200" cap="none" spc="0" normalizeH="0" baseline="0" noProof="0" dirty="0" smtClean="0">
                <a:ln>
                  <a:noFill/>
                </a:ln>
                <a:solidFill>
                  <a:schemeClr val="tx1"/>
                </a:solidFill>
                <a:effectLst/>
                <a:uLnTx/>
                <a:uFillTx/>
                <a:latin typeface="+mn-lt"/>
                <a:ea typeface="+mn-ea"/>
                <a:cs typeface="Arial" charset="0"/>
              </a:rPr>
              <a:t> with </a:t>
            </a:r>
            <a:r>
              <a:rPr kumimoji="0" lang="en-US" i="0" u="sng" strike="noStrike" kern="1200" cap="none" spc="0" normalizeH="0" baseline="0" noProof="0" dirty="0" smtClean="0">
                <a:ln>
                  <a:noFill/>
                </a:ln>
                <a:solidFill>
                  <a:schemeClr val="tx1"/>
                </a:solidFill>
                <a:effectLst/>
                <a:uLnTx/>
                <a:uFillTx/>
                <a:latin typeface="+mn-lt"/>
                <a:ea typeface="+mn-ea"/>
                <a:cs typeface="Arial" charset="0"/>
              </a:rPr>
              <a:t>segmented</a:t>
            </a:r>
            <a:r>
              <a:rPr kumimoji="0" lang="en-US" i="0" u="none" strike="noStrike" kern="1200" cap="none" spc="0" normalizeH="0" baseline="0" noProof="0" dirty="0" smtClean="0">
                <a:ln>
                  <a:noFill/>
                </a:ln>
                <a:solidFill>
                  <a:schemeClr val="tx1"/>
                </a:solidFill>
                <a:effectLst/>
                <a:uLnTx/>
                <a:uFillTx/>
                <a:latin typeface="+mn-lt"/>
                <a:ea typeface="+mn-ea"/>
                <a:cs typeface="Arial" charset="0"/>
              </a:rPr>
              <a:t>  resistive electrodes </a:t>
            </a:r>
            <a:r>
              <a:rPr kumimoji="0" lang="en-US" i="0" u="none" strike="noStrike" kern="1200" cap="none" spc="0" normalizeH="0" baseline="0" noProof="0" dirty="0" smtClean="0">
                <a:ln>
                  <a:noFill/>
                </a:ln>
                <a:solidFill>
                  <a:srgbClr val="CC0000"/>
                </a:solidFill>
                <a:effectLst/>
                <a:uLnTx/>
                <a:uFillTx/>
                <a:latin typeface="+mn-lt"/>
                <a:ea typeface="+mn-ea"/>
                <a:cs typeface="Arial" charset="0"/>
              </a:rPr>
              <a:t>:</a:t>
            </a:r>
          </a:p>
          <a:p>
            <a:pPr marL="0" marR="0" lvl="0" indent="0" algn="l" defTabSz="914400" rtl="0" eaLnBrk="1" fontAlgn="auto" latinLnBrk="0" hangingPunct="1">
              <a:lnSpc>
                <a:spcPct val="80000"/>
              </a:lnSpc>
              <a:spcBef>
                <a:spcPts val="300"/>
              </a:spcBef>
              <a:spcAft>
                <a:spcPts val="0"/>
              </a:spcAft>
              <a:buClr>
                <a:schemeClr val="accent3"/>
              </a:buClr>
              <a:buSzTx/>
              <a:buFontTx/>
              <a:buNone/>
              <a:tabLst/>
              <a:defRPr/>
            </a:pPr>
            <a:r>
              <a:rPr kumimoji="0" lang="en-US" i="0" u="none" strike="noStrike" kern="1200" cap="none" spc="0" normalizeH="0" baseline="0" noProof="0" dirty="0" smtClean="0">
                <a:ln>
                  <a:noFill/>
                </a:ln>
                <a:solidFill>
                  <a:srgbClr val="FF3300"/>
                </a:solidFill>
                <a:effectLst/>
                <a:uLnTx/>
                <a:uFillTx/>
                <a:latin typeface="+mn-lt"/>
                <a:ea typeface="+mn-ea"/>
                <a:cs typeface="Arial" charset="0"/>
              </a:rPr>
              <a:t>R-MSGCs R-MHSP R-Microdot  and </a:t>
            </a:r>
            <a:r>
              <a:rPr kumimoji="0" lang="en-US" i="0" u="none" strike="noStrike" kern="1200" cap="none" spc="0" normalizeH="0" baseline="0" noProof="0" dirty="0" err="1" smtClean="0">
                <a:ln>
                  <a:noFill/>
                </a:ln>
                <a:solidFill>
                  <a:srgbClr val="FF3300"/>
                </a:solidFill>
                <a:effectLst/>
                <a:uLnTx/>
                <a:uFillTx/>
                <a:latin typeface="+mn-lt"/>
                <a:ea typeface="+mn-ea"/>
                <a:cs typeface="Arial" charset="0"/>
              </a:rPr>
              <a:t>microstrip</a:t>
            </a:r>
            <a:r>
              <a:rPr kumimoji="0" lang="en-US" i="0" u="none" strike="noStrike" kern="1200" cap="none" spc="0" normalizeH="0" baseline="0" noProof="0" dirty="0" smtClean="0">
                <a:ln>
                  <a:noFill/>
                </a:ln>
                <a:solidFill>
                  <a:srgbClr val="FF3300"/>
                </a:solidFill>
                <a:effectLst/>
                <a:uLnTx/>
                <a:uFillTx/>
                <a:latin typeface="+mn-lt"/>
                <a:ea typeface="+mn-ea"/>
                <a:cs typeface="Arial" charset="0"/>
              </a:rPr>
              <a:t> RPC(first results). </a:t>
            </a:r>
          </a:p>
          <a:p>
            <a:pPr marL="0" marR="0" lvl="0" indent="0" algn="l" defTabSz="914400" rtl="0" eaLnBrk="1" fontAlgn="auto" latinLnBrk="0" hangingPunct="1">
              <a:lnSpc>
                <a:spcPct val="80000"/>
              </a:lnSpc>
              <a:spcBef>
                <a:spcPts val="300"/>
              </a:spcBef>
              <a:spcAft>
                <a:spcPts val="0"/>
              </a:spcAft>
              <a:buClr>
                <a:schemeClr val="accent3"/>
              </a:buClr>
              <a:buSzTx/>
              <a:buFontTx/>
              <a:buNone/>
              <a:tabLst/>
              <a:defRPr/>
            </a:pPr>
            <a:endParaRPr kumimoji="0" lang="en-US" i="0" u="none" strike="noStrike" kern="1200" cap="none" spc="0" normalizeH="0" baseline="0" noProof="0" dirty="0" smtClean="0">
              <a:ln>
                <a:noFill/>
              </a:ln>
              <a:solidFill>
                <a:srgbClr val="FF3300"/>
              </a:solidFill>
              <a:effectLst/>
              <a:uLnTx/>
              <a:uFillTx/>
              <a:latin typeface="+mn-lt"/>
              <a:ea typeface="+mn-ea"/>
              <a:cs typeface="Arial" charset="0"/>
            </a:endParaRPr>
          </a:p>
          <a:p>
            <a:pPr marL="0" marR="0" lvl="0" indent="0" algn="l" defTabSz="914400" rtl="0" eaLnBrk="1" fontAlgn="auto" latinLnBrk="0" hangingPunct="1">
              <a:lnSpc>
                <a:spcPct val="80000"/>
              </a:lnSpc>
              <a:spcBef>
                <a:spcPts val="300"/>
              </a:spcBef>
              <a:spcAft>
                <a:spcPts val="0"/>
              </a:spcAft>
              <a:buClr>
                <a:schemeClr val="accent3"/>
              </a:buClr>
              <a:buSzTx/>
              <a:buFontTx/>
              <a:buNone/>
              <a:tabLst/>
              <a:defRPr/>
            </a:pPr>
            <a:r>
              <a:rPr kumimoji="0" lang="en-US" i="0" u="none" strike="noStrike" kern="1200" cap="none" spc="0" normalizeH="0" baseline="0" noProof="0" dirty="0" smtClean="0">
                <a:ln>
                  <a:noFill/>
                </a:ln>
                <a:solidFill>
                  <a:srgbClr val="3333CC"/>
                </a:solidFill>
                <a:effectLst/>
                <a:uLnTx/>
                <a:uFillTx/>
                <a:latin typeface="+mn-lt"/>
                <a:ea typeface="+mn-ea"/>
                <a:cs typeface="Arial" charset="0"/>
              </a:rPr>
              <a:t>● </a:t>
            </a:r>
            <a:r>
              <a:rPr kumimoji="0" lang="en-US" i="0" u="sng" strike="noStrike" kern="1200" cap="none" spc="0" normalizeH="0" baseline="0" noProof="0" dirty="0" smtClean="0">
                <a:ln>
                  <a:noFill/>
                </a:ln>
                <a:solidFill>
                  <a:schemeClr val="tx1"/>
                </a:solidFill>
                <a:effectLst/>
                <a:uLnTx/>
                <a:uFillTx/>
                <a:latin typeface="+mn-lt"/>
                <a:ea typeface="+mn-ea"/>
                <a:cs typeface="Arial" charset="0"/>
              </a:rPr>
              <a:t>They  have several important advantages</a:t>
            </a:r>
            <a:r>
              <a:rPr kumimoji="0" lang="en-US" i="0" u="none" strike="noStrike" kern="1200" cap="none" spc="0" normalizeH="0" baseline="0" noProof="0" dirty="0" smtClean="0">
                <a:ln>
                  <a:noFill/>
                </a:ln>
                <a:solidFill>
                  <a:schemeClr val="tx1"/>
                </a:solidFill>
                <a:effectLst/>
                <a:uLnTx/>
                <a:uFillTx/>
                <a:latin typeface="+mn-lt"/>
                <a:ea typeface="+mn-ea"/>
                <a:cs typeface="Arial" charset="0"/>
              </a:rPr>
              <a:t> over other designs of resistive </a:t>
            </a:r>
            <a:r>
              <a:rPr kumimoji="0" lang="en-US" i="0" u="none" strike="noStrike" kern="1200" cap="none" spc="0" normalizeH="0" baseline="0" noProof="0" dirty="0" err="1" smtClean="0">
                <a:ln>
                  <a:noFill/>
                </a:ln>
                <a:solidFill>
                  <a:schemeClr val="tx1"/>
                </a:solidFill>
                <a:effectLst/>
                <a:uLnTx/>
                <a:uFillTx/>
                <a:latin typeface="+mn-lt"/>
                <a:ea typeface="+mn-ea"/>
                <a:cs typeface="Arial" charset="0"/>
              </a:rPr>
              <a:t>micropattern</a:t>
            </a:r>
            <a:r>
              <a:rPr kumimoji="0" lang="en-US" i="0" u="none" strike="noStrike" kern="1200" cap="none" spc="0" normalizeH="0" baseline="0" noProof="0" dirty="0" smtClean="0">
                <a:ln>
                  <a:noFill/>
                </a:ln>
                <a:solidFill>
                  <a:schemeClr val="tx1"/>
                </a:solidFill>
                <a:effectLst/>
                <a:uLnTx/>
                <a:uFillTx/>
                <a:latin typeface="+mn-lt"/>
                <a:ea typeface="+mn-ea"/>
                <a:cs typeface="Arial" charset="0"/>
              </a:rPr>
              <a:t> detectors, for example: </a:t>
            </a:r>
            <a:r>
              <a:rPr kumimoji="0" lang="en-US" i="0" u="none" strike="noStrike" kern="1200" cap="none" spc="0" normalizeH="0" baseline="0" noProof="0" dirty="0" smtClean="0">
                <a:ln>
                  <a:noFill/>
                </a:ln>
                <a:solidFill>
                  <a:srgbClr val="0033CC"/>
                </a:solidFill>
                <a:effectLst/>
                <a:uLnTx/>
                <a:uFillTx/>
                <a:latin typeface="+mn-lt"/>
                <a:ea typeface="+mn-ea"/>
                <a:cs typeface="Arial" charset="0"/>
              </a:rPr>
              <a:t>fewer parts, simpler design, easier to assemble l</a:t>
            </a:r>
            <a:r>
              <a:rPr kumimoji="0" lang="en-US" i="0" u="none" strike="noStrike" kern="1200" cap="none" spc="0" normalizeH="0" baseline="0" noProof="0" dirty="0" smtClean="0">
                <a:ln>
                  <a:noFill/>
                </a:ln>
                <a:solidFill>
                  <a:srgbClr val="0033CC"/>
                </a:solidFill>
                <a:effectLst/>
                <a:uLnTx/>
                <a:uFillTx/>
                <a:latin typeface="+mn-lt"/>
                <a:ea typeface="+mn-ea"/>
                <a:cs typeface="+mn-cs"/>
              </a:rPr>
              <a:t>arge area R-MSGCs from patches with practically no dead spaces and so on.</a:t>
            </a:r>
          </a:p>
          <a:p>
            <a:pPr marL="0" marR="0" lvl="0" indent="0" algn="l" defTabSz="914400" rtl="0" eaLnBrk="1" fontAlgn="auto" latinLnBrk="0" hangingPunct="1">
              <a:lnSpc>
                <a:spcPct val="80000"/>
              </a:lnSpc>
              <a:spcBef>
                <a:spcPts val="300"/>
              </a:spcBef>
              <a:spcAft>
                <a:spcPts val="0"/>
              </a:spcAft>
              <a:buClr>
                <a:schemeClr val="accent3"/>
              </a:buClr>
              <a:buSzTx/>
              <a:buFontTx/>
              <a:buNone/>
              <a:tabLst/>
              <a:defRPr/>
            </a:pPr>
            <a:r>
              <a:rPr kumimoji="0" lang="en-US" i="0" u="none" strike="noStrike" kern="1200" cap="none" spc="0" normalizeH="0" baseline="0" noProof="0" dirty="0" smtClean="0">
                <a:ln>
                  <a:noFill/>
                </a:ln>
                <a:solidFill>
                  <a:srgbClr val="990000"/>
                </a:solidFill>
                <a:effectLst/>
                <a:uLnTx/>
                <a:uFillTx/>
                <a:latin typeface="+mn-lt"/>
                <a:ea typeface="+mn-ea"/>
                <a:cs typeface="+mn-cs"/>
              </a:rPr>
              <a:t>In mass production an automatic procedure can be applied which will dramatically reduce the cost compared to other </a:t>
            </a:r>
            <a:r>
              <a:rPr kumimoji="0" lang="en-US" i="0" u="none" strike="noStrike" kern="1200" cap="none" spc="0" normalizeH="0" baseline="0" noProof="0" dirty="0" err="1" smtClean="0">
                <a:ln>
                  <a:noFill/>
                </a:ln>
                <a:solidFill>
                  <a:srgbClr val="990000"/>
                </a:solidFill>
                <a:effectLst/>
                <a:uLnTx/>
                <a:uFillTx/>
                <a:latin typeface="+mn-lt"/>
                <a:ea typeface="+mn-ea"/>
                <a:cs typeface="+mn-cs"/>
              </a:rPr>
              <a:t>micropttern</a:t>
            </a:r>
            <a:r>
              <a:rPr kumimoji="0" lang="en-US" i="0" u="none" strike="noStrike" kern="1200" cap="none" spc="0" normalizeH="0" baseline="0" noProof="0" dirty="0" smtClean="0">
                <a:ln>
                  <a:noFill/>
                </a:ln>
                <a:solidFill>
                  <a:srgbClr val="990000"/>
                </a:solidFill>
                <a:effectLst/>
                <a:uLnTx/>
                <a:uFillTx/>
                <a:latin typeface="+mn-lt"/>
                <a:ea typeface="+mn-ea"/>
                <a:cs typeface="+mn-cs"/>
              </a:rPr>
              <a:t> detectors</a:t>
            </a:r>
          </a:p>
          <a:p>
            <a:pPr marL="0" marR="0" lvl="0" indent="0" algn="l" defTabSz="914400" rtl="0" eaLnBrk="1" fontAlgn="auto" latinLnBrk="0" hangingPunct="1">
              <a:lnSpc>
                <a:spcPct val="80000"/>
              </a:lnSpc>
              <a:spcBef>
                <a:spcPts val="300"/>
              </a:spcBef>
              <a:spcAft>
                <a:spcPts val="0"/>
              </a:spcAft>
              <a:buClr>
                <a:schemeClr val="accent3"/>
              </a:buClr>
              <a:buSzTx/>
              <a:buFontTx/>
              <a:buNone/>
              <a:tabLst/>
              <a:defRPr/>
            </a:pPr>
            <a:endParaRPr kumimoji="0" lang="en-US" i="0" u="none" strike="noStrike" kern="1200" cap="none" spc="0" normalizeH="0" baseline="0" noProof="0" dirty="0" smtClean="0">
              <a:ln>
                <a:noFill/>
              </a:ln>
              <a:solidFill>
                <a:srgbClr val="990000"/>
              </a:solidFill>
              <a:effectLst/>
              <a:uLnTx/>
              <a:uFillTx/>
              <a:latin typeface="+mn-lt"/>
              <a:ea typeface="+mn-ea"/>
              <a:cs typeface="+mn-cs"/>
            </a:endParaRPr>
          </a:p>
          <a:p>
            <a:pPr marL="0" marR="0" lvl="0" indent="0" algn="l" defTabSz="914400" rtl="0" eaLnBrk="1" fontAlgn="auto" latinLnBrk="0" hangingPunct="1">
              <a:lnSpc>
                <a:spcPct val="80000"/>
              </a:lnSpc>
              <a:spcBef>
                <a:spcPts val="300"/>
              </a:spcBef>
              <a:spcAft>
                <a:spcPts val="0"/>
              </a:spcAft>
              <a:buClr>
                <a:schemeClr val="accent3"/>
              </a:buClr>
              <a:buSzTx/>
              <a:buFontTx/>
              <a:buNone/>
              <a:tabLst/>
              <a:defRPr/>
            </a:pPr>
            <a:r>
              <a:rPr kumimoji="0" lang="en-US" i="0" u="none" strike="noStrike" kern="1200" cap="none" spc="0" normalizeH="0" baseline="0" noProof="0" dirty="0" smtClean="0">
                <a:ln>
                  <a:noFill/>
                </a:ln>
                <a:solidFill>
                  <a:srgbClr val="3333CC"/>
                </a:solidFill>
                <a:effectLst/>
                <a:uLnTx/>
                <a:uFillTx/>
                <a:latin typeface="+mn-lt"/>
                <a:ea typeface="+mn-ea"/>
                <a:cs typeface="Arial" charset="0"/>
              </a:rPr>
              <a:t>●</a:t>
            </a:r>
            <a:r>
              <a:rPr kumimoji="0" lang="en-US" i="0" u="none" strike="noStrike" kern="1200" cap="none" spc="0" normalizeH="0" baseline="0" noProof="0" dirty="0" smtClean="0">
                <a:ln>
                  <a:noFill/>
                </a:ln>
                <a:solidFill>
                  <a:schemeClr val="tx1"/>
                </a:solidFill>
                <a:effectLst/>
                <a:uLnTx/>
                <a:uFillTx/>
                <a:latin typeface="+mn-lt"/>
                <a:ea typeface="+mn-ea"/>
                <a:cs typeface="+mn-cs"/>
              </a:rPr>
              <a:t> We already tested R-MSGC combined with a CsI–RETGEM as a </a:t>
            </a:r>
            <a:r>
              <a:rPr kumimoji="0" lang="en-US" i="0" u="sng" strike="noStrike" kern="1200" cap="none" spc="0" normalizeH="0" baseline="0" noProof="0" dirty="0" smtClean="0">
                <a:ln>
                  <a:noFill/>
                </a:ln>
                <a:solidFill>
                  <a:schemeClr val="tx1"/>
                </a:solidFill>
                <a:effectLst/>
                <a:uLnTx/>
                <a:uFillTx/>
                <a:latin typeface="+mn-lt"/>
                <a:ea typeface="+mn-ea"/>
                <a:cs typeface="+mn-cs"/>
              </a:rPr>
              <a:t>candidate for the ALICE VHMPID,</a:t>
            </a:r>
            <a:r>
              <a:rPr kumimoji="0" lang="en-US" i="0" u="none" strike="noStrike" kern="1200" cap="none" spc="0" normalizeH="0" baseline="0" noProof="0" dirty="0" smtClean="0">
                <a:ln>
                  <a:noFill/>
                </a:ln>
                <a:solidFill>
                  <a:schemeClr val="tx1"/>
                </a:solidFill>
                <a:effectLst/>
                <a:uLnTx/>
                <a:uFillTx/>
                <a:latin typeface="+mn-lt"/>
                <a:ea typeface="+mn-ea"/>
                <a:cs typeface="+mn-cs"/>
              </a:rPr>
              <a:t> and  preliminary results  are very encouraging</a:t>
            </a:r>
          </a:p>
          <a:p>
            <a:pPr marL="0" marR="0" lvl="0" indent="0" algn="l" defTabSz="914400" rtl="0" eaLnBrk="1" fontAlgn="auto" latinLnBrk="0" hangingPunct="1">
              <a:lnSpc>
                <a:spcPct val="80000"/>
              </a:lnSpc>
              <a:spcBef>
                <a:spcPts val="300"/>
              </a:spcBef>
              <a:spcAft>
                <a:spcPts val="0"/>
              </a:spcAft>
              <a:buClr>
                <a:schemeClr val="accent3"/>
              </a:buClr>
              <a:buSzTx/>
              <a:buFontTx/>
              <a:buNone/>
              <a:tabLst/>
              <a:defRPr/>
            </a:pPr>
            <a:endParaRPr kumimoji="0" lang="en-US"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80000"/>
              </a:lnSpc>
              <a:spcBef>
                <a:spcPts val="300"/>
              </a:spcBef>
              <a:spcAft>
                <a:spcPts val="0"/>
              </a:spcAft>
              <a:buClr>
                <a:schemeClr val="accent3"/>
              </a:buClr>
              <a:buSzTx/>
              <a:buFontTx/>
              <a:buNone/>
              <a:tabLst/>
              <a:defRPr/>
            </a:pPr>
            <a:r>
              <a:rPr kumimoji="0" lang="en-US" i="0" u="none" strike="noStrike" kern="1200" cap="none" spc="0" normalizeH="0" baseline="0" noProof="0" dirty="0" smtClean="0">
                <a:ln>
                  <a:noFill/>
                </a:ln>
                <a:solidFill>
                  <a:srgbClr val="3333CC"/>
                </a:solidFill>
                <a:effectLst/>
                <a:uLnTx/>
                <a:uFillTx/>
                <a:latin typeface="+mn-lt"/>
                <a:ea typeface="+mn-ea"/>
                <a:cs typeface="Arial" charset="0"/>
              </a:rPr>
              <a:t>●</a:t>
            </a:r>
            <a:r>
              <a:rPr kumimoji="0" lang="en-US" i="0" u="none" strike="noStrike" kern="1200" cap="none" spc="0" normalizeH="0" baseline="0" noProof="0" dirty="0" smtClean="0">
                <a:ln>
                  <a:noFill/>
                </a:ln>
                <a:solidFill>
                  <a:schemeClr val="tx1"/>
                </a:solidFill>
                <a:effectLst/>
                <a:uLnTx/>
                <a:uFillTx/>
                <a:latin typeface="+mn-lt"/>
                <a:ea typeface="+mn-ea"/>
                <a:cs typeface="+mn-cs"/>
              </a:rPr>
              <a:t> The spark-protected hybrid R-MSGC will be an attractive  option for the detection of charge and light from the </a:t>
            </a:r>
            <a:r>
              <a:rPr kumimoji="0" lang="en-US" i="0" u="none" strike="noStrike" kern="1200" cap="none" spc="0" normalizeH="0" baseline="0" noProof="0" dirty="0" err="1" smtClean="0">
                <a:ln>
                  <a:noFill/>
                </a:ln>
                <a:solidFill>
                  <a:schemeClr val="tx1"/>
                </a:solidFill>
                <a:effectLst/>
                <a:uLnTx/>
                <a:uFillTx/>
                <a:latin typeface="+mn-lt"/>
                <a:ea typeface="+mn-ea"/>
                <a:cs typeface="+mn-cs"/>
              </a:rPr>
              <a:t>LXe</a:t>
            </a:r>
            <a:r>
              <a:rPr kumimoji="0" lang="en-US" i="0" u="none" strike="noStrike" kern="1200" cap="none" spc="0" normalizeH="0" baseline="0" noProof="0" dirty="0" smtClean="0">
                <a:ln>
                  <a:noFill/>
                </a:ln>
                <a:solidFill>
                  <a:schemeClr val="tx1"/>
                </a:solidFill>
                <a:effectLst/>
                <a:uLnTx/>
                <a:uFillTx/>
                <a:latin typeface="+mn-lt"/>
                <a:ea typeface="+mn-ea"/>
                <a:cs typeface="+mn-cs"/>
              </a:rPr>
              <a:t> TPC with a CsI photocathode immerses inside the liquid. </a:t>
            </a:r>
          </a:p>
          <a:p>
            <a:pPr marL="0" marR="0" lvl="0" indent="0" algn="l" defTabSz="914400" rtl="0" eaLnBrk="1" fontAlgn="auto" latinLnBrk="0" hangingPunct="1">
              <a:lnSpc>
                <a:spcPct val="80000"/>
              </a:lnSpc>
              <a:spcBef>
                <a:spcPts val="300"/>
              </a:spcBef>
              <a:spcAft>
                <a:spcPts val="0"/>
              </a:spcAft>
              <a:buClr>
                <a:schemeClr val="accent3"/>
              </a:buClr>
              <a:buSzTx/>
              <a:buFontTx/>
              <a:buNone/>
              <a:tabLst/>
              <a:defRPr/>
            </a:pPr>
            <a:endParaRPr kumimoji="0" lang="en-US"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80000"/>
              </a:lnSpc>
              <a:spcBef>
                <a:spcPts val="300"/>
              </a:spcBef>
              <a:spcAft>
                <a:spcPts val="0"/>
              </a:spcAft>
              <a:buClr>
                <a:schemeClr val="accent3"/>
              </a:buClr>
              <a:buSzTx/>
              <a:buFontTx/>
              <a:buNone/>
              <a:tabLst/>
              <a:defRPr/>
            </a:pPr>
            <a:r>
              <a:rPr kumimoji="0" lang="en-US" i="0" u="none" strike="noStrike" kern="1200" cap="none" spc="0" normalizeH="0" baseline="0" noProof="0" dirty="0" smtClean="0">
                <a:ln>
                  <a:noFill/>
                </a:ln>
                <a:solidFill>
                  <a:srgbClr val="3333CC"/>
                </a:solidFill>
                <a:effectLst/>
                <a:uLnTx/>
                <a:uFillTx/>
                <a:latin typeface="+mn-lt"/>
                <a:ea typeface="+mn-ea"/>
                <a:cs typeface="Arial" charset="0"/>
              </a:rPr>
              <a:t>●</a:t>
            </a:r>
            <a:r>
              <a:rPr kumimoji="0" lang="en-US" i="0" u="none" strike="noStrike" kern="1200" cap="none" spc="0" normalizeH="0" baseline="0" noProof="0" dirty="0" smtClean="0">
                <a:ln>
                  <a:noFill/>
                </a:ln>
                <a:solidFill>
                  <a:schemeClr val="tx1"/>
                </a:solidFill>
                <a:effectLst/>
                <a:uLnTx/>
                <a:uFillTx/>
                <a:latin typeface="+mn-lt"/>
                <a:ea typeface="+mn-ea"/>
                <a:cs typeface="+mn-cs"/>
              </a:rPr>
              <a:t> Another option for the </a:t>
            </a:r>
            <a:r>
              <a:rPr kumimoji="0" lang="en-US" i="0" u="none" strike="noStrike" kern="1200" cap="none" spc="0" normalizeH="0" baseline="0" noProof="0" dirty="0" err="1" smtClean="0">
                <a:ln>
                  <a:noFill/>
                </a:ln>
                <a:solidFill>
                  <a:schemeClr val="tx1"/>
                </a:solidFill>
                <a:effectLst/>
                <a:uLnTx/>
                <a:uFillTx/>
                <a:latin typeface="+mn-lt"/>
                <a:ea typeface="+mn-ea"/>
                <a:cs typeface="+mn-cs"/>
              </a:rPr>
              <a:t>LXe</a:t>
            </a:r>
            <a:r>
              <a:rPr kumimoji="0" lang="en-US" i="0" u="none" strike="noStrike" kern="1200" cap="none" spc="0" normalizeH="0" baseline="0" noProof="0" dirty="0" smtClean="0">
                <a:ln>
                  <a:noFill/>
                </a:ln>
                <a:solidFill>
                  <a:schemeClr val="tx1"/>
                </a:solidFill>
                <a:effectLst/>
                <a:uLnTx/>
                <a:uFillTx/>
                <a:latin typeface="+mn-lt"/>
                <a:ea typeface="+mn-ea"/>
                <a:cs typeface="+mn-cs"/>
              </a:rPr>
              <a:t> TPC, which is currently under the study in our group, is to use </a:t>
            </a:r>
            <a:r>
              <a:rPr kumimoji="0" lang="en-US" i="0" u="none" strike="noStrike" kern="1200" cap="none" spc="0" normalizeH="0" baseline="0" noProof="0" dirty="0" err="1" smtClean="0">
                <a:ln>
                  <a:noFill/>
                </a:ln>
                <a:solidFill>
                  <a:schemeClr val="tx1"/>
                </a:solidFill>
                <a:effectLst/>
                <a:uLnTx/>
                <a:uFillTx/>
                <a:latin typeface="+mn-lt"/>
                <a:ea typeface="+mn-ea"/>
                <a:cs typeface="+mn-cs"/>
              </a:rPr>
              <a:t>LXe</a:t>
            </a:r>
            <a:r>
              <a:rPr kumimoji="0" lang="en-US" i="0" u="none" strike="noStrike" kern="1200" cap="none" spc="0" normalizeH="0" baseline="0" noProof="0" dirty="0" smtClean="0">
                <a:ln>
                  <a:noFill/>
                </a:ln>
                <a:solidFill>
                  <a:schemeClr val="tx1"/>
                </a:solidFill>
                <a:effectLst/>
                <a:uLnTx/>
                <a:uFillTx/>
                <a:latin typeface="+mn-lt"/>
                <a:ea typeface="+mn-ea"/>
                <a:cs typeface="+mn-cs"/>
              </a:rPr>
              <a:t> doped with low ionization potential substances. In this detector the feedback will be also a problem and thus  </a:t>
            </a:r>
            <a:r>
              <a:rPr kumimoji="0" lang="en-US" i="0" u="sng" strike="noStrike" kern="1200" cap="none" spc="0" normalizeH="0" baseline="0" noProof="0" dirty="0" smtClean="0">
                <a:ln>
                  <a:noFill/>
                </a:ln>
                <a:solidFill>
                  <a:schemeClr val="tx1"/>
                </a:solidFill>
                <a:effectLst/>
                <a:uLnTx/>
                <a:uFillTx/>
                <a:latin typeface="+mn-lt"/>
                <a:ea typeface="+mn-ea"/>
                <a:cs typeface="+mn-cs"/>
              </a:rPr>
              <a:t>hybrid R-MSGC or R-Microdot will be also an attractive option</a:t>
            </a:r>
            <a:r>
              <a:rPr kumimoji="0" lang="en-US" i="0" u="none" strike="noStrike" kern="1200" cap="none" spc="0" normalizeH="0" baseline="0" noProof="0" dirty="0" smtClean="0">
                <a:ln>
                  <a:noFill/>
                </a:ln>
                <a:solidFill>
                  <a:schemeClr val="tx1"/>
                </a:solidFill>
                <a:effectLst/>
                <a:uLnTx/>
                <a:uFillTx/>
                <a:latin typeface="+mn-lt"/>
                <a:ea typeface="+mn-ea"/>
                <a:cs typeface="+mn-cs"/>
              </a:rPr>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Precision tracking with RPCs</a:t>
            </a:r>
            <a:endParaRPr lang="en-SG" dirty="0"/>
          </a:p>
        </p:txBody>
      </p:sp>
      <p:sp>
        <p:nvSpPr>
          <p:cNvPr id="6" name="Content Placeholder 5"/>
          <p:cNvSpPr>
            <a:spLocks noGrp="1"/>
          </p:cNvSpPr>
          <p:nvPr>
            <p:ph idx="1"/>
          </p:nvPr>
        </p:nvSpPr>
        <p:spPr/>
        <p:txBody>
          <a:bodyPr>
            <a:normAutofit fontScale="70000" lnSpcReduction="20000"/>
          </a:bodyPr>
          <a:lstStyle/>
          <a:p>
            <a:pPr>
              <a:lnSpc>
                <a:spcPct val="120000"/>
              </a:lnSpc>
            </a:pPr>
            <a:r>
              <a:rPr lang="en-US" dirty="0" smtClean="0"/>
              <a:t>The method of the </a:t>
            </a:r>
            <a:r>
              <a:rPr lang="en-US" u="sng" dirty="0" smtClean="0"/>
              <a:t>charge </a:t>
            </a:r>
            <a:r>
              <a:rPr lang="en-US" u="sng" dirty="0" err="1" smtClean="0"/>
              <a:t>centroid</a:t>
            </a:r>
            <a:r>
              <a:rPr lang="en-US" u="sng" dirty="0" smtClean="0"/>
              <a:t> </a:t>
            </a:r>
            <a:r>
              <a:rPr lang="en-US" dirty="0" smtClean="0"/>
              <a:t>applied to the RPCs allows in principle to obtain a space resolution of the order of 0.1 mm on both coordinates in asymmetric way.  This makes the RPCs an excellent tracker.</a:t>
            </a:r>
          </a:p>
          <a:p>
            <a:pPr>
              <a:lnSpc>
                <a:spcPct val="120000"/>
              </a:lnSpc>
            </a:pPr>
            <a:r>
              <a:rPr lang="en-US" dirty="0" smtClean="0"/>
              <a:t>For a tracking </a:t>
            </a:r>
            <a:r>
              <a:rPr lang="en-US" dirty="0" smtClean="0"/>
              <a:t>trigger, </a:t>
            </a:r>
            <a:r>
              <a:rPr lang="en-US" dirty="0" smtClean="0"/>
              <a:t>the time required for the DAQ and the </a:t>
            </a:r>
            <a:r>
              <a:rPr lang="en-US" dirty="0" err="1" smtClean="0"/>
              <a:t>centroid</a:t>
            </a:r>
            <a:r>
              <a:rPr lang="en-US" dirty="0" smtClean="0"/>
              <a:t> calculation would be however too long.  In this case a hardware device like a very fast “</a:t>
            </a:r>
            <a:r>
              <a:rPr lang="en-US" u="sng" dirty="0" smtClean="0"/>
              <a:t>maximum selector</a:t>
            </a:r>
            <a:r>
              <a:rPr lang="en-US" dirty="0" smtClean="0"/>
              <a:t>” circuit can solve the problem</a:t>
            </a:r>
          </a:p>
          <a:p>
            <a:pPr>
              <a:lnSpc>
                <a:spcPct val="120000"/>
              </a:lnSpc>
            </a:pPr>
            <a:r>
              <a:rPr lang="en-US" dirty="0" smtClean="0"/>
              <a:t>Preliminary beam tests have shown a spatial resolution better than 0.3 </a:t>
            </a:r>
            <a:r>
              <a:rPr lang="en-US" dirty="0" smtClean="0"/>
              <a:t>mm is achievable. </a:t>
            </a:r>
            <a:endParaRPr lang="en-SG" dirty="0"/>
          </a:p>
        </p:txBody>
      </p:sp>
      <p:pic>
        <p:nvPicPr>
          <p:cNvPr id="8" name="Content Placeholder 3"/>
          <p:cNvPicPr>
            <a:picLocks noGrp="1" noChangeAspect="1" noChangeArrowheads="1"/>
          </p:cNvPicPr>
          <p:nvPr>
            <p:ph idx="10"/>
          </p:nvPr>
        </p:nvPicPr>
        <p:blipFill>
          <a:blip r:embed="rId2" cstate="print">
            <a:extLst>
              <a:ext uri="{28A0092B-C50C-407E-A947-70E740481C1C}">
                <a14:useLocalDpi xmlns:a14="http://schemas.microsoft.com/office/drawing/2010/main" xmlns="" val="0"/>
              </a:ext>
            </a:extLst>
          </a:blip>
          <a:srcRect l="2355"/>
          <a:stretch>
            <a:fillRect/>
          </a:stretch>
        </p:blipFill>
        <p:spPr bwMode="auto">
          <a:xfrm>
            <a:off x="4691606" y="1905000"/>
            <a:ext cx="4428582" cy="3037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4800600" y="4933890"/>
            <a:ext cx="3911648" cy="400110"/>
          </a:xfrm>
          <a:prstGeom prst="rect">
            <a:avLst/>
          </a:prstGeom>
        </p:spPr>
        <p:txBody>
          <a:bodyPr wrap="none">
            <a:spAutoFit/>
          </a:bodyPr>
          <a:lstStyle/>
          <a:p>
            <a:r>
              <a:rPr lang="en-US" sz="2000" dirty="0" smtClean="0">
                <a:solidFill>
                  <a:srgbClr val="FF0000"/>
                </a:solidFill>
              </a:rPr>
              <a:t>Single layer RPC Spatial Resolution</a:t>
            </a:r>
            <a:endParaRPr lang="en-SG" sz="2000" dirty="0">
              <a:solidFill>
                <a:srgbClr val="FF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200561"/>
            <a:ext cx="9108000" cy="1323439"/>
          </a:xfrm>
        </p:spPr>
        <p:txBody>
          <a:bodyPr/>
          <a:lstStyle/>
          <a:p>
            <a:r>
              <a:rPr lang="en-SG" sz="4000" dirty="0" smtClean="0"/>
              <a:t>Development of spark-resistance MICROMEGAS with resistive anode strips</a:t>
            </a:r>
            <a:endParaRPr lang="en-SG" sz="4000" dirty="0"/>
          </a:p>
        </p:txBody>
      </p:sp>
      <p:pic>
        <p:nvPicPr>
          <p:cNvPr id="230402" name="Picture 2"/>
          <p:cNvPicPr>
            <a:picLocks noChangeAspect="1" noChangeArrowheads="1"/>
          </p:cNvPicPr>
          <p:nvPr/>
        </p:nvPicPr>
        <p:blipFill>
          <a:blip r:embed="rId2" cstate="print"/>
          <a:srcRect l="3734" r="2904" b="7747"/>
          <a:stretch>
            <a:fillRect/>
          </a:stretch>
        </p:blipFill>
        <p:spPr bwMode="auto">
          <a:xfrm>
            <a:off x="76200" y="1676400"/>
            <a:ext cx="4934329" cy="3655355"/>
          </a:xfrm>
          <a:prstGeom prst="rect">
            <a:avLst/>
          </a:prstGeom>
          <a:noFill/>
          <a:ln w="9525">
            <a:noFill/>
            <a:miter lim="800000"/>
            <a:headEnd/>
            <a:tailEnd/>
          </a:ln>
        </p:spPr>
      </p:pic>
      <p:pic>
        <p:nvPicPr>
          <p:cNvPr id="230403" name="Picture 3"/>
          <p:cNvPicPr>
            <a:picLocks noChangeAspect="1" noChangeArrowheads="1"/>
          </p:cNvPicPr>
          <p:nvPr/>
        </p:nvPicPr>
        <p:blipFill>
          <a:blip r:embed="rId3" cstate="print"/>
          <a:srcRect l="5808" r="16180" b="6640"/>
          <a:stretch>
            <a:fillRect/>
          </a:stretch>
        </p:blipFill>
        <p:spPr bwMode="auto">
          <a:xfrm>
            <a:off x="5119353" y="1700380"/>
            <a:ext cx="3860279" cy="3463431"/>
          </a:xfrm>
          <a:prstGeom prst="rect">
            <a:avLst/>
          </a:prstGeom>
          <a:noFill/>
          <a:ln w="9525">
            <a:noFill/>
            <a:miter lim="800000"/>
            <a:headEnd/>
            <a:tailEnd/>
          </a:ln>
        </p:spPr>
      </p:pic>
      <p:pic>
        <p:nvPicPr>
          <p:cNvPr id="230404" name="Picture 4"/>
          <p:cNvPicPr>
            <a:picLocks noChangeAspect="1" noChangeArrowheads="1"/>
          </p:cNvPicPr>
          <p:nvPr/>
        </p:nvPicPr>
        <p:blipFill>
          <a:blip r:embed="rId4" cstate="print"/>
          <a:srcRect l="5393" t="14388" r="12031" b="54784"/>
          <a:stretch>
            <a:fillRect/>
          </a:stretch>
        </p:blipFill>
        <p:spPr bwMode="auto">
          <a:xfrm>
            <a:off x="3581400" y="5268346"/>
            <a:ext cx="5407576" cy="1513454"/>
          </a:xfrm>
          <a:prstGeom prst="rect">
            <a:avLst/>
          </a:prstGeom>
          <a:noFill/>
          <a:ln w="9525">
            <a:noFill/>
            <a:miter lim="800000"/>
            <a:headEnd/>
            <a:tailEnd/>
          </a:ln>
        </p:spPr>
      </p:pic>
      <p:sp>
        <p:nvSpPr>
          <p:cNvPr id="7" name="Rectangle 6"/>
          <p:cNvSpPr/>
          <p:nvPr/>
        </p:nvSpPr>
        <p:spPr>
          <a:xfrm>
            <a:off x="457200" y="6096000"/>
            <a:ext cx="2287806" cy="369332"/>
          </a:xfrm>
          <a:prstGeom prst="rect">
            <a:avLst/>
          </a:prstGeom>
          <a:solidFill>
            <a:schemeClr val="accent3">
              <a:lumMod val="20000"/>
              <a:lumOff val="80000"/>
            </a:schemeClr>
          </a:solidFill>
        </p:spPr>
        <p:txBody>
          <a:bodyPr wrap="none">
            <a:spAutoFit/>
          </a:bodyPr>
          <a:lstStyle/>
          <a:p>
            <a:r>
              <a:rPr lang="en-SG" dirty="0" smtClean="0">
                <a:solidFill>
                  <a:srgbClr val="00B050"/>
                </a:solidFill>
              </a:rPr>
              <a:t>BYSZEWSKI, </a:t>
            </a:r>
            <a:r>
              <a:rPr lang="en-SG" dirty="0" err="1" smtClean="0">
                <a:solidFill>
                  <a:srgbClr val="00B050"/>
                </a:solidFill>
              </a:rPr>
              <a:t>Marcin</a:t>
            </a:r>
            <a:endParaRPr lang="en-SG" dirty="0">
              <a:solidFill>
                <a:srgbClr val="00B05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276761"/>
            <a:ext cx="9108000" cy="1323439"/>
          </a:xfrm>
        </p:spPr>
        <p:txBody>
          <a:bodyPr/>
          <a:lstStyle/>
          <a:p>
            <a:r>
              <a:rPr lang="en-SG" sz="4000" dirty="0" err="1" smtClean="0"/>
              <a:t>SiOx</a:t>
            </a:r>
            <a:r>
              <a:rPr lang="en-SG" sz="4000" dirty="0" smtClean="0"/>
              <a:t> coated plastic fiber optic sensor for gas monitoring in RPC</a:t>
            </a:r>
            <a:endParaRPr lang="en-SG" sz="4000" dirty="0"/>
          </a:p>
        </p:txBody>
      </p:sp>
      <p:sp>
        <p:nvSpPr>
          <p:cNvPr id="4" name="Rectangle 3"/>
          <p:cNvSpPr/>
          <p:nvPr/>
        </p:nvSpPr>
        <p:spPr>
          <a:xfrm>
            <a:off x="5486400" y="6019800"/>
            <a:ext cx="2069797" cy="369332"/>
          </a:xfrm>
          <a:prstGeom prst="rect">
            <a:avLst/>
          </a:prstGeom>
          <a:solidFill>
            <a:schemeClr val="accent3">
              <a:lumMod val="20000"/>
              <a:lumOff val="80000"/>
            </a:schemeClr>
          </a:solidFill>
        </p:spPr>
        <p:txBody>
          <a:bodyPr wrap="none">
            <a:spAutoFit/>
          </a:bodyPr>
          <a:lstStyle/>
          <a:p>
            <a:r>
              <a:rPr lang="en-SG" dirty="0" smtClean="0">
                <a:solidFill>
                  <a:srgbClr val="00B050"/>
                </a:solidFill>
              </a:rPr>
              <a:t>GRASSINI, Sabrina</a:t>
            </a:r>
            <a:endParaRPr lang="en-SG" dirty="0">
              <a:solidFill>
                <a:srgbClr val="00B050"/>
              </a:solidFill>
            </a:endParaRPr>
          </a:p>
        </p:txBody>
      </p:sp>
      <p:pic>
        <p:nvPicPr>
          <p:cNvPr id="231426" name="Picture 2"/>
          <p:cNvPicPr>
            <a:picLocks noChangeAspect="1" noChangeArrowheads="1"/>
          </p:cNvPicPr>
          <p:nvPr/>
        </p:nvPicPr>
        <p:blipFill>
          <a:blip r:embed="rId2" cstate="print"/>
          <a:srcRect l="1981" r="3566"/>
          <a:stretch>
            <a:fillRect/>
          </a:stretch>
        </p:blipFill>
        <p:spPr bwMode="auto">
          <a:xfrm>
            <a:off x="0" y="1676400"/>
            <a:ext cx="4965539" cy="3929063"/>
          </a:xfrm>
          <a:prstGeom prst="rect">
            <a:avLst/>
          </a:prstGeom>
          <a:noFill/>
          <a:ln w="9525">
            <a:noFill/>
            <a:miter lim="800000"/>
            <a:headEnd/>
            <a:tailEnd/>
          </a:ln>
        </p:spPr>
      </p:pic>
      <p:pic>
        <p:nvPicPr>
          <p:cNvPr id="231427" name="Picture 3"/>
          <p:cNvPicPr>
            <a:picLocks noChangeAspect="1" noChangeArrowheads="1"/>
          </p:cNvPicPr>
          <p:nvPr/>
        </p:nvPicPr>
        <p:blipFill>
          <a:blip r:embed="rId3" cstate="print"/>
          <a:srcRect/>
          <a:stretch>
            <a:fillRect/>
          </a:stretch>
        </p:blipFill>
        <p:spPr bwMode="auto">
          <a:xfrm>
            <a:off x="4391025" y="1983199"/>
            <a:ext cx="4524375" cy="32746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149424"/>
            <a:ext cx="9108000" cy="1323439"/>
          </a:xfrm>
        </p:spPr>
        <p:txBody>
          <a:bodyPr/>
          <a:lstStyle/>
          <a:p>
            <a:r>
              <a:rPr lang="en-SG" sz="4000" dirty="0" smtClean="0"/>
              <a:t>Use of fiber optic technology for Relative Humidity monitoring in RPC detectors</a:t>
            </a:r>
            <a:endParaRPr lang="en-SG" sz="4000" dirty="0"/>
          </a:p>
        </p:txBody>
      </p:sp>
      <p:sp>
        <p:nvSpPr>
          <p:cNvPr id="4" name="Rectangle 3"/>
          <p:cNvSpPr/>
          <p:nvPr/>
        </p:nvSpPr>
        <p:spPr>
          <a:xfrm>
            <a:off x="-609600" y="0"/>
            <a:ext cx="2274982" cy="369332"/>
          </a:xfrm>
          <a:prstGeom prst="rect">
            <a:avLst/>
          </a:prstGeom>
        </p:spPr>
        <p:txBody>
          <a:bodyPr wrap="none">
            <a:spAutoFit/>
          </a:bodyPr>
          <a:lstStyle/>
          <a:p>
            <a:r>
              <a:rPr lang="en-SG" dirty="0" smtClean="0"/>
              <a:t>CAPONERO, </a:t>
            </a:r>
            <a:r>
              <a:rPr lang="en-SG" dirty="0" err="1" smtClean="0"/>
              <a:t>michele</a:t>
            </a:r>
            <a:endParaRPr lang="en-SG" dirty="0"/>
          </a:p>
        </p:txBody>
      </p:sp>
      <p:pic>
        <p:nvPicPr>
          <p:cNvPr id="232450" name="Picture 2"/>
          <p:cNvPicPr>
            <a:picLocks noChangeAspect="1" noChangeArrowheads="1"/>
          </p:cNvPicPr>
          <p:nvPr/>
        </p:nvPicPr>
        <p:blipFill>
          <a:blip r:embed="rId2" cstate="print"/>
          <a:srcRect/>
          <a:stretch>
            <a:fillRect/>
          </a:stretch>
        </p:blipFill>
        <p:spPr bwMode="auto">
          <a:xfrm>
            <a:off x="133350" y="1538839"/>
            <a:ext cx="5476458" cy="3490361"/>
          </a:xfrm>
          <a:prstGeom prst="rect">
            <a:avLst/>
          </a:prstGeom>
          <a:noFill/>
          <a:ln w="9525">
            <a:noFill/>
            <a:miter lim="800000"/>
            <a:headEnd/>
            <a:tailEnd/>
          </a:ln>
        </p:spPr>
      </p:pic>
      <p:sp>
        <p:nvSpPr>
          <p:cNvPr id="6" name="Rectangle 8"/>
          <p:cNvSpPr>
            <a:spLocks noChangeArrowheads="1"/>
          </p:cNvSpPr>
          <p:nvPr/>
        </p:nvSpPr>
        <p:spPr bwMode="auto">
          <a:xfrm>
            <a:off x="152401" y="5276671"/>
            <a:ext cx="5029199" cy="1200329"/>
          </a:xfrm>
          <a:prstGeom prst="rect">
            <a:avLst/>
          </a:prstGeom>
          <a:noFill/>
          <a:ln w="9525">
            <a:noFill/>
            <a:miter lim="800000"/>
            <a:headEnd/>
            <a:tailEnd/>
          </a:ln>
          <a:effectLst/>
        </p:spPr>
        <p:txBody>
          <a:bodyPr wrap="square">
            <a:spAutoFit/>
          </a:bodyPr>
          <a:lstStyle/>
          <a:p>
            <a:r>
              <a:rPr lang="en-GB" b="1" dirty="0">
                <a:sym typeface="Symbol" pitchFamily="18" charset="2"/>
              </a:rPr>
              <a:t>Fibre Bragg Grating (FBG) optical sensors</a:t>
            </a:r>
            <a:r>
              <a:rPr lang="en-GB" b="1" dirty="0" smtClean="0">
                <a:sym typeface="Symbol" pitchFamily="18" charset="2"/>
              </a:rPr>
              <a:t>:</a:t>
            </a:r>
            <a:endParaRPr lang="en-GB" b="1" dirty="0">
              <a:sym typeface="Symbol" pitchFamily="18" charset="2"/>
            </a:endParaRPr>
          </a:p>
          <a:p>
            <a:r>
              <a:rPr lang="en-GB" dirty="0">
                <a:sym typeface="Symbol" pitchFamily="18" charset="2"/>
              </a:rPr>
              <a:t>a novel technology that can allow developing  distributed </a:t>
            </a:r>
            <a:r>
              <a:rPr lang="en-US" dirty="0">
                <a:sym typeface="Symbol" pitchFamily="18" charset="2"/>
              </a:rPr>
              <a:t>monitoring sensing  systems for gas-based detectors in large HEP </a:t>
            </a:r>
            <a:r>
              <a:rPr lang="en-US" dirty="0" smtClean="0">
                <a:sym typeface="Symbol" pitchFamily="18" charset="2"/>
              </a:rPr>
              <a:t>experiments</a:t>
            </a:r>
            <a:endParaRPr lang="en-US" dirty="0">
              <a:sym typeface="Symbol" pitchFamily="18" charset="2"/>
            </a:endParaRPr>
          </a:p>
        </p:txBody>
      </p:sp>
      <p:pic>
        <p:nvPicPr>
          <p:cNvPr id="232451" name="Picture 3"/>
          <p:cNvPicPr>
            <a:picLocks noChangeAspect="1" noChangeArrowheads="1"/>
          </p:cNvPicPr>
          <p:nvPr/>
        </p:nvPicPr>
        <p:blipFill>
          <a:blip r:embed="rId3" cstate="print"/>
          <a:srcRect/>
          <a:stretch>
            <a:fillRect/>
          </a:stretch>
        </p:blipFill>
        <p:spPr bwMode="auto">
          <a:xfrm>
            <a:off x="6013463" y="1447800"/>
            <a:ext cx="2978137" cy="2643188"/>
          </a:xfrm>
          <a:prstGeom prst="rect">
            <a:avLst/>
          </a:prstGeom>
          <a:noFill/>
          <a:ln w="9525">
            <a:noFill/>
            <a:miter lim="800000"/>
            <a:headEnd/>
            <a:tailEnd/>
          </a:ln>
        </p:spPr>
      </p:pic>
      <p:sp>
        <p:nvSpPr>
          <p:cNvPr id="8" name="Text Box 12"/>
          <p:cNvSpPr txBox="1">
            <a:spLocks noChangeArrowheads="1"/>
          </p:cNvSpPr>
          <p:nvPr/>
        </p:nvSpPr>
        <p:spPr bwMode="auto">
          <a:xfrm>
            <a:off x="4800600" y="3673257"/>
            <a:ext cx="4214562" cy="3108543"/>
          </a:xfrm>
          <a:prstGeom prst="rect">
            <a:avLst/>
          </a:prstGeom>
          <a:noFill/>
          <a:ln w="9525">
            <a:noFill/>
            <a:miter lim="800000"/>
            <a:headEnd/>
            <a:tailEnd/>
          </a:ln>
          <a:effectLst/>
        </p:spPr>
        <p:txBody>
          <a:bodyPr wrap="square">
            <a:spAutoFit/>
          </a:bodyPr>
          <a:lstStyle/>
          <a:p>
            <a:pPr marL="92075" indent="-92075"/>
            <a:r>
              <a:rPr lang="en-GB" sz="1400" b="1" dirty="0"/>
              <a:t>Basic features of  FBGs</a:t>
            </a:r>
          </a:p>
          <a:p>
            <a:pPr marL="92075" indent="-92075"/>
            <a:r>
              <a:rPr lang="en-GB" sz="1400" dirty="0"/>
              <a:t> </a:t>
            </a:r>
            <a:endParaRPr lang="en-GB" sz="1400" b="1" dirty="0"/>
          </a:p>
          <a:p>
            <a:pPr marL="92075" indent="-92075"/>
            <a:r>
              <a:rPr lang="en-GB" sz="1400" dirty="0"/>
              <a:t>‘Intrinsic’ optical sensor, </a:t>
            </a:r>
          </a:p>
          <a:p>
            <a:pPr marL="92075" indent="-92075"/>
            <a:r>
              <a:rPr lang="en-GB" sz="1400" dirty="0"/>
              <a:t>directly integrated in the fiber: </a:t>
            </a:r>
          </a:p>
          <a:p>
            <a:pPr marL="92075" indent="-92075"/>
            <a:r>
              <a:rPr lang="en-GB" sz="1400" dirty="0"/>
              <a:t>no power supply at the sensing point.</a:t>
            </a:r>
          </a:p>
          <a:p>
            <a:pPr marL="92075" indent="-92075"/>
            <a:endParaRPr lang="en-GB" sz="1400" dirty="0"/>
          </a:p>
          <a:p>
            <a:pPr marL="92075" indent="-92075"/>
            <a:r>
              <a:rPr lang="en-GB" sz="1400" dirty="0"/>
              <a:t>Many sensors can be connected in series</a:t>
            </a:r>
          </a:p>
          <a:p>
            <a:pPr marL="92075" indent="-92075"/>
            <a:r>
              <a:rPr lang="en-GB" sz="1400" dirty="0"/>
              <a:t>on the same optical fiber: reduced cabling.</a:t>
            </a:r>
          </a:p>
          <a:p>
            <a:pPr marL="92075" indent="-92075"/>
            <a:endParaRPr lang="en-GB" sz="1400" dirty="0"/>
          </a:p>
          <a:p>
            <a:pPr marL="92075" indent="-92075"/>
            <a:r>
              <a:rPr lang="en-GB" sz="1400" dirty="0"/>
              <a:t>Underlying spectroscopic technique: </a:t>
            </a:r>
          </a:p>
          <a:p>
            <a:pPr marL="92075" indent="-92075"/>
            <a:r>
              <a:rPr lang="en-GB" sz="1400" dirty="0"/>
              <a:t>long term stability for quasi-static measurements; </a:t>
            </a:r>
          </a:p>
          <a:p>
            <a:pPr marL="92075" indent="-92075"/>
            <a:r>
              <a:rPr lang="en-GB" sz="1400" dirty="0"/>
              <a:t>no electro-magnetic disturbances.</a:t>
            </a:r>
          </a:p>
          <a:p>
            <a:pPr marL="92075" indent="-92075"/>
            <a:endParaRPr lang="en-GB" sz="1400" dirty="0"/>
          </a:p>
          <a:p>
            <a:pPr marL="92075" indent="-92075"/>
            <a:r>
              <a:rPr lang="en-GB" sz="1400" dirty="0"/>
              <a:t>Hostile environment endurance, Radiation Hardness.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323671"/>
            <a:ext cx="9108000" cy="1200329"/>
          </a:xfrm>
        </p:spPr>
        <p:txBody>
          <a:bodyPr/>
          <a:lstStyle/>
          <a:p>
            <a:r>
              <a:rPr lang="en-SG" sz="3600" dirty="0" smtClean="0"/>
              <a:t>Technical design of the RPC-based </a:t>
            </a:r>
            <a:r>
              <a:rPr lang="en-SG" sz="3600" dirty="0" smtClean="0"/>
              <a:t>TOF </a:t>
            </a:r>
            <a:r>
              <a:rPr lang="en-SG" sz="3600" dirty="0" smtClean="0"/>
              <a:t>wall (</a:t>
            </a:r>
            <a:r>
              <a:rPr lang="en-SG" sz="3600" dirty="0" err="1" smtClean="0"/>
              <a:t>iTOF</a:t>
            </a:r>
            <a:r>
              <a:rPr lang="en-SG" sz="3600" dirty="0" smtClean="0"/>
              <a:t>) for the R3B experiment </a:t>
            </a:r>
            <a:r>
              <a:rPr lang="en-SG" sz="3600" dirty="0" smtClean="0"/>
              <a:t>at FAIR</a:t>
            </a:r>
            <a:endParaRPr lang="en-SG" sz="3600" dirty="0"/>
          </a:p>
        </p:txBody>
      </p:sp>
      <p:sp>
        <p:nvSpPr>
          <p:cNvPr id="4" name="Rectangle 3"/>
          <p:cNvSpPr/>
          <p:nvPr/>
        </p:nvSpPr>
        <p:spPr>
          <a:xfrm>
            <a:off x="4836522" y="6324600"/>
            <a:ext cx="2326278" cy="369332"/>
          </a:xfrm>
          <a:prstGeom prst="rect">
            <a:avLst/>
          </a:prstGeom>
          <a:solidFill>
            <a:schemeClr val="accent3">
              <a:lumMod val="20000"/>
              <a:lumOff val="80000"/>
            </a:schemeClr>
          </a:solidFill>
        </p:spPr>
        <p:txBody>
          <a:bodyPr wrap="none">
            <a:spAutoFit/>
          </a:bodyPr>
          <a:lstStyle/>
          <a:p>
            <a:r>
              <a:rPr lang="en-SG" dirty="0" smtClean="0">
                <a:solidFill>
                  <a:srgbClr val="00B050"/>
                </a:solidFill>
              </a:rPr>
              <a:t>CASAREJOS, Enrique</a:t>
            </a:r>
            <a:endParaRPr lang="en-SG" dirty="0">
              <a:solidFill>
                <a:srgbClr val="00B050"/>
              </a:solidFill>
            </a:endParaRPr>
          </a:p>
        </p:txBody>
      </p:sp>
      <p:pic>
        <p:nvPicPr>
          <p:cNvPr id="233474" name="Picture 2"/>
          <p:cNvPicPr>
            <a:picLocks noChangeAspect="1" noChangeArrowheads="1"/>
          </p:cNvPicPr>
          <p:nvPr/>
        </p:nvPicPr>
        <p:blipFill>
          <a:blip r:embed="rId2" cstate="print"/>
          <a:srcRect l="7035" t="4427" r="6644" b="13281"/>
          <a:stretch>
            <a:fillRect/>
          </a:stretch>
        </p:blipFill>
        <p:spPr bwMode="auto">
          <a:xfrm>
            <a:off x="4802857" y="2081348"/>
            <a:ext cx="4264943" cy="2871652"/>
          </a:xfrm>
          <a:prstGeom prst="rect">
            <a:avLst/>
          </a:prstGeom>
          <a:noFill/>
          <a:ln w="9525">
            <a:noFill/>
            <a:miter lim="800000"/>
            <a:headEnd/>
            <a:tailEnd/>
          </a:ln>
        </p:spPr>
      </p:pic>
      <p:pic>
        <p:nvPicPr>
          <p:cNvPr id="233475" name="Picture 3"/>
          <p:cNvPicPr>
            <a:picLocks noChangeAspect="1" noChangeArrowheads="1"/>
          </p:cNvPicPr>
          <p:nvPr/>
        </p:nvPicPr>
        <p:blipFill>
          <a:blip r:embed="rId3" cstate="print"/>
          <a:srcRect l="8990" t="8854" r="6644" b="8301"/>
          <a:stretch>
            <a:fillRect/>
          </a:stretch>
        </p:blipFill>
        <p:spPr bwMode="auto">
          <a:xfrm>
            <a:off x="0" y="1730780"/>
            <a:ext cx="4711899" cy="3267867"/>
          </a:xfrm>
          <a:prstGeom prst="rect">
            <a:avLst/>
          </a:prstGeom>
          <a:noFill/>
          <a:ln w="9525">
            <a:noFill/>
            <a:miter lim="800000"/>
            <a:headEnd/>
            <a:tailEnd/>
          </a:ln>
        </p:spPr>
      </p:pic>
      <p:sp>
        <p:nvSpPr>
          <p:cNvPr id="7" name="Rectangle 6"/>
          <p:cNvSpPr/>
          <p:nvPr/>
        </p:nvSpPr>
        <p:spPr>
          <a:xfrm>
            <a:off x="228600" y="6324600"/>
            <a:ext cx="4557658" cy="369332"/>
          </a:xfrm>
          <a:prstGeom prst="rect">
            <a:avLst/>
          </a:prstGeom>
        </p:spPr>
        <p:txBody>
          <a:bodyPr wrap="none">
            <a:spAutoFit/>
          </a:bodyPr>
          <a:lstStyle/>
          <a:p>
            <a:r>
              <a:rPr lang="en-SG" b="1" dirty="0" smtClean="0"/>
              <a:t>R</a:t>
            </a:r>
            <a:r>
              <a:rPr lang="en-SG" dirty="0" smtClean="0"/>
              <a:t>eactions with </a:t>
            </a:r>
            <a:r>
              <a:rPr lang="en-SG" b="1" dirty="0" smtClean="0"/>
              <a:t>R</a:t>
            </a:r>
            <a:r>
              <a:rPr lang="en-SG" dirty="0" smtClean="0"/>
              <a:t>elativistic </a:t>
            </a:r>
            <a:r>
              <a:rPr lang="en-SG" b="1" dirty="0" smtClean="0"/>
              <a:t>R</a:t>
            </a:r>
            <a:r>
              <a:rPr lang="en-SG" dirty="0" smtClean="0"/>
              <a:t>adioactive </a:t>
            </a:r>
            <a:r>
              <a:rPr lang="en-SG" b="1" dirty="0" smtClean="0"/>
              <a:t>B</a:t>
            </a:r>
            <a:r>
              <a:rPr lang="en-SG" dirty="0" smtClean="0"/>
              <a:t>eams</a:t>
            </a:r>
            <a:endParaRPr lang="en-SG"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323671"/>
            <a:ext cx="9108000" cy="1200329"/>
          </a:xfrm>
        </p:spPr>
        <p:txBody>
          <a:bodyPr/>
          <a:lstStyle/>
          <a:p>
            <a:r>
              <a:rPr lang="en-SG" sz="3600" dirty="0" smtClean="0"/>
              <a:t>Construction and Calibration </a:t>
            </a:r>
            <a:r>
              <a:rPr lang="en-SG" sz="3600" dirty="0" smtClean="0"/>
              <a:t>of the DHCAL</a:t>
            </a:r>
            <a:r>
              <a:rPr lang="en-SG" sz="3600" dirty="0" smtClean="0"/>
              <a:t> </a:t>
            </a:r>
            <a:r>
              <a:rPr lang="en-SG" sz="3600" dirty="0" smtClean="0"/>
              <a:t>of a Digital Hadron Calorimeter with </a:t>
            </a:r>
            <a:r>
              <a:rPr lang="en-SG" sz="3600" dirty="0" smtClean="0"/>
              <a:t>RPCs</a:t>
            </a:r>
            <a:endParaRPr lang="en-SG" sz="3600" dirty="0"/>
          </a:p>
        </p:txBody>
      </p:sp>
      <p:sp>
        <p:nvSpPr>
          <p:cNvPr id="4" name="Rectangle 3"/>
          <p:cNvSpPr/>
          <p:nvPr/>
        </p:nvSpPr>
        <p:spPr>
          <a:xfrm>
            <a:off x="685800" y="5486400"/>
            <a:ext cx="1018227" cy="369332"/>
          </a:xfrm>
          <a:prstGeom prst="rect">
            <a:avLst/>
          </a:prstGeom>
          <a:solidFill>
            <a:schemeClr val="accent3">
              <a:lumMod val="20000"/>
              <a:lumOff val="80000"/>
            </a:schemeClr>
          </a:solidFill>
        </p:spPr>
        <p:txBody>
          <a:bodyPr wrap="none">
            <a:spAutoFit/>
          </a:bodyPr>
          <a:lstStyle/>
          <a:p>
            <a:r>
              <a:rPr lang="en-SG" dirty="0" smtClean="0">
                <a:solidFill>
                  <a:srgbClr val="00B050"/>
                </a:solidFill>
              </a:rPr>
              <a:t>XIA, Lei</a:t>
            </a:r>
            <a:endParaRPr lang="en-SG" dirty="0">
              <a:solidFill>
                <a:srgbClr val="00B050"/>
              </a:solidFill>
            </a:endParaRPr>
          </a:p>
        </p:txBody>
      </p:sp>
      <p:sp>
        <p:nvSpPr>
          <p:cNvPr id="5" name="Rectangle 4"/>
          <p:cNvSpPr/>
          <p:nvPr/>
        </p:nvSpPr>
        <p:spPr>
          <a:xfrm>
            <a:off x="381000" y="4953000"/>
            <a:ext cx="1620957" cy="369332"/>
          </a:xfrm>
          <a:prstGeom prst="rect">
            <a:avLst/>
          </a:prstGeom>
          <a:solidFill>
            <a:schemeClr val="accent3">
              <a:lumMod val="20000"/>
              <a:lumOff val="80000"/>
            </a:schemeClr>
          </a:solidFill>
        </p:spPr>
        <p:txBody>
          <a:bodyPr wrap="none">
            <a:spAutoFit/>
          </a:bodyPr>
          <a:lstStyle/>
          <a:p>
            <a:r>
              <a:rPr lang="en-SG" dirty="0" smtClean="0">
                <a:solidFill>
                  <a:srgbClr val="00B050"/>
                </a:solidFill>
              </a:rPr>
              <a:t>REPOND, Jose</a:t>
            </a:r>
            <a:endParaRPr lang="en-SG" dirty="0">
              <a:solidFill>
                <a:srgbClr val="00B050"/>
              </a:solidFill>
            </a:endParaRPr>
          </a:p>
        </p:txBody>
      </p:sp>
      <p:pic>
        <p:nvPicPr>
          <p:cNvPr id="234498" name="Picture 2"/>
          <p:cNvPicPr>
            <a:picLocks noChangeAspect="1" noChangeArrowheads="1"/>
          </p:cNvPicPr>
          <p:nvPr/>
        </p:nvPicPr>
        <p:blipFill>
          <a:blip r:embed="rId2" cstate="print"/>
          <a:srcRect/>
          <a:stretch>
            <a:fillRect/>
          </a:stretch>
        </p:blipFill>
        <p:spPr bwMode="auto">
          <a:xfrm>
            <a:off x="4495800" y="1600199"/>
            <a:ext cx="4520553" cy="2736000"/>
          </a:xfrm>
          <a:prstGeom prst="rect">
            <a:avLst/>
          </a:prstGeom>
          <a:noFill/>
          <a:ln w="9525">
            <a:noFill/>
            <a:miter lim="800000"/>
            <a:headEnd/>
            <a:tailEnd/>
          </a:ln>
        </p:spPr>
      </p:pic>
      <p:pic>
        <p:nvPicPr>
          <p:cNvPr id="234499" name="Picture 3"/>
          <p:cNvPicPr>
            <a:picLocks noChangeAspect="1" noChangeArrowheads="1"/>
          </p:cNvPicPr>
          <p:nvPr/>
        </p:nvPicPr>
        <p:blipFill>
          <a:blip r:embed="rId3" cstate="print"/>
          <a:srcRect/>
          <a:stretch>
            <a:fillRect/>
          </a:stretch>
        </p:blipFill>
        <p:spPr bwMode="auto">
          <a:xfrm>
            <a:off x="166688" y="1590763"/>
            <a:ext cx="4329112" cy="2981237"/>
          </a:xfrm>
          <a:prstGeom prst="rect">
            <a:avLst/>
          </a:prstGeom>
          <a:noFill/>
          <a:ln w="9525">
            <a:noFill/>
            <a:miter lim="800000"/>
            <a:headEnd/>
            <a:tailEnd/>
          </a:ln>
        </p:spPr>
      </p:pic>
      <p:pic>
        <p:nvPicPr>
          <p:cNvPr id="8" name="Picture 9" descr="Run_610054_Event_576"/>
          <p:cNvPicPr>
            <a:picLocks noChangeAspect="1" noChangeArrowheads="1"/>
          </p:cNvPicPr>
          <p:nvPr/>
        </p:nvPicPr>
        <p:blipFill>
          <a:blip r:embed="rId4" cstate="print"/>
          <a:srcRect/>
          <a:stretch>
            <a:fillRect/>
          </a:stretch>
        </p:blipFill>
        <p:spPr bwMode="auto">
          <a:xfrm>
            <a:off x="2514600" y="4572000"/>
            <a:ext cx="1981200" cy="1981200"/>
          </a:xfrm>
          <a:prstGeom prst="rect">
            <a:avLst/>
          </a:prstGeom>
          <a:noFill/>
          <a:ln w="9525">
            <a:noFill/>
            <a:miter lim="800000"/>
            <a:headEnd/>
            <a:tailEnd/>
          </a:ln>
        </p:spPr>
      </p:pic>
      <p:pic>
        <p:nvPicPr>
          <p:cNvPr id="9" name="Picture 16" descr="60GeV-6"/>
          <p:cNvPicPr>
            <a:picLocks noChangeAspect="1" noChangeArrowheads="1"/>
          </p:cNvPicPr>
          <p:nvPr/>
        </p:nvPicPr>
        <p:blipFill>
          <a:blip r:embed="rId5" cstate="print"/>
          <a:srcRect/>
          <a:stretch>
            <a:fillRect/>
          </a:stretch>
        </p:blipFill>
        <p:spPr bwMode="auto">
          <a:xfrm>
            <a:off x="5105400" y="4470495"/>
            <a:ext cx="2209800" cy="2016030"/>
          </a:xfrm>
          <a:prstGeom prst="rect">
            <a:avLst/>
          </a:prstGeom>
          <a:noFill/>
          <a:ln w="9525">
            <a:noFill/>
            <a:miter lim="800000"/>
            <a:headEnd/>
            <a:tailEnd/>
          </a:ln>
        </p:spPr>
      </p:pic>
      <p:sp>
        <p:nvSpPr>
          <p:cNvPr id="10" name="TextBox 9"/>
          <p:cNvSpPr txBox="1"/>
          <p:nvPr/>
        </p:nvSpPr>
        <p:spPr>
          <a:xfrm>
            <a:off x="1600200" y="6107668"/>
            <a:ext cx="838200" cy="369332"/>
          </a:xfrm>
          <a:prstGeom prst="rect">
            <a:avLst/>
          </a:prstGeom>
          <a:noFill/>
        </p:spPr>
        <p:txBody>
          <a:bodyPr wrap="square" rtlCol="0">
            <a:spAutoFit/>
          </a:bodyPr>
          <a:lstStyle/>
          <a:p>
            <a:r>
              <a:rPr lang="en-US" dirty="0" smtClean="0"/>
              <a:t>Muons</a:t>
            </a:r>
            <a:endParaRPr lang="en-SG" dirty="0"/>
          </a:p>
        </p:txBody>
      </p:sp>
      <p:sp>
        <p:nvSpPr>
          <p:cNvPr id="11" name="TextBox 10"/>
          <p:cNvSpPr txBox="1"/>
          <p:nvPr/>
        </p:nvSpPr>
        <p:spPr>
          <a:xfrm>
            <a:off x="7391400" y="6019800"/>
            <a:ext cx="1066800" cy="369332"/>
          </a:xfrm>
          <a:prstGeom prst="rect">
            <a:avLst/>
          </a:prstGeom>
          <a:noFill/>
        </p:spPr>
        <p:txBody>
          <a:bodyPr wrap="square" rtlCol="0">
            <a:spAutoFit/>
          </a:bodyPr>
          <a:lstStyle/>
          <a:p>
            <a:r>
              <a:rPr lang="en-US" dirty="0" smtClean="0"/>
              <a:t>Pions</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210978"/>
            <a:ext cx="9108000" cy="1200329"/>
          </a:xfrm>
        </p:spPr>
        <p:txBody>
          <a:bodyPr/>
          <a:lstStyle/>
          <a:p>
            <a:r>
              <a:rPr lang="en-SG" sz="3600" dirty="0" smtClean="0"/>
              <a:t>Development of large GRPC for an ultra-granular Semi-Digital </a:t>
            </a:r>
            <a:r>
              <a:rPr lang="en-SG" sz="3600" dirty="0" smtClean="0"/>
              <a:t>Hadronic Calorimeter</a:t>
            </a:r>
            <a:endParaRPr lang="en-SG" sz="3600" dirty="0"/>
          </a:p>
        </p:txBody>
      </p:sp>
      <p:pic>
        <p:nvPicPr>
          <p:cNvPr id="235522" name="Picture 2"/>
          <p:cNvPicPr>
            <a:picLocks noChangeAspect="1" noChangeArrowheads="1"/>
          </p:cNvPicPr>
          <p:nvPr/>
        </p:nvPicPr>
        <p:blipFill>
          <a:blip r:embed="rId2" cstate="print"/>
          <a:srcRect t="20475" r="3734" b="4427"/>
          <a:stretch>
            <a:fillRect/>
          </a:stretch>
        </p:blipFill>
        <p:spPr bwMode="auto">
          <a:xfrm>
            <a:off x="457200" y="1524000"/>
            <a:ext cx="5041569" cy="2948573"/>
          </a:xfrm>
          <a:prstGeom prst="rect">
            <a:avLst/>
          </a:prstGeom>
          <a:noFill/>
          <a:ln w="9525">
            <a:noFill/>
            <a:miter lim="800000"/>
            <a:headEnd/>
            <a:tailEnd/>
          </a:ln>
        </p:spPr>
      </p:pic>
      <p:pic>
        <p:nvPicPr>
          <p:cNvPr id="235523" name="Picture 3"/>
          <p:cNvPicPr>
            <a:picLocks noChangeAspect="1" noChangeArrowheads="1"/>
          </p:cNvPicPr>
          <p:nvPr/>
        </p:nvPicPr>
        <p:blipFill>
          <a:blip r:embed="rId3" cstate="print"/>
          <a:srcRect l="7883" t="11067" r="4149" b="3874"/>
          <a:stretch>
            <a:fillRect/>
          </a:stretch>
        </p:blipFill>
        <p:spPr bwMode="auto">
          <a:xfrm>
            <a:off x="6135474" y="1524000"/>
            <a:ext cx="2932326" cy="2125630"/>
          </a:xfrm>
          <a:prstGeom prst="rect">
            <a:avLst/>
          </a:prstGeom>
          <a:noFill/>
          <a:ln w="9525">
            <a:noFill/>
            <a:miter lim="800000"/>
            <a:headEnd/>
            <a:tailEnd/>
          </a:ln>
        </p:spPr>
      </p:pic>
      <p:pic>
        <p:nvPicPr>
          <p:cNvPr id="235524" name="Picture 4"/>
          <p:cNvPicPr>
            <a:picLocks noChangeAspect="1" noChangeArrowheads="1"/>
          </p:cNvPicPr>
          <p:nvPr/>
        </p:nvPicPr>
        <p:blipFill>
          <a:blip r:embed="rId4" cstate="print"/>
          <a:srcRect l="2074" t="8301" r="2489" b="2767"/>
          <a:stretch>
            <a:fillRect/>
          </a:stretch>
        </p:blipFill>
        <p:spPr bwMode="auto">
          <a:xfrm>
            <a:off x="5366256" y="3915853"/>
            <a:ext cx="3701544" cy="2585837"/>
          </a:xfrm>
          <a:prstGeom prst="rect">
            <a:avLst/>
          </a:prstGeom>
          <a:noFill/>
          <a:ln w="9525">
            <a:noFill/>
            <a:miter lim="800000"/>
            <a:headEnd/>
            <a:tailEnd/>
          </a:ln>
        </p:spPr>
      </p:pic>
      <p:pic>
        <p:nvPicPr>
          <p:cNvPr id="235525" name="Picture 5"/>
          <p:cNvPicPr>
            <a:picLocks noChangeAspect="1" noChangeArrowheads="1"/>
          </p:cNvPicPr>
          <p:nvPr/>
        </p:nvPicPr>
        <p:blipFill>
          <a:blip r:embed="rId5" cstate="print"/>
          <a:srcRect l="2489" t="7747" r="3319" b="1107"/>
          <a:stretch>
            <a:fillRect/>
          </a:stretch>
        </p:blipFill>
        <p:spPr bwMode="auto">
          <a:xfrm>
            <a:off x="762000" y="3770013"/>
            <a:ext cx="4343400" cy="2935587"/>
          </a:xfrm>
          <a:prstGeom prst="rect">
            <a:avLst/>
          </a:prstGeom>
          <a:noFill/>
          <a:ln w="9525">
            <a:noFill/>
            <a:miter lim="800000"/>
            <a:headEnd/>
            <a:tailEnd/>
          </a:ln>
        </p:spPr>
      </p:pic>
      <p:sp>
        <p:nvSpPr>
          <p:cNvPr id="9" name="Rectangle 8"/>
          <p:cNvSpPr/>
          <p:nvPr/>
        </p:nvSpPr>
        <p:spPr>
          <a:xfrm rot="16200000">
            <a:off x="-703500" y="3244334"/>
            <a:ext cx="1928733" cy="369332"/>
          </a:xfrm>
          <a:prstGeom prst="rect">
            <a:avLst/>
          </a:prstGeom>
          <a:solidFill>
            <a:schemeClr val="accent3">
              <a:lumMod val="20000"/>
              <a:lumOff val="80000"/>
            </a:schemeClr>
          </a:solidFill>
        </p:spPr>
        <p:txBody>
          <a:bodyPr wrap="none">
            <a:spAutoFit/>
          </a:bodyPr>
          <a:lstStyle/>
          <a:p>
            <a:r>
              <a:rPr lang="en-SG" dirty="0" smtClean="0">
                <a:solidFill>
                  <a:srgbClr val="00B050"/>
                </a:solidFill>
              </a:rPr>
              <a:t>LAKTINEH, </a:t>
            </a:r>
            <a:r>
              <a:rPr lang="en-SG" dirty="0" err="1" smtClean="0">
                <a:solidFill>
                  <a:srgbClr val="00B050"/>
                </a:solidFill>
              </a:rPr>
              <a:t>imad</a:t>
            </a:r>
            <a:endParaRPr lang="en-SG" dirty="0">
              <a:solidFill>
                <a:srgbClr val="00B05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87978"/>
            <a:ext cx="9108000" cy="646331"/>
          </a:xfrm>
        </p:spPr>
        <p:txBody>
          <a:bodyPr/>
          <a:lstStyle/>
          <a:p>
            <a:r>
              <a:rPr lang="en-SG" sz="3600" dirty="0" smtClean="0"/>
              <a:t>Performance of the HADES-TOF RPC </a:t>
            </a:r>
            <a:r>
              <a:rPr lang="en-SG" sz="3600" dirty="0" smtClean="0"/>
              <a:t>wall</a:t>
            </a:r>
            <a:endParaRPr lang="en-SG" sz="3600" dirty="0"/>
          </a:p>
        </p:txBody>
      </p:sp>
      <p:pic>
        <p:nvPicPr>
          <p:cNvPr id="5" name="Picture 7" descr="hades"/>
          <p:cNvPicPr>
            <a:picLocks noChangeAspect="1" noChangeArrowheads="1"/>
          </p:cNvPicPr>
          <p:nvPr/>
        </p:nvPicPr>
        <p:blipFill>
          <a:blip r:embed="rId2" cstate="print"/>
          <a:srcRect l="11024" t="12598" r="8661" b="7349"/>
          <a:stretch>
            <a:fillRect/>
          </a:stretch>
        </p:blipFill>
        <p:spPr bwMode="auto">
          <a:xfrm>
            <a:off x="152400" y="1219200"/>
            <a:ext cx="4783257" cy="3575528"/>
          </a:xfrm>
          <a:prstGeom prst="rect">
            <a:avLst/>
          </a:prstGeom>
          <a:noFill/>
        </p:spPr>
      </p:pic>
      <p:pic>
        <p:nvPicPr>
          <p:cNvPr id="236546" name="Picture 2"/>
          <p:cNvPicPr>
            <a:picLocks noChangeAspect="1" noChangeArrowheads="1"/>
          </p:cNvPicPr>
          <p:nvPr/>
        </p:nvPicPr>
        <p:blipFill>
          <a:blip r:embed="rId3" cstate="print"/>
          <a:srcRect/>
          <a:stretch>
            <a:fillRect/>
          </a:stretch>
        </p:blipFill>
        <p:spPr bwMode="auto">
          <a:xfrm>
            <a:off x="4953000" y="1295400"/>
            <a:ext cx="4069451" cy="2590800"/>
          </a:xfrm>
          <a:prstGeom prst="rect">
            <a:avLst/>
          </a:prstGeom>
          <a:noFill/>
          <a:ln w="9525">
            <a:noFill/>
            <a:miter lim="800000"/>
            <a:headEnd/>
            <a:tailEnd/>
          </a:ln>
        </p:spPr>
      </p:pic>
      <p:pic>
        <p:nvPicPr>
          <p:cNvPr id="236547" name="Picture 3"/>
          <p:cNvPicPr>
            <a:picLocks noChangeAspect="1" noChangeArrowheads="1"/>
          </p:cNvPicPr>
          <p:nvPr/>
        </p:nvPicPr>
        <p:blipFill>
          <a:blip r:embed="rId4" cstate="print"/>
          <a:srcRect/>
          <a:stretch>
            <a:fillRect/>
          </a:stretch>
        </p:blipFill>
        <p:spPr bwMode="auto">
          <a:xfrm>
            <a:off x="5014913" y="3962400"/>
            <a:ext cx="3976687" cy="2548943"/>
          </a:xfrm>
          <a:prstGeom prst="rect">
            <a:avLst/>
          </a:prstGeom>
          <a:noFill/>
          <a:ln w="9525">
            <a:noFill/>
            <a:miter lim="800000"/>
            <a:headEnd/>
            <a:tailEnd/>
          </a:ln>
        </p:spPr>
      </p:pic>
      <p:sp>
        <p:nvSpPr>
          <p:cNvPr id="4" name="Rectangle 3"/>
          <p:cNvSpPr/>
          <p:nvPr/>
        </p:nvSpPr>
        <p:spPr>
          <a:xfrm>
            <a:off x="4024364" y="6400800"/>
            <a:ext cx="2909836" cy="369332"/>
          </a:xfrm>
          <a:prstGeom prst="rect">
            <a:avLst/>
          </a:prstGeom>
          <a:solidFill>
            <a:schemeClr val="accent3">
              <a:lumMod val="20000"/>
              <a:lumOff val="80000"/>
            </a:schemeClr>
          </a:solidFill>
        </p:spPr>
        <p:txBody>
          <a:bodyPr wrap="none">
            <a:spAutoFit/>
          </a:bodyPr>
          <a:lstStyle/>
          <a:p>
            <a:r>
              <a:rPr lang="en-SG" dirty="0" smtClean="0">
                <a:solidFill>
                  <a:srgbClr val="00B050"/>
                </a:solidFill>
              </a:rPr>
              <a:t>BLANCO CASTRO, Alberto</a:t>
            </a:r>
            <a:endParaRPr lang="en-SG" dirty="0">
              <a:solidFill>
                <a:srgbClr val="00B050"/>
              </a:solidFill>
            </a:endParaRPr>
          </a:p>
        </p:txBody>
      </p:sp>
      <p:sp>
        <p:nvSpPr>
          <p:cNvPr id="8" name="Text Box 6"/>
          <p:cNvSpPr txBox="1">
            <a:spLocks noChangeArrowheads="1"/>
          </p:cNvSpPr>
          <p:nvPr/>
        </p:nvSpPr>
        <p:spPr bwMode="auto">
          <a:xfrm>
            <a:off x="228600" y="4876800"/>
            <a:ext cx="4572000" cy="1323439"/>
          </a:xfrm>
          <a:prstGeom prst="rect">
            <a:avLst/>
          </a:prstGeom>
          <a:noFill/>
          <a:ln w="9525">
            <a:noFill/>
            <a:miter lim="800000"/>
            <a:headEnd/>
            <a:tailEnd/>
          </a:ln>
          <a:effectLst/>
        </p:spPr>
        <p:txBody>
          <a:bodyPr wrap="square">
            <a:spAutoFit/>
          </a:bodyPr>
          <a:lstStyle/>
          <a:p>
            <a:r>
              <a:rPr lang="pt-PT" sz="1600" dirty="0">
                <a:solidFill>
                  <a:srgbClr val="FF0000"/>
                </a:solidFill>
              </a:rPr>
              <a:t>RPC-TOF fully integrated in the HADES spectrometer </a:t>
            </a:r>
            <a:r>
              <a:rPr lang="pt-PT" sz="1600" dirty="0" smtClean="0">
                <a:solidFill>
                  <a:srgbClr val="FF0000"/>
                </a:solidFill>
              </a:rPr>
              <a:t> and </a:t>
            </a:r>
            <a:r>
              <a:rPr lang="pt-PT" sz="1600" dirty="0">
                <a:solidFill>
                  <a:srgbClr val="FF0000"/>
                </a:solidFill>
              </a:rPr>
              <a:t>commissioned in Au + Au beam </a:t>
            </a:r>
          </a:p>
          <a:p>
            <a:r>
              <a:rPr lang="pt-PT" sz="1600" dirty="0">
                <a:solidFill>
                  <a:srgbClr val="FF0000"/>
                </a:solidFill>
              </a:rPr>
              <a:t>Uniform time resolution &lt;80&gt; ps </a:t>
            </a:r>
            <a:r>
              <a:rPr lang="el-GR" sz="1600" dirty="0">
                <a:solidFill>
                  <a:srgbClr val="FF0000"/>
                </a:solidFill>
              </a:rPr>
              <a:t>σ</a:t>
            </a:r>
            <a:r>
              <a:rPr lang="pt-PT" sz="1600" dirty="0">
                <a:solidFill>
                  <a:srgbClr val="FF0000"/>
                </a:solidFill>
              </a:rPr>
              <a:t> in a Au + Au environment, fullfilling the desing </a:t>
            </a:r>
            <a:r>
              <a:rPr lang="pt-PT" sz="1600" dirty="0" smtClean="0">
                <a:solidFill>
                  <a:srgbClr val="FF0000"/>
                </a:solidFill>
              </a:rPr>
              <a:t>requirements</a:t>
            </a:r>
            <a:endParaRPr lang="pt-PT" sz="1600" dirty="0">
              <a:solidFill>
                <a:srgbClr val="FF0000"/>
              </a:solidFill>
            </a:endParaRPr>
          </a:p>
          <a:p>
            <a:r>
              <a:rPr lang="pt-PT" sz="1600" dirty="0"/>
              <a:t>Ready for production beam time (April 2012</a:t>
            </a:r>
            <a:r>
              <a:rPr lang="pt-PT" sz="1600" dirty="0" smtClean="0"/>
              <a:t>).</a:t>
            </a:r>
            <a:endParaRPr lang="en-US" sz="16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381000"/>
            <a:ext cx="9108000" cy="707886"/>
          </a:xfrm>
        </p:spPr>
        <p:txBody>
          <a:bodyPr/>
          <a:lstStyle/>
          <a:p>
            <a:r>
              <a:rPr lang="en-SG" sz="4000" dirty="0" smtClean="0"/>
              <a:t>Muon scattering tomography with </a:t>
            </a:r>
            <a:r>
              <a:rPr lang="en-SG" sz="4000" dirty="0" smtClean="0"/>
              <a:t>RPCs</a:t>
            </a:r>
            <a:endParaRPr lang="en-SG" sz="4000" dirty="0"/>
          </a:p>
        </p:txBody>
      </p:sp>
      <p:pic>
        <p:nvPicPr>
          <p:cNvPr id="237570" name="Picture 2"/>
          <p:cNvPicPr>
            <a:picLocks noChangeAspect="1" noChangeArrowheads="1"/>
          </p:cNvPicPr>
          <p:nvPr/>
        </p:nvPicPr>
        <p:blipFill>
          <a:blip r:embed="rId2" cstate="print"/>
          <a:srcRect l="1245" t="19921" r="415" b="6087"/>
          <a:stretch>
            <a:fillRect/>
          </a:stretch>
        </p:blipFill>
        <p:spPr bwMode="auto">
          <a:xfrm>
            <a:off x="4724400" y="1628716"/>
            <a:ext cx="4272244" cy="2409884"/>
          </a:xfrm>
          <a:prstGeom prst="rect">
            <a:avLst/>
          </a:prstGeom>
          <a:noFill/>
          <a:ln w="9525">
            <a:noFill/>
            <a:miter lim="800000"/>
            <a:headEnd/>
            <a:tailEnd/>
          </a:ln>
        </p:spPr>
      </p:pic>
      <p:sp>
        <p:nvSpPr>
          <p:cNvPr id="5" name="Rectangle 4"/>
          <p:cNvSpPr/>
          <p:nvPr/>
        </p:nvSpPr>
        <p:spPr>
          <a:xfrm>
            <a:off x="7162800" y="1143000"/>
            <a:ext cx="1710725" cy="369332"/>
          </a:xfrm>
          <a:prstGeom prst="rect">
            <a:avLst/>
          </a:prstGeom>
          <a:solidFill>
            <a:schemeClr val="accent3">
              <a:lumMod val="20000"/>
              <a:lumOff val="80000"/>
            </a:schemeClr>
          </a:solidFill>
        </p:spPr>
        <p:txBody>
          <a:bodyPr wrap="none">
            <a:spAutoFit/>
          </a:bodyPr>
          <a:lstStyle/>
          <a:p>
            <a:r>
              <a:rPr lang="en-SG" dirty="0" smtClean="0">
                <a:solidFill>
                  <a:srgbClr val="00B050"/>
                </a:solidFill>
              </a:rPr>
              <a:t>BAESSO, Paolo</a:t>
            </a:r>
            <a:endParaRPr lang="en-SG" dirty="0">
              <a:solidFill>
                <a:srgbClr val="00B050"/>
              </a:solidFill>
            </a:endParaRPr>
          </a:p>
        </p:txBody>
      </p:sp>
      <p:pic>
        <p:nvPicPr>
          <p:cNvPr id="237571" name="Picture 3"/>
          <p:cNvPicPr>
            <a:picLocks noChangeAspect="1" noChangeArrowheads="1"/>
          </p:cNvPicPr>
          <p:nvPr/>
        </p:nvPicPr>
        <p:blipFill>
          <a:blip r:embed="rId3" cstate="print"/>
          <a:srcRect t="20475"/>
          <a:stretch>
            <a:fillRect/>
          </a:stretch>
        </p:blipFill>
        <p:spPr bwMode="auto">
          <a:xfrm>
            <a:off x="76200" y="1471612"/>
            <a:ext cx="4561090" cy="2719388"/>
          </a:xfrm>
          <a:prstGeom prst="rect">
            <a:avLst/>
          </a:prstGeom>
          <a:noFill/>
          <a:ln w="9525">
            <a:noFill/>
            <a:miter lim="800000"/>
            <a:headEnd/>
            <a:tailEnd/>
          </a:ln>
        </p:spPr>
      </p:pic>
      <p:pic>
        <p:nvPicPr>
          <p:cNvPr id="237572" name="Picture 4"/>
          <p:cNvPicPr>
            <a:picLocks noChangeAspect="1" noChangeArrowheads="1"/>
          </p:cNvPicPr>
          <p:nvPr/>
        </p:nvPicPr>
        <p:blipFill>
          <a:blip r:embed="rId4" cstate="print"/>
          <a:srcRect/>
          <a:stretch>
            <a:fillRect/>
          </a:stretch>
        </p:blipFill>
        <p:spPr bwMode="auto">
          <a:xfrm>
            <a:off x="4953000" y="4191000"/>
            <a:ext cx="3455664" cy="2590800"/>
          </a:xfrm>
          <a:prstGeom prst="rect">
            <a:avLst/>
          </a:prstGeom>
          <a:noFill/>
          <a:ln w="9525">
            <a:noFill/>
            <a:miter lim="800000"/>
            <a:headEnd/>
            <a:tailEnd/>
          </a:ln>
        </p:spPr>
      </p:pic>
      <p:pic>
        <p:nvPicPr>
          <p:cNvPr id="237573" name="Picture 5"/>
          <p:cNvPicPr>
            <a:picLocks noChangeAspect="1" noChangeArrowheads="1"/>
          </p:cNvPicPr>
          <p:nvPr/>
        </p:nvPicPr>
        <p:blipFill>
          <a:blip r:embed="rId5" cstate="print"/>
          <a:srcRect t="9407" b="7194"/>
          <a:stretch>
            <a:fillRect/>
          </a:stretch>
        </p:blipFill>
        <p:spPr bwMode="auto">
          <a:xfrm>
            <a:off x="228600" y="4267200"/>
            <a:ext cx="3881437" cy="24268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276761"/>
            <a:ext cx="9108000" cy="1323439"/>
          </a:xfrm>
        </p:spPr>
        <p:txBody>
          <a:bodyPr/>
          <a:lstStyle/>
          <a:p>
            <a:r>
              <a:rPr lang="en-SG" sz="4000" dirty="0" smtClean="0"/>
              <a:t>A 2m x 0.5m prototype of a MRPC-based neutron detector with steel </a:t>
            </a:r>
            <a:r>
              <a:rPr lang="en-SG" sz="4000" dirty="0" smtClean="0"/>
              <a:t>converter plates</a:t>
            </a:r>
            <a:endParaRPr lang="en-SG" sz="4000" dirty="0"/>
          </a:p>
        </p:txBody>
      </p:sp>
      <p:sp>
        <p:nvSpPr>
          <p:cNvPr id="4" name="Rectangle 3"/>
          <p:cNvSpPr/>
          <p:nvPr/>
        </p:nvSpPr>
        <p:spPr>
          <a:xfrm>
            <a:off x="1752600" y="6248400"/>
            <a:ext cx="2024913" cy="400110"/>
          </a:xfrm>
          <a:prstGeom prst="rect">
            <a:avLst/>
          </a:prstGeom>
          <a:solidFill>
            <a:schemeClr val="accent3">
              <a:lumMod val="20000"/>
              <a:lumOff val="80000"/>
            </a:schemeClr>
          </a:solidFill>
        </p:spPr>
        <p:txBody>
          <a:bodyPr wrap="none">
            <a:spAutoFit/>
          </a:bodyPr>
          <a:lstStyle/>
          <a:p>
            <a:r>
              <a:rPr lang="en-SG" sz="2000" dirty="0" smtClean="0">
                <a:solidFill>
                  <a:srgbClr val="00B050"/>
                </a:solidFill>
              </a:rPr>
              <a:t>ROEDER, Marko</a:t>
            </a:r>
            <a:endParaRPr lang="en-SG" sz="2000" dirty="0">
              <a:solidFill>
                <a:srgbClr val="00B050"/>
              </a:solidFill>
            </a:endParaRPr>
          </a:p>
        </p:txBody>
      </p:sp>
      <p:pic>
        <p:nvPicPr>
          <p:cNvPr id="238594" name="Picture 2"/>
          <p:cNvPicPr>
            <a:picLocks noChangeAspect="1" noChangeArrowheads="1"/>
          </p:cNvPicPr>
          <p:nvPr/>
        </p:nvPicPr>
        <p:blipFill>
          <a:blip r:embed="rId2" cstate="print"/>
          <a:srcRect l="4149" t="3320" r="830" b="4980"/>
          <a:stretch>
            <a:fillRect/>
          </a:stretch>
        </p:blipFill>
        <p:spPr bwMode="auto">
          <a:xfrm>
            <a:off x="0" y="1651266"/>
            <a:ext cx="5932625" cy="4292334"/>
          </a:xfrm>
          <a:prstGeom prst="rect">
            <a:avLst/>
          </a:prstGeom>
          <a:noFill/>
          <a:ln w="9525">
            <a:noFill/>
            <a:miter lim="800000"/>
            <a:headEnd/>
            <a:tailEnd/>
          </a:ln>
        </p:spPr>
      </p:pic>
      <p:pic>
        <p:nvPicPr>
          <p:cNvPr id="238595" name="Picture 3"/>
          <p:cNvPicPr>
            <a:picLocks noChangeAspect="1" noChangeArrowheads="1"/>
          </p:cNvPicPr>
          <p:nvPr/>
        </p:nvPicPr>
        <p:blipFill>
          <a:blip r:embed="rId3" cstate="print"/>
          <a:srcRect l="5393" t="16601" r="47766" b="25455"/>
          <a:stretch>
            <a:fillRect/>
          </a:stretch>
        </p:blipFill>
        <p:spPr bwMode="auto">
          <a:xfrm>
            <a:off x="6019800" y="2256591"/>
            <a:ext cx="2743200" cy="2544009"/>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l="50770" t="16601" r="4149" b="61921"/>
          <a:stretch>
            <a:fillRect/>
          </a:stretch>
        </p:blipFill>
        <p:spPr bwMode="auto">
          <a:xfrm>
            <a:off x="5410200" y="4876800"/>
            <a:ext cx="3626837"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8"/>
          <p:cNvSpPr txBox="1">
            <a:spLocks noChangeArrowheads="1"/>
          </p:cNvSpPr>
          <p:nvPr/>
        </p:nvSpPr>
        <p:spPr bwMode="auto">
          <a:xfrm>
            <a:off x="250825" y="1292707"/>
            <a:ext cx="4244975" cy="4526497"/>
          </a:xfrm>
          <a:prstGeom prst="rect">
            <a:avLst/>
          </a:prstGeom>
          <a:noFill/>
          <a:ln w="9525" algn="ctr">
            <a:noFill/>
            <a:miter lim="800000"/>
            <a:headEnd/>
            <a:tailEnd/>
          </a:ln>
          <a:effectLst/>
        </p:spPr>
        <p:txBody>
          <a:bodyPr wrap="square" lIns="90000" tIns="46800" rIns="90000" bIns="46800">
            <a:spAutoFit/>
          </a:bodyPr>
          <a:lstStyle/>
          <a:p>
            <a:pPr marL="363538" indent="-363538" algn="l"/>
            <a:r>
              <a:rPr lang="en-GB" sz="1600" dirty="0"/>
              <a:t>1 - PID by TOF is a combination of tracking and timing. To have both measurements in a single detector may have advantages. For instance, each particle would be measured several times, improving accuracy (although on a shorter path) and there is no need for an external T</a:t>
            </a:r>
            <a:r>
              <a:rPr lang="en-GB" sz="1600" baseline="-25000" dirty="0"/>
              <a:t>0</a:t>
            </a:r>
            <a:r>
              <a:rPr lang="en-GB" sz="1600" dirty="0"/>
              <a:t> detector (frequently problematic).</a:t>
            </a:r>
          </a:p>
          <a:p>
            <a:pPr marL="363538" indent="-363538" algn="l"/>
            <a:endParaRPr lang="en-GB" sz="1600" dirty="0"/>
          </a:p>
          <a:p>
            <a:pPr marL="363538" indent="-363538" algn="l"/>
            <a:endParaRPr lang="en-GB" sz="1600" dirty="0"/>
          </a:p>
          <a:p>
            <a:pPr marL="363538" indent="-363538" algn="l"/>
            <a:endParaRPr lang="en-GB" sz="1600" dirty="0"/>
          </a:p>
          <a:p>
            <a:pPr marL="363538" indent="-363538" algn="l"/>
            <a:endParaRPr lang="en-GB" sz="1600" dirty="0"/>
          </a:p>
          <a:p>
            <a:pPr marL="363538" indent="-363538" algn="l"/>
            <a:endParaRPr lang="en-GB" sz="1600" dirty="0"/>
          </a:p>
          <a:p>
            <a:pPr marL="363538" indent="-363538" algn="l"/>
            <a:r>
              <a:rPr lang="en-GB" sz="1600" dirty="0"/>
              <a:t>2 – Explore the limits of RPC position resolution by classical charge interpolation (for which there is ample hardware support) and combine it with accurate timing in a limited number of channels.</a:t>
            </a:r>
          </a:p>
        </p:txBody>
      </p:sp>
      <p:sp>
        <p:nvSpPr>
          <p:cNvPr id="2" name="Title 1"/>
          <p:cNvSpPr>
            <a:spLocks noGrp="1"/>
          </p:cNvSpPr>
          <p:nvPr>
            <p:ph type="title"/>
          </p:nvPr>
        </p:nvSpPr>
        <p:spPr>
          <a:xfrm>
            <a:off x="18000" y="334089"/>
            <a:ext cx="9108000" cy="954107"/>
          </a:xfrm>
        </p:spPr>
        <p:txBody>
          <a:bodyPr/>
          <a:lstStyle/>
          <a:p>
            <a:r>
              <a:rPr lang="en-SG" sz="2800" dirty="0" smtClean="0"/>
              <a:t>TOF tracker</a:t>
            </a:r>
            <a:r>
              <a:rPr lang="en-SG" sz="2800" dirty="0" smtClean="0"/>
              <a:t>: combination of time-of-flight and high-accuracy </a:t>
            </a:r>
            <a:r>
              <a:rPr lang="en-SG" sz="2800" dirty="0" smtClean="0"/>
              <a:t>bi-dimensional tracking </a:t>
            </a:r>
            <a:r>
              <a:rPr lang="en-SG" sz="2800" dirty="0" smtClean="0"/>
              <a:t>in a single gaseous detector</a:t>
            </a:r>
            <a:endParaRPr lang="en-SG" sz="2800" dirty="0"/>
          </a:p>
        </p:txBody>
      </p:sp>
      <p:sp>
        <p:nvSpPr>
          <p:cNvPr id="3" name="Content Placeholder 2"/>
          <p:cNvSpPr>
            <a:spLocks noGrp="1"/>
          </p:cNvSpPr>
          <p:nvPr>
            <p:ph idx="1"/>
          </p:nvPr>
        </p:nvSpPr>
        <p:spPr>
          <a:xfrm>
            <a:off x="4572000" y="1295400"/>
            <a:ext cx="4477800" cy="5181600"/>
          </a:xfrm>
        </p:spPr>
        <p:txBody>
          <a:bodyPr>
            <a:normAutofit fontScale="70000" lnSpcReduction="20000"/>
          </a:bodyPr>
          <a:lstStyle/>
          <a:p>
            <a:pPr>
              <a:lnSpc>
                <a:spcPct val="120000"/>
              </a:lnSpc>
            </a:pPr>
            <a:r>
              <a:rPr lang="en-GB" dirty="0" smtClean="0"/>
              <a:t>Position resolution below 50 </a:t>
            </a:r>
            <a:r>
              <a:rPr lang="en-GB" dirty="0" smtClean="0">
                <a:cs typeface="Arial" pitchFamily="34" charset="0"/>
              </a:rPr>
              <a:t>µm can be achieved in </a:t>
            </a:r>
            <a:r>
              <a:rPr lang="en-GB" dirty="0" smtClean="0">
                <a:cs typeface="Arial" pitchFamily="34" charset="0"/>
              </a:rPr>
              <a:t>multi-gap </a:t>
            </a:r>
            <a:r>
              <a:rPr lang="en-GB" dirty="0" smtClean="0">
                <a:cs typeface="Arial" pitchFamily="34" charset="0"/>
              </a:rPr>
              <a:t>RPCs by analog charge readout (high accuracy digital readout is limited to single-gap) of 4 mm pitch strips</a:t>
            </a:r>
            <a:r>
              <a:rPr lang="en-GB" dirty="0" smtClean="0">
                <a:cs typeface="Arial" pitchFamily="34" charset="0"/>
              </a:rPr>
              <a:t>.</a:t>
            </a:r>
            <a:endParaRPr lang="en-GB" dirty="0" smtClean="0">
              <a:cs typeface="Arial" pitchFamily="34" charset="0"/>
            </a:endParaRPr>
          </a:p>
          <a:p>
            <a:pPr>
              <a:lnSpc>
                <a:spcPct val="120000"/>
              </a:lnSpc>
            </a:pPr>
            <a:r>
              <a:rPr lang="en-GB" dirty="0" smtClean="0">
                <a:cs typeface="Arial" pitchFamily="34" charset="0"/>
              </a:rPr>
              <a:t>Bi-dimensional </a:t>
            </a:r>
            <a:r>
              <a:rPr lang="en-GB" dirty="0" smtClean="0">
                <a:cs typeface="Arial" pitchFamily="34" charset="0"/>
              </a:rPr>
              <a:t>localization demonstrated at the level of 70 </a:t>
            </a:r>
            <a:r>
              <a:rPr lang="en-GB" dirty="0" smtClean="0"/>
              <a:t>µm</a:t>
            </a:r>
            <a:r>
              <a:rPr lang="en-GB" dirty="0" smtClean="0"/>
              <a:t>.</a:t>
            </a:r>
            <a:endParaRPr lang="en-GB" dirty="0" smtClean="0">
              <a:cs typeface="Arial" pitchFamily="34" charset="0"/>
            </a:endParaRPr>
          </a:p>
          <a:p>
            <a:pPr>
              <a:lnSpc>
                <a:spcPct val="120000"/>
              </a:lnSpc>
            </a:pPr>
            <a:r>
              <a:rPr lang="en-GB" dirty="0" smtClean="0">
                <a:cs typeface="Arial" pitchFamily="34" charset="0"/>
              </a:rPr>
              <a:t>In combination with 80 ps accuracy timing</a:t>
            </a:r>
            <a:r>
              <a:rPr lang="en-GB" dirty="0" smtClean="0">
                <a:cs typeface="Arial" pitchFamily="34" charset="0"/>
              </a:rPr>
              <a:t>.</a:t>
            </a:r>
            <a:endParaRPr lang="en-GB" dirty="0" smtClean="0">
              <a:cs typeface="Arial" pitchFamily="34" charset="0"/>
            </a:endParaRPr>
          </a:p>
          <a:p>
            <a:pPr>
              <a:lnSpc>
                <a:spcPct val="120000"/>
              </a:lnSpc>
            </a:pPr>
            <a:r>
              <a:rPr lang="en-GB" dirty="0" smtClean="0">
                <a:cs typeface="Arial" pitchFamily="34" charset="0"/>
              </a:rPr>
              <a:t>It </a:t>
            </a:r>
            <a:r>
              <a:rPr lang="en-GB" dirty="0" smtClean="0"/>
              <a:t>was observed a </a:t>
            </a:r>
            <a:r>
              <a:rPr lang="en-GB" dirty="0" smtClean="0">
                <a:cs typeface="Arial" pitchFamily="34" charset="0"/>
              </a:rPr>
              <a:t>strong position dependence of the time-charge correction. Hypothesized to be due to signal dispersion, “rounding” the pulse. The signal propagation conditions must be reviewed</a:t>
            </a:r>
            <a:r>
              <a:rPr lang="en-GB" dirty="0" smtClean="0">
                <a:cs typeface="Arial" pitchFamily="34" charset="0"/>
              </a:rPr>
              <a:t>.</a:t>
            </a:r>
            <a:endParaRPr lang="en-GB" dirty="0" smtClean="0">
              <a:cs typeface="Arial" pitchFamily="34" charset="0"/>
            </a:endParaRPr>
          </a:p>
        </p:txBody>
      </p:sp>
      <p:sp>
        <p:nvSpPr>
          <p:cNvPr id="4" name="Rectangle 3"/>
          <p:cNvSpPr/>
          <p:nvPr/>
        </p:nvSpPr>
        <p:spPr>
          <a:xfrm>
            <a:off x="1475248" y="6381690"/>
            <a:ext cx="1725152" cy="400110"/>
          </a:xfrm>
          <a:prstGeom prst="rect">
            <a:avLst/>
          </a:prstGeom>
          <a:solidFill>
            <a:schemeClr val="accent3">
              <a:lumMod val="20000"/>
              <a:lumOff val="80000"/>
            </a:schemeClr>
          </a:solidFill>
        </p:spPr>
        <p:txBody>
          <a:bodyPr wrap="none">
            <a:spAutoFit/>
          </a:bodyPr>
          <a:lstStyle/>
          <a:p>
            <a:r>
              <a:rPr lang="en-SG" sz="2000" dirty="0" smtClean="0">
                <a:solidFill>
                  <a:srgbClr val="00B050"/>
                </a:solidFill>
              </a:rPr>
              <a:t>FONTE, Paulo</a:t>
            </a:r>
            <a:endParaRPr lang="en-SG" sz="2000" dirty="0">
              <a:solidFill>
                <a:srgbClr val="00B050"/>
              </a:solidFill>
            </a:endParaRPr>
          </a:p>
        </p:txBody>
      </p:sp>
      <p:grpSp>
        <p:nvGrpSpPr>
          <p:cNvPr id="7" name="Group 28"/>
          <p:cNvGrpSpPr>
            <a:grpSpLocks/>
          </p:cNvGrpSpPr>
          <p:nvPr/>
        </p:nvGrpSpPr>
        <p:grpSpPr bwMode="auto">
          <a:xfrm>
            <a:off x="609600" y="3408363"/>
            <a:ext cx="3276600" cy="935037"/>
            <a:chOff x="839" y="1525"/>
            <a:chExt cx="2676" cy="829"/>
          </a:xfrm>
        </p:grpSpPr>
        <p:sp>
          <p:nvSpPr>
            <p:cNvPr id="8" name="Line 19"/>
            <p:cNvSpPr>
              <a:spLocks noChangeShapeType="1"/>
            </p:cNvSpPr>
            <p:nvPr/>
          </p:nvSpPr>
          <p:spPr bwMode="auto">
            <a:xfrm>
              <a:off x="1111" y="1525"/>
              <a:ext cx="0" cy="590"/>
            </a:xfrm>
            <a:prstGeom prst="line">
              <a:avLst/>
            </a:prstGeom>
            <a:noFill/>
            <a:ln w="28575">
              <a:solidFill>
                <a:srgbClr val="FF0000"/>
              </a:solidFill>
              <a:round/>
              <a:headEnd/>
              <a:tailEnd/>
            </a:ln>
            <a:effectLst/>
          </p:spPr>
          <p:txBody>
            <a:bodyPr lIns="90000" tIns="46800" rIns="90000" bIns="46800">
              <a:spAutoFit/>
            </a:bodyPr>
            <a:lstStyle/>
            <a:p>
              <a:endParaRPr lang="en-SG"/>
            </a:p>
          </p:txBody>
        </p:sp>
        <p:sp>
          <p:nvSpPr>
            <p:cNvPr id="9" name="Line 20"/>
            <p:cNvSpPr>
              <a:spLocks noChangeShapeType="1"/>
            </p:cNvSpPr>
            <p:nvPr/>
          </p:nvSpPr>
          <p:spPr bwMode="auto">
            <a:xfrm>
              <a:off x="1882" y="1525"/>
              <a:ext cx="0" cy="590"/>
            </a:xfrm>
            <a:prstGeom prst="line">
              <a:avLst/>
            </a:prstGeom>
            <a:noFill/>
            <a:ln w="28575">
              <a:solidFill>
                <a:srgbClr val="FF0000"/>
              </a:solidFill>
              <a:round/>
              <a:headEnd/>
              <a:tailEnd/>
            </a:ln>
            <a:effectLst/>
          </p:spPr>
          <p:txBody>
            <a:bodyPr lIns="90000" tIns="46800" rIns="90000" bIns="46800">
              <a:spAutoFit/>
            </a:bodyPr>
            <a:lstStyle/>
            <a:p>
              <a:endParaRPr lang="en-SG"/>
            </a:p>
          </p:txBody>
        </p:sp>
        <p:sp>
          <p:nvSpPr>
            <p:cNvPr id="10" name="Line 21"/>
            <p:cNvSpPr>
              <a:spLocks noChangeShapeType="1"/>
            </p:cNvSpPr>
            <p:nvPr/>
          </p:nvSpPr>
          <p:spPr bwMode="auto">
            <a:xfrm>
              <a:off x="2608" y="1525"/>
              <a:ext cx="0" cy="590"/>
            </a:xfrm>
            <a:prstGeom prst="line">
              <a:avLst/>
            </a:prstGeom>
            <a:noFill/>
            <a:ln w="28575">
              <a:solidFill>
                <a:srgbClr val="FF0000"/>
              </a:solidFill>
              <a:round/>
              <a:headEnd/>
              <a:tailEnd/>
            </a:ln>
            <a:effectLst/>
          </p:spPr>
          <p:txBody>
            <a:bodyPr lIns="90000" tIns="46800" rIns="90000" bIns="46800">
              <a:spAutoFit/>
            </a:bodyPr>
            <a:lstStyle/>
            <a:p>
              <a:endParaRPr lang="en-SG"/>
            </a:p>
          </p:txBody>
        </p:sp>
        <p:sp>
          <p:nvSpPr>
            <p:cNvPr id="11" name="Line 22"/>
            <p:cNvSpPr>
              <a:spLocks noChangeShapeType="1"/>
            </p:cNvSpPr>
            <p:nvPr/>
          </p:nvSpPr>
          <p:spPr bwMode="auto">
            <a:xfrm>
              <a:off x="3288" y="1525"/>
              <a:ext cx="0" cy="590"/>
            </a:xfrm>
            <a:prstGeom prst="line">
              <a:avLst/>
            </a:prstGeom>
            <a:noFill/>
            <a:ln w="28575">
              <a:solidFill>
                <a:srgbClr val="FF0000"/>
              </a:solidFill>
              <a:round/>
              <a:headEnd/>
              <a:tailEnd/>
            </a:ln>
            <a:effectLst/>
          </p:spPr>
          <p:txBody>
            <a:bodyPr lIns="90000" tIns="46800" rIns="90000" bIns="46800">
              <a:spAutoFit/>
            </a:bodyPr>
            <a:lstStyle/>
            <a:p>
              <a:endParaRPr lang="en-SG"/>
            </a:p>
          </p:txBody>
        </p:sp>
        <p:sp>
          <p:nvSpPr>
            <p:cNvPr id="12" name="Line 23"/>
            <p:cNvSpPr>
              <a:spLocks noChangeShapeType="1"/>
            </p:cNvSpPr>
            <p:nvPr/>
          </p:nvSpPr>
          <p:spPr bwMode="auto">
            <a:xfrm flipV="1">
              <a:off x="839" y="1706"/>
              <a:ext cx="2676" cy="136"/>
            </a:xfrm>
            <a:prstGeom prst="line">
              <a:avLst/>
            </a:prstGeom>
            <a:noFill/>
            <a:ln w="9525">
              <a:solidFill>
                <a:schemeClr val="accent2"/>
              </a:solidFill>
              <a:round/>
              <a:headEnd/>
              <a:tailEnd type="triangle" w="med" len="med"/>
            </a:ln>
            <a:effectLst/>
          </p:spPr>
          <p:txBody>
            <a:bodyPr lIns="90000" tIns="46800" rIns="90000" bIns="46800">
              <a:spAutoFit/>
            </a:bodyPr>
            <a:lstStyle/>
            <a:p>
              <a:endParaRPr lang="en-SG"/>
            </a:p>
          </p:txBody>
        </p:sp>
        <p:sp>
          <p:nvSpPr>
            <p:cNvPr id="13" name="Text Box 24"/>
            <p:cNvSpPr txBox="1">
              <a:spLocks noChangeArrowheads="1"/>
            </p:cNvSpPr>
            <p:nvPr/>
          </p:nvSpPr>
          <p:spPr bwMode="auto">
            <a:xfrm>
              <a:off x="1012" y="2142"/>
              <a:ext cx="199" cy="212"/>
            </a:xfrm>
            <a:prstGeom prst="rect">
              <a:avLst/>
            </a:prstGeom>
            <a:noFill/>
            <a:ln w="9525" algn="ctr">
              <a:noFill/>
              <a:miter lim="800000"/>
              <a:headEnd/>
              <a:tailEnd/>
            </a:ln>
            <a:effectLst/>
          </p:spPr>
          <p:txBody>
            <a:bodyPr wrap="none" lIns="90000" tIns="46800" rIns="90000" bIns="46800">
              <a:spAutoFit/>
            </a:bodyPr>
            <a:lstStyle/>
            <a:p>
              <a:pPr marL="363538" indent="-363538"/>
              <a:r>
                <a:rPr lang="pt-PT"/>
                <a:t>t</a:t>
              </a:r>
              <a:r>
                <a:rPr lang="pt-PT" baseline="-25000"/>
                <a:t>0</a:t>
              </a:r>
            </a:p>
          </p:txBody>
        </p:sp>
        <p:sp>
          <p:nvSpPr>
            <p:cNvPr id="14" name="Text Box 25"/>
            <p:cNvSpPr txBox="1">
              <a:spLocks noChangeArrowheads="1"/>
            </p:cNvSpPr>
            <p:nvPr/>
          </p:nvSpPr>
          <p:spPr bwMode="auto">
            <a:xfrm>
              <a:off x="1782" y="2142"/>
              <a:ext cx="199" cy="212"/>
            </a:xfrm>
            <a:prstGeom prst="rect">
              <a:avLst/>
            </a:prstGeom>
            <a:noFill/>
            <a:ln w="9525" algn="ctr">
              <a:noFill/>
              <a:miter lim="800000"/>
              <a:headEnd/>
              <a:tailEnd/>
            </a:ln>
            <a:effectLst/>
          </p:spPr>
          <p:txBody>
            <a:bodyPr wrap="none" lIns="90000" tIns="46800" rIns="90000" bIns="46800">
              <a:spAutoFit/>
            </a:bodyPr>
            <a:lstStyle/>
            <a:p>
              <a:pPr marL="363538" indent="-363538"/>
              <a:r>
                <a:rPr lang="pt-PT"/>
                <a:t>t</a:t>
              </a:r>
              <a:r>
                <a:rPr lang="pt-PT" baseline="-25000"/>
                <a:t>1</a:t>
              </a:r>
            </a:p>
          </p:txBody>
        </p:sp>
        <p:sp>
          <p:nvSpPr>
            <p:cNvPr id="15" name="Text Box 26"/>
            <p:cNvSpPr txBox="1">
              <a:spLocks noChangeArrowheads="1"/>
            </p:cNvSpPr>
            <p:nvPr/>
          </p:nvSpPr>
          <p:spPr bwMode="auto">
            <a:xfrm>
              <a:off x="2508" y="2142"/>
              <a:ext cx="199" cy="212"/>
            </a:xfrm>
            <a:prstGeom prst="rect">
              <a:avLst/>
            </a:prstGeom>
            <a:noFill/>
            <a:ln w="9525" algn="ctr">
              <a:noFill/>
              <a:miter lim="800000"/>
              <a:headEnd/>
              <a:tailEnd/>
            </a:ln>
            <a:effectLst/>
          </p:spPr>
          <p:txBody>
            <a:bodyPr wrap="none" lIns="90000" tIns="46800" rIns="90000" bIns="46800">
              <a:spAutoFit/>
            </a:bodyPr>
            <a:lstStyle/>
            <a:p>
              <a:pPr marL="363538" indent="-363538"/>
              <a:r>
                <a:rPr lang="pt-PT"/>
                <a:t>t</a:t>
              </a:r>
              <a:r>
                <a:rPr lang="pt-PT" baseline="-25000"/>
                <a:t>2</a:t>
              </a:r>
            </a:p>
          </p:txBody>
        </p:sp>
        <p:sp>
          <p:nvSpPr>
            <p:cNvPr id="16" name="Text Box 27"/>
            <p:cNvSpPr txBox="1">
              <a:spLocks noChangeArrowheads="1"/>
            </p:cNvSpPr>
            <p:nvPr/>
          </p:nvSpPr>
          <p:spPr bwMode="auto">
            <a:xfrm>
              <a:off x="3188" y="2142"/>
              <a:ext cx="199" cy="212"/>
            </a:xfrm>
            <a:prstGeom prst="rect">
              <a:avLst/>
            </a:prstGeom>
            <a:noFill/>
            <a:ln w="9525" algn="ctr">
              <a:noFill/>
              <a:miter lim="800000"/>
              <a:headEnd/>
              <a:tailEnd/>
            </a:ln>
            <a:effectLst/>
          </p:spPr>
          <p:txBody>
            <a:bodyPr wrap="none" lIns="90000" tIns="46800" rIns="90000" bIns="46800">
              <a:spAutoFit/>
            </a:bodyPr>
            <a:lstStyle/>
            <a:p>
              <a:pPr marL="363538" indent="-363538"/>
              <a:r>
                <a:rPr lang="pt-PT"/>
                <a:t>t</a:t>
              </a:r>
              <a:r>
                <a:rPr lang="pt-PT" baseline="-25000"/>
                <a:t>3</a:t>
              </a: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with </a:t>
            </a:r>
            <a:r>
              <a:rPr lang="en-US" dirty="0" err="1" smtClean="0"/>
              <a:t>Micromegas</a:t>
            </a:r>
            <a:r>
              <a:rPr lang="en-US" dirty="0" smtClean="0"/>
              <a:t> (MM)</a:t>
            </a:r>
            <a:endParaRPr lang="en-SG" dirty="0"/>
          </a:p>
        </p:txBody>
      </p:sp>
      <p:sp>
        <p:nvSpPr>
          <p:cNvPr id="3" name="Content Placeholder 2"/>
          <p:cNvSpPr>
            <a:spLocks noGrp="1"/>
          </p:cNvSpPr>
          <p:nvPr>
            <p:ph idx="1"/>
          </p:nvPr>
        </p:nvSpPr>
        <p:spPr/>
        <p:txBody>
          <a:bodyPr>
            <a:normAutofit fontScale="55000" lnSpcReduction="20000"/>
          </a:bodyPr>
          <a:lstStyle/>
          <a:p>
            <a:pPr>
              <a:lnSpc>
                <a:spcPct val="120000"/>
              </a:lnSpc>
            </a:pPr>
            <a:r>
              <a:rPr lang="en-US" dirty="0" smtClean="0"/>
              <a:t>The MM keep the idea of a drift region separated from the multiplication region</a:t>
            </a:r>
          </a:p>
          <a:p>
            <a:pPr>
              <a:lnSpc>
                <a:spcPct val="120000"/>
              </a:lnSpc>
            </a:pPr>
            <a:r>
              <a:rPr lang="en-US" dirty="0" smtClean="0"/>
              <a:t>The drift region however is a planar one, which somewhat improves the time resolution </a:t>
            </a:r>
            <a:r>
              <a:rPr lang="en-US" dirty="0" err="1" smtClean="0"/>
              <a:t>w.r.t</a:t>
            </a:r>
            <a:r>
              <a:rPr lang="en-US" dirty="0" smtClean="0"/>
              <a:t>. </a:t>
            </a:r>
            <a:r>
              <a:rPr lang="en-US" dirty="0" smtClean="0"/>
              <a:t>the cylindrical one</a:t>
            </a:r>
          </a:p>
          <a:p>
            <a:pPr>
              <a:lnSpc>
                <a:spcPct val="120000"/>
              </a:lnSpc>
            </a:pPr>
            <a:r>
              <a:rPr lang="en-US" dirty="0" smtClean="0"/>
              <a:t>Resistive layer taken from  RPC fundamental </a:t>
            </a:r>
            <a:r>
              <a:rPr lang="en-US" dirty="0" smtClean="0"/>
              <a:t>to </a:t>
            </a:r>
            <a:r>
              <a:rPr lang="en-US" dirty="0" smtClean="0"/>
              <a:t>solve the sparking </a:t>
            </a:r>
            <a:r>
              <a:rPr lang="en-US" dirty="0" smtClean="0"/>
              <a:t>problem</a:t>
            </a:r>
            <a:endParaRPr lang="en-US" dirty="0" smtClean="0"/>
          </a:p>
          <a:p>
            <a:pPr>
              <a:lnSpc>
                <a:spcPct val="120000"/>
              </a:lnSpc>
            </a:pPr>
            <a:r>
              <a:rPr lang="en-US" dirty="0" smtClean="0"/>
              <a:t>They  get very high rate capability due to the low gas gain (few x </a:t>
            </a:r>
            <a:r>
              <a:rPr lang="en-US" dirty="0" smtClean="0"/>
              <a:t>10</a:t>
            </a:r>
            <a:r>
              <a:rPr lang="en-US" baseline="30000" dirty="0" smtClean="0"/>
              <a:t>4</a:t>
            </a:r>
            <a:r>
              <a:rPr lang="en-US" dirty="0" smtClean="0"/>
              <a:t>) i.e. to the small signals produced</a:t>
            </a:r>
          </a:p>
          <a:p>
            <a:pPr>
              <a:lnSpc>
                <a:spcPct val="120000"/>
              </a:lnSpc>
            </a:pPr>
            <a:r>
              <a:rPr lang="en-US" dirty="0" smtClean="0"/>
              <a:t>But a small signal requires an adequate front end electronics to be detected</a:t>
            </a:r>
          </a:p>
          <a:p>
            <a:pPr>
              <a:lnSpc>
                <a:spcPct val="120000"/>
              </a:lnSpc>
            </a:pPr>
            <a:r>
              <a:rPr lang="en-US" dirty="0" smtClean="0"/>
              <a:t>This is the same problem as for the RPCs:  the higher the </a:t>
            </a:r>
            <a:r>
              <a:rPr lang="en-US" dirty="0" smtClean="0"/>
              <a:t>front-end </a:t>
            </a:r>
            <a:r>
              <a:rPr lang="en-US" dirty="0" smtClean="0"/>
              <a:t>sensitivity and signal to noise separation the higher is the achievable rate capability</a:t>
            </a:r>
          </a:p>
          <a:p>
            <a:pPr>
              <a:lnSpc>
                <a:spcPct val="120000"/>
              </a:lnSpc>
            </a:pPr>
            <a:r>
              <a:rPr lang="en-US" dirty="0" smtClean="0"/>
              <a:t>As a conclusion, with an optimal choice of front end electronics and gap size (and multiplicity), RPCs should achieve the same rate capability as the MM, with a much better time resolution</a:t>
            </a:r>
          </a:p>
          <a:p>
            <a:pPr>
              <a:lnSpc>
                <a:spcPct val="120000"/>
              </a:lnSpc>
            </a:pPr>
            <a:endParaRPr lang="en-SG" dirty="0"/>
          </a:p>
        </p:txBody>
      </p:sp>
      <p:pic>
        <p:nvPicPr>
          <p:cNvPr id="5" name="Picture 2"/>
          <p:cNvPicPr>
            <a:picLocks noGrp="1" noChangeAspect="1" noChangeArrowheads="1"/>
          </p:cNvPicPr>
          <p:nvPr>
            <p:ph idx="10"/>
          </p:nvPr>
        </p:nvPicPr>
        <p:blipFill>
          <a:blip r:embed="rId2" cstate="print"/>
          <a:srcRect/>
          <a:stretch>
            <a:fillRect/>
          </a:stretch>
        </p:blipFill>
        <p:spPr bwMode="auto">
          <a:xfrm>
            <a:off x="4546013" y="1600200"/>
            <a:ext cx="4521788"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352961"/>
            <a:ext cx="9108000" cy="1323439"/>
          </a:xfrm>
        </p:spPr>
        <p:txBody>
          <a:bodyPr/>
          <a:lstStyle/>
          <a:p>
            <a:r>
              <a:rPr lang="en-SG" sz="4000" dirty="0" smtClean="0"/>
              <a:t>A Free-Streaming Readout for the CBM Time of Flight wall</a:t>
            </a:r>
            <a:endParaRPr lang="en-SG" sz="4000" dirty="0"/>
          </a:p>
        </p:txBody>
      </p:sp>
      <p:pic>
        <p:nvPicPr>
          <p:cNvPr id="239618" name="Picture 2"/>
          <p:cNvPicPr>
            <a:picLocks noChangeAspect="1" noChangeArrowheads="1"/>
          </p:cNvPicPr>
          <p:nvPr/>
        </p:nvPicPr>
        <p:blipFill>
          <a:blip r:embed="rId2" cstate="print"/>
          <a:srcRect t="13834" b="3874"/>
          <a:stretch>
            <a:fillRect/>
          </a:stretch>
        </p:blipFill>
        <p:spPr bwMode="auto">
          <a:xfrm>
            <a:off x="76200" y="3048000"/>
            <a:ext cx="5928673" cy="3657600"/>
          </a:xfrm>
          <a:prstGeom prst="rect">
            <a:avLst/>
          </a:prstGeom>
          <a:noFill/>
          <a:ln w="9525">
            <a:noFill/>
            <a:miter lim="800000"/>
            <a:headEnd/>
            <a:tailEnd/>
          </a:ln>
        </p:spPr>
      </p:pic>
      <p:pic>
        <p:nvPicPr>
          <p:cNvPr id="239619" name="Picture 3"/>
          <p:cNvPicPr>
            <a:picLocks noChangeAspect="1" noChangeArrowheads="1"/>
          </p:cNvPicPr>
          <p:nvPr/>
        </p:nvPicPr>
        <p:blipFill>
          <a:blip r:embed="rId3" cstate="print"/>
          <a:srcRect l="2489" t="13281" b="7194"/>
          <a:stretch>
            <a:fillRect/>
          </a:stretch>
        </p:blipFill>
        <p:spPr bwMode="auto">
          <a:xfrm>
            <a:off x="4082631" y="1447800"/>
            <a:ext cx="4985169" cy="3048000"/>
          </a:xfrm>
          <a:prstGeom prst="rect">
            <a:avLst/>
          </a:prstGeom>
          <a:noFill/>
          <a:ln w="9525">
            <a:noFill/>
            <a:miter lim="800000"/>
            <a:headEnd/>
            <a:tailEnd/>
          </a:ln>
        </p:spPr>
      </p:pic>
      <p:sp>
        <p:nvSpPr>
          <p:cNvPr id="7" name="Rectangle 6"/>
          <p:cNvSpPr/>
          <p:nvPr/>
        </p:nvSpPr>
        <p:spPr>
          <a:xfrm>
            <a:off x="6248400" y="6172200"/>
            <a:ext cx="2441694" cy="369332"/>
          </a:xfrm>
          <a:prstGeom prst="rect">
            <a:avLst/>
          </a:prstGeom>
          <a:solidFill>
            <a:schemeClr val="accent3">
              <a:lumMod val="20000"/>
              <a:lumOff val="80000"/>
            </a:schemeClr>
          </a:solidFill>
        </p:spPr>
        <p:txBody>
          <a:bodyPr wrap="none">
            <a:spAutoFit/>
          </a:bodyPr>
          <a:lstStyle/>
          <a:p>
            <a:r>
              <a:rPr lang="en-SG" dirty="0" smtClean="0">
                <a:solidFill>
                  <a:srgbClr val="00B050"/>
                </a:solidFill>
              </a:rPr>
              <a:t>LOIZEAU, Pierre-Alain</a:t>
            </a:r>
            <a:endParaRPr lang="en-SG" dirty="0">
              <a:solidFill>
                <a:srgbClr val="00B05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2" cstate="print"/>
          <a:srcRect t="32649" b="9961"/>
          <a:stretch>
            <a:fillRect/>
          </a:stretch>
        </p:blipFill>
        <p:spPr bwMode="auto">
          <a:xfrm>
            <a:off x="633870" y="457200"/>
            <a:ext cx="7887464" cy="6400800"/>
          </a:xfrm>
          <a:prstGeom prst="rect">
            <a:avLst/>
          </a:prstGeom>
          <a:noFill/>
          <a:ln w="9525">
            <a:noFill/>
            <a:miter lim="800000"/>
            <a:headEnd/>
            <a:tailEnd/>
          </a:ln>
        </p:spPr>
      </p:pic>
      <p:sp>
        <p:nvSpPr>
          <p:cNvPr id="5" name="Rectangle 4"/>
          <p:cNvSpPr/>
          <p:nvPr/>
        </p:nvSpPr>
        <p:spPr>
          <a:xfrm>
            <a:off x="7870071" y="1828800"/>
            <a:ext cx="1223412" cy="338554"/>
          </a:xfrm>
          <a:prstGeom prst="rect">
            <a:avLst/>
          </a:prstGeom>
          <a:solidFill>
            <a:srgbClr val="FFC000"/>
          </a:solidFill>
        </p:spPr>
        <p:txBody>
          <a:bodyPr wrap="none">
            <a:spAutoFit/>
          </a:bodyPr>
          <a:lstStyle/>
          <a:p>
            <a:r>
              <a:rPr lang="en-SG" sz="1600" b="1" dirty="0" smtClean="0"/>
              <a:t>Best Poster</a:t>
            </a:r>
            <a:r>
              <a:rPr lang="en-SG" sz="1600" dirty="0" smtClean="0"/>
              <a:t> </a:t>
            </a:r>
            <a:endParaRPr lang="en-SG" sz="16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1836256"/>
            <a:ext cx="7772400" cy="2631490"/>
          </a:xfrm>
        </p:spPr>
        <p:txBody>
          <a:bodyPr>
            <a:spAutoFit/>
          </a:bodyPr>
          <a:lstStyle/>
          <a:p>
            <a:r>
              <a:rPr lang="en-US" dirty="0" smtClean="0"/>
              <a:t>RPC2014</a:t>
            </a:r>
            <a:br>
              <a:rPr lang="en-US" dirty="0" smtClean="0"/>
            </a:br>
            <a:r>
              <a:rPr lang="en-SG" b="0" dirty="0" err="1" smtClean="0"/>
              <a:t>Tsinghua</a:t>
            </a:r>
            <a:r>
              <a:rPr lang="en-SG" b="0" dirty="0" smtClean="0"/>
              <a:t> University</a:t>
            </a:r>
            <a:br>
              <a:rPr lang="en-SG" b="0" dirty="0" smtClean="0"/>
            </a:br>
            <a:r>
              <a:rPr lang="en-SG" b="0" dirty="0" smtClean="0"/>
              <a:t>Beijing, China</a:t>
            </a:r>
            <a:br>
              <a:rPr lang="en-SG" b="0" dirty="0" smtClean="0"/>
            </a:br>
            <a:r>
              <a:rPr lang="en-SG" sz="3200" b="0" dirty="0" smtClean="0"/>
              <a:t>(</a:t>
            </a:r>
            <a:r>
              <a:rPr lang="en-US" sz="3200" dirty="0" smtClean="0"/>
              <a:t>Diego </a:t>
            </a:r>
            <a:r>
              <a:rPr lang="en-US" sz="3200" dirty="0" err="1" smtClean="0"/>
              <a:t>González</a:t>
            </a:r>
            <a:r>
              <a:rPr lang="en-US" sz="3200" dirty="0" smtClean="0"/>
              <a:t>-</a:t>
            </a:r>
            <a:r>
              <a:rPr lang="en-US" sz="3200" dirty="0" err="1" smtClean="0"/>
              <a:t>Díaz</a:t>
            </a:r>
            <a:r>
              <a:rPr lang="en-US" sz="3200" dirty="0" smtClean="0"/>
              <a:t> &amp; Wang Yi)</a:t>
            </a:r>
            <a:endParaRPr lang="en-SG"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Gas distribution for sampling arrays</a:t>
            </a:r>
            <a:endParaRPr lang="en-SG" dirty="0"/>
          </a:p>
        </p:txBody>
      </p:sp>
      <p:sp>
        <p:nvSpPr>
          <p:cNvPr id="3" name="Content Placeholder 2"/>
          <p:cNvSpPr>
            <a:spLocks noGrp="1"/>
          </p:cNvSpPr>
          <p:nvPr>
            <p:ph idx="1"/>
          </p:nvPr>
        </p:nvSpPr>
        <p:spPr/>
        <p:txBody>
          <a:bodyPr>
            <a:normAutofit fontScale="92500" lnSpcReduction="10000"/>
          </a:bodyPr>
          <a:lstStyle/>
          <a:p>
            <a:pPr>
              <a:lnSpc>
                <a:spcPct val="110000"/>
              </a:lnSpc>
            </a:pPr>
            <a:r>
              <a:rPr lang="en-US" dirty="0" smtClean="0"/>
              <a:t>A full coverage array like Argo is based on a large detector area concentrated in a single place</a:t>
            </a:r>
          </a:p>
          <a:p>
            <a:pPr>
              <a:lnSpc>
                <a:spcPct val="110000"/>
              </a:lnSpc>
            </a:pPr>
            <a:r>
              <a:rPr lang="en-US" dirty="0" smtClean="0"/>
              <a:t>Possibility of a laboratory</a:t>
            </a:r>
          </a:p>
          <a:p>
            <a:pPr>
              <a:lnSpc>
                <a:spcPct val="110000"/>
              </a:lnSpc>
            </a:pPr>
            <a:r>
              <a:rPr lang="en-US" dirty="0" smtClean="0"/>
              <a:t>Possibility of a single gas system coupled to a short distance gas distribution</a:t>
            </a:r>
          </a:p>
          <a:p>
            <a:pPr>
              <a:lnSpc>
                <a:spcPct val="110000"/>
              </a:lnSpc>
            </a:pPr>
            <a:r>
              <a:rPr lang="en-US" dirty="0" smtClean="0"/>
              <a:t>In a sampling array extended over a large area (with low coverage) the gas distribution has to cover much larger distances.  It is not obvious that  the gas could be supplied by a single gas system and distributed to all the  array</a:t>
            </a:r>
          </a:p>
          <a:p>
            <a:pPr>
              <a:lnSpc>
                <a:spcPct val="110000"/>
              </a:lnSpc>
            </a:pPr>
            <a:r>
              <a:rPr lang="en-US" dirty="0" smtClean="0"/>
              <a:t>Is it conceivable that each station is equipped with its own gas reservoir?</a:t>
            </a:r>
          </a:p>
          <a:p>
            <a:pPr>
              <a:lnSpc>
                <a:spcPct val="110000"/>
              </a:lnSpc>
            </a:pPr>
            <a:r>
              <a:rPr lang="en-US" dirty="0" smtClean="0"/>
              <a:t>A </a:t>
            </a:r>
            <a:r>
              <a:rPr lang="en-US" dirty="0" smtClean="0"/>
              <a:t>brilliant </a:t>
            </a:r>
            <a:r>
              <a:rPr lang="en-US" dirty="0" smtClean="0"/>
              <a:t>idea in this direction would solve a relevant problem for </a:t>
            </a:r>
            <a:r>
              <a:rPr lang="en-US" dirty="0" smtClean="0"/>
              <a:t>an </a:t>
            </a:r>
            <a:r>
              <a:rPr lang="en-US" dirty="0" smtClean="0"/>
              <a:t>important RPC </a:t>
            </a:r>
            <a:r>
              <a:rPr lang="en-US" dirty="0" smtClean="0"/>
              <a:t>application</a:t>
            </a: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smtClean="0"/>
              <a:t>Performance of RPC </a:t>
            </a:r>
            <a:r>
              <a:rPr lang="en-SG" dirty="0" smtClean="0"/>
              <a:t>systems</a:t>
            </a:r>
            <a:endParaRPr lang="en-SG"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TimesNewRoman">
      <a:majorFont>
        <a:latin typeface="Times New Roman"/>
        <a:ea typeface=""/>
        <a:cs typeface=""/>
      </a:majorFont>
      <a:minorFont>
        <a:latin typeface="Times New Roman"/>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4260</TotalTime>
  <Words>3777</Words>
  <Application>Microsoft Office PowerPoint</Application>
  <PresentationFormat>On-screen Show (4:3)</PresentationFormat>
  <Paragraphs>502</Paragraphs>
  <Slides>72</Slides>
  <Notes>1</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Urban</vt:lpstr>
      <vt:lpstr>A summary of RPC2012</vt:lpstr>
      <vt:lpstr>Keynote talk by Rinaldo Santonico</vt:lpstr>
      <vt:lpstr>The “serial” multi-gap RPC</vt:lpstr>
      <vt:lpstr>The “parallel” bigap RPC</vt:lpstr>
      <vt:lpstr>Performance vs Front-end electronics</vt:lpstr>
      <vt:lpstr>Precision tracking with RPCs</vt:lpstr>
      <vt:lpstr>Comparison with Micromegas (MM)</vt:lpstr>
      <vt:lpstr>Gas distribution for sampling arrays</vt:lpstr>
      <vt:lpstr>Performance of RPC systems</vt:lpstr>
      <vt:lpstr>Calibration of the RPC working voltage CMS</vt:lpstr>
      <vt:lpstr>Performance and operation of the ATLAS</vt:lpstr>
      <vt:lpstr>ATLAS RPC TOF performance</vt:lpstr>
      <vt:lpstr>Performance of the ALICE muon trigger system</vt:lpstr>
      <vt:lpstr>Performance of the MRPC based TOF at ALICE</vt:lpstr>
      <vt:lpstr>Performance of OPERA bakelite RPCs</vt:lpstr>
      <vt:lpstr>Results from the ARGO-YBJ</vt:lpstr>
      <vt:lpstr>Multigap RPCs &amp; high school students</vt:lpstr>
      <vt:lpstr>R&amp;D and production of LMRPCs for the STAR-MTD</vt:lpstr>
      <vt:lpstr>Aging test of high rate MRPC</vt:lpstr>
      <vt:lpstr>CBM-TOF wall with Chinese doped glass</vt:lpstr>
      <vt:lpstr>A Multistrip-MRPC for CBM TOF</vt:lpstr>
      <vt:lpstr>Large area, high resolution RPCs for LEPS2</vt:lpstr>
      <vt:lpstr>Phenolic MRPCs for high trigger rates at CMS</vt:lpstr>
      <vt:lpstr>Construction of RPCS for CMS upgrade</vt:lpstr>
      <vt:lpstr>Performance of timing-RPCs using relativistic heavy ions</vt:lpstr>
      <vt:lpstr>Angular Distribution of muons using INO-ICAL Prototype</vt:lpstr>
      <vt:lpstr>Performance of FOPI MMRPC</vt:lpstr>
      <vt:lpstr>ATLAS RPCs for Luminosity monitor</vt:lpstr>
      <vt:lpstr>Simulations and modeling</vt:lpstr>
      <vt:lpstr>Review of Simulation and Modelling</vt:lpstr>
      <vt:lpstr>Simulation studies on the Effect of SF6</vt:lpstr>
      <vt:lpstr>RPC simulations from a current stand-point</vt:lpstr>
      <vt:lpstr>Charge signal diffusion through resistive strip read-outs.</vt:lpstr>
      <vt:lpstr>The CMS RPC performance &amp; simulation</vt:lpstr>
      <vt:lpstr>A MRPC based detector for gamma rays</vt:lpstr>
      <vt:lpstr>Simulations of a TOF detector for high energy  neutrons based on iron-less RPCs</vt:lpstr>
      <vt:lpstr>Ageing and interactions with materials:</vt:lpstr>
      <vt:lpstr>Ageing and conductivity of electrodes of high rate RPCs from an ion conductivity approach</vt:lpstr>
      <vt:lpstr>Cavern background measurement with the ATLAS RPC system</vt:lpstr>
      <vt:lpstr>Study on Surface Asperities in Bakelite-RPC</vt:lpstr>
      <vt:lpstr>Preliminary results on optimization of gas flow rate for RPCs</vt:lpstr>
      <vt:lpstr>Development of small, easy to build and low gas consuming timing RPCs</vt:lpstr>
      <vt:lpstr>Long Term Validation of the Optimal Filters Configuration for RPCs Gas System at LHC</vt:lpstr>
      <vt:lpstr>Quality assurance of large area RPC detector: Techniques for measurement of gas leak rate</vt:lpstr>
      <vt:lpstr>Production of RPC gaps for CMS upgrade</vt:lpstr>
      <vt:lpstr>Triggering at high rates</vt:lpstr>
      <vt:lpstr>Performance of the ALICE RPC-based muon trigger system in the first two years of data taking at the LHC</vt:lpstr>
      <vt:lpstr>The RPC based muon trigger of the CMS</vt:lpstr>
      <vt:lpstr>Trigger rate dependence and gas mixture of MRPC for the LEPS2 experiment</vt:lpstr>
      <vt:lpstr>The RPC based proposal for the ATLAS forward muon trigger upgrade in view of super-LHC</vt:lpstr>
      <vt:lpstr>Phase 1 extension of the CMS end-cap RPCs</vt:lpstr>
      <vt:lpstr>Thin-gap RPC Test Results</vt:lpstr>
      <vt:lpstr>Test for upgrading the RPCs at very high counting rate</vt:lpstr>
      <vt:lpstr>Ceramic Resistive Plate Chambers for High Rate Environments</vt:lpstr>
      <vt:lpstr>High counting rate, differential, strip read-out, multi gap RPC</vt:lpstr>
      <vt:lpstr>Proposed Trigger Scheme for the ICAL Detector of India-based Neutrino Observatory</vt:lpstr>
      <vt:lpstr>A fast electronics for RPC based precision tracking muon trigger at high luminosity LHC</vt:lpstr>
      <vt:lpstr>New ideas</vt:lpstr>
      <vt:lpstr>Resistive microstrip and microdot detectors: a novel approach in developing spark protected micropattern detectors</vt:lpstr>
      <vt:lpstr>Development of spark-resistance MICROMEGAS with resistive anode strips</vt:lpstr>
      <vt:lpstr>SiOx coated plastic fiber optic sensor for gas monitoring in RPC</vt:lpstr>
      <vt:lpstr>Use of fiber optic technology for Relative Humidity monitoring in RPC detectors</vt:lpstr>
      <vt:lpstr>Technical design of the RPC-based TOF wall (iTOF) for the R3B experiment at FAIR</vt:lpstr>
      <vt:lpstr>Construction and Calibration of the DHCAL of a Digital Hadron Calorimeter with RPCs</vt:lpstr>
      <vt:lpstr>Development of large GRPC for an ultra-granular Semi-Digital Hadronic Calorimeter</vt:lpstr>
      <vt:lpstr>Performance of the HADES-TOF RPC wall</vt:lpstr>
      <vt:lpstr>Muon scattering tomography with RPCs</vt:lpstr>
      <vt:lpstr>A 2m x 0.5m prototype of a MRPC-based neutron detector with steel converter plates</vt:lpstr>
      <vt:lpstr>TOF tracker: combination of time-of-flight and high-accuracy bi-dimensional tracking in a single gaseous detector</vt:lpstr>
      <vt:lpstr>A Free-Streaming Readout for the CBM Time of Flight wall</vt:lpstr>
      <vt:lpstr>Slide 71</vt:lpstr>
      <vt:lpstr>RPC2014 Tsinghua University Beijing, China (Diego González-Díaz &amp; Wang Yi)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INO_Sumanta</dc:creator>
  <cp:lastModifiedBy>Satyanarayana Bheesette</cp:lastModifiedBy>
  <cp:revision>344</cp:revision>
  <dcterms:created xsi:type="dcterms:W3CDTF">2011-11-16T16:49:08Z</dcterms:created>
  <dcterms:modified xsi:type="dcterms:W3CDTF">2012-03-19T08:26:58Z</dcterms:modified>
</cp:coreProperties>
</file>