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23"/>
  </p:notesMasterIdLst>
  <p:sldIdLst>
    <p:sldId id="256" r:id="rId2"/>
    <p:sldId id="284" r:id="rId3"/>
    <p:sldId id="277" r:id="rId4"/>
    <p:sldId id="278" r:id="rId5"/>
    <p:sldId id="261" r:id="rId6"/>
    <p:sldId id="262" r:id="rId7"/>
    <p:sldId id="279" r:id="rId8"/>
    <p:sldId id="280" r:id="rId9"/>
    <p:sldId id="281" r:id="rId10"/>
    <p:sldId id="282" r:id="rId11"/>
    <p:sldId id="267" r:id="rId12"/>
    <p:sldId id="283" r:id="rId13"/>
    <p:sldId id="285" r:id="rId14"/>
    <p:sldId id="275" r:id="rId15"/>
    <p:sldId id="274" r:id="rId16"/>
    <p:sldId id="269" r:id="rId17"/>
    <p:sldId id="270" r:id="rId18"/>
    <p:sldId id="271" r:id="rId19"/>
    <p:sldId id="272" r:id="rId20"/>
    <p:sldId id="273" r:id="rId21"/>
    <p:sldId id="276" r:id="rId22"/>
  </p:sldIdLst>
  <p:sldSz cx="9144000" cy="6858000" type="screen4x3"/>
  <p:notesSz cx="70993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61B18D1B-9709-41FE-A261-AD5DBBD14684}" type="datetimeFigureOut">
              <a:rPr lang="en-US" smtClean="0"/>
              <a:pPr/>
              <a:t>2/9/2010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FDE254CA-7A06-4875-9D4E-34C2D306E1BE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S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2BE087-73F8-43E6-933D-BF54F82D034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000" y="154727"/>
            <a:ext cx="9000000" cy="720000"/>
          </a:xfrm>
        </p:spPr>
        <p:txBody>
          <a:bodyPr anchor="ctr" anchorCtr="0">
            <a:noAutofit/>
          </a:bodyPr>
          <a:lstStyle>
            <a:lvl1pPr algn="ctr">
              <a:defRPr sz="4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2000" y="972000"/>
            <a:ext cx="8640000" cy="54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776" y="6500834"/>
            <a:ext cx="8028000" cy="180000"/>
          </a:xfrm>
        </p:spPr>
        <p:txBody>
          <a:bodyPr anchor="ctr" anchorCtr="0"/>
          <a:lstStyle>
            <a:lvl1pPr algn="l">
              <a:defRPr/>
            </a:lvl1pPr>
            <a:extLst/>
          </a:lstStyle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52000" y="881170"/>
            <a:ext cx="8640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54727"/>
            <a:ext cx="9000000" cy="720000"/>
          </a:xfrm>
        </p:spPr>
        <p:txBody>
          <a:bodyPr anchor="ctr" anchorCtr="0">
            <a:noAutofit/>
          </a:bodyPr>
          <a:lstStyle>
            <a:lvl1pPr algn="ctr">
              <a:defRPr sz="4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72000"/>
            <a:ext cx="4320000" cy="54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9718" y="972000"/>
            <a:ext cx="4320000" cy="54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776" y="6500834"/>
            <a:ext cx="8028000" cy="180000"/>
          </a:xfrm>
        </p:spPr>
        <p:txBody>
          <a:bodyPr anchor="ctr" anchorCtr="0"/>
          <a:lstStyle>
            <a:lvl1pPr algn="l">
              <a:defRPr/>
            </a:lvl1pPr>
            <a:extLst/>
          </a:lstStyle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10" name="Rectangle 9"/>
          <p:cNvSpPr/>
          <p:nvPr/>
        </p:nvSpPr>
        <p:spPr>
          <a:xfrm>
            <a:off x="252000" y="881170"/>
            <a:ext cx="8640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09718" y="1714488"/>
            <a:ext cx="43200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214282" y="1701708"/>
            <a:ext cx="43200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" y="972000"/>
            <a:ext cx="4320000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11600" y="972000"/>
            <a:ext cx="4320000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2000" y="154727"/>
            <a:ext cx="9000000" cy="720000"/>
          </a:xfrm>
        </p:spPr>
        <p:txBody>
          <a:bodyPr anchor="ctr" anchorCtr="0">
            <a:noAutofit/>
          </a:bodyPr>
          <a:lstStyle>
            <a:lvl1pPr algn="ctr">
              <a:defRPr sz="4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776" y="6500834"/>
            <a:ext cx="8028000" cy="180000"/>
          </a:xfrm>
        </p:spPr>
        <p:txBody>
          <a:bodyPr anchor="ctr" anchorCtr="0"/>
          <a:lstStyle>
            <a:lvl1pPr algn="l">
              <a:defRPr/>
            </a:lvl1pPr>
            <a:extLst/>
          </a:lstStyle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52000" y="881170"/>
            <a:ext cx="8640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S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62BE087-73F8-43E6-933D-BF54F82D034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58" r:id="rId4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-lab.JPG"/>
          <p:cNvPicPr>
            <a:picLocks noChangeAspect="1"/>
          </p:cNvPicPr>
          <p:nvPr/>
        </p:nvPicPr>
        <p:blipFill>
          <a:blip r:embed="rId2" cstate="screen">
            <a:lum bright="-74000"/>
          </a:blip>
          <a:srcRect/>
          <a:stretch>
            <a:fillRect/>
          </a:stretch>
        </p:blipFill>
        <p:spPr>
          <a:xfrm>
            <a:off x="180000" y="2714625"/>
            <a:ext cx="8784000" cy="398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81001"/>
            <a:ext cx="8715436" cy="2209800"/>
          </a:xfrm>
        </p:spPr>
        <p:txBody>
          <a:bodyPr anchor="ctr" anchorCtr="0"/>
          <a:lstStyle/>
          <a:p>
            <a:r>
              <a:rPr lang="en-IN" dirty="0" smtClean="0">
                <a:solidFill>
                  <a:srgbClr val="FFFF00"/>
                </a:solidFill>
              </a:rPr>
              <a:t>Development of 2m </a:t>
            </a:r>
            <a:r>
              <a:rPr lang="en-IN" dirty="0" smtClean="0">
                <a:solidFill>
                  <a:srgbClr val="FFFF00"/>
                </a:solidFill>
                <a:latin typeface="Arial"/>
                <a:cs typeface="Arial"/>
              </a:rPr>
              <a:t>×</a:t>
            </a:r>
            <a:r>
              <a:rPr lang="en-IN" dirty="0" smtClean="0">
                <a:solidFill>
                  <a:srgbClr val="FFFF00"/>
                </a:solidFill>
              </a:rPr>
              <a:t> 2m size</a:t>
            </a:r>
            <a:br>
              <a:rPr lang="en-IN" dirty="0" smtClean="0">
                <a:solidFill>
                  <a:srgbClr val="FFFF00"/>
                </a:solidFill>
              </a:rPr>
            </a:br>
            <a:r>
              <a:rPr lang="en-IN" dirty="0" smtClean="0">
                <a:solidFill>
                  <a:srgbClr val="FFFF00"/>
                </a:solidFill>
              </a:rPr>
              <a:t>glass RPCs for INO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" y="2989132"/>
            <a:ext cx="9000000" cy="1728000"/>
          </a:xfrm>
        </p:spPr>
        <p:txBody>
          <a:bodyPr>
            <a:normAutofit fontScale="47500" lnSpcReduction="20000"/>
          </a:bodyPr>
          <a:lstStyle/>
          <a:p>
            <a:r>
              <a:rPr lang="en-IN" sz="3400" dirty="0" smtClean="0"/>
              <a:t>M. Bhuyan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, V.M. Datar</a:t>
            </a:r>
            <a:r>
              <a:rPr lang="en-IN" sz="3400" baseline="30000" dirty="0" smtClean="0"/>
              <a:t>2</a:t>
            </a:r>
            <a:r>
              <a:rPr lang="en-IN" sz="3400" dirty="0" smtClean="0"/>
              <a:t>, S.D. Kalmani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, S.M. Lahamge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, S. Mohammed</a:t>
            </a:r>
            <a:r>
              <a:rPr lang="en-IN" sz="3400" baseline="30000" dirty="0" smtClean="0"/>
              <a:t>3</a:t>
            </a:r>
            <a:r>
              <a:rPr lang="en-IN" sz="3400" dirty="0" smtClean="0"/>
              <a:t>, N.K. Mondal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, </a:t>
            </a:r>
            <a:endParaRPr lang="en-SG" sz="3400" dirty="0" smtClean="0"/>
          </a:p>
          <a:p>
            <a:r>
              <a:rPr lang="en-IN" sz="3400" dirty="0" smtClean="0"/>
              <a:t>P. Nagaraj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, A. Redij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, D. Samuel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, M.N. Saraf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, </a:t>
            </a:r>
            <a:r>
              <a:rPr lang="en-IN" sz="3400" u="sng" dirty="0" smtClean="0"/>
              <a:t>B. Satyanarayana</a:t>
            </a:r>
            <a:r>
              <a:rPr lang="en-IN" sz="3400" baseline="30000" dirty="0" smtClean="0"/>
              <a:t>1*</a:t>
            </a:r>
            <a:r>
              <a:rPr lang="en-IN" sz="3400" dirty="0" smtClean="0"/>
              <a:t>, R.R. Shinde</a:t>
            </a:r>
            <a:r>
              <a:rPr lang="en-IN" sz="3400" baseline="30000" dirty="0" smtClean="0"/>
              <a:t>1</a:t>
            </a:r>
            <a:r>
              <a:rPr lang="en-IN" sz="3400" dirty="0" smtClean="0"/>
              <a:t> and P. Verma</a:t>
            </a:r>
            <a:r>
              <a:rPr lang="en-IN" sz="3400" baseline="30000" dirty="0" smtClean="0"/>
              <a:t>1</a:t>
            </a:r>
            <a:endParaRPr lang="en-SG" sz="1700" dirty="0" smtClean="0"/>
          </a:p>
          <a:p>
            <a:pPr algn="l"/>
            <a:r>
              <a:rPr lang="en-IN" sz="1700" dirty="0" smtClean="0"/>
              <a:t> </a:t>
            </a:r>
          </a:p>
          <a:p>
            <a:r>
              <a:rPr lang="en-IN" sz="3800" dirty="0" smtClean="0">
                <a:solidFill>
                  <a:srgbClr val="00B0F0"/>
                </a:solidFill>
              </a:rPr>
              <a:t>India-based Neutrino Observatory (INO) Collaboration</a:t>
            </a:r>
          </a:p>
          <a:p>
            <a:pPr algn="l"/>
            <a:endParaRPr lang="en-SG" sz="3400" dirty="0" smtClean="0"/>
          </a:p>
          <a:p>
            <a:r>
              <a:rPr lang="en-IN" baseline="30000" dirty="0" smtClean="0">
                <a:solidFill>
                  <a:srgbClr val="FFC000"/>
                </a:solidFill>
              </a:rPr>
              <a:t>1</a:t>
            </a:r>
            <a:r>
              <a:rPr lang="en-IN" dirty="0" smtClean="0">
                <a:solidFill>
                  <a:srgbClr val="FFC000"/>
                </a:solidFill>
              </a:rPr>
              <a:t>Department of High Energy Physics, Tata Institute of Fundamental Research, Mumbai 400005, India</a:t>
            </a:r>
          </a:p>
          <a:p>
            <a:r>
              <a:rPr lang="en-IN" baseline="30000" dirty="0" smtClean="0">
                <a:solidFill>
                  <a:srgbClr val="FFC000"/>
                </a:solidFill>
              </a:rPr>
              <a:t>2</a:t>
            </a:r>
            <a:r>
              <a:rPr lang="en-IN" dirty="0" smtClean="0">
                <a:solidFill>
                  <a:srgbClr val="FFC000"/>
                </a:solidFill>
              </a:rPr>
              <a:t>Nuclear Physics Division, Bhabha Atomic Research Centre, Mumbai 400085, India</a:t>
            </a:r>
            <a:endParaRPr lang="en-SG" dirty="0" smtClean="0">
              <a:solidFill>
                <a:srgbClr val="FFC000"/>
              </a:solidFill>
            </a:endParaRPr>
          </a:p>
          <a:p>
            <a:r>
              <a:rPr lang="en-IN" baseline="30000" dirty="0" smtClean="0">
                <a:solidFill>
                  <a:srgbClr val="FFC000"/>
                </a:solidFill>
              </a:rPr>
              <a:t>3</a:t>
            </a:r>
            <a:r>
              <a:rPr lang="en-IN" dirty="0" smtClean="0">
                <a:solidFill>
                  <a:srgbClr val="FFC000"/>
                </a:solidFill>
              </a:rPr>
              <a:t>Department of Physics, Aligarh Muslim University, Aligarh 202002, India</a:t>
            </a:r>
          </a:p>
          <a:p>
            <a:r>
              <a:rPr lang="en-IN" baseline="30000" dirty="0" smtClean="0">
                <a:solidFill>
                  <a:srgbClr val="FFC000"/>
                </a:solidFill>
              </a:rPr>
              <a:t>*</a:t>
            </a:r>
            <a:r>
              <a:rPr lang="en-IN" dirty="0" smtClean="0">
                <a:solidFill>
                  <a:srgbClr val="FFC000"/>
                </a:solidFill>
              </a:rPr>
              <a:t>Corresponding author (bsn@tifr.res.in)</a:t>
            </a:r>
            <a:endParaRPr lang="en-SG" dirty="0" smtClean="0">
              <a:solidFill>
                <a:srgbClr val="FFC000"/>
              </a:solidFill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2mx2m RPC: Gas gap preparation-4</a:t>
            </a:r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8" name="Content Placeholder 5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screen"/>
          <a:stretch>
            <a:fillRect/>
          </a:stretch>
        </p:blipFill>
        <p:spPr>
          <a:xfrm>
            <a:off x="227161" y="3071810"/>
            <a:ext cx="3642235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6" descr="DSC_840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16179" y="3071810"/>
            <a:ext cx="4893326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13"/>
          <p:cNvSpPr txBox="1">
            <a:spLocks/>
          </p:cNvSpPr>
          <p:nvPr/>
        </p:nvSpPr>
        <p:spPr>
          <a:xfrm>
            <a:off x="216000" y="972000"/>
            <a:ext cx="4320000" cy="21600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Leak testing the gap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gap pressurised marginally  above atmosphere with R134a gas</a:t>
            </a: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Tested for leaks with R134a leak detector</a:t>
            </a: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Leaks plugged</a:t>
            </a:r>
          </a:p>
          <a:p>
            <a:pPr marR="0" lvl="0" indent="-180000" defTabSz="1019175" fontAlgn="base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4611600" y="928670"/>
            <a:ext cx="4320000" cy="216000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Fully fabricated gas gap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indent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buSzPct val="70000"/>
              <a:buFont typeface="Wingdings 2"/>
              <a:buNone/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Gap ready to be assembled as an RPC detector chamber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180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Construction of an RPC detector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5" name="Content Placeholder 8" descr="rpc_det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3590" y="1050942"/>
            <a:ext cx="8619547" cy="47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00000" y="1027130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Signal reference plane.1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0000" y="1387492"/>
            <a:ext cx="2519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Plastic honey comb.2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00000" y="1747855"/>
            <a:ext cx="251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Copper pickup strips.3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00000" y="2106630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Graphite/Paint.4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00000" y="2466992"/>
            <a:ext cx="2519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Top glass.5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00000" y="2827355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Button spacer.6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0000" y="3187717"/>
            <a:ext cx="251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Bottom glass.7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00000" y="3548080"/>
            <a:ext cx="251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Edge spacer.8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00000" y="3906855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Gas nozzle.9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00000" y="4267217"/>
            <a:ext cx="2519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Bottom pickup panel.A</a:t>
            </a:r>
          </a:p>
        </p:txBody>
      </p:sp>
      <p:sp>
        <p:nvSpPr>
          <p:cNvPr id="16" name="TextBox 15"/>
          <p:cNvSpPr>
            <a:spLocks noChangeArrowheads="1"/>
          </p:cNvSpPr>
          <p:nvPr/>
        </p:nvSpPr>
        <p:spPr bwMode="auto">
          <a:xfrm>
            <a:off x="214313" y="5122880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1</a:t>
            </a:r>
          </a:p>
        </p:txBody>
      </p:sp>
      <p:sp>
        <p:nvSpPr>
          <p:cNvPr id="17" name="TextBox 16"/>
          <p:cNvSpPr>
            <a:spLocks noChangeArrowheads="1"/>
          </p:cNvSpPr>
          <p:nvPr/>
        </p:nvSpPr>
        <p:spPr bwMode="auto">
          <a:xfrm>
            <a:off x="1139825" y="5122880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2</a:t>
            </a:r>
          </a:p>
        </p:txBody>
      </p:sp>
      <p:sp>
        <p:nvSpPr>
          <p:cNvPr id="18" name="TextBox 17"/>
          <p:cNvSpPr>
            <a:spLocks noChangeArrowheads="1"/>
          </p:cNvSpPr>
          <p:nvPr/>
        </p:nvSpPr>
        <p:spPr bwMode="auto">
          <a:xfrm>
            <a:off x="1818738" y="5122880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3</a:t>
            </a:r>
          </a:p>
        </p:txBody>
      </p:sp>
      <p:sp>
        <p:nvSpPr>
          <p:cNvPr id="19" name="TextBox 18"/>
          <p:cNvSpPr>
            <a:spLocks noChangeArrowheads="1"/>
          </p:cNvSpPr>
          <p:nvPr/>
        </p:nvSpPr>
        <p:spPr bwMode="auto">
          <a:xfrm>
            <a:off x="2857500" y="5122880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4</a:t>
            </a:r>
          </a:p>
        </p:txBody>
      </p:sp>
      <p:sp>
        <p:nvSpPr>
          <p:cNvPr id="20" name="TextBox 19"/>
          <p:cNvSpPr>
            <a:spLocks noChangeArrowheads="1"/>
          </p:cNvSpPr>
          <p:nvPr/>
        </p:nvSpPr>
        <p:spPr bwMode="auto">
          <a:xfrm>
            <a:off x="3943148" y="5122880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5</a:t>
            </a:r>
          </a:p>
        </p:txBody>
      </p:sp>
      <p:sp>
        <p:nvSpPr>
          <p:cNvPr id="21" name="TextBox 20"/>
          <p:cNvSpPr>
            <a:spLocks noChangeArrowheads="1"/>
          </p:cNvSpPr>
          <p:nvPr/>
        </p:nvSpPr>
        <p:spPr bwMode="auto">
          <a:xfrm>
            <a:off x="5116513" y="5122880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6</a:t>
            </a:r>
          </a:p>
        </p:txBody>
      </p:sp>
      <p:sp>
        <p:nvSpPr>
          <p:cNvPr id="22" name="TextBox 21"/>
          <p:cNvSpPr>
            <a:spLocks noChangeArrowheads="1"/>
          </p:cNvSpPr>
          <p:nvPr/>
        </p:nvSpPr>
        <p:spPr bwMode="auto">
          <a:xfrm>
            <a:off x="5929313" y="5122880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7</a:t>
            </a:r>
          </a:p>
        </p:txBody>
      </p:sp>
      <p:sp>
        <p:nvSpPr>
          <p:cNvPr id="23" name="TextBox 22"/>
          <p:cNvSpPr>
            <a:spLocks noChangeArrowheads="1"/>
          </p:cNvSpPr>
          <p:nvPr/>
        </p:nvSpPr>
        <p:spPr bwMode="auto">
          <a:xfrm>
            <a:off x="8148638" y="4711717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8</a:t>
            </a:r>
          </a:p>
        </p:txBody>
      </p:sp>
      <p:sp>
        <p:nvSpPr>
          <p:cNvPr id="24" name="TextBox 23"/>
          <p:cNvSpPr>
            <a:spLocks noChangeArrowheads="1"/>
          </p:cNvSpPr>
          <p:nvPr/>
        </p:nvSpPr>
        <p:spPr bwMode="auto">
          <a:xfrm>
            <a:off x="8087752" y="5278634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9</a:t>
            </a:r>
          </a:p>
        </p:txBody>
      </p:sp>
      <p:sp>
        <p:nvSpPr>
          <p:cNvPr id="25" name="TextBox 24"/>
          <p:cNvSpPr>
            <a:spLocks noChangeArrowheads="1"/>
          </p:cNvSpPr>
          <p:nvPr/>
        </p:nvSpPr>
        <p:spPr bwMode="auto">
          <a:xfrm>
            <a:off x="7200900" y="5534042"/>
            <a:ext cx="323850" cy="3238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dirty="0">
                <a:latin typeface="Corbe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2mx2m RPCs in Cosmic test stand</a:t>
            </a:r>
            <a:endParaRPr lang="en-SG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Picture 042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26637" y="941549"/>
            <a:ext cx="6102817" cy="55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7" name="Content Placeholder 5" descr="IMG_0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68091" y="943200"/>
            <a:ext cx="1244481" cy="55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5807711"/>
            <a:ext cx="1908000" cy="550247"/>
          </a:xfrm>
          <a:prstGeom prst="rightArrow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2060"/>
                </a:solidFill>
              </a:rPr>
              <a:t>Front-end electronics</a:t>
            </a:r>
            <a:endParaRPr lang="en-SG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pulse height studies</a:t>
            </a:r>
            <a:endParaRPr lang="en-SG" dirty="0"/>
          </a:p>
        </p:txBody>
      </p:sp>
      <p:pic>
        <p:nvPicPr>
          <p:cNvPr id="11" name="Content Placeholder 10" descr="al01-pulses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313" y="2642400"/>
            <a:ext cx="4360499" cy="2664000"/>
          </a:xfrm>
        </p:spPr>
      </p:pic>
      <p:pic>
        <p:nvPicPr>
          <p:cNvPr id="12" name="Content Placeholder 11" descr="AL01_pulseheightdist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10100" y="2642400"/>
            <a:ext cx="4324432" cy="26640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72000" y="5361006"/>
            <a:ext cx="900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Mean pulse height from the RPC: 2.5-3mV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216000" y="1861200"/>
            <a:ext cx="432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Preamplifier pulse shots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15" name="Text Placeholder 11"/>
          <p:cNvSpPr txBox="1">
            <a:spLocks/>
          </p:cNvSpPr>
          <p:nvPr/>
        </p:nvSpPr>
        <p:spPr>
          <a:xfrm>
            <a:off x="4611600" y="1861200"/>
            <a:ext cx="4320000" cy="639762"/>
          </a:xfrm>
          <a:prstGeom prst="rect">
            <a:avLst/>
          </a:prstGeom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Pulse height distribution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Charge and time distributions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216000" y="1860544"/>
            <a:ext cx="432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Charge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4611600" y="1861200"/>
            <a:ext cx="4320000" cy="639762"/>
          </a:xfrm>
          <a:prstGeom prst="rect">
            <a:avLst/>
          </a:prstGeom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Timing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10100" y="2589787"/>
            <a:ext cx="4319588" cy="292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 cstate="screen"/>
          <a:stretch>
            <a:fillRect/>
          </a:stretch>
        </p:blipFill>
        <p:spPr>
          <a:xfrm>
            <a:off x="214313" y="2577087"/>
            <a:ext cx="4319587" cy="292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Monitoring operating parameters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216000" y="1860544"/>
            <a:ext cx="432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Efficiency plateau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4611600" y="1861200"/>
            <a:ext cx="432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Noise rate profile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pic>
        <p:nvPicPr>
          <p:cNvPr id="17" name="Content Placeholder 7" descr="al01-plateau.PNG"/>
          <p:cNvPicPr>
            <a:picLocks noGrp="1" noChangeAspect="1"/>
          </p:cNvPicPr>
          <p:nvPr>
            <p:ph sz="half" idx="10"/>
          </p:nvPr>
        </p:nvPicPr>
        <p:blipFill>
          <a:blip r:embed="rId2" cstate="screen"/>
          <a:stretch>
            <a:fillRect/>
          </a:stretch>
        </p:blipFill>
        <p:spPr>
          <a:xfrm>
            <a:off x="214312" y="2642400"/>
            <a:ext cx="4572360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 descr="r1079-rates-al03l-s1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99193" y="2642400"/>
            <a:ext cx="4140610" cy="280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54727"/>
            <a:ext cx="9000000" cy="1508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SF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studies: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RPC pulse profile</a:t>
            </a:r>
            <a:endParaRPr lang="en-SG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27161" y="2642400"/>
            <a:ext cx="4078051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350643" y="2642400"/>
            <a:ext cx="4581471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16000" y="1861200"/>
            <a:ext cx="432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SF</a:t>
            </a:r>
            <a:r>
              <a:rPr lang="en-US" sz="2400" baseline="-25000" dirty="0" smtClean="0">
                <a:solidFill>
                  <a:srgbClr val="FFFF00"/>
                </a:solidFill>
              </a:rPr>
              <a:t>6</a:t>
            </a:r>
            <a:r>
              <a:rPr lang="en-US" sz="2400" dirty="0" smtClean="0">
                <a:solidFill>
                  <a:srgbClr val="FFFF00"/>
                </a:solidFill>
              </a:rPr>
              <a:t> =  0%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12" name="Text Placeholder 11"/>
          <p:cNvSpPr txBox="1">
            <a:spLocks/>
          </p:cNvSpPr>
          <p:nvPr/>
        </p:nvSpPr>
        <p:spPr>
          <a:xfrm>
            <a:off x="4611600" y="1861200"/>
            <a:ext cx="4320000" cy="639762"/>
          </a:xfrm>
          <a:prstGeom prst="rect">
            <a:avLst/>
          </a:prstGeom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SF</a:t>
            </a:r>
            <a:r>
              <a:rPr lang="en-US" sz="2400" baseline="-25000" dirty="0" smtClean="0">
                <a:solidFill>
                  <a:srgbClr val="FFFF00"/>
                </a:solidFill>
              </a:rPr>
              <a:t>6</a:t>
            </a:r>
            <a:r>
              <a:rPr lang="en-US" sz="2400" dirty="0" smtClean="0">
                <a:solidFill>
                  <a:srgbClr val="FFFF00"/>
                </a:solidFill>
              </a:rPr>
              <a:t> =  0.32%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54727"/>
            <a:ext cx="9000000" cy="1508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SF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studies: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Chamber current</a:t>
            </a:r>
            <a:endParaRPr lang="en-SG" dirty="0">
              <a:solidFill>
                <a:schemeClr val="tx1"/>
              </a:solidFill>
            </a:endParaRPr>
          </a:p>
        </p:txBody>
      </p:sp>
      <p:pic>
        <p:nvPicPr>
          <p:cNvPr id="6" name="Content Placeholder 6" descr="sf6-ivchar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642400"/>
            <a:ext cx="433788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6" descr="sf6-current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2642400"/>
            <a:ext cx="433788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6000" y="1861200"/>
            <a:ext cx="432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V-I characteristics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12" name="Text Placeholder 11"/>
          <p:cNvSpPr txBox="1">
            <a:spLocks/>
          </p:cNvSpPr>
          <p:nvPr/>
        </p:nvSpPr>
        <p:spPr>
          <a:xfrm>
            <a:off x="4611600" y="1861200"/>
            <a:ext cx="4320000" cy="639762"/>
          </a:xfrm>
          <a:prstGeom prst="rect">
            <a:avLst/>
          </a:prstGeom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Chamber current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54727"/>
            <a:ext cx="9000000" cy="1508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SF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studies: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Collected signal charge</a:t>
            </a:r>
            <a:endParaRPr lang="en-SG" dirty="0">
              <a:solidFill>
                <a:schemeClr val="tx1"/>
              </a:solidFill>
            </a:endParaRPr>
          </a:p>
        </p:txBody>
      </p:sp>
      <p:pic>
        <p:nvPicPr>
          <p:cNvPr id="11" name="Content Placeholder 5" descr="chargehist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642400"/>
            <a:ext cx="433788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5" descr="sf6-mpcmc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8959" y="2642400"/>
            <a:ext cx="433788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6000" y="1861200"/>
            <a:ext cx="432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Charge distributions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4611600" y="1861200"/>
            <a:ext cx="4320000" cy="639762"/>
          </a:xfrm>
          <a:prstGeom prst="rect">
            <a:avLst/>
          </a:prstGeom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Charge parameters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16000" y="1860544"/>
            <a:ext cx="4320000" cy="639762"/>
          </a:xfrm>
        </p:spPr>
        <p:txBody>
          <a:bodyPr anchor="ctr" anchorCtr="0"/>
          <a:lstStyle/>
          <a:p>
            <a:pPr algn="ctr">
              <a:defRPr/>
            </a:pPr>
            <a:r>
              <a:rPr lang="en-US" sz="2400" cap="none" dirty="0" smtClean="0">
                <a:solidFill>
                  <a:srgbClr val="FFFF00"/>
                </a:solidFill>
              </a:rPr>
              <a:t>Efficiency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4611600" y="1860544"/>
            <a:ext cx="4320000" cy="639762"/>
          </a:xfrm>
        </p:spPr>
        <p:txBody>
          <a:bodyPr anchor="ctr" anchorCtr="0"/>
          <a:lstStyle/>
          <a:p>
            <a:pPr algn="ctr"/>
            <a:r>
              <a:rPr lang="en-US" sz="2400" cap="none" dirty="0" smtClean="0">
                <a:solidFill>
                  <a:srgbClr val="FFFF00"/>
                </a:solidFill>
              </a:rPr>
              <a:t>Noise Rate</a:t>
            </a:r>
            <a:endParaRPr lang="en-SG" sz="2400" cap="none" baseline="-25000" dirty="0" smtClean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54800"/>
            <a:ext cx="9000000" cy="1508105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SF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studies: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Important operating parameters</a:t>
            </a:r>
            <a:endParaRPr lang="en-SG" dirty="0">
              <a:solidFill>
                <a:schemeClr val="tx1"/>
              </a:solidFill>
            </a:endParaRPr>
          </a:p>
        </p:txBody>
      </p:sp>
      <p:pic>
        <p:nvPicPr>
          <p:cNvPr id="17" name="Content Placeholder 5" descr="sf6-efficiency.PNG"/>
          <p:cNvPicPr>
            <a:picLocks noGrp="1" noChangeAspect="1"/>
          </p:cNvPicPr>
          <p:nvPr>
            <p:ph sz="half" idx="10"/>
          </p:nvPr>
        </p:nvPicPr>
        <p:blipFill>
          <a:blip r:embed="rId2" cstate="screen"/>
          <a:stretch>
            <a:fillRect/>
          </a:stretch>
        </p:blipFill>
        <p:spPr>
          <a:xfrm>
            <a:off x="214313" y="2715392"/>
            <a:ext cx="4319587" cy="265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Content Placeholder 6" descr="sf6-noise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10100" y="2728092"/>
            <a:ext cx="4319588" cy="265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the talk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972000"/>
            <a:ext cx="8640000" cy="2232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Introduction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RPC fabrication procedure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Basic characterisation studies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Studies with SF</a:t>
            </a:r>
            <a:r>
              <a:rPr lang="en-US" baseline="-25000" dirty="0" smtClean="0"/>
              <a:t>6</a:t>
            </a:r>
            <a:r>
              <a:rPr lang="en-US" dirty="0" smtClean="0"/>
              <a:t> gas mixtures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Summary and outlook</a:t>
            </a:r>
          </a:p>
          <a:p>
            <a:endParaRPr lang="en-SG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5" name="Picture 4" descr="DSCN60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081" y="3326455"/>
            <a:ext cx="8640000" cy="3057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54727"/>
            <a:ext cx="9000000" cy="1508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SF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studies: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Timing characteristics</a:t>
            </a:r>
            <a:endParaRPr lang="en-SG" dirty="0">
              <a:solidFill>
                <a:schemeClr val="tx1"/>
              </a:solidFill>
            </a:endParaRPr>
          </a:p>
        </p:txBody>
      </p:sp>
      <p:pic>
        <p:nvPicPr>
          <p:cNvPr id="7" name="Content Placeholder 5" descr="sf6-timresp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642400"/>
            <a:ext cx="433788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6" descr="sf6-timresol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91838" y="2642400"/>
            <a:ext cx="433788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6000" y="1860544"/>
            <a:ext cx="4320000" cy="63976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Time response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  <p:sp>
        <p:nvSpPr>
          <p:cNvPr id="12" name="Text Placeholder 11"/>
          <p:cNvSpPr txBox="1">
            <a:spLocks/>
          </p:cNvSpPr>
          <p:nvPr/>
        </p:nvSpPr>
        <p:spPr>
          <a:xfrm>
            <a:off x="4611600" y="1860544"/>
            <a:ext cx="4320000" cy="639762"/>
          </a:xfrm>
          <a:prstGeom prst="rect">
            <a:avLst/>
          </a:prstGeom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Time resolution</a:t>
            </a:r>
            <a:endParaRPr lang="en-SG" sz="24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Summary and outlook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US" sz="2000" dirty="0" smtClean="0"/>
              <a:t>Successful fabrication and characterisation of  large area RPCs required for INO’s ICAL experiment</a:t>
            </a:r>
          </a:p>
          <a:p>
            <a:pPr marL="438912" indent="-3200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US" sz="2000" dirty="0" smtClean="0"/>
              <a:t>Two more 2m x 2m will be made; more detailed studies to follow</a:t>
            </a:r>
          </a:p>
          <a:p>
            <a:pPr marL="438912" indent="-3200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US" sz="2000" dirty="0" smtClean="0"/>
              <a:t>Timing studies  with long pickup strips, in particular</a:t>
            </a:r>
            <a:endParaRPr lang="en-US" sz="1600" dirty="0" smtClean="0"/>
          </a:p>
          <a:p>
            <a:pPr marL="786892" lvl="1" indent="-320040">
              <a:lnSpc>
                <a:spcPct val="120000"/>
              </a:lnSpc>
              <a:spcBef>
                <a:spcPts val="0"/>
              </a:spcBef>
              <a:buClr>
                <a:srgbClr val="92D050"/>
              </a:buClr>
              <a:buSzPct val="70000"/>
              <a:buFont typeface="Wingdings 2"/>
              <a:buChar char=""/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Poster by Deepak Samuel </a:t>
            </a:r>
            <a:r>
              <a:rPr lang="en-US" sz="1600" i="1" dirty="0" smtClean="0">
                <a:solidFill>
                  <a:srgbClr val="FFFF00"/>
                </a:solidFill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</a:rPr>
              <a:t> &amp; Sumanta Pal </a:t>
            </a:r>
            <a:r>
              <a:rPr lang="en-US" sz="1600" i="1" dirty="0" smtClean="0">
                <a:solidFill>
                  <a:srgbClr val="FFFF00"/>
                </a:solidFill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438912" indent="-3200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US" sz="2000" dirty="0" smtClean="0"/>
              <a:t>Gas systems’ studies with RGA</a:t>
            </a:r>
            <a:endParaRPr lang="en-US" sz="1600" dirty="0" smtClean="0"/>
          </a:p>
          <a:p>
            <a:pPr marL="786892" lvl="1" indent="-320040">
              <a:lnSpc>
                <a:spcPct val="120000"/>
              </a:lnSpc>
              <a:spcBef>
                <a:spcPts val="0"/>
              </a:spcBef>
              <a:buClr>
                <a:srgbClr val="92D050"/>
              </a:buClr>
              <a:buSzPct val="70000"/>
              <a:buFont typeface="Wingdings 2"/>
              <a:buChar char=""/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Presentations by S.D.Kalmani </a:t>
            </a:r>
            <a:r>
              <a:rPr lang="en-US" sz="1600" i="1" dirty="0" smtClean="0">
                <a:solidFill>
                  <a:srgbClr val="FFFF00"/>
                </a:solidFill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</a:rPr>
              <a:t> &amp; Avinash Joshi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marL="438912" indent="-3200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US" sz="2000" dirty="0" smtClean="0"/>
              <a:t>Cascading of gas lines; optimisation of gas flow, cost considerations</a:t>
            </a:r>
          </a:p>
          <a:p>
            <a:pPr marL="438912" indent="-320040">
              <a:lnSpc>
                <a:spcPct val="120000"/>
              </a:lnSpc>
              <a:buClr>
                <a:schemeClr val="tx1"/>
              </a:buClr>
              <a:buFont typeface="Wingdings 2"/>
              <a:buChar char=""/>
              <a:defRPr/>
            </a:pPr>
            <a:r>
              <a:rPr lang="en-US" sz="2000" dirty="0" smtClean="0"/>
              <a:t>Studies using new pickup panel designs, cost considerations</a:t>
            </a:r>
          </a:p>
          <a:p>
            <a:pPr marL="438912" indent="-3200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US" sz="2000" dirty="0" smtClean="0"/>
              <a:t>Essentially – </a:t>
            </a:r>
          </a:p>
          <a:p>
            <a:pPr marL="731520" lvl="1" indent="-274320" fontAlgn="auto">
              <a:lnSpc>
                <a:spcPct val="120000"/>
              </a:lnSpc>
              <a:spcAft>
                <a:spcPts val="0"/>
              </a:spcAft>
              <a:buClr>
                <a:srgbClr val="92D050"/>
              </a:buClr>
              <a:buFont typeface="Wingdings"/>
              <a:buChar char=""/>
              <a:defRPr/>
            </a:pPr>
            <a:r>
              <a:rPr lang="en-US" sz="1600" dirty="0" smtClean="0">
                <a:solidFill>
                  <a:srgbClr val="92D050"/>
                </a:solidFill>
              </a:rPr>
              <a:t>1m x 1m RPC stack continued to be used for long-term, cosmic, tracking studies, </a:t>
            </a:r>
            <a:r>
              <a:rPr lang="en-US" sz="1600" dirty="0" smtClean="0">
                <a:solidFill>
                  <a:srgbClr val="FFFF00"/>
                </a:solidFill>
              </a:rPr>
              <a:t>Presentation by Naba Mondal </a:t>
            </a:r>
            <a:r>
              <a:rPr lang="en-US" sz="1600" i="1" dirty="0" smtClean="0">
                <a:solidFill>
                  <a:srgbClr val="FFFF00"/>
                </a:solidFill>
              </a:rPr>
              <a:t>et al</a:t>
            </a:r>
          </a:p>
          <a:p>
            <a:pPr marL="731520" lvl="1" indent="-274320" fontAlgn="auto">
              <a:lnSpc>
                <a:spcPct val="120000"/>
              </a:lnSpc>
              <a:spcAft>
                <a:spcPts val="0"/>
              </a:spcAft>
              <a:buClr>
                <a:srgbClr val="92D050"/>
              </a:buClr>
              <a:buFont typeface="Wingdings"/>
              <a:buChar char=""/>
              <a:defRPr/>
            </a:pPr>
            <a:r>
              <a:rPr lang="en-US" sz="1600" dirty="0" smtClean="0">
                <a:solidFill>
                  <a:srgbClr val="92D050"/>
                </a:solidFill>
              </a:rPr>
              <a:t>2m x 2m RPC stand being used for optimising RPC design for industrial production and testing for ICAL operating conditions</a:t>
            </a:r>
          </a:p>
          <a:p>
            <a:pPr marL="383540" indent="-274320">
              <a:lnSpc>
                <a:spcPct val="120000"/>
              </a:lnSpc>
              <a:buClr>
                <a:schemeClr val="tx1"/>
              </a:buClr>
              <a:buSzPct val="90000"/>
              <a:buFont typeface="Wingdings"/>
              <a:buChar char=""/>
              <a:defRPr/>
            </a:pPr>
            <a:r>
              <a:rPr lang="en-US" sz="2000" dirty="0" smtClean="0"/>
              <a:t>Engineering Design Report (EDR) on large scale industrial production of RPCs needed for ICAL, is under  preparation </a:t>
            </a:r>
            <a:endParaRPr lang="en-SG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0" descr="tce_stack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169130" y="993600"/>
            <a:ext cx="4644642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INO-lab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2400" y="993600"/>
            <a:ext cx="3923924" cy="385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INO cavern and the ICAL detector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57158" y="1857364"/>
            <a:ext cx="2994632" cy="3862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sz="1600" baseline="0" dirty="0">
                <a:solidFill>
                  <a:srgbClr val="FFFF00"/>
                </a:solidFill>
                <a:latin typeface="Arial" charset="0"/>
              </a:rPr>
              <a:t>Vertical rock </a:t>
            </a:r>
            <a:r>
              <a:rPr lang="en-US" sz="1600" baseline="0" dirty="0" smtClean="0">
                <a:solidFill>
                  <a:srgbClr val="FFFF00"/>
                </a:solidFill>
                <a:latin typeface="Arial" charset="0"/>
              </a:rPr>
              <a:t>coverage: 1300m</a:t>
            </a:r>
            <a:endParaRPr lang="en-US" sz="1600" baseline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86446" y="1571612"/>
            <a:ext cx="1382903" cy="3862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sz="1600" baseline="0" dirty="0" smtClean="0">
                <a:solidFill>
                  <a:srgbClr val="FFFF00"/>
                </a:solidFill>
                <a:latin typeface="Arial" charset="0"/>
              </a:rPr>
              <a:t>Magnet coils</a:t>
            </a:r>
            <a:endParaRPr lang="en-US" sz="1600" baseline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90465" y="4000504"/>
            <a:ext cx="2952000" cy="34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58" tIns="50929" rIns="101858" bIns="50929" anchor="ctr" anchorCtr="1">
            <a:spAutoFit/>
          </a:bodyPr>
          <a:lstStyle/>
          <a:p>
            <a:pPr defTabSz="1019175"/>
            <a:r>
              <a:rPr lang="en-US" sz="1600" baseline="0" dirty="0" smtClean="0">
                <a:solidFill>
                  <a:srgbClr val="FFFF00"/>
                </a:solidFill>
                <a:latin typeface="Arial" charset="0"/>
              </a:rPr>
              <a:t>RPC handling trolleys</a:t>
            </a:r>
            <a:endParaRPr lang="en-US" sz="1600" baseline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396921" y="5601680"/>
            <a:ext cx="2175475" cy="3862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sz="1600" baseline="0" dirty="0" smtClean="0">
                <a:solidFill>
                  <a:srgbClr val="FFFF00"/>
                </a:solidFill>
                <a:latin typeface="Arial" charset="0"/>
              </a:rPr>
              <a:t>Total weight: 50Ktons</a:t>
            </a:r>
            <a:endParaRPr lang="en-US" sz="1600" baseline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7484707" y="4068000"/>
            <a:ext cx="432000" cy="198880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5055815" y="4066486"/>
            <a:ext cx="432000" cy="198880"/>
          </a:xfrm>
          <a:prstGeom prst="strip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8" name="Content Placeholder 9" descr="ical-struct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02399" y="4403374"/>
            <a:ext cx="3924000" cy="199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 rot="-1140000">
            <a:off x="2034410" y="4862487"/>
            <a:ext cx="1872000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4000mm</a:t>
            </a:r>
            <a:r>
              <a:rPr lang="en-US" sz="1400" dirty="0" smtClean="0">
                <a:solidFill>
                  <a:srgbClr val="002060"/>
                </a:solidFill>
                <a:sym typeface="Symbol"/>
              </a:rPr>
              <a:t>2000mm low carbon iron slab 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Factsheet of ICAL detector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US" dirty="0"/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285720" y="954432"/>
          <a:ext cx="8358246" cy="54292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4180736"/>
                <a:gridCol w="4177510"/>
              </a:tblGrid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modules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Module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Detector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48.4m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layers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Iron plate thickness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56mm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Gap for RPC trays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Magnetic field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1.3Tesla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RPC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1,840mm × 1,840mm × 24mm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Readout strip pitch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 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RPCs/Road/Layer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Roads/Layer/Module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192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28,800 (97,505m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  <a:tr h="387806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readout strips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3,686,400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16000" y="936000"/>
            <a:ext cx="4320000" cy="2160000"/>
          </a:xfrm>
        </p:spPr>
        <p:txBody>
          <a:bodyPr anchor="t" anchorCtr="0"/>
          <a:lstStyle/>
          <a:p>
            <a:pPr marL="0" algn="ctr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</a:pPr>
            <a:r>
              <a:rPr lang="en-US" sz="20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Glass cleaning</a:t>
            </a:r>
            <a:endParaRPr lang="en-US" sz="1800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defTabSz="1019175" fontAlgn="base">
              <a:spcAft>
                <a:spcPct val="0"/>
              </a:spcAft>
              <a:buClr>
                <a:schemeClr val="hlink"/>
              </a:buClr>
              <a:buSzTx/>
            </a:pPr>
            <a:endParaRPr lang="en-US" sz="1600" cap="non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lvl="1" indent="-180000" defTabSz="1019175" fontAlgn="base"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b="0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Cleaned with </a:t>
            </a:r>
            <a:r>
              <a:rPr lang="en-US" sz="1600" b="0" i="1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Labolene</a:t>
            </a:r>
            <a:r>
              <a:rPr lang="en-US" sz="1600" b="0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soap solution and  rinsed with distilled  water</a:t>
            </a:r>
          </a:p>
          <a:p>
            <a:pPr marL="180000" lvl="1" indent="-180000" defTabSz="1019175" fontAlgn="base"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b="0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Left to natural  drying</a:t>
            </a:r>
          </a:p>
          <a:p>
            <a:pPr marL="180000" lvl="1" indent="-180000" defTabSz="1019175" fontAlgn="base"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b="0" cap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Wiped with iso-propyl  alcohol</a:t>
            </a:r>
          </a:p>
          <a:p>
            <a:endParaRPr lang="en-US" sz="180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>
          <a:xfrm>
            <a:off x="4611600" y="936000"/>
            <a:ext cx="4320000" cy="2160000"/>
          </a:xfrm>
        </p:spPr>
        <p:txBody>
          <a:bodyPr anchor="t" anchorCtr="0"/>
          <a:lstStyle/>
          <a:p>
            <a:pPr marL="0" algn="ctr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</a:pPr>
            <a:r>
              <a:rPr lang="en-US" sz="20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Spray painting</a:t>
            </a:r>
            <a:endParaRPr lang="en-US" sz="1800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algn="ctr" defTabSz="1019175" fontAlgn="base">
              <a:spcAft>
                <a:spcPct val="0"/>
              </a:spcAft>
              <a:buClr>
                <a:schemeClr val="hlink"/>
              </a:buClr>
              <a:buSzTx/>
            </a:pPr>
            <a:endParaRPr lang="en-US" sz="1600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lvl="1" indent="-180000" defTabSz="1019175" fontAlgn="base"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Using auto garage compressor and paint spray gun</a:t>
            </a:r>
          </a:p>
          <a:p>
            <a:pPr marL="180000" lvl="1" indent="-180000" defTabSz="1019175" fontAlgn="base"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Left to natural  drying</a:t>
            </a:r>
          </a:p>
          <a:p>
            <a:pPr marL="180000" lvl="1" indent="-180000" defTabSz="1019175" fontAlgn="base"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Currently scaling-up an automated  paint plant used for 1m x 1m glass</a:t>
            </a:r>
          </a:p>
          <a:p>
            <a:pPr indent="-180000">
              <a:buClr>
                <a:schemeClr val="tx1"/>
              </a:buClr>
              <a:buSzPct val="80000"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Glass electrode preparation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26" name="Picture 4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6155" y="3153600"/>
            <a:ext cx="4308174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66164" y="3155082"/>
            <a:ext cx="434757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/>
          <p:cNvSpPr txBox="1">
            <a:spLocks/>
          </p:cNvSpPr>
          <p:nvPr/>
        </p:nvSpPr>
        <p:spPr>
          <a:xfrm>
            <a:off x="4611600" y="928670"/>
            <a:ext cx="4320000" cy="216000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  data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indent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buSzPct val="70000"/>
              <a:buFont typeface="Wingdings 2"/>
              <a:buNone/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Reasonably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uniform</a:t>
            </a: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Needs improvement at the edges</a:t>
            </a: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Better  uniformity obtained on sheets   painted  by automatic paint plant</a:t>
            </a:r>
          </a:p>
        </p:txBody>
      </p:sp>
      <p:sp>
        <p:nvSpPr>
          <p:cNvPr id="23" name="Text Placeholder 13"/>
          <p:cNvSpPr txBox="1">
            <a:spLocks/>
          </p:cNvSpPr>
          <p:nvPr/>
        </p:nvSpPr>
        <p:spPr>
          <a:xfrm>
            <a:off x="216000" y="972000"/>
            <a:ext cx="4320000" cy="21600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ctr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  jig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Developed a simple technique</a:t>
            </a: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Fabricated  jigs of various sizes to suit for measurements of different grid sizes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Surface resistivity measurement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21" name="Content Placeholder 5" descr="DSCN6848.JPG"/>
          <p:cNvPicPr>
            <a:picLocks noGrp="1" noChangeAspect="1"/>
          </p:cNvPicPr>
          <p:nvPr>
            <p:ph sz="half" idx="10"/>
          </p:nvPr>
        </p:nvPicPr>
        <p:blipFill>
          <a:blip r:embed="rId2" cstate="screen"/>
          <a:stretch>
            <a:fillRect/>
          </a:stretch>
        </p:blipFill>
        <p:spPr>
          <a:xfrm>
            <a:off x="214875" y="2988000"/>
            <a:ext cx="4555616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61593" y="2988000"/>
            <a:ext cx="4168125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2mx2m RPC: Gas gap preparation-1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8" name="Content Placeholder 5" descr="2mx2m-assy.JPG"/>
          <p:cNvPicPr>
            <a:picLocks noGrp="1" noChangeAspect="1"/>
          </p:cNvPicPr>
          <p:nvPr>
            <p:ph sz="half" idx="10"/>
          </p:nvPr>
        </p:nvPicPr>
        <p:blipFill>
          <a:blip r:embed="rId2" cstate="screen"/>
          <a:stretch>
            <a:fillRect/>
          </a:stretch>
        </p:blipFill>
        <p:spPr>
          <a:xfrm>
            <a:off x="214313" y="2902939"/>
            <a:ext cx="4319587" cy="324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5" descr="IMG_000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10100" y="2902938"/>
            <a:ext cx="4319588" cy="324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13"/>
          <p:cNvSpPr txBox="1">
            <a:spLocks/>
          </p:cNvSpPr>
          <p:nvPr/>
        </p:nvSpPr>
        <p:spPr>
          <a:xfrm>
            <a:off x="216000" y="972000"/>
            <a:ext cx="4320000" cy="21600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ctr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Bottom glass in place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Template for button positions placed below the bottom glass</a:t>
            </a: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Buttons placed on 20cm x 20cm grid</a:t>
            </a: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4611600" y="928670"/>
            <a:ext cx="4320000" cy="216000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Gluing of buttons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indent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buSzPct val="70000"/>
              <a:buFont typeface="Wingdings 2"/>
              <a:buNone/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Currently glue dispensed manually</a:t>
            </a: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Protective template placed on the glass </a:t>
            </a: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Auto timer-based glue dispenser being designed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180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0" y="154727"/>
            <a:ext cx="9000000" cy="720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2mx2m RPC: Gas gap preparation-2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8" name="Content Placeholder 6" descr="IMG_0027.JPG"/>
          <p:cNvPicPr>
            <a:picLocks noGrp="1" noChangeAspect="1"/>
          </p:cNvPicPr>
          <p:nvPr>
            <p:ph sz="half" idx="10"/>
          </p:nvPr>
        </p:nvPicPr>
        <p:blipFill>
          <a:blip r:embed="rId2" cstate="screen"/>
          <a:stretch>
            <a:fillRect/>
          </a:stretch>
        </p:blipFill>
        <p:spPr>
          <a:xfrm>
            <a:off x="201177" y="3153958"/>
            <a:ext cx="4267845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 descr="vacchu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 l="15223" t="13606" r="14698"/>
          <a:stretch>
            <a:fillRect/>
          </a:stretch>
        </p:blipFill>
        <p:spPr>
          <a:xfrm>
            <a:off x="4481848" y="3082520"/>
            <a:ext cx="4483567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13"/>
          <p:cNvSpPr txBox="1">
            <a:spLocks/>
          </p:cNvSpPr>
          <p:nvPr/>
        </p:nvSpPr>
        <p:spPr>
          <a:xfrm>
            <a:off x="216000" y="972000"/>
            <a:ext cx="4320000" cy="21600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ctr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Placing the top glass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Tilting the work table for placing the top glass electrode</a:t>
            </a: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Precise stoppers mounted on the table for guiding the top glass</a:t>
            </a:r>
          </a:p>
          <a:p>
            <a:pPr marR="0" lvl="0" indent="-180000" defTabSz="1019175" fontAlgn="base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4611600" y="928670"/>
            <a:ext cx="4320000" cy="216000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Vacuum jig for gluing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indent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buSzPct val="70000"/>
              <a:buFont typeface="Wingdings 2"/>
              <a:buNone/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simple vacuum jig designed for perfect and efficient gluing of the gas gap</a:t>
            </a: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Technique suggested by Carlo Gustavino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180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2mx2m RPC: Gas gap preparation-3</a:t>
            </a:r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RPC2010, GSI, Germany                  February 9-12, 2010</a:t>
            </a:r>
            <a:endParaRPr lang="en-SG" dirty="0"/>
          </a:p>
        </p:txBody>
      </p:sp>
      <p:pic>
        <p:nvPicPr>
          <p:cNvPr id="8" name="Content Placeholder 5" descr="DSC_8379.JPG"/>
          <p:cNvPicPr>
            <a:picLocks noGrp="1" noChangeAspect="1"/>
          </p:cNvPicPr>
          <p:nvPr>
            <p:ph sz="half" idx="10"/>
          </p:nvPr>
        </p:nvPicPr>
        <p:blipFill>
          <a:blip r:embed="rId2" cstate="screen"/>
          <a:stretch>
            <a:fillRect/>
          </a:stretch>
        </p:blipFill>
        <p:spPr>
          <a:xfrm>
            <a:off x="214313" y="3466066"/>
            <a:ext cx="4319587" cy="289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5" descr="DSC_8358 copy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10100" y="3486345"/>
            <a:ext cx="4319588" cy="287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13"/>
          <p:cNvSpPr txBox="1">
            <a:spLocks/>
          </p:cNvSpPr>
          <p:nvPr/>
        </p:nvSpPr>
        <p:spPr>
          <a:xfrm>
            <a:off x="216000" y="972000"/>
            <a:ext cx="4320000" cy="216000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Preparing to glue bottom-side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Rotating the work table for gluing bottom-side spacers</a:t>
            </a:r>
          </a:p>
          <a:p>
            <a:pPr marL="180000" marR="0" lvl="1" indent="-180000" defTabSz="1019175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Suitable work-table design and over-head crane for easy handling of glasses and gaps</a:t>
            </a:r>
          </a:p>
          <a:p>
            <a:pPr marR="0" lvl="0" indent="-180000" defTabSz="1019175" fontAlgn="base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4611600" y="928670"/>
            <a:ext cx="4320000" cy="216000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Ready to glue top-side spacers</a:t>
            </a:r>
            <a:endParaRPr lang="en-SG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lvl="0" indent="0" defTabSz="1019175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buSzPct val="70000"/>
              <a:buFont typeface="Wingdings 2"/>
              <a:buNone/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Last step before closing the gas gap</a:t>
            </a:r>
          </a:p>
          <a:p>
            <a:pPr marL="180000" lvl="1" indent="-180000" defTabSz="1019175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Gas nozzles on all four corners of the gap – two each used for gas inlet and outlet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180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1451</TotalTime>
  <Words>1065</Words>
  <Application>Microsoft Office PowerPoint</Application>
  <PresentationFormat>On-screen Show (4:3)</PresentationFormat>
  <Paragraphs>191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Development of 2m × 2m size glass RPCs for INO</vt:lpstr>
      <vt:lpstr>Plan of the talk</vt:lpstr>
      <vt:lpstr>INO cavern and the ICAL detector</vt:lpstr>
      <vt:lpstr>Factsheet of ICAL detector</vt:lpstr>
      <vt:lpstr>Glass electrode preparation</vt:lpstr>
      <vt:lpstr>Surface resistivity measurement</vt:lpstr>
      <vt:lpstr>2mx2m RPC: Gas gap preparation-1</vt:lpstr>
      <vt:lpstr>2mx2m RPC: Gas gap preparation-2</vt:lpstr>
      <vt:lpstr>2mx2m RPC: Gas gap preparation-3</vt:lpstr>
      <vt:lpstr>2mx2m RPC: Gas gap preparation-4</vt:lpstr>
      <vt:lpstr>Construction of an RPC detector</vt:lpstr>
      <vt:lpstr>2mx2m RPCs in Cosmic test stand</vt:lpstr>
      <vt:lpstr>RPC pulse height studies</vt:lpstr>
      <vt:lpstr>Charge and time distributions</vt:lpstr>
      <vt:lpstr>Monitoring operating parameters</vt:lpstr>
      <vt:lpstr>SF6 studies: RPC pulse profile</vt:lpstr>
      <vt:lpstr>SF6 studies: Chamber current</vt:lpstr>
      <vt:lpstr>SF6 studies: Collected signal charge</vt:lpstr>
      <vt:lpstr>SF6 studies:  Important operating parameters</vt:lpstr>
      <vt:lpstr>SF6 studies:  Timing characteristics</vt:lpstr>
      <vt:lpstr>Summary and outlook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2m × 2m size glass RPCs for INO</dc:title>
  <dc:creator>Satyanarayana Bheesette</dc:creator>
  <cp:lastModifiedBy>Satyanarayana Bheesette</cp:lastModifiedBy>
  <cp:revision>74</cp:revision>
  <dcterms:created xsi:type="dcterms:W3CDTF">2010-01-24T14:30:21Z</dcterms:created>
  <dcterms:modified xsi:type="dcterms:W3CDTF">2010-02-09T14:58:37Z</dcterms:modified>
</cp:coreProperties>
</file>