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5"/>
  </p:notesMasterIdLst>
  <p:sldIdLst>
    <p:sldId id="303" r:id="rId2"/>
    <p:sldId id="309" r:id="rId3"/>
    <p:sldId id="311" r:id="rId4"/>
    <p:sldId id="344" r:id="rId5"/>
    <p:sldId id="323" r:id="rId6"/>
    <p:sldId id="325" r:id="rId7"/>
    <p:sldId id="347" r:id="rId8"/>
    <p:sldId id="317" r:id="rId9"/>
    <p:sldId id="328" r:id="rId10"/>
    <p:sldId id="329" r:id="rId11"/>
    <p:sldId id="318" r:id="rId12"/>
    <p:sldId id="319" r:id="rId13"/>
    <p:sldId id="322" r:id="rId14"/>
    <p:sldId id="321" r:id="rId15"/>
    <p:sldId id="348" r:id="rId16"/>
    <p:sldId id="343" r:id="rId17"/>
    <p:sldId id="345" r:id="rId18"/>
    <p:sldId id="349" r:id="rId19"/>
    <p:sldId id="346" r:id="rId20"/>
    <p:sldId id="310" r:id="rId21"/>
    <p:sldId id="316" r:id="rId22"/>
    <p:sldId id="327" r:id="rId23"/>
    <p:sldId id="331" r:id="rId24"/>
    <p:sldId id="332" r:id="rId25"/>
    <p:sldId id="333" r:id="rId26"/>
    <p:sldId id="334" r:id="rId27"/>
    <p:sldId id="335" r:id="rId28"/>
    <p:sldId id="336" r:id="rId29"/>
    <p:sldId id="337" r:id="rId30"/>
    <p:sldId id="338" r:id="rId31"/>
    <p:sldId id="339" r:id="rId32"/>
    <p:sldId id="341" r:id="rId33"/>
    <p:sldId id="342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7F9EEF-67D8-4217-A6AB-CEDB3D65173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FEF464-75CB-4BB7-B51C-6A592453F1E1}">
      <dgm:prSet phldrT="[Text]"/>
      <dgm:spPr/>
      <dgm:t>
        <a:bodyPr/>
        <a:lstStyle/>
        <a:p>
          <a:r>
            <a:rPr lang="en-US" dirty="0" smtClean="0"/>
            <a:t>8+1 channels, 1024 cells </a:t>
          </a:r>
          <a:endParaRPr lang="en-US" dirty="0"/>
        </a:p>
      </dgm:t>
    </dgm:pt>
    <dgm:pt modelId="{93FF4762-7CB8-4EB6-BAB8-EA078ADE880F}" type="parTrans" cxnId="{81B53116-A286-42E4-BDC3-2BF84832DEAC}">
      <dgm:prSet/>
      <dgm:spPr/>
      <dgm:t>
        <a:bodyPr/>
        <a:lstStyle/>
        <a:p>
          <a:endParaRPr lang="en-US"/>
        </a:p>
      </dgm:t>
    </dgm:pt>
    <dgm:pt modelId="{95785FAA-9ED7-4688-B41A-51D9523800EF}" type="sibTrans" cxnId="{81B53116-A286-42E4-BDC3-2BF84832DEAC}">
      <dgm:prSet/>
      <dgm:spPr/>
      <dgm:t>
        <a:bodyPr/>
        <a:lstStyle/>
        <a:p>
          <a:endParaRPr lang="en-US"/>
        </a:p>
      </dgm:t>
    </dgm:pt>
    <dgm:pt modelId="{D3518437-4D66-43ED-8FDA-CE9F19FD7626}">
      <dgm:prSet phldrT="[Text]"/>
      <dgm:spPr/>
      <dgm:t>
        <a:bodyPr/>
        <a:lstStyle/>
        <a:p>
          <a:r>
            <a:rPr lang="en-US" dirty="0" smtClean="0"/>
            <a:t>700MSPS to 6 GSPS</a:t>
          </a:r>
          <a:endParaRPr lang="en-US" dirty="0"/>
        </a:p>
      </dgm:t>
    </dgm:pt>
    <dgm:pt modelId="{43CDC5B6-90EE-4CFF-BDE6-68A89223875A}" type="parTrans" cxnId="{595AD419-8764-4A2F-AB1E-157E600E0AC4}">
      <dgm:prSet/>
      <dgm:spPr/>
      <dgm:t>
        <a:bodyPr/>
        <a:lstStyle/>
        <a:p>
          <a:endParaRPr lang="en-US"/>
        </a:p>
      </dgm:t>
    </dgm:pt>
    <dgm:pt modelId="{BF5690C3-0283-4070-8992-95C7FB1DAE5C}" type="sibTrans" cxnId="{595AD419-8764-4A2F-AB1E-157E600E0AC4}">
      <dgm:prSet/>
      <dgm:spPr/>
      <dgm:t>
        <a:bodyPr/>
        <a:lstStyle/>
        <a:p>
          <a:endParaRPr lang="en-US"/>
        </a:p>
      </dgm:t>
    </dgm:pt>
    <dgm:pt modelId="{B789FF84-BD74-4564-A006-586A0F40F4C1}">
      <dgm:prSet phldrT="[Text]"/>
      <dgm:spPr/>
      <dgm:t>
        <a:bodyPr/>
        <a:lstStyle/>
        <a:p>
          <a:r>
            <a:rPr lang="en-US" dirty="0" smtClean="0"/>
            <a:t>2.5V supply, 140 to 320mW</a:t>
          </a:r>
          <a:endParaRPr lang="en-US" dirty="0"/>
        </a:p>
      </dgm:t>
    </dgm:pt>
    <dgm:pt modelId="{6BAFADB6-A880-4924-AECA-80F328E3164E}" type="parTrans" cxnId="{101424D7-89D9-4F74-83F6-EA40DEA00768}">
      <dgm:prSet/>
      <dgm:spPr/>
      <dgm:t>
        <a:bodyPr/>
        <a:lstStyle/>
        <a:p>
          <a:endParaRPr lang="en-US"/>
        </a:p>
      </dgm:t>
    </dgm:pt>
    <dgm:pt modelId="{B4569658-3691-41AD-8DF6-23BBD004D61A}" type="sibTrans" cxnId="{101424D7-89D9-4F74-83F6-EA40DEA00768}">
      <dgm:prSet/>
      <dgm:spPr/>
      <dgm:t>
        <a:bodyPr/>
        <a:lstStyle/>
        <a:p>
          <a:endParaRPr lang="en-US"/>
        </a:p>
      </dgm:t>
    </dgm:pt>
    <dgm:pt modelId="{480C9710-B0FB-4374-8DCA-D51434399FA3}">
      <dgm:prSet phldrT="[Text]"/>
      <dgm:spPr/>
      <dgm:t>
        <a:bodyPr/>
        <a:lstStyle/>
        <a:p>
          <a:r>
            <a:rPr lang="en-US" dirty="0" smtClean="0"/>
            <a:t>Multiplexed or parallel output</a:t>
          </a:r>
          <a:endParaRPr lang="en-US" dirty="0"/>
        </a:p>
      </dgm:t>
    </dgm:pt>
    <dgm:pt modelId="{D7B1A6C5-6940-4AA6-A86E-06B37D75B334}" type="parTrans" cxnId="{BE9DFC97-7F6E-41A1-9A8B-B548AF0DA703}">
      <dgm:prSet/>
      <dgm:spPr/>
      <dgm:t>
        <a:bodyPr/>
        <a:lstStyle/>
        <a:p>
          <a:endParaRPr lang="en-US"/>
        </a:p>
      </dgm:t>
    </dgm:pt>
    <dgm:pt modelId="{2C6156D7-1CD3-4DCE-B442-0EC0EA8241FF}" type="sibTrans" cxnId="{BE9DFC97-7F6E-41A1-9A8B-B548AF0DA703}">
      <dgm:prSet/>
      <dgm:spPr/>
      <dgm:t>
        <a:bodyPr/>
        <a:lstStyle/>
        <a:p>
          <a:endParaRPr lang="en-US"/>
        </a:p>
      </dgm:t>
    </dgm:pt>
    <dgm:pt modelId="{655997B4-0EB9-41F8-B7A5-75A877ED5979}">
      <dgm:prSet phldrT="[Text]"/>
      <dgm:spPr/>
      <dgm:t>
        <a:bodyPr/>
        <a:lstStyle/>
        <a:p>
          <a:r>
            <a:rPr lang="en-US" dirty="0" smtClean="0"/>
            <a:t>Differential I/O (950MHz BW)</a:t>
          </a:r>
          <a:endParaRPr lang="en-US" dirty="0"/>
        </a:p>
      </dgm:t>
    </dgm:pt>
    <dgm:pt modelId="{E0E5C0D9-4AC8-4478-AAC8-91FC8FE7F0B6}" type="parTrans" cxnId="{AC6E5276-7F07-406A-AAA2-22C0BE6774F8}">
      <dgm:prSet/>
      <dgm:spPr/>
      <dgm:t>
        <a:bodyPr/>
        <a:lstStyle/>
        <a:p>
          <a:endParaRPr lang="en-US"/>
        </a:p>
      </dgm:t>
    </dgm:pt>
    <dgm:pt modelId="{0352D363-A651-4009-AE5C-FA595C8A7AB8}" type="sibTrans" cxnId="{AC6E5276-7F07-406A-AAA2-22C0BE6774F8}">
      <dgm:prSet/>
      <dgm:spPr/>
      <dgm:t>
        <a:bodyPr/>
        <a:lstStyle/>
        <a:p>
          <a:endParaRPr lang="en-US"/>
        </a:p>
      </dgm:t>
    </dgm:pt>
    <dgm:pt modelId="{A1ECA96A-5BB2-452A-B3A0-808355B95E1F}">
      <dgm:prSet phldrT="[Text]"/>
      <dgm:spPr/>
      <dgm:t>
        <a:bodyPr/>
        <a:lstStyle/>
        <a:p>
          <a:r>
            <a:rPr lang="en-US" dirty="0" smtClean="0"/>
            <a:t>Maximum readout of 40MHz</a:t>
          </a:r>
          <a:endParaRPr lang="en-US" dirty="0"/>
        </a:p>
      </dgm:t>
    </dgm:pt>
    <dgm:pt modelId="{E7B9E780-C55D-4304-92C4-C4C44CF276AA}" type="parTrans" cxnId="{08B2318C-35F4-4A15-9E10-4B83391426DB}">
      <dgm:prSet/>
      <dgm:spPr/>
      <dgm:t>
        <a:bodyPr/>
        <a:lstStyle/>
        <a:p>
          <a:endParaRPr lang="en-US"/>
        </a:p>
      </dgm:t>
    </dgm:pt>
    <dgm:pt modelId="{9074AD46-3C07-4394-A49F-9D9CC094EF05}" type="sibTrans" cxnId="{08B2318C-35F4-4A15-9E10-4B83391426DB}">
      <dgm:prSet/>
      <dgm:spPr/>
      <dgm:t>
        <a:bodyPr/>
        <a:lstStyle/>
        <a:p>
          <a:endParaRPr lang="en-US"/>
        </a:p>
      </dgm:t>
    </dgm:pt>
    <dgm:pt modelId="{0986071D-340E-41E9-AC12-F09CC7C8D36D}">
      <dgm:prSet phldrT="[Text]"/>
      <dgm:spPr/>
      <dgm:t>
        <a:bodyPr/>
        <a:lstStyle/>
        <a:p>
          <a:r>
            <a:rPr lang="en-SG" dirty="0" smtClean="0"/>
            <a:t>Cascading of channels or chips allows deeper sampling depth</a:t>
          </a:r>
          <a:endParaRPr lang="en-US" dirty="0"/>
        </a:p>
      </dgm:t>
    </dgm:pt>
    <dgm:pt modelId="{0884E797-B197-4849-BE06-1D968FDEBD72}" type="parTrans" cxnId="{92095906-C792-4997-B756-41BAEF6E6AAE}">
      <dgm:prSet/>
      <dgm:spPr/>
      <dgm:t>
        <a:bodyPr/>
        <a:lstStyle/>
        <a:p>
          <a:endParaRPr lang="en-SG"/>
        </a:p>
      </dgm:t>
    </dgm:pt>
    <dgm:pt modelId="{1A219981-8193-4B60-8077-5A12B32103B9}" type="sibTrans" cxnId="{92095906-C792-4997-B756-41BAEF6E6AAE}">
      <dgm:prSet/>
      <dgm:spPr/>
      <dgm:t>
        <a:bodyPr/>
        <a:lstStyle/>
        <a:p>
          <a:endParaRPr lang="en-SG"/>
        </a:p>
      </dgm:t>
    </dgm:pt>
    <dgm:pt modelId="{3F1F0387-2B0D-4D1B-BC41-95E073F68A99}" type="pres">
      <dgm:prSet presAssocID="{687F9EEF-67D8-4217-A6AB-CEDB3D65173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SG"/>
        </a:p>
      </dgm:t>
    </dgm:pt>
    <dgm:pt modelId="{2647227C-25C2-45AD-9AC3-81C01D6B79D5}" type="pres">
      <dgm:prSet presAssocID="{9DFEF464-75CB-4BB7-B51C-6A592453F1E1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F744AD-DD06-41C1-A8E1-F3B8567B86D8}" type="pres">
      <dgm:prSet presAssocID="{95785FAA-9ED7-4688-B41A-51D9523800EF}" presName="spacer" presStyleCnt="0"/>
      <dgm:spPr/>
    </dgm:pt>
    <dgm:pt modelId="{95BCA765-7EE0-4C1C-942A-9673E3FB0B2A}" type="pres">
      <dgm:prSet presAssocID="{D3518437-4D66-43ED-8FDA-CE9F19FD7626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3432993C-79BD-4071-B038-4D61D3161FBA}" type="pres">
      <dgm:prSet presAssocID="{BF5690C3-0283-4070-8992-95C7FB1DAE5C}" presName="spacer" presStyleCnt="0"/>
      <dgm:spPr/>
    </dgm:pt>
    <dgm:pt modelId="{9E16CE84-A5B4-43FB-9AC5-8489FB5B9CC4}" type="pres">
      <dgm:prSet presAssocID="{0986071D-340E-41E9-AC12-F09CC7C8D36D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F3FA99FB-E889-4650-8EB8-0FF24599ECB4}" type="pres">
      <dgm:prSet presAssocID="{1A219981-8193-4B60-8077-5A12B32103B9}" presName="spacer" presStyleCnt="0"/>
      <dgm:spPr/>
    </dgm:pt>
    <dgm:pt modelId="{8C6EAFA5-9577-424B-BE2B-4972D72B0720}" type="pres">
      <dgm:prSet presAssocID="{B789FF84-BD74-4564-A006-586A0F40F4C1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2E3E1B-93B7-47D7-984F-7A7AB3334F70}" type="pres">
      <dgm:prSet presAssocID="{B4569658-3691-41AD-8DF6-23BBD004D61A}" presName="spacer" presStyleCnt="0"/>
      <dgm:spPr/>
    </dgm:pt>
    <dgm:pt modelId="{6A596AA3-210E-446D-ADB6-48C8F7552D8E}" type="pres">
      <dgm:prSet presAssocID="{480C9710-B0FB-4374-8DCA-D51434399FA3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672FFB-8562-46BF-A98D-7D10BD4E8DF9}" type="pres">
      <dgm:prSet presAssocID="{2C6156D7-1CD3-4DCE-B442-0EC0EA8241FF}" presName="spacer" presStyleCnt="0"/>
      <dgm:spPr/>
    </dgm:pt>
    <dgm:pt modelId="{FDC32DB1-05E3-44F7-AE28-73D18F385304}" type="pres">
      <dgm:prSet presAssocID="{655997B4-0EB9-41F8-B7A5-75A877ED5979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CA9BBC-6356-463F-B178-37224478ED45}" type="pres">
      <dgm:prSet presAssocID="{0352D363-A651-4009-AE5C-FA595C8A7AB8}" presName="spacer" presStyleCnt="0"/>
      <dgm:spPr/>
    </dgm:pt>
    <dgm:pt modelId="{36A3AF11-B278-4E7F-8FD9-B299B9DECE19}" type="pres">
      <dgm:prSet presAssocID="{A1ECA96A-5BB2-452A-B3A0-808355B95E1F}" presName="parentText" presStyleLbl="node1" presStyleIdx="6" presStyleCnt="7" custLinFactNeighborX="158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01424D7-89D9-4F74-83F6-EA40DEA00768}" srcId="{687F9EEF-67D8-4217-A6AB-CEDB3D65173F}" destId="{B789FF84-BD74-4564-A006-586A0F40F4C1}" srcOrd="3" destOrd="0" parTransId="{6BAFADB6-A880-4924-AECA-80F328E3164E}" sibTransId="{B4569658-3691-41AD-8DF6-23BBD004D61A}"/>
    <dgm:cxn modelId="{27ED82AB-BB93-43CA-A72F-80A4C8DA4778}" type="presOf" srcId="{D3518437-4D66-43ED-8FDA-CE9F19FD7626}" destId="{95BCA765-7EE0-4C1C-942A-9673E3FB0B2A}" srcOrd="0" destOrd="0" presId="urn:microsoft.com/office/officeart/2005/8/layout/vList2"/>
    <dgm:cxn modelId="{238BA6CE-5937-4887-9F7D-9502AB2A3402}" type="presOf" srcId="{B789FF84-BD74-4564-A006-586A0F40F4C1}" destId="{8C6EAFA5-9577-424B-BE2B-4972D72B0720}" srcOrd="0" destOrd="0" presId="urn:microsoft.com/office/officeart/2005/8/layout/vList2"/>
    <dgm:cxn modelId="{BE9DFC97-7F6E-41A1-9A8B-B548AF0DA703}" srcId="{687F9EEF-67D8-4217-A6AB-CEDB3D65173F}" destId="{480C9710-B0FB-4374-8DCA-D51434399FA3}" srcOrd="4" destOrd="0" parTransId="{D7B1A6C5-6940-4AA6-A86E-06B37D75B334}" sibTransId="{2C6156D7-1CD3-4DCE-B442-0EC0EA8241FF}"/>
    <dgm:cxn modelId="{13387948-6CCA-4B12-B5C5-15D5B60BA594}" type="presOf" srcId="{687F9EEF-67D8-4217-A6AB-CEDB3D65173F}" destId="{3F1F0387-2B0D-4D1B-BC41-95E073F68A99}" srcOrd="0" destOrd="0" presId="urn:microsoft.com/office/officeart/2005/8/layout/vList2"/>
    <dgm:cxn modelId="{C8A407B9-F4EE-4B30-B1C4-9FBAAFE35BEE}" type="presOf" srcId="{0986071D-340E-41E9-AC12-F09CC7C8D36D}" destId="{9E16CE84-A5B4-43FB-9AC5-8489FB5B9CC4}" srcOrd="0" destOrd="0" presId="urn:microsoft.com/office/officeart/2005/8/layout/vList2"/>
    <dgm:cxn modelId="{81B53116-A286-42E4-BDC3-2BF84832DEAC}" srcId="{687F9EEF-67D8-4217-A6AB-CEDB3D65173F}" destId="{9DFEF464-75CB-4BB7-B51C-6A592453F1E1}" srcOrd="0" destOrd="0" parTransId="{93FF4762-7CB8-4EB6-BAB8-EA078ADE880F}" sibTransId="{95785FAA-9ED7-4688-B41A-51D9523800EF}"/>
    <dgm:cxn modelId="{AC6E5276-7F07-406A-AAA2-22C0BE6774F8}" srcId="{687F9EEF-67D8-4217-A6AB-CEDB3D65173F}" destId="{655997B4-0EB9-41F8-B7A5-75A877ED5979}" srcOrd="5" destOrd="0" parTransId="{E0E5C0D9-4AC8-4478-AAC8-91FC8FE7F0B6}" sibTransId="{0352D363-A651-4009-AE5C-FA595C8A7AB8}"/>
    <dgm:cxn modelId="{9EE3978A-155C-406D-B507-D62F8A8266FA}" type="presOf" srcId="{9DFEF464-75CB-4BB7-B51C-6A592453F1E1}" destId="{2647227C-25C2-45AD-9AC3-81C01D6B79D5}" srcOrd="0" destOrd="0" presId="urn:microsoft.com/office/officeart/2005/8/layout/vList2"/>
    <dgm:cxn modelId="{595AD419-8764-4A2F-AB1E-157E600E0AC4}" srcId="{687F9EEF-67D8-4217-A6AB-CEDB3D65173F}" destId="{D3518437-4D66-43ED-8FDA-CE9F19FD7626}" srcOrd="1" destOrd="0" parTransId="{43CDC5B6-90EE-4CFF-BDE6-68A89223875A}" sibTransId="{BF5690C3-0283-4070-8992-95C7FB1DAE5C}"/>
    <dgm:cxn modelId="{08B2318C-35F4-4A15-9E10-4B83391426DB}" srcId="{687F9EEF-67D8-4217-A6AB-CEDB3D65173F}" destId="{A1ECA96A-5BB2-452A-B3A0-808355B95E1F}" srcOrd="6" destOrd="0" parTransId="{E7B9E780-C55D-4304-92C4-C4C44CF276AA}" sibTransId="{9074AD46-3C07-4394-A49F-9D9CC094EF05}"/>
    <dgm:cxn modelId="{DF25B95D-A269-4A5C-A0A9-6E40A98C34AB}" type="presOf" srcId="{A1ECA96A-5BB2-452A-B3A0-808355B95E1F}" destId="{36A3AF11-B278-4E7F-8FD9-B299B9DECE19}" srcOrd="0" destOrd="0" presId="urn:microsoft.com/office/officeart/2005/8/layout/vList2"/>
    <dgm:cxn modelId="{D4412776-6E63-4BD6-B00F-670CA9DA98DA}" type="presOf" srcId="{480C9710-B0FB-4374-8DCA-D51434399FA3}" destId="{6A596AA3-210E-446D-ADB6-48C8F7552D8E}" srcOrd="0" destOrd="0" presId="urn:microsoft.com/office/officeart/2005/8/layout/vList2"/>
    <dgm:cxn modelId="{7E678C85-10F7-46AE-8116-C7E9BF684105}" type="presOf" srcId="{655997B4-0EB9-41F8-B7A5-75A877ED5979}" destId="{FDC32DB1-05E3-44F7-AE28-73D18F385304}" srcOrd="0" destOrd="0" presId="urn:microsoft.com/office/officeart/2005/8/layout/vList2"/>
    <dgm:cxn modelId="{92095906-C792-4997-B756-41BAEF6E6AAE}" srcId="{687F9EEF-67D8-4217-A6AB-CEDB3D65173F}" destId="{0986071D-340E-41E9-AC12-F09CC7C8D36D}" srcOrd="2" destOrd="0" parTransId="{0884E797-B197-4849-BE06-1D968FDEBD72}" sibTransId="{1A219981-8193-4B60-8077-5A12B32103B9}"/>
    <dgm:cxn modelId="{D64A11AD-60AC-4440-AA13-5C689D7D23C0}" type="presParOf" srcId="{3F1F0387-2B0D-4D1B-BC41-95E073F68A99}" destId="{2647227C-25C2-45AD-9AC3-81C01D6B79D5}" srcOrd="0" destOrd="0" presId="urn:microsoft.com/office/officeart/2005/8/layout/vList2"/>
    <dgm:cxn modelId="{EEB0B422-11CE-4306-B7E1-9312830DBE8A}" type="presParOf" srcId="{3F1F0387-2B0D-4D1B-BC41-95E073F68A99}" destId="{52F744AD-DD06-41C1-A8E1-F3B8567B86D8}" srcOrd="1" destOrd="0" presId="urn:microsoft.com/office/officeart/2005/8/layout/vList2"/>
    <dgm:cxn modelId="{E50F3B8D-2907-47A3-80F8-19ECE5959EE4}" type="presParOf" srcId="{3F1F0387-2B0D-4D1B-BC41-95E073F68A99}" destId="{95BCA765-7EE0-4C1C-942A-9673E3FB0B2A}" srcOrd="2" destOrd="0" presId="urn:microsoft.com/office/officeart/2005/8/layout/vList2"/>
    <dgm:cxn modelId="{071E6EBD-645C-4D5D-95B9-797C8570B8AF}" type="presParOf" srcId="{3F1F0387-2B0D-4D1B-BC41-95E073F68A99}" destId="{3432993C-79BD-4071-B038-4D61D3161FBA}" srcOrd="3" destOrd="0" presId="urn:microsoft.com/office/officeart/2005/8/layout/vList2"/>
    <dgm:cxn modelId="{1ED715B6-16F6-43E5-A464-CD3B5E6BE25F}" type="presParOf" srcId="{3F1F0387-2B0D-4D1B-BC41-95E073F68A99}" destId="{9E16CE84-A5B4-43FB-9AC5-8489FB5B9CC4}" srcOrd="4" destOrd="0" presId="urn:microsoft.com/office/officeart/2005/8/layout/vList2"/>
    <dgm:cxn modelId="{DDE8A6CC-94B5-4C00-B6B5-5F9AE868582A}" type="presParOf" srcId="{3F1F0387-2B0D-4D1B-BC41-95E073F68A99}" destId="{F3FA99FB-E889-4650-8EB8-0FF24599ECB4}" srcOrd="5" destOrd="0" presId="urn:microsoft.com/office/officeart/2005/8/layout/vList2"/>
    <dgm:cxn modelId="{36D61A4D-D1EA-45F5-917B-AFDD27D8953E}" type="presParOf" srcId="{3F1F0387-2B0D-4D1B-BC41-95E073F68A99}" destId="{8C6EAFA5-9577-424B-BE2B-4972D72B0720}" srcOrd="6" destOrd="0" presId="urn:microsoft.com/office/officeart/2005/8/layout/vList2"/>
    <dgm:cxn modelId="{72DA90F4-A0F9-41F6-886D-60E0212BBE8B}" type="presParOf" srcId="{3F1F0387-2B0D-4D1B-BC41-95E073F68A99}" destId="{622E3E1B-93B7-47D7-984F-7A7AB3334F70}" srcOrd="7" destOrd="0" presId="urn:microsoft.com/office/officeart/2005/8/layout/vList2"/>
    <dgm:cxn modelId="{2EAEF636-558C-48FE-AEA1-7EB7AC05C559}" type="presParOf" srcId="{3F1F0387-2B0D-4D1B-BC41-95E073F68A99}" destId="{6A596AA3-210E-446D-ADB6-48C8F7552D8E}" srcOrd="8" destOrd="0" presId="urn:microsoft.com/office/officeart/2005/8/layout/vList2"/>
    <dgm:cxn modelId="{4CAD6730-282C-4BCB-8FE1-E53CFF224115}" type="presParOf" srcId="{3F1F0387-2B0D-4D1B-BC41-95E073F68A99}" destId="{D0672FFB-8562-46BF-A98D-7D10BD4E8DF9}" srcOrd="9" destOrd="0" presId="urn:microsoft.com/office/officeart/2005/8/layout/vList2"/>
    <dgm:cxn modelId="{0361198A-A2DD-4171-BF0F-4FAFFF547245}" type="presParOf" srcId="{3F1F0387-2B0D-4D1B-BC41-95E073F68A99}" destId="{FDC32DB1-05E3-44F7-AE28-73D18F385304}" srcOrd="10" destOrd="0" presId="urn:microsoft.com/office/officeart/2005/8/layout/vList2"/>
    <dgm:cxn modelId="{C2D5732E-AC75-43EB-BE78-0EB3335E6C4B}" type="presParOf" srcId="{3F1F0387-2B0D-4D1B-BC41-95E073F68A99}" destId="{CFCA9BBC-6356-463F-B178-37224478ED45}" srcOrd="11" destOrd="0" presId="urn:microsoft.com/office/officeart/2005/8/layout/vList2"/>
    <dgm:cxn modelId="{C193F02F-D6C3-4D9B-8226-810B7425F0D2}" type="presParOf" srcId="{3F1F0387-2B0D-4D1B-BC41-95E073F68A99}" destId="{36A3AF11-B278-4E7F-8FD9-B299B9DECE19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647227C-25C2-45AD-9AC3-81C01D6B79D5}">
      <dsp:nvSpPr>
        <dsp:cNvPr id="0" name=""/>
        <dsp:cNvSpPr/>
      </dsp:nvSpPr>
      <dsp:spPr>
        <a:xfrm>
          <a:off x="0" y="100642"/>
          <a:ext cx="3048000" cy="4943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8+1 channels, 1024 cells </a:t>
          </a:r>
          <a:endParaRPr lang="en-US" sz="1300" kern="1200" dirty="0"/>
        </a:p>
      </dsp:txBody>
      <dsp:txXfrm>
        <a:off x="0" y="100642"/>
        <a:ext cx="3048000" cy="494325"/>
      </dsp:txXfrm>
    </dsp:sp>
    <dsp:sp modelId="{95BCA765-7EE0-4C1C-942A-9673E3FB0B2A}">
      <dsp:nvSpPr>
        <dsp:cNvPr id="0" name=""/>
        <dsp:cNvSpPr/>
      </dsp:nvSpPr>
      <dsp:spPr>
        <a:xfrm>
          <a:off x="0" y="632407"/>
          <a:ext cx="3048000" cy="4943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700MSPS to 6 GSPS</a:t>
          </a:r>
          <a:endParaRPr lang="en-US" sz="1300" kern="1200" dirty="0"/>
        </a:p>
      </dsp:txBody>
      <dsp:txXfrm>
        <a:off x="0" y="632407"/>
        <a:ext cx="3048000" cy="494325"/>
      </dsp:txXfrm>
    </dsp:sp>
    <dsp:sp modelId="{9E16CE84-A5B4-43FB-9AC5-8489FB5B9CC4}">
      <dsp:nvSpPr>
        <dsp:cNvPr id="0" name=""/>
        <dsp:cNvSpPr/>
      </dsp:nvSpPr>
      <dsp:spPr>
        <a:xfrm>
          <a:off x="0" y="1164172"/>
          <a:ext cx="3048000" cy="4943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1300" kern="1200" dirty="0" smtClean="0"/>
            <a:t>Cascading of channels or chips allows deeper sampling depth</a:t>
          </a:r>
          <a:endParaRPr lang="en-US" sz="1300" kern="1200" dirty="0"/>
        </a:p>
      </dsp:txBody>
      <dsp:txXfrm>
        <a:off x="0" y="1164172"/>
        <a:ext cx="3048000" cy="494325"/>
      </dsp:txXfrm>
    </dsp:sp>
    <dsp:sp modelId="{8C6EAFA5-9577-424B-BE2B-4972D72B0720}">
      <dsp:nvSpPr>
        <dsp:cNvPr id="0" name=""/>
        <dsp:cNvSpPr/>
      </dsp:nvSpPr>
      <dsp:spPr>
        <a:xfrm>
          <a:off x="0" y="1695937"/>
          <a:ext cx="3048000" cy="4943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2.5V supply, 140 to 320mW</a:t>
          </a:r>
          <a:endParaRPr lang="en-US" sz="1300" kern="1200" dirty="0"/>
        </a:p>
      </dsp:txBody>
      <dsp:txXfrm>
        <a:off x="0" y="1695937"/>
        <a:ext cx="3048000" cy="494325"/>
      </dsp:txXfrm>
    </dsp:sp>
    <dsp:sp modelId="{6A596AA3-210E-446D-ADB6-48C8F7552D8E}">
      <dsp:nvSpPr>
        <dsp:cNvPr id="0" name=""/>
        <dsp:cNvSpPr/>
      </dsp:nvSpPr>
      <dsp:spPr>
        <a:xfrm>
          <a:off x="0" y="2227702"/>
          <a:ext cx="3048000" cy="4943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Multiplexed or parallel output</a:t>
          </a:r>
          <a:endParaRPr lang="en-US" sz="1300" kern="1200" dirty="0"/>
        </a:p>
      </dsp:txBody>
      <dsp:txXfrm>
        <a:off x="0" y="2227702"/>
        <a:ext cx="3048000" cy="494325"/>
      </dsp:txXfrm>
    </dsp:sp>
    <dsp:sp modelId="{FDC32DB1-05E3-44F7-AE28-73D18F385304}">
      <dsp:nvSpPr>
        <dsp:cNvPr id="0" name=""/>
        <dsp:cNvSpPr/>
      </dsp:nvSpPr>
      <dsp:spPr>
        <a:xfrm>
          <a:off x="0" y="2759467"/>
          <a:ext cx="3048000" cy="4943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Differential I/O (950MHz BW)</a:t>
          </a:r>
          <a:endParaRPr lang="en-US" sz="1300" kern="1200" dirty="0"/>
        </a:p>
      </dsp:txBody>
      <dsp:txXfrm>
        <a:off x="0" y="2759467"/>
        <a:ext cx="3048000" cy="494325"/>
      </dsp:txXfrm>
    </dsp:sp>
    <dsp:sp modelId="{36A3AF11-B278-4E7F-8FD9-B299B9DECE19}">
      <dsp:nvSpPr>
        <dsp:cNvPr id="0" name=""/>
        <dsp:cNvSpPr/>
      </dsp:nvSpPr>
      <dsp:spPr>
        <a:xfrm>
          <a:off x="0" y="3291232"/>
          <a:ext cx="3048000" cy="4943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Maximum readout of 40MHz</a:t>
          </a:r>
          <a:endParaRPr lang="en-US" sz="1300" kern="1200" dirty="0"/>
        </a:p>
      </dsp:txBody>
      <dsp:txXfrm>
        <a:off x="0" y="3291232"/>
        <a:ext cx="3048000" cy="4943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E17A0-841A-4C1C-A8E1-9B7533508D80}" type="datetimeFigureOut">
              <a:rPr lang="en-SG" smtClean="0"/>
              <a:pPr/>
              <a:t>13/7/2011</a:t>
            </a:fld>
            <a:endParaRPr lang="en-SG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97C7AA-5CCB-4BCC-9FAA-353207DC1E1C}" type="slidenum">
              <a:rPr lang="en-SG" smtClean="0"/>
              <a:pPr/>
              <a:t>‹#›</a:t>
            </a:fld>
            <a:endParaRPr lang="en-SG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2000" y="3337560"/>
            <a:ext cx="9000000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2000" y="1544812"/>
            <a:ext cx="9000000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dirty="0" smtClean="0"/>
              <a:t>INO Collaboration Meeting                                                            VECC, Kolkata                                                            July 11-13, 2011</a:t>
            </a:r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F14DC-2CE2-4FFA-BEA6-35534F67F358}" type="slidenum">
              <a:rPr lang="en-SG" smtClean="0"/>
              <a:pPr/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dirty="0" smtClean="0"/>
              <a:t>INO Collaboration Meeting                                                            VECC, Kolkata                                                            July 11-13, 2011</a:t>
            </a:r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F14DC-2CE2-4FFA-BEA6-35534F67F358}" type="slidenum">
              <a:rPr lang="en-SG" smtClean="0"/>
              <a:pPr/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" y="44624"/>
            <a:ext cx="9000000" cy="900000"/>
          </a:xfrm>
        </p:spPr>
        <p:txBody>
          <a:bodyPr>
            <a:normAutofit/>
          </a:bodyPr>
          <a:lstStyle>
            <a:lvl1pPr algn="l">
              <a:defRPr sz="4400">
                <a:solidFill>
                  <a:srgbClr val="FFFF00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" y="992603"/>
            <a:ext cx="9000000" cy="5364000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rgbClr val="00B0F0"/>
              </a:buClr>
              <a:defRPr>
                <a:solidFill>
                  <a:srgbClr val="00B0F0"/>
                </a:solidFill>
              </a:defRPr>
            </a:lvl2pPr>
            <a:lvl3pPr>
              <a:buClr>
                <a:srgbClr val="FFC000"/>
              </a:buClr>
              <a:defRPr>
                <a:solidFill>
                  <a:srgbClr val="FFC000"/>
                </a:solidFill>
              </a:defRPr>
            </a:lvl3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625" y="6422064"/>
            <a:ext cx="8640000" cy="365125"/>
          </a:xfrm>
        </p:spPr>
        <p:txBody>
          <a:bodyPr/>
          <a:lstStyle/>
          <a:p>
            <a:r>
              <a:rPr lang="en-SG" dirty="0" smtClean="0"/>
              <a:t>INO Collaboration Meeting                                                            VECC, Kolkata                                                            July 11-13, 2011</a:t>
            </a:r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24379" y="6422064"/>
            <a:ext cx="360000" cy="365125"/>
          </a:xfrm>
        </p:spPr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dirty="0" smtClean="0"/>
              <a:t>INO Collaboration Meeting                                                            VECC, Kolkata                                                            July 11-13, 2011</a:t>
            </a:r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F14DC-2CE2-4FFA-BEA6-35534F67F358}" type="slidenum">
              <a:rPr lang="en-SG" smtClean="0"/>
              <a:pPr/>
              <a:t>‹#›</a:t>
            </a:fld>
            <a:endParaRPr lang="en-SG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dirty="0" smtClean="0"/>
              <a:t>INO Collaboration Meeting                                                            VECC, Kolkata                                                            July 11-13, 2011</a:t>
            </a:r>
            <a:endParaRPr lang="en-S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F14DC-2CE2-4FFA-BEA6-35534F67F358}" type="slidenum">
              <a:rPr lang="en-SG" smtClean="0"/>
              <a:pPr/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dirty="0" smtClean="0"/>
              <a:t>INO Collaboration Meeting                                                            VECC, Kolkata                                                            July 11-13, 2011</a:t>
            </a:r>
            <a:endParaRPr lang="en-SG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F14DC-2CE2-4FFA-BEA6-35534F67F358}" type="slidenum">
              <a:rPr lang="en-SG" smtClean="0"/>
              <a:pPr/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9F14DC-2CE2-4FFA-BEA6-35534F67F358}" type="slidenum">
              <a:rPr lang="en-SG" smtClean="0"/>
              <a:pPr/>
              <a:t>‹#›</a:t>
            </a:fld>
            <a:endParaRPr lang="en-SG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SG" dirty="0" smtClean="0"/>
              <a:t>INO Collaboration Meeting                                                            VECC, Kolkata                                                            July 11-13, 2011</a:t>
            </a:r>
            <a:endParaRPr lang="en-SG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dirty="0" smtClean="0"/>
              <a:t>INO Collaboration Meeting                                                            VECC, Kolkata                                                            July 11-13, 2011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F14DC-2CE2-4FFA-BEA6-35534F67F358}" type="slidenum">
              <a:rPr lang="en-SG" smtClean="0"/>
              <a:pPr/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dirty="0" smtClean="0"/>
              <a:t>INO Collaboration Meeting                                                            VECC, Kolkata                                                            July 11-13, 2011</a:t>
            </a:r>
            <a:endParaRPr lang="en-S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349F14DC-2CE2-4FFA-BEA6-35534F67F358}" type="slidenum">
              <a:rPr lang="en-SG" smtClean="0"/>
              <a:pPr/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endParaRPr lang="en-S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dirty="0" smtClean="0"/>
              <a:t>INO Collaboration Meeting                                                            VECC, Kolkata                                                            July 11-13, 2011</a:t>
            </a:r>
            <a:endParaRPr lang="en-S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F14DC-2CE2-4FFA-BEA6-35534F67F358}" type="slidenum">
              <a:rPr lang="en-SG" smtClean="0"/>
              <a:pPr/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SG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r>
              <a:rPr lang="en-SG" dirty="0" smtClean="0"/>
              <a:t>INO Collaboration Meeting                                                            VECC, Kolkata                                                            July 11-13, 2011</a:t>
            </a:r>
            <a:endParaRPr lang="en-SG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49F14DC-2CE2-4FFA-BEA6-35534F67F358}" type="slidenum">
              <a:rPr lang="en-SG" smtClean="0"/>
              <a:pPr/>
              <a:t>‹#›</a:t>
            </a:fld>
            <a:endParaRPr lang="en-SG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pn@tifr.res.in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" y="3337560"/>
            <a:ext cx="8640000" cy="2301240"/>
          </a:xfrm>
        </p:spPr>
        <p:txBody>
          <a:bodyPr/>
          <a:lstStyle/>
          <a:p>
            <a:r>
              <a:rPr lang="en-US" dirty="0" smtClean="0"/>
              <a:t>Report on ICAL electronics </a:t>
            </a:r>
            <a:br>
              <a:rPr lang="en-US" dirty="0" smtClean="0"/>
            </a:br>
            <a:r>
              <a:rPr lang="en-US" dirty="0" smtClean="0"/>
              <a:t>to the INO Collaboration</a:t>
            </a:r>
            <a:endParaRPr lang="en-S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" y="1544812"/>
            <a:ext cx="8640000" cy="1752600"/>
          </a:xfrm>
        </p:spPr>
        <p:txBody>
          <a:bodyPr/>
          <a:lstStyle/>
          <a:p>
            <a:r>
              <a:rPr lang="en-US" dirty="0" smtClean="0"/>
              <a:t>B.Satyanarayana, TIFR, </a:t>
            </a:r>
            <a:r>
              <a:rPr lang="en-US" dirty="0" smtClean="0"/>
              <a:t>Mumbai</a:t>
            </a:r>
          </a:p>
          <a:p>
            <a:r>
              <a:rPr lang="en-US" dirty="0" smtClean="0"/>
              <a:t>For and on behalf of ICAL electronics team</a:t>
            </a:r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SG" dirty="0" smtClean="0"/>
              <a:t>Work to be </a:t>
            </a:r>
            <a:r>
              <a:rPr lang="en-SG" dirty="0" smtClean="0"/>
              <a:t>done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G" dirty="0" smtClean="0"/>
              <a:t>Study </a:t>
            </a:r>
            <a:r>
              <a:rPr lang="en-SG" dirty="0" smtClean="0"/>
              <a:t>rates of data i/o in controlled </a:t>
            </a:r>
            <a:r>
              <a:rPr lang="en-SG" dirty="0" smtClean="0"/>
              <a:t>network environment, </a:t>
            </a:r>
            <a:r>
              <a:rPr lang="en-SG" dirty="0" smtClean="0"/>
              <a:t>using normal servers/desktops </a:t>
            </a:r>
            <a:r>
              <a:rPr lang="en-SG" dirty="0" smtClean="0"/>
              <a:t>with Linux/</a:t>
            </a:r>
            <a:r>
              <a:rPr lang="en-SG" dirty="0" err="1" smtClean="0"/>
              <a:t>RTLinux</a:t>
            </a:r>
            <a:endParaRPr lang="en-SG" dirty="0" smtClean="0"/>
          </a:p>
          <a:p>
            <a:r>
              <a:rPr lang="en-SG" dirty="0" smtClean="0"/>
              <a:t>Obtain  a few </a:t>
            </a:r>
            <a:r>
              <a:rPr lang="en-SG" dirty="0" smtClean="0"/>
              <a:t>of </a:t>
            </a:r>
            <a:r>
              <a:rPr lang="en-SG" dirty="0" smtClean="0"/>
              <a:t>the sample boards to get </a:t>
            </a:r>
            <a:r>
              <a:rPr lang="en-SG" dirty="0" smtClean="0"/>
              <a:t>hands on </a:t>
            </a:r>
            <a:r>
              <a:rPr lang="en-SG" dirty="0" smtClean="0"/>
              <a:t>experience</a:t>
            </a:r>
            <a:endParaRPr lang="en-SG" dirty="0" smtClean="0"/>
          </a:p>
          <a:p>
            <a:r>
              <a:rPr lang="en-SG" dirty="0" smtClean="0"/>
              <a:t>Understand </a:t>
            </a:r>
            <a:r>
              <a:rPr lang="en-SG" dirty="0" smtClean="0"/>
              <a:t>network performance</a:t>
            </a:r>
          </a:p>
          <a:p>
            <a:r>
              <a:rPr lang="en-SG" dirty="0" smtClean="0"/>
              <a:t>Integrating/interfacing</a:t>
            </a:r>
            <a:r>
              <a:rPr lang="en-SG" dirty="0" smtClean="0"/>
              <a:t>, read out RPC signals</a:t>
            </a:r>
            <a:endParaRPr lang="en-S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INO Collaboration Meeting                                                            VECC, Kolkata                                                            July 11-13, 2011</a:t>
            </a:r>
            <a:endParaRPr lang="en-S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10</a:t>
            </a:fld>
            <a:endParaRPr kumimoji="0"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Trigger scheme for ICAL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Validation of the trigger </a:t>
            </a:r>
            <a:r>
              <a:rPr lang="en-US" dirty="0" smtClean="0"/>
              <a:t>schemes; document in good shape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Ready to go for </a:t>
            </a:r>
            <a:r>
              <a:rPr lang="en-US" dirty="0" smtClean="0"/>
              <a:t>implementation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Integration issues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Segment trigger module positions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Pre-trigger signal driving issues</a:t>
            </a:r>
          </a:p>
          <a:p>
            <a:pPr lvl="0">
              <a:lnSpc>
                <a:spcPct val="120000"/>
              </a:lnSpc>
            </a:pPr>
            <a:r>
              <a:rPr lang="en-US" dirty="0" smtClean="0"/>
              <a:t>Specifications:</a:t>
            </a:r>
            <a:endParaRPr lang="en-SG" dirty="0" smtClean="0"/>
          </a:p>
          <a:p>
            <a:pPr lvl="1">
              <a:lnSpc>
                <a:spcPct val="120000"/>
              </a:lnSpc>
            </a:pPr>
            <a:r>
              <a:rPr lang="en-US" dirty="0" smtClean="0"/>
              <a:t>Coincidence window: 100ns </a:t>
            </a:r>
            <a:endParaRPr lang="en-SG" dirty="0" smtClean="0"/>
          </a:p>
          <a:p>
            <a:pPr lvl="1">
              <a:lnSpc>
                <a:spcPct val="120000"/>
              </a:lnSpc>
            </a:pPr>
            <a:r>
              <a:rPr lang="en-US" dirty="0" smtClean="0"/>
              <a:t>Maximum trigger latency: 1us</a:t>
            </a:r>
            <a:endParaRPr lang="en-SG" dirty="0" smtClean="0"/>
          </a:p>
          <a:p>
            <a:pPr lvl="1">
              <a:lnSpc>
                <a:spcPct val="120000"/>
              </a:lnSpc>
            </a:pPr>
            <a:r>
              <a:rPr lang="en-US" dirty="0" smtClean="0"/>
              <a:t>Singles rate for RPC detector pickup strips: 250 Hz</a:t>
            </a:r>
            <a:endParaRPr lang="en-SG" dirty="0" smtClean="0"/>
          </a:p>
          <a:p>
            <a:pPr lvl="1">
              <a:lnSpc>
                <a:spcPct val="120000"/>
              </a:lnSpc>
            </a:pPr>
            <a:r>
              <a:rPr lang="en-US" dirty="0" smtClean="0"/>
              <a:t>The skew and jitter in arrival instant of the global trigger at different RPCs should be as low possible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rgbClr val="FF0000"/>
                </a:solidFill>
              </a:rPr>
              <a:t>News:</a:t>
            </a:r>
            <a:r>
              <a:rPr lang="en-US" dirty="0" smtClean="0"/>
              <a:t> BARC team (Anita Behere </a:t>
            </a:r>
            <a:r>
              <a:rPr lang="en-US" i="1" dirty="0" smtClean="0"/>
              <a:t>et al</a:t>
            </a:r>
            <a:r>
              <a:rPr lang="en-US" dirty="0" smtClean="0"/>
              <a:t>) joined the trigger team for implementation</a:t>
            </a:r>
            <a:endParaRPr lang="en-SG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Document on the implementation scheme is not yet place</a:t>
            </a:r>
            <a:endParaRPr lang="en-S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dirty="0" smtClean="0"/>
              <a:t>INO Collaboration Meeting                                                            VECC, Kolkata                                                            July 11-13, 2011</a:t>
            </a:r>
            <a:endParaRPr lang="en-S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11</a:t>
            </a:fld>
            <a:endParaRPr kumimoji="0"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>
                <a:solidFill>
                  <a:srgbClr val="FF0000"/>
                </a:solidFill>
              </a:rPr>
              <a:t>News:</a:t>
            </a:r>
            <a:r>
              <a:rPr lang="en-US" dirty="0" smtClean="0"/>
              <a:t> BARC team (Diwakar, Padmini </a:t>
            </a:r>
            <a:r>
              <a:rPr lang="en-US" i="1" dirty="0" smtClean="0"/>
              <a:t>et al</a:t>
            </a:r>
            <a:r>
              <a:rPr lang="en-US" dirty="0" smtClean="0"/>
              <a:t>) joined the software team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Backend Data Acquisition and Monitoring System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Event Data Acquisition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Periodic Online Monitoring of RPC Parameters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Event Data Quality Monitoring</a:t>
            </a:r>
          </a:p>
          <a:p>
            <a:pPr lvl="1">
              <a:lnSpc>
                <a:spcPct val="120000"/>
              </a:lnSpc>
            </a:pPr>
            <a:r>
              <a:rPr lang="en-IN" dirty="0" smtClean="0"/>
              <a:t>Control and Monitoring Console</a:t>
            </a:r>
          </a:p>
          <a:p>
            <a:pPr lvl="1">
              <a:lnSpc>
                <a:spcPct val="120000"/>
              </a:lnSpc>
            </a:pPr>
            <a:r>
              <a:rPr lang="en-IN" dirty="0" smtClean="0"/>
              <a:t>Local and Remote Consoles</a:t>
            </a:r>
          </a:p>
          <a:p>
            <a:pPr>
              <a:lnSpc>
                <a:spcPct val="120000"/>
              </a:lnSpc>
            </a:pPr>
            <a:r>
              <a:rPr lang="en-IN" dirty="0" smtClean="0"/>
              <a:t>Front-end firmware/software will be responsibility of the TIFR group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Scope for more players (especially physicists</a:t>
            </a:r>
            <a:r>
              <a:rPr lang="en-US" dirty="0" smtClean="0"/>
              <a:t>)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rgbClr val="FFFF00"/>
                </a:solidFill>
              </a:rPr>
              <a:t>Technical document which will form part of the ICAL Electronics TDR initiated</a:t>
            </a:r>
            <a:endParaRPr lang="en-SG" dirty="0">
              <a:solidFill>
                <a:srgbClr val="FFFF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dirty="0" smtClean="0"/>
              <a:t>INO Collaboration Meeting                                                            VECC, Kolkata                                                            July 11-13, 2011</a:t>
            </a:r>
            <a:endParaRPr lang="en-S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12</a:t>
            </a:fld>
            <a:endParaRPr kumimoji="0"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supply issues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HV (RPCs) and LV (electronics)</a:t>
            </a:r>
          </a:p>
          <a:p>
            <a:pPr lvl="1"/>
            <a:r>
              <a:rPr lang="en-US" dirty="0" smtClean="0"/>
              <a:t>Generation, distribution, control and monitoring (V &amp; I)</a:t>
            </a:r>
            <a:endParaRPr lang="en-US" dirty="0" smtClean="0"/>
          </a:p>
          <a:p>
            <a:r>
              <a:rPr lang="en-US" dirty="0" smtClean="0"/>
              <a:t>Centralised versus local (DC-DC/DC-HVDC)</a:t>
            </a:r>
          </a:p>
          <a:p>
            <a:r>
              <a:rPr lang="en-US" dirty="0" smtClean="0"/>
              <a:t>Solutions for both schemes identified</a:t>
            </a:r>
          </a:p>
          <a:p>
            <a:r>
              <a:rPr lang="en-US" dirty="0" smtClean="0"/>
              <a:t>Technical, integration and cost considerations</a:t>
            </a:r>
          </a:p>
          <a:p>
            <a:r>
              <a:rPr lang="en-US" dirty="0" smtClean="0"/>
              <a:t>Consolidated proposals based on prototype development and studies are needed urgently</a:t>
            </a:r>
          </a:p>
          <a:p>
            <a:r>
              <a:rPr lang="en-US" dirty="0" smtClean="0"/>
              <a:t>Only then the collaboration can choose one or the other scheme</a:t>
            </a:r>
          </a:p>
          <a:p>
            <a:r>
              <a:rPr lang="en-US" dirty="0" smtClean="0"/>
              <a:t>Efforts to be led by SINP, ECIL, etc.</a:t>
            </a:r>
          </a:p>
          <a:p>
            <a:r>
              <a:rPr lang="en-US" dirty="0" smtClean="0"/>
              <a:t>Man power requirement from SINP</a:t>
            </a:r>
            <a:endParaRPr lang="en-US" dirty="0" smtClean="0"/>
          </a:p>
          <a:p>
            <a:endParaRPr lang="en-S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dirty="0" smtClean="0"/>
              <a:t>INO Collaboration Meeting                                                            VECC, Kolkata                                                            July 11-13, 2011</a:t>
            </a:r>
            <a:endParaRPr lang="en-S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13</a:t>
            </a:fld>
            <a:endParaRPr kumimoji="0"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Integration issues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Mounting of electronics on top of RPC is not </a:t>
            </a:r>
            <a:r>
              <a:rPr lang="en-US" i="1" dirty="0" smtClean="0"/>
              <a:t>liked</a:t>
            </a:r>
            <a:r>
              <a:rPr lang="en-US" dirty="0" smtClean="0"/>
              <a:t> – wasting of space/volume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Suggestion to mount on the sides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Increase the shamperred areas on four corners of the RPC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Mount DAQ for two planes (X &amp; Y) and power supplies (LV, HV) in these areas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Front-ends to be mounted along the planes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Issue of pickup-strips to the front-end solved automatically!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Modeling and prototyping in progress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Industrial dimensions of glass is helping this scheme</a:t>
            </a:r>
            <a:endParaRPr lang="en-S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dirty="0" smtClean="0"/>
              <a:t>INO Collaboration Meeting                                                            VECC, Kolkata                                                            July 11-13, 2011</a:t>
            </a:r>
            <a:endParaRPr lang="en-S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14</a:t>
            </a:fld>
            <a:endParaRPr kumimoji="0"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</a:t>
            </a:r>
            <a:r>
              <a:rPr lang="en-US" i="1" dirty="0" smtClean="0"/>
              <a:t>electrons</a:t>
            </a:r>
            <a:r>
              <a:rPr lang="en-US" dirty="0" smtClean="0"/>
              <a:t> well come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Happy to listen to </a:t>
            </a:r>
            <a:r>
              <a:rPr lang="en-US" dirty="0" err="1" smtClean="0"/>
              <a:t>Samit</a:t>
            </a:r>
            <a:r>
              <a:rPr lang="en-US" dirty="0" smtClean="0"/>
              <a:t> </a:t>
            </a:r>
            <a:r>
              <a:rPr lang="en-US" dirty="0" err="1" smtClean="0"/>
              <a:t>Mandal’s</a:t>
            </a:r>
            <a:r>
              <a:rPr lang="en-US" dirty="0" smtClean="0"/>
              <a:t> talk</a:t>
            </a:r>
          </a:p>
          <a:p>
            <a:r>
              <a:rPr lang="en-US" dirty="0" smtClean="0"/>
              <a:t>It will be nice to direct and integrate these efforts towards ICAL Electronics</a:t>
            </a:r>
          </a:p>
          <a:p>
            <a:r>
              <a:rPr lang="en-US" dirty="0" smtClean="0"/>
              <a:t>We all must all work in the same “cave” – the cave where ICAL will be </a:t>
            </a:r>
            <a:r>
              <a:rPr lang="en-US" dirty="0" smtClean="0"/>
              <a:t>located</a:t>
            </a:r>
          </a:p>
          <a:p>
            <a:r>
              <a:rPr lang="en-US" dirty="0" smtClean="0"/>
              <a:t>There are many unclaimed areas that could be grabbed</a:t>
            </a:r>
            <a:endParaRPr lang="en-US" dirty="0" smtClean="0"/>
          </a:p>
          <a:p>
            <a:r>
              <a:rPr lang="en-US" dirty="0" smtClean="0"/>
              <a:t>Slow control and monitoring</a:t>
            </a:r>
          </a:p>
          <a:p>
            <a:r>
              <a:rPr lang="en-US" dirty="0" smtClean="0"/>
              <a:t>Signal fan-out, synchronisation and calibration issues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INO Collaboration Meeting                                                            VECC, Kolkata                                                            July 11-13, 2011</a:t>
            </a:r>
            <a:endParaRPr lang="en-S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15</a:t>
            </a:fld>
            <a:endParaRPr kumimoji="0"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Documentation and refereeing	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TDC specifications </a:t>
            </a:r>
            <a:r>
              <a:rPr lang="en-US" i="1" dirty="0" smtClean="0"/>
              <a:t>finalised</a:t>
            </a:r>
            <a:r>
              <a:rPr lang="en-US" dirty="0" smtClean="0"/>
              <a:t>, thanks for your feedback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Specifications of trigger system will be announced very soon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Recent work and characterisation done (ref. DRS studies etc.) helped improve front-end specifications</a:t>
            </a:r>
          </a:p>
          <a:p>
            <a:pPr>
              <a:lnSpc>
                <a:spcPct val="110000"/>
              </a:lnSpc>
            </a:pPr>
            <a:r>
              <a:rPr lang="en-US" i="1" dirty="0" smtClean="0"/>
              <a:t>Reflection</a:t>
            </a:r>
            <a:r>
              <a:rPr lang="en-US" dirty="0" smtClean="0"/>
              <a:t> problem encountered during DRS studies needs further understanding about impedance matching. Or is there something that we are missing?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Progress towards preparing the ICAL electronics document is not satisfactory. Is the end </a:t>
            </a:r>
            <a:r>
              <a:rPr lang="en-US" smtClean="0"/>
              <a:t>of this year </a:t>
            </a:r>
            <a:r>
              <a:rPr lang="en-US" dirty="0" smtClean="0"/>
              <a:t>a reasonable deadline?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The document should be wetted by a panel of external experts (national and international)</a:t>
            </a:r>
            <a:endParaRPr lang="en-S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INO Collaboration Meeting                                                            VECC, Kolkata                                                            July 11-13, 2011</a:t>
            </a:r>
            <a:endParaRPr lang="en-S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16</a:t>
            </a:fld>
            <a:endParaRPr kumimoji="0"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tools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 </a:t>
            </a:r>
            <a:r>
              <a:rPr lang="en-US" dirty="0" smtClean="0"/>
              <a:t>For effective communication – among the collaborators (not chips for a change)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Anil Prabhakar proposed a package called “</a:t>
            </a:r>
            <a:r>
              <a:rPr lang="en-US" dirty="0" err="1" smtClean="0"/>
              <a:t>Redmine</a:t>
            </a:r>
            <a:r>
              <a:rPr lang="en-US" dirty="0" smtClean="0"/>
              <a:t>”. Will explore and setup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Improvements to INO Wiki were suggested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rgbClr val="FF0000"/>
                </a:solidFill>
              </a:rPr>
              <a:t>BTW: </a:t>
            </a:r>
            <a:r>
              <a:rPr lang="en-US" dirty="0" smtClean="0"/>
              <a:t>If you have not subscribed to </a:t>
            </a:r>
            <a:r>
              <a:rPr lang="en-US" dirty="0" err="1" smtClean="0"/>
              <a:t>HyperNews</a:t>
            </a:r>
            <a:r>
              <a:rPr lang="en-US" dirty="0" smtClean="0"/>
              <a:t> already, please do it TODAY – it is a pain to send mass mails, always with a potential danger of missing some key names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Please write to </a:t>
            </a:r>
            <a:r>
              <a:rPr lang="en-US" dirty="0" smtClean="0">
                <a:hlinkClick r:id="rId2"/>
              </a:rPr>
              <a:t>pn@tifr.res.in</a:t>
            </a:r>
            <a:r>
              <a:rPr lang="en-US" dirty="0" smtClean="0"/>
              <a:t> with your name, affiliating institute/university, groups to be subscribed to by default etc.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Everybody will be subscribed to “News and Announcements” and “Meetings” groups by default</a:t>
            </a:r>
            <a:endParaRPr lang="en-S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INO Collaboration Meeting                                                            VECC, Kolkata                                                            July 11-13, 2011</a:t>
            </a:r>
            <a:endParaRPr lang="en-S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17</a:t>
            </a:fld>
            <a:endParaRPr kumimoji="0"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to the Collaboration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Noise rates and trigger rates underground</a:t>
            </a:r>
          </a:p>
          <a:p>
            <a:pPr lvl="1"/>
            <a:r>
              <a:rPr lang="en-US" dirty="0" smtClean="0"/>
              <a:t>Noise rate numbers used by Sudeshna</a:t>
            </a:r>
          </a:p>
          <a:p>
            <a:pPr lvl="1"/>
            <a:r>
              <a:rPr lang="en-US" dirty="0" smtClean="0"/>
              <a:t>Trigger rate numbers in the </a:t>
            </a:r>
            <a:r>
              <a:rPr lang="en-US" i="1" dirty="0" smtClean="0"/>
              <a:t>Blue</a:t>
            </a:r>
            <a:r>
              <a:rPr lang="en-US" dirty="0" smtClean="0"/>
              <a:t> book</a:t>
            </a:r>
          </a:p>
          <a:p>
            <a:pPr lvl="1"/>
            <a:r>
              <a:rPr lang="en-US" dirty="0" smtClean="0"/>
              <a:t>My proposed experiments with sealed RPCs</a:t>
            </a:r>
          </a:p>
          <a:p>
            <a:r>
              <a:rPr lang="en-US" dirty="0" smtClean="0"/>
              <a:t>Pitch and number of pickup strips</a:t>
            </a:r>
          </a:p>
          <a:p>
            <a:r>
              <a:rPr lang="en-US" dirty="0" smtClean="0"/>
              <a:t>Area(s) of RPC gas gaps</a:t>
            </a:r>
            <a:endParaRPr lang="en-S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INO Collaboration Meeting                                                            VECC, Kolkata                                                            July 11-13, 2011</a:t>
            </a:r>
            <a:endParaRPr lang="en-S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18</a:t>
            </a:fld>
            <a:endParaRPr kumimoji="0"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S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INO Collaboration Meeting                                                            VECC, Kolkata                                                            July 11-13, 2011</a:t>
            </a:r>
            <a:endParaRPr lang="en-S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F14DC-2CE2-4FFA-BEA6-35534F67F358}" type="slidenum">
              <a:rPr lang="en-SG" smtClean="0"/>
              <a:pPr/>
              <a:t>19</a:t>
            </a:fld>
            <a:endParaRPr lang="en-SG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SG" dirty="0" smtClean="0"/>
              <a:t>Parallel Session 1 - ICAL Electronics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20000"/>
              </a:lnSpc>
              <a:buNone/>
            </a:pPr>
            <a:r>
              <a:rPr lang="en-SG" sz="1800" dirty="0" smtClean="0">
                <a:solidFill>
                  <a:srgbClr val="00B0F0"/>
                </a:solidFill>
              </a:rPr>
              <a:t>Date and time: 11</a:t>
            </a:r>
            <a:r>
              <a:rPr lang="en-SG" sz="1800" baseline="30000" dirty="0" smtClean="0">
                <a:solidFill>
                  <a:srgbClr val="00B0F0"/>
                </a:solidFill>
              </a:rPr>
              <a:t>th</a:t>
            </a:r>
            <a:r>
              <a:rPr lang="en-SG" sz="1800" dirty="0" smtClean="0">
                <a:solidFill>
                  <a:srgbClr val="00B0F0"/>
                </a:solidFill>
              </a:rPr>
              <a:t> July 2011, 10am                      </a:t>
            </a:r>
          </a:p>
          <a:p>
            <a:pPr algn="ctr">
              <a:lnSpc>
                <a:spcPct val="120000"/>
              </a:lnSpc>
              <a:buNone/>
            </a:pPr>
            <a:r>
              <a:rPr lang="en-SG" sz="1800" dirty="0" smtClean="0">
                <a:solidFill>
                  <a:srgbClr val="00B0F0"/>
                </a:solidFill>
              </a:rPr>
              <a:t>Venue: Ajay Divatia Lecture Hall, VECC, Kolkata</a:t>
            </a:r>
          </a:p>
          <a:p>
            <a:pPr algn="ctr">
              <a:lnSpc>
                <a:spcPct val="120000"/>
              </a:lnSpc>
              <a:buNone/>
            </a:pPr>
            <a:endParaRPr lang="en-SG" sz="1800" dirty="0" smtClean="0"/>
          </a:p>
          <a:p>
            <a:pPr>
              <a:lnSpc>
                <a:spcPct val="120000"/>
              </a:lnSpc>
            </a:pPr>
            <a:r>
              <a:rPr lang="en-SG" sz="1800" dirty="0" smtClean="0"/>
              <a:t>Update and status of ICAL Electronics activities: B.Satyanarayana, TIFR</a:t>
            </a:r>
          </a:p>
          <a:p>
            <a:pPr>
              <a:lnSpc>
                <a:spcPct val="120000"/>
              </a:lnSpc>
            </a:pPr>
            <a:r>
              <a:rPr lang="en-SG" sz="1800" dirty="0" smtClean="0"/>
              <a:t>Study of Anusparsh based front-end board with RPCs: B.Satyanarayana, TIFR</a:t>
            </a:r>
          </a:p>
          <a:p>
            <a:pPr>
              <a:lnSpc>
                <a:spcPct val="120000"/>
              </a:lnSpc>
            </a:pPr>
            <a:r>
              <a:rPr lang="en-SG" sz="1800" dirty="0" smtClean="0"/>
              <a:t>Report on chip development activities at IITM: Anil Prabhakar, IITM</a:t>
            </a:r>
          </a:p>
          <a:p>
            <a:pPr>
              <a:lnSpc>
                <a:spcPct val="120000"/>
              </a:lnSpc>
            </a:pPr>
            <a:r>
              <a:rPr lang="en-SG" sz="1800" dirty="0" smtClean="0"/>
              <a:t>Development of prototype RPC-DAQ module: Mandar Saraf, TIFR</a:t>
            </a:r>
          </a:p>
          <a:p>
            <a:pPr>
              <a:lnSpc>
                <a:spcPct val="120000"/>
              </a:lnSpc>
            </a:pPr>
            <a:r>
              <a:rPr lang="en-SG" sz="1800" dirty="0" smtClean="0"/>
              <a:t>Feasibility studies of DRS for ICAL Electronics: Deepak Samuel, TIFR</a:t>
            </a:r>
          </a:p>
          <a:p>
            <a:pPr>
              <a:lnSpc>
                <a:spcPct val="120000"/>
              </a:lnSpc>
            </a:pPr>
            <a:r>
              <a:rPr lang="en-SG" sz="1800" dirty="0" smtClean="0"/>
              <a:t>Alternate approach for ICAL backend DAQ: P.Nagaraj, TIFR</a:t>
            </a:r>
          </a:p>
          <a:p>
            <a:pPr>
              <a:lnSpc>
                <a:spcPct val="120000"/>
              </a:lnSpc>
            </a:pPr>
            <a:r>
              <a:rPr lang="en-SG" sz="1800" dirty="0" smtClean="0"/>
              <a:t>Validation of ICAL trigger scheme: Sudeshna Dasgupta, TIFR</a:t>
            </a:r>
          </a:p>
          <a:p>
            <a:pPr>
              <a:lnSpc>
                <a:spcPct val="120000"/>
              </a:lnSpc>
            </a:pPr>
            <a:r>
              <a:rPr lang="en-SG" sz="1800" dirty="0" smtClean="0"/>
              <a:t>Progress on ICAL power supply systems: Satyajit Saha, SINP</a:t>
            </a:r>
          </a:p>
          <a:p>
            <a:pPr>
              <a:lnSpc>
                <a:spcPct val="120000"/>
              </a:lnSpc>
            </a:pPr>
            <a:r>
              <a:rPr lang="en-SG" sz="1800" dirty="0" smtClean="0"/>
              <a:t>Roadmap and action plan till the next meeting: All</a:t>
            </a:r>
            <a:endParaRPr lang="en-SG" sz="1800" dirty="0" smtClean="0">
              <a:solidFill>
                <a:srgbClr val="00B0F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dirty="0" smtClean="0"/>
              <a:t>INO Collaboration Meeting                                                            VECC, Kolkata                                                            July 11-13, 2011</a:t>
            </a:r>
            <a:endParaRPr lang="en-S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2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sz="2800" dirty="0" smtClean="0"/>
              <a:t>Discussions at the ICAL Electronics Meeting, </a:t>
            </a:r>
            <a:br>
              <a:rPr lang="en-US" sz="2800" dirty="0" smtClean="0"/>
            </a:br>
            <a:r>
              <a:rPr lang="en-US" sz="2800" dirty="0" smtClean="0"/>
              <a:t>IIT Madras, August 9-11, 2010</a:t>
            </a:r>
            <a:endParaRPr lang="en-SG" sz="28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" y="1161344"/>
            <a:ext cx="9000000" cy="5364000"/>
          </a:xfrm>
        </p:spPr>
        <p:txBody>
          <a:bodyPr>
            <a:normAutofit fontScale="40000" lnSpcReduction="20000"/>
          </a:bodyPr>
          <a:lstStyle/>
          <a:p>
            <a:pPr lvl="0">
              <a:lnSpc>
                <a:spcPct val="120000"/>
              </a:lnSpc>
            </a:pPr>
            <a:r>
              <a:rPr lang="en-SG" sz="3200" dirty="0" smtClean="0"/>
              <a:t>Interconnection between RPC strips and preamp inputs (SINP/TIFR)</a:t>
            </a:r>
          </a:p>
          <a:p>
            <a:pPr lvl="0">
              <a:lnSpc>
                <a:spcPct val="120000"/>
              </a:lnSpc>
            </a:pPr>
            <a:r>
              <a:rPr lang="en-SG" sz="3200" dirty="0" smtClean="0"/>
              <a:t>Problems with FPGA TDC (Hari, Sudeshna)</a:t>
            </a:r>
          </a:p>
          <a:p>
            <a:pPr lvl="0">
              <a:lnSpc>
                <a:spcPct val="120000"/>
              </a:lnSpc>
            </a:pPr>
            <a:r>
              <a:rPr lang="en-SG" sz="3200" dirty="0" smtClean="0"/>
              <a:t>Problem with ASIC TDC (3</a:t>
            </a:r>
            <a:r>
              <a:rPr lang="en-SG" sz="3200" baseline="30000" dirty="0" smtClean="0"/>
              <a:t>rd</a:t>
            </a:r>
            <a:r>
              <a:rPr lang="en-SG" sz="3200" dirty="0" smtClean="0"/>
              <a:t> stage interpolation, Pooja)</a:t>
            </a:r>
          </a:p>
          <a:p>
            <a:pPr lvl="0">
              <a:lnSpc>
                <a:spcPct val="120000"/>
              </a:lnSpc>
            </a:pPr>
            <a:r>
              <a:rPr lang="en-SG" sz="3200" dirty="0" smtClean="0"/>
              <a:t>ASIC or FPGA TDC?</a:t>
            </a:r>
          </a:p>
          <a:p>
            <a:pPr lvl="0">
              <a:lnSpc>
                <a:spcPct val="120000"/>
              </a:lnSpc>
            </a:pPr>
            <a:r>
              <a:rPr lang="en-SG" sz="3200" dirty="0" smtClean="0"/>
              <a:t>If FPGA TDC, can we include all other logic (+ data transmitter) into it?</a:t>
            </a:r>
          </a:p>
          <a:p>
            <a:pPr lvl="0">
              <a:lnSpc>
                <a:spcPct val="120000"/>
              </a:lnSpc>
            </a:pPr>
            <a:r>
              <a:rPr lang="en-SG" sz="3200" dirty="0" smtClean="0"/>
              <a:t>Can the 8-in-one FE board have TDC as well? This automatically means we will have TDC data for all channels.</a:t>
            </a:r>
          </a:p>
          <a:p>
            <a:pPr lvl="0">
              <a:lnSpc>
                <a:spcPct val="120000"/>
              </a:lnSpc>
            </a:pPr>
            <a:r>
              <a:rPr lang="en-SG" sz="3200" dirty="0" smtClean="0"/>
              <a:t>FE output in LVDS? Depends on the above</a:t>
            </a:r>
          </a:p>
          <a:p>
            <a:pPr lvl="0">
              <a:lnSpc>
                <a:spcPct val="120000"/>
              </a:lnSpc>
            </a:pPr>
            <a:r>
              <a:rPr lang="en-SG" sz="3200" dirty="0" smtClean="0"/>
              <a:t>Power supplies (LV and HV), distribution and monitoring – indigenous,  commercial, semi-commercial, dc-hvdc (SINP/VECC)</a:t>
            </a:r>
          </a:p>
          <a:p>
            <a:pPr lvl="0">
              <a:lnSpc>
                <a:spcPct val="120000"/>
              </a:lnSpc>
            </a:pPr>
            <a:r>
              <a:rPr lang="en-SG" sz="3200" dirty="0" smtClean="0"/>
              <a:t>Network interface from RPC to the backend: Ethernet, fibre, w/l (IITM)</a:t>
            </a:r>
          </a:p>
          <a:p>
            <a:pPr lvl="1">
              <a:lnSpc>
                <a:spcPct val="120000"/>
              </a:lnSpc>
            </a:pPr>
            <a:r>
              <a:rPr lang="en-SG" sz="2800" dirty="0" smtClean="0"/>
              <a:t>Controller, n/w controller, Beegle board, Msp430 TI chip</a:t>
            </a:r>
          </a:p>
          <a:p>
            <a:pPr lvl="1">
              <a:lnSpc>
                <a:spcPct val="120000"/>
              </a:lnSpc>
            </a:pPr>
            <a:r>
              <a:rPr lang="en-SG" sz="2800" dirty="0" smtClean="0"/>
              <a:t>6-9 weeks</a:t>
            </a:r>
          </a:p>
          <a:p>
            <a:pPr lvl="0">
              <a:lnSpc>
                <a:spcPct val="120000"/>
              </a:lnSpc>
            </a:pPr>
            <a:r>
              <a:rPr lang="en-SG" sz="3200" dirty="0" smtClean="0"/>
              <a:t>Problem regarding FPGA as trigger element (Mandar)</a:t>
            </a:r>
          </a:p>
          <a:p>
            <a:pPr lvl="0">
              <a:lnSpc>
                <a:spcPct val="120000"/>
              </a:lnSpc>
            </a:pPr>
            <a:r>
              <a:rPr lang="en-SG" sz="3200" dirty="0" smtClean="0"/>
              <a:t>Calibration/synchronisation of global signals and data paths</a:t>
            </a:r>
          </a:p>
          <a:p>
            <a:pPr lvl="0">
              <a:lnSpc>
                <a:spcPct val="120000"/>
              </a:lnSpc>
            </a:pPr>
            <a:r>
              <a:rPr lang="en-SG" sz="3200" dirty="0" smtClean="0"/>
              <a:t>Backend standard, alternate to VME</a:t>
            </a:r>
          </a:p>
          <a:p>
            <a:pPr lvl="0">
              <a:lnSpc>
                <a:spcPct val="120000"/>
              </a:lnSpc>
            </a:pPr>
            <a:r>
              <a:rPr lang="en-SG" sz="3200" dirty="0" smtClean="0"/>
              <a:t>Distributed backend?</a:t>
            </a:r>
          </a:p>
          <a:p>
            <a:pPr lvl="0">
              <a:lnSpc>
                <a:spcPct val="120000"/>
              </a:lnSpc>
            </a:pPr>
            <a:r>
              <a:rPr lang="en-SG" sz="3200" dirty="0" smtClean="0"/>
              <a:t>Trigger system – segmentation (James, Mandar, Sudeshna, Pooja)</a:t>
            </a:r>
          </a:p>
          <a:p>
            <a:pPr lvl="0">
              <a:lnSpc>
                <a:spcPct val="120000"/>
              </a:lnSpc>
            </a:pPr>
            <a:r>
              <a:rPr lang="en-SG" sz="3200" dirty="0" smtClean="0"/>
              <a:t>Trigger-less system – any takers, on back foot for now? </a:t>
            </a:r>
          </a:p>
          <a:p>
            <a:pPr lvl="0">
              <a:lnSpc>
                <a:spcPct val="120000"/>
              </a:lnSpc>
            </a:pPr>
            <a:r>
              <a:rPr lang="en-SG" sz="3200" dirty="0" smtClean="0"/>
              <a:t>Supernova trigger?</a:t>
            </a:r>
          </a:p>
          <a:p>
            <a:pPr lvl="0">
              <a:lnSpc>
                <a:spcPct val="120000"/>
              </a:lnSpc>
            </a:pPr>
            <a:r>
              <a:rPr lang="en-SG" sz="3200" u="sng" dirty="0" smtClean="0">
                <a:solidFill>
                  <a:srgbClr val="FFFF00"/>
                </a:solidFill>
              </a:rPr>
              <a:t>Waveform sampler (Nagendra)</a:t>
            </a:r>
          </a:p>
          <a:p>
            <a:pPr lvl="0">
              <a:lnSpc>
                <a:spcPct val="120000"/>
              </a:lnSpc>
            </a:pPr>
            <a:r>
              <a:rPr lang="en-SG" sz="3200" dirty="0" smtClean="0"/>
              <a:t>GPS based RTC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dirty="0" smtClean="0"/>
              <a:t>INO Collaboration Meeting                                                            VECC, Kolkata                                                            July 11-13, 2011</a:t>
            </a:r>
            <a:endParaRPr lang="en-S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20</a:t>
            </a:fld>
            <a:endParaRPr kumimoji="0"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sz="2800" dirty="0" smtClean="0"/>
              <a:t>Discussions at the ICAL Electronics Meeting, </a:t>
            </a:r>
            <a:br>
              <a:rPr lang="en-US" sz="2800" dirty="0" smtClean="0"/>
            </a:br>
            <a:r>
              <a:rPr lang="en-US" sz="2800" dirty="0" smtClean="0"/>
              <a:t>IIT Madras, August 9-11, 2010</a:t>
            </a:r>
            <a:endParaRPr lang="en-SG" sz="28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" y="1161344"/>
            <a:ext cx="9000000" cy="5364000"/>
          </a:xfrm>
        </p:spPr>
        <p:txBody>
          <a:bodyPr>
            <a:normAutofit fontScale="40000" lnSpcReduction="20000"/>
          </a:bodyPr>
          <a:lstStyle/>
          <a:p>
            <a:pPr lvl="0">
              <a:lnSpc>
                <a:spcPct val="120000"/>
              </a:lnSpc>
            </a:pPr>
            <a:r>
              <a:rPr lang="en-SG" sz="3200" dirty="0" smtClean="0"/>
              <a:t>Interconnection between RPC strips and preamp inputs (SINP/TIFR)</a:t>
            </a:r>
          </a:p>
          <a:p>
            <a:pPr lvl="0">
              <a:lnSpc>
                <a:spcPct val="120000"/>
              </a:lnSpc>
            </a:pPr>
            <a:r>
              <a:rPr lang="en-SG" sz="3200" dirty="0" smtClean="0"/>
              <a:t>Problems with FPGA TDC (Hari, Sudeshna)</a:t>
            </a:r>
          </a:p>
          <a:p>
            <a:pPr lvl="0">
              <a:lnSpc>
                <a:spcPct val="120000"/>
              </a:lnSpc>
            </a:pPr>
            <a:r>
              <a:rPr lang="en-SG" sz="3200" dirty="0" smtClean="0"/>
              <a:t>Problem with ASIC TDC (3</a:t>
            </a:r>
            <a:r>
              <a:rPr lang="en-SG" sz="3200" baseline="30000" dirty="0" smtClean="0"/>
              <a:t>rd</a:t>
            </a:r>
            <a:r>
              <a:rPr lang="en-SG" sz="3200" dirty="0" smtClean="0"/>
              <a:t> stage interpolation, Pooja)</a:t>
            </a:r>
          </a:p>
          <a:p>
            <a:pPr lvl="0">
              <a:lnSpc>
                <a:spcPct val="120000"/>
              </a:lnSpc>
            </a:pPr>
            <a:r>
              <a:rPr lang="en-SG" sz="3200" dirty="0" smtClean="0"/>
              <a:t>ASIC or FPGA TDC?</a:t>
            </a:r>
          </a:p>
          <a:p>
            <a:pPr lvl="0">
              <a:lnSpc>
                <a:spcPct val="120000"/>
              </a:lnSpc>
            </a:pPr>
            <a:r>
              <a:rPr lang="en-SG" sz="3200" dirty="0" smtClean="0"/>
              <a:t>If FPGA TDC, can we include all other logic (+ data transmitter) into it?</a:t>
            </a:r>
          </a:p>
          <a:p>
            <a:pPr lvl="0">
              <a:lnSpc>
                <a:spcPct val="120000"/>
              </a:lnSpc>
            </a:pPr>
            <a:r>
              <a:rPr lang="en-SG" sz="3200" dirty="0" smtClean="0"/>
              <a:t>Can the 8-in-one FE board have TDC as well? This automatically means we will have TDC data for all channels.</a:t>
            </a:r>
          </a:p>
          <a:p>
            <a:pPr lvl="0">
              <a:lnSpc>
                <a:spcPct val="120000"/>
              </a:lnSpc>
            </a:pPr>
            <a:r>
              <a:rPr lang="en-SG" sz="3200" dirty="0" smtClean="0"/>
              <a:t>FE output in LVDS? Depends on the above</a:t>
            </a:r>
          </a:p>
          <a:p>
            <a:pPr lvl="0">
              <a:lnSpc>
                <a:spcPct val="120000"/>
              </a:lnSpc>
            </a:pPr>
            <a:r>
              <a:rPr lang="en-SG" sz="3200" dirty="0" smtClean="0"/>
              <a:t>Power supplies (LV and HV), distribution and monitoring – indigenous,  commercial, semi-commercial, dc-hvdc (SINP/VECC)</a:t>
            </a:r>
          </a:p>
          <a:p>
            <a:pPr lvl="0">
              <a:lnSpc>
                <a:spcPct val="120000"/>
              </a:lnSpc>
            </a:pPr>
            <a:r>
              <a:rPr lang="en-SG" sz="3200" dirty="0" smtClean="0"/>
              <a:t>Network interface from RPC to the backend: Ethernet, fibre, w/l (IITM)</a:t>
            </a:r>
          </a:p>
          <a:p>
            <a:pPr lvl="1">
              <a:lnSpc>
                <a:spcPct val="120000"/>
              </a:lnSpc>
            </a:pPr>
            <a:r>
              <a:rPr lang="en-SG" sz="2800" dirty="0" smtClean="0"/>
              <a:t>Controller, n/w controller, Beegle board, Msp430 TI chip</a:t>
            </a:r>
          </a:p>
          <a:p>
            <a:pPr lvl="1">
              <a:lnSpc>
                <a:spcPct val="120000"/>
              </a:lnSpc>
            </a:pPr>
            <a:r>
              <a:rPr lang="en-SG" sz="2800" dirty="0" smtClean="0"/>
              <a:t>6-9 weeks</a:t>
            </a:r>
          </a:p>
          <a:p>
            <a:pPr lvl="0">
              <a:lnSpc>
                <a:spcPct val="120000"/>
              </a:lnSpc>
            </a:pPr>
            <a:r>
              <a:rPr lang="en-SG" sz="3200" dirty="0" smtClean="0"/>
              <a:t>Problem regarding FPGA as trigger element (Mandar)</a:t>
            </a:r>
          </a:p>
          <a:p>
            <a:pPr lvl="0">
              <a:lnSpc>
                <a:spcPct val="120000"/>
              </a:lnSpc>
            </a:pPr>
            <a:r>
              <a:rPr lang="en-SG" sz="3200" dirty="0" smtClean="0"/>
              <a:t>Calibration/synchronisation of global signals and data paths</a:t>
            </a:r>
          </a:p>
          <a:p>
            <a:pPr lvl="0">
              <a:lnSpc>
                <a:spcPct val="120000"/>
              </a:lnSpc>
            </a:pPr>
            <a:r>
              <a:rPr lang="en-SG" sz="3200" u="sng" dirty="0" smtClean="0">
                <a:solidFill>
                  <a:srgbClr val="FFFF00"/>
                </a:solidFill>
              </a:rPr>
              <a:t>Backend standard, alternate to VME</a:t>
            </a:r>
          </a:p>
          <a:p>
            <a:pPr lvl="0">
              <a:lnSpc>
                <a:spcPct val="120000"/>
              </a:lnSpc>
            </a:pPr>
            <a:r>
              <a:rPr lang="en-SG" sz="3200" u="sng" dirty="0" smtClean="0">
                <a:solidFill>
                  <a:srgbClr val="FFFF00"/>
                </a:solidFill>
              </a:rPr>
              <a:t>Distributed backend?</a:t>
            </a:r>
          </a:p>
          <a:p>
            <a:pPr lvl="0">
              <a:lnSpc>
                <a:spcPct val="120000"/>
              </a:lnSpc>
            </a:pPr>
            <a:r>
              <a:rPr lang="en-SG" sz="3200" dirty="0" smtClean="0"/>
              <a:t>Trigger system – segmentation (James, Mandar, Sudeshna, Pooja)</a:t>
            </a:r>
          </a:p>
          <a:p>
            <a:pPr lvl="0">
              <a:lnSpc>
                <a:spcPct val="120000"/>
              </a:lnSpc>
            </a:pPr>
            <a:r>
              <a:rPr lang="en-SG" sz="3200" dirty="0" smtClean="0"/>
              <a:t>Trigger-less system – any takers, on back foot for now? </a:t>
            </a:r>
          </a:p>
          <a:p>
            <a:pPr lvl="0">
              <a:lnSpc>
                <a:spcPct val="120000"/>
              </a:lnSpc>
            </a:pPr>
            <a:r>
              <a:rPr lang="en-SG" sz="3200" dirty="0" smtClean="0"/>
              <a:t>Supernova trigger?</a:t>
            </a:r>
          </a:p>
          <a:p>
            <a:pPr lvl="0">
              <a:lnSpc>
                <a:spcPct val="120000"/>
              </a:lnSpc>
            </a:pPr>
            <a:r>
              <a:rPr lang="en-SG" sz="3200" dirty="0" smtClean="0"/>
              <a:t>Waveform sampler (Nagendra)</a:t>
            </a:r>
          </a:p>
          <a:p>
            <a:pPr lvl="0">
              <a:lnSpc>
                <a:spcPct val="120000"/>
              </a:lnSpc>
            </a:pPr>
            <a:r>
              <a:rPr lang="en-SG" sz="3200" dirty="0" smtClean="0"/>
              <a:t>GPS based RTC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dirty="0" smtClean="0"/>
              <a:t>INO Collaboration Meeting                                                            VECC, Kolkata                                                            July 11-13, 2011</a:t>
            </a:r>
            <a:endParaRPr lang="en-S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21</a:t>
            </a:fld>
            <a:endParaRPr kumimoji="0"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components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RPC-DAQ controller firmware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Backend online DAQ system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Local and remote shift consoles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Data packing and archival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Event and monitor display panels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Event data quality monitors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Slow control and monitor consoles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Database standards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Plotting and analysis software standards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OS and development platforms</a:t>
            </a:r>
          </a:p>
          <a:p>
            <a:pPr>
              <a:lnSpc>
                <a:spcPct val="110000"/>
              </a:lnSpc>
            </a:pPr>
            <a:endParaRPr lang="en-S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dirty="0" smtClean="0"/>
              <a:t>Discussion meeting on ICAL electronics                                        SINP, Kolkata                                        April 29-30, 2011</a:t>
            </a:r>
            <a:endParaRPr lang="en-SG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 of front-end ASIC</a:t>
            </a:r>
            <a:endParaRPr lang="en-S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dirty="0" smtClean="0"/>
              <a:t>INO Collaboration Meeting                                                            VECC, Kolkata                                                            July 11-13, 2011</a:t>
            </a:r>
            <a:endParaRPr lang="en-S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23</a:t>
            </a:fld>
            <a:endParaRPr kumimoji="0" lang="en-US" dirty="0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>
          <a:xfrm>
            <a:off x="154230" y="1008000"/>
            <a:ext cx="8835541" cy="4968000"/>
            <a:chOff x="380284" y="465138"/>
            <a:chExt cx="8323244" cy="4679950"/>
          </a:xfrm>
        </p:grpSpPr>
        <p:sp>
          <p:nvSpPr>
            <p:cNvPr id="7" name="TextBox 6"/>
            <p:cNvSpPr txBox="1"/>
            <p:nvPr/>
          </p:nvSpPr>
          <p:spPr>
            <a:xfrm>
              <a:off x="7993077" y="2625112"/>
              <a:ext cx="71045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Amp_out</a:t>
              </a:r>
              <a:endParaRPr lang="en-US" sz="900" dirty="0"/>
            </a:p>
          </p:txBody>
        </p:sp>
        <p:cxnSp>
          <p:nvCxnSpPr>
            <p:cNvPr id="8" name="Straight Connector 7"/>
            <p:cNvCxnSpPr/>
            <p:nvPr/>
          </p:nvCxnSpPr>
          <p:spPr>
            <a:xfrm rot="5400000" flipH="1" flipV="1">
              <a:off x="1694793" y="2592449"/>
              <a:ext cx="3745379" cy="149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>
              <a:off x="1536609" y="3118268"/>
              <a:ext cx="1246672" cy="1490"/>
            </a:xfrm>
            <a:prstGeom prst="line">
              <a:avLst/>
            </a:prstGeom>
            <a:ln w="25400">
              <a:solidFill>
                <a:srgbClr val="FFFF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ounded Rectangle 9"/>
            <p:cNvSpPr/>
            <p:nvPr/>
          </p:nvSpPr>
          <p:spPr>
            <a:xfrm>
              <a:off x="6034365" y="2593194"/>
              <a:ext cx="1000909" cy="936345"/>
            </a:xfrm>
            <a:prstGeom prst="roundRect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>
                  <a:solidFill>
                    <a:schemeClr val="tx1"/>
                  </a:solidFill>
                </a:rPr>
                <a:t>8:1 Analog Multiplexer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 rot="5400000">
              <a:off x="3321778" y="2337899"/>
              <a:ext cx="850336" cy="745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3746573" y="2743755"/>
              <a:ext cx="2287791" cy="1774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>
              <a:off x="3066411" y="4040344"/>
              <a:ext cx="1361069" cy="745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3746573" y="3359295"/>
              <a:ext cx="2287791" cy="1774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4571378" y="3064851"/>
              <a:ext cx="402152" cy="1490"/>
            </a:xfrm>
            <a:prstGeom prst="line">
              <a:avLst/>
            </a:prstGeom>
            <a:ln w="25400">
              <a:solidFill>
                <a:srgbClr val="FFFF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5175353" y="2488388"/>
              <a:ext cx="78258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Channel-0</a:t>
              </a:r>
              <a:endParaRPr lang="en-US" sz="10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175353" y="3103928"/>
              <a:ext cx="78258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Channel-7</a:t>
              </a:r>
              <a:endParaRPr lang="en-US" sz="900" dirty="0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7321246" y="2678317"/>
              <a:ext cx="720000" cy="680978"/>
            </a:xfrm>
            <a:prstGeom prst="roundRect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Output </a:t>
              </a:r>
              <a:r>
                <a:rPr lang="en-US" sz="900" dirty="0" smtClean="0">
                  <a:solidFill>
                    <a:schemeClr val="tx1"/>
                  </a:solidFill>
                </a:rPr>
                <a:t>Buffer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8054841" y="3018806"/>
              <a:ext cx="357467" cy="1774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109"/>
            <p:cNvGrpSpPr/>
            <p:nvPr/>
          </p:nvGrpSpPr>
          <p:grpSpPr>
            <a:xfrm>
              <a:off x="886834" y="1060994"/>
              <a:ext cx="5219022" cy="1276834"/>
              <a:chOff x="457200" y="1143000"/>
              <a:chExt cx="5562600" cy="1143000"/>
            </a:xfrm>
          </p:grpSpPr>
          <p:grpSp>
            <p:nvGrpSpPr>
              <p:cNvPr id="20" name="Group 25"/>
              <p:cNvGrpSpPr/>
              <p:nvPr/>
            </p:nvGrpSpPr>
            <p:grpSpPr>
              <a:xfrm>
                <a:off x="457200" y="1143000"/>
                <a:ext cx="5562600" cy="1143000"/>
                <a:chOff x="457200" y="1143000"/>
                <a:chExt cx="5562600" cy="1143000"/>
              </a:xfrm>
            </p:grpSpPr>
            <p:sp>
              <p:nvSpPr>
                <p:cNvPr id="48" name="Rounded Rectangle 47"/>
                <p:cNvSpPr/>
                <p:nvPr/>
              </p:nvSpPr>
              <p:spPr>
                <a:xfrm>
                  <a:off x="528934" y="1447800"/>
                  <a:ext cx="1332000" cy="685800"/>
                </a:xfrm>
                <a:prstGeom prst="roundRect">
                  <a:avLst/>
                </a:prstGeom>
                <a:no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dirty="0" smtClean="0">
                      <a:solidFill>
                        <a:schemeClr val="tx1"/>
                      </a:solidFill>
                    </a:rPr>
                    <a:t>Regulated Cascode </a:t>
                  </a:r>
                  <a:r>
                    <a:rPr lang="en-US" sz="900" dirty="0" smtClean="0">
                      <a:solidFill>
                        <a:schemeClr val="tx1"/>
                      </a:solidFill>
                    </a:rPr>
                    <a:t>Transimpedance</a:t>
                  </a:r>
                  <a:r>
                    <a:rPr lang="en-US" sz="1000" dirty="0" smtClean="0">
                      <a:solidFill>
                        <a:schemeClr val="tx1"/>
                      </a:solidFill>
                    </a:rPr>
                    <a:t> Amplifier</a:t>
                  </a:r>
                  <a:endParaRPr lang="en-US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9" name="Rounded Rectangle 48"/>
                <p:cNvSpPr/>
                <p:nvPr/>
              </p:nvSpPr>
              <p:spPr>
                <a:xfrm>
                  <a:off x="2209800" y="1447800"/>
                  <a:ext cx="972000" cy="684000"/>
                </a:xfrm>
                <a:prstGeom prst="roundRect">
                  <a:avLst/>
                </a:prstGeom>
                <a:no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900" dirty="0" smtClean="0">
                      <a:solidFill>
                        <a:schemeClr val="tx1"/>
                      </a:solidFill>
                    </a:rPr>
                    <a:t>Differential Amplifier</a:t>
                  </a:r>
                  <a:endParaRPr lang="en-US" sz="9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0" name="Rounded Rectangle 49"/>
                <p:cNvSpPr/>
                <p:nvPr/>
              </p:nvSpPr>
              <p:spPr>
                <a:xfrm>
                  <a:off x="3733800" y="1447800"/>
                  <a:ext cx="1044000" cy="685800"/>
                </a:xfrm>
                <a:prstGeom prst="roundRect">
                  <a:avLst/>
                </a:prstGeom>
                <a:no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900" dirty="0" smtClean="0">
                      <a:solidFill>
                        <a:schemeClr val="tx1"/>
                      </a:solidFill>
                    </a:rPr>
                    <a:t>Comparator</a:t>
                  </a:r>
                  <a:endParaRPr lang="en-US" sz="9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1" name="Rounded Rectangle 50"/>
                <p:cNvSpPr/>
                <p:nvPr/>
              </p:nvSpPr>
              <p:spPr>
                <a:xfrm>
                  <a:off x="4953000" y="1447800"/>
                  <a:ext cx="914400" cy="685800"/>
                </a:xfrm>
                <a:prstGeom prst="roundRect">
                  <a:avLst/>
                </a:prstGeom>
                <a:no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dirty="0" smtClean="0">
                      <a:solidFill>
                        <a:schemeClr val="tx1"/>
                      </a:solidFill>
                    </a:rPr>
                    <a:t>LVDS </a:t>
                  </a:r>
                  <a:r>
                    <a:rPr lang="en-US" sz="900" dirty="0" smtClean="0">
                      <a:solidFill>
                        <a:schemeClr val="tx1"/>
                      </a:solidFill>
                    </a:rPr>
                    <a:t>output</a:t>
                  </a:r>
                  <a:r>
                    <a:rPr lang="en-US" sz="1000" dirty="0" smtClean="0">
                      <a:solidFill>
                        <a:schemeClr val="tx1"/>
                      </a:solidFill>
                    </a:rPr>
                    <a:t> driver</a:t>
                  </a:r>
                  <a:endParaRPr lang="en-US" sz="1000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52" name="Straight Arrow Connector 51"/>
                <p:cNvCxnSpPr/>
                <p:nvPr/>
              </p:nvCxnSpPr>
              <p:spPr>
                <a:xfrm>
                  <a:off x="1847850" y="1676400"/>
                  <a:ext cx="360000" cy="1588"/>
                </a:xfrm>
                <a:prstGeom prst="straightConnector1">
                  <a:avLst/>
                </a:prstGeom>
                <a:ln>
                  <a:solidFill>
                    <a:srgbClr val="FFFF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Arrow Connector 52"/>
                <p:cNvCxnSpPr/>
                <p:nvPr/>
              </p:nvCxnSpPr>
              <p:spPr>
                <a:xfrm>
                  <a:off x="3182134" y="1903412"/>
                  <a:ext cx="540000" cy="1588"/>
                </a:xfrm>
                <a:prstGeom prst="straightConnector1">
                  <a:avLst/>
                </a:prstGeom>
                <a:ln>
                  <a:solidFill>
                    <a:srgbClr val="FFFF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Arrow Connector 53"/>
                <p:cNvCxnSpPr/>
                <p:nvPr/>
              </p:nvCxnSpPr>
              <p:spPr>
                <a:xfrm>
                  <a:off x="1847850" y="1905000"/>
                  <a:ext cx="360000" cy="1588"/>
                </a:xfrm>
                <a:prstGeom prst="straightConnector1">
                  <a:avLst/>
                </a:prstGeom>
                <a:ln>
                  <a:solidFill>
                    <a:srgbClr val="FFFF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Arrow Connector 54"/>
                <p:cNvCxnSpPr>
                  <a:stCxn id="50" idx="3"/>
                  <a:endCxn id="51" idx="1"/>
                </p:cNvCxnSpPr>
                <p:nvPr/>
              </p:nvCxnSpPr>
              <p:spPr>
                <a:xfrm>
                  <a:off x="4777800" y="1790700"/>
                  <a:ext cx="175200" cy="1588"/>
                </a:xfrm>
                <a:prstGeom prst="straightConnector1">
                  <a:avLst/>
                </a:prstGeom>
                <a:ln>
                  <a:solidFill>
                    <a:srgbClr val="FFFF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Arrow Connector 18"/>
                <p:cNvCxnSpPr/>
                <p:nvPr/>
              </p:nvCxnSpPr>
              <p:spPr>
                <a:xfrm>
                  <a:off x="3310154" y="1676400"/>
                  <a:ext cx="432000" cy="1588"/>
                </a:xfrm>
                <a:prstGeom prst="straightConnector1">
                  <a:avLst/>
                </a:prstGeom>
                <a:ln>
                  <a:solidFill>
                    <a:srgbClr val="FFFF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7" name="Rectangle 29"/>
                <p:cNvSpPr/>
                <p:nvPr/>
              </p:nvSpPr>
              <p:spPr>
                <a:xfrm>
                  <a:off x="457200" y="1143000"/>
                  <a:ext cx="5562600" cy="1143000"/>
                </a:xfrm>
                <a:prstGeom prst="rect">
                  <a:avLst/>
                </a:prstGeom>
                <a:no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47" name="Rectangle 46"/>
              <p:cNvSpPr/>
              <p:nvPr/>
            </p:nvSpPr>
            <p:spPr>
              <a:xfrm>
                <a:off x="533400" y="1371600"/>
                <a:ext cx="2667000" cy="838200"/>
              </a:xfrm>
              <a:prstGeom prst="rect">
                <a:avLst/>
              </a:prstGeom>
              <a:noFill/>
              <a:ln w="12700">
                <a:solidFill>
                  <a:srgbClr val="FFFF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1" name="Group 184"/>
            <p:cNvGrpSpPr/>
            <p:nvPr/>
          </p:nvGrpSpPr>
          <p:grpSpPr>
            <a:xfrm>
              <a:off x="886834" y="3868254"/>
              <a:ext cx="5219022" cy="1276834"/>
              <a:chOff x="572666" y="4113212"/>
              <a:chExt cx="5562600" cy="1143000"/>
            </a:xfrm>
          </p:grpSpPr>
          <p:grpSp>
            <p:nvGrpSpPr>
              <p:cNvPr id="34" name="Group 58"/>
              <p:cNvGrpSpPr/>
              <p:nvPr/>
            </p:nvGrpSpPr>
            <p:grpSpPr>
              <a:xfrm>
                <a:off x="572666" y="4113212"/>
                <a:ext cx="5562600" cy="1143000"/>
                <a:chOff x="457200" y="1143000"/>
                <a:chExt cx="5562600" cy="1143000"/>
              </a:xfrm>
            </p:grpSpPr>
            <p:sp>
              <p:nvSpPr>
                <p:cNvPr id="36" name="Rounded Rectangle 35"/>
                <p:cNvSpPr/>
                <p:nvPr/>
              </p:nvSpPr>
              <p:spPr>
                <a:xfrm>
                  <a:off x="527444" y="1447800"/>
                  <a:ext cx="1332000" cy="685800"/>
                </a:xfrm>
                <a:prstGeom prst="roundRect">
                  <a:avLst/>
                </a:prstGeom>
                <a:no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900" dirty="0" smtClean="0">
                      <a:solidFill>
                        <a:schemeClr val="tx1"/>
                      </a:solidFill>
                    </a:rPr>
                    <a:t>Regulated Cascode Transimpedance Amplifier</a:t>
                  </a:r>
                  <a:endParaRPr lang="en-US" sz="9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7" name="Rounded Rectangle 36"/>
                <p:cNvSpPr/>
                <p:nvPr/>
              </p:nvSpPr>
              <p:spPr>
                <a:xfrm>
                  <a:off x="2209800" y="1447800"/>
                  <a:ext cx="972000" cy="685800"/>
                </a:xfrm>
                <a:prstGeom prst="roundRect">
                  <a:avLst/>
                </a:prstGeom>
                <a:no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900" dirty="0" smtClean="0">
                      <a:solidFill>
                        <a:schemeClr val="tx1"/>
                      </a:solidFill>
                    </a:rPr>
                    <a:t>Differential Amplifier</a:t>
                  </a:r>
                  <a:endParaRPr lang="en-US" sz="9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8" name="Rounded Rectangle 37"/>
                <p:cNvSpPr/>
                <p:nvPr/>
              </p:nvSpPr>
              <p:spPr>
                <a:xfrm>
                  <a:off x="3733800" y="1447800"/>
                  <a:ext cx="1044000" cy="685800"/>
                </a:xfrm>
                <a:prstGeom prst="roundRect">
                  <a:avLst/>
                </a:prstGeom>
                <a:no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900" dirty="0" smtClean="0">
                      <a:solidFill>
                        <a:schemeClr val="tx1"/>
                      </a:solidFill>
                    </a:rPr>
                    <a:t>Comparator</a:t>
                  </a:r>
                  <a:endParaRPr lang="en-US" sz="9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9" name="Rounded Rectangle 38"/>
                <p:cNvSpPr/>
                <p:nvPr/>
              </p:nvSpPr>
              <p:spPr>
                <a:xfrm>
                  <a:off x="4953000" y="1447800"/>
                  <a:ext cx="914400" cy="685800"/>
                </a:xfrm>
                <a:prstGeom prst="roundRect">
                  <a:avLst/>
                </a:prstGeom>
                <a:no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900" dirty="0" smtClean="0">
                      <a:solidFill>
                        <a:schemeClr val="tx1"/>
                      </a:solidFill>
                    </a:rPr>
                    <a:t>LVDS output driver</a:t>
                  </a:r>
                  <a:endParaRPr lang="en-US" sz="900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40" name="Straight Arrow Connector 39"/>
                <p:cNvCxnSpPr/>
                <p:nvPr/>
              </p:nvCxnSpPr>
              <p:spPr>
                <a:xfrm>
                  <a:off x="1847850" y="1676400"/>
                  <a:ext cx="360000" cy="1588"/>
                </a:xfrm>
                <a:prstGeom prst="straightConnector1">
                  <a:avLst/>
                </a:prstGeom>
                <a:ln>
                  <a:solidFill>
                    <a:srgbClr val="FFFF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Arrow Connector 40"/>
                <p:cNvCxnSpPr/>
                <p:nvPr/>
              </p:nvCxnSpPr>
              <p:spPr>
                <a:xfrm>
                  <a:off x="3181350" y="1903412"/>
                  <a:ext cx="540000" cy="1588"/>
                </a:xfrm>
                <a:prstGeom prst="straightConnector1">
                  <a:avLst/>
                </a:prstGeom>
                <a:ln>
                  <a:solidFill>
                    <a:srgbClr val="FFFF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Arrow Connector 41"/>
                <p:cNvCxnSpPr/>
                <p:nvPr/>
              </p:nvCxnSpPr>
              <p:spPr>
                <a:xfrm>
                  <a:off x="1847850" y="1905000"/>
                  <a:ext cx="360000" cy="1588"/>
                </a:xfrm>
                <a:prstGeom prst="straightConnector1">
                  <a:avLst/>
                </a:prstGeom>
                <a:ln>
                  <a:solidFill>
                    <a:srgbClr val="FFFF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Arrow Connector 42"/>
                <p:cNvCxnSpPr>
                  <a:stCxn id="38" idx="3"/>
                  <a:endCxn id="39" idx="1"/>
                </p:cNvCxnSpPr>
                <p:nvPr/>
              </p:nvCxnSpPr>
              <p:spPr>
                <a:xfrm>
                  <a:off x="4777800" y="1790700"/>
                  <a:ext cx="175200" cy="1588"/>
                </a:xfrm>
                <a:prstGeom prst="straightConnector1">
                  <a:avLst/>
                </a:prstGeom>
                <a:ln>
                  <a:solidFill>
                    <a:srgbClr val="FFFF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Arrow Connector 43"/>
                <p:cNvCxnSpPr/>
                <p:nvPr/>
              </p:nvCxnSpPr>
              <p:spPr>
                <a:xfrm>
                  <a:off x="3302358" y="1676400"/>
                  <a:ext cx="432000" cy="1588"/>
                </a:xfrm>
                <a:prstGeom prst="straightConnector1">
                  <a:avLst/>
                </a:prstGeom>
                <a:ln>
                  <a:solidFill>
                    <a:srgbClr val="FFFF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5" name="Rectangle 44"/>
                <p:cNvSpPr/>
                <p:nvPr/>
              </p:nvSpPr>
              <p:spPr>
                <a:xfrm>
                  <a:off x="457200" y="1143000"/>
                  <a:ext cx="5562600" cy="1143000"/>
                </a:xfrm>
                <a:prstGeom prst="rect">
                  <a:avLst/>
                </a:prstGeom>
                <a:no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35" name="Rectangle 34"/>
              <p:cNvSpPr/>
              <p:nvPr/>
            </p:nvSpPr>
            <p:spPr>
              <a:xfrm>
                <a:off x="648866" y="4341812"/>
                <a:ext cx="2667000" cy="838200"/>
              </a:xfrm>
              <a:prstGeom prst="rect">
                <a:avLst/>
              </a:prstGeom>
              <a:noFill/>
              <a:ln w="12700">
                <a:solidFill>
                  <a:srgbClr val="FFFF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2896482" y="465138"/>
              <a:ext cx="129073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Common threshold</a:t>
              </a:r>
              <a:endParaRPr lang="en-US" sz="900" dirty="0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5962871" y="1656850"/>
              <a:ext cx="643441" cy="1774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6606312" y="1656850"/>
              <a:ext cx="83067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LVDS_out0</a:t>
              </a:r>
              <a:endParaRPr lang="en-US" sz="1000" dirty="0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5962871" y="1912216"/>
              <a:ext cx="643441" cy="1774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5962871" y="4464110"/>
              <a:ext cx="643441" cy="1774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6606312" y="4464110"/>
              <a:ext cx="83067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LVDS_out7</a:t>
              </a:r>
              <a:endParaRPr lang="en-US" sz="900" dirty="0"/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5962871" y="4719477"/>
              <a:ext cx="643441" cy="1774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468660" y="1741972"/>
              <a:ext cx="428961" cy="1774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380284" y="1466921"/>
              <a:ext cx="46519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Ch-0</a:t>
              </a:r>
              <a:endParaRPr lang="en-US" sz="10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09893" y="4293865"/>
              <a:ext cx="46519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Ch-7</a:t>
              </a:r>
              <a:endParaRPr lang="en-US" sz="1000" dirty="0"/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>
              <a:off x="467131" y="4568916"/>
              <a:ext cx="428961" cy="1774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7035273" y="3018806"/>
              <a:ext cx="285974" cy="1774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8" name="Content Placeholder 4" descr="scope_1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12790"/>
          <a:stretch>
            <a:fillRect/>
          </a:stretch>
        </p:blipFill>
        <p:spPr>
          <a:xfrm>
            <a:off x="827584" y="3094718"/>
            <a:ext cx="2520280" cy="1442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70000" contrast="-70000"/>
          </a:blip>
          <a:stretch>
            <a:fillRect/>
          </a:stretch>
        </p:blipFill>
        <p:spPr bwMode="auto">
          <a:xfrm>
            <a:off x="35496" y="9000"/>
            <a:ext cx="8403194" cy="68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382504" y="3123000"/>
            <a:ext cx="6840000" cy="612000"/>
          </a:xfrm>
        </p:spPr>
        <p:txBody>
          <a:bodyPr anchor="t" anchorCtr="1">
            <a:normAutofit/>
          </a:bodyPr>
          <a:lstStyle/>
          <a:p>
            <a:pPr algn="ctr"/>
            <a:r>
              <a:rPr lang="en-US" sz="3200" dirty="0" smtClean="0"/>
              <a:t>Testing of front-end board on RPC</a:t>
            </a:r>
            <a:endParaRPr lang="en-SG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8-channel front-end board</a:t>
            </a:r>
            <a:endParaRPr lang="en-S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dirty="0" smtClean="0"/>
              <a:t>INO Collaboration Meeting                                                            VECC, Kolkata                                                            July 11-13, 2011</a:t>
            </a:r>
            <a:endParaRPr lang="en-S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25</a:t>
            </a:fld>
            <a:endParaRPr kumimoji="0" lang="en-US" dirty="0"/>
          </a:p>
        </p:txBody>
      </p:sp>
      <p:pic>
        <p:nvPicPr>
          <p:cNvPr id="6" name="Picture 2" descr="DSCN8883"/>
          <p:cNvPicPr preferRelativeResize="0">
            <a:picLocks noChangeAspect="1" noChangeArrowheads="1"/>
          </p:cNvPicPr>
          <p:nvPr/>
        </p:nvPicPr>
        <p:blipFill>
          <a:blip r:embed="rId2" cstate="print"/>
          <a:srcRect l="5648" t="30038" r="9175" b="10088"/>
          <a:stretch>
            <a:fillRect/>
          </a:stretch>
        </p:blipFill>
        <p:spPr bwMode="auto">
          <a:xfrm>
            <a:off x="72000" y="1278558"/>
            <a:ext cx="9000000" cy="4300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 of the front-end board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57200" indent="-457200">
              <a:lnSpc>
                <a:spcPct val="120000"/>
              </a:lnSpc>
            </a:pPr>
            <a:r>
              <a:rPr lang="en-US" sz="3200" dirty="0" smtClean="0"/>
              <a:t>8 amplifier + discriminator channels</a:t>
            </a:r>
          </a:p>
          <a:p>
            <a:pPr marL="457200" indent="-457200">
              <a:lnSpc>
                <a:spcPct val="120000"/>
              </a:lnSpc>
            </a:pPr>
            <a:r>
              <a:rPr lang="en-US" sz="3200" dirty="0" smtClean="0"/>
              <a:t>Gain = Output voltage/ Input current</a:t>
            </a:r>
          </a:p>
          <a:p>
            <a:pPr lvl="0">
              <a:lnSpc>
                <a:spcPct val="120000"/>
              </a:lnSpc>
            </a:pPr>
            <a:r>
              <a:rPr lang="en-US" sz="3200" dirty="0" smtClean="0"/>
              <a:t>Typical gain obtained with the test setup 4-5mV/</a:t>
            </a:r>
            <a:r>
              <a:rPr lang="el-GR" sz="3200" dirty="0" smtClean="0"/>
              <a:t>μ</a:t>
            </a:r>
            <a:r>
              <a:rPr lang="en-US" sz="3200" dirty="0" smtClean="0"/>
              <a:t>A</a:t>
            </a:r>
          </a:p>
          <a:p>
            <a:pPr lvl="0">
              <a:lnSpc>
                <a:spcPct val="120000"/>
              </a:lnSpc>
            </a:pPr>
            <a:r>
              <a:rPr lang="en-US" sz="3200" dirty="0" smtClean="0"/>
              <a:t>The designed gain was 8mV/</a:t>
            </a:r>
            <a:r>
              <a:rPr lang="el-GR" sz="3200" dirty="0" smtClean="0"/>
              <a:t>μ</a:t>
            </a:r>
            <a:r>
              <a:rPr lang="en-US" sz="3200" dirty="0" smtClean="0"/>
              <a:t>A; but reduced on board to contain instability</a:t>
            </a:r>
            <a:endParaRPr lang="en-SG" sz="3200" dirty="0" smtClean="0"/>
          </a:p>
          <a:p>
            <a:pPr>
              <a:lnSpc>
                <a:spcPct val="120000"/>
              </a:lnSpc>
            </a:pPr>
            <a:r>
              <a:rPr lang="en-US" sz="3200" dirty="0" smtClean="0"/>
              <a:t>0.1</a:t>
            </a:r>
            <a:r>
              <a:rPr lang="el-GR" sz="3200" dirty="0" smtClean="0"/>
              <a:t>μ</a:t>
            </a:r>
            <a:r>
              <a:rPr lang="en-US" sz="3200" dirty="0" smtClean="0"/>
              <a:t>F capacitor is placed at input as RPC strips are terminated using 50Ω Resistors. Multiplexed buffered analog (inverted) output  available</a:t>
            </a:r>
          </a:p>
          <a:p>
            <a:pPr marL="457200" indent="-457200">
              <a:lnSpc>
                <a:spcPct val="120000"/>
              </a:lnSpc>
            </a:pPr>
            <a:r>
              <a:rPr lang="en-US" sz="3200" dirty="0" smtClean="0"/>
              <a:t>Buffered analog signal = ½ actual output (due to 50Ω termination)</a:t>
            </a:r>
          </a:p>
          <a:p>
            <a:pPr marL="457200" indent="-457200">
              <a:lnSpc>
                <a:spcPct val="120000"/>
              </a:lnSpc>
            </a:pPr>
            <a:r>
              <a:rPr lang="en-US" sz="3200" dirty="0" smtClean="0"/>
              <a:t>Comparator threshold = Voltage@pin38 – Voltage@pin9</a:t>
            </a:r>
          </a:p>
          <a:p>
            <a:pPr marL="457200" indent="-457200">
              <a:lnSpc>
                <a:spcPct val="120000"/>
              </a:lnSpc>
            </a:pPr>
            <a:r>
              <a:rPr lang="en-US" sz="3200" dirty="0" smtClean="0"/>
              <a:t>Discriminator output in LVDS logic (4mA)</a:t>
            </a:r>
          </a:p>
          <a:p>
            <a:pPr lvl="0">
              <a:lnSpc>
                <a:spcPct val="120000"/>
              </a:lnSpc>
            </a:pPr>
            <a:endParaRPr lang="en-US" sz="32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dirty="0" smtClean="0"/>
              <a:t>INO Collaboration Meeting                                                            VECC, Kolkata                                                            July 11-13, 2011</a:t>
            </a:r>
            <a:endParaRPr lang="en-S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26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Linearity studies of the front-end board</a:t>
            </a:r>
            <a:endParaRPr lang="en-SG" dirty="0"/>
          </a:p>
        </p:txBody>
      </p:sp>
      <p:pic>
        <p:nvPicPr>
          <p:cNvPr id="8" name="Chart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8735"/>
          <a:stretch>
            <a:fillRect/>
          </a:stretch>
        </p:blipFill>
        <p:spPr bwMode="auto">
          <a:xfrm>
            <a:off x="72000" y="1008000"/>
            <a:ext cx="9000000" cy="569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644008" y="4869160"/>
            <a:ext cx="2952000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Channel-to-channel gain variation is a concern</a:t>
            </a:r>
            <a:endParaRPr lang="en-SG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Testing of front-end boards with pulser</a:t>
            </a:r>
            <a:endParaRPr lang="en-SG" dirty="0"/>
          </a:p>
        </p:txBody>
      </p:sp>
      <p:pic>
        <p:nvPicPr>
          <p:cNvPr id="1027" name="Chart 10"/>
          <p:cNvPicPr>
            <a:picLocks noChangeArrowheads="1"/>
          </p:cNvPicPr>
          <p:nvPr/>
        </p:nvPicPr>
        <p:blipFill>
          <a:blip r:embed="rId2" cstate="print"/>
          <a:srcRect l="3019" t="13778" r="13283"/>
          <a:stretch>
            <a:fillRect/>
          </a:stretch>
        </p:blipFill>
        <p:spPr bwMode="auto">
          <a:xfrm>
            <a:off x="72000" y="3798073"/>
            <a:ext cx="5492692" cy="3015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rpc-analog2"/>
          <p:cNvPicPr preferRelativeResize="0">
            <a:picLocks noChangeAspect="1" noChangeArrowheads="1"/>
          </p:cNvPicPr>
          <p:nvPr/>
        </p:nvPicPr>
        <p:blipFill>
          <a:blip r:embed="rId3" cstate="print"/>
          <a:srcRect l="31299" r="31299"/>
          <a:stretch>
            <a:fillRect/>
          </a:stretch>
        </p:blipFill>
        <p:spPr bwMode="auto">
          <a:xfrm>
            <a:off x="5508104" y="980728"/>
            <a:ext cx="3592072" cy="275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Chart 2"/>
          <p:cNvPicPr>
            <a:picLocks noChangeArrowheads="1"/>
          </p:cNvPicPr>
          <p:nvPr/>
        </p:nvPicPr>
        <p:blipFill>
          <a:blip r:embed="rId4" cstate="print"/>
          <a:srcRect l="3019" t="13078" r="13283" b="10060"/>
          <a:stretch>
            <a:fillRect/>
          </a:stretch>
        </p:blipFill>
        <p:spPr bwMode="auto">
          <a:xfrm>
            <a:off x="72000" y="980728"/>
            <a:ext cx="5472000" cy="2751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rpc-analog"/>
          <p:cNvPicPr>
            <a:picLocks noChangeAspect="1" noChangeArrowheads="1"/>
          </p:cNvPicPr>
          <p:nvPr/>
        </p:nvPicPr>
        <p:blipFill>
          <a:blip r:embed="rId5" cstate="print"/>
          <a:srcRect l="33366" r="33366"/>
          <a:stretch>
            <a:fillRect/>
          </a:stretch>
        </p:blipFill>
        <p:spPr bwMode="auto">
          <a:xfrm>
            <a:off x="5566137" y="3798000"/>
            <a:ext cx="3536619" cy="301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4680000" y="2492896"/>
            <a:ext cx="12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FEB - 1</a:t>
            </a:r>
            <a:endParaRPr lang="en-SG" sz="24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80000" y="5487615"/>
            <a:ext cx="12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FEB - 2</a:t>
            </a:r>
            <a:endParaRPr lang="en-SG" sz="2400" dirty="0">
              <a:solidFill>
                <a:srgbClr val="FF0000"/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28</a:t>
            </a:fld>
            <a:endParaRPr kumimoji="0"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dirty="0" smtClean="0"/>
              <a:t>INO Collaboration Meeting                                                            VECC, Kolkata                                                            July 11-13, 2011</a:t>
            </a:r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in progress and action plan</a:t>
            </a:r>
            <a:endParaRPr lang="en-SG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sz="3400" dirty="0" smtClean="0">
                <a:cs typeface="Arial" pitchFamily="34" charset="0"/>
              </a:rPr>
              <a:t>Study of amplifier gain and buffer output signal linearity using external pulser</a:t>
            </a:r>
          </a:p>
          <a:p>
            <a:pPr>
              <a:lnSpc>
                <a:spcPct val="120000"/>
              </a:lnSpc>
            </a:pPr>
            <a:r>
              <a:rPr lang="en-US" sz="3400" dirty="0" smtClean="0">
                <a:cs typeface="Arial" pitchFamily="34" charset="0"/>
              </a:rPr>
              <a:t>Detailed study of threshold adjustment and its stability</a:t>
            </a:r>
          </a:p>
          <a:p>
            <a:pPr>
              <a:lnSpc>
                <a:spcPct val="120000"/>
              </a:lnSpc>
            </a:pPr>
            <a:r>
              <a:rPr lang="en-US" sz="3400" dirty="0" smtClean="0"/>
              <a:t>Try finer threshold adjustment by connecting a 100KΩ resistor to either side of </a:t>
            </a:r>
            <a:r>
              <a:rPr lang="en-US" sz="3400" i="1" dirty="0" smtClean="0"/>
              <a:t>P2</a:t>
            </a:r>
            <a:r>
              <a:rPr lang="en-US" sz="3400" dirty="0" smtClean="0"/>
              <a:t> trim-pot (which is100KΩ)</a:t>
            </a:r>
            <a:endParaRPr lang="en-US" sz="3400" dirty="0" smtClean="0"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400" dirty="0" smtClean="0">
                <a:cs typeface="Arial" pitchFamily="34" charset="0"/>
              </a:rPr>
              <a:t>Calibration of threshold for RPC using noise rate and efficiency parameters</a:t>
            </a:r>
          </a:p>
          <a:p>
            <a:pPr>
              <a:lnSpc>
                <a:spcPct val="120000"/>
              </a:lnSpc>
            </a:pPr>
            <a:r>
              <a:rPr lang="en-US" sz="3400" dirty="0" smtClean="0">
                <a:cs typeface="Arial" pitchFamily="34" charset="0"/>
              </a:rPr>
              <a:t>Integration of front-end board with RPC stack at TIFR</a:t>
            </a:r>
          </a:p>
          <a:p>
            <a:pPr>
              <a:lnSpc>
                <a:spcPct val="120000"/>
              </a:lnSpc>
            </a:pPr>
            <a:r>
              <a:rPr lang="en-US" sz="3400" dirty="0" smtClean="0">
                <a:cs typeface="Arial" pitchFamily="34" charset="0"/>
              </a:rPr>
              <a:t>Revision of the chip</a:t>
            </a:r>
          </a:p>
          <a:p>
            <a:pPr lvl="1">
              <a:lnSpc>
                <a:spcPct val="120000"/>
              </a:lnSpc>
            </a:pPr>
            <a:r>
              <a:rPr lang="en-US" sz="3100" dirty="0" smtClean="0"/>
              <a:t>Solve instability problem while the multiplexer is turned on</a:t>
            </a:r>
          </a:p>
          <a:p>
            <a:pPr lvl="1">
              <a:lnSpc>
                <a:spcPct val="120000"/>
              </a:lnSpc>
            </a:pPr>
            <a:r>
              <a:rPr lang="en-US" sz="3100" dirty="0" smtClean="0"/>
              <a:t>Separate chips for positive and negative inputs as well as amplifier and discriminator might anyway solve this problem </a:t>
            </a:r>
            <a:endParaRPr lang="en-SG" sz="31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dirty="0" smtClean="0"/>
              <a:t>INO Collaboration Meeting                                                            VECC, Kolkata                                                            July 11-13, 2011</a:t>
            </a:r>
            <a:endParaRPr lang="en-S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29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Functional diagram of RPC-DAQ</a:t>
            </a:r>
            <a:endParaRPr lang="en-S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dirty="0" smtClean="0"/>
              <a:t>INO Collaboration Meeting                                                            VECC, Kolkata                                                            July 11-13, 2011</a:t>
            </a:r>
            <a:endParaRPr lang="en-SG" dirty="0"/>
          </a:p>
        </p:txBody>
      </p:sp>
      <p:pic>
        <p:nvPicPr>
          <p:cNvPr id="11" name="Content Placeholder 10" descr="RPC_elec_layout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5781" t="1963" r="10156" b="4250"/>
          <a:stretch>
            <a:fillRect/>
          </a:stretch>
        </p:blipFill>
        <p:spPr>
          <a:xfrm>
            <a:off x="467544" y="1008000"/>
            <a:ext cx="5400000" cy="54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940152" y="1944104"/>
            <a:ext cx="3024336" cy="4221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0000" marR="0" lvl="0" indent="-2520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75000"/>
              <a:buFont typeface="Wingdings" pitchFamily="2" charset="2"/>
              <a:buChar char="v"/>
              <a:tabLst/>
              <a:defRPr/>
            </a:pPr>
            <a:r>
              <a:rPr kumimoji="0" lang="en-SG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8,</a:t>
            </a:r>
            <a:r>
              <a:rPr kumimoji="0" lang="en-SG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LVDS </a:t>
            </a:r>
            <a:r>
              <a:rPr kumimoji="0" lang="en-SG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pairs of unshaped comparator</a:t>
            </a:r>
            <a:r>
              <a:rPr kumimoji="0" lang="en-SG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signals (I)</a:t>
            </a:r>
          </a:p>
          <a:p>
            <a:pPr marL="360000" lvl="0" indent="-252000">
              <a:lnSpc>
                <a:spcPct val="120000"/>
              </a:lnSpc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75000"/>
              <a:buFont typeface="Wingdings" pitchFamily="2" charset="2"/>
              <a:buChar char="v"/>
            </a:pPr>
            <a:r>
              <a:rPr lang="en-US" baseline="0" dirty="0" smtClean="0"/>
              <a:t>1, </a:t>
            </a:r>
            <a:r>
              <a:rPr lang="en-US" dirty="0" smtClean="0"/>
              <a:t>amplified &amp; </a:t>
            </a:r>
            <a:r>
              <a:rPr lang="en-US" baseline="0" dirty="0" smtClean="0"/>
              <a:t>multiplexed RPC pulse on  50</a:t>
            </a:r>
            <a:r>
              <a:rPr lang="en-US" baseline="0" dirty="0" smtClean="0">
                <a:sym typeface="Symbol"/>
              </a:rPr>
              <a:t> (I)</a:t>
            </a:r>
          </a:p>
          <a:p>
            <a:pPr marL="360000" lvl="0" indent="-252000">
              <a:lnSpc>
                <a:spcPct val="120000"/>
              </a:lnSpc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75000"/>
              <a:buFont typeface="Wingdings" pitchFamily="2" charset="2"/>
              <a:buChar char="v"/>
            </a:pP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3-bit channel address bus for multiplexer (O)</a:t>
            </a:r>
          </a:p>
          <a:p>
            <a:pPr marL="360000" lvl="0" indent="-252000">
              <a:lnSpc>
                <a:spcPct val="120000"/>
              </a:lnSpc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75000"/>
              <a:buFont typeface="Wingdings" pitchFamily="2" charset="2"/>
              <a:buChar char="v"/>
            </a:pPr>
            <a:r>
              <a:rPr lang="en-US" dirty="0" smtClean="0">
                <a:sym typeface="Symbol"/>
              </a:rPr>
              <a:t>Power supplies (O)</a:t>
            </a:r>
          </a:p>
          <a:p>
            <a:pPr marL="360000" lvl="0" indent="-252000">
              <a:lnSpc>
                <a:spcPct val="120000"/>
              </a:lnSpc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75000"/>
              <a:buFont typeface="Wingdings" pitchFamily="2" charset="2"/>
              <a:buChar char="v"/>
            </a:pP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Threshold control  (d.c. or DAC bus) (O) </a:t>
            </a:r>
          </a:p>
          <a:p>
            <a:pPr marL="360000" lvl="0" indent="-252000">
              <a:lnSpc>
                <a:spcPct val="120000"/>
              </a:lnSpc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75000"/>
              <a:buFont typeface="Wingdings" pitchFamily="2" charset="2"/>
              <a:buChar char="v"/>
            </a:pPr>
            <a:endParaRPr kumimoji="0" lang="en-SG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56176" y="1008000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Front-end to </a:t>
            </a:r>
          </a:p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RPC-DAQ bus</a:t>
            </a:r>
            <a:endParaRPr lang="en-SG" sz="2400" dirty="0">
              <a:solidFill>
                <a:srgbClr val="FFFF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3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waveform sampler for ICAL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Walk correction of TDC data</a:t>
            </a:r>
          </a:p>
          <a:p>
            <a:r>
              <a:rPr lang="en-US" dirty="0" smtClean="0"/>
              <a:t>Leading edge discriminator</a:t>
            </a:r>
          </a:p>
          <a:p>
            <a:r>
              <a:rPr lang="en-US" dirty="0" smtClean="0"/>
              <a:t>Time over threshold information</a:t>
            </a:r>
          </a:p>
          <a:p>
            <a:r>
              <a:rPr lang="en-US" dirty="0" smtClean="0"/>
              <a:t>Pulse profile, height and width monitoring</a:t>
            </a:r>
          </a:p>
          <a:p>
            <a:r>
              <a:rPr lang="en-US" dirty="0" smtClean="0"/>
              <a:t>Remote display of RPC signals</a:t>
            </a:r>
          </a:p>
          <a:p>
            <a:pPr>
              <a:buNone/>
            </a:pPr>
            <a:endParaRPr lang="en-US" dirty="0" smtClean="0"/>
          </a:p>
          <a:p>
            <a:endParaRPr lang="en-S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dirty="0" smtClean="0"/>
              <a:t>INO Collaboration Meeting                                                            VECC, Kolkata                                                            July 11-13, 2011</a:t>
            </a:r>
            <a:endParaRPr lang="en-S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30</a:t>
            </a:fld>
            <a:endParaRPr kumimoji="0"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drs4_ev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4797152"/>
            <a:ext cx="3168154" cy="1970033"/>
          </a:xfrm>
          <a:prstGeom prst="rect">
            <a:avLst/>
          </a:prstGeom>
          <a:noFill/>
        </p:spPr>
      </p:pic>
      <p:graphicFrame>
        <p:nvGraphicFramePr>
          <p:cNvPr id="8" name="Diagram 7"/>
          <p:cNvGraphicFramePr/>
          <p:nvPr/>
        </p:nvGraphicFramePr>
        <p:xfrm>
          <a:off x="5868144" y="936000"/>
          <a:ext cx="30480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Specifications of DRS4 waveform sampler</a:t>
            </a:r>
            <a:endParaRPr lang="en-US" sz="3600" dirty="0"/>
          </a:p>
        </p:txBody>
      </p:sp>
      <p:pic>
        <p:nvPicPr>
          <p:cNvPr id="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8" cstate="print"/>
          <a:srcRect t="6547"/>
          <a:stretch>
            <a:fillRect/>
          </a:stretch>
        </p:blipFill>
        <p:spPr bwMode="auto">
          <a:xfrm>
            <a:off x="129395" y="936000"/>
            <a:ext cx="5594733" cy="42295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Can be tested today on the RPC stacks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Front-end board with the current board’s form-factor, but using ASICs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RPC-DAQ board with:</a:t>
            </a:r>
          </a:p>
          <a:p>
            <a:pPr lvl="1">
              <a:lnSpc>
                <a:spcPct val="120000"/>
              </a:lnSpc>
            </a:pPr>
            <a:r>
              <a:rPr lang="en-SG" dirty="0" smtClean="0">
                <a:solidFill>
                  <a:schemeClr val="tx1">
                    <a:lumMod val="75000"/>
                  </a:schemeClr>
                </a:solidFill>
              </a:rPr>
              <a:t>TDC</a:t>
            </a:r>
          </a:p>
          <a:p>
            <a:pPr lvl="1">
              <a:lnSpc>
                <a:spcPct val="120000"/>
              </a:lnSpc>
            </a:pPr>
            <a:r>
              <a:rPr lang="en-SG" dirty="0" smtClean="0">
                <a:solidFill>
                  <a:schemeClr val="tx1">
                    <a:lumMod val="75000"/>
                  </a:schemeClr>
                </a:solidFill>
              </a:rPr>
              <a:t>Waveform sampler</a:t>
            </a:r>
            <a:endParaRPr lang="en-SG" sz="2000" dirty="0" smtClean="0">
              <a:solidFill>
                <a:schemeClr val="tx1">
                  <a:lumMod val="75000"/>
                </a:schemeClr>
              </a:solidFill>
            </a:endParaRPr>
          </a:p>
          <a:p>
            <a:pPr lvl="1">
              <a:lnSpc>
                <a:spcPct val="120000"/>
              </a:lnSpc>
            </a:pPr>
            <a:r>
              <a:rPr lang="en-SG" dirty="0" smtClean="0"/>
              <a:t>Strip-hit latch and rate monitor</a:t>
            </a:r>
            <a:endParaRPr lang="en-SG" sz="2000" dirty="0" smtClean="0"/>
          </a:p>
          <a:p>
            <a:pPr lvl="1">
              <a:lnSpc>
                <a:spcPct val="120000"/>
              </a:lnSpc>
            </a:pPr>
            <a:r>
              <a:rPr lang="en-SG" dirty="0" smtClean="0"/>
              <a:t>Controller + data transreceiver</a:t>
            </a:r>
            <a:endParaRPr lang="en-SG" sz="2000" dirty="0" smtClean="0"/>
          </a:p>
          <a:p>
            <a:pPr lvl="1">
              <a:lnSpc>
                <a:spcPct val="120000"/>
              </a:lnSpc>
            </a:pPr>
            <a:r>
              <a:rPr lang="en-SG" dirty="0" smtClean="0"/>
              <a:t>Firmware for the above</a:t>
            </a:r>
            <a:endParaRPr lang="en-SG" sz="2000" dirty="0" smtClean="0"/>
          </a:p>
          <a:p>
            <a:pPr lvl="1">
              <a:lnSpc>
                <a:spcPct val="120000"/>
              </a:lnSpc>
            </a:pPr>
            <a:r>
              <a:rPr lang="en-SG" dirty="0" smtClean="0"/>
              <a:t>Pre-trigger front-end</a:t>
            </a:r>
            <a:endParaRPr lang="en-SG" sz="2000" dirty="0" smtClean="0"/>
          </a:p>
          <a:p>
            <a:pPr lvl="1">
              <a:lnSpc>
                <a:spcPct val="120000"/>
              </a:lnSpc>
            </a:pPr>
            <a:r>
              <a:rPr lang="en-SG" dirty="0" smtClean="0"/>
              <a:t>TPH monitoring</a:t>
            </a:r>
            <a:endParaRPr lang="en-SG" sz="2000" dirty="0" smtClean="0"/>
          </a:p>
          <a:p>
            <a:pPr lvl="1">
              <a:lnSpc>
                <a:spcPct val="120000"/>
              </a:lnSpc>
            </a:pPr>
            <a:r>
              <a:rPr lang="en-SG" dirty="0" smtClean="0">
                <a:solidFill>
                  <a:schemeClr val="tx1">
                    <a:lumMod val="75000"/>
                  </a:schemeClr>
                </a:solidFill>
              </a:rPr>
              <a:t>Pulse width monitoring</a:t>
            </a:r>
            <a:endParaRPr lang="en-SG" sz="2000" dirty="0" smtClean="0">
              <a:solidFill>
                <a:schemeClr val="tx1">
                  <a:lumMod val="75000"/>
                </a:schemeClr>
              </a:solidFill>
            </a:endParaRPr>
          </a:p>
          <a:p>
            <a:pPr lvl="1">
              <a:lnSpc>
                <a:spcPct val="120000"/>
              </a:lnSpc>
            </a:pPr>
            <a:r>
              <a:rPr lang="en-SG" dirty="0" smtClean="0">
                <a:solidFill>
                  <a:schemeClr val="tx1">
                    <a:lumMod val="75000"/>
                  </a:schemeClr>
                </a:solidFill>
              </a:rPr>
              <a:t>Front-end control</a:t>
            </a:r>
            <a:endParaRPr lang="en-SG" sz="2000" dirty="0" smtClean="0">
              <a:solidFill>
                <a:schemeClr val="tx1">
                  <a:lumMod val="75000"/>
                </a:schemeClr>
              </a:solidFill>
            </a:endParaRPr>
          </a:p>
          <a:p>
            <a:pPr lvl="1">
              <a:lnSpc>
                <a:spcPct val="120000"/>
              </a:lnSpc>
            </a:pPr>
            <a:r>
              <a:rPr lang="en-SG" dirty="0" smtClean="0"/>
              <a:t>Signal buffering scheme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and GP area or ports for accommodating new blocks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VME data concentrator module 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Result: Complete readout chain is tested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Can we use this for RPC QC test stands or what?</a:t>
            </a:r>
          </a:p>
          <a:p>
            <a:pPr>
              <a:lnSpc>
                <a:spcPct val="120000"/>
              </a:lnSpc>
            </a:pP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of principle effort (RPC-DAQ)</a:t>
            </a:r>
            <a:endParaRPr lang="en-S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dirty="0" smtClean="0"/>
              <a:t>INO Collaboration Meeting                                                            VECC, Kolkata                                                            July 11-13, 2011</a:t>
            </a:r>
            <a:endParaRPr lang="en-SG" dirty="0"/>
          </a:p>
        </p:txBody>
      </p:sp>
      <p:sp>
        <p:nvSpPr>
          <p:cNvPr id="5" name="TextBox 4"/>
          <p:cNvSpPr txBox="1"/>
          <p:nvPr/>
        </p:nvSpPr>
        <p:spPr>
          <a:xfrm rot="5400000">
            <a:off x="6161257" y="3075057"/>
            <a:ext cx="4874188" cy="70788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SG" sz="2000" dirty="0" smtClean="0"/>
              <a:t>Discussion meeting on ICAL Electronics                                        SINP, Kolkata, April 29-30, 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32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Prototyping of RPC-DAQ module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IITM designed MSP430 board</a:t>
            </a:r>
          </a:p>
          <a:p>
            <a:r>
              <a:rPr lang="en-US" dirty="0" smtClean="0"/>
              <a:t>Digital logic (rate scalers, latches etc.) in FPGA on a trainer kit </a:t>
            </a:r>
          </a:p>
          <a:p>
            <a:r>
              <a:rPr lang="en-US" dirty="0" smtClean="0"/>
              <a:t>SPI interface between the two</a:t>
            </a:r>
          </a:p>
          <a:p>
            <a:r>
              <a:rPr lang="en-US" dirty="0" smtClean="0"/>
              <a:t>Serial interface between the MSP board and the PC/host</a:t>
            </a:r>
          </a:p>
          <a:p>
            <a:r>
              <a:rPr lang="en-US" dirty="0" smtClean="0"/>
              <a:t>Appropriate signal translators for the existing system</a:t>
            </a:r>
          </a:p>
          <a:p>
            <a:r>
              <a:rPr lang="en-US" dirty="0" smtClean="0"/>
              <a:t>Will lead to a pilot RPC-DAQ board design</a:t>
            </a:r>
            <a:endParaRPr lang="en-S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dirty="0" smtClean="0"/>
              <a:t>INO Collaboration Meeting                                                            VECC, Kolkata                                                            July 11-13, 2011</a:t>
            </a:r>
            <a:endParaRPr lang="en-S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33</a:t>
            </a:fld>
            <a:endParaRPr kumimoji="0"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15235" t="4149" r="15235" b="3030"/>
          <a:stretch>
            <a:fillRect/>
          </a:stretch>
        </p:blipFill>
        <p:spPr bwMode="auto">
          <a:xfrm>
            <a:off x="72000" y="33540"/>
            <a:ext cx="9000000" cy="6790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Design</a:t>
            </a:r>
            <a:r>
              <a:rPr lang="en-SG" dirty="0" smtClean="0"/>
              <a:t> tools for TDC design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Agreement with IMEC</a:t>
            </a:r>
          </a:p>
          <a:p>
            <a:r>
              <a:rPr lang="en-US" dirty="0" smtClean="0"/>
              <a:t>Already have an agreement for 0.35</a:t>
            </a:r>
            <a:r>
              <a:rPr lang="el-GR" dirty="0" smtClean="0"/>
              <a:t>μ</a:t>
            </a:r>
            <a:r>
              <a:rPr lang="en-SG" dirty="0" smtClean="0"/>
              <a:t>m for the front-end ASIC</a:t>
            </a:r>
            <a:endParaRPr lang="en-US" dirty="0" smtClean="0"/>
          </a:p>
          <a:p>
            <a:r>
              <a:rPr lang="en-SG" dirty="0" smtClean="0"/>
              <a:t>Now signed UMC NDA and IP agreement for</a:t>
            </a:r>
          </a:p>
          <a:p>
            <a:pPr lvl="1"/>
            <a:r>
              <a:rPr lang="en-SG" dirty="0" smtClean="0"/>
              <a:t>0.18</a:t>
            </a:r>
            <a:r>
              <a:rPr lang="el-GR" dirty="0" smtClean="0"/>
              <a:t>μ</a:t>
            </a:r>
            <a:r>
              <a:rPr lang="en-SG" dirty="0" smtClean="0"/>
              <a:t>m m</a:t>
            </a:r>
            <a:r>
              <a:rPr lang="en-SG" sz="2800" dirty="0" smtClean="0"/>
              <a:t>ixed mode + RF (L180 MMRF) technology design kit &amp; process</a:t>
            </a:r>
          </a:p>
          <a:p>
            <a:pPr lvl="1"/>
            <a:r>
              <a:rPr lang="en-SG" dirty="0" smtClean="0"/>
              <a:t>Europractice Faraday standard cell libraries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dirty="0" smtClean="0"/>
              <a:t>INO Collaboration Meeting                                                            VECC, Kolkata                                                            July 11-13, 2011</a:t>
            </a:r>
            <a:endParaRPr lang="en-S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5</a:t>
            </a:fld>
            <a:endParaRPr kumimoji="0"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t="13480" b="39055"/>
          <a:stretch>
            <a:fillRect/>
          </a:stretch>
        </p:blipFill>
        <p:spPr bwMode="auto">
          <a:xfrm>
            <a:off x="252000" y="908720"/>
            <a:ext cx="8640000" cy="5803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Licensed IPs</a:t>
            </a:r>
            <a:endParaRPr lang="en-SG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Chip design activities at IIT Madras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31800" indent="-3238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Front end amplifier (gain ~100, BW ~500MHz)</a:t>
            </a:r>
          </a:p>
          <a:p>
            <a:pPr marL="431800" indent="-323850">
              <a:lnSpc>
                <a:spcPct val="12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Time to digital converter (delay line based, 50ps)</a:t>
            </a:r>
          </a:p>
          <a:p>
            <a:pPr marL="431800" indent="-3238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Analog memory (64 samples, 2GSPS, 8-bit  10MHz ADC</a:t>
            </a:r>
            <a:r>
              <a:rPr lang="en-US" dirty="0" smtClean="0"/>
              <a:t>)</a:t>
            </a:r>
          </a:p>
          <a:p>
            <a:pPr marL="733552" lvl="1" indent="-323850">
              <a:lnSpc>
                <a:spcPct val="12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Comment: Right now DRS seems a good solution. Indigenous developments with similar capabilities will be welcomed</a:t>
            </a:r>
            <a:endParaRPr lang="en-US" dirty="0" smtClean="0"/>
          </a:p>
          <a:p>
            <a:pPr marL="431800" indent="-3238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Designs will be submitted next month (August 2011)</a:t>
            </a:r>
          </a:p>
          <a:p>
            <a:pPr marL="431800" indent="-3238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Chips expected sometime in October 2011</a:t>
            </a:r>
          </a:p>
          <a:p>
            <a:pPr marL="431800" indent="-3238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Characterisation and benchmarking will follow</a:t>
            </a:r>
          </a:p>
          <a:p>
            <a:pPr marL="431800" indent="-3238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Requested detailed specifications of all these chips</a:t>
            </a:r>
          </a:p>
          <a:p>
            <a:pPr marL="431800" indent="-3238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FPGA based TDC efforts are in good shape – 8-channel chip seems possible. Useful right away</a:t>
            </a:r>
            <a:endParaRPr lang="en-SG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dirty="0" smtClean="0"/>
              <a:t>INO Collaboration Meeting                                                            VECC, Kolkata                                                            July 11-13, 2011</a:t>
            </a:r>
            <a:endParaRPr lang="en-S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7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Networked DAQ scheme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Alternate to the “conventional” VME backend scheme</a:t>
            </a:r>
            <a:endParaRPr lang="en-SG" dirty="0" smtClean="0"/>
          </a:p>
          <a:p>
            <a:pPr>
              <a:lnSpc>
                <a:spcPct val="120000"/>
              </a:lnSpc>
            </a:pPr>
            <a:r>
              <a:rPr lang="en-SG" dirty="0" smtClean="0"/>
              <a:t>The idea:</a:t>
            </a:r>
          </a:p>
          <a:p>
            <a:pPr lvl="1">
              <a:lnSpc>
                <a:spcPct val="120000"/>
              </a:lnSpc>
            </a:pPr>
            <a:r>
              <a:rPr lang="en-SG" dirty="0" smtClean="0"/>
              <a:t>RPC </a:t>
            </a:r>
            <a:r>
              <a:rPr lang="en-SG" dirty="0" smtClean="0"/>
              <a:t>module gets the capability to “acquire” and </a:t>
            </a:r>
            <a:r>
              <a:rPr lang="en-SG" dirty="0" smtClean="0"/>
              <a:t>store its </a:t>
            </a:r>
            <a:r>
              <a:rPr lang="en-SG" dirty="0" smtClean="0"/>
              <a:t>own </a:t>
            </a:r>
            <a:r>
              <a:rPr lang="en-SG" dirty="0" smtClean="0"/>
              <a:t>data. </a:t>
            </a:r>
            <a:r>
              <a:rPr lang="en-SG" dirty="0" smtClean="0"/>
              <a:t>Call this “Level 0” </a:t>
            </a:r>
            <a:r>
              <a:rPr lang="en-SG" dirty="0" smtClean="0"/>
              <a:t>data</a:t>
            </a:r>
            <a:endParaRPr lang="en-SG" dirty="0" smtClean="0"/>
          </a:p>
          <a:p>
            <a:pPr lvl="1">
              <a:lnSpc>
                <a:spcPct val="120000"/>
              </a:lnSpc>
            </a:pPr>
            <a:r>
              <a:rPr lang="en-SG" dirty="0" smtClean="0"/>
              <a:t>One </a:t>
            </a:r>
            <a:r>
              <a:rPr lang="en-SG" dirty="0" smtClean="0"/>
              <a:t>“data concentrator server”, (one per N number </a:t>
            </a:r>
            <a:r>
              <a:rPr lang="en-SG" dirty="0" smtClean="0"/>
              <a:t>of RPC's</a:t>
            </a:r>
            <a:r>
              <a:rPr lang="en-SG" dirty="0" smtClean="0"/>
              <a:t>) collects RPC data, by either push or </a:t>
            </a:r>
            <a:r>
              <a:rPr lang="en-SG" dirty="0" smtClean="0"/>
              <a:t>pull method</a:t>
            </a:r>
            <a:r>
              <a:rPr lang="en-SG" dirty="0" smtClean="0"/>
              <a:t>, on master trigger. Call this “Level 1” </a:t>
            </a:r>
            <a:r>
              <a:rPr lang="en-SG" dirty="0" smtClean="0"/>
              <a:t>data</a:t>
            </a:r>
            <a:endParaRPr lang="en-SG" dirty="0" smtClean="0"/>
          </a:p>
          <a:p>
            <a:pPr lvl="1">
              <a:lnSpc>
                <a:spcPct val="120000"/>
              </a:lnSpc>
            </a:pPr>
            <a:r>
              <a:rPr lang="en-SG" dirty="0" smtClean="0"/>
              <a:t>One </a:t>
            </a:r>
            <a:r>
              <a:rPr lang="en-SG" dirty="0" smtClean="0"/>
              <a:t>higher “Level 2” machine reads all “level 1” </a:t>
            </a:r>
            <a:r>
              <a:rPr lang="en-SG" dirty="0" smtClean="0"/>
              <a:t>data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en-SG" dirty="0" smtClean="0"/>
              <a:t>Benefits:</a:t>
            </a:r>
            <a:endParaRPr lang="en-SG" dirty="0" smtClean="0"/>
          </a:p>
          <a:p>
            <a:pPr lvl="1">
              <a:lnSpc>
                <a:spcPct val="120000"/>
              </a:lnSpc>
            </a:pPr>
            <a:r>
              <a:rPr lang="en-SG" dirty="0" smtClean="0"/>
              <a:t>Simple, standard, cheaper, hierarchical scheme</a:t>
            </a:r>
            <a:endParaRPr lang="en-SG" dirty="0" smtClean="0"/>
          </a:p>
          <a:p>
            <a:pPr lvl="1">
              <a:lnSpc>
                <a:spcPct val="120000"/>
              </a:lnSpc>
            </a:pPr>
            <a:r>
              <a:rPr lang="en-SG" dirty="0" smtClean="0"/>
              <a:t>Software </a:t>
            </a:r>
            <a:r>
              <a:rPr lang="en-SG" dirty="0" smtClean="0"/>
              <a:t>development </a:t>
            </a:r>
            <a:r>
              <a:rPr lang="en-SG" dirty="0" smtClean="0"/>
              <a:t>is easier</a:t>
            </a:r>
          </a:p>
          <a:p>
            <a:pPr lvl="1">
              <a:lnSpc>
                <a:spcPct val="120000"/>
              </a:lnSpc>
            </a:pPr>
            <a:r>
              <a:rPr lang="en-SG" dirty="0" smtClean="0"/>
              <a:t>Simpler data cabling (because terminated on local hubs)</a:t>
            </a:r>
            <a:endParaRPr lang="en-SG" dirty="0" smtClean="0"/>
          </a:p>
          <a:p>
            <a:pPr lvl="1">
              <a:lnSpc>
                <a:spcPct val="120000"/>
              </a:lnSpc>
            </a:pPr>
            <a:r>
              <a:rPr lang="en-SG" dirty="0" smtClean="0"/>
              <a:t>Interrupt </a:t>
            </a:r>
            <a:r>
              <a:rPr lang="en-SG" dirty="0" smtClean="0"/>
              <a:t>driven data </a:t>
            </a:r>
            <a:r>
              <a:rPr lang="en-SG" dirty="0" smtClean="0"/>
              <a:t>acquisition </a:t>
            </a:r>
            <a:r>
              <a:rPr lang="en-SG" dirty="0" smtClean="0"/>
              <a:t>(level 0), </a:t>
            </a:r>
            <a:r>
              <a:rPr lang="en-SG" dirty="0" smtClean="0"/>
              <a:t>client-server based </a:t>
            </a:r>
            <a:r>
              <a:rPr lang="en-SG" dirty="0" smtClean="0"/>
              <a:t>DAQ (</a:t>
            </a:r>
            <a:r>
              <a:rPr lang="en-SG" dirty="0" smtClean="0"/>
              <a:t>level 1</a:t>
            </a:r>
            <a:r>
              <a:rPr lang="en-SG" dirty="0" smtClean="0"/>
              <a:t>), monitoring and </a:t>
            </a:r>
            <a:r>
              <a:rPr lang="en-SG" dirty="0" smtClean="0"/>
              <a:t>slow control </a:t>
            </a:r>
            <a:r>
              <a:rPr lang="en-SG" dirty="0" smtClean="0"/>
              <a:t>are all handled this </a:t>
            </a:r>
            <a:r>
              <a:rPr lang="en-SG" dirty="0" smtClean="0"/>
              <a:t>way</a:t>
            </a:r>
          </a:p>
          <a:p>
            <a:pPr lvl="1">
              <a:lnSpc>
                <a:spcPct val="120000"/>
              </a:lnSpc>
            </a:pPr>
            <a:r>
              <a:rPr lang="en-SG" sz="2800" dirty="0" smtClean="0"/>
              <a:t>Complete </a:t>
            </a:r>
            <a:r>
              <a:rPr lang="en-SG" sz="2800" dirty="0" smtClean="0"/>
              <a:t>testing of RPC with </a:t>
            </a:r>
            <a:r>
              <a:rPr lang="en-SG" sz="2800" dirty="0" smtClean="0"/>
              <a:t>a </a:t>
            </a:r>
            <a:r>
              <a:rPr lang="en-SG" sz="2800" dirty="0" smtClean="0"/>
              <a:t>laptop and a HV/LV supply</a:t>
            </a:r>
            <a:endParaRPr lang="en-S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dirty="0" smtClean="0"/>
              <a:t>INO Collaboration Meeting                                                            VECC, Kolkata                                                            July 11-13, 2011</a:t>
            </a:r>
            <a:endParaRPr lang="en-S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8</a:t>
            </a:fld>
            <a:endParaRPr kumimoji="0"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 smtClean="0"/>
              <a:t>SBC's based on ARM9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32 </a:t>
            </a:r>
            <a:r>
              <a:rPr lang="pl-PL" dirty="0" smtClean="0"/>
              <a:t>bit ARM9 cpu, fanless, 0.25W to 2W</a:t>
            </a:r>
          </a:p>
          <a:p>
            <a:r>
              <a:rPr lang="en-SG" dirty="0" smtClean="0"/>
              <a:t>B</a:t>
            </a:r>
            <a:r>
              <a:rPr lang="en-SG" dirty="0" smtClean="0"/>
              <a:t>oard </a:t>
            </a:r>
            <a:r>
              <a:rPr lang="en-SG" dirty="0" smtClean="0"/>
              <a:t>sizes 65mm x 65mm (approx)</a:t>
            </a:r>
          </a:p>
          <a:p>
            <a:r>
              <a:rPr lang="en-SG" dirty="0" smtClean="0"/>
              <a:t>Example</a:t>
            </a:r>
            <a:r>
              <a:rPr lang="en-SG" dirty="0" smtClean="0"/>
              <a:t>: Atmel Corp's AT91SAM9M10-CU, 400MHz</a:t>
            </a:r>
          </a:p>
          <a:p>
            <a:r>
              <a:rPr lang="en-SG" dirty="0" smtClean="0"/>
              <a:t>Price</a:t>
            </a:r>
            <a:r>
              <a:rPr lang="en-SG" dirty="0" smtClean="0"/>
              <a:t>: $18 per piece </a:t>
            </a:r>
            <a:r>
              <a:rPr lang="en-SG" dirty="0" smtClean="0"/>
              <a:t>for MOQ of 100‘s</a:t>
            </a:r>
            <a:endParaRPr lang="en-SG" dirty="0" smtClean="0"/>
          </a:p>
          <a:p>
            <a:r>
              <a:rPr lang="en-SG" dirty="0" err="1" smtClean="0"/>
              <a:t>Connectivities</a:t>
            </a:r>
            <a:r>
              <a:rPr lang="en-SG" dirty="0" smtClean="0"/>
              <a:t>: Ethernet (Fast), USB, </a:t>
            </a:r>
            <a:r>
              <a:rPr lang="en-SG" dirty="0" smtClean="0"/>
              <a:t>SPI</a:t>
            </a:r>
            <a:endParaRPr lang="en-SG" dirty="0" smtClean="0"/>
          </a:p>
          <a:p>
            <a:r>
              <a:rPr lang="en-SG" dirty="0" smtClean="0"/>
              <a:t>G</a:t>
            </a:r>
            <a:r>
              <a:rPr lang="en-SG" dirty="0" smtClean="0"/>
              <a:t>eneral </a:t>
            </a:r>
            <a:r>
              <a:rPr lang="en-SG" dirty="0" smtClean="0"/>
              <a:t>purpose digital i/o lines (few 10's of them</a:t>
            </a:r>
            <a:r>
              <a:rPr lang="en-SG" dirty="0" smtClean="0"/>
              <a:t>), </a:t>
            </a:r>
            <a:r>
              <a:rPr lang="en-SG" dirty="0" smtClean="0"/>
              <a:t>2 </a:t>
            </a:r>
            <a:r>
              <a:rPr lang="en-SG" dirty="0" smtClean="0"/>
              <a:t>x 12-bit </a:t>
            </a:r>
            <a:r>
              <a:rPr lang="en-SG" dirty="0" smtClean="0"/>
              <a:t>ADC</a:t>
            </a:r>
          </a:p>
          <a:p>
            <a:r>
              <a:rPr lang="en-SG" dirty="0" smtClean="0"/>
              <a:t>64KB </a:t>
            </a:r>
            <a:r>
              <a:rPr lang="en-SG" dirty="0" smtClean="0"/>
              <a:t>ROM, 128KB RAM</a:t>
            </a:r>
          </a:p>
          <a:p>
            <a:r>
              <a:rPr lang="en-SG" dirty="0" smtClean="0"/>
              <a:t>Linux </a:t>
            </a:r>
            <a:r>
              <a:rPr lang="en-SG" dirty="0" smtClean="0"/>
              <a:t>2.6, RTOS..</a:t>
            </a:r>
            <a:endParaRPr lang="en-S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INO Collaboration Meeting                                                            VECC, Kolkata                                                            July 11-13, 2011</a:t>
            </a:r>
            <a:endParaRPr lang="en-S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9</a:t>
            </a:fld>
            <a:endParaRPr kumimoji="0"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3564</TotalTime>
  <Words>2481</Words>
  <Application>Microsoft Office PowerPoint</Application>
  <PresentationFormat>On-screen Show (4:3)</PresentationFormat>
  <Paragraphs>329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Technic</vt:lpstr>
      <vt:lpstr>Report on ICAL electronics  to the INO Collaboration</vt:lpstr>
      <vt:lpstr>Parallel Session 1 - ICAL Electronics</vt:lpstr>
      <vt:lpstr>Functional diagram of RPC-DAQ</vt:lpstr>
      <vt:lpstr>Slide 4</vt:lpstr>
      <vt:lpstr>Design tools for TDC design</vt:lpstr>
      <vt:lpstr>Licensed IPs</vt:lpstr>
      <vt:lpstr>Chip design activities at IIT Madras</vt:lpstr>
      <vt:lpstr>Networked DAQ scheme</vt:lpstr>
      <vt:lpstr>SBC's based on ARM9</vt:lpstr>
      <vt:lpstr>Work to be done</vt:lpstr>
      <vt:lpstr>Trigger scheme for ICAL</vt:lpstr>
      <vt:lpstr>Software</vt:lpstr>
      <vt:lpstr>Power supply issues</vt:lpstr>
      <vt:lpstr>Integration issues</vt:lpstr>
      <vt:lpstr>More electrons well come</vt:lpstr>
      <vt:lpstr>Documentation and refereeing </vt:lpstr>
      <vt:lpstr>Additional tools</vt:lpstr>
      <vt:lpstr>Questions to the Collaboration</vt:lpstr>
      <vt:lpstr>Backup slides</vt:lpstr>
      <vt:lpstr>Discussions at the ICAL Electronics Meeting,  IIT Madras, August 9-11, 2010</vt:lpstr>
      <vt:lpstr>Discussions at the ICAL Electronics Meeting,  IIT Madras, August 9-11, 2010</vt:lpstr>
      <vt:lpstr>Software components</vt:lpstr>
      <vt:lpstr>Architecture of front-end ASIC</vt:lpstr>
      <vt:lpstr>Testing of front-end board on RPC</vt:lpstr>
      <vt:lpstr>8-channel front-end board</vt:lpstr>
      <vt:lpstr>Features of the front-end board</vt:lpstr>
      <vt:lpstr>Linearity studies of the front-end board</vt:lpstr>
      <vt:lpstr>Testing of front-end boards with pulser</vt:lpstr>
      <vt:lpstr>Work in progress and action plan</vt:lpstr>
      <vt:lpstr>Role of waveform sampler for ICAL</vt:lpstr>
      <vt:lpstr>Specifications of DRS4 waveform sampler</vt:lpstr>
      <vt:lpstr>Proof of principle effort (RPC-DAQ)</vt:lpstr>
      <vt:lpstr>Prototyping of RPC-DAQ module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Satyanarayana Bheesette</dc:creator>
  <cp:lastModifiedBy>Satyanarayana Bheesette</cp:lastModifiedBy>
  <cp:revision>216</cp:revision>
  <dcterms:created xsi:type="dcterms:W3CDTF">2011-01-23T03:58:48Z</dcterms:created>
  <dcterms:modified xsi:type="dcterms:W3CDTF">2011-07-13T06:45:24Z</dcterms:modified>
</cp:coreProperties>
</file>