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sldIdLst>
    <p:sldId id="256" r:id="rId2"/>
    <p:sldId id="423" r:id="rId3"/>
    <p:sldId id="257" r:id="rId4"/>
    <p:sldId id="359" r:id="rId5"/>
    <p:sldId id="416" r:id="rId6"/>
    <p:sldId id="296" r:id="rId7"/>
    <p:sldId id="368" r:id="rId8"/>
    <p:sldId id="382" r:id="rId9"/>
    <p:sldId id="383" r:id="rId10"/>
    <p:sldId id="413" r:id="rId11"/>
    <p:sldId id="414" r:id="rId12"/>
    <p:sldId id="415" r:id="rId13"/>
    <p:sldId id="384" r:id="rId14"/>
    <p:sldId id="394" r:id="rId15"/>
    <p:sldId id="395" r:id="rId16"/>
    <p:sldId id="385" r:id="rId17"/>
    <p:sldId id="386" r:id="rId18"/>
    <p:sldId id="421" r:id="rId19"/>
    <p:sldId id="387" r:id="rId20"/>
    <p:sldId id="294" r:id="rId21"/>
    <p:sldId id="389" r:id="rId22"/>
    <p:sldId id="324" r:id="rId23"/>
    <p:sldId id="298" r:id="rId24"/>
    <p:sldId id="390" r:id="rId25"/>
    <p:sldId id="391" r:id="rId26"/>
    <p:sldId id="392" r:id="rId27"/>
    <p:sldId id="381" r:id="rId28"/>
    <p:sldId id="271" r:id="rId29"/>
    <p:sldId id="398" r:id="rId30"/>
    <p:sldId id="400" r:id="rId31"/>
    <p:sldId id="401" r:id="rId32"/>
    <p:sldId id="323" r:id="rId33"/>
    <p:sldId id="348" r:id="rId34"/>
    <p:sldId id="347" r:id="rId35"/>
    <p:sldId id="340" r:id="rId36"/>
    <p:sldId id="346" r:id="rId37"/>
    <p:sldId id="280" r:id="rId38"/>
    <p:sldId id="371" r:id="rId39"/>
    <p:sldId id="353" r:id="rId40"/>
    <p:sldId id="354" r:id="rId41"/>
    <p:sldId id="314" r:id="rId42"/>
    <p:sldId id="311" r:id="rId43"/>
    <p:sldId id="297" r:id="rId44"/>
    <p:sldId id="273" r:id="rId45"/>
    <p:sldId id="367" r:id="rId46"/>
    <p:sldId id="419" r:id="rId47"/>
    <p:sldId id="287" r:id="rId48"/>
    <p:sldId id="331" r:id="rId49"/>
    <p:sldId id="304" r:id="rId50"/>
    <p:sldId id="334" r:id="rId51"/>
    <p:sldId id="307" r:id="rId52"/>
    <p:sldId id="272" r:id="rId53"/>
    <p:sldId id="274" r:id="rId54"/>
    <p:sldId id="308" r:id="rId55"/>
    <p:sldId id="336" r:id="rId56"/>
    <p:sldId id="343" r:id="rId57"/>
    <p:sldId id="344" r:id="rId58"/>
    <p:sldId id="406" r:id="rId59"/>
    <p:sldId id="397" r:id="rId60"/>
    <p:sldId id="422" r:id="rId61"/>
    <p:sldId id="420" r:id="rId62"/>
    <p:sldId id="410" r:id="rId63"/>
    <p:sldId id="411" r:id="rId64"/>
    <p:sldId id="409" r:id="rId65"/>
    <p:sldId id="412" r:id="rId66"/>
    <p:sldId id="407" r:id="rId67"/>
    <p:sldId id="403" r:id="rId68"/>
    <p:sldId id="404" r:id="rId69"/>
    <p:sldId id="418" r:id="rId70"/>
    <p:sldId id="40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6600"/>
    <a:srgbClr val="FFCCFF"/>
    <a:srgbClr val="CCECFF"/>
    <a:srgbClr val="FFFFCC"/>
    <a:srgbClr val="FFFF99"/>
    <a:srgbClr val="6600CC"/>
    <a:srgbClr val="0000FF"/>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5" autoAdjust="0"/>
    <p:restoredTop sz="94724" autoAdjust="0"/>
  </p:normalViewPr>
  <p:slideViewPr>
    <p:cSldViewPr>
      <p:cViewPr varScale="1">
        <p:scale>
          <a:sx n="75" d="100"/>
          <a:sy n="75" d="100"/>
        </p:scale>
        <p:origin x="-996" y="-84"/>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75" d="100"/>
        <a:sy n="75" d="100"/>
      </p:scale>
      <p:origin x="0" y="4026"/>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2/16/2012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64</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dirty="0" smtClean="0"/>
              <a:t>Dr. B.Satyanarayana, TIFR, Mumbai                              Amrita Vishwa Vidyapeetham, Amritapuri Campus                              February 1, 2012</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dirty="0" smtClean="0"/>
              <a:t>Dr. B.Satyanarayana, TIFR, Mumbai                              Amrita Vishwa Vidyapeetham, Amritapuri Campus                              February 1, 2012</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cngs.avi"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 Id="rId1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jpe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54187"/>
            <a:ext cx="9000000" cy="830997"/>
          </a:xfrm>
        </p:spPr>
        <p:txBody>
          <a:bodyPr>
            <a:spAutoFit/>
          </a:bodyPr>
          <a:lstStyle/>
          <a:p>
            <a:r>
              <a:rPr lang="en-SG" sz="5400" dirty="0" smtClean="0">
                <a:latin typeface="Narkisim" pitchFamily="34" charset="-79"/>
                <a:cs typeface="Narkisim" pitchFamily="34" charset="-79"/>
              </a:rPr>
              <a:t>Mega Science of a Tiny Particle</a:t>
            </a:r>
            <a:endParaRPr lang="en-US" sz="5400" dirty="0">
              <a:latin typeface="Narkisim" pitchFamily="34" charset="-79"/>
              <a:cs typeface="Narkisim" pitchFamily="34" charset="-79"/>
            </a:endParaRPr>
          </a:p>
        </p:txBody>
      </p:sp>
      <p:sp>
        <p:nvSpPr>
          <p:cNvPr id="3" name="Subtitle 2"/>
          <p:cNvSpPr>
            <a:spLocks noGrp="1"/>
          </p:cNvSpPr>
          <p:nvPr>
            <p:ph type="subTitle" idx="1"/>
          </p:nvPr>
        </p:nvSpPr>
        <p:spPr>
          <a:xfrm>
            <a:off x="0" y="5191899"/>
            <a:ext cx="9000000" cy="1477328"/>
          </a:xfrm>
        </p:spPr>
        <p:txBody>
          <a:bodyPr>
            <a:spAutoFit/>
          </a:bodyPr>
          <a:lstStyle/>
          <a:p>
            <a:r>
              <a:rPr lang="en-US" sz="2400" dirty="0" smtClean="0">
                <a:solidFill>
                  <a:schemeClr val="tx1"/>
                </a:solidFill>
                <a:latin typeface="Narkisim" pitchFamily="34" charset="-79"/>
                <a:ea typeface="+mj-ea"/>
                <a:cs typeface="Narkisim" pitchFamily="34" charset="-79"/>
              </a:rPr>
              <a:t>Dr. B.Satyanarayana</a:t>
            </a:r>
          </a:p>
          <a:p>
            <a:r>
              <a:rPr lang="en-US" sz="2400" dirty="0" smtClean="0">
                <a:solidFill>
                  <a:schemeClr val="tx1"/>
                </a:solidFill>
                <a:latin typeface="Narkisim" pitchFamily="34" charset="-79"/>
                <a:ea typeface="+mj-ea"/>
                <a:cs typeface="Narkisim" pitchFamily="34" charset="-79"/>
              </a:rPr>
              <a:t>Department of High Energy Physics</a:t>
            </a:r>
          </a:p>
          <a:p>
            <a:r>
              <a:rPr lang="en-US" sz="2400" dirty="0" smtClean="0">
                <a:solidFill>
                  <a:schemeClr val="tx1"/>
                </a:solidFill>
                <a:latin typeface="Narkisim" pitchFamily="34" charset="-79"/>
                <a:ea typeface="+mj-ea"/>
                <a:cs typeface="Narkisim" pitchFamily="34" charset="-79"/>
              </a:rPr>
              <a:t>Tata Institute of Fundamental Research, Mumbai</a:t>
            </a:r>
          </a:p>
          <a:p>
            <a:r>
              <a:rPr lang="en-US" sz="2400" b="1" dirty="0" smtClean="0">
                <a:solidFill>
                  <a:schemeClr val="tx1"/>
                </a:solidFill>
                <a:latin typeface="Narkisim" pitchFamily="34" charset="-79"/>
                <a:ea typeface="+mj-ea"/>
                <a:cs typeface="Narkisim" pitchFamily="34" charset="-79"/>
              </a:rPr>
              <a:t>M</a:t>
            </a:r>
            <a:r>
              <a:rPr lang="en-US" sz="2400" dirty="0" smtClean="0">
                <a:solidFill>
                  <a:schemeClr val="tx1"/>
                </a:solidFill>
                <a:latin typeface="Narkisim" pitchFamily="34" charset="-79"/>
                <a:ea typeface="+mj-ea"/>
                <a:cs typeface="Narkisim" pitchFamily="34" charset="-79"/>
              </a:rPr>
              <a:t>: 09987537702, </a:t>
            </a:r>
            <a:r>
              <a:rPr lang="en-US" sz="2400" b="1" dirty="0" smtClean="0">
                <a:solidFill>
                  <a:schemeClr val="tx1"/>
                </a:solidFill>
                <a:latin typeface="Narkisim" pitchFamily="34" charset="-79"/>
                <a:ea typeface="+mj-ea"/>
                <a:cs typeface="Narkisim" pitchFamily="34" charset="-79"/>
              </a:rPr>
              <a:t>E</a:t>
            </a:r>
            <a:r>
              <a:rPr lang="en-US" sz="2400" dirty="0" smtClean="0">
                <a:solidFill>
                  <a:schemeClr val="tx1"/>
                </a:solidFill>
                <a:latin typeface="Narkisim" pitchFamily="34" charset="-79"/>
                <a:ea typeface="+mj-ea"/>
                <a:cs typeface="Narkisim" pitchFamily="34" charset="-79"/>
              </a:rPr>
              <a:t>: bsn@tifr.res.in, </a:t>
            </a:r>
            <a:r>
              <a:rPr lang="en-US" sz="2400" b="1" dirty="0" smtClean="0">
                <a:solidFill>
                  <a:schemeClr val="tx1"/>
                </a:solidFill>
                <a:latin typeface="Narkisim" pitchFamily="34" charset="-79"/>
                <a:ea typeface="+mj-ea"/>
                <a:cs typeface="Narkisim" pitchFamily="34" charset="-79"/>
              </a:rPr>
              <a:t>W</a:t>
            </a:r>
            <a:r>
              <a:rPr lang="en-US" sz="2400" dirty="0" smtClean="0">
                <a:solidFill>
                  <a:schemeClr val="tx1"/>
                </a:solidFill>
                <a:latin typeface="Narkisim" pitchFamily="34" charset="-79"/>
                <a:ea typeface="+mj-ea"/>
                <a:cs typeface="Narkisim" pitchFamily="34" charset="-79"/>
              </a:rPr>
              <a:t>: http://www.tifr.res.in/~bsn</a:t>
            </a:r>
            <a:endParaRPr lang="en-US" sz="2400" dirty="0">
              <a:solidFill>
                <a:schemeClr val="tx1"/>
              </a:solidFill>
              <a:latin typeface="Narkisim" pitchFamily="34" charset="-79"/>
              <a:ea typeface="+mj-ea"/>
              <a:cs typeface="Narkisim" pitchFamily="34" charset="-79"/>
            </a:endParaRPr>
          </a:p>
        </p:txBody>
      </p:sp>
      <p:sp>
        <p:nvSpPr>
          <p:cNvPr id="8" name="Cloud Callout 7"/>
          <p:cNvSpPr/>
          <p:nvPr/>
        </p:nvSpPr>
        <p:spPr bwMode="auto">
          <a:xfrm>
            <a:off x="5400000" y="116800"/>
            <a:ext cx="3600000" cy="1512000"/>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bodyPr>
          <a:lstStyle/>
          <a:p>
            <a:pPr algn="ctr"/>
            <a:r>
              <a:rPr lang="en-SG" sz="2000" dirty="0" smtClean="0">
                <a:solidFill>
                  <a:srgbClr val="C00000"/>
                </a:solidFill>
                <a:latin typeface="Narkisim" pitchFamily="34" charset="-79"/>
                <a:cs typeface="Narkisim" pitchFamily="34" charset="-79"/>
              </a:rPr>
              <a:t>Neutrino is the most tiny quantity of reality ever imagined by a human being.</a:t>
            </a:r>
            <a:endParaRPr lang="en-SG" sz="2000" dirty="0">
              <a:solidFill>
                <a:srgbClr val="C00000"/>
              </a:solidFill>
              <a:latin typeface="Narkisim" pitchFamily="34" charset="-79"/>
              <a:cs typeface="Narkisim" pitchFamily="34" charset="-79"/>
            </a:endParaRPr>
          </a:p>
        </p:txBody>
      </p:sp>
      <p:sp>
        <p:nvSpPr>
          <p:cNvPr id="9" name="Rectangle 8"/>
          <p:cNvSpPr/>
          <p:nvPr/>
        </p:nvSpPr>
        <p:spPr>
          <a:xfrm>
            <a:off x="5760000" y="1916832"/>
            <a:ext cx="2880000" cy="584775"/>
          </a:xfrm>
          <a:prstGeom prst="rect">
            <a:avLst/>
          </a:prstGeom>
        </p:spPr>
        <p:txBody>
          <a:bodyPr wrap="square">
            <a:spAutoFit/>
          </a:bodyPr>
          <a:lstStyle/>
          <a:p>
            <a:pPr algn="ctr"/>
            <a:r>
              <a:rPr lang="en-SG" sz="1600" b="1" dirty="0" smtClean="0">
                <a:solidFill>
                  <a:srgbClr val="FFFF00"/>
                </a:solidFill>
                <a:latin typeface="Narkisim" pitchFamily="34" charset="-79"/>
                <a:cs typeface="Narkisim" pitchFamily="34" charset="-79"/>
              </a:rPr>
              <a:t>Frederick Reines</a:t>
            </a:r>
          </a:p>
          <a:p>
            <a:pPr algn="ctr"/>
            <a:r>
              <a:rPr lang="en-SG" sz="1600" b="1" dirty="0" smtClean="0">
                <a:solidFill>
                  <a:srgbClr val="FFFF00"/>
                </a:solidFill>
                <a:latin typeface="Narkisim" pitchFamily="34" charset="-79"/>
                <a:cs typeface="Narkisim" pitchFamily="34" charset="-79"/>
              </a:rPr>
              <a:t> Co-discoverer &amp; Nobel Laureate</a:t>
            </a:r>
            <a:endParaRPr lang="en-SG" sz="1600" b="1" dirty="0">
              <a:solidFill>
                <a:srgbClr val="FFFF0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pic>
        <p:nvPicPr>
          <p:cNvPr id="14" name="Picture 13" descr="sk_build06h-wm.jpg"/>
          <p:cNvPicPr>
            <a:picLocks noChangeAspect="1"/>
          </p:cNvPicPr>
          <p:nvPr/>
        </p:nvPicPr>
        <p:blipFill>
          <a:blip r:embed="rId3" cstate="print"/>
          <a:srcRect b="559"/>
          <a:stretch>
            <a:fillRect/>
          </a:stretch>
        </p:blipFill>
        <p:spPr>
          <a:xfrm>
            <a:off x="104977" y="108000"/>
            <a:ext cx="3600000" cy="25103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10</a:t>
            </a:fld>
            <a:endParaRPr lang="en-US" dirty="0"/>
          </a:p>
        </p:txBody>
      </p:sp>
      <p:sp>
        <p:nvSpPr>
          <p:cNvPr id="4" name="Title 3"/>
          <p:cNvSpPr>
            <a:spLocks noGrp="1"/>
          </p:cNvSpPr>
          <p:nvPr>
            <p:ph type="title"/>
          </p:nvPr>
        </p:nvSpPr>
        <p:spPr/>
        <p:txBody>
          <a:bodyPr>
            <a:normAutofit fontScale="90000"/>
          </a:bodyPr>
          <a:lstStyle/>
          <a:p>
            <a:r>
              <a:rPr lang="en-SG" dirty="0" smtClean="0"/>
              <a:t>Artistic view of SPS/CNGS layout</a:t>
            </a:r>
            <a:endParaRPr lang="en-SG" dirty="0"/>
          </a:p>
        </p:txBody>
      </p:sp>
      <p:pic>
        <p:nvPicPr>
          <p:cNvPr id="431106" name="Picture 2"/>
          <p:cNvPicPr>
            <a:picLocks noChangeAspect="1" noChangeArrowheads="1"/>
          </p:cNvPicPr>
          <p:nvPr/>
        </p:nvPicPr>
        <p:blipFill>
          <a:blip r:embed="rId2" cstate="print"/>
          <a:srcRect/>
          <a:stretch>
            <a:fillRect/>
          </a:stretch>
        </p:blipFill>
        <p:spPr bwMode="auto">
          <a:xfrm>
            <a:off x="1332000" y="1548000"/>
            <a:ext cx="6480000" cy="4860000"/>
          </a:xfrm>
          <a:prstGeom prst="rect">
            <a:avLst/>
          </a:prstGeom>
          <a:noFill/>
          <a:ln w="9525">
            <a:noFill/>
            <a:miter lim="800000"/>
            <a:headEnd/>
            <a:tailEnd/>
          </a:ln>
        </p:spPr>
      </p:pic>
      <p:sp>
        <p:nvSpPr>
          <p:cNvPr id="6" name="Rectangle 5"/>
          <p:cNvSpPr/>
          <p:nvPr/>
        </p:nvSpPr>
        <p:spPr>
          <a:xfrm rot="16200000">
            <a:off x="-750921" y="3927386"/>
            <a:ext cx="1980000" cy="263149"/>
          </a:xfrm>
          <a:prstGeom prst="rect">
            <a:avLst/>
          </a:prstGeom>
        </p:spPr>
        <p:txBody>
          <a:bodyPr>
            <a:spAutoFit/>
          </a:bodyPr>
          <a:lstStyle/>
          <a:p>
            <a:pPr>
              <a:lnSpc>
                <a:spcPct val="90000"/>
              </a:lnSpc>
            </a:pPr>
            <a:r>
              <a:rPr lang="en-US" sz="1200" dirty="0" smtClean="0">
                <a:latin typeface="Narkisim" pitchFamily="34" charset="-79"/>
                <a:cs typeface="Narkisim" pitchFamily="34" charset="-79"/>
              </a:rPr>
              <a:t>Courtesy: OPERA Experiment</a:t>
            </a:r>
            <a:endParaRPr lang="en-SG" sz="1200" dirty="0">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strips(downLeft)">
                                      <p:cBhvr>
                                        <p:cTn id="7" dur="500"/>
                                        <p:tgtEl>
                                          <p:spTgt spid="43110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11</a:t>
            </a:fld>
            <a:endParaRPr lang="en-US" dirty="0"/>
          </a:p>
        </p:txBody>
      </p:sp>
      <p:sp>
        <p:nvSpPr>
          <p:cNvPr id="4" name="Title 3"/>
          <p:cNvSpPr>
            <a:spLocks noGrp="1"/>
          </p:cNvSpPr>
          <p:nvPr>
            <p:ph type="title"/>
          </p:nvPr>
        </p:nvSpPr>
        <p:spPr/>
        <p:txBody>
          <a:bodyPr/>
          <a:lstStyle/>
          <a:p>
            <a:r>
              <a:rPr lang="en-SG" dirty="0" smtClean="0"/>
              <a:t>Layout of the CNGS beam line</a:t>
            </a:r>
            <a:endParaRPr lang="en-SG" dirty="0"/>
          </a:p>
        </p:txBody>
      </p:sp>
      <p:pic>
        <p:nvPicPr>
          <p:cNvPr id="432130" name="Picture 2">
            <a:hlinkClick r:id="rId2" action="ppaction://hlinkfile"/>
          </p:cNvPr>
          <p:cNvPicPr>
            <a:picLocks noChangeAspect="1" noChangeArrowheads="1"/>
          </p:cNvPicPr>
          <p:nvPr/>
        </p:nvPicPr>
        <p:blipFill>
          <a:blip r:embed="rId3" cstate="print"/>
          <a:srcRect/>
          <a:stretch>
            <a:fillRect/>
          </a:stretch>
        </p:blipFill>
        <p:spPr bwMode="auto">
          <a:xfrm>
            <a:off x="72000" y="1548000"/>
            <a:ext cx="9000000" cy="2405534"/>
          </a:xfrm>
          <a:prstGeom prst="rect">
            <a:avLst/>
          </a:prstGeom>
          <a:noFill/>
          <a:ln w="9525">
            <a:noFill/>
            <a:miter lim="800000"/>
            <a:headEnd/>
            <a:tailEnd/>
          </a:ln>
        </p:spPr>
      </p:pic>
      <p:sp>
        <p:nvSpPr>
          <p:cNvPr id="7" name="Rectangle 6"/>
          <p:cNvSpPr/>
          <p:nvPr/>
        </p:nvSpPr>
        <p:spPr>
          <a:xfrm>
            <a:off x="84420" y="1548000"/>
            <a:ext cx="1980000" cy="263149"/>
          </a:xfrm>
          <a:prstGeom prst="rect">
            <a:avLst/>
          </a:prstGeom>
        </p:spPr>
        <p:txBody>
          <a:bodyPr>
            <a:spAutoFit/>
          </a:bodyPr>
          <a:lstStyle/>
          <a:p>
            <a:pPr>
              <a:lnSpc>
                <a:spcPct val="90000"/>
              </a:lnSpc>
            </a:pPr>
            <a:r>
              <a:rPr lang="en-US" sz="1200" dirty="0" smtClean="0">
                <a:latin typeface="Narkisim" pitchFamily="34" charset="-79"/>
                <a:cs typeface="Narkisim" pitchFamily="34" charset="-79"/>
              </a:rPr>
              <a:t>Courtesy: OPERA Experiment</a:t>
            </a:r>
            <a:endParaRPr lang="en-SG" sz="1200" dirty="0">
              <a:latin typeface="Narkisim" pitchFamily="34" charset="-79"/>
              <a:cs typeface="Narkisim" pitchFamily="34" charset="-79"/>
            </a:endParaRPr>
          </a:p>
        </p:txBody>
      </p:sp>
      <p:sp>
        <p:nvSpPr>
          <p:cNvPr id="8" name="Content Placeholder 7"/>
          <p:cNvSpPr txBox="1">
            <a:spLocks/>
          </p:cNvSpPr>
          <p:nvPr/>
        </p:nvSpPr>
        <p:spPr>
          <a:xfrm>
            <a:off x="35496" y="4077072"/>
            <a:ext cx="9000000" cy="2258920"/>
          </a:xfrm>
          <a:prstGeom prst="rect">
            <a:avLst/>
          </a:prstGeom>
        </p:spPr>
        <p:txBody>
          <a:bodyPr>
            <a:normAutofit fontScale="47500" lnSpcReduction="20000"/>
          </a:bodyPr>
          <a:lstStyle/>
          <a:p>
            <a:pPr marL="438912" marR="0" lvl="0" indent="-320040" algn="l" defTabSz="914400" rtl="0" eaLnBrk="1" fontAlgn="auto" latinLnBrk="0" hangingPunct="1">
              <a:lnSpc>
                <a:spcPct val="120000"/>
              </a:lnSpc>
              <a:spcBef>
                <a:spcPts val="0"/>
              </a:spcBef>
              <a:spcAft>
                <a:spcPts val="0"/>
              </a:spcAft>
              <a:buSzPct val="80000"/>
              <a:buFont typeface="Wingdings 2"/>
              <a:buChar char=""/>
              <a:tabLst/>
              <a:defRPr/>
            </a:pPr>
            <a:r>
              <a:rPr kumimoji="0" lang="en-US" sz="3600" b="0" i="0" u="none" strike="noStrike" kern="1200" cap="none" spc="0" normalizeH="0" baseline="0" noProof="0" dirty="0" smtClean="0">
                <a:ln>
                  <a:noFill/>
                </a:ln>
                <a:solidFill>
                  <a:schemeClr val="tx1"/>
                </a:solidFill>
                <a:effectLst/>
                <a:uLnTx/>
                <a:uFillTx/>
                <a:latin typeface="Narkisim" pitchFamily="34" charset="-79"/>
                <a:cs typeface="Narkisim" pitchFamily="34" charset="-79"/>
              </a:rPr>
              <a:t>Baseline: 731.278km (measured with a precision</a:t>
            </a: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rPr>
              <a:t> of 20cm, geodesy campaign, GPS bench marks)</a:t>
            </a:r>
          </a:p>
          <a:p>
            <a:pPr marL="438912" lvl="0" indent="-320040">
              <a:lnSpc>
                <a:spcPct val="120000"/>
              </a:lnSpc>
              <a:buSzPct val="80000"/>
              <a:buFont typeface="Wingdings 2"/>
              <a:buChar char=""/>
            </a:pPr>
            <a:r>
              <a:rPr lang="en-US" sz="3600" baseline="0" dirty="0" smtClean="0">
                <a:latin typeface="Narkisim" pitchFamily="34" charset="-79"/>
                <a:cs typeface="Narkisim" pitchFamily="34" charset="-79"/>
              </a:rPr>
              <a:t>400GeV/c</a:t>
            </a:r>
            <a:r>
              <a:rPr lang="en-US" sz="3600" dirty="0" smtClean="0">
                <a:latin typeface="Narkisim" pitchFamily="34" charset="-79"/>
                <a:cs typeface="Narkisim" pitchFamily="34" charset="-79"/>
              </a:rPr>
              <a:t> from SPS on graphite neutrino production target (average </a:t>
            </a:r>
            <a:r>
              <a:rPr lang="en-US" sz="3600" dirty="0" smtClean="0">
                <a:latin typeface="Narkisim" pitchFamily="34" charset="-79"/>
                <a:cs typeface="Narkisim" pitchFamily="34" charset="-79"/>
                <a:sym typeface="Symbol"/>
              </a:rPr>
              <a:t> energy 17GeV</a:t>
            </a:r>
            <a:r>
              <a:rPr lang="en-US" sz="3600" dirty="0" smtClean="0">
                <a:latin typeface="Narkisim" pitchFamily="34" charset="-79"/>
                <a:cs typeface="Narkisim" pitchFamily="34" charset="-79"/>
              </a:rPr>
              <a:t>)</a:t>
            </a:r>
            <a:endParaRPr kumimoji="0" lang="en-US" sz="3600" b="0" i="0" u="none" strike="noStrike" kern="1200" cap="none" spc="0" normalizeH="0" baseline="0" noProof="0" dirty="0" smtClean="0">
              <a:ln>
                <a:noFill/>
              </a:ln>
              <a:solidFill>
                <a:schemeClr val="tx1"/>
              </a:solidFill>
              <a:effectLst/>
              <a:uLnTx/>
              <a:uFillTx/>
              <a:latin typeface="Narkisim" pitchFamily="34" charset="-79"/>
              <a:cs typeface="Narkisim" pitchFamily="34" charset="-79"/>
            </a:endParaRPr>
          </a:p>
          <a:p>
            <a:pPr marL="438912" lvl="0" indent="-320040">
              <a:lnSpc>
                <a:spcPct val="120000"/>
              </a:lnSpc>
              <a:buSzPct val="80000"/>
              <a:buFont typeface="Wingdings 2"/>
              <a:buChar char=""/>
            </a:pPr>
            <a:r>
              <a:rPr kumimoji="0" lang="en-US" sz="3600" b="0" i="0" u="none" strike="noStrike" kern="1200" cap="none" spc="0" normalizeH="0" baseline="0" noProof="0" dirty="0" smtClean="0">
                <a:ln>
                  <a:noFill/>
                </a:ln>
                <a:solidFill>
                  <a:schemeClr val="tx1"/>
                </a:solidFill>
                <a:effectLst/>
                <a:uLnTx/>
                <a:uFillTx/>
                <a:latin typeface="Narkisim" pitchFamily="34" charset="-79"/>
                <a:cs typeface="Narkisim" pitchFamily="34" charset="-79"/>
              </a:rPr>
              <a:t>Data recorded</a:t>
            </a: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rPr>
              <a:t> during 2009-2011, </a:t>
            </a:r>
            <a:r>
              <a:rPr lang="en-US" sz="3600" dirty="0" smtClean="0">
                <a:latin typeface="Narkisim" pitchFamily="34" charset="-79"/>
                <a:cs typeface="Narkisim" pitchFamily="34" charset="-79"/>
                <a:sym typeface="Symbol"/>
              </a:rPr>
              <a:t>10</a:t>
            </a:r>
            <a:r>
              <a:rPr lang="en-US" sz="3600" baseline="30000" dirty="0" smtClean="0">
                <a:latin typeface="Narkisim" pitchFamily="34" charset="-79"/>
                <a:cs typeface="Narkisim" pitchFamily="34" charset="-79"/>
                <a:sym typeface="Symbol"/>
              </a:rPr>
              <a:t>20</a:t>
            </a:r>
            <a:r>
              <a:rPr lang="en-US" sz="3600" dirty="0" smtClean="0">
                <a:latin typeface="Narkisim" pitchFamily="34" charset="-79"/>
                <a:cs typeface="Narkisim" pitchFamily="34" charset="-79"/>
                <a:sym typeface="Symbol"/>
              </a:rPr>
              <a:t> protons, 15223  events</a:t>
            </a:r>
            <a:endPar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endParaRPr>
          </a:p>
          <a:p>
            <a:pPr marL="438912" marR="0" lvl="0" indent="-320040" algn="l" defTabSz="914400" rtl="0" eaLnBrk="1" fontAlgn="auto" latinLnBrk="0" hangingPunct="1">
              <a:lnSpc>
                <a:spcPct val="120000"/>
              </a:lnSpc>
              <a:spcBef>
                <a:spcPts val="0"/>
              </a:spcBef>
              <a:spcAft>
                <a:spcPts val="0"/>
              </a:spcAft>
              <a:buSzPct val="80000"/>
              <a:buFont typeface="Wingdings 2"/>
              <a:buChar char=""/>
              <a:tabLst/>
              <a:defRPr/>
            </a:pPr>
            <a:r>
              <a:rPr lang="en-US" sz="3600" noProof="0" dirty="0" smtClean="0">
                <a:latin typeface="Narkisim" pitchFamily="34" charset="-79"/>
                <a:cs typeface="Narkisim" pitchFamily="34" charset="-79"/>
              </a:rPr>
              <a:t>Early arrival time </a:t>
            </a:r>
            <a:r>
              <a:rPr lang="en-US" sz="3600" noProof="0" dirty="0" err="1" smtClean="0">
                <a:latin typeface="Narkisim" pitchFamily="34" charset="-79"/>
                <a:cs typeface="Narkisim" pitchFamily="34" charset="-79"/>
              </a:rPr>
              <a:t>w.r.t</a:t>
            </a:r>
            <a:r>
              <a:rPr lang="en-US" sz="3600" noProof="0" dirty="0" smtClean="0">
                <a:latin typeface="Narkisim" pitchFamily="34" charset="-79"/>
                <a:cs typeface="Narkisim" pitchFamily="34" charset="-79"/>
              </a:rPr>
              <a:t>. light: 57.8ns</a:t>
            </a:r>
          </a:p>
          <a:p>
            <a:pPr marL="438912" lvl="0" indent="-320040">
              <a:lnSpc>
                <a:spcPct val="120000"/>
              </a:lnSpc>
              <a:buSzPct val="80000"/>
              <a:buFont typeface="Wingdings 2"/>
              <a:buChar char=""/>
            </a:pPr>
            <a:r>
              <a:rPr kumimoji="0" lang="en-US" sz="3600" b="0" i="0" u="none" strike="noStrike" kern="1200" cap="none" spc="0" normalizeH="0" dirty="0" smtClean="0">
                <a:ln>
                  <a:noFill/>
                </a:ln>
                <a:solidFill>
                  <a:schemeClr val="tx1"/>
                </a:solidFill>
                <a:effectLst/>
                <a:uLnTx/>
                <a:uFillTx/>
                <a:latin typeface="Narkisim" pitchFamily="34" charset="-79"/>
                <a:cs typeface="Narkisim" pitchFamily="34" charset="-79"/>
              </a:rPr>
              <a:t>Relative difference of </a:t>
            </a:r>
            <a:r>
              <a:rPr lang="en-US" sz="3600" dirty="0" smtClean="0">
                <a:latin typeface="Narkisim" pitchFamily="34" charset="-79"/>
                <a:cs typeface="Narkisim" pitchFamily="34" charset="-79"/>
                <a:sym typeface="Symbol"/>
              </a:rPr>
              <a:t></a:t>
            </a:r>
            <a:r>
              <a:rPr lang="en-US" sz="3600" baseline="-25000" dirty="0" smtClean="0">
                <a:latin typeface="Narkisim" pitchFamily="34" charset="-79"/>
                <a:cs typeface="Narkisim" pitchFamily="34" charset="-79"/>
                <a:sym typeface="Symbol"/>
              </a:rPr>
              <a:t></a:t>
            </a:r>
            <a:r>
              <a:rPr lang="en-US" sz="3600" dirty="0" smtClean="0">
                <a:latin typeface="Narkisim" pitchFamily="34" charset="-79"/>
                <a:cs typeface="Narkisim" pitchFamily="34" charset="-79"/>
                <a:sym typeface="Symbol"/>
              </a:rPr>
              <a:t> </a:t>
            </a:r>
            <a:r>
              <a:rPr lang="en-US" sz="3600" dirty="0" err="1" smtClean="0">
                <a:latin typeface="Narkisim" pitchFamily="34" charset="-79"/>
                <a:cs typeface="Narkisim" pitchFamily="34" charset="-79"/>
                <a:sym typeface="Symbol"/>
              </a:rPr>
              <a:t>w.r.t</a:t>
            </a:r>
            <a:r>
              <a:rPr lang="en-US" sz="3600" dirty="0" smtClean="0">
                <a:latin typeface="Narkisim" pitchFamily="34" charset="-79"/>
                <a:cs typeface="Narkisim" pitchFamily="34" charset="-79"/>
                <a:sym typeface="Symbol"/>
              </a:rPr>
              <a:t>. light, (v-c)/c: 2.37</a:t>
            </a:r>
          </a:p>
          <a:p>
            <a:pPr marL="438912" lvl="0" indent="-320040">
              <a:lnSpc>
                <a:spcPct val="120000"/>
              </a:lnSpc>
              <a:buSzPct val="80000"/>
              <a:buFont typeface="Wingdings 2"/>
              <a:buChar char=""/>
            </a:pP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sym typeface="Symbol"/>
              </a:rPr>
              <a:t>Long bunch time structure: 10.5</a:t>
            </a:r>
            <a:r>
              <a:rPr kumimoji="0" lang="el-GR" sz="3600" b="0" i="0" u="none" strike="noStrike" kern="1200" cap="none" spc="0" normalizeH="0" noProof="0" dirty="0" smtClean="0">
                <a:ln>
                  <a:noFill/>
                </a:ln>
                <a:solidFill>
                  <a:schemeClr val="tx1"/>
                </a:solidFill>
                <a:effectLst/>
                <a:uLnTx/>
                <a:uFillTx/>
                <a:latin typeface="Arial"/>
                <a:cs typeface="Narkisim" pitchFamily="34" charset="-79"/>
                <a:sym typeface="Symbol"/>
              </a:rPr>
              <a:t>μ</a:t>
            </a: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sym typeface="Symbol"/>
              </a:rPr>
              <a:t>s (separated by 50ms, total cycle is 6s long)</a:t>
            </a:r>
          </a:p>
          <a:p>
            <a:pPr marL="438912" lvl="0" indent="-320040">
              <a:lnSpc>
                <a:spcPct val="120000"/>
              </a:lnSpc>
              <a:buSzPct val="80000"/>
              <a:buFont typeface="Wingdings 2"/>
              <a:buChar char=""/>
            </a:pPr>
            <a:r>
              <a:rPr lang="en-US" sz="3600" dirty="0" smtClean="0">
                <a:latin typeface="Narkisim" pitchFamily="34" charset="-79"/>
                <a:cs typeface="Narkisim" pitchFamily="34" charset="-79"/>
                <a:sym typeface="Symbol"/>
              </a:rPr>
              <a:t>Reconfirmed results at single interaction level using short-bunch time-structure</a:t>
            </a:r>
          </a:p>
          <a:p>
            <a:pPr marL="438912" lvl="0" indent="-320040">
              <a:lnSpc>
                <a:spcPct val="120000"/>
              </a:lnSpc>
              <a:buSzPct val="80000"/>
              <a:buFont typeface="Wingdings 2"/>
              <a:buChar char=""/>
            </a:pP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sym typeface="Symbol"/>
              </a:rPr>
              <a:t>Short-bunch time-structure: Four bunches, 3ns long, separated by 524ns, 4</a:t>
            </a:r>
            <a:r>
              <a:rPr kumimoji="0" lang="en-US" sz="3600" b="0" i="0" u="none" strike="noStrike" kern="1200" cap="none" spc="0" normalizeH="0" noProof="0" dirty="0" smtClean="0">
                <a:ln>
                  <a:noFill/>
                </a:ln>
                <a:solidFill>
                  <a:schemeClr val="tx1"/>
                </a:solidFill>
                <a:effectLst/>
                <a:uLnTx/>
                <a:uFillTx/>
                <a:latin typeface="Arial"/>
                <a:cs typeface="Arial"/>
                <a:sym typeface="Symbol"/>
              </a:rPr>
              <a:t>×</a:t>
            </a: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sym typeface="Symbol"/>
              </a:rPr>
              <a:t>10</a:t>
            </a:r>
            <a:r>
              <a:rPr kumimoji="0" lang="en-US" sz="3600" b="0" i="0" u="none" strike="noStrike" kern="1200" cap="none" spc="0" normalizeH="0" baseline="30000" noProof="0" dirty="0" smtClean="0">
                <a:ln>
                  <a:noFill/>
                </a:ln>
                <a:solidFill>
                  <a:schemeClr val="tx1"/>
                </a:solidFill>
                <a:effectLst/>
                <a:uLnTx/>
                <a:uFillTx/>
                <a:latin typeface="Narkisim" pitchFamily="34" charset="-79"/>
                <a:cs typeface="Narkisim" pitchFamily="34" charset="-79"/>
                <a:sym typeface="Symbol"/>
              </a:rPr>
              <a:t>16</a:t>
            </a:r>
            <a:r>
              <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sym typeface="Symbol"/>
              </a:rPr>
              <a:t> protons, 36  events</a:t>
            </a:r>
            <a:endParaRPr kumimoji="0" lang="en-US" sz="3600" b="0" i="0" u="none" strike="noStrike" kern="1200" cap="none" spc="0" normalizeH="0" noProof="0" dirty="0" smtClean="0">
              <a:ln>
                <a:noFill/>
              </a:ln>
              <a:solidFill>
                <a:schemeClr val="tx1"/>
              </a:solidFill>
              <a:effectLst/>
              <a:uLnTx/>
              <a:uFillTx/>
              <a:latin typeface="Narkisim" pitchFamily="34" charset="-79"/>
              <a:cs typeface="Narkisim" pitchFamily="34" charset="-79"/>
            </a:endParaRPr>
          </a:p>
          <a:p>
            <a:pPr marL="438912" marR="0" lvl="0" indent="-320040" algn="l" defTabSz="914400" rtl="0" eaLnBrk="1" fontAlgn="auto" latinLnBrk="0" hangingPunct="1">
              <a:lnSpc>
                <a:spcPct val="120000"/>
              </a:lnSpc>
              <a:spcBef>
                <a:spcPts val="0"/>
              </a:spcBef>
              <a:spcAft>
                <a:spcPts val="0"/>
              </a:spcAft>
              <a:buSzPct val="80000"/>
              <a:buFont typeface="Wingdings 2"/>
              <a:buChar char=""/>
              <a:tabLst/>
              <a:defRPr/>
            </a:pPr>
            <a:endParaRPr kumimoji="0" lang="en-US" sz="3600" b="0" i="0" u="none" strike="noStrike" kern="1200" cap="none" spc="0" normalizeH="0" baseline="0" noProof="0" dirty="0" smtClean="0">
              <a:ln>
                <a:noFill/>
              </a:ln>
              <a:solidFill>
                <a:schemeClr val="tx1"/>
              </a:solidFill>
              <a:effectLst/>
              <a:uLnTx/>
              <a:uFillTx/>
              <a:latin typeface="Narkisim" pitchFamily="34" charset="-79"/>
              <a:cs typeface="Narkisim" pitchFamily="34" charset="-79"/>
            </a:endParaRPr>
          </a:p>
          <a:p>
            <a:pPr marL="438912" marR="0" lvl="0" indent="-320040" algn="l" defTabSz="914400" rtl="0" eaLnBrk="1" fontAlgn="auto" latinLnBrk="0" hangingPunct="1">
              <a:lnSpc>
                <a:spcPct val="120000"/>
              </a:lnSpc>
              <a:spcBef>
                <a:spcPts val="0"/>
              </a:spcBef>
              <a:spcAft>
                <a:spcPts val="0"/>
              </a:spcAft>
              <a:buClr>
                <a:schemeClr val="accent1"/>
              </a:buClr>
              <a:buSzPct val="80000"/>
              <a:buFont typeface="Wingdings 2"/>
              <a:buChar char=""/>
              <a:tabLst/>
              <a:defRPr/>
            </a:pPr>
            <a:endParaRPr kumimoji="0" lang="en-SG" sz="3600" b="0" i="0" u="none" strike="noStrike" kern="1200" cap="none" spc="0" normalizeH="0" baseline="0" noProof="0" dirty="0" smtClean="0">
              <a:ln>
                <a:noFill/>
              </a:ln>
              <a:solidFill>
                <a:schemeClr val="tx1"/>
              </a:solidFill>
              <a:effectLst/>
              <a:uLnTx/>
              <a:uFillTx/>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2130"/>
                                        </p:tgtEl>
                                        <p:attrNameLst>
                                          <p:attrName>style.visibility</p:attrName>
                                        </p:attrNameLst>
                                      </p:cBhvr>
                                      <p:to>
                                        <p:strVal val="visible"/>
                                      </p:to>
                                    </p:set>
                                    <p:animEffect transition="in" filter="strips(downLeft)">
                                      <p:cBhvr>
                                        <p:cTn id="7" dur="500"/>
                                        <p:tgtEl>
                                          <p:spTgt spid="43213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12</a:t>
            </a:fld>
            <a:endParaRPr lang="en-US" dirty="0"/>
          </a:p>
        </p:txBody>
      </p:sp>
      <p:sp>
        <p:nvSpPr>
          <p:cNvPr id="4" name="Title 3"/>
          <p:cNvSpPr>
            <a:spLocks noGrp="1"/>
          </p:cNvSpPr>
          <p:nvPr>
            <p:ph type="title"/>
          </p:nvPr>
        </p:nvSpPr>
        <p:spPr/>
        <p:txBody>
          <a:bodyPr>
            <a:normAutofit/>
          </a:bodyPr>
          <a:lstStyle/>
          <a:p>
            <a:r>
              <a:rPr lang="en-US" sz="4800" dirty="0" smtClean="0"/>
              <a:t>Precise time &amp; distance measurement</a:t>
            </a:r>
            <a:endParaRPr lang="en-SG" sz="4800" dirty="0"/>
          </a:p>
        </p:txBody>
      </p:sp>
      <p:pic>
        <p:nvPicPr>
          <p:cNvPr id="433155" name="Picture 3"/>
          <p:cNvPicPr>
            <a:picLocks noChangeAspect="1" noChangeArrowheads="1"/>
          </p:cNvPicPr>
          <p:nvPr/>
        </p:nvPicPr>
        <p:blipFill>
          <a:blip r:embed="rId2" cstate="print"/>
          <a:srcRect/>
          <a:stretch>
            <a:fillRect/>
          </a:stretch>
        </p:blipFill>
        <p:spPr bwMode="auto">
          <a:xfrm>
            <a:off x="5269066" y="1548000"/>
            <a:ext cx="3801338" cy="3960000"/>
          </a:xfrm>
          <a:prstGeom prst="rect">
            <a:avLst/>
          </a:prstGeom>
          <a:noFill/>
          <a:ln w="9525">
            <a:noFill/>
            <a:miter lim="800000"/>
            <a:headEnd/>
            <a:tailEnd/>
          </a:ln>
        </p:spPr>
      </p:pic>
      <p:pic>
        <p:nvPicPr>
          <p:cNvPr id="433154" name="Picture 2"/>
          <p:cNvPicPr>
            <a:picLocks noChangeAspect="1" noChangeArrowheads="1"/>
          </p:cNvPicPr>
          <p:nvPr/>
        </p:nvPicPr>
        <p:blipFill>
          <a:blip r:embed="rId3" cstate="print"/>
          <a:srcRect l="1596" r="2031"/>
          <a:stretch>
            <a:fillRect/>
          </a:stretch>
        </p:blipFill>
        <p:spPr bwMode="auto">
          <a:xfrm>
            <a:off x="50800" y="1548000"/>
            <a:ext cx="5093016" cy="3960000"/>
          </a:xfrm>
          <a:prstGeom prst="rect">
            <a:avLst/>
          </a:prstGeom>
          <a:noFill/>
          <a:ln w="9525">
            <a:noFill/>
            <a:miter lim="800000"/>
            <a:headEnd/>
            <a:tailEnd/>
          </a:ln>
        </p:spPr>
      </p:pic>
      <p:sp>
        <p:nvSpPr>
          <p:cNvPr id="7" name="Rectangle 6"/>
          <p:cNvSpPr/>
          <p:nvPr/>
        </p:nvSpPr>
        <p:spPr>
          <a:xfrm>
            <a:off x="35496" y="1548000"/>
            <a:ext cx="1980000" cy="263149"/>
          </a:xfrm>
          <a:prstGeom prst="rect">
            <a:avLst/>
          </a:prstGeom>
        </p:spPr>
        <p:txBody>
          <a:bodyPr>
            <a:spAutoFit/>
          </a:bodyPr>
          <a:lstStyle/>
          <a:p>
            <a:pPr>
              <a:lnSpc>
                <a:spcPct val="90000"/>
              </a:lnSpc>
            </a:pPr>
            <a:r>
              <a:rPr lang="en-US" sz="1200" dirty="0" smtClean="0">
                <a:latin typeface="Narkisim" pitchFamily="34" charset="-79"/>
                <a:cs typeface="Narkisim" pitchFamily="34" charset="-79"/>
              </a:rPr>
              <a:t>Courtesy: OPERA Experiment</a:t>
            </a:r>
            <a:endParaRPr lang="en-SG" sz="1200" dirty="0">
              <a:latin typeface="Narkisim" pitchFamily="34" charset="-79"/>
              <a:cs typeface="Narkisim" pitchFamily="34" charset="-79"/>
            </a:endParaRPr>
          </a:p>
        </p:txBody>
      </p:sp>
      <p:sp>
        <p:nvSpPr>
          <p:cNvPr id="8" name="Rectangle 7"/>
          <p:cNvSpPr/>
          <p:nvPr/>
        </p:nvSpPr>
        <p:spPr>
          <a:xfrm>
            <a:off x="5220072" y="5517232"/>
            <a:ext cx="3837910" cy="369332"/>
          </a:xfrm>
          <a:prstGeom prst="rect">
            <a:avLst/>
          </a:prstGeom>
        </p:spPr>
        <p:txBody>
          <a:bodyPr wrap="none">
            <a:spAutoFit/>
          </a:bodyPr>
          <a:lstStyle/>
          <a:p>
            <a:r>
              <a:rPr lang="en-US" dirty="0" smtClean="0">
                <a:latin typeface="Narkisim" pitchFamily="34" charset="-79"/>
                <a:cs typeface="Narkisim" pitchFamily="34" charset="-79"/>
                <a:sym typeface="Symbol"/>
              </a:rPr>
              <a:t>Earthquake April 2009, displacement 7cm</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3154"/>
                                        </p:tgtEl>
                                        <p:attrNameLst>
                                          <p:attrName>style.visibility</p:attrName>
                                        </p:attrNameLst>
                                      </p:cBhvr>
                                      <p:to>
                                        <p:strVal val="visible"/>
                                      </p:to>
                                    </p:set>
                                    <p:animEffect transition="in" filter="wipe(left)">
                                      <p:cBhvr>
                                        <p:cTn id="7" dur="500"/>
                                        <p:tgtEl>
                                          <p:spTgt spid="4331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33155"/>
                                        </p:tgtEl>
                                        <p:attrNameLst>
                                          <p:attrName>style.visibility</p:attrName>
                                        </p:attrNameLst>
                                      </p:cBhvr>
                                      <p:to>
                                        <p:strVal val="visible"/>
                                      </p:to>
                                    </p:set>
                                    <p:animEffect transition="in" filter="wipe(right)">
                                      <p:cBhvr>
                                        <p:cTn id="15" dur="500"/>
                                        <p:tgtEl>
                                          <p:spTgt spid="43315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20 groups belonging to DAE institutions, IITs and Universities.</a:t>
            </a:r>
          </a:p>
          <a:p>
            <a:pPr>
              <a:lnSpc>
                <a:spcPct val="120000"/>
              </a:lnSpc>
            </a:pPr>
            <a:r>
              <a:rPr lang="en-US" sz="2400" dirty="0" smtClean="0"/>
              <a:t>The total cost of the project is expected to be about </a:t>
            </a:r>
            <a:r>
              <a:rPr lang="en-US" sz="2400" dirty="0" smtClean="0">
                <a:latin typeface="Rupee Foradian"/>
              </a:rPr>
              <a:t>`</a:t>
            </a:r>
            <a:r>
              <a:rPr lang="en-US" sz="2400" dirty="0" smtClean="0"/>
              <a:t>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4" name="Footer Placeholder 3"/>
          <p:cNvSpPr>
            <a:spLocks noGrp="1"/>
          </p:cNvSpPr>
          <p:nvPr>
            <p:ph type="ftr" sz="quarter" idx="11"/>
          </p:nvPr>
        </p:nvSpPr>
        <p:spPr/>
        <p:txBody>
          <a:bodyPr/>
          <a:lstStyle/>
          <a:p>
            <a:r>
              <a:rPr lang="en-SG" dirty="0"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13</a:t>
            </a:fld>
            <a:endParaRPr lang="en-S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Possible new proposals at INO</a:t>
            </a:r>
            <a:endParaRPr lang="en-SG" dirty="0"/>
          </a:p>
        </p:txBody>
      </p:sp>
      <p:sp>
        <p:nvSpPr>
          <p:cNvPr id="8" name="Content Placeholder 7"/>
          <p:cNvSpPr>
            <a:spLocks noGrp="1"/>
          </p:cNvSpPr>
          <p:nvPr>
            <p:ph idx="1"/>
          </p:nvPr>
        </p:nvSpPr>
        <p:spPr/>
        <p:txBody>
          <a:bodyPr>
            <a:normAutofit/>
          </a:bodyPr>
          <a:lstStyle/>
          <a:p>
            <a:r>
              <a:rPr lang="en-US" sz="3600" dirty="0" smtClean="0"/>
              <a:t>The INO facility will develop into a centre for other studies in physics, biology, geology, etc., which will exploit the special conditions existent deep underground.</a:t>
            </a:r>
          </a:p>
          <a:p>
            <a:r>
              <a:rPr lang="en-US" sz="3600" dirty="0" smtClean="0"/>
              <a:t>Low energy accelerator for experimental nuclear astrophysics studies; utilising the </a:t>
            </a:r>
            <a:r>
              <a:rPr lang="en-GB" sz="3600" dirty="0" smtClean="0"/>
              <a:t> low back-ground environment inside the INO facility.</a:t>
            </a:r>
            <a:endParaRPr lang="en-US" sz="3600" dirty="0" smtClean="0"/>
          </a:p>
          <a:p>
            <a:endParaRPr lang="en-SG" sz="3600" dirty="0" smtClean="0"/>
          </a:p>
        </p:txBody>
      </p:sp>
      <p:sp>
        <p:nvSpPr>
          <p:cNvPr id="3" name="Footer Placeholder 2"/>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6B515099-5EE2-44CA-9DA9-9E7B1E624B5D}" type="slidenum">
              <a:rPr lang="en-SG" smtClean="0"/>
              <a:pPr/>
              <a:t>14</a:t>
            </a:fld>
            <a:endParaRPr lang="en-SG"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National Centre for HEP (NCHEP)</a:t>
            </a:r>
            <a:endParaRPr lang="en-SG" dirty="0"/>
          </a:p>
        </p:txBody>
      </p:sp>
      <p:sp>
        <p:nvSpPr>
          <p:cNvPr id="8" name="Content Placeholder 7"/>
          <p:cNvSpPr>
            <a:spLocks noGrp="1"/>
          </p:cNvSpPr>
          <p:nvPr>
            <p:ph idx="1"/>
          </p:nvPr>
        </p:nvSpPr>
        <p:spPr/>
        <p:txBody>
          <a:bodyPr>
            <a:normAutofit/>
          </a:bodyPr>
          <a:lstStyle/>
          <a:p>
            <a:r>
              <a:rPr lang="en-US" dirty="0" smtClean="0"/>
              <a:t>To be setup in Madurai, close to the INO facility.</a:t>
            </a:r>
          </a:p>
          <a:p>
            <a:r>
              <a:rPr lang="en-US" dirty="0" smtClean="0"/>
              <a:t>Human resource development in basic experimental science research.</a:t>
            </a:r>
          </a:p>
          <a:p>
            <a:r>
              <a:rPr lang="en-US" dirty="0" smtClean="0"/>
              <a:t>Responsible for operation of the INO facilities.</a:t>
            </a:r>
          </a:p>
          <a:p>
            <a:r>
              <a:rPr lang="en-US" dirty="0" smtClean="0"/>
              <a:t>Will develop full-fledged manpower to operate and maintain the INO laboratory.</a:t>
            </a:r>
          </a:p>
          <a:p>
            <a:r>
              <a:rPr lang="en-US" dirty="0" smtClean="0"/>
              <a:t>Development of detector technology and its varied applications, such as in medical imaging, material science, industrial control and geological survey.</a:t>
            </a:r>
            <a:endParaRPr lang="en-SG" dirty="0" smtClean="0"/>
          </a:p>
          <a:p>
            <a:endParaRPr lang="en-SG" dirty="0"/>
          </a:p>
        </p:txBody>
      </p:sp>
      <p:sp>
        <p:nvSpPr>
          <p:cNvPr id="3" name="Footer Placeholder 2"/>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6B515099-5EE2-44CA-9DA9-9E7B1E624B5D}" type="slidenum">
              <a:rPr lang="en-SG" smtClean="0"/>
              <a:pPr/>
              <a:t>15</a:t>
            </a:fld>
            <a:endParaRPr lang="en-SG"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6B515099-5EE2-44CA-9DA9-9E7B1E624B5D}" type="slidenum">
              <a:rPr lang="en-SG" smtClean="0"/>
              <a:pPr/>
              <a:t>16</a:t>
            </a:fld>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17</a:t>
            </a:fld>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18</a:t>
            </a:fld>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Schematic of the underground labs</a:t>
            </a:r>
            <a:endParaRPr lang="en-SG" dirty="0"/>
          </a:p>
        </p:txBody>
      </p:sp>
      <p:pic>
        <p:nvPicPr>
          <p:cNvPr id="8" name="Content Placeholder 7" descr="ug_layout_Bodi_Hills1.JPG"/>
          <p:cNvPicPr>
            <a:picLocks noGrp="1" noChangeAspect="1"/>
          </p:cNvPicPr>
          <p:nvPr>
            <p:ph idx="1"/>
          </p:nvPr>
        </p:nvPicPr>
        <p:blipFill>
          <a:blip r:embed="rId2" cstate="print"/>
          <a:srcRect b="6196"/>
          <a:stretch>
            <a:fillRect/>
          </a:stretch>
        </p:blipFill>
        <p:spPr>
          <a:xfrm>
            <a:off x="35996" y="1548000"/>
            <a:ext cx="8168169" cy="4860000"/>
          </a:xfrm>
          <a:prstGeom prst="rect">
            <a:avLst/>
          </a:prstGeom>
          <a:noFill/>
          <a:ln>
            <a:noFill/>
          </a:ln>
        </p:spPr>
      </p:pic>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19</a:t>
            </a:fld>
            <a:endParaRPr lang="en-SG" dirty="0"/>
          </a:p>
        </p:txBody>
      </p:sp>
      <p:sp>
        <p:nvSpPr>
          <p:cNvPr id="11" name="Rounded Rectangle 10"/>
          <p:cNvSpPr/>
          <p:nvPr/>
        </p:nvSpPr>
        <p:spPr>
          <a:xfrm>
            <a:off x="7560488" y="3990533"/>
            <a:ext cx="1404000" cy="374571"/>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solidFill>
                  <a:schemeClr val="tx1"/>
                </a:solidFill>
              </a:rPr>
              <a:t>Basic features</a:t>
            </a:r>
            <a:endParaRPr lang="en-SG" sz="1600" dirty="0">
              <a:solidFill>
                <a:schemeClr val="tx1"/>
              </a:solidFill>
            </a:endParaRPr>
          </a:p>
        </p:txBody>
      </p:sp>
      <p:graphicFrame>
        <p:nvGraphicFramePr>
          <p:cNvPr id="10" name="Table 9"/>
          <p:cNvGraphicFramePr>
            <a:graphicFrameLocks noGrp="1"/>
          </p:cNvGraphicFramePr>
          <p:nvPr/>
        </p:nvGraphicFramePr>
        <p:xfrm>
          <a:off x="4932040" y="4425528"/>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a:t>
            </a:fld>
            <a:endParaRPr lang="en-US" dirty="0"/>
          </a:p>
        </p:txBody>
      </p:sp>
      <p:sp>
        <p:nvSpPr>
          <p:cNvPr id="4" name="Title 3"/>
          <p:cNvSpPr>
            <a:spLocks noGrp="1"/>
          </p:cNvSpPr>
          <p:nvPr>
            <p:ph type="title"/>
          </p:nvPr>
        </p:nvSpPr>
        <p:spPr/>
        <p:txBody>
          <a:bodyPr/>
          <a:lstStyle/>
          <a:p>
            <a:r>
              <a:rPr lang="en-US" dirty="0" smtClean="0"/>
              <a:t>Poster in </a:t>
            </a:r>
            <a:r>
              <a:rPr lang="en-US" dirty="0" err="1" smtClean="0"/>
              <a:t>Vidyut’s</a:t>
            </a:r>
            <a:r>
              <a:rPr lang="en-US" dirty="0" smtClean="0"/>
              <a:t> Exhibition</a:t>
            </a:r>
            <a:endParaRPr lang="en-SG" dirty="0"/>
          </a:p>
        </p:txBody>
      </p:sp>
      <p:pic>
        <p:nvPicPr>
          <p:cNvPr id="8" name="Picture 7" descr="DSC02242.JPG"/>
          <p:cNvPicPr>
            <a:picLocks noChangeAspect="1"/>
          </p:cNvPicPr>
          <p:nvPr/>
        </p:nvPicPr>
        <p:blipFill>
          <a:blip r:embed="rId2" cstate="print"/>
          <a:srcRect l="21260" t="23360" r="26375" b="25850"/>
          <a:stretch>
            <a:fillRect/>
          </a:stretch>
        </p:blipFill>
        <p:spPr>
          <a:xfrm>
            <a:off x="1180603" y="1510094"/>
            <a:ext cx="6732647" cy="4897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sources and</a:t>
            </a:r>
            <a:br>
              <a:rPr lang="en-US" dirty="0" smtClean="0"/>
            </a:br>
            <a:r>
              <a:rPr lang="en-US" dirty="0" smtClean="0"/>
              <a:t>detector choice</a:t>
            </a:r>
            <a:endParaRPr lang="en-US" dirty="0"/>
          </a:p>
        </p:txBody>
      </p:sp>
      <p:sp>
        <p:nvSpPr>
          <p:cNvPr id="3" name="Content Placeholder 2"/>
          <p:cNvSpPr>
            <a:spLocks noGrp="1"/>
          </p:cNvSpPr>
          <p:nvPr>
            <p:ph sz="half" idx="1"/>
          </p:nvPr>
        </p:nvSpPr>
        <p:spPr/>
        <p:txBody>
          <a:bodyPr>
            <a:normAutofit fontScale="85000" lnSpcReduction="20000"/>
          </a:bodyPr>
          <a:lstStyle/>
          <a:p>
            <a:pPr>
              <a:lnSpc>
                <a:spcPct val="120000"/>
              </a:lnSpc>
            </a:pPr>
            <a:r>
              <a:rPr lang="en-US" sz="1800" dirty="0" smtClean="0"/>
              <a:t>Source of neutrinos</a:t>
            </a:r>
          </a:p>
          <a:p>
            <a:pPr lvl="1">
              <a:lnSpc>
                <a:spcPct val="120000"/>
              </a:lnSpc>
            </a:pPr>
            <a:r>
              <a:rPr lang="en-US" sz="1800" dirty="0" smtClean="0"/>
              <a:t>Use atmospheric neutrinos as source</a:t>
            </a:r>
          </a:p>
          <a:p>
            <a:pPr lvl="1">
              <a:lnSpc>
                <a:spcPct val="120000"/>
              </a:lnSpc>
            </a:pPr>
            <a:r>
              <a:rPr lang="en-US" sz="1800" dirty="0" smtClean="0"/>
              <a:t>Need to cover a large L/E range</a:t>
            </a:r>
          </a:p>
          <a:p>
            <a:pPr lvl="2">
              <a:lnSpc>
                <a:spcPct val="120000"/>
              </a:lnSpc>
            </a:pPr>
            <a:r>
              <a:rPr lang="en-US" sz="1400" dirty="0" smtClean="0"/>
              <a:t>Large L range</a:t>
            </a:r>
          </a:p>
          <a:p>
            <a:pPr lvl="2">
              <a:lnSpc>
                <a:spcPct val="120000"/>
              </a:lnSpc>
            </a:pPr>
            <a:r>
              <a:rPr lang="en-US" sz="1400" dirty="0" smtClean="0"/>
              <a:t>Large E</a:t>
            </a:r>
            <a:r>
              <a:rPr lang="en-US" sz="1400" baseline="-25000" dirty="0" smtClean="0">
                <a:sym typeface="Symbol"/>
              </a:rPr>
              <a:t></a:t>
            </a:r>
            <a:r>
              <a:rPr lang="en-US" sz="1400" dirty="0" smtClean="0"/>
              <a:t> range</a:t>
            </a:r>
          </a:p>
          <a:p>
            <a:pPr lvl="1">
              <a:lnSpc>
                <a:spcPct val="120000"/>
              </a:lnSpc>
            </a:pPr>
            <a:r>
              <a:rPr lang="en-SG" sz="1800" dirty="0" smtClean="0"/>
              <a:t>Upto 20 GeV muons contained in fiducial volume; most interesting region for observing matter effects in 2–3 sector is 5–15 GeV</a:t>
            </a:r>
          </a:p>
          <a:p>
            <a:pPr lvl="1">
              <a:lnSpc>
                <a:spcPct val="120000"/>
              </a:lnSpc>
            </a:pPr>
            <a:r>
              <a:rPr lang="en-SG" sz="1800" dirty="0" smtClean="0"/>
              <a:t>ICAL is sensitive to muons only, very little sensitivity to electrons; Electrons leave few traces (radiation length 1.8 (11) cm in iron (glass))</a:t>
            </a:r>
            <a:endParaRPr lang="en-US" sz="1800" dirty="0" smtClean="0"/>
          </a:p>
          <a:p>
            <a:pPr>
              <a:lnSpc>
                <a:spcPct val="120000"/>
              </a:lnSpc>
            </a:pPr>
            <a:r>
              <a:rPr lang="en-US" sz="1800" dirty="0" smtClean="0"/>
              <a:t>Physics driven detector requirements</a:t>
            </a:r>
          </a:p>
          <a:p>
            <a:pPr lvl="1">
              <a:lnSpc>
                <a:spcPct val="120000"/>
              </a:lnSpc>
            </a:pPr>
            <a:r>
              <a:rPr lang="en-US" sz="1800" dirty="0" smtClean="0"/>
              <a:t>Should have large target mass (50-100 kT)</a:t>
            </a:r>
          </a:p>
          <a:p>
            <a:pPr lvl="1">
              <a:lnSpc>
                <a:spcPct val="120000"/>
              </a:lnSpc>
            </a:pPr>
            <a:r>
              <a:rPr lang="en-US" sz="1800" dirty="0" smtClean="0"/>
              <a:t>Good tracking and energy resolution (tracking calorimeter)</a:t>
            </a:r>
          </a:p>
          <a:p>
            <a:pPr lvl="1">
              <a:lnSpc>
                <a:spcPct val="120000"/>
              </a:lnSpc>
            </a:pPr>
            <a:r>
              <a:rPr lang="en-US" sz="1800" dirty="0" smtClean="0"/>
              <a:t>Good directionality, </a:t>
            </a:r>
            <a:r>
              <a:rPr lang="en-SG" sz="1800" dirty="0" smtClean="0"/>
              <a:t>up/down discrimination</a:t>
            </a:r>
            <a:r>
              <a:rPr lang="en-US" sz="1800" dirty="0" smtClean="0"/>
              <a:t> (&lt; 1 nSec time resolution)</a:t>
            </a:r>
          </a:p>
          <a:p>
            <a:pPr lvl="1">
              <a:lnSpc>
                <a:spcPct val="120000"/>
              </a:lnSpc>
            </a:pPr>
            <a:r>
              <a:rPr lang="en-SG" sz="1800" dirty="0" smtClean="0"/>
              <a:t>Nearly 4</a:t>
            </a:r>
            <a:r>
              <a:rPr lang="en-SG" sz="1800" dirty="0" smtClean="0">
                <a:sym typeface="Symbol"/>
              </a:rPr>
              <a:t></a:t>
            </a:r>
            <a:r>
              <a:rPr lang="en-SG" sz="1800" dirty="0" smtClean="0"/>
              <a:t> coverage in solid angle (except near horizontal)</a:t>
            </a:r>
          </a:p>
          <a:p>
            <a:pPr lvl="1">
              <a:lnSpc>
                <a:spcPct val="120000"/>
              </a:lnSpc>
            </a:pPr>
            <a:r>
              <a:rPr lang="en-US" sz="1800" dirty="0" smtClean="0"/>
              <a:t>Good charge identification capability (magnetic field </a:t>
            </a:r>
            <a:r>
              <a:rPr lang="en-SG" sz="1800" dirty="0" smtClean="0"/>
              <a:t>∼1.5 Tesla</a:t>
            </a:r>
            <a:r>
              <a:rPr lang="en-US" sz="1800" dirty="0" smtClean="0"/>
              <a:t>)</a:t>
            </a:r>
          </a:p>
          <a:p>
            <a:pPr lvl="1">
              <a:lnSpc>
                <a:spcPct val="120000"/>
              </a:lnSpc>
            </a:pPr>
            <a:r>
              <a:rPr lang="en-US" sz="1800" dirty="0" smtClean="0"/>
              <a:t>Modularity and ease of construction (</a:t>
            </a:r>
            <a:r>
              <a:rPr lang="en-SG" sz="1800" dirty="0" smtClean="0"/>
              <a:t>3 modules of ~17 kTons each)</a:t>
            </a:r>
            <a:endParaRPr lang="en-US" sz="1800" dirty="0" smtClean="0"/>
          </a:p>
          <a:p>
            <a:pPr lvl="1">
              <a:lnSpc>
                <a:spcPct val="120000"/>
              </a:lnSpc>
            </a:pPr>
            <a:r>
              <a:rPr lang="en-US" sz="1800" dirty="0" smtClean="0"/>
              <a:t>Compliment capabilities of existing and proposed detectors</a:t>
            </a:r>
          </a:p>
          <a:p>
            <a:pPr>
              <a:lnSpc>
                <a:spcPct val="120000"/>
              </a:lnSpc>
            </a:pPr>
            <a:r>
              <a:rPr lang="en-US" sz="1800" dirty="0" smtClean="0"/>
              <a:t>Use magnetised iron as target mass and RPC as active detector medium</a:t>
            </a:r>
          </a:p>
          <a:p>
            <a:pPr>
              <a:lnSpc>
                <a:spcPct val="120000"/>
              </a:lnSpc>
            </a:pPr>
            <a:endParaRPr lang="en-US" sz="1100" dirty="0" smtClean="0"/>
          </a:p>
          <a:p>
            <a:pPr>
              <a:lnSpc>
                <a:spcPct val="120000"/>
              </a:lnSpc>
            </a:pPr>
            <a:endParaRPr lang="en-US" sz="1100" dirty="0"/>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20</a:t>
            </a:fld>
            <a:endParaRPr lang="en-US" dirty="0"/>
          </a:p>
        </p:txBody>
      </p:sp>
      <p:graphicFrame>
        <p:nvGraphicFramePr>
          <p:cNvPr id="6" name="Object 5"/>
          <p:cNvGraphicFramePr>
            <a:graphicFrameLocks noChangeAspect="1"/>
          </p:cNvGraphicFramePr>
          <p:nvPr/>
        </p:nvGraphicFramePr>
        <p:xfrm>
          <a:off x="6190481" y="1484784"/>
          <a:ext cx="2918023" cy="1346780"/>
        </p:xfrm>
        <a:graphic>
          <a:graphicData uri="http://schemas.openxmlformats.org/presentationml/2006/ole">
            <p:oleObj spid="_x0000_s88065" name="Equation" r:id="rId4" imgW="1155600" imgH="5331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rgbClr val="B2B2B2"/>
                                      </p:to>
                                    </p:animClr>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rgbClr val="B2B2B2"/>
                                      </p:to>
                                    </p:animClr>
                                  </p:sub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p:cBhvr override="childStyle">
                                        <p:cTn dur="1" fill="hold" display="0" masterRel="nextClick" afterEffect="1"/>
                                        <p:tgtEl>
                                          <p:spTgt spid="3">
                                            <p:txEl>
                                              <p:pRg st="8" end="8"/>
                                            </p:txEl>
                                          </p:spTgt>
                                        </p:tgtEl>
                                        <p:attrNameLst>
                                          <p:attrName>ppt_c</p:attrName>
                                        </p:attrNameLst>
                                      </p:cBhvr>
                                      <p:to>
                                        <a:srgbClr val="B2B2B2"/>
                                      </p:to>
                                    </p:animClr>
                                  </p:sub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p:cBhvr override="childStyle">
                                        <p:cTn dur="1" fill="hold" display="0" masterRel="nextClick" afterEffect="1"/>
                                        <p:tgtEl>
                                          <p:spTgt spid="3">
                                            <p:txEl>
                                              <p:pRg st="9" end="9"/>
                                            </p:txEl>
                                          </p:spTgt>
                                        </p:tgtEl>
                                        <p:attrNameLst>
                                          <p:attrName>ppt_c</p:attrName>
                                        </p:attrNameLst>
                                      </p:cBhvr>
                                      <p:to>
                                        <a:srgbClr val="B2B2B2"/>
                                      </p:to>
                                    </p:animClr>
                                  </p:sub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p:cBhvr override="childStyle">
                                        <p:cTn dur="1" fill="hold" display="0" masterRel="nextClick" afterEffect="1"/>
                                        <p:tgtEl>
                                          <p:spTgt spid="3">
                                            <p:txEl>
                                              <p:pRg st="10" end="10"/>
                                            </p:txEl>
                                          </p:spTgt>
                                        </p:tgtEl>
                                        <p:attrNameLst>
                                          <p:attrName>ppt_c</p:attrName>
                                        </p:attrNameLst>
                                      </p:cBhvr>
                                      <p:to>
                                        <a:srgbClr val="B2B2B2"/>
                                      </p:to>
                                    </p:animClr>
                                  </p:sub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subTnLst>
                                    <p:animClr>
                                      <p:cBhvr override="childStyle">
                                        <p:cTn dur="1" fill="hold" display="0" masterRel="nextClick" afterEffect="1"/>
                                        <p:tgtEl>
                                          <p:spTgt spid="3">
                                            <p:txEl>
                                              <p:pRg st="11" end="11"/>
                                            </p:txEl>
                                          </p:spTgt>
                                        </p:tgtEl>
                                        <p:attrNameLst>
                                          <p:attrName>ppt_c</p:attrName>
                                        </p:attrNameLst>
                                      </p:cBhvr>
                                      <p:to>
                                        <a:srgbClr val="B2B2B2"/>
                                      </p:to>
                                    </p:animClr>
                                  </p:sub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subTnLst>
                                    <p:animClr>
                                      <p:cBhvr override="childStyle">
                                        <p:cTn dur="1" fill="hold" display="0" masterRel="nextClick" afterEffect="1"/>
                                        <p:tgtEl>
                                          <p:spTgt spid="3">
                                            <p:txEl>
                                              <p:pRg st="12" end="12"/>
                                            </p:txEl>
                                          </p:spTgt>
                                        </p:tgtEl>
                                        <p:attrNameLst>
                                          <p:attrName>ppt_c</p:attrName>
                                        </p:attrNameLst>
                                      </p:cBhvr>
                                      <p:to>
                                        <a:srgbClr val="B2B2B2"/>
                                      </p:to>
                                    </p:animClr>
                                  </p:sub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subTnLst>
                                    <p:animClr>
                                      <p:cBhvr override="childStyle">
                                        <p:cTn dur="1" fill="hold" display="0" masterRel="nextClick" afterEffect="1"/>
                                        <p:tgtEl>
                                          <p:spTgt spid="3">
                                            <p:txEl>
                                              <p:pRg st="13" end="13"/>
                                            </p:txEl>
                                          </p:spTgt>
                                        </p:tgtEl>
                                        <p:attrNameLst>
                                          <p:attrName>ppt_c</p:attrName>
                                        </p:attrNameLst>
                                      </p:cBhvr>
                                      <p:to>
                                        <a:srgbClr val="B2B2B2"/>
                                      </p:to>
                                    </p:animClr>
                                  </p:sub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subTnLst>
                                    <p:animClr>
                                      <p:cBhvr override="childStyle">
                                        <p:cTn dur="1" fill="hold" display="0" masterRel="nextClick" afterEffect="1"/>
                                        <p:tgtEl>
                                          <p:spTgt spid="3">
                                            <p:txEl>
                                              <p:pRg st="14" end="14"/>
                                            </p:txEl>
                                          </p:spTgt>
                                        </p:tgtEl>
                                        <p:attrNameLst>
                                          <p:attrName>ppt_c</p:attrName>
                                        </p:attrNameLst>
                                      </p:cBhvr>
                                      <p:to>
                                        <a:srgbClr val="B2B2B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SG" dirty="0" smtClean="0"/>
              <a:t>Physics possibilities with ICAL </a:t>
            </a:r>
            <a:endParaRPr lang="en-SG" dirty="0"/>
          </a:p>
        </p:txBody>
      </p:sp>
      <p:sp>
        <p:nvSpPr>
          <p:cNvPr id="7" name="Content Placeholder 6"/>
          <p:cNvSpPr>
            <a:spLocks noGrp="1"/>
          </p:cNvSpPr>
          <p:nvPr>
            <p:ph idx="1"/>
          </p:nvPr>
        </p:nvSpPr>
        <p:spPr/>
        <p:txBody>
          <a:bodyPr>
            <a:normAutofit fontScale="92500" lnSpcReduction="20000"/>
          </a:bodyPr>
          <a:lstStyle/>
          <a:p>
            <a:pPr>
              <a:lnSpc>
                <a:spcPct val="120000"/>
              </a:lnSpc>
            </a:pPr>
            <a:r>
              <a:rPr lang="en-SG" sz="1800" dirty="0" smtClean="0"/>
              <a:t>ICAL detector is expected to play a significant and pioneering role in the global experimental particle physics program over the next several decades.</a:t>
            </a:r>
          </a:p>
          <a:p>
            <a:pPr>
              <a:lnSpc>
                <a:spcPct val="120000"/>
              </a:lnSpc>
            </a:pPr>
            <a:r>
              <a:rPr lang="en-SG" sz="1800" dirty="0" smtClean="0"/>
              <a:t>ICAL is capable of shedding light on the neutrino mass hierarchy, or the ordering of neutrino masses, due to its unique capability to identify lepton charge.</a:t>
            </a:r>
          </a:p>
          <a:p>
            <a:pPr>
              <a:lnSpc>
                <a:spcPct val="120000"/>
              </a:lnSpc>
            </a:pPr>
            <a:r>
              <a:rPr lang="en-SG" sz="1800" dirty="0" smtClean="0"/>
              <a:t>Determining the hierarchy would be a crucial pointer to the physics that lies beyond the Standard Model. </a:t>
            </a:r>
          </a:p>
          <a:p>
            <a:pPr>
              <a:lnSpc>
                <a:spcPct val="120000"/>
              </a:lnSpc>
            </a:pPr>
            <a:r>
              <a:rPr lang="en-SG" sz="1800" dirty="0" smtClean="0"/>
              <a:t>ICAL can significantly aid in improving the precision of the atmospheric mass squared difference and the associated mixing angle.</a:t>
            </a:r>
          </a:p>
          <a:p>
            <a:pPr>
              <a:lnSpc>
                <a:spcPct val="120000"/>
              </a:lnSpc>
            </a:pPr>
            <a:r>
              <a:rPr lang="en-SG" sz="1800" dirty="0" smtClean="0"/>
              <a:t>Using effects primarily due to earth's matter, it can also shed light on the octant of the atmospheric mixing angle.</a:t>
            </a:r>
          </a:p>
          <a:p>
            <a:pPr>
              <a:lnSpc>
                <a:spcPct val="120000"/>
              </a:lnSpc>
            </a:pPr>
            <a:r>
              <a:rPr lang="en-SG" sz="1800" dirty="0" smtClean="0"/>
              <a:t>ICAL's capability to set bounds on the violation of CPT has also been explored.</a:t>
            </a:r>
          </a:p>
          <a:p>
            <a:pPr>
              <a:lnSpc>
                <a:spcPct val="120000"/>
              </a:lnSpc>
            </a:pPr>
            <a:r>
              <a:rPr lang="en-SG" sz="1800" dirty="0" smtClean="0"/>
              <a:t>Its sensitivity to new long range forces has been studied. </a:t>
            </a:r>
          </a:p>
          <a:p>
            <a:pPr>
              <a:lnSpc>
                <a:spcPct val="120000"/>
              </a:lnSpc>
            </a:pPr>
            <a:r>
              <a:rPr lang="en-SG" sz="1800" dirty="0" smtClean="0"/>
              <a:t>ICAL is capable of substantially adding to our present knowledge of very high energy cosmic ray muons due to its unique capability to access hitherto unexplored energy regions in this sector.</a:t>
            </a:r>
          </a:p>
          <a:p>
            <a:pPr>
              <a:lnSpc>
                <a:spcPct val="120000"/>
              </a:lnSpc>
            </a:pPr>
            <a:r>
              <a:rPr lang="en-SG" sz="1800" dirty="0" smtClean="0"/>
              <a:t>Several studies have also explored ICAL's capabilities as an end detector for a neutrino factory or a beta beam. This would allow precise measurements of very important parameters like the CP phase and the small mixing between two of the neutrino mass states. </a:t>
            </a:r>
          </a:p>
          <a:p>
            <a:pPr>
              <a:lnSpc>
                <a:spcPct val="120000"/>
              </a:lnSpc>
            </a:pPr>
            <a:r>
              <a:rPr lang="en-SG" sz="1800" dirty="0" smtClean="0"/>
              <a:t>Extensive simulation studies are under progress to refine and sharpen the physics capabilities ICAL. </a:t>
            </a:r>
            <a:endParaRPr lang="en-SG" sz="1800"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21</a:t>
            </a:fld>
            <a:endParaRPr lang="en-S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Up-Down asymmetry </a:t>
            </a:r>
            <a:r>
              <a:rPr lang="en-GB" dirty="0" smtClean="0"/>
              <a:t>measurement</a:t>
            </a:r>
            <a:r>
              <a:rPr lang="en-GB" sz="4000" dirty="0" smtClean="0"/>
              <a:t> </a:t>
            </a:r>
            <a:endParaRPr lang="en-US" dirty="0"/>
          </a:p>
        </p:txBody>
      </p:sp>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22</a:t>
            </a:fld>
            <a:endParaRPr lang="en-US" dirty="0"/>
          </a:p>
        </p:txBody>
      </p:sp>
      <p:pic>
        <p:nvPicPr>
          <p:cNvPr id="7" name="Picture 2"/>
          <p:cNvPicPr>
            <a:picLocks noGrp="1" noChangeAspect="1" noChangeArrowheads="1"/>
          </p:cNvPicPr>
          <p:nvPr>
            <p:ph sz="half" idx="1"/>
          </p:nvPr>
        </p:nvPicPr>
        <p:blipFill>
          <a:blip r:embed="rId4" cstate="print"/>
          <a:srcRect/>
          <a:stretch>
            <a:fillRect/>
          </a:stretch>
        </p:blipFill>
        <p:spPr bwMode="auto">
          <a:xfrm>
            <a:off x="72000" y="1548000"/>
            <a:ext cx="3869424" cy="4860000"/>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4068000" y="1548000"/>
            <a:ext cx="4978800" cy="4104000"/>
          </a:xfrm>
          <a:solidFill>
            <a:srgbClr val="FFFF99"/>
          </a:solidFill>
        </p:spPr>
        <p:txBody>
          <a:bodyPr>
            <a:normAutofit/>
          </a:bodyPr>
          <a:lstStyle/>
          <a:p>
            <a:r>
              <a:rPr lang="en-GB" sz="2100" dirty="0" smtClean="0"/>
              <a:t>Atmospheric neutrino energy &gt; 1.3GeV     </a:t>
            </a:r>
            <a:r>
              <a:rPr lang="en-GB" sz="2100" dirty="0" smtClean="0">
                <a:latin typeface="Symbol" pitchFamily="18" charset="2"/>
              </a:rPr>
              <a:t>D</a:t>
            </a:r>
            <a:r>
              <a:rPr lang="en-GB" sz="2100" dirty="0" smtClean="0"/>
              <a:t>m</a:t>
            </a:r>
            <a:r>
              <a:rPr lang="en-GB" sz="2100" baseline="30000" dirty="0" smtClean="0"/>
              <a:t>2</a:t>
            </a:r>
            <a:r>
              <a:rPr lang="en-GB" sz="2100" dirty="0" smtClean="0"/>
              <a:t> ~2-3</a:t>
            </a:r>
            <a:r>
              <a:rPr lang="en-GB" sz="2100" dirty="0" smtClean="0">
                <a:sym typeface="Symbol"/>
              </a:rPr>
              <a:t></a:t>
            </a:r>
            <a:r>
              <a:rPr lang="en-GB" sz="2100" dirty="0" smtClean="0"/>
              <a:t>10</a:t>
            </a:r>
            <a:r>
              <a:rPr lang="en-GB" sz="2100" baseline="30000" dirty="0" smtClean="0"/>
              <a:t>-3</a:t>
            </a:r>
            <a:r>
              <a:rPr lang="en-GB" sz="2100" dirty="0" smtClean="0"/>
              <a:t> eV</a:t>
            </a:r>
            <a:r>
              <a:rPr lang="en-GB" sz="2100" baseline="30000" dirty="0" smtClean="0"/>
              <a:t>2</a:t>
            </a:r>
          </a:p>
          <a:p>
            <a:r>
              <a:rPr lang="en-GB" sz="2100" dirty="0" smtClean="0"/>
              <a:t>Downward muon neutrino are not affected by oscillation</a:t>
            </a:r>
          </a:p>
          <a:p>
            <a:r>
              <a:rPr lang="en-GB" sz="2100" dirty="0" smtClean="0"/>
              <a:t>They may constitute a </a:t>
            </a:r>
            <a:r>
              <a:rPr lang="en-GB" sz="2100" i="1" dirty="0" smtClean="0"/>
              <a:t>near</a:t>
            </a:r>
            <a:r>
              <a:rPr lang="en-GB" sz="2100" dirty="0" smtClean="0"/>
              <a:t> reference source</a:t>
            </a:r>
          </a:p>
          <a:p>
            <a:r>
              <a:rPr lang="en-GB" sz="2100" dirty="0" smtClean="0"/>
              <a:t>Upward neutrino are instead affected by oscillation since the L/E ratio  ranges up to </a:t>
            </a:r>
            <a:r>
              <a:rPr lang="en-GB" sz="2100" dirty="0" smtClean="0">
                <a:latin typeface="Symbol" pitchFamily="18" charset="2"/>
              </a:rPr>
              <a:t>10</a:t>
            </a:r>
            <a:r>
              <a:rPr lang="en-GB" sz="2100" baseline="30000" dirty="0" smtClean="0"/>
              <a:t>4 </a:t>
            </a:r>
            <a:r>
              <a:rPr lang="en-GB" sz="2100" dirty="0" smtClean="0"/>
              <a:t>Km/GeV</a:t>
            </a:r>
          </a:p>
          <a:p>
            <a:r>
              <a:rPr lang="en-GB" sz="2100" dirty="0" smtClean="0"/>
              <a:t>They may constitute a </a:t>
            </a:r>
            <a:r>
              <a:rPr lang="en-GB" sz="2100" i="1" dirty="0" smtClean="0"/>
              <a:t>far</a:t>
            </a:r>
            <a:r>
              <a:rPr lang="en-GB" sz="2100" dirty="0" smtClean="0"/>
              <a:t>  source</a:t>
            </a:r>
          </a:p>
          <a:p>
            <a:r>
              <a:rPr lang="en-GB" sz="2100" dirty="0" smtClean="0"/>
              <a:t>Thus, oscillation studies with a single detector and two sources</a:t>
            </a:r>
          </a:p>
          <a:p>
            <a:endParaRPr lang="en-GB" baseline="30000" dirty="0" smtClean="0"/>
          </a:p>
          <a:p>
            <a:endParaRPr lang="en-US" dirty="0"/>
          </a:p>
        </p:txBody>
      </p:sp>
      <p:graphicFrame>
        <p:nvGraphicFramePr>
          <p:cNvPr id="11" name="Object 10"/>
          <p:cNvGraphicFramePr>
            <a:graphicFrameLocks noChangeAspect="1"/>
          </p:cNvGraphicFramePr>
          <p:nvPr/>
        </p:nvGraphicFramePr>
        <p:xfrm>
          <a:off x="4068000" y="5749147"/>
          <a:ext cx="4978851" cy="608811"/>
        </p:xfrm>
        <a:graphic>
          <a:graphicData uri="http://schemas.openxmlformats.org/presentationml/2006/ole">
            <p:oleObj spid="_x0000_s39938" name="Equation" r:id="rId5" imgW="3606480" imgH="457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Matter effects and</a:t>
            </a:r>
            <a:br>
              <a:rPr lang="en-US" dirty="0" smtClean="0"/>
            </a:br>
            <a:r>
              <a:rPr lang="en-US" dirty="0" smtClean="0"/>
              <a:t>neutrino mass hierarchy</a:t>
            </a:r>
            <a:endParaRPr lang="en-US" dirty="0"/>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23</a:t>
            </a:fld>
            <a:endParaRPr lang="en-US" dirty="0"/>
          </a:p>
        </p:txBody>
      </p:sp>
      <p:pic>
        <p:nvPicPr>
          <p:cNvPr id="41986" name="Picture 2"/>
          <p:cNvPicPr>
            <a:picLocks noGrp="1" noChangeAspect="1" noChangeArrowheads="1"/>
          </p:cNvPicPr>
          <p:nvPr>
            <p:ph sz="half" idx="1"/>
          </p:nvPr>
        </p:nvPicPr>
        <p:blipFill>
          <a:blip r:embed="rId3" cstate="print"/>
          <a:srcRect l="1500" r="3000"/>
          <a:stretch>
            <a:fillRect/>
          </a:stretch>
        </p:blipFill>
        <p:spPr bwMode="auto">
          <a:xfrm>
            <a:off x="36000" y="1548000"/>
            <a:ext cx="4956032" cy="4860000"/>
          </a:xfrm>
          <a:prstGeom prst="rect">
            <a:avLst/>
          </a:prstGeom>
          <a:noFill/>
          <a:ln w="9525">
            <a:noFill/>
            <a:miter lim="800000"/>
            <a:headEnd/>
            <a:tailEnd/>
          </a:ln>
          <a:effectLst/>
        </p:spPr>
      </p:pic>
      <p:sp>
        <p:nvSpPr>
          <p:cNvPr id="6" name="Content Placeholder 5"/>
          <p:cNvSpPr>
            <a:spLocks noGrp="1"/>
          </p:cNvSpPr>
          <p:nvPr>
            <p:ph sz="half" idx="2"/>
          </p:nvPr>
        </p:nvSpPr>
        <p:spPr>
          <a:xfrm>
            <a:off x="5076000" y="1548000"/>
            <a:ext cx="3960000" cy="4860000"/>
          </a:xfrm>
          <a:solidFill>
            <a:srgbClr val="CCECFF"/>
          </a:solidFill>
        </p:spPr>
        <p:txBody>
          <a:bodyPr>
            <a:normAutofit fontScale="77500" lnSpcReduction="20000"/>
          </a:bodyPr>
          <a:lstStyle/>
          <a:p>
            <a:pPr>
              <a:lnSpc>
                <a:spcPct val="120000"/>
              </a:lnSpc>
            </a:pPr>
            <a:r>
              <a:rPr lang="en-US" sz="3200" dirty="0" smtClean="0"/>
              <a:t>Matter effects help to cleanly determine the sign of the </a:t>
            </a:r>
            <a:r>
              <a:rPr lang="el-GR" sz="3200" dirty="0" smtClean="0"/>
              <a:t>Δ</a:t>
            </a:r>
            <a:r>
              <a:rPr lang="en-US" sz="3200" dirty="0" smtClean="0"/>
              <a:t>m</a:t>
            </a:r>
            <a:r>
              <a:rPr lang="en-US" sz="3200" baseline="30000" dirty="0" smtClean="0"/>
              <a:t>2</a:t>
            </a:r>
            <a:endParaRPr lang="en-US" sz="3200" dirty="0" smtClean="0"/>
          </a:p>
          <a:p>
            <a:pPr>
              <a:lnSpc>
                <a:spcPct val="120000"/>
              </a:lnSpc>
            </a:pPr>
            <a:r>
              <a:rPr lang="en-US" sz="3200" dirty="0" smtClean="0">
                <a:sym typeface="Symbol"/>
              </a:rPr>
              <a:t>Neutrinos and anti-neutrinos interact differently with matter</a:t>
            </a:r>
          </a:p>
          <a:p>
            <a:pPr>
              <a:lnSpc>
                <a:spcPct val="120000"/>
              </a:lnSpc>
            </a:pPr>
            <a:r>
              <a:rPr lang="en-US" sz="3200" dirty="0" smtClean="0"/>
              <a:t>ICAL can distinguish this by detecting charge of the produced muons, due to its magnetic field</a:t>
            </a:r>
          </a:p>
          <a:p>
            <a:pPr>
              <a:lnSpc>
                <a:spcPct val="120000"/>
              </a:lnSpc>
            </a:pPr>
            <a:r>
              <a:rPr lang="en-US" sz="3200" dirty="0" smtClean="0"/>
              <a:t>Helps in model building for neutrino oscillations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SG" dirty="0" smtClean="0"/>
              <a:t>Dr. B.Satyanarayana, TIFR, Mumbai                              Amrita Vishwa Vidyapeetham, Amritapuri Campus                              February 1, 2012</a:t>
            </a:r>
            <a:endParaRPr lang="en-SG" dirty="0"/>
          </a:p>
        </p:txBody>
      </p:sp>
      <p:sp>
        <p:nvSpPr>
          <p:cNvPr id="8" name="Slide Number Placeholder 7"/>
          <p:cNvSpPr>
            <a:spLocks noGrp="1"/>
          </p:cNvSpPr>
          <p:nvPr>
            <p:ph type="sldNum" sz="quarter" idx="12"/>
          </p:nvPr>
        </p:nvSpPr>
        <p:spPr/>
        <p:txBody>
          <a:bodyPr/>
          <a:lstStyle/>
          <a:p>
            <a:fld id="{6B515099-5EE2-44CA-9DA9-9E7B1E624B5D}" type="slidenum">
              <a:rPr lang="en-SG" smtClean="0"/>
              <a:pPr/>
              <a:t>24</a:t>
            </a:fld>
            <a:endParaRPr lang="en-SG" dirty="0"/>
          </a:p>
        </p:txBody>
      </p:sp>
      <p:sp>
        <p:nvSpPr>
          <p:cNvPr id="9" name="Title 8"/>
          <p:cNvSpPr>
            <a:spLocks noGrp="1"/>
          </p:cNvSpPr>
          <p:nvPr>
            <p:ph type="title"/>
          </p:nvPr>
        </p:nvSpPr>
        <p:spPr/>
        <p:txBody>
          <a:bodyPr/>
          <a:lstStyle/>
          <a:p>
            <a:r>
              <a:rPr lang="en-US" dirty="0" smtClean="0"/>
              <a:t>Using </a:t>
            </a:r>
            <a:r>
              <a:rPr lang="en-SG" dirty="0" smtClean="0"/>
              <a:t>atmospheric neutrinos</a:t>
            </a:r>
            <a:endParaRPr lang="en-SG" dirty="0"/>
          </a:p>
        </p:txBody>
      </p:sp>
      <p:sp>
        <p:nvSpPr>
          <p:cNvPr id="10" name="Text Placeholder 9"/>
          <p:cNvSpPr>
            <a:spLocks noGrp="1"/>
          </p:cNvSpPr>
          <p:nvPr>
            <p:ph type="body" idx="4294967295"/>
          </p:nvPr>
        </p:nvSpPr>
        <p:spPr>
          <a:xfrm>
            <a:off x="0" y="4895850"/>
            <a:ext cx="4791075" cy="1062038"/>
          </a:xfrm>
        </p:spPr>
        <p:txBody>
          <a:bodyPr>
            <a:spAutoFit/>
          </a:bodyPr>
          <a:lstStyle/>
          <a:p>
            <a:r>
              <a:rPr lang="en-SG" sz="2000" b="0" cap="none" dirty="0" smtClean="0">
                <a:solidFill>
                  <a:srgbClr val="FF0000"/>
                </a:solidFill>
                <a:latin typeface="Narkisim" pitchFamily="34" charset="-79"/>
                <a:cs typeface="Narkisim" pitchFamily="34" charset="-79"/>
              </a:rPr>
              <a:t>Up/down ratio of fully contained muon events as a function of </a:t>
            </a:r>
            <a:r>
              <a:rPr lang="en-SG" sz="2000" b="0" i="1" cap="none" dirty="0" smtClean="0">
                <a:solidFill>
                  <a:srgbClr val="FF0000"/>
                </a:solidFill>
                <a:latin typeface="Narkisim" pitchFamily="34" charset="-79"/>
                <a:cs typeface="Narkisim" pitchFamily="34" charset="-79"/>
              </a:rPr>
              <a:t>L/E</a:t>
            </a:r>
            <a:r>
              <a:rPr lang="en-SG" sz="2000" b="0" cap="none" dirty="0" smtClean="0">
                <a:solidFill>
                  <a:srgbClr val="FF0000"/>
                </a:solidFill>
                <a:latin typeface="Narkisim" pitchFamily="34" charset="-79"/>
                <a:cs typeface="Narkisim" pitchFamily="34" charset="-79"/>
              </a:rPr>
              <a:t> obtained from GEANT simulated data for 6 years exposure at INO.</a:t>
            </a:r>
            <a:endParaRPr lang="en-SG" sz="2000" b="0" cap="none" dirty="0">
              <a:solidFill>
                <a:srgbClr val="FF0000"/>
              </a:solidFill>
              <a:latin typeface="Narkisim" pitchFamily="34" charset="-79"/>
              <a:cs typeface="Narkisim" pitchFamily="34" charset="-79"/>
            </a:endParaRPr>
          </a:p>
        </p:txBody>
      </p:sp>
      <p:sp>
        <p:nvSpPr>
          <p:cNvPr id="11" name="Text Placeholder 10"/>
          <p:cNvSpPr>
            <a:spLocks noGrp="1"/>
          </p:cNvSpPr>
          <p:nvPr>
            <p:ph type="body" sz="half" idx="4294967295"/>
          </p:nvPr>
        </p:nvSpPr>
        <p:spPr>
          <a:xfrm>
            <a:off x="4953000" y="4895850"/>
            <a:ext cx="4191000" cy="1062038"/>
          </a:xfrm>
        </p:spPr>
        <p:txBody>
          <a:bodyPr>
            <a:spAutoFit/>
          </a:bodyPr>
          <a:lstStyle/>
          <a:p>
            <a:pPr algn="r"/>
            <a:r>
              <a:rPr lang="en-SG" sz="2000" b="0" cap="none" dirty="0" smtClean="0">
                <a:solidFill>
                  <a:srgbClr val="FF0000"/>
                </a:solidFill>
                <a:latin typeface="Narkisim" pitchFamily="34" charset="-79"/>
                <a:cs typeface="Narkisim" pitchFamily="34" charset="-79"/>
              </a:rPr>
              <a:t>Exclusion plot of  </a:t>
            </a:r>
            <a:r>
              <a:rPr lang="en-SG" sz="2000" b="0" cap="none" dirty="0" smtClean="0">
                <a:solidFill>
                  <a:srgbClr val="FF0000"/>
                </a:solidFill>
                <a:latin typeface="Narkisim" pitchFamily="34" charset="-79"/>
                <a:cs typeface="Narkisim" pitchFamily="34" charset="-79"/>
                <a:sym typeface="Symbol"/>
              </a:rPr>
              <a:t></a:t>
            </a:r>
            <a:r>
              <a:rPr lang="en-SG" sz="2000" b="0" i="1" cap="none" dirty="0" smtClean="0">
                <a:solidFill>
                  <a:srgbClr val="FF0000"/>
                </a:solidFill>
                <a:latin typeface="Narkisim" pitchFamily="34" charset="-79"/>
                <a:cs typeface="Narkisim" pitchFamily="34" charset="-79"/>
                <a:sym typeface="Symbol"/>
              </a:rPr>
              <a:t>m</a:t>
            </a:r>
            <a:r>
              <a:rPr lang="en-SG" sz="2000" b="0" cap="none" baseline="30000" dirty="0" smtClean="0">
                <a:solidFill>
                  <a:srgbClr val="FF0000"/>
                </a:solidFill>
                <a:latin typeface="Narkisim" pitchFamily="34" charset="-79"/>
                <a:cs typeface="Narkisim" pitchFamily="34" charset="-79"/>
                <a:sym typeface="Symbol"/>
              </a:rPr>
              <a:t>2</a:t>
            </a:r>
            <a:r>
              <a:rPr lang="en-SG" sz="2000" b="0" cap="none" dirty="0" smtClean="0">
                <a:solidFill>
                  <a:srgbClr val="FF0000"/>
                </a:solidFill>
                <a:latin typeface="Narkisim" pitchFamily="34" charset="-79"/>
                <a:cs typeface="Narkisim" pitchFamily="34" charset="-79"/>
              </a:rPr>
              <a:t> and  sin</a:t>
            </a:r>
            <a:r>
              <a:rPr lang="en-SG" sz="2000" b="0" cap="none" baseline="30000" dirty="0" smtClean="0">
                <a:solidFill>
                  <a:srgbClr val="FF0000"/>
                </a:solidFill>
                <a:latin typeface="Narkisim" pitchFamily="34" charset="-79"/>
                <a:cs typeface="Narkisim" pitchFamily="34" charset="-79"/>
              </a:rPr>
              <a:t>2</a:t>
            </a:r>
            <a:r>
              <a:rPr lang="en-SG" sz="2000" b="0" cap="none" dirty="0" smtClean="0">
                <a:solidFill>
                  <a:srgbClr val="FF0000"/>
                </a:solidFill>
                <a:latin typeface="Narkisim" pitchFamily="34" charset="-79"/>
                <a:cs typeface="Narkisim" pitchFamily="34" charset="-79"/>
              </a:rPr>
              <a:t> 2</a:t>
            </a:r>
            <a:r>
              <a:rPr lang="en-SG" sz="2000" b="0" i="1" cap="none" dirty="0" smtClean="0">
                <a:solidFill>
                  <a:srgbClr val="FF0000"/>
                </a:solidFill>
                <a:latin typeface="Narkisim" pitchFamily="34" charset="-79"/>
                <a:cs typeface="Narkisim" pitchFamily="34" charset="-79"/>
                <a:sym typeface="Symbol"/>
              </a:rPr>
              <a:t></a:t>
            </a:r>
            <a:r>
              <a:rPr lang="en-SG" sz="2000" b="0" cap="none" baseline="-25000" dirty="0" smtClean="0">
                <a:solidFill>
                  <a:srgbClr val="FF0000"/>
                </a:solidFill>
                <a:latin typeface="Narkisim" pitchFamily="34" charset="-79"/>
                <a:cs typeface="Narkisim" pitchFamily="34" charset="-79"/>
                <a:sym typeface="Symbol"/>
              </a:rPr>
              <a:t>23</a:t>
            </a:r>
            <a:r>
              <a:rPr lang="en-SG" sz="2000" b="0" cap="none" dirty="0" smtClean="0">
                <a:solidFill>
                  <a:srgbClr val="FF0000"/>
                </a:solidFill>
                <a:latin typeface="Narkisim" pitchFamily="34" charset="-79"/>
                <a:cs typeface="Narkisim" pitchFamily="34" charset="-79"/>
              </a:rPr>
              <a:t>  from ICAL and its comparison with the Super Kamiokande experiment results</a:t>
            </a:r>
            <a:endParaRPr lang="en-SG" sz="2000" b="0" cap="none" dirty="0">
              <a:solidFill>
                <a:srgbClr val="FF0000"/>
              </a:solidFill>
              <a:latin typeface="Narkisim" pitchFamily="34" charset="-79"/>
              <a:cs typeface="Narkisim" pitchFamily="34" charset="-79"/>
            </a:endParaRPr>
          </a:p>
        </p:txBody>
      </p:sp>
      <p:pic>
        <p:nvPicPr>
          <p:cNvPr id="3074" name="Picture 2"/>
          <p:cNvPicPr>
            <a:picLocks noGrp="1" noChangeAspect="1" noChangeArrowheads="1"/>
          </p:cNvPicPr>
          <p:nvPr>
            <p:ph idx="4294967295"/>
          </p:nvPr>
        </p:nvPicPr>
        <p:blipFill>
          <a:blip r:embed="rId2" cstate="print"/>
          <a:srcRect/>
          <a:stretch>
            <a:fillRect/>
          </a:stretch>
        </p:blipFill>
        <p:spPr bwMode="auto">
          <a:xfrm>
            <a:off x="0" y="1547813"/>
            <a:ext cx="4792663" cy="3384550"/>
          </a:xfrm>
          <a:prstGeom prst="rect">
            <a:avLst/>
          </a:prstGeom>
          <a:noFill/>
          <a:ln w="9525">
            <a:noFill/>
            <a:miter lim="800000"/>
            <a:headEnd/>
            <a:tailEnd/>
          </a:ln>
        </p:spPr>
      </p:pic>
      <p:pic>
        <p:nvPicPr>
          <p:cNvPr id="3075" name="Picture 3"/>
          <p:cNvPicPr>
            <a:picLocks noGrp="1" noChangeAspect="1" noChangeArrowheads="1"/>
          </p:cNvPicPr>
          <p:nvPr>
            <p:ph idx="4294967295"/>
          </p:nvPr>
        </p:nvPicPr>
        <p:blipFill>
          <a:blip r:embed="rId3" cstate="print"/>
          <a:srcRect l="4215"/>
          <a:stretch>
            <a:fillRect/>
          </a:stretch>
        </p:blipFill>
        <p:spPr bwMode="auto">
          <a:xfrm>
            <a:off x="4951413" y="1547813"/>
            <a:ext cx="4192587"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Accelerator-produced neutrinos</a:t>
            </a:r>
            <a:endParaRPr lang="en-SG" dirty="0"/>
          </a:p>
        </p:txBody>
      </p:sp>
      <p:sp>
        <p:nvSpPr>
          <p:cNvPr id="3" name="Content Placeholder 2"/>
          <p:cNvSpPr>
            <a:spLocks noGrp="1"/>
          </p:cNvSpPr>
          <p:nvPr>
            <p:ph idx="1"/>
          </p:nvPr>
        </p:nvSpPr>
        <p:spPr>
          <a:xfrm>
            <a:off x="72000" y="1548000"/>
            <a:ext cx="9000000" cy="2354491"/>
          </a:xfrm>
        </p:spPr>
        <p:txBody>
          <a:bodyPr>
            <a:spAutoFit/>
          </a:bodyPr>
          <a:lstStyle/>
          <a:p>
            <a:pPr>
              <a:lnSpc>
                <a:spcPct val="120000"/>
              </a:lnSpc>
            </a:pPr>
            <a:r>
              <a:rPr lang="en-US" sz="2400" dirty="0" smtClean="0"/>
              <a:t>Beta Beam facility is based on decays of a stored beam of beta-unstable ions. Produces low energy neutrinos.</a:t>
            </a:r>
          </a:p>
          <a:p>
            <a:pPr>
              <a:lnSpc>
                <a:spcPct val="120000"/>
              </a:lnSpc>
            </a:pPr>
            <a:r>
              <a:rPr lang="en-US" sz="2400" dirty="0" smtClean="0"/>
              <a:t>Neutrino Factory is based on the decays of a stored muon beam. </a:t>
            </a:r>
          </a:p>
          <a:p>
            <a:pPr>
              <a:lnSpc>
                <a:spcPct val="120000"/>
              </a:lnSpc>
              <a:buNone/>
            </a:pPr>
            <a:r>
              <a:rPr lang="en-US" sz="2400" dirty="0" smtClean="0"/>
              <a:t>	Produces high energy neutrinos. Precursor to eventual Muon Collider.</a:t>
            </a:r>
          </a:p>
          <a:p>
            <a:pPr>
              <a:lnSpc>
                <a:spcPct val="120000"/>
              </a:lnSpc>
            </a:pPr>
            <a:r>
              <a:rPr lang="en-US" sz="2400" dirty="0" smtClean="0"/>
              <a:t>Superbeam facility is based on the decays of an intense pion beam.</a:t>
            </a:r>
          </a:p>
        </p:txBody>
      </p:sp>
      <p:sp>
        <p:nvSpPr>
          <p:cNvPr id="4" name="Footer Placeholder 3"/>
          <p:cNvSpPr>
            <a:spLocks noGrp="1"/>
          </p:cNvSpPr>
          <p:nvPr>
            <p:ph type="ftr" sz="quarter" idx="11"/>
          </p:nvPr>
        </p:nvSpPr>
        <p:spPr>
          <a:xfrm>
            <a:off x="47371" y="6582009"/>
            <a:ext cx="8640000" cy="200055"/>
          </a:xfrm>
        </p:spPr>
        <p:txBody>
          <a:bodyPr>
            <a:spAutoFit/>
          </a:bodyPr>
          <a:lstStyle/>
          <a:p>
            <a:r>
              <a:rPr lang="en-SG" dirty="0"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25</a:t>
            </a:fld>
            <a:endParaRPr lang="en-SG" dirty="0"/>
          </a:p>
        </p:txBody>
      </p:sp>
      <p:pic>
        <p:nvPicPr>
          <p:cNvPr id="6" name="Picture 5"/>
          <p:cNvPicPr>
            <a:picLocks noChangeAspect="1" noChangeArrowheads="1"/>
          </p:cNvPicPr>
          <p:nvPr/>
        </p:nvPicPr>
        <p:blipFill>
          <a:blip r:embed="rId2" cstate="print"/>
          <a:srcRect l="5882" t="11031" r="5882" b="11031"/>
          <a:stretch>
            <a:fillRect/>
          </a:stretch>
        </p:blipFill>
        <p:spPr bwMode="auto">
          <a:xfrm>
            <a:off x="153754" y="4005344"/>
            <a:ext cx="5352358" cy="2520000"/>
          </a:xfrm>
          <a:prstGeom prst="rect">
            <a:avLst/>
          </a:prstGeom>
          <a:noFill/>
          <a:ln w="9525" algn="ctr">
            <a:noFill/>
            <a:miter lim="800000"/>
            <a:headEnd/>
            <a:tailEnd/>
          </a:ln>
          <a:effectLst/>
        </p:spPr>
      </p:pic>
      <p:pic>
        <p:nvPicPr>
          <p:cNvPr id="7" name="Picture 4"/>
          <p:cNvPicPr>
            <a:picLocks noChangeAspect="1" noChangeArrowheads="1"/>
          </p:cNvPicPr>
          <p:nvPr/>
        </p:nvPicPr>
        <p:blipFill>
          <a:blip r:embed="rId3" cstate="print"/>
          <a:srcRect/>
          <a:stretch>
            <a:fillRect/>
          </a:stretch>
        </p:blipFill>
        <p:spPr bwMode="auto">
          <a:xfrm>
            <a:off x="5533862" y="4005064"/>
            <a:ext cx="1580379" cy="2520000"/>
          </a:xfrm>
          <a:prstGeom prst="rect">
            <a:avLst/>
          </a:prstGeom>
          <a:noFill/>
          <a:ln w="9525" algn="ctr">
            <a:noFill/>
            <a:miter lim="800000"/>
            <a:headEnd/>
            <a:tailEnd/>
          </a:ln>
          <a:effectLst/>
        </p:spPr>
      </p:pic>
      <p:pic>
        <p:nvPicPr>
          <p:cNvPr id="8" name="Picture 5"/>
          <p:cNvPicPr>
            <a:picLocks noChangeAspect="1" noChangeArrowheads="1"/>
          </p:cNvPicPr>
          <p:nvPr/>
        </p:nvPicPr>
        <p:blipFill>
          <a:blip r:embed="rId4" cstate="print"/>
          <a:srcRect/>
          <a:stretch>
            <a:fillRect/>
          </a:stretch>
        </p:blipFill>
        <p:spPr bwMode="auto">
          <a:xfrm>
            <a:off x="7136567" y="4005064"/>
            <a:ext cx="1899929" cy="25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spAutoFit/>
          </a:bodyPr>
          <a:lstStyle/>
          <a:p>
            <a:r>
              <a:rPr lang="en-SG" dirty="0" smtClean="0"/>
              <a:t>Dr. B.Satyanarayana, TIFR, Mumbai                              Amrita Vishwa Vidyapeetham, Amritapuri Campus                              February 1, 2012</a:t>
            </a:r>
            <a:endParaRPr lang="en-SG" dirty="0"/>
          </a:p>
        </p:txBody>
      </p:sp>
      <p:sp>
        <p:nvSpPr>
          <p:cNvPr id="11" name="Slide Number Placeholder 4"/>
          <p:cNvSpPr>
            <a:spLocks noGrp="1"/>
          </p:cNvSpPr>
          <p:nvPr>
            <p:ph type="sldNum" sz="quarter" idx="12"/>
          </p:nvPr>
        </p:nvSpPr>
        <p:spPr/>
        <p:txBody>
          <a:bodyPr/>
          <a:lstStyle/>
          <a:p>
            <a:fld id="{6B515099-5EE2-44CA-9DA9-9E7B1E624B5D}" type="slidenum">
              <a:rPr lang="en-SG" smtClean="0"/>
              <a:pPr/>
              <a:t>26</a:t>
            </a:fld>
            <a:endParaRPr lang="en-SG" dirty="0"/>
          </a:p>
        </p:txBody>
      </p:sp>
      <p:sp>
        <p:nvSpPr>
          <p:cNvPr id="6" name="Title 5"/>
          <p:cNvSpPr>
            <a:spLocks noGrp="1"/>
          </p:cNvSpPr>
          <p:nvPr>
            <p:ph type="title"/>
          </p:nvPr>
        </p:nvSpPr>
        <p:spPr/>
        <p:txBody>
          <a:bodyPr/>
          <a:lstStyle/>
          <a:p>
            <a:r>
              <a:rPr lang="en-US" dirty="0" smtClean="0"/>
              <a:t>Using </a:t>
            </a:r>
            <a:r>
              <a:rPr lang="en-SG" dirty="0" smtClean="0"/>
              <a:t>long-baseline neutrinos</a:t>
            </a:r>
            <a:endParaRPr lang="en-SG" dirty="0"/>
          </a:p>
        </p:txBody>
      </p:sp>
      <p:pic>
        <p:nvPicPr>
          <p:cNvPr id="4098" name="Picture 2"/>
          <p:cNvPicPr>
            <a:picLocks noGrp="1" noChangeAspect="1" noChangeArrowheads="1"/>
          </p:cNvPicPr>
          <p:nvPr>
            <p:ph idx="4294967295"/>
          </p:nvPr>
        </p:nvPicPr>
        <p:blipFill>
          <a:blip r:embed="rId2" cstate="print"/>
          <a:srcRect/>
          <a:stretch>
            <a:fillRect/>
          </a:stretch>
        </p:blipFill>
        <p:spPr bwMode="auto">
          <a:xfrm>
            <a:off x="0" y="1547813"/>
            <a:ext cx="5116513" cy="3419475"/>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4294967295"/>
          </p:nvPr>
        </p:nvSpPr>
        <p:spPr>
          <a:xfrm>
            <a:off x="5241925" y="5003800"/>
            <a:ext cx="3902075" cy="1370013"/>
          </a:xfrm>
        </p:spPr>
        <p:txBody>
          <a:bodyPr>
            <a:spAutoFit/>
          </a:bodyPr>
          <a:lstStyle/>
          <a:p>
            <a:pPr algn="r"/>
            <a:r>
              <a:rPr lang="en-SG" sz="2000" b="0" cap="none" dirty="0" smtClean="0">
                <a:solidFill>
                  <a:srgbClr val="FF0000"/>
                </a:solidFill>
                <a:latin typeface="Narkisim" pitchFamily="34" charset="-79"/>
                <a:cs typeface="Narkisim" pitchFamily="34" charset="-79"/>
              </a:rPr>
              <a:t>Μ</a:t>
            </a:r>
            <a:r>
              <a:rPr lang="en-SG" sz="2000" b="0" cap="none" baseline="30000" dirty="0" smtClean="0">
                <a:solidFill>
                  <a:srgbClr val="FF0000"/>
                </a:solidFill>
                <a:latin typeface="Narkisim" pitchFamily="34" charset="-79"/>
                <a:cs typeface="Narkisim" pitchFamily="34" charset="-79"/>
              </a:rPr>
              <a:t>±</a:t>
            </a:r>
            <a:r>
              <a:rPr lang="en-SG" sz="2000" b="0" cap="none" dirty="0" smtClean="0">
                <a:solidFill>
                  <a:srgbClr val="FF0000"/>
                </a:solidFill>
                <a:latin typeface="Narkisim" pitchFamily="34" charset="-79"/>
                <a:cs typeface="Narkisim" pitchFamily="34" charset="-79"/>
              </a:rPr>
              <a:t> event rates for the normal mass hierarchy and an exposure of 1000 kton year for a restricted choice of </a:t>
            </a:r>
            <a:r>
              <a:rPr lang="en-SG" sz="2000" b="0" i="1" cap="none" dirty="0" smtClean="0">
                <a:solidFill>
                  <a:srgbClr val="FF0000"/>
                </a:solidFill>
                <a:latin typeface="Narkisim" pitchFamily="34" charset="-79"/>
                <a:cs typeface="Narkisim" pitchFamily="34" charset="-79"/>
              </a:rPr>
              <a:t>L</a:t>
            </a:r>
            <a:r>
              <a:rPr lang="en-SG" sz="2000" b="0" cap="none" dirty="0" smtClean="0">
                <a:solidFill>
                  <a:srgbClr val="FF0000"/>
                </a:solidFill>
                <a:latin typeface="Narkisim" pitchFamily="34" charset="-79"/>
                <a:cs typeface="Narkisim" pitchFamily="34" charset="-79"/>
              </a:rPr>
              <a:t> and </a:t>
            </a:r>
            <a:r>
              <a:rPr lang="en-SG" sz="2000" b="0" i="1" cap="none" dirty="0" smtClean="0">
                <a:solidFill>
                  <a:srgbClr val="FF0000"/>
                </a:solidFill>
                <a:latin typeface="Narkisim" pitchFamily="34" charset="-79"/>
                <a:cs typeface="Narkisim" pitchFamily="34" charset="-79"/>
              </a:rPr>
              <a:t>E</a:t>
            </a:r>
            <a:r>
              <a:rPr lang="en-SG" sz="2000" b="0" cap="none" dirty="0" smtClean="0">
                <a:solidFill>
                  <a:srgbClr val="FF0000"/>
                </a:solidFill>
                <a:latin typeface="Narkisim" pitchFamily="34" charset="-79"/>
                <a:cs typeface="Narkisim" pitchFamily="34" charset="-79"/>
              </a:rPr>
              <a:t> range </a:t>
            </a:r>
            <a:endParaRPr lang="en-SG" sz="2000" b="0" cap="none" dirty="0">
              <a:solidFill>
                <a:srgbClr val="FF0000"/>
              </a:solidFill>
              <a:latin typeface="Narkisim" pitchFamily="34" charset="-79"/>
              <a:cs typeface="Narkisim" pitchFamily="34" charset="-79"/>
            </a:endParaRPr>
          </a:p>
        </p:txBody>
      </p:sp>
      <p:pic>
        <p:nvPicPr>
          <p:cNvPr id="4099" name="Picture 3"/>
          <p:cNvPicPr>
            <a:picLocks noGrp="1" noChangeAspect="1" noChangeArrowheads="1"/>
          </p:cNvPicPr>
          <p:nvPr>
            <p:ph idx="4294967295"/>
          </p:nvPr>
        </p:nvPicPr>
        <p:blipFill>
          <a:blip r:embed="rId3" cstate="print"/>
          <a:srcRect/>
          <a:stretch>
            <a:fillRect/>
          </a:stretch>
        </p:blipFill>
        <p:spPr bwMode="auto">
          <a:xfrm>
            <a:off x="5240338" y="1547813"/>
            <a:ext cx="3903662" cy="3419475"/>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idx="4294967295"/>
          </p:nvPr>
        </p:nvSpPr>
        <p:spPr>
          <a:xfrm>
            <a:off x="0" y="5003800"/>
            <a:ext cx="5114925" cy="1370013"/>
          </a:xfrm>
        </p:spPr>
        <p:txBody>
          <a:bodyPr>
            <a:spAutoFit/>
          </a:bodyPr>
          <a:lstStyle/>
          <a:p>
            <a:r>
              <a:rPr lang="en-SG" sz="2000" b="0" cap="none" dirty="0" smtClean="0">
                <a:solidFill>
                  <a:srgbClr val="FF0000"/>
                </a:solidFill>
                <a:latin typeface="Narkisim" pitchFamily="34" charset="-79"/>
                <a:cs typeface="Narkisim" pitchFamily="34" charset="-79"/>
              </a:rPr>
              <a:t>The muon neutrino survival probability in vacuum and in matter for both signs of Δ</a:t>
            </a:r>
            <a:r>
              <a:rPr lang="en-SG" sz="2000" b="0" cap="none" baseline="-25000" dirty="0" smtClean="0">
                <a:solidFill>
                  <a:srgbClr val="FF0000"/>
                </a:solidFill>
                <a:latin typeface="Narkisim" pitchFamily="34" charset="-79"/>
                <a:cs typeface="Narkisim" pitchFamily="34" charset="-79"/>
              </a:rPr>
              <a:t>23</a:t>
            </a:r>
            <a:r>
              <a:rPr lang="en-SG" sz="2000" b="0" cap="none" dirty="0" smtClean="0">
                <a:solidFill>
                  <a:srgbClr val="FF0000"/>
                </a:solidFill>
                <a:latin typeface="Narkisim" pitchFamily="34" charset="-79"/>
                <a:cs typeface="Narkisim" pitchFamily="34" charset="-79"/>
              </a:rPr>
              <a:t> plotted against the neutrino energy for different values of baseline lengths </a:t>
            </a:r>
            <a:endParaRPr lang="en-SG" sz="2000" b="0" cap="none" dirty="0">
              <a:solidFill>
                <a:srgbClr val="FF00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27</a:t>
            </a:fld>
            <a:endParaRPr lang="en-US" dirty="0"/>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28</a:t>
            </a:fld>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29</a:t>
            </a:fld>
            <a:endParaRPr lang="en-US" dirty="0"/>
          </a:p>
        </p:txBody>
      </p:sp>
      <p:sp>
        <p:nvSpPr>
          <p:cNvPr id="4" name="Title 3"/>
          <p:cNvSpPr>
            <a:spLocks noGrp="1"/>
          </p:cNvSpPr>
          <p:nvPr>
            <p:ph type="title"/>
          </p:nvPr>
        </p:nvSpPr>
        <p:spPr/>
        <p:txBody>
          <a:bodyPr/>
          <a:lstStyle/>
          <a:p>
            <a:r>
              <a:rPr lang="en-US" dirty="0" smtClean="0"/>
              <a:t>Science and Instrumentation</a:t>
            </a:r>
            <a:endParaRPr lang="en-SG" dirty="0"/>
          </a:p>
        </p:txBody>
      </p:sp>
      <p:pic>
        <p:nvPicPr>
          <p:cNvPr id="5" name="Picture 4" descr="CCnew2_0910.jpg"/>
          <p:cNvPicPr>
            <a:picLocks noChangeAspect="1"/>
          </p:cNvPicPr>
          <p:nvPr/>
        </p:nvPicPr>
        <p:blipFill>
          <a:blip r:embed="rId2" cstate="print"/>
          <a:stretch>
            <a:fillRect/>
          </a:stretch>
        </p:blipFill>
        <p:spPr>
          <a:xfrm>
            <a:off x="663424" y="2088192"/>
            <a:ext cx="2367276" cy="3348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453912" y="5661296"/>
            <a:ext cx="2772000" cy="432000"/>
          </a:xfrm>
          <a:prstGeom prst="rect">
            <a:avLst/>
          </a:prstGeom>
        </p:spPr>
        <p:txBody>
          <a:bodyPr wrap="square">
            <a:spAutoFit/>
          </a:bodyPr>
          <a:lstStyle/>
          <a:p>
            <a:pPr algn="ctr"/>
            <a:r>
              <a:rPr lang="en-SG" dirty="0" smtClean="0">
                <a:solidFill>
                  <a:srgbClr val="FF0000"/>
                </a:solidFill>
                <a:latin typeface="Narkisim" pitchFamily="34" charset="-79"/>
                <a:cs typeface="Narkisim" pitchFamily="34" charset="-79"/>
              </a:rPr>
              <a:t>Georges Charpak (1924–2010)</a:t>
            </a:r>
            <a:endParaRPr lang="en-SG" dirty="0">
              <a:solidFill>
                <a:srgbClr val="FF0000"/>
              </a:solidFill>
              <a:latin typeface="Narkisim" pitchFamily="34" charset="-79"/>
              <a:cs typeface="Narkisim" pitchFamily="34" charset="-79"/>
            </a:endParaRPr>
          </a:p>
        </p:txBody>
      </p:sp>
      <p:sp>
        <p:nvSpPr>
          <p:cNvPr id="7" name="Rectangle 6"/>
          <p:cNvSpPr/>
          <p:nvPr/>
        </p:nvSpPr>
        <p:spPr>
          <a:xfrm>
            <a:off x="3348504" y="2048148"/>
            <a:ext cx="5327952" cy="3477875"/>
          </a:xfrm>
          <a:prstGeom prst="rect">
            <a:avLst/>
          </a:prstGeom>
        </p:spPr>
        <p:txBody>
          <a:bodyPr wrap="square">
            <a:spAutoFit/>
          </a:bodyPr>
          <a:lstStyle/>
          <a:p>
            <a:r>
              <a:rPr lang="en-SG" sz="2000" dirty="0" smtClean="0">
                <a:latin typeface="Narkisim" pitchFamily="34" charset="-79"/>
                <a:cs typeface="Narkisim" pitchFamily="34" charset="-79"/>
              </a:rPr>
              <a:t>The Nobel Prize in Physics 1992 was awarded to Georges Charpak "for his invention and development of particle detectors, in particular the multi-wire proportional chamber".</a:t>
            </a:r>
          </a:p>
          <a:p>
            <a:endParaRPr lang="en-SG" sz="2000" dirty="0" smtClean="0">
              <a:solidFill>
                <a:srgbClr val="FFC000"/>
              </a:solidFill>
              <a:latin typeface="Narkisim" pitchFamily="34" charset="-79"/>
              <a:cs typeface="Narkisim" pitchFamily="34" charset="-79"/>
            </a:endParaRPr>
          </a:p>
          <a:p>
            <a:r>
              <a:rPr lang="en-SG" sz="2000" dirty="0" smtClean="0">
                <a:solidFill>
                  <a:srgbClr val="FF0000"/>
                </a:solidFill>
                <a:latin typeface="Narkisim" pitchFamily="34" charset="-79"/>
                <a:cs typeface="Narkisim" pitchFamily="34" charset="-79"/>
              </a:rPr>
              <a:t>“The discoveries of the W and Z bosons at CERN, the charm quark at SLAC and Brookhaven and the top quark at Fermilab would not have been possible without this type of detector, and current research in high energy physics continues to depend on these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Plan of the talk</a:t>
            </a:r>
            <a:endParaRPr lang="en-US" dirty="0"/>
          </a:p>
        </p:txBody>
      </p:sp>
      <p:sp>
        <p:nvSpPr>
          <p:cNvPr id="7" name="Content Placeholder 6"/>
          <p:cNvSpPr>
            <a:spLocks noGrp="1"/>
          </p:cNvSpPr>
          <p:nvPr>
            <p:ph sz="half" idx="1"/>
          </p:nvPr>
        </p:nvSpPr>
        <p:spPr/>
        <p:txBody>
          <a:bodyPr>
            <a:noAutofit/>
          </a:bodyPr>
          <a:lstStyle/>
          <a:p>
            <a:r>
              <a:rPr lang="en-US" sz="2800" dirty="0" smtClean="0"/>
              <a:t>Introduction to neutrino physics</a:t>
            </a:r>
          </a:p>
          <a:p>
            <a:pPr lvl="0"/>
            <a:r>
              <a:rPr lang="en-US" sz="2800" dirty="0" smtClean="0"/>
              <a:t>Recent excitements in neutrino physics</a:t>
            </a:r>
          </a:p>
          <a:p>
            <a:pPr lvl="0"/>
            <a:r>
              <a:rPr lang="en-US" sz="2800" dirty="0" smtClean="0"/>
              <a:t>India-based Neutrino Observatory (INO)</a:t>
            </a:r>
          </a:p>
          <a:p>
            <a:pPr lvl="0"/>
            <a:r>
              <a:rPr lang="en-US" sz="2800" dirty="0" smtClean="0"/>
              <a:t>ICAL detector and its physics potential</a:t>
            </a:r>
          </a:p>
          <a:p>
            <a:pPr lvl="0"/>
            <a:r>
              <a:rPr lang="en-US" sz="2800" dirty="0" smtClean="0"/>
              <a:t>Civil and mechanical engineering aspects</a:t>
            </a:r>
          </a:p>
          <a:p>
            <a:pPr lvl="0"/>
            <a:r>
              <a:rPr lang="en-US" sz="2800" dirty="0" smtClean="0"/>
              <a:t>R&amp;D on Resistive Plate Chambers (RPC)</a:t>
            </a:r>
          </a:p>
          <a:p>
            <a:pPr lvl="0"/>
            <a:r>
              <a:rPr lang="en-US" sz="2800" dirty="0" smtClean="0"/>
              <a:t>Gas systems for ICAL detector</a:t>
            </a:r>
          </a:p>
          <a:p>
            <a:pPr lvl="0"/>
            <a:r>
              <a:rPr lang="en-US" sz="2800" dirty="0" smtClean="0"/>
              <a:t>ICAL Electronics and Data acquisition systems</a:t>
            </a:r>
          </a:p>
          <a:p>
            <a:pPr lvl="0"/>
            <a:r>
              <a:rPr lang="en-US" sz="2800" dirty="0" smtClean="0"/>
              <a:t>Networking and software requirements</a:t>
            </a:r>
          </a:p>
          <a:p>
            <a:pPr lvl="0"/>
            <a:r>
              <a:rPr lang="en-US" sz="2800" dirty="0" smtClean="0"/>
              <a:t>Career opportunities in INO and TIFR</a:t>
            </a:r>
          </a:p>
          <a:p>
            <a:pPr lvl="0"/>
            <a:r>
              <a:rPr lang="en-US" sz="2800" dirty="0" smtClean="0"/>
              <a:t>Closing remarks</a:t>
            </a:r>
          </a:p>
        </p:txBody>
      </p:sp>
      <p:sp>
        <p:nvSpPr>
          <p:cNvPr id="9" name="Footer Placeholder 8"/>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1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1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1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1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Detectors aided major discoveries</a:t>
            </a:r>
            <a:endParaRPr lang="en-SG" dirty="0"/>
          </a:p>
        </p:txBody>
      </p:sp>
      <p:sp>
        <p:nvSpPr>
          <p:cNvPr id="3" name="Footer Placeholder 2"/>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2A982391-68F7-4582-A8CA-1B26768C4C8F}" type="slidenum">
              <a:rPr lang="en-SG" smtClean="0"/>
              <a:pPr/>
              <a:t>30</a:t>
            </a:fld>
            <a:endParaRPr lang="en-SG" dirty="0"/>
          </a:p>
        </p:txBody>
      </p:sp>
      <p:sp>
        <p:nvSpPr>
          <p:cNvPr id="6" name="Content Placeholder 5"/>
          <p:cNvSpPr>
            <a:spLocks noGrp="1"/>
          </p:cNvSpPr>
          <p:nvPr>
            <p:ph idx="4294967295"/>
          </p:nvPr>
        </p:nvSpPr>
        <p:spPr>
          <a:xfrm>
            <a:off x="0" y="1548000"/>
            <a:ext cx="9001125" cy="4860000"/>
          </a:xfrm>
        </p:spPr>
        <p:txBody>
          <a:bodyPr>
            <a:normAutofit lnSpcReduction="10000"/>
          </a:bodyPr>
          <a:lstStyle/>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Crookes Tubes: </a:t>
            </a:r>
            <a:r>
              <a:rPr lang="en-SG" sz="900" b="1" dirty="0" smtClean="0">
                <a:solidFill>
                  <a:srgbClr val="FF0000"/>
                </a:solidFill>
                <a:latin typeface="Narkisim" pitchFamily="34" charset="-79"/>
                <a:cs typeface="Narkisim" pitchFamily="34" charset="-79"/>
              </a:rPr>
              <a:t>Sir William Crookes (1869-75)</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Cloud chamber: Charles Thomas Rees Wilson (1894), Nobel Prize in Physics (1927)</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Electron: J.J.Thomson (1897) using Crookes Tubes</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“Gold foil apparatus”:  </a:t>
            </a:r>
            <a:r>
              <a:rPr lang="en-SG" sz="900" b="1" dirty="0" smtClean="0">
                <a:solidFill>
                  <a:srgbClr val="FF0000"/>
                </a:solidFill>
                <a:latin typeface="Narkisim" pitchFamily="34" charset="-79"/>
                <a:cs typeface="Narkisim" pitchFamily="34" charset="-79"/>
              </a:rPr>
              <a:t>Hans Geiger &amp; Ernest Marsden (1909)</a:t>
            </a:r>
          </a:p>
          <a:p>
            <a:pPr>
              <a:lnSpc>
                <a:spcPct val="110000"/>
              </a:lnSpc>
              <a:buClrTx/>
              <a:buFont typeface="Wingdings" pitchFamily="2" charset="2"/>
              <a:buChar char="v"/>
            </a:pPr>
            <a:r>
              <a:rPr lang="en-US" sz="900" b="1" dirty="0" smtClean="0">
                <a:latin typeface="Narkisim" pitchFamily="34" charset="-79"/>
                <a:cs typeface="Narkisim" pitchFamily="34" charset="-79"/>
              </a:rPr>
              <a:t>Proton: E.Rutherford (1911) using “Gold foil apparatus”</a:t>
            </a:r>
            <a:endParaRPr lang="en-SG" sz="900" b="1" dirty="0" smtClean="0">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Photon: A.Compton (1923)</a:t>
            </a:r>
            <a:endParaRPr lang="en-SG" sz="900" b="1" dirty="0" smtClean="0">
              <a:latin typeface="Narkisim" pitchFamily="34" charset="-79"/>
              <a:cs typeface="Narkisim" pitchFamily="34" charset="-79"/>
            </a:endParaRPr>
          </a:p>
          <a:p>
            <a:pPr>
              <a:lnSpc>
                <a:spcPct val="110000"/>
              </a:lnSpc>
              <a:buClrTx/>
              <a:buFont typeface="Wingdings" pitchFamily="2" charset="2"/>
              <a:buChar char="v"/>
            </a:pPr>
            <a:r>
              <a:rPr lang="en-US" sz="900" b="1" dirty="0" smtClean="0">
                <a:latin typeface="Narkisim" pitchFamily="34" charset="-79"/>
                <a:cs typeface="Narkisim" pitchFamily="34" charset="-79"/>
              </a:rPr>
              <a:t>Neutron: J.Chadwick (1932)</a:t>
            </a:r>
          </a:p>
          <a:p>
            <a:pPr>
              <a:lnSpc>
                <a:spcPct val="110000"/>
              </a:lnSpc>
              <a:buClrTx/>
              <a:buFont typeface="Wingdings" pitchFamily="2" charset="2"/>
              <a:buChar char="v"/>
            </a:pPr>
            <a:r>
              <a:rPr lang="en-US" sz="900" b="1" dirty="0" smtClean="0">
                <a:latin typeface="Narkisim" pitchFamily="34" charset="-79"/>
                <a:cs typeface="Narkisim" pitchFamily="34" charset="-79"/>
              </a:rPr>
              <a:t>Positron: C.Anderson (1932)</a:t>
            </a:r>
          </a:p>
          <a:p>
            <a:pPr>
              <a:lnSpc>
                <a:spcPct val="110000"/>
              </a:lnSpc>
              <a:buClrTx/>
              <a:buFont typeface="Wingdings" pitchFamily="2" charset="2"/>
              <a:buChar char="v"/>
            </a:pPr>
            <a:r>
              <a:rPr lang="en-US" sz="900" b="1" dirty="0" smtClean="0">
                <a:latin typeface="Narkisim" pitchFamily="34" charset="-79"/>
                <a:cs typeface="Narkisim" pitchFamily="34" charset="-79"/>
              </a:rPr>
              <a:t>Muon: C.Anderson &amp; S.Neddermeyer (1937)</a:t>
            </a:r>
          </a:p>
          <a:p>
            <a:pPr>
              <a:lnSpc>
                <a:spcPct val="110000"/>
              </a:lnSpc>
              <a:buClrTx/>
              <a:buFont typeface="Wingdings" pitchFamily="2" charset="2"/>
              <a:buChar char="v"/>
            </a:pPr>
            <a:r>
              <a:rPr lang="en-US" sz="900" b="1" dirty="0" smtClean="0">
                <a:latin typeface="Narkisim" pitchFamily="34" charset="-79"/>
                <a:cs typeface="Narkisim" pitchFamily="34" charset="-79"/>
              </a:rPr>
              <a:t>Neutral Kaon: G.Rochester &amp; C.Butler (1947) using cloud chamber triggered by Geiger counters</a:t>
            </a:r>
          </a:p>
          <a:p>
            <a:pPr>
              <a:lnSpc>
                <a:spcPct val="110000"/>
              </a:lnSpc>
              <a:buClrTx/>
              <a:buFont typeface="Wingdings" pitchFamily="2" charset="2"/>
              <a:buChar char="v"/>
            </a:pPr>
            <a:r>
              <a:rPr lang="en-US" sz="900" b="1" dirty="0" smtClean="0">
                <a:latin typeface="Narkisim" pitchFamily="34" charset="-79"/>
                <a:cs typeface="Narkisim" pitchFamily="34" charset="-79"/>
              </a:rPr>
              <a:t>Charged Pion: C.Powell (1947) using photographic emulsions carried aloft by balloons</a:t>
            </a:r>
          </a:p>
          <a:p>
            <a:pPr>
              <a:lnSpc>
                <a:spcPct val="110000"/>
              </a:lnSpc>
              <a:buClrTx/>
              <a:buFont typeface="Wingdings" pitchFamily="2" charset="2"/>
              <a:buChar char="v"/>
            </a:pPr>
            <a:r>
              <a:rPr lang="en-US" sz="900" b="1" dirty="0" smtClean="0">
                <a:latin typeface="Narkisim" pitchFamily="34" charset="-79"/>
                <a:cs typeface="Narkisim" pitchFamily="34" charset="-79"/>
              </a:rPr>
              <a:t>Lambda: (1947)</a:t>
            </a:r>
          </a:p>
          <a:p>
            <a:pPr>
              <a:lnSpc>
                <a:spcPct val="110000"/>
              </a:lnSpc>
              <a:buClrTx/>
              <a:buFont typeface="Wingdings" pitchFamily="2" charset="2"/>
              <a:buChar char="v"/>
            </a:pPr>
            <a:r>
              <a:rPr lang="en-US" sz="900" b="1" dirty="0" smtClean="0">
                <a:latin typeface="Narkisim" pitchFamily="34" charset="-79"/>
                <a:cs typeface="Narkisim" pitchFamily="34" charset="-79"/>
              </a:rPr>
              <a:t>Neutral Pion: R.Bjorkland (1949)</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Bubble chamber : D.</a:t>
            </a:r>
            <a:r>
              <a:rPr lang="en-SG" sz="900" b="1" dirty="0" smtClean="0">
                <a:solidFill>
                  <a:srgbClr val="FF0000"/>
                </a:solidFill>
                <a:latin typeface="Narkisim" pitchFamily="34" charset="-79"/>
                <a:cs typeface="Narkisim" pitchFamily="34" charset="-79"/>
              </a:rPr>
              <a:t>Glaser (1952</a:t>
            </a:r>
            <a:r>
              <a:rPr lang="en-US" sz="900" b="1" dirty="0" smtClean="0">
                <a:solidFill>
                  <a:srgbClr val="FF0000"/>
                </a:solidFill>
                <a:latin typeface="Narkisim" pitchFamily="34" charset="-79"/>
                <a:cs typeface="Narkisim" pitchFamily="34" charset="-79"/>
              </a:rPr>
              <a:t>), </a:t>
            </a:r>
            <a:r>
              <a:rPr lang="en-SG" sz="900" b="1" dirty="0" smtClean="0">
                <a:solidFill>
                  <a:srgbClr val="FF0000"/>
                </a:solidFill>
                <a:latin typeface="Narkisim" pitchFamily="34" charset="-79"/>
                <a:cs typeface="Narkisim" pitchFamily="34" charset="-79"/>
              </a:rPr>
              <a:t>Nobel Prize in Physics (1960)</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Synchrotron: (1952)</a:t>
            </a:r>
          </a:p>
          <a:p>
            <a:pPr>
              <a:lnSpc>
                <a:spcPct val="110000"/>
              </a:lnSpc>
              <a:buClrTx/>
              <a:buFont typeface="Wingdings" pitchFamily="2" charset="2"/>
              <a:buChar char="v"/>
            </a:pPr>
            <a:r>
              <a:rPr lang="en-US" sz="900" b="1" dirty="0" smtClean="0">
                <a:latin typeface="Narkisim" pitchFamily="34" charset="-79"/>
                <a:cs typeface="Narkisim" pitchFamily="34" charset="-79"/>
              </a:rPr>
              <a:t>Xi minus: R.Armenteros (1952)</a:t>
            </a:r>
          </a:p>
          <a:p>
            <a:pPr>
              <a:lnSpc>
                <a:spcPct val="110000"/>
              </a:lnSpc>
              <a:buClrTx/>
              <a:buFont typeface="Wingdings" pitchFamily="2" charset="2"/>
              <a:buChar char="v"/>
            </a:pPr>
            <a:r>
              <a:rPr lang="en-US" sz="900" b="1" dirty="0" smtClean="0">
                <a:latin typeface="Narkisim" pitchFamily="34" charset="-79"/>
                <a:cs typeface="Narkisim" pitchFamily="34" charset="-79"/>
              </a:rPr>
              <a:t>Sigma plus: G.Tomasini (1953) using emulsion technique</a:t>
            </a:r>
          </a:p>
          <a:p>
            <a:pPr>
              <a:lnSpc>
                <a:spcPct val="110000"/>
              </a:lnSpc>
              <a:buClrTx/>
              <a:buFont typeface="Wingdings" pitchFamily="2" charset="2"/>
              <a:buChar char="v"/>
            </a:pPr>
            <a:r>
              <a:rPr lang="en-US" sz="900" b="1" dirty="0" smtClean="0">
                <a:latin typeface="Narkisim" pitchFamily="34" charset="-79"/>
                <a:cs typeface="Narkisim" pitchFamily="34" charset="-79"/>
              </a:rPr>
              <a:t>Sigma minus: W.Fowler (1953)</a:t>
            </a:r>
          </a:p>
          <a:p>
            <a:pPr>
              <a:lnSpc>
                <a:spcPct val="110000"/>
              </a:lnSpc>
              <a:buClrTx/>
              <a:buFont typeface="Wingdings" pitchFamily="2" charset="2"/>
              <a:buChar char="v"/>
            </a:pPr>
            <a:r>
              <a:rPr lang="en-US" sz="900" b="1" dirty="0" smtClean="0">
                <a:latin typeface="Narkisim" pitchFamily="34" charset="-79"/>
                <a:cs typeface="Narkisim" pitchFamily="34" charset="-79"/>
              </a:rPr>
              <a:t>Antiproton: W.Segrè (1955)</a:t>
            </a:r>
          </a:p>
          <a:p>
            <a:pPr>
              <a:lnSpc>
                <a:spcPct val="110000"/>
              </a:lnSpc>
              <a:buClrTx/>
              <a:buFont typeface="Wingdings" pitchFamily="2" charset="2"/>
              <a:buChar char="v"/>
            </a:pPr>
            <a:r>
              <a:rPr lang="en-US" sz="900" b="1" dirty="0" smtClean="0">
                <a:latin typeface="Narkisim" pitchFamily="34" charset="-79"/>
                <a:cs typeface="Narkisim" pitchFamily="34" charset="-79"/>
              </a:rPr>
              <a:t>Antineutron: B.Cork (1956) </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MOS transistors: Kahng &amp; Atalla (1960), </a:t>
            </a:r>
            <a:r>
              <a:rPr lang="en-US" sz="900" b="1" dirty="0" smtClean="0">
                <a:solidFill>
                  <a:srgbClr val="FF0000"/>
                </a:solidFill>
                <a:latin typeface="Narkisim" pitchFamily="34" charset="-79"/>
                <a:cs typeface="Narkisim" pitchFamily="34" charset="-79"/>
              </a:rPr>
              <a:t>electronic counters</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Multi-Wire Proportional Counter:  G.Charpak (1968), </a:t>
            </a:r>
            <a:r>
              <a:rPr lang="en-SG" sz="900" b="1" dirty="0" smtClean="0">
                <a:solidFill>
                  <a:srgbClr val="FF0000"/>
                </a:solidFill>
                <a:latin typeface="Narkisim" pitchFamily="34" charset="-79"/>
                <a:cs typeface="Narkisim" pitchFamily="34" charset="-79"/>
              </a:rPr>
              <a:t>Nobel Prize in Physics (1992)</a:t>
            </a:r>
            <a:endParaRPr lang="en-US"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Time Projection Chamber: D.R.Nygren  (1974)</a:t>
            </a:r>
          </a:p>
          <a:p>
            <a:pPr>
              <a:lnSpc>
                <a:spcPct val="110000"/>
              </a:lnSpc>
              <a:buClrTx/>
              <a:buFont typeface="Wingdings" pitchFamily="2" charset="2"/>
              <a:buChar char="v"/>
            </a:pPr>
            <a:r>
              <a:rPr lang="en-US" sz="900" b="1" dirty="0" smtClean="0">
                <a:latin typeface="Narkisim" pitchFamily="34" charset="-79"/>
                <a:cs typeface="Narkisim" pitchFamily="34" charset="-79"/>
              </a:rPr>
              <a:t>Charm quark: </a:t>
            </a:r>
            <a:r>
              <a:rPr lang="en-SG" sz="900" b="1" dirty="0" smtClean="0">
                <a:latin typeface="Narkisim" pitchFamily="34" charset="-79"/>
                <a:cs typeface="Narkisim" pitchFamily="34" charset="-79"/>
              </a:rPr>
              <a:t>SLAC &amp; BNL </a:t>
            </a:r>
            <a:r>
              <a:rPr lang="en-US" sz="900" b="1" dirty="0" smtClean="0">
                <a:latin typeface="Narkisim" pitchFamily="34" charset="-79"/>
                <a:cs typeface="Narkisim" pitchFamily="34" charset="-79"/>
              </a:rPr>
              <a:t>collaborations </a:t>
            </a:r>
            <a:r>
              <a:rPr lang="en-SG" sz="900" b="1" dirty="0" smtClean="0">
                <a:latin typeface="Narkisim" pitchFamily="34" charset="-79"/>
                <a:cs typeface="Narkisim" pitchFamily="34" charset="-79"/>
              </a:rPr>
              <a:t>(1974)</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Super Proton  Synchrotron: John  Adams </a:t>
            </a:r>
            <a:r>
              <a:rPr lang="en-SG" sz="900" b="1" i="1" dirty="0" smtClean="0">
                <a:solidFill>
                  <a:srgbClr val="FF0000"/>
                </a:solidFill>
                <a:latin typeface="Narkisim" pitchFamily="34" charset="-79"/>
                <a:cs typeface="Narkisim" pitchFamily="34" charset="-79"/>
              </a:rPr>
              <a:t>et al</a:t>
            </a:r>
            <a:r>
              <a:rPr lang="en-SG" sz="900" b="1" dirty="0" smtClean="0">
                <a:solidFill>
                  <a:srgbClr val="FF0000"/>
                </a:solidFill>
                <a:latin typeface="Narkisim" pitchFamily="34" charset="-79"/>
                <a:cs typeface="Narkisim" pitchFamily="34" charset="-79"/>
              </a:rPr>
              <a:t> (1976)</a:t>
            </a:r>
          </a:p>
          <a:p>
            <a:pPr>
              <a:lnSpc>
                <a:spcPct val="110000"/>
              </a:lnSpc>
              <a:buClrTx/>
              <a:buFont typeface="Wingdings" pitchFamily="2" charset="2"/>
              <a:buChar char="v"/>
            </a:pPr>
            <a:r>
              <a:rPr lang="en-SG" sz="900" b="1" dirty="0" smtClean="0">
                <a:solidFill>
                  <a:srgbClr val="FF0000"/>
                </a:solidFill>
                <a:latin typeface="Narkisim" pitchFamily="34" charset="-79"/>
                <a:cs typeface="Narkisim" pitchFamily="34" charset="-79"/>
              </a:rPr>
              <a:t>Stochastic cooling: Van der Meer, Nobel Prize in Physics (1984)</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Large area (20”) PMT: Hamamatsu (1980)</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Resistive Plate Chamber: R.Santonico (1981)</a:t>
            </a:r>
            <a:endParaRPr lang="en-SG" sz="900" b="1" dirty="0" smtClean="0">
              <a:solidFill>
                <a:srgbClr val="FF0000"/>
              </a:solidFill>
              <a:latin typeface="Narkisim" pitchFamily="34" charset="-79"/>
              <a:cs typeface="Narkisim" pitchFamily="34" charset="-79"/>
            </a:endParaRPr>
          </a:p>
          <a:p>
            <a:pPr>
              <a:lnSpc>
                <a:spcPct val="110000"/>
              </a:lnSpc>
              <a:buClrTx/>
              <a:buFont typeface="Wingdings" pitchFamily="2" charset="2"/>
              <a:buChar char="v"/>
            </a:pPr>
            <a:r>
              <a:rPr lang="en-SG" sz="900" b="1" dirty="0" smtClean="0">
                <a:latin typeface="Narkisim" pitchFamily="34" charset="-79"/>
                <a:cs typeface="Narkisim" pitchFamily="34" charset="-79"/>
              </a:rPr>
              <a:t>W &amp; Z bosons: UA1 and UA2 collaborations (1983)</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Micro Strip Gas Chamber:  A.Oed (1988)</a:t>
            </a:r>
          </a:p>
          <a:p>
            <a:pPr>
              <a:lnSpc>
                <a:spcPct val="110000"/>
              </a:lnSpc>
              <a:buClrTx/>
              <a:buFont typeface="Wingdings" pitchFamily="2" charset="2"/>
              <a:buChar char="v"/>
            </a:pPr>
            <a:r>
              <a:rPr lang="en-US" sz="900" b="1" dirty="0" smtClean="0">
                <a:latin typeface="Narkisim" pitchFamily="34" charset="-79"/>
                <a:cs typeface="Narkisim" pitchFamily="34" charset="-79"/>
              </a:rPr>
              <a:t>Top quark: D0 &amp; CDF collaborations (1995)</a:t>
            </a:r>
          </a:p>
          <a:p>
            <a:pPr>
              <a:lnSpc>
                <a:spcPct val="110000"/>
              </a:lnSpc>
              <a:buClrTx/>
              <a:buFont typeface="Wingdings" pitchFamily="2" charset="2"/>
              <a:buChar char="v"/>
            </a:pPr>
            <a:r>
              <a:rPr lang="en-US" sz="900" b="1" dirty="0" smtClean="0">
                <a:solidFill>
                  <a:srgbClr val="FF0000"/>
                </a:solidFill>
                <a:latin typeface="Narkisim" pitchFamily="34" charset="-79"/>
                <a:cs typeface="Narkisim" pitchFamily="34" charset="-79"/>
              </a:rPr>
              <a:t>Gas Electron Multiplier: F.B.Sauli (1996)</a:t>
            </a:r>
          </a:p>
          <a:p>
            <a:pPr>
              <a:lnSpc>
                <a:spcPct val="110000"/>
              </a:lnSpc>
              <a:buClrTx/>
              <a:buFont typeface="Wingdings" pitchFamily="2" charset="2"/>
              <a:buChar char="v"/>
            </a:pPr>
            <a:r>
              <a:rPr lang="en-US" sz="900" b="1" dirty="0" smtClean="0">
                <a:latin typeface="Narkisim" pitchFamily="34" charset="-79"/>
                <a:cs typeface="Narkisim" pitchFamily="34" charset="-79"/>
              </a:rPr>
              <a:t>Neutrino oscillation: Super-Kamiokande Collaboration (1998)</a:t>
            </a:r>
          </a:p>
        </p:txBody>
      </p:sp>
      <p:pic>
        <p:nvPicPr>
          <p:cNvPr id="7" name="Picture 6" descr="crt.png"/>
          <p:cNvPicPr>
            <a:picLocks noChangeAspect="1"/>
          </p:cNvPicPr>
          <p:nvPr/>
        </p:nvPicPr>
        <p:blipFill>
          <a:blip r:embed="rId2" cstate="print"/>
          <a:stretch>
            <a:fillRect/>
          </a:stretch>
        </p:blipFill>
        <p:spPr>
          <a:xfrm>
            <a:off x="7378588" y="1548000"/>
            <a:ext cx="1153008"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old-foil.jpg"/>
          <p:cNvPicPr>
            <a:picLocks noChangeAspect="1"/>
          </p:cNvPicPr>
          <p:nvPr/>
        </p:nvPicPr>
        <p:blipFill>
          <a:blip r:embed="rId3" cstate="print"/>
          <a:stretch>
            <a:fillRect/>
          </a:stretch>
        </p:blipFill>
        <p:spPr>
          <a:xfrm>
            <a:off x="5362364" y="1548000"/>
            <a:ext cx="1905230"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10;newpmt.jpg                                                     00024314Main                           B6778B42:"/>
          <p:cNvPicPr>
            <a:picLocks noChangeAspect="1" noChangeArrowheads="1"/>
          </p:cNvPicPr>
          <p:nvPr/>
        </p:nvPicPr>
        <p:blipFill>
          <a:blip r:embed="rId4" cstate="print"/>
          <a:srcRect l="10828" t="5885" r="6398" b="9155"/>
          <a:stretch>
            <a:fillRect/>
          </a:stretch>
        </p:blipFill>
        <p:spPr bwMode="auto">
          <a:xfrm rot="5400000">
            <a:off x="7261068" y="3258489"/>
            <a:ext cx="1440000" cy="1204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bsn\Documents\Photos\newlab\DSC_8410.JPG"/>
          <p:cNvPicPr>
            <a:picLocks noChangeAspect="1" noChangeArrowheads="1"/>
          </p:cNvPicPr>
          <p:nvPr/>
        </p:nvPicPr>
        <p:blipFill>
          <a:blip r:embed="rId5" cstate="print"/>
          <a:srcRect l="24104" t="9113" r="19652" b="5468"/>
          <a:stretch>
            <a:fillRect/>
          </a:stretch>
        </p:blipFill>
        <p:spPr bwMode="auto">
          <a:xfrm>
            <a:off x="7378284" y="4696520"/>
            <a:ext cx="1586204" cy="161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cstate="print"/>
          <a:srcRect/>
          <a:stretch>
            <a:fillRect/>
          </a:stretch>
        </p:blipFill>
        <p:spPr bwMode="auto">
          <a:xfrm>
            <a:off x="4570276" y="4697538"/>
            <a:ext cx="2702526" cy="161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descr="C:\My Documents\Picture\dzero8.tif"/>
          <p:cNvPicPr>
            <a:picLocks noChangeAspect="1" noChangeArrowheads="1"/>
          </p:cNvPicPr>
          <p:nvPr/>
        </p:nvPicPr>
        <p:blipFill>
          <a:blip r:embed="rId7" cstate="print"/>
          <a:srcRect/>
          <a:stretch>
            <a:fillRect/>
          </a:stretch>
        </p:blipFill>
        <p:spPr bwMode="auto">
          <a:xfrm rot="16200000">
            <a:off x="5335445" y="2735841"/>
            <a:ext cx="1440000" cy="2250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anim calcmode="lin" valueType="num">
                                      <p:cBhvr additive="base">
                                        <p:cTn id="19"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3" end="1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anim calcmode="lin" valueType="num">
                                      <p:cBhvr additive="base">
                                        <p:cTn id="23"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14" end="1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xEl>
                                              <p:pRg st="20" end="20"/>
                                            </p:txEl>
                                          </p:spTgt>
                                        </p:tgtEl>
                                        <p:attrNameLst>
                                          <p:attrName>style.visibility</p:attrName>
                                        </p:attrNameLst>
                                      </p:cBhvr>
                                      <p:to>
                                        <p:strVal val="visible"/>
                                      </p:to>
                                    </p:set>
                                    <p:anim calcmode="lin" valueType="num">
                                      <p:cBhvr additive="base">
                                        <p:cTn id="27" dur="500" fill="hold"/>
                                        <p:tgtEl>
                                          <p:spTgt spid="6">
                                            <p:txEl>
                                              <p:pRg st="20" end="2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0" end="2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xEl>
                                              <p:pRg st="21" end="21"/>
                                            </p:txEl>
                                          </p:spTgt>
                                        </p:tgtEl>
                                        <p:attrNameLst>
                                          <p:attrName>style.visibility</p:attrName>
                                        </p:attrNameLst>
                                      </p:cBhvr>
                                      <p:to>
                                        <p:strVal val="visible"/>
                                      </p:to>
                                    </p:set>
                                    <p:anim calcmode="lin" valueType="num">
                                      <p:cBhvr additive="base">
                                        <p:cTn id="31" dur="500" fill="hold"/>
                                        <p:tgtEl>
                                          <p:spTgt spid="6">
                                            <p:txEl>
                                              <p:pRg st="21" end="2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21" end="2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22" end="22"/>
                                            </p:txEl>
                                          </p:spTgt>
                                        </p:tgtEl>
                                        <p:attrNameLst>
                                          <p:attrName>style.visibility</p:attrName>
                                        </p:attrNameLst>
                                      </p:cBhvr>
                                      <p:to>
                                        <p:strVal val="visible"/>
                                      </p:to>
                                    </p:set>
                                    <p:anim calcmode="lin" valueType="num">
                                      <p:cBhvr additive="base">
                                        <p:cTn id="35" dur="500" fill="hold"/>
                                        <p:tgtEl>
                                          <p:spTgt spid="6">
                                            <p:txEl>
                                              <p:pRg st="22" end="2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22" end="2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24" end="24"/>
                                            </p:txEl>
                                          </p:spTgt>
                                        </p:tgtEl>
                                        <p:attrNameLst>
                                          <p:attrName>style.visibility</p:attrName>
                                        </p:attrNameLst>
                                      </p:cBhvr>
                                      <p:to>
                                        <p:strVal val="visible"/>
                                      </p:to>
                                    </p:set>
                                    <p:anim calcmode="lin" valueType="num">
                                      <p:cBhvr additive="base">
                                        <p:cTn id="39" dur="500" fill="hold"/>
                                        <p:tgtEl>
                                          <p:spTgt spid="6">
                                            <p:txEl>
                                              <p:pRg st="24" end="2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24" end="24"/>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5" end="25"/>
                                            </p:txEl>
                                          </p:spTgt>
                                        </p:tgtEl>
                                        <p:attrNameLst>
                                          <p:attrName>style.visibility</p:attrName>
                                        </p:attrNameLst>
                                      </p:cBhvr>
                                      <p:to>
                                        <p:strVal val="visible"/>
                                      </p:to>
                                    </p:set>
                                    <p:anim calcmode="lin" valueType="num">
                                      <p:cBhvr additive="base">
                                        <p:cTn id="43" dur="500" fill="hold"/>
                                        <p:tgtEl>
                                          <p:spTgt spid="6">
                                            <p:txEl>
                                              <p:pRg st="25" end="2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5" end="25"/>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26" end="26"/>
                                            </p:txEl>
                                          </p:spTgt>
                                        </p:tgtEl>
                                        <p:attrNameLst>
                                          <p:attrName>style.visibility</p:attrName>
                                        </p:attrNameLst>
                                      </p:cBhvr>
                                      <p:to>
                                        <p:strVal val="visible"/>
                                      </p:to>
                                    </p:set>
                                    <p:anim calcmode="lin" valueType="num">
                                      <p:cBhvr additive="base">
                                        <p:cTn id="47" dur="500" fill="hold"/>
                                        <p:tgtEl>
                                          <p:spTgt spid="6">
                                            <p:txEl>
                                              <p:pRg st="26" end="2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26" end="26"/>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27" end="27"/>
                                            </p:txEl>
                                          </p:spTgt>
                                        </p:tgtEl>
                                        <p:attrNameLst>
                                          <p:attrName>style.visibility</p:attrName>
                                        </p:attrNameLst>
                                      </p:cBhvr>
                                      <p:to>
                                        <p:strVal val="visible"/>
                                      </p:to>
                                    </p:set>
                                    <p:anim calcmode="lin" valueType="num">
                                      <p:cBhvr additive="base">
                                        <p:cTn id="51" dur="500" fill="hold"/>
                                        <p:tgtEl>
                                          <p:spTgt spid="6">
                                            <p:txEl>
                                              <p:pRg st="27" end="2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27" end="27"/>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
                                            <p:txEl>
                                              <p:pRg st="29" end="29"/>
                                            </p:txEl>
                                          </p:spTgt>
                                        </p:tgtEl>
                                        <p:attrNameLst>
                                          <p:attrName>style.visibility</p:attrName>
                                        </p:attrNameLst>
                                      </p:cBhvr>
                                      <p:to>
                                        <p:strVal val="visible"/>
                                      </p:to>
                                    </p:set>
                                    <p:anim calcmode="lin" valueType="num">
                                      <p:cBhvr additive="base">
                                        <p:cTn id="55" dur="500" fill="hold"/>
                                        <p:tgtEl>
                                          <p:spTgt spid="6">
                                            <p:txEl>
                                              <p:pRg st="29" end="2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29" end="29"/>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6">
                                            <p:txEl>
                                              <p:pRg st="31" end="31"/>
                                            </p:txEl>
                                          </p:spTgt>
                                        </p:tgtEl>
                                        <p:attrNameLst>
                                          <p:attrName>style.visibility</p:attrName>
                                        </p:attrNameLst>
                                      </p:cBhvr>
                                      <p:to>
                                        <p:strVal val="visible"/>
                                      </p:to>
                                    </p:set>
                                    <p:anim calcmode="lin" valueType="num">
                                      <p:cBhvr additive="base">
                                        <p:cTn id="59" dur="500" fill="hold"/>
                                        <p:tgtEl>
                                          <p:spTgt spid="6">
                                            <p:txEl>
                                              <p:pRg st="31" end="3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31" end="31"/>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ntr" presetSubtype="0" fill="hold" nodeType="withEffect">
                                  <p:stCondLst>
                                    <p:cond delay="0"/>
                                  </p:stCondLst>
                                  <p:childTnLst>
                                    <p:set>
                                      <p:cBhvr>
                                        <p:cTn id="75" dur="1" fill="hold">
                                          <p:stCondLst>
                                            <p:cond delay="0"/>
                                          </p:stCondLst>
                                        </p:cTn>
                                        <p:tgtEl>
                                          <p:spTgt spid="1027"/>
                                        </p:tgtEl>
                                        <p:attrNameLst>
                                          <p:attrName>style.visibility</p:attrName>
                                        </p:attrNameLst>
                                      </p:cBhvr>
                                      <p:to>
                                        <p:strVal val="visible"/>
                                      </p:to>
                                    </p:set>
                                    <p:animEffect transition="in" filter="fade">
                                      <p:cBhvr>
                                        <p:cTn id="76" dur="500"/>
                                        <p:tgtEl>
                                          <p:spTgt spid="1027"/>
                                        </p:tgtEl>
                                      </p:cBhvr>
                                    </p:animEffect>
                                  </p:childTnLst>
                                </p:cTn>
                              </p:par>
                              <p:par>
                                <p:cTn id="77" presetID="10"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500"/>
                                        <p:tgtEl>
                                          <p:spTgt spid="102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 calcmode="lin" valueType="num">
                                      <p:cBhvr additive="base">
                                        <p:cTn id="8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6">
                                            <p:txEl>
                                              <p:pRg st="2" end="2"/>
                                            </p:txEl>
                                          </p:spTgt>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
                                            <p:txEl>
                                              <p:pRg st="4" end="4"/>
                                            </p:txEl>
                                          </p:spTgt>
                                        </p:tgtEl>
                                        <p:attrNameLst>
                                          <p:attrName>style.visibility</p:attrName>
                                        </p:attrNameLst>
                                      </p:cBhvr>
                                      <p:to>
                                        <p:strVal val="visible"/>
                                      </p:to>
                                    </p:set>
                                    <p:anim calcmode="lin" valueType="num">
                                      <p:cBhvr additive="base">
                                        <p:cTn id="88"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6">
                                            <p:txEl>
                                              <p:pRg st="4" end="4"/>
                                            </p:txEl>
                                          </p:spTgt>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6">
                                            <p:txEl>
                                              <p:pRg st="5" end="5"/>
                                            </p:txEl>
                                          </p:spTgt>
                                        </p:tgtEl>
                                        <p:attrNameLst>
                                          <p:attrName>style.visibility</p:attrName>
                                        </p:attrNameLst>
                                      </p:cBhvr>
                                      <p:to>
                                        <p:strVal val="visible"/>
                                      </p:to>
                                    </p:set>
                                    <p:anim calcmode="lin" valueType="num">
                                      <p:cBhvr additive="base">
                                        <p:cTn id="92"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6">
                                            <p:txEl>
                                              <p:pRg st="5" end="5"/>
                                            </p:txEl>
                                          </p:spTgt>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xEl>
                                              <p:pRg st="6" end="6"/>
                                            </p:txEl>
                                          </p:spTgt>
                                        </p:tgtEl>
                                        <p:attrNameLst>
                                          <p:attrName>style.visibility</p:attrName>
                                        </p:attrNameLst>
                                      </p:cBhvr>
                                      <p:to>
                                        <p:strVal val="visible"/>
                                      </p:to>
                                    </p:set>
                                    <p:anim calcmode="lin" valueType="num">
                                      <p:cBhvr additive="base">
                                        <p:cTn id="96"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6" end="6"/>
                                            </p:txEl>
                                          </p:spTgt>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6">
                                            <p:txEl>
                                              <p:pRg st="7" end="7"/>
                                            </p:txEl>
                                          </p:spTgt>
                                        </p:tgtEl>
                                        <p:attrNameLst>
                                          <p:attrName>style.visibility</p:attrName>
                                        </p:attrNameLst>
                                      </p:cBhvr>
                                      <p:to>
                                        <p:strVal val="visible"/>
                                      </p:to>
                                    </p:set>
                                    <p:anim calcmode="lin" valueType="num">
                                      <p:cBhvr additive="base">
                                        <p:cTn id="100"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6">
                                            <p:txEl>
                                              <p:pRg st="7" end="7"/>
                                            </p:txEl>
                                          </p:spTgt>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6">
                                            <p:txEl>
                                              <p:pRg st="8" end="8"/>
                                            </p:txEl>
                                          </p:spTgt>
                                        </p:tgtEl>
                                        <p:attrNameLst>
                                          <p:attrName>style.visibility</p:attrName>
                                        </p:attrNameLst>
                                      </p:cBhvr>
                                      <p:to>
                                        <p:strVal val="visible"/>
                                      </p:to>
                                    </p:set>
                                    <p:anim calcmode="lin" valueType="num">
                                      <p:cBhvr additive="base">
                                        <p:cTn id="104"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
                                            <p:txEl>
                                              <p:pRg st="8" end="8"/>
                                            </p:txEl>
                                          </p:spTgt>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6">
                                            <p:txEl>
                                              <p:pRg st="9" end="9"/>
                                            </p:txEl>
                                          </p:spTgt>
                                        </p:tgtEl>
                                        <p:attrNameLst>
                                          <p:attrName>style.visibility</p:attrName>
                                        </p:attrNameLst>
                                      </p:cBhvr>
                                      <p:to>
                                        <p:strVal val="visible"/>
                                      </p:to>
                                    </p:set>
                                    <p:anim calcmode="lin" valueType="num">
                                      <p:cBhvr additive="base">
                                        <p:cTn id="108"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
                                            <p:txEl>
                                              <p:pRg st="9" end="9"/>
                                            </p:txEl>
                                          </p:spTgt>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calcmode="lin" valueType="num">
                                      <p:cBhvr additive="base">
                                        <p:cTn id="112"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113" dur="500" fill="hold"/>
                                        <p:tgtEl>
                                          <p:spTgt spid="6">
                                            <p:txEl>
                                              <p:pRg st="10" end="10"/>
                                            </p:txEl>
                                          </p:spTgt>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6">
                                            <p:txEl>
                                              <p:pRg st="11" end="11"/>
                                            </p:txEl>
                                          </p:spTgt>
                                        </p:tgtEl>
                                        <p:attrNameLst>
                                          <p:attrName>style.visibility</p:attrName>
                                        </p:attrNameLst>
                                      </p:cBhvr>
                                      <p:to>
                                        <p:strVal val="visible"/>
                                      </p:to>
                                    </p:set>
                                    <p:anim calcmode="lin" valueType="num">
                                      <p:cBhvr additive="base">
                                        <p:cTn id="116" dur="500" fill="hold"/>
                                        <p:tgtEl>
                                          <p:spTgt spid="6">
                                            <p:txEl>
                                              <p:pRg st="11" end="11"/>
                                            </p:txEl>
                                          </p:spTgt>
                                        </p:tgtEl>
                                        <p:attrNameLst>
                                          <p:attrName>ppt_x</p:attrName>
                                        </p:attrNameLst>
                                      </p:cBhvr>
                                      <p:tavLst>
                                        <p:tav tm="0">
                                          <p:val>
                                            <p:strVal val="1+#ppt_w/2"/>
                                          </p:val>
                                        </p:tav>
                                        <p:tav tm="100000">
                                          <p:val>
                                            <p:strVal val="#ppt_x"/>
                                          </p:val>
                                        </p:tav>
                                      </p:tavLst>
                                    </p:anim>
                                    <p:anim calcmode="lin" valueType="num">
                                      <p:cBhvr additive="base">
                                        <p:cTn id="117" dur="500" fill="hold"/>
                                        <p:tgtEl>
                                          <p:spTgt spid="6">
                                            <p:txEl>
                                              <p:pRg st="11" end="11"/>
                                            </p:txEl>
                                          </p:spTgt>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6">
                                            <p:txEl>
                                              <p:pRg st="12" end="12"/>
                                            </p:txEl>
                                          </p:spTgt>
                                        </p:tgtEl>
                                        <p:attrNameLst>
                                          <p:attrName>style.visibility</p:attrName>
                                        </p:attrNameLst>
                                      </p:cBhvr>
                                      <p:to>
                                        <p:strVal val="visible"/>
                                      </p:to>
                                    </p:set>
                                    <p:anim calcmode="lin" valueType="num">
                                      <p:cBhvr additive="base">
                                        <p:cTn id="120" dur="500" fill="hold"/>
                                        <p:tgtEl>
                                          <p:spTgt spid="6">
                                            <p:txEl>
                                              <p:pRg st="12" end="12"/>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6">
                                            <p:txEl>
                                              <p:pRg st="12" end="12"/>
                                            </p:txEl>
                                          </p:spTgt>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6">
                                            <p:txEl>
                                              <p:pRg st="15" end="15"/>
                                            </p:txEl>
                                          </p:spTgt>
                                        </p:tgtEl>
                                        <p:attrNameLst>
                                          <p:attrName>style.visibility</p:attrName>
                                        </p:attrNameLst>
                                      </p:cBhvr>
                                      <p:to>
                                        <p:strVal val="visible"/>
                                      </p:to>
                                    </p:set>
                                    <p:anim calcmode="lin" valueType="num">
                                      <p:cBhvr additive="base">
                                        <p:cTn id="124" dur="500" fill="hold"/>
                                        <p:tgtEl>
                                          <p:spTgt spid="6">
                                            <p:txEl>
                                              <p:pRg st="15" end="15"/>
                                            </p:txEl>
                                          </p:spTgt>
                                        </p:tgtEl>
                                        <p:attrNameLst>
                                          <p:attrName>ppt_x</p:attrName>
                                        </p:attrNameLst>
                                      </p:cBhvr>
                                      <p:tavLst>
                                        <p:tav tm="0">
                                          <p:val>
                                            <p:strVal val="1+#ppt_w/2"/>
                                          </p:val>
                                        </p:tav>
                                        <p:tav tm="100000">
                                          <p:val>
                                            <p:strVal val="#ppt_x"/>
                                          </p:val>
                                        </p:tav>
                                      </p:tavLst>
                                    </p:anim>
                                    <p:anim calcmode="lin" valueType="num">
                                      <p:cBhvr additive="base">
                                        <p:cTn id="125" dur="500" fill="hold"/>
                                        <p:tgtEl>
                                          <p:spTgt spid="6">
                                            <p:txEl>
                                              <p:pRg st="15" end="15"/>
                                            </p:txEl>
                                          </p:spTgt>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6">
                                            <p:txEl>
                                              <p:pRg st="16" end="16"/>
                                            </p:txEl>
                                          </p:spTgt>
                                        </p:tgtEl>
                                        <p:attrNameLst>
                                          <p:attrName>style.visibility</p:attrName>
                                        </p:attrNameLst>
                                      </p:cBhvr>
                                      <p:to>
                                        <p:strVal val="visible"/>
                                      </p:to>
                                    </p:set>
                                    <p:anim calcmode="lin" valueType="num">
                                      <p:cBhvr additive="base">
                                        <p:cTn id="128" dur="500" fill="hold"/>
                                        <p:tgtEl>
                                          <p:spTgt spid="6">
                                            <p:txEl>
                                              <p:pRg st="16" end="16"/>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6">
                                            <p:txEl>
                                              <p:pRg st="16" end="16"/>
                                            </p:txEl>
                                          </p:spTgt>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6">
                                            <p:txEl>
                                              <p:pRg st="17" end="17"/>
                                            </p:txEl>
                                          </p:spTgt>
                                        </p:tgtEl>
                                        <p:attrNameLst>
                                          <p:attrName>style.visibility</p:attrName>
                                        </p:attrNameLst>
                                      </p:cBhvr>
                                      <p:to>
                                        <p:strVal val="visible"/>
                                      </p:to>
                                    </p:set>
                                    <p:anim calcmode="lin" valueType="num">
                                      <p:cBhvr additive="base">
                                        <p:cTn id="132" dur="500" fill="hold"/>
                                        <p:tgtEl>
                                          <p:spTgt spid="6">
                                            <p:txEl>
                                              <p:pRg st="17" end="17"/>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6">
                                            <p:txEl>
                                              <p:pRg st="17" end="17"/>
                                            </p:txEl>
                                          </p:spTgt>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6">
                                            <p:txEl>
                                              <p:pRg st="18" end="18"/>
                                            </p:txEl>
                                          </p:spTgt>
                                        </p:tgtEl>
                                        <p:attrNameLst>
                                          <p:attrName>style.visibility</p:attrName>
                                        </p:attrNameLst>
                                      </p:cBhvr>
                                      <p:to>
                                        <p:strVal val="visible"/>
                                      </p:to>
                                    </p:set>
                                    <p:anim calcmode="lin" valueType="num">
                                      <p:cBhvr additive="base">
                                        <p:cTn id="136" dur="500" fill="hold"/>
                                        <p:tgtEl>
                                          <p:spTgt spid="6">
                                            <p:txEl>
                                              <p:pRg st="18" end="18"/>
                                            </p:txEl>
                                          </p:spTgt>
                                        </p:tgtEl>
                                        <p:attrNameLst>
                                          <p:attrName>ppt_x</p:attrName>
                                        </p:attrNameLst>
                                      </p:cBhvr>
                                      <p:tavLst>
                                        <p:tav tm="0">
                                          <p:val>
                                            <p:strVal val="1+#ppt_w/2"/>
                                          </p:val>
                                        </p:tav>
                                        <p:tav tm="100000">
                                          <p:val>
                                            <p:strVal val="#ppt_x"/>
                                          </p:val>
                                        </p:tav>
                                      </p:tavLst>
                                    </p:anim>
                                    <p:anim calcmode="lin" valueType="num">
                                      <p:cBhvr additive="base">
                                        <p:cTn id="137" dur="500" fill="hold"/>
                                        <p:tgtEl>
                                          <p:spTgt spid="6">
                                            <p:txEl>
                                              <p:pRg st="18" end="18"/>
                                            </p:txEl>
                                          </p:spTgt>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6">
                                            <p:txEl>
                                              <p:pRg st="19" end="19"/>
                                            </p:txEl>
                                          </p:spTgt>
                                        </p:tgtEl>
                                        <p:attrNameLst>
                                          <p:attrName>style.visibility</p:attrName>
                                        </p:attrNameLst>
                                      </p:cBhvr>
                                      <p:to>
                                        <p:strVal val="visible"/>
                                      </p:to>
                                    </p:set>
                                    <p:anim calcmode="lin" valueType="num">
                                      <p:cBhvr additive="base">
                                        <p:cTn id="140" dur="500" fill="hold"/>
                                        <p:tgtEl>
                                          <p:spTgt spid="6">
                                            <p:txEl>
                                              <p:pRg st="19" end="19"/>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
                                            <p:txEl>
                                              <p:pRg st="19" end="19"/>
                                            </p:txEl>
                                          </p:spTgt>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6">
                                            <p:txEl>
                                              <p:pRg st="23" end="23"/>
                                            </p:txEl>
                                          </p:spTgt>
                                        </p:tgtEl>
                                        <p:attrNameLst>
                                          <p:attrName>style.visibility</p:attrName>
                                        </p:attrNameLst>
                                      </p:cBhvr>
                                      <p:to>
                                        <p:strVal val="visible"/>
                                      </p:to>
                                    </p:set>
                                    <p:anim calcmode="lin" valueType="num">
                                      <p:cBhvr additive="base">
                                        <p:cTn id="144" dur="500" fill="hold"/>
                                        <p:tgtEl>
                                          <p:spTgt spid="6">
                                            <p:txEl>
                                              <p:pRg st="23" end="23"/>
                                            </p:txEl>
                                          </p:spTgt>
                                        </p:tgtEl>
                                        <p:attrNameLst>
                                          <p:attrName>ppt_x</p:attrName>
                                        </p:attrNameLst>
                                      </p:cBhvr>
                                      <p:tavLst>
                                        <p:tav tm="0">
                                          <p:val>
                                            <p:strVal val="1+#ppt_w/2"/>
                                          </p:val>
                                        </p:tav>
                                        <p:tav tm="100000">
                                          <p:val>
                                            <p:strVal val="#ppt_x"/>
                                          </p:val>
                                        </p:tav>
                                      </p:tavLst>
                                    </p:anim>
                                    <p:anim calcmode="lin" valueType="num">
                                      <p:cBhvr additive="base">
                                        <p:cTn id="145" dur="500" fill="hold"/>
                                        <p:tgtEl>
                                          <p:spTgt spid="6">
                                            <p:txEl>
                                              <p:pRg st="23" end="23"/>
                                            </p:txEl>
                                          </p:spTgt>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6">
                                            <p:txEl>
                                              <p:pRg st="28" end="28"/>
                                            </p:txEl>
                                          </p:spTgt>
                                        </p:tgtEl>
                                        <p:attrNameLst>
                                          <p:attrName>style.visibility</p:attrName>
                                        </p:attrNameLst>
                                      </p:cBhvr>
                                      <p:to>
                                        <p:strVal val="visible"/>
                                      </p:to>
                                    </p:set>
                                    <p:anim calcmode="lin" valueType="num">
                                      <p:cBhvr additive="base">
                                        <p:cTn id="148" dur="500" fill="hold"/>
                                        <p:tgtEl>
                                          <p:spTgt spid="6">
                                            <p:txEl>
                                              <p:pRg st="28" end="28"/>
                                            </p:txEl>
                                          </p:spTgt>
                                        </p:tgtEl>
                                        <p:attrNameLst>
                                          <p:attrName>ppt_x</p:attrName>
                                        </p:attrNameLst>
                                      </p:cBhvr>
                                      <p:tavLst>
                                        <p:tav tm="0">
                                          <p:val>
                                            <p:strVal val="1+#ppt_w/2"/>
                                          </p:val>
                                        </p:tav>
                                        <p:tav tm="100000">
                                          <p:val>
                                            <p:strVal val="#ppt_x"/>
                                          </p:val>
                                        </p:tav>
                                      </p:tavLst>
                                    </p:anim>
                                    <p:anim calcmode="lin" valueType="num">
                                      <p:cBhvr additive="base">
                                        <p:cTn id="149" dur="500" fill="hold"/>
                                        <p:tgtEl>
                                          <p:spTgt spid="6">
                                            <p:txEl>
                                              <p:pRg st="28" end="28"/>
                                            </p:txEl>
                                          </p:spTgt>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6">
                                            <p:txEl>
                                              <p:pRg st="30" end="30"/>
                                            </p:txEl>
                                          </p:spTgt>
                                        </p:tgtEl>
                                        <p:attrNameLst>
                                          <p:attrName>style.visibility</p:attrName>
                                        </p:attrNameLst>
                                      </p:cBhvr>
                                      <p:to>
                                        <p:strVal val="visible"/>
                                      </p:to>
                                    </p:set>
                                    <p:anim calcmode="lin" valueType="num">
                                      <p:cBhvr additive="base">
                                        <p:cTn id="152" dur="500" fill="hold"/>
                                        <p:tgtEl>
                                          <p:spTgt spid="6">
                                            <p:txEl>
                                              <p:pRg st="30" end="30"/>
                                            </p:txEl>
                                          </p:spTgt>
                                        </p:tgtEl>
                                        <p:attrNameLst>
                                          <p:attrName>ppt_x</p:attrName>
                                        </p:attrNameLst>
                                      </p:cBhvr>
                                      <p:tavLst>
                                        <p:tav tm="0">
                                          <p:val>
                                            <p:strVal val="1+#ppt_w/2"/>
                                          </p:val>
                                        </p:tav>
                                        <p:tav tm="100000">
                                          <p:val>
                                            <p:strVal val="#ppt_x"/>
                                          </p:val>
                                        </p:tav>
                                      </p:tavLst>
                                    </p:anim>
                                    <p:anim calcmode="lin" valueType="num">
                                      <p:cBhvr additive="base">
                                        <p:cTn id="153" dur="500" fill="hold"/>
                                        <p:tgtEl>
                                          <p:spTgt spid="6">
                                            <p:txEl>
                                              <p:pRg st="30" end="30"/>
                                            </p:txEl>
                                          </p:spTgt>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6">
                                            <p:txEl>
                                              <p:pRg st="32" end="32"/>
                                            </p:txEl>
                                          </p:spTgt>
                                        </p:tgtEl>
                                        <p:attrNameLst>
                                          <p:attrName>style.visibility</p:attrName>
                                        </p:attrNameLst>
                                      </p:cBhvr>
                                      <p:to>
                                        <p:strVal val="visible"/>
                                      </p:to>
                                    </p:set>
                                    <p:anim calcmode="lin" valueType="num">
                                      <p:cBhvr additive="base">
                                        <p:cTn id="156" dur="500" fill="hold"/>
                                        <p:tgtEl>
                                          <p:spTgt spid="6">
                                            <p:txEl>
                                              <p:pRg st="32" end="32"/>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6">
                                            <p:txEl>
                                              <p:pRg st="32" end="3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31</a:t>
            </a:fld>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pic>
        <p:nvPicPr>
          <p:cNvPr id="6" name="Picture 2" descr="spark_u.jpg                                                    00077E67mac_10                         B8E0B84A:"/>
          <p:cNvPicPr>
            <a:picLocks noGrp="1" noChangeAspect="1" noChangeArrowheads="1"/>
          </p:cNvPicPr>
          <p:nvPr>
            <p:ph sz="half" idx="1"/>
          </p:nvPr>
        </p:nvPicPr>
        <p:blipFill>
          <a:blip r:embed="rId3" cstate="print"/>
          <a:stretch>
            <a:fillRect/>
          </a:stretch>
        </p:blipFill>
        <p:spPr bwMode="auto">
          <a:xfrm>
            <a:off x="1706932" y="1547813"/>
            <a:ext cx="5657111" cy="4860925"/>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32</a:t>
            </a:fld>
            <a:endParaRPr lang="en-US" dirty="0"/>
          </a:p>
        </p:txBody>
      </p:sp>
      <p:cxnSp>
        <p:nvCxnSpPr>
          <p:cNvPr id="8" name="Straight Connector 7"/>
          <p:cNvCxnSpPr/>
          <p:nvPr/>
        </p:nvCxnSpPr>
        <p:spPr>
          <a:xfrm>
            <a:off x="2571736" y="3389312"/>
            <a:ext cx="3786214"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64482" y="4422555"/>
            <a:ext cx="3786214"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76789" y="1990715"/>
            <a:ext cx="214314" cy="369332"/>
          </a:xfrm>
          <a:prstGeom prst="rect">
            <a:avLst/>
          </a:prstGeom>
          <a:solidFill>
            <a:schemeClr val="bg1"/>
          </a:solidFill>
        </p:spPr>
        <p:txBody>
          <a:bodyPr wrap="square" rtlCol="0">
            <a:spAutoFit/>
          </a:bodyPr>
          <a:lstStyle/>
          <a:p>
            <a:r>
              <a:rPr lang="en-US" b="1" dirty="0" smtClean="0"/>
              <a:t>3</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p:cNvPicPr>
          <p:nvPr/>
        </p:nvPicPr>
        <p:blipFill>
          <a:blip r:embed="rId3" cstate="print"/>
          <a:srcRect b="2659"/>
          <a:stretch>
            <a:fillRect/>
          </a:stretch>
        </p:blipFill>
        <p:spPr bwMode="auto">
          <a:xfrm>
            <a:off x="5007404" y="1551600"/>
            <a:ext cx="3708000" cy="4929936"/>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33</a:t>
            </a:fld>
            <a:endParaRPr lang="en-US" dirty="0"/>
          </a:p>
        </p:txBody>
      </p:sp>
      <p:sp>
        <p:nvSpPr>
          <p:cNvPr id="6" name="Title 5"/>
          <p:cNvSpPr>
            <a:spLocks noGrp="1"/>
          </p:cNvSpPr>
          <p:nvPr>
            <p:ph type="title"/>
          </p:nvPr>
        </p:nvSpPr>
        <p:spPr/>
        <p:txBody>
          <a:bodyPr>
            <a:normAutofit/>
          </a:bodyPr>
          <a:lstStyle/>
          <a:p>
            <a:r>
              <a:rPr lang="en-US" i="1" dirty="0" smtClean="0"/>
              <a:t>Birth</a:t>
            </a:r>
            <a:r>
              <a:rPr lang="en-US" dirty="0" smtClean="0"/>
              <a:t> of the RPC</a:t>
            </a:r>
            <a:endParaRPr lang="en-US" dirty="0"/>
          </a:p>
        </p:txBody>
      </p:sp>
      <p:pic>
        <p:nvPicPr>
          <p:cNvPr id="70663" name="Picture 7"/>
          <p:cNvPicPr>
            <a:picLocks noChangeAspect="1" noChangeArrowheads="1"/>
          </p:cNvPicPr>
          <p:nvPr/>
        </p:nvPicPr>
        <p:blipFill>
          <a:blip r:embed="rId4" cstate="print"/>
          <a:srcRect/>
          <a:stretch>
            <a:fillRect/>
          </a:stretch>
        </p:blipFill>
        <p:spPr bwMode="auto">
          <a:xfrm>
            <a:off x="-3286125" y="-7258050"/>
            <a:ext cx="5040000" cy="6854400"/>
          </a:xfrm>
          <a:prstGeom prst="rect">
            <a:avLst/>
          </a:prstGeom>
          <a:noFill/>
          <a:ln w="9525">
            <a:noFill/>
            <a:miter lim="800000"/>
            <a:headEnd/>
            <a:tailEnd/>
          </a:ln>
          <a:effectLst/>
        </p:spPr>
      </p:pic>
      <p:pic>
        <p:nvPicPr>
          <p:cNvPr id="70664" name="Picture 8"/>
          <p:cNvPicPr>
            <a:picLocks noChangeAspect="1" noChangeArrowheads="1"/>
          </p:cNvPicPr>
          <p:nvPr/>
        </p:nvPicPr>
        <p:blipFill>
          <a:blip r:embed="rId5" cstate="print"/>
          <a:srcRect/>
          <a:stretch>
            <a:fillRect/>
          </a:stretch>
        </p:blipFill>
        <p:spPr bwMode="auto">
          <a:xfrm>
            <a:off x="146248" y="1551020"/>
            <a:ext cx="4140000" cy="4949814"/>
          </a:xfrm>
          <a:prstGeom prst="rect">
            <a:avLst/>
          </a:prstGeom>
          <a:ln>
            <a:noFill/>
          </a:ln>
          <a:effectLst>
            <a:outerShdw blurRad="292100" dist="139700" dir="2700000" algn="tl" rotWithShape="0">
              <a:srgbClr val="333333">
                <a:alpha val="65000"/>
              </a:srgbClr>
            </a:outerShdw>
          </a:effectLst>
        </p:spPr>
      </p:pic>
      <p:pic>
        <p:nvPicPr>
          <p:cNvPr id="70665" name="Picture 9"/>
          <p:cNvPicPr>
            <a:picLocks noChangeAspect="1" noChangeArrowheads="1"/>
          </p:cNvPicPr>
          <p:nvPr/>
        </p:nvPicPr>
        <p:blipFill>
          <a:blip r:embed="rId6" cstate="print"/>
          <a:srcRect/>
          <a:stretch>
            <a:fillRect/>
          </a:stretch>
        </p:blipFill>
        <p:spPr bwMode="auto">
          <a:xfrm>
            <a:off x="651372" y="3357562"/>
            <a:ext cx="4176668" cy="2928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dissolve">
                                      <p:cBhvr>
                                        <p:cTn id="7" dur="500"/>
                                        <p:tgtEl>
                                          <p:spTgt spid="70664"/>
                                        </p:tgtEl>
                                      </p:cBhvr>
                                    </p:animEffect>
                                  </p:childTnLst>
                                </p:cTn>
                              </p:par>
                              <p:par>
                                <p:cTn id="8" presetID="9" presetClass="entr" presetSubtype="0" fill="hold" nodeType="withEffect">
                                  <p:stCondLst>
                                    <p:cond delay="0"/>
                                  </p:stCondLst>
                                  <p:childTnLst>
                                    <p:set>
                                      <p:cBhvr>
                                        <p:cTn id="9" dur="1" fill="hold">
                                          <p:stCondLst>
                                            <p:cond delay="0"/>
                                          </p:stCondLst>
                                        </p:cTn>
                                        <p:tgtEl>
                                          <p:spTgt spid="70665"/>
                                        </p:tgtEl>
                                        <p:attrNameLst>
                                          <p:attrName>style.visibility</p:attrName>
                                        </p:attrNameLst>
                                      </p:cBhvr>
                                      <p:to>
                                        <p:strVal val="visible"/>
                                      </p:to>
                                    </p:set>
                                    <p:animEffect transition="in" filter="dissolve">
                                      <p:cBhvr>
                                        <p:cTn id="10" dur="500"/>
                                        <p:tgtEl>
                                          <p:spTgt spid="7066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0662"/>
                                        </p:tgtEl>
                                        <p:attrNameLst>
                                          <p:attrName>style.visibility</p:attrName>
                                        </p:attrNameLst>
                                      </p:cBhvr>
                                      <p:to>
                                        <p:strVal val="visible"/>
                                      </p:to>
                                    </p:set>
                                    <p:animEffect transition="in" filter="dissolve">
                                      <p:cBhvr>
                                        <p:cTn id="15"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34</a:t>
            </a:fld>
            <a:endParaRPr lang="en-US" dirty="0"/>
          </a:p>
        </p:txBody>
      </p:sp>
      <p:sp>
        <p:nvSpPr>
          <p:cNvPr id="2" name="Title 1"/>
          <p:cNvSpPr>
            <a:spLocks noGrp="1"/>
          </p:cNvSpPr>
          <p:nvPr>
            <p:ph type="title"/>
          </p:nvPr>
        </p:nvSpPr>
        <p:spPr/>
        <p:txBody>
          <a:bodyPr>
            <a:normAutofit/>
          </a:bodyPr>
          <a:lstStyle/>
          <a:p>
            <a:r>
              <a:rPr lang="en-US" dirty="0" smtClean="0"/>
              <a:t>Application driven RPC designs</a:t>
            </a:r>
            <a:endParaRPr lang="en-US" dirty="0"/>
          </a:p>
        </p:txBody>
      </p:sp>
      <p:pic>
        <p:nvPicPr>
          <p:cNvPr id="68615" name="Picture 7"/>
          <p:cNvPicPr>
            <a:picLocks noChangeAspect="1" noChangeArrowheads="1"/>
          </p:cNvPicPr>
          <p:nvPr/>
        </p:nvPicPr>
        <p:blipFill>
          <a:blip r:embed="rId3" cstate="print"/>
          <a:srcRect/>
          <a:stretch>
            <a:fillRect/>
          </a:stretch>
        </p:blipFill>
        <p:spPr bwMode="auto">
          <a:xfrm>
            <a:off x="269308" y="1571612"/>
            <a:ext cx="4159816" cy="1980000"/>
          </a:xfrm>
          <a:prstGeom prst="rect">
            <a:avLst/>
          </a:prstGeom>
          <a:noFill/>
          <a:ln w="9525">
            <a:noFill/>
            <a:miter lim="800000"/>
            <a:headEnd/>
            <a:tailEnd/>
          </a:ln>
          <a:effectLst/>
        </p:spPr>
      </p:pic>
      <p:pic>
        <p:nvPicPr>
          <p:cNvPr id="68616" name="Picture 8"/>
          <p:cNvPicPr>
            <a:picLocks noChangeAspect="1" noChangeArrowheads="1"/>
          </p:cNvPicPr>
          <p:nvPr/>
        </p:nvPicPr>
        <p:blipFill>
          <a:blip r:embed="rId4" cstate="print"/>
          <a:srcRect/>
          <a:stretch>
            <a:fillRect/>
          </a:stretch>
        </p:blipFill>
        <p:spPr bwMode="auto">
          <a:xfrm>
            <a:off x="4453073" y="1571612"/>
            <a:ext cx="4405207" cy="1980000"/>
          </a:xfrm>
          <a:prstGeom prst="rect">
            <a:avLst/>
          </a:prstGeom>
          <a:noFill/>
          <a:ln w="9525">
            <a:noFill/>
            <a:miter lim="800000"/>
            <a:headEnd/>
            <a:tailEnd/>
          </a:ln>
          <a:effectLst/>
        </p:spPr>
      </p:pic>
      <p:pic>
        <p:nvPicPr>
          <p:cNvPr id="68617" name="Picture 9"/>
          <p:cNvPicPr>
            <a:picLocks noChangeAspect="1" noChangeArrowheads="1"/>
          </p:cNvPicPr>
          <p:nvPr/>
        </p:nvPicPr>
        <p:blipFill>
          <a:blip r:embed="rId5" cstate="print"/>
          <a:srcRect/>
          <a:stretch>
            <a:fillRect/>
          </a:stretch>
        </p:blipFill>
        <p:spPr bwMode="auto">
          <a:xfrm>
            <a:off x="214282" y="4086000"/>
            <a:ext cx="2247882" cy="1980000"/>
          </a:xfrm>
          <a:prstGeom prst="rect">
            <a:avLst/>
          </a:prstGeom>
          <a:noFill/>
          <a:ln w="9525">
            <a:noFill/>
            <a:miter lim="800000"/>
            <a:headEnd/>
            <a:tailEnd/>
          </a:ln>
          <a:effectLst/>
        </p:spPr>
      </p:pic>
      <p:pic>
        <p:nvPicPr>
          <p:cNvPr id="68618" name="Picture 10"/>
          <p:cNvPicPr>
            <a:picLocks noChangeAspect="1" noChangeArrowheads="1"/>
          </p:cNvPicPr>
          <p:nvPr/>
        </p:nvPicPr>
        <p:blipFill>
          <a:blip r:embed="rId6" cstate="print"/>
          <a:srcRect/>
          <a:stretch>
            <a:fillRect/>
          </a:stretch>
        </p:blipFill>
        <p:spPr bwMode="auto">
          <a:xfrm>
            <a:off x="2643174" y="4086000"/>
            <a:ext cx="3960000" cy="1980000"/>
          </a:xfrm>
          <a:prstGeom prst="rect">
            <a:avLst/>
          </a:prstGeom>
          <a:noFill/>
          <a:ln w="9525">
            <a:noFill/>
            <a:miter lim="800000"/>
            <a:headEnd/>
            <a:tailEnd/>
          </a:ln>
          <a:effectLst/>
        </p:spPr>
      </p:pic>
      <p:pic>
        <p:nvPicPr>
          <p:cNvPr id="68619" name="Picture 11"/>
          <p:cNvPicPr>
            <a:picLocks noChangeAspect="1" noChangeArrowheads="1"/>
          </p:cNvPicPr>
          <p:nvPr/>
        </p:nvPicPr>
        <p:blipFill>
          <a:blip r:embed="rId7" cstate="print"/>
          <a:srcRect/>
          <a:stretch>
            <a:fillRect/>
          </a:stretch>
        </p:blipFill>
        <p:spPr bwMode="auto">
          <a:xfrm>
            <a:off x="6715140" y="4086000"/>
            <a:ext cx="2196393" cy="1980000"/>
          </a:xfrm>
          <a:prstGeom prst="rect">
            <a:avLst/>
          </a:prstGeom>
          <a:noFill/>
          <a:ln w="9525">
            <a:noFill/>
            <a:miter lim="800000"/>
            <a:headEnd/>
            <a:tailEnd/>
          </a:ln>
          <a:effectLst/>
        </p:spPr>
      </p:pic>
      <p:sp>
        <p:nvSpPr>
          <p:cNvPr id="15" name="TextBox 14"/>
          <p:cNvSpPr txBox="1"/>
          <p:nvPr/>
        </p:nvSpPr>
        <p:spPr>
          <a:xfrm>
            <a:off x="723470" y="6028064"/>
            <a:ext cx="1548000" cy="369332"/>
          </a:xfrm>
          <a:prstGeom prst="rect">
            <a:avLst/>
          </a:prstGeom>
          <a:solidFill>
            <a:srgbClr val="FFFF00"/>
          </a:solidFill>
        </p:spPr>
        <p:txBody>
          <a:bodyPr wrap="square" rtlCol="0" anchor="ctr" anchorCtr="1">
            <a:spAutoFit/>
          </a:bodyPr>
          <a:lstStyle/>
          <a:p>
            <a:r>
              <a:rPr lang="en-US" dirty="0" smtClean="0">
                <a:solidFill>
                  <a:srgbClr val="FF0000"/>
                </a:solidFill>
              </a:rPr>
              <a:t>Multi gap RPC</a:t>
            </a:r>
            <a:endParaRPr lang="en-US" dirty="0">
              <a:solidFill>
                <a:srgbClr val="FF0000"/>
              </a:solidFill>
            </a:endParaRPr>
          </a:p>
        </p:txBody>
      </p:sp>
      <p:sp>
        <p:nvSpPr>
          <p:cNvPr id="16" name="TextBox 15"/>
          <p:cNvSpPr txBox="1"/>
          <p:nvPr/>
        </p:nvSpPr>
        <p:spPr>
          <a:xfrm>
            <a:off x="5786446" y="3559734"/>
            <a:ext cx="1728000" cy="369332"/>
          </a:xfrm>
          <a:prstGeom prst="rect">
            <a:avLst/>
          </a:prstGeom>
          <a:solidFill>
            <a:srgbClr val="FFFF00"/>
          </a:solidFill>
        </p:spPr>
        <p:txBody>
          <a:bodyPr wrap="square" rtlCol="0" anchor="ctr" anchorCtr="1">
            <a:spAutoFit/>
          </a:bodyPr>
          <a:lstStyle/>
          <a:p>
            <a:r>
              <a:rPr lang="en-US" dirty="0" smtClean="0">
                <a:solidFill>
                  <a:srgbClr val="FF0000"/>
                </a:solidFill>
              </a:rPr>
              <a:t>Double gap RPC</a:t>
            </a:r>
            <a:endParaRPr lang="en-US" dirty="0">
              <a:solidFill>
                <a:srgbClr val="FF0000"/>
              </a:solidFill>
            </a:endParaRPr>
          </a:p>
        </p:txBody>
      </p:sp>
      <p:sp>
        <p:nvSpPr>
          <p:cNvPr id="17" name="TextBox 16"/>
          <p:cNvSpPr txBox="1"/>
          <p:nvPr/>
        </p:nvSpPr>
        <p:spPr>
          <a:xfrm>
            <a:off x="7229720" y="6030000"/>
            <a:ext cx="1188000" cy="369332"/>
          </a:xfrm>
          <a:prstGeom prst="rect">
            <a:avLst/>
          </a:prstGeom>
          <a:solidFill>
            <a:srgbClr val="FFFF00"/>
          </a:solidFill>
        </p:spPr>
        <p:txBody>
          <a:bodyPr wrap="square" rtlCol="0">
            <a:spAutoFit/>
          </a:bodyPr>
          <a:lstStyle/>
          <a:p>
            <a:r>
              <a:rPr lang="en-US" dirty="0" smtClean="0">
                <a:solidFill>
                  <a:srgbClr val="FF0000"/>
                </a:solidFill>
              </a:rPr>
              <a:t>Micro RPC</a:t>
            </a:r>
            <a:endParaRPr lang="en-US" dirty="0">
              <a:solidFill>
                <a:srgbClr val="FF0000"/>
              </a:solidFill>
            </a:endParaRPr>
          </a:p>
        </p:txBody>
      </p:sp>
      <p:sp>
        <p:nvSpPr>
          <p:cNvPr id="18" name="TextBox 17"/>
          <p:cNvSpPr txBox="1"/>
          <p:nvPr/>
        </p:nvSpPr>
        <p:spPr>
          <a:xfrm>
            <a:off x="3786182" y="6030000"/>
            <a:ext cx="1296000" cy="369332"/>
          </a:xfrm>
          <a:prstGeom prst="rect">
            <a:avLst/>
          </a:prstGeom>
          <a:solidFill>
            <a:srgbClr val="FFFF00"/>
          </a:solidFill>
        </p:spPr>
        <p:txBody>
          <a:bodyPr wrap="square" rtlCol="0">
            <a:spAutoFit/>
          </a:bodyPr>
          <a:lstStyle/>
          <a:p>
            <a:r>
              <a:rPr lang="en-US" dirty="0" smtClean="0">
                <a:solidFill>
                  <a:srgbClr val="FF0000"/>
                </a:solidFill>
              </a:rPr>
              <a:t>Hybrid RPC</a:t>
            </a:r>
            <a:endParaRPr lang="en-US" dirty="0">
              <a:solidFill>
                <a:srgbClr val="FF0000"/>
              </a:solidFill>
            </a:endParaRPr>
          </a:p>
        </p:txBody>
      </p:sp>
      <p:sp>
        <p:nvSpPr>
          <p:cNvPr id="19" name="TextBox 18"/>
          <p:cNvSpPr txBox="1"/>
          <p:nvPr/>
        </p:nvSpPr>
        <p:spPr>
          <a:xfrm>
            <a:off x="1785918" y="3560400"/>
            <a:ext cx="1620000" cy="369332"/>
          </a:xfrm>
          <a:prstGeom prst="rect">
            <a:avLst/>
          </a:prstGeom>
          <a:solidFill>
            <a:srgbClr val="FFFF00"/>
          </a:solidFill>
        </p:spPr>
        <p:txBody>
          <a:bodyPr wrap="square" rtlCol="0" anchor="ctr" anchorCtr="1">
            <a:spAutoFit/>
          </a:bodyPr>
          <a:lstStyle/>
          <a:p>
            <a:r>
              <a:rPr lang="en-US" dirty="0" smtClean="0">
                <a:solidFill>
                  <a:srgbClr val="FF0000"/>
                </a:solidFill>
              </a:rPr>
              <a:t>Single gap RPC</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6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6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a:t>
            </a:r>
            <a:endParaRPr lang="en-US" dirty="0"/>
          </a:p>
        </p:txBody>
      </p:sp>
      <p:sp>
        <p:nvSpPr>
          <p:cNvPr id="7" name="Content Placeholder 6"/>
          <p:cNvSpPr>
            <a:spLocks noGrp="1"/>
          </p:cNvSpPr>
          <p:nvPr>
            <p:ph sz="half" idx="1"/>
          </p:nvPr>
        </p:nvSpPr>
        <p:spPr/>
        <p:txBody>
          <a:bodyPr>
            <a:normAutofit fontScale="925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Scalable rate capability (Low to very high); Cosmic ray to collider detectors</a:t>
            </a:r>
          </a:p>
          <a:p>
            <a:r>
              <a:rPr lang="en-US" sz="2300" dirty="0" smtClean="0"/>
              <a:t>Good reliability, long term stability</a:t>
            </a:r>
          </a:p>
          <a:p>
            <a:r>
              <a:rPr lang="en-US" sz="2300" dirty="0" smtClean="0"/>
              <a:t>Under laying Physics mostly understood!</a:t>
            </a:r>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subTnLst>
                                    <p:animClr>
                                      <p:cBhvr override="childStyle">
                                        <p:cTn dur="1" fill="hold" display="0" masterRel="nextClick" afterEffect="1"/>
                                        <p:tgtEl>
                                          <p:spTgt spid="7">
                                            <p:txEl>
                                              <p:pRg st="8" end="8"/>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subTnLst>
                                    <p:animClr>
                                      <p:cBhvr override="childStyle">
                                        <p:cTn dur="1" fill="hold" display="0" masterRel="nextClick" afterEffect="1"/>
                                        <p:tgtEl>
                                          <p:spTgt spid="7">
                                            <p:txEl>
                                              <p:pRg st="9" end="9"/>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subTnLst>
                                    <p:animClr>
                                      <p:cBhvr override="childStyle">
                                        <p:cTn dur="1" fill="hold" display="0" masterRel="nextClick" afterEffect="1"/>
                                        <p:tgtEl>
                                          <p:spTgt spid="7">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subTnLst>
                                    <p:animClr>
                                      <p:cBhvr override="childStyle">
                                        <p:cTn dur="1" fill="hold" display="0" masterRel="nextClick" afterEffect="1"/>
                                        <p:tgtEl>
                                          <p:spTgt spid="7">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subTnLst>
                                    <p:animClr>
                                      <p:cBhvr override="childStyle">
                                        <p:cTn dur="1" fill="hold" display="0" masterRel="nextClick" afterEffect="1"/>
                                        <p:tgtEl>
                                          <p:spTgt spid="7">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36</a:t>
            </a:fld>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37</a:t>
            </a:fld>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 coating techniques</a:t>
            </a:r>
            <a:endParaRPr lang="en-US" dirty="0"/>
          </a:p>
        </p:txBody>
      </p:sp>
      <p:sp>
        <p:nvSpPr>
          <p:cNvPr id="3" name="Content Placeholder 2"/>
          <p:cNvSpPr>
            <a:spLocks noGrp="1"/>
          </p:cNvSpPr>
          <p:nvPr>
            <p:ph sz="half" idx="1"/>
          </p:nvPr>
        </p:nvSpPr>
        <p:spPr>
          <a:xfrm>
            <a:off x="457200" y="1573200"/>
            <a:ext cx="4038600" cy="4932000"/>
          </a:xfrm>
          <a:solidFill>
            <a:schemeClr val="accent1">
              <a:lumMod val="20000"/>
              <a:lumOff val="80000"/>
            </a:schemeClr>
          </a:solidFill>
        </p:spPr>
        <p:txBody>
          <a:bodyPr>
            <a:normAutofit fontScale="92500" lnSpcReduction="10000"/>
          </a:bodyPr>
          <a:lstStyle/>
          <a:p>
            <a:pPr marL="360000"/>
            <a:r>
              <a:rPr lang="en-US" dirty="0" smtClean="0">
                <a:solidFill>
                  <a:srgbClr val="0070C0"/>
                </a:solidFill>
              </a:rPr>
              <a:t>Graphite paint prepared using colloidal grade graphite powder(3.4gm), lacquer(25gm) and thinner(40ml)</a:t>
            </a:r>
          </a:p>
          <a:p>
            <a:pPr marL="360000"/>
            <a:r>
              <a:rPr lang="en-US" dirty="0" smtClean="0">
                <a:solidFill>
                  <a:srgbClr val="0070C0"/>
                </a:solidFill>
              </a:rPr>
              <a:t>Sprayed on the glass electrodes using an automobile spray gun.</a:t>
            </a:r>
          </a:p>
          <a:p>
            <a:pPr marL="360000"/>
            <a:r>
              <a:rPr lang="en-US" dirty="0" smtClean="0">
                <a:solidFill>
                  <a:srgbClr val="0070C0"/>
                </a:solidFill>
              </a:rPr>
              <a:t>A uniform and stable graphite coat of desired surface resistivity (1M</a:t>
            </a:r>
            <a:r>
              <a:rPr lang="en-US" dirty="0" smtClean="0">
                <a:solidFill>
                  <a:srgbClr val="0070C0"/>
                </a:solidFill>
                <a:sym typeface="Symbol" pitchFamily="18" charset="2"/>
              </a:rPr>
              <a:t>/</a:t>
            </a:r>
            <a:r>
              <a:rPr lang="en-US" dirty="0" smtClean="0">
                <a:solidFill>
                  <a:srgbClr val="0070C0"/>
                </a:solidFill>
                <a:sym typeface="Wingdings" pitchFamily="2" charset="2"/>
              </a:rPr>
              <a:t>) was </a:t>
            </a:r>
            <a:r>
              <a:rPr lang="en-US" dirty="0" smtClean="0">
                <a:solidFill>
                  <a:srgbClr val="0070C0"/>
                </a:solidFill>
              </a:rPr>
              <a:t>obtained by this method.</a:t>
            </a:r>
            <a:r>
              <a:rPr lang="en-US" sz="3200" dirty="0" smtClean="0">
                <a:solidFill>
                  <a:srgbClr val="0070C0"/>
                </a:solidFill>
              </a:rPr>
              <a:t> </a:t>
            </a:r>
          </a:p>
          <a:p>
            <a:endParaRPr lang="en-US" dirty="0"/>
          </a:p>
        </p:txBody>
      </p:sp>
      <p:pic>
        <p:nvPicPr>
          <p:cNvPr id="7" name="Content Placeholder 6" descr="painting.PNG"/>
          <p:cNvPicPr>
            <a:picLocks noGrp="1" noChangeAspect="1"/>
          </p:cNvPicPr>
          <p:nvPr>
            <p:ph sz="half" idx="2"/>
          </p:nvPr>
        </p:nvPicPr>
        <p:blipFill>
          <a:blip r:embed="rId3" cstate="print"/>
          <a:srcRect r="32301" b="6116"/>
          <a:stretch>
            <a:fillRect/>
          </a:stretch>
        </p:blipFill>
        <p:spPr>
          <a:xfrm>
            <a:off x="4786314" y="1571612"/>
            <a:ext cx="4238111" cy="4932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39</a:t>
            </a:fld>
            <a:endParaRPr lang="en-US" dirty="0"/>
          </a:p>
        </p:txBody>
      </p:sp>
      <p:sp>
        <p:nvSpPr>
          <p:cNvPr id="5" name="Title 4"/>
          <p:cNvSpPr>
            <a:spLocks noGrp="1"/>
          </p:cNvSpPr>
          <p:nvPr>
            <p:ph type="title"/>
          </p:nvPr>
        </p:nvSpPr>
        <p:spPr/>
        <p:txBody>
          <a:bodyPr>
            <a:normAutofit/>
          </a:bodyPr>
          <a:lstStyle/>
          <a:p>
            <a:r>
              <a:rPr lang="en-US" sz="4400" dirty="0" smtClean="0"/>
              <a:t>Automatic spray paint plant</a:t>
            </a:r>
            <a:endParaRPr lang="en-US" sz="4200" dirty="0"/>
          </a:p>
        </p:txBody>
      </p:sp>
      <p:grpSp>
        <p:nvGrpSpPr>
          <p:cNvPr id="47" name="Group 46"/>
          <p:cNvGrpSpPr/>
          <p:nvPr/>
        </p:nvGrpSpPr>
        <p:grpSpPr>
          <a:xfrm>
            <a:off x="252000" y="1460781"/>
            <a:ext cx="8640000" cy="5111491"/>
            <a:chOff x="252000" y="1460781"/>
            <a:chExt cx="8640000" cy="5111491"/>
          </a:xfrm>
        </p:grpSpPr>
        <p:pic>
          <p:nvPicPr>
            <p:cNvPr id="39" name="Content Placeholder 10" descr="DSCN0675.JPG"/>
            <p:cNvPicPr>
              <a:picLocks noChangeAspect="1"/>
            </p:cNvPicPr>
            <p:nvPr/>
          </p:nvPicPr>
          <p:blipFill>
            <a:blip r:embed="rId3" cstate="print"/>
            <a:srcRect t="2332"/>
            <a:stretch>
              <a:fillRect/>
            </a:stretch>
          </p:blipFill>
          <p:spPr>
            <a:xfrm>
              <a:off x="252000" y="1460781"/>
              <a:ext cx="8640000" cy="5111491"/>
            </a:xfrm>
            <a:prstGeom prst="rect">
              <a:avLst/>
            </a:prstGeom>
            <a:ln>
              <a:noFill/>
            </a:ln>
            <a:effectLst>
              <a:softEdge rad="112500"/>
            </a:effectLst>
          </p:spPr>
        </p:pic>
        <p:sp>
          <p:nvSpPr>
            <p:cNvPr id="40" name="TextBox 39"/>
            <p:cNvSpPr txBox="1"/>
            <p:nvPr/>
          </p:nvSpPr>
          <p:spPr>
            <a:xfrm rot="21480000">
              <a:off x="4150944" y="4450689"/>
              <a:ext cx="1872000" cy="360000"/>
            </a:xfrm>
            <a:prstGeom prst="rect">
              <a:avLst/>
            </a:prstGeom>
            <a:noFill/>
          </p:spPr>
          <p:txBody>
            <a:bodyPr wrap="square" rtlCol="0">
              <a:spAutoFit/>
            </a:bodyPr>
            <a:lstStyle/>
            <a:p>
              <a:r>
                <a:rPr lang="en-US" dirty="0" smtClean="0">
                  <a:solidFill>
                    <a:schemeClr val="bg1"/>
                  </a:solidFill>
                </a:rPr>
                <a:t>Glass holding tray</a:t>
              </a:r>
              <a:endParaRPr lang="en-US" dirty="0">
                <a:solidFill>
                  <a:schemeClr val="bg1"/>
                </a:solidFill>
              </a:endParaRPr>
            </a:p>
          </p:txBody>
        </p:sp>
        <p:cxnSp>
          <p:nvCxnSpPr>
            <p:cNvPr id="41" name="Straight Arrow Connector 40"/>
            <p:cNvCxnSpPr/>
            <p:nvPr/>
          </p:nvCxnSpPr>
          <p:spPr>
            <a:xfrm flipV="1">
              <a:off x="5986148" y="4609114"/>
              <a:ext cx="1872000" cy="2405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285983" y="4643446"/>
              <a:ext cx="1872000" cy="2405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43108" y="2783248"/>
              <a:ext cx="2160000" cy="360000"/>
            </a:xfrm>
            <a:prstGeom prst="rect">
              <a:avLst/>
            </a:prstGeom>
            <a:noFill/>
          </p:spPr>
          <p:txBody>
            <a:bodyPr wrap="square" rtlCol="0">
              <a:spAutoFit/>
            </a:bodyPr>
            <a:lstStyle/>
            <a:p>
              <a:r>
                <a:rPr lang="en-US" dirty="0" smtClean="0">
                  <a:solidFill>
                    <a:schemeClr val="bg1"/>
                  </a:solidFill>
                </a:rPr>
                <a:t>Automatic spray gun</a:t>
              </a:r>
              <a:endParaRPr lang="en-US" dirty="0">
                <a:solidFill>
                  <a:schemeClr val="bg1"/>
                </a:solidFill>
              </a:endParaRPr>
            </a:p>
          </p:txBody>
        </p:sp>
        <p:sp>
          <p:nvSpPr>
            <p:cNvPr id="44" name="TextBox 43"/>
            <p:cNvSpPr txBox="1"/>
            <p:nvPr/>
          </p:nvSpPr>
          <p:spPr>
            <a:xfrm>
              <a:off x="1571604" y="1928802"/>
              <a:ext cx="2304000" cy="360000"/>
            </a:xfrm>
            <a:prstGeom prst="rect">
              <a:avLst/>
            </a:prstGeom>
            <a:noFill/>
          </p:spPr>
          <p:txBody>
            <a:bodyPr wrap="square" rtlCol="0">
              <a:spAutoFit/>
            </a:bodyPr>
            <a:lstStyle/>
            <a:p>
              <a:r>
                <a:rPr lang="en-US" dirty="0" smtClean="0">
                  <a:solidFill>
                    <a:schemeClr val="bg1"/>
                  </a:solidFill>
                </a:rPr>
                <a:t>Drive for Y-movement</a:t>
              </a:r>
              <a:endParaRPr lang="en-US" dirty="0">
                <a:solidFill>
                  <a:schemeClr val="bg1"/>
                </a:solidFill>
              </a:endParaRPr>
            </a:p>
          </p:txBody>
        </p:sp>
        <p:sp>
          <p:nvSpPr>
            <p:cNvPr id="45" name="TextBox 44"/>
            <p:cNvSpPr txBox="1"/>
            <p:nvPr/>
          </p:nvSpPr>
          <p:spPr>
            <a:xfrm>
              <a:off x="5500694" y="5927644"/>
              <a:ext cx="2304000" cy="360000"/>
            </a:xfrm>
            <a:prstGeom prst="rect">
              <a:avLst/>
            </a:prstGeom>
            <a:noFill/>
          </p:spPr>
          <p:txBody>
            <a:bodyPr wrap="square" rtlCol="0">
              <a:spAutoFit/>
            </a:bodyPr>
            <a:lstStyle/>
            <a:p>
              <a:r>
                <a:rPr lang="en-US" dirty="0" smtClean="0">
                  <a:solidFill>
                    <a:schemeClr val="bg1"/>
                  </a:solidFill>
                </a:rPr>
                <a:t>Drive for X-movement</a:t>
              </a:r>
              <a:endParaRPr lang="en-US" dirty="0">
                <a:solidFill>
                  <a:schemeClr val="bg1"/>
                </a:solidFill>
              </a:endParaRPr>
            </a:p>
          </p:txBody>
        </p:sp>
        <p:sp>
          <p:nvSpPr>
            <p:cNvPr id="46" name="TextBox 45"/>
            <p:cNvSpPr txBox="1"/>
            <p:nvPr/>
          </p:nvSpPr>
          <p:spPr>
            <a:xfrm>
              <a:off x="5429256" y="3000372"/>
              <a:ext cx="2412000" cy="360000"/>
            </a:xfrm>
            <a:prstGeom prst="rect">
              <a:avLst/>
            </a:prstGeom>
            <a:noFill/>
          </p:spPr>
          <p:txBody>
            <a:bodyPr wrap="square" rtlCol="0">
              <a:spAutoFit/>
            </a:bodyPr>
            <a:lstStyle/>
            <a:p>
              <a:r>
                <a:rPr lang="en-US" dirty="0" smtClean="0">
                  <a:solidFill>
                    <a:schemeClr val="bg1"/>
                  </a:solidFill>
                </a:rPr>
                <a:t>Control and drive panel</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156708" y="1548000"/>
            <a:ext cx="4500000" cy="4860000"/>
          </a:xfrm>
          <a:solidFill>
            <a:srgbClr val="FFCCFF"/>
          </a:solidFill>
        </p:spPr>
        <p:txBody>
          <a:bodyPr>
            <a:normAutofit fontScale="85000" lnSpcReduction="1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buClrTx/>
            </a:pPr>
            <a:r>
              <a:rPr lang="en-US" dirty="0" smtClean="0"/>
              <a:t>Discovered by F.Reines and C.L.Cowan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pic>
        <p:nvPicPr>
          <p:cNvPr id="8" name="Content Placeholder 8" descr="5RADIOTRANS05.gif"/>
          <p:cNvPicPr>
            <a:picLocks noGrp="1" noChangeAspect="1"/>
          </p:cNvPicPr>
          <p:nvPr>
            <p:ph sz="half" idx="2"/>
          </p:nvPr>
        </p:nvPicPr>
        <p:blipFill>
          <a:blip r:embed="rId4" cstate="print"/>
          <a:srcRect l="1886" t="3405" r="4310" b="3027"/>
          <a:stretch>
            <a:fillRect/>
          </a:stretch>
        </p:blipFill>
        <p:spPr>
          <a:xfrm>
            <a:off x="4741416" y="1548000"/>
            <a:ext cx="4221634" cy="2998461"/>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a:t>
            </a:fld>
            <a:endParaRPr lang="en-US" dirty="0"/>
          </a:p>
        </p:txBody>
      </p:sp>
      <p:graphicFrame>
        <p:nvGraphicFramePr>
          <p:cNvPr id="48129" name="Object 1"/>
          <p:cNvGraphicFramePr>
            <a:graphicFrameLocks noChangeAspect="1"/>
          </p:cNvGraphicFramePr>
          <p:nvPr/>
        </p:nvGraphicFramePr>
        <p:xfrm>
          <a:off x="4741416" y="4608000"/>
          <a:ext cx="4211698" cy="1800000"/>
        </p:xfrm>
        <a:graphic>
          <a:graphicData uri="http://schemas.openxmlformats.org/presentationml/2006/ole">
            <p:oleObj spid="_x0000_s48129" name="Equation" r:id="rId5" imgW="2082600" imgH="888840" progId="Equation.3">
              <p:embed/>
            </p:oleObj>
          </a:graphicData>
        </a:graphic>
      </p:graphicFrame>
      <p:sp>
        <p:nvSpPr>
          <p:cNvPr id="9" name="Rectangle 8"/>
          <p:cNvSpPr/>
          <p:nvPr/>
        </p:nvSpPr>
        <p:spPr>
          <a:xfrm>
            <a:off x="5004048" y="1556792"/>
            <a:ext cx="2880320" cy="738664"/>
          </a:xfrm>
          <a:prstGeom prst="rect">
            <a:avLst/>
          </a:prstGeom>
        </p:spPr>
        <p:txBody>
          <a:bodyPr wrap="square">
            <a:spAutoFit/>
          </a:bodyPr>
          <a:lstStyle/>
          <a:p>
            <a:r>
              <a:rPr lang="en-US" sz="1400" dirty="0" smtClean="0">
                <a:latin typeface="Narkisim" pitchFamily="34" charset="-79"/>
                <a:cs typeface="Narkisim" pitchFamily="34" charset="-79"/>
              </a:rPr>
              <a:t>Available energy for the decay is shared between the </a:t>
            </a:r>
            <a:r>
              <a:rPr lang="el-GR" sz="1400" dirty="0" smtClean="0">
                <a:cs typeface="Narkisim" pitchFamily="34" charset="-79"/>
              </a:rPr>
              <a:t>β</a:t>
            </a:r>
            <a:r>
              <a:rPr lang="en-US" sz="1400" dirty="0" smtClean="0">
                <a:latin typeface="Narkisim" pitchFamily="34" charset="-79"/>
                <a:cs typeface="Narkisim" pitchFamily="34" charset="-79"/>
              </a:rPr>
              <a:t>-particle and the (anti-) neutrino which goes undetected</a:t>
            </a:r>
            <a:endParaRPr lang="en-US" sz="1400" dirty="0">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8129"/>
                                        </p:tgtEl>
                                        <p:attrNameLst>
                                          <p:attrName>style.visibility</p:attrName>
                                        </p:attrNameLst>
                                      </p:cBhvr>
                                      <p:to>
                                        <p:strVal val="visible"/>
                                      </p:to>
                                    </p:set>
                                    <p:anim calcmode="lin" valueType="num">
                                      <p:cBhvr additive="base">
                                        <p:cTn id="39" dur="500" fill="hold"/>
                                        <p:tgtEl>
                                          <p:spTgt spid="48129"/>
                                        </p:tgtEl>
                                        <p:attrNameLst>
                                          <p:attrName>ppt_x</p:attrName>
                                        </p:attrNameLst>
                                      </p:cBhvr>
                                      <p:tavLst>
                                        <p:tav tm="0">
                                          <p:val>
                                            <p:strVal val="1+#ppt_w/2"/>
                                          </p:val>
                                        </p:tav>
                                        <p:tav tm="100000">
                                          <p:val>
                                            <p:strVal val="#ppt_x"/>
                                          </p:val>
                                        </p:tav>
                                      </p:tavLst>
                                    </p:anim>
                                    <p:anim calcmode="lin" valueType="num">
                                      <p:cBhvr additive="base">
                                        <p:cTn id="40" dur="500" fill="hold"/>
                                        <p:tgtEl>
                                          <p:spTgt spid="48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40</a:t>
            </a:fld>
            <a:endParaRPr lang="en-US" dirty="0"/>
          </a:p>
        </p:txBody>
      </p:sp>
      <p:sp>
        <p:nvSpPr>
          <p:cNvPr id="6" name="Title 5"/>
          <p:cNvSpPr>
            <a:spLocks noGrp="1"/>
          </p:cNvSpPr>
          <p:nvPr>
            <p:ph type="title"/>
          </p:nvPr>
        </p:nvSpPr>
        <p:spPr/>
        <p:txBody>
          <a:bodyPr>
            <a:normAutofit/>
          </a:bodyPr>
          <a:lstStyle/>
          <a:p>
            <a:r>
              <a:rPr lang="en-US" dirty="0" smtClean="0"/>
              <a:t>Screen printing techniques</a:t>
            </a:r>
            <a:endParaRPr lang="en-US" dirty="0"/>
          </a:p>
        </p:txBody>
      </p:sp>
      <p:pic>
        <p:nvPicPr>
          <p:cNvPr id="159745" name="Picture 1"/>
          <p:cNvPicPr>
            <a:picLocks noChangeAspect="1" noChangeArrowheads="1"/>
          </p:cNvPicPr>
          <p:nvPr/>
        </p:nvPicPr>
        <p:blipFill>
          <a:blip r:embed="rId3" cstate="print"/>
          <a:srcRect t="1968"/>
          <a:stretch>
            <a:fillRect/>
          </a:stretch>
        </p:blipFill>
        <p:spPr bwMode="auto">
          <a:xfrm>
            <a:off x="285753" y="1571612"/>
            <a:ext cx="8786841" cy="2819872"/>
          </a:xfrm>
          <a:prstGeom prst="rect">
            <a:avLst/>
          </a:prstGeom>
          <a:noFill/>
          <a:ln w="9525">
            <a:noFill/>
            <a:miter lim="800000"/>
            <a:headEnd/>
            <a:tailEnd/>
          </a:ln>
          <a:effectLst/>
        </p:spPr>
      </p:pic>
      <p:pic>
        <p:nvPicPr>
          <p:cNvPr id="159749" name="Picture 5"/>
          <p:cNvPicPr>
            <a:picLocks noChangeAspect="1" noChangeArrowheads="1"/>
          </p:cNvPicPr>
          <p:nvPr/>
        </p:nvPicPr>
        <p:blipFill>
          <a:blip r:embed="rId4" cstate="print"/>
          <a:srcRect l="4532" t="1828" b="914"/>
          <a:stretch>
            <a:fillRect/>
          </a:stretch>
        </p:blipFill>
        <p:spPr bwMode="auto">
          <a:xfrm rot="-4740000">
            <a:off x="1585624" y="2060289"/>
            <a:ext cx="2659334" cy="5372977"/>
          </a:xfrm>
          <a:prstGeom prst="rect">
            <a:avLst/>
          </a:prstGeom>
          <a:noFill/>
          <a:ln w="9525">
            <a:noFill/>
            <a:miter lim="800000"/>
            <a:headEnd/>
            <a:tailEnd/>
          </a:ln>
          <a:effectLst/>
        </p:spPr>
      </p:pic>
      <p:sp>
        <p:nvSpPr>
          <p:cNvPr id="11" name="TextBox 10"/>
          <p:cNvSpPr txBox="1"/>
          <p:nvPr/>
        </p:nvSpPr>
        <p:spPr>
          <a:xfrm rot="-2160000">
            <a:off x="4281473" y="5560782"/>
            <a:ext cx="1080000" cy="360000"/>
          </a:xfrm>
          <a:prstGeom prst="rect">
            <a:avLst/>
          </a:prstGeom>
          <a:solidFill>
            <a:srgbClr val="FFFF00"/>
          </a:solidFill>
        </p:spPr>
        <p:txBody>
          <a:bodyPr wrap="square" rtlCol="0">
            <a:spAutoFit/>
          </a:bodyPr>
          <a:lstStyle/>
          <a:p>
            <a:r>
              <a:rPr lang="en-US" dirty="0" smtClean="0"/>
              <a:t>On  films</a:t>
            </a:r>
            <a:endParaRPr lang="en-US" dirty="0"/>
          </a:p>
        </p:txBody>
      </p:sp>
      <p:sp>
        <p:nvSpPr>
          <p:cNvPr id="10" name="TextBox 9"/>
          <p:cNvSpPr txBox="1"/>
          <p:nvPr/>
        </p:nvSpPr>
        <p:spPr>
          <a:xfrm rot="600000">
            <a:off x="6707809" y="4088414"/>
            <a:ext cx="1044000" cy="360000"/>
          </a:xfrm>
          <a:prstGeom prst="rect">
            <a:avLst/>
          </a:prstGeom>
          <a:solidFill>
            <a:srgbClr val="FFFF00"/>
          </a:solidFill>
        </p:spPr>
        <p:txBody>
          <a:bodyPr wrap="square" rtlCol="0">
            <a:spAutoFit/>
          </a:bodyPr>
          <a:lstStyle/>
          <a:p>
            <a:r>
              <a:rPr lang="en-US" dirty="0" smtClean="0"/>
              <a:t>On  glass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additive="base">
                                        <p:cTn id="7" dur="500" fill="hold"/>
                                        <p:tgtEl>
                                          <p:spTgt spid="159745"/>
                                        </p:tgtEl>
                                        <p:attrNameLst>
                                          <p:attrName>ppt_x</p:attrName>
                                        </p:attrNameLst>
                                      </p:cBhvr>
                                      <p:tavLst>
                                        <p:tav tm="0">
                                          <p:val>
                                            <p:strVal val="1+#ppt_w/2"/>
                                          </p:val>
                                        </p:tav>
                                        <p:tav tm="100000">
                                          <p:val>
                                            <p:strVal val="#ppt_x"/>
                                          </p:val>
                                        </p:tav>
                                      </p:tavLst>
                                    </p:anim>
                                    <p:anim calcmode="lin" valueType="num">
                                      <p:cBhvr additive="base">
                                        <p:cTn id="8" dur="500" fill="hold"/>
                                        <p:tgtEl>
                                          <p:spTgt spid="15974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9749"/>
                                        </p:tgtEl>
                                        <p:attrNameLst>
                                          <p:attrName>style.visibility</p:attrName>
                                        </p:attrNameLst>
                                      </p:cBhvr>
                                      <p:to>
                                        <p:strVal val="visible"/>
                                      </p:to>
                                    </p:set>
                                    <p:anim calcmode="lin" valueType="num">
                                      <p:cBhvr additive="base">
                                        <p:cTn id="17" dur="500" fill="hold"/>
                                        <p:tgtEl>
                                          <p:spTgt spid="159749"/>
                                        </p:tgtEl>
                                        <p:attrNameLst>
                                          <p:attrName>ppt_x</p:attrName>
                                        </p:attrNameLst>
                                      </p:cBhvr>
                                      <p:tavLst>
                                        <p:tav tm="0">
                                          <p:val>
                                            <p:strVal val="0-#ppt_w/2"/>
                                          </p:val>
                                        </p:tav>
                                        <p:tav tm="100000">
                                          <p:val>
                                            <p:strVal val="#ppt_x"/>
                                          </p:val>
                                        </p:tav>
                                      </p:tavLst>
                                    </p:anim>
                                    <p:anim calcmode="lin" valueType="num">
                                      <p:cBhvr additive="base">
                                        <p:cTn id="18" dur="500" fill="hold"/>
                                        <p:tgtEl>
                                          <p:spTgt spid="15974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RPC assembly jig</a:t>
            </a:r>
            <a:endParaRPr lang="en-US" dirty="0"/>
          </a:p>
        </p:txBody>
      </p:sp>
      <p:pic>
        <p:nvPicPr>
          <p:cNvPr id="6" name="Picture 8" descr="vacchuck"/>
          <p:cNvPicPr>
            <a:picLocks noGrp="1" noChangeAspect="1" noChangeArrowheads="1"/>
          </p:cNvPicPr>
          <p:nvPr>
            <p:ph sz="half" idx="1"/>
          </p:nvPr>
        </p:nvPicPr>
        <p:blipFill>
          <a:blip r:embed="rId3" cstate="print"/>
          <a:srcRect l="15223" t="13585" r="14698" b="2717"/>
          <a:stretch>
            <a:fillRect/>
          </a:stretch>
        </p:blipFill>
        <p:spPr>
          <a:xfrm>
            <a:off x="1062064" y="1548000"/>
            <a:ext cx="7019873" cy="486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42</a:t>
            </a:fld>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p>
            <a:r>
              <a:rPr lang="en-US" dirty="0" smtClean="0"/>
              <a:t>Basic construction of an RPC</a:t>
            </a:r>
            <a:endParaRPr lang="en-US" dirty="0"/>
          </a:p>
        </p:txBody>
      </p:sp>
      <p:pic>
        <p:nvPicPr>
          <p:cNvPr id="9" name="Content Placeholder 8" descr="rpc_det1.jpg"/>
          <p:cNvPicPr>
            <a:picLocks noGrp="1" noChangeAspect="1"/>
          </p:cNvPicPr>
          <p:nvPr>
            <p:ph idx="4294967295"/>
          </p:nvPr>
        </p:nvPicPr>
        <p:blipFill>
          <a:blip r:embed="rId3" cstate="print"/>
          <a:srcRect r="8900" b="30395"/>
          <a:stretch>
            <a:fillRect/>
          </a:stretch>
        </p:blipFill>
        <p:spPr>
          <a:xfrm>
            <a:off x="142841" y="1571611"/>
            <a:ext cx="8880181" cy="48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408000" y="1548000"/>
            <a:ext cx="2520000" cy="369332"/>
          </a:xfrm>
          <a:prstGeom prst="rect">
            <a:avLst/>
          </a:prstGeom>
          <a:noFill/>
        </p:spPr>
        <p:txBody>
          <a:bodyPr wrap="square" rtlCol="0" anchor="ctr" anchorCtr="0">
            <a:spAutoFit/>
          </a:bodyPr>
          <a:lstStyle/>
          <a:p>
            <a:pPr algn="r"/>
            <a:r>
              <a:rPr lang="en-US" dirty="0" smtClean="0">
                <a:solidFill>
                  <a:srgbClr val="C00000"/>
                </a:solidFill>
              </a:rPr>
              <a:t>Signal reference plane.1</a:t>
            </a:r>
            <a:endParaRPr lang="en-US" dirty="0">
              <a:solidFill>
                <a:srgbClr val="C00000"/>
              </a:solidFill>
            </a:endParaRPr>
          </a:p>
        </p:txBody>
      </p:sp>
      <p:sp>
        <p:nvSpPr>
          <p:cNvPr id="11" name="TextBox 10"/>
          <p:cNvSpPr txBox="1"/>
          <p:nvPr/>
        </p:nvSpPr>
        <p:spPr>
          <a:xfrm>
            <a:off x="6408000" y="1908000"/>
            <a:ext cx="2520000" cy="369332"/>
          </a:xfrm>
          <a:prstGeom prst="rect">
            <a:avLst/>
          </a:prstGeom>
          <a:noFill/>
        </p:spPr>
        <p:txBody>
          <a:bodyPr wrap="square" rtlCol="0">
            <a:spAutoFit/>
          </a:bodyPr>
          <a:lstStyle/>
          <a:p>
            <a:pPr algn="r"/>
            <a:r>
              <a:rPr lang="en-US" dirty="0" smtClean="0">
                <a:solidFill>
                  <a:srgbClr val="C00000"/>
                </a:solidFill>
              </a:rPr>
              <a:t>Plastic honey comb.2</a:t>
            </a:r>
            <a:endParaRPr lang="en-US" dirty="0">
              <a:solidFill>
                <a:srgbClr val="C00000"/>
              </a:solidFill>
            </a:endParaRPr>
          </a:p>
        </p:txBody>
      </p:sp>
      <p:sp>
        <p:nvSpPr>
          <p:cNvPr id="12" name="TextBox 11"/>
          <p:cNvSpPr txBox="1"/>
          <p:nvPr/>
        </p:nvSpPr>
        <p:spPr>
          <a:xfrm>
            <a:off x="6408000" y="2268000"/>
            <a:ext cx="2520000" cy="369332"/>
          </a:xfrm>
          <a:prstGeom prst="rect">
            <a:avLst/>
          </a:prstGeom>
          <a:noFill/>
        </p:spPr>
        <p:txBody>
          <a:bodyPr wrap="square" rtlCol="0">
            <a:spAutoFit/>
          </a:bodyPr>
          <a:lstStyle/>
          <a:p>
            <a:pPr algn="r"/>
            <a:r>
              <a:rPr lang="en-US" dirty="0" smtClean="0">
                <a:solidFill>
                  <a:srgbClr val="C00000"/>
                </a:solidFill>
              </a:rPr>
              <a:t>Copper pickup strips.3</a:t>
            </a:r>
            <a:endParaRPr lang="en-US" dirty="0">
              <a:solidFill>
                <a:srgbClr val="C00000"/>
              </a:solidFill>
            </a:endParaRPr>
          </a:p>
        </p:txBody>
      </p:sp>
      <p:sp>
        <p:nvSpPr>
          <p:cNvPr id="13" name="TextBox 12"/>
          <p:cNvSpPr txBox="1"/>
          <p:nvPr/>
        </p:nvSpPr>
        <p:spPr>
          <a:xfrm>
            <a:off x="6408000" y="2628000"/>
            <a:ext cx="2520000" cy="369332"/>
          </a:xfrm>
          <a:prstGeom prst="rect">
            <a:avLst/>
          </a:prstGeom>
          <a:noFill/>
        </p:spPr>
        <p:txBody>
          <a:bodyPr wrap="square" rtlCol="0">
            <a:spAutoFit/>
          </a:bodyPr>
          <a:lstStyle/>
          <a:p>
            <a:pPr algn="r"/>
            <a:r>
              <a:rPr lang="en-US" dirty="0" smtClean="0">
                <a:solidFill>
                  <a:srgbClr val="C00000"/>
                </a:solidFill>
              </a:rPr>
              <a:t>Graphite/Paint.4</a:t>
            </a:r>
            <a:endParaRPr lang="en-US" dirty="0">
              <a:solidFill>
                <a:srgbClr val="C00000"/>
              </a:solidFill>
            </a:endParaRPr>
          </a:p>
        </p:txBody>
      </p:sp>
      <p:sp>
        <p:nvSpPr>
          <p:cNvPr id="14" name="TextBox 13"/>
          <p:cNvSpPr txBox="1"/>
          <p:nvPr/>
        </p:nvSpPr>
        <p:spPr>
          <a:xfrm>
            <a:off x="6408000" y="2988000"/>
            <a:ext cx="2520000" cy="369332"/>
          </a:xfrm>
          <a:prstGeom prst="rect">
            <a:avLst/>
          </a:prstGeom>
          <a:noFill/>
        </p:spPr>
        <p:txBody>
          <a:bodyPr wrap="square" rtlCol="0">
            <a:spAutoFit/>
          </a:bodyPr>
          <a:lstStyle/>
          <a:p>
            <a:pPr algn="r"/>
            <a:r>
              <a:rPr lang="en-US" dirty="0" smtClean="0">
                <a:solidFill>
                  <a:srgbClr val="C00000"/>
                </a:solidFill>
              </a:rPr>
              <a:t>Top glass.5</a:t>
            </a:r>
            <a:endParaRPr lang="en-US" dirty="0">
              <a:solidFill>
                <a:srgbClr val="C00000"/>
              </a:solidFill>
            </a:endParaRPr>
          </a:p>
        </p:txBody>
      </p:sp>
      <p:sp>
        <p:nvSpPr>
          <p:cNvPr id="15" name="TextBox 14"/>
          <p:cNvSpPr txBox="1"/>
          <p:nvPr/>
        </p:nvSpPr>
        <p:spPr>
          <a:xfrm>
            <a:off x="6408000" y="3348000"/>
            <a:ext cx="2520000" cy="369332"/>
          </a:xfrm>
          <a:prstGeom prst="rect">
            <a:avLst/>
          </a:prstGeom>
          <a:noFill/>
        </p:spPr>
        <p:txBody>
          <a:bodyPr wrap="square" rtlCol="0">
            <a:spAutoFit/>
          </a:bodyPr>
          <a:lstStyle/>
          <a:p>
            <a:pPr algn="r"/>
            <a:r>
              <a:rPr lang="en-US" dirty="0" smtClean="0">
                <a:solidFill>
                  <a:srgbClr val="C00000"/>
                </a:solidFill>
              </a:rPr>
              <a:t>Button spacer.6</a:t>
            </a:r>
            <a:endParaRPr lang="en-US" dirty="0">
              <a:solidFill>
                <a:srgbClr val="C00000"/>
              </a:solidFill>
            </a:endParaRPr>
          </a:p>
        </p:txBody>
      </p:sp>
      <p:sp>
        <p:nvSpPr>
          <p:cNvPr id="16" name="TextBox 15"/>
          <p:cNvSpPr txBox="1"/>
          <p:nvPr/>
        </p:nvSpPr>
        <p:spPr>
          <a:xfrm>
            <a:off x="6408000" y="3708000"/>
            <a:ext cx="2520000" cy="369332"/>
          </a:xfrm>
          <a:prstGeom prst="rect">
            <a:avLst/>
          </a:prstGeom>
          <a:noFill/>
        </p:spPr>
        <p:txBody>
          <a:bodyPr wrap="square" rtlCol="0">
            <a:spAutoFit/>
          </a:bodyPr>
          <a:lstStyle/>
          <a:p>
            <a:pPr algn="r"/>
            <a:r>
              <a:rPr lang="en-US" dirty="0" smtClean="0">
                <a:solidFill>
                  <a:srgbClr val="C00000"/>
                </a:solidFill>
              </a:rPr>
              <a:t>Bottom glass.7</a:t>
            </a:r>
            <a:endParaRPr lang="en-US" dirty="0">
              <a:solidFill>
                <a:srgbClr val="C00000"/>
              </a:solidFill>
            </a:endParaRPr>
          </a:p>
        </p:txBody>
      </p:sp>
      <p:sp>
        <p:nvSpPr>
          <p:cNvPr id="17" name="TextBox 16"/>
          <p:cNvSpPr txBox="1"/>
          <p:nvPr/>
        </p:nvSpPr>
        <p:spPr>
          <a:xfrm>
            <a:off x="6408000" y="4068000"/>
            <a:ext cx="2520000" cy="369332"/>
          </a:xfrm>
          <a:prstGeom prst="rect">
            <a:avLst/>
          </a:prstGeom>
          <a:noFill/>
        </p:spPr>
        <p:txBody>
          <a:bodyPr wrap="square" rtlCol="0">
            <a:spAutoFit/>
          </a:bodyPr>
          <a:lstStyle/>
          <a:p>
            <a:pPr algn="r"/>
            <a:r>
              <a:rPr lang="en-US" dirty="0" smtClean="0">
                <a:solidFill>
                  <a:srgbClr val="C00000"/>
                </a:solidFill>
              </a:rPr>
              <a:t>Edge spacer.8</a:t>
            </a:r>
            <a:endParaRPr lang="en-US" dirty="0">
              <a:solidFill>
                <a:srgbClr val="C00000"/>
              </a:solidFill>
            </a:endParaRPr>
          </a:p>
        </p:txBody>
      </p:sp>
      <p:sp>
        <p:nvSpPr>
          <p:cNvPr id="18" name="TextBox 17"/>
          <p:cNvSpPr txBox="1"/>
          <p:nvPr/>
        </p:nvSpPr>
        <p:spPr>
          <a:xfrm>
            <a:off x="6408000" y="4428000"/>
            <a:ext cx="2520000" cy="369332"/>
          </a:xfrm>
          <a:prstGeom prst="rect">
            <a:avLst/>
          </a:prstGeom>
          <a:noFill/>
        </p:spPr>
        <p:txBody>
          <a:bodyPr wrap="square" rtlCol="0">
            <a:spAutoFit/>
          </a:bodyPr>
          <a:lstStyle/>
          <a:p>
            <a:pPr algn="r"/>
            <a:r>
              <a:rPr lang="en-US" dirty="0" smtClean="0">
                <a:solidFill>
                  <a:srgbClr val="C00000"/>
                </a:solidFill>
              </a:rPr>
              <a:t>Gas nozzle.9</a:t>
            </a:r>
            <a:endParaRPr lang="en-US" dirty="0">
              <a:solidFill>
                <a:srgbClr val="C00000"/>
              </a:solidFill>
            </a:endParaRPr>
          </a:p>
        </p:txBody>
      </p:sp>
      <p:sp>
        <p:nvSpPr>
          <p:cNvPr id="19" name="TextBox 18"/>
          <p:cNvSpPr txBox="1"/>
          <p:nvPr/>
        </p:nvSpPr>
        <p:spPr>
          <a:xfrm>
            <a:off x="6408000" y="4788000"/>
            <a:ext cx="2520000" cy="369332"/>
          </a:xfrm>
          <a:prstGeom prst="rect">
            <a:avLst/>
          </a:prstGeom>
          <a:noFill/>
        </p:spPr>
        <p:txBody>
          <a:bodyPr wrap="square" rtlCol="0">
            <a:spAutoFit/>
          </a:bodyPr>
          <a:lstStyle/>
          <a:p>
            <a:pPr algn="r"/>
            <a:r>
              <a:rPr lang="en-US" dirty="0" smtClean="0">
                <a:solidFill>
                  <a:srgbClr val="C00000"/>
                </a:solidFill>
              </a:rPr>
              <a:t>Bottom pickup panel.A</a:t>
            </a:r>
            <a:endParaRPr lang="en-US" dirty="0">
              <a:solidFill>
                <a:srgbClr val="C00000"/>
              </a:solidFill>
            </a:endParaRPr>
          </a:p>
        </p:txBody>
      </p:sp>
      <p:sp>
        <p:nvSpPr>
          <p:cNvPr id="39" name="TextBox 38"/>
          <p:cNvSpPr txBox="1"/>
          <p:nvPr/>
        </p:nvSpPr>
        <p:spPr>
          <a:xfrm>
            <a:off x="214282" y="5643578"/>
            <a:ext cx="324000" cy="324000"/>
          </a:xfrm>
          <a:prstGeom prst="octagon">
            <a:avLst/>
          </a:prstGeom>
          <a:solidFill>
            <a:srgbClr val="FFFF00"/>
          </a:solidFill>
        </p:spPr>
        <p:txBody>
          <a:bodyPr wrap="square" rtlCol="0" anchor="ctr" anchorCtr="1">
            <a:spAutoFit/>
          </a:bodyPr>
          <a:lstStyle/>
          <a:p>
            <a:r>
              <a:rPr lang="en-US" dirty="0" smtClean="0"/>
              <a:t>1</a:t>
            </a:r>
            <a:endParaRPr lang="en-US" dirty="0"/>
          </a:p>
        </p:txBody>
      </p:sp>
      <p:sp>
        <p:nvSpPr>
          <p:cNvPr id="41" name="TextBox 40"/>
          <p:cNvSpPr txBox="1"/>
          <p:nvPr/>
        </p:nvSpPr>
        <p:spPr>
          <a:xfrm>
            <a:off x="1139778" y="5643578"/>
            <a:ext cx="324000" cy="324000"/>
          </a:xfrm>
          <a:prstGeom prst="octagon">
            <a:avLst/>
          </a:prstGeom>
          <a:solidFill>
            <a:srgbClr val="FFFF00"/>
          </a:solidFill>
        </p:spPr>
        <p:txBody>
          <a:bodyPr wrap="square" rtlCol="0" anchor="ctr" anchorCtr="1">
            <a:spAutoFit/>
          </a:bodyPr>
          <a:lstStyle/>
          <a:p>
            <a:r>
              <a:rPr lang="en-US" dirty="0" smtClean="0"/>
              <a:t>2</a:t>
            </a:r>
            <a:endParaRPr lang="en-US" dirty="0"/>
          </a:p>
        </p:txBody>
      </p:sp>
      <p:sp>
        <p:nvSpPr>
          <p:cNvPr id="42" name="TextBox 41"/>
          <p:cNvSpPr txBox="1"/>
          <p:nvPr/>
        </p:nvSpPr>
        <p:spPr>
          <a:xfrm>
            <a:off x="1857356" y="5643578"/>
            <a:ext cx="324000" cy="324000"/>
          </a:xfrm>
          <a:prstGeom prst="octagon">
            <a:avLst/>
          </a:prstGeom>
          <a:solidFill>
            <a:srgbClr val="FFFF00"/>
          </a:solidFill>
        </p:spPr>
        <p:txBody>
          <a:bodyPr wrap="square" rtlCol="0" anchor="ctr" anchorCtr="1">
            <a:spAutoFit/>
          </a:bodyPr>
          <a:lstStyle/>
          <a:p>
            <a:r>
              <a:rPr lang="en-US" dirty="0" smtClean="0"/>
              <a:t>3</a:t>
            </a:r>
            <a:endParaRPr lang="en-US" dirty="0"/>
          </a:p>
        </p:txBody>
      </p:sp>
      <p:sp>
        <p:nvSpPr>
          <p:cNvPr id="43" name="TextBox 42"/>
          <p:cNvSpPr txBox="1"/>
          <p:nvPr/>
        </p:nvSpPr>
        <p:spPr>
          <a:xfrm>
            <a:off x="2857488" y="5643578"/>
            <a:ext cx="324000" cy="324000"/>
          </a:xfrm>
          <a:prstGeom prst="octagon">
            <a:avLst/>
          </a:prstGeom>
          <a:solidFill>
            <a:srgbClr val="FFFF00"/>
          </a:solidFill>
        </p:spPr>
        <p:txBody>
          <a:bodyPr wrap="square" rtlCol="0" anchor="ctr" anchorCtr="1">
            <a:spAutoFit/>
          </a:bodyPr>
          <a:lstStyle/>
          <a:p>
            <a:r>
              <a:rPr lang="en-US" dirty="0" smtClean="0"/>
              <a:t>4</a:t>
            </a:r>
            <a:endParaRPr lang="en-US" dirty="0"/>
          </a:p>
        </p:txBody>
      </p:sp>
      <p:sp>
        <p:nvSpPr>
          <p:cNvPr id="44" name="TextBox 43"/>
          <p:cNvSpPr txBox="1"/>
          <p:nvPr/>
        </p:nvSpPr>
        <p:spPr>
          <a:xfrm>
            <a:off x="4071934" y="5643578"/>
            <a:ext cx="324000" cy="324000"/>
          </a:xfrm>
          <a:prstGeom prst="octagon">
            <a:avLst/>
          </a:prstGeom>
          <a:solidFill>
            <a:srgbClr val="FFFF00"/>
          </a:solidFill>
        </p:spPr>
        <p:txBody>
          <a:bodyPr wrap="square" rtlCol="0" anchor="ctr" anchorCtr="1">
            <a:spAutoFit/>
          </a:bodyPr>
          <a:lstStyle/>
          <a:p>
            <a:r>
              <a:rPr lang="en-US" dirty="0" smtClean="0"/>
              <a:t>5</a:t>
            </a:r>
            <a:endParaRPr lang="en-US" dirty="0"/>
          </a:p>
        </p:txBody>
      </p:sp>
      <p:sp>
        <p:nvSpPr>
          <p:cNvPr id="45" name="TextBox 44"/>
          <p:cNvSpPr txBox="1"/>
          <p:nvPr/>
        </p:nvSpPr>
        <p:spPr>
          <a:xfrm>
            <a:off x="5116208" y="5643578"/>
            <a:ext cx="324000" cy="324000"/>
          </a:xfrm>
          <a:prstGeom prst="octagon">
            <a:avLst/>
          </a:prstGeom>
          <a:solidFill>
            <a:srgbClr val="FFFF00"/>
          </a:solidFill>
        </p:spPr>
        <p:txBody>
          <a:bodyPr wrap="square" rtlCol="0" anchor="ctr" anchorCtr="1">
            <a:spAutoFit/>
          </a:bodyPr>
          <a:lstStyle/>
          <a:p>
            <a:r>
              <a:rPr lang="en-US" dirty="0" smtClean="0"/>
              <a:t>6</a:t>
            </a:r>
            <a:endParaRPr lang="en-US" dirty="0"/>
          </a:p>
        </p:txBody>
      </p:sp>
      <p:sp>
        <p:nvSpPr>
          <p:cNvPr id="46" name="TextBox 45"/>
          <p:cNvSpPr txBox="1"/>
          <p:nvPr/>
        </p:nvSpPr>
        <p:spPr>
          <a:xfrm>
            <a:off x="5929322" y="5643578"/>
            <a:ext cx="324000" cy="324000"/>
          </a:xfrm>
          <a:prstGeom prst="octagon">
            <a:avLst/>
          </a:prstGeom>
          <a:solidFill>
            <a:srgbClr val="FFFF00"/>
          </a:solidFill>
        </p:spPr>
        <p:txBody>
          <a:bodyPr wrap="square" rtlCol="0" anchor="ctr" anchorCtr="1">
            <a:spAutoFit/>
          </a:bodyPr>
          <a:lstStyle/>
          <a:p>
            <a:r>
              <a:rPr lang="en-US" dirty="0" smtClean="0"/>
              <a:t>7</a:t>
            </a:r>
            <a:endParaRPr lang="en-US" dirty="0"/>
          </a:p>
        </p:txBody>
      </p:sp>
      <p:sp>
        <p:nvSpPr>
          <p:cNvPr id="47" name="TextBox 46"/>
          <p:cNvSpPr txBox="1"/>
          <p:nvPr/>
        </p:nvSpPr>
        <p:spPr>
          <a:xfrm>
            <a:off x="8147954" y="5231796"/>
            <a:ext cx="324000" cy="324000"/>
          </a:xfrm>
          <a:prstGeom prst="octagon">
            <a:avLst/>
          </a:prstGeom>
          <a:solidFill>
            <a:srgbClr val="FFFF00"/>
          </a:solidFill>
        </p:spPr>
        <p:txBody>
          <a:bodyPr wrap="square" rtlCol="0" anchor="ctr" anchorCtr="1">
            <a:spAutoFit/>
          </a:bodyPr>
          <a:lstStyle/>
          <a:p>
            <a:r>
              <a:rPr lang="en-US" dirty="0" smtClean="0"/>
              <a:t>8</a:t>
            </a:r>
            <a:endParaRPr lang="en-US" dirty="0"/>
          </a:p>
        </p:txBody>
      </p:sp>
      <p:sp>
        <p:nvSpPr>
          <p:cNvPr id="48" name="TextBox 47"/>
          <p:cNvSpPr txBox="1"/>
          <p:nvPr/>
        </p:nvSpPr>
        <p:spPr>
          <a:xfrm>
            <a:off x="8242634" y="5786454"/>
            <a:ext cx="324000" cy="324000"/>
          </a:xfrm>
          <a:prstGeom prst="octagon">
            <a:avLst/>
          </a:prstGeom>
          <a:solidFill>
            <a:srgbClr val="FFFF00"/>
          </a:solidFill>
        </p:spPr>
        <p:txBody>
          <a:bodyPr wrap="square" rtlCol="0" anchor="ctr" anchorCtr="1">
            <a:spAutoFit/>
          </a:bodyPr>
          <a:lstStyle/>
          <a:p>
            <a:r>
              <a:rPr lang="en-US" dirty="0" smtClean="0"/>
              <a:t>9</a:t>
            </a:r>
            <a:endParaRPr lang="en-US" dirty="0"/>
          </a:p>
        </p:txBody>
      </p:sp>
      <p:sp>
        <p:nvSpPr>
          <p:cNvPr id="49" name="TextBox 48"/>
          <p:cNvSpPr txBox="1"/>
          <p:nvPr/>
        </p:nvSpPr>
        <p:spPr>
          <a:xfrm>
            <a:off x="7200858" y="6055290"/>
            <a:ext cx="324000" cy="324000"/>
          </a:xfrm>
          <a:prstGeom prst="octagon">
            <a:avLst/>
          </a:prstGeom>
          <a:solidFill>
            <a:srgbClr val="FFFF00"/>
          </a:solidFill>
        </p:spPr>
        <p:txBody>
          <a:bodyPr wrap="square" rtlCol="0" anchor="ctr" anchorCtr="1">
            <a:spAutoFit/>
          </a:bodyPr>
          <a:lstStyle/>
          <a:p>
            <a:r>
              <a:rPr lang="en-US" dirty="0" smtClean="0"/>
              <a:t>A</a:t>
            </a:r>
            <a:endParaRPr lang="en-US" dirty="0"/>
          </a:p>
        </p:txBody>
      </p:sp>
      <p:sp>
        <p:nvSpPr>
          <p:cNvPr id="26" name="Footer Placeholder 3"/>
          <p:cNvSpPr>
            <a:spLocks noGrp="1"/>
          </p:cNvSpPr>
          <p:nvPr>
            <p:ph type="ftr" sz="quarter" idx="11"/>
          </p:nvPr>
        </p:nvSpPr>
        <p:spPr>
          <a:xfrm>
            <a:off x="36000" y="6480000"/>
            <a:ext cx="8640000" cy="252000"/>
          </a:xfrm>
        </p:spPr>
        <p:txBody>
          <a:bodyPr/>
          <a:lstStyle/>
          <a:p>
            <a:r>
              <a:rPr lang="en-US" dirty="0" smtClean="0"/>
              <a:t>Dr. B.Satyanarayana, TIFR, Mumbai                              Amrita Vishwa Vidyapeetham, Amritapuri Campus                              February 1, 2012</a:t>
            </a:r>
            <a:endParaRPr lang="en-US" dirty="0"/>
          </a:p>
        </p:txBody>
      </p:sp>
      <p:sp>
        <p:nvSpPr>
          <p:cNvPr id="27" name="Slide Number Placeholder 4"/>
          <p:cNvSpPr>
            <a:spLocks noGrp="1"/>
          </p:cNvSpPr>
          <p:nvPr>
            <p:ph type="sldNum" sz="quarter" idx="12"/>
          </p:nvPr>
        </p:nvSpPr>
        <p:spPr>
          <a:xfrm>
            <a:off x="8676000" y="6480000"/>
            <a:ext cx="396000" cy="252000"/>
          </a:xfrm>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Effect transition="in" filter="fade">
                                      <p:cBhvr>
                                        <p:cTn id="89" dur="500"/>
                                        <p:tgtEl>
                                          <p:spTgt spid="45"/>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p:cTn id="97" dur="500" fill="hold"/>
                                        <p:tgtEl>
                                          <p:spTgt spid="47"/>
                                        </p:tgtEl>
                                        <p:attrNameLst>
                                          <p:attrName>ppt_w</p:attrName>
                                        </p:attrNameLst>
                                      </p:cBhvr>
                                      <p:tavLst>
                                        <p:tav tm="0">
                                          <p:val>
                                            <p:fltVal val="0"/>
                                          </p:val>
                                        </p:tav>
                                        <p:tav tm="100000">
                                          <p:val>
                                            <p:strVal val="#ppt_w"/>
                                          </p:val>
                                        </p:tav>
                                      </p:tavLst>
                                    </p:anim>
                                    <p:anim calcmode="lin" valueType="num">
                                      <p:cBhvr>
                                        <p:cTn id="98" dur="500" fill="hold"/>
                                        <p:tgtEl>
                                          <p:spTgt spid="47"/>
                                        </p:tgtEl>
                                        <p:attrNameLst>
                                          <p:attrName>ppt_h</p:attrName>
                                        </p:attrNameLst>
                                      </p:cBhvr>
                                      <p:tavLst>
                                        <p:tav tm="0">
                                          <p:val>
                                            <p:fltVal val="0"/>
                                          </p:val>
                                        </p:tav>
                                        <p:tav tm="100000">
                                          <p:val>
                                            <p:strVal val="#ppt_h"/>
                                          </p:val>
                                        </p:tav>
                                      </p:tavLst>
                                    </p:anim>
                                    <p:animEffect transition="in" filter="fade">
                                      <p:cBhvr>
                                        <p:cTn id="99" dur="500"/>
                                        <p:tgtEl>
                                          <p:spTgt spid="47"/>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p:cTn id="102" dur="500" fill="hold"/>
                                        <p:tgtEl>
                                          <p:spTgt spid="48"/>
                                        </p:tgtEl>
                                        <p:attrNameLst>
                                          <p:attrName>ppt_w</p:attrName>
                                        </p:attrNameLst>
                                      </p:cBhvr>
                                      <p:tavLst>
                                        <p:tav tm="0">
                                          <p:val>
                                            <p:fltVal val="0"/>
                                          </p:val>
                                        </p:tav>
                                        <p:tav tm="100000">
                                          <p:val>
                                            <p:strVal val="#ppt_w"/>
                                          </p:val>
                                        </p:tav>
                                      </p:tavLst>
                                    </p:anim>
                                    <p:anim calcmode="lin" valueType="num">
                                      <p:cBhvr>
                                        <p:cTn id="103" dur="500" fill="hold"/>
                                        <p:tgtEl>
                                          <p:spTgt spid="48"/>
                                        </p:tgtEl>
                                        <p:attrNameLst>
                                          <p:attrName>ppt_h</p:attrName>
                                        </p:attrNameLst>
                                      </p:cBhvr>
                                      <p:tavLst>
                                        <p:tav tm="0">
                                          <p:val>
                                            <p:fltVal val="0"/>
                                          </p:val>
                                        </p:tav>
                                        <p:tav tm="100000">
                                          <p:val>
                                            <p:strVal val="#ppt_h"/>
                                          </p:val>
                                        </p:tav>
                                      </p:tavLst>
                                    </p:anim>
                                    <p:animEffect transition="in" filter="fade">
                                      <p:cBhvr>
                                        <p:cTn id="104" dur="500"/>
                                        <p:tgtEl>
                                          <p:spTgt spid="48"/>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44</a:t>
            </a:fld>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45</a:t>
            </a:fld>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46</a:t>
            </a:fld>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j2j3 001"/>
          <p:cNvPicPr>
            <a:picLocks noChangeAspect="1" noChangeArrowheads="1"/>
          </p:cNvPicPr>
          <p:nvPr/>
        </p:nvPicPr>
        <p:blipFill>
          <a:blip r:embed="rId3" cstate="print"/>
          <a:srcRect/>
          <a:stretch>
            <a:fillRect/>
          </a:stretch>
        </p:blipFill>
        <p:spPr>
          <a:xfrm>
            <a:off x="5438280" y="3871276"/>
            <a:ext cx="3420000" cy="2564668"/>
          </a:xfrm>
          <a:prstGeom prst="rect">
            <a:avLst/>
          </a:prstGeom>
          <a:noFill/>
          <a:ln/>
        </p:spPr>
      </p:pic>
      <p:pic>
        <p:nvPicPr>
          <p:cNvPr id="11" name="Picture 7" descr="img_1013"/>
          <p:cNvPicPr>
            <a:picLocks noChangeAspect="1" noChangeArrowheads="1"/>
          </p:cNvPicPr>
          <p:nvPr/>
        </p:nvPicPr>
        <p:blipFill>
          <a:blip r:embed="rId4" cstate="print"/>
          <a:srcRect l="1560" t="5379" r="3458" b="9323"/>
          <a:stretch>
            <a:fillRect/>
          </a:stretch>
        </p:blipFill>
        <p:spPr>
          <a:xfrm>
            <a:off x="5438280" y="1537201"/>
            <a:ext cx="3420000" cy="2303133"/>
          </a:xfrm>
          <a:prstGeom prst="rect">
            <a:avLst/>
          </a:prstGeom>
          <a:noFill/>
          <a:ln/>
        </p:spPr>
      </p:pic>
      <p:sp>
        <p:nvSpPr>
          <p:cNvPr id="2" name="Title 1"/>
          <p:cNvSpPr>
            <a:spLocks noGrp="1"/>
          </p:cNvSpPr>
          <p:nvPr>
            <p:ph type="title"/>
          </p:nvPr>
        </p:nvSpPr>
        <p:spPr/>
        <p:txBody>
          <a:bodyPr>
            <a:normAutofit/>
          </a:bodyPr>
          <a:lstStyle/>
          <a:p>
            <a:r>
              <a:rPr lang="en-US" dirty="0" smtClean="0"/>
              <a:t>Long-term stability study of RPC</a:t>
            </a:r>
            <a:endParaRPr lang="en-US" dirty="0"/>
          </a:p>
        </p:txBody>
      </p:sp>
      <p:sp>
        <p:nvSpPr>
          <p:cNvPr id="3" name="Content Placeholder 2"/>
          <p:cNvSpPr>
            <a:spLocks noGrp="1"/>
          </p:cNvSpPr>
          <p:nvPr>
            <p:ph sz="half" idx="1"/>
          </p:nvPr>
        </p:nvSpPr>
        <p:spPr>
          <a:xfrm>
            <a:off x="457200" y="1643050"/>
            <a:ext cx="4757742" cy="4824000"/>
          </a:xfrm>
        </p:spPr>
        <p:style>
          <a:lnRef idx="0">
            <a:scrgbClr r="0" g="0" b="0"/>
          </a:lnRef>
          <a:fillRef idx="1002">
            <a:schemeClr val="lt1"/>
          </a:fillRef>
          <a:effectRef idx="0">
            <a:scrgbClr r="0" g="0" b="0"/>
          </a:effectRef>
          <a:fontRef idx="major"/>
        </p:style>
        <p:txBody>
          <a:bodyPr>
            <a:noAutofit/>
          </a:bodyPr>
          <a:lstStyle/>
          <a:p>
            <a:pPr>
              <a:lnSpc>
                <a:spcPct val="80000"/>
              </a:lnSpc>
            </a:pPr>
            <a:r>
              <a:rPr lang="en-US" sz="2050" dirty="0" smtClean="0"/>
              <a:t>Two RPCs of 40cm × 30cm in size were built using 2mm glass for electrodes</a:t>
            </a:r>
          </a:p>
          <a:p>
            <a:pPr>
              <a:lnSpc>
                <a:spcPct val="80000"/>
              </a:lnSpc>
            </a:pPr>
            <a:r>
              <a:rPr lang="en-US" sz="2050" dirty="0" smtClean="0"/>
              <a:t>Readout by a common G-10 based signal pickup panel sandwiched between the RPCs</a:t>
            </a:r>
          </a:p>
          <a:p>
            <a:pPr>
              <a:lnSpc>
                <a:spcPct val="80000"/>
              </a:lnSpc>
            </a:pPr>
            <a:r>
              <a:rPr lang="en-US" sz="2050" dirty="0" smtClean="0"/>
              <a:t>Operated in avalanche mode (R134a: 95.5% and the rest Isobutane) at a high voltage of 9.3KV</a:t>
            </a:r>
          </a:p>
          <a:p>
            <a:pPr>
              <a:lnSpc>
                <a:spcPct val="80000"/>
              </a:lnSpc>
            </a:pPr>
            <a:r>
              <a:rPr lang="en-US" sz="2050" dirty="0" smtClean="0"/>
              <a:t>Round the clock monitoring of RPC and ambient parameters  – temperature, relative humidity and barometric pressure</a:t>
            </a:r>
          </a:p>
          <a:p>
            <a:pPr>
              <a:lnSpc>
                <a:spcPct val="80000"/>
              </a:lnSpc>
            </a:pPr>
            <a:r>
              <a:rPr lang="en-US" sz="2050" dirty="0" smtClean="0"/>
              <a:t>Were under continuous operation for more than three years</a:t>
            </a:r>
          </a:p>
          <a:p>
            <a:pPr>
              <a:lnSpc>
                <a:spcPct val="80000"/>
              </a:lnSpc>
            </a:pPr>
            <a:r>
              <a:rPr lang="en-US" sz="2050" dirty="0" smtClean="0"/>
              <a:t>Chamber currents, noise rate, combined efficiencies etc. were stable</a:t>
            </a:r>
          </a:p>
          <a:p>
            <a:pPr>
              <a:lnSpc>
                <a:spcPct val="80000"/>
              </a:lnSpc>
            </a:pPr>
            <a:r>
              <a:rPr lang="en-US" sz="2050" dirty="0" smtClean="0"/>
              <a:t>Long-term stability of RPCs is thus established</a:t>
            </a:r>
          </a:p>
        </p:txBody>
      </p:sp>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47</a:t>
            </a:fld>
            <a:endParaRPr lang="en-US" dirty="0"/>
          </a:p>
        </p:txBody>
      </p:sp>
      <p:pic>
        <p:nvPicPr>
          <p:cNvPr id="29698" name="Picture 2"/>
          <p:cNvPicPr>
            <a:picLocks noGrp="1" noChangeAspect="1" noChangeArrowheads="1"/>
          </p:cNvPicPr>
          <p:nvPr>
            <p:ph sz="half" idx="2"/>
          </p:nvPr>
        </p:nvPicPr>
        <p:blipFill>
          <a:blip r:embed="rId5" cstate="print"/>
          <a:srcRect/>
          <a:stretch>
            <a:fillRect/>
          </a:stretch>
        </p:blipFill>
        <p:spPr bwMode="auto">
          <a:xfrm>
            <a:off x="5292725" y="1535573"/>
            <a:ext cx="3708400" cy="5036216"/>
          </a:xfrm>
          <a:prstGeom prst="rect">
            <a:avLst/>
          </a:prstGeom>
          <a:noFill/>
          <a:ln w="9525">
            <a:noFill/>
            <a:miter lim="800000"/>
            <a:headEnd/>
            <a:tailEnd/>
          </a:ln>
          <a:effectLst/>
        </p:spPr>
      </p:pic>
      <p:sp>
        <p:nvSpPr>
          <p:cNvPr id="8" name="TextBox 7"/>
          <p:cNvSpPr txBox="1"/>
          <p:nvPr/>
        </p:nvSpPr>
        <p:spPr>
          <a:xfrm>
            <a:off x="6429388" y="2549719"/>
            <a:ext cx="1643074" cy="307777"/>
          </a:xfrm>
          <a:prstGeom prst="rect">
            <a:avLst/>
          </a:prstGeom>
          <a:noFill/>
        </p:spPr>
        <p:txBody>
          <a:bodyPr wrap="square" rtlCol="0">
            <a:spAutoFit/>
          </a:bodyPr>
          <a:lstStyle/>
          <a:p>
            <a:pPr algn="ctr"/>
            <a:r>
              <a:rPr lang="en-US" sz="1400" dirty="0" smtClean="0">
                <a:solidFill>
                  <a:srgbClr val="FF0000"/>
                </a:solidFill>
              </a:rPr>
              <a:t>Relative humidity</a:t>
            </a:r>
            <a:endParaRPr lang="en-US" sz="1400" dirty="0">
              <a:solidFill>
                <a:srgbClr val="FF0000"/>
              </a:solidFill>
            </a:endParaRPr>
          </a:p>
        </p:txBody>
      </p:sp>
      <p:sp>
        <p:nvSpPr>
          <p:cNvPr id="9" name="TextBox 8"/>
          <p:cNvSpPr txBox="1"/>
          <p:nvPr/>
        </p:nvSpPr>
        <p:spPr>
          <a:xfrm>
            <a:off x="6357950" y="4225835"/>
            <a:ext cx="1643074" cy="307777"/>
          </a:xfrm>
          <a:prstGeom prst="rect">
            <a:avLst/>
          </a:prstGeom>
          <a:noFill/>
        </p:spPr>
        <p:txBody>
          <a:bodyPr wrap="square" rtlCol="0">
            <a:spAutoFit/>
          </a:bodyPr>
          <a:lstStyle/>
          <a:p>
            <a:pPr algn="ctr"/>
            <a:r>
              <a:rPr lang="en-US" sz="1400" dirty="0" smtClean="0">
                <a:solidFill>
                  <a:srgbClr val="FF0000"/>
                </a:solidFill>
              </a:rPr>
              <a:t>Pressure</a:t>
            </a:r>
            <a:endParaRPr lang="en-US" sz="1400" dirty="0">
              <a:solidFill>
                <a:srgbClr val="FF0000"/>
              </a:solidFill>
            </a:endParaRPr>
          </a:p>
        </p:txBody>
      </p:sp>
      <p:sp>
        <p:nvSpPr>
          <p:cNvPr id="10" name="TextBox 9"/>
          <p:cNvSpPr txBox="1"/>
          <p:nvPr/>
        </p:nvSpPr>
        <p:spPr>
          <a:xfrm>
            <a:off x="6429388" y="5967726"/>
            <a:ext cx="1643074" cy="307777"/>
          </a:xfrm>
          <a:prstGeom prst="rect">
            <a:avLst/>
          </a:prstGeom>
          <a:noFill/>
        </p:spPr>
        <p:txBody>
          <a:bodyPr wrap="square" rtlCol="0">
            <a:spAutoFit/>
          </a:bodyPr>
          <a:lstStyle/>
          <a:p>
            <a:pPr algn="ctr"/>
            <a:r>
              <a:rPr lang="en-US" sz="1400" dirty="0" smtClean="0">
                <a:solidFill>
                  <a:srgbClr val="FF0000"/>
                </a:solidFill>
              </a:rPr>
              <a:t>Temperature</a:t>
            </a: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hlink"/>
                                      </p:to>
                                    </p:animClr>
                                  </p:subTnLst>
                                </p:cTn>
                              </p:par>
                              <p:par>
                                <p:cTn id="11" presetID="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hlink"/>
                                      </p:to>
                                    </p:animClr>
                                  </p:sub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hlink"/>
                                      </p:to>
                                    </p:animClr>
                                  </p:sub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9698"/>
                                        </p:tgtEl>
                                        <p:attrNameLst>
                                          <p:attrName>style.visibility</p:attrName>
                                        </p:attrNameLst>
                                      </p:cBhvr>
                                      <p:to>
                                        <p:strVal val="visible"/>
                                      </p:to>
                                    </p:set>
                                    <p:animEffect transition="in" filter="strips(downLeft)">
                                      <p:cBhvr>
                                        <p:cTn id="43" dur="500"/>
                                        <p:tgtEl>
                                          <p:spTgt spid="29698"/>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Left)">
                                      <p:cBhvr>
                                        <p:cTn id="46" dur="500"/>
                                        <p:tgtEl>
                                          <p:spTgt spid="8"/>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strips(downLeft)">
                                      <p:cBhvr>
                                        <p:cTn id="49" dur="500"/>
                                        <p:tgtEl>
                                          <p:spTgt spid="9"/>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strips(down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48</a:t>
            </a:fld>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 (R134a from Mafron)</a:t>
            </a:r>
            <a:endParaRPr lang="en-US" sz="20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49</a:t>
            </a:fld>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5</a:t>
            </a:fld>
            <a:endParaRPr lang="en-US" dirty="0"/>
          </a:p>
        </p:txBody>
      </p:sp>
      <p:sp>
        <p:nvSpPr>
          <p:cNvPr id="4" name="Title 3"/>
          <p:cNvSpPr>
            <a:spLocks noGrp="1"/>
          </p:cNvSpPr>
          <p:nvPr>
            <p:ph type="title"/>
          </p:nvPr>
        </p:nvSpPr>
        <p:spPr/>
        <p:txBody>
          <a:bodyPr/>
          <a:lstStyle/>
          <a:p>
            <a:r>
              <a:rPr lang="en-US" dirty="0" smtClean="0"/>
              <a:t>Unique features of neutrinos</a:t>
            </a:r>
            <a:endParaRPr lang="en-SG" dirty="0"/>
          </a:p>
        </p:txBody>
      </p:sp>
      <p:pic>
        <p:nvPicPr>
          <p:cNvPr id="434178" name="Picture 2"/>
          <p:cNvPicPr>
            <a:picLocks noChangeAspect="1" noChangeArrowheads="1"/>
          </p:cNvPicPr>
          <p:nvPr/>
        </p:nvPicPr>
        <p:blipFill>
          <a:blip r:embed="rId2" cstate="print"/>
          <a:srcRect t="16603" b="7023"/>
          <a:stretch>
            <a:fillRect/>
          </a:stretch>
        </p:blipFill>
        <p:spPr bwMode="auto">
          <a:xfrm>
            <a:off x="233363" y="1548000"/>
            <a:ext cx="8677275" cy="49685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4178"/>
                                        </p:tgtEl>
                                        <p:attrNameLst>
                                          <p:attrName>style.visibility</p:attrName>
                                        </p:attrNameLst>
                                      </p:cBhvr>
                                      <p:to>
                                        <p:strVal val="visible"/>
                                      </p:to>
                                    </p:set>
                                    <p:animEffect transition="in" filter="strips(downLeft)">
                                      <p:cBhvr>
                                        <p:cTn id="7" dur="1000"/>
                                        <p:tgtEl>
                                          <p:spTgt spid="434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Features of the gas system</a:t>
            </a:r>
            <a:endParaRPr lang="en-US" dirty="0"/>
          </a:p>
        </p:txBody>
      </p:sp>
      <p:sp>
        <p:nvSpPr>
          <p:cNvPr id="3" name="Content Placeholder 2"/>
          <p:cNvSpPr>
            <a:spLocks noGrp="1"/>
          </p:cNvSpPr>
          <p:nvPr>
            <p:ph sz="half" idx="1"/>
          </p:nvPr>
        </p:nvSpPr>
        <p:spPr/>
        <p:txBody>
          <a:bodyPr>
            <a:normAutofit/>
          </a:bodyPr>
          <a:lstStyle/>
          <a:p>
            <a:pPr>
              <a:buFont typeface="Wingdings" pitchFamily="2" charset="2"/>
              <a:buChar char="v"/>
            </a:pPr>
            <a:r>
              <a:rPr lang="en-US" dirty="0" smtClean="0"/>
              <a:t>16 pneumatically controlled outputs</a:t>
            </a:r>
          </a:p>
          <a:p>
            <a:pPr>
              <a:buFont typeface="Wingdings" pitchFamily="2" charset="2"/>
              <a:buChar char="v"/>
            </a:pPr>
            <a:r>
              <a:rPr lang="en-US" dirty="0" smtClean="0"/>
              <a:t>Molecular sieve based input filter columns</a:t>
            </a:r>
          </a:p>
          <a:p>
            <a:pPr>
              <a:buFont typeface="Wingdings" pitchFamily="2" charset="2"/>
              <a:buChar char="v"/>
            </a:pPr>
            <a:r>
              <a:rPr lang="en-US" dirty="0" smtClean="0"/>
              <a:t>Nippon Tylan made model FC-760 MFCs</a:t>
            </a:r>
          </a:p>
          <a:p>
            <a:pPr>
              <a:buFont typeface="Wingdings" pitchFamily="2" charset="2"/>
              <a:buChar char="v"/>
            </a:pPr>
            <a:r>
              <a:rPr lang="en-US" dirty="0" smtClean="0"/>
              <a:t>Parker made fine filters on the mixed gas</a:t>
            </a:r>
          </a:p>
          <a:p>
            <a:pPr>
              <a:buFont typeface="Wingdings" pitchFamily="2" charset="2"/>
              <a:buChar char="v"/>
            </a:pPr>
            <a:r>
              <a:rPr lang="en-US" dirty="0" smtClean="0"/>
              <a:t>On-line moister readout on mixed gas</a:t>
            </a:r>
          </a:p>
          <a:p>
            <a:pPr>
              <a:buFont typeface="Wingdings" pitchFamily="2" charset="2"/>
              <a:buChar char="v"/>
            </a:pPr>
            <a:r>
              <a:rPr lang="en-US" dirty="0" smtClean="0"/>
              <a:t>Output flow control by SS 0.3mm capillaries</a:t>
            </a:r>
          </a:p>
          <a:p>
            <a:pPr>
              <a:buFont typeface="Wingdings" pitchFamily="2" charset="2"/>
              <a:buChar char="v"/>
            </a:pPr>
            <a:r>
              <a:rPr lang="en-US" dirty="0" smtClean="0"/>
              <a:t>Bleeder bubblers for RPC protection</a:t>
            </a:r>
          </a:p>
          <a:p>
            <a:pPr>
              <a:buFont typeface="Wingdings" pitchFamily="2" charset="2"/>
              <a:buChar char="v"/>
            </a:pPr>
            <a:r>
              <a:rPr lang="en-US" dirty="0" smtClean="0"/>
              <a:t>Facility to add controlled moister into the mixture</a:t>
            </a:r>
          </a:p>
          <a:p>
            <a:pPr>
              <a:buFont typeface="Wingdings" pitchFamily="2" charset="2"/>
              <a:buChar char="v"/>
            </a:pPr>
            <a:r>
              <a:rPr lang="en-US" dirty="0" smtClean="0"/>
              <a:t>Computer interface for control and monitoring</a:t>
            </a:r>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51</a:t>
            </a:fld>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Prototype RPC stack</a:t>
            </a:r>
            <a:endParaRPr lang="en-US"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Schematic of</a:t>
            </a:r>
            <a:br>
              <a:rPr lang="en-US" dirty="0" smtClean="0"/>
            </a:br>
            <a:r>
              <a:rPr lang="en-US" dirty="0" smtClean="0"/>
              <a:t>prototype detector DAQ system</a:t>
            </a:r>
            <a:endParaRPr lang="en-US" dirty="0"/>
          </a:p>
        </p:txBody>
      </p:sp>
      <p:pic>
        <p:nvPicPr>
          <p:cNvPr id="8" name="Content Placeholder 7" descr="Components-v2.png"/>
          <p:cNvPicPr>
            <a:picLocks noGrp="1" noChangeAspect="1"/>
          </p:cNvPicPr>
          <p:nvPr>
            <p:ph sz="half" idx="1"/>
          </p:nvPr>
        </p:nvPicPr>
        <p:blipFill>
          <a:blip r:embed="rId3" cstate="print"/>
          <a:stretch>
            <a:fillRect/>
          </a:stretch>
        </p:blipFill>
        <p:spPr>
          <a:xfrm>
            <a:off x="1098986" y="1547813"/>
            <a:ext cx="6873003" cy="4860925"/>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sp>
        <p:nvSpPr>
          <p:cNvPr id="57" name="Slide Number Placeholder 56"/>
          <p:cNvSpPr>
            <a:spLocks noGrp="1"/>
          </p:cNvSpPr>
          <p:nvPr>
            <p:ph type="sldNum" sz="quarter" idx="12"/>
          </p:nvPr>
        </p:nvSpPr>
        <p:spPr/>
        <p:txBody>
          <a:bodyPr/>
          <a:lstStyle/>
          <a:p>
            <a:fld id="{5D0D82D1-030A-4AF5-855D-82A44DD93AEE}" type="slidenum">
              <a:rPr lang="en-US" smtClean="0"/>
              <a:pPr/>
              <a:t>54</a:t>
            </a:fld>
            <a:endParaRPr lang="en-US" dirty="0"/>
          </a:p>
        </p:txBody>
      </p:sp>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55</a:t>
            </a:fld>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p>
            <a:r>
              <a:rPr lang="en-US" dirty="0" smtClean="0"/>
              <a:t>RPC time resolution plots</a:t>
            </a:r>
            <a:endParaRPr lang="en-US" dirty="0"/>
          </a:p>
        </p:txBody>
      </p:sp>
      <p:sp>
        <p:nvSpPr>
          <p:cNvPr id="4" name="Footer Placeholder 3"/>
          <p:cNvSpPr>
            <a:spLocks noGrp="1"/>
          </p:cNvSpPr>
          <p:nvPr>
            <p:ph type="ftr" sz="quarter" idx="11"/>
          </p:nvPr>
        </p:nvSpPr>
        <p:spPr>
          <a:xfrm>
            <a:off x="180000" y="6480000"/>
            <a:ext cx="7920000" cy="252000"/>
          </a:xfrm>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a:xfrm>
            <a:off x="8204396" y="6480000"/>
            <a:ext cx="720000" cy="252000"/>
          </a:xfrm>
        </p:spPr>
        <p:txBody>
          <a:bodyPr/>
          <a:lstStyle/>
          <a:p>
            <a:fld id="{5D0D82D1-030A-4AF5-855D-82A44DD93AEE}" type="slidenum">
              <a:rPr lang="en-US" smtClean="0"/>
              <a:pPr/>
              <a:t>56</a:t>
            </a:fld>
            <a:endParaRPr lang="en-US" dirty="0"/>
          </a:p>
        </p:txBody>
      </p:sp>
      <p:pic>
        <p:nvPicPr>
          <p:cNvPr id="7" name="Picture 6" descr="tdc-abs.png"/>
          <p:cNvPicPr>
            <a:picLocks noChangeAspect="1"/>
          </p:cNvPicPr>
          <p:nvPr/>
        </p:nvPicPr>
        <p:blipFill>
          <a:blip r:embed="rId3" cstate="print"/>
          <a:srcRect l="3906" t="12384" r="3906" b="6852"/>
          <a:stretch>
            <a:fillRect/>
          </a:stretch>
        </p:blipFill>
        <p:spPr>
          <a:xfrm>
            <a:off x="540000" y="1503377"/>
            <a:ext cx="8064000" cy="49887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57</a:t>
            </a:fld>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58</a:t>
            </a:fld>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SG" dirty="0"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2A982391-68F7-4582-A8CA-1B26768C4C8F}" type="slidenum">
              <a:rPr lang="en-SG" smtClean="0"/>
              <a:pPr/>
              <a:t>59</a:t>
            </a:fld>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US" dirty="0"/>
          </a:p>
        </p:txBody>
      </p:sp>
      <p:pic>
        <p:nvPicPr>
          <p:cNvPr id="7" name="Content Placeholder 6" descr="standardmodel-1.jpg"/>
          <p:cNvPicPr>
            <a:picLocks noGrp="1" noChangeAspect="1"/>
          </p:cNvPicPr>
          <p:nvPr>
            <p:ph sz="half" idx="1"/>
          </p:nvPr>
        </p:nvPicPr>
        <p:blipFill>
          <a:blip r:embed="rId3" cstate="print"/>
          <a:srcRect r="1969" b="3685"/>
          <a:stretch>
            <a:fillRect/>
          </a:stretch>
        </p:blipFill>
        <p:spPr>
          <a:xfrm>
            <a:off x="642079" y="1605600"/>
            <a:ext cx="3999947" cy="4860000"/>
          </a:xfrm>
          <a:prstGeom prst="rect">
            <a:avLst/>
          </a:prstGeom>
          <a:ln>
            <a:noFill/>
          </a:ln>
          <a:effectLst>
            <a:outerShdw blurRad="292100" dist="139700" dir="2700000" algn="tl" rotWithShape="0">
              <a:srgbClr val="333333">
                <a:alpha val="65000"/>
              </a:srgbClr>
            </a:outerShdw>
          </a:effectLst>
        </p:spPr>
      </p:pic>
      <p:pic>
        <p:nvPicPr>
          <p:cNvPr id="8" name="Content Placeholder 7" descr="reality_standard_model2.gif"/>
          <p:cNvPicPr>
            <a:picLocks noGrp="1" noChangeAspect="1"/>
          </p:cNvPicPr>
          <p:nvPr>
            <p:ph sz="half" idx="2"/>
          </p:nvPr>
        </p:nvPicPr>
        <p:blipFill>
          <a:blip r:embed="rId4" cstate="print"/>
          <a:stretch>
            <a:fillRect/>
          </a:stretch>
        </p:blipFill>
        <p:spPr>
          <a:xfrm>
            <a:off x="4973293" y="1605396"/>
            <a:ext cx="3561053" cy="4860000"/>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6</a:t>
            </a:fld>
            <a:endParaRPr lang="en-US" dirty="0"/>
          </a:p>
        </p:txBody>
      </p:sp>
      <p:sp>
        <p:nvSpPr>
          <p:cNvPr id="9" name="TextBox 8"/>
          <p:cNvSpPr txBox="1"/>
          <p:nvPr/>
        </p:nvSpPr>
        <p:spPr>
          <a:xfrm>
            <a:off x="5429256" y="5643578"/>
            <a:ext cx="756000" cy="276999"/>
          </a:xfrm>
          <a:prstGeom prst="rect">
            <a:avLst/>
          </a:prstGeom>
          <a:noFill/>
        </p:spPr>
        <p:txBody>
          <a:bodyPr wrap="square" rtlCol="0">
            <a:spAutoFit/>
          </a:bodyPr>
          <a:lstStyle/>
          <a:p>
            <a:pPr algn="ctr"/>
            <a:r>
              <a:rPr lang="en-US" sz="1200" b="1" dirty="0" smtClean="0">
                <a:solidFill>
                  <a:srgbClr val="FF0000"/>
                </a:solidFill>
              </a:rPr>
              <a:t>&lt;</a:t>
            </a:r>
            <a:r>
              <a:rPr lang="en-US" sz="1050" b="1" dirty="0" smtClean="0">
                <a:solidFill>
                  <a:srgbClr val="FF0000"/>
                </a:solidFill>
              </a:rPr>
              <a:t>2.2eV</a:t>
            </a:r>
            <a:endParaRPr lang="en-US" sz="1050" b="1" dirty="0">
              <a:solidFill>
                <a:srgbClr val="FF0000"/>
              </a:solidFill>
            </a:endParaRPr>
          </a:p>
        </p:txBody>
      </p:sp>
      <p:sp>
        <p:nvSpPr>
          <p:cNvPr id="10" name="TextBox 9"/>
          <p:cNvSpPr txBox="1"/>
          <p:nvPr/>
        </p:nvSpPr>
        <p:spPr>
          <a:xfrm>
            <a:off x="6072198" y="6000768"/>
            <a:ext cx="756000" cy="252000"/>
          </a:xfrm>
          <a:prstGeom prst="rect">
            <a:avLst/>
          </a:prstGeom>
          <a:noFill/>
        </p:spPr>
        <p:txBody>
          <a:bodyPr wrap="square" rtlCol="0">
            <a:spAutoFit/>
          </a:bodyPr>
          <a:lstStyle/>
          <a:p>
            <a:pPr algn="ctr"/>
            <a:r>
              <a:rPr lang="en-US" sz="1000" b="1" dirty="0" smtClean="0">
                <a:solidFill>
                  <a:srgbClr val="FF0000"/>
                </a:solidFill>
              </a:rPr>
              <a:t>&lt;</a:t>
            </a:r>
            <a:r>
              <a:rPr lang="en-US" sz="1050" b="1" dirty="0" smtClean="0">
                <a:solidFill>
                  <a:srgbClr val="FF0000"/>
                </a:solidFill>
              </a:rPr>
              <a:t>170keV</a:t>
            </a:r>
            <a:endParaRPr lang="en-US" sz="1050" b="1" dirty="0">
              <a:solidFill>
                <a:srgbClr val="FF0000"/>
              </a:solidFill>
            </a:endParaRPr>
          </a:p>
        </p:txBody>
      </p:sp>
      <p:sp>
        <p:nvSpPr>
          <p:cNvPr id="11" name="TextBox 10"/>
          <p:cNvSpPr txBox="1"/>
          <p:nvPr/>
        </p:nvSpPr>
        <p:spPr>
          <a:xfrm>
            <a:off x="6758606" y="5956626"/>
            <a:ext cx="756000" cy="252000"/>
          </a:xfrm>
          <a:prstGeom prst="rect">
            <a:avLst/>
          </a:prstGeom>
          <a:noFill/>
        </p:spPr>
        <p:txBody>
          <a:bodyPr wrap="square" rtlCol="0">
            <a:spAutoFit/>
          </a:bodyPr>
          <a:lstStyle/>
          <a:p>
            <a:pPr algn="ctr"/>
            <a:r>
              <a:rPr lang="en-US" sz="1050" b="1" dirty="0" smtClean="0">
                <a:solidFill>
                  <a:srgbClr val="FF0000"/>
                </a:solidFill>
              </a:rPr>
              <a:t>&lt;15.5MeV</a:t>
            </a:r>
            <a:endParaRPr lang="en-US" sz="105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SG" dirty="0" smtClean="0"/>
              <a:t>Dr. B.Satyanarayana, TIFR, Mumbai                              Amrita Vishwa Vidyapeetham, Amritapuri Campus                              February 1, 2012</a:t>
            </a:r>
            <a:endParaRPr lang="en-SG" dirty="0"/>
          </a:p>
        </p:txBody>
      </p:sp>
      <p:sp>
        <p:nvSpPr>
          <p:cNvPr id="4" name="Slide Number Placeholder 3"/>
          <p:cNvSpPr>
            <a:spLocks noGrp="1"/>
          </p:cNvSpPr>
          <p:nvPr>
            <p:ph type="sldNum" sz="quarter" idx="12"/>
          </p:nvPr>
        </p:nvSpPr>
        <p:spPr/>
        <p:txBody>
          <a:bodyPr/>
          <a:lstStyle/>
          <a:p>
            <a:fld id="{2A982391-68F7-4582-A8CA-1B26768C4C8F}" type="slidenum">
              <a:rPr lang="en-SG" smtClean="0"/>
              <a:pPr/>
              <a:t>60</a:t>
            </a:fld>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sz="1800" i="1" dirty="0" smtClean="0"/>
              <a:t>Physicist’s mind</a:t>
            </a:r>
            <a:r>
              <a:rPr lang="en-US" sz="1800" dirty="0" smtClean="0"/>
              <a:t> decoded!</a:t>
            </a:r>
          </a:p>
          <a:p>
            <a:r>
              <a:rPr lang="en-US" sz="1800" i="1" dirty="0" smtClean="0"/>
              <a:t>Insitu</a:t>
            </a:r>
            <a:r>
              <a:rPr lang="en-US" sz="1800" dirty="0" smtClean="0"/>
              <a:t> trigger generation</a:t>
            </a:r>
            <a:endParaRPr lang="en-US" sz="1800" i="1" dirty="0" smtClean="0"/>
          </a:p>
          <a:p>
            <a:r>
              <a:rPr lang="en-US" sz="1800" dirty="0" smtClean="0"/>
              <a:t>Autonomous; shares data bus with readout system</a:t>
            </a:r>
          </a:p>
          <a:p>
            <a:r>
              <a:rPr lang="en-US" sz="1800" dirty="0" smtClean="0"/>
              <a:t>Distributed architecture</a:t>
            </a:r>
          </a:p>
          <a:p>
            <a:r>
              <a:rPr lang="en-US" sz="1800" dirty="0" smtClean="0"/>
              <a:t>For ICAL, trigger system is based only on topology of the event; no other measurement data is used</a:t>
            </a:r>
          </a:p>
          <a:p>
            <a:r>
              <a:rPr lang="en-US" sz="1800" dirty="0" smtClean="0"/>
              <a:t>Huge bank of combinatorial circuits</a:t>
            </a:r>
          </a:p>
          <a:p>
            <a:r>
              <a:rPr lang="en-US" sz="1800" dirty="0" smtClean="0"/>
              <a:t>Programmability is the game</a:t>
            </a:r>
            <a:r>
              <a:rPr lang="en-SG" sz="1800" dirty="0" smtClean="0"/>
              <a:t>, FPGAs, ASICs are the players</a:t>
            </a:r>
            <a:endParaRPr lang="en-US" sz="1800" dirty="0" smtClean="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pic>
        <p:nvPicPr>
          <p:cNvPr id="1029" name="Picture 5"/>
          <p:cNvPicPr>
            <a:picLocks noChangeAspect="1" noChangeArrowheads="1"/>
          </p:cNvPicPr>
          <p:nvPr/>
        </p:nvPicPr>
        <p:blipFill>
          <a:blip r:embed="rId2" cstate="print"/>
          <a:srcRect l="5845" t="6830" r="13637"/>
          <a:stretch>
            <a:fillRect/>
          </a:stretch>
        </p:blipFill>
        <p:spPr bwMode="auto">
          <a:xfrm>
            <a:off x="932963" y="3933056"/>
            <a:ext cx="2436013" cy="24120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3" cstate="print"/>
          <a:srcRect l="16020" t="25772" r="18374" b="17774"/>
          <a:stretch>
            <a:fillRect/>
          </a:stretch>
        </p:blipFill>
        <p:spPr bwMode="auto">
          <a:xfrm>
            <a:off x="3566475" y="3933056"/>
            <a:ext cx="4509392" cy="24120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devices</a:t>
            </a:r>
            <a:endParaRPr lang="en-SG" dirty="0"/>
          </a:p>
        </p:txBody>
      </p:sp>
      <p:sp>
        <p:nvSpPr>
          <p:cNvPr id="14" name="Text Placeholder 13"/>
          <p:cNvSpPr>
            <a:spLocks noGrp="1"/>
          </p:cNvSpPr>
          <p:nvPr>
            <p:ph type="body" idx="1"/>
          </p:nvPr>
        </p:nvSpPr>
        <p:spPr>
          <a:xfrm>
            <a:off x="36000" y="1548000"/>
            <a:ext cx="4500000" cy="1061829"/>
          </a:xfrm>
        </p:spPr>
        <p:txBody>
          <a:bodyPr wrap="square" anchor="t" anchorCtr="0">
            <a:spAutoFit/>
          </a:bodyPr>
          <a:lstStyle/>
          <a:p>
            <a:pPr algn="ctr"/>
            <a:r>
              <a:rPr lang="en-US" sz="2000" b="0" cap="none" dirty="0" smtClean="0">
                <a:solidFill>
                  <a:srgbClr val="FF0000"/>
                </a:solidFill>
                <a:effectLst/>
                <a:latin typeface="Narkisim" pitchFamily="34" charset="-79"/>
                <a:cs typeface="Narkisim" pitchFamily="34" charset="-79"/>
              </a:rPr>
              <a:t>HPTDC (</a:t>
            </a:r>
            <a:r>
              <a:rPr lang="en-US" sz="2000" b="0" cap="none" dirty="0" smtClean="0">
                <a:solidFill>
                  <a:srgbClr val="FF0000"/>
                </a:solidFill>
              </a:rPr>
              <a:t>J</a:t>
            </a:r>
            <a:r>
              <a:rPr lang="en-US" sz="2000" b="0" cap="none" dirty="0" smtClean="0">
                <a:solidFill>
                  <a:srgbClr val="FF0000"/>
                </a:solidFill>
                <a:effectLst/>
                <a:latin typeface="Narkisim" pitchFamily="34" charset="-79"/>
                <a:cs typeface="Narkisim" pitchFamily="34" charset="-79"/>
              </a:rPr>
              <a:t>.Christiansen, CERN)</a:t>
            </a:r>
          </a:p>
          <a:p>
            <a:pPr algn="ctr"/>
            <a:r>
              <a:rPr lang="en-US" sz="2000" b="0" cap="none" dirty="0" smtClean="0">
                <a:solidFill>
                  <a:srgbClr val="FF0000"/>
                </a:solidFill>
                <a:effectLst/>
                <a:latin typeface="Narkisim" pitchFamily="34" charset="-79"/>
                <a:cs typeface="Narkisim" pitchFamily="34" charset="-79"/>
              </a:rPr>
              <a:t>Channels: 32/8</a:t>
            </a:r>
          </a:p>
          <a:p>
            <a:pPr algn="ctr"/>
            <a:r>
              <a:rPr lang="en-SG" sz="2000" b="0" cap="none" dirty="0" smtClean="0">
                <a:solidFill>
                  <a:srgbClr val="FF0000"/>
                </a:solidFill>
                <a:effectLst/>
                <a:latin typeface="Narkisim" pitchFamily="34" charset="-79"/>
                <a:cs typeface="Narkisim" pitchFamily="34" charset="-79"/>
                <a:sym typeface="Symbol"/>
              </a:rPr>
              <a:t></a:t>
            </a:r>
            <a:r>
              <a:rPr lang="en-SG" sz="2000" b="0" cap="none" baseline="-25000" dirty="0" smtClean="0">
                <a:solidFill>
                  <a:srgbClr val="FF0000"/>
                </a:solidFill>
                <a:effectLst/>
                <a:latin typeface="Narkisim" pitchFamily="34" charset="-79"/>
                <a:cs typeface="Narkisim" pitchFamily="34" charset="-79"/>
                <a:sym typeface="Symbol"/>
              </a:rPr>
              <a:t>T</a:t>
            </a:r>
            <a:r>
              <a:rPr lang="en-SG" sz="2000" b="0" cap="none" dirty="0" smtClean="0">
                <a:solidFill>
                  <a:srgbClr val="FF0000"/>
                </a:solidFill>
                <a:effectLst/>
                <a:latin typeface="Narkisim" pitchFamily="34" charset="-79"/>
                <a:cs typeface="Narkisim" pitchFamily="34" charset="-79"/>
                <a:sym typeface="Symbol"/>
              </a:rPr>
              <a:t>: 261/64/48/40/17ps</a:t>
            </a:r>
            <a:endParaRPr lang="en-SG" sz="2000" b="0" cap="none" baseline="-25000" dirty="0" smtClean="0">
              <a:solidFill>
                <a:srgbClr val="FF0000"/>
              </a:solidFill>
              <a:effectLst/>
              <a:latin typeface="Narkisim" pitchFamily="34" charset="-79"/>
              <a:cs typeface="Narkisim" pitchFamily="34" charset="-79"/>
            </a:endParaRPr>
          </a:p>
        </p:txBody>
      </p:sp>
      <p:pic>
        <p:nvPicPr>
          <p:cNvPr id="18" name="Picture 3"/>
          <p:cNvPicPr>
            <a:picLocks noGrp="1" noChangeAspect="1" noChangeArrowheads="1"/>
          </p:cNvPicPr>
          <p:nvPr>
            <p:ph sz="half" idx="2"/>
          </p:nvPr>
        </p:nvPicPr>
        <p:blipFill>
          <a:blip r:embed="rId2" cstate="print"/>
          <a:srcRect t="7288"/>
          <a:stretch>
            <a:fillRect/>
          </a:stretch>
        </p:blipFill>
        <p:spPr>
          <a:xfrm>
            <a:off x="36513" y="2892947"/>
            <a:ext cx="4498975" cy="3325939"/>
          </a:xfrm>
          <a:noFill/>
          <a:ln/>
        </p:spPr>
      </p:pic>
      <p:sp>
        <p:nvSpPr>
          <p:cNvPr id="16" name="Text Placeholder 15"/>
          <p:cNvSpPr>
            <a:spLocks noGrp="1"/>
          </p:cNvSpPr>
          <p:nvPr>
            <p:ph type="body" sz="quarter" idx="3"/>
          </p:nvPr>
        </p:nvSpPr>
        <p:spPr>
          <a:xfrm>
            <a:off x="4608000" y="1548000"/>
            <a:ext cx="4500000" cy="1061829"/>
          </a:xfrm>
        </p:spPr>
        <p:txBody>
          <a:bodyPr anchor="t" anchorCtr="0">
            <a:spAutoFit/>
          </a:bodyPr>
          <a:lstStyle/>
          <a:p>
            <a:pPr algn="ctr"/>
            <a:r>
              <a:rPr lang="en-US" sz="2000" b="0" dirty="0" smtClean="0">
                <a:solidFill>
                  <a:srgbClr val="FF0000"/>
                </a:solidFill>
                <a:effectLst/>
                <a:latin typeface="Narkisim" pitchFamily="34" charset="-79"/>
                <a:cs typeface="Narkisim" pitchFamily="34" charset="-79"/>
              </a:rPr>
              <a:t>AMT (</a:t>
            </a:r>
            <a:r>
              <a:rPr lang="en-US" sz="2000" b="0" cap="none" dirty="0" smtClean="0">
                <a:solidFill>
                  <a:srgbClr val="FF0000"/>
                </a:solidFill>
                <a:effectLst/>
                <a:latin typeface="Narkisim" pitchFamily="34" charset="-79"/>
                <a:cs typeface="Narkisim" pitchFamily="34" charset="-79"/>
              </a:rPr>
              <a:t>Yasuo Arai</a:t>
            </a:r>
            <a:r>
              <a:rPr lang="en-US" sz="2000" b="0" dirty="0" smtClean="0">
                <a:solidFill>
                  <a:srgbClr val="FF0000"/>
                </a:solidFill>
                <a:effectLst/>
                <a:latin typeface="Narkisim" pitchFamily="34" charset="-79"/>
                <a:cs typeface="Narkisim" pitchFamily="34" charset="-79"/>
              </a:rPr>
              <a:t>, KEK)</a:t>
            </a:r>
          </a:p>
          <a:p>
            <a:pPr algn="ctr"/>
            <a:r>
              <a:rPr lang="en-US" sz="2000" b="0" cap="none" dirty="0" smtClean="0">
                <a:solidFill>
                  <a:srgbClr val="FF0000"/>
                </a:solidFill>
                <a:effectLst/>
                <a:latin typeface="Narkisim" pitchFamily="34" charset="-79"/>
                <a:cs typeface="Narkisim" pitchFamily="34" charset="-79"/>
                <a:sym typeface="Symbol"/>
              </a:rPr>
              <a:t>Channels</a:t>
            </a:r>
            <a:r>
              <a:rPr lang="en-US" sz="2000" b="0" dirty="0" smtClean="0">
                <a:solidFill>
                  <a:srgbClr val="FF0000"/>
                </a:solidFill>
                <a:effectLst/>
                <a:latin typeface="Narkisim" pitchFamily="34" charset="-79"/>
                <a:cs typeface="Narkisim" pitchFamily="34" charset="-79"/>
                <a:sym typeface="Symbol"/>
              </a:rPr>
              <a:t>: 24</a:t>
            </a:r>
            <a:endParaRPr lang="en-SG" sz="2000" b="0" dirty="0" smtClean="0">
              <a:solidFill>
                <a:srgbClr val="FF0000"/>
              </a:solidFill>
              <a:effectLst/>
              <a:latin typeface="Narkisim" pitchFamily="34" charset="-79"/>
              <a:cs typeface="Narkisim" pitchFamily="34" charset="-79"/>
              <a:sym typeface="Symbol"/>
            </a:endParaRPr>
          </a:p>
          <a:p>
            <a:pPr algn="ctr"/>
            <a:r>
              <a:rPr lang="en-SG" sz="2000" b="0" dirty="0" smtClean="0">
                <a:solidFill>
                  <a:srgbClr val="FF0000"/>
                </a:solidFill>
                <a:effectLst/>
                <a:latin typeface="Narkisim" pitchFamily="34" charset="-79"/>
                <a:cs typeface="Narkisim" pitchFamily="34" charset="-79"/>
                <a:sym typeface="Symbol"/>
              </a:rPr>
              <a:t></a:t>
            </a:r>
            <a:r>
              <a:rPr lang="en-SG" sz="2000" b="0" baseline="-25000" dirty="0" smtClean="0">
                <a:solidFill>
                  <a:srgbClr val="FF0000"/>
                </a:solidFill>
                <a:effectLst/>
                <a:latin typeface="Narkisim" pitchFamily="34" charset="-79"/>
                <a:cs typeface="Narkisim" pitchFamily="34" charset="-79"/>
                <a:sym typeface="Symbol"/>
              </a:rPr>
              <a:t>t</a:t>
            </a:r>
            <a:r>
              <a:rPr lang="en-SG" sz="2000" b="0" dirty="0" smtClean="0">
                <a:solidFill>
                  <a:srgbClr val="FF0000"/>
                </a:solidFill>
                <a:sym typeface="Symbol"/>
              </a:rPr>
              <a:t>:</a:t>
            </a:r>
            <a:r>
              <a:rPr lang="en-SG" sz="2000" b="0" dirty="0" smtClean="0">
                <a:solidFill>
                  <a:srgbClr val="FF0000"/>
                </a:solidFill>
                <a:effectLst/>
                <a:latin typeface="Narkisim" pitchFamily="34" charset="-79"/>
                <a:cs typeface="Narkisim" pitchFamily="34" charset="-79"/>
                <a:sym typeface="Symbol"/>
              </a:rPr>
              <a:t> 305</a:t>
            </a:r>
            <a:r>
              <a:rPr lang="en-SG" sz="2000" b="0" cap="none" dirty="0" smtClean="0">
                <a:solidFill>
                  <a:srgbClr val="FF0000"/>
                </a:solidFill>
                <a:effectLst/>
                <a:latin typeface="Narkisim" pitchFamily="34" charset="-79"/>
                <a:cs typeface="Narkisim" pitchFamily="34" charset="-79"/>
                <a:sym typeface="Symbol"/>
              </a:rPr>
              <a:t>ps</a:t>
            </a:r>
            <a:endParaRPr lang="en-SG" sz="2000" b="0" baseline="-25000" dirty="0">
              <a:solidFill>
                <a:srgbClr val="FF0000"/>
              </a:solidFill>
              <a:effectLst/>
              <a:latin typeface="Narkisim" pitchFamily="34" charset="-79"/>
              <a:cs typeface="Narkisim" pitchFamily="34" charset="-79"/>
            </a:endParaRPr>
          </a:p>
        </p:txBody>
      </p:sp>
      <p:pic>
        <p:nvPicPr>
          <p:cNvPr id="19" name="Picture 4"/>
          <p:cNvPicPr>
            <a:picLocks noGrp="1" noChangeAspect="1" noChangeArrowheads="1"/>
          </p:cNvPicPr>
          <p:nvPr>
            <p:ph sz="quarter" idx="4"/>
          </p:nvPr>
        </p:nvPicPr>
        <p:blipFill>
          <a:blip r:embed="rId3" cstate="print"/>
          <a:stretch>
            <a:fillRect/>
          </a:stretch>
        </p:blipFill>
        <p:spPr bwMode="auto">
          <a:xfrm>
            <a:off x="4608513" y="2745408"/>
            <a:ext cx="4498975" cy="3359496"/>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8" name="Slide Number Placeholder 7"/>
          <p:cNvSpPr>
            <a:spLocks noGrp="1"/>
          </p:cNvSpPr>
          <p:nvPr>
            <p:ph type="sldNum" sz="quarter" idx="12"/>
          </p:nvPr>
        </p:nvSpPr>
        <p:spPr/>
        <p:txBody>
          <a:bodyPr/>
          <a:lstStyle/>
          <a:p>
            <a:fld id="{BE91CACD-84E1-48E8-BA38-D1DBAC48FFCB}" type="slidenum">
              <a:rPr lang="en-SG" smtClean="0"/>
              <a:pPr/>
              <a:t>62</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wipe(left)">
                                      <p:cBhvr>
                                        <p:cTn id="13" dur="500"/>
                                        <p:tgtEl>
                                          <p:spTgt spid="1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wipe(left)">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right)">
                                      <p:cBhvr>
                                        <p:cTn id="24" dur="500"/>
                                        <p:tgtEl>
                                          <p:spTgt spid="16">
                                            <p:txEl>
                                              <p:pRg st="0" end="0"/>
                                            </p:txEl>
                                          </p:spTgt>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right)">
                                      <p:cBhvr>
                                        <p:cTn id="27" dur="500"/>
                                        <p:tgtEl>
                                          <p:spTgt spid="16">
                                            <p:txEl>
                                              <p:pRg st="1" end="1"/>
                                            </p:txEl>
                                          </p:spTgt>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wipe(righ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ooter Placeholder 76"/>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76" name="Slide Number Placeholder 75"/>
          <p:cNvSpPr>
            <a:spLocks noGrp="1"/>
          </p:cNvSpPr>
          <p:nvPr>
            <p:ph type="sldNum" sz="quarter" idx="12"/>
          </p:nvPr>
        </p:nvSpPr>
        <p:spPr/>
        <p:txBody>
          <a:bodyPr/>
          <a:lstStyle/>
          <a:p>
            <a:fld id="{F122BDE9-4950-4042-AE1C-9263AE776B83}" type="slidenum">
              <a:rPr lang="en-SG" smtClean="0"/>
              <a:pPr/>
              <a:t>63</a:t>
            </a:fld>
            <a:endParaRPr lang="en-SG" dirty="0"/>
          </a:p>
        </p:txBody>
      </p:sp>
      <p:sp>
        <p:nvSpPr>
          <p:cNvPr id="78" name="Title 77"/>
          <p:cNvSpPr>
            <a:spLocks noGrp="1"/>
          </p:cNvSpPr>
          <p:nvPr>
            <p:ph type="title"/>
          </p:nvPr>
        </p:nvSpPr>
        <p:spPr/>
        <p:txBody>
          <a:bodyPr/>
          <a:lstStyle/>
          <a:p>
            <a:r>
              <a:rPr lang="en-US" dirty="0" smtClean="0"/>
              <a:t>FPGA </a:t>
            </a:r>
            <a:r>
              <a:rPr lang="en-US" dirty="0" err="1" smtClean="0"/>
              <a:t>basedTDC</a:t>
            </a:r>
            <a:r>
              <a:rPr lang="en-US" dirty="0" smtClean="0"/>
              <a:t> devices</a:t>
            </a:r>
            <a:endParaRPr lang="en-SG" dirty="0"/>
          </a:p>
        </p:txBody>
      </p:sp>
      <p:pic>
        <p:nvPicPr>
          <p:cNvPr id="424962" name="Picture 2"/>
          <p:cNvPicPr>
            <a:picLocks noChangeAspect="1" noChangeArrowheads="1"/>
          </p:cNvPicPr>
          <p:nvPr/>
        </p:nvPicPr>
        <p:blipFill>
          <a:blip r:embed="rId2" cstate="print"/>
          <a:srcRect/>
          <a:stretch>
            <a:fillRect/>
          </a:stretch>
        </p:blipFill>
        <p:spPr bwMode="auto">
          <a:xfrm>
            <a:off x="583225" y="1548000"/>
            <a:ext cx="7977550" cy="496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noFill/>
        </p:spPr>
        <p:txBody>
          <a:bodyPr/>
          <a:lstStyle/>
          <a:p>
            <a:r>
              <a:rPr lang="en-SG" smtClean="0"/>
              <a:t>Dr. B.Satyanarayana, TIFR, Mumbai                              Amrita Vishwa Vidyapeetham, Amritapuri Campus                              February 1, 2012</a:t>
            </a:r>
            <a:endParaRPr lang="en-GB" dirty="0"/>
          </a:p>
        </p:txBody>
      </p:sp>
      <p:sp>
        <p:nvSpPr>
          <p:cNvPr id="7173" name="Rectangle 2"/>
          <p:cNvSpPr>
            <a:spLocks noGrp="1" noChangeArrowheads="1"/>
          </p:cNvSpPr>
          <p:nvPr>
            <p:ph type="title"/>
          </p:nvPr>
        </p:nvSpPr>
        <p:spPr/>
        <p:txBody>
          <a:bodyPr>
            <a:normAutofit/>
          </a:bodyPr>
          <a:lstStyle/>
          <a:p>
            <a:r>
              <a:rPr lang="en-US" dirty="0" smtClean="0"/>
              <a:t>Pulse shape monitor</a:t>
            </a:r>
          </a:p>
        </p:txBody>
      </p:sp>
      <p:sp>
        <p:nvSpPr>
          <p:cNvPr id="7174" name="Rectangle 3"/>
          <p:cNvSpPr>
            <a:spLocks noChangeArrowheads="1"/>
          </p:cNvSpPr>
          <p:nvPr/>
        </p:nvSpPr>
        <p:spPr bwMode="auto">
          <a:xfrm>
            <a:off x="1447800" y="4980707"/>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sz="1400" dirty="0"/>
              <a:t>Shift Register</a:t>
            </a:r>
          </a:p>
        </p:txBody>
      </p:sp>
      <p:sp>
        <p:nvSpPr>
          <p:cNvPr id="7175" name="Line 4"/>
          <p:cNvSpPr>
            <a:spLocks noChangeShapeType="1"/>
          </p:cNvSpPr>
          <p:nvPr/>
        </p:nvSpPr>
        <p:spPr bwMode="auto">
          <a:xfrm flipH="1">
            <a:off x="1159800" y="5133107"/>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381000" y="4914390"/>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806450" y="3380507"/>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492250" y="3380507"/>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492250" y="3532907"/>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492250" y="3685307"/>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1339850" y="3913907"/>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1339850" y="3990107"/>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492250" y="3990107"/>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492250" y="3837707"/>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797050" y="3837707"/>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797050" y="4142507"/>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797050" y="4294907"/>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797050" y="4599707"/>
            <a:ext cx="6324600" cy="0"/>
          </a:xfrm>
          <a:prstGeom prst="line">
            <a:avLst/>
          </a:prstGeom>
          <a:noFill/>
          <a:ln w="28575">
            <a:solidFill>
              <a:schemeClr val="hlink"/>
            </a:solidFill>
            <a:round/>
            <a:headEnd/>
            <a:tailEnd/>
          </a:ln>
        </p:spPr>
        <p:txBody>
          <a:bodyPr/>
          <a:lstStyle/>
          <a:p>
            <a:endParaRPr lang="en-SG" dirty="0"/>
          </a:p>
        </p:txBody>
      </p:sp>
      <p:grpSp>
        <p:nvGrpSpPr>
          <p:cNvPr id="2" name="Group 19"/>
          <p:cNvGrpSpPr>
            <a:grpSpLocks/>
          </p:cNvGrpSpPr>
          <p:nvPr/>
        </p:nvGrpSpPr>
        <p:grpSpPr bwMode="auto">
          <a:xfrm>
            <a:off x="1568450" y="2847107"/>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958850" y="2770907"/>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644650" y="2770907"/>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2330450" y="2770907"/>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3016250" y="2770907"/>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702050" y="2770907"/>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387850" y="2770907"/>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5073650" y="2770907"/>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759450" y="2770907"/>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445250" y="2770907"/>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2178050" y="3380507"/>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2178050" y="3532907"/>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2178050" y="3685307"/>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2025650" y="3913907"/>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2025650" y="3990107"/>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2178050" y="3990107"/>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482850" y="4142507"/>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482850" y="4294907"/>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2254250" y="2847107"/>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2863850" y="3380507"/>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2863850" y="3532907"/>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2863850" y="3685307"/>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711450" y="3913907"/>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711450" y="3990107"/>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2863850" y="3990107"/>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3168650" y="4142507"/>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3168650" y="4294907"/>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2940050" y="2847107"/>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549650" y="3380507"/>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549650" y="3532907"/>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549650" y="3685307"/>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397250" y="3913907"/>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397250" y="3990107"/>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549650" y="3990107"/>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854450" y="4142507"/>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854450" y="4294907"/>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625850" y="2847107"/>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4235450" y="3380507"/>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4235450" y="3532907"/>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4235450" y="3685307"/>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4083050" y="3913907"/>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4083050" y="3990107"/>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4235450" y="3990107"/>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540250" y="4142507"/>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540250" y="4294907"/>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4311650" y="2847107"/>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4921250" y="3380507"/>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4921250" y="3532907"/>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4921250" y="3685307"/>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768850" y="3913907"/>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768850" y="3990107"/>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4921250" y="3990107"/>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5226050" y="4142507"/>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5226050" y="4294907"/>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4997450" y="2847107"/>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607050" y="3380507"/>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607050" y="3532907"/>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607050" y="3685307"/>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454650" y="3913907"/>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454650" y="3990107"/>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607050" y="3990107"/>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5911850" y="4142507"/>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5911850" y="4294907"/>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683250" y="2847107"/>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6292850" y="3380507"/>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6292850" y="3532907"/>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6292850" y="3685307"/>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6140450" y="3913907"/>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6140450" y="3990107"/>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6292850" y="3990107"/>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597650" y="4142507"/>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597650" y="4294907"/>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369050" y="2847107"/>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6978650" y="3380507"/>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6978650" y="3532907"/>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6978650" y="3685307"/>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826250" y="3913907"/>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826250" y="3990107"/>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6978650" y="3990107"/>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7283450" y="4142507"/>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7283450" y="4294907"/>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7054850" y="2847107"/>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1873250" y="4218707"/>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559050" y="4218707"/>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3244850" y="4218707"/>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3930650" y="4218707"/>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616450" y="4218707"/>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5302250" y="4218707"/>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5988050" y="4218707"/>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673850" y="4218707"/>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359650" y="4218707"/>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381000" y="3156670"/>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8085906" y="4377457"/>
            <a:ext cx="590550" cy="396875"/>
          </a:xfrm>
          <a:prstGeom prst="rect">
            <a:avLst/>
          </a:prstGeom>
          <a:noFill/>
          <a:ln w="9525">
            <a:noFill/>
            <a:miter lim="800000"/>
            <a:headEnd/>
            <a:tailEnd/>
          </a:ln>
        </p:spPr>
        <p:txBody>
          <a:bodyPr wrap="none">
            <a:spAutoFit/>
          </a:bodyPr>
          <a:lstStyle/>
          <a:p>
            <a:pPr eaLnBrk="1" hangingPunct="1"/>
            <a:r>
              <a:rPr lang="en-US" sz="2000" dirty="0">
                <a:solidFill>
                  <a:schemeClr val="hlink"/>
                </a:solidFill>
              </a:rPr>
              <a:t>Out</a:t>
            </a:r>
          </a:p>
        </p:txBody>
      </p:sp>
      <p:grpSp>
        <p:nvGrpSpPr>
          <p:cNvPr id="7529" name="Group 265"/>
          <p:cNvGrpSpPr>
            <a:grpSpLocks/>
          </p:cNvGrpSpPr>
          <p:nvPr/>
        </p:nvGrpSpPr>
        <p:grpSpPr bwMode="auto">
          <a:xfrm>
            <a:off x="958850" y="2770907"/>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2178050" y="3837707"/>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482850" y="3837707"/>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2863850" y="3837707"/>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3168650" y="3837707"/>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549650" y="3837707"/>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854450" y="3837707"/>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4235450" y="3837707"/>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540250" y="3837707"/>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4921250" y="3837707"/>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5226050" y="3837707"/>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607050" y="3837707"/>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5911850" y="3837707"/>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6292850" y="3837707"/>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597650" y="3837707"/>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6978650" y="3837707"/>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7283450" y="3837707"/>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644650" y="2770907"/>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2330450" y="2770907"/>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3016250" y="2770907"/>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702050" y="2770907"/>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387850" y="2770907"/>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5073650" y="2770907"/>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759450" y="2770907"/>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445250" y="2770907"/>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1339850" y="3685307"/>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2286000" y="5650632"/>
            <a:ext cx="4572000" cy="460375"/>
          </a:xfrm>
          <a:prstGeom prst="rect">
            <a:avLst/>
          </a:prstGeom>
          <a:solidFill>
            <a:srgbClr val="99CCFF"/>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t>“Time stretcher” GHz </a:t>
            </a:r>
            <a:r>
              <a:rPr lang="en-US" sz="2400" dirty="0">
                <a:sym typeface="Symbol" pitchFamily="18" charset="2"/>
              </a:rPr>
              <a:t> MHz</a:t>
            </a:r>
          </a:p>
        </p:txBody>
      </p:sp>
      <p:sp>
        <p:nvSpPr>
          <p:cNvPr id="529916" name="Text Box 508"/>
          <p:cNvSpPr txBox="1">
            <a:spLocks noChangeArrowheads="1"/>
          </p:cNvSpPr>
          <p:nvPr/>
        </p:nvSpPr>
        <p:spPr bwMode="auto">
          <a:xfrm>
            <a:off x="7369175" y="3517032"/>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2025650" y="3685307"/>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711450" y="3685307"/>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397250" y="3685307"/>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4083050" y="3685307"/>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768850" y="3685307"/>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454650" y="3685307"/>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6140450" y="3685307"/>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826250" y="3685307"/>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2049462" y="2069232"/>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1187450" y="1986682"/>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898525" y="1916832"/>
            <a:ext cx="827087" cy="304800"/>
          </a:xfrm>
          <a:prstGeom prst="rect">
            <a:avLst/>
          </a:prstGeom>
          <a:noFill/>
          <a:ln w="9525">
            <a:noFill/>
            <a:miter lim="800000"/>
            <a:headEnd/>
            <a:tailEnd/>
          </a:ln>
        </p:spPr>
        <p:txBody>
          <a:bodyPr wrap="none">
            <a:spAutoFit/>
          </a:bodyPr>
          <a:lstStyle/>
          <a:p>
            <a:pPr algn="ctr" eaLnBrk="1" hangingPunct="1"/>
            <a:r>
              <a:rPr lang="en-US" sz="1400" dirty="0"/>
              <a:t>0.2-2 ns</a:t>
            </a:r>
          </a:p>
        </p:txBody>
      </p:sp>
      <p:sp>
        <p:nvSpPr>
          <p:cNvPr id="7323" name="Freeform 593"/>
          <p:cNvSpPr>
            <a:spLocks/>
          </p:cNvSpPr>
          <p:nvPr/>
        </p:nvSpPr>
        <p:spPr bwMode="auto">
          <a:xfrm>
            <a:off x="803275" y="2545482"/>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sp>
        <p:nvSpPr>
          <p:cNvPr id="594" name="Slide Number Placeholder 593"/>
          <p:cNvSpPr>
            <a:spLocks noGrp="1"/>
          </p:cNvSpPr>
          <p:nvPr>
            <p:ph type="sldNum" sz="quarter" idx="12"/>
          </p:nvPr>
        </p:nvSpPr>
        <p:spPr/>
        <p:txBody>
          <a:bodyPr/>
          <a:lstStyle/>
          <a:p>
            <a:fld id="{5D0D82D1-030A-4AF5-855D-82A44DD93AEE}" type="slidenum">
              <a:rPr lang="en-US" smtClean="0"/>
              <a:pPr/>
              <a:t>64</a:t>
            </a:fld>
            <a:endParaRPr lang="en-US" dirty="0"/>
          </a:p>
        </p:txBody>
      </p:sp>
      <p:sp>
        <p:nvSpPr>
          <p:cNvPr id="595" name="Rectangle 594"/>
          <p:cNvSpPr/>
          <p:nvPr/>
        </p:nvSpPr>
        <p:spPr>
          <a:xfrm rot="16200000">
            <a:off x="-1731739" y="3281518"/>
            <a:ext cx="3852000" cy="258532"/>
          </a:xfrm>
          <a:prstGeom prst="rect">
            <a:avLst/>
          </a:prstGeom>
        </p:spPr>
        <p:txBody>
          <a:bodyPr>
            <a:spAutoFit/>
          </a:bodyPr>
          <a:lstStyle/>
          <a:p>
            <a:pPr>
              <a:lnSpc>
                <a:spcPct val="90000"/>
              </a:lnSpc>
            </a:pPr>
            <a:r>
              <a:rPr lang="en-US" sz="1200" dirty="0" smtClean="0">
                <a:latin typeface="Narkisim" pitchFamily="34" charset="-79"/>
                <a:cs typeface="Narkisim" pitchFamily="34" charset="-79"/>
              </a:rPr>
              <a:t>Stefan Ritt, Paul Scherrer Institute, Switzerland</a:t>
            </a:r>
            <a:endParaRPr lang="en-SG" sz="1200" dirty="0">
              <a:latin typeface="Narkisim" pitchFamily="34" charset="-79"/>
              <a:cs typeface="Narkisim"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65</a:t>
            </a:fld>
            <a:endParaRPr lang="en-US" dirty="0"/>
          </a:p>
        </p:txBody>
      </p:sp>
      <p:sp>
        <p:nvSpPr>
          <p:cNvPr id="4" name="Title 3"/>
          <p:cNvSpPr>
            <a:spLocks noGrp="1"/>
          </p:cNvSpPr>
          <p:nvPr>
            <p:ph type="title"/>
          </p:nvPr>
        </p:nvSpPr>
        <p:spPr/>
        <p:txBody>
          <a:bodyPr/>
          <a:lstStyle/>
          <a:p>
            <a:r>
              <a:rPr lang="en-US" dirty="0" smtClean="0"/>
              <a:t>Data network interfaces</a:t>
            </a:r>
            <a:endParaRPr lang="en-SG" dirty="0"/>
          </a:p>
        </p:txBody>
      </p:sp>
      <p:sp>
        <p:nvSpPr>
          <p:cNvPr id="4260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26016" name="Rectangle 32"/>
          <p:cNvSpPr>
            <a:spLocks noChangeArrowheads="1"/>
          </p:cNvSpPr>
          <p:nvPr/>
        </p:nvSpPr>
        <p:spPr bwMode="auto">
          <a:xfrm>
            <a:off x="0" y="581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26017" name="Picture 33"/>
          <p:cNvPicPr>
            <a:picLocks noChangeAspect="1" noChangeArrowheads="1"/>
          </p:cNvPicPr>
          <p:nvPr/>
        </p:nvPicPr>
        <p:blipFill>
          <a:blip r:embed="rId2" cstate="print"/>
          <a:srcRect/>
          <a:stretch>
            <a:fillRect/>
          </a:stretch>
        </p:blipFill>
        <p:spPr bwMode="auto">
          <a:xfrm>
            <a:off x="1960255" y="1548000"/>
            <a:ext cx="5223490" cy="4860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6017"/>
                                        </p:tgtEl>
                                        <p:attrNameLst>
                                          <p:attrName>style.visibility</p:attrName>
                                        </p:attrNameLst>
                                      </p:cBhvr>
                                      <p:to>
                                        <p:strVal val="visible"/>
                                      </p:to>
                                    </p:set>
                                    <p:anim calcmode="lin" valueType="num">
                                      <p:cBhvr>
                                        <p:cTn id="7" dur="500" fill="hold"/>
                                        <p:tgtEl>
                                          <p:spTgt spid="426017"/>
                                        </p:tgtEl>
                                        <p:attrNameLst>
                                          <p:attrName>ppt_w</p:attrName>
                                        </p:attrNameLst>
                                      </p:cBhvr>
                                      <p:tavLst>
                                        <p:tav tm="0">
                                          <p:val>
                                            <p:fltVal val="0"/>
                                          </p:val>
                                        </p:tav>
                                        <p:tav tm="100000">
                                          <p:val>
                                            <p:strVal val="#ppt_w"/>
                                          </p:val>
                                        </p:tav>
                                      </p:tavLst>
                                    </p:anim>
                                    <p:anim calcmode="lin" valueType="num">
                                      <p:cBhvr>
                                        <p:cTn id="8" dur="500" fill="hold"/>
                                        <p:tgtEl>
                                          <p:spTgt spid="426017"/>
                                        </p:tgtEl>
                                        <p:attrNameLst>
                                          <p:attrName>ppt_h</p:attrName>
                                        </p:attrNameLst>
                                      </p:cBhvr>
                                      <p:tavLst>
                                        <p:tav tm="0">
                                          <p:val>
                                            <p:fltVal val="0"/>
                                          </p:val>
                                        </p:tav>
                                        <p:tav tm="100000">
                                          <p:val>
                                            <p:strVal val="#ppt_h"/>
                                          </p:val>
                                        </p:tav>
                                      </p:tavLst>
                                    </p:anim>
                                    <p:animEffect transition="in" filter="fade">
                                      <p:cBhvr>
                                        <p:cTn id="9" dur="500"/>
                                        <p:tgtEl>
                                          <p:spTgt spid="426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 in TIFR</a:t>
            </a:r>
            <a:endParaRPr lang="en-SG" dirty="0"/>
          </a:p>
        </p:txBody>
      </p:sp>
      <p:sp>
        <p:nvSpPr>
          <p:cNvPr id="3" name="Content Placeholder 2"/>
          <p:cNvSpPr>
            <a:spLocks noGrp="1"/>
          </p:cNvSpPr>
          <p:nvPr>
            <p:ph sz="half" idx="1"/>
          </p:nvPr>
        </p:nvSpPr>
        <p:spPr/>
        <p:txBody>
          <a:bodyPr>
            <a:normAutofit fontScale="55000" lnSpcReduction="20000"/>
          </a:bodyPr>
          <a:lstStyle/>
          <a:p>
            <a:pPr>
              <a:lnSpc>
                <a:spcPct val="120000"/>
              </a:lnSpc>
            </a:pPr>
            <a:r>
              <a:rPr lang="en-US" dirty="0" smtClean="0"/>
              <a:t>Visiting Students’ Research Programme (VSRP)</a:t>
            </a:r>
            <a:r>
              <a:rPr lang="en-SG" dirty="0" smtClean="0"/>
              <a:t>   </a:t>
            </a:r>
          </a:p>
          <a:p>
            <a:pPr lvl="1">
              <a:lnSpc>
                <a:spcPct val="120000"/>
              </a:lnSpc>
            </a:pPr>
            <a:r>
              <a:rPr lang="en-SG" sz="2600" dirty="0" smtClean="0"/>
              <a:t>Physics/Chemistry :</a:t>
            </a:r>
            <a:br>
              <a:rPr lang="en-SG" sz="2600" dirty="0" smtClean="0"/>
            </a:br>
            <a:r>
              <a:rPr lang="en-SG" sz="2600" dirty="0" smtClean="0"/>
              <a:t>Pre-final year students of M.Sc./B.E./B.Tech.</a:t>
            </a:r>
          </a:p>
          <a:p>
            <a:pPr lvl="1">
              <a:lnSpc>
                <a:spcPct val="120000"/>
              </a:lnSpc>
            </a:pPr>
            <a:r>
              <a:rPr lang="en-SG" sz="2600" dirty="0" smtClean="0"/>
              <a:t>Biology:</a:t>
            </a:r>
            <a:br>
              <a:rPr lang="en-SG" sz="2600" dirty="0" smtClean="0"/>
            </a:br>
            <a:r>
              <a:rPr lang="en-SG" sz="2600" dirty="0" smtClean="0"/>
              <a:t>Pre-final year students of M.Sc./B.E./B.Tech. Students doing </a:t>
            </a:r>
            <a:r>
              <a:rPr lang="en-SG" sz="2600" dirty="0" err="1" smtClean="0"/>
              <a:t>M.Pharm</a:t>
            </a:r>
            <a:r>
              <a:rPr lang="en-SG" sz="2600" dirty="0" smtClean="0"/>
              <a:t>., Medicine/Engineering will be also be considered.</a:t>
            </a:r>
          </a:p>
          <a:p>
            <a:pPr lvl="1">
              <a:lnSpc>
                <a:spcPct val="120000"/>
              </a:lnSpc>
            </a:pPr>
            <a:r>
              <a:rPr lang="en-SG" sz="2600" dirty="0" smtClean="0"/>
              <a:t>Mathematics:</a:t>
            </a:r>
            <a:br>
              <a:rPr lang="en-SG" sz="2600" dirty="0" smtClean="0"/>
            </a:br>
            <a:r>
              <a:rPr lang="en-SG" sz="2600" dirty="0" smtClean="0"/>
              <a:t>Pre-final and final year students of M.A./M.Sc./M-Stat./B.Tech.  Exceptionally bright pre-final and final year students of B.Sc./</a:t>
            </a:r>
            <a:r>
              <a:rPr lang="en-SG" sz="2600" dirty="0" err="1" smtClean="0"/>
              <a:t>B.Stat</a:t>
            </a:r>
            <a:r>
              <a:rPr lang="en-SG" sz="2600" dirty="0" smtClean="0"/>
              <a:t>./</a:t>
            </a:r>
            <a:r>
              <a:rPr lang="en-SG" sz="2600" dirty="0" err="1" smtClean="0"/>
              <a:t>B.Math</a:t>
            </a:r>
            <a:r>
              <a:rPr lang="en-SG" sz="2600" dirty="0" smtClean="0"/>
              <a:t>. will also be considered.</a:t>
            </a:r>
          </a:p>
          <a:p>
            <a:pPr lvl="1">
              <a:lnSpc>
                <a:spcPct val="120000"/>
              </a:lnSpc>
            </a:pPr>
            <a:r>
              <a:rPr lang="en-SG" sz="2600" dirty="0" smtClean="0"/>
              <a:t>Computer &amp; Systems Sciences:</a:t>
            </a:r>
            <a:br>
              <a:rPr lang="en-SG" sz="2600" dirty="0" smtClean="0"/>
            </a:br>
            <a:r>
              <a:rPr lang="en-SG" sz="2600" dirty="0" smtClean="0"/>
              <a:t>Pre-final year students of B.E./B.Tech./M.Sc./M.C.A./M.E./M.Tech. </a:t>
            </a:r>
          </a:p>
          <a:p>
            <a:pPr>
              <a:lnSpc>
                <a:spcPct val="120000"/>
              </a:lnSpc>
            </a:pPr>
            <a:r>
              <a:rPr lang="en-SG" dirty="0" smtClean="0"/>
              <a:t>Research opportunities for exceptionally talented and strongly motivated students</a:t>
            </a:r>
          </a:p>
          <a:p>
            <a:pPr lvl="1">
              <a:lnSpc>
                <a:spcPct val="120000"/>
              </a:lnSpc>
            </a:pPr>
            <a:r>
              <a:rPr lang="en-SG" sz="2600" dirty="0" smtClean="0"/>
              <a:t>TIFR is India's premier institution for advanced research in fundamental sciences. The Institute runs a graduate programme leading to the award of Ph.D. degree, as well as M.Sc. and Integrated Ph.D. in certain subjects. </a:t>
            </a:r>
          </a:p>
          <a:p>
            <a:pPr lvl="1">
              <a:lnSpc>
                <a:spcPct val="120000"/>
              </a:lnSpc>
            </a:pPr>
            <a:r>
              <a:rPr lang="en-SG" sz="2600" dirty="0" smtClean="0"/>
              <a:t>The Graduate Programme at TIFR is classified into the following Subjects - Mathematics, Physics, Chemistry, Biology, Computer &amp; Systems Sciences and Science Education.</a:t>
            </a:r>
          </a:p>
          <a:p>
            <a:pPr>
              <a:lnSpc>
                <a:spcPct val="120000"/>
              </a:lnSpc>
            </a:pPr>
            <a:r>
              <a:rPr lang="en-US" sz="3000" dirty="0" smtClean="0"/>
              <a:t>Career opportunities for bright engineers in Electronics, Instrumentation, Computer Science, Information technology, Civil, Mechanical and Electrical engineers</a:t>
            </a:r>
            <a:endParaRPr lang="en-SG" sz="3000" dirty="0" smtClean="0"/>
          </a:p>
          <a:p>
            <a:pPr>
              <a:lnSpc>
                <a:spcPct val="120000"/>
              </a:lnSpc>
            </a:pPr>
            <a:endParaRPr lang="en-SG" dirty="0"/>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xfrm>
            <a:off x="72000" y="1548000"/>
            <a:ext cx="3924000" cy="4860000"/>
          </a:xfrm>
          <a:solidFill>
            <a:srgbClr val="CCECFF"/>
          </a:solidFill>
        </p:spPr>
        <p:txBody>
          <a:bodyPr>
            <a:normAutofit fontScale="92500" lnSpcReduction="20000"/>
          </a:bodyPr>
          <a:lstStyle/>
          <a:p>
            <a:pPr marL="360000">
              <a:lnSpc>
                <a:spcPct val="120000"/>
              </a:lnSpc>
            </a:pPr>
            <a:r>
              <a:rPr lang="en-US" sz="2400" dirty="0" smtClean="0"/>
              <a:t>It is now known that neutrinos of one flavour oscillate to those of another flavour.</a:t>
            </a:r>
          </a:p>
          <a:p>
            <a:pPr marL="360000">
              <a:lnSpc>
                <a:spcPct val="120000"/>
              </a:lnSpc>
            </a:pPr>
            <a:r>
              <a:rPr lang="en-US" sz="2400" dirty="0" smtClean="0"/>
              <a:t>The oscillation mechanism is possible only if the neutrinos are massive.</a:t>
            </a:r>
          </a:p>
          <a:p>
            <a:pPr marL="360000">
              <a:lnSpc>
                <a:spcPct val="120000"/>
              </a:lnSpc>
            </a:pPr>
            <a:r>
              <a:rPr lang="en-US" sz="2400" dirty="0" smtClean="0"/>
              <a:t>Neutrino experiments are setting the stage for extension of Standard Model itself.</a:t>
            </a:r>
          </a:p>
          <a:p>
            <a:pPr marL="360000">
              <a:lnSpc>
                <a:spcPct val="120000"/>
              </a:lnSpc>
            </a:pPr>
            <a:r>
              <a:rPr lang="en-US" sz="2400" dirty="0" smtClean="0"/>
              <a:t>Massive neutrinos have ramifications on nuclear physics, astro physics cosmology, geo physics apart from particle physics</a:t>
            </a:r>
            <a:endParaRPr lang="en-US" sz="2400" dirty="0"/>
          </a:p>
        </p:txBody>
      </p:sp>
      <p:sp>
        <p:nvSpPr>
          <p:cNvPr id="6" name="Content Placeholder 5"/>
          <p:cNvSpPr>
            <a:spLocks noGrp="1"/>
          </p:cNvSpPr>
          <p:nvPr>
            <p:ph sz="half" idx="2"/>
          </p:nvPr>
        </p:nvSpPr>
        <p:spPr>
          <a:xfrm>
            <a:off x="4000496" y="1548000"/>
            <a:ext cx="5040000" cy="4860000"/>
          </a:xfrm>
          <a:solidFill>
            <a:srgbClr val="FFFF99"/>
          </a:solidFill>
        </p:spPr>
        <p:txBody>
          <a:bodyPr>
            <a:normAutofit fontScale="70000" lnSpcReduction="20000"/>
          </a:bodyPr>
          <a:lstStyle/>
          <a:p>
            <a:pPr marL="360000">
              <a:lnSpc>
                <a:spcPct val="120000"/>
              </a:lnSpc>
            </a:pPr>
            <a:r>
              <a:rPr lang="en-US" dirty="0" smtClean="0"/>
              <a:t>Electron and muon neutrinos (</a:t>
            </a:r>
            <a:r>
              <a:rPr lang="en-US" dirty="0" smtClean="0">
                <a:sym typeface="Symbol"/>
              </a:rPr>
              <a:t></a:t>
            </a:r>
            <a:r>
              <a:rPr lang="en-US" baseline="-25000" dirty="0" smtClean="0">
                <a:sym typeface="Symbol"/>
              </a:rPr>
              <a:t>e</a:t>
            </a:r>
            <a:r>
              <a:rPr lang="en-US" dirty="0" smtClean="0">
                <a:sym typeface="Symbol"/>
              </a:rPr>
              <a:t> and </a:t>
            </a:r>
            <a:r>
              <a:rPr lang="en-US" baseline="-25000" dirty="0" smtClean="0">
                <a:sym typeface="Symbol"/>
              </a:rPr>
              <a:t></a:t>
            </a:r>
            <a:r>
              <a:rPr lang="en-US" dirty="0" smtClean="0">
                <a:sym typeface="Symbol"/>
              </a:rPr>
              <a:t>) are the flavour eigen states. They are super positions of the mass eigen states (</a:t>
            </a:r>
            <a:r>
              <a:rPr lang="en-US" baseline="-25000" dirty="0" smtClean="0">
                <a:sym typeface="Symbol"/>
              </a:rPr>
              <a:t>1</a:t>
            </a:r>
            <a:r>
              <a:rPr lang="en-US" dirty="0" smtClean="0">
                <a:sym typeface="Symbol"/>
              </a:rPr>
              <a:t> and </a:t>
            </a:r>
            <a:r>
              <a:rPr lang="en-US" baseline="-25000" dirty="0" smtClean="0">
                <a:sym typeface="Symbol"/>
              </a:rPr>
              <a:t>2</a:t>
            </a:r>
            <a:r>
              <a:rPr lang="en-US" dirty="0" smtClean="0">
                <a:sym typeface="Symbol"/>
              </a:rPr>
              <a:t>)</a:t>
            </a:r>
          </a:p>
          <a:p>
            <a:pPr marL="360000">
              <a:lnSpc>
                <a:spcPct val="120000"/>
              </a:lnSpc>
              <a:buNone/>
            </a:pPr>
            <a:endParaRPr lang="en-US" dirty="0" smtClean="0">
              <a:sym typeface="Symbol"/>
            </a:endParaRPr>
          </a:p>
          <a:p>
            <a:pPr marL="360000">
              <a:lnSpc>
                <a:spcPct val="120000"/>
              </a:lnSpc>
              <a:buNone/>
            </a:pPr>
            <a:endParaRPr lang="en-US" dirty="0" smtClean="0">
              <a:sym typeface="Symbol"/>
            </a:endParaRPr>
          </a:p>
          <a:p>
            <a:pPr marL="360000">
              <a:lnSpc>
                <a:spcPct val="120000"/>
              </a:lnSpc>
              <a:buNone/>
            </a:pPr>
            <a:endParaRPr lang="en-US" dirty="0" smtClean="0">
              <a:sym typeface="Symbol"/>
            </a:endParaRPr>
          </a:p>
          <a:p>
            <a:pPr marL="360000">
              <a:lnSpc>
                <a:spcPct val="120000"/>
              </a:lnSpc>
            </a:pPr>
            <a:r>
              <a:rPr lang="en-US" dirty="0" smtClean="0">
                <a:sym typeface="Symbol"/>
              </a:rPr>
              <a:t>If at t = 0, an eigen state  (0) = </a:t>
            </a:r>
            <a:r>
              <a:rPr lang="en-US" baseline="-25000" dirty="0" smtClean="0">
                <a:sym typeface="Symbol"/>
              </a:rPr>
              <a:t>e,</a:t>
            </a:r>
            <a:r>
              <a:rPr lang="en-US" dirty="0" smtClean="0">
                <a:sym typeface="Symbol"/>
              </a:rPr>
              <a:t> then any time t </a:t>
            </a:r>
          </a:p>
          <a:p>
            <a:pPr marL="360000">
              <a:lnSpc>
                <a:spcPct val="120000"/>
              </a:lnSpc>
            </a:pPr>
            <a:endParaRPr lang="en-US" dirty="0" smtClean="0">
              <a:sym typeface="Symbol"/>
            </a:endParaRPr>
          </a:p>
          <a:p>
            <a:pPr marL="360000">
              <a:lnSpc>
                <a:spcPct val="120000"/>
              </a:lnSpc>
            </a:pPr>
            <a:endParaRPr lang="en-US" dirty="0" smtClean="0">
              <a:sym typeface="Symbol"/>
            </a:endParaRPr>
          </a:p>
          <a:p>
            <a:pPr marL="360000">
              <a:lnSpc>
                <a:spcPct val="120000"/>
              </a:lnSpc>
            </a:pPr>
            <a:r>
              <a:rPr lang="en-US" dirty="0" smtClean="0">
                <a:sym typeface="Symbol"/>
              </a:rPr>
              <a:t>Then the oscillation probability is</a:t>
            </a:r>
          </a:p>
          <a:p>
            <a:pPr marL="360000">
              <a:lnSpc>
                <a:spcPct val="120000"/>
              </a:lnSpc>
            </a:pPr>
            <a:endParaRPr lang="en-US" dirty="0" smtClean="0">
              <a:sym typeface="Symbol"/>
            </a:endParaRPr>
          </a:p>
          <a:p>
            <a:pPr marL="360000">
              <a:lnSpc>
                <a:spcPct val="120000"/>
              </a:lnSpc>
            </a:pPr>
            <a:endParaRPr lang="en-US" dirty="0" smtClean="0">
              <a:sym typeface="Symbol"/>
            </a:endParaRPr>
          </a:p>
          <a:p>
            <a:pPr marL="360000">
              <a:lnSpc>
                <a:spcPct val="120000"/>
              </a:lnSpc>
            </a:pPr>
            <a:r>
              <a:rPr lang="en-US" dirty="0" smtClean="0">
                <a:sym typeface="Symbol"/>
              </a:rPr>
              <a:t>And the oscillation length is</a:t>
            </a:r>
          </a:p>
        </p:txBody>
      </p:sp>
      <p:sp>
        <p:nvSpPr>
          <p:cNvPr id="4" name="Footer Placeholder 3"/>
          <p:cNvSpPr>
            <a:spLocks noGrp="1"/>
          </p:cNvSpPr>
          <p:nvPr>
            <p:ph type="ftr" sz="quarter" idx="11"/>
          </p:nvPr>
        </p:nvSpPr>
        <p:spPr/>
        <p:txBody>
          <a:bodyPr/>
          <a:lstStyle/>
          <a:p>
            <a:r>
              <a:rPr lang="en-US" dirty="0" smtClean="0"/>
              <a:t>Dr. B.Satyanarayana, TIFR, Mumbai                              Amrita Vishwa Vidyapeetham, Amritapuri Campus                              February 1,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a:t>
            </a:fld>
            <a:endParaRPr lang="en-US" dirty="0"/>
          </a:p>
        </p:txBody>
      </p:sp>
      <p:graphicFrame>
        <p:nvGraphicFramePr>
          <p:cNvPr id="226308" name="Object 4"/>
          <p:cNvGraphicFramePr>
            <a:graphicFrameLocks noChangeAspect="1"/>
          </p:cNvGraphicFramePr>
          <p:nvPr/>
        </p:nvGraphicFramePr>
        <p:xfrm>
          <a:off x="4429124" y="2577604"/>
          <a:ext cx="3151187" cy="842962"/>
        </p:xfrm>
        <a:graphic>
          <a:graphicData uri="http://schemas.openxmlformats.org/presentationml/2006/ole">
            <p:oleObj spid="_x0000_s226308" name="Equation" r:id="rId4" imgW="1422360" imgH="380880" progId="Equation.3">
              <p:embed/>
            </p:oleObj>
          </a:graphicData>
        </a:graphic>
      </p:graphicFrame>
      <p:graphicFrame>
        <p:nvGraphicFramePr>
          <p:cNvPr id="226309" name="Object 5"/>
          <p:cNvGraphicFramePr>
            <a:graphicFrameLocks noChangeAspect="1"/>
          </p:cNvGraphicFramePr>
          <p:nvPr/>
        </p:nvGraphicFramePr>
        <p:xfrm>
          <a:off x="4429125" y="4161780"/>
          <a:ext cx="4416425" cy="396875"/>
        </p:xfrm>
        <a:graphic>
          <a:graphicData uri="http://schemas.openxmlformats.org/presentationml/2006/ole">
            <p:oleObj spid="_x0000_s226309" name="Equation" r:id="rId5" imgW="1942920" imgH="228600" progId="Equation.3">
              <p:embed/>
            </p:oleObj>
          </a:graphicData>
        </a:graphic>
      </p:graphicFrame>
      <p:graphicFrame>
        <p:nvGraphicFramePr>
          <p:cNvPr id="226310" name="Object 6"/>
          <p:cNvGraphicFramePr>
            <a:graphicFrameLocks noChangeAspect="1"/>
          </p:cNvGraphicFramePr>
          <p:nvPr/>
        </p:nvGraphicFramePr>
        <p:xfrm>
          <a:off x="4413281" y="5059784"/>
          <a:ext cx="4587875" cy="455612"/>
        </p:xfrm>
        <a:graphic>
          <a:graphicData uri="http://schemas.openxmlformats.org/presentationml/2006/ole">
            <p:oleObj spid="_x0000_s226310" name="Equation" r:id="rId6" imgW="2552400" imgH="253800" progId="Equation.3">
              <p:embed/>
            </p:oleObj>
          </a:graphicData>
        </a:graphic>
      </p:graphicFrame>
      <p:graphicFrame>
        <p:nvGraphicFramePr>
          <p:cNvPr id="13" name="Object 12"/>
          <p:cNvGraphicFramePr>
            <a:graphicFrameLocks noChangeAspect="1"/>
          </p:cNvGraphicFramePr>
          <p:nvPr/>
        </p:nvGraphicFramePr>
        <p:xfrm>
          <a:off x="4429124" y="5928072"/>
          <a:ext cx="3351212" cy="401637"/>
        </p:xfrm>
        <a:graphic>
          <a:graphicData uri="http://schemas.openxmlformats.org/presentationml/2006/ole">
            <p:oleObj spid="_x0000_s226311" name="Equation" r:id="rId7" imgW="190476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anim calcmode="lin" valueType="num">
                                      <p:cBhvr additive="base">
                                        <p:cTn id="29"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bg/>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26308"/>
                                        </p:tgtEl>
                                        <p:attrNameLst>
                                          <p:attrName>style.visibility</p:attrName>
                                        </p:attrNameLst>
                                      </p:cBhvr>
                                      <p:to>
                                        <p:strVal val="visible"/>
                                      </p:to>
                                    </p:set>
                                    <p:anim calcmode="lin" valueType="num">
                                      <p:cBhvr additive="base">
                                        <p:cTn id="37" dur="500" fill="hold"/>
                                        <p:tgtEl>
                                          <p:spTgt spid="226308"/>
                                        </p:tgtEl>
                                        <p:attrNameLst>
                                          <p:attrName>ppt_x</p:attrName>
                                        </p:attrNameLst>
                                      </p:cBhvr>
                                      <p:tavLst>
                                        <p:tav tm="0">
                                          <p:val>
                                            <p:strVal val="1+#ppt_w/2"/>
                                          </p:val>
                                        </p:tav>
                                        <p:tav tm="100000">
                                          <p:val>
                                            <p:strVal val="#ppt_x"/>
                                          </p:val>
                                        </p:tav>
                                      </p:tavLst>
                                    </p:anim>
                                    <p:anim calcmode="lin" valueType="num">
                                      <p:cBhvr additive="base">
                                        <p:cTn id="38" dur="500" fill="hold"/>
                                        <p:tgtEl>
                                          <p:spTgt spid="22630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26309"/>
                                        </p:tgtEl>
                                        <p:attrNameLst>
                                          <p:attrName>style.visibility</p:attrName>
                                        </p:attrNameLst>
                                      </p:cBhvr>
                                      <p:to>
                                        <p:strVal val="visible"/>
                                      </p:to>
                                    </p:set>
                                    <p:anim calcmode="lin" valueType="num">
                                      <p:cBhvr additive="base">
                                        <p:cTn id="45" dur="500" fill="hold"/>
                                        <p:tgtEl>
                                          <p:spTgt spid="226309"/>
                                        </p:tgtEl>
                                        <p:attrNameLst>
                                          <p:attrName>ppt_x</p:attrName>
                                        </p:attrNameLst>
                                      </p:cBhvr>
                                      <p:tavLst>
                                        <p:tav tm="0">
                                          <p:val>
                                            <p:strVal val="1+#ppt_w/2"/>
                                          </p:val>
                                        </p:tav>
                                        <p:tav tm="100000">
                                          <p:val>
                                            <p:strVal val="#ppt_x"/>
                                          </p:val>
                                        </p:tav>
                                      </p:tavLst>
                                    </p:anim>
                                    <p:anim calcmode="lin" valueType="num">
                                      <p:cBhvr additive="base">
                                        <p:cTn id="46" dur="500" fill="hold"/>
                                        <p:tgtEl>
                                          <p:spTgt spid="22630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26310"/>
                                        </p:tgtEl>
                                        <p:attrNameLst>
                                          <p:attrName>style.visibility</p:attrName>
                                        </p:attrNameLst>
                                      </p:cBhvr>
                                      <p:to>
                                        <p:strVal val="visible"/>
                                      </p:to>
                                    </p:set>
                                    <p:anim calcmode="lin" valueType="num">
                                      <p:cBhvr additive="base">
                                        <p:cTn id="53" dur="500" fill="hold"/>
                                        <p:tgtEl>
                                          <p:spTgt spid="226310"/>
                                        </p:tgtEl>
                                        <p:attrNameLst>
                                          <p:attrName>ppt_x</p:attrName>
                                        </p:attrNameLst>
                                      </p:cBhvr>
                                      <p:tavLst>
                                        <p:tav tm="0">
                                          <p:val>
                                            <p:strVal val="1+#ppt_w/2"/>
                                          </p:val>
                                        </p:tav>
                                        <p:tav tm="100000">
                                          <p:val>
                                            <p:strVal val="#ppt_x"/>
                                          </p:val>
                                        </p:tav>
                                      </p:tavLst>
                                    </p:anim>
                                    <p:anim calcmode="lin" valueType="num">
                                      <p:cBhvr additive="base">
                                        <p:cTn id="54" dur="500" fill="hold"/>
                                        <p:tgtEl>
                                          <p:spTgt spid="22631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 calcmode="lin" valueType="num">
                                      <p:cBhvr additive="base">
                                        <p:cTn id="57"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6">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2211.JPG"/>
          <p:cNvPicPr>
            <a:picLocks noChangeAspect="1"/>
          </p:cNvPicPr>
          <p:nvPr/>
        </p:nvPicPr>
        <p:blipFill>
          <a:blip r:embed="rId2" cstate="print">
            <a:lum bright="34000"/>
          </a:blip>
          <a:srcRect b="21260"/>
          <a:stretch>
            <a:fillRect/>
          </a:stretch>
        </p:blipFill>
        <p:spPr>
          <a:xfrm>
            <a:off x="0" y="1440000"/>
            <a:ext cx="9144000" cy="5400110"/>
          </a:xfrm>
          <a:prstGeom prst="rect">
            <a:avLst/>
          </a:prstGeom>
        </p:spPr>
      </p:pic>
      <p:sp>
        <p:nvSpPr>
          <p:cNvPr id="2" name="Title 1"/>
          <p:cNvSpPr>
            <a:spLocks noGrp="1"/>
          </p:cNvSpPr>
          <p:nvPr>
            <p:ph type="title"/>
          </p:nvPr>
        </p:nvSpPr>
        <p:spPr/>
        <p:txBody>
          <a:bodyPr/>
          <a:lstStyle/>
          <a:p>
            <a:r>
              <a:rPr lang="en-US" sz="6600" dirty="0" smtClean="0"/>
              <a:t>Thank you</a:t>
            </a:r>
            <a:endParaRPr lang="en-SG" dirty="0"/>
          </a:p>
        </p:txBody>
      </p:sp>
      <p:sp>
        <p:nvSpPr>
          <p:cNvPr id="3" name="Content Placeholder 2"/>
          <p:cNvSpPr>
            <a:spLocks noGrp="1"/>
          </p:cNvSpPr>
          <p:nvPr>
            <p:ph sz="half" idx="1"/>
          </p:nvPr>
        </p:nvSpPr>
        <p:spPr/>
        <p:txBody>
          <a:bodyPr>
            <a:normAutofit/>
          </a:bodyPr>
          <a:lstStyle/>
          <a:p>
            <a:pPr>
              <a:buBlip>
                <a:blip r:embed="rId3"/>
              </a:buBlip>
            </a:pPr>
            <a:r>
              <a:rPr lang="en-US" sz="4000" dirty="0" smtClean="0">
                <a:solidFill>
                  <a:srgbClr val="002060"/>
                </a:solidFill>
              </a:rPr>
              <a:t>To the organisers for giving me this wonderful opportunity. I feel honoured.</a:t>
            </a:r>
          </a:p>
          <a:p>
            <a:pPr>
              <a:buBlip>
                <a:blip r:embed="rId3"/>
              </a:buBlip>
            </a:pPr>
            <a:r>
              <a:rPr lang="en-US" sz="4000" dirty="0" smtClean="0">
                <a:solidFill>
                  <a:srgbClr val="002060"/>
                </a:solidFill>
              </a:rPr>
              <a:t>To the student volunteers - to </a:t>
            </a:r>
            <a:r>
              <a:rPr lang="en-SG" sz="4000" dirty="0" err="1" smtClean="0">
                <a:solidFill>
                  <a:srgbClr val="002060"/>
                </a:solidFill>
              </a:rPr>
              <a:t>Harikrishnan</a:t>
            </a:r>
            <a:r>
              <a:rPr lang="en-SG" sz="4000" dirty="0" smtClean="0">
                <a:solidFill>
                  <a:srgbClr val="002060"/>
                </a:solidFill>
              </a:rPr>
              <a:t> in particular, for their warm hospitality.</a:t>
            </a:r>
            <a:endParaRPr lang="en-US" sz="4000" dirty="0" smtClean="0">
              <a:solidFill>
                <a:srgbClr val="002060"/>
              </a:solidFill>
            </a:endParaRPr>
          </a:p>
          <a:p>
            <a:pPr>
              <a:buBlip>
                <a:blip r:embed="rId3"/>
              </a:buBlip>
            </a:pPr>
            <a:r>
              <a:rPr lang="en-US" sz="4000" dirty="0" smtClean="0">
                <a:solidFill>
                  <a:srgbClr val="002060"/>
                </a:solidFill>
              </a:rPr>
              <a:t>To you for your attention.</a:t>
            </a:r>
            <a:endParaRPr lang="en-SG" sz="4000" dirty="0">
              <a:solidFill>
                <a:srgbClr val="002060"/>
              </a:solidFill>
            </a:endParaRPr>
          </a:p>
        </p:txBody>
      </p:sp>
      <p:sp>
        <p:nvSpPr>
          <p:cNvPr id="4" name="Footer Placeholder 3"/>
          <p:cNvSpPr>
            <a:spLocks noGrp="1"/>
          </p:cNvSpPr>
          <p:nvPr>
            <p:ph type="ftr" sz="quarter" idx="11"/>
          </p:nvPr>
        </p:nvSpPr>
        <p:spPr/>
        <p:txBody>
          <a:bodyPr/>
          <a:lstStyle/>
          <a:p>
            <a:r>
              <a:rPr lang="en-SG" dirty="0"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2A982391-68F7-4582-A8CA-1B26768C4C8F}" type="slidenum">
              <a:rPr lang="en-SG" smtClean="0"/>
              <a:pPr/>
              <a:t>70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355976" y="1552462"/>
            <a:ext cx="4069483" cy="4860000"/>
            <a:chOff x="4268807" y="1552462"/>
            <a:chExt cx="4069483" cy="4844476"/>
          </a:xfrm>
        </p:grpSpPr>
        <p:pic>
          <p:nvPicPr>
            <p:cNvPr id="6" name="Picture 5" descr="p2-p2.bmp"/>
            <p:cNvPicPr>
              <a:picLocks noChangeAspect="1"/>
            </p:cNvPicPr>
            <p:nvPr/>
          </p:nvPicPr>
          <p:blipFill>
            <a:blip r:embed="rId2" cstate="print"/>
            <a:srcRect b="1868"/>
            <a:stretch>
              <a:fillRect/>
            </a:stretch>
          </p:blipFill>
          <p:spPr>
            <a:xfrm>
              <a:off x="4269547" y="1552462"/>
              <a:ext cx="4068743" cy="2948351"/>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l="14939" t="6301" r="13445" b="37140"/>
            <a:stretch>
              <a:fillRect/>
            </a:stretch>
          </p:blipFill>
          <p:spPr bwMode="auto">
            <a:xfrm>
              <a:off x="4268807" y="4199614"/>
              <a:ext cx="4068724" cy="2197324"/>
            </a:xfrm>
            <a:prstGeom prst="rect">
              <a:avLst/>
            </a:prstGeom>
            <a:ln>
              <a:noFill/>
            </a:ln>
            <a:effectLst>
              <a:outerShdw blurRad="292100" dist="139700" dir="2700000" algn="tl" rotWithShape="0">
                <a:srgbClr val="333333">
                  <a:alpha val="65000"/>
                </a:srgbClr>
              </a:outerShdw>
            </a:effectLst>
          </p:spPr>
        </p:pic>
      </p:gr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8</a:t>
            </a:fld>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grpSp>
        <p:nvGrpSpPr>
          <p:cNvPr id="13" name="Group 12"/>
          <p:cNvGrpSpPr/>
          <p:nvPr/>
        </p:nvGrpSpPr>
        <p:grpSpPr>
          <a:xfrm>
            <a:off x="805711" y="1548000"/>
            <a:ext cx="3439588" cy="4860000"/>
            <a:chOff x="805711" y="1548000"/>
            <a:chExt cx="3439588" cy="4860000"/>
          </a:xfrm>
        </p:grpSpPr>
        <p:pic>
          <p:nvPicPr>
            <p:cNvPr id="7" name="Picture 4" descr="F:\KGF34.TIF"/>
            <p:cNvPicPr>
              <a:picLocks noChangeAspect="1" noChangeArrowheads="1"/>
            </p:cNvPicPr>
            <p:nvPr/>
          </p:nvPicPr>
          <p:blipFill>
            <a:blip r:embed="rId4" cstate="print"/>
            <a:srcRect l="960" t="1843"/>
            <a:stretch>
              <a:fillRect/>
            </a:stretch>
          </p:blipFill>
          <p:spPr bwMode="auto">
            <a:xfrm>
              <a:off x="805711" y="1548000"/>
              <a:ext cx="3433739" cy="3268414"/>
            </a:xfrm>
            <a:prstGeom prst="rect">
              <a:avLst/>
            </a:prstGeom>
            <a:ln>
              <a:noFill/>
            </a:ln>
            <a:effectLst>
              <a:outerShdw blurRad="292100" dist="139700" dir="2700000" algn="tl" rotWithShape="0">
                <a:srgbClr val="333333">
                  <a:alpha val="65000"/>
                </a:srgbClr>
              </a:outerShdw>
            </a:effectLst>
          </p:spPr>
        </p:pic>
        <p:pic>
          <p:nvPicPr>
            <p:cNvPr id="8" name="Picture 6" descr="kgf1"/>
            <p:cNvPicPr>
              <a:picLocks noChangeAspect="1" noChangeArrowheads="1"/>
            </p:cNvPicPr>
            <p:nvPr/>
          </p:nvPicPr>
          <p:blipFill>
            <a:blip r:embed="rId5" cstate="print"/>
            <a:srcRect/>
            <a:stretch>
              <a:fillRect/>
            </a:stretch>
          </p:blipFill>
          <p:spPr bwMode="auto">
            <a:xfrm>
              <a:off x="812109" y="4834454"/>
              <a:ext cx="3433190" cy="1573546"/>
            </a:xfrm>
            <a:prstGeom prst="rect">
              <a:avLst/>
            </a:prstGeom>
            <a:solidFill>
              <a:srgbClr val="FF3399"/>
            </a:solidFill>
          </p:spPr>
        </p:pic>
      </p:grpSp>
      <p:sp>
        <p:nvSpPr>
          <p:cNvPr id="10" name="TextBox 9"/>
          <p:cNvSpPr txBox="1"/>
          <p:nvPr/>
        </p:nvSpPr>
        <p:spPr>
          <a:xfrm rot="16200000" flipH="1">
            <a:off x="7367226" y="2661142"/>
            <a:ext cx="2555744" cy="369332"/>
          </a:xfrm>
          <a:prstGeom prst="rect">
            <a:avLst/>
          </a:prstGeom>
          <a:noFill/>
        </p:spPr>
        <p:txBody>
          <a:bodyPr wrap="square" rtlCol="0">
            <a:spAutoFit/>
          </a:bodyPr>
          <a:lstStyle/>
          <a:p>
            <a:pPr algn="r"/>
            <a:r>
              <a:rPr lang="en-US" dirty="0" smtClean="0">
                <a:solidFill>
                  <a:srgbClr val="FF0000"/>
                </a:solidFill>
                <a:latin typeface="Narkisim" pitchFamily="34" charset="-79"/>
                <a:cs typeface="Narkisim" pitchFamily="34" charset="-79"/>
              </a:rPr>
              <a:t>Proton decay experiments</a:t>
            </a:r>
            <a:endParaRPr lang="en-SG" dirty="0">
              <a:solidFill>
                <a:srgbClr val="FF00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1092305" y="2783214"/>
            <a:ext cx="3082430" cy="657410"/>
          </a:xfrm>
          <a:prstGeom prst="rect">
            <a:avLst/>
          </a:prstGeom>
          <a:noFill/>
          <a:ln w="9525">
            <a:noFill/>
            <a:miter lim="800000"/>
            <a:headEnd/>
            <a:tailEnd/>
          </a:ln>
          <a:effectLst/>
        </p:spPr>
        <p:txBody>
          <a:bodyPr wrap="square" lIns="102413" tIns="51206" rIns="102413" bIns="51206" anchor="ctr" anchorCtr="0">
            <a:spAutoFit/>
          </a:bodyPr>
          <a:lstStyle/>
          <a:p>
            <a:pPr algn="r" defTabSz="1023938"/>
            <a:r>
              <a:rPr lang="en-US" sz="1800" dirty="0">
                <a:solidFill>
                  <a:srgbClr val="FF0000"/>
                </a:solidFill>
                <a:latin typeface="Narkisim" pitchFamily="34" charset="-79"/>
                <a:cs typeface="Narkisim" pitchFamily="34" charset="-79"/>
              </a:rPr>
              <a:t>Atmospheric neutrino detector</a:t>
            </a:r>
          </a:p>
          <a:p>
            <a:pPr algn="r" defTabSz="1023938"/>
            <a:r>
              <a:rPr lang="en-US" sz="1800" dirty="0">
                <a:solidFill>
                  <a:srgbClr val="FF0000"/>
                </a:solidFill>
                <a:latin typeface="Narkisim" pitchFamily="34" charset="-79"/>
                <a:cs typeface="Narkisim" pitchFamily="34" charset="-79"/>
              </a:rPr>
              <a:t> at Kolar Gold </a:t>
            </a:r>
            <a:r>
              <a:rPr lang="en-US" sz="1800" dirty="0" smtClean="0">
                <a:solidFill>
                  <a:srgbClr val="FF0000"/>
                </a:solidFill>
                <a:latin typeface="Narkisim" pitchFamily="34" charset="-79"/>
                <a:cs typeface="Narkisim" pitchFamily="34" charset="-79"/>
              </a:rPr>
              <a:t>Fields –1965</a:t>
            </a:r>
            <a:endParaRPr lang="en-US" sz="1800" dirty="0">
              <a:solidFill>
                <a:srgbClr val="FF000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a:bodyPr>
          <a:lstStyle/>
          <a:p>
            <a:pPr>
              <a:lnSpc>
                <a:spcPct val="110000"/>
              </a:lnSpc>
            </a:pPr>
            <a:r>
              <a:rPr lang="en-US" sz="1800" dirty="0" smtClean="0"/>
              <a:t>High Energy Physics research using underground detectors at Kolar Gold Fields during 1952-92.</a:t>
            </a:r>
          </a:p>
          <a:p>
            <a:pPr>
              <a:lnSpc>
                <a:spcPct val="110000"/>
              </a:lnSpc>
            </a:pPr>
            <a:r>
              <a:rPr lang="en-US" sz="1800" dirty="0" smtClean="0"/>
              <a:t>Muon intensities and angular distributions at various depths.</a:t>
            </a:r>
          </a:p>
          <a:p>
            <a:pPr>
              <a:lnSpc>
                <a:spcPct val="110000"/>
              </a:lnSpc>
            </a:pPr>
            <a:r>
              <a:rPr lang="en-US" sz="1800" dirty="0" smtClean="0"/>
              <a:t>Indian initiative in neutrino physics goes back to more than 35 years.</a:t>
            </a:r>
          </a:p>
          <a:p>
            <a:pPr>
              <a:lnSpc>
                <a:spcPct val="110000"/>
              </a:lnSpc>
            </a:pPr>
            <a:r>
              <a:rPr lang="en-US" sz="1800" dirty="0" smtClean="0"/>
              <a:t>Demonstrated for the first time the feasibility of doing neutrino experiment at KGF in south India.</a:t>
            </a:r>
          </a:p>
          <a:p>
            <a:pPr>
              <a:lnSpc>
                <a:spcPct val="110000"/>
              </a:lnSpc>
            </a:pPr>
            <a:r>
              <a:rPr lang="en-US" sz="1800" dirty="0" smtClean="0"/>
              <a:t>International collaboration experiment to detect atmospheric neutrinos started at KGF in 1964.</a:t>
            </a:r>
          </a:p>
          <a:p>
            <a:pPr>
              <a:lnSpc>
                <a:spcPct val="110000"/>
              </a:lnSpc>
            </a:pPr>
            <a:r>
              <a:rPr lang="en-US" sz="1800" dirty="0" smtClean="0"/>
              <a:t>Detection of atmospheric neutrino in 1965.</a:t>
            </a:r>
          </a:p>
          <a:p>
            <a:pPr>
              <a:lnSpc>
                <a:spcPct val="110000"/>
              </a:lnSpc>
            </a:pPr>
            <a:r>
              <a:rPr lang="en-US" sz="1800" dirty="0" smtClean="0"/>
              <a:t>KGF data during the proton decay era was used to look for ultra high energy neutrino sources in the sky.</a:t>
            </a:r>
          </a:p>
          <a:p>
            <a:pPr>
              <a:lnSpc>
                <a:spcPct val="110000"/>
              </a:lnSpc>
            </a:pPr>
            <a:r>
              <a:rPr lang="en-US" sz="1800" dirty="0" smtClean="0"/>
              <a:t>Bounds on neutrino masses using cosmological data.</a:t>
            </a:r>
          </a:p>
          <a:p>
            <a:pPr>
              <a:lnSpc>
                <a:spcPct val="110000"/>
              </a:lnSpc>
            </a:pPr>
            <a:r>
              <a:rPr lang="en-US" sz="1800" dirty="0" smtClean="0"/>
              <a:t>Estimation of atmospheric neutrino flux.</a:t>
            </a:r>
          </a:p>
          <a:p>
            <a:pPr>
              <a:lnSpc>
                <a:spcPct val="110000"/>
              </a:lnSpc>
            </a:pPr>
            <a:endParaRPr lang="en-SG" sz="1800" dirty="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Amrita Vishwa Vidyapeetham, Amritapuri Campus                              February 1,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9</a:t>
            </a:fld>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34574</TotalTime>
  <Words>4930</Words>
  <Application>Microsoft Office PowerPoint</Application>
  <PresentationFormat>On-screen Show (4:3)</PresentationFormat>
  <Paragraphs>918</Paragraphs>
  <Slides>70</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Module</vt:lpstr>
      <vt:lpstr>Equation</vt:lpstr>
      <vt:lpstr>Mega Science of a Tiny Particle</vt:lpstr>
      <vt:lpstr>Poster in Vidyut’s Exhibition</vt:lpstr>
      <vt:lpstr>Plan of the talk</vt:lpstr>
      <vt:lpstr>Neutrino ()</vt:lpstr>
      <vt:lpstr>Unique features of neutrinos</vt:lpstr>
      <vt:lpstr>Standard model of particle physics</vt:lpstr>
      <vt:lpstr>Neutrino oscillations</vt:lpstr>
      <vt:lpstr>Tradition of underground physics</vt:lpstr>
      <vt:lpstr>History of neutrino physics in India</vt:lpstr>
      <vt:lpstr>Artistic view of SPS/CNGS layout</vt:lpstr>
      <vt:lpstr>Layout of the CNGS beam line</vt:lpstr>
      <vt:lpstr>Precise time &amp; distance measurement</vt:lpstr>
      <vt:lpstr>India-based Neutrino Observatory project</vt:lpstr>
      <vt:lpstr>Possible new proposals at INO</vt:lpstr>
      <vt:lpstr>National Centre for HEP (NCHEP)</vt:lpstr>
      <vt:lpstr>INO Collaboration</vt:lpstr>
      <vt:lpstr>INO coming soon:  Inside a mountain near you!</vt:lpstr>
      <vt:lpstr>INO coming soon:  Inside a mountain near you!</vt:lpstr>
      <vt:lpstr>Schematic of the underground labs</vt:lpstr>
      <vt:lpstr>Neutrino sources and detector choice</vt:lpstr>
      <vt:lpstr>Physics possibilities with ICAL </vt:lpstr>
      <vt:lpstr>Up-Down asymmetry measurement </vt:lpstr>
      <vt:lpstr>Matter effects and neutrino mass hierarchy</vt:lpstr>
      <vt:lpstr>Using atmospheric neutrinos</vt:lpstr>
      <vt:lpstr>Accelerator-produced neutrinos</vt:lpstr>
      <vt:lpstr>Using long-baseline neutrinos</vt:lpstr>
      <vt:lpstr>ICAL detector and construction</vt:lpstr>
      <vt:lpstr>Factsheet of ICAL detector</vt:lpstr>
      <vt:lpstr>Science and Instrumentation</vt:lpstr>
      <vt:lpstr>Detectors aided major discoveries</vt:lpstr>
      <vt:lpstr>Schematic of a basic RPC</vt:lpstr>
      <vt:lpstr>Schematic of a basic RPC</vt:lpstr>
      <vt:lpstr>Birth of the RPC</vt:lpstr>
      <vt:lpstr>Application driven RPC designs</vt:lpstr>
      <vt:lpstr>Why ICAL chose RPC?</vt:lpstr>
      <vt:lpstr>Deployment of RPCs in  running experiments</vt:lpstr>
      <vt:lpstr>Materials for gas volume fabrication</vt:lpstr>
      <vt:lpstr>Electrode coating techniques</vt:lpstr>
      <vt:lpstr>Automatic spray paint plant</vt:lpstr>
      <vt:lpstr>Screen printing techniques</vt:lpstr>
      <vt:lpstr>Schematic of RPC assembly jig</vt:lpstr>
      <vt:lpstr>Development and characterisation of signal pickup panels</vt:lpstr>
      <vt:lpstr>Basic construction of an RPC</vt:lpstr>
      <vt:lpstr>Fully assembled large area RPC</vt:lpstr>
      <vt:lpstr>RPC parameter characterisation</vt:lpstr>
      <vt:lpstr>RPC tomography using  cosmic ray muons</vt:lpstr>
      <vt:lpstr>Long-term stability study of RPC</vt:lpstr>
      <vt:lpstr>Requirement of gases in ICAL</vt:lpstr>
      <vt:lpstr>Schematic of gas system</vt:lpstr>
      <vt:lpstr>Features of the gas system</vt:lpstr>
      <vt:lpstr>Constructional details of the gas system</vt:lpstr>
      <vt:lpstr>Prototype RPC stack</vt:lpstr>
      <vt:lpstr>Schematic of prototype detector DAQ system</vt:lpstr>
      <vt:lpstr>Design and implementation of the data acquisition system</vt:lpstr>
      <vt:lpstr>A couple of interesting events</vt:lpstr>
      <vt:lpstr>RPC time resolution plots</vt:lpstr>
      <vt:lpstr>RPC strip rate time profile</vt:lpstr>
      <vt:lpstr>Functions &amp; integration of FE-DAQ</vt:lpstr>
      <vt:lpstr>Picking up the tiny charges</vt:lpstr>
      <vt:lpstr>Picking up the tiny charges</vt:lpstr>
      <vt:lpstr>Features of ICAL trigger system</vt:lpstr>
      <vt:lpstr>ASIC based TDC devices</vt:lpstr>
      <vt:lpstr>FPGA basedTDC devices</vt:lpstr>
      <vt:lpstr>Pulse shape monitor</vt:lpstr>
      <vt:lpstr>Data network interfaces</vt:lpstr>
      <vt:lpstr>Software requirements</vt:lpstr>
      <vt:lpstr>Career opportunities in INO</vt:lpstr>
      <vt:lpstr>Career opportunities in TIFR</vt:lpstr>
      <vt:lpstr>Closing remarks</vt:lpstr>
      <vt:lpstr>Thank you</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Satyanarayana Bheesette</cp:lastModifiedBy>
  <cp:revision>426</cp:revision>
  <dcterms:created xsi:type="dcterms:W3CDTF">2008-09-25T08:04:45Z</dcterms:created>
  <dcterms:modified xsi:type="dcterms:W3CDTF">2012-02-16T07:21:13Z</dcterms:modified>
</cp:coreProperties>
</file>