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5"/>
  </p:notesMasterIdLst>
  <p:sldIdLst>
    <p:sldId id="738" r:id="rId2"/>
    <p:sldId id="256" r:id="rId3"/>
    <p:sldId id="705" r:id="rId4"/>
    <p:sldId id="706" r:id="rId5"/>
    <p:sldId id="381" r:id="rId6"/>
    <p:sldId id="704" r:id="rId7"/>
    <p:sldId id="725" r:id="rId8"/>
    <p:sldId id="401" r:id="rId9"/>
    <p:sldId id="710" r:id="rId10"/>
    <p:sldId id="311" r:id="rId11"/>
    <p:sldId id="709" r:id="rId12"/>
    <p:sldId id="273" r:id="rId13"/>
    <p:sldId id="272" r:id="rId14"/>
    <p:sldId id="598" r:id="rId15"/>
    <p:sldId id="615" r:id="rId16"/>
    <p:sldId id="308" r:id="rId17"/>
    <p:sldId id="708" r:id="rId18"/>
    <p:sldId id="727" r:id="rId19"/>
    <p:sldId id="726" r:id="rId20"/>
    <p:sldId id="740" r:id="rId21"/>
    <p:sldId id="707" r:id="rId22"/>
    <p:sldId id="627" r:id="rId23"/>
    <p:sldId id="406" r:id="rId24"/>
    <p:sldId id="730" r:id="rId25"/>
    <p:sldId id="397" r:id="rId26"/>
    <p:sldId id="422" r:id="rId27"/>
    <p:sldId id="632" r:id="rId28"/>
    <p:sldId id="634" r:id="rId29"/>
    <p:sldId id="732" r:id="rId30"/>
    <p:sldId id="733" r:id="rId31"/>
    <p:sldId id="734" r:id="rId32"/>
    <p:sldId id="737" r:id="rId33"/>
    <p:sldId id="731" r:id="rId34"/>
    <p:sldId id="642" r:id="rId35"/>
    <p:sldId id="739" r:id="rId36"/>
    <p:sldId id="645" r:id="rId37"/>
    <p:sldId id="651" r:id="rId38"/>
    <p:sldId id="741" r:id="rId39"/>
    <p:sldId id="652" r:id="rId40"/>
    <p:sldId id="653" r:id="rId41"/>
    <p:sldId id="657" r:id="rId42"/>
    <p:sldId id="728" r:id="rId43"/>
    <p:sldId id="729" r:id="rId44"/>
    <p:sldId id="420" r:id="rId45"/>
    <p:sldId id="660" r:id="rId46"/>
    <p:sldId id="661" r:id="rId47"/>
    <p:sldId id="668" r:id="rId48"/>
    <p:sldId id="672" r:id="rId49"/>
    <p:sldId id="676" r:id="rId50"/>
    <p:sldId id="407" r:id="rId51"/>
    <p:sldId id="625" r:id="rId52"/>
    <p:sldId id="626" r:id="rId53"/>
    <p:sldId id="670"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FF"/>
    <a:srgbClr val="006600"/>
    <a:srgbClr val="FFCCFF"/>
    <a:srgbClr val="CCECFF"/>
    <a:srgbClr val="FFFFCC"/>
    <a:srgbClr val="FFFF99"/>
    <a:srgbClr val="6600CC"/>
    <a:srgbClr val="FFFFFF"/>
  </p:clrMru>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55" autoAdjust="0"/>
    <p:restoredTop sz="94803" autoAdjust="0"/>
  </p:normalViewPr>
  <p:slideViewPr>
    <p:cSldViewPr>
      <p:cViewPr varScale="1">
        <p:scale>
          <a:sx n="66" d="100"/>
          <a:sy n="66" d="100"/>
        </p:scale>
        <p:origin x="-1482" y="-102"/>
      </p:cViewPr>
      <p:guideLst>
        <p:guide orient="horz" pos="2160"/>
        <p:guide pos="2880"/>
      </p:guideLst>
    </p:cSldViewPr>
  </p:slideViewPr>
  <p:outlineViewPr>
    <p:cViewPr>
      <p:scale>
        <a:sx n="33" d="100"/>
        <a:sy n="33" d="100"/>
      </p:scale>
      <p:origin x="0" y="11496"/>
    </p:cViewPr>
  </p:outlineViewPr>
  <p:notesTextViewPr>
    <p:cViewPr>
      <p:scale>
        <a:sx n="100" d="100"/>
        <a:sy n="100" d="100"/>
      </p:scale>
      <p:origin x="0" y="0"/>
    </p:cViewPr>
  </p:notesTextViewPr>
  <p:sorterViewPr>
    <p:cViewPr>
      <p:scale>
        <a:sx n="38" d="100"/>
        <a:sy n="38" d="100"/>
      </p:scale>
      <p:origin x="0" y="0"/>
    </p:cViewPr>
  </p:sorterViewPr>
  <p:notesViewPr>
    <p:cSldViewPr>
      <p:cViewPr varScale="1">
        <p:scale>
          <a:sx n="53" d="100"/>
          <a:sy n="53" d="100"/>
        </p:scale>
        <p:origin x="-2562"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C91036-4956-434D-BBD3-441F643DBDA7}" type="doc">
      <dgm:prSet loTypeId="urn:microsoft.com/office/officeart/2005/8/layout/hierarchy3" loCatId="relationship" qsTypeId="urn:microsoft.com/office/officeart/2005/8/quickstyle/simple1" qsCatId="simple" csTypeId="urn:microsoft.com/office/officeart/2005/8/colors/colorful3" csCatId="colorful" phldr="1"/>
      <dgm:spPr/>
      <dgm:t>
        <a:bodyPr/>
        <a:lstStyle/>
        <a:p>
          <a:endParaRPr lang="en-US"/>
        </a:p>
      </dgm:t>
    </dgm:pt>
    <dgm:pt modelId="{BCC0BC5A-28DE-49A6-89BF-9A2270EC1D7F}">
      <dgm:prSet phldrT="[Text]"/>
      <dgm:spPr/>
      <dgm:t>
        <a:bodyPr/>
        <a:lstStyle/>
        <a:p>
          <a:r>
            <a:rPr lang="en-US" dirty="0" smtClean="0"/>
            <a:t>VME Back-end</a:t>
          </a:r>
          <a:endParaRPr lang="en-US" dirty="0"/>
        </a:p>
      </dgm:t>
    </dgm:pt>
    <dgm:pt modelId="{6D5B738F-C260-4E62-B46C-7691368C933C}" type="parTrans" cxnId="{FF6352C3-25A9-46D6-AB87-5ED9F03B6C54}">
      <dgm:prSet/>
      <dgm:spPr/>
      <dgm:t>
        <a:bodyPr/>
        <a:lstStyle/>
        <a:p>
          <a:endParaRPr lang="en-US"/>
        </a:p>
      </dgm:t>
    </dgm:pt>
    <dgm:pt modelId="{139E2B04-DF45-40A6-BF9F-38ECAC8F6C59}" type="sibTrans" cxnId="{FF6352C3-25A9-46D6-AB87-5ED9F03B6C54}">
      <dgm:prSet/>
      <dgm:spPr/>
      <dgm:t>
        <a:bodyPr/>
        <a:lstStyle/>
        <a:p>
          <a:endParaRPr lang="en-US"/>
        </a:p>
      </dgm:t>
    </dgm:pt>
    <dgm:pt modelId="{1B471F98-F7CA-40CA-9C85-D560388BB34E}">
      <dgm:prSet phldrT="[Text]"/>
      <dgm:spPr/>
      <dgm:t>
        <a:bodyPr/>
        <a:lstStyle/>
        <a:p>
          <a:r>
            <a:rPr lang="en-US" dirty="0" smtClean="0"/>
            <a:t>Standard electrical and mechanical specifications</a:t>
          </a:r>
          <a:endParaRPr lang="en-US" dirty="0"/>
        </a:p>
      </dgm:t>
    </dgm:pt>
    <dgm:pt modelId="{2A8E6141-8481-4E2F-8D66-32BCB69DE11F}" type="parTrans" cxnId="{D091008D-D7A9-4485-9920-881E349D36AE}">
      <dgm:prSet/>
      <dgm:spPr/>
      <dgm:t>
        <a:bodyPr/>
        <a:lstStyle/>
        <a:p>
          <a:endParaRPr lang="en-US"/>
        </a:p>
      </dgm:t>
    </dgm:pt>
    <dgm:pt modelId="{F1F24BE0-7A71-4979-B7D5-7BC74D5E0E76}" type="sibTrans" cxnId="{D091008D-D7A9-4485-9920-881E349D36AE}">
      <dgm:prSet/>
      <dgm:spPr/>
      <dgm:t>
        <a:bodyPr/>
        <a:lstStyle/>
        <a:p>
          <a:endParaRPr lang="en-US"/>
        </a:p>
      </dgm:t>
    </dgm:pt>
    <dgm:pt modelId="{89D2512E-2667-4B51-B0EE-AC45F1FBED9E}">
      <dgm:prSet phldrT="[Text]"/>
      <dgm:spPr/>
      <dgm:t>
        <a:bodyPr/>
        <a:lstStyle/>
        <a:p>
          <a:r>
            <a:rPr lang="en-US" dirty="0" smtClean="0"/>
            <a:t>Custom Back-end</a:t>
          </a:r>
          <a:endParaRPr lang="en-US" dirty="0"/>
        </a:p>
      </dgm:t>
    </dgm:pt>
    <dgm:pt modelId="{25300BCC-F6D1-46DE-ABEB-088C628924E4}" type="parTrans" cxnId="{3E0ACAA5-C484-4FEB-8E28-312C738BDFE3}">
      <dgm:prSet/>
      <dgm:spPr/>
      <dgm:t>
        <a:bodyPr/>
        <a:lstStyle/>
        <a:p>
          <a:endParaRPr lang="en-US"/>
        </a:p>
      </dgm:t>
    </dgm:pt>
    <dgm:pt modelId="{D1EC9E11-28F8-4F65-8CF6-E828A46798DE}" type="sibTrans" cxnId="{3E0ACAA5-C484-4FEB-8E28-312C738BDFE3}">
      <dgm:prSet/>
      <dgm:spPr/>
      <dgm:t>
        <a:bodyPr/>
        <a:lstStyle/>
        <a:p>
          <a:endParaRPr lang="en-US"/>
        </a:p>
      </dgm:t>
    </dgm:pt>
    <dgm:pt modelId="{09367DBB-ADB9-42B3-9EB0-C0B864BDE7DB}">
      <dgm:prSet phldrT="[Text]"/>
      <dgm:spPr/>
      <dgm:t>
        <a:bodyPr/>
        <a:lstStyle/>
        <a:p>
          <a:r>
            <a:rPr lang="en-US" dirty="0" smtClean="0"/>
            <a:t>Custom specifications</a:t>
          </a:r>
          <a:endParaRPr lang="en-US" dirty="0"/>
        </a:p>
      </dgm:t>
    </dgm:pt>
    <dgm:pt modelId="{F6AB9051-93D2-4AD7-ADBC-2F7CE39A28D8}" type="parTrans" cxnId="{C5BFC720-E7D1-4F7B-AB91-832897221CE6}">
      <dgm:prSet/>
      <dgm:spPr/>
      <dgm:t>
        <a:bodyPr/>
        <a:lstStyle/>
        <a:p>
          <a:endParaRPr lang="en-US"/>
        </a:p>
      </dgm:t>
    </dgm:pt>
    <dgm:pt modelId="{30F8D474-0DCA-4782-84A2-608B3E5D1420}" type="sibTrans" cxnId="{C5BFC720-E7D1-4F7B-AB91-832897221CE6}">
      <dgm:prSet/>
      <dgm:spPr/>
      <dgm:t>
        <a:bodyPr/>
        <a:lstStyle/>
        <a:p>
          <a:endParaRPr lang="en-US"/>
        </a:p>
      </dgm:t>
    </dgm:pt>
    <dgm:pt modelId="{5165B981-C3A1-44EA-8629-E0A3BCCFCB10}">
      <dgm:prSet/>
      <dgm:spPr/>
      <dgm:t>
        <a:bodyPr/>
        <a:lstStyle/>
        <a:p>
          <a:r>
            <a:rPr lang="en-US" dirty="0" smtClean="0"/>
            <a:t>Standard data transfer protocol</a:t>
          </a:r>
          <a:endParaRPr lang="en-US" dirty="0"/>
        </a:p>
      </dgm:t>
    </dgm:pt>
    <dgm:pt modelId="{7E2973E5-190C-4878-8A9C-E0ABB2896B1B}" type="parTrans" cxnId="{AD6764A7-87C3-466C-A153-9CB03BADC073}">
      <dgm:prSet/>
      <dgm:spPr/>
      <dgm:t>
        <a:bodyPr/>
        <a:lstStyle/>
        <a:p>
          <a:endParaRPr lang="en-US"/>
        </a:p>
      </dgm:t>
    </dgm:pt>
    <dgm:pt modelId="{611D055A-1711-4321-801D-EDCFB736A731}" type="sibTrans" cxnId="{AD6764A7-87C3-466C-A153-9CB03BADC073}">
      <dgm:prSet/>
      <dgm:spPr/>
      <dgm:t>
        <a:bodyPr/>
        <a:lstStyle/>
        <a:p>
          <a:endParaRPr lang="en-US"/>
        </a:p>
      </dgm:t>
    </dgm:pt>
    <dgm:pt modelId="{6CC97BFB-01B2-45E8-B242-B421043E393F}">
      <dgm:prSet/>
      <dgm:spPr/>
      <dgm:t>
        <a:bodyPr/>
        <a:lstStyle/>
        <a:p>
          <a:r>
            <a:rPr lang="en-US" dirty="0" smtClean="0"/>
            <a:t>Custom processor, interface</a:t>
          </a:r>
          <a:endParaRPr lang="en-US" dirty="0"/>
        </a:p>
      </dgm:t>
    </dgm:pt>
    <dgm:pt modelId="{B4D5CEAE-C773-4900-9714-55E79D11F403}" type="parTrans" cxnId="{2F80747C-BD51-4713-8CDD-3FF60EFB4652}">
      <dgm:prSet/>
      <dgm:spPr/>
      <dgm:t>
        <a:bodyPr/>
        <a:lstStyle/>
        <a:p>
          <a:endParaRPr lang="en-US"/>
        </a:p>
      </dgm:t>
    </dgm:pt>
    <dgm:pt modelId="{D3C5F2AA-389D-4D85-B0E6-EE0D4F1F7667}" type="sibTrans" cxnId="{2F80747C-BD51-4713-8CDD-3FF60EFB4652}">
      <dgm:prSet/>
      <dgm:spPr/>
      <dgm:t>
        <a:bodyPr/>
        <a:lstStyle/>
        <a:p>
          <a:endParaRPr lang="en-US"/>
        </a:p>
      </dgm:t>
    </dgm:pt>
    <dgm:pt modelId="{D27D1E49-6437-4C0C-A586-097B5208357A}">
      <dgm:prSet/>
      <dgm:spPr/>
      <dgm:t>
        <a:bodyPr/>
        <a:lstStyle/>
        <a:p>
          <a:r>
            <a:rPr lang="en-US" dirty="0" smtClean="0"/>
            <a:t>Standard controller, PCI-VME bridge</a:t>
          </a:r>
          <a:endParaRPr lang="en-US" dirty="0"/>
        </a:p>
      </dgm:t>
    </dgm:pt>
    <dgm:pt modelId="{3BD664AB-9269-4596-AEA0-B25634C316C1}" type="parTrans" cxnId="{FDAE1488-029F-48EA-9DD9-F17B831AD933}">
      <dgm:prSet/>
      <dgm:spPr/>
      <dgm:t>
        <a:bodyPr/>
        <a:lstStyle/>
        <a:p>
          <a:endParaRPr lang="en-US"/>
        </a:p>
      </dgm:t>
    </dgm:pt>
    <dgm:pt modelId="{846213DF-03BE-4A17-BD06-428A9DB94C54}" type="sibTrans" cxnId="{FDAE1488-029F-48EA-9DD9-F17B831AD933}">
      <dgm:prSet/>
      <dgm:spPr/>
      <dgm:t>
        <a:bodyPr/>
        <a:lstStyle/>
        <a:p>
          <a:endParaRPr lang="en-US"/>
        </a:p>
      </dgm:t>
    </dgm:pt>
    <dgm:pt modelId="{462FF7D4-9C49-4A35-8206-6BFFB6B832B7}">
      <dgm:prSet/>
      <dgm:spPr/>
      <dgm:t>
        <a:bodyPr/>
        <a:lstStyle/>
        <a:p>
          <a:r>
            <a:rPr lang="en-US" dirty="0" smtClean="0"/>
            <a:t>Custom data transfer protocol</a:t>
          </a:r>
          <a:endParaRPr lang="en-US" dirty="0"/>
        </a:p>
      </dgm:t>
    </dgm:pt>
    <dgm:pt modelId="{9D3FB749-3D68-4E21-B44C-01B28CC7FBAA}" type="parTrans" cxnId="{200F64DD-CFEB-4B5A-9507-2581B8C6CCC2}">
      <dgm:prSet/>
      <dgm:spPr/>
      <dgm:t>
        <a:bodyPr/>
        <a:lstStyle/>
        <a:p>
          <a:endParaRPr lang="en-US"/>
        </a:p>
      </dgm:t>
    </dgm:pt>
    <dgm:pt modelId="{CC6CA75B-F528-43A6-8167-74CB8BAC29C4}" type="sibTrans" cxnId="{200F64DD-CFEB-4B5A-9507-2581B8C6CCC2}">
      <dgm:prSet/>
      <dgm:spPr/>
      <dgm:t>
        <a:bodyPr/>
        <a:lstStyle/>
        <a:p>
          <a:endParaRPr lang="en-US"/>
        </a:p>
      </dgm:t>
    </dgm:pt>
    <dgm:pt modelId="{A2E9B486-BFCC-4610-A585-FD7AA1983DD2}" type="pres">
      <dgm:prSet presAssocID="{B2C91036-4956-434D-BBD3-441F643DBDA7}" presName="diagram" presStyleCnt="0">
        <dgm:presLayoutVars>
          <dgm:chPref val="1"/>
          <dgm:dir/>
          <dgm:animOne val="branch"/>
          <dgm:animLvl val="lvl"/>
          <dgm:resizeHandles/>
        </dgm:presLayoutVars>
      </dgm:prSet>
      <dgm:spPr/>
      <dgm:t>
        <a:bodyPr/>
        <a:lstStyle/>
        <a:p>
          <a:endParaRPr lang="en-US"/>
        </a:p>
      </dgm:t>
    </dgm:pt>
    <dgm:pt modelId="{43D90D58-F14B-4344-9AA7-AEC53F0F6AF6}" type="pres">
      <dgm:prSet presAssocID="{BCC0BC5A-28DE-49A6-89BF-9A2270EC1D7F}" presName="root" presStyleCnt="0"/>
      <dgm:spPr/>
    </dgm:pt>
    <dgm:pt modelId="{CDD6FBBD-DA53-4B5E-BC51-9229AA9A2D17}" type="pres">
      <dgm:prSet presAssocID="{BCC0BC5A-28DE-49A6-89BF-9A2270EC1D7F}" presName="rootComposite" presStyleCnt="0"/>
      <dgm:spPr/>
    </dgm:pt>
    <dgm:pt modelId="{3BB02920-B877-4D1B-832F-AB09A6602ABE}" type="pres">
      <dgm:prSet presAssocID="{BCC0BC5A-28DE-49A6-89BF-9A2270EC1D7F}" presName="rootText" presStyleLbl="node1" presStyleIdx="0" presStyleCnt="2"/>
      <dgm:spPr/>
      <dgm:t>
        <a:bodyPr/>
        <a:lstStyle/>
        <a:p>
          <a:endParaRPr lang="en-US"/>
        </a:p>
      </dgm:t>
    </dgm:pt>
    <dgm:pt modelId="{C8BD6831-4F7A-47A7-ADF8-4724AF4E22B2}" type="pres">
      <dgm:prSet presAssocID="{BCC0BC5A-28DE-49A6-89BF-9A2270EC1D7F}" presName="rootConnector" presStyleLbl="node1" presStyleIdx="0" presStyleCnt="2"/>
      <dgm:spPr/>
      <dgm:t>
        <a:bodyPr/>
        <a:lstStyle/>
        <a:p>
          <a:endParaRPr lang="en-US"/>
        </a:p>
      </dgm:t>
    </dgm:pt>
    <dgm:pt modelId="{54E574C5-C09A-47CF-8050-2B20A7FD2FAC}" type="pres">
      <dgm:prSet presAssocID="{BCC0BC5A-28DE-49A6-89BF-9A2270EC1D7F}" presName="childShape" presStyleCnt="0"/>
      <dgm:spPr/>
    </dgm:pt>
    <dgm:pt modelId="{0CEC341B-6EA0-451E-90C6-23C5EFC71B6D}" type="pres">
      <dgm:prSet presAssocID="{2A8E6141-8481-4E2F-8D66-32BCB69DE11F}" presName="Name13" presStyleLbl="parChTrans1D2" presStyleIdx="0" presStyleCnt="6"/>
      <dgm:spPr/>
      <dgm:t>
        <a:bodyPr/>
        <a:lstStyle/>
        <a:p>
          <a:endParaRPr lang="en-US"/>
        </a:p>
      </dgm:t>
    </dgm:pt>
    <dgm:pt modelId="{4FA6F33A-B87D-465C-A543-EB11F24C3BB6}" type="pres">
      <dgm:prSet presAssocID="{1B471F98-F7CA-40CA-9C85-D560388BB34E}" presName="childText" presStyleLbl="bgAcc1" presStyleIdx="0" presStyleCnt="6">
        <dgm:presLayoutVars>
          <dgm:bulletEnabled val="1"/>
        </dgm:presLayoutVars>
      </dgm:prSet>
      <dgm:spPr/>
      <dgm:t>
        <a:bodyPr/>
        <a:lstStyle/>
        <a:p>
          <a:endParaRPr lang="en-US"/>
        </a:p>
      </dgm:t>
    </dgm:pt>
    <dgm:pt modelId="{6A309C36-EC47-4E92-BD9F-F5F8393979BE}" type="pres">
      <dgm:prSet presAssocID="{3BD664AB-9269-4596-AEA0-B25634C316C1}" presName="Name13" presStyleLbl="parChTrans1D2" presStyleIdx="1" presStyleCnt="6"/>
      <dgm:spPr/>
      <dgm:t>
        <a:bodyPr/>
        <a:lstStyle/>
        <a:p>
          <a:endParaRPr lang="en-US"/>
        </a:p>
      </dgm:t>
    </dgm:pt>
    <dgm:pt modelId="{65F1729C-12F1-4D6E-88FE-8BEB039AC41E}" type="pres">
      <dgm:prSet presAssocID="{D27D1E49-6437-4C0C-A586-097B5208357A}" presName="childText" presStyleLbl="bgAcc1" presStyleIdx="1" presStyleCnt="6">
        <dgm:presLayoutVars>
          <dgm:bulletEnabled val="1"/>
        </dgm:presLayoutVars>
      </dgm:prSet>
      <dgm:spPr/>
      <dgm:t>
        <a:bodyPr/>
        <a:lstStyle/>
        <a:p>
          <a:endParaRPr lang="en-US"/>
        </a:p>
      </dgm:t>
    </dgm:pt>
    <dgm:pt modelId="{B547BB6E-954E-4A80-97B3-36C7096777C5}" type="pres">
      <dgm:prSet presAssocID="{7E2973E5-190C-4878-8A9C-E0ABB2896B1B}" presName="Name13" presStyleLbl="parChTrans1D2" presStyleIdx="2" presStyleCnt="6"/>
      <dgm:spPr/>
      <dgm:t>
        <a:bodyPr/>
        <a:lstStyle/>
        <a:p>
          <a:endParaRPr lang="en-US"/>
        </a:p>
      </dgm:t>
    </dgm:pt>
    <dgm:pt modelId="{30D42084-B111-4ECD-905D-7B23DC14ACE0}" type="pres">
      <dgm:prSet presAssocID="{5165B981-C3A1-44EA-8629-E0A3BCCFCB10}" presName="childText" presStyleLbl="bgAcc1" presStyleIdx="2" presStyleCnt="6">
        <dgm:presLayoutVars>
          <dgm:bulletEnabled val="1"/>
        </dgm:presLayoutVars>
      </dgm:prSet>
      <dgm:spPr/>
      <dgm:t>
        <a:bodyPr/>
        <a:lstStyle/>
        <a:p>
          <a:endParaRPr lang="en-US"/>
        </a:p>
      </dgm:t>
    </dgm:pt>
    <dgm:pt modelId="{A1C604C0-FB35-48F4-AFF3-B92E5ED7F7DB}" type="pres">
      <dgm:prSet presAssocID="{89D2512E-2667-4B51-B0EE-AC45F1FBED9E}" presName="root" presStyleCnt="0"/>
      <dgm:spPr/>
    </dgm:pt>
    <dgm:pt modelId="{0D454491-26D2-4B16-B23F-78E1C2DEFC2B}" type="pres">
      <dgm:prSet presAssocID="{89D2512E-2667-4B51-B0EE-AC45F1FBED9E}" presName="rootComposite" presStyleCnt="0"/>
      <dgm:spPr/>
    </dgm:pt>
    <dgm:pt modelId="{1E904BEA-E760-4A1F-B3B5-9FDDB2E5AA5D}" type="pres">
      <dgm:prSet presAssocID="{89D2512E-2667-4B51-B0EE-AC45F1FBED9E}" presName="rootText" presStyleLbl="node1" presStyleIdx="1" presStyleCnt="2"/>
      <dgm:spPr/>
      <dgm:t>
        <a:bodyPr/>
        <a:lstStyle/>
        <a:p>
          <a:endParaRPr lang="en-US"/>
        </a:p>
      </dgm:t>
    </dgm:pt>
    <dgm:pt modelId="{BAD25FA7-0A70-4B92-B8D5-9E5AC6F8E63E}" type="pres">
      <dgm:prSet presAssocID="{89D2512E-2667-4B51-B0EE-AC45F1FBED9E}" presName="rootConnector" presStyleLbl="node1" presStyleIdx="1" presStyleCnt="2"/>
      <dgm:spPr/>
      <dgm:t>
        <a:bodyPr/>
        <a:lstStyle/>
        <a:p>
          <a:endParaRPr lang="en-US"/>
        </a:p>
      </dgm:t>
    </dgm:pt>
    <dgm:pt modelId="{E0607E71-4A00-417D-97C6-58BB0F671658}" type="pres">
      <dgm:prSet presAssocID="{89D2512E-2667-4B51-B0EE-AC45F1FBED9E}" presName="childShape" presStyleCnt="0"/>
      <dgm:spPr/>
    </dgm:pt>
    <dgm:pt modelId="{AB1355B5-BFDF-4B97-A8A8-B2FC8FEE4B08}" type="pres">
      <dgm:prSet presAssocID="{F6AB9051-93D2-4AD7-ADBC-2F7CE39A28D8}" presName="Name13" presStyleLbl="parChTrans1D2" presStyleIdx="3" presStyleCnt="6"/>
      <dgm:spPr/>
      <dgm:t>
        <a:bodyPr/>
        <a:lstStyle/>
        <a:p>
          <a:endParaRPr lang="en-US"/>
        </a:p>
      </dgm:t>
    </dgm:pt>
    <dgm:pt modelId="{92CA597C-4358-45ED-8B6B-5C6D4F95E83A}" type="pres">
      <dgm:prSet presAssocID="{09367DBB-ADB9-42B3-9EB0-C0B864BDE7DB}" presName="childText" presStyleLbl="bgAcc1" presStyleIdx="3" presStyleCnt="6">
        <dgm:presLayoutVars>
          <dgm:bulletEnabled val="1"/>
        </dgm:presLayoutVars>
      </dgm:prSet>
      <dgm:spPr/>
      <dgm:t>
        <a:bodyPr/>
        <a:lstStyle/>
        <a:p>
          <a:endParaRPr lang="en-US"/>
        </a:p>
      </dgm:t>
    </dgm:pt>
    <dgm:pt modelId="{22F4CDFB-6BE8-4646-86F0-D8993F71DF39}" type="pres">
      <dgm:prSet presAssocID="{B4D5CEAE-C773-4900-9714-55E79D11F403}" presName="Name13" presStyleLbl="parChTrans1D2" presStyleIdx="4" presStyleCnt="6"/>
      <dgm:spPr/>
      <dgm:t>
        <a:bodyPr/>
        <a:lstStyle/>
        <a:p>
          <a:endParaRPr lang="en-US"/>
        </a:p>
      </dgm:t>
    </dgm:pt>
    <dgm:pt modelId="{F55E8DF0-AB4A-4421-913E-D9890FD7B6C0}" type="pres">
      <dgm:prSet presAssocID="{6CC97BFB-01B2-45E8-B242-B421043E393F}" presName="childText" presStyleLbl="bgAcc1" presStyleIdx="4" presStyleCnt="6">
        <dgm:presLayoutVars>
          <dgm:bulletEnabled val="1"/>
        </dgm:presLayoutVars>
      </dgm:prSet>
      <dgm:spPr/>
      <dgm:t>
        <a:bodyPr/>
        <a:lstStyle/>
        <a:p>
          <a:endParaRPr lang="en-US"/>
        </a:p>
      </dgm:t>
    </dgm:pt>
    <dgm:pt modelId="{A3F9E554-5440-4384-92A9-6286CBEC43C8}" type="pres">
      <dgm:prSet presAssocID="{9D3FB749-3D68-4E21-B44C-01B28CC7FBAA}" presName="Name13" presStyleLbl="parChTrans1D2" presStyleIdx="5" presStyleCnt="6"/>
      <dgm:spPr/>
      <dgm:t>
        <a:bodyPr/>
        <a:lstStyle/>
        <a:p>
          <a:endParaRPr lang="en-US"/>
        </a:p>
      </dgm:t>
    </dgm:pt>
    <dgm:pt modelId="{BB4BBB5B-3802-4E77-8C9A-4BFC36E8A579}" type="pres">
      <dgm:prSet presAssocID="{462FF7D4-9C49-4A35-8206-6BFFB6B832B7}" presName="childText" presStyleLbl="bgAcc1" presStyleIdx="5" presStyleCnt="6">
        <dgm:presLayoutVars>
          <dgm:bulletEnabled val="1"/>
        </dgm:presLayoutVars>
      </dgm:prSet>
      <dgm:spPr/>
      <dgm:t>
        <a:bodyPr/>
        <a:lstStyle/>
        <a:p>
          <a:endParaRPr lang="en-US"/>
        </a:p>
      </dgm:t>
    </dgm:pt>
  </dgm:ptLst>
  <dgm:cxnLst>
    <dgm:cxn modelId="{2F80747C-BD51-4713-8CDD-3FF60EFB4652}" srcId="{89D2512E-2667-4B51-B0EE-AC45F1FBED9E}" destId="{6CC97BFB-01B2-45E8-B242-B421043E393F}" srcOrd="1" destOrd="0" parTransId="{B4D5CEAE-C773-4900-9714-55E79D11F403}" sibTransId="{D3C5F2AA-389D-4D85-B0E6-EE0D4F1F7667}"/>
    <dgm:cxn modelId="{205CF255-9A77-4F74-9263-C7D856AD5D61}" type="presOf" srcId="{89D2512E-2667-4B51-B0EE-AC45F1FBED9E}" destId="{1E904BEA-E760-4A1F-B3B5-9FDDB2E5AA5D}" srcOrd="0" destOrd="0" presId="urn:microsoft.com/office/officeart/2005/8/layout/hierarchy3"/>
    <dgm:cxn modelId="{436A5363-2D30-4200-9D2C-BCF77EBA05D6}" type="presOf" srcId="{F6AB9051-93D2-4AD7-ADBC-2F7CE39A28D8}" destId="{AB1355B5-BFDF-4B97-A8A8-B2FC8FEE4B08}" srcOrd="0" destOrd="0" presId="urn:microsoft.com/office/officeart/2005/8/layout/hierarchy3"/>
    <dgm:cxn modelId="{B6CE73A1-026C-4E22-9D27-A6FB65712D21}" type="presOf" srcId="{D27D1E49-6437-4C0C-A586-097B5208357A}" destId="{65F1729C-12F1-4D6E-88FE-8BEB039AC41E}" srcOrd="0" destOrd="0" presId="urn:microsoft.com/office/officeart/2005/8/layout/hierarchy3"/>
    <dgm:cxn modelId="{E83D17C4-BF30-4264-BB0A-E3830E64FC79}" type="presOf" srcId="{3BD664AB-9269-4596-AEA0-B25634C316C1}" destId="{6A309C36-EC47-4E92-BD9F-F5F8393979BE}" srcOrd="0" destOrd="0" presId="urn:microsoft.com/office/officeart/2005/8/layout/hierarchy3"/>
    <dgm:cxn modelId="{200F64DD-CFEB-4B5A-9507-2581B8C6CCC2}" srcId="{89D2512E-2667-4B51-B0EE-AC45F1FBED9E}" destId="{462FF7D4-9C49-4A35-8206-6BFFB6B832B7}" srcOrd="2" destOrd="0" parTransId="{9D3FB749-3D68-4E21-B44C-01B28CC7FBAA}" sibTransId="{CC6CA75B-F528-43A6-8167-74CB8BAC29C4}"/>
    <dgm:cxn modelId="{F9F54B0C-2606-48F3-B93F-7324578B907D}" type="presOf" srcId="{09367DBB-ADB9-42B3-9EB0-C0B864BDE7DB}" destId="{92CA597C-4358-45ED-8B6B-5C6D4F95E83A}" srcOrd="0" destOrd="0" presId="urn:microsoft.com/office/officeart/2005/8/layout/hierarchy3"/>
    <dgm:cxn modelId="{3F67BF79-0211-494B-A88C-DFF31735ABAA}" type="presOf" srcId="{6CC97BFB-01B2-45E8-B242-B421043E393F}" destId="{F55E8DF0-AB4A-4421-913E-D9890FD7B6C0}" srcOrd="0" destOrd="0" presId="urn:microsoft.com/office/officeart/2005/8/layout/hierarchy3"/>
    <dgm:cxn modelId="{E9872A30-3F0B-4D8E-B3E3-BF68EC766A9E}" type="presOf" srcId="{B2C91036-4956-434D-BBD3-441F643DBDA7}" destId="{A2E9B486-BFCC-4610-A585-FD7AA1983DD2}" srcOrd="0" destOrd="0" presId="urn:microsoft.com/office/officeart/2005/8/layout/hierarchy3"/>
    <dgm:cxn modelId="{8E904439-6FE3-4F94-8432-BD0173F956B2}" type="presOf" srcId="{1B471F98-F7CA-40CA-9C85-D560388BB34E}" destId="{4FA6F33A-B87D-465C-A543-EB11F24C3BB6}" srcOrd="0" destOrd="0" presId="urn:microsoft.com/office/officeart/2005/8/layout/hierarchy3"/>
    <dgm:cxn modelId="{657E0C14-66C9-4B8D-BFB6-2C8C8E248B90}" type="presOf" srcId="{462FF7D4-9C49-4A35-8206-6BFFB6B832B7}" destId="{BB4BBB5B-3802-4E77-8C9A-4BFC36E8A579}" srcOrd="0" destOrd="0" presId="urn:microsoft.com/office/officeart/2005/8/layout/hierarchy3"/>
    <dgm:cxn modelId="{FF6352C3-25A9-46D6-AB87-5ED9F03B6C54}" srcId="{B2C91036-4956-434D-BBD3-441F643DBDA7}" destId="{BCC0BC5A-28DE-49A6-89BF-9A2270EC1D7F}" srcOrd="0" destOrd="0" parTransId="{6D5B738F-C260-4E62-B46C-7691368C933C}" sibTransId="{139E2B04-DF45-40A6-BF9F-38ECAC8F6C59}"/>
    <dgm:cxn modelId="{84E077C1-D987-44E3-84FF-31941C3F37A7}" type="presOf" srcId="{BCC0BC5A-28DE-49A6-89BF-9A2270EC1D7F}" destId="{C8BD6831-4F7A-47A7-ADF8-4724AF4E22B2}" srcOrd="1" destOrd="0" presId="urn:microsoft.com/office/officeart/2005/8/layout/hierarchy3"/>
    <dgm:cxn modelId="{37C61D2C-9C29-4CB7-8917-8A4FA0068579}" type="presOf" srcId="{B4D5CEAE-C773-4900-9714-55E79D11F403}" destId="{22F4CDFB-6BE8-4646-86F0-D8993F71DF39}" srcOrd="0" destOrd="0" presId="urn:microsoft.com/office/officeart/2005/8/layout/hierarchy3"/>
    <dgm:cxn modelId="{AD6764A7-87C3-466C-A153-9CB03BADC073}" srcId="{BCC0BC5A-28DE-49A6-89BF-9A2270EC1D7F}" destId="{5165B981-C3A1-44EA-8629-E0A3BCCFCB10}" srcOrd="2" destOrd="0" parTransId="{7E2973E5-190C-4878-8A9C-E0ABB2896B1B}" sibTransId="{611D055A-1711-4321-801D-EDCFB736A731}"/>
    <dgm:cxn modelId="{E55DDB04-EA6C-48E8-834C-73154EC6057E}" type="presOf" srcId="{89D2512E-2667-4B51-B0EE-AC45F1FBED9E}" destId="{BAD25FA7-0A70-4B92-B8D5-9E5AC6F8E63E}" srcOrd="1" destOrd="0" presId="urn:microsoft.com/office/officeart/2005/8/layout/hierarchy3"/>
    <dgm:cxn modelId="{545F0F65-B17E-4EF7-959A-765DC1322D9E}" type="presOf" srcId="{7E2973E5-190C-4878-8A9C-E0ABB2896B1B}" destId="{B547BB6E-954E-4A80-97B3-36C7096777C5}" srcOrd="0" destOrd="0" presId="urn:microsoft.com/office/officeart/2005/8/layout/hierarchy3"/>
    <dgm:cxn modelId="{C45ECDD9-D2C1-419D-AAC7-4C6414DAA72A}" type="presOf" srcId="{5165B981-C3A1-44EA-8629-E0A3BCCFCB10}" destId="{30D42084-B111-4ECD-905D-7B23DC14ACE0}" srcOrd="0" destOrd="0" presId="urn:microsoft.com/office/officeart/2005/8/layout/hierarchy3"/>
    <dgm:cxn modelId="{8A3E5616-BB35-45F3-B2B2-3EB0B3C324F0}" type="presOf" srcId="{9D3FB749-3D68-4E21-B44C-01B28CC7FBAA}" destId="{A3F9E554-5440-4384-92A9-6286CBEC43C8}" srcOrd="0" destOrd="0" presId="urn:microsoft.com/office/officeart/2005/8/layout/hierarchy3"/>
    <dgm:cxn modelId="{C5BFC720-E7D1-4F7B-AB91-832897221CE6}" srcId="{89D2512E-2667-4B51-B0EE-AC45F1FBED9E}" destId="{09367DBB-ADB9-42B3-9EB0-C0B864BDE7DB}" srcOrd="0" destOrd="0" parTransId="{F6AB9051-93D2-4AD7-ADBC-2F7CE39A28D8}" sibTransId="{30F8D474-0DCA-4782-84A2-608B3E5D1420}"/>
    <dgm:cxn modelId="{FDAE1488-029F-48EA-9DD9-F17B831AD933}" srcId="{BCC0BC5A-28DE-49A6-89BF-9A2270EC1D7F}" destId="{D27D1E49-6437-4C0C-A586-097B5208357A}" srcOrd="1" destOrd="0" parTransId="{3BD664AB-9269-4596-AEA0-B25634C316C1}" sibTransId="{846213DF-03BE-4A17-BD06-428A9DB94C54}"/>
    <dgm:cxn modelId="{D091008D-D7A9-4485-9920-881E349D36AE}" srcId="{BCC0BC5A-28DE-49A6-89BF-9A2270EC1D7F}" destId="{1B471F98-F7CA-40CA-9C85-D560388BB34E}" srcOrd="0" destOrd="0" parTransId="{2A8E6141-8481-4E2F-8D66-32BCB69DE11F}" sibTransId="{F1F24BE0-7A71-4979-B7D5-7BC74D5E0E76}"/>
    <dgm:cxn modelId="{3E0ACAA5-C484-4FEB-8E28-312C738BDFE3}" srcId="{B2C91036-4956-434D-BBD3-441F643DBDA7}" destId="{89D2512E-2667-4B51-B0EE-AC45F1FBED9E}" srcOrd="1" destOrd="0" parTransId="{25300BCC-F6D1-46DE-ABEB-088C628924E4}" sibTransId="{D1EC9E11-28F8-4F65-8CF6-E828A46798DE}"/>
    <dgm:cxn modelId="{DCA1E6AF-FC81-4AC0-B399-888ECAC5491E}" type="presOf" srcId="{2A8E6141-8481-4E2F-8D66-32BCB69DE11F}" destId="{0CEC341B-6EA0-451E-90C6-23C5EFC71B6D}" srcOrd="0" destOrd="0" presId="urn:microsoft.com/office/officeart/2005/8/layout/hierarchy3"/>
    <dgm:cxn modelId="{83C319A3-9BBD-4295-B804-822D5A95CA53}" type="presOf" srcId="{BCC0BC5A-28DE-49A6-89BF-9A2270EC1D7F}" destId="{3BB02920-B877-4D1B-832F-AB09A6602ABE}" srcOrd="0" destOrd="0" presId="urn:microsoft.com/office/officeart/2005/8/layout/hierarchy3"/>
    <dgm:cxn modelId="{7C3FDCB9-404A-4CCD-A2E2-2C52203E317B}" type="presParOf" srcId="{A2E9B486-BFCC-4610-A585-FD7AA1983DD2}" destId="{43D90D58-F14B-4344-9AA7-AEC53F0F6AF6}" srcOrd="0" destOrd="0" presId="urn:microsoft.com/office/officeart/2005/8/layout/hierarchy3"/>
    <dgm:cxn modelId="{18C4C0E9-B093-4D22-B578-1F2F1720936E}" type="presParOf" srcId="{43D90D58-F14B-4344-9AA7-AEC53F0F6AF6}" destId="{CDD6FBBD-DA53-4B5E-BC51-9229AA9A2D17}" srcOrd="0" destOrd="0" presId="urn:microsoft.com/office/officeart/2005/8/layout/hierarchy3"/>
    <dgm:cxn modelId="{DE5E2EF7-3D35-4CF2-9263-1D2EF598E67D}" type="presParOf" srcId="{CDD6FBBD-DA53-4B5E-BC51-9229AA9A2D17}" destId="{3BB02920-B877-4D1B-832F-AB09A6602ABE}" srcOrd="0" destOrd="0" presId="urn:microsoft.com/office/officeart/2005/8/layout/hierarchy3"/>
    <dgm:cxn modelId="{D4ACF921-01AA-412F-B3BF-0FBADFB144A9}" type="presParOf" srcId="{CDD6FBBD-DA53-4B5E-BC51-9229AA9A2D17}" destId="{C8BD6831-4F7A-47A7-ADF8-4724AF4E22B2}" srcOrd="1" destOrd="0" presId="urn:microsoft.com/office/officeart/2005/8/layout/hierarchy3"/>
    <dgm:cxn modelId="{D024A3B8-B1F5-4A06-8DA6-DA3D1568CD4D}" type="presParOf" srcId="{43D90D58-F14B-4344-9AA7-AEC53F0F6AF6}" destId="{54E574C5-C09A-47CF-8050-2B20A7FD2FAC}" srcOrd="1" destOrd="0" presId="urn:microsoft.com/office/officeart/2005/8/layout/hierarchy3"/>
    <dgm:cxn modelId="{EAB607A3-AFA8-4BDD-9CB3-CD7C89DC98CC}" type="presParOf" srcId="{54E574C5-C09A-47CF-8050-2B20A7FD2FAC}" destId="{0CEC341B-6EA0-451E-90C6-23C5EFC71B6D}" srcOrd="0" destOrd="0" presId="urn:microsoft.com/office/officeart/2005/8/layout/hierarchy3"/>
    <dgm:cxn modelId="{837715DA-5CD3-48C4-8505-19A4F8922047}" type="presParOf" srcId="{54E574C5-C09A-47CF-8050-2B20A7FD2FAC}" destId="{4FA6F33A-B87D-465C-A543-EB11F24C3BB6}" srcOrd="1" destOrd="0" presId="urn:microsoft.com/office/officeart/2005/8/layout/hierarchy3"/>
    <dgm:cxn modelId="{56E82AA3-5009-402C-A141-40CFFE8D66C6}" type="presParOf" srcId="{54E574C5-C09A-47CF-8050-2B20A7FD2FAC}" destId="{6A309C36-EC47-4E92-BD9F-F5F8393979BE}" srcOrd="2" destOrd="0" presId="urn:microsoft.com/office/officeart/2005/8/layout/hierarchy3"/>
    <dgm:cxn modelId="{B377466B-8CEC-46C7-97DF-A45E07A086E4}" type="presParOf" srcId="{54E574C5-C09A-47CF-8050-2B20A7FD2FAC}" destId="{65F1729C-12F1-4D6E-88FE-8BEB039AC41E}" srcOrd="3" destOrd="0" presId="urn:microsoft.com/office/officeart/2005/8/layout/hierarchy3"/>
    <dgm:cxn modelId="{5CE18F1B-0589-4816-AA0D-F9F91289283B}" type="presParOf" srcId="{54E574C5-C09A-47CF-8050-2B20A7FD2FAC}" destId="{B547BB6E-954E-4A80-97B3-36C7096777C5}" srcOrd="4" destOrd="0" presId="urn:microsoft.com/office/officeart/2005/8/layout/hierarchy3"/>
    <dgm:cxn modelId="{EC0E6522-A20D-467B-ABF0-E5E4F494A423}" type="presParOf" srcId="{54E574C5-C09A-47CF-8050-2B20A7FD2FAC}" destId="{30D42084-B111-4ECD-905D-7B23DC14ACE0}" srcOrd="5" destOrd="0" presId="urn:microsoft.com/office/officeart/2005/8/layout/hierarchy3"/>
    <dgm:cxn modelId="{90B8E8CB-E21A-4463-BD39-8DCAF91C5A6A}" type="presParOf" srcId="{A2E9B486-BFCC-4610-A585-FD7AA1983DD2}" destId="{A1C604C0-FB35-48F4-AFF3-B92E5ED7F7DB}" srcOrd="1" destOrd="0" presId="urn:microsoft.com/office/officeart/2005/8/layout/hierarchy3"/>
    <dgm:cxn modelId="{68A34FC0-A1E6-4E2D-BCD7-6BB50054C717}" type="presParOf" srcId="{A1C604C0-FB35-48F4-AFF3-B92E5ED7F7DB}" destId="{0D454491-26D2-4B16-B23F-78E1C2DEFC2B}" srcOrd="0" destOrd="0" presId="urn:microsoft.com/office/officeart/2005/8/layout/hierarchy3"/>
    <dgm:cxn modelId="{C35C216C-88B0-4A93-8B59-C3CA1F37D122}" type="presParOf" srcId="{0D454491-26D2-4B16-B23F-78E1C2DEFC2B}" destId="{1E904BEA-E760-4A1F-B3B5-9FDDB2E5AA5D}" srcOrd="0" destOrd="0" presId="urn:microsoft.com/office/officeart/2005/8/layout/hierarchy3"/>
    <dgm:cxn modelId="{87B37BD0-3980-4012-AD16-80A146A1AE5C}" type="presParOf" srcId="{0D454491-26D2-4B16-B23F-78E1C2DEFC2B}" destId="{BAD25FA7-0A70-4B92-B8D5-9E5AC6F8E63E}" srcOrd="1" destOrd="0" presId="urn:microsoft.com/office/officeart/2005/8/layout/hierarchy3"/>
    <dgm:cxn modelId="{474FAC8B-211A-45B0-9503-9253D5D3DE6B}" type="presParOf" srcId="{A1C604C0-FB35-48F4-AFF3-B92E5ED7F7DB}" destId="{E0607E71-4A00-417D-97C6-58BB0F671658}" srcOrd="1" destOrd="0" presId="urn:microsoft.com/office/officeart/2005/8/layout/hierarchy3"/>
    <dgm:cxn modelId="{679BF704-3271-4912-89CC-F625DC93375B}" type="presParOf" srcId="{E0607E71-4A00-417D-97C6-58BB0F671658}" destId="{AB1355B5-BFDF-4B97-A8A8-B2FC8FEE4B08}" srcOrd="0" destOrd="0" presId="urn:microsoft.com/office/officeart/2005/8/layout/hierarchy3"/>
    <dgm:cxn modelId="{0177BA03-C247-42D8-8D6F-E0EBEB3B3318}" type="presParOf" srcId="{E0607E71-4A00-417D-97C6-58BB0F671658}" destId="{92CA597C-4358-45ED-8B6B-5C6D4F95E83A}" srcOrd="1" destOrd="0" presId="urn:microsoft.com/office/officeart/2005/8/layout/hierarchy3"/>
    <dgm:cxn modelId="{5A2836F7-BF46-4791-B5F0-87F696374CA6}" type="presParOf" srcId="{E0607E71-4A00-417D-97C6-58BB0F671658}" destId="{22F4CDFB-6BE8-4646-86F0-D8993F71DF39}" srcOrd="2" destOrd="0" presId="urn:microsoft.com/office/officeart/2005/8/layout/hierarchy3"/>
    <dgm:cxn modelId="{353A5DDE-F128-4504-A6ED-4D6BF86082AE}" type="presParOf" srcId="{E0607E71-4A00-417D-97C6-58BB0F671658}" destId="{F55E8DF0-AB4A-4421-913E-D9890FD7B6C0}" srcOrd="3" destOrd="0" presId="urn:microsoft.com/office/officeart/2005/8/layout/hierarchy3"/>
    <dgm:cxn modelId="{5FC29495-A797-408C-BAE4-7DD3E88B82FE}" type="presParOf" srcId="{E0607E71-4A00-417D-97C6-58BB0F671658}" destId="{A3F9E554-5440-4384-92A9-6286CBEC43C8}" srcOrd="4" destOrd="0" presId="urn:microsoft.com/office/officeart/2005/8/layout/hierarchy3"/>
    <dgm:cxn modelId="{10E2CD5D-CC82-49F9-8140-B49E35716ACF}" type="presParOf" srcId="{E0607E71-4A00-417D-97C6-58BB0F671658}" destId="{BB4BBB5B-3802-4E77-8C9A-4BFC36E8A579}" srcOrd="5"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BB02920-B877-4D1B-832F-AB09A6602ABE}">
      <dsp:nvSpPr>
        <dsp:cNvPr id="0" name=""/>
        <dsp:cNvSpPr/>
      </dsp:nvSpPr>
      <dsp:spPr>
        <a:xfrm>
          <a:off x="465" y="199457"/>
          <a:ext cx="1692919" cy="846459"/>
        </a:xfrm>
        <a:prstGeom prst="roundRect">
          <a:avLst>
            <a:gd name="adj" fmla="val 10000"/>
          </a:avLst>
        </a:prstGeom>
        <a:solidFill>
          <a:schemeClr val="accent3">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kern="1200" dirty="0" smtClean="0"/>
            <a:t>VME Back-end</a:t>
          </a:r>
          <a:endParaRPr lang="en-US" sz="2600" kern="1200" dirty="0"/>
        </a:p>
      </dsp:txBody>
      <dsp:txXfrm>
        <a:off x="465" y="199457"/>
        <a:ext cx="1692919" cy="846459"/>
      </dsp:txXfrm>
    </dsp:sp>
    <dsp:sp modelId="{0CEC341B-6EA0-451E-90C6-23C5EFC71B6D}">
      <dsp:nvSpPr>
        <dsp:cNvPr id="0" name=""/>
        <dsp:cNvSpPr/>
      </dsp:nvSpPr>
      <dsp:spPr>
        <a:xfrm>
          <a:off x="169757" y="1045917"/>
          <a:ext cx="169291" cy="634844"/>
        </a:xfrm>
        <a:custGeom>
          <a:avLst/>
          <a:gdLst/>
          <a:ahLst/>
          <a:cxnLst/>
          <a:rect l="0" t="0" r="0" b="0"/>
          <a:pathLst>
            <a:path>
              <a:moveTo>
                <a:pt x="0" y="0"/>
              </a:moveTo>
              <a:lnTo>
                <a:pt x="0" y="634844"/>
              </a:lnTo>
              <a:lnTo>
                <a:pt x="169291" y="634844"/>
              </a:lnTo>
            </a:path>
          </a:pathLst>
        </a:custGeom>
        <a:noFill/>
        <a:ln w="48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A6F33A-B87D-465C-A543-EB11F24C3BB6}">
      <dsp:nvSpPr>
        <dsp:cNvPr id="0" name=""/>
        <dsp:cNvSpPr/>
      </dsp:nvSpPr>
      <dsp:spPr>
        <a:xfrm>
          <a:off x="339049" y="1257532"/>
          <a:ext cx="1354335" cy="846459"/>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Standard electrical and mechanical specifications</a:t>
          </a:r>
          <a:endParaRPr lang="en-US" sz="1300" kern="1200" dirty="0"/>
        </a:p>
      </dsp:txBody>
      <dsp:txXfrm>
        <a:off x="339049" y="1257532"/>
        <a:ext cx="1354335" cy="846459"/>
      </dsp:txXfrm>
    </dsp:sp>
    <dsp:sp modelId="{6A309C36-EC47-4E92-BD9F-F5F8393979BE}">
      <dsp:nvSpPr>
        <dsp:cNvPr id="0" name=""/>
        <dsp:cNvSpPr/>
      </dsp:nvSpPr>
      <dsp:spPr>
        <a:xfrm>
          <a:off x="169757" y="1045917"/>
          <a:ext cx="169291" cy="1692919"/>
        </a:xfrm>
        <a:custGeom>
          <a:avLst/>
          <a:gdLst/>
          <a:ahLst/>
          <a:cxnLst/>
          <a:rect l="0" t="0" r="0" b="0"/>
          <a:pathLst>
            <a:path>
              <a:moveTo>
                <a:pt x="0" y="0"/>
              </a:moveTo>
              <a:lnTo>
                <a:pt x="0" y="1692919"/>
              </a:lnTo>
              <a:lnTo>
                <a:pt x="169291" y="1692919"/>
              </a:lnTo>
            </a:path>
          </a:pathLst>
        </a:custGeom>
        <a:noFill/>
        <a:ln w="48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F1729C-12F1-4D6E-88FE-8BEB039AC41E}">
      <dsp:nvSpPr>
        <dsp:cNvPr id="0" name=""/>
        <dsp:cNvSpPr/>
      </dsp:nvSpPr>
      <dsp:spPr>
        <a:xfrm>
          <a:off x="339049" y="2315607"/>
          <a:ext cx="1354335" cy="846459"/>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2760720"/>
              <a:satOff val="-7277"/>
              <a:lumOff val="-18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Standard controller, PCI-VME bridge</a:t>
          </a:r>
          <a:endParaRPr lang="en-US" sz="1300" kern="1200" dirty="0"/>
        </a:p>
      </dsp:txBody>
      <dsp:txXfrm>
        <a:off x="339049" y="2315607"/>
        <a:ext cx="1354335" cy="846459"/>
      </dsp:txXfrm>
    </dsp:sp>
    <dsp:sp modelId="{B547BB6E-954E-4A80-97B3-36C7096777C5}">
      <dsp:nvSpPr>
        <dsp:cNvPr id="0" name=""/>
        <dsp:cNvSpPr/>
      </dsp:nvSpPr>
      <dsp:spPr>
        <a:xfrm>
          <a:off x="169757" y="1045917"/>
          <a:ext cx="169291" cy="2750994"/>
        </a:xfrm>
        <a:custGeom>
          <a:avLst/>
          <a:gdLst/>
          <a:ahLst/>
          <a:cxnLst/>
          <a:rect l="0" t="0" r="0" b="0"/>
          <a:pathLst>
            <a:path>
              <a:moveTo>
                <a:pt x="0" y="0"/>
              </a:moveTo>
              <a:lnTo>
                <a:pt x="0" y="2750994"/>
              </a:lnTo>
              <a:lnTo>
                <a:pt x="169291" y="2750994"/>
              </a:lnTo>
            </a:path>
          </a:pathLst>
        </a:custGeom>
        <a:noFill/>
        <a:ln w="48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D42084-B111-4ECD-905D-7B23DC14ACE0}">
      <dsp:nvSpPr>
        <dsp:cNvPr id="0" name=""/>
        <dsp:cNvSpPr/>
      </dsp:nvSpPr>
      <dsp:spPr>
        <a:xfrm>
          <a:off x="339049" y="3373682"/>
          <a:ext cx="1354335" cy="846459"/>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5521439"/>
              <a:satOff val="-14554"/>
              <a:lumOff val="-37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Standard data transfer protocol</a:t>
          </a:r>
          <a:endParaRPr lang="en-US" sz="1300" kern="1200" dirty="0"/>
        </a:p>
      </dsp:txBody>
      <dsp:txXfrm>
        <a:off x="339049" y="3373682"/>
        <a:ext cx="1354335" cy="846459"/>
      </dsp:txXfrm>
    </dsp:sp>
    <dsp:sp modelId="{1E904BEA-E760-4A1F-B3B5-9FDDB2E5AA5D}">
      <dsp:nvSpPr>
        <dsp:cNvPr id="0" name=""/>
        <dsp:cNvSpPr/>
      </dsp:nvSpPr>
      <dsp:spPr>
        <a:xfrm>
          <a:off x="2116614" y="199457"/>
          <a:ext cx="1692919" cy="846459"/>
        </a:xfrm>
        <a:prstGeom prst="roundRect">
          <a:avLst>
            <a:gd name="adj" fmla="val 10000"/>
          </a:avLst>
        </a:prstGeom>
        <a:solidFill>
          <a:schemeClr val="accent3">
            <a:hueOff val="-13803598"/>
            <a:satOff val="-36385"/>
            <a:lumOff val="-9412"/>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kern="1200" dirty="0" smtClean="0"/>
            <a:t>Custom Back-end</a:t>
          </a:r>
          <a:endParaRPr lang="en-US" sz="2600" kern="1200" dirty="0"/>
        </a:p>
      </dsp:txBody>
      <dsp:txXfrm>
        <a:off x="2116614" y="199457"/>
        <a:ext cx="1692919" cy="846459"/>
      </dsp:txXfrm>
    </dsp:sp>
    <dsp:sp modelId="{AB1355B5-BFDF-4B97-A8A8-B2FC8FEE4B08}">
      <dsp:nvSpPr>
        <dsp:cNvPr id="0" name=""/>
        <dsp:cNvSpPr/>
      </dsp:nvSpPr>
      <dsp:spPr>
        <a:xfrm>
          <a:off x="2285906" y="1045917"/>
          <a:ext cx="169291" cy="634844"/>
        </a:xfrm>
        <a:custGeom>
          <a:avLst/>
          <a:gdLst/>
          <a:ahLst/>
          <a:cxnLst/>
          <a:rect l="0" t="0" r="0" b="0"/>
          <a:pathLst>
            <a:path>
              <a:moveTo>
                <a:pt x="0" y="0"/>
              </a:moveTo>
              <a:lnTo>
                <a:pt x="0" y="634844"/>
              </a:lnTo>
              <a:lnTo>
                <a:pt x="169291" y="634844"/>
              </a:lnTo>
            </a:path>
          </a:pathLst>
        </a:custGeom>
        <a:noFill/>
        <a:ln w="48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CA597C-4358-45ED-8B6B-5C6D4F95E83A}">
      <dsp:nvSpPr>
        <dsp:cNvPr id="0" name=""/>
        <dsp:cNvSpPr/>
      </dsp:nvSpPr>
      <dsp:spPr>
        <a:xfrm>
          <a:off x="2455198" y="1257532"/>
          <a:ext cx="1354335" cy="846459"/>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8282159"/>
              <a:satOff val="-21831"/>
              <a:lumOff val="-56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Custom specifications</a:t>
          </a:r>
          <a:endParaRPr lang="en-US" sz="1300" kern="1200" dirty="0"/>
        </a:p>
      </dsp:txBody>
      <dsp:txXfrm>
        <a:off x="2455198" y="1257532"/>
        <a:ext cx="1354335" cy="846459"/>
      </dsp:txXfrm>
    </dsp:sp>
    <dsp:sp modelId="{22F4CDFB-6BE8-4646-86F0-D8993F71DF39}">
      <dsp:nvSpPr>
        <dsp:cNvPr id="0" name=""/>
        <dsp:cNvSpPr/>
      </dsp:nvSpPr>
      <dsp:spPr>
        <a:xfrm>
          <a:off x="2285906" y="1045917"/>
          <a:ext cx="169291" cy="1692919"/>
        </a:xfrm>
        <a:custGeom>
          <a:avLst/>
          <a:gdLst/>
          <a:ahLst/>
          <a:cxnLst/>
          <a:rect l="0" t="0" r="0" b="0"/>
          <a:pathLst>
            <a:path>
              <a:moveTo>
                <a:pt x="0" y="0"/>
              </a:moveTo>
              <a:lnTo>
                <a:pt x="0" y="1692919"/>
              </a:lnTo>
              <a:lnTo>
                <a:pt x="169291" y="1692919"/>
              </a:lnTo>
            </a:path>
          </a:pathLst>
        </a:custGeom>
        <a:noFill/>
        <a:ln w="48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5E8DF0-AB4A-4421-913E-D9890FD7B6C0}">
      <dsp:nvSpPr>
        <dsp:cNvPr id="0" name=""/>
        <dsp:cNvSpPr/>
      </dsp:nvSpPr>
      <dsp:spPr>
        <a:xfrm>
          <a:off x="2455198" y="2315607"/>
          <a:ext cx="1354335" cy="846459"/>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11042878"/>
              <a:satOff val="-29108"/>
              <a:lumOff val="-75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Custom processor, interface</a:t>
          </a:r>
          <a:endParaRPr lang="en-US" sz="1300" kern="1200" dirty="0"/>
        </a:p>
      </dsp:txBody>
      <dsp:txXfrm>
        <a:off x="2455198" y="2315607"/>
        <a:ext cx="1354335" cy="846459"/>
      </dsp:txXfrm>
    </dsp:sp>
    <dsp:sp modelId="{A3F9E554-5440-4384-92A9-6286CBEC43C8}">
      <dsp:nvSpPr>
        <dsp:cNvPr id="0" name=""/>
        <dsp:cNvSpPr/>
      </dsp:nvSpPr>
      <dsp:spPr>
        <a:xfrm>
          <a:off x="2285906" y="1045917"/>
          <a:ext cx="169291" cy="2750994"/>
        </a:xfrm>
        <a:custGeom>
          <a:avLst/>
          <a:gdLst/>
          <a:ahLst/>
          <a:cxnLst/>
          <a:rect l="0" t="0" r="0" b="0"/>
          <a:pathLst>
            <a:path>
              <a:moveTo>
                <a:pt x="0" y="0"/>
              </a:moveTo>
              <a:lnTo>
                <a:pt x="0" y="2750994"/>
              </a:lnTo>
              <a:lnTo>
                <a:pt x="169291" y="2750994"/>
              </a:lnTo>
            </a:path>
          </a:pathLst>
        </a:custGeom>
        <a:noFill/>
        <a:ln w="48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4BBB5B-3802-4E77-8C9A-4BFC36E8A579}">
      <dsp:nvSpPr>
        <dsp:cNvPr id="0" name=""/>
        <dsp:cNvSpPr/>
      </dsp:nvSpPr>
      <dsp:spPr>
        <a:xfrm>
          <a:off x="2455198" y="3373682"/>
          <a:ext cx="1354335" cy="846459"/>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13803598"/>
              <a:satOff val="-36385"/>
              <a:lumOff val="-94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Custom data transfer protocol</a:t>
          </a:r>
          <a:endParaRPr lang="en-US" sz="1300" kern="1200" dirty="0"/>
        </a:p>
      </dsp:txBody>
      <dsp:txXfrm>
        <a:off x="2455198" y="3373682"/>
        <a:ext cx="1354335" cy="8464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FE84E-B7AE-42E4-A2D2-1311A2B48014}" type="datetimeFigureOut">
              <a:rPr lang="en-US" smtClean="0"/>
              <a:pPr/>
              <a:t>4/3/2013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4F6D16-ACA5-43BD-B4F1-A22F497317B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9FD7A98B-4B55-4F9F-864F-1752BF66AE57}" type="slidenum">
              <a:rPr lang="de-DE"/>
              <a:pPr/>
              <a:t>32</a:t>
            </a:fld>
            <a:endParaRPr lang="de-DE"/>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13</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latin typeface="Narkisim" pitchFamily="34" charset="-79"/>
                <a:cs typeface="Narkisim"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smtClean="0"/>
              <a:t>Click to edit Master subtitle style</a:t>
            </a:r>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1"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Kalasalingam University, Anand Nagar                              April 3, 2013</a:t>
            </a:r>
            <a:endParaRPr lang="en-US" dirty="0"/>
          </a:p>
        </p:txBody>
      </p:sp>
      <p:sp>
        <p:nvSpPr>
          <p:cNvPr id="12"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Dr. B.Satyanarayana, TIFR, Mumbai                              Kalasalingam University, Anand Nagar                              April 3,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640597" y="6377461"/>
            <a:ext cx="3836404" cy="365125"/>
          </a:xfrm>
        </p:spPr>
        <p:txBody>
          <a:bodyPr/>
          <a:lstStyle/>
          <a:p>
            <a:r>
              <a:rPr lang="en-US" smtClean="0"/>
              <a:t>Dr. B.Satyanarayana, TIFR, Mumbai                              Kalasalingam University, Anand Nagar                              April 3,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8" name="Content Placeholder 2"/>
          <p:cNvSpPr>
            <a:spLocks noGrp="1"/>
          </p:cNvSpPr>
          <p:nvPr>
            <p:ph sz="half" idx="1"/>
          </p:nvPr>
        </p:nvSpPr>
        <p:spPr>
          <a:xfrm>
            <a:off x="35496" y="1512000"/>
            <a:ext cx="9000000" cy="5040000"/>
          </a:xfrm>
        </p:spPr>
        <p:txBody>
          <a:bodyPr lIns="91440">
            <a:normAutofit/>
          </a:bodyPr>
          <a:lstStyle>
            <a:lvl1pPr>
              <a:buClrTx/>
              <a:defRPr sz="3200">
                <a:latin typeface="Narkisim" pitchFamily="34" charset="-79"/>
                <a:cs typeface="Narkisim" pitchFamily="34" charset="-79"/>
              </a:defRPr>
            </a:lvl1pPr>
            <a:lvl2pPr>
              <a:buClr>
                <a:srgbClr val="FF0000"/>
              </a:buClr>
              <a:defRPr sz="2800">
                <a:solidFill>
                  <a:srgbClr val="FF0000"/>
                </a:solidFill>
                <a:latin typeface="Narkisim" pitchFamily="34" charset="-79"/>
                <a:cs typeface="Narkisim" pitchFamily="34" charset="-79"/>
              </a:defRPr>
            </a:lvl2pPr>
            <a:lvl3pPr>
              <a:buClr>
                <a:srgbClr val="002060"/>
              </a:buClr>
              <a:defRPr sz="2400">
                <a:solidFill>
                  <a:srgbClr val="002060"/>
                </a:solidFill>
                <a:latin typeface="Narkisim" pitchFamily="34" charset="-79"/>
                <a:cs typeface="Narkisim" pitchFamily="34" charset="-79"/>
              </a:defRPr>
            </a:lvl3pPr>
            <a:lvl4pPr>
              <a:defRPr sz="2000">
                <a:latin typeface="Narkisim" pitchFamily="34" charset="-79"/>
                <a:cs typeface="Narkisim" pitchFamily="34" charset="-79"/>
              </a:defRPr>
            </a:lvl4pPr>
            <a:lvl5pPr>
              <a:defRPr sz="20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Footer Placeholder 5"/>
          <p:cNvSpPr>
            <a:spLocks noGrp="1"/>
          </p:cNvSpPr>
          <p:nvPr>
            <p:ph type="ftr" sz="quarter" idx="11"/>
          </p:nvPr>
        </p:nvSpPr>
        <p:spPr>
          <a:xfrm>
            <a:off x="10242" y="6561376"/>
            <a:ext cx="8640000" cy="252000"/>
          </a:xfrm>
        </p:spPr>
        <p:txBody>
          <a:bodyPr anchor="ctr" anchorCtr="1"/>
          <a:lstStyle/>
          <a:p>
            <a:r>
              <a:rPr lang="en-US" smtClean="0"/>
              <a:t>Dr. B.Satyanarayana, TIFR, Mumbai                              Kalasalingam University, Anand Nagar                              April 3, 2013</a:t>
            </a:r>
            <a:endParaRPr lang="en-US" dirty="0"/>
          </a:p>
        </p:txBody>
      </p:sp>
      <p:sp>
        <p:nvSpPr>
          <p:cNvPr id="10" name="Slide Number Placeholder 6"/>
          <p:cNvSpPr>
            <a:spLocks noGrp="1"/>
          </p:cNvSpPr>
          <p:nvPr>
            <p:ph type="sldNum" sz="quarter" idx="12"/>
          </p:nvPr>
        </p:nvSpPr>
        <p:spPr>
          <a:xfrm>
            <a:off x="8663121" y="6561376"/>
            <a:ext cx="468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2000" y="118872"/>
            <a:ext cx="9000000"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5400" b="1" cap="none" baseline="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1828800"/>
            <a:ext cx="9000000" cy="685800"/>
          </a:xfrm>
        </p:spPr>
        <p:txBody>
          <a:bodyPr lIns="146304" tIns="0" rIns="45720" bIns="0" anchor="t"/>
          <a:lstStyle>
            <a:lvl1pPr marL="0" indent="0">
              <a:buNone/>
              <a:defRPr sz="2000">
                <a:solidFill>
                  <a:srgbClr val="FFFFFF"/>
                </a:solidFill>
                <a:latin typeface="Narkisim" pitchFamily="34" charset="-79"/>
                <a:cs typeface="Narkisim" pitchFamily="34" charset="-79"/>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8"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Kalasalingam University, Anand Nagar                              April 3, 2013</a:t>
            </a:r>
            <a:endParaRPr lang="en-US" dirty="0"/>
          </a:p>
        </p:txBody>
      </p:sp>
      <p:sp>
        <p:nvSpPr>
          <p:cNvPr id="10"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35496" y="1548000"/>
            <a:ext cx="4500000" cy="4860000"/>
          </a:xfrm>
        </p:spPr>
        <p:txBody>
          <a:bodyPr lIns="91440"/>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72000" y="1548000"/>
            <a:ext cx="4500000" cy="4860000"/>
          </a:xfrm>
        </p:spPr>
        <p:txBody>
          <a:bodyPr/>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0242" y="6480000"/>
            <a:ext cx="8640000" cy="252000"/>
          </a:xfrm>
        </p:spPr>
        <p:txBody>
          <a:bodyPr anchor="ctr" anchorCtr="1"/>
          <a:lstStyle/>
          <a:p>
            <a:r>
              <a:rPr lang="en-US" smtClean="0"/>
              <a:t>Dr. B.Satyanarayana, TIFR, Mumbai                              Kalasalingam University, Anand Nagar                              April 3, 2013</a:t>
            </a:r>
            <a:endParaRPr lang="en-US" dirty="0"/>
          </a:p>
        </p:txBody>
      </p:sp>
      <p:sp>
        <p:nvSpPr>
          <p:cNvPr id="7" name="Slide Number Placeholder 6"/>
          <p:cNvSpPr>
            <a:spLocks noGrp="1"/>
          </p:cNvSpPr>
          <p:nvPr>
            <p:ph type="sldNum" sz="quarter" idx="12"/>
          </p:nvPr>
        </p:nvSpPr>
        <p:spPr>
          <a:xfrm>
            <a:off x="8676000" y="6480000"/>
            <a:ext cx="468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6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4" name="Content Placeholder 3"/>
          <p:cNvSpPr>
            <a:spLocks noGrp="1"/>
          </p:cNvSpPr>
          <p:nvPr>
            <p:ph sz="half" idx="2"/>
          </p:nvPr>
        </p:nvSpPr>
        <p:spPr>
          <a:xfrm>
            <a:off x="36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Text Placeholder 4"/>
          <p:cNvSpPr>
            <a:spLocks noGrp="1"/>
          </p:cNvSpPr>
          <p:nvPr>
            <p:ph type="body" sz="quarter" idx="3"/>
          </p:nvPr>
        </p:nvSpPr>
        <p:spPr>
          <a:xfrm>
            <a:off x="4608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6" name="Content Placeholder 5"/>
          <p:cNvSpPr>
            <a:spLocks noGrp="1"/>
          </p:cNvSpPr>
          <p:nvPr>
            <p:ph sz="quarter" idx="4"/>
          </p:nvPr>
        </p:nvSpPr>
        <p:spPr>
          <a:xfrm>
            <a:off x="4608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Kalasalingam University, Anand Nagar                              April 3, 2013</a:t>
            </a:r>
            <a:endParaRPr lang="en-US" dirty="0"/>
          </a:p>
        </p:txBody>
      </p:sp>
      <p:sp>
        <p:nvSpPr>
          <p:cNvPr id="11"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5" name="Footer Placeholder 5"/>
          <p:cNvSpPr>
            <a:spLocks noGrp="1"/>
          </p:cNvSpPr>
          <p:nvPr>
            <p:ph type="ftr" sz="quarter" idx="11"/>
          </p:nvPr>
        </p:nvSpPr>
        <p:spPr>
          <a:xfrm>
            <a:off x="10242" y="6561376"/>
            <a:ext cx="8640000" cy="252000"/>
          </a:xfrm>
        </p:spPr>
        <p:txBody>
          <a:bodyPr anchor="ctr" anchorCtr="1"/>
          <a:lstStyle/>
          <a:p>
            <a:r>
              <a:rPr lang="en-US" smtClean="0"/>
              <a:t>Dr. B.Satyanarayana, TIFR, Mumbai                              Kalasalingam University, Anand Nagar                              April 3, 2013</a:t>
            </a:r>
            <a:endParaRPr lang="en-US" dirty="0"/>
          </a:p>
        </p:txBody>
      </p:sp>
      <p:sp>
        <p:nvSpPr>
          <p:cNvPr id="8" name="Slide Number Placeholder 6"/>
          <p:cNvSpPr>
            <a:spLocks noGrp="1"/>
          </p:cNvSpPr>
          <p:nvPr>
            <p:ph type="sldNum" sz="quarter" idx="12"/>
          </p:nvPr>
        </p:nvSpPr>
        <p:spPr>
          <a:xfrm>
            <a:off x="8663121" y="6561376"/>
            <a:ext cx="468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Kalasalingam University, Anand Nagar                              April 3, 2013</a:t>
            </a:r>
            <a:endParaRPr lang="en-US" dirty="0"/>
          </a:p>
        </p:txBody>
      </p:sp>
      <p:sp>
        <p:nvSpPr>
          <p:cNvPr id="6"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Dr. B.Satyanarayana, TIFR, Mumbai                              Kalasalingam University, Anand Nagar                              April 3, 2013</a:t>
            </a:r>
            <a:endParaRPr lang="en-US"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a:t>
            </a:fld>
            <a:endParaRPr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t>Dr. B.Satyanarayana, TIFR, Mumbai                              Kalasalingam University, Anand Nagar                              April 3, 2013</a:t>
            </a:r>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72000" y="152400"/>
            <a:ext cx="90000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t>Dr. B.Satyanarayana, TIFR, Mumbai                              Kalasalingam University, Anand Nagar                              April 3, 2013</a:t>
            </a:r>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dt="0"/>
  <p:txStyles>
    <p:titleStyle>
      <a:lvl1pPr algn="l" rtl="0" eaLnBrk="1" latinLnBrk="0" hangingPunct="1">
        <a:spcBef>
          <a:spcPct val="0"/>
        </a:spcBef>
        <a:buNone/>
        <a:defRPr kumimoji="0" sz="54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hyperlink" Target="file:///F:\INO\presentation\DAE-DST-Detector.pptx"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file:///F:\INO\presentation\DAE-DST-Detector.pptx"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b="25828"/>
          <a:stretch>
            <a:fillRect/>
          </a:stretch>
        </p:blipFill>
        <p:spPr bwMode="auto">
          <a:xfrm>
            <a:off x="17889" y="0"/>
            <a:ext cx="9126111" cy="5073524"/>
          </a:xfrm>
          <a:prstGeom prst="rect">
            <a:avLst/>
          </a:prstGeom>
          <a:noFill/>
          <a:ln w="9525">
            <a:noFill/>
            <a:miter lim="800000"/>
            <a:headEnd/>
            <a:tailEnd/>
          </a:ln>
        </p:spPr>
      </p:pic>
      <p:sp>
        <p:nvSpPr>
          <p:cNvPr id="2" name="Title 1"/>
          <p:cNvSpPr>
            <a:spLocks noGrp="1"/>
          </p:cNvSpPr>
          <p:nvPr>
            <p:ph type="ctrTitle"/>
          </p:nvPr>
        </p:nvSpPr>
        <p:spPr>
          <a:xfrm>
            <a:off x="18000" y="3380208"/>
            <a:ext cx="9108000" cy="1661993"/>
          </a:xfrm>
        </p:spPr>
        <p:txBody>
          <a:bodyPr anchor="b" anchorCtr="0">
            <a:normAutofit/>
          </a:bodyPr>
          <a:lstStyle/>
          <a:p>
            <a:r>
              <a:rPr lang="en-SG" sz="3600" dirty="0" smtClean="0"/>
              <a:t>INO: A mega project of Science and Engineering</a:t>
            </a:r>
            <a:endParaRPr lang="en-US" sz="4000" dirty="0">
              <a:latin typeface="Narkisim" pitchFamily="34" charset="-79"/>
              <a:cs typeface="Narkisim" pitchFamily="34" charset="-79"/>
            </a:endParaRPr>
          </a:p>
        </p:txBody>
      </p:sp>
      <p:sp>
        <p:nvSpPr>
          <p:cNvPr id="8" name="Cloud Callout 7"/>
          <p:cNvSpPr>
            <a:spLocks noChangeAspect="1"/>
          </p:cNvSpPr>
          <p:nvPr/>
        </p:nvSpPr>
        <p:spPr bwMode="auto">
          <a:xfrm>
            <a:off x="4586449" y="98310"/>
            <a:ext cx="4500000" cy="1346444"/>
          </a:xfrm>
          <a:prstGeom prst="cloudCallout">
            <a:avLst>
              <a:gd name="adj1" fmla="val 2369"/>
              <a:gd name="adj2" fmla="val 71740"/>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glow rad="139700">
              <a:schemeClr val="accent2">
                <a:satMod val="175000"/>
                <a:alpha val="40000"/>
              </a:schemeClr>
            </a:glow>
          </a:effectLst>
        </p:spPr>
        <p:txBody>
          <a:bodyPr vert="horz" wrap="square" lIns="91440" tIns="45720" rIns="91440" bIns="45720" numCol="1" rtlCol="0" anchor="ctr" anchorCtr="1" compatLnSpc="1">
            <a:prstTxWarp prst="textNoShape">
              <a:avLst/>
            </a:prstTxWarp>
            <a:noAutofit/>
          </a:bodyPr>
          <a:lstStyle/>
          <a:p>
            <a:pPr algn="ctr"/>
            <a:r>
              <a:rPr lang="en-SG" sz="2000" b="1" dirty="0" smtClean="0">
                <a:solidFill>
                  <a:srgbClr val="FF0000"/>
                </a:solidFill>
                <a:latin typeface="Narkisim" pitchFamily="34" charset="-79"/>
                <a:cs typeface="Narkisim" pitchFamily="34" charset="-79"/>
              </a:rPr>
              <a:t>Neutrino</a:t>
            </a:r>
            <a:r>
              <a:rPr lang="en-SG" sz="2000" b="1" dirty="0" smtClean="0">
                <a:solidFill>
                  <a:srgbClr val="C00000"/>
                </a:solidFill>
                <a:latin typeface="Narkisim" pitchFamily="34" charset="-79"/>
                <a:cs typeface="Narkisim" pitchFamily="34" charset="-79"/>
              </a:rPr>
              <a:t> is the most tiny quantity of reality ever imagined by a human being.</a:t>
            </a:r>
            <a:endParaRPr lang="en-SG" sz="2000" b="1" dirty="0">
              <a:solidFill>
                <a:srgbClr val="C00000"/>
              </a:solidFill>
              <a:latin typeface="Narkisim" pitchFamily="34" charset="-79"/>
              <a:cs typeface="Narkisim" pitchFamily="34" charset="-79"/>
            </a:endParaRPr>
          </a:p>
        </p:txBody>
      </p:sp>
      <p:sp>
        <p:nvSpPr>
          <p:cNvPr id="9" name="Rectangle 8"/>
          <p:cNvSpPr/>
          <p:nvPr/>
        </p:nvSpPr>
        <p:spPr>
          <a:xfrm>
            <a:off x="5500694" y="1785926"/>
            <a:ext cx="3096000" cy="646331"/>
          </a:xfrm>
          <a:prstGeom prst="rect">
            <a:avLst/>
          </a:prstGeom>
        </p:spPr>
        <p:txBody>
          <a:bodyPr wrap="square">
            <a:spAutoFit/>
          </a:bodyPr>
          <a:lstStyle/>
          <a:p>
            <a:pPr algn="ctr"/>
            <a:r>
              <a:rPr lang="en-SG" b="1" dirty="0" smtClean="0">
                <a:solidFill>
                  <a:srgbClr val="002060"/>
                </a:solidFill>
                <a:latin typeface="Narkisim" pitchFamily="34" charset="-79"/>
                <a:cs typeface="Narkisim" pitchFamily="34" charset="-79"/>
              </a:rPr>
              <a:t>Frederick Reines</a:t>
            </a:r>
          </a:p>
          <a:p>
            <a:pPr algn="ctr"/>
            <a:r>
              <a:rPr lang="en-SG" b="1" dirty="0" smtClean="0">
                <a:solidFill>
                  <a:srgbClr val="002060"/>
                </a:solidFill>
                <a:latin typeface="Narkisim" pitchFamily="34" charset="-79"/>
                <a:cs typeface="Narkisim" pitchFamily="34" charset="-79"/>
              </a:rPr>
              <a:t> Co-discoverer &amp; Nobel Laureate</a:t>
            </a:r>
            <a:endParaRPr lang="en-SG" b="1" dirty="0">
              <a:solidFill>
                <a:srgbClr val="002060"/>
              </a:solidFill>
              <a:latin typeface="Narkisim" pitchFamily="34" charset="-79"/>
              <a:cs typeface="Narkisim" pitchFamily="34" charset="-79"/>
            </a:endParaRPr>
          </a:p>
        </p:txBody>
      </p:sp>
      <p:sp>
        <p:nvSpPr>
          <p:cNvPr id="54274" name="AutoShape 2" descr="http://www-sk.icrr.u-tokyo.ac.jp/sk/gallery/wme/sk_04svh-wm.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SG" dirty="0"/>
          </a:p>
        </p:txBody>
      </p:sp>
      <p:sp>
        <p:nvSpPr>
          <p:cNvPr id="12" name="Subtitle 2"/>
          <p:cNvSpPr>
            <a:spLocks noGrp="1"/>
          </p:cNvSpPr>
          <p:nvPr>
            <p:ph type="subTitle" idx="1"/>
          </p:nvPr>
        </p:nvSpPr>
        <p:spPr>
          <a:xfrm>
            <a:off x="0" y="5212946"/>
            <a:ext cx="9108000" cy="923330"/>
          </a:xfrm>
        </p:spPr>
        <p:txBody>
          <a:bodyPr>
            <a:spAutoFit/>
          </a:bodyPr>
          <a:lstStyle/>
          <a:p>
            <a:r>
              <a:rPr lang="en-US" dirty="0" smtClean="0"/>
              <a:t>Dr</a:t>
            </a:r>
            <a:r>
              <a:rPr lang="en-US" dirty="0" smtClean="0"/>
              <a:t>. B.Satyanarayana, TIFR, </a:t>
            </a:r>
            <a:r>
              <a:rPr lang="en-US" dirty="0" smtClean="0"/>
              <a:t>Mumbai</a:t>
            </a:r>
          </a:p>
          <a:p>
            <a:r>
              <a:rPr lang="en-US" dirty="0" smtClean="0"/>
              <a:t>Kalasalingam </a:t>
            </a:r>
            <a:r>
              <a:rPr lang="en-US" dirty="0" smtClean="0"/>
              <a:t>University, </a:t>
            </a:r>
            <a:r>
              <a:rPr lang="en-US" dirty="0" err="1" smtClean="0"/>
              <a:t>Anand</a:t>
            </a:r>
            <a:r>
              <a:rPr lang="en-US" dirty="0" smtClean="0"/>
              <a:t> </a:t>
            </a:r>
            <a:r>
              <a:rPr lang="en-US" dirty="0" smtClean="0"/>
              <a:t>Nagar</a:t>
            </a:r>
          </a:p>
          <a:p>
            <a:r>
              <a:rPr lang="en-US" dirty="0" smtClean="0">
                <a:solidFill>
                  <a:srgbClr val="FFFF00"/>
                </a:solidFill>
              </a:rPr>
              <a:t>December </a:t>
            </a:r>
            <a:r>
              <a:rPr lang="en-US" dirty="0" smtClean="0">
                <a:solidFill>
                  <a:srgbClr val="FFFF00"/>
                </a:solidFill>
              </a:rPr>
              <a:t>17, 2012</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Development and characterisation of signal pickup panels</a:t>
            </a:r>
            <a:endParaRPr lang="en-US" dirty="0"/>
          </a:p>
        </p:txBody>
      </p:sp>
      <p:sp>
        <p:nvSpPr>
          <p:cNvPr id="28" name="Footer Placeholder 2"/>
          <p:cNvSpPr>
            <a:spLocks noGrp="1"/>
          </p:cNvSpPr>
          <p:nvPr>
            <p:ph type="ftr" sz="quarter" idx="11"/>
          </p:nvPr>
        </p:nvSpPr>
        <p:spPr/>
        <p:txBody>
          <a:bodyPr/>
          <a:lstStyle/>
          <a:p>
            <a:r>
              <a:rPr lang="en-SG" dirty="0" smtClean="0"/>
              <a:t>Dr. B.Satyanarayana, TIFR, Mumbai                              Kalasalingam University, </a:t>
            </a:r>
            <a:r>
              <a:rPr lang="en-SG" dirty="0" err="1" smtClean="0"/>
              <a:t>Anand</a:t>
            </a:r>
            <a:r>
              <a:rPr lang="en-SG" dirty="0" smtClean="0"/>
              <a:t> Nagar                              April 3, 2013</a:t>
            </a:r>
            <a:endParaRPr lang="en-SG" dirty="0"/>
          </a:p>
        </p:txBody>
      </p:sp>
      <p:sp>
        <p:nvSpPr>
          <p:cNvPr id="29" name="Slide Number Placeholder 3"/>
          <p:cNvSpPr>
            <a:spLocks noGrp="1"/>
          </p:cNvSpPr>
          <p:nvPr>
            <p:ph type="sldNum" sz="quarter" idx="12"/>
          </p:nvPr>
        </p:nvSpPr>
        <p:spPr/>
        <p:txBody>
          <a:bodyPr/>
          <a:lstStyle/>
          <a:p>
            <a:fld id="{4094C0A7-66BE-4FC5-AC2B-9819C7547C50}" type="slidenum">
              <a:rPr lang="en-SG" smtClean="0"/>
              <a:pPr/>
              <a:t>10</a:t>
            </a:fld>
            <a:endParaRPr lang="en-SG" dirty="0"/>
          </a:p>
        </p:txBody>
      </p:sp>
      <p:pic>
        <p:nvPicPr>
          <p:cNvPr id="38914" name="Picture 2"/>
          <p:cNvPicPr>
            <a:picLocks noChangeAspect="1" noChangeArrowheads="1"/>
          </p:cNvPicPr>
          <p:nvPr/>
        </p:nvPicPr>
        <p:blipFill>
          <a:blip r:embed="rId3" cstate="print"/>
          <a:srcRect b="28448"/>
          <a:stretch>
            <a:fillRect/>
          </a:stretch>
        </p:blipFill>
        <p:spPr bwMode="auto">
          <a:xfrm>
            <a:off x="3014012" y="5038382"/>
            <a:ext cx="6081703" cy="1431958"/>
          </a:xfrm>
          <a:prstGeom prst="rect">
            <a:avLst/>
          </a:prstGeom>
          <a:ln>
            <a:noFill/>
          </a:ln>
          <a:effectLst>
            <a:outerShdw blurRad="292100" dist="139700" dir="2700000" algn="tl" rotWithShape="0">
              <a:srgbClr val="333333">
                <a:alpha val="65000"/>
              </a:srgbClr>
            </a:outerShdw>
          </a:effectLst>
        </p:spPr>
      </p:pic>
      <p:pic>
        <p:nvPicPr>
          <p:cNvPr id="7" name="Picture 9" descr="i_openended-1v"/>
          <p:cNvPicPr>
            <a:picLocks noChangeAspect="1" noChangeArrowheads="1"/>
          </p:cNvPicPr>
          <p:nvPr/>
        </p:nvPicPr>
        <p:blipFill>
          <a:blip r:embed="rId4" cstate="print"/>
          <a:srcRect/>
          <a:stretch>
            <a:fillRect/>
          </a:stretch>
        </p:blipFill>
        <p:spPr bwMode="auto">
          <a:xfrm>
            <a:off x="3000364" y="1541561"/>
            <a:ext cx="1568492" cy="3468053"/>
          </a:xfrm>
          <a:prstGeom prst="rect">
            <a:avLst/>
          </a:prstGeom>
          <a:ln>
            <a:noFill/>
          </a:ln>
          <a:effectLst>
            <a:outerShdw blurRad="292100" dist="139700" dir="2700000" algn="tl" rotWithShape="0">
              <a:srgbClr val="333333">
                <a:alpha val="65000"/>
              </a:srgbClr>
            </a:outerShdw>
          </a:effectLst>
        </p:spPr>
      </p:pic>
      <p:pic>
        <p:nvPicPr>
          <p:cNvPr id="8" name="Picture 11" descr="i_100ohm-1v"/>
          <p:cNvPicPr>
            <a:picLocks noChangeAspect="1" noChangeArrowheads="1"/>
          </p:cNvPicPr>
          <p:nvPr/>
        </p:nvPicPr>
        <p:blipFill>
          <a:blip r:embed="rId5" cstate="print"/>
          <a:srcRect/>
          <a:stretch>
            <a:fillRect/>
          </a:stretch>
        </p:blipFill>
        <p:spPr bwMode="auto">
          <a:xfrm>
            <a:off x="4631006" y="1522800"/>
            <a:ext cx="1336876" cy="3468053"/>
          </a:xfrm>
          <a:prstGeom prst="rect">
            <a:avLst/>
          </a:prstGeom>
          <a:ln>
            <a:noFill/>
          </a:ln>
          <a:effectLst>
            <a:outerShdw blurRad="292100" dist="139700" dir="2700000" algn="tl" rotWithShape="0">
              <a:srgbClr val="333333">
                <a:alpha val="65000"/>
              </a:srgbClr>
            </a:outerShdw>
          </a:effectLst>
        </p:spPr>
      </p:pic>
      <p:pic>
        <p:nvPicPr>
          <p:cNvPr id="9" name="Picture 14" descr="i_50ohm-1v"/>
          <p:cNvPicPr>
            <a:picLocks noChangeAspect="1" noChangeArrowheads="1"/>
          </p:cNvPicPr>
          <p:nvPr/>
        </p:nvPicPr>
        <p:blipFill>
          <a:blip r:embed="rId6" cstate="print"/>
          <a:srcRect/>
          <a:stretch>
            <a:fillRect/>
          </a:stretch>
        </p:blipFill>
        <p:spPr bwMode="auto">
          <a:xfrm>
            <a:off x="6033841" y="1522800"/>
            <a:ext cx="1365320" cy="3468053"/>
          </a:xfrm>
          <a:prstGeom prst="rect">
            <a:avLst/>
          </a:prstGeom>
          <a:ln>
            <a:noFill/>
          </a:ln>
          <a:effectLst>
            <a:outerShdw blurRad="292100" dist="139700" dir="2700000" algn="tl" rotWithShape="0">
              <a:srgbClr val="333333">
                <a:alpha val="65000"/>
              </a:srgbClr>
            </a:outerShdw>
          </a:effectLst>
        </p:spPr>
      </p:pic>
      <p:pic>
        <p:nvPicPr>
          <p:cNvPr id="10" name="Picture 18" descr="pot_48pt2ohm"/>
          <p:cNvPicPr>
            <a:picLocks noChangeAspect="1" noChangeArrowheads="1"/>
          </p:cNvPicPr>
          <p:nvPr/>
        </p:nvPicPr>
        <p:blipFill>
          <a:blip r:embed="rId7" cstate="print"/>
          <a:srcRect/>
          <a:stretch>
            <a:fillRect/>
          </a:stretch>
        </p:blipFill>
        <p:spPr bwMode="auto">
          <a:xfrm>
            <a:off x="7454544" y="1522800"/>
            <a:ext cx="1528671" cy="1548943"/>
          </a:xfrm>
          <a:prstGeom prst="rect">
            <a:avLst/>
          </a:prstGeom>
          <a:ln>
            <a:noFill/>
          </a:ln>
          <a:effectLst>
            <a:outerShdw blurRad="292100" dist="139700" dir="2700000" algn="tl" rotWithShape="0">
              <a:srgbClr val="333333">
                <a:alpha val="65000"/>
              </a:srgbClr>
            </a:outerShdw>
          </a:effectLst>
        </p:spPr>
      </p:pic>
      <p:pic>
        <p:nvPicPr>
          <p:cNvPr id="11" name="Picture 21" descr="i_47ohm"/>
          <p:cNvPicPr>
            <a:picLocks noChangeAspect="1" noChangeArrowheads="1"/>
          </p:cNvPicPr>
          <p:nvPr/>
        </p:nvPicPr>
        <p:blipFill>
          <a:blip r:embed="rId8" cstate="print"/>
          <a:srcRect/>
          <a:stretch>
            <a:fillRect/>
          </a:stretch>
        </p:blipFill>
        <p:spPr bwMode="auto">
          <a:xfrm>
            <a:off x="7472485" y="3140830"/>
            <a:ext cx="1528671" cy="1830361"/>
          </a:xfrm>
          <a:prstGeom prst="rect">
            <a:avLst/>
          </a:prstGeom>
          <a:ln>
            <a:noFill/>
          </a:ln>
          <a:effectLst>
            <a:outerShdw blurRad="292100" dist="139700" dir="2700000" algn="tl" rotWithShape="0">
              <a:srgbClr val="333333">
                <a:alpha val="65000"/>
              </a:srgbClr>
            </a:outerShdw>
          </a:effectLst>
        </p:spPr>
      </p:pic>
      <p:pic>
        <p:nvPicPr>
          <p:cNvPr id="13" name="Picture 14" descr="P1010006"/>
          <p:cNvPicPr>
            <a:picLocks noChangeAspect="1" noChangeArrowheads="1"/>
          </p:cNvPicPr>
          <p:nvPr/>
        </p:nvPicPr>
        <p:blipFill>
          <a:blip r:embed="rId9" cstate="print"/>
          <a:srcRect/>
          <a:stretch>
            <a:fillRect/>
          </a:stretch>
        </p:blipFill>
        <p:spPr>
          <a:xfrm>
            <a:off x="71406" y="1524001"/>
            <a:ext cx="2880000" cy="2160000"/>
          </a:xfrm>
          <a:prstGeom prst="rect">
            <a:avLst/>
          </a:prstGeom>
          <a:ln>
            <a:noFill/>
          </a:ln>
          <a:effectLst>
            <a:outerShdw blurRad="292100" dist="139700" dir="2700000" algn="tl" rotWithShape="0">
              <a:srgbClr val="333333">
                <a:alpha val="65000"/>
              </a:srgbClr>
            </a:outerShdw>
          </a:effectLst>
        </p:spPr>
      </p:pic>
      <p:pic>
        <p:nvPicPr>
          <p:cNvPr id="12" name="Picture 3" descr="E:\bsn\progress\feb.jpg"/>
          <p:cNvPicPr>
            <a:picLocks noChangeAspect="1" noChangeArrowheads="1"/>
          </p:cNvPicPr>
          <p:nvPr/>
        </p:nvPicPr>
        <p:blipFill>
          <a:blip r:embed="rId10" cstate="print"/>
          <a:srcRect/>
          <a:stretch>
            <a:fillRect/>
          </a:stretch>
        </p:blipFill>
        <p:spPr bwMode="auto">
          <a:xfrm>
            <a:off x="71406" y="3742048"/>
            <a:ext cx="2880000" cy="1865994"/>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3786182" y="4320000"/>
            <a:ext cx="720000" cy="360000"/>
          </a:xfrm>
          <a:prstGeom prst="rect">
            <a:avLst/>
          </a:prstGeom>
          <a:noFill/>
        </p:spPr>
        <p:txBody>
          <a:bodyPr wrap="square" rtlCol="0" anchor="ctr" anchorCtr="1">
            <a:spAutoFit/>
          </a:bodyPr>
          <a:lstStyle/>
          <a:p>
            <a:r>
              <a:rPr lang="en-US" dirty="0" smtClean="0">
                <a:solidFill>
                  <a:srgbClr val="FF0000"/>
                </a:solidFill>
              </a:rPr>
              <a:t>Open</a:t>
            </a:r>
            <a:endParaRPr lang="en-US" dirty="0">
              <a:solidFill>
                <a:srgbClr val="FF0000"/>
              </a:solidFill>
            </a:endParaRPr>
          </a:p>
        </p:txBody>
      </p:sp>
      <p:sp>
        <p:nvSpPr>
          <p:cNvPr id="18" name="TextBox 17"/>
          <p:cNvSpPr txBox="1"/>
          <p:nvPr/>
        </p:nvSpPr>
        <p:spPr>
          <a:xfrm>
            <a:off x="5209322" y="4320000"/>
            <a:ext cx="720000" cy="360000"/>
          </a:xfrm>
          <a:prstGeom prst="rect">
            <a:avLst/>
          </a:prstGeom>
          <a:noFill/>
        </p:spPr>
        <p:txBody>
          <a:bodyPr wrap="square" rtlCol="0" anchor="ctr" anchorCtr="1">
            <a:spAutoFit/>
          </a:bodyPr>
          <a:lstStyle/>
          <a:p>
            <a:r>
              <a:rPr lang="en-US" dirty="0" smtClean="0">
                <a:solidFill>
                  <a:srgbClr val="FF0000"/>
                </a:solidFill>
              </a:rPr>
              <a:t>100</a:t>
            </a:r>
            <a:r>
              <a:rPr lang="el-GR" dirty="0" smtClean="0">
                <a:solidFill>
                  <a:srgbClr val="FF0000"/>
                </a:solidFill>
              </a:rPr>
              <a:t>Ω</a:t>
            </a:r>
            <a:endParaRPr lang="en-US" dirty="0">
              <a:solidFill>
                <a:srgbClr val="FF0000"/>
              </a:solidFill>
            </a:endParaRPr>
          </a:p>
        </p:txBody>
      </p:sp>
      <p:sp>
        <p:nvSpPr>
          <p:cNvPr id="20" name="TextBox 19"/>
          <p:cNvSpPr txBox="1"/>
          <p:nvPr/>
        </p:nvSpPr>
        <p:spPr>
          <a:xfrm>
            <a:off x="6638082" y="4320000"/>
            <a:ext cx="720000" cy="360000"/>
          </a:xfrm>
          <a:prstGeom prst="rect">
            <a:avLst/>
          </a:prstGeom>
          <a:noFill/>
        </p:spPr>
        <p:txBody>
          <a:bodyPr wrap="square" rtlCol="0" anchor="ctr" anchorCtr="1">
            <a:spAutoFit/>
          </a:bodyPr>
          <a:lstStyle/>
          <a:p>
            <a:r>
              <a:rPr lang="en-US" dirty="0" smtClean="0">
                <a:solidFill>
                  <a:srgbClr val="FF0000"/>
                </a:solidFill>
              </a:rPr>
              <a:t>51</a:t>
            </a:r>
            <a:r>
              <a:rPr lang="el-GR" dirty="0" smtClean="0">
                <a:solidFill>
                  <a:srgbClr val="FF0000"/>
                </a:solidFill>
              </a:rPr>
              <a:t>Ω</a:t>
            </a:r>
            <a:endParaRPr lang="en-US" dirty="0">
              <a:solidFill>
                <a:srgbClr val="FF0000"/>
              </a:solidFill>
            </a:endParaRPr>
          </a:p>
        </p:txBody>
      </p:sp>
      <p:sp>
        <p:nvSpPr>
          <p:cNvPr id="21" name="TextBox 20"/>
          <p:cNvSpPr txBox="1"/>
          <p:nvPr/>
        </p:nvSpPr>
        <p:spPr>
          <a:xfrm>
            <a:off x="8072462" y="2500306"/>
            <a:ext cx="857256" cy="369332"/>
          </a:xfrm>
          <a:prstGeom prst="rect">
            <a:avLst/>
          </a:prstGeom>
          <a:noFill/>
        </p:spPr>
        <p:txBody>
          <a:bodyPr wrap="square" rtlCol="0" anchor="ctr" anchorCtr="1">
            <a:spAutoFit/>
          </a:bodyPr>
          <a:lstStyle/>
          <a:p>
            <a:r>
              <a:rPr lang="en-US" dirty="0" smtClean="0">
                <a:solidFill>
                  <a:srgbClr val="FF0000"/>
                </a:solidFill>
              </a:rPr>
              <a:t>48.2</a:t>
            </a:r>
            <a:r>
              <a:rPr lang="el-GR" dirty="0" smtClean="0">
                <a:solidFill>
                  <a:srgbClr val="FF0000"/>
                </a:solidFill>
              </a:rPr>
              <a:t>Ω</a:t>
            </a:r>
            <a:endParaRPr lang="en-US" dirty="0">
              <a:solidFill>
                <a:srgbClr val="FF0000"/>
              </a:solidFill>
            </a:endParaRPr>
          </a:p>
        </p:txBody>
      </p:sp>
      <p:sp>
        <p:nvSpPr>
          <p:cNvPr id="22" name="TextBox 21"/>
          <p:cNvSpPr txBox="1"/>
          <p:nvPr/>
        </p:nvSpPr>
        <p:spPr>
          <a:xfrm>
            <a:off x="8223366" y="4320000"/>
            <a:ext cx="720000" cy="369332"/>
          </a:xfrm>
          <a:prstGeom prst="rect">
            <a:avLst/>
          </a:prstGeom>
          <a:noFill/>
        </p:spPr>
        <p:txBody>
          <a:bodyPr wrap="square" rtlCol="0" anchor="ctr" anchorCtr="1">
            <a:spAutoFit/>
          </a:bodyPr>
          <a:lstStyle/>
          <a:p>
            <a:r>
              <a:rPr lang="en-US" dirty="0" smtClean="0">
                <a:solidFill>
                  <a:srgbClr val="FF0000"/>
                </a:solidFill>
              </a:rPr>
              <a:t>47</a:t>
            </a:r>
            <a:r>
              <a:rPr lang="el-GR" dirty="0" smtClean="0">
                <a:solidFill>
                  <a:srgbClr val="FF0000"/>
                </a:solidFill>
              </a:rPr>
              <a:t>Ω</a:t>
            </a:r>
            <a:endParaRPr lang="en-US" dirty="0">
              <a:solidFill>
                <a:srgbClr val="FF0000"/>
              </a:solidFill>
            </a:endParaRPr>
          </a:p>
        </p:txBody>
      </p:sp>
      <p:sp>
        <p:nvSpPr>
          <p:cNvPr id="23" name="TextBox 22"/>
          <p:cNvSpPr txBox="1"/>
          <p:nvPr/>
        </p:nvSpPr>
        <p:spPr>
          <a:xfrm>
            <a:off x="4766644" y="5857892"/>
            <a:ext cx="2520000" cy="360000"/>
          </a:xfrm>
          <a:prstGeom prst="rect">
            <a:avLst/>
          </a:prstGeom>
          <a:noFill/>
        </p:spPr>
        <p:txBody>
          <a:bodyPr wrap="square" rtlCol="0" anchor="ctr" anchorCtr="1">
            <a:spAutoFit/>
          </a:bodyPr>
          <a:lstStyle/>
          <a:p>
            <a:r>
              <a:rPr lang="en-US" sz="2400" dirty="0" smtClean="0">
                <a:solidFill>
                  <a:srgbClr val="FFFF00"/>
                </a:solidFill>
              </a:rPr>
              <a:t>Honeycomb panel</a:t>
            </a:r>
            <a:endParaRPr lang="en-US" sz="2400" dirty="0">
              <a:solidFill>
                <a:srgbClr val="FFFF00"/>
              </a:solidFill>
            </a:endParaRPr>
          </a:p>
        </p:txBody>
      </p:sp>
      <p:sp>
        <p:nvSpPr>
          <p:cNvPr id="24" name="TextBox 23"/>
          <p:cNvSpPr txBox="1"/>
          <p:nvPr/>
        </p:nvSpPr>
        <p:spPr>
          <a:xfrm>
            <a:off x="928662" y="3799838"/>
            <a:ext cx="1584000" cy="360000"/>
          </a:xfrm>
          <a:prstGeom prst="rect">
            <a:avLst/>
          </a:prstGeom>
          <a:noFill/>
        </p:spPr>
        <p:txBody>
          <a:bodyPr wrap="square" rtlCol="0" anchor="ctr" anchorCtr="1">
            <a:spAutoFit/>
          </a:bodyPr>
          <a:lstStyle/>
          <a:p>
            <a:r>
              <a:rPr lang="en-US" sz="2400" dirty="0" smtClean="0">
                <a:solidFill>
                  <a:srgbClr val="FFFF00"/>
                </a:solidFill>
              </a:rPr>
              <a:t>G-10 panel</a:t>
            </a:r>
            <a:endParaRPr lang="en-US" sz="2400" dirty="0">
              <a:solidFill>
                <a:srgbClr val="FFFF00"/>
              </a:solidFill>
            </a:endParaRPr>
          </a:p>
        </p:txBody>
      </p:sp>
      <p:sp>
        <p:nvSpPr>
          <p:cNvPr id="25" name="TextBox 24"/>
          <p:cNvSpPr txBox="1"/>
          <p:nvPr/>
        </p:nvSpPr>
        <p:spPr>
          <a:xfrm>
            <a:off x="857384" y="1585260"/>
            <a:ext cx="1728000" cy="360000"/>
          </a:xfrm>
          <a:prstGeom prst="rect">
            <a:avLst/>
          </a:prstGeom>
          <a:noFill/>
        </p:spPr>
        <p:txBody>
          <a:bodyPr wrap="square" rtlCol="0" anchor="ctr" anchorCtr="1">
            <a:spAutoFit/>
          </a:bodyPr>
          <a:lstStyle/>
          <a:p>
            <a:r>
              <a:rPr lang="en-US" sz="2400" dirty="0" smtClean="0">
                <a:solidFill>
                  <a:srgbClr val="FFFF00"/>
                </a:solidFill>
              </a:rPr>
              <a:t>Foam panel</a:t>
            </a:r>
            <a:endParaRPr lang="en-US" sz="2400" dirty="0">
              <a:solidFill>
                <a:srgbClr val="FFFF00"/>
              </a:solidFill>
            </a:endParaRPr>
          </a:p>
        </p:txBody>
      </p:sp>
      <p:sp>
        <p:nvSpPr>
          <p:cNvPr id="26" name="Text Box 7"/>
          <p:cNvSpPr txBox="1">
            <a:spLocks noChangeArrowheads="1"/>
          </p:cNvSpPr>
          <p:nvPr/>
        </p:nvSpPr>
        <p:spPr bwMode="auto">
          <a:xfrm>
            <a:off x="40912" y="5657226"/>
            <a:ext cx="2952000" cy="792000"/>
          </a:xfrm>
          <a:prstGeom prst="roundRect">
            <a:avLst/>
          </a:prstGeom>
          <a:solidFill>
            <a:srgbClr val="FFFF99"/>
          </a:solidFill>
          <a:ln w="9525">
            <a:noFill/>
            <a:miter lim="800000"/>
            <a:headEnd/>
            <a:tailEnd/>
          </a:ln>
          <a:effectLst/>
        </p:spPr>
        <p:txBody>
          <a:bodyPr anchor="ctr" anchorCtr="1">
            <a:spAutoFit/>
          </a:bodyPr>
          <a:lstStyle/>
          <a:p>
            <a:pPr>
              <a:lnSpc>
                <a:spcPct val="90000"/>
              </a:lnSpc>
              <a:spcBef>
                <a:spcPct val="20000"/>
              </a:spcBef>
              <a:buClr>
                <a:schemeClr val="hlink"/>
              </a:buClr>
              <a:buSzPct val="80000"/>
            </a:pPr>
            <a:r>
              <a:rPr lang="en-US" sz="1500" dirty="0" smtClean="0">
                <a:solidFill>
                  <a:srgbClr val="CC0000"/>
                </a:solidFill>
                <a:latin typeface="Arial" charset="0"/>
                <a:cs typeface="Arial" charset="0"/>
              </a:rPr>
              <a:t>Z</a:t>
            </a:r>
            <a:r>
              <a:rPr lang="en-US" sz="1500" baseline="-25000" dirty="0" smtClean="0">
                <a:solidFill>
                  <a:srgbClr val="CC0000"/>
                </a:solidFill>
                <a:latin typeface="Arial" charset="0"/>
                <a:cs typeface="Arial" charset="0"/>
              </a:rPr>
              <a:t>0</a:t>
            </a:r>
            <a:r>
              <a:rPr lang="en-US" sz="1500" dirty="0" smtClean="0">
                <a:solidFill>
                  <a:srgbClr val="CC0000"/>
                </a:solidFill>
                <a:latin typeface="Arial" charset="0"/>
                <a:cs typeface="Arial" charset="0"/>
              </a:rPr>
              <a:t>: Inject a pulse into the strip; tune the terminating resistance at the far end, until its reflection disappears.</a:t>
            </a:r>
            <a:endParaRPr lang="en-US" sz="1500" dirty="0">
              <a:latin typeface="Arial" charset="0"/>
              <a:cs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pPr eaLnBrk="1" hangingPunct="1"/>
            <a:r>
              <a:rPr lang="en-US" dirty="0" smtClean="0"/>
              <a:t>Post amplifier RPC pulse profile</a:t>
            </a:r>
          </a:p>
        </p:txBody>
      </p:sp>
      <p:sp>
        <p:nvSpPr>
          <p:cNvPr id="10242" name="Footer Placeholder 3"/>
          <p:cNvSpPr>
            <a:spLocks noGrp="1"/>
          </p:cNvSpPr>
          <p:nvPr>
            <p:ph type="ftr" sz="quarter" idx="11"/>
          </p:nvPr>
        </p:nvSpPr>
        <p:spPr>
          <a:prstGeom prst="rect">
            <a:avLst/>
          </a:prstGeom>
          <a:noFill/>
        </p:spPr>
        <p:txBody>
          <a:bodyPr/>
          <a:lstStyle/>
          <a:p>
            <a:r>
              <a:rPr lang="en-SG" smtClean="0"/>
              <a:t>Dr. B.Satyanarayana, TIFR, Mumbai                              Kalasalingam University, Anand Nagar                              April 3, 2013</a:t>
            </a:r>
            <a:endParaRPr lang="en-US" dirty="0"/>
          </a:p>
        </p:txBody>
      </p:sp>
      <p:sp>
        <p:nvSpPr>
          <p:cNvPr id="10243" name="Slide Number Placeholder 4"/>
          <p:cNvSpPr>
            <a:spLocks noGrp="1"/>
          </p:cNvSpPr>
          <p:nvPr>
            <p:ph type="sldNum" sz="quarter" idx="12"/>
          </p:nvPr>
        </p:nvSpPr>
        <p:spPr>
          <a:noFill/>
        </p:spPr>
        <p:txBody>
          <a:bodyPr/>
          <a:lstStyle/>
          <a:p>
            <a:fld id="{5AFCED2D-9CF2-44FB-9BD0-1FA25BAEC125}" type="slidenum">
              <a:rPr lang="en-US"/>
              <a:pPr/>
              <a:t>11</a:t>
            </a:fld>
            <a:endParaRPr lang="en-US" dirty="0"/>
          </a:p>
        </p:txBody>
      </p:sp>
      <p:pic>
        <p:nvPicPr>
          <p:cNvPr id="6" name="Picture 5" descr="tek00005[1].png"/>
          <p:cNvPicPr>
            <a:picLocks noChangeAspect="1"/>
          </p:cNvPicPr>
          <p:nvPr/>
        </p:nvPicPr>
        <p:blipFill>
          <a:blip r:embed="rId2" cstate="print"/>
          <a:srcRect/>
          <a:stretch>
            <a:fillRect/>
          </a:stretch>
        </p:blipFill>
        <p:spPr bwMode="auto">
          <a:xfrm>
            <a:off x="965200" y="1512000"/>
            <a:ext cx="6720000" cy="5040000"/>
          </a:xfrm>
          <a:prstGeom prst="rect">
            <a:avLst/>
          </a:prstGeom>
          <a:noFill/>
          <a:ln w="9525">
            <a:noFill/>
            <a:miter lim="800000"/>
            <a:headEnd/>
            <a:tailEnd/>
          </a:ln>
        </p:spPr>
      </p:pic>
      <p:sp>
        <p:nvSpPr>
          <p:cNvPr id="8" name="Oval 7"/>
          <p:cNvSpPr/>
          <p:nvPr/>
        </p:nvSpPr>
        <p:spPr bwMode="auto">
          <a:xfrm>
            <a:off x="928662" y="5625312"/>
            <a:ext cx="1485904" cy="612000"/>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1800" b="0" i="0" u="none" strike="noStrike" cap="none" normalizeH="0" baseline="0" dirty="0" smtClean="0">
              <a:ln>
                <a:noFill/>
              </a:ln>
              <a:solidFill>
                <a:schemeClr val="tx1"/>
              </a:solidFill>
              <a:effectLst/>
              <a:latin typeface="Verdana" pitchFamily="34" charset="0"/>
            </a:endParaRPr>
          </a:p>
        </p:txBody>
      </p:sp>
      <p:sp>
        <p:nvSpPr>
          <p:cNvPr id="9" name="Oval 8"/>
          <p:cNvSpPr/>
          <p:nvPr/>
        </p:nvSpPr>
        <p:spPr bwMode="auto">
          <a:xfrm>
            <a:off x="4499992" y="5697320"/>
            <a:ext cx="1485904" cy="612000"/>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1800" b="0" i="0" u="none" strike="noStrike" cap="none" normalizeH="0" baseline="0" dirty="0" smtClean="0">
              <a:ln>
                <a:noFill/>
              </a:ln>
              <a:solidFill>
                <a:schemeClr val="tx1"/>
              </a:solidFill>
              <a:effectLst/>
              <a:latin typeface="Verdana"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Fully assembled large area RPC</a:t>
            </a:r>
            <a:endParaRPr lang="en-US" dirty="0"/>
          </a:p>
        </p:txBody>
      </p:sp>
      <p:pic>
        <p:nvPicPr>
          <p:cNvPr id="8" name="Content Placeholder 7" descr="rpc-cropped.jpg"/>
          <p:cNvPicPr>
            <a:picLocks noGrp="1" noChangeAspect="1"/>
          </p:cNvPicPr>
          <p:nvPr>
            <p:ph sz="half" idx="1"/>
          </p:nvPr>
        </p:nvPicPr>
        <p:blipFill>
          <a:blip r:embed="rId3" cstate="print"/>
          <a:stretch>
            <a:fillRect/>
          </a:stretch>
        </p:blipFill>
        <p:spPr>
          <a:xfrm>
            <a:off x="846970" y="1512000"/>
            <a:ext cx="7450061" cy="5040000"/>
          </a:xfrm>
          <a:prstGeom prst="rect">
            <a:avLst/>
          </a:prstGeom>
          <a:ln>
            <a:noFill/>
          </a:ln>
          <a:effectLst>
            <a:softEdge rad="112500"/>
          </a:effectLst>
        </p:spPr>
      </p:pic>
      <p:sp>
        <p:nvSpPr>
          <p:cNvPr id="4" name="Footer Placeholder 3"/>
          <p:cNvSpPr>
            <a:spLocks noGrp="1"/>
          </p:cNvSpPr>
          <p:nvPr>
            <p:ph type="ftr" sz="quarter" idx="11"/>
          </p:nvPr>
        </p:nvSpPr>
        <p:spPr/>
        <p:txBody>
          <a:bodyPr/>
          <a:lstStyle/>
          <a:p>
            <a:r>
              <a:rPr lang="en-US" smtClean="0"/>
              <a:t>Dr. B.Satyanarayana, TIFR, Mumbai                              Kalasalingam University, Anand Nagar                              April 3, 2013</a:t>
            </a:r>
            <a:endParaRPr lang="en-US"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12</a:t>
            </a:fld>
            <a:endParaRPr lang="en-US" dirty="0"/>
          </a:p>
        </p:txBody>
      </p:sp>
      <p:sp>
        <p:nvSpPr>
          <p:cNvPr id="6" name="TextBox 5"/>
          <p:cNvSpPr txBox="1"/>
          <p:nvPr/>
        </p:nvSpPr>
        <p:spPr>
          <a:xfrm>
            <a:off x="4214810" y="4857760"/>
            <a:ext cx="1080000" cy="400110"/>
          </a:xfrm>
          <a:prstGeom prst="rect">
            <a:avLst/>
          </a:prstGeom>
          <a:solidFill>
            <a:srgbClr val="FFFF00"/>
          </a:solidFill>
        </p:spPr>
        <p:txBody>
          <a:bodyPr wrap="square" rtlCol="0">
            <a:spAutoFit/>
          </a:bodyPr>
          <a:lstStyle/>
          <a:p>
            <a:r>
              <a:rPr lang="en-US" sz="2000" dirty="0" smtClean="0">
                <a:solidFill>
                  <a:srgbClr val="FF0000"/>
                </a:solidFill>
              </a:rPr>
              <a:t>1m </a:t>
            </a:r>
            <a:r>
              <a:rPr lang="en-US" sz="2000" dirty="0" smtClean="0">
                <a:solidFill>
                  <a:srgbClr val="FF0000"/>
                </a:solidFill>
                <a:sym typeface="Symbol"/>
              </a:rPr>
              <a:t> 1m</a:t>
            </a: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800" dirty="0" smtClean="0"/>
              <a:t>1m × 1m RPC stack at TIFR, Mumbai</a:t>
            </a:r>
            <a:endParaRPr lang="en-US" sz="4800" dirty="0"/>
          </a:p>
        </p:txBody>
      </p:sp>
      <p:pic>
        <p:nvPicPr>
          <p:cNvPr id="9" name="Content Placeholder 8" descr="bigstack-latest.jpg"/>
          <p:cNvPicPr>
            <a:picLocks noGrp="1" noChangeAspect="1"/>
          </p:cNvPicPr>
          <p:nvPr>
            <p:ph sz="half" idx="1"/>
          </p:nvPr>
        </p:nvPicPr>
        <p:blipFill>
          <a:blip r:embed="rId3" cstate="print"/>
          <a:stretch>
            <a:fillRect/>
          </a:stretch>
        </p:blipFill>
        <p:spPr>
          <a:xfrm>
            <a:off x="812377" y="1512000"/>
            <a:ext cx="7519247" cy="5040000"/>
          </a:xfrm>
          <a:prstGeom prst="rect">
            <a:avLst/>
          </a:prstGeom>
          <a:ln>
            <a:noFill/>
          </a:ln>
          <a:effectLst>
            <a:softEdge rad="112500"/>
          </a:effectLst>
        </p:spPr>
      </p:pic>
      <p:sp>
        <p:nvSpPr>
          <p:cNvPr id="5" name="Footer Placeholder 4"/>
          <p:cNvSpPr>
            <a:spLocks noGrp="1"/>
          </p:cNvSpPr>
          <p:nvPr>
            <p:ph type="ftr" sz="quarter" idx="11"/>
          </p:nvPr>
        </p:nvSpPr>
        <p:spPr/>
        <p:txBody>
          <a:bodyPr/>
          <a:lstStyle/>
          <a:p>
            <a:r>
              <a:rPr lang="en-US" smtClean="0"/>
              <a:t>Dr. B.Satyanarayana, TIFR, Mumbai                              Kalasalingam University, Anand Nagar                              April 3,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800" dirty="0" smtClean="0"/>
              <a:t>2m × 2m RPC stack at TIFR, Mumbai</a:t>
            </a:r>
            <a:endParaRPr lang="en-SG" sz="4800" dirty="0"/>
          </a:p>
        </p:txBody>
      </p:sp>
      <p:sp>
        <p:nvSpPr>
          <p:cNvPr id="2" name="Footer Placeholder 1"/>
          <p:cNvSpPr>
            <a:spLocks noGrp="1"/>
          </p:cNvSpPr>
          <p:nvPr>
            <p:ph type="ftr" sz="quarter" idx="11"/>
          </p:nvPr>
        </p:nvSpPr>
        <p:spPr/>
        <p:txBody>
          <a:bodyPr/>
          <a:lstStyle/>
          <a:p>
            <a:r>
              <a:rPr lang="nn-NO" smtClean="0"/>
              <a:t>Dr. B.Satyanarayana, TIFR, Mumbai                              Kalasalingam University, Anand Nagar                              April 3,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14</a:t>
            </a:fld>
            <a:endParaRPr lang="en-US" dirty="0"/>
          </a:p>
        </p:txBody>
      </p:sp>
      <p:pic>
        <p:nvPicPr>
          <p:cNvPr id="5" name="Picture 4" descr="SEP_3409.JPG"/>
          <p:cNvPicPr>
            <a:picLocks noChangeAspect="1"/>
          </p:cNvPicPr>
          <p:nvPr/>
        </p:nvPicPr>
        <p:blipFill>
          <a:blip r:embed="rId2" cstate="print"/>
          <a:srcRect t="16265" b="2919"/>
          <a:stretch>
            <a:fillRect/>
          </a:stretch>
        </p:blipFill>
        <p:spPr>
          <a:xfrm>
            <a:off x="0" y="1548000"/>
            <a:ext cx="9144000" cy="491717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ICAL prototype at VECC, Kolkata</a:t>
            </a:r>
            <a:endParaRPr lang="en-SG"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April 3, 2013</a:t>
            </a:r>
            <a:endParaRPr lang="en-US" dirty="0"/>
          </a:p>
        </p:txBody>
      </p:sp>
      <p:pic>
        <p:nvPicPr>
          <p:cNvPr id="308226" name="Picture 2"/>
          <p:cNvPicPr>
            <a:picLocks noGrp="1" noChangeAspect="1" noChangeArrowheads="1"/>
          </p:cNvPicPr>
          <p:nvPr>
            <p:ph sz="half" idx="1"/>
          </p:nvPr>
        </p:nvPicPr>
        <p:blipFill>
          <a:blip r:embed="rId2" cstate="print"/>
          <a:srcRect t="26008" b="15494"/>
          <a:stretch>
            <a:fillRect/>
          </a:stretch>
        </p:blipFill>
        <p:spPr bwMode="auto">
          <a:xfrm>
            <a:off x="41366" y="1556792"/>
            <a:ext cx="9061268" cy="3973969"/>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5D0D82D1-030A-4AF5-855D-82A44DD93AEE}"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DAQ system for the RPC stacks</a:t>
            </a:r>
            <a:endParaRPr lang="en-US" dirty="0"/>
          </a:p>
        </p:txBody>
      </p:sp>
      <p:sp>
        <p:nvSpPr>
          <p:cNvPr id="54" name="Footer Placeholder 53"/>
          <p:cNvSpPr>
            <a:spLocks noGrp="1"/>
          </p:cNvSpPr>
          <p:nvPr>
            <p:ph type="ftr" sz="quarter" idx="11"/>
          </p:nvPr>
        </p:nvSpPr>
        <p:spPr/>
        <p:txBody>
          <a:bodyPr/>
          <a:lstStyle/>
          <a:p>
            <a:r>
              <a:rPr lang="en-US" smtClean="0"/>
              <a:t>Dr. B.Satyanarayana, TIFR, Mumbai                              Kalasalingam University, Anand Nagar                              April 3, 2013</a:t>
            </a:r>
            <a:endParaRPr lang="en-US" dirty="0"/>
          </a:p>
        </p:txBody>
      </p:sp>
      <p:sp>
        <p:nvSpPr>
          <p:cNvPr id="57" name="Slide Number Placeholder 56"/>
          <p:cNvSpPr>
            <a:spLocks noGrp="1"/>
          </p:cNvSpPr>
          <p:nvPr>
            <p:ph type="sldNum" sz="quarter" idx="12"/>
          </p:nvPr>
        </p:nvSpPr>
        <p:spPr/>
        <p:txBody>
          <a:bodyPr/>
          <a:lstStyle/>
          <a:p>
            <a:fld id="{5D0D82D1-030A-4AF5-855D-82A44DD93AEE}" type="slidenum">
              <a:rPr lang="en-US" smtClean="0"/>
              <a:pPr/>
              <a:t>16</a:t>
            </a:fld>
            <a:endParaRPr lang="en-US" dirty="0"/>
          </a:p>
        </p:txBody>
      </p:sp>
      <p:pic>
        <p:nvPicPr>
          <p:cNvPr id="17" name="Picture 4" descr="P9190163"/>
          <p:cNvPicPr>
            <a:picLocks noChangeAspect="1" noChangeArrowheads="1"/>
          </p:cNvPicPr>
          <p:nvPr/>
        </p:nvPicPr>
        <p:blipFill>
          <a:blip r:embed="rId3" cstate="print"/>
          <a:srcRect l="3444" t="2554" r="4305" b="3072"/>
          <a:stretch>
            <a:fillRect/>
          </a:stretch>
        </p:blipFill>
        <p:spPr>
          <a:xfrm rot="16200000">
            <a:off x="1450339" y="2208866"/>
            <a:ext cx="1584000" cy="1270593"/>
          </a:xfrm>
          <a:prstGeom prst="rect">
            <a:avLst/>
          </a:prstGeom>
          <a:noFill/>
          <a:ln/>
        </p:spPr>
      </p:pic>
      <p:pic>
        <p:nvPicPr>
          <p:cNvPr id="21" name="Picture 4" descr="P9190163"/>
          <p:cNvPicPr>
            <a:picLocks noChangeAspect="1" noChangeArrowheads="1"/>
          </p:cNvPicPr>
          <p:nvPr/>
        </p:nvPicPr>
        <p:blipFill>
          <a:blip r:embed="rId3" cstate="print"/>
          <a:srcRect l="3444" t="2554" r="4305" b="3072"/>
          <a:stretch>
            <a:fillRect/>
          </a:stretch>
        </p:blipFill>
        <p:spPr>
          <a:xfrm rot="16200000">
            <a:off x="1450338" y="4514399"/>
            <a:ext cx="1584000" cy="1270591"/>
          </a:xfrm>
          <a:prstGeom prst="rect">
            <a:avLst/>
          </a:prstGeom>
          <a:noFill/>
          <a:ln/>
        </p:spPr>
      </p:pic>
      <p:pic>
        <p:nvPicPr>
          <p:cNvPr id="22" name="Picture 4" descr="P9190163"/>
          <p:cNvPicPr>
            <a:picLocks noChangeAspect="1" noChangeArrowheads="1"/>
          </p:cNvPicPr>
          <p:nvPr/>
        </p:nvPicPr>
        <p:blipFill>
          <a:blip r:embed="rId3" cstate="print"/>
          <a:srcRect l="3444" t="2554" r="4305" b="3072"/>
          <a:stretch>
            <a:fillRect/>
          </a:stretch>
        </p:blipFill>
        <p:spPr>
          <a:xfrm rot="16200000">
            <a:off x="1602000" y="4657276"/>
            <a:ext cx="1584000" cy="1270589"/>
          </a:xfrm>
          <a:prstGeom prst="rect">
            <a:avLst/>
          </a:prstGeom>
          <a:noFill/>
          <a:ln/>
        </p:spPr>
      </p:pic>
      <p:pic>
        <p:nvPicPr>
          <p:cNvPr id="23" name="Picture 4" descr="DFE"/>
          <p:cNvPicPr>
            <a:picLocks noChangeAspect="1" noChangeArrowheads="1"/>
          </p:cNvPicPr>
          <p:nvPr/>
        </p:nvPicPr>
        <p:blipFill>
          <a:blip r:embed="rId4" cstate="print"/>
          <a:srcRect/>
          <a:stretch>
            <a:fillRect/>
          </a:stretch>
        </p:blipFill>
        <p:spPr>
          <a:xfrm flipH="1">
            <a:off x="3370626" y="2020644"/>
            <a:ext cx="1368000" cy="1671075"/>
          </a:xfrm>
          <a:prstGeom prst="rect">
            <a:avLst/>
          </a:prstGeom>
          <a:noFill/>
          <a:ln/>
        </p:spPr>
      </p:pic>
      <p:pic>
        <p:nvPicPr>
          <p:cNvPr id="29" name="Picture 4" descr="DFE"/>
          <p:cNvPicPr>
            <a:picLocks noChangeAspect="1" noChangeArrowheads="1"/>
          </p:cNvPicPr>
          <p:nvPr/>
        </p:nvPicPr>
        <p:blipFill>
          <a:blip r:embed="rId4" cstate="print"/>
          <a:srcRect/>
          <a:stretch>
            <a:fillRect/>
          </a:stretch>
        </p:blipFill>
        <p:spPr>
          <a:xfrm flipH="1">
            <a:off x="3372125" y="4389096"/>
            <a:ext cx="1368000" cy="1671075"/>
          </a:xfrm>
          <a:prstGeom prst="rect">
            <a:avLst/>
          </a:prstGeom>
          <a:noFill/>
          <a:ln/>
        </p:spPr>
      </p:pic>
      <p:pic>
        <p:nvPicPr>
          <p:cNvPr id="36" name="Picture 35" descr="kek 004"/>
          <p:cNvPicPr>
            <a:picLocks noChangeAspect="1" noChangeArrowheads="1"/>
          </p:cNvPicPr>
          <p:nvPr/>
        </p:nvPicPr>
        <p:blipFill>
          <a:blip r:embed="rId5" cstate="print"/>
          <a:srcRect l="8248" t="6182" r="3769"/>
          <a:stretch>
            <a:fillRect/>
          </a:stretch>
        </p:blipFill>
        <p:spPr>
          <a:xfrm>
            <a:off x="142844" y="1535799"/>
            <a:ext cx="612000" cy="2031650"/>
          </a:xfrm>
          <a:prstGeom prst="rect">
            <a:avLst/>
          </a:prstGeom>
          <a:noFill/>
          <a:ln/>
        </p:spPr>
      </p:pic>
      <p:pic>
        <p:nvPicPr>
          <p:cNvPr id="37" name="Picture 36" descr="kek 004"/>
          <p:cNvPicPr>
            <a:picLocks noChangeAspect="1" noChangeArrowheads="1"/>
          </p:cNvPicPr>
          <p:nvPr/>
        </p:nvPicPr>
        <p:blipFill>
          <a:blip r:embed="rId5" cstate="print"/>
          <a:srcRect l="8248" t="6182" r="3769"/>
          <a:stretch>
            <a:fillRect/>
          </a:stretch>
        </p:blipFill>
        <p:spPr>
          <a:xfrm>
            <a:off x="295244" y="1688199"/>
            <a:ext cx="612000" cy="2031650"/>
          </a:xfrm>
          <a:prstGeom prst="rect">
            <a:avLst/>
          </a:prstGeom>
          <a:noFill/>
          <a:ln/>
        </p:spPr>
      </p:pic>
      <p:pic>
        <p:nvPicPr>
          <p:cNvPr id="45" name="Picture 44" descr="kek 004"/>
          <p:cNvPicPr>
            <a:picLocks noChangeAspect="1" noChangeArrowheads="1"/>
          </p:cNvPicPr>
          <p:nvPr/>
        </p:nvPicPr>
        <p:blipFill>
          <a:blip r:embed="rId5" cstate="print"/>
          <a:srcRect l="8248" t="6182" r="3769"/>
          <a:stretch>
            <a:fillRect/>
          </a:stretch>
        </p:blipFill>
        <p:spPr>
          <a:xfrm>
            <a:off x="447644" y="1840599"/>
            <a:ext cx="612000" cy="2031650"/>
          </a:xfrm>
          <a:prstGeom prst="rect">
            <a:avLst/>
          </a:prstGeom>
          <a:noFill/>
          <a:ln/>
        </p:spPr>
      </p:pic>
      <p:pic>
        <p:nvPicPr>
          <p:cNvPr id="50" name="Picture 49" descr="kek 004"/>
          <p:cNvPicPr>
            <a:picLocks noChangeAspect="1" noChangeArrowheads="1"/>
          </p:cNvPicPr>
          <p:nvPr/>
        </p:nvPicPr>
        <p:blipFill>
          <a:blip r:embed="rId5" cstate="print"/>
          <a:srcRect l="8248" t="6182" r="3769"/>
          <a:stretch>
            <a:fillRect/>
          </a:stretch>
        </p:blipFill>
        <p:spPr>
          <a:xfrm>
            <a:off x="600044" y="1992999"/>
            <a:ext cx="612000" cy="2031650"/>
          </a:xfrm>
          <a:prstGeom prst="rect">
            <a:avLst/>
          </a:prstGeom>
          <a:noFill/>
          <a:ln/>
        </p:spPr>
      </p:pic>
      <p:pic>
        <p:nvPicPr>
          <p:cNvPr id="51" name="Picture 50" descr="kek 004"/>
          <p:cNvPicPr>
            <a:picLocks noChangeAspect="1" noChangeArrowheads="1"/>
          </p:cNvPicPr>
          <p:nvPr/>
        </p:nvPicPr>
        <p:blipFill>
          <a:blip r:embed="rId5" cstate="print"/>
          <a:srcRect l="8248" t="6182" r="3769"/>
          <a:stretch>
            <a:fillRect/>
          </a:stretch>
        </p:blipFill>
        <p:spPr>
          <a:xfrm>
            <a:off x="145214" y="4790749"/>
            <a:ext cx="612000" cy="2031650"/>
          </a:xfrm>
          <a:prstGeom prst="rect">
            <a:avLst/>
          </a:prstGeom>
          <a:noFill/>
          <a:ln/>
        </p:spPr>
      </p:pic>
      <p:pic>
        <p:nvPicPr>
          <p:cNvPr id="55" name="Picture 54" descr="kek 004"/>
          <p:cNvPicPr>
            <a:picLocks noChangeAspect="1" noChangeArrowheads="1"/>
          </p:cNvPicPr>
          <p:nvPr/>
        </p:nvPicPr>
        <p:blipFill>
          <a:blip r:embed="rId5" cstate="print"/>
          <a:srcRect l="8248" t="6182" r="3769"/>
          <a:stretch>
            <a:fillRect/>
          </a:stretch>
        </p:blipFill>
        <p:spPr>
          <a:xfrm>
            <a:off x="297614" y="4607821"/>
            <a:ext cx="612000" cy="2031650"/>
          </a:xfrm>
          <a:prstGeom prst="rect">
            <a:avLst/>
          </a:prstGeom>
          <a:noFill/>
          <a:ln/>
        </p:spPr>
      </p:pic>
      <p:pic>
        <p:nvPicPr>
          <p:cNvPr id="56" name="Picture 55" descr="kek 004"/>
          <p:cNvPicPr>
            <a:picLocks noChangeAspect="1" noChangeArrowheads="1"/>
          </p:cNvPicPr>
          <p:nvPr/>
        </p:nvPicPr>
        <p:blipFill>
          <a:blip r:embed="rId5" cstate="print"/>
          <a:srcRect l="8248" t="6182" r="3769"/>
          <a:stretch>
            <a:fillRect/>
          </a:stretch>
        </p:blipFill>
        <p:spPr>
          <a:xfrm>
            <a:off x="450014" y="4464945"/>
            <a:ext cx="612000" cy="2031650"/>
          </a:xfrm>
          <a:prstGeom prst="rect">
            <a:avLst/>
          </a:prstGeom>
          <a:noFill/>
          <a:ln/>
        </p:spPr>
      </p:pic>
      <p:pic>
        <p:nvPicPr>
          <p:cNvPr id="65" name="Picture 64" descr="kek 004"/>
          <p:cNvPicPr>
            <a:picLocks noChangeAspect="1" noChangeArrowheads="1"/>
          </p:cNvPicPr>
          <p:nvPr/>
        </p:nvPicPr>
        <p:blipFill>
          <a:blip r:embed="rId5" cstate="print"/>
          <a:srcRect l="8248" t="6182" r="3769"/>
          <a:stretch>
            <a:fillRect/>
          </a:stretch>
        </p:blipFill>
        <p:spPr>
          <a:xfrm>
            <a:off x="602414" y="4322069"/>
            <a:ext cx="612000" cy="2031650"/>
          </a:xfrm>
          <a:prstGeom prst="rect">
            <a:avLst/>
          </a:prstGeom>
          <a:noFill/>
          <a:ln/>
        </p:spPr>
      </p:pic>
      <p:sp>
        <p:nvSpPr>
          <p:cNvPr id="66" name="Right Arrow 65"/>
          <p:cNvSpPr/>
          <p:nvPr/>
        </p:nvSpPr>
        <p:spPr>
          <a:xfrm>
            <a:off x="1247417"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7" name="Right Arrow 66"/>
          <p:cNvSpPr/>
          <p:nvPr/>
        </p:nvSpPr>
        <p:spPr>
          <a:xfrm>
            <a:off x="3045242" y="27144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8" name="Right Arrow 67"/>
          <p:cNvSpPr/>
          <p:nvPr/>
        </p:nvSpPr>
        <p:spPr>
          <a:xfrm>
            <a:off x="47597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9" name="Right Arrow 68"/>
          <p:cNvSpPr/>
          <p:nvPr/>
        </p:nvSpPr>
        <p:spPr>
          <a:xfrm>
            <a:off x="1247417"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0" name="Right Arrow 69"/>
          <p:cNvSpPr/>
          <p:nvPr/>
        </p:nvSpPr>
        <p:spPr>
          <a:xfrm>
            <a:off x="3045242"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1" name="Right Arrow 70"/>
          <p:cNvSpPr/>
          <p:nvPr/>
        </p:nvSpPr>
        <p:spPr>
          <a:xfrm>
            <a:off x="47597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24" name="Picture 4"/>
          <p:cNvPicPr>
            <a:picLocks noChangeAspect="1" noChangeArrowheads="1"/>
          </p:cNvPicPr>
          <p:nvPr/>
        </p:nvPicPr>
        <p:blipFill>
          <a:blip r:embed="rId6" cstate="print"/>
          <a:srcRect/>
          <a:stretch>
            <a:fillRect/>
          </a:stretch>
        </p:blipFill>
        <p:spPr>
          <a:xfrm flipH="1">
            <a:off x="5111026" y="1976400"/>
            <a:ext cx="1276993" cy="1800000"/>
          </a:xfrm>
          <a:prstGeom prst="rect">
            <a:avLst/>
          </a:prstGeom>
          <a:noFill/>
          <a:ln/>
        </p:spPr>
      </p:pic>
      <p:pic>
        <p:nvPicPr>
          <p:cNvPr id="72" name="Picture 4"/>
          <p:cNvPicPr>
            <a:picLocks noChangeAspect="1" noChangeArrowheads="1"/>
          </p:cNvPicPr>
          <p:nvPr/>
        </p:nvPicPr>
        <p:blipFill>
          <a:blip r:embed="rId6" cstate="print"/>
          <a:srcRect/>
          <a:stretch>
            <a:fillRect/>
          </a:stretch>
        </p:blipFill>
        <p:spPr>
          <a:xfrm flipH="1">
            <a:off x="5262793" y="2128800"/>
            <a:ext cx="1276993" cy="1800000"/>
          </a:xfrm>
          <a:prstGeom prst="rect">
            <a:avLst/>
          </a:prstGeom>
          <a:noFill/>
          <a:ln/>
        </p:spPr>
      </p:pic>
      <p:pic>
        <p:nvPicPr>
          <p:cNvPr id="75" name="Picture 4" descr="bs 030"/>
          <p:cNvPicPr>
            <a:picLocks noChangeAspect="1" noChangeArrowheads="1"/>
          </p:cNvPicPr>
          <p:nvPr/>
        </p:nvPicPr>
        <p:blipFill>
          <a:blip r:embed="rId7" cstate="print"/>
          <a:srcRect/>
          <a:stretch>
            <a:fillRect/>
          </a:stretch>
        </p:blipFill>
        <p:spPr>
          <a:xfrm>
            <a:off x="5408653" y="2305042"/>
            <a:ext cx="1163611" cy="1800000"/>
          </a:xfrm>
          <a:prstGeom prst="rect">
            <a:avLst/>
          </a:prstGeom>
          <a:noFill/>
          <a:ln/>
        </p:spPr>
      </p:pic>
      <p:pic>
        <p:nvPicPr>
          <p:cNvPr id="81" name="Picture 4"/>
          <p:cNvPicPr>
            <a:picLocks noChangeAspect="1" noChangeArrowheads="1"/>
          </p:cNvPicPr>
          <p:nvPr/>
        </p:nvPicPr>
        <p:blipFill>
          <a:blip r:embed="rId6" cstate="print"/>
          <a:srcRect/>
          <a:stretch>
            <a:fillRect/>
          </a:stretch>
        </p:blipFill>
        <p:spPr>
          <a:xfrm flipH="1">
            <a:off x="5112000" y="4214818"/>
            <a:ext cx="1276993" cy="1800000"/>
          </a:xfrm>
          <a:prstGeom prst="rect">
            <a:avLst/>
          </a:prstGeom>
          <a:noFill/>
          <a:ln/>
        </p:spPr>
      </p:pic>
      <p:pic>
        <p:nvPicPr>
          <p:cNvPr id="82" name="Picture 4"/>
          <p:cNvPicPr>
            <a:picLocks noChangeAspect="1" noChangeArrowheads="1"/>
          </p:cNvPicPr>
          <p:nvPr/>
        </p:nvPicPr>
        <p:blipFill>
          <a:blip r:embed="rId6" cstate="print"/>
          <a:srcRect/>
          <a:stretch>
            <a:fillRect/>
          </a:stretch>
        </p:blipFill>
        <p:spPr>
          <a:xfrm flipH="1">
            <a:off x="5263200" y="4367218"/>
            <a:ext cx="1276993" cy="1800000"/>
          </a:xfrm>
          <a:prstGeom prst="rect">
            <a:avLst/>
          </a:prstGeom>
          <a:noFill/>
          <a:ln/>
        </p:spPr>
      </p:pic>
      <p:pic>
        <p:nvPicPr>
          <p:cNvPr id="83" name="Picture 4" descr="bs 030"/>
          <p:cNvPicPr>
            <a:picLocks noChangeAspect="1" noChangeArrowheads="1"/>
          </p:cNvPicPr>
          <p:nvPr/>
        </p:nvPicPr>
        <p:blipFill>
          <a:blip r:embed="rId7" cstate="print"/>
          <a:srcRect/>
          <a:stretch>
            <a:fillRect/>
          </a:stretch>
        </p:blipFill>
        <p:spPr>
          <a:xfrm>
            <a:off x="5407200" y="4543460"/>
            <a:ext cx="1163611" cy="1800000"/>
          </a:xfrm>
          <a:prstGeom prst="rect">
            <a:avLst/>
          </a:prstGeom>
          <a:noFill/>
          <a:ln/>
        </p:spPr>
      </p:pic>
      <p:sp>
        <p:nvSpPr>
          <p:cNvPr id="89" name="Right Arrow 88"/>
          <p:cNvSpPr/>
          <p:nvPr/>
        </p:nvSpPr>
        <p:spPr>
          <a:xfrm>
            <a:off x="65694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0" name="Right Arrow 89"/>
          <p:cNvSpPr/>
          <p:nvPr/>
        </p:nvSpPr>
        <p:spPr>
          <a:xfrm>
            <a:off x="65694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94" name="Picture 93" descr="daq 013.jpg"/>
          <p:cNvPicPr>
            <a:picLocks noChangeAspect="1"/>
          </p:cNvPicPr>
          <p:nvPr/>
        </p:nvPicPr>
        <p:blipFill>
          <a:blip r:embed="rId8" cstate="print"/>
          <a:srcRect/>
          <a:stretch>
            <a:fillRect/>
          </a:stretch>
        </p:blipFill>
        <p:spPr>
          <a:xfrm>
            <a:off x="6941329" y="1523248"/>
            <a:ext cx="2052000" cy="1620000"/>
          </a:xfrm>
          <a:prstGeom prst="rect">
            <a:avLst/>
          </a:prstGeom>
        </p:spPr>
      </p:pic>
      <p:pic>
        <p:nvPicPr>
          <p:cNvPr id="99" name="Picture 4" descr="P9190163"/>
          <p:cNvPicPr>
            <a:picLocks noChangeAspect="1" noChangeArrowheads="1"/>
          </p:cNvPicPr>
          <p:nvPr/>
        </p:nvPicPr>
        <p:blipFill>
          <a:blip r:embed="rId3" cstate="print"/>
          <a:srcRect l="3444" t="2554" r="4305" b="3072"/>
          <a:stretch>
            <a:fillRect/>
          </a:stretch>
        </p:blipFill>
        <p:spPr>
          <a:xfrm rot="16200000">
            <a:off x="1602739" y="2361266"/>
            <a:ext cx="1584000" cy="1270593"/>
          </a:xfrm>
          <a:prstGeom prst="rect">
            <a:avLst/>
          </a:prstGeom>
          <a:noFill/>
          <a:ln/>
        </p:spPr>
      </p:pic>
      <p:pic>
        <p:nvPicPr>
          <p:cNvPr id="100" name="Picture 99" descr="daq 013.jpg"/>
          <p:cNvPicPr>
            <a:picLocks noChangeAspect="1"/>
          </p:cNvPicPr>
          <p:nvPr/>
        </p:nvPicPr>
        <p:blipFill>
          <a:blip r:embed="rId8" cstate="print"/>
          <a:srcRect/>
          <a:stretch>
            <a:fillRect/>
          </a:stretch>
        </p:blipFill>
        <p:spPr>
          <a:xfrm>
            <a:off x="6940800" y="1785926"/>
            <a:ext cx="2052000" cy="1620000"/>
          </a:xfrm>
          <a:prstGeom prst="rect">
            <a:avLst/>
          </a:prstGeom>
        </p:spPr>
      </p:pic>
      <p:pic>
        <p:nvPicPr>
          <p:cNvPr id="101" name="Picture 100" descr="daq 013.jpg"/>
          <p:cNvPicPr>
            <a:picLocks noChangeAspect="1"/>
          </p:cNvPicPr>
          <p:nvPr/>
        </p:nvPicPr>
        <p:blipFill>
          <a:blip r:embed="rId8" cstate="print"/>
          <a:srcRect/>
          <a:stretch>
            <a:fillRect/>
          </a:stretch>
        </p:blipFill>
        <p:spPr>
          <a:xfrm>
            <a:off x="6940800" y="2115820"/>
            <a:ext cx="2052000" cy="1620000"/>
          </a:xfrm>
          <a:prstGeom prst="rect">
            <a:avLst/>
          </a:prstGeom>
        </p:spPr>
      </p:pic>
      <p:pic>
        <p:nvPicPr>
          <p:cNvPr id="47" name="Picture 46" descr="daq 013.jpg"/>
          <p:cNvPicPr>
            <a:picLocks noChangeAspect="1"/>
          </p:cNvPicPr>
          <p:nvPr/>
        </p:nvPicPr>
        <p:blipFill>
          <a:blip r:embed="rId8" cstate="print"/>
          <a:srcRect/>
          <a:stretch>
            <a:fillRect/>
          </a:stretch>
        </p:blipFill>
        <p:spPr>
          <a:xfrm>
            <a:off x="6940800" y="2473010"/>
            <a:ext cx="2052000" cy="1620000"/>
          </a:xfrm>
          <a:prstGeom prst="rect">
            <a:avLst/>
          </a:prstGeom>
        </p:spPr>
      </p:pic>
      <p:sp>
        <p:nvSpPr>
          <p:cNvPr id="109" name="TextBox 108"/>
          <p:cNvSpPr txBox="1"/>
          <p:nvPr/>
        </p:nvSpPr>
        <p:spPr>
          <a:xfrm>
            <a:off x="1620000" y="1558138"/>
            <a:ext cx="3071834"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200 boards of 13 types</a:t>
            </a:r>
          </a:p>
        </p:txBody>
      </p:sp>
      <p:pic>
        <p:nvPicPr>
          <p:cNvPr id="92" name="Picture 91" descr="daq 008.jpg"/>
          <p:cNvPicPr>
            <a:picLocks noChangeAspect="1"/>
          </p:cNvPicPr>
          <p:nvPr/>
        </p:nvPicPr>
        <p:blipFill>
          <a:blip r:embed="rId9" cstate="print"/>
          <a:srcRect/>
          <a:stretch>
            <a:fillRect/>
          </a:stretch>
        </p:blipFill>
        <p:spPr>
          <a:xfrm>
            <a:off x="6941900" y="2802904"/>
            <a:ext cx="2059256" cy="1584037"/>
          </a:xfrm>
          <a:prstGeom prst="rect">
            <a:avLst/>
          </a:prstGeom>
        </p:spPr>
      </p:pic>
      <p:pic>
        <p:nvPicPr>
          <p:cNvPr id="26" name="Picture 4" descr="Control"/>
          <p:cNvPicPr>
            <a:picLocks noChangeAspect="1" noChangeArrowheads="1"/>
          </p:cNvPicPr>
          <p:nvPr/>
        </p:nvPicPr>
        <p:blipFill>
          <a:blip r:embed="rId10" cstate="print"/>
          <a:srcRect l="4245" t="1859" r="6753" b="3820"/>
          <a:stretch>
            <a:fillRect/>
          </a:stretch>
        </p:blipFill>
        <p:spPr>
          <a:xfrm rot="5400000">
            <a:off x="7279796" y="2779259"/>
            <a:ext cx="1368000" cy="2068683"/>
          </a:xfrm>
          <a:prstGeom prst="rect">
            <a:avLst/>
          </a:prstGeom>
          <a:noFill/>
          <a:ln/>
        </p:spPr>
      </p:pic>
      <p:pic>
        <p:nvPicPr>
          <p:cNvPr id="27" name="Picture 4" descr="readout"/>
          <p:cNvPicPr>
            <a:picLocks noChangeAspect="1" noChangeArrowheads="1"/>
          </p:cNvPicPr>
          <p:nvPr/>
        </p:nvPicPr>
        <p:blipFill>
          <a:blip r:embed="rId11" cstate="print"/>
          <a:srcRect l="4124" r="6209" b="3763"/>
          <a:stretch>
            <a:fillRect/>
          </a:stretch>
        </p:blipFill>
        <p:spPr>
          <a:xfrm rot="5400000">
            <a:off x="7267033" y="3166058"/>
            <a:ext cx="1368000" cy="2043157"/>
          </a:xfrm>
          <a:prstGeom prst="rect">
            <a:avLst/>
          </a:prstGeom>
          <a:noFill/>
          <a:ln/>
        </p:spPr>
      </p:pic>
      <p:pic>
        <p:nvPicPr>
          <p:cNvPr id="28" name="Picture 4"/>
          <p:cNvPicPr>
            <a:picLocks noChangeAspect="1" noChangeArrowheads="1"/>
          </p:cNvPicPr>
          <p:nvPr/>
        </p:nvPicPr>
        <p:blipFill>
          <a:blip r:embed="rId12" cstate="print"/>
          <a:srcRect l="5062" b="5178"/>
          <a:stretch>
            <a:fillRect/>
          </a:stretch>
        </p:blipFill>
        <p:spPr>
          <a:xfrm rot="5400000">
            <a:off x="7236000" y="3544975"/>
            <a:ext cx="1440000" cy="2071702"/>
          </a:xfrm>
          <a:prstGeom prst="rect">
            <a:avLst/>
          </a:prstGeom>
          <a:noFill/>
          <a:ln/>
        </p:spPr>
      </p:pic>
      <p:pic>
        <p:nvPicPr>
          <p:cNvPr id="85" name="Picture 84" descr="daq 002.jpg"/>
          <p:cNvPicPr>
            <a:picLocks noChangeAspect="1"/>
          </p:cNvPicPr>
          <p:nvPr/>
        </p:nvPicPr>
        <p:blipFill>
          <a:blip r:embed="rId13" cstate="print"/>
          <a:srcRect/>
          <a:stretch>
            <a:fillRect/>
          </a:stretch>
        </p:blipFill>
        <p:spPr>
          <a:xfrm>
            <a:off x="6940800" y="4218016"/>
            <a:ext cx="2052000" cy="1285318"/>
          </a:xfrm>
          <a:prstGeom prst="rect">
            <a:avLst/>
          </a:prstGeom>
        </p:spPr>
      </p:pic>
      <p:pic>
        <p:nvPicPr>
          <p:cNvPr id="48" name="Picture 47" descr="daq 002.jpg"/>
          <p:cNvPicPr>
            <a:picLocks noChangeAspect="1"/>
          </p:cNvPicPr>
          <p:nvPr/>
        </p:nvPicPr>
        <p:blipFill>
          <a:blip r:embed="rId13" cstate="print"/>
          <a:srcRect/>
          <a:stretch>
            <a:fillRect/>
          </a:stretch>
        </p:blipFill>
        <p:spPr>
          <a:xfrm>
            <a:off x="6940800" y="4561558"/>
            <a:ext cx="2052000" cy="1285318"/>
          </a:xfrm>
          <a:prstGeom prst="rect">
            <a:avLst/>
          </a:prstGeom>
        </p:spPr>
      </p:pic>
      <p:pic>
        <p:nvPicPr>
          <p:cNvPr id="91" name="Picture 90" descr="daq 015.jpg"/>
          <p:cNvPicPr>
            <a:picLocks noChangeAspect="1"/>
          </p:cNvPicPr>
          <p:nvPr/>
        </p:nvPicPr>
        <p:blipFill>
          <a:blip r:embed="rId14" cstate="print"/>
          <a:srcRect/>
          <a:stretch>
            <a:fillRect/>
          </a:stretch>
        </p:blipFill>
        <p:spPr>
          <a:xfrm>
            <a:off x="6940800" y="4844112"/>
            <a:ext cx="2016000" cy="1244258"/>
          </a:xfrm>
          <a:prstGeom prst="rect">
            <a:avLst/>
          </a:prstGeom>
        </p:spPr>
      </p:pic>
      <p:sp>
        <p:nvSpPr>
          <p:cNvPr id="52" name="TextBox 51"/>
          <p:cNvSpPr txBox="1"/>
          <p:nvPr/>
        </p:nvSpPr>
        <p:spPr>
          <a:xfrm>
            <a:off x="1584000" y="3898960"/>
            <a:ext cx="3204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Custom designed using</a:t>
            </a:r>
          </a:p>
        </p:txBody>
      </p:sp>
      <p:sp>
        <p:nvSpPr>
          <p:cNvPr id="53" name="TextBox 52"/>
          <p:cNvSpPr txBox="1"/>
          <p:nvPr/>
        </p:nvSpPr>
        <p:spPr>
          <a:xfrm>
            <a:off x="1296000" y="6143644"/>
            <a:ext cx="3852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FPGA,CPLD,HMC,FIFO,SMD</a:t>
            </a:r>
          </a:p>
        </p:txBody>
      </p:sp>
      <p:pic>
        <p:nvPicPr>
          <p:cNvPr id="49" name="Picture 48" descr="daq 015.jpg"/>
          <p:cNvPicPr>
            <a:picLocks noChangeAspect="1"/>
          </p:cNvPicPr>
          <p:nvPr/>
        </p:nvPicPr>
        <p:blipFill>
          <a:blip r:embed="rId14" cstate="print"/>
          <a:srcRect/>
          <a:stretch>
            <a:fillRect/>
          </a:stretch>
        </p:blipFill>
        <p:spPr>
          <a:xfrm>
            <a:off x="6940800" y="5149908"/>
            <a:ext cx="2016000" cy="1244258"/>
          </a:xfrm>
          <a:prstGeom prst="rect">
            <a:avLst/>
          </a:prstGeom>
        </p:spPr>
      </p:pic>
      <p:pic>
        <p:nvPicPr>
          <p:cNvPr id="93" name="Picture 92" descr="daq 009.jpg"/>
          <p:cNvPicPr>
            <a:picLocks noChangeAspect="1"/>
          </p:cNvPicPr>
          <p:nvPr/>
        </p:nvPicPr>
        <p:blipFill>
          <a:blip r:embed="rId15" cstate="print"/>
          <a:srcRect/>
          <a:stretch>
            <a:fillRect/>
          </a:stretch>
        </p:blipFill>
        <p:spPr>
          <a:xfrm>
            <a:off x="6940800" y="5436000"/>
            <a:ext cx="2052000" cy="13622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56"/>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nodeType="withEffect">
                                  <p:stCondLst>
                                    <p:cond delay="500"/>
                                  </p:stCondLst>
                                  <p:childTnLst>
                                    <p:set>
                                      <p:cBhvr>
                                        <p:cTn id="23" dur="1" fill="hold">
                                          <p:stCondLst>
                                            <p:cond delay="0"/>
                                          </p:stCondLst>
                                        </p:cTn>
                                        <p:tgtEl>
                                          <p:spTgt spid="6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50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500"/>
                                  </p:stCondLst>
                                  <p:childTnLst>
                                    <p:set>
                                      <p:cBhvr>
                                        <p:cTn id="67" dur="1" fill="hold">
                                          <p:stCondLst>
                                            <p:cond delay="0"/>
                                          </p:stCondLst>
                                        </p:cTn>
                                        <p:tgtEl>
                                          <p:spTgt spid="72"/>
                                        </p:tgtEl>
                                        <p:attrNameLst>
                                          <p:attrName>style.visibility</p:attrName>
                                        </p:attrNameLst>
                                      </p:cBhvr>
                                      <p:to>
                                        <p:strVal val="visible"/>
                                      </p:to>
                                    </p:set>
                                  </p:childTnLst>
                                </p:cTn>
                              </p:par>
                              <p:par>
                                <p:cTn id="68" presetID="1" presetClass="entr" presetSubtype="0" fill="hold" nodeType="withEffect">
                                  <p:stCondLst>
                                    <p:cond delay="500"/>
                                  </p:stCondLst>
                                  <p:childTnLst>
                                    <p:set>
                                      <p:cBhvr>
                                        <p:cTn id="69" dur="1" fill="hold">
                                          <p:stCondLst>
                                            <p:cond delay="0"/>
                                          </p:stCondLst>
                                        </p:cTn>
                                        <p:tgtEl>
                                          <p:spTgt spid="8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8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9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94"/>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nodeType="afterEffect">
                                  <p:stCondLst>
                                    <p:cond delay="500"/>
                                  </p:stCondLst>
                                  <p:childTnLst>
                                    <p:set>
                                      <p:cBhvr>
                                        <p:cTn id="88" dur="1" fill="hold">
                                          <p:stCondLst>
                                            <p:cond delay="0"/>
                                          </p:stCondLst>
                                        </p:cTn>
                                        <p:tgtEl>
                                          <p:spTgt spid="100"/>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nodeType="afterEffect">
                                  <p:stCondLst>
                                    <p:cond delay="500"/>
                                  </p:stCondLst>
                                  <p:childTnLst>
                                    <p:set>
                                      <p:cBhvr>
                                        <p:cTn id="91" dur="1" fill="hold">
                                          <p:stCondLst>
                                            <p:cond delay="0"/>
                                          </p:stCondLst>
                                        </p:cTn>
                                        <p:tgtEl>
                                          <p:spTgt spid="101"/>
                                        </p:tgtEl>
                                        <p:attrNameLst>
                                          <p:attrName>style.visibility</p:attrName>
                                        </p:attrNameLst>
                                      </p:cBhvr>
                                      <p:to>
                                        <p:strVal val="visible"/>
                                      </p:to>
                                    </p:set>
                                  </p:childTnLst>
                                </p:cTn>
                              </p:par>
                            </p:childTnLst>
                          </p:cTn>
                        </p:par>
                        <p:par>
                          <p:cTn id="92" fill="hold">
                            <p:stCondLst>
                              <p:cond delay="1000"/>
                            </p:stCondLst>
                            <p:childTnLst>
                              <p:par>
                                <p:cTn id="93" presetID="1" presetClass="entr" presetSubtype="0" fill="hold" nodeType="afterEffect">
                                  <p:stCondLst>
                                    <p:cond delay="50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85"/>
                                        </p:tgtEl>
                                        <p:attrNameLst>
                                          <p:attrName>style.visibility</p:attrName>
                                        </p:attrNameLst>
                                      </p:cBhvr>
                                      <p:to>
                                        <p:strVal val="visible"/>
                                      </p:to>
                                    </p:set>
                                  </p:childTnLst>
                                </p:cTn>
                              </p:par>
                            </p:childTnLst>
                          </p:cTn>
                        </p:par>
                        <p:par>
                          <p:cTn id="115" fill="hold">
                            <p:stCondLst>
                              <p:cond delay="0"/>
                            </p:stCondLst>
                            <p:childTnLst>
                              <p:par>
                                <p:cTn id="116" presetID="1" presetClass="entr" presetSubtype="0" fill="hold" nodeType="afterEffect">
                                  <p:stCondLst>
                                    <p:cond delay="500"/>
                                  </p:stCondLst>
                                  <p:childTnLst>
                                    <p:set>
                                      <p:cBhvr>
                                        <p:cTn id="117" dur="1" fill="hold">
                                          <p:stCondLst>
                                            <p:cond delay="0"/>
                                          </p:stCondLst>
                                        </p:cTn>
                                        <p:tgtEl>
                                          <p:spTgt spid="48"/>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91"/>
                                        </p:tgtEl>
                                        <p:attrNameLst>
                                          <p:attrName>style.visibility</p:attrName>
                                        </p:attrNameLst>
                                      </p:cBhvr>
                                      <p:to>
                                        <p:strVal val="visible"/>
                                      </p:to>
                                    </p:set>
                                  </p:childTnLst>
                                </p:cTn>
                              </p:par>
                            </p:childTnLst>
                          </p:cTn>
                        </p:par>
                        <p:par>
                          <p:cTn id="122" fill="hold">
                            <p:stCondLst>
                              <p:cond delay="0"/>
                            </p:stCondLst>
                            <p:childTnLst>
                              <p:par>
                                <p:cTn id="123" presetID="1" presetClass="entr" presetSubtype="0" fill="hold" nodeType="afterEffect">
                                  <p:stCondLst>
                                    <p:cond delay="500"/>
                                  </p:stCondLst>
                                  <p:childTnLst>
                                    <p:set>
                                      <p:cBhvr>
                                        <p:cTn id="124" dur="1" fill="hold">
                                          <p:stCondLst>
                                            <p:cond delay="0"/>
                                          </p:stCondLst>
                                        </p:cTn>
                                        <p:tgtEl>
                                          <p:spTgt spid="4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9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8" presetClass="entr" presetSubtype="12" fill="hold" grpId="0" nodeType="clickEffect">
                                  <p:stCondLst>
                                    <p:cond delay="0"/>
                                  </p:stCondLst>
                                  <p:childTnLst>
                                    <p:set>
                                      <p:cBhvr>
                                        <p:cTn id="132" dur="1" fill="hold">
                                          <p:stCondLst>
                                            <p:cond delay="0"/>
                                          </p:stCondLst>
                                        </p:cTn>
                                        <p:tgtEl>
                                          <p:spTgt spid="109"/>
                                        </p:tgtEl>
                                        <p:attrNameLst>
                                          <p:attrName>style.visibility</p:attrName>
                                        </p:attrNameLst>
                                      </p:cBhvr>
                                      <p:to>
                                        <p:strVal val="visible"/>
                                      </p:to>
                                    </p:set>
                                    <p:animEffect transition="in" filter="strips(downLeft)">
                                      <p:cBhvr>
                                        <p:cTn id="133" dur="500"/>
                                        <p:tgtEl>
                                          <p:spTgt spid="109"/>
                                        </p:tgtEl>
                                      </p:cBhvr>
                                    </p:animEffect>
                                  </p:childTnLst>
                                </p:cTn>
                              </p:par>
                              <p:par>
                                <p:cTn id="134" presetID="18" presetClass="entr" presetSubtype="12" fill="hold" grpId="0" nodeType="withEffect">
                                  <p:stCondLst>
                                    <p:cond delay="0"/>
                                  </p:stCondLst>
                                  <p:childTnLst>
                                    <p:set>
                                      <p:cBhvr>
                                        <p:cTn id="135" dur="1" fill="hold">
                                          <p:stCondLst>
                                            <p:cond delay="0"/>
                                          </p:stCondLst>
                                        </p:cTn>
                                        <p:tgtEl>
                                          <p:spTgt spid="52"/>
                                        </p:tgtEl>
                                        <p:attrNameLst>
                                          <p:attrName>style.visibility</p:attrName>
                                        </p:attrNameLst>
                                      </p:cBhvr>
                                      <p:to>
                                        <p:strVal val="visible"/>
                                      </p:to>
                                    </p:set>
                                    <p:animEffect transition="in" filter="strips(downLeft)">
                                      <p:cBhvr>
                                        <p:cTn id="136" dur="500"/>
                                        <p:tgtEl>
                                          <p:spTgt spid="52"/>
                                        </p:tgtEl>
                                      </p:cBhvr>
                                    </p:animEffect>
                                  </p:childTnLst>
                                </p:cTn>
                              </p:par>
                              <p:par>
                                <p:cTn id="137" presetID="18" presetClass="entr" presetSubtype="12" fill="hold" nodeType="with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strips(downLeft)">
                                      <p:cBhvr>
                                        <p:cTn id="13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3"/>
          <p:cNvSpPr>
            <a:spLocks noGrp="1" noChangeArrowheads="1"/>
          </p:cNvSpPr>
          <p:nvPr>
            <p:ph idx="1"/>
          </p:nvPr>
        </p:nvSpPr>
        <p:spPr>
          <a:xfrm>
            <a:off x="35496" y="1512000"/>
            <a:ext cx="5688632" cy="5040000"/>
          </a:xfrm>
        </p:spPr>
        <p:txBody>
          <a:bodyPr>
            <a:normAutofit/>
          </a:bodyPr>
          <a:lstStyle/>
          <a:p>
            <a:pPr eaLnBrk="1" hangingPunct="1">
              <a:lnSpc>
                <a:spcPct val="90000"/>
              </a:lnSpc>
            </a:pPr>
            <a:r>
              <a:rPr lang="en-US" sz="2800" dirty="0" smtClean="0"/>
              <a:t>Information to record on trigger</a:t>
            </a:r>
          </a:p>
          <a:p>
            <a:pPr lvl="1" eaLnBrk="1" hangingPunct="1">
              <a:lnSpc>
                <a:spcPct val="90000"/>
              </a:lnSpc>
            </a:pPr>
            <a:r>
              <a:rPr lang="en-US" sz="2400" dirty="0" smtClean="0"/>
              <a:t>Strip hit (1-bit resolution)</a:t>
            </a:r>
          </a:p>
          <a:p>
            <a:pPr lvl="1" eaLnBrk="1" hangingPunct="1">
              <a:lnSpc>
                <a:spcPct val="90000"/>
              </a:lnSpc>
            </a:pPr>
            <a:r>
              <a:rPr lang="en-US" sz="2400" dirty="0" smtClean="0"/>
              <a:t>Timing (200ps LC)</a:t>
            </a:r>
          </a:p>
          <a:p>
            <a:pPr lvl="1" eaLnBrk="1" hangingPunct="1">
              <a:lnSpc>
                <a:spcPct val="90000"/>
              </a:lnSpc>
            </a:pPr>
            <a:r>
              <a:rPr lang="en-US" sz="2400" dirty="0" smtClean="0"/>
              <a:t>Time-Over-Threshold</a:t>
            </a:r>
          </a:p>
          <a:p>
            <a:pPr eaLnBrk="1" hangingPunct="1">
              <a:lnSpc>
                <a:spcPct val="90000"/>
              </a:lnSpc>
            </a:pPr>
            <a:r>
              <a:rPr lang="en-US" sz="2800" dirty="0" smtClean="0"/>
              <a:t>Rates</a:t>
            </a:r>
          </a:p>
          <a:p>
            <a:pPr lvl="1" eaLnBrk="1" hangingPunct="1">
              <a:lnSpc>
                <a:spcPct val="90000"/>
              </a:lnSpc>
            </a:pPr>
            <a:r>
              <a:rPr lang="en-US" sz="2400" dirty="0" smtClean="0"/>
              <a:t>Individual strip background rates ~300Hz</a:t>
            </a:r>
          </a:p>
          <a:p>
            <a:pPr lvl="1" eaLnBrk="1" hangingPunct="1">
              <a:lnSpc>
                <a:spcPct val="90000"/>
              </a:lnSpc>
            </a:pPr>
            <a:r>
              <a:rPr lang="en-US" sz="2400" dirty="0" smtClean="0"/>
              <a:t>Event rate ~10Hz</a:t>
            </a:r>
          </a:p>
          <a:p>
            <a:pPr eaLnBrk="1" hangingPunct="1">
              <a:lnSpc>
                <a:spcPct val="90000"/>
              </a:lnSpc>
            </a:pPr>
            <a:r>
              <a:rPr lang="en-US" sz="2800" dirty="0" smtClean="0"/>
              <a:t>On-line monitor</a:t>
            </a:r>
          </a:p>
          <a:p>
            <a:pPr lvl="1" eaLnBrk="1" hangingPunct="1">
              <a:lnSpc>
                <a:spcPct val="90000"/>
              </a:lnSpc>
            </a:pPr>
            <a:r>
              <a:rPr lang="en-US" sz="2400" dirty="0" smtClean="0"/>
              <a:t>RPC parameters (High voltage, current)</a:t>
            </a:r>
          </a:p>
          <a:p>
            <a:pPr lvl="1" eaLnBrk="1" hangingPunct="1">
              <a:lnSpc>
                <a:spcPct val="90000"/>
              </a:lnSpc>
            </a:pPr>
            <a:r>
              <a:rPr lang="en-US" sz="2400" dirty="0" smtClean="0"/>
              <a:t>Ambient parameters (T, RH, P)</a:t>
            </a:r>
          </a:p>
          <a:p>
            <a:pPr lvl="1" eaLnBrk="1" hangingPunct="1">
              <a:lnSpc>
                <a:spcPct val="90000"/>
              </a:lnSpc>
            </a:pPr>
            <a:r>
              <a:rPr lang="en-US" sz="2400" dirty="0" smtClean="0"/>
              <a:t>Services, supplies (Gas systems, magnet, low voltage power supplies, thresholds)</a:t>
            </a:r>
          </a:p>
        </p:txBody>
      </p:sp>
      <p:sp>
        <p:nvSpPr>
          <p:cNvPr id="44036" name="Rectangle 2"/>
          <p:cNvSpPr>
            <a:spLocks noGrp="1" noChangeArrowheads="1"/>
          </p:cNvSpPr>
          <p:nvPr>
            <p:ph type="title"/>
          </p:nvPr>
        </p:nvSpPr>
        <p:spPr/>
        <p:txBody>
          <a:bodyPr/>
          <a:lstStyle/>
          <a:p>
            <a:pPr eaLnBrk="1" hangingPunct="1"/>
            <a:r>
              <a:rPr lang="en-US" dirty="0" smtClean="0"/>
              <a:t>ICAL DAQ system requirements</a:t>
            </a:r>
          </a:p>
        </p:txBody>
      </p:sp>
      <p:sp>
        <p:nvSpPr>
          <p:cNvPr id="44034" name="Footer Placeholder 3"/>
          <p:cNvSpPr>
            <a:spLocks noGrp="1"/>
          </p:cNvSpPr>
          <p:nvPr>
            <p:ph type="ftr" sz="quarter" idx="11"/>
          </p:nvPr>
        </p:nvSpPr>
        <p:spPr>
          <a:prstGeom prst="rect">
            <a:avLst/>
          </a:prstGeom>
          <a:noFill/>
        </p:spPr>
        <p:txBody>
          <a:bodyPr/>
          <a:lstStyle/>
          <a:p>
            <a:r>
              <a:rPr lang="en-SG" smtClean="0"/>
              <a:t>Dr. B.Satyanarayana, TIFR, Mumbai                              Kalasalingam University, Anand Nagar                              April 3, 2013</a:t>
            </a:r>
            <a:endParaRPr lang="en-US" dirty="0"/>
          </a:p>
        </p:txBody>
      </p:sp>
      <p:sp>
        <p:nvSpPr>
          <p:cNvPr id="44035" name="Slide Number Placeholder 4"/>
          <p:cNvSpPr>
            <a:spLocks noGrp="1"/>
          </p:cNvSpPr>
          <p:nvPr>
            <p:ph type="sldNum" sz="quarter" idx="12"/>
          </p:nvPr>
        </p:nvSpPr>
        <p:spPr>
          <a:noFill/>
        </p:spPr>
        <p:txBody>
          <a:bodyPr/>
          <a:lstStyle/>
          <a:p>
            <a:fld id="{C9B9687F-27CA-4600-98E9-8F416F861AB1}" type="slidenum">
              <a:rPr lang="en-US"/>
              <a:pPr/>
              <a:t>17</a:t>
            </a:fld>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5652120" y="1556792"/>
            <a:ext cx="3419872" cy="4842297"/>
          </a:xfrm>
          <a:prstGeom prst="rect">
            <a:avLst/>
          </a:prstGeom>
          <a:noFill/>
          <a:ln w="9525">
            <a:noFill/>
            <a:miter lim="800000"/>
            <a:headEnd/>
            <a:tailEnd/>
          </a:ln>
        </p:spPr>
      </p:pic>
      <p:grpSp>
        <p:nvGrpSpPr>
          <p:cNvPr id="15" name="Group 14"/>
          <p:cNvGrpSpPr>
            <a:grpSpLocks noChangeAspect="1"/>
          </p:cNvGrpSpPr>
          <p:nvPr/>
        </p:nvGrpSpPr>
        <p:grpSpPr>
          <a:xfrm>
            <a:off x="4067943" y="2407989"/>
            <a:ext cx="2160000" cy="630495"/>
            <a:chOff x="4067944" y="2407989"/>
            <a:chExt cx="2017713" cy="588963"/>
          </a:xfrm>
          <a:solidFill>
            <a:schemeClr val="accent1"/>
          </a:solidFill>
        </p:grpSpPr>
        <p:sp>
          <p:nvSpPr>
            <p:cNvPr id="8" name="Line 5"/>
            <p:cNvSpPr>
              <a:spLocks noChangeShapeType="1"/>
            </p:cNvSpPr>
            <p:nvPr/>
          </p:nvSpPr>
          <p:spPr bwMode="auto">
            <a:xfrm>
              <a:off x="4501332" y="2587377"/>
              <a:ext cx="1584325" cy="0"/>
            </a:xfrm>
            <a:prstGeom prst="line">
              <a:avLst/>
            </a:prstGeom>
            <a:grpFill/>
            <a:ln w="9525">
              <a:solidFill>
                <a:schemeClr val="tx1"/>
              </a:solidFill>
              <a:round/>
              <a:headEnd/>
              <a:tailEnd/>
            </a:ln>
            <a:effectLst/>
          </p:spPr>
          <p:txBody>
            <a:bodyPr wrap="none" anchor="ctr"/>
            <a:lstStyle/>
            <a:p>
              <a:endParaRPr lang="en-US" dirty="0"/>
            </a:p>
          </p:txBody>
        </p:sp>
        <p:sp>
          <p:nvSpPr>
            <p:cNvPr id="9" name="Line 6"/>
            <p:cNvSpPr>
              <a:spLocks noChangeShapeType="1"/>
            </p:cNvSpPr>
            <p:nvPr/>
          </p:nvSpPr>
          <p:spPr bwMode="auto">
            <a:xfrm flipV="1">
              <a:off x="4825182" y="2407989"/>
              <a:ext cx="0" cy="179388"/>
            </a:xfrm>
            <a:prstGeom prst="line">
              <a:avLst/>
            </a:prstGeom>
            <a:grpFill/>
            <a:ln w="9525">
              <a:solidFill>
                <a:schemeClr val="tx1"/>
              </a:solidFill>
              <a:round/>
              <a:headEnd/>
              <a:tailEnd type="triangle" w="med" len="med"/>
            </a:ln>
            <a:effectLst/>
          </p:spPr>
          <p:txBody>
            <a:bodyPr wrap="none" anchor="ctr"/>
            <a:lstStyle/>
            <a:p>
              <a:endParaRPr lang="en-US" dirty="0"/>
            </a:p>
          </p:txBody>
        </p:sp>
        <p:sp>
          <p:nvSpPr>
            <p:cNvPr id="10" name="Line 7"/>
            <p:cNvSpPr>
              <a:spLocks noChangeShapeType="1"/>
            </p:cNvSpPr>
            <p:nvPr/>
          </p:nvSpPr>
          <p:spPr bwMode="auto">
            <a:xfrm>
              <a:off x="4501332" y="2911227"/>
              <a:ext cx="1584325" cy="0"/>
            </a:xfrm>
            <a:prstGeom prst="line">
              <a:avLst/>
            </a:prstGeom>
            <a:grpFill/>
            <a:ln w="9525">
              <a:solidFill>
                <a:schemeClr val="tx1"/>
              </a:solidFill>
              <a:round/>
              <a:headEnd/>
              <a:tailEnd/>
            </a:ln>
            <a:effectLst/>
          </p:spPr>
          <p:txBody>
            <a:bodyPr wrap="none" anchor="ctr"/>
            <a:lstStyle/>
            <a:p>
              <a:endParaRPr lang="en-US" dirty="0"/>
            </a:p>
          </p:txBody>
        </p:sp>
        <p:sp>
          <p:nvSpPr>
            <p:cNvPr id="11" name="Line 8"/>
            <p:cNvSpPr>
              <a:spLocks noChangeShapeType="1"/>
            </p:cNvSpPr>
            <p:nvPr/>
          </p:nvSpPr>
          <p:spPr bwMode="auto">
            <a:xfrm flipV="1">
              <a:off x="5760219" y="2730252"/>
              <a:ext cx="0" cy="179388"/>
            </a:xfrm>
            <a:prstGeom prst="line">
              <a:avLst/>
            </a:prstGeom>
            <a:grpFill/>
            <a:ln w="9525">
              <a:solidFill>
                <a:schemeClr val="tx1"/>
              </a:solidFill>
              <a:round/>
              <a:headEnd/>
              <a:tailEnd type="triangle" w="med" len="med"/>
            </a:ln>
            <a:effectLst/>
          </p:spPr>
          <p:txBody>
            <a:bodyPr wrap="none" anchor="ctr"/>
            <a:lstStyle/>
            <a:p>
              <a:endParaRPr lang="en-US" dirty="0"/>
            </a:p>
          </p:txBody>
        </p:sp>
        <p:sp>
          <p:nvSpPr>
            <p:cNvPr id="12" name="Line 9"/>
            <p:cNvSpPr>
              <a:spLocks noChangeShapeType="1"/>
            </p:cNvSpPr>
            <p:nvPr/>
          </p:nvSpPr>
          <p:spPr bwMode="auto">
            <a:xfrm>
              <a:off x="4825182" y="2660402"/>
              <a:ext cx="935038" cy="0"/>
            </a:xfrm>
            <a:prstGeom prst="line">
              <a:avLst/>
            </a:prstGeom>
            <a:grpFill/>
            <a:ln w="9525">
              <a:solidFill>
                <a:schemeClr val="tx1"/>
              </a:solidFill>
              <a:round/>
              <a:headEnd type="triangle" w="med" len="med"/>
              <a:tailEnd type="triangle" w="med" len="med"/>
            </a:ln>
            <a:effectLst/>
          </p:spPr>
          <p:txBody>
            <a:bodyPr wrap="none" anchor="ctr"/>
            <a:lstStyle/>
            <a:p>
              <a:endParaRPr lang="en-US" dirty="0"/>
            </a:p>
          </p:txBody>
        </p:sp>
        <p:sp>
          <p:nvSpPr>
            <p:cNvPr id="13" name="Text Box 10"/>
            <p:cNvSpPr txBox="1">
              <a:spLocks noChangeArrowheads="1"/>
            </p:cNvSpPr>
            <p:nvPr/>
          </p:nvSpPr>
          <p:spPr bwMode="auto">
            <a:xfrm>
              <a:off x="4067944" y="2407989"/>
              <a:ext cx="450850" cy="228600"/>
            </a:xfrm>
            <a:prstGeom prst="rect">
              <a:avLst/>
            </a:prstGeom>
            <a:grpFill/>
            <a:ln w="9525" algn="ctr">
              <a:noFill/>
              <a:miter lim="800000"/>
              <a:headEnd/>
              <a:tailEnd/>
            </a:ln>
            <a:effectLst/>
          </p:spPr>
          <p:txBody>
            <a:bodyPr wrap="none">
              <a:spAutoFit/>
            </a:bodyPr>
            <a:lstStyle/>
            <a:p>
              <a:pPr eaLnBrk="0" hangingPunct="0">
                <a:lnSpc>
                  <a:spcPct val="90000"/>
                </a:lnSpc>
                <a:spcBef>
                  <a:spcPct val="20000"/>
                </a:spcBef>
              </a:pPr>
              <a:r>
                <a:rPr lang="en-US" sz="1000" dirty="0">
                  <a:latin typeface="Arial" charset="0"/>
                </a:rPr>
                <a:t>Start</a:t>
              </a:r>
            </a:p>
          </p:txBody>
        </p:sp>
        <p:sp>
          <p:nvSpPr>
            <p:cNvPr id="14" name="Text Box 11"/>
            <p:cNvSpPr txBox="1">
              <a:spLocks noChangeArrowheads="1"/>
            </p:cNvSpPr>
            <p:nvPr/>
          </p:nvSpPr>
          <p:spPr bwMode="auto">
            <a:xfrm>
              <a:off x="4067944" y="2768352"/>
              <a:ext cx="442913" cy="228600"/>
            </a:xfrm>
            <a:prstGeom prst="rect">
              <a:avLst/>
            </a:prstGeom>
            <a:grpFill/>
            <a:ln w="9525" algn="ctr">
              <a:noFill/>
              <a:miter lim="800000"/>
              <a:headEnd/>
              <a:tailEnd/>
            </a:ln>
            <a:effectLst/>
          </p:spPr>
          <p:txBody>
            <a:bodyPr wrap="none">
              <a:spAutoFit/>
            </a:bodyPr>
            <a:lstStyle/>
            <a:p>
              <a:pPr eaLnBrk="0" hangingPunct="0">
                <a:lnSpc>
                  <a:spcPct val="90000"/>
                </a:lnSpc>
                <a:spcBef>
                  <a:spcPct val="20000"/>
                </a:spcBef>
              </a:pPr>
              <a:r>
                <a:rPr lang="en-US" sz="1000" dirty="0">
                  <a:latin typeface="Arial" charset="0"/>
                </a:rPr>
                <a:t>Stop</a:t>
              </a: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lvl="0">
              <a:lnSpc>
                <a:spcPct val="120000"/>
              </a:lnSpc>
            </a:pPr>
            <a:r>
              <a:rPr lang="en-US" dirty="0" smtClean="0"/>
              <a:t>Data rates are low.</a:t>
            </a:r>
          </a:p>
          <a:p>
            <a:pPr lvl="0">
              <a:lnSpc>
                <a:spcPct val="120000"/>
              </a:lnSpc>
            </a:pPr>
            <a:r>
              <a:rPr lang="en-US" dirty="0" smtClean="0"/>
              <a:t>Physical dimensions: Owing to severe space constraints on the RPC, triangular space of about 160cm</a:t>
            </a:r>
            <a:r>
              <a:rPr lang="en-US" baseline="30000" dirty="0" smtClean="0"/>
              <a:t>2</a:t>
            </a:r>
            <a:r>
              <a:rPr lang="en-US" dirty="0" smtClean="0"/>
              <a:t> only is available for this extremely high density board.</a:t>
            </a:r>
            <a:endParaRPr lang="en-US" baseline="30000" dirty="0" smtClean="0"/>
          </a:p>
          <a:p>
            <a:pPr lvl="0">
              <a:lnSpc>
                <a:spcPct val="120000"/>
              </a:lnSpc>
            </a:pPr>
            <a:r>
              <a:rPr lang="en-US" dirty="0" smtClean="0"/>
              <a:t>Service life of the electronics is expected to be more than15 years, component spares availability/</a:t>
            </a:r>
            <a:r>
              <a:rPr lang="en-US" dirty="0" err="1" smtClean="0"/>
              <a:t>replaceability</a:t>
            </a:r>
            <a:r>
              <a:rPr lang="en-US" dirty="0" smtClean="0"/>
              <a:t> is a concern.</a:t>
            </a:r>
          </a:p>
          <a:p>
            <a:pPr lvl="0">
              <a:lnSpc>
                <a:spcPct val="120000"/>
              </a:lnSpc>
            </a:pPr>
            <a:r>
              <a:rPr lang="en-US" dirty="0" smtClean="0"/>
              <a:t>Since the temperature and humidity inside the cavern will be controlled for RPCs, the electronic components need not be even of industrial grade -  Commercial grade will do.</a:t>
            </a:r>
          </a:p>
          <a:p>
            <a:pPr>
              <a:lnSpc>
                <a:spcPct val="120000"/>
              </a:lnSpc>
            </a:pPr>
            <a:r>
              <a:rPr lang="en-US" dirty="0" smtClean="0"/>
              <a:t>Low power consumption. It is highly desirable to have minimum power consumption.</a:t>
            </a:r>
          </a:p>
          <a:p>
            <a:pPr>
              <a:lnSpc>
                <a:spcPct val="120000"/>
              </a:lnSpc>
            </a:pPr>
            <a:r>
              <a:rPr lang="en-US" dirty="0" smtClean="0"/>
              <a:t>Cost: Since the volumes are high, cost is also a major consideration</a:t>
            </a:r>
          </a:p>
        </p:txBody>
      </p:sp>
      <p:sp>
        <p:nvSpPr>
          <p:cNvPr id="3" name="Footer Placeholder 2"/>
          <p:cNvSpPr>
            <a:spLocks noGrp="1"/>
          </p:cNvSpPr>
          <p:nvPr>
            <p:ph type="ftr" sz="quarter" idx="11"/>
          </p:nvPr>
        </p:nvSpPr>
        <p:spPr/>
        <p:txBody>
          <a:bodyPr/>
          <a:lstStyle/>
          <a:p>
            <a:r>
              <a:rPr lang="nn-NO" smtClean="0"/>
              <a:t>Dr. B.Satyanarayana, TIFR, Mumbai                              Kalasalingam University, Anand Nagar                              April 3, 2013</a:t>
            </a:r>
            <a:endParaRPr lang="en-SG" dirty="0"/>
          </a:p>
        </p:txBody>
      </p:sp>
      <p:sp>
        <p:nvSpPr>
          <p:cNvPr id="4" name="Title 3"/>
          <p:cNvSpPr>
            <a:spLocks noGrp="1"/>
          </p:cNvSpPr>
          <p:nvPr>
            <p:ph type="title"/>
          </p:nvPr>
        </p:nvSpPr>
        <p:spPr/>
        <p:txBody>
          <a:bodyPr>
            <a:normAutofit fontScale="90000"/>
          </a:bodyPr>
          <a:lstStyle/>
          <a:p>
            <a:r>
              <a:rPr lang="en-US" dirty="0" smtClean="0"/>
              <a:t>Design considerations &amp; constraints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of ICAL electronics</a:t>
            </a:r>
            <a:endParaRPr lang="en-US" dirty="0"/>
          </a:p>
        </p:txBody>
      </p:sp>
      <p:sp>
        <p:nvSpPr>
          <p:cNvPr id="3" name="Content Placeholder 2"/>
          <p:cNvSpPr>
            <a:spLocks noGrp="1"/>
          </p:cNvSpPr>
          <p:nvPr>
            <p:ph idx="1"/>
          </p:nvPr>
        </p:nvSpPr>
        <p:spPr>
          <a:xfrm>
            <a:off x="142844" y="1512000"/>
            <a:ext cx="8858312" cy="4829190"/>
          </a:xfrm>
        </p:spPr>
        <p:txBody>
          <a:bodyPr>
            <a:normAutofit fontScale="40000" lnSpcReduction="20000"/>
          </a:bodyPr>
          <a:lstStyle/>
          <a:p>
            <a:pPr lvl="0">
              <a:lnSpc>
                <a:spcPct val="120000"/>
              </a:lnSpc>
            </a:pPr>
            <a:r>
              <a:rPr lang="en-US" sz="3400" dirty="0" smtClean="0"/>
              <a:t>Huge number of electronic data readout channels.  This necessitates large scale integration and/or multiplexing of electronics. The low to moderate rates of individual channels allow this integration/multiplexing.</a:t>
            </a:r>
          </a:p>
          <a:p>
            <a:pPr lvl="0">
              <a:lnSpc>
                <a:spcPct val="120000"/>
              </a:lnSpc>
            </a:pPr>
            <a:r>
              <a:rPr lang="en-US" sz="3400" dirty="0" smtClean="0"/>
              <a:t>Large dimensions of one unit of RPC. This has bearing on the way the signals from the detector are routed to the front-end electronic units and matching the track lengths of the signals, irrespective of the geographical position of the signal source.  We need to do this in order to maintain equal timing of signals from individual channels.</a:t>
            </a:r>
          </a:p>
          <a:p>
            <a:pPr lvl="0">
              <a:lnSpc>
                <a:spcPct val="120000"/>
              </a:lnSpc>
            </a:pPr>
            <a:r>
              <a:rPr lang="en-US" sz="3400" dirty="0" smtClean="0"/>
              <a:t>Large dimensions of the entire detector. This will pose constraints on the cable routing, signal driving and related considerations.</a:t>
            </a:r>
          </a:p>
          <a:p>
            <a:pPr lvl="0">
              <a:lnSpc>
                <a:spcPct val="120000"/>
              </a:lnSpc>
            </a:pPr>
            <a:r>
              <a:rPr lang="en-US" sz="3400" dirty="0" smtClean="0"/>
              <a:t>Road structure for the mounting of RPCs. This necessarily imposes constraint that signals from both X &amp; Y planes of the RPC unit, along with other service and power supply lines are brought out only from the transverse direction of the detector.</a:t>
            </a:r>
          </a:p>
          <a:p>
            <a:pPr lvl="0">
              <a:lnSpc>
                <a:spcPct val="120000"/>
              </a:lnSpc>
            </a:pPr>
            <a:r>
              <a:rPr lang="en-US" sz="3400" dirty="0" smtClean="0"/>
              <a:t>Eight RPC units are going to be installed in a road.  We can at best bring out signal cables from four of them from one side of the detector and the other four from other direction.</a:t>
            </a:r>
          </a:p>
          <a:p>
            <a:pPr lvl="0">
              <a:lnSpc>
                <a:spcPct val="120000"/>
              </a:lnSpc>
            </a:pPr>
            <a:r>
              <a:rPr lang="en-US" sz="3400" dirty="0" smtClean="0"/>
              <a:t>About 25cms gap is available between the faces of the detector and the trolleys. Any installations on the face of the detector have to be designed with this consideration.</a:t>
            </a:r>
          </a:p>
          <a:p>
            <a:pPr lvl="0">
              <a:lnSpc>
                <a:spcPct val="120000"/>
              </a:lnSpc>
            </a:pPr>
            <a:r>
              <a:rPr lang="en-US" sz="3400" dirty="0" smtClean="0"/>
              <a:t>About 40mm gap between iron layers is available for the RPC detector, out of which thickness of the RPC unit is expected to at least 24mm. Leaving another 5-6mm for various tolerances,  realistically about 10mm is the available free space in the RPC slot for routing out cables etc.</a:t>
            </a:r>
          </a:p>
          <a:p>
            <a:pPr lvl="0">
              <a:lnSpc>
                <a:spcPct val="120000"/>
              </a:lnSpc>
            </a:pPr>
            <a:r>
              <a:rPr lang="en-US" sz="3400" dirty="0" smtClean="0"/>
              <a:t>On the sides adjacent to the RPC unit in the gap, free space is available for routing out power supply cables, gas lines etc.</a:t>
            </a:r>
          </a:p>
          <a:p>
            <a:pPr lvl="0">
              <a:lnSpc>
                <a:spcPct val="120000"/>
              </a:lnSpc>
            </a:pPr>
            <a:r>
              <a:rPr lang="en-US" sz="3400" dirty="0" smtClean="0"/>
              <a:t>The gap between three modules is about 20cms. It is not advisable plan any installations on these faces.</a:t>
            </a:r>
          </a:p>
          <a:p>
            <a:pPr>
              <a:lnSpc>
                <a:spcPct val="120000"/>
              </a:lnSpc>
            </a:pPr>
            <a:endParaRPr lang="en-US"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April 3,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b="25828"/>
          <a:stretch>
            <a:fillRect/>
          </a:stretch>
        </p:blipFill>
        <p:spPr bwMode="auto">
          <a:xfrm>
            <a:off x="17889" y="0"/>
            <a:ext cx="9126111" cy="5073524"/>
          </a:xfrm>
          <a:prstGeom prst="rect">
            <a:avLst/>
          </a:prstGeom>
          <a:noFill/>
          <a:ln w="9525">
            <a:noFill/>
            <a:miter lim="800000"/>
            <a:headEnd/>
            <a:tailEnd/>
          </a:ln>
        </p:spPr>
      </p:pic>
      <p:sp>
        <p:nvSpPr>
          <p:cNvPr id="2" name="Title 1"/>
          <p:cNvSpPr>
            <a:spLocks noGrp="1"/>
          </p:cNvSpPr>
          <p:nvPr>
            <p:ph type="ctrTitle"/>
          </p:nvPr>
        </p:nvSpPr>
        <p:spPr>
          <a:xfrm>
            <a:off x="18000" y="3380208"/>
            <a:ext cx="9108000" cy="1661993"/>
          </a:xfrm>
        </p:spPr>
        <p:txBody>
          <a:bodyPr anchor="b" anchorCtr="0">
            <a:normAutofit/>
          </a:bodyPr>
          <a:lstStyle/>
          <a:p>
            <a:r>
              <a:rPr lang="en-SG" sz="5400" dirty="0" err="1" smtClean="0"/>
              <a:t>Instrumenting</a:t>
            </a:r>
            <a:r>
              <a:rPr lang="en-SG" sz="5400" dirty="0" smtClean="0"/>
              <a:t> the </a:t>
            </a:r>
            <a:br>
              <a:rPr lang="en-SG" sz="5400" dirty="0" smtClean="0"/>
            </a:br>
            <a:r>
              <a:rPr lang="en-SG" sz="5400" dirty="0" smtClean="0"/>
              <a:t>ICAL detector</a:t>
            </a:r>
            <a:endParaRPr lang="en-US" sz="6000" dirty="0">
              <a:latin typeface="Narkisim" pitchFamily="34" charset="-79"/>
              <a:cs typeface="Narkisim" pitchFamily="34" charset="-79"/>
            </a:endParaRPr>
          </a:p>
        </p:txBody>
      </p:sp>
      <p:sp>
        <p:nvSpPr>
          <p:cNvPr id="3" name="Subtitle 2"/>
          <p:cNvSpPr>
            <a:spLocks noGrp="1"/>
          </p:cNvSpPr>
          <p:nvPr>
            <p:ph type="subTitle" idx="1"/>
          </p:nvPr>
        </p:nvSpPr>
        <p:spPr>
          <a:xfrm>
            <a:off x="18000" y="5580792"/>
            <a:ext cx="9108000" cy="1231106"/>
          </a:xfrm>
        </p:spPr>
        <p:txBody>
          <a:bodyPr>
            <a:spAutoFit/>
          </a:bodyPr>
          <a:lstStyle/>
          <a:p>
            <a:r>
              <a:rPr lang="en-US" dirty="0" smtClean="0"/>
              <a:t>Dr. B.Satyanarayana </a:t>
            </a:r>
            <a:r>
              <a:rPr lang="en-US" dirty="0" smtClean="0">
                <a:cs typeface="Arial"/>
              </a:rPr>
              <a:t>▪ </a:t>
            </a:r>
            <a:r>
              <a:rPr lang="en-US" dirty="0" smtClean="0"/>
              <a:t>Scientific Officer (G)</a:t>
            </a:r>
          </a:p>
          <a:p>
            <a:r>
              <a:rPr lang="en-US" dirty="0" smtClean="0"/>
              <a:t>Department of High Energy Physics </a:t>
            </a:r>
            <a:r>
              <a:rPr lang="en-US" dirty="0" smtClean="0">
                <a:cs typeface="Arial"/>
              </a:rPr>
              <a:t>▪ </a:t>
            </a:r>
            <a:r>
              <a:rPr lang="en-US" dirty="0" smtClean="0"/>
              <a:t>Tata Institute of Fundamental Research</a:t>
            </a:r>
          </a:p>
          <a:p>
            <a:r>
              <a:rPr lang="en-US" dirty="0" smtClean="0"/>
              <a:t>Homi Bhabha Road </a:t>
            </a:r>
            <a:r>
              <a:rPr lang="en-US" dirty="0" smtClean="0">
                <a:cs typeface="Arial"/>
              </a:rPr>
              <a:t>▪ </a:t>
            </a:r>
            <a:r>
              <a:rPr lang="en-US" dirty="0" smtClean="0"/>
              <a:t>Colaba </a:t>
            </a:r>
            <a:r>
              <a:rPr lang="en-US" dirty="0" smtClean="0">
                <a:cs typeface="Arial"/>
              </a:rPr>
              <a:t>▪ </a:t>
            </a:r>
            <a:r>
              <a:rPr lang="en-US" dirty="0" smtClean="0"/>
              <a:t>Mumbai </a:t>
            </a:r>
            <a:r>
              <a:rPr lang="en-US" dirty="0" smtClean="0">
                <a:cs typeface="Arial"/>
              </a:rPr>
              <a:t>▪ </a:t>
            </a:r>
            <a:r>
              <a:rPr lang="en-US" dirty="0" smtClean="0"/>
              <a:t>400005 </a:t>
            </a:r>
            <a:r>
              <a:rPr lang="en-US" dirty="0" smtClean="0">
                <a:cs typeface="Arial"/>
              </a:rPr>
              <a:t>▪ </a:t>
            </a:r>
            <a:r>
              <a:rPr lang="en-US" dirty="0" smtClean="0"/>
              <a:t>INDIA</a:t>
            </a:r>
          </a:p>
          <a:p>
            <a:r>
              <a:rPr lang="en-US" b="1" dirty="0" smtClean="0"/>
              <a:t>T</a:t>
            </a:r>
            <a:r>
              <a:rPr lang="en-US" dirty="0" smtClean="0"/>
              <a:t>: 09987537702 ▪ </a:t>
            </a:r>
            <a:r>
              <a:rPr lang="en-US" b="1" dirty="0" smtClean="0"/>
              <a:t>E</a:t>
            </a:r>
            <a:r>
              <a:rPr lang="en-US" dirty="0" smtClean="0"/>
              <a:t>: bsn@tifr.res.in </a:t>
            </a:r>
            <a:r>
              <a:rPr lang="en-US" dirty="0" smtClean="0">
                <a:cs typeface="Arial"/>
              </a:rPr>
              <a:t>▪ </a:t>
            </a:r>
            <a:r>
              <a:rPr lang="en-US" b="1" dirty="0" smtClean="0">
                <a:cs typeface="Arial"/>
              </a:rPr>
              <a:t>W</a:t>
            </a:r>
            <a:r>
              <a:rPr lang="en-US" dirty="0" smtClean="0">
                <a:cs typeface="Arial"/>
              </a:rPr>
              <a:t>: http://www.tifr.res.in/~bsn</a:t>
            </a:r>
            <a:endParaRPr lang="en-SG" dirty="0" smtClean="0"/>
          </a:p>
        </p:txBody>
      </p:sp>
      <p:sp>
        <p:nvSpPr>
          <p:cNvPr id="54274" name="AutoShape 2" descr="http://www-sk.icrr.u-tokyo.ac.jp/sk/gallery/wme/sk_04svh-wm.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SG" dirty="0"/>
          </a:p>
        </p:txBody>
      </p:sp>
      <p:pic>
        <p:nvPicPr>
          <p:cNvPr id="11" name="Picture 2"/>
          <p:cNvPicPr>
            <a:picLocks noChangeAspect="1" noChangeArrowheads="1"/>
          </p:cNvPicPr>
          <p:nvPr/>
        </p:nvPicPr>
        <p:blipFill>
          <a:blip r:embed="rId4" cstate="print">
            <a:clrChange>
              <a:clrFrom>
                <a:srgbClr val="FFFFFF"/>
              </a:clrFrom>
              <a:clrTo>
                <a:srgbClr val="FFFFFF">
                  <a:alpha val="0"/>
                </a:srgbClr>
              </a:clrTo>
            </a:clrChange>
          </a:blip>
          <a:srcRect l="44587" t="20315" r="25394" b="9044"/>
          <a:stretch>
            <a:fillRect/>
          </a:stretch>
        </p:blipFill>
        <p:spPr>
          <a:xfrm>
            <a:off x="5694972" y="28458"/>
            <a:ext cx="3426815" cy="5040000"/>
          </a:xfrm>
          <a:prstGeom prst="rect">
            <a:avLst/>
          </a:prstGeom>
        </p:spPr>
      </p:pic>
      <p:pic>
        <p:nvPicPr>
          <p:cNvPr id="13" name="Picture 2" descr="http://www.ino.tifr.res.in/ino/gallery/Schematic%20view%20of%20the%20INO%20detector.JPG">
            <a:hlinkClick r:id="rId5" action="ppaction://hlinkpres?slideindex=1&amp;slidetitle="/>
          </p:cNvPr>
          <p:cNvPicPr>
            <a:picLocks noChangeAspect="1" noChangeArrowheads="1"/>
          </p:cNvPicPr>
          <p:nvPr/>
        </p:nvPicPr>
        <p:blipFill>
          <a:blip r:embed="rId6" cstate="print">
            <a:clrChange>
              <a:clrFrom>
                <a:srgbClr val="FFFFFF"/>
              </a:clrFrom>
              <a:clrTo>
                <a:srgbClr val="FFFFFF">
                  <a:alpha val="0"/>
                </a:srgbClr>
              </a:clrTo>
            </a:clrChange>
          </a:blip>
          <a:stretch>
            <a:fillRect/>
          </a:stretch>
        </p:blipFill>
        <p:spPr bwMode="auto">
          <a:xfrm>
            <a:off x="64271" y="64606"/>
            <a:ext cx="2847457" cy="3312000"/>
          </a:xfrm>
          <a:prstGeom prst="rect">
            <a:avLst/>
          </a:prstGeom>
          <a:noFill/>
          <a:ln>
            <a:noFill/>
          </a:ln>
        </p:spPr>
      </p:pic>
      <p:pic>
        <p:nvPicPr>
          <p:cNvPr id="12" name="Picture 4" descr="http://www.connectworld.net/dataw/images/ExPix/CACAB040-RI-TW.gif"/>
          <p:cNvPicPr>
            <a:picLocks noChangeArrowheads="1"/>
          </p:cNvPicPr>
          <p:nvPr/>
        </p:nvPicPr>
        <p:blipFill>
          <a:blip r:embed="rId7" cstate="print">
            <a:lum bright="30000"/>
          </a:blip>
          <a:srcRect l="7934" t="10579" r="21639" b="13464"/>
          <a:stretch>
            <a:fillRect/>
          </a:stretch>
        </p:blipFill>
        <p:spPr bwMode="auto">
          <a:xfrm>
            <a:off x="2829606" y="1268920"/>
            <a:ext cx="2808000" cy="144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800" dirty="0" smtClean="0"/>
              <a:t>Sub-systems of ICAL instrumentation</a:t>
            </a:r>
            <a:endParaRPr lang="en-IN" sz="4800" dirty="0"/>
          </a:p>
        </p:txBody>
      </p:sp>
      <p:sp>
        <p:nvSpPr>
          <p:cNvPr id="3" name="Content Placeholder 2"/>
          <p:cNvSpPr>
            <a:spLocks noGrp="1"/>
          </p:cNvSpPr>
          <p:nvPr>
            <p:ph sz="half" idx="1"/>
          </p:nvPr>
        </p:nvSpPr>
        <p:spPr/>
        <p:txBody>
          <a:bodyPr/>
          <a:lstStyle/>
          <a:p>
            <a:pPr>
              <a:lnSpc>
                <a:spcPct val="80000"/>
              </a:lnSpc>
            </a:pPr>
            <a:r>
              <a:rPr lang="en-US" sz="2400" dirty="0" smtClean="0"/>
              <a:t>Signal pickup and front-end electronics</a:t>
            </a:r>
            <a:endParaRPr lang="en-US" sz="2400" dirty="0" smtClean="0"/>
          </a:p>
          <a:p>
            <a:pPr>
              <a:lnSpc>
                <a:spcPct val="80000"/>
              </a:lnSpc>
            </a:pPr>
            <a:r>
              <a:rPr lang="en-US" sz="2400" dirty="0" smtClean="0"/>
              <a:t>Strip latch</a:t>
            </a:r>
          </a:p>
          <a:p>
            <a:pPr>
              <a:lnSpc>
                <a:spcPct val="80000"/>
              </a:lnSpc>
            </a:pPr>
            <a:r>
              <a:rPr lang="en-US" sz="2400" dirty="0" smtClean="0"/>
              <a:t>T</a:t>
            </a:r>
            <a:r>
              <a:rPr lang="en-US" sz="2400" dirty="0" smtClean="0"/>
              <a:t>iming units</a:t>
            </a:r>
          </a:p>
          <a:p>
            <a:pPr>
              <a:lnSpc>
                <a:spcPct val="80000"/>
              </a:lnSpc>
            </a:pPr>
            <a:r>
              <a:rPr lang="en-US" sz="2400" dirty="0" smtClean="0"/>
              <a:t>Background rate monitors</a:t>
            </a:r>
          </a:p>
          <a:p>
            <a:pPr>
              <a:lnSpc>
                <a:spcPct val="80000"/>
              </a:lnSpc>
            </a:pPr>
            <a:r>
              <a:rPr lang="en-US" sz="2400" dirty="0" smtClean="0"/>
              <a:t>Front-end controller</a:t>
            </a:r>
          </a:p>
          <a:p>
            <a:pPr>
              <a:lnSpc>
                <a:spcPct val="80000"/>
              </a:lnSpc>
            </a:pPr>
            <a:r>
              <a:rPr lang="en-US" sz="2400" dirty="0" smtClean="0"/>
              <a:t>Network interface and data network architecture</a:t>
            </a:r>
            <a:endParaRPr lang="en-US" sz="2400" dirty="0" smtClean="0"/>
          </a:p>
          <a:p>
            <a:pPr>
              <a:lnSpc>
                <a:spcPct val="80000"/>
              </a:lnSpc>
            </a:pPr>
            <a:r>
              <a:rPr lang="en-US" sz="2400" dirty="0" smtClean="0"/>
              <a:t>Trigger system</a:t>
            </a:r>
          </a:p>
          <a:p>
            <a:pPr>
              <a:lnSpc>
                <a:spcPct val="80000"/>
              </a:lnSpc>
            </a:pPr>
            <a:r>
              <a:rPr lang="en-US" sz="2400" dirty="0" smtClean="0"/>
              <a:t>Event building, databases, data storage systems</a:t>
            </a:r>
            <a:endParaRPr lang="en-US" sz="2400" dirty="0" smtClean="0"/>
          </a:p>
          <a:p>
            <a:pPr>
              <a:lnSpc>
                <a:spcPct val="80000"/>
              </a:lnSpc>
            </a:pPr>
            <a:r>
              <a:rPr lang="en-US" sz="2400" dirty="0" smtClean="0"/>
              <a:t>Slow </a:t>
            </a:r>
            <a:r>
              <a:rPr lang="en-US" sz="2400" dirty="0" smtClean="0"/>
              <a:t>control and monitoring</a:t>
            </a:r>
          </a:p>
          <a:p>
            <a:pPr lvl="1">
              <a:lnSpc>
                <a:spcPct val="80000"/>
              </a:lnSpc>
            </a:pPr>
            <a:r>
              <a:rPr lang="en-US" sz="2000" dirty="0" smtClean="0"/>
              <a:t>Gas, magnet, power supplies</a:t>
            </a:r>
          </a:p>
          <a:p>
            <a:pPr lvl="1">
              <a:lnSpc>
                <a:spcPct val="80000"/>
              </a:lnSpc>
            </a:pPr>
            <a:r>
              <a:rPr lang="en-US" sz="2000" dirty="0" smtClean="0"/>
              <a:t>Ambient parameters</a:t>
            </a:r>
          </a:p>
          <a:p>
            <a:pPr lvl="1">
              <a:lnSpc>
                <a:spcPct val="80000"/>
              </a:lnSpc>
            </a:pPr>
            <a:r>
              <a:rPr lang="en-US" sz="2000" dirty="0" smtClean="0"/>
              <a:t>Safety and </a:t>
            </a:r>
            <a:r>
              <a:rPr lang="en-US" sz="2000" dirty="0" smtClean="0"/>
              <a:t>interlocks</a:t>
            </a:r>
            <a:endParaRPr lang="en-US" sz="2400" dirty="0" smtClean="0"/>
          </a:p>
          <a:p>
            <a:pPr>
              <a:lnSpc>
                <a:spcPct val="80000"/>
              </a:lnSpc>
            </a:pPr>
            <a:r>
              <a:rPr lang="en-US" sz="2400" dirty="0" smtClean="0"/>
              <a:t>Computer</a:t>
            </a:r>
            <a:r>
              <a:rPr lang="en-US" sz="2400" dirty="0" smtClean="0"/>
              <a:t>, </a:t>
            </a:r>
            <a:r>
              <a:rPr lang="en-US" sz="2400" dirty="0" smtClean="0"/>
              <a:t>back-end networking </a:t>
            </a:r>
            <a:r>
              <a:rPr lang="en-US" sz="2400" dirty="0" smtClean="0"/>
              <a:t>and security issues</a:t>
            </a:r>
          </a:p>
          <a:p>
            <a:pPr>
              <a:lnSpc>
                <a:spcPct val="80000"/>
              </a:lnSpc>
            </a:pPr>
            <a:r>
              <a:rPr lang="en-US" sz="2400" dirty="0" smtClean="0"/>
              <a:t>On-line data quality monitors</a:t>
            </a:r>
          </a:p>
          <a:p>
            <a:pPr>
              <a:lnSpc>
                <a:spcPct val="80000"/>
              </a:lnSpc>
            </a:pPr>
            <a:r>
              <a:rPr lang="en-US" sz="2400" dirty="0" smtClean="0"/>
              <a:t>Voice and video communications</a:t>
            </a:r>
          </a:p>
          <a:p>
            <a:pPr>
              <a:lnSpc>
                <a:spcPct val="80000"/>
              </a:lnSpc>
            </a:pPr>
            <a:r>
              <a:rPr lang="en-US" sz="2400" dirty="0" smtClean="0"/>
              <a:t>Remote access protocols to detector sub-systems and data</a:t>
            </a:r>
          </a:p>
          <a:p>
            <a:endParaRPr lang="en-IN"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April 3,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IN" dirty="0" smtClean="0"/>
              <a:t>First sketch of ICAL readout scheme</a:t>
            </a:r>
            <a:endParaRPr lang="en-IN" dirty="0"/>
          </a:p>
        </p:txBody>
      </p:sp>
      <p:sp>
        <p:nvSpPr>
          <p:cNvPr id="2" name="Footer Placeholder 1"/>
          <p:cNvSpPr>
            <a:spLocks noGrp="1"/>
          </p:cNvSpPr>
          <p:nvPr>
            <p:ph type="ftr" sz="quarter" idx="11"/>
          </p:nvPr>
        </p:nvSpPr>
        <p:spPr/>
        <p:txBody>
          <a:bodyPr/>
          <a:lstStyle/>
          <a:p>
            <a:r>
              <a:rPr lang="en-US" smtClean="0"/>
              <a:t>Dr. B.Satyanarayana, TIFR, Mumbai                              Kalasalingam University, Anand Nagar                              April 3, 2013</a:t>
            </a:r>
            <a:endParaRPr lang="en-US" dirty="0"/>
          </a:p>
        </p:txBody>
      </p:sp>
      <p:sp>
        <p:nvSpPr>
          <p:cNvPr id="3" name="Slide Number Placeholder 2"/>
          <p:cNvSpPr>
            <a:spLocks noGrp="1"/>
          </p:cNvSpPr>
          <p:nvPr>
            <p:ph type="sldNum" sz="quarter" idx="12"/>
          </p:nvPr>
        </p:nvSpPr>
        <p:spPr/>
        <p:txBody>
          <a:bodyPr/>
          <a:lstStyle/>
          <a:p>
            <a:fld id="{5D0D82D1-030A-4AF5-855D-82A44DD93AEE}" type="slidenum">
              <a:rPr lang="en-US" smtClean="0"/>
              <a:pPr/>
              <a:t>21</a:t>
            </a:fld>
            <a:endParaRPr lang="en-US" dirty="0"/>
          </a:p>
        </p:txBody>
      </p:sp>
      <p:pic>
        <p:nvPicPr>
          <p:cNvPr id="8" name="Picture 2"/>
          <p:cNvPicPr>
            <a:picLocks noGrp="1" noChangeAspect="1" noChangeArrowheads="1"/>
          </p:cNvPicPr>
          <p:nvPr>
            <p:ph sz="half" idx="1"/>
          </p:nvPr>
        </p:nvPicPr>
        <p:blipFill>
          <a:blip r:embed="rId2" cstate="print"/>
          <a:srcRect l="36024" t="34016" r="33366" b="28819"/>
          <a:stretch>
            <a:fillRect/>
          </a:stretch>
        </p:blipFill>
        <p:spPr bwMode="auto">
          <a:xfrm>
            <a:off x="1298442" y="1512000"/>
            <a:ext cx="6547116" cy="4968000"/>
          </a:xfrm>
          <a:prstGeom prst="rect">
            <a:avLst/>
          </a:prstGeom>
          <a:noFill/>
          <a:ln w="9525">
            <a:noFill/>
            <a:miter lim="800000"/>
            <a:headEnd/>
            <a:tailEnd/>
          </a:ln>
        </p:spPr>
      </p:pic>
      <p:sp>
        <p:nvSpPr>
          <p:cNvPr id="9" name="Rectangle 8"/>
          <p:cNvSpPr/>
          <p:nvPr/>
        </p:nvSpPr>
        <p:spPr>
          <a:xfrm>
            <a:off x="1387325" y="5847655"/>
            <a:ext cx="1662635" cy="461665"/>
          </a:xfrm>
          <a:prstGeom prst="rect">
            <a:avLst/>
          </a:prstGeom>
        </p:spPr>
        <p:txBody>
          <a:bodyPr wrap="none">
            <a:spAutoFit/>
          </a:bodyPr>
          <a:lstStyle/>
          <a:p>
            <a:r>
              <a:rPr lang="en-IN" sz="2400" b="1" dirty="0" smtClean="0">
                <a:solidFill>
                  <a:srgbClr val="FFFF00"/>
                </a:solidFill>
                <a:latin typeface="Narkisim" pitchFamily="34" charset="-79"/>
                <a:cs typeface="Narkisim" pitchFamily="34" charset="-79"/>
              </a:rPr>
              <a:t>July 10, 2008</a:t>
            </a:r>
            <a:endParaRPr lang="en-IN" sz="2400" b="1" dirty="0">
              <a:solidFill>
                <a:srgbClr val="FFFF00"/>
              </a:solidFill>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mtClean="0"/>
              <a:t>Overall scheme of ICAL electronics</a:t>
            </a:r>
            <a:endParaRPr lang="en-SG" dirty="0"/>
          </a:p>
        </p:txBody>
      </p:sp>
      <p:pic>
        <p:nvPicPr>
          <p:cNvPr id="1026" name="Picture 2"/>
          <p:cNvPicPr>
            <a:picLocks noGrp="1" noChangeAspect="1" noChangeArrowheads="1"/>
          </p:cNvPicPr>
          <p:nvPr>
            <p:ph idx="1"/>
          </p:nvPr>
        </p:nvPicPr>
        <p:blipFill>
          <a:blip r:embed="rId2" cstate="print"/>
          <a:srcRect l="44291" t="20315" r="25394" b="9044"/>
          <a:stretch>
            <a:fillRect/>
          </a:stretch>
        </p:blipFill>
        <p:spPr>
          <a:xfrm>
            <a:off x="5429256" y="1547813"/>
            <a:ext cx="3337641" cy="4860925"/>
          </a:xfrm>
        </p:spPr>
      </p:pic>
      <p:sp>
        <p:nvSpPr>
          <p:cNvPr id="4" name="Footer Placeholder 2"/>
          <p:cNvSpPr>
            <a:spLocks noGrp="1"/>
          </p:cNvSpPr>
          <p:nvPr>
            <p:ph type="ftr" sz="quarter" idx="11"/>
          </p:nvPr>
        </p:nvSpPr>
        <p:spPr/>
        <p:txBody>
          <a:bodyPr/>
          <a:lstStyle/>
          <a:p>
            <a:r>
              <a:rPr lang="nn-NO" smtClean="0"/>
              <a:t>Dr. B.Satyanarayana, TIFR, Mumbai                              Kalasalingam University, Anand Nagar                              April 3, 2013</a:t>
            </a:r>
            <a:endParaRPr lang="en-SG" dirty="0"/>
          </a:p>
        </p:txBody>
      </p:sp>
      <p:sp>
        <p:nvSpPr>
          <p:cNvPr id="6" name="Content Placeholder 1"/>
          <p:cNvSpPr txBox="1">
            <a:spLocks/>
          </p:cNvSpPr>
          <p:nvPr/>
        </p:nvSpPr>
        <p:spPr>
          <a:xfrm>
            <a:off x="72000" y="1556792"/>
            <a:ext cx="4500000" cy="5040000"/>
          </a:xfrm>
          <a:prstGeom prst="rect">
            <a:avLst/>
          </a:prstGeom>
        </p:spPr>
        <p:txBody>
          <a:bodyPr vert="horz" lIns="91440" tIns="45720" rIns="91440" bIns="45720" rtlCol="0">
            <a:normAutofit/>
          </a:bodyPr>
          <a:lstStyle/>
          <a:p>
            <a:pPr marL="342900" marR="0" lvl="0" indent="-342900" defTabSz="914400" rtl="0" eaLnBrk="1" fontAlgn="auto" latinLnBrk="0" hangingPunct="1">
              <a:lnSpc>
                <a:spcPct val="100000"/>
              </a:lnSpc>
              <a:spcBef>
                <a:spcPts val="600"/>
              </a:spcBef>
              <a:spcAft>
                <a:spcPts val="600"/>
              </a:spcAft>
              <a:buClrTx/>
              <a:buSzTx/>
              <a:buFont typeface="Wingdings" pitchFamily="2" charset="2"/>
              <a:buChar char="v"/>
              <a:tabLst/>
              <a:defRPr/>
            </a:pPr>
            <a:r>
              <a:rPr lang="en-US" sz="2400" dirty="0" smtClean="0">
                <a:latin typeface="Narkisim" pitchFamily="34" charset="-79"/>
                <a:cs typeface="Narkisim" pitchFamily="34" charset="-79"/>
              </a:rPr>
              <a:t>Major elements of DAQ system</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Front-end board</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RPCDAQ board</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Segment Trigger Module</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Global Trigger Module</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Global Trigger Driver</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Tier1  Network Switch</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Tier2  Network Switch</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DAQ Server</a:t>
            </a:r>
          </a:p>
        </p:txBody>
      </p:sp>
      <p:sp>
        <p:nvSpPr>
          <p:cNvPr id="7" name="Slide Number Placeholder 6"/>
          <p:cNvSpPr>
            <a:spLocks noGrp="1"/>
          </p:cNvSpPr>
          <p:nvPr>
            <p:ph type="sldNum" sz="quarter" idx="12"/>
          </p:nvPr>
        </p:nvSpPr>
        <p:spPr/>
        <p:txBody>
          <a:bodyPr/>
          <a:lstStyle/>
          <a:p>
            <a:fld id="{5D0D82D1-030A-4AF5-855D-82A44DD93AEE}" type="slidenum">
              <a:rPr lang="en-US" smtClean="0"/>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800" dirty="0" smtClean="0"/>
              <a:t>Functions &amp; integration of FE-DAQ</a:t>
            </a:r>
            <a:endParaRPr lang="en-SG" sz="4800" dirty="0"/>
          </a:p>
        </p:txBody>
      </p:sp>
      <p:sp>
        <p:nvSpPr>
          <p:cNvPr id="2" name="Footer Placeholder 1"/>
          <p:cNvSpPr>
            <a:spLocks noGrp="1"/>
          </p:cNvSpPr>
          <p:nvPr>
            <p:ph type="ftr" sz="quarter" idx="11"/>
          </p:nvPr>
        </p:nvSpPr>
        <p:spPr/>
        <p:txBody>
          <a:bodyPr/>
          <a:lstStyle/>
          <a:p>
            <a:r>
              <a:rPr lang="en-US" smtClean="0"/>
              <a:t>Dr. B.Satyanarayana, TIFR, Mumbai                              Kalasalingam University, Anand Nagar                              April 3, 2013</a:t>
            </a:r>
            <a:endParaRPr lang="en-US" dirty="0"/>
          </a:p>
        </p:txBody>
      </p:sp>
      <p:sp>
        <p:nvSpPr>
          <p:cNvPr id="10" name="Slide Number Placeholder 9"/>
          <p:cNvSpPr>
            <a:spLocks noGrp="1"/>
          </p:cNvSpPr>
          <p:nvPr>
            <p:ph type="sldNum" sz="quarter" idx="12"/>
          </p:nvPr>
        </p:nvSpPr>
        <p:spPr/>
        <p:txBody>
          <a:bodyPr/>
          <a:lstStyle/>
          <a:p>
            <a:fld id="{5D0D82D1-030A-4AF5-855D-82A44DD93AEE}" type="slidenum">
              <a:rPr lang="en-US" smtClean="0"/>
              <a:pPr/>
              <a:t>23</a:t>
            </a:fld>
            <a:endParaRPr lang="en-US" dirty="0"/>
          </a:p>
        </p:txBody>
      </p:sp>
      <p:sp>
        <p:nvSpPr>
          <p:cNvPr id="414761" name="Rectangle 4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4762" name="Rectangle 42"/>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SG"/>
          </a:p>
        </p:txBody>
      </p:sp>
      <p:sp>
        <p:nvSpPr>
          <p:cNvPr id="414776" name="Rectangle 56"/>
          <p:cNvSpPr>
            <a:spLocks noChangeArrowheads="1"/>
          </p:cNvSpPr>
          <p:nvPr/>
        </p:nvSpPr>
        <p:spPr bwMode="auto">
          <a:xfrm>
            <a:off x="0" y="5829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1" name="Content Placeholder 10" descr="RPC_elec_layout.bmp"/>
          <p:cNvPicPr>
            <a:picLocks noChangeAspect="1"/>
          </p:cNvPicPr>
          <p:nvPr/>
        </p:nvPicPr>
        <p:blipFill>
          <a:blip r:embed="rId2" cstate="print"/>
          <a:srcRect l="26005" t="3173" r="10113" b="5288"/>
          <a:stretch>
            <a:fillRect/>
          </a:stretch>
        </p:blipFill>
        <p:spPr>
          <a:xfrm>
            <a:off x="20982" y="1557336"/>
            <a:ext cx="4965116" cy="4860000"/>
          </a:xfrm>
          <a:prstGeom prst="rect">
            <a:avLst/>
          </a:prstGeom>
          <a:noFill/>
          <a:ln>
            <a:noFill/>
          </a:ln>
        </p:spPr>
      </p:pic>
      <p:pic>
        <p:nvPicPr>
          <p:cNvPr id="52" name="Picture 51" descr="RPC_DAQ_Board_2_3D.png"/>
          <p:cNvPicPr>
            <a:picLocks noChangeAspect="1"/>
          </p:cNvPicPr>
          <p:nvPr/>
        </p:nvPicPr>
        <p:blipFill>
          <a:blip r:embed="rId3" cstate="print"/>
          <a:srcRect l="5389" t="5239" r="1347" b="10478"/>
          <a:stretch>
            <a:fillRect/>
          </a:stretch>
        </p:blipFill>
        <p:spPr>
          <a:xfrm>
            <a:off x="4982514" y="3820955"/>
            <a:ext cx="4079276" cy="2606981"/>
          </a:xfrm>
          <a:prstGeom prst="rect">
            <a:avLst/>
          </a:prstGeom>
        </p:spPr>
      </p:pic>
      <p:pic>
        <p:nvPicPr>
          <p:cNvPr id="53" name="Picture 52" descr="new_rpc_assy_r1.JPG"/>
          <p:cNvPicPr>
            <a:picLocks noChangeAspect="1"/>
          </p:cNvPicPr>
          <p:nvPr/>
        </p:nvPicPr>
        <p:blipFill>
          <a:blip r:embed="rId4" cstate="print"/>
          <a:srcRect t="3085" r="946" b="7199"/>
          <a:stretch>
            <a:fillRect/>
          </a:stretch>
        </p:blipFill>
        <p:spPr>
          <a:xfrm>
            <a:off x="4982514" y="1548000"/>
            <a:ext cx="4078800" cy="22665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Design inputs for the front-end</a:t>
            </a:r>
            <a:endParaRPr lang="en-US" dirty="0"/>
          </a:p>
        </p:txBody>
      </p:sp>
      <p:sp>
        <p:nvSpPr>
          <p:cNvPr id="6" name="Content Placeholder 5"/>
          <p:cNvSpPr>
            <a:spLocks noGrp="1"/>
          </p:cNvSpPr>
          <p:nvPr>
            <p:ph idx="1"/>
          </p:nvPr>
        </p:nvSpPr>
        <p:spPr>
          <a:xfrm>
            <a:off x="214282" y="1571613"/>
            <a:ext cx="8715436" cy="4829190"/>
          </a:xfrm>
        </p:spPr>
        <p:txBody>
          <a:bodyPr>
            <a:normAutofit fontScale="62500" lnSpcReduction="20000"/>
          </a:bodyPr>
          <a:lstStyle/>
          <a:p>
            <a:pPr>
              <a:lnSpc>
                <a:spcPct val="120000"/>
              </a:lnSpc>
            </a:pPr>
            <a:r>
              <a:rPr lang="en-US" dirty="0" smtClean="0"/>
              <a:t>RPC signal’s rise time is of the order of 500-800nSec. Therefore, we will need a resolution of about 200nSec for the timing devices used for recording RPC signal arrival times w.r.t to ICAL trigger. </a:t>
            </a:r>
          </a:p>
          <a:p>
            <a:pPr>
              <a:lnSpc>
                <a:spcPct val="120000"/>
              </a:lnSpc>
            </a:pPr>
            <a:r>
              <a:rPr lang="en-US" dirty="0" smtClean="0"/>
              <a:t>The opening width of the amplified signals is of the order of 25nSecs. The minimum width of the RPC pulse over the threshold in the avalanche mode is as low as a few nSecs. This is an important input for the front-end electronics design. </a:t>
            </a:r>
          </a:p>
          <a:p>
            <a:pPr>
              <a:lnSpc>
                <a:spcPct val="120000"/>
              </a:lnSpc>
            </a:pPr>
            <a:r>
              <a:rPr lang="en-US" dirty="0" smtClean="0"/>
              <a:t>The amplifier in the avalanche mode preferably should have a fixed gain in the range 100-200 depending on the noise levels obtainable and hence the minimum discriminator levels settable. </a:t>
            </a:r>
          </a:p>
          <a:p>
            <a:pPr>
              <a:lnSpc>
                <a:spcPct val="120000"/>
              </a:lnSpc>
            </a:pPr>
            <a:r>
              <a:rPr lang="en-US" dirty="0" smtClean="0"/>
              <a:t>Discriminator overhead (ratio of average peak pulse height to discriminator level) of 3-4 is preferable for reliable performance. Variable (but common) threshold in the range of </a:t>
            </a:r>
            <a:r>
              <a:rPr lang="en-US" dirty="0" smtClean="0">
                <a:sym typeface="Symbol"/>
              </a:rPr>
              <a:t></a:t>
            </a:r>
            <a:r>
              <a:rPr lang="en-US" dirty="0" smtClean="0"/>
              <a:t>10 to </a:t>
            </a:r>
            <a:r>
              <a:rPr lang="en-US" dirty="0" smtClean="0">
                <a:sym typeface="Symbol"/>
              </a:rPr>
              <a:t></a:t>
            </a:r>
            <a:r>
              <a:rPr lang="en-US" dirty="0" smtClean="0"/>
              <a:t>50mV for the discriminators should be supported. </a:t>
            </a:r>
          </a:p>
          <a:p>
            <a:pPr>
              <a:lnSpc>
                <a:spcPct val="120000"/>
              </a:lnSpc>
            </a:pPr>
            <a:r>
              <a:rPr lang="en-US" dirty="0" smtClean="0"/>
              <a:t>The pulse shaping of the discriminator output pulse should be in the range of 50-100nSec (but fixed). However, if the facility of pulse width monitoring has to be supported, this specification has to be relooked.</a:t>
            </a:r>
            <a:endParaRPr lang="en-US" dirty="0"/>
          </a:p>
        </p:txBody>
      </p:sp>
      <p:sp>
        <p:nvSpPr>
          <p:cNvPr id="3" name="Footer Placeholder 2"/>
          <p:cNvSpPr>
            <a:spLocks noGrp="1"/>
          </p:cNvSpPr>
          <p:nvPr>
            <p:ph type="ftr" sz="quarter" idx="11"/>
          </p:nvPr>
        </p:nvSpPr>
        <p:spPr/>
        <p:txBody>
          <a:bodyPr/>
          <a:lstStyle/>
          <a:p>
            <a:r>
              <a:rPr lang="en-US" smtClean="0"/>
              <a:t>Dr. B.Satyanarayana, TIFR, Mumbai                              Kalasalingam University, Anand Nagar                              April 3, 2013</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p:cNvPicPr>
            <a:picLocks noChangeArrowheads="1"/>
          </p:cNvPicPr>
          <p:nvPr/>
        </p:nvPicPr>
        <p:blipFill>
          <a:blip r:embed="rId2" cstate="print"/>
          <a:stretch>
            <a:fillRect/>
          </a:stretch>
        </p:blipFill>
        <p:spPr bwMode="auto">
          <a:xfrm>
            <a:off x="36000" y="4004700"/>
            <a:ext cx="5148000" cy="2448636"/>
          </a:xfrm>
          <a:prstGeom prst="rect">
            <a:avLst/>
          </a:prstGeom>
          <a:noFill/>
          <a:ln>
            <a:noFill/>
          </a:ln>
        </p:spPr>
      </p:pic>
      <p:sp>
        <p:nvSpPr>
          <p:cNvPr id="2" name="Title 1"/>
          <p:cNvSpPr>
            <a:spLocks noGrp="1"/>
          </p:cNvSpPr>
          <p:nvPr>
            <p:ph type="title"/>
          </p:nvPr>
        </p:nvSpPr>
        <p:spPr/>
        <p:txBody>
          <a:bodyPr/>
          <a:lstStyle/>
          <a:p>
            <a:r>
              <a:rPr lang="en-US" dirty="0" smtClean="0"/>
              <a:t>Picking up the tiny charges</a:t>
            </a:r>
            <a:endParaRPr lang="en-SG" dirty="0"/>
          </a:p>
        </p:txBody>
      </p:sp>
      <p:sp>
        <p:nvSpPr>
          <p:cNvPr id="3" name="Footer Placeholder 2"/>
          <p:cNvSpPr>
            <a:spLocks noGrp="1"/>
          </p:cNvSpPr>
          <p:nvPr>
            <p:ph type="ftr" sz="quarter" idx="11"/>
          </p:nvPr>
        </p:nvSpPr>
        <p:spPr/>
        <p:txBody>
          <a:bodyPr/>
          <a:lstStyle/>
          <a:p>
            <a:r>
              <a:rPr lang="en-SG" dirty="0" smtClean="0"/>
              <a:t>Dr. B.Satyanarayana, TIFR, Mumbai                              Kalasalingam University, </a:t>
            </a:r>
            <a:r>
              <a:rPr lang="en-SG" dirty="0" err="1" smtClean="0"/>
              <a:t>Anand</a:t>
            </a:r>
            <a:r>
              <a:rPr lang="en-SG" dirty="0" smtClean="0"/>
              <a:t> Nagar                              April 3, 2013</a:t>
            </a:r>
            <a:endParaRPr lang="en-SG" dirty="0"/>
          </a:p>
        </p:txBody>
      </p:sp>
      <p:sp>
        <p:nvSpPr>
          <p:cNvPr id="10" name="Slide Number Placeholder 9"/>
          <p:cNvSpPr>
            <a:spLocks noGrp="1"/>
          </p:cNvSpPr>
          <p:nvPr>
            <p:ph type="sldNum" sz="quarter" idx="12"/>
          </p:nvPr>
        </p:nvSpPr>
        <p:spPr/>
        <p:txBody>
          <a:bodyPr/>
          <a:lstStyle/>
          <a:p>
            <a:fld id="{5D0D82D1-030A-4AF5-855D-82A44DD93AEE}" type="slidenum">
              <a:rPr lang="en-US" smtClean="0"/>
              <a:pPr/>
              <a:t>25</a:t>
            </a:fld>
            <a:endParaRPr lang="en-US" dirty="0"/>
          </a:p>
        </p:txBody>
      </p:sp>
      <p:pic>
        <p:nvPicPr>
          <p:cNvPr id="58" name="Picture 2"/>
          <p:cNvPicPr>
            <a:picLocks noChangeAspect="1" noChangeArrowheads="1"/>
          </p:cNvPicPr>
          <p:nvPr/>
        </p:nvPicPr>
        <p:blipFill>
          <a:blip r:embed="rId3" cstate="print"/>
          <a:srcRect l="1775" r="1775"/>
          <a:stretch>
            <a:fillRect/>
          </a:stretch>
        </p:blipFill>
        <p:spPr bwMode="auto">
          <a:xfrm>
            <a:off x="7242381" y="1548000"/>
            <a:ext cx="1794115" cy="1800000"/>
          </a:xfrm>
          <a:prstGeom prst="rect">
            <a:avLst/>
          </a:prstGeom>
          <a:noFill/>
          <a:ln w="9525">
            <a:noFill/>
            <a:miter lim="800000"/>
            <a:headEnd/>
            <a:tailEnd/>
          </a:ln>
        </p:spPr>
      </p:pic>
      <p:sp>
        <p:nvSpPr>
          <p:cNvPr id="59" name="Content Placeholder 2"/>
          <p:cNvSpPr txBox="1">
            <a:spLocks/>
          </p:cNvSpPr>
          <p:nvPr/>
        </p:nvSpPr>
        <p:spPr>
          <a:xfrm>
            <a:off x="36000" y="1548000"/>
            <a:ext cx="3744000" cy="2462213"/>
          </a:xfrm>
          <a:prstGeom prst="rect">
            <a:avLst/>
          </a:prstGeom>
        </p:spPr>
        <p:txBody>
          <a:bodyPr>
            <a:spAutoFit/>
          </a:bodyPr>
          <a:lstStyle/>
          <a:p>
            <a:pPr marL="420624" marR="0" lvl="0" indent="-384048" algn="l" defTabSz="914400" rtl="0" eaLnBrk="1" fontAlgn="auto" latinLnBrk="0" hangingPunct="1">
              <a:spcAft>
                <a:spcPts val="0"/>
              </a:spcAft>
              <a:buSzPct val="80000"/>
              <a:buFont typeface="Wingdings" pitchFamily="2" charset="2"/>
              <a:buChar char="v"/>
              <a:tabLst/>
              <a:defRPr/>
            </a:pPr>
            <a:r>
              <a:rPr kumimoji="0" lang="en-SG" sz="1400" b="0" i="0" u="none" strike="noStrike" kern="1200" cap="none" spc="0" normalizeH="0" baseline="0" noProof="0" dirty="0" smtClean="0">
                <a:ln>
                  <a:noFill/>
                </a:ln>
                <a:effectLst/>
                <a:uLnTx/>
                <a:uFillTx/>
                <a:latin typeface="Narkisim" pitchFamily="34" charset="-79"/>
                <a:cs typeface="Narkisim" pitchFamily="34" charset="-79"/>
              </a:rPr>
              <a:t>Process: AMSc35b4c3 (0.35um CMOS)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dynamic range:18fC – 1.36pC</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impedance: 45</a:t>
            </a:r>
            <a:r>
              <a:rPr kumimoji="0" lang="el-GR" sz="1400" b="0" i="0" u="none" strike="noStrike" kern="1200" cap="none" spc="0" normalizeH="0" baseline="0" noProof="0" dirty="0" smtClean="0">
                <a:ln>
                  <a:noFill/>
                </a:ln>
                <a:effectLst/>
                <a:uLnTx/>
                <a:uFillTx/>
                <a:cs typeface="Narkisim" pitchFamily="34" charset="-79"/>
              </a:rPr>
              <a:t>Ω</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 @350MHz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Amplifier gain: 8mV/</a:t>
            </a:r>
            <a:r>
              <a:rPr kumimoji="0" lang="el-GR" sz="1400" b="0" i="0" u="none" strike="noStrike" kern="1200" cap="none" spc="0" normalizeH="0" baseline="0" noProof="0" dirty="0" smtClean="0">
                <a:ln>
                  <a:noFill/>
                </a:ln>
                <a:effectLst/>
                <a:uLnTx/>
                <a:uFillTx/>
                <a:cs typeface="Narkisim" pitchFamily="34" charset="-79"/>
              </a:rPr>
              <a:t>μ</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3-dB Bandwidth: 274MHz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Rise time: 1.2ns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Comparator’s sensitivity: 2mV</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LVDS drive: 4mA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Power per channel: &lt; 20mW</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Package: </a:t>
            </a:r>
            <a:r>
              <a:rPr kumimoji="0" lang="en-SG" sz="1400" b="0" i="0" u="none" strike="noStrike" kern="1200" cap="none" spc="0" normalizeH="0" baseline="0" noProof="0" dirty="0" smtClean="0">
                <a:ln>
                  <a:noFill/>
                </a:ln>
                <a:effectLst/>
                <a:uLnTx/>
                <a:uFillTx/>
                <a:latin typeface="Narkisim" pitchFamily="34" charset="-79"/>
                <a:cs typeface="Narkisim" pitchFamily="34" charset="-79"/>
              </a:rPr>
              <a:t>CLCC48(</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48-pin)</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Chip area: 13mm</a:t>
            </a:r>
            <a:r>
              <a:rPr kumimoji="0" lang="en-US" sz="1400" b="0" i="0" u="none" strike="noStrike" kern="1200" cap="none" spc="0" normalizeH="0" baseline="30000" noProof="0" dirty="0" smtClean="0">
                <a:ln>
                  <a:noFill/>
                </a:ln>
                <a:effectLst/>
                <a:uLnTx/>
                <a:uFillTx/>
                <a:latin typeface="Narkisim" pitchFamily="34" charset="-79"/>
                <a:cs typeface="Narkisim" pitchFamily="34" charset="-79"/>
              </a:rPr>
              <a:t>2</a:t>
            </a:r>
          </a:p>
        </p:txBody>
      </p:sp>
      <p:pic>
        <p:nvPicPr>
          <p:cNvPr id="60" name="Picture 59" descr="Picture3.png"/>
          <p:cNvPicPr>
            <a:picLocks noChangeAspect="1"/>
          </p:cNvPicPr>
          <p:nvPr/>
        </p:nvPicPr>
        <p:blipFill>
          <a:blip r:embed="rId4" cstate="print"/>
          <a:stretch>
            <a:fillRect/>
          </a:stretch>
        </p:blipFill>
        <p:spPr>
          <a:xfrm>
            <a:off x="5148064" y="3645336"/>
            <a:ext cx="3827655" cy="28080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pic>
      <p:pic>
        <p:nvPicPr>
          <p:cNvPr id="13" name="Picture 12" descr="DSC_2603.JPG"/>
          <p:cNvPicPr>
            <a:picLocks noChangeAspect="1"/>
          </p:cNvPicPr>
          <p:nvPr/>
        </p:nvPicPr>
        <p:blipFill>
          <a:blip r:embed="rId5" cstate="print"/>
          <a:srcRect l="69412" t="56401" r="11413" b="14430"/>
          <a:stretch>
            <a:fillRect/>
          </a:stretch>
        </p:blipFill>
        <p:spPr>
          <a:xfrm>
            <a:off x="5364088" y="1548000"/>
            <a:ext cx="1781600" cy="1800000"/>
          </a:xfrm>
          <a:prstGeom prst="rect">
            <a:avLst/>
          </a:prstGeom>
        </p:spPr>
      </p:pic>
      <p:pic>
        <p:nvPicPr>
          <p:cNvPr id="12" name="Picture 2"/>
          <p:cNvPicPr>
            <a:picLocks noChangeAspect="1" noChangeArrowheads="1"/>
          </p:cNvPicPr>
          <p:nvPr/>
        </p:nvPicPr>
        <p:blipFill>
          <a:blip r:embed="rId6" cstate="print"/>
          <a:stretch>
            <a:fillRect/>
          </a:stretch>
        </p:blipFill>
        <p:spPr bwMode="auto">
          <a:xfrm>
            <a:off x="3409372" y="1548000"/>
            <a:ext cx="1686228" cy="2412000"/>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2" descr="DSCN8883"/>
          <p:cNvPicPr preferRelativeResize="0">
            <a:picLocks noChangeAspect="1" noChangeArrowheads="1"/>
          </p:cNvPicPr>
          <p:nvPr/>
        </p:nvPicPr>
        <p:blipFill>
          <a:blip r:embed="rId2" cstate="print"/>
          <a:srcRect l="5648" t="30038" r="9175" b="10088"/>
          <a:stretch>
            <a:fillRect/>
          </a:stretch>
        </p:blipFill>
        <p:spPr bwMode="auto">
          <a:xfrm>
            <a:off x="36000" y="4005336"/>
            <a:ext cx="5122666" cy="2448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Picking up the tiny charges</a:t>
            </a:r>
            <a:endParaRPr lang="en-SG" dirty="0"/>
          </a:p>
        </p:txBody>
      </p:sp>
      <p:sp>
        <p:nvSpPr>
          <p:cNvPr id="3" name="Footer Placeholder 2"/>
          <p:cNvSpPr>
            <a:spLocks noGrp="1"/>
          </p:cNvSpPr>
          <p:nvPr>
            <p:ph type="ftr" sz="quarter" idx="11"/>
          </p:nvPr>
        </p:nvSpPr>
        <p:spPr/>
        <p:txBody>
          <a:bodyPr/>
          <a:lstStyle/>
          <a:p>
            <a:r>
              <a:rPr lang="en-SG" smtClean="0"/>
              <a:t>Dr. B.Satyanarayana, TIFR, Mumbai                              Kalasalingam University, Anand Nagar                              April 3, 2013</a:t>
            </a:r>
            <a:endParaRPr lang="en-SG" dirty="0"/>
          </a:p>
        </p:txBody>
      </p:sp>
      <p:sp>
        <p:nvSpPr>
          <p:cNvPr id="10" name="Slide Number Placeholder 9"/>
          <p:cNvSpPr>
            <a:spLocks noGrp="1"/>
          </p:cNvSpPr>
          <p:nvPr>
            <p:ph type="sldNum" sz="quarter" idx="12"/>
          </p:nvPr>
        </p:nvSpPr>
        <p:spPr/>
        <p:txBody>
          <a:bodyPr/>
          <a:lstStyle/>
          <a:p>
            <a:fld id="{5D0D82D1-030A-4AF5-855D-82A44DD93AEE}" type="slidenum">
              <a:rPr lang="en-US" smtClean="0"/>
              <a:pPr/>
              <a:t>26</a:t>
            </a:fld>
            <a:endParaRPr lang="en-US" dirty="0"/>
          </a:p>
        </p:txBody>
      </p:sp>
      <p:pic>
        <p:nvPicPr>
          <p:cNvPr id="58" name="Picture 2"/>
          <p:cNvPicPr>
            <a:picLocks noChangeAspect="1" noChangeArrowheads="1"/>
          </p:cNvPicPr>
          <p:nvPr/>
        </p:nvPicPr>
        <p:blipFill>
          <a:blip r:embed="rId3" cstate="print"/>
          <a:srcRect l="1775" r="1775"/>
          <a:stretch>
            <a:fillRect/>
          </a:stretch>
        </p:blipFill>
        <p:spPr bwMode="auto">
          <a:xfrm>
            <a:off x="7242381" y="1548000"/>
            <a:ext cx="1794115" cy="1800000"/>
          </a:xfrm>
          <a:prstGeom prst="rect">
            <a:avLst/>
          </a:prstGeom>
          <a:noFill/>
          <a:ln w="9525">
            <a:noFill/>
            <a:miter lim="800000"/>
            <a:headEnd/>
            <a:tailEnd/>
          </a:ln>
        </p:spPr>
      </p:pic>
      <p:sp>
        <p:nvSpPr>
          <p:cNvPr id="59" name="Content Placeholder 2"/>
          <p:cNvSpPr txBox="1">
            <a:spLocks/>
          </p:cNvSpPr>
          <p:nvPr/>
        </p:nvSpPr>
        <p:spPr>
          <a:xfrm>
            <a:off x="36000" y="1548000"/>
            <a:ext cx="3744000" cy="2462213"/>
          </a:xfrm>
          <a:prstGeom prst="rect">
            <a:avLst/>
          </a:prstGeom>
        </p:spPr>
        <p:txBody>
          <a:bodyPr>
            <a:spAutoFit/>
          </a:bodyPr>
          <a:lstStyle/>
          <a:p>
            <a:pPr marL="420624" marR="0" lvl="0" indent="-384048" algn="l" defTabSz="914400" rtl="0" eaLnBrk="1" fontAlgn="auto" latinLnBrk="0" hangingPunct="1">
              <a:spcAft>
                <a:spcPts val="0"/>
              </a:spcAft>
              <a:buSzPct val="80000"/>
              <a:buFont typeface="Wingdings" pitchFamily="2" charset="2"/>
              <a:buChar char="v"/>
              <a:tabLst/>
              <a:defRPr/>
            </a:pPr>
            <a:r>
              <a:rPr kumimoji="0" lang="en-SG" sz="1400" b="0" i="0" u="none" strike="noStrike" kern="1200" cap="none" spc="0" normalizeH="0" baseline="0" noProof="0" dirty="0" smtClean="0">
                <a:ln>
                  <a:noFill/>
                </a:ln>
                <a:effectLst/>
                <a:uLnTx/>
                <a:uFillTx/>
                <a:latin typeface="Narkisim" pitchFamily="34" charset="-79"/>
                <a:cs typeface="Narkisim" pitchFamily="34" charset="-79"/>
              </a:rPr>
              <a:t>Process: AMSc35b4c3 (0.35um CMOS)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dynamic range:18fC – 1.36pC</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impedance: 45</a:t>
            </a:r>
            <a:r>
              <a:rPr kumimoji="0" lang="el-GR" sz="1400" b="0" i="0" u="none" strike="noStrike" kern="1200" cap="none" spc="0" normalizeH="0" baseline="0" noProof="0" dirty="0" smtClean="0">
                <a:ln>
                  <a:noFill/>
                </a:ln>
                <a:effectLst/>
                <a:uLnTx/>
                <a:uFillTx/>
                <a:cs typeface="Narkisim" pitchFamily="34" charset="-79"/>
              </a:rPr>
              <a:t>Ω</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 @350MHz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Amplifier gain: 8mV/</a:t>
            </a:r>
            <a:r>
              <a:rPr kumimoji="0" lang="el-GR" sz="1400" b="0" i="0" u="none" strike="noStrike" kern="1200" cap="none" spc="0" normalizeH="0" baseline="0" noProof="0" dirty="0" smtClean="0">
                <a:ln>
                  <a:noFill/>
                </a:ln>
                <a:effectLst/>
                <a:uLnTx/>
                <a:uFillTx/>
                <a:cs typeface="Narkisim" pitchFamily="34" charset="-79"/>
              </a:rPr>
              <a:t>μ</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3-dB Bandwidth: 274MHz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Rise time: 1.2ns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Comparator’s sensitivity: 2mV</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LVDS drive: 4mA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Power per channel: &lt; 20mW</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Package: </a:t>
            </a:r>
            <a:r>
              <a:rPr kumimoji="0" lang="en-SG" sz="1400" b="0" i="0" u="none" strike="noStrike" kern="1200" cap="none" spc="0" normalizeH="0" baseline="0" noProof="0" dirty="0" smtClean="0">
                <a:ln>
                  <a:noFill/>
                </a:ln>
                <a:effectLst/>
                <a:uLnTx/>
                <a:uFillTx/>
                <a:latin typeface="Narkisim" pitchFamily="34" charset="-79"/>
                <a:cs typeface="Narkisim" pitchFamily="34" charset="-79"/>
              </a:rPr>
              <a:t>CLCC48(</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48-pin)</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Chip area: 13mm</a:t>
            </a:r>
            <a:r>
              <a:rPr kumimoji="0" lang="en-US" sz="1400" b="0" i="0" u="none" strike="noStrike" kern="1200" cap="none" spc="0" normalizeH="0" baseline="30000" noProof="0" dirty="0" smtClean="0">
                <a:ln>
                  <a:noFill/>
                </a:ln>
                <a:effectLst/>
                <a:uLnTx/>
                <a:uFillTx/>
                <a:latin typeface="Narkisim" pitchFamily="34" charset="-79"/>
                <a:cs typeface="Narkisim" pitchFamily="34" charset="-79"/>
              </a:rPr>
              <a:t>2</a:t>
            </a:r>
          </a:p>
        </p:txBody>
      </p:sp>
      <p:pic>
        <p:nvPicPr>
          <p:cNvPr id="60" name="Picture 59" descr="Picture3.png"/>
          <p:cNvPicPr>
            <a:picLocks noChangeAspect="1"/>
          </p:cNvPicPr>
          <p:nvPr/>
        </p:nvPicPr>
        <p:blipFill>
          <a:blip r:embed="rId4" cstate="print"/>
          <a:stretch>
            <a:fillRect/>
          </a:stretch>
        </p:blipFill>
        <p:spPr>
          <a:xfrm>
            <a:off x="5148064" y="3645336"/>
            <a:ext cx="3827655" cy="28080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pic>
      <p:pic>
        <p:nvPicPr>
          <p:cNvPr id="13" name="Picture 12" descr="DSC_2603.JPG"/>
          <p:cNvPicPr>
            <a:picLocks noChangeAspect="1"/>
          </p:cNvPicPr>
          <p:nvPr/>
        </p:nvPicPr>
        <p:blipFill>
          <a:blip r:embed="rId5" cstate="print"/>
          <a:srcRect l="69412" t="56401" r="11413" b="14430"/>
          <a:stretch>
            <a:fillRect/>
          </a:stretch>
        </p:blipFill>
        <p:spPr>
          <a:xfrm>
            <a:off x="5364088" y="1548000"/>
            <a:ext cx="1781600" cy="1800000"/>
          </a:xfrm>
          <a:prstGeom prst="rect">
            <a:avLst/>
          </a:prstGeom>
        </p:spPr>
      </p:pic>
      <p:pic>
        <p:nvPicPr>
          <p:cNvPr id="2050" name="Picture 2"/>
          <p:cNvPicPr>
            <a:picLocks noChangeAspect="1" noChangeArrowheads="1"/>
          </p:cNvPicPr>
          <p:nvPr/>
        </p:nvPicPr>
        <p:blipFill>
          <a:blip r:embed="rId6" cstate="print"/>
          <a:stretch>
            <a:fillRect/>
          </a:stretch>
        </p:blipFill>
        <p:spPr bwMode="auto">
          <a:xfrm>
            <a:off x="3409372" y="1548000"/>
            <a:ext cx="1686228" cy="241200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Preamplifier Board</a:t>
            </a:r>
            <a:endParaRPr lang="en-IN" dirty="0"/>
          </a:p>
        </p:txBody>
      </p:sp>
      <p:pic>
        <p:nvPicPr>
          <p:cNvPr id="6" name="Content Placeholder 5" descr="PreAmplifier.png"/>
          <p:cNvPicPr>
            <a:picLocks noGrp="1" noChangeAspect="1"/>
          </p:cNvPicPr>
          <p:nvPr>
            <p:ph idx="1"/>
          </p:nvPr>
        </p:nvPicPr>
        <p:blipFill>
          <a:blip r:embed="rId2" cstate="print"/>
          <a:stretch>
            <a:fillRect/>
          </a:stretch>
        </p:blipFill>
        <p:spPr>
          <a:xfrm>
            <a:off x="745695" y="1772816"/>
            <a:ext cx="7812220" cy="1098986"/>
          </a:xfrm>
        </p:spPr>
      </p:pic>
      <p:sp>
        <p:nvSpPr>
          <p:cNvPr id="4" name="Footer Placeholder 3"/>
          <p:cNvSpPr>
            <a:spLocks noGrp="1"/>
          </p:cNvSpPr>
          <p:nvPr>
            <p:ph type="ftr" sz="quarter" idx="11"/>
          </p:nvPr>
        </p:nvSpPr>
        <p:spPr/>
        <p:txBody>
          <a:bodyPr/>
          <a:lstStyle/>
          <a:p>
            <a:r>
              <a:rPr lang="nn-NO" smtClean="0">
                <a:solidFill>
                  <a:prstClr val="black">
                    <a:tint val="75000"/>
                  </a:prstClr>
                </a:solidFill>
              </a:rPr>
              <a:t>Dr. B.Satyanarayana, TIFR, Mumbai                              Kalasalingam University, Anand Nagar                              April 3, 2013</a:t>
            </a:r>
            <a:endParaRPr lang="en-IN" dirty="0">
              <a:solidFill>
                <a:prstClr val="black">
                  <a:tint val="75000"/>
                </a:prstClr>
              </a:solidFill>
            </a:endParaRPr>
          </a:p>
        </p:txBody>
      </p:sp>
      <p:grpSp>
        <p:nvGrpSpPr>
          <p:cNvPr id="3" name="Group 20"/>
          <p:cNvGrpSpPr/>
          <p:nvPr/>
        </p:nvGrpSpPr>
        <p:grpSpPr>
          <a:xfrm>
            <a:off x="768455" y="2824162"/>
            <a:ext cx="7772400" cy="533400"/>
            <a:chOff x="768455" y="2458615"/>
            <a:chExt cx="7772400" cy="533400"/>
          </a:xfrm>
        </p:grpSpPr>
        <p:cxnSp>
          <p:nvCxnSpPr>
            <p:cNvPr id="8" name="Straight Arrow Connector 7"/>
            <p:cNvCxnSpPr/>
            <p:nvPr/>
          </p:nvCxnSpPr>
          <p:spPr>
            <a:xfrm>
              <a:off x="768455" y="2839615"/>
              <a:ext cx="7772400" cy="0"/>
            </a:xfrm>
            <a:prstGeom prst="straightConnector1">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501099" y="253481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91647" y="245861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4724400" y="2857496"/>
            <a:ext cx="492443" cy="338554"/>
          </a:xfrm>
          <a:prstGeom prst="rect">
            <a:avLst/>
          </a:prstGeom>
          <a:noFill/>
        </p:spPr>
        <p:txBody>
          <a:bodyPr wrap="none" rtlCol="0">
            <a:spAutoFit/>
          </a:bodyPr>
          <a:lstStyle/>
          <a:p>
            <a:r>
              <a:rPr lang="en-US" sz="1600" dirty="0" smtClean="0">
                <a:solidFill>
                  <a:prstClr val="black"/>
                </a:solidFill>
              </a:rPr>
              <a:t>403</a:t>
            </a:r>
            <a:endParaRPr lang="en-IN" sz="1600" dirty="0">
              <a:solidFill>
                <a:prstClr val="black"/>
              </a:solidFill>
            </a:endParaRPr>
          </a:p>
        </p:txBody>
      </p:sp>
      <p:grpSp>
        <p:nvGrpSpPr>
          <p:cNvPr id="5" name="Group 17"/>
          <p:cNvGrpSpPr/>
          <p:nvPr/>
        </p:nvGrpSpPr>
        <p:grpSpPr>
          <a:xfrm>
            <a:off x="152400" y="2067296"/>
            <a:ext cx="842665" cy="496094"/>
            <a:chOff x="528935" y="3571081"/>
            <a:chExt cx="842665" cy="496094"/>
          </a:xfrm>
        </p:grpSpPr>
        <p:cxnSp>
          <p:nvCxnSpPr>
            <p:cNvPr id="11" name="Straight Connector 10"/>
            <p:cNvCxnSpPr/>
            <p:nvPr/>
          </p:nvCxnSpPr>
          <p:spPr>
            <a:xfrm>
              <a:off x="838200" y="3587750"/>
              <a:ext cx="53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8200" y="4067175"/>
              <a:ext cx="53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990600" y="3571081"/>
              <a:ext cx="0" cy="482600"/>
            </a:xfrm>
            <a:prstGeom prst="straightConnector1">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28935" y="3657600"/>
              <a:ext cx="461665" cy="323165"/>
            </a:xfrm>
            <a:prstGeom prst="rect">
              <a:avLst/>
            </a:prstGeom>
          </p:spPr>
          <p:txBody>
            <a:bodyPr vert="vert270" wrap="none">
              <a:spAutoFit/>
            </a:bodyPr>
            <a:lstStyle/>
            <a:p>
              <a:r>
                <a:rPr lang="en-US">
                  <a:solidFill>
                    <a:prstClr val="black"/>
                  </a:solidFill>
                </a:rPr>
                <a:t>2</a:t>
              </a:r>
              <a:r>
                <a:rPr lang="en-US" smtClean="0">
                  <a:solidFill>
                    <a:prstClr val="black"/>
                  </a:solidFill>
                </a:rPr>
                <a:t>3</a:t>
              </a:r>
              <a:endParaRPr lang="en-IN" dirty="0">
                <a:solidFill>
                  <a:prstClr val="black"/>
                </a:solidFill>
              </a:endParaRPr>
            </a:p>
          </p:txBody>
        </p:sp>
      </p:grpSp>
      <p:sp>
        <p:nvSpPr>
          <p:cNvPr id="18" name="TextBox 17"/>
          <p:cNvSpPr txBox="1"/>
          <p:nvPr/>
        </p:nvSpPr>
        <p:spPr>
          <a:xfrm>
            <a:off x="1403648" y="1484784"/>
            <a:ext cx="184731" cy="369332"/>
          </a:xfrm>
          <a:prstGeom prst="rect">
            <a:avLst/>
          </a:prstGeom>
          <a:noFill/>
        </p:spPr>
        <p:txBody>
          <a:bodyPr wrap="none" rtlCol="0">
            <a:spAutoFit/>
          </a:bodyPr>
          <a:lstStyle/>
          <a:p>
            <a:endParaRPr lang="en-SG" dirty="0"/>
          </a:p>
        </p:txBody>
      </p:sp>
      <p:sp>
        <p:nvSpPr>
          <p:cNvPr id="20" name="TextBox 19"/>
          <p:cNvSpPr txBox="1"/>
          <p:nvPr/>
        </p:nvSpPr>
        <p:spPr>
          <a:xfrm>
            <a:off x="72000" y="3501008"/>
            <a:ext cx="9000000" cy="1569660"/>
          </a:xfrm>
          <a:prstGeom prst="rect">
            <a:avLst/>
          </a:prstGeom>
          <a:noFill/>
        </p:spPr>
        <p:txBody>
          <a:bodyPr wrap="square" rtlCol="0">
            <a:spAutoFit/>
          </a:bodyPr>
          <a:lstStyle/>
          <a:p>
            <a:pPr marL="180000" indent="-180000">
              <a:buFont typeface="Arial" pitchFamily="34" charset="0"/>
              <a:buChar char="•"/>
            </a:pPr>
            <a:r>
              <a:rPr lang="en-US" sz="2400" dirty="0" smtClean="0">
                <a:latin typeface="Narkisim" pitchFamily="34" charset="-79"/>
                <a:cs typeface="Narkisim" pitchFamily="34" charset="-79"/>
              </a:rPr>
              <a:t>Current Anusparsh-2 chip dimensions does not fit to this design</a:t>
            </a:r>
          </a:p>
          <a:p>
            <a:pPr marL="180000" indent="-180000">
              <a:buFont typeface="Arial" pitchFamily="34" charset="0"/>
              <a:buChar char="•"/>
            </a:pPr>
            <a:r>
              <a:rPr lang="en-US" sz="2400" dirty="0" smtClean="0">
                <a:latin typeface="Narkisim" pitchFamily="34" charset="-79"/>
                <a:cs typeface="Narkisim" pitchFamily="34" charset="-79"/>
              </a:rPr>
              <a:t>Next iteration might shrink the size</a:t>
            </a:r>
          </a:p>
          <a:p>
            <a:pPr marL="180000" indent="-180000">
              <a:buFont typeface="Arial" pitchFamily="34" charset="0"/>
              <a:buChar char="•"/>
            </a:pPr>
            <a:r>
              <a:rPr lang="en-US" sz="2400" dirty="0" smtClean="0">
                <a:latin typeface="Narkisim" pitchFamily="34" charset="-79"/>
                <a:cs typeface="Narkisim" pitchFamily="34" charset="-79"/>
              </a:rPr>
              <a:t>Package the chip in the rectangular shape</a:t>
            </a:r>
          </a:p>
          <a:p>
            <a:pPr marL="180000" indent="-180000">
              <a:buFont typeface="Arial" pitchFamily="34" charset="0"/>
              <a:buChar char="•"/>
            </a:pPr>
            <a:r>
              <a:rPr lang="en-US" sz="2400" dirty="0" smtClean="0">
                <a:latin typeface="Narkisim" pitchFamily="34" charset="-79"/>
                <a:cs typeface="Narkisim" pitchFamily="34" charset="-79"/>
              </a:rPr>
              <a:t>Go for chip bonding (for example: ATLAS’s RPC front-end)</a:t>
            </a:r>
          </a:p>
        </p:txBody>
      </p:sp>
      <p:sp>
        <p:nvSpPr>
          <p:cNvPr id="21" name="Slide Number Placeholder 20"/>
          <p:cNvSpPr>
            <a:spLocks noGrp="1"/>
          </p:cNvSpPr>
          <p:nvPr>
            <p:ph type="sldNum" sz="quarter" idx="12"/>
          </p:nvPr>
        </p:nvSpPr>
        <p:spPr/>
        <p:txBody>
          <a:bodyPr/>
          <a:lstStyle/>
          <a:p>
            <a:fld id="{5D0D82D1-030A-4AF5-855D-82A44DD93AEE}"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l="1573" r="1573"/>
          <a:stretch>
            <a:fillRect/>
          </a:stretch>
        </p:blipFill>
        <p:spPr bwMode="auto">
          <a:xfrm>
            <a:off x="3314901" y="1512000"/>
            <a:ext cx="5779089" cy="5040000"/>
          </a:xfrm>
          <a:prstGeom prst="rect">
            <a:avLst/>
          </a:prstGeom>
          <a:noFill/>
          <a:ln w="9525">
            <a:noFill/>
            <a:miter lim="800000"/>
            <a:headEnd/>
            <a:tailEnd/>
          </a:ln>
        </p:spPr>
      </p:pic>
      <p:sp>
        <p:nvSpPr>
          <p:cNvPr id="4" name="Title 3"/>
          <p:cNvSpPr>
            <a:spLocks noGrp="1"/>
          </p:cNvSpPr>
          <p:nvPr>
            <p:ph type="title"/>
          </p:nvPr>
        </p:nvSpPr>
        <p:spPr/>
        <p:txBody>
          <a:bodyPr>
            <a:normAutofit fontScale="90000"/>
          </a:bodyPr>
          <a:lstStyle/>
          <a:p>
            <a:r>
              <a:rPr lang="en-US" dirty="0" smtClean="0"/>
              <a:t>RPCDAQ module – the workhorse</a:t>
            </a:r>
            <a:endParaRPr lang="en-SG" dirty="0"/>
          </a:p>
        </p:txBody>
      </p:sp>
      <p:sp>
        <p:nvSpPr>
          <p:cNvPr id="3" name="Footer Placeholder 2"/>
          <p:cNvSpPr>
            <a:spLocks noGrp="1"/>
          </p:cNvSpPr>
          <p:nvPr>
            <p:ph type="ftr" sz="quarter" idx="11"/>
          </p:nvPr>
        </p:nvSpPr>
        <p:spPr/>
        <p:txBody>
          <a:bodyPr/>
          <a:lstStyle/>
          <a:p>
            <a:r>
              <a:rPr lang="nn-NO" smtClean="0"/>
              <a:t>Dr. B.Satyanarayana, TIFR, Mumbai                              Kalasalingam University, Anand Nagar                              April 3, 2013</a:t>
            </a:r>
            <a:endParaRPr lang="en-SG" dirty="0"/>
          </a:p>
        </p:txBody>
      </p:sp>
      <p:sp>
        <p:nvSpPr>
          <p:cNvPr id="357" name="Content Placeholder 1"/>
          <p:cNvSpPr txBox="1">
            <a:spLocks/>
          </p:cNvSpPr>
          <p:nvPr/>
        </p:nvSpPr>
        <p:spPr>
          <a:xfrm>
            <a:off x="107504" y="1512000"/>
            <a:ext cx="3321488" cy="4832092"/>
          </a:xfrm>
          <a:prstGeom prst="rect">
            <a:avLst/>
          </a:prstGeom>
        </p:spPr>
        <p:txBody>
          <a:bodyPr vert="horz" wrap="square" lIns="91440" tIns="45720" rIns="91440" bIns="45720" rtlCol="0">
            <a:spAutoFit/>
          </a:bodyPr>
          <a:lstStyle/>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Unshaped, digitized, LVDS RPC signals from 128 strips (64x + 64y)</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16 analog RPC signals, each signal is a summed or multiplexed output of 8 RPC amplified signals.</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Global trigger</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TDC calibration signals</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TCP/IP connection to backend for command and data transfer</a:t>
            </a:r>
          </a:p>
        </p:txBody>
      </p:sp>
      <p:sp>
        <p:nvSpPr>
          <p:cNvPr id="6" name="Slide Number Placeholder 5"/>
          <p:cNvSpPr>
            <a:spLocks noGrp="1"/>
          </p:cNvSpPr>
          <p:nvPr>
            <p:ph type="sldNum" sz="quarter" idx="12"/>
          </p:nvPr>
        </p:nvSpPr>
        <p:spPr/>
        <p:txBody>
          <a:bodyPr/>
          <a:lstStyle/>
          <a:p>
            <a:fld id="{5D0D82D1-030A-4AF5-855D-82A44DD93AEE}" type="slidenum">
              <a:rPr lang="en-US" smtClean="0"/>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RPC strip rate considerations</a:t>
            </a:r>
            <a:endParaRPr lang="en-US" dirty="0"/>
          </a:p>
        </p:txBody>
      </p:sp>
      <p:sp>
        <p:nvSpPr>
          <p:cNvPr id="3" name="Content Placeholder 2"/>
          <p:cNvSpPr>
            <a:spLocks noGrp="1"/>
          </p:cNvSpPr>
          <p:nvPr>
            <p:ph idx="1"/>
          </p:nvPr>
        </p:nvSpPr>
        <p:spPr>
          <a:xfrm>
            <a:off x="71406" y="1571613"/>
            <a:ext cx="8929718" cy="4829190"/>
          </a:xfrm>
        </p:spPr>
        <p:txBody>
          <a:bodyPr>
            <a:noAutofit/>
          </a:bodyPr>
          <a:lstStyle/>
          <a:p>
            <a:r>
              <a:rPr lang="en-US" sz="2200" dirty="0" smtClean="0"/>
              <a:t>RPC strip signal rates mainly contributed by the surrounding low energy activities such as stray radioactivity, local electrical discharges, dark currents of the detector and other electrical/electronic disturbances. </a:t>
            </a:r>
          </a:p>
          <a:p>
            <a:r>
              <a:rPr lang="en-US" sz="2200" dirty="0" smtClean="0"/>
              <a:t>For a given RPC, installed at particular location, operating at a particular high voltage, and a gas mixture, the average counting rate or </a:t>
            </a:r>
            <a:r>
              <a:rPr lang="en-US" sz="2200" i="1" dirty="0" smtClean="0"/>
              <a:t>noise rate</a:t>
            </a:r>
            <a:r>
              <a:rPr lang="en-US" sz="2200" dirty="0" smtClean="0"/>
              <a:t> is fairly constant and is in fact commonly used to monitor the stability of the above mentioned RPC operating parameters. </a:t>
            </a:r>
          </a:p>
          <a:p>
            <a:r>
              <a:rPr lang="en-US" sz="2200" dirty="0" smtClean="0"/>
              <a:t>One of the main background tasks (while not collecting event data) of the ICAL DAQ system is to sequentially monitor individual strip rates of all the RPCs in the detector, with a reasonable (of the order of 1 hour cycle time for a strip) frequency. </a:t>
            </a:r>
          </a:p>
          <a:p>
            <a:r>
              <a:rPr lang="en-US" sz="2200" dirty="0" smtClean="0"/>
              <a:t>The noise rate has consequences on the design of trigger system. The threshold of the trigger system is such that it shouldn’t generate triggers due to chance coincidence of noise rates.</a:t>
            </a:r>
          </a:p>
        </p:txBody>
      </p:sp>
      <p:sp>
        <p:nvSpPr>
          <p:cNvPr id="4" name="Footer Placeholder 3"/>
          <p:cNvSpPr>
            <a:spLocks noGrp="1"/>
          </p:cNvSpPr>
          <p:nvPr>
            <p:ph type="ftr" sz="quarter" idx="11"/>
          </p:nvPr>
        </p:nvSpPr>
        <p:spPr/>
        <p:txBody>
          <a:bodyPr/>
          <a:lstStyle/>
          <a:p>
            <a:r>
              <a:rPr lang="en-US" smtClean="0"/>
              <a:t>Dr. B.Satyanarayana, TIFR, Mumbai                              Kalasalingam University, Anand Nagar                              April 3,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KGF Proton Decay Experiment</a:t>
            </a:r>
            <a:endParaRPr lang="en-IN"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April 3,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a:t>
            </a:fld>
            <a:endParaRPr lang="en-US" dirty="0"/>
          </a:p>
        </p:txBody>
      </p:sp>
      <p:pic>
        <p:nvPicPr>
          <p:cNvPr id="75778" name="Picture 2" descr="D:\KGF\IMG-20121204-WA0003.jpg"/>
          <p:cNvPicPr>
            <a:picLocks noGrp="1" noChangeAspect="1" noChangeArrowheads="1"/>
          </p:cNvPicPr>
          <p:nvPr>
            <p:ph sz="half" idx="1"/>
          </p:nvPr>
        </p:nvPicPr>
        <p:blipFill>
          <a:blip r:embed="rId2" cstate="print"/>
          <a:srcRect t="696"/>
          <a:stretch>
            <a:fillRect/>
          </a:stretch>
        </p:blipFill>
        <p:spPr bwMode="auto">
          <a:xfrm>
            <a:off x="833278" y="1511997"/>
            <a:ext cx="7477445" cy="5040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RPC strip rate monitoring</a:t>
            </a:r>
            <a:endParaRPr lang="en-SG" dirty="0"/>
          </a:p>
        </p:txBody>
      </p:sp>
      <p:sp>
        <p:nvSpPr>
          <p:cNvPr id="3" name="Footer Placeholder 2"/>
          <p:cNvSpPr>
            <a:spLocks noGrp="1"/>
          </p:cNvSpPr>
          <p:nvPr>
            <p:ph type="ftr" sz="quarter" idx="11"/>
          </p:nvPr>
        </p:nvSpPr>
        <p:spPr>
          <a:xfrm>
            <a:off x="36000" y="6480000"/>
            <a:ext cx="8640000" cy="252000"/>
          </a:xfrm>
        </p:spPr>
        <p:txBody>
          <a:bodyPr/>
          <a:lstStyle/>
          <a:p>
            <a:r>
              <a:rPr lang="en-SG" smtClean="0"/>
              <a:t>Dr. B.Satyanarayana, TIFR, Mumbai                              Kalasalingam University, Anand Nagar                              April 3, 2013</a:t>
            </a:r>
            <a:endParaRPr lang="en-SG" dirty="0"/>
          </a:p>
        </p:txBody>
      </p:sp>
      <p:sp>
        <p:nvSpPr>
          <p:cNvPr id="4" name="Slide Number Placeholder 3"/>
          <p:cNvSpPr>
            <a:spLocks noGrp="1"/>
          </p:cNvSpPr>
          <p:nvPr>
            <p:ph type="sldNum" sz="quarter" idx="12"/>
          </p:nvPr>
        </p:nvSpPr>
        <p:spPr>
          <a:xfrm>
            <a:off x="8676000" y="6480000"/>
            <a:ext cx="396000" cy="252000"/>
          </a:xfrm>
        </p:spPr>
        <p:txBody>
          <a:bodyPr/>
          <a:lstStyle/>
          <a:p>
            <a:fld id="{4094C0A7-66BE-4FC5-AC2B-9819C7547C50}" type="slidenum">
              <a:rPr lang="en-SG" smtClean="0"/>
              <a:pPr/>
              <a:t>30</a:t>
            </a:fld>
            <a:endParaRPr lang="en-SG" dirty="0"/>
          </a:p>
        </p:txBody>
      </p:sp>
      <p:pic>
        <p:nvPicPr>
          <p:cNvPr id="5" name="Content Placeholder 7" descr="noise-rate.png"/>
          <p:cNvPicPr>
            <a:picLocks noChangeAspect="1"/>
          </p:cNvPicPr>
          <p:nvPr/>
        </p:nvPicPr>
        <p:blipFill>
          <a:blip r:embed="rId2" cstate="print"/>
          <a:stretch>
            <a:fillRect/>
          </a:stretch>
        </p:blipFill>
        <p:spPr>
          <a:xfrm>
            <a:off x="4502966" y="1553635"/>
            <a:ext cx="4162302" cy="4896000"/>
          </a:xfrm>
          <a:prstGeom prst="rect">
            <a:avLst/>
          </a:prstGeom>
          <a:ln>
            <a:noFill/>
          </a:ln>
          <a:effectLst>
            <a:outerShdw blurRad="292100" dist="139700" dir="2700000" algn="tl" rotWithShape="0">
              <a:srgbClr val="333333">
                <a:alpha val="65000"/>
              </a:srgbClr>
            </a:outerShdw>
          </a:effectLst>
        </p:spPr>
      </p:pic>
      <p:pic>
        <p:nvPicPr>
          <p:cNvPr id="6" name="Picture 1"/>
          <p:cNvPicPr>
            <a:picLocks noChangeAspect="1" noChangeArrowheads="1"/>
          </p:cNvPicPr>
          <p:nvPr/>
        </p:nvPicPr>
        <p:blipFill>
          <a:blip r:embed="rId3" cstate="print">
            <a:lum/>
          </a:blip>
          <a:srcRect b="4724"/>
          <a:stretch>
            <a:fillRect/>
          </a:stretch>
        </p:blipFill>
        <p:spPr bwMode="auto">
          <a:xfrm>
            <a:off x="4706601" y="4285524"/>
            <a:ext cx="3563456" cy="1482198"/>
          </a:xfrm>
          <a:prstGeom prst="rect">
            <a:avLst/>
          </a:prstGeom>
          <a:ln>
            <a:noFill/>
          </a:ln>
          <a:effectLst>
            <a:outerShdw blurRad="292100" dist="139700" dir="2700000" algn="tl" rotWithShape="0">
              <a:srgbClr val="333333">
                <a:alpha val="65000"/>
              </a:srgbClr>
            </a:outerShdw>
          </a:effectLst>
        </p:spPr>
      </p:pic>
      <p:sp>
        <p:nvSpPr>
          <p:cNvPr id="7" name="TextBox 6"/>
          <p:cNvSpPr txBox="1">
            <a:spLocks noChangeAspect="1"/>
          </p:cNvSpPr>
          <p:nvPr/>
        </p:nvSpPr>
        <p:spPr>
          <a:xfrm>
            <a:off x="6022148" y="4848435"/>
            <a:ext cx="1836000" cy="369332"/>
          </a:xfrm>
          <a:prstGeom prst="rect">
            <a:avLst/>
          </a:prstGeom>
          <a:noFill/>
        </p:spPr>
        <p:txBody>
          <a:bodyPr wrap="square" rtlCol="0">
            <a:spAutoFit/>
          </a:bodyPr>
          <a:lstStyle/>
          <a:p>
            <a:r>
              <a:rPr lang="en-US" dirty="0" smtClean="0">
                <a:solidFill>
                  <a:srgbClr val="006600"/>
                </a:solidFill>
              </a:rPr>
              <a:t>Temperature</a:t>
            </a:r>
            <a:endParaRPr lang="en-US" dirty="0">
              <a:solidFill>
                <a:srgbClr val="006600"/>
              </a:solidFill>
            </a:endParaRPr>
          </a:p>
        </p:txBody>
      </p:sp>
      <p:pic>
        <p:nvPicPr>
          <p:cNvPr id="8" name="Content Placeholder 7" descr="rate-profile.png"/>
          <p:cNvPicPr>
            <a:picLocks noChangeAspect="1"/>
          </p:cNvPicPr>
          <p:nvPr/>
        </p:nvPicPr>
        <p:blipFill>
          <a:blip r:embed="rId4" cstate="print"/>
          <a:stretch>
            <a:fillRect/>
          </a:stretch>
        </p:blipFill>
        <p:spPr>
          <a:xfrm>
            <a:off x="478732" y="1553491"/>
            <a:ext cx="3787794" cy="2420666"/>
          </a:xfrm>
          <a:prstGeom prst="rect">
            <a:avLst/>
          </a:prstGeom>
          <a:ln>
            <a:noFill/>
          </a:ln>
          <a:effectLst>
            <a:outerShdw blurRad="292100" dist="139700" dir="2700000" algn="tl" rotWithShape="0">
              <a:srgbClr val="333333">
                <a:alpha val="65000"/>
              </a:srgbClr>
            </a:outerShdw>
          </a:effectLst>
        </p:spPr>
      </p:pic>
      <p:pic>
        <p:nvPicPr>
          <p:cNvPr id="9" name="Content Placeholder 6" descr="rate-hist.png"/>
          <p:cNvPicPr>
            <a:picLocks noChangeAspect="1"/>
          </p:cNvPicPr>
          <p:nvPr/>
        </p:nvPicPr>
        <p:blipFill>
          <a:blip r:embed="rId5" cstate="print"/>
          <a:stretch>
            <a:fillRect/>
          </a:stretch>
        </p:blipFill>
        <p:spPr>
          <a:xfrm>
            <a:off x="479942" y="4057156"/>
            <a:ext cx="3787794" cy="2420666"/>
          </a:xfrm>
          <a:prstGeom prst="rect">
            <a:avLst/>
          </a:prstGeom>
          <a:ln>
            <a:noFill/>
          </a:ln>
          <a:effectLst>
            <a:outerShdw blurRad="292100" dist="139700" dir="2700000" algn="tl" rotWithShape="0">
              <a:srgbClr val="333333">
                <a:alpha val="65000"/>
              </a:srgbClr>
            </a:outerShdw>
          </a:effectLst>
        </p:spPr>
      </p:pic>
      <p:sp>
        <p:nvSpPr>
          <p:cNvPr id="10" name="TextBox 9"/>
          <p:cNvSpPr txBox="1">
            <a:spLocks noChangeAspect="1"/>
          </p:cNvSpPr>
          <p:nvPr/>
        </p:nvSpPr>
        <p:spPr>
          <a:xfrm>
            <a:off x="2304559" y="3318752"/>
            <a:ext cx="1553061" cy="396000"/>
          </a:xfrm>
          <a:prstGeom prst="rect">
            <a:avLst/>
          </a:prstGeom>
          <a:solidFill>
            <a:srgbClr val="FFFF00"/>
          </a:solidFill>
        </p:spPr>
        <p:txBody>
          <a:bodyPr wrap="square" rtlCol="0" anchor="ctr" anchorCtr="1">
            <a:spAutoFit/>
          </a:bodyPr>
          <a:lstStyle/>
          <a:p>
            <a:r>
              <a:rPr lang="en-US" sz="1400" dirty="0" smtClean="0">
                <a:solidFill>
                  <a:srgbClr val="FF0000"/>
                </a:solidFill>
              </a:rPr>
              <a:t>Strip noise rate profile</a:t>
            </a:r>
            <a:endParaRPr lang="en-SG" sz="1400" dirty="0">
              <a:solidFill>
                <a:srgbClr val="FF0000"/>
              </a:solidFill>
            </a:endParaRPr>
          </a:p>
        </p:txBody>
      </p:sp>
      <p:sp>
        <p:nvSpPr>
          <p:cNvPr id="11" name="TextBox 10"/>
          <p:cNvSpPr txBox="1">
            <a:spLocks noChangeAspect="1"/>
          </p:cNvSpPr>
          <p:nvPr/>
        </p:nvSpPr>
        <p:spPr>
          <a:xfrm>
            <a:off x="492150" y="4058165"/>
            <a:ext cx="2414285" cy="276999"/>
          </a:xfrm>
          <a:prstGeom prst="rect">
            <a:avLst/>
          </a:prstGeom>
          <a:solidFill>
            <a:srgbClr val="FFFF00"/>
          </a:solidFill>
        </p:spPr>
        <p:txBody>
          <a:bodyPr wrap="square" rtlCol="0" anchor="ctr" anchorCtr="1">
            <a:spAutoFit/>
          </a:bodyPr>
          <a:lstStyle/>
          <a:p>
            <a:r>
              <a:rPr lang="en-US" sz="1200" dirty="0" smtClean="0">
                <a:solidFill>
                  <a:srgbClr val="FF0000"/>
                </a:solidFill>
              </a:rPr>
              <a:t>Strip noise rate histogram</a:t>
            </a:r>
            <a:endParaRPr lang="en-SG" sz="1200" dirty="0">
              <a:solidFill>
                <a:srgbClr val="FF0000"/>
              </a:solidFill>
            </a:endParaRPr>
          </a:p>
        </p:txBody>
      </p:sp>
      <p:sp>
        <p:nvSpPr>
          <p:cNvPr id="12" name="TextBox 11"/>
          <p:cNvSpPr txBox="1">
            <a:spLocks noChangeAspect="1"/>
          </p:cNvSpPr>
          <p:nvPr/>
        </p:nvSpPr>
        <p:spPr>
          <a:xfrm>
            <a:off x="4540867" y="1571612"/>
            <a:ext cx="2531463" cy="461665"/>
          </a:xfrm>
          <a:prstGeom prst="rect">
            <a:avLst/>
          </a:prstGeom>
          <a:solidFill>
            <a:srgbClr val="FFFF00"/>
          </a:solidFill>
        </p:spPr>
        <p:txBody>
          <a:bodyPr wrap="square" rtlCol="0" anchor="ctr" anchorCtr="1">
            <a:spAutoFit/>
          </a:bodyPr>
          <a:lstStyle/>
          <a:p>
            <a:r>
              <a:rPr lang="en-US" sz="1200" dirty="0" smtClean="0">
                <a:solidFill>
                  <a:srgbClr val="FF0000"/>
                </a:solidFill>
              </a:rPr>
              <a:t>Temperature dependence on noise rate</a:t>
            </a:r>
            <a:endParaRPr lang="en-SG" sz="1200" dirty="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TPH monitor module</a:t>
            </a:r>
            <a:endParaRPr lang="en-SG" dirty="0"/>
          </a:p>
        </p:txBody>
      </p:sp>
      <p:sp>
        <p:nvSpPr>
          <p:cNvPr id="3" name="Footer Placeholder 2"/>
          <p:cNvSpPr>
            <a:spLocks noGrp="1"/>
          </p:cNvSpPr>
          <p:nvPr>
            <p:ph type="ftr" sz="quarter" idx="11"/>
          </p:nvPr>
        </p:nvSpPr>
        <p:spPr/>
        <p:txBody>
          <a:bodyPr/>
          <a:lstStyle/>
          <a:p>
            <a:r>
              <a:rPr lang="en-SG" smtClean="0"/>
              <a:t>Dr. B.Satyanarayana, TIFR, Mumbai                              Kalasalingam University, Anand Nagar                              April 3, 2013</a:t>
            </a:r>
            <a:endParaRPr lang="en-SG" dirty="0"/>
          </a:p>
        </p:txBody>
      </p:sp>
      <p:sp>
        <p:nvSpPr>
          <p:cNvPr id="4" name="Slide Number Placeholder 3"/>
          <p:cNvSpPr>
            <a:spLocks noGrp="1"/>
          </p:cNvSpPr>
          <p:nvPr>
            <p:ph type="sldNum" sz="quarter" idx="12"/>
          </p:nvPr>
        </p:nvSpPr>
        <p:spPr/>
        <p:txBody>
          <a:bodyPr/>
          <a:lstStyle/>
          <a:p>
            <a:fld id="{4094C0A7-66BE-4FC5-AC2B-9819C7547C50}" type="slidenum">
              <a:rPr lang="en-SG" smtClean="0"/>
              <a:pPr/>
              <a:t>31</a:t>
            </a:fld>
            <a:endParaRPr lang="en-SG" dirty="0"/>
          </a:p>
        </p:txBody>
      </p:sp>
      <p:pic>
        <p:nvPicPr>
          <p:cNvPr id="56" name="Picture 55" descr="TPHblock.jpg"/>
          <p:cNvPicPr>
            <a:picLocks noChangeAspect="1"/>
          </p:cNvPicPr>
          <p:nvPr/>
        </p:nvPicPr>
        <p:blipFill>
          <a:blip r:embed="rId2" cstate="print"/>
          <a:stretch>
            <a:fillRect/>
          </a:stretch>
        </p:blipFill>
        <p:spPr>
          <a:xfrm>
            <a:off x="471488" y="1512000"/>
            <a:ext cx="8141538" cy="5040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p:txBody>
          <a:bodyPr>
            <a:normAutofit/>
          </a:bodyPr>
          <a:lstStyle/>
          <a:p>
            <a:r>
              <a:rPr lang="en-US" sz="6000" dirty="0" smtClean="0"/>
              <a:t>Pulse shape monitor</a:t>
            </a:r>
          </a:p>
        </p:txBody>
      </p:sp>
      <p:sp>
        <p:nvSpPr>
          <p:cNvPr id="7171" name="Footer Placeholder 4"/>
          <p:cNvSpPr>
            <a:spLocks noGrp="1"/>
          </p:cNvSpPr>
          <p:nvPr>
            <p:ph type="ftr" sz="quarter" idx="11"/>
          </p:nvPr>
        </p:nvSpPr>
        <p:spPr>
          <a:noFill/>
        </p:spPr>
        <p:txBody>
          <a:bodyPr/>
          <a:lstStyle/>
          <a:p>
            <a:r>
              <a:rPr lang="sv-SE" smtClean="0"/>
              <a:t>Dr. B.Satyanarayana, TIFR, Mumbai                              Kalasalingam University, Anand Nagar                              April 3, 2013</a:t>
            </a:r>
            <a:endParaRPr lang="en-GB" dirty="0"/>
          </a:p>
        </p:txBody>
      </p:sp>
      <p:sp>
        <p:nvSpPr>
          <p:cNvPr id="595" name="Slide Number Placeholder 594"/>
          <p:cNvSpPr>
            <a:spLocks noGrp="1"/>
          </p:cNvSpPr>
          <p:nvPr>
            <p:ph type="sldNum" sz="quarter" idx="12"/>
          </p:nvPr>
        </p:nvSpPr>
        <p:spPr/>
        <p:txBody>
          <a:bodyPr/>
          <a:lstStyle/>
          <a:p>
            <a:fld id="{69E29E33-B620-47F9-BB04-8846C2A5AFCC}" type="slidenum">
              <a:rPr lang="en-US" smtClean="0"/>
              <a:pPr/>
              <a:t>32</a:t>
            </a:fld>
            <a:endParaRPr lang="en-US" dirty="0"/>
          </a:p>
        </p:txBody>
      </p:sp>
      <p:sp>
        <p:nvSpPr>
          <p:cNvPr id="7174" name="Rectangle 3"/>
          <p:cNvSpPr>
            <a:spLocks noChangeArrowheads="1"/>
          </p:cNvSpPr>
          <p:nvPr/>
        </p:nvSpPr>
        <p:spPr bwMode="auto">
          <a:xfrm>
            <a:off x="1102296" y="5654749"/>
            <a:ext cx="6629400" cy="304800"/>
          </a:xfrm>
          <a:prstGeom prst="rect">
            <a:avLst/>
          </a:prstGeom>
          <a:solidFill>
            <a:schemeClr val="bg1"/>
          </a:solidFill>
          <a:ln w="19050">
            <a:solidFill>
              <a:schemeClr val="tx1"/>
            </a:solidFill>
            <a:miter lim="800000"/>
            <a:headEnd/>
            <a:tailEnd/>
          </a:ln>
        </p:spPr>
        <p:txBody>
          <a:bodyPr wrap="none" anchor="ctr"/>
          <a:lstStyle/>
          <a:p>
            <a:pPr algn="ctr" eaLnBrk="1" hangingPunct="1"/>
            <a:r>
              <a:rPr lang="en-US" dirty="0"/>
              <a:t>Shift Register</a:t>
            </a:r>
          </a:p>
        </p:txBody>
      </p:sp>
      <p:sp>
        <p:nvSpPr>
          <p:cNvPr id="7175" name="Line 4"/>
          <p:cNvSpPr>
            <a:spLocks noChangeShapeType="1"/>
          </p:cNvSpPr>
          <p:nvPr/>
        </p:nvSpPr>
        <p:spPr bwMode="auto">
          <a:xfrm flipH="1">
            <a:off x="814296" y="5807149"/>
            <a:ext cx="288000" cy="0"/>
          </a:xfrm>
          <a:prstGeom prst="line">
            <a:avLst/>
          </a:prstGeom>
          <a:noFill/>
          <a:ln w="9525">
            <a:solidFill>
              <a:schemeClr val="tx1"/>
            </a:solidFill>
            <a:round/>
            <a:headEnd/>
            <a:tailEnd/>
          </a:ln>
        </p:spPr>
        <p:txBody>
          <a:bodyPr/>
          <a:lstStyle/>
          <a:p>
            <a:endParaRPr lang="en-SG" dirty="0"/>
          </a:p>
        </p:txBody>
      </p:sp>
      <p:sp>
        <p:nvSpPr>
          <p:cNvPr id="7176" name="Text Box 5"/>
          <p:cNvSpPr txBox="1">
            <a:spLocks noChangeArrowheads="1"/>
          </p:cNvSpPr>
          <p:nvPr/>
        </p:nvSpPr>
        <p:spPr bwMode="auto">
          <a:xfrm>
            <a:off x="35496" y="5588432"/>
            <a:ext cx="875561" cy="400110"/>
          </a:xfrm>
          <a:prstGeom prst="rect">
            <a:avLst/>
          </a:prstGeom>
          <a:noFill/>
          <a:ln w="9525">
            <a:noFill/>
            <a:miter lim="800000"/>
            <a:headEnd/>
            <a:tailEnd/>
          </a:ln>
        </p:spPr>
        <p:txBody>
          <a:bodyPr wrap="none">
            <a:spAutoFit/>
          </a:bodyPr>
          <a:lstStyle/>
          <a:p>
            <a:pPr eaLnBrk="1" hangingPunct="1"/>
            <a:r>
              <a:rPr lang="en-US" sz="2000" dirty="0" smtClean="0"/>
              <a:t>Clock</a:t>
            </a:r>
            <a:endParaRPr lang="en-US" sz="2000" dirty="0"/>
          </a:p>
        </p:txBody>
      </p:sp>
      <p:sp>
        <p:nvSpPr>
          <p:cNvPr id="7178" name="Line 7"/>
          <p:cNvSpPr>
            <a:spLocks noChangeShapeType="1"/>
          </p:cNvSpPr>
          <p:nvPr/>
        </p:nvSpPr>
        <p:spPr bwMode="auto">
          <a:xfrm>
            <a:off x="460946" y="4054549"/>
            <a:ext cx="6172200" cy="0"/>
          </a:xfrm>
          <a:prstGeom prst="line">
            <a:avLst/>
          </a:prstGeom>
          <a:noFill/>
          <a:ln w="28575">
            <a:solidFill>
              <a:srgbClr val="FF0000"/>
            </a:solidFill>
            <a:round/>
            <a:headEnd/>
            <a:tailEnd/>
          </a:ln>
        </p:spPr>
        <p:txBody>
          <a:bodyPr/>
          <a:lstStyle/>
          <a:p>
            <a:endParaRPr lang="en-SG" dirty="0"/>
          </a:p>
        </p:txBody>
      </p:sp>
      <p:sp>
        <p:nvSpPr>
          <p:cNvPr id="7179" name="Line 8"/>
          <p:cNvSpPr>
            <a:spLocks noChangeShapeType="1"/>
          </p:cNvSpPr>
          <p:nvPr/>
        </p:nvSpPr>
        <p:spPr bwMode="auto">
          <a:xfrm>
            <a:off x="1146746" y="4054549"/>
            <a:ext cx="0" cy="152400"/>
          </a:xfrm>
          <a:prstGeom prst="line">
            <a:avLst/>
          </a:prstGeom>
          <a:noFill/>
          <a:ln w="9525">
            <a:solidFill>
              <a:schemeClr val="tx1"/>
            </a:solidFill>
            <a:round/>
            <a:headEnd/>
            <a:tailEnd/>
          </a:ln>
        </p:spPr>
        <p:txBody>
          <a:bodyPr/>
          <a:lstStyle/>
          <a:p>
            <a:endParaRPr lang="en-SG" dirty="0"/>
          </a:p>
        </p:txBody>
      </p:sp>
      <p:sp>
        <p:nvSpPr>
          <p:cNvPr id="7180" name="Line 9"/>
          <p:cNvSpPr>
            <a:spLocks noChangeShapeType="1"/>
          </p:cNvSpPr>
          <p:nvPr/>
        </p:nvSpPr>
        <p:spPr bwMode="auto">
          <a:xfrm>
            <a:off x="1146746" y="4206949"/>
            <a:ext cx="76200" cy="152400"/>
          </a:xfrm>
          <a:prstGeom prst="line">
            <a:avLst/>
          </a:prstGeom>
          <a:noFill/>
          <a:ln w="9525">
            <a:solidFill>
              <a:schemeClr val="tx1"/>
            </a:solidFill>
            <a:round/>
            <a:headEnd/>
            <a:tailEnd/>
          </a:ln>
        </p:spPr>
        <p:txBody>
          <a:bodyPr/>
          <a:lstStyle/>
          <a:p>
            <a:endParaRPr lang="en-SG" dirty="0"/>
          </a:p>
        </p:txBody>
      </p:sp>
      <p:sp>
        <p:nvSpPr>
          <p:cNvPr id="7181" name="Line 10"/>
          <p:cNvSpPr>
            <a:spLocks noChangeShapeType="1"/>
          </p:cNvSpPr>
          <p:nvPr/>
        </p:nvSpPr>
        <p:spPr bwMode="auto">
          <a:xfrm>
            <a:off x="1146746" y="4359349"/>
            <a:ext cx="0" cy="228600"/>
          </a:xfrm>
          <a:prstGeom prst="line">
            <a:avLst/>
          </a:prstGeom>
          <a:noFill/>
          <a:ln w="9525">
            <a:solidFill>
              <a:schemeClr val="tx1"/>
            </a:solidFill>
            <a:round/>
            <a:headEnd/>
            <a:tailEnd/>
          </a:ln>
        </p:spPr>
        <p:txBody>
          <a:bodyPr/>
          <a:lstStyle/>
          <a:p>
            <a:endParaRPr lang="en-SG" dirty="0"/>
          </a:p>
        </p:txBody>
      </p:sp>
      <p:sp>
        <p:nvSpPr>
          <p:cNvPr id="7182" name="Line 11"/>
          <p:cNvSpPr>
            <a:spLocks noChangeShapeType="1"/>
          </p:cNvSpPr>
          <p:nvPr/>
        </p:nvSpPr>
        <p:spPr bwMode="auto">
          <a:xfrm>
            <a:off x="994346" y="4587949"/>
            <a:ext cx="304800" cy="0"/>
          </a:xfrm>
          <a:prstGeom prst="line">
            <a:avLst/>
          </a:prstGeom>
          <a:noFill/>
          <a:ln w="9525">
            <a:solidFill>
              <a:schemeClr val="tx1"/>
            </a:solidFill>
            <a:round/>
            <a:headEnd/>
            <a:tailEnd/>
          </a:ln>
        </p:spPr>
        <p:txBody>
          <a:bodyPr/>
          <a:lstStyle/>
          <a:p>
            <a:endParaRPr lang="en-SG" dirty="0"/>
          </a:p>
        </p:txBody>
      </p:sp>
      <p:sp>
        <p:nvSpPr>
          <p:cNvPr id="7183" name="Line 12"/>
          <p:cNvSpPr>
            <a:spLocks noChangeShapeType="1"/>
          </p:cNvSpPr>
          <p:nvPr/>
        </p:nvSpPr>
        <p:spPr bwMode="auto">
          <a:xfrm>
            <a:off x="994346" y="4664149"/>
            <a:ext cx="304800" cy="0"/>
          </a:xfrm>
          <a:prstGeom prst="line">
            <a:avLst/>
          </a:prstGeom>
          <a:noFill/>
          <a:ln w="9525">
            <a:solidFill>
              <a:schemeClr val="tx1"/>
            </a:solidFill>
            <a:round/>
            <a:headEnd/>
            <a:tailEnd/>
          </a:ln>
        </p:spPr>
        <p:txBody>
          <a:bodyPr/>
          <a:lstStyle/>
          <a:p>
            <a:endParaRPr lang="en-SG" dirty="0"/>
          </a:p>
        </p:txBody>
      </p:sp>
      <p:sp>
        <p:nvSpPr>
          <p:cNvPr id="7184" name="Line 13"/>
          <p:cNvSpPr>
            <a:spLocks noChangeShapeType="1"/>
          </p:cNvSpPr>
          <p:nvPr/>
        </p:nvSpPr>
        <p:spPr bwMode="auto">
          <a:xfrm>
            <a:off x="1146746" y="4664149"/>
            <a:ext cx="0" cy="228600"/>
          </a:xfrm>
          <a:prstGeom prst="line">
            <a:avLst/>
          </a:prstGeom>
          <a:noFill/>
          <a:ln w="9525">
            <a:solidFill>
              <a:schemeClr val="tx1"/>
            </a:solidFill>
            <a:round/>
            <a:headEnd/>
            <a:tailEnd/>
          </a:ln>
        </p:spPr>
        <p:txBody>
          <a:bodyPr/>
          <a:lstStyle/>
          <a:p>
            <a:endParaRPr lang="en-SG" dirty="0"/>
          </a:p>
        </p:txBody>
      </p:sp>
      <p:sp>
        <p:nvSpPr>
          <p:cNvPr id="7185" name="Line 14"/>
          <p:cNvSpPr>
            <a:spLocks noChangeShapeType="1"/>
          </p:cNvSpPr>
          <p:nvPr/>
        </p:nvSpPr>
        <p:spPr bwMode="auto">
          <a:xfrm>
            <a:off x="1146746" y="4511749"/>
            <a:ext cx="304800" cy="0"/>
          </a:xfrm>
          <a:prstGeom prst="line">
            <a:avLst/>
          </a:prstGeom>
          <a:noFill/>
          <a:ln w="9525">
            <a:solidFill>
              <a:schemeClr val="tx1"/>
            </a:solidFill>
            <a:round/>
            <a:headEnd/>
            <a:tailEnd/>
          </a:ln>
        </p:spPr>
        <p:txBody>
          <a:bodyPr/>
          <a:lstStyle/>
          <a:p>
            <a:endParaRPr lang="en-SG" dirty="0"/>
          </a:p>
        </p:txBody>
      </p:sp>
      <p:sp>
        <p:nvSpPr>
          <p:cNvPr id="7186" name="Line 15"/>
          <p:cNvSpPr>
            <a:spLocks noChangeShapeType="1"/>
          </p:cNvSpPr>
          <p:nvPr/>
        </p:nvSpPr>
        <p:spPr bwMode="auto">
          <a:xfrm>
            <a:off x="1451546" y="4511749"/>
            <a:ext cx="0" cy="304800"/>
          </a:xfrm>
          <a:prstGeom prst="line">
            <a:avLst/>
          </a:prstGeom>
          <a:noFill/>
          <a:ln w="9525">
            <a:solidFill>
              <a:schemeClr val="tx1"/>
            </a:solidFill>
            <a:round/>
            <a:headEnd/>
            <a:tailEnd/>
          </a:ln>
        </p:spPr>
        <p:txBody>
          <a:bodyPr/>
          <a:lstStyle/>
          <a:p>
            <a:endParaRPr lang="en-SG" dirty="0"/>
          </a:p>
        </p:txBody>
      </p:sp>
      <p:sp>
        <p:nvSpPr>
          <p:cNvPr id="7187" name="Line 16"/>
          <p:cNvSpPr>
            <a:spLocks noChangeShapeType="1"/>
          </p:cNvSpPr>
          <p:nvPr/>
        </p:nvSpPr>
        <p:spPr bwMode="auto">
          <a:xfrm>
            <a:off x="1451546" y="4816549"/>
            <a:ext cx="76200" cy="152400"/>
          </a:xfrm>
          <a:prstGeom prst="line">
            <a:avLst/>
          </a:prstGeom>
          <a:noFill/>
          <a:ln w="9525">
            <a:solidFill>
              <a:schemeClr val="tx1"/>
            </a:solidFill>
            <a:round/>
            <a:headEnd/>
            <a:tailEnd/>
          </a:ln>
        </p:spPr>
        <p:txBody>
          <a:bodyPr/>
          <a:lstStyle/>
          <a:p>
            <a:endParaRPr lang="en-SG" dirty="0"/>
          </a:p>
        </p:txBody>
      </p:sp>
      <p:sp>
        <p:nvSpPr>
          <p:cNvPr id="7188" name="Line 17"/>
          <p:cNvSpPr>
            <a:spLocks noChangeShapeType="1"/>
          </p:cNvSpPr>
          <p:nvPr/>
        </p:nvSpPr>
        <p:spPr bwMode="auto">
          <a:xfrm>
            <a:off x="1451546" y="4968949"/>
            <a:ext cx="0" cy="304800"/>
          </a:xfrm>
          <a:prstGeom prst="line">
            <a:avLst/>
          </a:prstGeom>
          <a:noFill/>
          <a:ln w="9525">
            <a:solidFill>
              <a:schemeClr val="tx1"/>
            </a:solidFill>
            <a:round/>
            <a:headEnd/>
            <a:tailEnd/>
          </a:ln>
        </p:spPr>
        <p:txBody>
          <a:bodyPr/>
          <a:lstStyle/>
          <a:p>
            <a:endParaRPr lang="en-SG" dirty="0"/>
          </a:p>
        </p:txBody>
      </p:sp>
      <p:sp>
        <p:nvSpPr>
          <p:cNvPr id="7189" name="Line 18"/>
          <p:cNvSpPr>
            <a:spLocks noChangeShapeType="1"/>
          </p:cNvSpPr>
          <p:nvPr/>
        </p:nvSpPr>
        <p:spPr bwMode="auto">
          <a:xfrm>
            <a:off x="1451546" y="5273749"/>
            <a:ext cx="6324600" cy="0"/>
          </a:xfrm>
          <a:prstGeom prst="line">
            <a:avLst/>
          </a:prstGeom>
          <a:noFill/>
          <a:ln w="28575">
            <a:solidFill>
              <a:srgbClr val="002060"/>
            </a:solidFill>
            <a:round/>
            <a:headEnd/>
            <a:tailEnd/>
          </a:ln>
        </p:spPr>
        <p:txBody>
          <a:bodyPr/>
          <a:lstStyle/>
          <a:p>
            <a:endParaRPr lang="en-SG" dirty="0">
              <a:solidFill>
                <a:srgbClr val="FFFF00"/>
              </a:solidFill>
            </a:endParaRPr>
          </a:p>
        </p:txBody>
      </p:sp>
      <p:grpSp>
        <p:nvGrpSpPr>
          <p:cNvPr id="2" name="Group 19"/>
          <p:cNvGrpSpPr>
            <a:grpSpLocks/>
          </p:cNvGrpSpPr>
          <p:nvPr/>
        </p:nvGrpSpPr>
        <p:grpSpPr bwMode="auto">
          <a:xfrm>
            <a:off x="1222946" y="3521149"/>
            <a:ext cx="76200" cy="762000"/>
            <a:chOff x="1296" y="1488"/>
            <a:chExt cx="48" cy="480"/>
          </a:xfrm>
        </p:grpSpPr>
        <p:sp>
          <p:nvSpPr>
            <p:cNvPr id="7763" name="Line 20"/>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764" name="Line 21"/>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grpSp>
        <p:nvGrpSpPr>
          <p:cNvPr id="3" name="Group 22"/>
          <p:cNvGrpSpPr>
            <a:grpSpLocks/>
          </p:cNvGrpSpPr>
          <p:nvPr/>
        </p:nvGrpSpPr>
        <p:grpSpPr bwMode="auto">
          <a:xfrm>
            <a:off x="613346" y="3444949"/>
            <a:ext cx="685800" cy="152400"/>
            <a:chOff x="912" y="1440"/>
            <a:chExt cx="432" cy="96"/>
          </a:xfrm>
        </p:grpSpPr>
        <p:grpSp>
          <p:nvGrpSpPr>
            <p:cNvPr id="4" name="Group 23"/>
            <p:cNvGrpSpPr>
              <a:grpSpLocks/>
            </p:cNvGrpSpPr>
            <p:nvPr/>
          </p:nvGrpSpPr>
          <p:grpSpPr bwMode="auto">
            <a:xfrm>
              <a:off x="960" y="1440"/>
              <a:ext cx="146" cy="96"/>
              <a:chOff x="1008" y="1440"/>
              <a:chExt cx="146" cy="96"/>
            </a:xfrm>
          </p:grpSpPr>
          <p:sp>
            <p:nvSpPr>
              <p:cNvPr id="7759" name="Line 24"/>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60" name="Line 25"/>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61" name="Line 26"/>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62" name="Oval 27"/>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5" name="Group 28"/>
            <p:cNvGrpSpPr>
              <a:grpSpLocks/>
            </p:cNvGrpSpPr>
            <p:nvPr/>
          </p:nvGrpSpPr>
          <p:grpSpPr bwMode="auto">
            <a:xfrm>
              <a:off x="1152" y="1440"/>
              <a:ext cx="146" cy="96"/>
              <a:chOff x="1008" y="1440"/>
              <a:chExt cx="146" cy="96"/>
            </a:xfrm>
          </p:grpSpPr>
          <p:sp>
            <p:nvSpPr>
              <p:cNvPr id="7755" name="Line 29"/>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56" name="Line 30"/>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57" name="Line 31"/>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58" name="Oval 32"/>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52" name="Line 33"/>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53" name="Line 34"/>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54" name="Line 35"/>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6" name="Group 36"/>
          <p:cNvGrpSpPr>
            <a:grpSpLocks/>
          </p:cNvGrpSpPr>
          <p:nvPr/>
        </p:nvGrpSpPr>
        <p:grpSpPr bwMode="auto">
          <a:xfrm>
            <a:off x="1299146" y="3444949"/>
            <a:ext cx="685800" cy="152400"/>
            <a:chOff x="912" y="1440"/>
            <a:chExt cx="432" cy="96"/>
          </a:xfrm>
        </p:grpSpPr>
        <p:grpSp>
          <p:nvGrpSpPr>
            <p:cNvPr id="7" name="Group 37"/>
            <p:cNvGrpSpPr>
              <a:grpSpLocks/>
            </p:cNvGrpSpPr>
            <p:nvPr/>
          </p:nvGrpSpPr>
          <p:grpSpPr bwMode="auto">
            <a:xfrm>
              <a:off x="960" y="1440"/>
              <a:ext cx="146" cy="96"/>
              <a:chOff x="1008" y="1440"/>
              <a:chExt cx="146" cy="96"/>
            </a:xfrm>
          </p:grpSpPr>
          <p:sp>
            <p:nvSpPr>
              <p:cNvPr id="7746" name="Line 38"/>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47" name="Line 39"/>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48" name="Line 40"/>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49" name="Oval 41"/>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8" name="Group 42"/>
            <p:cNvGrpSpPr>
              <a:grpSpLocks/>
            </p:cNvGrpSpPr>
            <p:nvPr/>
          </p:nvGrpSpPr>
          <p:grpSpPr bwMode="auto">
            <a:xfrm>
              <a:off x="1152" y="1440"/>
              <a:ext cx="146" cy="96"/>
              <a:chOff x="1008" y="1440"/>
              <a:chExt cx="146" cy="96"/>
            </a:xfrm>
          </p:grpSpPr>
          <p:sp>
            <p:nvSpPr>
              <p:cNvPr id="7742" name="Line 43"/>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43" name="Line 44"/>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44" name="Line 45"/>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45" name="Oval 46"/>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39" name="Line 47"/>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40" name="Line 48"/>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41" name="Line 49"/>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9" name="Group 50"/>
          <p:cNvGrpSpPr>
            <a:grpSpLocks/>
          </p:cNvGrpSpPr>
          <p:nvPr/>
        </p:nvGrpSpPr>
        <p:grpSpPr bwMode="auto">
          <a:xfrm>
            <a:off x="1984946" y="3444949"/>
            <a:ext cx="685800" cy="152400"/>
            <a:chOff x="912" y="1440"/>
            <a:chExt cx="432" cy="96"/>
          </a:xfrm>
        </p:grpSpPr>
        <p:grpSp>
          <p:nvGrpSpPr>
            <p:cNvPr id="10" name="Group 51"/>
            <p:cNvGrpSpPr>
              <a:grpSpLocks/>
            </p:cNvGrpSpPr>
            <p:nvPr/>
          </p:nvGrpSpPr>
          <p:grpSpPr bwMode="auto">
            <a:xfrm>
              <a:off x="960" y="1440"/>
              <a:ext cx="146" cy="96"/>
              <a:chOff x="1008" y="1440"/>
              <a:chExt cx="146" cy="96"/>
            </a:xfrm>
          </p:grpSpPr>
          <p:sp>
            <p:nvSpPr>
              <p:cNvPr id="7733" name="Line 52"/>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34" name="Line 53"/>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35" name="Line 54"/>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36" name="Oval 55"/>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11" name="Group 56"/>
            <p:cNvGrpSpPr>
              <a:grpSpLocks/>
            </p:cNvGrpSpPr>
            <p:nvPr/>
          </p:nvGrpSpPr>
          <p:grpSpPr bwMode="auto">
            <a:xfrm>
              <a:off x="1152" y="1440"/>
              <a:ext cx="146" cy="96"/>
              <a:chOff x="1008" y="1440"/>
              <a:chExt cx="146" cy="96"/>
            </a:xfrm>
          </p:grpSpPr>
          <p:sp>
            <p:nvSpPr>
              <p:cNvPr id="7729" name="Line 57"/>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30" name="Line 58"/>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31" name="Line 59"/>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32" name="Oval 60"/>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26" name="Line 61"/>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27" name="Line 62"/>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28" name="Line 63"/>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12" name="Group 64"/>
          <p:cNvGrpSpPr>
            <a:grpSpLocks/>
          </p:cNvGrpSpPr>
          <p:nvPr/>
        </p:nvGrpSpPr>
        <p:grpSpPr bwMode="auto">
          <a:xfrm>
            <a:off x="2670746" y="3444949"/>
            <a:ext cx="685800" cy="152400"/>
            <a:chOff x="912" y="1440"/>
            <a:chExt cx="432" cy="96"/>
          </a:xfrm>
        </p:grpSpPr>
        <p:grpSp>
          <p:nvGrpSpPr>
            <p:cNvPr id="13" name="Group 65"/>
            <p:cNvGrpSpPr>
              <a:grpSpLocks/>
            </p:cNvGrpSpPr>
            <p:nvPr/>
          </p:nvGrpSpPr>
          <p:grpSpPr bwMode="auto">
            <a:xfrm>
              <a:off x="960" y="1440"/>
              <a:ext cx="146" cy="96"/>
              <a:chOff x="1008" y="1440"/>
              <a:chExt cx="146" cy="96"/>
            </a:xfrm>
          </p:grpSpPr>
          <p:sp>
            <p:nvSpPr>
              <p:cNvPr id="7720" name="Line 66"/>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21" name="Line 67"/>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22" name="Line 68"/>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23" name="Oval 69"/>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14" name="Group 70"/>
            <p:cNvGrpSpPr>
              <a:grpSpLocks/>
            </p:cNvGrpSpPr>
            <p:nvPr/>
          </p:nvGrpSpPr>
          <p:grpSpPr bwMode="auto">
            <a:xfrm>
              <a:off x="1152" y="1440"/>
              <a:ext cx="146" cy="96"/>
              <a:chOff x="1008" y="1440"/>
              <a:chExt cx="146" cy="96"/>
            </a:xfrm>
          </p:grpSpPr>
          <p:sp>
            <p:nvSpPr>
              <p:cNvPr id="7716" name="Line 71"/>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17" name="Line 72"/>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18" name="Line 73"/>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19" name="Oval 74"/>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13" name="Line 75"/>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14" name="Line 76"/>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15" name="Line 77"/>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15" name="Group 78"/>
          <p:cNvGrpSpPr>
            <a:grpSpLocks/>
          </p:cNvGrpSpPr>
          <p:nvPr/>
        </p:nvGrpSpPr>
        <p:grpSpPr bwMode="auto">
          <a:xfrm>
            <a:off x="3356546" y="3444949"/>
            <a:ext cx="685800" cy="152400"/>
            <a:chOff x="912" y="1440"/>
            <a:chExt cx="432" cy="96"/>
          </a:xfrm>
        </p:grpSpPr>
        <p:grpSp>
          <p:nvGrpSpPr>
            <p:cNvPr id="16" name="Group 79"/>
            <p:cNvGrpSpPr>
              <a:grpSpLocks/>
            </p:cNvGrpSpPr>
            <p:nvPr/>
          </p:nvGrpSpPr>
          <p:grpSpPr bwMode="auto">
            <a:xfrm>
              <a:off x="960" y="1440"/>
              <a:ext cx="146" cy="96"/>
              <a:chOff x="1008" y="1440"/>
              <a:chExt cx="146" cy="96"/>
            </a:xfrm>
          </p:grpSpPr>
          <p:sp>
            <p:nvSpPr>
              <p:cNvPr id="7707" name="Line 80"/>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08" name="Line 81"/>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09" name="Line 82"/>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10" name="Oval 83"/>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17" name="Group 84"/>
            <p:cNvGrpSpPr>
              <a:grpSpLocks/>
            </p:cNvGrpSpPr>
            <p:nvPr/>
          </p:nvGrpSpPr>
          <p:grpSpPr bwMode="auto">
            <a:xfrm>
              <a:off x="1152" y="1440"/>
              <a:ext cx="146" cy="96"/>
              <a:chOff x="1008" y="1440"/>
              <a:chExt cx="146" cy="96"/>
            </a:xfrm>
          </p:grpSpPr>
          <p:sp>
            <p:nvSpPr>
              <p:cNvPr id="7703" name="Line 85"/>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04" name="Line 86"/>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05" name="Line 87"/>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06" name="Oval 88"/>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00" name="Line 89"/>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01" name="Line 90"/>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02" name="Line 91"/>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18" name="Group 92"/>
          <p:cNvGrpSpPr>
            <a:grpSpLocks/>
          </p:cNvGrpSpPr>
          <p:nvPr/>
        </p:nvGrpSpPr>
        <p:grpSpPr bwMode="auto">
          <a:xfrm>
            <a:off x="4042346" y="3444949"/>
            <a:ext cx="685800" cy="152400"/>
            <a:chOff x="912" y="1440"/>
            <a:chExt cx="432" cy="96"/>
          </a:xfrm>
        </p:grpSpPr>
        <p:grpSp>
          <p:nvGrpSpPr>
            <p:cNvPr id="19" name="Group 93"/>
            <p:cNvGrpSpPr>
              <a:grpSpLocks/>
            </p:cNvGrpSpPr>
            <p:nvPr/>
          </p:nvGrpSpPr>
          <p:grpSpPr bwMode="auto">
            <a:xfrm>
              <a:off x="960" y="1440"/>
              <a:ext cx="146" cy="96"/>
              <a:chOff x="1008" y="1440"/>
              <a:chExt cx="146" cy="96"/>
            </a:xfrm>
          </p:grpSpPr>
          <p:sp>
            <p:nvSpPr>
              <p:cNvPr id="7694" name="Line 94"/>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95" name="Line 95"/>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96" name="Line 96"/>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97" name="Oval 97"/>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0" name="Group 98"/>
            <p:cNvGrpSpPr>
              <a:grpSpLocks/>
            </p:cNvGrpSpPr>
            <p:nvPr/>
          </p:nvGrpSpPr>
          <p:grpSpPr bwMode="auto">
            <a:xfrm>
              <a:off x="1152" y="1440"/>
              <a:ext cx="146" cy="96"/>
              <a:chOff x="1008" y="1440"/>
              <a:chExt cx="146" cy="96"/>
            </a:xfrm>
          </p:grpSpPr>
          <p:sp>
            <p:nvSpPr>
              <p:cNvPr id="7690" name="Line 99"/>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91" name="Line 100"/>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92" name="Line 101"/>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93" name="Oval 102"/>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87" name="Line 103"/>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88" name="Line 104"/>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89" name="Line 105"/>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21" name="Group 106"/>
          <p:cNvGrpSpPr>
            <a:grpSpLocks/>
          </p:cNvGrpSpPr>
          <p:nvPr/>
        </p:nvGrpSpPr>
        <p:grpSpPr bwMode="auto">
          <a:xfrm>
            <a:off x="4728146" y="3444949"/>
            <a:ext cx="685800" cy="152400"/>
            <a:chOff x="912" y="1440"/>
            <a:chExt cx="432" cy="96"/>
          </a:xfrm>
        </p:grpSpPr>
        <p:grpSp>
          <p:nvGrpSpPr>
            <p:cNvPr id="22" name="Group 107"/>
            <p:cNvGrpSpPr>
              <a:grpSpLocks/>
            </p:cNvGrpSpPr>
            <p:nvPr/>
          </p:nvGrpSpPr>
          <p:grpSpPr bwMode="auto">
            <a:xfrm>
              <a:off x="960" y="1440"/>
              <a:ext cx="146" cy="96"/>
              <a:chOff x="1008" y="1440"/>
              <a:chExt cx="146" cy="96"/>
            </a:xfrm>
          </p:grpSpPr>
          <p:sp>
            <p:nvSpPr>
              <p:cNvPr id="7681" name="Line 108"/>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82" name="Line 109"/>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83" name="Line 110"/>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84" name="Oval 111"/>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3" name="Group 112"/>
            <p:cNvGrpSpPr>
              <a:grpSpLocks/>
            </p:cNvGrpSpPr>
            <p:nvPr/>
          </p:nvGrpSpPr>
          <p:grpSpPr bwMode="auto">
            <a:xfrm>
              <a:off x="1152" y="1440"/>
              <a:ext cx="146" cy="96"/>
              <a:chOff x="1008" y="1440"/>
              <a:chExt cx="146" cy="96"/>
            </a:xfrm>
          </p:grpSpPr>
          <p:sp>
            <p:nvSpPr>
              <p:cNvPr id="7677" name="Line 113"/>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78" name="Line 114"/>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79" name="Line 115"/>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80" name="Oval 116"/>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74" name="Line 117"/>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75" name="Line 118"/>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76" name="Line 119"/>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24" name="Group 120"/>
          <p:cNvGrpSpPr>
            <a:grpSpLocks/>
          </p:cNvGrpSpPr>
          <p:nvPr/>
        </p:nvGrpSpPr>
        <p:grpSpPr bwMode="auto">
          <a:xfrm>
            <a:off x="5413946" y="3444949"/>
            <a:ext cx="685800" cy="152400"/>
            <a:chOff x="912" y="1440"/>
            <a:chExt cx="432" cy="96"/>
          </a:xfrm>
        </p:grpSpPr>
        <p:grpSp>
          <p:nvGrpSpPr>
            <p:cNvPr id="25" name="Group 121"/>
            <p:cNvGrpSpPr>
              <a:grpSpLocks/>
            </p:cNvGrpSpPr>
            <p:nvPr/>
          </p:nvGrpSpPr>
          <p:grpSpPr bwMode="auto">
            <a:xfrm>
              <a:off x="960" y="1440"/>
              <a:ext cx="146" cy="96"/>
              <a:chOff x="1008" y="1440"/>
              <a:chExt cx="146" cy="96"/>
            </a:xfrm>
          </p:grpSpPr>
          <p:sp>
            <p:nvSpPr>
              <p:cNvPr id="7668" name="Line 122"/>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69" name="Line 123"/>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70" name="Line 124"/>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71" name="Oval 125"/>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6" name="Group 126"/>
            <p:cNvGrpSpPr>
              <a:grpSpLocks/>
            </p:cNvGrpSpPr>
            <p:nvPr/>
          </p:nvGrpSpPr>
          <p:grpSpPr bwMode="auto">
            <a:xfrm>
              <a:off x="1152" y="1440"/>
              <a:ext cx="146" cy="96"/>
              <a:chOff x="1008" y="1440"/>
              <a:chExt cx="146" cy="96"/>
            </a:xfrm>
          </p:grpSpPr>
          <p:sp>
            <p:nvSpPr>
              <p:cNvPr id="7664" name="Line 127"/>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65" name="Line 128"/>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66" name="Line 129"/>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67" name="Oval 130"/>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61" name="Line 131"/>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62" name="Line 132"/>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63" name="Line 133"/>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27" name="Group 134"/>
          <p:cNvGrpSpPr>
            <a:grpSpLocks/>
          </p:cNvGrpSpPr>
          <p:nvPr/>
        </p:nvGrpSpPr>
        <p:grpSpPr bwMode="auto">
          <a:xfrm>
            <a:off x="6099746" y="3444949"/>
            <a:ext cx="685800" cy="152400"/>
            <a:chOff x="912" y="1440"/>
            <a:chExt cx="432" cy="96"/>
          </a:xfrm>
        </p:grpSpPr>
        <p:grpSp>
          <p:nvGrpSpPr>
            <p:cNvPr id="28" name="Group 135"/>
            <p:cNvGrpSpPr>
              <a:grpSpLocks/>
            </p:cNvGrpSpPr>
            <p:nvPr/>
          </p:nvGrpSpPr>
          <p:grpSpPr bwMode="auto">
            <a:xfrm>
              <a:off x="960" y="1440"/>
              <a:ext cx="146" cy="96"/>
              <a:chOff x="1008" y="1440"/>
              <a:chExt cx="146" cy="96"/>
            </a:xfrm>
          </p:grpSpPr>
          <p:sp>
            <p:nvSpPr>
              <p:cNvPr id="7655" name="Line 136"/>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56" name="Line 137"/>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57" name="Line 138"/>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58" name="Oval 139"/>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9" name="Group 140"/>
            <p:cNvGrpSpPr>
              <a:grpSpLocks/>
            </p:cNvGrpSpPr>
            <p:nvPr/>
          </p:nvGrpSpPr>
          <p:grpSpPr bwMode="auto">
            <a:xfrm>
              <a:off x="1152" y="1440"/>
              <a:ext cx="146" cy="96"/>
              <a:chOff x="1008" y="1440"/>
              <a:chExt cx="146" cy="96"/>
            </a:xfrm>
          </p:grpSpPr>
          <p:sp>
            <p:nvSpPr>
              <p:cNvPr id="7651" name="Line 141"/>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52" name="Line 142"/>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53" name="Line 143"/>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54" name="Oval 144"/>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48" name="Line 145"/>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49" name="Line 146"/>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50" name="Line 147"/>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sp>
        <p:nvSpPr>
          <p:cNvPr id="7200" name="Line 148"/>
          <p:cNvSpPr>
            <a:spLocks noChangeShapeType="1"/>
          </p:cNvSpPr>
          <p:nvPr/>
        </p:nvSpPr>
        <p:spPr bwMode="auto">
          <a:xfrm>
            <a:off x="1832546" y="4054549"/>
            <a:ext cx="0" cy="152400"/>
          </a:xfrm>
          <a:prstGeom prst="line">
            <a:avLst/>
          </a:prstGeom>
          <a:noFill/>
          <a:ln w="9525">
            <a:solidFill>
              <a:schemeClr val="tx1"/>
            </a:solidFill>
            <a:round/>
            <a:headEnd/>
            <a:tailEnd/>
          </a:ln>
        </p:spPr>
        <p:txBody>
          <a:bodyPr/>
          <a:lstStyle/>
          <a:p>
            <a:endParaRPr lang="en-SG" dirty="0"/>
          </a:p>
        </p:txBody>
      </p:sp>
      <p:sp>
        <p:nvSpPr>
          <p:cNvPr id="7201" name="Line 149"/>
          <p:cNvSpPr>
            <a:spLocks noChangeShapeType="1"/>
          </p:cNvSpPr>
          <p:nvPr/>
        </p:nvSpPr>
        <p:spPr bwMode="auto">
          <a:xfrm>
            <a:off x="1832546" y="4206949"/>
            <a:ext cx="76200" cy="152400"/>
          </a:xfrm>
          <a:prstGeom prst="line">
            <a:avLst/>
          </a:prstGeom>
          <a:noFill/>
          <a:ln w="9525">
            <a:solidFill>
              <a:schemeClr val="tx1"/>
            </a:solidFill>
            <a:round/>
            <a:headEnd/>
            <a:tailEnd/>
          </a:ln>
        </p:spPr>
        <p:txBody>
          <a:bodyPr/>
          <a:lstStyle/>
          <a:p>
            <a:endParaRPr lang="en-SG" dirty="0"/>
          </a:p>
        </p:txBody>
      </p:sp>
      <p:sp>
        <p:nvSpPr>
          <p:cNvPr id="7202" name="Line 150"/>
          <p:cNvSpPr>
            <a:spLocks noChangeShapeType="1"/>
          </p:cNvSpPr>
          <p:nvPr/>
        </p:nvSpPr>
        <p:spPr bwMode="auto">
          <a:xfrm>
            <a:off x="1832546" y="4359349"/>
            <a:ext cx="0" cy="228600"/>
          </a:xfrm>
          <a:prstGeom prst="line">
            <a:avLst/>
          </a:prstGeom>
          <a:noFill/>
          <a:ln w="9525">
            <a:solidFill>
              <a:schemeClr val="tx1"/>
            </a:solidFill>
            <a:round/>
            <a:headEnd/>
            <a:tailEnd/>
          </a:ln>
        </p:spPr>
        <p:txBody>
          <a:bodyPr/>
          <a:lstStyle/>
          <a:p>
            <a:endParaRPr lang="en-SG" dirty="0"/>
          </a:p>
        </p:txBody>
      </p:sp>
      <p:sp>
        <p:nvSpPr>
          <p:cNvPr id="7203" name="Line 151"/>
          <p:cNvSpPr>
            <a:spLocks noChangeShapeType="1"/>
          </p:cNvSpPr>
          <p:nvPr/>
        </p:nvSpPr>
        <p:spPr bwMode="auto">
          <a:xfrm>
            <a:off x="1680146" y="4587949"/>
            <a:ext cx="304800" cy="0"/>
          </a:xfrm>
          <a:prstGeom prst="line">
            <a:avLst/>
          </a:prstGeom>
          <a:noFill/>
          <a:ln w="9525">
            <a:solidFill>
              <a:schemeClr val="tx1"/>
            </a:solidFill>
            <a:round/>
            <a:headEnd/>
            <a:tailEnd/>
          </a:ln>
        </p:spPr>
        <p:txBody>
          <a:bodyPr/>
          <a:lstStyle/>
          <a:p>
            <a:endParaRPr lang="en-SG" dirty="0"/>
          </a:p>
        </p:txBody>
      </p:sp>
      <p:sp>
        <p:nvSpPr>
          <p:cNvPr id="7204" name="Line 152"/>
          <p:cNvSpPr>
            <a:spLocks noChangeShapeType="1"/>
          </p:cNvSpPr>
          <p:nvPr/>
        </p:nvSpPr>
        <p:spPr bwMode="auto">
          <a:xfrm>
            <a:off x="1680146" y="4664149"/>
            <a:ext cx="304800" cy="0"/>
          </a:xfrm>
          <a:prstGeom prst="line">
            <a:avLst/>
          </a:prstGeom>
          <a:noFill/>
          <a:ln w="9525">
            <a:solidFill>
              <a:schemeClr val="tx1"/>
            </a:solidFill>
            <a:round/>
            <a:headEnd/>
            <a:tailEnd/>
          </a:ln>
        </p:spPr>
        <p:txBody>
          <a:bodyPr/>
          <a:lstStyle/>
          <a:p>
            <a:endParaRPr lang="en-SG" dirty="0"/>
          </a:p>
        </p:txBody>
      </p:sp>
      <p:sp>
        <p:nvSpPr>
          <p:cNvPr id="7205" name="Line 153"/>
          <p:cNvSpPr>
            <a:spLocks noChangeShapeType="1"/>
          </p:cNvSpPr>
          <p:nvPr/>
        </p:nvSpPr>
        <p:spPr bwMode="auto">
          <a:xfrm>
            <a:off x="1832546" y="4664149"/>
            <a:ext cx="0" cy="228600"/>
          </a:xfrm>
          <a:prstGeom prst="line">
            <a:avLst/>
          </a:prstGeom>
          <a:noFill/>
          <a:ln w="9525">
            <a:solidFill>
              <a:schemeClr val="tx1"/>
            </a:solidFill>
            <a:round/>
            <a:headEnd/>
            <a:tailEnd/>
          </a:ln>
        </p:spPr>
        <p:txBody>
          <a:bodyPr/>
          <a:lstStyle/>
          <a:p>
            <a:endParaRPr lang="en-SG" dirty="0"/>
          </a:p>
        </p:txBody>
      </p:sp>
      <p:sp>
        <p:nvSpPr>
          <p:cNvPr id="7206" name="Line 154"/>
          <p:cNvSpPr>
            <a:spLocks noChangeShapeType="1"/>
          </p:cNvSpPr>
          <p:nvPr/>
        </p:nvSpPr>
        <p:spPr bwMode="auto">
          <a:xfrm>
            <a:off x="2137346" y="4816549"/>
            <a:ext cx="76200" cy="152400"/>
          </a:xfrm>
          <a:prstGeom prst="line">
            <a:avLst/>
          </a:prstGeom>
          <a:noFill/>
          <a:ln w="9525">
            <a:solidFill>
              <a:schemeClr val="tx1"/>
            </a:solidFill>
            <a:round/>
            <a:headEnd/>
            <a:tailEnd/>
          </a:ln>
        </p:spPr>
        <p:txBody>
          <a:bodyPr/>
          <a:lstStyle/>
          <a:p>
            <a:endParaRPr lang="en-SG" dirty="0"/>
          </a:p>
        </p:txBody>
      </p:sp>
      <p:sp>
        <p:nvSpPr>
          <p:cNvPr id="7207" name="Line 155"/>
          <p:cNvSpPr>
            <a:spLocks noChangeShapeType="1"/>
          </p:cNvSpPr>
          <p:nvPr/>
        </p:nvSpPr>
        <p:spPr bwMode="auto">
          <a:xfrm>
            <a:off x="2137346" y="4968949"/>
            <a:ext cx="0" cy="304800"/>
          </a:xfrm>
          <a:prstGeom prst="line">
            <a:avLst/>
          </a:prstGeom>
          <a:noFill/>
          <a:ln w="9525">
            <a:solidFill>
              <a:schemeClr val="tx1"/>
            </a:solidFill>
            <a:round/>
            <a:headEnd/>
            <a:tailEnd/>
          </a:ln>
        </p:spPr>
        <p:txBody>
          <a:bodyPr/>
          <a:lstStyle/>
          <a:p>
            <a:endParaRPr lang="en-SG" dirty="0"/>
          </a:p>
        </p:txBody>
      </p:sp>
      <p:grpSp>
        <p:nvGrpSpPr>
          <p:cNvPr id="30" name="Group 156"/>
          <p:cNvGrpSpPr>
            <a:grpSpLocks/>
          </p:cNvGrpSpPr>
          <p:nvPr/>
        </p:nvGrpSpPr>
        <p:grpSpPr bwMode="auto">
          <a:xfrm>
            <a:off x="1908746" y="3521149"/>
            <a:ext cx="76200" cy="762000"/>
            <a:chOff x="1296" y="1488"/>
            <a:chExt cx="48" cy="480"/>
          </a:xfrm>
        </p:grpSpPr>
        <p:sp>
          <p:nvSpPr>
            <p:cNvPr id="7644" name="Line 157"/>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45" name="Line 158"/>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09" name="Line 159"/>
          <p:cNvSpPr>
            <a:spLocks noChangeShapeType="1"/>
          </p:cNvSpPr>
          <p:nvPr/>
        </p:nvSpPr>
        <p:spPr bwMode="auto">
          <a:xfrm>
            <a:off x="2518346" y="4054549"/>
            <a:ext cx="0" cy="152400"/>
          </a:xfrm>
          <a:prstGeom prst="line">
            <a:avLst/>
          </a:prstGeom>
          <a:noFill/>
          <a:ln w="9525">
            <a:solidFill>
              <a:schemeClr val="tx1"/>
            </a:solidFill>
            <a:round/>
            <a:headEnd/>
            <a:tailEnd/>
          </a:ln>
        </p:spPr>
        <p:txBody>
          <a:bodyPr/>
          <a:lstStyle/>
          <a:p>
            <a:endParaRPr lang="en-SG" dirty="0"/>
          </a:p>
        </p:txBody>
      </p:sp>
      <p:sp>
        <p:nvSpPr>
          <p:cNvPr id="7210" name="Line 160"/>
          <p:cNvSpPr>
            <a:spLocks noChangeShapeType="1"/>
          </p:cNvSpPr>
          <p:nvPr/>
        </p:nvSpPr>
        <p:spPr bwMode="auto">
          <a:xfrm>
            <a:off x="2518346" y="4206949"/>
            <a:ext cx="76200" cy="152400"/>
          </a:xfrm>
          <a:prstGeom prst="line">
            <a:avLst/>
          </a:prstGeom>
          <a:noFill/>
          <a:ln w="9525">
            <a:solidFill>
              <a:schemeClr val="tx1"/>
            </a:solidFill>
            <a:round/>
            <a:headEnd/>
            <a:tailEnd/>
          </a:ln>
        </p:spPr>
        <p:txBody>
          <a:bodyPr/>
          <a:lstStyle/>
          <a:p>
            <a:endParaRPr lang="en-SG" dirty="0"/>
          </a:p>
        </p:txBody>
      </p:sp>
      <p:sp>
        <p:nvSpPr>
          <p:cNvPr id="7211" name="Line 161"/>
          <p:cNvSpPr>
            <a:spLocks noChangeShapeType="1"/>
          </p:cNvSpPr>
          <p:nvPr/>
        </p:nvSpPr>
        <p:spPr bwMode="auto">
          <a:xfrm>
            <a:off x="2518346" y="4359349"/>
            <a:ext cx="0" cy="228600"/>
          </a:xfrm>
          <a:prstGeom prst="line">
            <a:avLst/>
          </a:prstGeom>
          <a:noFill/>
          <a:ln w="9525">
            <a:solidFill>
              <a:schemeClr val="tx1"/>
            </a:solidFill>
            <a:round/>
            <a:headEnd/>
            <a:tailEnd/>
          </a:ln>
        </p:spPr>
        <p:txBody>
          <a:bodyPr/>
          <a:lstStyle/>
          <a:p>
            <a:endParaRPr lang="en-SG" dirty="0"/>
          </a:p>
        </p:txBody>
      </p:sp>
      <p:sp>
        <p:nvSpPr>
          <p:cNvPr id="7212" name="Line 162"/>
          <p:cNvSpPr>
            <a:spLocks noChangeShapeType="1"/>
          </p:cNvSpPr>
          <p:nvPr/>
        </p:nvSpPr>
        <p:spPr bwMode="auto">
          <a:xfrm>
            <a:off x="2365946" y="4587949"/>
            <a:ext cx="304800" cy="0"/>
          </a:xfrm>
          <a:prstGeom prst="line">
            <a:avLst/>
          </a:prstGeom>
          <a:noFill/>
          <a:ln w="9525">
            <a:solidFill>
              <a:schemeClr val="tx1"/>
            </a:solidFill>
            <a:round/>
            <a:headEnd/>
            <a:tailEnd/>
          </a:ln>
        </p:spPr>
        <p:txBody>
          <a:bodyPr/>
          <a:lstStyle/>
          <a:p>
            <a:endParaRPr lang="en-SG" dirty="0"/>
          </a:p>
        </p:txBody>
      </p:sp>
      <p:sp>
        <p:nvSpPr>
          <p:cNvPr id="7213" name="Line 163"/>
          <p:cNvSpPr>
            <a:spLocks noChangeShapeType="1"/>
          </p:cNvSpPr>
          <p:nvPr/>
        </p:nvSpPr>
        <p:spPr bwMode="auto">
          <a:xfrm>
            <a:off x="2365946" y="4664149"/>
            <a:ext cx="304800" cy="0"/>
          </a:xfrm>
          <a:prstGeom prst="line">
            <a:avLst/>
          </a:prstGeom>
          <a:noFill/>
          <a:ln w="9525">
            <a:solidFill>
              <a:schemeClr val="tx1"/>
            </a:solidFill>
            <a:round/>
            <a:headEnd/>
            <a:tailEnd/>
          </a:ln>
        </p:spPr>
        <p:txBody>
          <a:bodyPr/>
          <a:lstStyle/>
          <a:p>
            <a:endParaRPr lang="en-SG" dirty="0"/>
          </a:p>
        </p:txBody>
      </p:sp>
      <p:sp>
        <p:nvSpPr>
          <p:cNvPr id="7214" name="Line 164"/>
          <p:cNvSpPr>
            <a:spLocks noChangeShapeType="1"/>
          </p:cNvSpPr>
          <p:nvPr/>
        </p:nvSpPr>
        <p:spPr bwMode="auto">
          <a:xfrm>
            <a:off x="2518346" y="4664149"/>
            <a:ext cx="0" cy="228600"/>
          </a:xfrm>
          <a:prstGeom prst="line">
            <a:avLst/>
          </a:prstGeom>
          <a:noFill/>
          <a:ln w="9525">
            <a:solidFill>
              <a:schemeClr val="tx1"/>
            </a:solidFill>
            <a:round/>
            <a:headEnd/>
            <a:tailEnd/>
          </a:ln>
        </p:spPr>
        <p:txBody>
          <a:bodyPr/>
          <a:lstStyle/>
          <a:p>
            <a:endParaRPr lang="en-SG" dirty="0"/>
          </a:p>
        </p:txBody>
      </p:sp>
      <p:sp>
        <p:nvSpPr>
          <p:cNvPr id="7215" name="Line 165"/>
          <p:cNvSpPr>
            <a:spLocks noChangeShapeType="1"/>
          </p:cNvSpPr>
          <p:nvPr/>
        </p:nvSpPr>
        <p:spPr bwMode="auto">
          <a:xfrm>
            <a:off x="2823146" y="4816549"/>
            <a:ext cx="76200" cy="152400"/>
          </a:xfrm>
          <a:prstGeom prst="line">
            <a:avLst/>
          </a:prstGeom>
          <a:noFill/>
          <a:ln w="9525">
            <a:solidFill>
              <a:schemeClr val="tx1"/>
            </a:solidFill>
            <a:round/>
            <a:headEnd/>
            <a:tailEnd/>
          </a:ln>
        </p:spPr>
        <p:txBody>
          <a:bodyPr/>
          <a:lstStyle/>
          <a:p>
            <a:endParaRPr lang="en-SG" dirty="0"/>
          </a:p>
        </p:txBody>
      </p:sp>
      <p:sp>
        <p:nvSpPr>
          <p:cNvPr id="7216" name="Line 166"/>
          <p:cNvSpPr>
            <a:spLocks noChangeShapeType="1"/>
          </p:cNvSpPr>
          <p:nvPr/>
        </p:nvSpPr>
        <p:spPr bwMode="auto">
          <a:xfrm>
            <a:off x="2823146" y="4968949"/>
            <a:ext cx="0" cy="304800"/>
          </a:xfrm>
          <a:prstGeom prst="line">
            <a:avLst/>
          </a:prstGeom>
          <a:noFill/>
          <a:ln w="9525">
            <a:solidFill>
              <a:schemeClr val="tx1"/>
            </a:solidFill>
            <a:round/>
            <a:headEnd/>
            <a:tailEnd/>
          </a:ln>
        </p:spPr>
        <p:txBody>
          <a:bodyPr/>
          <a:lstStyle/>
          <a:p>
            <a:endParaRPr lang="en-SG" dirty="0"/>
          </a:p>
        </p:txBody>
      </p:sp>
      <p:grpSp>
        <p:nvGrpSpPr>
          <p:cNvPr id="31" name="Group 167"/>
          <p:cNvGrpSpPr>
            <a:grpSpLocks/>
          </p:cNvGrpSpPr>
          <p:nvPr/>
        </p:nvGrpSpPr>
        <p:grpSpPr bwMode="auto">
          <a:xfrm>
            <a:off x="2594546" y="3521149"/>
            <a:ext cx="76200" cy="762000"/>
            <a:chOff x="1296" y="1488"/>
            <a:chExt cx="48" cy="480"/>
          </a:xfrm>
        </p:grpSpPr>
        <p:sp>
          <p:nvSpPr>
            <p:cNvPr id="7642" name="Line 168"/>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43" name="Line 169"/>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18" name="Line 170"/>
          <p:cNvSpPr>
            <a:spLocks noChangeShapeType="1"/>
          </p:cNvSpPr>
          <p:nvPr/>
        </p:nvSpPr>
        <p:spPr bwMode="auto">
          <a:xfrm>
            <a:off x="3204146" y="4054549"/>
            <a:ext cx="0" cy="152400"/>
          </a:xfrm>
          <a:prstGeom prst="line">
            <a:avLst/>
          </a:prstGeom>
          <a:noFill/>
          <a:ln w="9525">
            <a:solidFill>
              <a:schemeClr val="tx1"/>
            </a:solidFill>
            <a:round/>
            <a:headEnd/>
            <a:tailEnd/>
          </a:ln>
        </p:spPr>
        <p:txBody>
          <a:bodyPr/>
          <a:lstStyle/>
          <a:p>
            <a:endParaRPr lang="en-SG" dirty="0"/>
          </a:p>
        </p:txBody>
      </p:sp>
      <p:sp>
        <p:nvSpPr>
          <p:cNvPr id="7219" name="Line 171"/>
          <p:cNvSpPr>
            <a:spLocks noChangeShapeType="1"/>
          </p:cNvSpPr>
          <p:nvPr/>
        </p:nvSpPr>
        <p:spPr bwMode="auto">
          <a:xfrm>
            <a:off x="3204146" y="4206949"/>
            <a:ext cx="76200" cy="152400"/>
          </a:xfrm>
          <a:prstGeom prst="line">
            <a:avLst/>
          </a:prstGeom>
          <a:noFill/>
          <a:ln w="9525">
            <a:solidFill>
              <a:schemeClr val="tx1"/>
            </a:solidFill>
            <a:round/>
            <a:headEnd/>
            <a:tailEnd/>
          </a:ln>
        </p:spPr>
        <p:txBody>
          <a:bodyPr/>
          <a:lstStyle/>
          <a:p>
            <a:endParaRPr lang="en-SG" dirty="0"/>
          </a:p>
        </p:txBody>
      </p:sp>
      <p:sp>
        <p:nvSpPr>
          <p:cNvPr id="7220" name="Line 172"/>
          <p:cNvSpPr>
            <a:spLocks noChangeShapeType="1"/>
          </p:cNvSpPr>
          <p:nvPr/>
        </p:nvSpPr>
        <p:spPr bwMode="auto">
          <a:xfrm>
            <a:off x="3204146" y="4359349"/>
            <a:ext cx="0" cy="228600"/>
          </a:xfrm>
          <a:prstGeom prst="line">
            <a:avLst/>
          </a:prstGeom>
          <a:noFill/>
          <a:ln w="9525">
            <a:solidFill>
              <a:schemeClr val="tx1"/>
            </a:solidFill>
            <a:round/>
            <a:headEnd/>
            <a:tailEnd/>
          </a:ln>
        </p:spPr>
        <p:txBody>
          <a:bodyPr/>
          <a:lstStyle/>
          <a:p>
            <a:endParaRPr lang="en-SG" dirty="0"/>
          </a:p>
        </p:txBody>
      </p:sp>
      <p:sp>
        <p:nvSpPr>
          <p:cNvPr id="7221" name="Line 173"/>
          <p:cNvSpPr>
            <a:spLocks noChangeShapeType="1"/>
          </p:cNvSpPr>
          <p:nvPr/>
        </p:nvSpPr>
        <p:spPr bwMode="auto">
          <a:xfrm>
            <a:off x="3051746" y="4587949"/>
            <a:ext cx="304800" cy="0"/>
          </a:xfrm>
          <a:prstGeom prst="line">
            <a:avLst/>
          </a:prstGeom>
          <a:noFill/>
          <a:ln w="9525">
            <a:solidFill>
              <a:schemeClr val="tx1"/>
            </a:solidFill>
            <a:round/>
            <a:headEnd/>
            <a:tailEnd/>
          </a:ln>
        </p:spPr>
        <p:txBody>
          <a:bodyPr/>
          <a:lstStyle/>
          <a:p>
            <a:endParaRPr lang="en-SG" dirty="0"/>
          </a:p>
        </p:txBody>
      </p:sp>
      <p:sp>
        <p:nvSpPr>
          <p:cNvPr id="7222" name="Line 174"/>
          <p:cNvSpPr>
            <a:spLocks noChangeShapeType="1"/>
          </p:cNvSpPr>
          <p:nvPr/>
        </p:nvSpPr>
        <p:spPr bwMode="auto">
          <a:xfrm>
            <a:off x="3051746" y="4664149"/>
            <a:ext cx="304800" cy="0"/>
          </a:xfrm>
          <a:prstGeom prst="line">
            <a:avLst/>
          </a:prstGeom>
          <a:noFill/>
          <a:ln w="9525">
            <a:solidFill>
              <a:schemeClr val="tx1"/>
            </a:solidFill>
            <a:round/>
            <a:headEnd/>
            <a:tailEnd/>
          </a:ln>
        </p:spPr>
        <p:txBody>
          <a:bodyPr/>
          <a:lstStyle/>
          <a:p>
            <a:endParaRPr lang="en-SG" dirty="0"/>
          </a:p>
        </p:txBody>
      </p:sp>
      <p:sp>
        <p:nvSpPr>
          <p:cNvPr id="7223" name="Line 175"/>
          <p:cNvSpPr>
            <a:spLocks noChangeShapeType="1"/>
          </p:cNvSpPr>
          <p:nvPr/>
        </p:nvSpPr>
        <p:spPr bwMode="auto">
          <a:xfrm>
            <a:off x="3204146" y="4664149"/>
            <a:ext cx="0" cy="228600"/>
          </a:xfrm>
          <a:prstGeom prst="line">
            <a:avLst/>
          </a:prstGeom>
          <a:noFill/>
          <a:ln w="9525">
            <a:solidFill>
              <a:schemeClr val="tx1"/>
            </a:solidFill>
            <a:round/>
            <a:headEnd/>
            <a:tailEnd/>
          </a:ln>
        </p:spPr>
        <p:txBody>
          <a:bodyPr/>
          <a:lstStyle/>
          <a:p>
            <a:endParaRPr lang="en-SG" dirty="0"/>
          </a:p>
        </p:txBody>
      </p:sp>
      <p:sp>
        <p:nvSpPr>
          <p:cNvPr id="7224" name="Line 176"/>
          <p:cNvSpPr>
            <a:spLocks noChangeShapeType="1"/>
          </p:cNvSpPr>
          <p:nvPr/>
        </p:nvSpPr>
        <p:spPr bwMode="auto">
          <a:xfrm>
            <a:off x="3508946" y="4816549"/>
            <a:ext cx="76200" cy="152400"/>
          </a:xfrm>
          <a:prstGeom prst="line">
            <a:avLst/>
          </a:prstGeom>
          <a:noFill/>
          <a:ln w="9525">
            <a:solidFill>
              <a:schemeClr val="tx1"/>
            </a:solidFill>
            <a:round/>
            <a:headEnd/>
            <a:tailEnd/>
          </a:ln>
        </p:spPr>
        <p:txBody>
          <a:bodyPr/>
          <a:lstStyle/>
          <a:p>
            <a:endParaRPr lang="en-SG" dirty="0"/>
          </a:p>
        </p:txBody>
      </p:sp>
      <p:sp>
        <p:nvSpPr>
          <p:cNvPr id="7225" name="Line 177"/>
          <p:cNvSpPr>
            <a:spLocks noChangeShapeType="1"/>
          </p:cNvSpPr>
          <p:nvPr/>
        </p:nvSpPr>
        <p:spPr bwMode="auto">
          <a:xfrm>
            <a:off x="3508946" y="4968949"/>
            <a:ext cx="0" cy="304800"/>
          </a:xfrm>
          <a:prstGeom prst="line">
            <a:avLst/>
          </a:prstGeom>
          <a:noFill/>
          <a:ln w="9525">
            <a:solidFill>
              <a:schemeClr val="tx1"/>
            </a:solidFill>
            <a:round/>
            <a:headEnd/>
            <a:tailEnd/>
          </a:ln>
        </p:spPr>
        <p:txBody>
          <a:bodyPr/>
          <a:lstStyle/>
          <a:p>
            <a:endParaRPr lang="en-SG" dirty="0"/>
          </a:p>
        </p:txBody>
      </p:sp>
      <p:grpSp>
        <p:nvGrpSpPr>
          <p:cNvPr id="7414" name="Group 178"/>
          <p:cNvGrpSpPr>
            <a:grpSpLocks/>
          </p:cNvGrpSpPr>
          <p:nvPr/>
        </p:nvGrpSpPr>
        <p:grpSpPr bwMode="auto">
          <a:xfrm>
            <a:off x="3280346" y="3521149"/>
            <a:ext cx="76200" cy="762000"/>
            <a:chOff x="1296" y="1488"/>
            <a:chExt cx="48" cy="480"/>
          </a:xfrm>
        </p:grpSpPr>
        <p:sp>
          <p:nvSpPr>
            <p:cNvPr id="7640" name="Line 179"/>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41" name="Line 180"/>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27" name="Line 181"/>
          <p:cNvSpPr>
            <a:spLocks noChangeShapeType="1"/>
          </p:cNvSpPr>
          <p:nvPr/>
        </p:nvSpPr>
        <p:spPr bwMode="auto">
          <a:xfrm>
            <a:off x="3889946" y="4054549"/>
            <a:ext cx="0" cy="152400"/>
          </a:xfrm>
          <a:prstGeom prst="line">
            <a:avLst/>
          </a:prstGeom>
          <a:noFill/>
          <a:ln w="9525">
            <a:solidFill>
              <a:schemeClr val="tx1"/>
            </a:solidFill>
            <a:round/>
            <a:headEnd/>
            <a:tailEnd/>
          </a:ln>
        </p:spPr>
        <p:txBody>
          <a:bodyPr/>
          <a:lstStyle/>
          <a:p>
            <a:endParaRPr lang="en-SG" dirty="0"/>
          </a:p>
        </p:txBody>
      </p:sp>
      <p:sp>
        <p:nvSpPr>
          <p:cNvPr id="7228" name="Line 182"/>
          <p:cNvSpPr>
            <a:spLocks noChangeShapeType="1"/>
          </p:cNvSpPr>
          <p:nvPr/>
        </p:nvSpPr>
        <p:spPr bwMode="auto">
          <a:xfrm>
            <a:off x="3889946" y="4206949"/>
            <a:ext cx="76200" cy="152400"/>
          </a:xfrm>
          <a:prstGeom prst="line">
            <a:avLst/>
          </a:prstGeom>
          <a:noFill/>
          <a:ln w="9525">
            <a:solidFill>
              <a:schemeClr val="tx1"/>
            </a:solidFill>
            <a:round/>
            <a:headEnd/>
            <a:tailEnd/>
          </a:ln>
        </p:spPr>
        <p:txBody>
          <a:bodyPr/>
          <a:lstStyle/>
          <a:p>
            <a:endParaRPr lang="en-SG" dirty="0"/>
          </a:p>
        </p:txBody>
      </p:sp>
      <p:sp>
        <p:nvSpPr>
          <p:cNvPr id="7229" name="Line 183"/>
          <p:cNvSpPr>
            <a:spLocks noChangeShapeType="1"/>
          </p:cNvSpPr>
          <p:nvPr/>
        </p:nvSpPr>
        <p:spPr bwMode="auto">
          <a:xfrm>
            <a:off x="3889946" y="4359349"/>
            <a:ext cx="0" cy="228600"/>
          </a:xfrm>
          <a:prstGeom prst="line">
            <a:avLst/>
          </a:prstGeom>
          <a:noFill/>
          <a:ln w="9525">
            <a:solidFill>
              <a:schemeClr val="tx1"/>
            </a:solidFill>
            <a:round/>
            <a:headEnd/>
            <a:tailEnd/>
          </a:ln>
        </p:spPr>
        <p:txBody>
          <a:bodyPr/>
          <a:lstStyle/>
          <a:p>
            <a:endParaRPr lang="en-SG" dirty="0"/>
          </a:p>
        </p:txBody>
      </p:sp>
      <p:sp>
        <p:nvSpPr>
          <p:cNvPr id="7230" name="Line 184"/>
          <p:cNvSpPr>
            <a:spLocks noChangeShapeType="1"/>
          </p:cNvSpPr>
          <p:nvPr/>
        </p:nvSpPr>
        <p:spPr bwMode="auto">
          <a:xfrm>
            <a:off x="3737546" y="4587949"/>
            <a:ext cx="304800" cy="0"/>
          </a:xfrm>
          <a:prstGeom prst="line">
            <a:avLst/>
          </a:prstGeom>
          <a:noFill/>
          <a:ln w="9525">
            <a:solidFill>
              <a:schemeClr val="tx1"/>
            </a:solidFill>
            <a:round/>
            <a:headEnd/>
            <a:tailEnd/>
          </a:ln>
        </p:spPr>
        <p:txBody>
          <a:bodyPr/>
          <a:lstStyle/>
          <a:p>
            <a:endParaRPr lang="en-SG" dirty="0"/>
          </a:p>
        </p:txBody>
      </p:sp>
      <p:sp>
        <p:nvSpPr>
          <p:cNvPr id="7231" name="Line 185"/>
          <p:cNvSpPr>
            <a:spLocks noChangeShapeType="1"/>
          </p:cNvSpPr>
          <p:nvPr/>
        </p:nvSpPr>
        <p:spPr bwMode="auto">
          <a:xfrm>
            <a:off x="3737546" y="4664149"/>
            <a:ext cx="304800" cy="0"/>
          </a:xfrm>
          <a:prstGeom prst="line">
            <a:avLst/>
          </a:prstGeom>
          <a:noFill/>
          <a:ln w="9525">
            <a:solidFill>
              <a:schemeClr val="tx1"/>
            </a:solidFill>
            <a:round/>
            <a:headEnd/>
            <a:tailEnd/>
          </a:ln>
        </p:spPr>
        <p:txBody>
          <a:bodyPr/>
          <a:lstStyle/>
          <a:p>
            <a:endParaRPr lang="en-SG" dirty="0"/>
          </a:p>
        </p:txBody>
      </p:sp>
      <p:sp>
        <p:nvSpPr>
          <p:cNvPr id="7232" name="Line 186"/>
          <p:cNvSpPr>
            <a:spLocks noChangeShapeType="1"/>
          </p:cNvSpPr>
          <p:nvPr/>
        </p:nvSpPr>
        <p:spPr bwMode="auto">
          <a:xfrm>
            <a:off x="3889946" y="4664149"/>
            <a:ext cx="0" cy="228600"/>
          </a:xfrm>
          <a:prstGeom prst="line">
            <a:avLst/>
          </a:prstGeom>
          <a:noFill/>
          <a:ln w="9525">
            <a:solidFill>
              <a:schemeClr val="tx1"/>
            </a:solidFill>
            <a:round/>
            <a:headEnd/>
            <a:tailEnd/>
          </a:ln>
        </p:spPr>
        <p:txBody>
          <a:bodyPr/>
          <a:lstStyle/>
          <a:p>
            <a:endParaRPr lang="en-SG" dirty="0"/>
          </a:p>
        </p:txBody>
      </p:sp>
      <p:sp>
        <p:nvSpPr>
          <p:cNvPr id="7233" name="Line 187"/>
          <p:cNvSpPr>
            <a:spLocks noChangeShapeType="1"/>
          </p:cNvSpPr>
          <p:nvPr/>
        </p:nvSpPr>
        <p:spPr bwMode="auto">
          <a:xfrm>
            <a:off x="4194746" y="4816549"/>
            <a:ext cx="76200" cy="152400"/>
          </a:xfrm>
          <a:prstGeom prst="line">
            <a:avLst/>
          </a:prstGeom>
          <a:noFill/>
          <a:ln w="9525">
            <a:solidFill>
              <a:schemeClr val="tx1"/>
            </a:solidFill>
            <a:round/>
            <a:headEnd/>
            <a:tailEnd/>
          </a:ln>
        </p:spPr>
        <p:txBody>
          <a:bodyPr/>
          <a:lstStyle/>
          <a:p>
            <a:endParaRPr lang="en-SG" dirty="0"/>
          </a:p>
        </p:txBody>
      </p:sp>
      <p:sp>
        <p:nvSpPr>
          <p:cNvPr id="7234" name="Line 188"/>
          <p:cNvSpPr>
            <a:spLocks noChangeShapeType="1"/>
          </p:cNvSpPr>
          <p:nvPr/>
        </p:nvSpPr>
        <p:spPr bwMode="auto">
          <a:xfrm>
            <a:off x="4194746" y="4968949"/>
            <a:ext cx="0" cy="304800"/>
          </a:xfrm>
          <a:prstGeom prst="line">
            <a:avLst/>
          </a:prstGeom>
          <a:noFill/>
          <a:ln w="9525">
            <a:solidFill>
              <a:schemeClr val="tx1"/>
            </a:solidFill>
            <a:round/>
            <a:headEnd/>
            <a:tailEnd/>
          </a:ln>
        </p:spPr>
        <p:txBody>
          <a:bodyPr/>
          <a:lstStyle/>
          <a:p>
            <a:endParaRPr lang="en-SG" dirty="0"/>
          </a:p>
        </p:txBody>
      </p:sp>
      <p:grpSp>
        <p:nvGrpSpPr>
          <p:cNvPr id="7415" name="Group 189"/>
          <p:cNvGrpSpPr>
            <a:grpSpLocks/>
          </p:cNvGrpSpPr>
          <p:nvPr/>
        </p:nvGrpSpPr>
        <p:grpSpPr bwMode="auto">
          <a:xfrm>
            <a:off x="3966146" y="3521149"/>
            <a:ext cx="76200" cy="762000"/>
            <a:chOff x="1296" y="1488"/>
            <a:chExt cx="48" cy="480"/>
          </a:xfrm>
        </p:grpSpPr>
        <p:sp>
          <p:nvSpPr>
            <p:cNvPr id="7638" name="Line 190"/>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9" name="Line 191"/>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36" name="Line 192"/>
          <p:cNvSpPr>
            <a:spLocks noChangeShapeType="1"/>
          </p:cNvSpPr>
          <p:nvPr/>
        </p:nvSpPr>
        <p:spPr bwMode="auto">
          <a:xfrm>
            <a:off x="4575746" y="4054549"/>
            <a:ext cx="0" cy="152400"/>
          </a:xfrm>
          <a:prstGeom prst="line">
            <a:avLst/>
          </a:prstGeom>
          <a:noFill/>
          <a:ln w="9525">
            <a:solidFill>
              <a:schemeClr val="tx1"/>
            </a:solidFill>
            <a:round/>
            <a:headEnd/>
            <a:tailEnd/>
          </a:ln>
        </p:spPr>
        <p:txBody>
          <a:bodyPr/>
          <a:lstStyle/>
          <a:p>
            <a:endParaRPr lang="en-SG" dirty="0"/>
          </a:p>
        </p:txBody>
      </p:sp>
      <p:sp>
        <p:nvSpPr>
          <p:cNvPr id="7237" name="Line 193"/>
          <p:cNvSpPr>
            <a:spLocks noChangeShapeType="1"/>
          </p:cNvSpPr>
          <p:nvPr/>
        </p:nvSpPr>
        <p:spPr bwMode="auto">
          <a:xfrm>
            <a:off x="4575746" y="4206949"/>
            <a:ext cx="76200" cy="152400"/>
          </a:xfrm>
          <a:prstGeom prst="line">
            <a:avLst/>
          </a:prstGeom>
          <a:noFill/>
          <a:ln w="9525">
            <a:solidFill>
              <a:schemeClr val="tx1"/>
            </a:solidFill>
            <a:round/>
            <a:headEnd/>
            <a:tailEnd/>
          </a:ln>
        </p:spPr>
        <p:txBody>
          <a:bodyPr/>
          <a:lstStyle/>
          <a:p>
            <a:endParaRPr lang="en-SG" dirty="0"/>
          </a:p>
        </p:txBody>
      </p:sp>
      <p:sp>
        <p:nvSpPr>
          <p:cNvPr id="7238" name="Line 194"/>
          <p:cNvSpPr>
            <a:spLocks noChangeShapeType="1"/>
          </p:cNvSpPr>
          <p:nvPr/>
        </p:nvSpPr>
        <p:spPr bwMode="auto">
          <a:xfrm>
            <a:off x="4575746" y="4359349"/>
            <a:ext cx="0" cy="228600"/>
          </a:xfrm>
          <a:prstGeom prst="line">
            <a:avLst/>
          </a:prstGeom>
          <a:noFill/>
          <a:ln w="9525">
            <a:solidFill>
              <a:schemeClr val="tx1"/>
            </a:solidFill>
            <a:round/>
            <a:headEnd/>
            <a:tailEnd/>
          </a:ln>
        </p:spPr>
        <p:txBody>
          <a:bodyPr/>
          <a:lstStyle/>
          <a:p>
            <a:endParaRPr lang="en-SG" dirty="0"/>
          </a:p>
        </p:txBody>
      </p:sp>
      <p:sp>
        <p:nvSpPr>
          <p:cNvPr id="7239" name="Line 195"/>
          <p:cNvSpPr>
            <a:spLocks noChangeShapeType="1"/>
          </p:cNvSpPr>
          <p:nvPr/>
        </p:nvSpPr>
        <p:spPr bwMode="auto">
          <a:xfrm>
            <a:off x="4423346" y="4587949"/>
            <a:ext cx="304800" cy="0"/>
          </a:xfrm>
          <a:prstGeom prst="line">
            <a:avLst/>
          </a:prstGeom>
          <a:noFill/>
          <a:ln w="9525">
            <a:solidFill>
              <a:schemeClr val="tx1"/>
            </a:solidFill>
            <a:round/>
            <a:headEnd/>
            <a:tailEnd/>
          </a:ln>
        </p:spPr>
        <p:txBody>
          <a:bodyPr/>
          <a:lstStyle/>
          <a:p>
            <a:endParaRPr lang="en-SG" dirty="0"/>
          </a:p>
        </p:txBody>
      </p:sp>
      <p:sp>
        <p:nvSpPr>
          <p:cNvPr id="7240" name="Line 196"/>
          <p:cNvSpPr>
            <a:spLocks noChangeShapeType="1"/>
          </p:cNvSpPr>
          <p:nvPr/>
        </p:nvSpPr>
        <p:spPr bwMode="auto">
          <a:xfrm>
            <a:off x="4423346" y="4664149"/>
            <a:ext cx="304800" cy="0"/>
          </a:xfrm>
          <a:prstGeom prst="line">
            <a:avLst/>
          </a:prstGeom>
          <a:noFill/>
          <a:ln w="9525">
            <a:solidFill>
              <a:schemeClr val="tx1"/>
            </a:solidFill>
            <a:round/>
            <a:headEnd/>
            <a:tailEnd/>
          </a:ln>
        </p:spPr>
        <p:txBody>
          <a:bodyPr/>
          <a:lstStyle/>
          <a:p>
            <a:endParaRPr lang="en-SG" dirty="0"/>
          </a:p>
        </p:txBody>
      </p:sp>
      <p:sp>
        <p:nvSpPr>
          <p:cNvPr id="7241" name="Line 197"/>
          <p:cNvSpPr>
            <a:spLocks noChangeShapeType="1"/>
          </p:cNvSpPr>
          <p:nvPr/>
        </p:nvSpPr>
        <p:spPr bwMode="auto">
          <a:xfrm>
            <a:off x="4575746" y="4664149"/>
            <a:ext cx="0" cy="228600"/>
          </a:xfrm>
          <a:prstGeom prst="line">
            <a:avLst/>
          </a:prstGeom>
          <a:noFill/>
          <a:ln w="9525">
            <a:solidFill>
              <a:schemeClr val="tx1"/>
            </a:solidFill>
            <a:round/>
            <a:headEnd/>
            <a:tailEnd/>
          </a:ln>
        </p:spPr>
        <p:txBody>
          <a:bodyPr/>
          <a:lstStyle/>
          <a:p>
            <a:endParaRPr lang="en-SG" dirty="0"/>
          </a:p>
        </p:txBody>
      </p:sp>
      <p:sp>
        <p:nvSpPr>
          <p:cNvPr id="7242" name="Line 198"/>
          <p:cNvSpPr>
            <a:spLocks noChangeShapeType="1"/>
          </p:cNvSpPr>
          <p:nvPr/>
        </p:nvSpPr>
        <p:spPr bwMode="auto">
          <a:xfrm>
            <a:off x="4880546" y="4816549"/>
            <a:ext cx="76200" cy="152400"/>
          </a:xfrm>
          <a:prstGeom prst="line">
            <a:avLst/>
          </a:prstGeom>
          <a:noFill/>
          <a:ln w="9525">
            <a:solidFill>
              <a:schemeClr val="tx1"/>
            </a:solidFill>
            <a:round/>
            <a:headEnd/>
            <a:tailEnd/>
          </a:ln>
        </p:spPr>
        <p:txBody>
          <a:bodyPr/>
          <a:lstStyle/>
          <a:p>
            <a:endParaRPr lang="en-SG" dirty="0"/>
          </a:p>
        </p:txBody>
      </p:sp>
      <p:sp>
        <p:nvSpPr>
          <p:cNvPr id="7243" name="Line 199"/>
          <p:cNvSpPr>
            <a:spLocks noChangeShapeType="1"/>
          </p:cNvSpPr>
          <p:nvPr/>
        </p:nvSpPr>
        <p:spPr bwMode="auto">
          <a:xfrm>
            <a:off x="4880546" y="4968949"/>
            <a:ext cx="0" cy="304800"/>
          </a:xfrm>
          <a:prstGeom prst="line">
            <a:avLst/>
          </a:prstGeom>
          <a:noFill/>
          <a:ln w="9525">
            <a:solidFill>
              <a:schemeClr val="tx1"/>
            </a:solidFill>
            <a:round/>
            <a:headEnd/>
            <a:tailEnd/>
          </a:ln>
        </p:spPr>
        <p:txBody>
          <a:bodyPr/>
          <a:lstStyle/>
          <a:p>
            <a:endParaRPr lang="en-SG" dirty="0"/>
          </a:p>
        </p:txBody>
      </p:sp>
      <p:grpSp>
        <p:nvGrpSpPr>
          <p:cNvPr id="7416" name="Group 200"/>
          <p:cNvGrpSpPr>
            <a:grpSpLocks/>
          </p:cNvGrpSpPr>
          <p:nvPr/>
        </p:nvGrpSpPr>
        <p:grpSpPr bwMode="auto">
          <a:xfrm>
            <a:off x="4651946" y="3521149"/>
            <a:ext cx="76200" cy="762000"/>
            <a:chOff x="1296" y="1488"/>
            <a:chExt cx="48" cy="480"/>
          </a:xfrm>
        </p:grpSpPr>
        <p:sp>
          <p:nvSpPr>
            <p:cNvPr id="7636" name="Line 201"/>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7" name="Line 202"/>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45" name="Line 203"/>
          <p:cNvSpPr>
            <a:spLocks noChangeShapeType="1"/>
          </p:cNvSpPr>
          <p:nvPr/>
        </p:nvSpPr>
        <p:spPr bwMode="auto">
          <a:xfrm>
            <a:off x="5261546" y="4054549"/>
            <a:ext cx="0" cy="152400"/>
          </a:xfrm>
          <a:prstGeom prst="line">
            <a:avLst/>
          </a:prstGeom>
          <a:noFill/>
          <a:ln w="9525">
            <a:solidFill>
              <a:schemeClr val="tx1"/>
            </a:solidFill>
            <a:round/>
            <a:headEnd/>
            <a:tailEnd/>
          </a:ln>
        </p:spPr>
        <p:txBody>
          <a:bodyPr/>
          <a:lstStyle/>
          <a:p>
            <a:endParaRPr lang="en-SG" dirty="0"/>
          </a:p>
        </p:txBody>
      </p:sp>
      <p:sp>
        <p:nvSpPr>
          <p:cNvPr id="7246" name="Line 204"/>
          <p:cNvSpPr>
            <a:spLocks noChangeShapeType="1"/>
          </p:cNvSpPr>
          <p:nvPr/>
        </p:nvSpPr>
        <p:spPr bwMode="auto">
          <a:xfrm>
            <a:off x="5261546" y="4206949"/>
            <a:ext cx="76200" cy="152400"/>
          </a:xfrm>
          <a:prstGeom prst="line">
            <a:avLst/>
          </a:prstGeom>
          <a:noFill/>
          <a:ln w="9525">
            <a:solidFill>
              <a:schemeClr val="tx1"/>
            </a:solidFill>
            <a:round/>
            <a:headEnd/>
            <a:tailEnd/>
          </a:ln>
        </p:spPr>
        <p:txBody>
          <a:bodyPr/>
          <a:lstStyle/>
          <a:p>
            <a:endParaRPr lang="en-SG" dirty="0"/>
          </a:p>
        </p:txBody>
      </p:sp>
      <p:sp>
        <p:nvSpPr>
          <p:cNvPr id="7247" name="Line 205"/>
          <p:cNvSpPr>
            <a:spLocks noChangeShapeType="1"/>
          </p:cNvSpPr>
          <p:nvPr/>
        </p:nvSpPr>
        <p:spPr bwMode="auto">
          <a:xfrm>
            <a:off x="5261546" y="4359349"/>
            <a:ext cx="0" cy="228600"/>
          </a:xfrm>
          <a:prstGeom prst="line">
            <a:avLst/>
          </a:prstGeom>
          <a:noFill/>
          <a:ln w="9525">
            <a:solidFill>
              <a:schemeClr val="tx1"/>
            </a:solidFill>
            <a:round/>
            <a:headEnd/>
            <a:tailEnd/>
          </a:ln>
        </p:spPr>
        <p:txBody>
          <a:bodyPr/>
          <a:lstStyle/>
          <a:p>
            <a:endParaRPr lang="en-SG" dirty="0"/>
          </a:p>
        </p:txBody>
      </p:sp>
      <p:sp>
        <p:nvSpPr>
          <p:cNvPr id="7248" name="Line 206"/>
          <p:cNvSpPr>
            <a:spLocks noChangeShapeType="1"/>
          </p:cNvSpPr>
          <p:nvPr/>
        </p:nvSpPr>
        <p:spPr bwMode="auto">
          <a:xfrm>
            <a:off x="5109146" y="4587949"/>
            <a:ext cx="304800" cy="0"/>
          </a:xfrm>
          <a:prstGeom prst="line">
            <a:avLst/>
          </a:prstGeom>
          <a:noFill/>
          <a:ln w="9525">
            <a:solidFill>
              <a:schemeClr val="tx1"/>
            </a:solidFill>
            <a:round/>
            <a:headEnd/>
            <a:tailEnd/>
          </a:ln>
        </p:spPr>
        <p:txBody>
          <a:bodyPr/>
          <a:lstStyle/>
          <a:p>
            <a:endParaRPr lang="en-SG" dirty="0"/>
          </a:p>
        </p:txBody>
      </p:sp>
      <p:sp>
        <p:nvSpPr>
          <p:cNvPr id="7249" name="Line 207"/>
          <p:cNvSpPr>
            <a:spLocks noChangeShapeType="1"/>
          </p:cNvSpPr>
          <p:nvPr/>
        </p:nvSpPr>
        <p:spPr bwMode="auto">
          <a:xfrm>
            <a:off x="5109146" y="4664149"/>
            <a:ext cx="304800" cy="0"/>
          </a:xfrm>
          <a:prstGeom prst="line">
            <a:avLst/>
          </a:prstGeom>
          <a:noFill/>
          <a:ln w="9525">
            <a:solidFill>
              <a:schemeClr val="tx1"/>
            </a:solidFill>
            <a:round/>
            <a:headEnd/>
            <a:tailEnd/>
          </a:ln>
        </p:spPr>
        <p:txBody>
          <a:bodyPr/>
          <a:lstStyle/>
          <a:p>
            <a:endParaRPr lang="en-SG" dirty="0"/>
          </a:p>
        </p:txBody>
      </p:sp>
      <p:sp>
        <p:nvSpPr>
          <p:cNvPr id="7250" name="Line 208"/>
          <p:cNvSpPr>
            <a:spLocks noChangeShapeType="1"/>
          </p:cNvSpPr>
          <p:nvPr/>
        </p:nvSpPr>
        <p:spPr bwMode="auto">
          <a:xfrm>
            <a:off x="5261546" y="4664149"/>
            <a:ext cx="0" cy="228600"/>
          </a:xfrm>
          <a:prstGeom prst="line">
            <a:avLst/>
          </a:prstGeom>
          <a:noFill/>
          <a:ln w="9525">
            <a:solidFill>
              <a:schemeClr val="tx1"/>
            </a:solidFill>
            <a:round/>
            <a:headEnd/>
            <a:tailEnd/>
          </a:ln>
        </p:spPr>
        <p:txBody>
          <a:bodyPr/>
          <a:lstStyle/>
          <a:p>
            <a:endParaRPr lang="en-SG" dirty="0"/>
          </a:p>
        </p:txBody>
      </p:sp>
      <p:sp>
        <p:nvSpPr>
          <p:cNvPr id="7251" name="Line 209"/>
          <p:cNvSpPr>
            <a:spLocks noChangeShapeType="1"/>
          </p:cNvSpPr>
          <p:nvPr/>
        </p:nvSpPr>
        <p:spPr bwMode="auto">
          <a:xfrm>
            <a:off x="5566346" y="4816549"/>
            <a:ext cx="76200" cy="152400"/>
          </a:xfrm>
          <a:prstGeom prst="line">
            <a:avLst/>
          </a:prstGeom>
          <a:noFill/>
          <a:ln w="9525">
            <a:solidFill>
              <a:schemeClr val="tx1"/>
            </a:solidFill>
            <a:round/>
            <a:headEnd/>
            <a:tailEnd/>
          </a:ln>
        </p:spPr>
        <p:txBody>
          <a:bodyPr/>
          <a:lstStyle/>
          <a:p>
            <a:endParaRPr lang="en-SG" dirty="0"/>
          </a:p>
        </p:txBody>
      </p:sp>
      <p:sp>
        <p:nvSpPr>
          <p:cNvPr id="7252" name="Line 210"/>
          <p:cNvSpPr>
            <a:spLocks noChangeShapeType="1"/>
          </p:cNvSpPr>
          <p:nvPr/>
        </p:nvSpPr>
        <p:spPr bwMode="auto">
          <a:xfrm>
            <a:off x="5566346" y="4968949"/>
            <a:ext cx="0" cy="304800"/>
          </a:xfrm>
          <a:prstGeom prst="line">
            <a:avLst/>
          </a:prstGeom>
          <a:noFill/>
          <a:ln w="9525">
            <a:solidFill>
              <a:schemeClr val="tx1"/>
            </a:solidFill>
            <a:round/>
            <a:headEnd/>
            <a:tailEnd/>
          </a:ln>
        </p:spPr>
        <p:txBody>
          <a:bodyPr/>
          <a:lstStyle/>
          <a:p>
            <a:endParaRPr lang="en-SG" dirty="0"/>
          </a:p>
        </p:txBody>
      </p:sp>
      <p:grpSp>
        <p:nvGrpSpPr>
          <p:cNvPr id="7437" name="Group 211"/>
          <p:cNvGrpSpPr>
            <a:grpSpLocks/>
          </p:cNvGrpSpPr>
          <p:nvPr/>
        </p:nvGrpSpPr>
        <p:grpSpPr bwMode="auto">
          <a:xfrm>
            <a:off x="5337746" y="3521149"/>
            <a:ext cx="76200" cy="762000"/>
            <a:chOff x="1296" y="1488"/>
            <a:chExt cx="48" cy="480"/>
          </a:xfrm>
        </p:grpSpPr>
        <p:sp>
          <p:nvSpPr>
            <p:cNvPr id="7634" name="Line 212"/>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5" name="Line 213"/>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54" name="Line 214"/>
          <p:cNvSpPr>
            <a:spLocks noChangeShapeType="1"/>
          </p:cNvSpPr>
          <p:nvPr/>
        </p:nvSpPr>
        <p:spPr bwMode="auto">
          <a:xfrm>
            <a:off x="5947346" y="4054549"/>
            <a:ext cx="0" cy="152400"/>
          </a:xfrm>
          <a:prstGeom prst="line">
            <a:avLst/>
          </a:prstGeom>
          <a:noFill/>
          <a:ln w="9525">
            <a:solidFill>
              <a:schemeClr val="tx1"/>
            </a:solidFill>
            <a:round/>
            <a:headEnd/>
            <a:tailEnd/>
          </a:ln>
        </p:spPr>
        <p:txBody>
          <a:bodyPr/>
          <a:lstStyle/>
          <a:p>
            <a:endParaRPr lang="en-SG" dirty="0"/>
          </a:p>
        </p:txBody>
      </p:sp>
      <p:sp>
        <p:nvSpPr>
          <p:cNvPr id="7255" name="Line 215"/>
          <p:cNvSpPr>
            <a:spLocks noChangeShapeType="1"/>
          </p:cNvSpPr>
          <p:nvPr/>
        </p:nvSpPr>
        <p:spPr bwMode="auto">
          <a:xfrm>
            <a:off x="5947346" y="4206949"/>
            <a:ext cx="76200" cy="152400"/>
          </a:xfrm>
          <a:prstGeom prst="line">
            <a:avLst/>
          </a:prstGeom>
          <a:noFill/>
          <a:ln w="9525">
            <a:solidFill>
              <a:schemeClr val="tx1"/>
            </a:solidFill>
            <a:round/>
            <a:headEnd/>
            <a:tailEnd/>
          </a:ln>
        </p:spPr>
        <p:txBody>
          <a:bodyPr/>
          <a:lstStyle/>
          <a:p>
            <a:endParaRPr lang="en-SG" dirty="0"/>
          </a:p>
        </p:txBody>
      </p:sp>
      <p:sp>
        <p:nvSpPr>
          <p:cNvPr id="7256" name="Line 216"/>
          <p:cNvSpPr>
            <a:spLocks noChangeShapeType="1"/>
          </p:cNvSpPr>
          <p:nvPr/>
        </p:nvSpPr>
        <p:spPr bwMode="auto">
          <a:xfrm>
            <a:off x="5947346" y="4359349"/>
            <a:ext cx="0" cy="228600"/>
          </a:xfrm>
          <a:prstGeom prst="line">
            <a:avLst/>
          </a:prstGeom>
          <a:noFill/>
          <a:ln w="9525">
            <a:solidFill>
              <a:schemeClr val="tx1"/>
            </a:solidFill>
            <a:round/>
            <a:headEnd/>
            <a:tailEnd/>
          </a:ln>
        </p:spPr>
        <p:txBody>
          <a:bodyPr/>
          <a:lstStyle/>
          <a:p>
            <a:endParaRPr lang="en-SG" dirty="0"/>
          </a:p>
        </p:txBody>
      </p:sp>
      <p:sp>
        <p:nvSpPr>
          <p:cNvPr id="7257" name="Line 217"/>
          <p:cNvSpPr>
            <a:spLocks noChangeShapeType="1"/>
          </p:cNvSpPr>
          <p:nvPr/>
        </p:nvSpPr>
        <p:spPr bwMode="auto">
          <a:xfrm>
            <a:off x="5794946" y="4587949"/>
            <a:ext cx="304800" cy="0"/>
          </a:xfrm>
          <a:prstGeom prst="line">
            <a:avLst/>
          </a:prstGeom>
          <a:noFill/>
          <a:ln w="9525">
            <a:solidFill>
              <a:schemeClr val="tx1"/>
            </a:solidFill>
            <a:round/>
            <a:headEnd/>
            <a:tailEnd/>
          </a:ln>
        </p:spPr>
        <p:txBody>
          <a:bodyPr/>
          <a:lstStyle/>
          <a:p>
            <a:endParaRPr lang="en-SG" dirty="0"/>
          </a:p>
        </p:txBody>
      </p:sp>
      <p:sp>
        <p:nvSpPr>
          <p:cNvPr id="7258" name="Line 218"/>
          <p:cNvSpPr>
            <a:spLocks noChangeShapeType="1"/>
          </p:cNvSpPr>
          <p:nvPr/>
        </p:nvSpPr>
        <p:spPr bwMode="auto">
          <a:xfrm>
            <a:off x="5794946" y="4664149"/>
            <a:ext cx="304800" cy="0"/>
          </a:xfrm>
          <a:prstGeom prst="line">
            <a:avLst/>
          </a:prstGeom>
          <a:noFill/>
          <a:ln w="9525">
            <a:solidFill>
              <a:schemeClr val="tx1"/>
            </a:solidFill>
            <a:round/>
            <a:headEnd/>
            <a:tailEnd/>
          </a:ln>
        </p:spPr>
        <p:txBody>
          <a:bodyPr/>
          <a:lstStyle/>
          <a:p>
            <a:endParaRPr lang="en-SG" dirty="0"/>
          </a:p>
        </p:txBody>
      </p:sp>
      <p:sp>
        <p:nvSpPr>
          <p:cNvPr id="7259" name="Line 219"/>
          <p:cNvSpPr>
            <a:spLocks noChangeShapeType="1"/>
          </p:cNvSpPr>
          <p:nvPr/>
        </p:nvSpPr>
        <p:spPr bwMode="auto">
          <a:xfrm>
            <a:off x="5947346" y="4664149"/>
            <a:ext cx="0" cy="228600"/>
          </a:xfrm>
          <a:prstGeom prst="line">
            <a:avLst/>
          </a:prstGeom>
          <a:noFill/>
          <a:ln w="9525">
            <a:solidFill>
              <a:schemeClr val="tx1"/>
            </a:solidFill>
            <a:round/>
            <a:headEnd/>
            <a:tailEnd/>
          </a:ln>
        </p:spPr>
        <p:txBody>
          <a:bodyPr/>
          <a:lstStyle/>
          <a:p>
            <a:endParaRPr lang="en-SG" dirty="0"/>
          </a:p>
        </p:txBody>
      </p:sp>
      <p:sp>
        <p:nvSpPr>
          <p:cNvPr id="7260" name="Line 220"/>
          <p:cNvSpPr>
            <a:spLocks noChangeShapeType="1"/>
          </p:cNvSpPr>
          <p:nvPr/>
        </p:nvSpPr>
        <p:spPr bwMode="auto">
          <a:xfrm>
            <a:off x="6252146" y="4816549"/>
            <a:ext cx="76200" cy="152400"/>
          </a:xfrm>
          <a:prstGeom prst="line">
            <a:avLst/>
          </a:prstGeom>
          <a:noFill/>
          <a:ln w="9525">
            <a:solidFill>
              <a:schemeClr val="tx1"/>
            </a:solidFill>
            <a:round/>
            <a:headEnd/>
            <a:tailEnd/>
          </a:ln>
        </p:spPr>
        <p:txBody>
          <a:bodyPr/>
          <a:lstStyle/>
          <a:p>
            <a:endParaRPr lang="en-SG" dirty="0"/>
          </a:p>
        </p:txBody>
      </p:sp>
      <p:sp>
        <p:nvSpPr>
          <p:cNvPr id="7261" name="Line 221"/>
          <p:cNvSpPr>
            <a:spLocks noChangeShapeType="1"/>
          </p:cNvSpPr>
          <p:nvPr/>
        </p:nvSpPr>
        <p:spPr bwMode="auto">
          <a:xfrm>
            <a:off x="6252146" y="4968949"/>
            <a:ext cx="0" cy="304800"/>
          </a:xfrm>
          <a:prstGeom prst="line">
            <a:avLst/>
          </a:prstGeom>
          <a:noFill/>
          <a:ln w="9525">
            <a:solidFill>
              <a:schemeClr val="tx1"/>
            </a:solidFill>
            <a:round/>
            <a:headEnd/>
            <a:tailEnd/>
          </a:ln>
        </p:spPr>
        <p:txBody>
          <a:bodyPr/>
          <a:lstStyle/>
          <a:p>
            <a:endParaRPr lang="en-SG" dirty="0"/>
          </a:p>
        </p:txBody>
      </p:sp>
      <p:grpSp>
        <p:nvGrpSpPr>
          <p:cNvPr id="7438" name="Group 222"/>
          <p:cNvGrpSpPr>
            <a:grpSpLocks/>
          </p:cNvGrpSpPr>
          <p:nvPr/>
        </p:nvGrpSpPr>
        <p:grpSpPr bwMode="auto">
          <a:xfrm>
            <a:off x="6023546" y="3521149"/>
            <a:ext cx="76200" cy="762000"/>
            <a:chOff x="1296" y="1488"/>
            <a:chExt cx="48" cy="480"/>
          </a:xfrm>
        </p:grpSpPr>
        <p:sp>
          <p:nvSpPr>
            <p:cNvPr id="7632" name="Line 223"/>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3" name="Line 224"/>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63" name="Line 225"/>
          <p:cNvSpPr>
            <a:spLocks noChangeShapeType="1"/>
          </p:cNvSpPr>
          <p:nvPr/>
        </p:nvSpPr>
        <p:spPr bwMode="auto">
          <a:xfrm>
            <a:off x="6633146" y="4054549"/>
            <a:ext cx="0" cy="152400"/>
          </a:xfrm>
          <a:prstGeom prst="line">
            <a:avLst/>
          </a:prstGeom>
          <a:noFill/>
          <a:ln w="9525">
            <a:solidFill>
              <a:schemeClr val="tx1"/>
            </a:solidFill>
            <a:round/>
            <a:headEnd/>
            <a:tailEnd/>
          </a:ln>
        </p:spPr>
        <p:txBody>
          <a:bodyPr/>
          <a:lstStyle/>
          <a:p>
            <a:endParaRPr lang="en-SG" dirty="0"/>
          </a:p>
        </p:txBody>
      </p:sp>
      <p:sp>
        <p:nvSpPr>
          <p:cNvPr id="7264" name="Line 226"/>
          <p:cNvSpPr>
            <a:spLocks noChangeShapeType="1"/>
          </p:cNvSpPr>
          <p:nvPr/>
        </p:nvSpPr>
        <p:spPr bwMode="auto">
          <a:xfrm>
            <a:off x="6633146" y="4206949"/>
            <a:ext cx="76200" cy="152400"/>
          </a:xfrm>
          <a:prstGeom prst="line">
            <a:avLst/>
          </a:prstGeom>
          <a:noFill/>
          <a:ln w="9525">
            <a:solidFill>
              <a:schemeClr val="tx1"/>
            </a:solidFill>
            <a:round/>
            <a:headEnd/>
            <a:tailEnd/>
          </a:ln>
        </p:spPr>
        <p:txBody>
          <a:bodyPr/>
          <a:lstStyle/>
          <a:p>
            <a:endParaRPr lang="en-SG" dirty="0"/>
          </a:p>
        </p:txBody>
      </p:sp>
      <p:sp>
        <p:nvSpPr>
          <p:cNvPr id="7265" name="Line 227"/>
          <p:cNvSpPr>
            <a:spLocks noChangeShapeType="1"/>
          </p:cNvSpPr>
          <p:nvPr/>
        </p:nvSpPr>
        <p:spPr bwMode="auto">
          <a:xfrm>
            <a:off x="6633146" y="4359349"/>
            <a:ext cx="0" cy="228600"/>
          </a:xfrm>
          <a:prstGeom prst="line">
            <a:avLst/>
          </a:prstGeom>
          <a:noFill/>
          <a:ln w="9525">
            <a:solidFill>
              <a:schemeClr val="tx1"/>
            </a:solidFill>
            <a:round/>
            <a:headEnd/>
            <a:tailEnd/>
          </a:ln>
        </p:spPr>
        <p:txBody>
          <a:bodyPr/>
          <a:lstStyle/>
          <a:p>
            <a:endParaRPr lang="en-SG" dirty="0"/>
          </a:p>
        </p:txBody>
      </p:sp>
      <p:sp>
        <p:nvSpPr>
          <p:cNvPr id="7266" name="Line 228"/>
          <p:cNvSpPr>
            <a:spLocks noChangeShapeType="1"/>
          </p:cNvSpPr>
          <p:nvPr/>
        </p:nvSpPr>
        <p:spPr bwMode="auto">
          <a:xfrm>
            <a:off x="6480746" y="4587949"/>
            <a:ext cx="304800" cy="0"/>
          </a:xfrm>
          <a:prstGeom prst="line">
            <a:avLst/>
          </a:prstGeom>
          <a:noFill/>
          <a:ln w="9525">
            <a:solidFill>
              <a:schemeClr val="tx1"/>
            </a:solidFill>
            <a:round/>
            <a:headEnd/>
            <a:tailEnd/>
          </a:ln>
        </p:spPr>
        <p:txBody>
          <a:bodyPr/>
          <a:lstStyle/>
          <a:p>
            <a:endParaRPr lang="en-SG" dirty="0"/>
          </a:p>
        </p:txBody>
      </p:sp>
      <p:sp>
        <p:nvSpPr>
          <p:cNvPr id="7267" name="Line 229"/>
          <p:cNvSpPr>
            <a:spLocks noChangeShapeType="1"/>
          </p:cNvSpPr>
          <p:nvPr/>
        </p:nvSpPr>
        <p:spPr bwMode="auto">
          <a:xfrm>
            <a:off x="6480746" y="4664149"/>
            <a:ext cx="304800" cy="0"/>
          </a:xfrm>
          <a:prstGeom prst="line">
            <a:avLst/>
          </a:prstGeom>
          <a:noFill/>
          <a:ln w="9525">
            <a:solidFill>
              <a:schemeClr val="tx1"/>
            </a:solidFill>
            <a:round/>
            <a:headEnd/>
            <a:tailEnd/>
          </a:ln>
        </p:spPr>
        <p:txBody>
          <a:bodyPr/>
          <a:lstStyle/>
          <a:p>
            <a:endParaRPr lang="en-SG" dirty="0"/>
          </a:p>
        </p:txBody>
      </p:sp>
      <p:sp>
        <p:nvSpPr>
          <p:cNvPr id="7268" name="Line 230"/>
          <p:cNvSpPr>
            <a:spLocks noChangeShapeType="1"/>
          </p:cNvSpPr>
          <p:nvPr/>
        </p:nvSpPr>
        <p:spPr bwMode="auto">
          <a:xfrm>
            <a:off x="6633146" y="4664149"/>
            <a:ext cx="0" cy="228600"/>
          </a:xfrm>
          <a:prstGeom prst="line">
            <a:avLst/>
          </a:prstGeom>
          <a:noFill/>
          <a:ln w="9525">
            <a:solidFill>
              <a:schemeClr val="tx1"/>
            </a:solidFill>
            <a:round/>
            <a:headEnd/>
            <a:tailEnd/>
          </a:ln>
        </p:spPr>
        <p:txBody>
          <a:bodyPr/>
          <a:lstStyle/>
          <a:p>
            <a:endParaRPr lang="en-SG" dirty="0"/>
          </a:p>
        </p:txBody>
      </p:sp>
      <p:sp>
        <p:nvSpPr>
          <p:cNvPr id="7269" name="Line 231"/>
          <p:cNvSpPr>
            <a:spLocks noChangeShapeType="1"/>
          </p:cNvSpPr>
          <p:nvPr/>
        </p:nvSpPr>
        <p:spPr bwMode="auto">
          <a:xfrm>
            <a:off x="6937946" y="4816549"/>
            <a:ext cx="76200" cy="152400"/>
          </a:xfrm>
          <a:prstGeom prst="line">
            <a:avLst/>
          </a:prstGeom>
          <a:noFill/>
          <a:ln w="9525">
            <a:solidFill>
              <a:schemeClr val="tx1"/>
            </a:solidFill>
            <a:round/>
            <a:headEnd/>
            <a:tailEnd/>
          </a:ln>
        </p:spPr>
        <p:txBody>
          <a:bodyPr/>
          <a:lstStyle/>
          <a:p>
            <a:endParaRPr lang="en-SG" dirty="0"/>
          </a:p>
        </p:txBody>
      </p:sp>
      <p:sp>
        <p:nvSpPr>
          <p:cNvPr id="7270" name="Line 232"/>
          <p:cNvSpPr>
            <a:spLocks noChangeShapeType="1"/>
          </p:cNvSpPr>
          <p:nvPr/>
        </p:nvSpPr>
        <p:spPr bwMode="auto">
          <a:xfrm>
            <a:off x="6937946" y="4968949"/>
            <a:ext cx="0" cy="304800"/>
          </a:xfrm>
          <a:prstGeom prst="line">
            <a:avLst/>
          </a:prstGeom>
          <a:noFill/>
          <a:ln w="9525">
            <a:solidFill>
              <a:schemeClr val="tx1"/>
            </a:solidFill>
            <a:round/>
            <a:headEnd/>
            <a:tailEnd/>
          </a:ln>
        </p:spPr>
        <p:txBody>
          <a:bodyPr/>
          <a:lstStyle/>
          <a:p>
            <a:endParaRPr lang="en-SG" dirty="0"/>
          </a:p>
        </p:txBody>
      </p:sp>
      <p:grpSp>
        <p:nvGrpSpPr>
          <p:cNvPr id="7439" name="Group 233"/>
          <p:cNvGrpSpPr>
            <a:grpSpLocks/>
          </p:cNvGrpSpPr>
          <p:nvPr/>
        </p:nvGrpSpPr>
        <p:grpSpPr bwMode="auto">
          <a:xfrm>
            <a:off x="6709346" y="3521149"/>
            <a:ext cx="76200" cy="762000"/>
            <a:chOff x="1296" y="1488"/>
            <a:chExt cx="48" cy="480"/>
          </a:xfrm>
        </p:grpSpPr>
        <p:sp>
          <p:nvSpPr>
            <p:cNvPr id="7630" name="Line 234"/>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1" name="Line 235"/>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grpSp>
        <p:nvGrpSpPr>
          <p:cNvPr id="7460" name="Group 236"/>
          <p:cNvGrpSpPr>
            <a:grpSpLocks/>
          </p:cNvGrpSpPr>
          <p:nvPr/>
        </p:nvGrpSpPr>
        <p:grpSpPr bwMode="auto">
          <a:xfrm>
            <a:off x="1527746" y="4892749"/>
            <a:ext cx="152400" cy="762000"/>
            <a:chOff x="1488" y="2352"/>
            <a:chExt cx="96" cy="480"/>
          </a:xfrm>
        </p:grpSpPr>
        <p:sp>
          <p:nvSpPr>
            <p:cNvPr id="7628" name="Line 237"/>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9" name="Line 238"/>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61" name="Group 239"/>
          <p:cNvGrpSpPr>
            <a:grpSpLocks/>
          </p:cNvGrpSpPr>
          <p:nvPr/>
        </p:nvGrpSpPr>
        <p:grpSpPr bwMode="auto">
          <a:xfrm>
            <a:off x="2213546" y="4892749"/>
            <a:ext cx="152400" cy="762000"/>
            <a:chOff x="1488" y="2352"/>
            <a:chExt cx="96" cy="480"/>
          </a:xfrm>
        </p:grpSpPr>
        <p:sp>
          <p:nvSpPr>
            <p:cNvPr id="7626" name="Line 240"/>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7" name="Line 241"/>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62" name="Group 242"/>
          <p:cNvGrpSpPr>
            <a:grpSpLocks/>
          </p:cNvGrpSpPr>
          <p:nvPr/>
        </p:nvGrpSpPr>
        <p:grpSpPr bwMode="auto">
          <a:xfrm>
            <a:off x="2899346" y="4892749"/>
            <a:ext cx="152400" cy="762000"/>
            <a:chOff x="1488" y="2352"/>
            <a:chExt cx="96" cy="480"/>
          </a:xfrm>
        </p:grpSpPr>
        <p:sp>
          <p:nvSpPr>
            <p:cNvPr id="7624" name="Line 243"/>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5" name="Line 244"/>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83" name="Group 245"/>
          <p:cNvGrpSpPr>
            <a:grpSpLocks/>
          </p:cNvGrpSpPr>
          <p:nvPr/>
        </p:nvGrpSpPr>
        <p:grpSpPr bwMode="auto">
          <a:xfrm>
            <a:off x="3585146" y="4892749"/>
            <a:ext cx="152400" cy="762000"/>
            <a:chOff x="1488" y="2352"/>
            <a:chExt cx="96" cy="480"/>
          </a:xfrm>
        </p:grpSpPr>
        <p:sp>
          <p:nvSpPr>
            <p:cNvPr id="7622" name="Line 246"/>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3" name="Line 247"/>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84" name="Group 248"/>
          <p:cNvGrpSpPr>
            <a:grpSpLocks/>
          </p:cNvGrpSpPr>
          <p:nvPr/>
        </p:nvGrpSpPr>
        <p:grpSpPr bwMode="auto">
          <a:xfrm>
            <a:off x="4270946" y="4892749"/>
            <a:ext cx="152400" cy="762000"/>
            <a:chOff x="1488" y="2352"/>
            <a:chExt cx="96" cy="480"/>
          </a:xfrm>
        </p:grpSpPr>
        <p:sp>
          <p:nvSpPr>
            <p:cNvPr id="7620" name="Line 249"/>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1" name="Line 250"/>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85" name="Group 251"/>
          <p:cNvGrpSpPr>
            <a:grpSpLocks/>
          </p:cNvGrpSpPr>
          <p:nvPr/>
        </p:nvGrpSpPr>
        <p:grpSpPr bwMode="auto">
          <a:xfrm>
            <a:off x="4956746" y="4892749"/>
            <a:ext cx="152400" cy="762000"/>
            <a:chOff x="1488" y="2352"/>
            <a:chExt cx="96" cy="480"/>
          </a:xfrm>
        </p:grpSpPr>
        <p:sp>
          <p:nvSpPr>
            <p:cNvPr id="7618" name="Line 252"/>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9" name="Line 253"/>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506" name="Group 254"/>
          <p:cNvGrpSpPr>
            <a:grpSpLocks/>
          </p:cNvGrpSpPr>
          <p:nvPr/>
        </p:nvGrpSpPr>
        <p:grpSpPr bwMode="auto">
          <a:xfrm>
            <a:off x="5642546" y="4892749"/>
            <a:ext cx="152400" cy="762000"/>
            <a:chOff x="1488" y="2352"/>
            <a:chExt cx="96" cy="480"/>
          </a:xfrm>
        </p:grpSpPr>
        <p:sp>
          <p:nvSpPr>
            <p:cNvPr id="7616" name="Line 255"/>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7" name="Line 256"/>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507" name="Group 257"/>
          <p:cNvGrpSpPr>
            <a:grpSpLocks/>
          </p:cNvGrpSpPr>
          <p:nvPr/>
        </p:nvGrpSpPr>
        <p:grpSpPr bwMode="auto">
          <a:xfrm>
            <a:off x="6328346" y="4892749"/>
            <a:ext cx="152400" cy="762000"/>
            <a:chOff x="1488" y="2352"/>
            <a:chExt cx="96" cy="480"/>
          </a:xfrm>
        </p:grpSpPr>
        <p:sp>
          <p:nvSpPr>
            <p:cNvPr id="7614" name="Line 258"/>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5" name="Line 259"/>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508" name="Group 260"/>
          <p:cNvGrpSpPr>
            <a:grpSpLocks/>
          </p:cNvGrpSpPr>
          <p:nvPr/>
        </p:nvGrpSpPr>
        <p:grpSpPr bwMode="auto">
          <a:xfrm>
            <a:off x="7014146" y="4892749"/>
            <a:ext cx="152400" cy="762000"/>
            <a:chOff x="1488" y="2352"/>
            <a:chExt cx="96" cy="480"/>
          </a:xfrm>
        </p:grpSpPr>
        <p:sp>
          <p:nvSpPr>
            <p:cNvPr id="7612" name="Line 261"/>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3" name="Line 262"/>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sp>
        <p:nvSpPr>
          <p:cNvPr id="7281" name="Text Box 263"/>
          <p:cNvSpPr txBox="1">
            <a:spLocks noChangeArrowheads="1"/>
          </p:cNvSpPr>
          <p:nvPr/>
        </p:nvSpPr>
        <p:spPr bwMode="auto">
          <a:xfrm>
            <a:off x="35496" y="3830712"/>
            <a:ext cx="449262" cy="396875"/>
          </a:xfrm>
          <a:prstGeom prst="rect">
            <a:avLst/>
          </a:prstGeom>
          <a:noFill/>
          <a:ln w="9525">
            <a:noFill/>
            <a:miter lim="800000"/>
            <a:headEnd/>
            <a:tailEnd/>
          </a:ln>
        </p:spPr>
        <p:txBody>
          <a:bodyPr wrap="none">
            <a:spAutoFit/>
          </a:bodyPr>
          <a:lstStyle/>
          <a:p>
            <a:pPr eaLnBrk="1" hangingPunct="1"/>
            <a:r>
              <a:rPr lang="en-US" sz="2000" dirty="0">
                <a:solidFill>
                  <a:srgbClr val="FF0000"/>
                </a:solidFill>
              </a:rPr>
              <a:t>IN</a:t>
            </a:r>
          </a:p>
        </p:txBody>
      </p:sp>
      <p:sp>
        <p:nvSpPr>
          <p:cNvPr id="7282" name="Text Box 264"/>
          <p:cNvSpPr txBox="1">
            <a:spLocks noChangeArrowheads="1"/>
          </p:cNvSpPr>
          <p:nvPr/>
        </p:nvSpPr>
        <p:spPr bwMode="auto">
          <a:xfrm>
            <a:off x="7775865" y="5051499"/>
            <a:ext cx="595035" cy="400110"/>
          </a:xfrm>
          <a:prstGeom prst="rect">
            <a:avLst/>
          </a:prstGeom>
          <a:noFill/>
          <a:ln w="9525">
            <a:noFill/>
            <a:miter lim="800000"/>
            <a:headEnd/>
            <a:tailEnd/>
          </a:ln>
        </p:spPr>
        <p:txBody>
          <a:bodyPr wrap="none">
            <a:spAutoFit/>
          </a:bodyPr>
          <a:lstStyle/>
          <a:p>
            <a:pPr eaLnBrk="1" hangingPunct="1"/>
            <a:r>
              <a:rPr lang="en-US" sz="2000" dirty="0">
                <a:solidFill>
                  <a:srgbClr val="002060"/>
                </a:solidFill>
              </a:rPr>
              <a:t>Out</a:t>
            </a:r>
          </a:p>
        </p:txBody>
      </p:sp>
      <p:grpSp>
        <p:nvGrpSpPr>
          <p:cNvPr id="7529" name="Group 265"/>
          <p:cNvGrpSpPr>
            <a:grpSpLocks/>
          </p:cNvGrpSpPr>
          <p:nvPr/>
        </p:nvGrpSpPr>
        <p:grpSpPr bwMode="auto">
          <a:xfrm>
            <a:off x="613346" y="3444949"/>
            <a:ext cx="685800" cy="1447800"/>
            <a:chOff x="192" y="768"/>
            <a:chExt cx="432" cy="912"/>
          </a:xfrm>
        </p:grpSpPr>
        <p:sp>
          <p:nvSpPr>
            <p:cNvPr id="7589" name="Rectangle 266"/>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90" name="Line 267"/>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91" name="Line 268"/>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92" name="Line 269"/>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93" name="Line 270"/>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94" name="Line 271"/>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95" name="Line 272"/>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96" name="Line 273"/>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97" name="Line 274"/>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530" name="Group 275"/>
            <p:cNvGrpSpPr>
              <a:grpSpLocks/>
            </p:cNvGrpSpPr>
            <p:nvPr/>
          </p:nvGrpSpPr>
          <p:grpSpPr bwMode="auto">
            <a:xfrm>
              <a:off x="192" y="768"/>
              <a:ext cx="432" cy="96"/>
              <a:chOff x="912" y="1440"/>
              <a:chExt cx="432" cy="96"/>
            </a:xfrm>
          </p:grpSpPr>
          <p:grpSp>
            <p:nvGrpSpPr>
              <p:cNvPr id="7531" name="Group 276"/>
              <p:cNvGrpSpPr>
                <a:grpSpLocks/>
              </p:cNvGrpSpPr>
              <p:nvPr/>
            </p:nvGrpSpPr>
            <p:grpSpPr bwMode="auto">
              <a:xfrm>
                <a:off x="960" y="1440"/>
                <a:ext cx="146" cy="96"/>
                <a:chOff x="1008" y="1440"/>
                <a:chExt cx="146" cy="96"/>
              </a:xfrm>
            </p:grpSpPr>
            <p:sp>
              <p:nvSpPr>
                <p:cNvPr id="7608" name="Line 277"/>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609" name="Line 278"/>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610" name="Line 279"/>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611" name="Oval 28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552" name="Group 281"/>
              <p:cNvGrpSpPr>
                <a:grpSpLocks/>
              </p:cNvGrpSpPr>
              <p:nvPr/>
            </p:nvGrpSpPr>
            <p:grpSpPr bwMode="auto">
              <a:xfrm>
                <a:off x="1152" y="1440"/>
                <a:ext cx="146" cy="96"/>
                <a:chOff x="1008" y="1440"/>
                <a:chExt cx="146" cy="96"/>
              </a:xfrm>
            </p:grpSpPr>
            <p:sp>
              <p:nvSpPr>
                <p:cNvPr id="7604" name="Line 282"/>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605" name="Line 283"/>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606" name="Line 284"/>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607" name="Oval 28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601" name="Line 286"/>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602" name="Line 287"/>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603" name="Line 288"/>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sp>
        <p:nvSpPr>
          <p:cNvPr id="7284" name="Line 289"/>
          <p:cNvSpPr>
            <a:spLocks noChangeShapeType="1"/>
          </p:cNvSpPr>
          <p:nvPr/>
        </p:nvSpPr>
        <p:spPr bwMode="auto">
          <a:xfrm>
            <a:off x="1832546" y="4511749"/>
            <a:ext cx="304800" cy="0"/>
          </a:xfrm>
          <a:prstGeom prst="line">
            <a:avLst/>
          </a:prstGeom>
          <a:noFill/>
          <a:ln w="9525">
            <a:solidFill>
              <a:schemeClr val="tx1"/>
            </a:solidFill>
            <a:round/>
            <a:headEnd/>
            <a:tailEnd/>
          </a:ln>
        </p:spPr>
        <p:txBody>
          <a:bodyPr/>
          <a:lstStyle/>
          <a:p>
            <a:endParaRPr lang="en-SG" dirty="0"/>
          </a:p>
        </p:txBody>
      </p:sp>
      <p:sp>
        <p:nvSpPr>
          <p:cNvPr id="7285" name="Line 290"/>
          <p:cNvSpPr>
            <a:spLocks noChangeShapeType="1"/>
          </p:cNvSpPr>
          <p:nvPr/>
        </p:nvSpPr>
        <p:spPr bwMode="auto">
          <a:xfrm>
            <a:off x="2137346" y="4511749"/>
            <a:ext cx="0" cy="304800"/>
          </a:xfrm>
          <a:prstGeom prst="line">
            <a:avLst/>
          </a:prstGeom>
          <a:noFill/>
          <a:ln w="9525">
            <a:solidFill>
              <a:schemeClr val="tx1"/>
            </a:solidFill>
            <a:round/>
            <a:headEnd/>
            <a:tailEnd/>
          </a:ln>
        </p:spPr>
        <p:txBody>
          <a:bodyPr/>
          <a:lstStyle/>
          <a:p>
            <a:endParaRPr lang="en-SG" dirty="0"/>
          </a:p>
        </p:txBody>
      </p:sp>
      <p:sp>
        <p:nvSpPr>
          <p:cNvPr id="7286" name="Line 291"/>
          <p:cNvSpPr>
            <a:spLocks noChangeShapeType="1"/>
          </p:cNvSpPr>
          <p:nvPr/>
        </p:nvSpPr>
        <p:spPr bwMode="auto">
          <a:xfrm>
            <a:off x="2518346" y="4511749"/>
            <a:ext cx="304800" cy="0"/>
          </a:xfrm>
          <a:prstGeom prst="line">
            <a:avLst/>
          </a:prstGeom>
          <a:noFill/>
          <a:ln w="9525">
            <a:solidFill>
              <a:schemeClr val="tx1"/>
            </a:solidFill>
            <a:round/>
            <a:headEnd/>
            <a:tailEnd/>
          </a:ln>
        </p:spPr>
        <p:txBody>
          <a:bodyPr/>
          <a:lstStyle/>
          <a:p>
            <a:endParaRPr lang="en-SG" dirty="0"/>
          </a:p>
        </p:txBody>
      </p:sp>
      <p:sp>
        <p:nvSpPr>
          <p:cNvPr id="7287" name="Line 292"/>
          <p:cNvSpPr>
            <a:spLocks noChangeShapeType="1"/>
          </p:cNvSpPr>
          <p:nvPr/>
        </p:nvSpPr>
        <p:spPr bwMode="auto">
          <a:xfrm>
            <a:off x="2823146" y="4511749"/>
            <a:ext cx="0" cy="304800"/>
          </a:xfrm>
          <a:prstGeom prst="line">
            <a:avLst/>
          </a:prstGeom>
          <a:noFill/>
          <a:ln w="9525">
            <a:solidFill>
              <a:schemeClr val="tx1"/>
            </a:solidFill>
            <a:round/>
            <a:headEnd/>
            <a:tailEnd/>
          </a:ln>
        </p:spPr>
        <p:txBody>
          <a:bodyPr/>
          <a:lstStyle/>
          <a:p>
            <a:endParaRPr lang="en-SG" dirty="0"/>
          </a:p>
        </p:txBody>
      </p:sp>
      <p:sp>
        <p:nvSpPr>
          <p:cNvPr id="7288" name="Line 293"/>
          <p:cNvSpPr>
            <a:spLocks noChangeShapeType="1"/>
          </p:cNvSpPr>
          <p:nvPr/>
        </p:nvSpPr>
        <p:spPr bwMode="auto">
          <a:xfrm>
            <a:off x="3204146" y="4511749"/>
            <a:ext cx="304800" cy="0"/>
          </a:xfrm>
          <a:prstGeom prst="line">
            <a:avLst/>
          </a:prstGeom>
          <a:noFill/>
          <a:ln w="9525">
            <a:solidFill>
              <a:schemeClr val="tx1"/>
            </a:solidFill>
            <a:round/>
            <a:headEnd/>
            <a:tailEnd/>
          </a:ln>
        </p:spPr>
        <p:txBody>
          <a:bodyPr/>
          <a:lstStyle/>
          <a:p>
            <a:endParaRPr lang="en-SG" dirty="0"/>
          </a:p>
        </p:txBody>
      </p:sp>
      <p:sp>
        <p:nvSpPr>
          <p:cNvPr id="7289" name="Line 294"/>
          <p:cNvSpPr>
            <a:spLocks noChangeShapeType="1"/>
          </p:cNvSpPr>
          <p:nvPr/>
        </p:nvSpPr>
        <p:spPr bwMode="auto">
          <a:xfrm>
            <a:off x="3508946" y="4511749"/>
            <a:ext cx="0" cy="304800"/>
          </a:xfrm>
          <a:prstGeom prst="line">
            <a:avLst/>
          </a:prstGeom>
          <a:noFill/>
          <a:ln w="9525">
            <a:solidFill>
              <a:schemeClr val="tx1"/>
            </a:solidFill>
            <a:round/>
            <a:headEnd/>
            <a:tailEnd/>
          </a:ln>
        </p:spPr>
        <p:txBody>
          <a:bodyPr/>
          <a:lstStyle/>
          <a:p>
            <a:endParaRPr lang="en-SG" dirty="0"/>
          </a:p>
        </p:txBody>
      </p:sp>
      <p:sp>
        <p:nvSpPr>
          <p:cNvPr id="7290" name="Line 295"/>
          <p:cNvSpPr>
            <a:spLocks noChangeShapeType="1"/>
          </p:cNvSpPr>
          <p:nvPr/>
        </p:nvSpPr>
        <p:spPr bwMode="auto">
          <a:xfrm>
            <a:off x="3889946" y="4511749"/>
            <a:ext cx="304800" cy="0"/>
          </a:xfrm>
          <a:prstGeom prst="line">
            <a:avLst/>
          </a:prstGeom>
          <a:noFill/>
          <a:ln w="9525">
            <a:solidFill>
              <a:schemeClr val="tx1"/>
            </a:solidFill>
            <a:round/>
            <a:headEnd/>
            <a:tailEnd/>
          </a:ln>
        </p:spPr>
        <p:txBody>
          <a:bodyPr/>
          <a:lstStyle/>
          <a:p>
            <a:endParaRPr lang="en-SG" dirty="0"/>
          </a:p>
        </p:txBody>
      </p:sp>
      <p:sp>
        <p:nvSpPr>
          <p:cNvPr id="7291" name="Line 296"/>
          <p:cNvSpPr>
            <a:spLocks noChangeShapeType="1"/>
          </p:cNvSpPr>
          <p:nvPr/>
        </p:nvSpPr>
        <p:spPr bwMode="auto">
          <a:xfrm>
            <a:off x="4194746" y="4511749"/>
            <a:ext cx="0" cy="304800"/>
          </a:xfrm>
          <a:prstGeom prst="line">
            <a:avLst/>
          </a:prstGeom>
          <a:noFill/>
          <a:ln w="9525">
            <a:solidFill>
              <a:schemeClr val="tx1"/>
            </a:solidFill>
            <a:round/>
            <a:headEnd/>
            <a:tailEnd/>
          </a:ln>
        </p:spPr>
        <p:txBody>
          <a:bodyPr/>
          <a:lstStyle/>
          <a:p>
            <a:endParaRPr lang="en-SG" dirty="0"/>
          </a:p>
        </p:txBody>
      </p:sp>
      <p:sp>
        <p:nvSpPr>
          <p:cNvPr id="7292" name="Line 297"/>
          <p:cNvSpPr>
            <a:spLocks noChangeShapeType="1"/>
          </p:cNvSpPr>
          <p:nvPr/>
        </p:nvSpPr>
        <p:spPr bwMode="auto">
          <a:xfrm>
            <a:off x="4575746" y="4511749"/>
            <a:ext cx="304800" cy="0"/>
          </a:xfrm>
          <a:prstGeom prst="line">
            <a:avLst/>
          </a:prstGeom>
          <a:noFill/>
          <a:ln w="9525">
            <a:solidFill>
              <a:schemeClr val="tx1"/>
            </a:solidFill>
            <a:round/>
            <a:headEnd/>
            <a:tailEnd/>
          </a:ln>
        </p:spPr>
        <p:txBody>
          <a:bodyPr/>
          <a:lstStyle/>
          <a:p>
            <a:endParaRPr lang="en-SG" dirty="0"/>
          </a:p>
        </p:txBody>
      </p:sp>
      <p:sp>
        <p:nvSpPr>
          <p:cNvPr id="7293" name="Line 298"/>
          <p:cNvSpPr>
            <a:spLocks noChangeShapeType="1"/>
          </p:cNvSpPr>
          <p:nvPr/>
        </p:nvSpPr>
        <p:spPr bwMode="auto">
          <a:xfrm>
            <a:off x="4880546" y="4511749"/>
            <a:ext cx="0" cy="304800"/>
          </a:xfrm>
          <a:prstGeom prst="line">
            <a:avLst/>
          </a:prstGeom>
          <a:noFill/>
          <a:ln w="9525">
            <a:solidFill>
              <a:schemeClr val="tx1"/>
            </a:solidFill>
            <a:round/>
            <a:headEnd/>
            <a:tailEnd/>
          </a:ln>
        </p:spPr>
        <p:txBody>
          <a:bodyPr/>
          <a:lstStyle/>
          <a:p>
            <a:endParaRPr lang="en-SG" dirty="0"/>
          </a:p>
        </p:txBody>
      </p:sp>
      <p:sp>
        <p:nvSpPr>
          <p:cNvPr id="7294" name="Line 299"/>
          <p:cNvSpPr>
            <a:spLocks noChangeShapeType="1"/>
          </p:cNvSpPr>
          <p:nvPr/>
        </p:nvSpPr>
        <p:spPr bwMode="auto">
          <a:xfrm>
            <a:off x="5261546" y="4511749"/>
            <a:ext cx="304800" cy="0"/>
          </a:xfrm>
          <a:prstGeom prst="line">
            <a:avLst/>
          </a:prstGeom>
          <a:noFill/>
          <a:ln w="9525">
            <a:solidFill>
              <a:schemeClr val="tx1"/>
            </a:solidFill>
            <a:round/>
            <a:headEnd/>
            <a:tailEnd/>
          </a:ln>
        </p:spPr>
        <p:txBody>
          <a:bodyPr/>
          <a:lstStyle/>
          <a:p>
            <a:endParaRPr lang="en-SG" dirty="0"/>
          </a:p>
        </p:txBody>
      </p:sp>
      <p:sp>
        <p:nvSpPr>
          <p:cNvPr id="7295" name="Line 300"/>
          <p:cNvSpPr>
            <a:spLocks noChangeShapeType="1"/>
          </p:cNvSpPr>
          <p:nvPr/>
        </p:nvSpPr>
        <p:spPr bwMode="auto">
          <a:xfrm>
            <a:off x="5566346" y="4511749"/>
            <a:ext cx="0" cy="304800"/>
          </a:xfrm>
          <a:prstGeom prst="line">
            <a:avLst/>
          </a:prstGeom>
          <a:noFill/>
          <a:ln w="9525">
            <a:solidFill>
              <a:schemeClr val="tx1"/>
            </a:solidFill>
            <a:round/>
            <a:headEnd/>
            <a:tailEnd/>
          </a:ln>
        </p:spPr>
        <p:txBody>
          <a:bodyPr/>
          <a:lstStyle/>
          <a:p>
            <a:endParaRPr lang="en-SG" dirty="0"/>
          </a:p>
        </p:txBody>
      </p:sp>
      <p:sp>
        <p:nvSpPr>
          <p:cNvPr id="7296" name="Line 301"/>
          <p:cNvSpPr>
            <a:spLocks noChangeShapeType="1"/>
          </p:cNvSpPr>
          <p:nvPr/>
        </p:nvSpPr>
        <p:spPr bwMode="auto">
          <a:xfrm>
            <a:off x="5947346" y="4511749"/>
            <a:ext cx="304800" cy="0"/>
          </a:xfrm>
          <a:prstGeom prst="line">
            <a:avLst/>
          </a:prstGeom>
          <a:noFill/>
          <a:ln w="9525">
            <a:solidFill>
              <a:schemeClr val="tx1"/>
            </a:solidFill>
            <a:round/>
            <a:headEnd/>
            <a:tailEnd/>
          </a:ln>
        </p:spPr>
        <p:txBody>
          <a:bodyPr/>
          <a:lstStyle/>
          <a:p>
            <a:endParaRPr lang="en-SG" dirty="0"/>
          </a:p>
        </p:txBody>
      </p:sp>
      <p:sp>
        <p:nvSpPr>
          <p:cNvPr id="7297" name="Line 302"/>
          <p:cNvSpPr>
            <a:spLocks noChangeShapeType="1"/>
          </p:cNvSpPr>
          <p:nvPr/>
        </p:nvSpPr>
        <p:spPr bwMode="auto">
          <a:xfrm>
            <a:off x="6252146" y="4511749"/>
            <a:ext cx="0" cy="304800"/>
          </a:xfrm>
          <a:prstGeom prst="line">
            <a:avLst/>
          </a:prstGeom>
          <a:noFill/>
          <a:ln w="9525">
            <a:solidFill>
              <a:schemeClr val="tx1"/>
            </a:solidFill>
            <a:round/>
            <a:headEnd/>
            <a:tailEnd/>
          </a:ln>
        </p:spPr>
        <p:txBody>
          <a:bodyPr/>
          <a:lstStyle/>
          <a:p>
            <a:endParaRPr lang="en-SG" dirty="0"/>
          </a:p>
        </p:txBody>
      </p:sp>
      <p:sp>
        <p:nvSpPr>
          <p:cNvPr id="7298" name="Line 303"/>
          <p:cNvSpPr>
            <a:spLocks noChangeShapeType="1"/>
          </p:cNvSpPr>
          <p:nvPr/>
        </p:nvSpPr>
        <p:spPr bwMode="auto">
          <a:xfrm>
            <a:off x="6633146" y="4511749"/>
            <a:ext cx="304800" cy="0"/>
          </a:xfrm>
          <a:prstGeom prst="line">
            <a:avLst/>
          </a:prstGeom>
          <a:noFill/>
          <a:ln w="9525">
            <a:solidFill>
              <a:schemeClr val="tx1"/>
            </a:solidFill>
            <a:round/>
            <a:headEnd/>
            <a:tailEnd/>
          </a:ln>
        </p:spPr>
        <p:txBody>
          <a:bodyPr/>
          <a:lstStyle/>
          <a:p>
            <a:endParaRPr lang="en-SG" dirty="0"/>
          </a:p>
        </p:txBody>
      </p:sp>
      <p:sp>
        <p:nvSpPr>
          <p:cNvPr id="7299" name="Line 304"/>
          <p:cNvSpPr>
            <a:spLocks noChangeShapeType="1"/>
          </p:cNvSpPr>
          <p:nvPr/>
        </p:nvSpPr>
        <p:spPr bwMode="auto">
          <a:xfrm>
            <a:off x="6937946" y="4511749"/>
            <a:ext cx="0" cy="304800"/>
          </a:xfrm>
          <a:prstGeom prst="line">
            <a:avLst/>
          </a:prstGeom>
          <a:noFill/>
          <a:ln w="9525">
            <a:solidFill>
              <a:schemeClr val="tx1"/>
            </a:solidFill>
            <a:round/>
            <a:headEnd/>
            <a:tailEnd/>
          </a:ln>
        </p:spPr>
        <p:txBody>
          <a:bodyPr/>
          <a:lstStyle/>
          <a:p>
            <a:endParaRPr lang="en-SG" dirty="0"/>
          </a:p>
        </p:txBody>
      </p:sp>
      <p:grpSp>
        <p:nvGrpSpPr>
          <p:cNvPr id="7553" name="Group 305"/>
          <p:cNvGrpSpPr>
            <a:grpSpLocks/>
          </p:cNvGrpSpPr>
          <p:nvPr/>
        </p:nvGrpSpPr>
        <p:grpSpPr bwMode="auto">
          <a:xfrm>
            <a:off x="1299146" y="3444949"/>
            <a:ext cx="685800" cy="1447800"/>
            <a:chOff x="192" y="768"/>
            <a:chExt cx="432" cy="912"/>
          </a:xfrm>
        </p:grpSpPr>
        <p:sp>
          <p:nvSpPr>
            <p:cNvPr id="7566" name="Rectangle 306"/>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67" name="Line 307"/>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68" name="Line 308"/>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69" name="Line 309"/>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70" name="Line 310"/>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71" name="Line 311"/>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72" name="Line 312"/>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73" name="Line 313"/>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74" name="Line 314"/>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554" name="Group 315"/>
            <p:cNvGrpSpPr>
              <a:grpSpLocks/>
            </p:cNvGrpSpPr>
            <p:nvPr/>
          </p:nvGrpSpPr>
          <p:grpSpPr bwMode="auto">
            <a:xfrm>
              <a:off x="192" y="768"/>
              <a:ext cx="432" cy="96"/>
              <a:chOff x="912" y="1440"/>
              <a:chExt cx="432" cy="96"/>
            </a:xfrm>
          </p:grpSpPr>
          <p:grpSp>
            <p:nvGrpSpPr>
              <p:cNvPr id="7575" name="Group 316"/>
              <p:cNvGrpSpPr>
                <a:grpSpLocks/>
              </p:cNvGrpSpPr>
              <p:nvPr/>
            </p:nvGrpSpPr>
            <p:grpSpPr bwMode="auto">
              <a:xfrm>
                <a:off x="960" y="1440"/>
                <a:ext cx="146" cy="96"/>
                <a:chOff x="1008" y="1440"/>
                <a:chExt cx="146" cy="96"/>
              </a:xfrm>
            </p:grpSpPr>
            <p:sp>
              <p:nvSpPr>
                <p:cNvPr id="7585" name="Line 317"/>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86" name="Line 318"/>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87" name="Line 319"/>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88" name="Oval 32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576" name="Group 321"/>
              <p:cNvGrpSpPr>
                <a:grpSpLocks/>
              </p:cNvGrpSpPr>
              <p:nvPr/>
            </p:nvGrpSpPr>
            <p:grpSpPr bwMode="auto">
              <a:xfrm>
                <a:off x="1152" y="1440"/>
                <a:ext cx="146" cy="96"/>
                <a:chOff x="1008" y="1440"/>
                <a:chExt cx="146" cy="96"/>
              </a:xfrm>
            </p:grpSpPr>
            <p:sp>
              <p:nvSpPr>
                <p:cNvPr id="7581" name="Line 322"/>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82" name="Line 323"/>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83" name="Line 324"/>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84" name="Oval 32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78" name="Line 326"/>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79" name="Line 327"/>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80" name="Line 328"/>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577" name="Group 329"/>
          <p:cNvGrpSpPr>
            <a:grpSpLocks/>
          </p:cNvGrpSpPr>
          <p:nvPr/>
        </p:nvGrpSpPr>
        <p:grpSpPr bwMode="auto">
          <a:xfrm>
            <a:off x="1984946" y="3444949"/>
            <a:ext cx="685800" cy="1447800"/>
            <a:chOff x="192" y="768"/>
            <a:chExt cx="432" cy="912"/>
          </a:xfrm>
        </p:grpSpPr>
        <p:sp>
          <p:nvSpPr>
            <p:cNvPr id="7543" name="Rectangle 330"/>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44" name="Line 331"/>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45" name="Line 332"/>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46" name="Line 333"/>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47" name="Line 334"/>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48" name="Line 335"/>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49" name="Line 336"/>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50" name="Line 337"/>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51" name="Line 338"/>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598" name="Group 339"/>
            <p:cNvGrpSpPr>
              <a:grpSpLocks/>
            </p:cNvGrpSpPr>
            <p:nvPr/>
          </p:nvGrpSpPr>
          <p:grpSpPr bwMode="auto">
            <a:xfrm>
              <a:off x="192" y="768"/>
              <a:ext cx="432" cy="96"/>
              <a:chOff x="912" y="1440"/>
              <a:chExt cx="432" cy="96"/>
            </a:xfrm>
          </p:grpSpPr>
          <p:grpSp>
            <p:nvGrpSpPr>
              <p:cNvPr id="7599" name="Group 340"/>
              <p:cNvGrpSpPr>
                <a:grpSpLocks/>
              </p:cNvGrpSpPr>
              <p:nvPr/>
            </p:nvGrpSpPr>
            <p:grpSpPr bwMode="auto">
              <a:xfrm>
                <a:off x="960" y="1440"/>
                <a:ext cx="146" cy="96"/>
                <a:chOff x="1008" y="1440"/>
                <a:chExt cx="146" cy="96"/>
              </a:xfrm>
            </p:grpSpPr>
            <p:sp>
              <p:nvSpPr>
                <p:cNvPr id="7562" name="Line 341"/>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63" name="Line 342"/>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64" name="Line 343"/>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65" name="Oval 344"/>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600" name="Group 345"/>
              <p:cNvGrpSpPr>
                <a:grpSpLocks/>
              </p:cNvGrpSpPr>
              <p:nvPr/>
            </p:nvGrpSpPr>
            <p:grpSpPr bwMode="auto">
              <a:xfrm>
                <a:off x="1152" y="1440"/>
                <a:ext cx="146" cy="96"/>
                <a:chOff x="1008" y="1440"/>
                <a:chExt cx="146" cy="96"/>
              </a:xfrm>
            </p:grpSpPr>
            <p:sp>
              <p:nvSpPr>
                <p:cNvPr id="7558" name="Line 346"/>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59" name="Line 347"/>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60" name="Line 348"/>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61" name="Oval 349"/>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55" name="Line 350"/>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56" name="Line 351"/>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57" name="Line 352"/>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646" name="Group 353"/>
          <p:cNvGrpSpPr>
            <a:grpSpLocks/>
          </p:cNvGrpSpPr>
          <p:nvPr/>
        </p:nvGrpSpPr>
        <p:grpSpPr bwMode="auto">
          <a:xfrm>
            <a:off x="2670746" y="3444949"/>
            <a:ext cx="685800" cy="1447800"/>
            <a:chOff x="192" y="768"/>
            <a:chExt cx="432" cy="912"/>
          </a:xfrm>
        </p:grpSpPr>
        <p:sp>
          <p:nvSpPr>
            <p:cNvPr id="7520" name="Rectangle 354"/>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21" name="Line 355"/>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22" name="Line 356"/>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23" name="Line 357"/>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24" name="Line 358"/>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25" name="Line 359"/>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26" name="Line 360"/>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27" name="Line 361"/>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28" name="Line 362"/>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647" name="Group 363"/>
            <p:cNvGrpSpPr>
              <a:grpSpLocks/>
            </p:cNvGrpSpPr>
            <p:nvPr/>
          </p:nvGrpSpPr>
          <p:grpSpPr bwMode="auto">
            <a:xfrm>
              <a:off x="192" y="768"/>
              <a:ext cx="432" cy="96"/>
              <a:chOff x="912" y="1440"/>
              <a:chExt cx="432" cy="96"/>
            </a:xfrm>
          </p:grpSpPr>
          <p:grpSp>
            <p:nvGrpSpPr>
              <p:cNvPr id="7659" name="Group 364"/>
              <p:cNvGrpSpPr>
                <a:grpSpLocks/>
              </p:cNvGrpSpPr>
              <p:nvPr/>
            </p:nvGrpSpPr>
            <p:grpSpPr bwMode="auto">
              <a:xfrm>
                <a:off x="960" y="1440"/>
                <a:ext cx="146" cy="96"/>
                <a:chOff x="1008" y="1440"/>
                <a:chExt cx="146" cy="96"/>
              </a:xfrm>
            </p:grpSpPr>
            <p:sp>
              <p:nvSpPr>
                <p:cNvPr id="7539" name="Line 365"/>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40" name="Line 366"/>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41" name="Line 367"/>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42" name="Oval 368"/>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660" name="Group 369"/>
              <p:cNvGrpSpPr>
                <a:grpSpLocks/>
              </p:cNvGrpSpPr>
              <p:nvPr/>
            </p:nvGrpSpPr>
            <p:grpSpPr bwMode="auto">
              <a:xfrm>
                <a:off x="1152" y="1440"/>
                <a:ext cx="146" cy="96"/>
                <a:chOff x="1008" y="1440"/>
                <a:chExt cx="146" cy="96"/>
              </a:xfrm>
            </p:grpSpPr>
            <p:sp>
              <p:nvSpPr>
                <p:cNvPr id="7535" name="Line 370"/>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36" name="Line 371"/>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37" name="Line 372"/>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38" name="Oval 373"/>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32" name="Line 374"/>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33" name="Line 375"/>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34" name="Line 376"/>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672" name="Group 377"/>
          <p:cNvGrpSpPr>
            <a:grpSpLocks/>
          </p:cNvGrpSpPr>
          <p:nvPr/>
        </p:nvGrpSpPr>
        <p:grpSpPr bwMode="auto">
          <a:xfrm>
            <a:off x="3356546" y="3444949"/>
            <a:ext cx="685800" cy="1447800"/>
            <a:chOff x="192" y="768"/>
            <a:chExt cx="432" cy="912"/>
          </a:xfrm>
        </p:grpSpPr>
        <p:sp>
          <p:nvSpPr>
            <p:cNvPr id="7497" name="Rectangle 378"/>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98" name="Line 379"/>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99" name="Line 380"/>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00" name="Line 381"/>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01" name="Line 382"/>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02" name="Line 383"/>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03" name="Line 384"/>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04" name="Line 385"/>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05" name="Line 386"/>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673" name="Group 387"/>
            <p:cNvGrpSpPr>
              <a:grpSpLocks/>
            </p:cNvGrpSpPr>
            <p:nvPr/>
          </p:nvGrpSpPr>
          <p:grpSpPr bwMode="auto">
            <a:xfrm>
              <a:off x="192" y="768"/>
              <a:ext cx="432" cy="96"/>
              <a:chOff x="912" y="1440"/>
              <a:chExt cx="432" cy="96"/>
            </a:xfrm>
          </p:grpSpPr>
          <p:grpSp>
            <p:nvGrpSpPr>
              <p:cNvPr id="7685" name="Group 388"/>
              <p:cNvGrpSpPr>
                <a:grpSpLocks/>
              </p:cNvGrpSpPr>
              <p:nvPr/>
            </p:nvGrpSpPr>
            <p:grpSpPr bwMode="auto">
              <a:xfrm>
                <a:off x="960" y="1440"/>
                <a:ext cx="146" cy="96"/>
                <a:chOff x="1008" y="1440"/>
                <a:chExt cx="146" cy="96"/>
              </a:xfrm>
            </p:grpSpPr>
            <p:sp>
              <p:nvSpPr>
                <p:cNvPr id="7516" name="Line 389"/>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17" name="Line 390"/>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18" name="Line 391"/>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19" name="Oval 392"/>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686" name="Group 393"/>
              <p:cNvGrpSpPr>
                <a:grpSpLocks/>
              </p:cNvGrpSpPr>
              <p:nvPr/>
            </p:nvGrpSpPr>
            <p:grpSpPr bwMode="auto">
              <a:xfrm>
                <a:off x="1152" y="1440"/>
                <a:ext cx="146" cy="96"/>
                <a:chOff x="1008" y="1440"/>
                <a:chExt cx="146" cy="96"/>
              </a:xfrm>
            </p:grpSpPr>
            <p:sp>
              <p:nvSpPr>
                <p:cNvPr id="7512" name="Line 394"/>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13" name="Line 395"/>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14" name="Line 396"/>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15" name="Oval 397"/>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09" name="Line 398"/>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10" name="Line 399"/>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11" name="Line 400"/>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698" name="Group 401"/>
          <p:cNvGrpSpPr>
            <a:grpSpLocks/>
          </p:cNvGrpSpPr>
          <p:nvPr/>
        </p:nvGrpSpPr>
        <p:grpSpPr bwMode="auto">
          <a:xfrm>
            <a:off x="4042346" y="3444949"/>
            <a:ext cx="685800" cy="1447800"/>
            <a:chOff x="192" y="768"/>
            <a:chExt cx="432" cy="912"/>
          </a:xfrm>
        </p:grpSpPr>
        <p:sp>
          <p:nvSpPr>
            <p:cNvPr id="7474" name="Rectangle 402"/>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75" name="Line 403"/>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76" name="Line 404"/>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77" name="Line 405"/>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78" name="Line 406"/>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79" name="Line 407"/>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80" name="Line 408"/>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81" name="Line 409"/>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82" name="Line 410"/>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699" name="Group 411"/>
            <p:cNvGrpSpPr>
              <a:grpSpLocks/>
            </p:cNvGrpSpPr>
            <p:nvPr/>
          </p:nvGrpSpPr>
          <p:grpSpPr bwMode="auto">
            <a:xfrm>
              <a:off x="192" y="768"/>
              <a:ext cx="432" cy="96"/>
              <a:chOff x="912" y="1440"/>
              <a:chExt cx="432" cy="96"/>
            </a:xfrm>
          </p:grpSpPr>
          <p:grpSp>
            <p:nvGrpSpPr>
              <p:cNvPr id="7711" name="Group 412"/>
              <p:cNvGrpSpPr>
                <a:grpSpLocks/>
              </p:cNvGrpSpPr>
              <p:nvPr/>
            </p:nvGrpSpPr>
            <p:grpSpPr bwMode="auto">
              <a:xfrm>
                <a:off x="960" y="1440"/>
                <a:ext cx="146" cy="96"/>
                <a:chOff x="1008" y="1440"/>
                <a:chExt cx="146" cy="96"/>
              </a:xfrm>
            </p:grpSpPr>
            <p:sp>
              <p:nvSpPr>
                <p:cNvPr id="7493" name="Line 413"/>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94" name="Line 414"/>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95" name="Line 415"/>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96" name="Oval 416"/>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12" name="Group 417"/>
              <p:cNvGrpSpPr>
                <a:grpSpLocks/>
              </p:cNvGrpSpPr>
              <p:nvPr/>
            </p:nvGrpSpPr>
            <p:grpSpPr bwMode="auto">
              <a:xfrm>
                <a:off x="1152" y="1440"/>
                <a:ext cx="146" cy="96"/>
                <a:chOff x="1008" y="1440"/>
                <a:chExt cx="146" cy="96"/>
              </a:xfrm>
            </p:grpSpPr>
            <p:sp>
              <p:nvSpPr>
                <p:cNvPr id="7489" name="Line 418"/>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90" name="Line 419"/>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91" name="Line 420"/>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92" name="Oval 421"/>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86" name="Line 422"/>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87" name="Line 423"/>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88" name="Line 424"/>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24" name="Group 425"/>
          <p:cNvGrpSpPr>
            <a:grpSpLocks/>
          </p:cNvGrpSpPr>
          <p:nvPr/>
        </p:nvGrpSpPr>
        <p:grpSpPr bwMode="auto">
          <a:xfrm>
            <a:off x="4728146" y="3444949"/>
            <a:ext cx="685800" cy="1447800"/>
            <a:chOff x="192" y="768"/>
            <a:chExt cx="432" cy="912"/>
          </a:xfrm>
        </p:grpSpPr>
        <p:sp>
          <p:nvSpPr>
            <p:cNvPr id="7451" name="Rectangle 426"/>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52" name="Line 427"/>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53" name="Line 428"/>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54" name="Line 429"/>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55" name="Line 430"/>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56" name="Line 431"/>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57" name="Line 432"/>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58" name="Line 433"/>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59" name="Line 434"/>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725" name="Group 435"/>
            <p:cNvGrpSpPr>
              <a:grpSpLocks/>
            </p:cNvGrpSpPr>
            <p:nvPr/>
          </p:nvGrpSpPr>
          <p:grpSpPr bwMode="auto">
            <a:xfrm>
              <a:off x="192" y="768"/>
              <a:ext cx="432" cy="96"/>
              <a:chOff x="912" y="1440"/>
              <a:chExt cx="432" cy="96"/>
            </a:xfrm>
          </p:grpSpPr>
          <p:grpSp>
            <p:nvGrpSpPr>
              <p:cNvPr id="7737" name="Group 436"/>
              <p:cNvGrpSpPr>
                <a:grpSpLocks/>
              </p:cNvGrpSpPr>
              <p:nvPr/>
            </p:nvGrpSpPr>
            <p:grpSpPr bwMode="auto">
              <a:xfrm>
                <a:off x="960" y="1440"/>
                <a:ext cx="146" cy="96"/>
                <a:chOff x="1008" y="1440"/>
                <a:chExt cx="146" cy="96"/>
              </a:xfrm>
            </p:grpSpPr>
            <p:sp>
              <p:nvSpPr>
                <p:cNvPr id="7470" name="Line 437"/>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71" name="Line 438"/>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72" name="Line 439"/>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73" name="Oval 44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38" name="Group 441"/>
              <p:cNvGrpSpPr>
                <a:grpSpLocks/>
              </p:cNvGrpSpPr>
              <p:nvPr/>
            </p:nvGrpSpPr>
            <p:grpSpPr bwMode="auto">
              <a:xfrm>
                <a:off x="1152" y="1440"/>
                <a:ext cx="146" cy="96"/>
                <a:chOff x="1008" y="1440"/>
                <a:chExt cx="146" cy="96"/>
              </a:xfrm>
            </p:grpSpPr>
            <p:sp>
              <p:nvSpPr>
                <p:cNvPr id="7466" name="Line 442"/>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67" name="Line 443"/>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68" name="Line 444"/>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69" name="Oval 44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63" name="Line 446"/>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64" name="Line 447"/>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65" name="Line 448"/>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50" name="Group 449"/>
          <p:cNvGrpSpPr>
            <a:grpSpLocks/>
          </p:cNvGrpSpPr>
          <p:nvPr/>
        </p:nvGrpSpPr>
        <p:grpSpPr bwMode="auto">
          <a:xfrm>
            <a:off x="5413946" y="3444949"/>
            <a:ext cx="685800" cy="1447800"/>
            <a:chOff x="192" y="768"/>
            <a:chExt cx="432" cy="912"/>
          </a:xfrm>
        </p:grpSpPr>
        <p:sp>
          <p:nvSpPr>
            <p:cNvPr id="7428" name="Rectangle 450"/>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29" name="Line 451"/>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30" name="Line 452"/>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31" name="Line 453"/>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32" name="Line 454"/>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33" name="Line 455"/>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34" name="Line 456"/>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35" name="Line 457"/>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36" name="Line 458"/>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751" name="Group 459"/>
            <p:cNvGrpSpPr>
              <a:grpSpLocks/>
            </p:cNvGrpSpPr>
            <p:nvPr/>
          </p:nvGrpSpPr>
          <p:grpSpPr bwMode="auto">
            <a:xfrm>
              <a:off x="192" y="768"/>
              <a:ext cx="432" cy="96"/>
              <a:chOff x="912" y="1440"/>
              <a:chExt cx="432" cy="96"/>
            </a:xfrm>
          </p:grpSpPr>
          <p:grpSp>
            <p:nvGrpSpPr>
              <p:cNvPr id="7765" name="Group 460"/>
              <p:cNvGrpSpPr>
                <a:grpSpLocks/>
              </p:cNvGrpSpPr>
              <p:nvPr/>
            </p:nvGrpSpPr>
            <p:grpSpPr bwMode="auto">
              <a:xfrm>
                <a:off x="960" y="1440"/>
                <a:ext cx="146" cy="96"/>
                <a:chOff x="1008" y="1440"/>
                <a:chExt cx="146" cy="96"/>
              </a:xfrm>
            </p:grpSpPr>
            <p:sp>
              <p:nvSpPr>
                <p:cNvPr id="7447" name="Line 461"/>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48" name="Line 462"/>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49" name="Line 463"/>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50" name="Oval 464"/>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66" name="Group 465"/>
              <p:cNvGrpSpPr>
                <a:grpSpLocks/>
              </p:cNvGrpSpPr>
              <p:nvPr/>
            </p:nvGrpSpPr>
            <p:grpSpPr bwMode="auto">
              <a:xfrm>
                <a:off x="1152" y="1440"/>
                <a:ext cx="146" cy="96"/>
                <a:chOff x="1008" y="1440"/>
                <a:chExt cx="146" cy="96"/>
              </a:xfrm>
            </p:grpSpPr>
            <p:sp>
              <p:nvSpPr>
                <p:cNvPr id="7443" name="Line 466"/>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44" name="Line 467"/>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45" name="Line 468"/>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46" name="Oval 469"/>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40" name="Line 470"/>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41" name="Line 471"/>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42" name="Line 472"/>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67" name="Group 473"/>
          <p:cNvGrpSpPr>
            <a:grpSpLocks/>
          </p:cNvGrpSpPr>
          <p:nvPr/>
        </p:nvGrpSpPr>
        <p:grpSpPr bwMode="auto">
          <a:xfrm>
            <a:off x="6099746" y="3444949"/>
            <a:ext cx="685800" cy="1447800"/>
            <a:chOff x="192" y="768"/>
            <a:chExt cx="432" cy="912"/>
          </a:xfrm>
        </p:grpSpPr>
        <p:sp>
          <p:nvSpPr>
            <p:cNvPr id="7405" name="Rectangle 474"/>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06" name="Line 475"/>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07" name="Line 476"/>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08" name="Line 477"/>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09" name="Line 478"/>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10" name="Line 479"/>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11" name="Line 480"/>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12" name="Line 481"/>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13" name="Line 482"/>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768" name="Group 483"/>
            <p:cNvGrpSpPr>
              <a:grpSpLocks/>
            </p:cNvGrpSpPr>
            <p:nvPr/>
          </p:nvGrpSpPr>
          <p:grpSpPr bwMode="auto">
            <a:xfrm>
              <a:off x="192" y="768"/>
              <a:ext cx="432" cy="96"/>
              <a:chOff x="912" y="1440"/>
              <a:chExt cx="432" cy="96"/>
            </a:xfrm>
          </p:grpSpPr>
          <p:grpSp>
            <p:nvGrpSpPr>
              <p:cNvPr id="7769" name="Group 484"/>
              <p:cNvGrpSpPr>
                <a:grpSpLocks/>
              </p:cNvGrpSpPr>
              <p:nvPr/>
            </p:nvGrpSpPr>
            <p:grpSpPr bwMode="auto">
              <a:xfrm>
                <a:off x="960" y="1440"/>
                <a:ext cx="146" cy="96"/>
                <a:chOff x="1008" y="1440"/>
                <a:chExt cx="146" cy="96"/>
              </a:xfrm>
            </p:grpSpPr>
            <p:sp>
              <p:nvSpPr>
                <p:cNvPr id="7424" name="Line 485"/>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25" name="Line 486"/>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26" name="Line 487"/>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27" name="Oval 488"/>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70" name="Group 489"/>
              <p:cNvGrpSpPr>
                <a:grpSpLocks/>
              </p:cNvGrpSpPr>
              <p:nvPr/>
            </p:nvGrpSpPr>
            <p:grpSpPr bwMode="auto">
              <a:xfrm>
                <a:off x="1152" y="1440"/>
                <a:ext cx="146" cy="96"/>
                <a:chOff x="1008" y="1440"/>
                <a:chExt cx="146" cy="96"/>
              </a:xfrm>
            </p:grpSpPr>
            <p:sp>
              <p:nvSpPr>
                <p:cNvPr id="7420" name="Line 490"/>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21" name="Line 491"/>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22" name="Line 492"/>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23" name="Oval 493"/>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17" name="Line 494"/>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18" name="Line 495"/>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19" name="Line 496"/>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71" name="Group 497"/>
          <p:cNvGrpSpPr>
            <a:grpSpLocks/>
          </p:cNvGrpSpPr>
          <p:nvPr/>
        </p:nvGrpSpPr>
        <p:grpSpPr bwMode="auto">
          <a:xfrm>
            <a:off x="994346" y="4359349"/>
            <a:ext cx="685800" cy="1295400"/>
            <a:chOff x="288" y="2016"/>
            <a:chExt cx="432" cy="816"/>
          </a:xfrm>
        </p:grpSpPr>
        <p:sp>
          <p:nvSpPr>
            <p:cNvPr id="7396" name="Rectangle 498"/>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97" name="Line 499"/>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98" name="Line 500"/>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99" name="Line 501"/>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400" name="Line 502"/>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401" name="Line 503"/>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402" name="Line 504"/>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403" name="Line 505"/>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404" name="Line 506"/>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sp>
        <p:nvSpPr>
          <p:cNvPr id="529915" name="Text Box 507"/>
          <p:cNvSpPr txBox="1">
            <a:spLocks noChangeArrowheads="1"/>
          </p:cNvSpPr>
          <p:nvPr/>
        </p:nvSpPr>
        <p:spPr bwMode="auto">
          <a:xfrm>
            <a:off x="1940496" y="6064969"/>
            <a:ext cx="4572000" cy="460375"/>
          </a:xfrm>
          <a:prstGeom prst="rect">
            <a:avLst/>
          </a:prstGeom>
          <a:solidFill>
            <a:srgbClr val="99CCFF"/>
          </a:solidFill>
          <a:ln w="3175">
            <a:solidFill>
              <a:schemeClr val="tx1"/>
            </a:solidFill>
            <a:miter lim="800000"/>
            <a:headEnd/>
            <a:tailEnd/>
          </a:ln>
          <a:effectLst>
            <a:outerShdw dist="107763" dir="2700000" algn="ctr" rotWithShape="0">
              <a:schemeClr val="bg2">
                <a:alpha val="50000"/>
              </a:schemeClr>
            </a:outerShdw>
          </a:effectLst>
        </p:spPr>
        <p:txBody>
          <a:bodyPr wrap="none">
            <a:spAutoFit/>
          </a:bodyPr>
          <a:lstStyle/>
          <a:p>
            <a:pPr eaLnBrk="1" hangingPunct="1">
              <a:defRPr/>
            </a:pPr>
            <a:r>
              <a:rPr lang="en-US" sz="2400" dirty="0"/>
              <a:t>“Time stretcher” GHz </a:t>
            </a:r>
            <a:r>
              <a:rPr lang="en-US" sz="2400" dirty="0">
                <a:sym typeface="Symbol" pitchFamily="18" charset="2"/>
              </a:rPr>
              <a:t> MHz</a:t>
            </a:r>
          </a:p>
        </p:txBody>
      </p:sp>
      <p:sp>
        <p:nvSpPr>
          <p:cNvPr id="529916" name="Text Box 508"/>
          <p:cNvSpPr txBox="1">
            <a:spLocks noChangeArrowheads="1"/>
          </p:cNvSpPr>
          <p:nvPr/>
        </p:nvSpPr>
        <p:spPr bwMode="auto">
          <a:xfrm>
            <a:off x="7023671" y="4191074"/>
            <a:ext cx="1165225" cy="581025"/>
          </a:xfrm>
          <a:prstGeom prst="rect">
            <a:avLst/>
          </a:prstGeom>
          <a:noFill/>
          <a:ln w="9525">
            <a:noFill/>
            <a:miter lim="800000"/>
            <a:headEnd/>
            <a:tailEnd/>
          </a:ln>
        </p:spPr>
        <p:txBody>
          <a:bodyPr wrap="none">
            <a:spAutoFit/>
          </a:bodyPr>
          <a:lstStyle/>
          <a:p>
            <a:pPr algn="ctr" eaLnBrk="1" hangingPunct="1"/>
            <a:r>
              <a:rPr lang="en-US" dirty="0"/>
              <a:t>Waveform </a:t>
            </a:r>
          </a:p>
          <a:p>
            <a:pPr algn="ctr" eaLnBrk="1" hangingPunct="1"/>
            <a:r>
              <a:rPr lang="en-US" dirty="0"/>
              <a:t>stored</a:t>
            </a:r>
          </a:p>
        </p:txBody>
      </p:sp>
      <p:grpSp>
        <p:nvGrpSpPr>
          <p:cNvPr id="7772" name="Group 509"/>
          <p:cNvGrpSpPr>
            <a:grpSpLocks/>
          </p:cNvGrpSpPr>
          <p:nvPr/>
        </p:nvGrpSpPr>
        <p:grpSpPr bwMode="auto">
          <a:xfrm>
            <a:off x="1680146" y="4359349"/>
            <a:ext cx="685800" cy="1295400"/>
            <a:chOff x="288" y="2016"/>
            <a:chExt cx="432" cy="816"/>
          </a:xfrm>
        </p:grpSpPr>
        <p:sp>
          <p:nvSpPr>
            <p:cNvPr id="7387" name="Rectangle 51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88" name="Line 51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89" name="Line 51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90" name="Line 51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91" name="Line 51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92" name="Line 51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93" name="Line 51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94" name="Line 51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95" name="Line 51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773" name="Group 519"/>
          <p:cNvGrpSpPr>
            <a:grpSpLocks/>
          </p:cNvGrpSpPr>
          <p:nvPr/>
        </p:nvGrpSpPr>
        <p:grpSpPr bwMode="auto">
          <a:xfrm>
            <a:off x="2365946" y="4359349"/>
            <a:ext cx="685800" cy="1295400"/>
            <a:chOff x="288" y="2016"/>
            <a:chExt cx="432" cy="816"/>
          </a:xfrm>
        </p:grpSpPr>
        <p:sp>
          <p:nvSpPr>
            <p:cNvPr id="7378" name="Rectangle 52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79" name="Line 52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80" name="Line 52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81" name="Line 52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82" name="Line 52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83" name="Line 52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84" name="Line 52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85" name="Line 52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86" name="Line 52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774" name="Group 529"/>
          <p:cNvGrpSpPr>
            <a:grpSpLocks/>
          </p:cNvGrpSpPr>
          <p:nvPr/>
        </p:nvGrpSpPr>
        <p:grpSpPr bwMode="auto">
          <a:xfrm>
            <a:off x="3051746" y="4359349"/>
            <a:ext cx="685800" cy="1295400"/>
            <a:chOff x="288" y="2016"/>
            <a:chExt cx="432" cy="816"/>
          </a:xfrm>
        </p:grpSpPr>
        <p:sp>
          <p:nvSpPr>
            <p:cNvPr id="7369" name="Rectangle 53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70" name="Line 53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71" name="Line 53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72" name="Line 53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73" name="Line 53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74" name="Line 53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75" name="Line 53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76" name="Line 53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77" name="Line 53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775" name="Group 539"/>
          <p:cNvGrpSpPr>
            <a:grpSpLocks/>
          </p:cNvGrpSpPr>
          <p:nvPr/>
        </p:nvGrpSpPr>
        <p:grpSpPr bwMode="auto">
          <a:xfrm>
            <a:off x="3737546" y="4359349"/>
            <a:ext cx="685800" cy="1295400"/>
            <a:chOff x="288" y="2016"/>
            <a:chExt cx="432" cy="816"/>
          </a:xfrm>
        </p:grpSpPr>
        <p:sp>
          <p:nvSpPr>
            <p:cNvPr id="7360" name="Rectangle 54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61" name="Line 54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62" name="Line 54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63" name="Line 54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64" name="Line 54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65" name="Line 54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66" name="Line 54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67" name="Line 54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68" name="Line 54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68" name="Group 549"/>
          <p:cNvGrpSpPr>
            <a:grpSpLocks/>
          </p:cNvGrpSpPr>
          <p:nvPr/>
        </p:nvGrpSpPr>
        <p:grpSpPr bwMode="auto">
          <a:xfrm>
            <a:off x="4423346" y="4359349"/>
            <a:ext cx="685800" cy="1295400"/>
            <a:chOff x="288" y="2016"/>
            <a:chExt cx="432" cy="816"/>
          </a:xfrm>
        </p:grpSpPr>
        <p:sp>
          <p:nvSpPr>
            <p:cNvPr id="7351" name="Rectangle 55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52" name="Line 55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53" name="Line 55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54" name="Line 55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55" name="Line 55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56" name="Line 55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57" name="Line 55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58" name="Line 55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59" name="Line 55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69" name="Group 559"/>
          <p:cNvGrpSpPr>
            <a:grpSpLocks/>
          </p:cNvGrpSpPr>
          <p:nvPr/>
        </p:nvGrpSpPr>
        <p:grpSpPr bwMode="auto">
          <a:xfrm>
            <a:off x="5109146" y="4359349"/>
            <a:ext cx="685800" cy="1295400"/>
            <a:chOff x="288" y="2016"/>
            <a:chExt cx="432" cy="816"/>
          </a:xfrm>
        </p:grpSpPr>
        <p:sp>
          <p:nvSpPr>
            <p:cNvPr id="7342" name="Rectangle 56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43" name="Line 56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44" name="Line 56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45" name="Line 56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46" name="Line 56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47" name="Line 56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48" name="Line 56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49" name="Line 56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50" name="Line 56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70" name="Group 569"/>
          <p:cNvGrpSpPr>
            <a:grpSpLocks/>
          </p:cNvGrpSpPr>
          <p:nvPr/>
        </p:nvGrpSpPr>
        <p:grpSpPr bwMode="auto">
          <a:xfrm>
            <a:off x="5794946" y="4359349"/>
            <a:ext cx="685800" cy="1295400"/>
            <a:chOff x="288" y="2016"/>
            <a:chExt cx="432" cy="816"/>
          </a:xfrm>
        </p:grpSpPr>
        <p:sp>
          <p:nvSpPr>
            <p:cNvPr id="7333" name="Rectangle 57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34" name="Line 57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35" name="Line 57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36" name="Line 57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37" name="Line 57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38" name="Line 57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39" name="Line 57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40" name="Line 57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41" name="Line 57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72" name="Group 579"/>
          <p:cNvGrpSpPr>
            <a:grpSpLocks/>
          </p:cNvGrpSpPr>
          <p:nvPr/>
        </p:nvGrpSpPr>
        <p:grpSpPr bwMode="auto">
          <a:xfrm>
            <a:off x="6480746" y="4359349"/>
            <a:ext cx="685800" cy="1295400"/>
            <a:chOff x="288" y="2016"/>
            <a:chExt cx="432" cy="816"/>
          </a:xfrm>
        </p:grpSpPr>
        <p:sp>
          <p:nvSpPr>
            <p:cNvPr id="7324" name="Rectangle 58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25" name="Line 58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26" name="Line 58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27" name="Line 58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28" name="Line 58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29" name="Line 58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30" name="Line 58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31" name="Line 58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32" name="Line 58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sp>
        <p:nvSpPr>
          <p:cNvPr id="7319" name="Text Box 589"/>
          <p:cNvSpPr txBox="1">
            <a:spLocks noChangeArrowheads="1"/>
          </p:cNvSpPr>
          <p:nvPr/>
        </p:nvSpPr>
        <p:spPr bwMode="auto">
          <a:xfrm>
            <a:off x="1703958" y="2743274"/>
            <a:ext cx="4664162" cy="461665"/>
          </a:xfrm>
          <a:prstGeom prst="rect">
            <a:avLst/>
          </a:prstGeom>
          <a:noFill/>
          <a:ln w="9525">
            <a:noFill/>
            <a:miter lim="800000"/>
            <a:headEnd/>
            <a:tailEnd/>
          </a:ln>
        </p:spPr>
        <p:txBody>
          <a:bodyPr wrap="none">
            <a:spAutoFit/>
          </a:bodyPr>
          <a:lstStyle/>
          <a:p>
            <a:pPr eaLnBrk="1" hangingPunct="1"/>
            <a:r>
              <a:rPr lang="en-US" sz="2400" dirty="0"/>
              <a:t>Inverter “Domino” ring chain</a:t>
            </a:r>
          </a:p>
        </p:txBody>
      </p:sp>
      <p:sp>
        <p:nvSpPr>
          <p:cNvPr id="7320" name="AutoShape 590"/>
          <p:cNvSpPr>
            <a:spLocks/>
          </p:cNvSpPr>
          <p:nvPr/>
        </p:nvSpPr>
        <p:spPr bwMode="auto">
          <a:xfrm rot="-5400000">
            <a:off x="841946" y="2660724"/>
            <a:ext cx="228600" cy="685800"/>
          </a:xfrm>
          <a:prstGeom prst="rightBrace">
            <a:avLst>
              <a:gd name="adj1" fmla="val 25000"/>
              <a:gd name="adj2" fmla="val 50000"/>
            </a:avLst>
          </a:prstGeom>
          <a:noFill/>
          <a:ln w="9525">
            <a:solidFill>
              <a:schemeClr val="tx1"/>
            </a:solidFill>
            <a:round/>
            <a:headEnd/>
            <a:tailEnd/>
          </a:ln>
        </p:spPr>
        <p:txBody>
          <a:bodyPr wrap="none" anchor="ctr"/>
          <a:lstStyle/>
          <a:p>
            <a:endParaRPr lang="en-SG" dirty="0"/>
          </a:p>
        </p:txBody>
      </p:sp>
      <p:sp>
        <p:nvSpPr>
          <p:cNvPr id="7321" name="Text Box 591"/>
          <p:cNvSpPr txBox="1">
            <a:spLocks noChangeArrowheads="1"/>
          </p:cNvSpPr>
          <p:nvPr/>
        </p:nvSpPr>
        <p:spPr bwMode="auto">
          <a:xfrm>
            <a:off x="485503" y="2590874"/>
            <a:ext cx="962123" cy="369332"/>
          </a:xfrm>
          <a:prstGeom prst="rect">
            <a:avLst/>
          </a:prstGeom>
          <a:noFill/>
          <a:ln w="9525">
            <a:noFill/>
            <a:miter lim="800000"/>
            <a:headEnd/>
            <a:tailEnd/>
          </a:ln>
        </p:spPr>
        <p:txBody>
          <a:bodyPr wrap="none">
            <a:spAutoFit/>
          </a:bodyPr>
          <a:lstStyle/>
          <a:p>
            <a:pPr algn="ctr" eaLnBrk="1" hangingPunct="1"/>
            <a:r>
              <a:rPr lang="en-US" dirty="0"/>
              <a:t>0.2-2 ns</a:t>
            </a:r>
          </a:p>
        </p:txBody>
      </p:sp>
      <p:sp>
        <p:nvSpPr>
          <p:cNvPr id="7323" name="Freeform 593"/>
          <p:cNvSpPr>
            <a:spLocks/>
          </p:cNvSpPr>
          <p:nvPr/>
        </p:nvSpPr>
        <p:spPr bwMode="auto">
          <a:xfrm>
            <a:off x="457771" y="3219524"/>
            <a:ext cx="6480175" cy="301625"/>
          </a:xfrm>
          <a:custGeom>
            <a:avLst/>
            <a:gdLst>
              <a:gd name="T0" fmla="*/ 3988 w 4082"/>
              <a:gd name="T1" fmla="*/ 190 h 190"/>
              <a:gd name="T2" fmla="*/ 4082 w 4082"/>
              <a:gd name="T3" fmla="*/ 190 h 190"/>
              <a:gd name="T4" fmla="*/ 4082 w 4082"/>
              <a:gd name="T5" fmla="*/ 0 h 190"/>
              <a:gd name="T6" fmla="*/ 0 w 4082"/>
              <a:gd name="T7" fmla="*/ 0 h 190"/>
              <a:gd name="T8" fmla="*/ 1 w 4082"/>
              <a:gd name="T9" fmla="*/ 190 h 190"/>
              <a:gd name="T10" fmla="*/ 100 w 4082"/>
              <a:gd name="T11" fmla="*/ 190 h 190"/>
              <a:gd name="T12" fmla="*/ 0 60000 65536"/>
              <a:gd name="T13" fmla="*/ 0 60000 65536"/>
              <a:gd name="T14" fmla="*/ 0 60000 65536"/>
              <a:gd name="T15" fmla="*/ 0 60000 65536"/>
              <a:gd name="T16" fmla="*/ 0 60000 65536"/>
              <a:gd name="T17" fmla="*/ 0 60000 65536"/>
              <a:gd name="T18" fmla="*/ 0 w 4082"/>
              <a:gd name="T19" fmla="*/ 0 h 190"/>
              <a:gd name="T20" fmla="*/ 4082 w 4082"/>
              <a:gd name="T21" fmla="*/ 190 h 190"/>
            </a:gdLst>
            <a:ahLst/>
            <a:cxnLst>
              <a:cxn ang="T12">
                <a:pos x="T0" y="T1"/>
              </a:cxn>
              <a:cxn ang="T13">
                <a:pos x="T2" y="T3"/>
              </a:cxn>
              <a:cxn ang="T14">
                <a:pos x="T4" y="T5"/>
              </a:cxn>
              <a:cxn ang="T15">
                <a:pos x="T6" y="T7"/>
              </a:cxn>
              <a:cxn ang="T16">
                <a:pos x="T8" y="T9"/>
              </a:cxn>
              <a:cxn ang="T17">
                <a:pos x="T10" y="T11"/>
              </a:cxn>
            </a:cxnLst>
            <a:rect l="T18" t="T19" r="T20" b="T21"/>
            <a:pathLst>
              <a:path w="4082" h="190">
                <a:moveTo>
                  <a:pt x="3988" y="190"/>
                </a:moveTo>
                <a:lnTo>
                  <a:pt x="4082" y="190"/>
                </a:lnTo>
                <a:lnTo>
                  <a:pt x="4082" y="0"/>
                </a:lnTo>
                <a:lnTo>
                  <a:pt x="0" y="0"/>
                </a:lnTo>
                <a:lnTo>
                  <a:pt x="1" y="190"/>
                </a:lnTo>
                <a:lnTo>
                  <a:pt x="100" y="190"/>
                </a:lnTo>
              </a:path>
            </a:pathLst>
          </a:custGeom>
          <a:noFill/>
          <a:ln w="19050" cmpd="sng">
            <a:solidFill>
              <a:srgbClr val="FF3300"/>
            </a:solidFill>
            <a:round/>
            <a:headEnd/>
            <a:tailEnd/>
          </a:ln>
        </p:spPr>
        <p:txBody>
          <a:bodyPr/>
          <a:lstStyle/>
          <a:p>
            <a:endParaRPr lang="en-SG" dirty="0"/>
          </a:p>
        </p:txBody>
      </p:sp>
      <p:pic>
        <p:nvPicPr>
          <p:cNvPr id="596" name="Picture 13" descr="C:\Users\bsn\Documents\My Thesis\ThesisBSN+\Chapter3\Chapter3Figs\amptraces.jpg"/>
          <p:cNvPicPr>
            <a:picLocks noChangeAspect="1" noChangeArrowheads="1"/>
          </p:cNvPicPr>
          <p:nvPr/>
        </p:nvPicPr>
        <p:blipFill>
          <a:blip r:embed="rId4" cstate="print"/>
          <a:srcRect l="1647" t="2690" r="12355" b="9417"/>
          <a:stretch>
            <a:fillRect/>
          </a:stretch>
        </p:blipFill>
        <p:spPr bwMode="auto">
          <a:xfrm>
            <a:off x="6352420" y="1499298"/>
            <a:ext cx="2738532" cy="1713678"/>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29"/>
                                        </p:tgtEl>
                                        <p:attrNameLst>
                                          <p:attrName>style.visibility</p:attrName>
                                        </p:attrNameLst>
                                      </p:cBhvr>
                                      <p:to>
                                        <p:strVal val="visible"/>
                                      </p:to>
                                    </p:set>
                                  </p:childTnLst>
                                  <p:subTnLst>
                                    <p:set>
                                      <p:cBhvr override="childStyle">
                                        <p:cTn dur="1" fill="hold" display="0" masterRel="nextClick" afterEffect="1"/>
                                        <p:tgtEl>
                                          <p:spTgt spid="7529"/>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7553"/>
                                        </p:tgtEl>
                                        <p:attrNameLst>
                                          <p:attrName>style.visibility</p:attrName>
                                        </p:attrNameLst>
                                      </p:cBhvr>
                                      <p:to>
                                        <p:strVal val="visible"/>
                                      </p:to>
                                    </p:set>
                                  </p:childTnLst>
                                  <p:subTnLst>
                                    <p:set>
                                      <p:cBhvr override="childStyle">
                                        <p:cTn dur="1" fill="hold" display="0" masterRel="nextClick" afterEffect="1"/>
                                        <p:tgtEl>
                                          <p:spTgt spid="7553"/>
                                        </p:tgtEl>
                                        <p:attrNameLst>
                                          <p:attrName>style.visibility</p:attrName>
                                        </p:attrNameLst>
                                      </p:cBhvr>
                                      <p:to>
                                        <p:strVal val="hidden"/>
                                      </p:to>
                                    </p:se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7577"/>
                                        </p:tgtEl>
                                        <p:attrNameLst>
                                          <p:attrName>style.visibility</p:attrName>
                                        </p:attrNameLst>
                                      </p:cBhvr>
                                      <p:to>
                                        <p:strVal val="visible"/>
                                      </p:to>
                                    </p:set>
                                  </p:childTnLst>
                                  <p:subTnLst>
                                    <p:set>
                                      <p:cBhvr override="childStyle">
                                        <p:cTn dur="1" fill="hold" display="0" masterRel="nextClick" afterEffect="1"/>
                                        <p:tgtEl>
                                          <p:spTgt spid="7577"/>
                                        </p:tgtEl>
                                        <p:attrNameLst>
                                          <p:attrName>style.visibility</p:attrName>
                                        </p:attrNameLst>
                                      </p:cBhvr>
                                      <p:to>
                                        <p:strVal val="hidden"/>
                                      </p:to>
                                    </p:se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7646"/>
                                        </p:tgtEl>
                                        <p:attrNameLst>
                                          <p:attrName>style.visibility</p:attrName>
                                        </p:attrNameLst>
                                      </p:cBhvr>
                                      <p:to>
                                        <p:strVal val="visible"/>
                                      </p:to>
                                    </p:set>
                                  </p:childTnLst>
                                  <p:subTnLst>
                                    <p:set>
                                      <p:cBhvr override="childStyle">
                                        <p:cTn dur="1" fill="hold" display="0" masterRel="nextClick" afterEffect="1"/>
                                        <p:tgtEl>
                                          <p:spTgt spid="7646"/>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7672"/>
                                        </p:tgtEl>
                                        <p:attrNameLst>
                                          <p:attrName>style.visibility</p:attrName>
                                        </p:attrNameLst>
                                      </p:cBhvr>
                                      <p:to>
                                        <p:strVal val="visible"/>
                                      </p:to>
                                    </p:set>
                                  </p:childTnLst>
                                  <p:subTnLst>
                                    <p:set>
                                      <p:cBhvr override="childStyle">
                                        <p:cTn dur="1" fill="hold" display="0" masterRel="nextClick" afterEffect="1"/>
                                        <p:tgtEl>
                                          <p:spTgt spid="7672"/>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7698"/>
                                        </p:tgtEl>
                                        <p:attrNameLst>
                                          <p:attrName>style.visibility</p:attrName>
                                        </p:attrNameLst>
                                      </p:cBhvr>
                                      <p:to>
                                        <p:strVal val="visible"/>
                                      </p:to>
                                    </p:set>
                                  </p:childTnLst>
                                  <p:subTnLst>
                                    <p:set>
                                      <p:cBhvr override="childStyle">
                                        <p:cTn dur="1" fill="hold" display="0" masterRel="nextClick" afterEffect="1"/>
                                        <p:tgtEl>
                                          <p:spTgt spid="7698"/>
                                        </p:tgtEl>
                                        <p:attrNameLst>
                                          <p:attrName>style.visibility</p:attrName>
                                        </p:attrNameLst>
                                      </p:cBhvr>
                                      <p:to>
                                        <p:strVal val="hidden"/>
                                      </p:to>
                                    </p:se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7724"/>
                                        </p:tgtEl>
                                        <p:attrNameLst>
                                          <p:attrName>style.visibility</p:attrName>
                                        </p:attrNameLst>
                                      </p:cBhvr>
                                      <p:to>
                                        <p:strVal val="visible"/>
                                      </p:to>
                                    </p:set>
                                  </p:childTnLst>
                                  <p:subTnLst>
                                    <p:set>
                                      <p:cBhvr override="childStyle">
                                        <p:cTn dur="1" fill="hold" display="0" masterRel="nextClick" afterEffect="1"/>
                                        <p:tgtEl>
                                          <p:spTgt spid="7724"/>
                                        </p:tgtEl>
                                        <p:attrNameLst>
                                          <p:attrName>style.visibility</p:attrName>
                                        </p:attrNameLst>
                                      </p:cBhvr>
                                      <p:to>
                                        <p:strVal val="hidden"/>
                                      </p:to>
                                    </p:se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7750"/>
                                        </p:tgtEl>
                                        <p:attrNameLst>
                                          <p:attrName>style.visibility</p:attrName>
                                        </p:attrNameLst>
                                      </p:cBhvr>
                                      <p:to>
                                        <p:strVal val="visible"/>
                                      </p:to>
                                    </p:set>
                                  </p:childTnLst>
                                  <p:subTnLst>
                                    <p:set>
                                      <p:cBhvr override="childStyle">
                                        <p:cTn dur="1" fill="hold" display="0" masterRel="nextClick" afterEffect="1"/>
                                        <p:tgtEl>
                                          <p:spTgt spid="7750"/>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7767"/>
                                        </p:tgtEl>
                                        <p:attrNameLst>
                                          <p:attrName>style.visibility</p:attrName>
                                        </p:attrNameLst>
                                      </p:cBhvr>
                                      <p:to>
                                        <p:strVal val="visible"/>
                                      </p:to>
                                    </p:set>
                                  </p:childTnLst>
                                  <p:subTnLst>
                                    <p:set>
                                      <p:cBhvr override="childStyle">
                                        <p:cTn dur="1" fill="hold" display="0" masterRel="nextClick" afterEffect="1"/>
                                        <p:tgtEl>
                                          <p:spTgt spid="7767"/>
                                        </p:tgtEl>
                                        <p:attrNameLst>
                                          <p:attrName>style.visibility</p:attrName>
                                        </p:attrNameLst>
                                      </p:cBhvr>
                                      <p:to>
                                        <p:strVal val="hidden"/>
                                      </p:to>
                                    </p:se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1" fill="hold">
                            <p:stCondLst>
                              <p:cond delay="8000"/>
                            </p:stCondLst>
                            <p:childTnLst>
                              <p:par>
                                <p:cTn id="32" presetID="2" presetClass="entr" presetSubtype="2" fill="hold" grpId="0" nodeType="afterEffect">
                                  <p:stCondLst>
                                    <p:cond delay="1000"/>
                                  </p:stCondLst>
                                  <p:childTnLst>
                                    <p:set>
                                      <p:cBhvr>
                                        <p:cTn id="33" dur="1" fill="hold">
                                          <p:stCondLst>
                                            <p:cond delay="0"/>
                                          </p:stCondLst>
                                        </p:cTn>
                                        <p:tgtEl>
                                          <p:spTgt spid="529916"/>
                                        </p:tgtEl>
                                        <p:attrNameLst>
                                          <p:attrName>style.visibility</p:attrName>
                                        </p:attrNameLst>
                                      </p:cBhvr>
                                      <p:to>
                                        <p:strVal val="visible"/>
                                      </p:to>
                                    </p:set>
                                    <p:anim calcmode="lin" valueType="num">
                                      <p:cBhvr additive="base">
                                        <p:cTn id="34" dur="1000" fill="hold"/>
                                        <p:tgtEl>
                                          <p:spTgt spid="529916"/>
                                        </p:tgtEl>
                                        <p:attrNameLst>
                                          <p:attrName>ppt_x</p:attrName>
                                        </p:attrNameLst>
                                      </p:cBhvr>
                                      <p:tavLst>
                                        <p:tav tm="0">
                                          <p:val>
                                            <p:strVal val="1+#ppt_w/2"/>
                                          </p:val>
                                        </p:tav>
                                        <p:tav tm="100000">
                                          <p:val>
                                            <p:strVal val="#ppt_x"/>
                                          </p:val>
                                        </p:tav>
                                      </p:tavLst>
                                    </p:anim>
                                    <p:anim calcmode="lin" valueType="num">
                                      <p:cBhvr additive="base">
                                        <p:cTn id="35" dur="1000" fill="hold"/>
                                        <p:tgtEl>
                                          <p:spTgt spid="52991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529916"/>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771"/>
                                        </p:tgtEl>
                                        <p:attrNameLst>
                                          <p:attrName>style.visibility</p:attrName>
                                        </p:attrNameLst>
                                      </p:cBhvr>
                                      <p:to>
                                        <p:strVal val="visible"/>
                                      </p:to>
                                    </p:set>
                                  </p:childTnLst>
                                  <p:subTnLst>
                                    <p:set>
                                      <p:cBhvr override="childStyle">
                                        <p:cTn dur="1" fill="hold" display="0" masterRel="nextClick" afterEffect="1"/>
                                        <p:tgtEl>
                                          <p:spTgt spid="7771"/>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0" fill="hold">
                            <p:stCondLst>
                              <p:cond delay="0"/>
                            </p:stCondLst>
                            <p:childTnLst>
                              <p:par>
                                <p:cTn id="41" presetID="1" presetClass="entr" presetSubtype="0" fill="hold" nodeType="afterEffect">
                                  <p:stCondLst>
                                    <p:cond delay="1000"/>
                                  </p:stCondLst>
                                  <p:childTnLst>
                                    <p:set>
                                      <p:cBhvr>
                                        <p:cTn id="42" dur="1" fill="hold">
                                          <p:stCondLst>
                                            <p:cond delay="0"/>
                                          </p:stCondLst>
                                        </p:cTn>
                                        <p:tgtEl>
                                          <p:spTgt spid="7772"/>
                                        </p:tgtEl>
                                        <p:attrNameLst>
                                          <p:attrName>style.visibility</p:attrName>
                                        </p:attrNameLst>
                                      </p:cBhvr>
                                      <p:to>
                                        <p:strVal val="visible"/>
                                      </p:to>
                                    </p:set>
                                  </p:childTnLst>
                                  <p:subTnLst>
                                    <p:set>
                                      <p:cBhvr override="childStyle">
                                        <p:cTn dur="1" fill="hold" display="0" masterRel="nextClick" afterEffect="1"/>
                                        <p:tgtEl>
                                          <p:spTgt spid="7772"/>
                                        </p:tgtEl>
                                        <p:attrNameLst>
                                          <p:attrName>style.visibility</p:attrName>
                                        </p:attrNameLst>
                                      </p:cBhvr>
                                      <p:to>
                                        <p:strVal val="hidden"/>
                                      </p:to>
                                    </p:se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3" fill="hold">
                            <p:stCondLst>
                              <p:cond delay="1000"/>
                            </p:stCondLst>
                            <p:childTnLst>
                              <p:par>
                                <p:cTn id="44" presetID="1" presetClass="entr" presetSubtype="0" fill="hold" nodeType="afterEffect">
                                  <p:stCondLst>
                                    <p:cond delay="1000"/>
                                  </p:stCondLst>
                                  <p:childTnLst>
                                    <p:set>
                                      <p:cBhvr>
                                        <p:cTn id="45" dur="1" fill="hold">
                                          <p:stCondLst>
                                            <p:cond delay="0"/>
                                          </p:stCondLst>
                                        </p:cTn>
                                        <p:tgtEl>
                                          <p:spTgt spid="7773"/>
                                        </p:tgtEl>
                                        <p:attrNameLst>
                                          <p:attrName>style.visibility</p:attrName>
                                        </p:attrNameLst>
                                      </p:cBhvr>
                                      <p:to>
                                        <p:strVal val="visible"/>
                                      </p:to>
                                    </p:set>
                                  </p:childTnLst>
                                  <p:subTnLst>
                                    <p:set>
                                      <p:cBhvr override="childStyle">
                                        <p:cTn dur="1" fill="hold" display="0" masterRel="nextClick" afterEffect="1"/>
                                        <p:tgtEl>
                                          <p:spTgt spid="7773"/>
                                        </p:tgtEl>
                                        <p:attrNameLst>
                                          <p:attrName>style.visibility</p:attrName>
                                        </p:attrNameLst>
                                      </p:cBhvr>
                                      <p:to>
                                        <p:strVal val="hidden"/>
                                      </p:to>
                                    </p:se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par>
                          <p:cTn id="46" fill="hold">
                            <p:stCondLst>
                              <p:cond delay="2000"/>
                            </p:stCondLst>
                            <p:childTnLst>
                              <p:par>
                                <p:cTn id="47" presetID="1" presetClass="entr" presetSubtype="0" fill="hold" nodeType="afterEffect">
                                  <p:stCondLst>
                                    <p:cond delay="1000"/>
                                  </p:stCondLst>
                                  <p:childTnLst>
                                    <p:set>
                                      <p:cBhvr>
                                        <p:cTn id="48" dur="1" fill="hold">
                                          <p:stCondLst>
                                            <p:cond delay="0"/>
                                          </p:stCondLst>
                                        </p:cTn>
                                        <p:tgtEl>
                                          <p:spTgt spid="7774"/>
                                        </p:tgtEl>
                                        <p:attrNameLst>
                                          <p:attrName>style.visibility</p:attrName>
                                        </p:attrNameLst>
                                      </p:cBhvr>
                                      <p:to>
                                        <p:strVal val="visible"/>
                                      </p:to>
                                    </p:set>
                                  </p:childTnLst>
                                  <p:subTnLst>
                                    <p:set>
                                      <p:cBhvr override="childStyle">
                                        <p:cTn dur="1" fill="hold" display="0" masterRel="nextClick" afterEffect="1"/>
                                        <p:tgtEl>
                                          <p:spTgt spid="7774"/>
                                        </p:tgtEl>
                                        <p:attrNameLst>
                                          <p:attrName>style.visibility</p:attrName>
                                        </p:attrNameLst>
                                      </p:cBhvr>
                                      <p:to>
                                        <p:strVal val="hidden"/>
                                      </p:to>
                                    </p:se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49" fill="hold">
                            <p:stCondLst>
                              <p:cond delay="3000"/>
                            </p:stCondLst>
                            <p:childTnLst>
                              <p:par>
                                <p:cTn id="50" presetID="1" presetClass="entr" presetSubtype="0" fill="hold" nodeType="afterEffect">
                                  <p:stCondLst>
                                    <p:cond delay="1000"/>
                                  </p:stCondLst>
                                  <p:childTnLst>
                                    <p:set>
                                      <p:cBhvr>
                                        <p:cTn id="51" dur="1" fill="hold">
                                          <p:stCondLst>
                                            <p:cond delay="0"/>
                                          </p:stCondLst>
                                        </p:cTn>
                                        <p:tgtEl>
                                          <p:spTgt spid="7775"/>
                                        </p:tgtEl>
                                        <p:attrNameLst>
                                          <p:attrName>style.visibility</p:attrName>
                                        </p:attrNameLst>
                                      </p:cBhvr>
                                      <p:to>
                                        <p:strVal val="visible"/>
                                      </p:to>
                                    </p:set>
                                  </p:childTnLst>
                                  <p:subTnLst>
                                    <p:set>
                                      <p:cBhvr override="childStyle">
                                        <p:cTn dur="1" fill="hold" display="0" masterRel="nextClick" afterEffect="1"/>
                                        <p:tgtEl>
                                          <p:spTgt spid="7775"/>
                                        </p:tgtEl>
                                        <p:attrNameLst>
                                          <p:attrName>style.visibility</p:attrName>
                                        </p:attrNameLst>
                                      </p:cBhvr>
                                      <p:to>
                                        <p:strVal val="hidden"/>
                                      </p:to>
                                    </p:se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2" fill="hold">
                            <p:stCondLst>
                              <p:cond delay="4000"/>
                            </p:stCondLst>
                            <p:childTnLst>
                              <p:par>
                                <p:cTn id="53" presetID="1" presetClass="entr" presetSubtype="0" fill="hold" nodeType="afterEffect">
                                  <p:stCondLst>
                                    <p:cond delay="1000"/>
                                  </p:stCondLst>
                                  <p:childTnLst>
                                    <p:set>
                                      <p:cBhvr>
                                        <p:cTn id="54" dur="1" fill="hold">
                                          <p:stCondLst>
                                            <p:cond delay="0"/>
                                          </p:stCondLst>
                                        </p:cTn>
                                        <p:tgtEl>
                                          <p:spTgt spid="7168"/>
                                        </p:tgtEl>
                                        <p:attrNameLst>
                                          <p:attrName>style.visibility</p:attrName>
                                        </p:attrNameLst>
                                      </p:cBhvr>
                                      <p:to>
                                        <p:strVal val="visible"/>
                                      </p:to>
                                    </p:set>
                                  </p:childTnLst>
                                  <p:subTnLst>
                                    <p:set>
                                      <p:cBhvr override="childStyle">
                                        <p:cTn dur="1" fill="hold" display="0" masterRel="nextClick" afterEffect="1"/>
                                        <p:tgtEl>
                                          <p:spTgt spid="7168"/>
                                        </p:tgtEl>
                                        <p:attrNameLst>
                                          <p:attrName>style.visibility</p:attrName>
                                        </p:attrNameLst>
                                      </p:cBhvr>
                                      <p:to>
                                        <p:strVal val="hidden"/>
                                      </p:to>
                                    </p:se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5" fill="hold">
                            <p:stCondLst>
                              <p:cond delay="5000"/>
                            </p:stCondLst>
                            <p:childTnLst>
                              <p:par>
                                <p:cTn id="56" presetID="1" presetClass="entr" presetSubtype="0" fill="hold" nodeType="afterEffect">
                                  <p:stCondLst>
                                    <p:cond delay="1000"/>
                                  </p:stCondLst>
                                  <p:childTnLst>
                                    <p:set>
                                      <p:cBhvr>
                                        <p:cTn id="57" dur="1" fill="hold">
                                          <p:stCondLst>
                                            <p:cond delay="0"/>
                                          </p:stCondLst>
                                        </p:cTn>
                                        <p:tgtEl>
                                          <p:spTgt spid="7169"/>
                                        </p:tgtEl>
                                        <p:attrNameLst>
                                          <p:attrName>style.visibility</p:attrName>
                                        </p:attrNameLst>
                                      </p:cBhvr>
                                      <p:to>
                                        <p:strVal val="visible"/>
                                      </p:to>
                                    </p:set>
                                  </p:childTnLst>
                                  <p:subTnLst>
                                    <p:set>
                                      <p:cBhvr override="childStyle">
                                        <p:cTn dur="1" fill="hold" display="0" masterRel="nextClick" afterEffect="1"/>
                                        <p:tgtEl>
                                          <p:spTgt spid="7169"/>
                                        </p:tgtEl>
                                        <p:attrNameLst>
                                          <p:attrName>style.visibility</p:attrName>
                                        </p:attrNameLst>
                                      </p:cBhvr>
                                      <p:to>
                                        <p:strVal val="hidden"/>
                                      </p:to>
                                    </p:se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8" fill="hold">
                            <p:stCondLst>
                              <p:cond delay="6000"/>
                            </p:stCondLst>
                            <p:childTnLst>
                              <p:par>
                                <p:cTn id="59" presetID="1" presetClass="entr" presetSubtype="0" fill="hold" nodeType="afterEffect">
                                  <p:stCondLst>
                                    <p:cond delay="1000"/>
                                  </p:stCondLst>
                                  <p:childTnLst>
                                    <p:set>
                                      <p:cBhvr>
                                        <p:cTn id="60" dur="1" fill="hold">
                                          <p:stCondLst>
                                            <p:cond delay="0"/>
                                          </p:stCondLst>
                                        </p:cTn>
                                        <p:tgtEl>
                                          <p:spTgt spid="7170"/>
                                        </p:tgtEl>
                                        <p:attrNameLst>
                                          <p:attrName>style.visibility</p:attrName>
                                        </p:attrNameLst>
                                      </p:cBhvr>
                                      <p:to>
                                        <p:strVal val="visible"/>
                                      </p:to>
                                    </p:set>
                                  </p:childTnLst>
                                  <p:subTnLst>
                                    <p:set>
                                      <p:cBhvr override="childStyle">
                                        <p:cTn dur="1" fill="hold" display="0" masterRel="nextClick" afterEffect="1"/>
                                        <p:tgtEl>
                                          <p:spTgt spid="7170"/>
                                        </p:tgtEl>
                                        <p:attrNameLst>
                                          <p:attrName>style.visibility</p:attrName>
                                        </p:attrNameLst>
                                      </p:cBhvr>
                                      <p:to>
                                        <p:strVal val="hidden"/>
                                      </p:to>
                                    </p:se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1" fill="hold">
                            <p:stCondLst>
                              <p:cond delay="7000"/>
                            </p:stCondLst>
                            <p:childTnLst>
                              <p:par>
                                <p:cTn id="62" presetID="1" presetClass="entr" presetSubtype="0" fill="hold" nodeType="afterEffect">
                                  <p:stCondLst>
                                    <p:cond delay="1000"/>
                                  </p:stCondLst>
                                  <p:childTnLst>
                                    <p:set>
                                      <p:cBhvr>
                                        <p:cTn id="63" dur="1" fill="hold">
                                          <p:stCondLst>
                                            <p:cond delay="0"/>
                                          </p:stCondLst>
                                        </p:cTn>
                                        <p:tgtEl>
                                          <p:spTgt spid="7172"/>
                                        </p:tgtEl>
                                        <p:attrNameLst>
                                          <p:attrName>style.visibility</p:attrName>
                                        </p:attrNameLst>
                                      </p:cBhvr>
                                      <p:to>
                                        <p:strVal val="visible"/>
                                      </p:to>
                                    </p:set>
                                  </p:childTnLst>
                                  <p:subTnLst>
                                    <p:set>
                                      <p:cBhvr override="childStyle">
                                        <p:cTn dur="1" fill="hold" display="0" masterRel="nextClick" afterEffect="1"/>
                                        <p:tgtEl>
                                          <p:spTgt spid="7172"/>
                                        </p:tgtEl>
                                        <p:attrNameLst>
                                          <p:attrName>style.visibility</p:attrName>
                                        </p:attrNameLst>
                                      </p:cBhvr>
                                      <p:to>
                                        <p:strVal val="hidden"/>
                                      </p:to>
                                    </p:se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4" fill="hold">
                            <p:stCondLst>
                              <p:cond delay="8000"/>
                            </p:stCondLst>
                            <p:childTnLst>
                              <p:par>
                                <p:cTn id="65" presetID="17" presetClass="entr" presetSubtype="10" fill="hold" grpId="0" nodeType="afterEffect">
                                  <p:stCondLst>
                                    <p:cond delay="1000"/>
                                  </p:stCondLst>
                                  <p:childTnLst>
                                    <p:set>
                                      <p:cBhvr>
                                        <p:cTn id="66" dur="1" fill="hold">
                                          <p:stCondLst>
                                            <p:cond delay="0"/>
                                          </p:stCondLst>
                                        </p:cTn>
                                        <p:tgtEl>
                                          <p:spTgt spid="529915"/>
                                        </p:tgtEl>
                                        <p:attrNameLst>
                                          <p:attrName>style.visibility</p:attrName>
                                        </p:attrNameLst>
                                      </p:cBhvr>
                                      <p:to>
                                        <p:strVal val="visible"/>
                                      </p:to>
                                    </p:set>
                                    <p:anim calcmode="lin" valueType="num">
                                      <p:cBhvr>
                                        <p:cTn id="67" dur="1000" fill="hold"/>
                                        <p:tgtEl>
                                          <p:spTgt spid="529915"/>
                                        </p:tgtEl>
                                        <p:attrNameLst>
                                          <p:attrName>ppt_w</p:attrName>
                                        </p:attrNameLst>
                                      </p:cBhvr>
                                      <p:tavLst>
                                        <p:tav tm="0">
                                          <p:val>
                                            <p:fltVal val="0"/>
                                          </p:val>
                                        </p:tav>
                                        <p:tav tm="100000">
                                          <p:val>
                                            <p:strVal val="#ppt_w"/>
                                          </p:val>
                                        </p:tav>
                                      </p:tavLst>
                                    </p:anim>
                                    <p:anim calcmode="lin" valueType="num">
                                      <p:cBhvr>
                                        <p:cTn id="68" dur="1000" fill="hold"/>
                                        <p:tgtEl>
                                          <p:spTgt spid="5299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915" grpId="0" animBg="1"/>
      <p:bldP spid="5299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TDC specifications</a:t>
            </a:r>
            <a:endParaRPr lang="en-IN"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April 3,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33</a:t>
            </a:fld>
            <a:endParaRPr lang="en-US" dirty="0"/>
          </a:p>
        </p:txBody>
      </p:sp>
      <p:pic>
        <p:nvPicPr>
          <p:cNvPr id="6" name="Picture 2"/>
          <p:cNvPicPr>
            <a:picLocks noGrp="1" noChangeAspect="1" noChangeArrowheads="1"/>
          </p:cNvPicPr>
          <p:nvPr>
            <p:ph sz="half" idx="1"/>
          </p:nvPr>
        </p:nvPicPr>
        <p:blipFill>
          <a:blip r:embed="rId2" cstate="print"/>
          <a:srcRect l="15724" t="15165" r="15433" b="14582"/>
          <a:stretch>
            <a:fillRect/>
          </a:stretch>
        </p:blipFill>
        <p:spPr bwMode="auto">
          <a:xfrm>
            <a:off x="18000" y="1512000"/>
            <a:ext cx="9108000" cy="46402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ASIC based TDC device</a:t>
            </a:r>
            <a:endParaRPr lang="en-SG" dirty="0"/>
          </a:p>
        </p:txBody>
      </p:sp>
      <p:sp>
        <p:nvSpPr>
          <p:cNvPr id="15" name="Content Placeholder 14"/>
          <p:cNvSpPr>
            <a:spLocks noGrp="1"/>
          </p:cNvSpPr>
          <p:nvPr>
            <p:ph sz="half" idx="1"/>
          </p:nvPr>
        </p:nvSpPr>
        <p:spPr>
          <a:xfrm>
            <a:off x="26094" y="1576409"/>
            <a:ext cx="5220080" cy="4924425"/>
          </a:xfrm>
        </p:spPr>
        <p:txBody>
          <a:bodyPr wrap="square">
            <a:normAutofit fontScale="70000" lnSpcReduction="20000"/>
          </a:bodyPr>
          <a:lstStyle/>
          <a:p>
            <a:pPr>
              <a:lnSpc>
                <a:spcPct val="120000"/>
              </a:lnSpc>
              <a:spcBef>
                <a:spcPts val="0"/>
              </a:spcBef>
              <a:spcAft>
                <a:spcPts val="0"/>
              </a:spcAft>
            </a:pPr>
            <a:r>
              <a:rPr lang="en-US" dirty="0" smtClean="0"/>
              <a:t>Principle</a:t>
            </a:r>
          </a:p>
          <a:p>
            <a:pPr lvl="1">
              <a:lnSpc>
                <a:spcPct val="120000"/>
              </a:lnSpc>
              <a:spcBef>
                <a:spcPts val="0"/>
              </a:spcBef>
              <a:spcAft>
                <a:spcPts val="0"/>
              </a:spcAft>
            </a:pPr>
            <a:r>
              <a:rPr lang="en-US" dirty="0" smtClean="0"/>
              <a:t>Two fine TDCs to measure start/stop distance to clock edge (T</a:t>
            </a:r>
            <a:r>
              <a:rPr lang="en-US" baseline="-25000" dirty="0" smtClean="0"/>
              <a:t>1</a:t>
            </a:r>
            <a:r>
              <a:rPr lang="en-US" dirty="0" smtClean="0"/>
              <a:t>, T</a:t>
            </a:r>
            <a:r>
              <a:rPr lang="en-US" baseline="-25000" dirty="0" smtClean="0"/>
              <a:t>2</a:t>
            </a:r>
            <a:r>
              <a:rPr lang="en-US" dirty="0" smtClean="0"/>
              <a:t>)</a:t>
            </a:r>
          </a:p>
          <a:p>
            <a:pPr lvl="1">
              <a:lnSpc>
                <a:spcPct val="120000"/>
              </a:lnSpc>
              <a:spcBef>
                <a:spcPts val="0"/>
              </a:spcBef>
              <a:spcAft>
                <a:spcPts val="0"/>
              </a:spcAft>
            </a:pPr>
            <a:r>
              <a:rPr lang="en-US" dirty="0" smtClean="0"/>
              <a:t>Coarse TDC to count the number of clocks between start and stop (T</a:t>
            </a:r>
            <a:r>
              <a:rPr lang="en-US" baseline="-25000" dirty="0" smtClean="0"/>
              <a:t>3</a:t>
            </a:r>
            <a:r>
              <a:rPr lang="en-US" dirty="0" smtClean="0"/>
              <a:t>)</a:t>
            </a:r>
          </a:p>
          <a:p>
            <a:pPr lvl="1">
              <a:lnSpc>
                <a:spcPct val="120000"/>
              </a:lnSpc>
              <a:spcBef>
                <a:spcPts val="0"/>
              </a:spcBef>
              <a:spcAft>
                <a:spcPts val="0"/>
              </a:spcAft>
            </a:pPr>
            <a:r>
              <a:rPr lang="en-US" dirty="0" smtClean="0"/>
              <a:t>TDC output = T</a:t>
            </a:r>
            <a:r>
              <a:rPr lang="en-US" baseline="-25000" dirty="0" smtClean="0"/>
              <a:t>3</a:t>
            </a:r>
            <a:r>
              <a:rPr lang="en-US" dirty="0" smtClean="0"/>
              <a:t>+T</a:t>
            </a:r>
            <a:r>
              <a:rPr lang="en-US" baseline="-25000" dirty="0" smtClean="0"/>
              <a:t>1</a:t>
            </a:r>
            <a:r>
              <a:rPr lang="en-US" dirty="0" smtClean="0"/>
              <a:t>-T</a:t>
            </a:r>
            <a:r>
              <a:rPr lang="en-US" baseline="-25000" dirty="0" smtClean="0"/>
              <a:t>2</a:t>
            </a:r>
          </a:p>
          <a:p>
            <a:pPr>
              <a:lnSpc>
                <a:spcPct val="120000"/>
              </a:lnSpc>
              <a:spcBef>
                <a:spcPts val="0"/>
              </a:spcBef>
              <a:spcAft>
                <a:spcPts val="0"/>
              </a:spcAft>
            </a:pPr>
            <a:r>
              <a:rPr lang="en-US" dirty="0" smtClean="0"/>
              <a:t> Specifications</a:t>
            </a:r>
          </a:p>
          <a:p>
            <a:pPr lvl="1">
              <a:lnSpc>
                <a:spcPct val="120000"/>
              </a:lnSpc>
              <a:spcBef>
                <a:spcPts val="0"/>
              </a:spcBef>
              <a:spcAft>
                <a:spcPts val="0"/>
              </a:spcAft>
            </a:pPr>
            <a:r>
              <a:rPr lang="en-US" dirty="0" smtClean="0"/>
              <a:t>Currently a single-hit TDC, can be adapted to multi-hit</a:t>
            </a:r>
          </a:p>
          <a:p>
            <a:pPr lvl="1">
              <a:lnSpc>
                <a:spcPct val="120000"/>
              </a:lnSpc>
              <a:spcBef>
                <a:spcPts val="0"/>
              </a:spcBef>
              <a:spcAft>
                <a:spcPts val="0"/>
              </a:spcAft>
            </a:pPr>
            <a:r>
              <a:rPr lang="en-US" dirty="0" smtClean="0"/>
              <a:t>20 bit parallel output</a:t>
            </a:r>
          </a:p>
          <a:p>
            <a:pPr lvl="1">
              <a:lnSpc>
                <a:spcPct val="120000"/>
              </a:lnSpc>
              <a:spcBef>
                <a:spcPts val="0"/>
              </a:spcBef>
              <a:spcAft>
                <a:spcPts val="0"/>
              </a:spcAft>
            </a:pPr>
            <a:r>
              <a:rPr lang="en-US" dirty="0" smtClean="0"/>
              <a:t>Clock period, </a:t>
            </a:r>
            <a:r>
              <a:rPr lang="en-US" dirty="0" err="1" smtClean="0"/>
              <a:t>T</a:t>
            </a:r>
            <a:r>
              <a:rPr lang="en-US" baseline="-25000" dirty="0" err="1" smtClean="0"/>
              <a:t>c</a:t>
            </a:r>
            <a:r>
              <a:rPr lang="en-US" dirty="0" smtClean="0"/>
              <a:t> = 4ns</a:t>
            </a:r>
          </a:p>
          <a:p>
            <a:pPr lvl="1">
              <a:lnSpc>
                <a:spcPct val="120000"/>
              </a:lnSpc>
              <a:spcBef>
                <a:spcPts val="0"/>
              </a:spcBef>
              <a:spcAft>
                <a:spcPts val="0"/>
              </a:spcAft>
            </a:pPr>
            <a:r>
              <a:rPr lang="en-US" dirty="0" smtClean="0"/>
              <a:t>Fine TDC interval, </a:t>
            </a:r>
            <a:r>
              <a:rPr lang="en-US" dirty="0" err="1" smtClean="0"/>
              <a:t>T</a:t>
            </a:r>
            <a:r>
              <a:rPr lang="en-US" baseline="-25000" dirty="0" err="1" smtClean="0"/>
              <a:t>c</a:t>
            </a:r>
            <a:r>
              <a:rPr lang="en-US" dirty="0" smtClean="0"/>
              <a:t>/32 = 125ps</a:t>
            </a:r>
          </a:p>
          <a:p>
            <a:pPr lvl="1">
              <a:lnSpc>
                <a:spcPct val="120000"/>
              </a:lnSpc>
              <a:spcBef>
                <a:spcPts val="0"/>
              </a:spcBef>
              <a:spcAft>
                <a:spcPts val="0"/>
              </a:spcAft>
            </a:pPr>
            <a:r>
              <a:rPr lang="en-US" dirty="0" smtClean="0"/>
              <a:t>Fine TDC output: 5 bits</a:t>
            </a:r>
          </a:p>
          <a:p>
            <a:pPr lvl="1">
              <a:lnSpc>
                <a:spcPct val="120000"/>
              </a:lnSpc>
              <a:spcBef>
                <a:spcPts val="0"/>
              </a:spcBef>
              <a:spcAft>
                <a:spcPts val="0"/>
              </a:spcAft>
            </a:pPr>
            <a:r>
              <a:rPr lang="en-US" dirty="0" smtClean="0"/>
              <a:t>Coarse TDC interval: 2</a:t>
            </a:r>
            <a:r>
              <a:rPr lang="en-US" baseline="30000" dirty="0" smtClean="0"/>
              <a:t>15 </a:t>
            </a:r>
            <a:r>
              <a:rPr lang="en-US" dirty="0" smtClean="0"/>
              <a:t>* </a:t>
            </a:r>
            <a:r>
              <a:rPr lang="en-US" dirty="0" err="1" smtClean="0"/>
              <a:t>T</a:t>
            </a:r>
            <a:r>
              <a:rPr lang="en-US" baseline="-25000" dirty="0" err="1" smtClean="0"/>
              <a:t>c</a:t>
            </a:r>
            <a:r>
              <a:rPr lang="en-US" dirty="0" smtClean="0"/>
              <a:t> = 131.072</a:t>
            </a:r>
            <a:r>
              <a:rPr lang="en-US" dirty="0" smtClean="0">
                <a:latin typeface="Symbol" pitchFamily="18" charset="2"/>
              </a:rPr>
              <a:t>m</a:t>
            </a:r>
            <a:r>
              <a:rPr lang="en-US" dirty="0" smtClean="0"/>
              <a:t>s</a:t>
            </a:r>
          </a:p>
          <a:p>
            <a:pPr lvl="1">
              <a:lnSpc>
                <a:spcPct val="120000"/>
              </a:lnSpc>
              <a:spcBef>
                <a:spcPts val="0"/>
              </a:spcBef>
              <a:spcAft>
                <a:spcPts val="0"/>
              </a:spcAft>
            </a:pPr>
            <a:r>
              <a:rPr lang="en-US" dirty="0" smtClean="0"/>
              <a:t>Coarse TDC output: 15 bits</a:t>
            </a:r>
          </a:p>
          <a:p>
            <a:pPr>
              <a:lnSpc>
                <a:spcPct val="120000"/>
              </a:lnSpc>
              <a:spcBef>
                <a:spcPts val="0"/>
              </a:spcBef>
              <a:spcAft>
                <a:spcPts val="0"/>
              </a:spcAft>
            </a:pPr>
            <a:r>
              <a:rPr lang="en-US" dirty="0" smtClean="0"/>
              <a:t>The chip has arrived, evaluation tests are in progress it IITM</a:t>
            </a:r>
          </a:p>
        </p:txBody>
      </p:sp>
      <p:sp>
        <p:nvSpPr>
          <p:cNvPr id="19" name="TextBox 18"/>
          <p:cNvSpPr txBox="1"/>
          <p:nvPr/>
        </p:nvSpPr>
        <p:spPr>
          <a:xfrm>
            <a:off x="5400600" y="5373216"/>
            <a:ext cx="3563888" cy="646331"/>
          </a:xfrm>
          <a:prstGeom prst="rect">
            <a:avLst/>
          </a:prstGeom>
          <a:noFill/>
        </p:spPr>
        <p:txBody>
          <a:bodyPr wrap="square" rtlCol="0">
            <a:spAutoFit/>
          </a:bodyPr>
          <a:lstStyle/>
          <a:p>
            <a:r>
              <a:rPr lang="en-US" dirty="0" smtClean="0">
                <a:solidFill>
                  <a:schemeClr val="bg1"/>
                </a:solidFill>
              </a:rPr>
              <a:t>CMEMS is also coming up with an ASIC with similar specs.</a:t>
            </a:r>
            <a:endParaRPr lang="en-SG" dirty="0">
              <a:solidFill>
                <a:schemeClr val="bg1"/>
              </a:solidFill>
            </a:endParaRPr>
          </a:p>
        </p:txBody>
      </p:sp>
      <p:pic>
        <p:nvPicPr>
          <p:cNvPr id="377858" name="Picture 2"/>
          <p:cNvPicPr>
            <a:picLocks noChangeAspect="1" noChangeArrowheads="1"/>
          </p:cNvPicPr>
          <p:nvPr/>
        </p:nvPicPr>
        <p:blipFill>
          <a:blip r:embed="rId2" cstate="print"/>
          <a:srcRect l="1979" r="2638" b="1369"/>
          <a:stretch>
            <a:fillRect/>
          </a:stretch>
        </p:blipFill>
        <p:spPr bwMode="auto">
          <a:xfrm>
            <a:off x="4929191" y="1939956"/>
            <a:ext cx="4155986" cy="4140000"/>
          </a:xfrm>
          <a:prstGeom prst="rect">
            <a:avLst/>
          </a:prstGeom>
          <a:noFill/>
          <a:ln w="9525">
            <a:noFill/>
            <a:miter lim="800000"/>
            <a:headEnd/>
            <a:tailEnd/>
          </a:ln>
          <a:effectLst/>
        </p:spPr>
      </p:pic>
      <p:sp>
        <p:nvSpPr>
          <p:cNvPr id="8" name="Footer Placeholder 3"/>
          <p:cNvSpPr>
            <a:spLocks noGrp="1"/>
          </p:cNvSpPr>
          <p:nvPr>
            <p:ph type="ftr" sz="quarter" idx="11"/>
          </p:nvPr>
        </p:nvSpPr>
        <p:spPr>
          <a:xfrm>
            <a:off x="10242" y="6561376"/>
            <a:ext cx="8640000" cy="252000"/>
          </a:xfrm>
        </p:spPr>
        <p:txBody>
          <a:bodyPr/>
          <a:lstStyle/>
          <a:p>
            <a:r>
              <a:rPr lang="en-US" smtClean="0"/>
              <a:t>Dr. B.Satyanarayana, TIFR, Mumbai                              Kalasalingam University, Anand Nagar                              April 3, 2013</a:t>
            </a:r>
            <a:endParaRPr lang="en-US" dirty="0"/>
          </a:p>
        </p:txBody>
      </p:sp>
      <p:sp>
        <p:nvSpPr>
          <p:cNvPr id="9" name="Slide Number Placeholder 4"/>
          <p:cNvSpPr>
            <a:spLocks noGrp="1"/>
          </p:cNvSpPr>
          <p:nvPr>
            <p:ph type="sldNum" sz="quarter" idx="12"/>
          </p:nvPr>
        </p:nvSpPr>
        <p:spPr>
          <a:xfrm>
            <a:off x="8663121" y="6561376"/>
            <a:ext cx="468000" cy="252000"/>
          </a:xfrm>
        </p:spPr>
        <p:txBody>
          <a:bodyPr/>
          <a:lstStyle/>
          <a:p>
            <a:fld id="{5D0D82D1-030A-4AF5-855D-82A44DD93AEE}" type="slidenum">
              <a:rPr lang="en-US" smtClean="0"/>
              <a:pPr/>
              <a:t>34</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smtClean="0"/>
              <a:t>Anupal</a:t>
            </a:r>
            <a:r>
              <a:rPr lang="en-IN" dirty="0" smtClean="0"/>
              <a:t> based DAQ board</a:t>
            </a:r>
            <a:endParaRPr lang="en-IN" dirty="0"/>
          </a:p>
        </p:txBody>
      </p:sp>
      <p:sp>
        <p:nvSpPr>
          <p:cNvPr id="3" name="Content Placeholder 2"/>
          <p:cNvSpPr>
            <a:spLocks noGrp="1"/>
          </p:cNvSpPr>
          <p:nvPr>
            <p:ph idx="1"/>
          </p:nvPr>
        </p:nvSpPr>
        <p:spPr>
          <a:xfrm>
            <a:off x="72000" y="4797352"/>
            <a:ext cx="9000000" cy="1800000"/>
          </a:xfrm>
        </p:spPr>
        <p:txBody>
          <a:bodyPr>
            <a:normAutofit fontScale="85000" lnSpcReduction="20000"/>
          </a:bodyPr>
          <a:lstStyle/>
          <a:p>
            <a:pPr>
              <a:lnSpc>
                <a:spcPct val="120000"/>
              </a:lnSpc>
            </a:pPr>
            <a:r>
              <a:rPr lang="en-IN" sz="2400" dirty="0" smtClean="0"/>
              <a:t>Accepts NIM, LVTTL, LVCMOS and LVDS inputs.</a:t>
            </a:r>
          </a:p>
          <a:p>
            <a:pPr>
              <a:lnSpc>
                <a:spcPct val="120000"/>
              </a:lnSpc>
            </a:pPr>
            <a:r>
              <a:rPr lang="en-IN" sz="2400" dirty="0" smtClean="0"/>
              <a:t>FPGA for delay generation, noise rate and  efficiency measurements.</a:t>
            </a:r>
          </a:p>
          <a:p>
            <a:pPr>
              <a:lnSpc>
                <a:spcPct val="120000"/>
              </a:lnSpc>
            </a:pPr>
            <a:r>
              <a:rPr lang="en-IN" sz="2400" dirty="0" smtClean="0"/>
              <a:t> SPI interface between ASIC and microcontroller.</a:t>
            </a:r>
          </a:p>
          <a:p>
            <a:pPr>
              <a:lnSpc>
                <a:spcPct val="120000"/>
              </a:lnSpc>
            </a:pPr>
            <a:r>
              <a:rPr lang="en-IN" sz="2400" dirty="0" smtClean="0"/>
              <a:t> RS232 serial interface for PC.</a:t>
            </a:r>
          </a:p>
          <a:p>
            <a:pPr>
              <a:lnSpc>
                <a:spcPct val="120000"/>
              </a:lnSpc>
            </a:pPr>
            <a:r>
              <a:rPr lang="en-IN" sz="2400" dirty="0" err="1" smtClean="0"/>
              <a:t>Labwindows</a:t>
            </a:r>
            <a:r>
              <a:rPr lang="en-IN" sz="2400" dirty="0" smtClean="0"/>
              <a:t> CVI based software for data analysis on the PC</a:t>
            </a:r>
          </a:p>
        </p:txBody>
      </p:sp>
      <p:pic>
        <p:nvPicPr>
          <p:cNvPr id="4" name="Picture 1"/>
          <p:cNvPicPr>
            <a:picLocks noChangeAspect="1" noChangeArrowheads="1"/>
          </p:cNvPicPr>
          <p:nvPr/>
        </p:nvPicPr>
        <p:blipFill>
          <a:blip r:embed="rId2" cstate="print"/>
          <a:srcRect r="2344" b="3546"/>
          <a:stretch>
            <a:fillRect/>
          </a:stretch>
        </p:blipFill>
        <p:spPr bwMode="auto">
          <a:xfrm>
            <a:off x="395536" y="1512000"/>
            <a:ext cx="3969754" cy="3240000"/>
          </a:xfrm>
          <a:prstGeom prst="rect">
            <a:avLst/>
          </a:prstGeom>
          <a:noFill/>
          <a:ln w="9525">
            <a:noFill/>
            <a:miter lim="800000"/>
            <a:headEnd/>
            <a:tailEnd/>
          </a:ln>
          <a:effectLst/>
        </p:spPr>
      </p:pic>
      <p:pic>
        <p:nvPicPr>
          <p:cNvPr id="5" name="Picture 3" descr="F:\Images\Camera\201302\201302A0\08022013176.jpg"/>
          <p:cNvPicPr>
            <a:picLocks noChangeAspect="1" noChangeArrowheads="1"/>
          </p:cNvPicPr>
          <p:nvPr/>
        </p:nvPicPr>
        <p:blipFill>
          <a:blip r:embed="rId3" cstate="print"/>
          <a:srcRect l="13786" t="2412" r="16783" b="3999"/>
          <a:stretch>
            <a:fillRect/>
          </a:stretch>
        </p:blipFill>
        <p:spPr bwMode="auto">
          <a:xfrm rot="16200000">
            <a:off x="4961613" y="1512000"/>
            <a:ext cx="3036838" cy="3240000"/>
          </a:xfrm>
          <a:prstGeom prst="rect">
            <a:avLst/>
          </a:prstGeom>
          <a:noFill/>
        </p:spPr>
      </p:pic>
      <p:sp>
        <p:nvSpPr>
          <p:cNvPr id="6" name="Footer Placeholder 3"/>
          <p:cNvSpPr>
            <a:spLocks noGrp="1"/>
          </p:cNvSpPr>
          <p:nvPr>
            <p:ph type="ftr" sz="quarter" idx="11"/>
          </p:nvPr>
        </p:nvSpPr>
        <p:spPr>
          <a:xfrm>
            <a:off x="10242" y="6561376"/>
            <a:ext cx="8640000" cy="252000"/>
          </a:xfrm>
        </p:spPr>
        <p:txBody>
          <a:bodyPr/>
          <a:lstStyle/>
          <a:p>
            <a:r>
              <a:rPr lang="en-US" smtClean="0"/>
              <a:t>Dr. B.Satyanarayana, TIFR, Mumbai                              Kalasalingam University, Anand Nagar                              April 3, 2013</a:t>
            </a:r>
            <a:endParaRPr lang="en-US" dirty="0"/>
          </a:p>
        </p:txBody>
      </p:sp>
      <p:sp>
        <p:nvSpPr>
          <p:cNvPr id="7" name="Slide Number Placeholder 4"/>
          <p:cNvSpPr>
            <a:spLocks noGrp="1"/>
          </p:cNvSpPr>
          <p:nvPr>
            <p:ph type="sldNum" sz="quarter" idx="12"/>
          </p:nvPr>
        </p:nvSpPr>
        <p:spPr>
          <a:xfrm>
            <a:off x="8663121" y="6561376"/>
            <a:ext cx="468000" cy="252000"/>
          </a:xfrm>
        </p:spPr>
        <p:txBody>
          <a:bodyPr/>
          <a:lstStyle/>
          <a:p>
            <a:fld id="{5D0D82D1-030A-4AF5-855D-82A44DD93AEE}" type="slidenum">
              <a:rPr lang="en-US" smtClean="0"/>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interface specifications</a:t>
            </a:r>
            <a:endParaRPr lang="en-US" dirty="0"/>
          </a:p>
        </p:txBody>
      </p:sp>
      <p:sp>
        <p:nvSpPr>
          <p:cNvPr id="3" name="Content Placeholder 2"/>
          <p:cNvSpPr>
            <a:spLocks noGrp="1"/>
          </p:cNvSpPr>
          <p:nvPr>
            <p:ph idx="1"/>
          </p:nvPr>
        </p:nvSpPr>
        <p:spPr/>
        <p:txBody>
          <a:bodyPr>
            <a:normAutofit/>
          </a:bodyPr>
          <a:lstStyle/>
          <a:p>
            <a:r>
              <a:rPr lang="en-US" sz="2000" dirty="0" smtClean="0"/>
              <a:t>Data traffic into RPC-DAQ is Configuration/ commands – Beginning or rarely Broad cast/ Multicast – UDP protocol with/higher layer check </a:t>
            </a:r>
          </a:p>
          <a:p>
            <a:r>
              <a:rPr lang="en-US" sz="2000" dirty="0" smtClean="0"/>
              <a:t>Data traffic out of RPC-DAQ is relatively high (45/332kbps)</a:t>
            </a:r>
          </a:p>
          <a:p>
            <a:r>
              <a:rPr lang="en-US" sz="2000" dirty="0" smtClean="0"/>
              <a:t>We will use a TCP/IP based network interface to send and receive data from front-end to the back-end. TCP/IP over UTP or optical fiber is a reliable protocol over long distances.</a:t>
            </a:r>
          </a:p>
          <a:p>
            <a:r>
              <a:rPr lang="en-US" sz="2000" dirty="0" smtClean="0"/>
              <a:t>Hardwired network protocol – Wiznet 5300 chip is used</a:t>
            </a:r>
            <a:endParaRPr lang="en-US" sz="2000" dirty="0"/>
          </a:p>
        </p:txBody>
      </p:sp>
      <p:sp>
        <p:nvSpPr>
          <p:cNvPr id="6" name="Footer Placeholder 5"/>
          <p:cNvSpPr>
            <a:spLocks noGrp="1"/>
          </p:cNvSpPr>
          <p:nvPr>
            <p:ph type="ftr" sz="quarter" idx="11"/>
          </p:nvPr>
        </p:nvSpPr>
        <p:spPr/>
        <p:txBody>
          <a:bodyPr/>
          <a:lstStyle/>
          <a:p>
            <a:r>
              <a:rPr lang="nn-NO" smtClean="0"/>
              <a:t>Dr. B.Satyanarayana, TIFR, Mumbai                              Kalasalingam University, Anand Nagar                              April 3, 2013</a:t>
            </a:r>
            <a:endParaRPr lang="en-US"/>
          </a:p>
        </p:txBody>
      </p:sp>
      <p:pic>
        <p:nvPicPr>
          <p:cNvPr id="5122" name="Picture 2"/>
          <p:cNvPicPr>
            <a:picLocks noChangeAspect="1" noChangeArrowheads="1"/>
          </p:cNvPicPr>
          <p:nvPr/>
        </p:nvPicPr>
        <p:blipFill>
          <a:blip r:embed="rId2" cstate="print"/>
          <a:srcRect/>
          <a:stretch>
            <a:fillRect/>
          </a:stretch>
        </p:blipFill>
        <p:spPr bwMode="auto">
          <a:xfrm>
            <a:off x="503580" y="4005304"/>
            <a:ext cx="4644484" cy="2160000"/>
          </a:xfrm>
          <a:prstGeom prst="rect">
            <a:avLst/>
          </a:prstGeom>
          <a:noFill/>
          <a:ln w="9525">
            <a:noFill/>
            <a:miter lim="800000"/>
            <a:headEnd/>
            <a:tailEnd/>
          </a:ln>
        </p:spPr>
      </p:pic>
      <p:pic>
        <p:nvPicPr>
          <p:cNvPr id="8" name="Picture 5" descr="DSCN9921"/>
          <p:cNvPicPr>
            <a:picLocks noChangeAspect="1" noChangeArrowheads="1"/>
          </p:cNvPicPr>
          <p:nvPr/>
        </p:nvPicPr>
        <p:blipFill>
          <a:blip r:embed="rId3" cstate="print"/>
          <a:srcRect/>
          <a:stretch>
            <a:fillRect/>
          </a:stretch>
        </p:blipFill>
        <p:spPr bwMode="auto">
          <a:xfrm>
            <a:off x="5723725" y="4005304"/>
            <a:ext cx="2880723" cy="216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5D0D82D1-030A-4AF5-855D-82A44DD93AEE}" type="slidenum">
              <a:rPr lang="en-US" smtClean="0"/>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nn-NO" smtClean="0"/>
              <a:t>Dr. B.Satyanarayana, TIFR, Mumbai                              Kalasalingam University, Anand Nagar                              April 3, 2013</a:t>
            </a:r>
            <a:endParaRPr lang="en-SG" dirty="0"/>
          </a:p>
        </p:txBody>
      </p:sp>
      <p:sp>
        <p:nvSpPr>
          <p:cNvPr id="4" name="Title 3"/>
          <p:cNvSpPr>
            <a:spLocks noGrp="1"/>
          </p:cNvSpPr>
          <p:nvPr>
            <p:ph type="title"/>
          </p:nvPr>
        </p:nvSpPr>
        <p:spPr/>
        <p:txBody>
          <a:bodyPr/>
          <a:lstStyle/>
          <a:p>
            <a:r>
              <a:rPr lang="en-SG" dirty="0" smtClean="0"/>
              <a:t>Data network schematic</a:t>
            </a:r>
            <a:endParaRPr lang="en-SG" dirty="0"/>
          </a:p>
        </p:txBody>
      </p:sp>
      <p:sp>
        <p:nvSpPr>
          <p:cNvPr id="8" name="TextBox 7"/>
          <p:cNvSpPr txBox="1"/>
          <p:nvPr/>
        </p:nvSpPr>
        <p:spPr>
          <a:xfrm>
            <a:off x="3929058" y="4786322"/>
            <a:ext cx="3357586" cy="1440000"/>
          </a:xfrm>
          <a:prstGeom prst="rect">
            <a:avLst/>
          </a:prstGeom>
          <a:solidFill>
            <a:schemeClr val="bg1"/>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SG"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37</a:t>
            </a:fld>
            <a:endParaRPr lang="en-US" dirty="0"/>
          </a:p>
        </p:txBody>
      </p:sp>
      <p:pic>
        <p:nvPicPr>
          <p:cNvPr id="1026" name="Picture 2"/>
          <p:cNvPicPr>
            <a:picLocks noGrp="1" noChangeAspect="1" noChangeArrowheads="1"/>
          </p:cNvPicPr>
          <p:nvPr>
            <p:ph sz="half" idx="1"/>
          </p:nvPr>
        </p:nvPicPr>
        <p:blipFill>
          <a:blip r:embed="rId2" cstate="print"/>
          <a:srcRect l="4868" t="20669" r="6196" b="12402"/>
          <a:stretch>
            <a:fillRect/>
          </a:stretch>
        </p:blipFill>
        <p:spPr bwMode="auto">
          <a:xfrm>
            <a:off x="212039" y="1512000"/>
            <a:ext cx="8693108" cy="49026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Passive Star Optical Networks</a:t>
            </a:r>
            <a:endParaRPr lang="en-IN" dirty="0"/>
          </a:p>
        </p:txBody>
      </p:sp>
      <p:sp>
        <p:nvSpPr>
          <p:cNvPr id="3" name="Footer Placeholder 2"/>
          <p:cNvSpPr>
            <a:spLocks noGrp="1"/>
          </p:cNvSpPr>
          <p:nvPr>
            <p:ph type="ftr" sz="quarter" idx="11"/>
          </p:nvPr>
        </p:nvSpPr>
        <p:spPr/>
        <p:txBody>
          <a:bodyPr/>
          <a:lstStyle/>
          <a:p>
            <a:r>
              <a:rPr lang="en-US" smtClean="0"/>
              <a:t>Dr. B.Satyanarayana, TIFR, Mumbai                              Kalasalingam University, Anand Nagar                              April 3, 2013</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38</a:t>
            </a:fld>
            <a:endParaRPr lang="en-US" dirty="0"/>
          </a:p>
        </p:txBody>
      </p:sp>
      <p:pic>
        <p:nvPicPr>
          <p:cNvPr id="1027" name="Picture 3"/>
          <p:cNvPicPr>
            <a:picLocks noChangeAspect="1" noChangeArrowheads="1"/>
          </p:cNvPicPr>
          <p:nvPr/>
        </p:nvPicPr>
        <p:blipFill>
          <a:blip r:embed="rId2" cstate="print"/>
          <a:srcRect l="23242" t="14563" r="13834" b="8657"/>
          <a:stretch>
            <a:fillRect/>
          </a:stretch>
        </p:blipFill>
        <p:spPr bwMode="auto">
          <a:xfrm>
            <a:off x="4139952" y="2293776"/>
            <a:ext cx="4896000" cy="3358783"/>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34862" t="16360" r="34586" b="20641"/>
          <a:stretch>
            <a:fillRect/>
          </a:stretch>
        </p:blipFill>
        <p:spPr bwMode="auto">
          <a:xfrm>
            <a:off x="143584" y="1700808"/>
            <a:ext cx="3974902" cy="4608512"/>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lnSpc>
                <a:spcPct val="120000"/>
              </a:lnSpc>
            </a:pPr>
            <a:r>
              <a:rPr lang="en-SG" sz="2400" dirty="0" smtClean="0"/>
              <a:t>Atleast 16 (24, preferable) 1G copper ports PLUS a 1G fiber uplink ports, all duplex capable</a:t>
            </a:r>
          </a:p>
          <a:p>
            <a:pPr>
              <a:lnSpc>
                <a:spcPct val="120000"/>
              </a:lnSpc>
            </a:pPr>
            <a:r>
              <a:rPr lang="en-SG" sz="2400" dirty="0" smtClean="0"/>
              <a:t>Layer 2, unmanaged Ethernet switch with “store and forward” non-blocking architecture.</a:t>
            </a:r>
          </a:p>
          <a:p>
            <a:pPr>
              <a:lnSpc>
                <a:spcPct val="120000"/>
              </a:lnSpc>
            </a:pPr>
            <a:r>
              <a:rPr lang="en-SG" sz="2400" dirty="0" smtClean="0"/>
              <a:t>Atleast 512KB packet buffer, 1K MAC address table</a:t>
            </a:r>
          </a:p>
          <a:p>
            <a:pPr>
              <a:lnSpc>
                <a:spcPct val="120000"/>
              </a:lnSpc>
            </a:pPr>
            <a:r>
              <a:rPr lang="en-SG" sz="2400" dirty="0" smtClean="0"/>
              <a:t>Fan-less design, dc power supply</a:t>
            </a:r>
          </a:p>
          <a:p>
            <a:pPr>
              <a:lnSpc>
                <a:spcPct val="120000"/>
              </a:lnSpc>
            </a:pPr>
            <a:r>
              <a:rPr lang="en-SG" sz="2400" dirty="0" smtClean="0"/>
              <a:t>Severe constraints on place for mounting FE Switch, ( 40cm x 60cm x ~200cm)</a:t>
            </a:r>
          </a:p>
          <a:p>
            <a:pPr>
              <a:lnSpc>
                <a:spcPct val="120000"/>
              </a:lnSpc>
            </a:pPr>
            <a:r>
              <a:rPr lang="en-SG" sz="2400" dirty="0" smtClean="0"/>
              <a:t>Next gen 8 port switches in market will fit our size requirement</a:t>
            </a:r>
          </a:p>
          <a:p>
            <a:pPr>
              <a:lnSpc>
                <a:spcPct val="120000"/>
              </a:lnSpc>
            </a:pPr>
            <a:r>
              <a:rPr lang="en-SG" sz="2400" dirty="0" smtClean="0"/>
              <a:t>Present day chipsets small enough, only limited by size of RJ45 connectors</a:t>
            </a:r>
          </a:p>
          <a:p>
            <a:pPr>
              <a:lnSpc>
                <a:spcPct val="120000"/>
              </a:lnSpc>
            </a:pPr>
            <a:r>
              <a:rPr lang="en-SG" sz="2400" dirty="0" smtClean="0"/>
              <a:t>Contacted couple of Ethernet chip set makers, positive response for 16+1 port switch</a:t>
            </a:r>
            <a:endParaRPr lang="en-SG" sz="2400" dirty="0"/>
          </a:p>
        </p:txBody>
      </p:sp>
      <p:sp>
        <p:nvSpPr>
          <p:cNvPr id="3" name="Footer Placeholder 2"/>
          <p:cNvSpPr>
            <a:spLocks noGrp="1"/>
          </p:cNvSpPr>
          <p:nvPr>
            <p:ph type="ftr" sz="quarter" idx="11"/>
          </p:nvPr>
        </p:nvSpPr>
        <p:spPr/>
        <p:txBody>
          <a:bodyPr/>
          <a:lstStyle/>
          <a:p>
            <a:r>
              <a:rPr lang="nn-NO" smtClean="0"/>
              <a:t>Dr. B.Satyanarayana, TIFR, Mumbai                              Kalasalingam University, Anand Nagar                              April 3, 2013</a:t>
            </a:r>
            <a:endParaRPr lang="en-SG" dirty="0"/>
          </a:p>
        </p:txBody>
      </p:sp>
      <p:sp>
        <p:nvSpPr>
          <p:cNvPr id="4" name="Title 3"/>
          <p:cNvSpPr>
            <a:spLocks noGrp="1"/>
          </p:cNvSpPr>
          <p:nvPr>
            <p:ph type="title"/>
          </p:nvPr>
        </p:nvSpPr>
        <p:spPr/>
        <p:txBody>
          <a:bodyPr/>
          <a:lstStyle/>
          <a:p>
            <a:r>
              <a:rPr lang="en-US" dirty="0" smtClean="0"/>
              <a:t>Front-end switches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5" name="Picture 5" descr="D:\KGF\ampdisc.jpg"/>
          <p:cNvPicPr>
            <a:picLocks noChangeAspect="1" noChangeArrowheads="1"/>
          </p:cNvPicPr>
          <p:nvPr/>
        </p:nvPicPr>
        <p:blipFill>
          <a:blip r:embed="rId2" cstate="print"/>
          <a:srcRect l="7645" b="11263"/>
          <a:stretch>
            <a:fillRect/>
          </a:stretch>
        </p:blipFill>
        <p:spPr bwMode="auto">
          <a:xfrm>
            <a:off x="35495" y="1547988"/>
            <a:ext cx="3960000" cy="2367280"/>
          </a:xfrm>
          <a:prstGeom prst="rect">
            <a:avLst/>
          </a:prstGeom>
          <a:noFill/>
        </p:spPr>
      </p:pic>
      <p:pic>
        <p:nvPicPr>
          <p:cNvPr id="76806" name="Picture 6" descr="D:\KGF\counters.jpg"/>
          <p:cNvPicPr>
            <a:picLocks noChangeAspect="1" noChangeArrowheads="1"/>
          </p:cNvPicPr>
          <p:nvPr/>
        </p:nvPicPr>
        <p:blipFill>
          <a:blip r:embed="rId3" cstate="print"/>
          <a:srcRect/>
          <a:stretch>
            <a:fillRect/>
          </a:stretch>
        </p:blipFill>
        <p:spPr bwMode="auto">
          <a:xfrm>
            <a:off x="35995" y="3948046"/>
            <a:ext cx="3960000" cy="2447763"/>
          </a:xfrm>
          <a:prstGeom prst="rect">
            <a:avLst/>
          </a:prstGeom>
          <a:noFill/>
        </p:spPr>
      </p:pic>
      <p:sp>
        <p:nvSpPr>
          <p:cNvPr id="2" name="Title 1"/>
          <p:cNvSpPr>
            <a:spLocks noGrp="1"/>
          </p:cNvSpPr>
          <p:nvPr>
            <p:ph type="title"/>
          </p:nvPr>
        </p:nvSpPr>
        <p:spPr/>
        <p:txBody>
          <a:bodyPr/>
          <a:lstStyle/>
          <a:p>
            <a:r>
              <a:rPr lang="en-IN" dirty="0" smtClean="0"/>
              <a:t>Black and white electronics!</a:t>
            </a:r>
            <a:endParaRPr lang="en-IN"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April 3,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a:t>
            </a:fld>
            <a:endParaRPr lang="en-US" dirty="0"/>
          </a:p>
        </p:txBody>
      </p:sp>
      <p:pic>
        <p:nvPicPr>
          <p:cNvPr id="76802" name="Picture 2" descr="D:\KGF\ramrack.jpg"/>
          <p:cNvPicPr>
            <a:picLocks noGrp="1" noChangeAspect="1" noChangeArrowheads="1"/>
          </p:cNvPicPr>
          <p:nvPr>
            <p:ph sz="half" idx="1"/>
          </p:nvPr>
        </p:nvPicPr>
        <p:blipFill>
          <a:blip r:embed="rId4" cstate="print"/>
          <a:srcRect l="22924"/>
          <a:stretch>
            <a:fillRect/>
          </a:stretch>
        </p:blipFill>
        <p:spPr bwMode="auto">
          <a:xfrm>
            <a:off x="4041589" y="1548000"/>
            <a:ext cx="1480639" cy="2952000"/>
          </a:xfrm>
          <a:prstGeom prst="rect">
            <a:avLst/>
          </a:prstGeom>
          <a:noFill/>
        </p:spPr>
      </p:pic>
      <p:pic>
        <p:nvPicPr>
          <p:cNvPr id="76803" name="Picture 3" descr="D:\KGF\subcpu.jpg"/>
          <p:cNvPicPr>
            <a:picLocks noChangeAspect="1" noChangeArrowheads="1"/>
          </p:cNvPicPr>
          <p:nvPr/>
        </p:nvPicPr>
        <p:blipFill>
          <a:blip r:embed="rId5" cstate="print"/>
          <a:srcRect l="7012" r="8014"/>
          <a:stretch>
            <a:fillRect/>
          </a:stretch>
        </p:blipFill>
        <p:spPr bwMode="auto">
          <a:xfrm>
            <a:off x="5559533" y="1548000"/>
            <a:ext cx="1647345" cy="2952404"/>
          </a:xfrm>
          <a:prstGeom prst="rect">
            <a:avLst/>
          </a:prstGeom>
          <a:noFill/>
        </p:spPr>
      </p:pic>
      <p:pic>
        <p:nvPicPr>
          <p:cNvPr id="76804" name="Picture 4" descr="D:\KGF\trigger.jpg"/>
          <p:cNvPicPr>
            <a:picLocks noChangeAspect="1" noChangeArrowheads="1"/>
          </p:cNvPicPr>
          <p:nvPr/>
        </p:nvPicPr>
        <p:blipFill>
          <a:blip r:embed="rId6" cstate="print"/>
          <a:srcRect l="7066"/>
          <a:stretch>
            <a:fillRect/>
          </a:stretch>
        </p:blipFill>
        <p:spPr bwMode="auto">
          <a:xfrm>
            <a:off x="7278344" y="1548000"/>
            <a:ext cx="1786142" cy="2952000"/>
          </a:xfrm>
          <a:prstGeom prst="rect">
            <a:avLst/>
          </a:prstGeom>
          <a:noFill/>
        </p:spPr>
      </p:pic>
      <p:pic>
        <p:nvPicPr>
          <p:cNvPr id="76807" name="Picture 7"/>
          <p:cNvPicPr>
            <a:picLocks noChangeArrowheads="1"/>
          </p:cNvPicPr>
          <p:nvPr/>
        </p:nvPicPr>
        <p:blipFill>
          <a:blip r:embed="rId7" cstate="print"/>
          <a:srcRect l="23793" t="33090" r="12562" b="22613"/>
          <a:stretch>
            <a:fillRect/>
          </a:stretch>
        </p:blipFill>
        <p:spPr bwMode="auto">
          <a:xfrm>
            <a:off x="3995936" y="4552100"/>
            <a:ext cx="5040000" cy="1836000"/>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96" y="1512000"/>
            <a:ext cx="9000000" cy="4860000"/>
          </a:xfrm>
        </p:spPr>
        <p:txBody>
          <a:bodyPr>
            <a:normAutofit fontScale="77500" lnSpcReduction="20000"/>
          </a:bodyPr>
          <a:lstStyle/>
          <a:p>
            <a:pPr>
              <a:lnSpc>
                <a:spcPct val="120000"/>
              </a:lnSpc>
            </a:pPr>
            <a:r>
              <a:rPr lang="en-SG" dirty="0" smtClean="0"/>
              <a:t>Proposal is for up-linking the FE Switches to back end switches to which the computers are also connected.</a:t>
            </a:r>
          </a:p>
          <a:p>
            <a:pPr>
              <a:lnSpc>
                <a:spcPct val="120000"/>
              </a:lnSpc>
            </a:pPr>
            <a:r>
              <a:rPr lang="en-SG" dirty="0" smtClean="0"/>
              <a:t>BE Switches: Commercial 48 port gigabit switches (copper/fiber) with atleast 4 10G uplink ports</a:t>
            </a:r>
          </a:p>
          <a:p>
            <a:pPr>
              <a:lnSpc>
                <a:spcPct val="120000"/>
              </a:lnSpc>
            </a:pPr>
            <a:r>
              <a:rPr lang="en-SG" dirty="0" smtClean="0"/>
              <a:t>Rack size is 1U (all current models)</a:t>
            </a:r>
          </a:p>
          <a:p>
            <a:pPr>
              <a:lnSpc>
                <a:spcPct val="120000"/>
              </a:lnSpc>
            </a:pPr>
            <a:r>
              <a:rPr lang="en-SG" dirty="0" smtClean="0"/>
              <a:t>Many models have MAC address table exceeding 10k, so can store location information of all RPC's of one ICAL module. Implications are (to be tested):</a:t>
            </a:r>
          </a:p>
          <a:p>
            <a:pPr lvl="1">
              <a:lnSpc>
                <a:spcPct val="120000"/>
              </a:lnSpc>
            </a:pPr>
            <a:r>
              <a:rPr lang="en-SG" dirty="0" smtClean="0"/>
              <a:t>the Master computer can quickly address any RPC</a:t>
            </a:r>
          </a:p>
          <a:p>
            <a:pPr lvl="1">
              <a:lnSpc>
                <a:spcPct val="120000"/>
              </a:lnSpc>
            </a:pPr>
            <a:r>
              <a:rPr lang="en-SG" dirty="0" smtClean="0"/>
              <a:t>no need of L3 functionality, L2 functionality will do</a:t>
            </a:r>
          </a:p>
          <a:p>
            <a:pPr lvl="1">
              <a:lnSpc>
                <a:spcPct val="120000"/>
              </a:lnSpc>
            </a:pPr>
            <a:r>
              <a:rPr lang="en-SG" dirty="0" smtClean="0"/>
              <a:t>but time taken to gather the MAC table.. to be understood</a:t>
            </a:r>
          </a:p>
          <a:p>
            <a:pPr>
              <a:lnSpc>
                <a:spcPct val="120000"/>
              </a:lnSpc>
            </a:pPr>
            <a:r>
              <a:rPr lang="en-SG" dirty="0" smtClean="0"/>
              <a:t>IP segmentation using separate class C subnet for each 3 layers</a:t>
            </a:r>
            <a:endParaRPr lang="en-SG" dirty="0"/>
          </a:p>
        </p:txBody>
      </p:sp>
      <p:sp>
        <p:nvSpPr>
          <p:cNvPr id="3" name="Footer Placeholder 2"/>
          <p:cNvSpPr>
            <a:spLocks noGrp="1"/>
          </p:cNvSpPr>
          <p:nvPr>
            <p:ph type="ftr" sz="quarter" idx="11"/>
          </p:nvPr>
        </p:nvSpPr>
        <p:spPr/>
        <p:txBody>
          <a:bodyPr/>
          <a:lstStyle/>
          <a:p>
            <a:r>
              <a:rPr lang="nn-NO" smtClean="0"/>
              <a:t>Dr. B.Satyanarayana, TIFR, Mumbai                              Kalasalingam University, Anand Nagar                              April 3, 2013</a:t>
            </a:r>
            <a:endParaRPr lang="en-SG" dirty="0"/>
          </a:p>
        </p:txBody>
      </p:sp>
      <p:sp>
        <p:nvSpPr>
          <p:cNvPr id="4" name="Title 3"/>
          <p:cNvSpPr>
            <a:spLocks noGrp="1"/>
          </p:cNvSpPr>
          <p:nvPr>
            <p:ph type="title"/>
          </p:nvPr>
        </p:nvSpPr>
        <p:spPr/>
        <p:txBody>
          <a:bodyPr/>
          <a:lstStyle/>
          <a:p>
            <a:r>
              <a:rPr lang="en-US" dirty="0" smtClean="0"/>
              <a:t>Back-end Ethernet switches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SG" sz="2400" dirty="0" smtClean="0"/>
              <a:t>Worst case data rate from even 4 layers together is within the capacity of modern multi core CPUs ( real case tests to be done)</a:t>
            </a:r>
          </a:p>
          <a:p>
            <a:r>
              <a:rPr lang="en-SG" sz="2400" dirty="0" smtClean="0"/>
              <a:t>Broadly, the specs are:</a:t>
            </a:r>
          </a:p>
          <a:p>
            <a:pPr lvl="1"/>
            <a:r>
              <a:rPr lang="en-SG" sz="2000" dirty="0" smtClean="0"/>
              <a:t>High density 1U rack mountable servers</a:t>
            </a:r>
          </a:p>
          <a:p>
            <a:pPr lvl="1"/>
            <a:r>
              <a:rPr lang="en-SG" sz="2000" dirty="0" smtClean="0"/>
              <a:t>diskless, remote OS installation/configuration (</a:t>
            </a:r>
            <a:r>
              <a:rPr lang="en-SG" sz="2000" dirty="0" err="1" smtClean="0"/>
              <a:t>Quattor</a:t>
            </a:r>
            <a:r>
              <a:rPr lang="en-SG" sz="2000" dirty="0" smtClean="0"/>
              <a:t>, ROCKS, or even </a:t>
            </a:r>
            <a:r>
              <a:rPr lang="en-SG" sz="2000" dirty="0" err="1" smtClean="0"/>
              <a:t>Kickstart</a:t>
            </a:r>
            <a:r>
              <a:rPr lang="en-SG" sz="2000" dirty="0" smtClean="0"/>
              <a:t>)</a:t>
            </a:r>
          </a:p>
          <a:p>
            <a:pPr lvl="1"/>
            <a:r>
              <a:rPr lang="en-SG" sz="2000" dirty="0" smtClean="0"/>
              <a:t>one gigabit port for RPC's + one 10G port for networking with other “DCC”'s and upstream event builder/master computer</a:t>
            </a:r>
          </a:p>
          <a:p>
            <a:pPr lvl="1"/>
            <a:r>
              <a:rPr lang="en-SG" sz="2000" dirty="0" smtClean="0"/>
              <a:t>Example: rack space requirement 3U for 12 RPC layers</a:t>
            </a:r>
          </a:p>
          <a:p>
            <a:pPr lvl="2"/>
            <a:r>
              <a:rPr lang="en-SG" sz="1800" dirty="0" smtClean="0"/>
              <a:t>with 3 layers RPC for each DCC – 3U rack space</a:t>
            </a:r>
          </a:p>
          <a:p>
            <a:pPr lvl="2"/>
            <a:r>
              <a:rPr lang="en-SG" sz="1800" dirty="0" smtClean="0"/>
              <a:t>1U for 48 port switch, 2U for 4 high performance servers</a:t>
            </a:r>
            <a:endParaRPr lang="en-SG" sz="1800" dirty="0"/>
          </a:p>
        </p:txBody>
      </p:sp>
      <p:sp>
        <p:nvSpPr>
          <p:cNvPr id="3" name="Footer Placeholder 2"/>
          <p:cNvSpPr>
            <a:spLocks noGrp="1"/>
          </p:cNvSpPr>
          <p:nvPr>
            <p:ph type="ftr" sz="quarter" idx="11"/>
          </p:nvPr>
        </p:nvSpPr>
        <p:spPr/>
        <p:txBody>
          <a:bodyPr/>
          <a:lstStyle/>
          <a:p>
            <a:r>
              <a:rPr lang="nn-NO" smtClean="0"/>
              <a:t>Dr. B.Satyanarayana, TIFR, Mumbai                              Kalasalingam University, Anand Nagar                              April 3, 2013</a:t>
            </a:r>
            <a:endParaRPr lang="en-SG" dirty="0"/>
          </a:p>
        </p:txBody>
      </p:sp>
      <p:sp>
        <p:nvSpPr>
          <p:cNvPr id="4" name="Title 3"/>
          <p:cNvSpPr>
            <a:spLocks noGrp="1"/>
          </p:cNvSpPr>
          <p:nvPr>
            <p:ph type="title"/>
          </p:nvPr>
        </p:nvSpPr>
        <p:spPr/>
        <p:txBody>
          <a:bodyPr/>
          <a:lstStyle/>
          <a:p>
            <a:r>
              <a:rPr lang="en-US" dirty="0" smtClean="0"/>
              <a:t>Data collecting computers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lnSpc>
                <a:spcPct val="120000"/>
              </a:lnSpc>
            </a:pPr>
            <a:r>
              <a:rPr lang="en-SG" dirty="0" smtClean="0"/>
              <a:t>TDC data = 1 channel for 8 strips and both the edges per hit, up to 4 hits per channel per event = 16 channels x 2 edges x 4 hits x 16 bits = 2048 bits</a:t>
            </a:r>
          </a:p>
          <a:p>
            <a:pPr>
              <a:lnSpc>
                <a:spcPct val="120000"/>
              </a:lnSpc>
            </a:pPr>
            <a:r>
              <a:rPr lang="en-SG" dirty="0" smtClean="0"/>
              <a:t>Hit data per RPC = 128 bits</a:t>
            </a:r>
          </a:p>
          <a:p>
            <a:pPr>
              <a:lnSpc>
                <a:spcPct val="120000"/>
              </a:lnSpc>
            </a:pPr>
            <a:r>
              <a:rPr lang="en-SG" dirty="0" smtClean="0"/>
              <a:t>RPC ID = 32 bits</a:t>
            </a:r>
          </a:p>
          <a:p>
            <a:pPr>
              <a:lnSpc>
                <a:spcPct val="120000"/>
              </a:lnSpc>
            </a:pPr>
            <a:r>
              <a:rPr lang="en-SG" dirty="0" smtClean="0"/>
              <a:t>Event ID = 32 bits</a:t>
            </a:r>
          </a:p>
          <a:p>
            <a:pPr>
              <a:lnSpc>
                <a:spcPct val="120000"/>
              </a:lnSpc>
            </a:pPr>
            <a:r>
              <a:rPr lang="en-SG" dirty="0" smtClean="0"/>
              <a:t>Time Stamp = 64 bits</a:t>
            </a:r>
          </a:p>
          <a:p>
            <a:pPr>
              <a:lnSpc>
                <a:spcPct val="120000"/>
              </a:lnSpc>
            </a:pPr>
            <a:r>
              <a:rPr lang="en-SG" dirty="0" smtClean="0"/>
              <a:t>DRS data = 16 channels x 1000 samples x 16 bits = 256000 bits</a:t>
            </a:r>
          </a:p>
          <a:p>
            <a:pPr>
              <a:lnSpc>
                <a:spcPct val="120000"/>
              </a:lnSpc>
            </a:pPr>
            <a:r>
              <a:rPr lang="en-SG" dirty="0" smtClean="0"/>
              <a:t>(DRS data comes in event data only if we get summed analog outputs from the preamplifier)</a:t>
            </a:r>
          </a:p>
          <a:p>
            <a:pPr>
              <a:lnSpc>
                <a:spcPct val="120000"/>
              </a:lnSpc>
            </a:pPr>
            <a:r>
              <a:rPr lang="en-SG" dirty="0" smtClean="0"/>
              <a:t>Data size per event per RPC</a:t>
            </a:r>
          </a:p>
          <a:p>
            <a:pPr lvl="1">
              <a:lnSpc>
                <a:spcPct val="120000"/>
              </a:lnSpc>
            </a:pPr>
            <a:r>
              <a:rPr lang="en-SG" dirty="0" smtClean="0"/>
              <a:t>With DRS data, DR = 2048 + 128 + 32 + 32 + 64 + 256000 = 258,304 bits</a:t>
            </a:r>
          </a:p>
          <a:p>
            <a:pPr lvl="1">
              <a:lnSpc>
                <a:spcPct val="120000"/>
              </a:lnSpc>
            </a:pPr>
            <a:r>
              <a:rPr lang="en-SG" dirty="0" smtClean="0"/>
              <a:t>Without DRS data, DR = 2048 + 128 + 32 + 32 + 64 = 2,304 bits</a:t>
            </a:r>
          </a:p>
          <a:p>
            <a:pPr>
              <a:lnSpc>
                <a:spcPct val="120000"/>
              </a:lnSpc>
            </a:pPr>
            <a:r>
              <a:rPr lang="en-SG" dirty="0" smtClean="0"/>
              <a:t>Considering 1Hz trigger rate, Maximum data rate per RPC = 252.25 kbps</a:t>
            </a:r>
          </a:p>
        </p:txBody>
      </p:sp>
      <p:sp>
        <p:nvSpPr>
          <p:cNvPr id="3" name="Footer Placeholder 2"/>
          <p:cNvSpPr>
            <a:spLocks noGrp="1"/>
          </p:cNvSpPr>
          <p:nvPr>
            <p:ph type="ftr" sz="quarter" idx="11"/>
          </p:nvPr>
        </p:nvSpPr>
        <p:spPr/>
        <p:txBody>
          <a:bodyPr/>
          <a:lstStyle/>
          <a:p>
            <a:r>
              <a:rPr lang="nn-NO" smtClean="0"/>
              <a:t>Dr. B.Satyanarayana, TIFR, Mumbai                              Kalasalingam University, Anand Nagar                              April 3, 2013</a:t>
            </a:r>
            <a:endParaRPr lang="en-SG" dirty="0"/>
          </a:p>
        </p:txBody>
      </p:sp>
      <p:sp>
        <p:nvSpPr>
          <p:cNvPr id="4" name="Title 3"/>
          <p:cNvSpPr>
            <a:spLocks noGrp="1"/>
          </p:cNvSpPr>
          <p:nvPr>
            <p:ph type="title"/>
          </p:nvPr>
        </p:nvSpPr>
        <p:spPr/>
        <p:txBody>
          <a:bodyPr/>
          <a:lstStyle/>
          <a:p>
            <a:r>
              <a:rPr lang="en-US" dirty="0" smtClean="0"/>
              <a:t>Data sizes and rates – Event</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pPr>
              <a:lnSpc>
                <a:spcPct val="120000"/>
              </a:lnSpc>
            </a:pPr>
            <a:r>
              <a:rPr lang="en-SG" dirty="0" smtClean="0"/>
              <a:t>We require to monitor 1 pick-up strip per plane per RPC.</a:t>
            </a:r>
          </a:p>
          <a:p>
            <a:pPr>
              <a:lnSpc>
                <a:spcPct val="120000"/>
              </a:lnSpc>
            </a:pPr>
            <a:r>
              <a:rPr lang="en-SG" dirty="0" smtClean="0"/>
              <a:t>Monitor Data per strip = 24 bits</a:t>
            </a:r>
          </a:p>
          <a:p>
            <a:pPr>
              <a:lnSpc>
                <a:spcPct val="120000"/>
              </a:lnSpc>
            </a:pPr>
            <a:r>
              <a:rPr lang="en-SG" dirty="0" smtClean="0"/>
              <a:t>Channel ID = 8 bits</a:t>
            </a:r>
          </a:p>
          <a:p>
            <a:pPr>
              <a:lnSpc>
                <a:spcPct val="120000"/>
              </a:lnSpc>
            </a:pPr>
            <a:r>
              <a:rPr lang="en-SG" dirty="0" smtClean="0"/>
              <a:t>RPC ID = 32 bits</a:t>
            </a:r>
          </a:p>
          <a:p>
            <a:pPr>
              <a:lnSpc>
                <a:spcPct val="120000"/>
              </a:lnSpc>
            </a:pPr>
            <a:r>
              <a:rPr lang="en-SG" dirty="0" smtClean="0"/>
              <a:t>Mon Event ID = 32 bits</a:t>
            </a:r>
          </a:p>
          <a:p>
            <a:pPr>
              <a:lnSpc>
                <a:spcPct val="120000"/>
              </a:lnSpc>
            </a:pPr>
            <a:r>
              <a:rPr lang="en-SG" dirty="0" smtClean="0"/>
              <a:t>Ambient Sensors’ data = 3 x 16 bits = 48 bits</a:t>
            </a:r>
          </a:p>
          <a:p>
            <a:pPr>
              <a:lnSpc>
                <a:spcPct val="120000"/>
              </a:lnSpc>
            </a:pPr>
            <a:r>
              <a:rPr lang="en-SG" dirty="0" smtClean="0"/>
              <a:t>Time Stamp = 64 bits</a:t>
            </a:r>
          </a:p>
          <a:p>
            <a:pPr>
              <a:lnSpc>
                <a:spcPct val="120000"/>
              </a:lnSpc>
            </a:pPr>
            <a:r>
              <a:rPr lang="en-SG" dirty="0" smtClean="0"/>
              <a:t>DRS data = 1000 pulses (if noise rate is 100Hz) x 16 bits x 100 samples = 1600000 bits</a:t>
            </a:r>
          </a:p>
          <a:p>
            <a:pPr>
              <a:lnSpc>
                <a:spcPct val="120000"/>
              </a:lnSpc>
            </a:pPr>
            <a:r>
              <a:rPr lang="en-SG" dirty="0" smtClean="0"/>
              <a:t>(DRS data comes in monitoring data only if we get multiplexed analog outputs from the preamplifier)</a:t>
            </a:r>
          </a:p>
          <a:p>
            <a:pPr>
              <a:lnSpc>
                <a:spcPct val="120000"/>
              </a:lnSpc>
            </a:pPr>
            <a:r>
              <a:rPr lang="en-SG" dirty="0" smtClean="0"/>
              <a:t>Data size per 10 seconds per RPC</a:t>
            </a:r>
          </a:p>
          <a:p>
            <a:pPr lvl="1">
              <a:lnSpc>
                <a:spcPct val="120000"/>
              </a:lnSpc>
            </a:pPr>
            <a:r>
              <a:rPr lang="en-SG" dirty="0" smtClean="0"/>
              <a:t>With DRS data = 24 + 8 + 32 + 32 + 48 + 64 + 2048 + 1600000 = 1,602,256 bits</a:t>
            </a:r>
          </a:p>
          <a:p>
            <a:pPr lvl="1">
              <a:lnSpc>
                <a:spcPct val="120000"/>
              </a:lnSpc>
            </a:pPr>
            <a:r>
              <a:rPr lang="en-SG" dirty="0" smtClean="0"/>
              <a:t>Without DRS data = 24 + 8 + 32 + 32 + 48 + 64 + 2048 = 2,256 bits</a:t>
            </a:r>
          </a:p>
          <a:p>
            <a:pPr>
              <a:lnSpc>
                <a:spcPct val="120000"/>
              </a:lnSpc>
            </a:pPr>
            <a:r>
              <a:rPr lang="en-SG" dirty="0" smtClean="0"/>
              <a:t>Maximum data rate with 10 second monitoring period per RPC = 156.47 kbps</a:t>
            </a:r>
          </a:p>
        </p:txBody>
      </p:sp>
      <p:sp>
        <p:nvSpPr>
          <p:cNvPr id="3" name="Footer Placeholder 2"/>
          <p:cNvSpPr>
            <a:spLocks noGrp="1"/>
          </p:cNvSpPr>
          <p:nvPr>
            <p:ph type="ftr" sz="quarter" idx="11"/>
          </p:nvPr>
        </p:nvSpPr>
        <p:spPr/>
        <p:txBody>
          <a:bodyPr/>
          <a:lstStyle/>
          <a:p>
            <a:r>
              <a:rPr lang="nn-NO" smtClean="0"/>
              <a:t>Dr. B.Satyanarayana, TIFR, Mumbai                              Kalasalingam University, Anand Nagar                              April 3, 2013</a:t>
            </a:r>
            <a:endParaRPr lang="en-SG" dirty="0"/>
          </a:p>
        </p:txBody>
      </p:sp>
      <p:sp>
        <p:nvSpPr>
          <p:cNvPr id="4" name="Title 3"/>
          <p:cNvSpPr>
            <a:spLocks noGrp="1"/>
          </p:cNvSpPr>
          <p:nvPr>
            <p:ph type="title"/>
          </p:nvPr>
        </p:nvSpPr>
        <p:spPr/>
        <p:txBody>
          <a:bodyPr/>
          <a:lstStyle/>
          <a:p>
            <a:r>
              <a:rPr lang="en-US" dirty="0" smtClean="0"/>
              <a:t>Data sizes and rates - Monitoring</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Features of ICAL trigger system</a:t>
            </a:r>
            <a:endParaRPr lang="en-SG" dirty="0"/>
          </a:p>
        </p:txBody>
      </p:sp>
      <p:sp>
        <p:nvSpPr>
          <p:cNvPr id="3" name="Content Placeholder 2"/>
          <p:cNvSpPr>
            <a:spLocks noGrp="1"/>
          </p:cNvSpPr>
          <p:nvPr>
            <p:ph sz="half" idx="1"/>
          </p:nvPr>
        </p:nvSpPr>
        <p:spPr/>
        <p:txBody>
          <a:bodyPr>
            <a:noAutofit/>
          </a:bodyPr>
          <a:lstStyle/>
          <a:p>
            <a:r>
              <a:rPr lang="en-US" i="1" dirty="0" smtClean="0"/>
              <a:t>Physicist’s mind</a:t>
            </a:r>
            <a:r>
              <a:rPr lang="en-US" dirty="0" smtClean="0"/>
              <a:t> decoded!</a:t>
            </a:r>
          </a:p>
          <a:p>
            <a:r>
              <a:rPr lang="en-US" i="1" dirty="0" smtClean="0"/>
              <a:t>Insitu</a:t>
            </a:r>
            <a:r>
              <a:rPr lang="en-US" dirty="0" smtClean="0"/>
              <a:t> trigger generation</a:t>
            </a:r>
            <a:endParaRPr lang="en-US" i="1" dirty="0" smtClean="0"/>
          </a:p>
          <a:p>
            <a:r>
              <a:rPr lang="en-US" dirty="0" smtClean="0"/>
              <a:t>Autonomous; shares data bus with readout system</a:t>
            </a:r>
          </a:p>
          <a:p>
            <a:r>
              <a:rPr lang="en-US" dirty="0" smtClean="0"/>
              <a:t>Distributed architecture</a:t>
            </a:r>
          </a:p>
          <a:p>
            <a:r>
              <a:rPr lang="en-US" dirty="0" smtClean="0"/>
              <a:t>For ICAL, trigger system is based only on topology of the event; no other measurement data is used</a:t>
            </a:r>
          </a:p>
          <a:p>
            <a:r>
              <a:rPr lang="en-US" dirty="0" smtClean="0"/>
              <a:t>Huge bank of combinatorial circuits</a:t>
            </a:r>
          </a:p>
          <a:p>
            <a:r>
              <a:rPr lang="en-US" dirty="0" smtClean="0"/>
              <a:t>Programmability is the game</a:t>
            </a:r>
            <a:r>
              <a:rPr lang="en-SG" dirty="0" smtClean="0"/>
              <a:t>, FPGAs, ASICs are the players</a:t>
            </a:r>
            <a:endParaRPr lang="en-US" dirty="0" smtClean="0"/>
          </a:p>
        </p:txBody>
      </p:sp>
      <p:sp>
        <p:nvSpPr>
          <p:cNvPr id="4" name="Footer Placeholder 3"/>
          <p:cNvSpPr>
            <a:spLocks noGrp="1"/>
          </p:cNvSpPr>
          <p:nvPr>
            <p:ph type="ftr" sz="quarter" idx="11"/>
          </p:nvPr>
        </p:nvSpPr>
        <p:spPr/>
        <p:txBody>
          <a:bodyPr/>
          <a:lstStyle/>
          <a:p>
            <a:r>
              <a:rPr lang="en-SG" smtClean="0"/>
              <a:t>Dr. B.Satyanarayana, TIFR, Mumbai                              Kalasalingam University, Anand Nagar                              April 3, 2013</a:t>
            </a:r>
            <a:endParaRPr lang="en-SG"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ICAL Trigger Scheme</a:t>
            </a:r>
            <a:endParaRPr lang="en-US" dirty="0"/>
          </a:p>
        </p:txBody>
      </p:sp>
      <p:sp>
        <p:nvSpPr>
          <p:cNvPr id="4" name="Footer Placeholder 3"/>
          <p:cNvSpPr>
            <a:spLocks noGrp="1"/>
          </p:cNvSpPr>
          <p:nvPr>
            <p:ph type="ftr" sz="quarter" idx="11"/>
          </p:nvPr>
        </p:nvSpPr>
        <p:spPr/>
        <p:txBody>
          <a:bodyPr/>
          <a:lstStyle/>
          <a:p>
            <a:pPr algn="l"/>
            <a:r>
              <a:rPr lang="nn-NO" smtClean="0">
                <a:solidFill>
                  <a:srgbClr val="775F55"/>
                </a:solidFill>
              </a:rPr>
              <a:t>Dr. B.Satyanarayana, TIFR, Mumbai                              Kalasalingam University, Anand Nagar                              April 3, 2013</a:t>
            </a:r>
            <a:endParaRPr lang="en-US" dirty="0">
              <a:solidFill>
                <a:srgbClr val="775F55"/>
              </a:solidFill>
            </a:endParaRPr>
          </a:p>
        </p:txBody>
      </p:sp>
      <p:pic>
        <p:nvPicPr>
          <p:cNvPr id="6" name="Content Placeholder 5" descr="pyramid1.PNG"/>
          <p:cNvPicPr>
            <a:picLocks noGrp="1" noChangeAspect="1"/>
          </p:cNvPicPr>
          <p:nvPr>
            <p:ph sz="quarter" idx="1"/>
          </p:nvPr>
        </p:nvPicPr>
        <p:blipFill>
          <a:blip r:embed="rId2" cstate="print"/>
          <a:stretch>
            <a:fillRect/>
          </a:stretch>
        </p:blipFill>
        <p:spPr>
          <a:xfrm>
            <a:off x="533400" y="1880269"/>
            <a:ext cx="8153400" cy="3935661"/>
          </a:xfrm>
        </p:spPr>
      </p:pic>
      <p:sp>
        <p:nvSpPr>
          <p:cNvPr id="5" name="Slide Number Placeholder 4"/>
          <p:cNvSpPr>
            <a:spLocks noGrp="1"/>
          </p:cNvSpPr>
          <p:nvPr>
            <p:ph type="sldNum" sz="quarter" idx="12"/>
          </p:nvPr>
        </p:nvSpPr>
        <p:spPr/>
        <p:txBody>
          <a:bodyPr/>
          <a:lstStyle/>
          <a:p>
            <a:fld id="{5D0D82D1-030A-4AF5-855D-82A44DD93AEE}" type="slidenum">
              <a:rPr lang="en-US" smtClean="0"/>
              <a:pPr/>
              <a:t>45</a:t>
            </a:fld>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normAutofit/>
          </a:bodyPr>
          <a:lstStyle/>
          <a:p>
            <a:pPr algn="ctr"/>
            <a:r>
              <a:rPr lang="en-US" dirty="0" smtClean="0"/>
              <a:t>Implementation layout</a:t>
            </a:r>
            <a:endParaRPr lang="en-US" dirty="0"/>
          </a:p>
        </p:txBody>
      </p:sp>
      <p:sp>
        <p:nvSpPr>
          <p:cNvPr id="4" name="Footer Placeholder 3"/>
          <p:cNvSpPr>
            <a:spLocks noGrp="1"/>
          </p:cNvSpPr>
          <p:nvPr>
            <p:ph type="ftr" sz="quarter" idx="11"/>
          </p:nvPr>
        </p:nvSpPr>
        <p:spPr/>
        <p:txBody>
          <a:bodyPr/>
          <a:lstStyle/>
          <a:p>
            <a:pPr algn="l"/>
            <a:r>
              <a:rPr lang="nn-NO" smtClean="0">
                <a:solidFill>
                  <a:srgbClr val="775F55"/>
                </a:solidFill>
              </a:rPr>
              <a:t>Dr. B.Satyanarayana, TIFR, Mumbai                              Kalasalingam University, Anand Nagar                              April 3, 2013</a:t>
            </a:r>
            <a:endParaRPr lang="en-US" dirty="0">
              <a:solidFill>
                <a:srgbClr val="775F55"/>
              </a:solidFill>
            </a:endParaRPr>
          </a:p>
        </p:txBody>
      </p:sp>
      <p:pic>
        <p:nvPicPr>
          <p:cNvPr id="6" name="Content Placeholder 5" descr="implementation_layout1.PNG"/>
          <p:cNvPicPr>
            <a:picLocks noGrp="1" noChangeAspect="1"/>
          </p:cNvPicPr>
          <p:nvPr>
            <p:ph sz="quarter" idx="1"/>
          </p:nvPr>
        </p:nvPicPr>
        <p:blipFill>
          <a:blip r:embed="rId2" cstate="print"/>
          <a:stretch>
            <a:fillRect/>
          </a:stretch>
        </p:blipFill>
        <p:spPr>
          <a:xfrm>
            <a:off x="1454150" y="1559214"/>
            <a:ext cx="6470650" cy="1495112"/>
          </a:xfrm>
        </p:spPr>
      </p:pic>
      <p:pic>
        <p:nvPicPr>
          <p:cNvPr id="7" name="Picture 6" descr="LTM_GTM_placement2.PNG"/>
          <p:cNvPicPr>
            <a:picLocks noChangeAspect="1"/>
          </p:cNvPicPr>
          <p:nvPr/>
        </p:nvPicPr>
        <p:blipFill>
          <a:blip r:embed="rId3" cstate="print"/>
          <a:stretch>
            <a:fillRect/>
          </a:stretch>
        </p:blipFill>
        <p:spPr>
          <a:xfrm>
            <a:off x="1922808" y="3079464"/>
            <a:ext cx="5392392" cy="3245136"/>
          </a:xfrm>
          <a:prstGeom prst="rect">
            <a:avLst/>
          </a:prstGeom>
        </p:spPr>
      </p:pic>
      <p:sp>
        <p:nvSpPr>
          <p:cNvPr id="8" name="Slide Number Placeholder 7"/>
          <p:cNvSpPr>
            <a:spLocks noGrp="1"/>
          </p:cNvSpPr>
          <p:nvPr>
            <p:ph type="sldNum" sz="quarter" idx="12"/>
          </p:nvPr>
        </p:nvSpPr>
        <p:spPr/>
        <p:txBody>
          <a:bodyPr/>
          <a:lstStyle/>
          <a:p>
            <a:fld id="{5D0D82D1-030A-4AF5-855D-82A44DD93AEE}" type="slidenum">
              <a:rPr lang="en-US" smtClean="0"/>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Back-end communication for</a:t>
            </a:r>
            <a:br>
              <a:rPr lang="en-US" dirty="0" smtClean="0"/>
            </a:br>
            <a:r>
              <a:rPr lang="en-US" dirty="0" smtClean="0"/>
              <a:t>trigger modules</a:t>
            </a:r>
            <a:endParaRPr lang="en-US" dirty="0"/>
          </a:p>
        </p:txBody>
      </p:sp>
      <p:sp>
        <p:nvSpPr>
          <p:cNvPr id="5" name="Content Placeholder 4"/>
          <p:cNvSpPr>
            <a:spLocks noGrp="1"/>
          </p:cNvSpPr>
          <p:nvPr>
            <p:ph sz="quarter" idx="1"/>
          </p:nvPr>
        </p:nvSpPr>
        <p:spPr>
          <a:xfrm>
            <a:off x="35496" y="1548000"/>
            <a:ext cx="4965132" cy="4860000"/>
          </a:xfrm>
        </p:spPr>
        <p:txBody>
          <a:bodyPr>
            <a:noAutofit/>
          </a:bodyPr>
          <a:lstStyle/>
          <a:p>
            <a:r>
              <a:rPr lang="en-US" dirty="0" smtClean="0"/>
              <a:t>Configuration of the LTM FPGAs to implement new trigger criteria.</a:t>
            </a:r>
          </a:p>
          <a:p>
            <a:r>
              <a:rPr lang="en-US" dirty="0" smtClean="0"/>
              <a:t>User specifications</a:t>
            </a:r>
          </a:p>
          <a:p>
            <a:pPr lvl="1"/>
            <a:r>
              <a:rPr lang="en-US" dirty="0" smtClean="0"/>
              <a:t>Selective masking of signals at different levels of trigger generation.</a:t>
            </a:r>
          </a:p>
          <a:p>
            <a:r>
              <a:rPr lang="en-US" dirty="0" smtClean="0"/>
              <a:t>Data readout</a:t>
            </a:r>
          </a:p>
          <a:p>
            <a:pPr lvl="1"/>
            <a:r>
              <a:rPr lang="en-US" dirty="0" smtClean="0"/>
              <a:t>Trigger rates</a:t>
            </a:r>
          </a:p>
          <a:p>
            <a:pPr lvl="1"/>
            <a:r>
              <a:rPr lang="en-US" dirty="0" smtClean="0"/>
              <a:t>Latch information</a:t>
            </a:r>
            <a:endParaRPr lang="en-US" dirty="0"/>
          </a:p>
        </p:txBody>
      </p:sp>
      <p:sp>
        <p:nvSpPr>
          <p:cNvPr id="4" name="Footer Placeholder 3"/>
          <p:cNvSpPr>
            <a:spLocks noGrp="1"/>
          </p:cNvSpPr>
          <p:nvPr>
            <p:ph type="ftr" sz="quarter" idx="11"/>
          </p:nvPr>
        </p:nvSpPr>
        <p:spPr/>
        <p:txBody>
          <a:bodyPr/>
          <a:lstStyle/>
          <a:p>
            <a:r>
              <a:rPr lang="nn-NO" smtClean="0"/>
              <a:t>Dr. B.Satyanarayana, TIFR, Mumbai                              Kalasalingam University, Anand Nagar                              April 3, 2013</a:t>
            </a:r>
            <a:endParaRPr lang="en-US" dirty="0"/>
          </a:p>
        </p:txBody>
      </p:sp>
      <p:graphicFrame>
        <p:nvGraphicFramePr>
          <p:cNvPr id="7" name="Diagram 6"/>
          <p:cNvGraphicFramePr/>
          <p:nvPr/>
        </p:nvGraphicFramePr>
        <p:xfrm>
          <a:off x="5029200" y="1524000"/>
          <a:ext cx="3810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12"/>
          </p:nvPr>
        </p:nvSpPr>
        <p:spPr/>
        <p:txBody>
          <a:bodyPr/>
          <a:lstStyle/>
          <a:p>
            <a:fld id="{5D0D82D1-030A-4AF5-855D-82A44DD93AEE}" type="slidenum">
              <a:rPr lang="en-US" smtClean="0"/>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supply options</a:t>
            </a:r>
            <a:endParaRPr lang="en-SG" dirty="0"/>
          </a:p>
        </p:txBody>
      </p:sp>
      <p:sp>
        <p:nvSpPr>
          <p:cNvPr id="3" name="Content Placeholder 2"/>
          <p:cNvSpPr>
            <a:spLocks noGrp="1"/>
          </p:cNvSpPr>
          <p:nvPr>
            <p:ph idx="1"/>
          </p:nvPr>
        </p:nvSpPr>
        <p:spPr/>
        <p:txBody>
          <a:bodyPr>
            <a:normAutofit fontScale="47500" lnSpcReduction="20000"/>
          </a:bodyPr>
          <a:lstStyle/>
          <a:p>
            <a:pPr>
              <a:lnSpc>
                <a:spcPct val="120000"/>
              </a:lnSpc>
            </a:pPr>
            <a:r>
              <a:rPr lang="en-SG" dirty="0" smtClean="0"/>
              <a:t>High voltage (Central scheme)</a:t>
            </a:r>
          </a:p>
          <a:p>
            <a:pPr lvl="1">
              <a:lnSpc>
                <a:spcPct val="120000"/>
              </a:lnSpc>
            </a:pPr>
            <a:r>
              <a:rPr lang="en-SG" dirty="0" smtClean="0"/>
              <a:t>Two  options: a channel at 12kV or two channels at ±6kV (Imax ~2mA)</a:t>
            </a:r>
          </a:p>
          <a:p>
            <a:pPr lvl="1">
              <a:lnSpc>
                <a:spcPct val="120000"/>
              </a:lnSpc>
            </a:pPr>
            <a:r>
              <a:rPr lang="en-SG" dirty="0" smtClean="0"/>
              <a:t>Consider  powering 4 RPC with a single HV channel (10</a:t>
            </a:r>
            <a:r>
              <a:rPr lang="el-GR" dirty="0" smtClean="0">
                <a:cs typeface="Arial"/>
              </a:rPr>
              <a:t>μ</a:t>
            </a:r>
            <a:r>
              <a:rPr lang="en-SG" dirty="0" smtClean="0"/>
              <a:t>A current)</a:t>
            </a:r>
          </a:p>
          <a:p>
            <a:pPr lvl="1">
              <a:lnSpc>
                <a:spcPct val="120000"/>
              </a:lnSpc>
            </a:pPr>
            <a:r>
              <a:rPr lang="en-US" dirty="0" smtClean="0"/>
              <a:t>Cable diameter an integration issues, connectors a cost issue</a:t>
            </a:r>
          </a:p>
          <a:p>
            <a:pPr lvl="1">
              <a:lnSpc>
                <a:spcPct val="120000"/>
              </a:lnSpc>
            </a:pPr>
            <a:r>
              <a:rPr lang="en-US" dirty="0" smtClean="0"/>
              <a:t>Ripple less than a volt at 6KV</a:t>
            </a:r>
            <a:endParaRPr lang="en-SG" dirty="0" smtClean="0"/>
          </a:p>
          <a:p>
            <a:pPr>
              <a:lnSpc>
                <a:spcPct val="120000"/>
              </a:lnSpc>
            </a:pPr>
            <a:r>
              <a:rPr lang="en-SG" dirty="0" smtClean="0"/>
              <a:t>High voltage (Distributed scheme)</a:t>
            </a:r>
          </a:p>
          <a:p>
            <a:pPr lvl="1">
              <a:lnSpc>
                <a:spcPct val="120000"/>
              </a:lnSpc>
            </a:pPr>
            <a:r>
              <a:rPr lang="en-SG" dirty="0" smtClean="0"/>
              <a:t>DC-DCHV converters (proportional – high ripple or regulated)</a:t>
            </a:r>
          </a:p>
          <a:p>
            <a:pPr lvl="1">
              <a:lnSpc>
                <a:spcPct val="120000"/>
              </a:lnSpc>
            </a:pPr>
            <a:r>
              <a:rPr lang="en-SG" dirty="0" smtClean="0"/>
              <a:t>Each RPC has to be identical to the others?</a:t>
            </a:r>
          </a:p>
          <a:p>
            <a:pPr lvl="1">
              <a:lnSpc>
                <a:spcPct val="120000"/>
              </a:lnSpc>
            </a:pPr>
            <a:r>
              <a:rPr lang="en-SG" dirty="0" smtClean="0"/>
              <a:t>Each RPC will have its own DC-HVDC converter for generating HV and LV</a:t>
            </a:r>
          </a:p>
          <a:p>
            <a:pPr lvl="1">
              <a:lnSpc>
                <a:spcPct val="120000"/>
              </a:lnSpc>
            </a:pPr>
            <a:r>
              <a:rPr lang="en-US" dirty="0" smtClean="0"/>
              <a:t>Control and monitoring modules interfaced to the RPCDAQ module</a:t>
            </a:r>
            <a:endParaRPr lang="en-SG" dirty="0" smtClean="0"/>
          </a:p>
          <a:p>
            <a:pPr>
              <a:lnSpc>
                <a:spcPct val="120000"/>
              </a:lnSpc>
            </a:pPr>
            <a:r>
              <a:rPr lang="en-SG" dirty="0" smtClean="0"/>
              <a:t>Low voltage</a:t>
            </a:r>
          </a:p>
          <a:p>
            <a:pPr lvl="1">
              <a:lnSpc>
                <a:spcPct val="120000"/>
              </a:lnSpc>
            </a:pPr>
            <a:r>
              <a:rPr lang="en-SG" dirty="0" smtClean="0"/>
              <a:t>Power budget 25W per RPC – for the purpose of power supply design</a:t>
            </a:r>
          </a:p>
          <a:p>
            <a:pPr lvl="1">
              <a:lnSpc>
                <a:spcPct val="120000"/>
              </a:lnSpc>
            </a:pPr>
            <a:r>
              <a:rPr lang="en-SG" dirty="0" smtClean="0"/>
              <a:t>How many low voltages? – one for now.</a:t>
            </a:r>
          </a:p>
          <a:p>
            <a:pPr lvl="1">
              <a:lnSpc>
                <a:spcPct val="120000"/>
              </a:lnSpc>
            </a:pPr>
            <a:r>
              <a:rPr lang="en-SG" dirty="0" smtClean="0"/>
              <a:t>Voltage Set/Monitor resolution 5 mV</a:t>
            </a:r>
          </a:p>
          <a:p>
            <a:pPr lvl="1">
              <a:lnSpc>
                <a:spcPct val="120000"/>
              </a:lnSpc>
            </a:pPr>
            <a:r>
              <a:rPr lang="en-SG" dirty="0" smtClean="0"/>
              <a:t>Current Set/Monitor resolution10 mA</a:t>
            </a:r>
          </a:p>
          <a:p>
            <a:pPr lvl="1">
              <a:lnSpc>
                <a:spcPct val="120000"/>
              </a:lnSpc>
            </a:pPr>
            <a:r>
              <a:rPr lang="en-SG" dirty="0" smtClean="0"/>
              <a:t>Voltage ripple ~20mV PP</a:t>
            </a:r>
          </a:p>
          <a:p>
            <a:pPr lvl="1">
              <a:lnSpc>
                <a:spcPct val="120000"/>
              </a:lnSpc>
            </a:pPr>
            <a:r>
              <a:rPr lang="en-SG" dirty="0" smtClean="0"/>
              <a:t>Input, topology, efficiency and size</a:t>
            </a:r>
          </a:p>
          <a:p>
            <a:pPr lvl="1">
              <a:lnSpc>
                <a:spcPct val="120000"/>
              </a:lnSpc>
            </a:pPr>
            <a:r>
              <a:rPr lang="en-SG" dirty="0" smtClean="0"/>
              <a:t>Voltage Drop compensation via sense wires?</a:t>
            </a:r>
          </a:p>
          <a:p>
            <a:pPr lvl="1">
              <a:lnSpc>
                <a:spcPct val="120000"/>
              </a:lnSpc>
            </a:pPr>
            <a:r>
              <a:rPr lang="en-SG" dirty="0" smtClean="0"/>
              <a:t>Load regulation  ±0.3 %</a:t>
            </a:r>
          </a:p>
          <a:p>
            <a:pPr>
              <a:lnSpc>
                <a:spcPct val="120000"/>
              </a:lnSpc>
            </a:pPr>
            <a:r>
              <a:rPr lang="en-SG" dirty="0" smtClean="0"/>
              <a:t> Fringe magnetic fields and space for DC-DC converters inside the RPC unit  are  the design and integration issues</a:t>
            </a:r>
          </a:p>
        </p:txBody>
      </p:sp>
      <p:sp>
        <p:nvSpPr>
          <p:cNvPr id="4" name="Footer Placeholder 3"/>
          <p:cNvSpPr>
            <a:spLocks noGrp="1"/>
          </p:cNvSpPr>
          <p:nvPr>
            <p:ph type="ftr" sz="quarter" idx="11"/>
          </p:nvPr>
        </p:nvSpPr>
        <p:spPr/>
        <p:txBody>
          <a:bodyPr/>
          <a:lstStyle/>
          <a:p>
            <a:r>
              <a:rPr lang="nn-NO" smtClean="0">
                <a:solidFill>
                  <a:srgbClr val="D4D2D0">
                    <a:shade val="50000"/>
                  </a:srgbClr>
                </a:solidFill>
              </a:rPr>
              <a:t>Dr. B.Satyanarayana, TIFR, Mumbai                              Kalasalingam University, Anand Nagar                              April 3, 2013</a:t>
            </a:r>
            <a:endParaRPr lang="en-SG" dirty="0">
              <a:solidFill>
                <a:srgbClr val="D4D2D0">
                  <a:shade val="50000"/>
                </a:srgb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pPr/>
              <a:t>48</a:t>
            </a:fld>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lnSpc>
                <a:spcPct val="120000"/>
              </a:lnSpc>
            </a:pPr>
            <a:r>
              <a:rPr lang="en-US" dirty="0" smtClean="0"/>
              <a:t>Power estimate for major components of RPCDAQ</a:t>
            </a:r>
          </a:p>
          <a:p>
            <a:pPr lvl="1">
              <a:lnSpc>
                <a:spcPct val="120000"/>
              </a:lnSpc>
            </a:pPr>
            <a:r>
              <a:rPr lang="en-US" dirty="0" smtClean="0"/>
              <a:t>FPGA: Roughly 1.5W</a:t>
            </a:r>
          </a:p>
          <a:p>
            <a:pPr lvl="1">
              <a:lnSpc>
                <a:spcPct val="120000"/>
              </a:lnSpc>
            </a:pPr>
            <a:r>
              <a:rPr lang="en-US" dirty="0" smtClean="0"/>
              <a:t>HPTDC: In low resolution low power mode, 40MHz clock and with TTL inputs: 0.45W</a:t>
            </a:r>
          </a:p>
          <a:p>
            <a:pPr lvl="1">
              <a:lnSpc>
                <a:spcPct val="120000"/>
              </a:lnSpc>
            </a:pPr>
            <a:r>
              <a:rPr lang="en-US" dirty="0" smtClean="0"/>
              <a:t>Wiznet W5300: Auto-negotiation of internal PHY: 0.825W</a:t>
            </a:r>
          </a:p>
          <a:p>
            <a:pPr lvl="1">
              <a:lnSpc>
                <a:spcPct val="120000"/>
              </a:lnSpc>
            </a:pPr>
            <a:r>
              <a:rPr lang="en-US" dirty="0" smtClean="0"/>
              <a:t>DRS4: @ 6GSPS: 0.35W</a:t>
            </a:r>
          </a:p>
          <a:p>
            <a:pPr lvl="1">
              <a:lnSpc>
                <a:spcPct val="120000"/>
              </a:lnSpc>
            </a:pPr>
            <a:r>
              <a:rPr lang="en-US" dirty="0" smtClean="0"/>
              <a:t>Total estimated power is less than 5W (3.125W), i.e. less than 2A @ 3.3V</a:t>
            </a:r>
          </a:p>
          <a:p>
            <a:pPr>
              <a:lnSpc>
                <a:spcPct val="120000"/>
              </a:lnSpc>
            </a:pPr>
            <a:r>
              <a:rPr lang="en-US" dirty="0" smtClean="0"/>
              <a:t>If we have a bus voltage of 5V, then regulators drop 1.7V and waste less than 4W of power</a:t>
            </a:r>
          </a:p>
          <a:p>
            <a:pPr>
              <a:lnSpc>
                <a:spcPct val="120000"/>
              </a:lnSpc>
            </a:pPr>
            <a:r>
              <a:rPr lang="en-US" dirty="0" smtClean="0"/>
              <a:t>Power requirement for RPCDAQ module: 10W </a:t>
            </a:r>
          </a:p>
          <a:p>
            <a:pPr>
              <a:lnSpc>
                <a:spcPct val="120000"/>
              </a:lnSpc>
            </a:pPr>
            <a:r>
              <a:rPr lang="en-US" dirty="0" smtClean="0"/>
              <a:t>Front-end boards’ power requirement: 6W</a:t>
            </a:r>
          </a:p>
          <a:p>
            <a:pPr>
              <a:lnSpc>
                <a:spcPct val="120000"/>
              </a:lnSpc>
            </a:pPr>
            <a:r>
              <a:rPr lang="en-US" dirty="0" smtClean="0"/>
              <a:t>Total power for electronics on the RPC: 16W</a:t>
            </a:r>
          </a:p>
          <a:p>
            <a:pPr>
              <a:lnSpc>
                <a:spcPct val="120000"/>
              </a:lnSpc>
            </a:pPr>
            <a:r>
              <a:rPr lang="en-US" dirty="0" smtClean="0"/>
              <a:t>Forced air cooling of front-end and RPCDAQ planned.</a:t>
            </a:r>
          </a:p>
          <a:p>
            <a:pPr>
              <a:lnSpc>
                <a:spcPct val="120000"/>
              </a:lnSpc>
            </a:pPr>
            <a:endParaRPr lang="en-SG" dirty="0"/>
          </a:p>
        </p:txBody>
      </p:sp>
      <p:sp>
        <p:nvSpPr>
          <p:cNvPr id="3" name="Footer Placeholder 2"/>
          <p:cNvSpPr>
            <a:spLocks noGrp="1"/>
          </p:cNvSpPr>
          <p:nvPr>
            <p:ph type="ftr" sz="quarter" idx="11"/>
          </p:nvPr>
        </p:nvSpPr>
        <p:spPr/>
        <p:txBody>
          <a:bodyPr/>
          <a:lstStyle/>
          <a:p>
            <a:r>
              <a:rPr lang="nn-NO" smtClean="0"/>
              <a:t>Dr. B.Satyanarayana, TIFR, Mumbai                              Kalasalingam University, Anand Nagar                              April 3, 2013</a:t>
            </a:r>
            <a:endParaRPr lang="en-SG" dirty="0"/>
          </a:p>
        </p:txBody>
      </p:sp>
      <p:sp>
        <p:nvSpPr>
          <p:cNvPr id="4" name="Title 3"/>
          <p:cNvSpPr>
            <a:spLocks noGrp="1"/>
          </p:cNvSpPr>
          <p:nvPr>
            <p:ph type="title"/>
          </p:nvPr>
        </p:nvSpPr>
        <p:spPr/>
        <p:txBody>
          <a:bodyPr/>
          <a:lstStyle/>
          <a:p>
            <a:r>
              <a:rPr lang="en-US" dirty="0" smtClean="0"/>
              <a:t>Estimate of power requirement</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ICAL detector and construction</a:t>
            </a:r>
            <a:endParaRPr lang="en-SG" dirty="0"/>
          </a:p>
        </p:txBody>
      </p:sp>
      <p:sp>
        <p:nvSpPr>
          <p:cNvPr id="4" name="Footer Placeholder 3"/>
          <p:cNvSpPr>
            <a:spLocks noGrp="1"/>
          </p:cNvSpPr>
          <p:nvPr>
            <p:ph type="ftr" sz="quarter" idx="11"/>
          </p:nvPr>
        </p:nvSpPr>
        <p:spPr/>
        <p:txBody>
          <a:bodyPr/>
          <a:lstStyle/>
          <a:p>
            <a:r>
              <a:rPr lang="en-SG" smtClean="0"/>
              <a:t>Dr. B.Satyanarayana, TIFR, Mumbai                              Kalasalingam University, Anand Nagar                              April 3, 2013</a:t>
            </a:r>
            <a:endParaRPr lang="en-SG" dirty="0"/>
          </a:p>
        </p:txBody>
      </p:sp>
      <p:pic>
        <p:nvPicPr>
          <p:cNvPr id="6" name="Picture 2" descr="http://www.ino.tifr.res.in/ino/gallery/Schematic%20view%20of%20the%20INO%20detector.JPG">
            <a:hlinkClick r:id="rId3" action="ppaction://hlinkpres?slideindex=1&amp;slidetitle="/>
          </p:cNvPr>
          <p:cNvPicPr>
            <a:picLocks noGrp="1" noChangeAspect="1" noChangeArrowheads="1"/>
          </p:cNvPicPr>
          <p:nvPr>
            <p:ph idx="1"/>
          </p:nvPr>
        </p:nvPicPr>
        <p:blipFill>
          <a:blip r:embed="rId4" cstate="print"/>
          <a:srcRect/>
          <a:stretch>
            <a:fillRect/>
          </a:stretch>
        </p:blipFill>
        <p:spPr bwMode="auto">
          <a:xfrm>
            <a:off x="179512" y="1548000"/>
            <a:ext cx="4178301" cy="4860000"/>
          </a:xfrm>
          <a:prstGeom prst="rect">
            <a:avLst/>
          </a:prstGeom>
          <a:ln>
            <a:noFill/>
          </a:ln>
          <a:effectLst>
            <a:outerShdw blurRad="292100" dist="139700" dir="2700000" algn="tl" rotWithShape="0">
              <a:srgbClr val="333333">
                <a:alpha val="65000"/>
              </a:srgbClr>
            </a:outerShdw>
          </a:effectLst>
        </p:spPr>
      </p:pic>
      <p:sp>
        <p:nvSpPr>
          <p:cNvPr id="8" name="Text Box 12"/>
          <p:cNvSpPr txBox="1">
            <a:spLocks noChangeArrowheads="1"/>
          </p:cNvSpPr>
          <p:nvPr/>
        </p:nvSpPr>
        <p:spPr bwMode="auto">
          <a:xfrm>
            <a:off x="1529869" y="2034535"/>
            <a:ext cx="1529963"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Magnet coils</a:t>
            </a:r>
            <a:endParaRPr lang="en-US" baseline="0" dirty="0">
              <a:solidFill>
                <a:schemeClr val="bg1"/>
              </a:solidFill>
              <a:latin typeface="Arial" charset="0"/>
            </a:endParaRPr>
          </a:p>
        </p:txBody>
      </p:sp>
      <p:sp>
        <p:nvSpPr>
          <p:cNvPr id="13" name="Text Box 12"/>
          <p:cNvSpPr txBox="1">
            <a:spLocks noChangeArrowheads="1"/>
          </p:cNvSpPr>
          <p:nvPr/>
        </p:nvSpPr>
        <p:spPr bwMode="auto">
          <a:xfrm>
            <a:off x="730504" y="4149080"/>
            <a:ext cx="2952000" cy="349074"/>
          </a:xfrm>
          <a:prstGeom prst="rect">
            <a:avLst/>
          </a:prstGeom>
          <a:noFill/>
          <a:ln w="9525">
            <a:noFill/>
            <a:miter lim="800000"/>
            <a:headEnd/>
            <a:tailEnd/>
          </a:ln>
        </p:spPr>
        <p:txBody>
          <a:bodyPr wrap="square" lIns="101858" tIns="50929" rIns="101858" bIns="50929" anchor="ctr" anchorCtr="1">
            <a:spAutoFit/>
          </a:bodyPr>
          <a:lstStyle/>
          <a:p>
            <a:pPr defTabSz="1019175"/>
            <a:r>
              <a:rPr lang="en-US" sz="1600" baseline="0" dirty="0" smtClean="0">
                <a:solidFill>
                  <a:schemeClr val="bg1"/>
                </a:solidFill>
                <a:latin typeface="Arial" charset="0"/>
              </a:rPr>
              <a:t>RPC handling trolleys</a:t>
            </a:r>
            <a:endParaRPr lang="en-US" sz="1600" baseline="0" dirty="0">
              <a:solidFill>
                <a:schemeClr val="bg1"/>
              </a:solidFill>
              <a:latin typeface="Arial" charset="0"/>
            </a:endParaRPr>
          </a:p>
        </p:txBody>
      </p:sp>
      <p:sp>
        <p:nvSpPr>
          <p:cNvPr id="14" name="Striped Right Arrow 13"/>
          <p:cNvSpPr/>
          <p:nvPr/>
        </p:nvSpPr>
        <p:spPr>
          <a:xfrm>
            <a:off x="3227612" y="424015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5" name="Striped Right Arrow 14"/>
          <p:cNvSpPr/>
          <p:nvPr/>
        </p:nvSpPr>
        <p:spPr>
          <a:xfrm rot="10800000">
            <a:off x="883421" y="421506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6" name="Text Box 12"/>
          <p:cNvSpPr txBox="1">
            <a:spLocks noChangeArrowheads="1"/>
          </p:cNvSpPr>
          <p:nvPr/>
        </p:nvSpPr>
        <p:spPr bwMode="auto">
          <a:xfrm>
            <a:off x="1043608" y="5673035"/>
            <a:ext cx="2421876"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Total weight: 50Ktons</a:t>
            </a:r>
            <a:endParaRPr lang="en-US" baseline="0" dirty="0">
              <a:solidFill>
                <a:schemeClr val="bg1"/>
              </a:solidFill>
              <a:latin typeface="Arial" charset="0"/>
            </a:endParaRPr>
          </a:p>
        </p:txBody>
      </p:sp>
      <p:pic>
        <p:nvPicPr>
          <p:cNvPr id="19" name="Content Placeholder 6" descr="overall_assy_new.jpg"/>
          <p:cNvPicPr>
            <a:picLocks noChangeAspect="1"/>
          </p:cNvPicPr>
          <p:nvPr/>
        </p:nvPicPr>
        <p:blipFill>
          <a:blip r:embed="rId5" cstate="print"/>
          <a:srcRect l="10172" r="29562" b="8791"/>
          <a:stretch>
            <a:fillRect/>
          </a:stretch>
        </p:blipFill>
        <p:spPr>
          <a:xfrm>
            <a:off x="4499992" y="1548000"/>
            <a:ext cx="4449942" cy="4860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rot="-1140000">
            <a:off x="6082710" y="3169968"/>
            <a:ext cx="2376000" cy="830997"/>
          </a:xfrm>
          <a:prstGeom prst="rect">
            <a:avLst/>
          </a:prstGeom>
          <a:noFill/>
        </p:spPr>
        <p:txBody>
          <a:bodyPr wrap="square" lIns="0" tIns="0" rIns="0" bIns="0" rtlCol="0" anchor="ctr" anchorCtr="1">
            <a:spAutoFit/>
          </a:bodyPr>
          <a:lstStyle/>
          <a:p>
            <a:r>
              <a:rPr lang="en-US" dirty="0" smtClean="0">
                <a:solidFill>
                  <a:srgbClr val="002060"/>
                </a:solidFill>
              </a:rPr>
              <a:t>4000mm</a:t>
            </a:r>
            <a:r>
              <a:rPr lang="en-US" dirty="0" smtClean="0">
                <a:solidFill>
                  <a:srgbClr val="002060"/>
                </a:solidFill>
                <a:sym typeface="Symbol"/>
              </a:rPr>
              <a:t>2000mm</a:t>
            </a:r>
          </a:p>
          <a:p>
            <a:r>
              <a:rPr lang="en-US" dirty="0" smtClean="0">
                <a:solidFill>
                  <a:srgbClr val="002060"/>
                </a:solidFill>
                <a:sym typeface="Symbol"/>
              </a:rPr>
              <a:t>56mm low carbon iron sheets</a:t>
            </a:r>
            <a:endParaRPr lang="en-US" dirty="0">
              <a:solidFill>
                <a:srgbClr val="002060"/>
              </a:solidFill>
            </a:endParaRPr>
          </a:p>
        </p:txBody>
      </p:sp>
      <p:sp>
        <p:nvSpPr>
          <p:cNvPr id="21" name="TextBox 20"/>
          <p:cNvSpPr txBox="1"/>
          <p:nvPr/>
        </p:nvSpPr>
        <p:spPr>
          <a:xfrm rot="1740000">
            <a:off x="4993770" y="4458188"/>
            <a:ext cx="800453" cy="461665"/>
          </a:xfrm>
          <a:prstGeom prst="rect">
            <a:avLst/>
          </a:prstGeom>
          <a:noFill/>
        </p:spPr>
        <p:txBody>
          <a:bodyPr wrap="square" rtlCol="0">
            <a:spAutoFit/>
          </a:bodyPr>
          <a:lstStyle/>
          <a:p>
            <a:r>
              <a:rPr lang="en-US" sz="2400" dirty="0" smtClean="0">
                <a:solidFill>
                  <a:srgbClr val="FFFF00"/>
                </a:solidFill>
              </a:rPr>
              <a:t>RPC</a:t>
            </a:r>
            <a:endParaRPr lang="en-US" sz="2000" dirty="0">
              <a:solidFill>
                <a:srgbClr val="FFFF00"/>
              </a:solidFill>
            </a:endParaRPr>
          </a:p>
        </p:txBody>
      </p:sp>
      <p:sp>
        <p:nvSpPr>
          <p:cNvPr id="18" name="Slide Number Placeholder 17"/>
          <p:cNvSpPr>
            <a:spLocks noGrp="1"/>
          </p:cNvSpPr>
          <p:nvPr>
            <p:ph type="sldNum" sz="quarter" idx="12"/>
          </p:nvPr>
        </p:nvSpPr>
        <p:spPr/>
        <p:txBody>
          <a:bodyPr/>
          <a:lstStyle/>
          <a:p>
            <a:fld id="{5D0D82D1-030A-4AF5-855D-82A44DD93AEE}" type="slidenum">
              <a:rPr lang="en-US" smtClean="0"/>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requirements</a:t>
            </a:r>
            <a:endParaRPr lang="en-SG" dirty="0"/>
          </a:p>
        </p:txBody>
      </p:sp>
      <p:sp>
        <p:nvSpPr>
          <p:cNvPr id="3" name="Content Placeholder 2"/>
          <p:cNvSpPr>
            <a:spLocks noGrp="1"/>
          </p:cNvSpPr>
          <p:nvPr>
            <p:ph sz="half" idx="1"/>
          </p:nvPr>
        </p:nvSpPr>
        <p:spPr/>
        <p:txBody>
          <a:bodyPr>
            <a:normAutofit fontScale="92500" lnSpcReduction="10000"/>
          </a:bodyPr>
          <a:lstStyle/>
          <a:p>
            <a:pPr>
              <a:lnSpc>
                <a:spcPct val="110000"/>
              </a:lnSpc>
            </a:pPr>
            <a:r>
              <a:rPr lang="en-US" dirty="0" smtClean="0"/>
              <a:t>RPC-DAQ controller firmware</a:t>
            </a:r>
          </a:p>
          <a:p>
            <a:pPr>
              <a:lnSpc>
                <a:spcPct val="110000"/>
              </a:lnSpc>
            </a:pPr>
            <a:r>
              <a:rPr lang="en-US" dirty="0" smtClean="0"/>
              <a:t>Backend online DAQ system</a:t>
            </a:r>
          </a:p>
          <a:p>
            <a:pPr>
              <a:lnSpc>
                <a:spcPct val="110000"/>
              </a:lnSpc>
            </a:pPr>
            <a:r>
              <a:rPr lang="en-US" dirty="0" smtClean="0"/>
              <a:t>Local and remote shift consoles</a:t>
            </a:r>
          </a:p>
          <a:p>
            <a:pPr>
              <a:lnSpc>
                <a:spcPct val="110000"/>
              </a:lnSpc>
            </a:pPr>
            <a:r>
              <a:rPr lang="en-US" dirty="0" smtClean="0"/>
              <a:t>Data packing and archival</a:t>
            </a:r>
          </a:p>
          <a:p>
            <a:pPr>
              <a:lnSpc>
                <a:spcPct val="110000"/>
              </a:lnSpc>
            </a:pPr>
            <a:r>
              <a:rPr lang="en-US" dirty="0" smtClean="0"/>
              <a:t>Event and monitor display panels</a:t>
            </a:r>
          </a:p>
          <a:p>
            <a:pPr>
              <a:lnSpc>
                <a:spcPct val="110000"/>
              </a:lnSpc>
            </a:pPr>
            <a:r>
              <a:rPr lang="en-US" dirty="0" smtClean="0"/>
              <a:t>Event data quality monitors</a:t>
            </a:r>
          </a:p>
          <a:p>
            <a:pPr>
              <a:lnSpc>
                <a:spcPct val="110000"/>
              </a:lnSpc>
            </a:pPr>
            <a:r>
              <a:rPr lang="en-US" dirty="0" smtClean="0"/>
              <a:t>Slow control and monitor consoles</a:t>
            </a:r>
          </a:p>
          <a:p>
            <a:pPr>
              <a:lnSpc>
                <a:spcPct val="110000"/>
              </a:lnSpc>
            </a:pPr>
            <a:r>
              <a:rPr lang="en-US" dirty="0" smtClean="0"/>
              <a:t>Database standards</a:t>
            </a:r>
          </a:p>
          <a:p>
            <a:pPr>
              <a:lnSpc>
                <a:spcPct val="110000"/>
              </a:lnSpc>
            </a:pPr>
            <a:r>
              <a:rPr lang="en-US" dirty="0" smtClean="0"/>
              <a:t>Data analysis and presentation software standards</a:t>
            </a:r>
          </a:p>
          <a:p>
            <a:pPr>
              <a:lnSpc>
                <a:spcPct val="110000"/>
              </a:lnSpc>
            </a:pPr>
            <a:r>
              <a:rPr lang="en-US" dirty="0" smtClean="0"/>
              <a:t>Operating System and development platforms</a:t>
            </a:r>
          </a:p>
          <a:p>
            <a:pPr>
              <a:lnSpc>
                <a:spcPct val="110000"/>
              </a:lnSpc>
            </a:pPr>
            <a:endParaRPr lang="en-SG" dirty="0"/>
          </a:p>
        </p:txBody>
      </p:sp>
      <p:sp>
        <p:nvSpPr>
          <p:cNvPr id="4" name="Footer Placeholder 3"/>
          <p:cNvSpPr>
            <a:spLocks noGrp="1"/>
          </p:cNvSpPr>
          <p:nvPr>
            <p:ph type="ftr" sz="quarter" idx="11"/>
          </p:nvPr>
        </p:nvSpPr>
        <p:spPr/>
        <p:txBody>
          <a:bodyPr/>
          <a:lstStyle/>
          <a:p>
            <a:r>
              <a:rPr lang="en-SG" smtClean="0"/>
              <a:t>Dr. B.Satyanarayana, TIFR, Mumbai                              Kalasalingam University, Anand Nagar                              April 3, 2013</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50</a:t>
            </a:fld>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Career opportunities in INO</a:t>
            </a:r>
            <a:endParaRPr lang="en-SG" dirty="0"/>
          </a:p>
        </p:txBody>
      </p:sp>
      <p:sp>
        <p:nvSpPr>
          <p:cNvPr id="5" name="Content Placeholder 4"/>
          <p:cNvSpPr>
            <a:spLocks noGrp="1"/>
          </p:cNvSpPr>
          <p:nvPr>
            <p:ph sz="half" idx="1"/>
          </p:nvPr>
        </p:nvSpPr>
        <p:spPr/>
        <p:txBody>
          <a:bodyPr>
            <a:normAutofit fontScale="62500" lnSpcReduction="20000"/>
          </a:bodyPr>
          <a:lstStyle/>
          <a:p>
            <a:pPr>
              <a:lnSpc>
                <a:spcPct val="120000"/>
              </a:lnSpc>
            </a:pPr>
            <a:r>
              <a:rPr lang="en-US" dirty="0" smtClean="0"/>
              <a:t>Research Scholars</a:t>
            </a:r>
          </a:p>
          <a:p>
            <a:pPr lvl="1">
              <a:lnSpc>
                <a:spcPct val="120000"/>
              </a:lnSpc>
            </a:pPr>
            <a:r>
              <a:rPr lang="en-SG" dirty="0" smtClean="0"/>
              <a:t>Applicants must have a minimum qualification of M.Sc. degree in Physics or B.E./B.Tech. degree in any one of Electronics, E &amp; CE, Instrumentation and Electrical Engineering subjects with strong motivation for and proficiency in Physics. </a:t>
            </a:r>
          </a:p>
          <a:p>
            <a:pPr lvl="1">
              <a:lnSpc>
                <a:spcPct val="120000"/>
              </a:lnSpc>
            </a:pPr>
            <a:r>
              <a:rPr lang="en-SG" dirty="0" smtClean="0"/>
              <a:t>The selected candidates will be enrolled as Ph.D. students of the Homi Bhabha National Institute (HBNI), a Deemed to be University, with constituent institutions that include BARC, HRI, IGCAR, IMSc, SINP and VECC.</a:t>
            </a:r>
          </a:p>
          <a:p>
            <a:pPr lvl="1">
              <a:lnSpc>
                <a:spcPct val="120000"/>
              </a:lnSpc>
            </a:pPr>
            <a:r>
              <a:rPr lang="en-SG" dirty="0" smtClean="0"/>
              <a:t>They will take up 1 year course work at TIFR, Mumbai in both theoretical and experimental high energy physics and necessary foundation courses specially designed to train people to be good experimental physicists.</a:t>
            </a:r>
          </a:p>
          <a:p>
            <a:pPr lvl="1">
              <a:lnSpc>
                <a:spcPct val="120000"/>
              </a:lnSpc>
            </a:pPr>
            <a:r>
              <a:rPr lang="en-SG" dirty="0" smtClean="0"/>
              <a:t>Successful candidates after the course work will be attached to Ph.D. guides at various collaborating institutions for a Ph. D. degree in Physics on the basis of their INO related work.</a:t>
            </a:r>
          </a:p>
          <a:p>
            <a:pPr>
              <a:lnSpc>
                <a:spcPct val="120000"/>
              </a:lnSpc>
            </a:pPr>
            <a:r>
              <a:rPr lang="en-US" dirty="0" smtClean="0"/>
              <a:t>Career opportunities for bright engineers in Electronics, Instrumentation, Computer Science, Information technology, Civil, Mechanical and Electrical engineers</a:t>
            </a:r>
            <a:endParaRPr lang="en-SG" dirty="0" smtClean="0"/>
          </a:p>
        </p:txBody>
      </p:sp>
      <p:sp>
        <p:nvSpPr>
          <p:cNvPr id="2" name="Footer Placeholder 1"/>
          <p:cNvSpPr>
            <a:spLocks noGrp="1"/>
          </p:cNvSpPr>
          <p:nvPr>
            <p:ph type="ftr" sz="quarter" idx="11"/>
          </p:nvPr>
        </p:nvSpPr>
        <p:spPr/>
        <p:txBody>
          <a:bodyPr/>
          <a:lstStyle/>
          <a:p>
            <a:r>
              <a:rPr lang="en-US" smtClean="0"/>
              <a:t>Dr. B.Satyanarayana, TIFR, Mumbai                              Kalasalingam University, Anand Nagar                              April 3,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51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remarks</a:t>
            </a:r>
            <a:endParaRPr lang="en-SG" dirty="0"/>
          </a:p>
        </p:txBody>
      </p:sp>
      <p:sp>
        <p:nvSpPr>
          <p:cNvPr id="3" name="Content Placeholder 2"/>
          <p:cNvSpPr>
            <a:spLocks noGrp="1"/>
          </p:cNvSpPr>
          <p:nvPr>
            <p:ph sz="half" idx="1"/>
          </p:nvPr>
        </p:nvSpPr>
        <p:spPr/>
        <p:txBody>
          <a:bodyPr>
            <a:normAutofit lnSpcReduction="10000"/>
          </a:bodyPr>
          <a:lstStyle/>
          <a:p>
            <a:pPr>
              <a:lnSpc>
                <a:spcPct val="120000"/>
              </a:lnSpc>
            </a:pPr>
            <a:r>
              <a:rPr lang="en-IN" sz="2400" dirty="0" smtClean="0"/>
              <a:t>INO is an exciting multi-engineering project and a mega science experiment.</a:t>
            </a:r>
          </a:p>
          <a:p>
            <a:pPr>
              <a:lnSpc>
                <a:spcPct val="120000"/>
              </a:lnSpc>
            </a:pPr>
            <a:r>
              <a:rPr lang="en-US" sz="2400" dirty="0" smtClean="0"/>
              <a:t>It is being planned on an unprecedented scale and budget.</a:t>
            </a:r>
          </a:p>
          <a:p>
            <a:pPr>
              <a:lnSpc>
                <a:spcPct val="120000"/>
              </a:lnSpc>
            </a:pPr>
            <a:r>
              <a:rPr lang="en-US" sz="2400" dirty="0" smtClean="0"/>
              <a:t>ICAL and other experiments will produce highly competitive physics.</a:t>
            </a:r>
          </a:p>
          <a:p>
            <a:pPr>
              <a:lnSpc>
                <a:spcPct val="120000"/>
              </a:lnSpc>
            </a:pPr>
            <a:r>
              <a:rPr lang="en-US" sz="2400" dirty="0" smtClean="0"/>
              <a:t>Beyond neutrino physics, INO is going to be an invaluable facility for many future experiments.</a:t>
            </a:r>
          </a:p>
          <a:p>
            <a:pPr>
              <a:lnSpc>
                <a:spcPct val="120000"/>
              </a:lnSpc>
            </a:pPr>
            <a:r>
              <a:rPr lang="en-US" sz="2400" dirty="0" smtClean="0"/>
              <a:t>It provides wonderful opportunities for science and engineering students alike.</a:t>
            </a:r>
          </a:p>
          <a:p>
            <a:pPr>
              <a:lnSpc>
                <a:spcPct val="120000"/>
              </a:lnSpc>
            </a:pPr>
            <a:r>
              <a:rPr lang="en-US" sz="2400" dirty="0" smtClean="0"/>
              <a:t>Detector and instrumentation R&amp;D and scientific human resource development are INO’s major trust areas.</a:t>
            </a:r>
          </a:p>
          <a:p>
            <a:pPr>
              <a:lnSpc>
                <a:spcPct val="120000"/>
              </a:lnSpc>
            </a:pPr>
            <a:r>
              <a:rPr lang="en-US" sz="2400" dirty="0" smtClean="0"/>
              <a:t>It offers a large number of engineering challenges and many spin-offs such as medical applications.</a:t>
            </a:r>
          </a:p>
          <a:p>
            <a:pPr>
              <a:lnSpc>
                <a:spcPct val="120000"/>
              </a:lnSpc>
            </a:pPr>
            <a:endParaRPr lang="en-SG" sz="2400" dirty="0"/>
          </a:p>
        </p:txBody>
      </p:sp>
      <p:sp>
        <p:nvSpPr>
          <p:cNvPr id="4" name="Footer Placeholder 3"/>
          <p:cNvSpPr>
            <a:spLocks noGrp="1"/>
          </p:cNvSpPr>
          <p:nvPr>
            <p:ph type="ftr" sz="quarter" idx="11"/>
          </p:nvPr>
        </p:nvSpPr>
        <p:spPr/>
        <p:txBody>
          <a:bodyPr/>
          <a:lstStyle/>
          <a:p>
            <a:r>
              <a:rPr lang="en-US" dirty="0" smtClean="0"/>
              <a:t>Dr. B.Satyanarayana, TIFR, Mumbai                              Kalasalingam University, </a:t>
            </a:r>
            <a:r>
              <a:rPr lang="en-US" dirty="0" err="1" smtClean="0"/>
              <a:t>Anand</a:t>
            </a:r>
            <a:r>
              <a:rPr lang="en-US" dirty="0" smtClean="0"/>
              <a:t> Nagar                              April 3,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eetings\Kalasalingam\DSC03914.JPG"/>
          <p:cNvPicPr>
            <a:picLocks noChangeAspect="1" noChangeArrowheads="1"/>
          </p:cNvPicPr>
          <p:nvPr/>
        </p:nvPicPr>
        <p:blipFill>
          <a:blip r:embed="rId2" cstate="print"/>
          <a:srcRect/>
          <a:stretch>
            <a:fillRect/>
          </a:stretch>
        </p:blipFill>
        <p:spPr bwMode="auto">
          <a:xfrm>
            <a:off x="12000" y="0"/>
            <a:ext cx="9120000" cy="6840000"/>
          </a:xfrm>
          <a:prstGeom prst="rect">
            <a:avLst/>
          </a:prstGeom>
          <a:noFill/>
        </p:spPr>
      </p:pic>
      <p:sp>
        <p:nvSpPr>
          <p:cNvPr id="3" name="Content Placeholder 2"/>
          <p:cNvSpPr>
            <a:spLocks noGrp="1"/>
          </p:cNvSpPr>
          <p:nvPr>
            <p:ph sz="half" idx="4294967295"/>
          </p:nvPr>
        </p:nvSpPr>
        <p:spPr>
          <a:xfrm>
            <a:off x="18000" y="4000500"/>
            <a:ext cx="9108000" cy="2857500"/>
          </a:xfrm>
        </p:spPr>
        <p:txBody>
          <a:bodyPr lIns="0" tIns="0" rIns="0" bIns="0" anchor="b" anchorCtr="0">
            <a:normAutofit/>
          </a:bodyPr>
          <a:lstStyle/>
          <a:p>
            <a:pPr>
              <a:lnSpc>
                <a:spcPct val="120000"/>
              </a:lnSpc>
              <a:buClr>
                <a:srgbClr val="FFFF00"/>
              </a:buClr>
            </a:pPr>
            <a:r>
              <a:rPr lang="en-US" sz="2500" dirty="0" smtClean="0">
                <a:solidFill>
                  <a:srgbClr val="FFFF00"/>
                </a:solidFill>
                <a:latin typeface="Narkisim" pitchFamily="34" charset="-79"/>
                <a:cs typeface="Narkisim" pitchFamily="34" charset="-79"/>
              </a:rPr>
              <a:t>To the Kalasalingam University for giving this wonderful opportunity to share my excitement of building this unique mega science project. </a:t>
            </a:r>
          </a:p>
          <a:p>
            <a:pPr>
              <a:lnSpc>
                <a:spcPct val="120000"/>
              </a:lnSpc>
              <a:buClr>
                <a:srgbClr val="FFFF00"/>
              </a:buClr>
            </a:pPr>
            <a:r>
              <a:rPr lang="en-US" sz="2500" dirty="0" smtClean="0">
                <a:solidFill>
                  <a:srgbClr val="FFFF00"/>
                </a:solidFill>
                <a:latin typeface="Narkisim" pitchFamily="34" charset="-79"/>
                <a:cs typeface="Narkisim" pitchFamily="34" charset="-79"/>
              </a:rPr>
              <a:t>To you all for your kind attention.</a:t>
            </a:r>
            <a:endParaRPr lang="en-SG" sz="2500" dirty="0">
              <a:solidFill>
                <a:srgbClr val="FFFF00"/>
              </a:solidFill>
              <a:latin typeface="Narkisim" pitchFamily="34" charset="-79"/>
              <a:cs typeface="Narkisim" pitchFamily="34" charset="-79"/>
            </a:endParaRPr>
          </a:p>
        </p:txBody>
      </p:sp>
      <p:sp>
        <p:nvSpPr>
          <p:cNvPr id="13" name="Title 1"/>
          <p:cNvSpPr>
            <a:spLocks noGrp="1"/>
          </p:cNvSpPr>
          <p:nvPr>
            <p:ph type="title" idx="4294967295"/>
          </p:nvPr>
        </p:nvSpPr>
        <p:spPr>
          <a:xfrm>
            <a:off x="0" y="115888"/>
            <a:ext cx="9001125" cy="1252537"/>
          </a:xfrm>
        </p:spPr>
        <p:txBody>
          <a:bodyPr>
            <a:normAutofit/>
          </a:bodyPr>
          <a:lstStyle/>
          <a:p>
            <a:r>
              <a:rPr lang="en-US" sz="6000" dirty="0" smtClean="0">
                <a:solidFill>
                  <a:srgbClr val="002060"/>
                </a:solidFill>
                <a:latin typeface="Narkisim" pitchFamily="34" charset="-79"/>
                <a:cs typeface="Narkisim" pitchFamily="34" charset="-79"/>
              </a:rPr>
              <a:t>Thank you</a:t>
            </a:r>
            <a:endParaRPr lang="en-SG" sz="6000" dirty="0">
              <a:solidFill>
                <a:srgbClr val="002060"/>
              </a:solidFill>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Factsheet of ICAL detector</a:t>
            </a:r>
            <a:endParaRPr lang="en-US" dirty="0"/>
          </a:p>
        </p:txBody>
      </p:sp>
      <p:sp>
        <p:nvSpPr>
          <p:cNvPr id="4" name="Footer Placeholder 3"/>
          <p:cNvSpPr>
            <a:spLocks noGrp="1"/>
          </p:cNvSpPr>
          <p:nvPr>
            <p:ph type="ftr" sz="quarter" idx="11"/>
          </p:nvPr>
        </p:nvSpPr>
        <p:spPr/>
        <p:txBody>
          <a:bodyPr/>
          <a:lstStyle/>
          <a:p>
            <a:r>
              <a:rPr lang="en-US" smtClean="0"/>
              <a:t>Dr. B.Satyanarayana, TIFR, Mumbai                              Kalasalingam University, Anand Nagar                              April 3, 2013</a:t>
            </a:r>
            <a:endParaRPr lang="en-US" dirty="0"/>
          </a:p>
        </p:txBody>
      </p:sp>
      <p:graphicFrame>
        <p:nvGraphicFramePr>
          <p:cNvPr id="6" name="Group 3"/>
          <p:cNvGraphicFramePr>
            <a:graphicFrameLocks noChangeAspect="1"/>
          </p:cNvGraphicFramePr>
          <p:nvPr/>
        </p:nvGraphicFramePr>
        <p:xfrm>
          <a:off x="696268" y="1548000"/>
          <a:ext cx="7709795" cy="4833332"/>
        </p:xfrm>
        <a:graphic>
          <a:graphicData uri="http://schemas.openxmlformats.org/drawingml/2006/table">
            <a:tbl>
              <a:tblPr>
                <a:tableStyleId>{5940675A-B579-460E-94D1-54222C63F5DA}</a:tableStyleId>
              </a:tblPr>
              <a:tblGrid>
                <a:gridCol w="3856386"/>
                <a:gridCol w="3853409"/>
              </a:tblGrid>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modules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Module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16m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Detector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48.4m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layers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150</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Iron plate thickness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56mm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Gap for RPC trays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40mm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Magnetic field</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1.3Tesla</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RPC dimensions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1,950mm × 1,840mm × 24mm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Readout strip pitch</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 0mm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RPCs/Road/Layer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Roads/Layer/Module</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192</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28,800 (97,505m</a:t>
                      </a:r>
                      <a:r>
                        <a:rPr kumimoji="0" lang="en-US" sz="1800" u="none" strike="noStrike" cap="none" normalizeH="0" baseline="30000" dirty="0" smtClean="0">
                          <a:ln>
                            <a:noFill/>
                          </a:ln>
                          <a:effectLst>
                            <a:outerShdw blurRad="38100" dist="38100" dir="2700000" algn="tl">
                              <a:srgbClr val="000000"/>
                            </a:outerShdw>
                          </a:effectLst>
                        </a:rPr>
                        <a:t>2</a:t>
                      </a:r>
                      <a:r>
                        <a:rPr kumimoji="0" lang="en-US" sz="1800" u="none" strike="noStrike" cap="none" normalizeH="0" baseline="0" dirty="0" smtClean="0">
                          <a:ln>
                            <a:noFill/>
                          </a:ln>
                          <a:effectLst>
                            <a:outerShdw blurRad="38100" dist="38100" dir="2700000" algn="tl">
                              <a:srgbClr val="000000"/>
                            </a:outerShdw>
                          </a:effectLst>
                        </a:rPr>
                        <a:t>)</a:t>
                      </a:r>
                      <a:endParaRPr kumimoji="0" lang="en-US" sz="1800" b="0" i="0" u="none" strike="noStrike" cap="none" normalizeH="0" baseline="3000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readout strips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3,686,400</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30 years of HEP instrumentation</a:t>
            </a:r>
            <a:endParaRPr lang="en-IN" dirty="0"/>
          </a:p>
        </p:txBody>
      </p:sp>
      <p:graphicFrame>
        <p:nvGraphicFramePr>
          <p:cNvPr id="6" name="Content Placeholder 5"/>
          <p:cNvGraphicFramePr>
            <a:graphicFrameLocks noGrp="1"/>
          </p:cNvGraphicFramePr>
          <p:nvPr>
            <p:ph sz="half" idx="1"/>
          </p:nvPr>
        </p:nvGraphicFramePr>
        <p:xfrm>
          <a:off x="34925" y="1511300"/>
          <a:ext cx="9001125" cy="4572000"/>
        </p:xfrm>
        <a:graphic>
          <a:graphicData uri="http://schemas.openxmlformats.org/drawingml/2006/table">
            <a:tbl>
              <a:tblPr firstRow="1" bandRow="1">
                <a:tableStyleId>{5C22544A-7EE6-4342-B048-85BDC9FD1C3A}</a:tableStyleId>
              </a:tblPr>
              <a:tblGrid>
                <a:gridCol w="4249043"/>
                <a:gridCol w="2304256"/>
                <a:gridCol w="2447826"/>
              </a:tblGrid>
              <a:tr h="370840">
                <a:tc>
                  <a:txBody>
                    <a:bodyPr/>
                    <a:lstStyle/>
                    <a:p>
                      <a:r>
                        <a:rPr lang="en-IN" sz="2400" dirty="0" smtClean="0">
                          <a:latin typeface="Narkisim" pitchFamily="34" charset="-79"/>
                          <a:cs typeface="Narkisim" pitchFamily="34" charset="-79"/>
                        </a:rPr>
                        <a:t>Parameter</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KGF experiment</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ICAL experiment</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Year</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1983</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2013</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Size (m)</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6 </a:t>
                      </a:r>
                      <a:r>
                        <a:rPr lang="en-IN" sz="2400" dirty="0" smtClean="0">
                          <a:latin typeface="Narkisim" pitchFamily="34" charset="-79"/>
                          <a:cs typeface="Narkisim" pitchFamily="34" charset="-79"/>
                          <a:sym typeface="Symbol"/>
                        </a:rPr>
                        <a:t> 6</a:t>
                      </a:r>
                      <a:r>
                        <a:rPr lang="en-IN" sz="2400" dirty="0" smtClean="0">
                          <a:latin typeface="Narkisim" pitchFamily="34" charset="-79"/>
                          <a:cs typeface="Narkisim" pitchFamily="34" charset="-79"/>
                        </a:rPr>
                        <a:t> </a:t>
                      </a:r>
                      <a:r>
                        <a:rPr lang="en-IN" sz="2400" dirty="0" smtClean="0">
                          <a:latin typeface="Narkisim" pitchFamily="34" charset="-79"/>
                          <a:cs typeface="Narkisim" pitchFamily="34" charset="-79"/>
                          <a:sym typeface="Symbol"/>
                        </a:rPr>
                        <a:t> 6</a:t>
                      </a:r>
                      <a:endParaRPr lang="en-IN" sz="2400" dirty="0">
                        <a:latin typeface="Narkisim" pitchFamily="34" charset="-79"/>
                        <a:cs typeface="Narkisim" pitchFamily="34"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smtClean="0">
                          <a:latin typeface="Narkisim" pitchFamily="34" charset="-79"/>
                          <a:cs typeface="Narkisim" pitchFamily="34" charset="-79"/>
                        </a:rPr>
                        <a:t>48 </a:t>
                      </a:r>
                      <a:r>
                        <a:rPr lang="en-IN" sz="2400" dirty="0" smtClean="0">
                          <a:latin typeface="Narkisim" pitchFamily="34" charset="-79"/>
                          <a:cs typeface="Narkisim" pitchFamily="34" charset="-79"/>
                          <a:sym typeface="Symbol"/>
                        </a:rPr>
                        <a:t> 16</a:t>
                      </a:r>
                      <a:r>
                        <a:rPr lang="en-IN" sz="2400" dirty="0" smtClean="0">
                          <a:latin typeface="Narkisim" pitchFamily="34" charset="-79"/>
                          <a:cs typeface="Narkisim" pitchFamily="34" charset="-79"/>
                        </a:rPr>
                        <a:t> </a:t>
                      </a:r>
                      <a:r>
                        <a:rPr lang="en-IN" sz="2400" dirty="0" smtClean="0">
                          <a:latin typeface="Narkisim" pitchFamily="34" charset="-79"/>
                          <a:cs typeface="Narkisim" pitchFamily="34" charset="-79"/>
                          <a:sym typeface="Symbol"/>
                        </a:rPr>
                        <a:t> 16</a:t>
                      </a:r>
                      <a:endParaRPr lang="en-IN" sz="2400" dirty="0" smtClean="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Weight of the detector (tons)</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350</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50000</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Interacting</a:t>
                      </a:r>
                      <a:r>
                        <a:rPr lang="en-IN" sz="2400" baseline="0" dirty="0" smtClean="0">
                          <a:latin typeface="Narkisim" pitchFamily="34" charset="-79"/>
                          <a:cs typeface="Narkisim" pitchFamily="34" charset="-79"/>
                        </a:rPr>
                        <a:t> path in detector (mm)</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100</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2</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Detector</a:t>
                      </a:r>
                      <a:r>
                        <a:rPr lang="en-IN" sz="2400" baseline="0" dirty="0" smtClean="0">
                          <a:latin typeface="Narkisim" pitchFamily="34" charset="-79"/>
                          <a:cs typeface="Narkisim" pitchFamily="34" charset="-79"/>
                        </a:rPr>
                        <a:t> pitch (mm)</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100</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30</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Readout</a:t>
                      </a:r>
                      <a:r>
                        <a:rPr lang="en-IN" sz="2400" baseline="0" dirty="0" smtClean="0">
                          <a:latin typeface="Narkisim" pitchFamily="34" charset="-79"/>
                          <a:cs typeface="Narkisim" pitchFamily="34" charset="-79"/>
                        </a:rPr>
                        <a:t> channels</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3600</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3,686,400</a:t>
                      </a:r>
                    </a:p>
                  </a:txBody>
                  <a:tcPr/>
                </a:tc>
              </a:tr>
              <a:tr h="370840">
                <a:tc>
                  <a:txBody>
                    <a:bodyPr/>
                    <a:lstStyle/>
                    <a:p>
                      <a:r>
                        <a:rPr lang="en-IN" sz="2400" dirty="0" smtClean="0">
                          <a:latin typeface="Narkisim" pitchFamily="34" charset="-79"/>
                          <a:cs typeface="Narkisim" pitchFamily="34" charset="-79"/>
                        </a:rPr>
                        <a:t>Rise time of the signal</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a:t>
                      </a:r>
                      <a:r>
                        <a:rPr lang="en-IN" sz="2400" dirty="0" smtClean="0">
                          <a:latin typeface="Narkisim" pitchFamily="34" charset="-79"/>
                          <a:cs typeface="Narkisim" pitchFamily="34" charset="-79"/>
                          <a:sym typeface="Symbol"/>
                        </a:rPr>
                        <a:t>s</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1ns</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Approx. budget (</a:t>
                      </a:r>
                      <a:r>
                        <a:rPr lang="en-IN" sz="2400" dirty="0" err="1" smtClean="0">
                          <a:latin typeface="Narkisim" pitchFamily="34" charset="-79"/>
                          <a:cs typeface="Narkisim" pitchFamily="34" charset="-79"/>
                        </a:rPr>
                        <a:t>crores</a:t>
                      </a:r>
                      <a:r>
                        <a:rPr lang="en-IN" sz="2400" dirty="0" smtClean="0">
                          <a:latin typeface="Narkisim" pitchFamily="34" charset="-79"/>
                          <a:cs typeface="Narkisim" pitchFamily="34" charset="-79"/>
                        </a:rPr>
                        <a:t>)</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1.5</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1500</a:t>
                      </a:r>
                    </a:p>
                  </a:txBody>
                  <a:tcPr/>
                </a:tc>
              </a:tr>
              <a:tr h="370840">
                <a:tc>
                  <a:txBody>
                    <a:bodyPr/>
                    <a:lstStyle/>
                    <a:p>
                      <a:r>
                        <a:rPr lang="en-IN" sz="2400" dirty="0" smtClean="0">
                          <a:latin typeface="Narkisim" pitchFamily="34" charset="-79"/>
                          <a:cs typeface="Narkisim" pitchFamily="34" charset="-79"/>
                        </a:rPr>
                        <a:t>My take home salary (Rs)</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a:t>
                      </a:r>
                      <a:endParaRPr lang="en-IN" sz="2400" dirty="0">
                        <a:latin typeface="Narkisim" pitchFamily="34" charset="-79"/>
                        <a:cs typeface="Narkisim" pitchFamily="34"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smtClean="0">
                          <a:latin typeface="Narkisim" pitchFamily="34" charset="-79"/>
                          <a:cs typeface="Narkisim" pitchFamily="34" charset="-79"/>
                        </a:rPr>
                        <a:t>50</a:t>
                      </a:r>
                      <a:r>
                        <a:rPr lang="en-IN" sz="2400" dirty="0" smtClean="0">
                          <a:latin typeface="Narkisim" pitchFamily="34" charset="-79"/>
                          <a:cs typeface="Narkisim" pitchFamily="34" charset="-79"/>
                          <a:sym typeface="Wingdings"/>
                        </a:rPr>
                        <a:t></a:t>
                      </a:r>
                      <a:endParaRPr lang="en-IN" sz="2400" dirty="0" smtClean="0">
                        <a:latin typeface="Narkisim" pitchFamily="34" charset="-79"/>
                        <a:cs typeface="Narkisim" pitchFamily="34" charset="-79"/>
                      </a:endParaRPr>
                    </a:p>
                  </a:txBody>
                  <a:tcPr/>
                </a:tc>
              </a:tr>
            </a:tbl>
          </a:graphicData>
        </a:graphic>
      </p:graphicFrame>
      <p:sp>
        <p:nvSpPr>
          <p:cNvPr id="4" name="Footer Placeholder 3"/>
          <p:cNvSpPr>
            <a:spLocks noGrp="1"/>
          </p:cNvSpPr>
          <p:nvPr>
            <p:ph type="ftr" sz="quarter" idx="11"/>
          </p:nvPr>
        </p:nvSpPr>
        <p:spPr/>
        <p:txBody>
          <a:bodyPr/>
          <a:lstStyle/>
          <a:p>
            <a:r>
              <a:rPr lang="en-US" smtClean="0"/>
              <a:t>Dr. B.Satyanarayana, TIFR, Mumbai                              Kalasalingam University, Anand Nagar                              April 3,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Schematic of a basic RPC</a:t>
            </a:r>
            <a:endParaRPr lang="en-US" dirty="0"/>
          </a:p>
        </p:txBody>
      </p:sp>
      <p:sp>
        <p:nvSpPr>
          <p:cNvPr id="4" name="Footer Placeholder 3"/>
          <p:cNvSpPr>
            <a:spLocks noGrp="1"/>
          </p:cNvSpPr>
          <p:nvPr>
            <p:ph type="ftr" sz="quarter" idx="11"/>
          </p:nvPr>
        </p:nvSpPr>
        <p:spPr/>
        <p:txBody>
          <a:bodyPr/>
          <a:lstStyle/>
          <a:p>
            <a:r>
              <a:rPr lang="en-SG" smtClean="0"/>
              <a:t>Dr. B.Satyanarayana, TIFR, Mumbai                              Kalasalingam University, Anand Nagar                              April 3,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a:t>
            </a:fld>
            <a:endParaRPr lang="en-US" dirty="0"/>
          </a:p>
        </p:txBody>
      </p:sp>
      <p:pic>
        <p:nvPicPr>
          <p:cNvPr id="7" name="Content Placeholder 11" descr="rpc-poo.jpg"/>
          <p:cNvPicPr>
            <a:picLocks noGrp="1" noChangeAspect="1"/>
          </p:cNvPicPr>
          <p:nvPr>
            <p:ph sz="half" idx="1"/>
          </p:nvPr>
        </p:nvPicPr>
        <p:blipFill>
          <a:blip r:embed="rId3" cstate="print"/>
          <a:srcRect l="4413" t="20904" r="17022" b="23379"/>
          <a:stretch>
            <a:fillRect/>
          </a:stretch>
        </p:blipFill>
        <p:spPr>
          <a:xfrm>
            <a:off x="72000" y="1511997"/>
            <a:ext cx="9000000" cy="4205649"/>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 development in an RPC</a:t>
            </a:r>
            <a:endParaRPr lang="en-SG" dirty="0"/>
          </a:p>
        </p:txBody>
      </p:sp>
      <p:sp>
        <p:nvSpPr>
          <p:cNvPr id="3" name="Footer Placeholder 2"/>
          <p:cNvSpPr>
            <a:spLocks noGrp="1"/>
          </p:cNvSpPr>
          <p:nvPr>
            <p:ph type="ftr" sz="quarter" idx="11"/>
          </p:nvPr>
        </p:nvSpPr>
        <p:spPr/>
        <p:txBody>
          <a:bodyPr/>
          <a:lstStyle/>
          <a:p>
            <a:r>
              <a:rPr lang="en-SG" dirty="0" smtClean="0"/>
              <a:t>Dr. B.Satyanarayana, TIFR, Mumbai                              Kalasalingam University, </a:t>
            </a:r>
            <a:r>
              <a:rPr lang="en-SG" dirty="0" err="1" smtClean="0"/>
              <a:t>Anand</a:t>
            </a:r>
            <a:r>
              <a:rPr lang="en-SG" dirty="0" smtClean="0"/>
              <a:t> Nagar                              April 3, 2013</a:t>
            </a:r>
            <a:endParaRPr lang="en-SG" dirty="0"/>
          </a:p>
        </p:txBody>
      </p:sp>
      <p:sp>
        <p:nvSpPr>
          <p:cNvPr id="4" name="Slide Number Placeholder 3"/>
          <p:cNvSpPr>
            <a:spLocks noGrp="1"/>
          </p:cNvSpPr>
          <p:nvPr>
            <p:ph type="sldNum" sz="quarter" idx="12"/>
          </p:nvPr>
        </p:nvSpPr>
        <p:spPr/>
        <p:txBody>
          <a:bodyPr/>
          <a:lstStyle/>
          <a:p>
            <a:fld id="{4094C0A7-66BE-4FC5-AC2B-9819C7547C50}" type="slidenum">
              <a:rPr lang="en-SG" smtClean="0"/>
              <a:pPr/>
              <a:t>9</a:t>
            </a:fld>
            <a:endParaRPr lang="en-SG" dirty="0"/>
          </a:p>
        </p:txBody>
      </p:sp>
      <p:sp>
        <p:nvSpPr>
          <p:cNvPr id="7" name="TextBox 3"/>
          <p:cNvSpPr txBox="1">
            <a:spLocks noChangeArrowheads="1"/>
          </p:cNvSpPr>
          <p:nvPr/>
        </p:nvSpPr>
        <p:spPr bwMode="auto">
          <a:xfrm>
            <a:off x="72000" y="4286256"/>
            <a:ext cx="9000000" cy="2246761"/>
          </a:xfrm>
          <a:prstGeom prst="rect">
            <a:avLst/>
          </a:prstGeom>
          <a:noFill/>
          <a:ln w="9525">
            <a:noFill/>
            <a:miter lim="800000"/>
            <a:headEnd/>
            <a:tailEnd/>
          </a:ln>
        </p:spPr>
        <p:txBody>
          <a:bodyPr wrap="square" lIns="91430" tIns="45716" rIns="91430" bIns="45716">
            <a:spAutoFit/>
          </a:bodyPr>
          <a:lstStyle/>
          <a:p>
            <a:pPr marL="216000" lvl="1" indent="-216000" eaLnBrk="1">
              <a:buClr>
                <a:schemeClr val="tx1"/>
              </a:buClr>
              <a:buSzPct val="100000"/>
              <a:buFont typeface="Wingdings" pitchFamily="2" charset="2"/>
              <a:buChar char="v"/>
            </a:pPr>
            <a:r>
              <a:rPr lang="en-US" sz="2000" dirty="0">
                <a:solidFill>
                  <a:schemeClr val="bg1"/>
                </a:solidFill>
                <a:latin typeface="Narkisim" pitchFamily="34" charset="-79"/>
                <a:cs typeface="Narkisim" pitchFamily="34" charset="-79"/>
              </a:rPr>
              <a:t> </a:t>
            </a:r>
            <a:r>
              <a:rPr lang="en-US" sz="2000" dirty="0">
                <a:latin typeface="Narkisim" pitchFamily="34" charset="-79"/>
                <a:cs typeface="Narkisim" pitchFamily="34" charset="-79"/>
              </a:rPr>
              <a:t>Each primary electron produced in the gas gap starts an avalanche </a:t>
            </a:r>
            <a:r>
              <a:rPr lang="en-US" sz="2000" dirty="0" smtClean="0">
                <a:latin typeface="Narkisim" pitchFamily="34" charset="-79"/>
                <a:cs typeface="Narkisim" pitchFamily="34" charset="-79"/>
              </a:rPr>
              <a:t>until </a:t>
            </a:r>
            <a:r>
              <a:rPr lang="en-US" sz="2000" dirty="0">
                <a:latin typeface="Narkisim" pitchFamily="34" charset="-79"/>
                <a:cs typeface="Narkisim" pitchFamily="34" charset="-79"/>
              </a:rPr>
              <a:t>it hits the electrode</a:t>
            </a:r>
            <a:r>
              <a:rPr lang="en-US" sz="2000" dirty="0" smtClean="0">
                <a:latin typeface="Narkisim" pitchFamily="34" charset="-79"/>
                <a:cs typeface="Narkisim" pitchFamily="34" charset="-79"/>
              </a:rPr>
              <a:t>.</a:t>
            </a:r>
            <a:endParaRPr lang="en-US" sz="2000" dirty="0">
              <a:latin typeface="Narkisim" pitchFamily="34" charset="-79"/>
              <a:cs typeface="Narkisim" pitchFamily="34" charset="-79"/>
            </a:endParaRPr>
          </a:p>
          <a:p>
            <a:pPr marL="216000" lvl="1" indent="-216000" eaLnBrk="1">
              <a:buClr>
                <a:schemeClr val="tx1"/>
              </a:buClr>
              <a:buSzPct val="100000"/>
              <a:buFont typeface="Wingdings" pitchFamily="2" charset="2"/>
              <a:buChar char="v"/>
            </a:pPr>
            <a:r>
              <a:rPr lang="en-US" sz="2000" dirty="0">
                <a:latin typeface="Narkisim" pitchFamily="34" charset="-79"/>
                <a:cs typeface="Narkisim" pitchFamily="34" charset="-79"/>
              </a:rPr>
              <a:t> Avalanche </a:t>
            </a:r>
            <a:r>
              <a:rPr lang="en-US" sz="2000" dirty="0" smtClean="0">
                <a:latin typeface="Narkisim" pitchFamily="34" charset="-79"/>
                <a:cs typeface="Narkisim" pitchFamily="34" charset="-79"/>
              </a:rPr>
              <a:t>development </a:t>
            </a:r>
            <a:r>
              <a:rPr lang="en-US" sz="2000" dirty="0">
                <a:latin typeface="Narkisim" pitchFamily="34" charset="-79"/>
                <a:cs typeface="Narkisim" pitchFamily="34" charset="-79"/>
              </a:rPr>
              <a:t>is </a:t>
            </a:r>
            <a:r>
              <a:rPr lang="en-US" sz="2000" dirty="0" smtClean="0">
                <a:latin typeface="Narkisim" pitchFamily="34" charset="-79"/>
                <a:cs typeface="Narkisim" pitchFamily="34" charset="-79"/>
              </a:rPr>
              <a:t>characterized </a:t>
            </a:r>
            <a:r>
              <a:rPr lang="en-US" sz="2000" dirty="0">
                <a:latin typeface="Narkisim" pitchFamily="34" charset="-79"/>
                <a:cs typeface="Narkisim" pitchFamily="34" charset="-79"/>
              </a:rPr>
              <a:t>by two gas parameters,  </a:t>
            </a:r>
            <a:r>
              <a:rPr lang="en-US" sz="2000" dirty="0" smtClean="0">
                <a:latin typeface="Narkisim" pitchFamily="34" charset="-79"/>
                <a:cs typeface="Narkisim" pitchFamily="34" charset="-79"/>
              </a:rPr>
              <a:t>Townsend  </a:t>
            </a:r>
            <a:r>
              <a:rPr lang="en-US" sz="2000" dirty="0">
                <a:latin typeface="Narkisim" pitchFamily="34" charset="-79"/>
                <a:cs typeface="Narkisim" pitchFamily="34" charset="-79"/>
              </a:rPr>
              <a:t>c</a:t>
            </a:r>
            <a:r>
              <a:rPr lang="en-US" sz="2000" dirty="0" smtClean="0">
                <a:latin typeface="Narkisim" pitchFamily="34" charset="-79"/>
                <a:cs typeface="Narkisim" pitchFamily="34" charset="-79"/>
              </a:rPr>
              <a:t>oefficient (</a:t>
            </a:r>
            <a:r>
              <a:rPr lang="en-US" sz="2000" b="1" dirty="0" smtClean="0">
                <a:latin typeface="Narkisim" pitchFamily="34" charset="-79"/>
                <a:cs typeface="Narkisim" pitchFamily="34" charset="-79"/>
                <a:sym typeface="Symbol"/>
              </a:rPr>
              <a:t></a:t>
            </a:r>
            <a:r>
              <a:rPr lang="en-US" sz="2000" dirty="0" smtClean="0">
                <a:latin typeface="Narkisim" pitchFamily="34" charset="-79"/>
                <a:cs typeface="Narkisim" pitchFamily="34" charset="-79"/>
              </a:rPr>
              <a:t>) and Attachment coefficient </a:t>
            </a:r>
            <a:r>
              <a:rPr lang="en-US" sz="2000" dirty="0">
                <a:latin typeface="Narkisim" pitchFamily="34" charset="-79"/>
                <a:cs typeface="Narkisim" pitchFamily="34" charset="-79"/>
              </a:rPr>
              <a:t>(</a:t>
            </a:r>
            <a:r>
              <a:rPr lang="el-GR" sz="2000" dirty="0">
                <a:cs typeface="Narkisim" pitchFamily="34" charset="-79"/>
              </a:rPr>
              <a:t>η</a:t>
            </a:r>
            <a:r>
              <a:rPr lang="en-US" sz="2000" dirty="0" smtClean="0">
                <a:latin typeface="Narkisim" pitchFamily="34" charset="-79"/>
                <a:cs typeface="Narkisim" pitchFamily="34" charset="-79"/>
              </a:rPr>
              <a:t>).</a:t>
            </a:r>
          </a:p>
          <a:p>
            <a:pPr marL="216000" lvl="1" indent="-216000">
              <a:buClr>
                <a:schemeClr val="tx1"/>
              </a:buClr>
              <a:buSzPct val="100000"/>
              <a:buFont typeface="Wingdings" pitchFamily="2" charset="2"/>
              <a:buChar char="v"/>
            </a:pPr>
            <a:r>
              <a:rPr lang="en-US" sz="2000" dirty="0" smtClean="0">
                <a:latin typeface="Narkisim" pitchFamily="34" charset="-79"/>
                <a:cs typeface="Narkisim" pitchFamily="34" charset="-79"/>
              </a:rPr>
              <a:t>Average number of electrons produced at a distance </a:t>
            </a:r>
            <a:r>
              <a:rPr lang="en-US" sz="2000" dirty="0" smtClean="0">
                <a:latin typeface="Narkisim" pitchFamily="34" charset="-79"/>
                <a:ea typeface="Arial Unicode MS" pitchFamily="34" charset="-128"/>
                <a:cs typeface="Narkisim" pitchFamily="34" charset="-79"/>
              </a:rPr>
              <a:t>x</a:t>
            </a:r>
            <a:r>
              <a:rPr lang="en-US" sz="2000" dirty="0" smtClean="0">
                <a:latin typeface="Narkisim" pitchFamily="34" charset="-79"/>
                <a:cs typeface="Narkisim" pitchFamily="34" charset="-79"/>
              </a:rPr>
              <a:t>, n(x) </a:t>
            </a:r>
            <a:r>
              <a:rPr lang="en-US" sz="2000" baseline="30000" dirty="0" smtClean="0">
                <a:latin typeface="Narkisim" pitchFamily="34" charset="-79"/>
                <a:cs typeface="Narkisim" pitchFamily="34" charset="-79"/>
              </a:rPr>
              <a:t>= </a:t>
            </a:r>
            <a:r>
              <a:rPr lang="en-US" sz="2000" dirty="0" smtClean="0">
                <a:latin typeface="Narkisim" pitchFamily="34" charset="-79"/>
                <a:cs typeface="Narkisim" pitchFamily="34" charset="-79"/>
              </a:rPr>
              <a:t>e</a:t>
            </a:r>
            <a:r>
              <a:rPr lang="en-US" sz="2000" baseline="30000" dirty="0" smtClean="0">
                <a:latin typeface="Narkisim" pitchFamily="34" charset="-79"/>
                <a:cs typeface="Narkisim" pitchFamily="34" charset="-79"/>
              </a:rPr>
              <a:t>(</a:t>
            </a:r>
            <a:r>
              <a:rPr lang="en-US" sz="2000" baseline="30000" dirty="0" smtClean="0">
                <a:latin typeface="Narkisim" pitchFamily="34" charset="-79"/>
                <a:cs typeface="Narkisim" pitchFamily="34" charset="-79"/>
                <a:sym typeface="Symbol"/>
              </a:rPr>
              <a:t></a:t>
            </a:r>
            <a:r>
              <a:rPr lang="en-US" sz="2000" baseline="30000" dirty="0" smtClean="0">
                <a:latin typeface="Narkisim" pitchFamily="34" charset="-79"/>
                <a:cs typeface="Narkisim" pitchFamily="34" charset="-79"/>
              </a:rPr>
              <a:t>-</a:t>
            </a:r>
            <a:r>
              <a:rPr lang="el-GR" sz="2000" baseline="30000" dirty="0" smtClean="0">
                <a:latin typeface="Narkisim" pitchFamily="34" charset="-79"/>
                <a:cs typeface="Narkisim" pitchFamily="34" charset="-79"/>
              </a:rPr>
              <a:t> η</a:t>
            </a:r>
            <a:r>
              <a:rPr lang="en-US" sz="2000" baseline="30000" dirty="0" smtClean="0">
                <a:latin typeface="Narkisim" pitchFamily="34" charset="-79"/>
                <a:cs typeface="Narkisim" pitchFamily="34" charset="-79"/>
              </a:rPr>
              <a:t>)x</a:t>
            </a:r>
          </a:p>
          <a:p>
            <a:pPr marL="216000" lvl="1" indent="-216000" eaLnBrk="1">
              <a:buClr>
                <a:schemeClr val="tx1"/>
              </a:buClr>
              <a:buSzPct val="100000"/>
              <a:buFont typeface="Wingdings" pitchFamily="2" charset="2"/>
              <a:buChar char="v"/>
            </a:pPr>
            <a:r>
              <a:rPr lang="en-US" sz="2000" dirty="0" smtClean="0">
                <a:latin typeface="Narkisim" pitchFamily="34" charset="-79"/>
                <a:cs typeface="Narkisim" pitchFamily="34" charset="-79"/>
              </a:rPr>
              <a:t>Current signal induced on the electrode, i(t) = E</a:t>
            </a:r>
            <a:r>
              <a:rPr lang="en-US" sz="2000" baseline="-25000" dirty="0" smtClean="0">
                <a:latin typeface="Narkisim" pitchFamily="34" charset="-79"/>
                <a:cs typeface="Narkisim" pitchFamily="34" charset="-79"/>
              </a:rPr>
              <a:t>w</a:t>
            </a:r>
            <a:r>
              <a:rPr lang="en-US" sz="2000" dirty="0" smtClean="0">
                <a:latin typeface="Narkisim" pitchFamily="34" charset="-79"/>
                <a:cs typeface="Narkisim" pitchFamily="34" charset="-79"/>
              </a:rPr>
              <a:t> • v • e</a:t>
            </a:r>
            <a:r>
              <a:rPr lang="en-US" sz="2000" baseline="-25000" dirty="0" smtClean="0">
                <a:latin typeface="Narkisim" pitchFamily="34" charset="-79"/>
                <a:cs typeface="Narkisim" pitchFamily="34" charset="-79"/>
              </a:rPr>
              <a:t>0</a:t>
            </a:r>
            <a:r>
              <a:rPr lang="en-US" sz="2000" dirty="0" smtClean="0">
                <a:latin typeface="Narkisim" pitchFamily="34" charset="-79"/>
                <a:cs typeface="Narkisim" pitchFamily="34" charset="-79"/>
              </a:rPr>
              <a:t> • n(t) / V</a:t>
            </a:r>
            <a:r>
              <a:rPr lang="en-US" sz="2000" baseline="-25000" dirty="0" smtClean="0">
                <a:latin typeface="Narkisim" pitchFamily="34" charset="-79"/>
                <a:cs typeface="Narkisim" pitchFamily="34" charset="-79"/>
              </a:rPr>
              <a:t>w</a:t>
            </a:r>
            <a:r>
              <a:rPr lang="en-US" sz="2000" dirty="0" smtClean="0">
                <a:latin typeface="Narkisim" pitchFamily="34" charset="-79"/>
                <a:cs typeface="Narkisim" pitchFamily="34" charset="-79"/>
              </a:rPr>
              <a:t>,                 where E</a:t>
            </a:r>
            <a:r>
              <a:rPr lang="en-US" sz="2000" baseline="-25000" dirty="0" smtClean="0">
                <a:latin typeface="Narkisim" pitchFamily="34" charset="-79"/>
                <a:cs typeface="Narkisim" pitchFamily="34" charset="-79"/>
              </a:rPr>
              <a:t>w</a:t>
            </a:r>
            <a:r>
              <a:rPr lang="en-US" sz="2000" dirty="0" smtClean="0">
                <a:latin typeface="Narkisim" pitchFamily="34" charset="-79"/>
                <a:cs typeface="Narkisim" pitchFamily="34" charset="-79"/>
              </a:rPr>
              <a:t> / V</a:t>
            </a:r>
            <a:r>
              <a:rPr lang="en-US" sz="2000" baseline="-25000" dirty="0" smtClean="0">
                <a:latin typeface="Narkisim" pitchFamily="34" charset="-79"/>
                <a:cs typeface="Narkisim" pitchFamily="34" charset="-79"/>
              </a:rPr>
              <a:t>w</a:t>
            </a:r>
            <a:r>
              <a:rPr lang="en-US" sz="2000" dirty="0" smtClean="0">
                <a:latin typeface="Narkisim" pitchFamily="34" charset="-79"/>
                <a:cs typeface="Narkisim" pitchFamily="34" charset="-79"/>
              </a:rPr>
              <a:t> = </a:t>
            </a:r>
            <a:r>
              <a:rPr lang="en-US" sz="2000" dirty="0" smtClean="0">
                <a:latin typeface="Narkisim" pitchFamily="34" charset="-79"/>
                <a:cs typeface="Narkisim" pitchFamily="34" charset="-79"/>
                <a:sym typeface="Symbol"/>
              </a:rPr>
              <a:t></a:t>
            </a:r>
            <a:r>
              <a:rPr lang="en-US" sz="2000" baseline="-25000" dirty="0" smtClean="0">
                <a:latin typeface="Narkisim" pitchFamily="34" charset="-79"/>
                <a:cs typeface="Narkisim" pitchFamily="34" charset="-79"/>
              </a:rPr>
              <a:t>r</a:t>
            </a:r>
            <a:r>
              <a:rPr lang="en-US" sz="2000" dirty="0" smtClean="0">
                <a:latin typeface="Narkisim" pitchFamily="34" charset="-79"/>
                <a:cs typeface="Narkisim" pitchFamily="34" charset="-79"/>
              </a:rPr>
              <a:t> / (2b + d</a:t>
            </a:r>
            <a:r>
              <a:rPr lang="en-US" sz="2000" dirty="0" smtClean="0">
                <a:latin typeface="Narkisim" pitchFamily="34" charset="-79"/>
                <a:cs typeface="Narkisim" pitchFamily="34" charset="-79"/>
                <a:sym typeface="Symbol"/>
              </a:rPr>
              <a:t></a:t>
            </a:r>
            <a:r>
              <a:rPr lang="en-US" sz="2000" baseline="-25000" dirty="0" smtClean="0">
                <a:latin typeface="Narkisim" pitchFamily="34" charset="-79"/>
                <a:cs typeface="Narkisim" pitchFamily="34" charset="-79"/>
              </a:rPr>
              <a:t>r</a:t>
            </a:r>
            <a:r>
              <a:rPr lang="en-US" sz="2000" dirty="0" smtClean="0">
                <a:latin typeface="Narkisim" pitchFamily="34" charset="-79"/>
                <a:cs typeface="Narkisim" pitchFamily="34" charset="-79"/>
              </a:rPr>
              <a:t>).</a:t>
            </a:r>
          </a:p>
        </p:txBody>
      </p:sp>
      <p:pic>
        <p:nvPicPr>
          <p:cNvPr id="9" name="Picture 2"/>
          <p:cNvPicPr>
            <a:picLocks noGrp="1" noChangeAspect="1" noChangeArrowheads="1"/>
          </p:cNvPicPr>
          <p:nvPr>
            <p:ph sz="half" idx="1"/>
          </p:nvPr>
        </p:nvPicPr>
        <p:blipFill>
          <a:blip r:embed="rId2" cstate="print"/>
          <a:srcRect/>
          <a:stretch>
            <a:fillRect/>
          </a:stretch>
        </p:blipFill>
        <p:spPr bwMode="auto">
          <a:xfrm>
            <a:off x="846000" y="1511999"/>
            <a:ext cx="7452000" cy="28333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Brooklet</Template>
  <TotalTime>39218</TotalTime>
  <Words>4182</Words>
  <Application>Microsoft Office PowerPoint</Application>
  <PresentationFormat>On-screen Show (4:3)</PresentationFormat>
  <Paragraphs>515</Paragraphs>
  <Slides>53</Slides>
  <Notes>10</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Module</vt:lpstr>
      <vt:lpstr>INO: A mega project of Science and Engineering</vt:lpstr>
      <vt:lpstr>Instrumenting the  ICAL detector</vt:lpstr>
      <vt:lpstr>KGF Proton Decay Experiment</vt:lpstr>
      <vt:lpstr>Black and white electronics!</vt:lpstr>
      <vt:lpstr>ICAL detector and construction</vt:lpstr>
      <vt:lpstr>Factsheet of ICAL detector</vt:lpstr>
      <vt:lpstr>30 years of HEP instrumentation</vt:lpstr>
      <vt:lpstr>Schematic of a basic RPC</vt:lpstr>
      <vt:lpstr>Signal development in an RPC</vt:lpstr>
      <vt:lpstr>Development and characterisation of signal pickup panels</vt:lpstr>
      <vt:lpstr>Post amplifier RPC pulse profile</vt:lpstr>
      <vt:lpstr>Fully assembled large area RPC</vt:lpstr>
      <vt:lpstr>1m × 1m RPC stack at TIFR, Mumbai</vt:lpstr>
      <vt:lpstr>2m × 2m RPC stack at TIFR, Mumbai</vt:lpstr>
      <vt:lpstr>ICAL prototype at VECC, Kolkata</vt:lpstr>
      <vt:lpstr>DAQ system for the RPC stacks</vt:lpstr>
      <vt:lpstr>ICAL DAQ system requirements</vt:lpstr>
      <vt:lpstr>Design considerations &amp; constraints</vt:lpstr>
      <vt:lpstr>Challenges of ICAL electronics</vt:lpstr>
      <vt:lpstr>Sub-systems of ICAL instrumentation</vt:lpstr>
      <vt:lpstr>First sketch of ICAL readout scheme</vt:lpstr>
      <vt:lpstr>Overall scheme of ICAL electronics</vt:lpstr>
      <vt:lpstr>Functions &amp; integration of FE-DAQ</vt:lpstr>
      <vt:lpstr>Design inputs for the front-end</vt:lpstr>
      <vt:lpstr>Picking up the tiny charges</vt:lpstr>
      <vt:lpstr>Picking up the tiny charges</vt:lpstr>
      <vt:lpstr>Preamplifier Board</vt:lpstr>
      <vt:lpstr>RPCDAQ module – the workhorse</vt:lpstr>
      <vt:lpstr>RPC strip rate considerations</vt:lpstr>
      <vt:lpstr>RPC strip rate monitoring</vt:lpstr>
      <vt:lpstr>TPH monitor module</vt:lpstr>
      <vt:lpstr>Pulse shape monitor</vt:lpstr>
      <vt:lpstr>ICAL TDC specifications</vt:lpstr>
      <vt:lpstr>ASIC based TDC device</vt:lpstr>
      <vt:lpstr>Anupal based DAQ board</vt:lpstr>
      <vt:lpstr>Network interface specifications</vt:lpstr>
      <vt:lpstr>Data network schematic</vt:lpstr>
      <vt:lpstr>Passive Star Optical Networks</vt:lpstr>
      <vt:lpstr>Front-end switches</vt:lpstr>
      <vt:lpstr>Back-end Ethernet switches</vt:lpstr>
      <vt:lpstr>Data collecting computers</vt:lpstr>
      <vt:lpstr>Data sizes and rates – Event</vt:lpstr>
      <vt:lpstr>Data sizes and rates - Monitoring</vt:lpstr>
      <vt:lpstr>Features of ICAL trigger system</vt:lpstr>
      <vt:lpstr>ICAL Trigger Scheme</vt:lpstr>
      <vt:lpstr>Implementation layout</vt:lpstr>
      <vt:lpstr>Back-end communication for trigger modules</vt:lpstr>
      <vt:lpstr>Power supply options</vt:lpstr>
      <vt:lpstr>Estimate of power requirement</vt:lpstr>
      <vt:lpstr>Software requirements</vt:lpstr>
      <vt:lpstr>Career opportunities in INO</vt:lpstr>
      <vt:lpstr>Closing remarks</vt:lpstr>
      <vt:lpstr>Thank you</vt:lpstr>
    </vt:vector>
  </TitlesOfParts>
  <Company>TIFR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and characterisation studies of Resistive Plate Chambers (RPCs)</dc:title>
  <dc:creator>B.Satyanarayana</dc:creator>
  <cp:lastModifiedBy>admin</cp:lastModifiedBy>
  <cp:revision>591</cp:revision>
  <dcterms:created xsi:type="dcterms:W3CDTF">2008-09-25T08:04:45Z</dcterms:created>
  <dcterms:modified xsi:type="dcterms:W3CDTF">2013-04-03T09:51:06Z</dcterms:modified>
</cp:coreProperties>
</file>