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342" r:id="rId3"/>
    <p:sldId id="310" r:id="rId4"/>
    <p:sldId id="271" r:id="rId5"/>
    <p:sldId id="340" r:id="rId6"/>
    <p:sldId id="323" r:id="rId7"/>
    <p:sldId id="297" r:id="rId8"/>
    <p:sldId id="369" r:id="rId9"/>
    <p:sldId id="328" r:id="rId10"/>
    <p:sldId id="372" r:id="rId11"/>
    <p:sldId id="273" r:id="rId12"/>
    <p:sldId id="366" r:id="rId13"/>
    <p:sldId id="367" r:id="rId14"/>
    <p:sldId id="373" r:id="rId15"/>
    <p:sldId id="384" r:id="rId16"/>
    <p:sldId id="375" r:id="rId17"/>
    <p:sldId id="376" r:id="rId18"/>
    <p:sldId id="374" r:id="rId19"/>
    <p:sldId id="377" r:id="rId20"/>
    <p:sldId id="383" r:id="rId21"/>
    <p:sldId id="378" r:id="rId22"/>
    <p:sldId id="382" r:id="rId23"/>
    <p:sldId id="385" r:id="rId24"/>
    <p:sldId id="379" r:id="rId25"/>
    <p:sldId id="380" r:id="rId26"/>
    <p:sldId id="387" r:id="rId27"/>
    <p:sldId id="386" r:id="rId28"/>
    <p:sldId id="381" r:id="rId29"/>
    <p:sldId id="389" r:id="rId30"/>
    <p:sldId id="3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CCFF"/>
    <a:srgbClr val="CCECFF"/>
    <a:srgbClr val="FFFFCC"/>
    <a:srgbClr val="FF99FF"/>
    <a:srgbClr val="FFFF99"/>
    <a:srgbClr val="6600CC"/>
    <a:srgbClr val="0000FF"/>
    <a:srgbClr val="FFFFFF"/>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55" autoAdjust="0"/>
    <p:restoredTop sz="94724" autoAdjust="0"/>
  </p:normalViewPr>
  <p:slideViewPr>
    <p:cSldViewPr>
      <p:cViewPr varScale="1">
        <p:scale>
          <a:sx n="66" d="100"/>
          <a:sy n="66" d="100"/>
        </p:scale>
        <p:origin x="-630" y="-108"/>
      </p:cViewPr>
      <p:guideLst>
        <p:guide orient="horz" pos="2160"/>
        <p:guide pos="2880"/>
      </p:guideLst>
    </p:cSldViewPr>
  </p:slideViewPr>
  <p:outlineViewPr>
    <p:cViewPr>
      <p:scale>
        <a:sx n="33" d="100"/>
        <a:sy n="33" d="100"/>
      </p:scale>
      <p:origin x="0" y="11496"/>
    </p:cViewPr>
  </p:outlineViewPr>
  <p:notesTextViewPr>
    <p:cViewPr>
      <p:scale>
        <a:sx n="100" d="100"/>
        <a:sy n="100" d="100"/>
      </p:scale>
      <p:origin x="0" y="0"/>
    </p:cViewPr>
  </p:notesTextViewPr>
  <p:sorterViewPr>
    <p:cViewPr>
      <p:scale>
        <a:sx n="66" d="100"/>
        <a:sy n="66" d="100"/>
      </p:scale>
      <p:origin x="0" y="348"/>
    </p:cViewPr>
  </p:sorterViewPr>
  <p:notesViewPr>
    <p:cSldViewPr>
      <p:cViewPr varScale="1">
        <p:scale>
          <a:sx n="53" d="100"/>
          <a:sy n="53" d="100"/>
        </p:scale>
        <p:origin x="-256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FE84E-B7AE-42E4-A2D2-1311A2B48014}" type="datetimeFigureOut">
              <a:rPr lang="en-US" smtClean="0"/>
              <a:pPr/>
              <a:t>1/27/2009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F6D16-ACA5-43BD-B4F1-A22F497317B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4"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B.Satyanarayana, INO                                            INO-KEK Meeting                                            January 28,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B.Satyanarayana, INO                                            INO-KEK Meeting                                            January 28,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91"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2"/>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640597" y="6377461"/>
            <a:ext cx="3836404" cy="365125"/>
          </a:xfrm>
        </p:spPr>
        <p:txBody>
          <a:bodyPr/>
          <a:lstStyle/>
          <a:p>
            <a:r>
              <a:rPr lang="en-US" smtClean="0"/>
              <a:t>B.Satyanarayana, INO                                            INO-KEK Meeting                                            January 28,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180000" y="6480000"/>
            <a:ext cx="7920000" cy="252000"/>
          </a:xfrm>
        </p:spPr>
        <p:txBody>
          <a:bodyPr anchor="ctr" anchorCtr="1"/>
          <a:lstStyle/>
          <a:p>
            <a:r>
              <a:rPr lang="en-US" smtClean="0"/>
              <a:t>B.Satyanarayana, INO                                            INO-KEK Meeting                                            January 28, 2009, TIFR, INDIA</a:t>
            </a:r>
            <a:endParaRPr lang="en-US" dirty="0"/>
          </a:p>
        </p:txBody>
      </p:sp>
      <p:sp>
        <p:nvSpPr>
          <p:cNvPr id="6" name="Slide Number Placeholder 5"/>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a:xfrm>
            <a:off x="180000" y="6480000"/>
            <a:ext cx="7920000" cy="252000"/>
          </a:xfrm>
        </p:spPr>
        <p:txBody>
          <a:bodyPr anchor="ctr" anchorCtr="1"/>
          <a:lstStyle/>
          <a:p>
            <a:r>
              <a:rPr lang="en-US" smtClean="0"/>
              <a:t>B.Satyanarayana, INO                                            INO-KEK Meeting                                            January 28, 2009, TIFR, INDIA</a:t>
            </a:r>
            <a:endParaRPr lang="en-US" dirty="0"/>
          </a:p>
        </p:txBody>
      </p:sp>
      <p:sp>
        <p:nvSpPr>
          <p:cNvPr id="6" name="Slide Number Placeholder 5"/>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180000" y="6480000"/>
            <a:ext cx="7920000" cy="252000"/>
          </a:xfrm>
        </p:spPr>
        <p:txBody>
          <a:bodyPr anchor="ctr" anchorCtr="1"/>
          <a:lstStyle/>
          <a:p>
            <a:r>
              <a:rPr lang="en-US" smtClean="0"/>
              <a:t>B.Satyanarayana, INO                                            INO-KEK Meeting                                            January 28, 2009, TIFR, INDIA</a:t>
            </a:r>
            <a:endParaRPr lang="en-US" dirty="0"/>
          </a:p>
        </p:txBody>
      </p:sp>
      <p:sp>
        <p:nvSpPr>
          <p:cNvPr id="7" name="Slide Number Placeholder 6"/>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9"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9"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a:xfrm>
            <a:off x="180000" y="6480000"/>
            <a:ext cx="7920000" cy="250485"/>
          </a:xfrm>
        </p:spPr>
        <p:txBody>
          <a:bodyPr anchor="ctr" anchorCtr="1"/>
          <a:lstStyle/>
          <a:p>
            <a:r>
              <a:rPr lang="en-US" smtClean="0"/>
              <a:t>B.Satyanarayana, INO                                            INO-KEK Meeting                                            January 28, 2009, TIFR, INDIA</a:t>
            </a:r>
            <a:endParaRPr lang="en-US" dirty="0"/>
          </a:p>
        </p:txBody>
      </p:sp>
      <p:sp>
        <p:nvSpPr>
          <p:cNvPr id="9" name="Slide Number Placeholder 8"/>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4" name="Footer Placeholder 3"/>
          <p:cNvSpPr>
            <a:spLocks noGrp="1"/>
          </p:cNvSpPr>
          <p:nvPr>
            <p:ph type="ftr" sz="quarter" idx="11"/>
          </p:nvPr>
        </p:nvSpPr>
        <p:spPr>
          <a:xfrm>
            <a:off x="180000" y="6480000"/>
            <a:ext cx="7920000" cy="250485"/>
          </a:xfrm>
        </p:spPr>
        <p:txBody>
          <a:bodyPr anchor="ctr" anchorCtr="1"/>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0000" y="6480000"/>
            <a:ext cx="7920000" cy="252000"/>
          </a:xfrm>
        </p:spPr>
        <p:txBody>
          <a:bodyPr anchor="ctr" anchorCtr="1"/>
          <a:lstStyle/>
          <a:p>
            <a:r>
              <a:rPr lang="en-US" smtClean="0"/>
              <a:t>B.Satyanarayana, INO                                            INO-KEK Meeting                                            January 28, 2009, TIFR, INDIA</a:t>
            </a:r>
            <a:endParaRPr lang="en-US" dirty="0"/>
          </a:p>
        </p:txBody>
      </p:sp>
      <p:sp>
        <p:nvSpPr>
          <p:cNvPr id="4" name="Slide Number Placeholder 3"/>
          <p:cNvSpPr>
            <a:spLocks noGrp="1"/>
          </p:cNvSpPr>
          <p:nvPr>
            <p:ph type="sldNum" sz="quarter" idx="12"/>
          </p:nvPr>
        </p:nvSpPr>
        <p:spPr>
          <a:xfrm>
            <a:off x="8204396" y="6480000"/>
            <a:ext cx="720000" cy="252000"/>
          </a:xfrm>
        </p:spPr>
        <p:txBody>
          <a:bodyPr anchor="ctr" anchorCtr="1"/>
          <a:lstStyle/>
          <a:p>
            <a:fld id="{5D0D82D1-030A-4AF5-855D-82A44DD93AE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9" y="1743135"/>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B.Satyanarayana, INO                                            INO-KEK Meeting                                            January 28, 2009, TIFR, INDIA</a:t>
            </a:r>
            <a:endParaRPr lang="en-US" dirty="0"/>
          </a:p>
        </p:txBody>
      </p:sp>
      <p:sp>
        <p:nvSpPr>
          <p:cNvPr id="7" name="Slide Number Placeholder 6"/>
          <p:cNvSpPr>
            <a:spLocks noGrp="1"/>
          </p:cNvSpPr>
          <p:nvPr>
            <p:ph type="sldNum" sz="quarter" idx="12"/>
          </p:nvPr>
        </p:nvSpPr>
        <p:spPr/>
        <p:txBody>
          <a:bodyPr/>
          <a:lstStyle/>
          <a:p>
            <a:fld id="{5D0D82D1-030A-4AF5-855D-82A44DD93AEE}"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9"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B.Satyanarayana, INO                                            INO-KEK Meeting                                            January 28, 2009, TIFR, INDIA</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5D0D82D1-030A-4AF5-855D-82A44DD93A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4" y="2"/>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5" name="Footer Placeholder 4"/>
          <p:cNvSpPr>
            <a:spLocks noGrp="1"/>
          </p:cNvSpPr>
          <p:nvPr>
            <p:ph type="ftr" sz="quarter" idx="3"/>
          </p:nvPr>
        </p:nvSpPr>
        <p:spPr>
          <a:xfrm>
            <a:off x="2640600"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B.Satyanarayana, INO                                            INO-KEK Meeting                                            January 28, 2009, TIFR, INDIA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D0D82D1-030A-4AF5-855D-82A44DD93A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image" Target="../media/image15.wmf"/><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ICAL Electronics: Status summary</a:t>
            </a:r>
            <a:endParaRPr lang="en-US" sz="4000" dirty="0"/>
          </a:p>
        </p:txBody>
      </p:sp>
      <p:sp>
        <p:nvSpPr>
          <p:cNvPr id="3" name="Subtitle 2"/>
          <p:cNvSpPr>
            <a:spLocks noGrp="1"/>
          </p:cNvSpPr>
          <p:nvPr>
            <p:ph type="subTitle" idx="1"/>
          </p:nvPr>
        </p:nvSpPr>
        <p:spPr/>
        <p:txBody>
          <a:bodyPr/>
          <a:lstStyle/>
          <a:p>
            <a:r>
              <a:rPr lang="en-US" dirty="0" smtClean="0"/>
              <a:t>B.Satyanarayana, For INO Collaboration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expected parameters</a:t>
            </a:r>
            <a:endParaRPr lang="en-US" dirty="0"/>
          </a:p>
        </p:txBody>
      </p:sp>
      <p:sp>
        <p:nvSpPr>
          <p:cNvPr id="3" name="Footer Placeholder 2"/>
          <p:cNvSpPr>
            <a:spLocks noGrp="1"/>
          </p:cNvSpPr>
          <p:nvPr>
            <p:ph type="ftr" sz="quarter" idx="11"/>
          </p:nvPr>
        </p:nvSpPr>
        <p:spPr/>
        <p:txBody>
          <a:bodyPr/>
          <a:lstStyle/>
          <a:p>
            <a:r>
              <a:rPr lang="en-US" smtClean="0"/>
              <a:t>B.Satyanarayana, INO                                            INO-KEK Meeting                                            January 28, 2009, TIFR, INDIA</a:t>
            </a:r>
            <a:endParaRPr lang="en-US" dirty="0"/>
          </a:p>
        </p:txBody>
      </p:sp>
      <p:sp>
        <p:nvSpPr>
          <p:cNvPr id="4" name="Slide Number Placeholder 3"/>
          <p:cNvSpPr>
            <a:spLocks noGrp="1"/>
          </p:cNvSpPr>
          <p:nvPr>
            <p:ph type="sldNum" sz="quarter" idx="12"/>
          </p:nvPr>
        </p:nvSpPr>
        <p:spPr/>
        <p:txBody>
          <a:bodyPr/>
          <a:lstStyle/>
          <a:p>
            <a:fld id="{5D0D82D1-030A-4AF5-855D-82A44DD93AEE}" type="slidenum">
              <a:rPr lang="en-US" smtClean="0"/>
              <a:pPr/>
              <a:t>10</a:t>
            </a:fld>
            <a:endParaRPr lang="en-US" dirty="0"/>
          </a:p>
        </p:txBody>
      </p:sp>
      <p:sp>
        <p:nvSpPr>
          <p:cNvPr id="13" name="Content Placeholder 5"/>
          <p:cNvSpPr txBox="1">
            <a:spLocks/>
          </p:cNvSpPr>
          <p:nvPr/>
        </p:nvSpPr>
        <p:spPr>
          <a:xfrm>
            <a:off x="285720" y="1714488"/>
            <a:ext cx="4786346" cy="4585512"/>
          </a:xfrm>
          <a:prstGeom prst="rect">
            <a:avLst/>
          </a:prstGeom>
          <a:solidFill>
            <a:srgbClr val="CCECFF"/>
          </a:solidFill>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Gas:  96.7/3/0.3</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Electrode thickness: 2mm</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Gas gap: 2mm</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Relative permittivity: 10</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Mean free path: 0.104mm</a:t>
            </a:r>
          </a:p>
          <a:p>
            <a:pPr marL="438912" lvl="0" indent="-320040">
              <a:buClr>
                <a:schemeClr val="accent1"/>
              </a:buClr>
              <a:buSzPct val="80000"/>
              <a:buFont typeface="Wingdings" pitchFamily="2" charset="2"/>
              <a:buChar char="v"/>
              <a:defRPr/>
            </a:pPr>
            <a:r>
              <a:rPr lang="en-US" sz="2400" dirty="0" smtClean="0"/>
              <a:t>Townsend coefficient: 13.3/mm</a:t>
            </a:r>
          </a:p>
          <a:p>
            <a:pPr marL="438912" indent="-320040">
              <a:buClr>
                <a:schemeClr val="accent1"/>
              </a:buClr>
              <a:buSzPct val="80000"/>
              <a:buFont typeface="Wingdings" pitchFamily="2" charset="2"/>
              <a:buChar char="v"/>
            </a:pPr>
            <a:r>
              <a:rPr lang="en-US" sz="2400" dirty="0" smtClean="0"/>
              <a:t>Attachment coefficient: 3.5/mm</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Avg. no. of electrons/cluster: 2.8</a:t>
            </a:r>
          </a:p>
        </p:txBody>
      </p:sp>
      <p:sp>
        <p:nvSpPr>
          <p:cNvPr id="14" name="Content Placeholder 6"/>
          <p:cNvSpPr txBox="1">
            <a:spLocks/>
          </p:cNvSpPr>
          <p:nvPr/>
        </p:nvSpPr>
        <p:spPr>
          <a:xfrm>
            <a:off x="5072066" y="1714488"/>
            <a:ext cx="3714776" cy="4585512"/>
          </a:xfrm>
          <a:prstGeom prst="rect">
            <a:avLst/>
          </a:prstGeom>
          <a:solidFill>
            <a:srgbClr val="FFCCFF"/>
          </a:solidFill>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HV: 10.0KV</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Efficiency: 90%</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Time resolution: 950pS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Total charge: 200pC</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Induced charge: 6pC</a:t>
            </a:r>
          </a:p>
          <a:p>
            <a:pPr marL="438912" indent="-320040">
              <a:buClr>
                <a:schemeClr val="accent1"/>
              </a:buClr>
              <a:buSzPct val="80000"/>
              <a:buFont typeface="Wingdings" pitchFamily="2" charset="2"/>
              <a:buChar char="v"/>
              <a:defRPr/>
            </a:pPr>
            <a:r>
              <a:rPr lang="en-US" sz="2400" dirty="0" smtClean="0"/>
              <a:t>Charge threshold: 0.1pC</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v"/>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assembled prototype RPC</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11</a:t>
            </a:fld>
            <a:endParaRPr lang="en-US" dirty="0"/>
          </a:p>
        </p:txBody>
      </p:sp>
      <p:pic>
        <p:nvPicPr>
          <p:cNvPr id="8" name="Content Placeholder 7" descr="rpc-cropped.jpg"/>
          <p:cNvPicPr>
            <a:picLocks noGrp="1" noChangeAspect="1"/>
          </p:cNvPicPr>
          <p:nvPr>
            <p:ph idx="1"/>
          </p:nvPr>
        </p:nvPicPr>
        <p:blipFill>
          <a:blip r:embed="rId3" cstate="print"/>
          <a:stretch>
            <a:fillRect/>
          </a:stretch>
        </p:blipFill>
        <p:spPr>
          <a:xfrm>
            <a:off x="792000" y="1457907"/>
            <a:ext cx="7560000" cy="5114365"/>
          </a:xfrm>
          <a:prstGeom prst="rect">
            <a:avLst/>
          </a:prstGeom>
          <a:ln>
            <a:noFill/>
          </a:ln>
          <a:effectLst>
            <a:softEdge rad="112500"/>
          </a:effectLst>
        </p:spPr>
      </p:pic>
      <p:sp>
        <p:nvSpPr>
          <p:cNvPr id="6" name="TextBox 5"/>
          <p:cNvSpPr txBox="1"/>
          <p:nvPr/>
        </p:nvSpPr>
        <p:spPr>
          <a:xfrm>
            <a:off x="4214810" y="4857760"/>
            <a:ext cx="1080000" cy="400110"/>
          </a:xfrm>
          <a:prstGeom prst="rect">
            <a:avLst/>
          </a:prstGeom>
          <a:solidFill>
            <a:srgbClr val="FFFF00"/>
          </a:solidFill>
        </p:spPr>
        <p:txBody>
          <a:bodyPr wrap="square" rtlCol="0">
            <a:spAutoFit/>
          </a:bodyPr>
          <a:lstStyle/>
          <a:p>
            <a:r>
              <a:rPr lang="en-US" sz="2000" dirty="0" smtClean="0">
                <a:solidFill>
                  <a:srgbClr val="FF0000"/>
                </a:solidFill>
              </a:rPr>
              <a:t>1m </a:t>
            </a:r>
            <a:r>
              <a:rPr lang="en-US" sz="2000" dirty="0" smtClean="0">
                <a:solidFill>
                  <a:srgbClr val="FF0000"/>
                </a:solidFill>
                <a:sym typeface="Symbol"/>
              </a:rPr>
              <a:t> 1m</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RPC signal characterisation</a:t>
            </a:r>
            <a:endParaRPr lang="en-US" dirty="0"/>
          </a:p>
        </p:txBody>
      </p:sp>
      <p:sp>
        <p:nvSpPr>
          <p:cNvPr id="3" name="Footer Placeholder 2"/>
          <p:cNvSpPr>
            <a:spLocks noGrp="1"/>
          </p:cNvSpPr>
          <p:nvPr>
            <p:ph type="ftr" sz="quarter" idx="11"/>
          </p:nvPr>
        </p:nvSpPr>
        <p:spPr/>
        <p:txBody>
          <a:bodyPr/>
          <a:lstStyle/>
          <a:p>
            <a:r>
              <a:rPr lang="en-US" smtClean="0"/>
              <a:t>B.Satyanarayana, INO                                            INO-KEK Meeting                                            January 28, 2009, TIFR, INDIA</a:t>
            </a:r>
            <a:endParaRPr lang="en-US" dirty="0"/>
          </a:p>
        </p:txBody>
      </p:sp>
      <p:sp>
        <p:nvSpPr>
          <p:cNvPr id="4" name="Slide Number Placeholder 3"/>
          <p:cNvSpPr>
            <a:spLocks noGrp="1"/>
          </p:cNvSpPr>
          <p:nvPr>
            <p:ph type="sldNum" sz="quarter" idx="12"/>
          </p:nvPr>
        </p:nvSpPr>
        <p:spPr/>
        <p:txBody>
          <a:bodyPr/>
          <a:lstStyle/>
          <a:p>
            <a:fld id="{5D0D82D1-030A-4AF5-855D-82A44DD93AEE}" type="slidenum">
              <a:rPr lang="en-US" smtClean="0"/>
              <a:pPr/>
              <a:t>12</a:t>
            </a:fld>
            <a:endParaRPr lang="en-US" dirty="0"/>
          </a:p>
        </p:txBody>
      </p:sp>
      <p:pic>
        <p:nvPicPr>
          <p:cNvPr id="8" name="Picture 5" descr="dc"/>
          <p:cNvPicPr>
            <a:picLocks noChangeAspect="1" noChangeArrowheads="1"/>
          </p:cNvPicPr>
          <p:nvPr/>
        </p:nvPicPr>
        <p:blipFill>
          <a:blip r:embed="rId4"/>
          <a:srcRect l="5186" t="8098"/>
          <a:stretch>
            <a:fillRect/>
          </a:stretch>
        </p:blipFill>
        <p:spPr>
          <a:xfrm>
            <a:off x="5011078" y="1537920"/>
            <a:ext cx="3869393" cy="2520000"/>
          </a:xfrm>
          <a:prstGeom prst="rect">
            <a:avLst/>
          </a:prstGeom>
          <a:ln>
            <a:noFill/>
          </a:ln>
          <a:effectLst>
            <a:outerShdw blurRad="292100" dist="139700" dir="2700000" algn="tl" rotWithShape="0">
              <a:srgbClr val="333333">
                <a:alpha val="65000"/>
              </a:srgbClr>
            </a:outerShdw>
          </a:effectLst>
        </p:spPr>
      </p:pic>
      <p:graphicFrame>
        <p:nvGraphicFramePr>
          <p:cNvPr id="64516" name="Object 4"/>
          <p:cNvGraphicFramePr>
            <a:graphicFrameLocks noChangeAspect="1"/>
          </p:cNvGraphicFramePr>
          <p:nvPr/>
        </p:nvGraphicFramePr>
        <p:xfrm>
          <a:off x="4572000" y="4116079"/>
          <a:ext cx="4468813" cy="2143125"/>
        </p:xfrm>
        <a:graphic>
          <a:graphicData uri="http://schemas.openxmlformats.org/presentationml/2006/ole">
            <p:oleObj spid="_x0000_s76802" name="Chart" r:id="rId5" imgW="11658600" imgH="5591175" progId="Excel.Sheet.8">
              <p:embed/>
            </p:oleObj>
          </a:graphicData>
        </a:graphic>
      </p:graphicFrame>
      <p:graphicFrame>
        <p:nvGraphicFramePr>
          <p:cNvPr id="64517" name="Object 5"/>
          <p:cNvGraphicFramePr>
            <a:graphicFrameLocks noChangeAspect="1"/>
          </p:cNvGraphicFramePr>
          <p:nvPr/>
        </p:nvGraphicFramePr>
        <p:xfrm>
          <a:off x="88251" y="4071724"/>
          <a:ext cx="4197997" cy="2386821"/>
        </p:xfrm>
        <a:graphic>
          <a:graphicData uri="http://schemas.openxmlformats.org/presentationml/2006/ole">
            <p:oleObj spid="_x0000_s76803" name="Chart" r:id="rId6" imgW="11791950" imgH="6877050" progId="Excel.Sheet.8">
              <p:embed/>
            </p:oleObj>
          </a:graphicData>
        </a:graphic>
      </p:graphicFrame>
      <p:pic>
        <p:nvPicPr>
          <p:cNvPr id="16" name="Picture 4"/>
          <p:cNvPicPr>
            <a:picLocks noChangeAspect="1" noChangeArrowheads="1"/>
          </p:cNvPicPr>
          <p:nvPr/>
        </p:nvPicPr>
        <p:blipFill>
          <a:blip r:embed="rId7"/>
          <a:srcRect/>
          <a:stretch>
            <a:fillRect/>
          </a:stretch>
        </p:blipFill>
        <p:spPr bwMode="auto">
          <a:xfrm>
            <a:off x="2581161" y="4286256"/>
            <a:ext cx="1062145" cy="428628"/>
          </a:xfrm>
          <a:prstGeom prst="rect">
            <a:avLst/>
          </a:prstGeom>
          <a:noFill/>
          <a:ln w="9525">
            <a:noFill/>
            <a:miter lim="800000"/>
            <a:headEnd/>
            <a:tailEnd/>
          </a:ln>
          <a:effectLst/>
        </p:spPr>
      </p:pic>
      <p:pic>
        <p:nvPicPr>
          <p:cNvPr id="11" name="Picture 6" descr="crotrace2"/>
          <p:cNvPicPr>
            <a:picLocks noChangeAspect="1" noChangeArrowheads="1"/>
          </p:cNvPicPr>
          <p:nvPr/>
        </p:nvPicPr>
        <p:blipFill>
          <a:blip r:embed="rId8" cstate="print"/>
          <a:srcRect/>
          <a:stretch>
            <a:fillRect/>
          </a:stretch>
        </p:blipFill>
        <p:spPr bwMode="auto">
          <a:xfrm rot="10800000" flipH="1" flipV="1">
            <a:off x="357159" y="1571612"/>
            <a:ext cx="3734511" cy="2447439"/>
          </a:xfrm>
          <a:prstGeom prst="rect">
            <a:avLst/>
          </a:prstGeom>
          <a:ln>
            <a:noFill/>
          </a:ln>
          <a:effectLst>
            <a:outerShdw blurRad="292100" dist="139700" dir="2700000" algn="tl" rotWithShape="0">
              <a:srgbClr val="333333">
                <a:alpha val="65000"/>
              </a:srgbClr>
            </a:outerShdw>
          </a:effectLst>
        </p:spPr>
      </p:pic>
      <p:pic>
        <p:nvPicPr>
          <p:cNvPr id="76804" name="Picture 4"/>
          <p:cNvPicPr>
            <a:picLocks noChangeAspect="1" noChangeArrowheads="1"/>
          </p:cNvPicPr>
          <p:nvPr/>
        </p:nvPicPr>
        <p:blipFill>
          <a:blip r:embed="rId9"/>
          <a:srcRect/>
          <a:stretch>
            <a:fillRect/>
          </a:stretch>
        </p:blipFill>
        <p:spPr bwMode="auto">
          <a:xfrm>
            <a:off x="3071803" y="1857364"/>
            <a:ext cx="889945" cy="201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6804"/>
                                        </p:tgtEl>
                                        <p:attrNameLst>
                                          <p:attrName>style.visibility</p:attrName>
                                        </p:attrNameLst>
                                      </p:cBhvr>
                                      <p:to>
                                        <p:strVal val="visible"/>
                                      </p:to>
                                    </p:set>
                                    <p:anim calcmode="lin" valueType="num">
                                      <p:cBhvr additive="base">
                                        <p:cTn id="11" dur="500" fill="hold"/>
                                        <p:tgtEl>
                                          <p:spTgt spid="76804"/>
                                        </p:tgtEl>
                                        <p:attrNameLst>
                                          <p:attrName>ppt_x</p:attrName>
                                        </p:attrNameLst>
                                      </p:cBhvr>
                                      <p:tavLst>
                                        <p:tav tm="0">
                                          <p:val>
                                            <p:strVal val="0-#ppt_w/2"/>
                                          </p:val>
                                        </p:tav>
                                        <p:tav tm="100000">
                                          <p:val>
                                            <p:strVal val="#ppt_x"/>
                                          </p:val>
                                        </p:tav>
                                      </p:tavLst>
                                    </p:anim>
                                    <p:anim calcmode="lin" valueType="num">
                                      <p:cBhvr additive="base">
                                        <p:cTn id="12" dur="500" fill="hold"/>
                                        <p:tgtEl>
                                          <p:spTgt spid="7680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4516"/>
                                        </p:tgtEl>
                                        <p:attrNameLst>
                                          <p:attrName>style.visibility</p:attrName>
                                        </p:attrNameLst>
                                      </p:cBhvr>
                                      <p:to>
                                        <p:strVal val="visible"/>
                                      </p:to>
                                    </p:set>
                                    <p:animEffect transition="in" filter="strips(downLeft)">
                                      <p:cBhvr>
                                        <p:cTn id="22" dur="500"/>
                                        <p:tgtEl>
                                          <p:spTgt spid="645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4517"/>
                                        </p:tgtEl>
                                        <p:attrNameLst>
                                          <p:attrName>style.visibility</p:attrName>
                                        </p:attrNameLst>
                                      </p:cBhvr>
                                      <p:to>
                                        <p:strVal val="visible"/>
                                      </p:to>
                                    </p:set>
                                    <p:animEffect transition="in" filter="strips(upRight)">
                                      <p:cBhvr>
                                        <p:cTn id="27" dur="500"/>
                                        <p:tgtEl>
                                          <p:spTgt spid="64517"/>
                                        </p:tgtEl>
                                      </p:cBhvr>
                                    </p:animEffect>
                                  </p:childTnLst>
                                </p:cTn>
                              </p:par>
                              <p:par>
                                <p:cTn id="28" presetID="18" presetClass="entr" presetSubtype="3"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upRigh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4516" grpId="0"/>
      <p:bldOleChart spid="645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RPC parameter characterisation</a:t>
            </a:r>
            <a:endParaRPr lang="en-US" dirty="0"/>
          </a:p>
        </p:txBody>
      </p:sp>
      <p:sp>
        <p:nvSpPr>
          <p:cNvPr id="3" name="Footer Placeholder 2"/>
          <p:cNvSpPr>
            <a:spLocks noGrp="1"/>
          </p:cNvSpPr>
          <p:nvPr>
            <p:ph type="ftr" sz="quarter" idx="11"/>
          </p:nvPr>
        </p:nvSpPr>
        <p:spPr/>
        <p:txBody>
          <a:bodyPr/>
          <a:lstStyle/>
          <a:p>
            <a:r>
              <a:rPr lang="en-US" smtClean="0"/>
              <a:t>B.Satyanarayana, INO                                            INO-KEK Meeting                                            January 28, 2009, TIFR, INDIA</a:t>
            </a:r>
            <a:endParaRPr lang="en-US" dirty="0"/>
          </a:p>
        </p:txBody>
      </p:sp>
      <p:sp>
        <p:nvSpPr>
          <p:cNvPr id="4" name="Slide Number Placeholder 3"/>
          <p:cNvSpPr>
            <a:spLocks noGrp="1"/>
          </p:cNvSpPr>
          <p:nvPr>
            <p:ph type="sldNum" sz="quarter" idx="12"/>
          </p:nvPr>
        </p:nvSpPr>
        <p:spPr/>
        <p:txBody>
          <a:bodyPr/>
          <a:lstStyle/>
          <a:p>
            <a:fld id="{5D0D82D1-030A-4AF5-855D-82A44DD93AEE}" type="slidenum">
              <a:rPr lang="en-US" smtClean="0"/>
              <a:pPr/>
              <a:t>13</a:t>
            </a:fld>
            <a:endParaRPr lang="en-US" dirty="0"/>
          </a:p>
        </p:txBody>
      </p:sp>
      <p:pic>
        <p:nvPicPr>
          <p:cNvPr id="6" name="Picture 8" descr="pulse_ht_78"/>
          <p:cNvPicPr>
            <a:picLocks noChangeAspect="1" noChangeArrowheads="1"/>
          </p:cNvPicPr>
          <p:nvPr/>
        </p:nvPicPr>
        <p:blipFill>
          <a:blip r:embed="rId3"/>
          <a:srcRect/>
          <a:stretch>
            <a:fillRect/>
          </a:stretch>
        </p:blipFill>
        <p:spPr bwMode="auto">
          <a:xfrm>
            <a:off x="4929190" y="1548000"/>
            <a:ext cx="3504547" cy="2376000"/>
          </a:xfrm>
          <a:prstGeom prst="rect">
            <a:avLst/>
          </a:prstGeom>
          <a:ln>
            <a:noFill/>
          </a:ln>
          <a:effectLst>
            <a:outerShdw blurRad="292100" dist="139700" dir="2700000" algn="tl" rotWithShape="0">
              <a:srgbClr val="333333">
                <a:alpha val="65000"/>
              </a:srgbClr>
            </a:outerShdw>
          </a:effectLst>
        </p:spPr>
      </p:pic>
      <p:pic>
        <p:nvPicPr>
          <p:cNvPr id="7" name="Picture 7" descr="timing_78"/>
          <p:cNvPicPr>
            <a:picLocks noChangeAspect="1" noChangeArrowheads="1"/>
          </p:cNvPicPr>
          <p:nvPr/>
        </p:nvPicPr>
        <p:blipFill>
          <a:blip r:embed="rId4"/>
          <a:srcRect/>
          <a:stretch>
            <a:fillRect/>
          </a:stretch>
        </p:blipFill>
        <p:spPr bwMode="auto">
          <a:xfrm>
            <a:off x="4929190" y="4068000"/>
            <a:ext cx="3506400" cy="2381431"/>
          </a:xfrm>
          <a:prstGeom prst="rect">
            <a:avLst/>
          </a:prstGeom>
          <a:ln>
            <a:noFill/>
          </a:ln>
          <a:effectLst>
            <a:outerShdw blurRad="292100" dist="139700" dir="2700000" algn="tl" rotWithShape="0">
              <a:srgbClr val="333333">
                <a:alpha val="65000"/>
              </a:srgbClr>
            </a:outerShdw>
          </a:effectLst>
        </p:spPr>
      </p:pic>
      <p:pic>
        <p:nvPicPr>
          <p:cNvPr id="147457" name="Picture 1"/>
          <p:cNvPicPr>
            <a:picLocks noChangeAspect="1" noChangeArrowheads="1"/>
          </p:cNvPicPr>
          <p:nvPr/>
        </p:nvPicPr>
        <p:blipFill>
          <a:blip r:embed="rId5"/>
          <a:srcRect l="4984" t="10976" r="2805" b="5532"/>
          <a:stretch>
            <a:fillRect/>
          </a:stretch>
        </p:blipFill>
        <p:spPr bwMode="auto">
          <a:xfrm>
            <a:off x="661048" y="4193412"/>
            <a:ext cx="3625200" cy="2235984"/>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a:srcRect l="3037" t="9112" r="5839" b="4319"/>
          <a:stretch>
            <a:fillRect/>
          </a:stretch>
        </p:blipFill>
        <p:spPr bwMode="auto">
          <a:xfrm>
            <a:off x="704921" y="1551942"/>
            <a:ext cx="2652633" cy="252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7457"/>
                                        </p:tgtEl>
                                        <p:attrNameLst>
                                          <p:attrName>style.visibility</p:attrName>
                                        </p:attrNameLst>
                                      </p:cBhvr>
                                      <p:to>
                                        <p:strVal val="visible"/>
                                      </p:to>
                                    </p:set>
                                    <p:anim calcmode="lin" valueType="num">
                                      <p:cBhvr additive="base">
                                        <p:cTn id="19" dur="500" fill="hold"/>
                                        <p:tgtEl>
                                          <p:spTgt spid="147457"/>
                                        </p:tgtEl>
                                        <p:attrNameLst>
                                          <p:attrName>ppt_x</p:attrName>
                                        </p:attrNameLst>
                                      </p:cBhvr>
                                      <p:tavLst>
                                        <p:tav tm="0">
                                          <p:val>
                                            <p:strVal val="0-#ppt_w/2"/>
                                          </p:val>
                                        </p:tav>
                                        <p:tav tm="100000">
                                          <p:val>
                                            <p:strVal val="#ppt_x"/>
                                          </p:val>
                                        </p:tav>
                                      </p:tavLst>
                                    </p:anim>
                                    <p:anim calcmode="lin" valueType="num">
                                      <p:cBhvr additive="base">
                                        <p:cTn id="20" dur="500" fill="hold"/>
                                        <p:tgtEl>
                                          <p:spTgt spid="1474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ICAL electronics</a:t>
            </a:r>
            <a:endParaRPr lang="en-US" dirty="0"/>
          </a:p>
        </p:txBody>
      </p:sp>
      <p:sp>
        <p:nvSpPr>
          <p:cNvPr id="3" name="Content Placeholder 2"/>
          <p:cNvSpPr>
            <a:spLocks noGrp="1"/>
          </p:cNvSpPr>
          <p:nvPr>
            <p:ph idx="1"/>
          </p:nvPr>
        </p:nvSpPr>
        <p:spPr>
          <a:xfrm>
            <a:off x="142844" y="1571613"/>
            <a:ext cx="8858312" cy="4829190"/>
          </a:xfrm>
        </p:spPr>
        <p:txBody>
          <a:bodyPr>
            <a:normAutofit fontScale="47500" lnSpcReduction="20000"/>
          </a:bodyPr>
          <a:lstStyle/>
          <a:p>
            <a:pPr lvl="0"/>
            <a:r>
              <a:rPr lang="en-US" sz="3400" dirty="0" smtClean="0"/>
              <a:t>Huge number of electronic data readout channels.  This necessitates large scale integration and/or multiplexing of electronics. The low to moderate rates of individual channels allow this integration/multiplexing.</a:t>
            </a:r>
          </a:p>
          <a:p>
            <a:pPr lvl="0"/>
            <a:r>
              <a:rPr lang="en-US" sz="3400" dirty="0" smtClean="0"/>
              <a:t>Large dimensions of one unit of RPC. This has bearing on the way the signals from the detector are routed to the front-end electronic units and matching the track lengths of the signals, irrespective of the geographical position of the signal source.  We need to do this in order to maintain equal timing of signals from individual channels.</a:t>
            </a:r>
          </a:p>
          <a:p>
            <a:pPr lvl="0"/>
            <a:r>
              <a:rPr lang="en-US" sz="3400" dirty="0" smtClean="0"/>
              <a:t>Large dimensions of the entire detector. This will pose constraints on the cable routing, signal driving and related considerations.</a:t>
            </a:r>
          </a:p>
          <a:p>
            <a:pPr lvl="0"/>
            <a:r>
              <a:rPr lang="en-US" sz="3400" dirty="0" smtClean="0"/>
              <a:t>Road structure for the mounting of RPCs. This necessarily imposes constraint that signals from both X &amp; Y planes of the RPC unit, along with other service and power supply lines are brought out only from the transverse direction of the detector.</a:t>
            </a:r>
          </a:p>
          <a:p>
            <a:pPr lvl="0"/>
            <a:r>
              <a:rPr lang="en-US" sz="3400" dirty="0" smtClean="0"/>
              <a:t>Eight RPC units are going to be installed in a road.  We can at best bring out signal cables from four of them from one side of the detector and the other four from other direction.</a:t>
            </a:r>
          </a:p>
          <a:p>
            <a:pPr lvl="0"/>
            <a:r>
              <a:rPr lang="en-US" sz="3400" dirty="0" smtClean="0"/>
              <a:t>About 25cms gap is available between the faces of the detector and the trolleys. Any installations on the face of the detector have to be designed with this consideration.</a:t>
            </a:r>
          </a:p>
          <a:p>
            <a:pPr lvl="0"/>
            <a:r>
              <a:rPr lang="en-US" sz="3400" dirty="0" smtClean="0"/>
              <a:t>About 40mm gap between iron layers is available for the RPC detector, out of which thickness of the RPC unit is expected to at least 24mm. Leaving another 5-6mm for various tolerances,  realistically about 10mm is the available free space in the RPC slot for routing out cables etc.</a:t>
            </a:r>
          </a:p>
          <a:p>
            <a:pPr lvl="0"/>
            <a:r>
              <a:rPr lang="en-US" sz="3400" dirty="0" smtClean="0"/>
              <a:t>On the sides adjacent to the RPC unit in the </a:t>
            </a:r>
            <a:r>
              <a:rPr lang="en-US" sz="3400" dirty="0" smtClean="0"/>
              <a:t>gap</a:t>
            </a:r>
            <a:r>
              <a:rPr lang="en-US" sz="3400" dirty="0" smtClean="0"/>
              <a:t>,</a:t>
            </a:r>
            <a:r>
              <a:rPr lang="en-US" sz="3400" dirty="0" smtClean="0"/>
              <a:t> </a:t>
            </a:r>
            <a:r>
              <a:rPr lang="en-US" sz="3400" dirty="0" smtClean="0"/>
              <a:t>free space is available for routing out power supply cables, gas lines etc.</a:t>
            </a:r>
          </a:p>
          <a:p>
            <a:pPr lvl="0"/>
            <a:r>
              <a:rPr lang="en-US" sz="3400" dirty="0" smtClean="0"/>
              <a:t>The gap between three modules is about 20cms. It is not advisable plan any installations on these faces.</a:t>
            </a:r>
          </a:p>
          <a:p>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ICAL building</a:t>
            </a:r>
            <a:endParaRPr lang="en-US" dirty="0"/>
          </a:p>
        </p:txBody>
      </p:sp>
      <p:pic>
        <p:nvPicPr>
          <p:cNvPr id="6" name="Content Placeholder 5" descr="concept.JPG"/>
          <p:cNvPicPr>
            <a:picLocks noGrp="1" noChangeAspect="1"/>
          </p:cNvPicPr>
          <p:nvPr>
            <p:ph idx="1"/>
          </p:nvPr>
        </p:nvPicPr>
        <p:blipFill>
          <a:blip r:embed="rId2"/>
          <a:stretch>
            <a:fillRect/>
          </a:stretch>
        </p:blipFill>
        <p:spPr>
          <a:xfrm>
            <a:off x="0" y="2953003"/>
            <a:ext cx="9144000" cy="2269618"/>
          </a:xfrm>
        </p:spPr>
      </p:pic>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&amp; services’ sub-stations</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16</a:t>
            </a:fld>
            <a:endParaRPr lang="en-US" dirty="0"/>
          </a:p>
        </p:txBody>
      </p:sp>
      <p:pic>
        <p:nvPicPr>
          <p:cNvPr id="6" name="Picture 3" descr="mag_asm1"/>
          <p:cNvPicPr>
            <a:picLocks noChangeAspect="1" noChangeArrowheads="1"/>
          </p:cNvPicPr>
          <p:nvPr/>
        </p:nvPicPr>
        <p:blipFill>
          <a:blip r:embed="rId2"/>
          <a:srcRect/>
          <a:stretch>
            <a:fillRect/>
          </a:stretch>
        </p:blipFill>
        <p:spPr>
          <a:xfrm>
            <a:off x="611188" y="1484313"/>
            <a:ext cx="7296150" cy="4440237"/>
          </a:xfrm>
          <a:prstGeom prst="rect">
            <a:avLst/>
          </a:prstGeom>
          <a:noFill/>
          <a:ln/>
        </p:spPr>
      </p:pic>
      <p:grpSp>
        <p:nvGrpSpPr>
          <p:cNvPr id="7" name="Group 6"/>
          <p:cNvGrpSpPr/>
          <p:nvPr/>
        </p:nvGrpSpPr>
        <p:grpSpPr>
          <a:xfrm>
            <a:off x="611188" y="1484313"/>
            <a:ext cx="7539037" cy="4440237"/>
            <a:chOff x="611188" y="1484313"/>
            <a:chExt cx="7539037" cy="4440237"/>
          </a:xfrm>
        </p:grpSpPr>
        <p:pic>
          <p:nvPicPr>
            <p:cNvPr id="8" name="Picture 3" descr="mag_asm1"/>
            <p:cNvPicPr>
              <a:picLocks noChangeAspect="1" noChangeArrowheads="1"/>
            </p:cNvPicPr>
            <p:nvPr>
              <p:ph idx="1"/>
            </p:nvPr>
          </p:nvPicPr>
          <p:blipFill>
            <a:blip r:embed="rId2"/>
            <a:srcRect/>
            <a:stretch>
              <a:fillRect/>
            </a:stretch>
          </p:blipFill>
          <p:spPr>
            <a:xfrm>
              <a:off x="611188" y="1484313"/>
              <a:ext cx="7296150" cy="4440237"/>
            </a:xfrm>
            <a:noFill/>
            <a:ln/>
          </p:spPr>
        </p:pic>
        <p:sp>
          <p:nvSpPr>
            <p:cNvPr id="9" name="Text Box 4"/>
            <p:cNvSpPr txBox="1">
              <a:spLocks noChangeArrowheads="1"/>
            </p:cNvSpPr>
            <p:nvPr/>
          </p:nvSpPr>
          <p:spPr bwMode="auto">
            <a:xfrm rot="21420000">
              <a:off x="5795963" y="2636838"/>
              <a:ext cx="2354262"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Iron absorber</a:t>
              </a:r>
            </a:p>
          </p:txBody>
        </p:sp>
        <p:sp>
          <p:nvSpPr>
            <p:cNvPr id="10" name="Text Box 5"/>
            <p:cNvSpPr txBox="1">
              <a:spLocks noChangeArrowheads="1"/>
            </p:cNvSpPr>
            <p:nvPr/>
          </p:nvSpPr>
          <p:spPr bwMode="auto">
            <a:xfrm rot="21420000">
              <a:off x="5651500" y="4797425"/>
              <a:ext cx="2354263"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Iron absorber</a:t>
              </a:r>
            </a:p>
          </p:txBody>
        </p:sp>
        <p:sp>
          <p:nvSpPr>
            <p:cNvPr id="11" name="Text Box 6"/>
            <p:cNvSpPr txBox="1">
              <a:spLocks noChangeArrowheads="1"/>
            </p:cNvSpPr>
            <p:nvPr/>
          </p:nvSpPr>
          <p:spPr bwMode="auto">
            <a:xfrm rot="21420000">
              <a:off x="5724525" y="3789363"/>
              <a:ext cx="2192338"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Iron spacer</a:t>
              </a:r>
            </a:p>
          </p:txBody>
        </p:sp>
        <p:sp>
          <p:nvSpPr>
            <p:cNvPr id="12" name="Text Box 7"/>
            <p:cNvSpPr txBox="1">
              <a:spLocks noChangeArrowheads="1"/>
            </p:cNvSpPr>
            <p:nvPr/>
          </p:nvSpPr>
          <p:spPr bwMode="auto">
            <a:xfrm rot="360000">
              <a:off x="2819400" y="3657600"/>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rPr>
                <a:t>RPC</a:t>
              </a:r>
            </a:p>
          </p:txBody>
        </p:sp>
        <p:sp>
          <p:nvSpPr>
            <p:cNvPr id="13" name="Text Box 8"/>
            <p:cNvSpPr txBox="1">
              <a:spLocks noChangeArrowheads="1"/>
            </p:cNvSpPr>
            <p:nvPr/>
          </p:nvSpPr>
          <p:spPr bwMode="auto">
            <a:xfrm rot="360000">
              <a:off x="1331913" y="4076700"/>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DAQ</a:t>
              </a:r>
            </a:p>
          </p:txBody>
        </p:sp>
        <p:sp>
          <p:nvSpPr>
            <p:cNvPr id="14" name="Text Box 9"/>
            <p:cNvSpPr txBox="1">
              <a:spLocks noChangeArrowheads="1"/>
            </p:cNvSpPr>
            <p:nvPr/>
          </p:nvSpPr>
          <p:spPr bwMode="auto">
            <a:xfrm rot="360000">
              <a:off x="2268538" y="4797425"/>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LV</a:t>
              </a:r>
            </a:p>
          </p:txBody>
        </p:sp>
        <p:sp>
          <p:nvSpPr>
            <p:cNvPr id="15" name="Text Box 10"/>
            <p:cNvSpPr txBox="1">
              <a:spLocks noChangeArrowheads="1"/>
            </p:cNvSpPr>
            <p:nvPr/>
          </p:nvSpPr>
          <p:spPr bwMode="auto">
            <a:xfrm rot="360000">
              <a:off x="2339975" y="4437063"/>
              <a:ext cx="9144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CC3300"/>
                  </a:solidFill>
                </a:rPr>
                <a:t>HV</a:t>
              </a:r>
            </a:p>
          </p:txBody>
        </p:sp>
        <p:sp>
          <p:nvSpPr>
            <p:cNvPr id="16" name="Text Box 11"/>
            <p:cNvSpPr txBox="1">
              <a:spLocks noChangeArrowheads="1"/>
            </p:cNvSpPr>
            <p:nvPr/>
          </p:nvSpPr>
          <p:spPr bwMode="auto">
            <a:xfrm rot="360000">
              <a:off x="1042988" y="4581525"/>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Gas</a:t>
              </a:r>
            </a:p>
          </p:txBody>
        </p:sp>
        <p:sp>
          <p:nvSpPr>
            <p:cNvPr id="17" name="Text Box 12"/>
            <p:cNvSpPr txBox="1">
              <a:spLocks noChangeArrowheads="1"/>
            </p:cNvSpPr>
            <p:nvPr/>
          </p:nvSpPr>
          <p:spPr bwMode="auto">
            <a:xfrm rot="360000">
              <a:off x="4427538" y="4868863"/>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Gas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Cables &amp; services routing </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17</a:t>
            </a:fld>
            <a:endParaRPr lang="en-US" dirty="0"/>
          </a:p>
        </p:txBody>
      </p:sp>
      <p:grpSp>
        <p:nvGrpSpPr>
          <p:cNvPr id="6" name="Content Placeholder 5"/>
          <p:cNvGrpSpPr>
            <a:grpSpLocks noGrp="1"/>
          </p:cNvGrpSpPr>
          <p:nvPr>
            <p:ph idx="1"/>
          </p:nvPr>
        </p:nvGrpSpPr>
        <p:grpSpPr>
          <a:xfrm>
            <a:off x="457200" y="1774825"/>
            <a:ext cx="8229600" cy="4625975"/>
            <a:chOff x="600075" y="1593850"/>
            <a:chExt cx="8004175" cy="4379913"/>
          </a:xfrm>
        </p:grpSpPr>
        <p:grpSp>
          <p:nvGrpSpPr>
            <p:cNvPr id="7" name="Group 16"/>
            <p:cNvGrpSpPr>
              <a:grpSpLocks/>
            </p:cNvGrpSpPr>
            <p:nvPr/>
          </p:nvGrpSpPr>
          <p:grpSpPr bwMode="auto">
            <a:xfrm>
              <a:off x="622300" y="1593850"/>
              <a:ext cx="7981950" cy="2122488"/>
              <a:chOff x="295" y="935"/>
              <a:chExt cx="5028" cy="1337"/>
            </a:xfrm>
          </p:grpSpPr>
          <p:pic>
            <p:nvPicPr>
              <p:cNvPr id="18" name="Picture 3" descr="utility_cables2"/>
              <p:cNvPicPr>
                <a:picLocks noChangeAspect="1" noChangeArrowheads="1"/>
              </p:cNvPicPr>
              <p:nvPr/>
            </p:nvPicPr>
            <p:blipFill>
              <a:blip r:embed="rId2"/>
              <a:srcRect/>
              <a:stretch>
                <a:fillRect/>
              </a:stretch>
            </p:blipFill>
            <p:spPr bwMode="auto">
              <a:xfrm>
                <a:off x="295" y="935"/>
                <a:ext cx="2596" cy="1337"/>
              </a:xfrm>
              <a:prstGeom prst="rect">
                <a:avLst/>
              </a:prstGeom>
              <a:noFill/>
              <a:ln w="9525">
                <a:noFill/>
                <a:miter lim="800000"/>
                <a:headEnd/>
                <a:tailEnd/>
              </a:ln>
            </p:spPr>
          </p:pic>
          <p:pic>
            <p:nvPicPr>
              <p:cNvPr id="19" name="Picture 4" descr="utility_cables3"/>
              <p:cNvPicPr>
                <a:picLocks noChangeAspect="1" noChangeArrowheads="1"/>
              </p:cNvPicPr>
              <p:nvPr/>
            </p:nvPicPr>
            <p:blipFill>
              <a:blip r:embed="rId3"/>
              <a:srcRect/>
              <a:stretch>
                <a:fillRect/>
              </a:stretch>
            </p:blipFill>
            <p:spPr bwMode="auto">
              <a:xfrm>
                <a:off x="2880" y="944"/>
                <a:ext cx="2443" cy="1328"/>
              </a:xfrm>
              <a:prstGeom prst="rect">
                <a:avLst/>
              </a:prstGeom>
              <a:noFill/>
              <a:ln>
                <a:noFill/>
              </a:ln>
              <a:effectLst/>
            </p:spPr>
          </p:pic>
        </p:grpSp>
        <p:pic>
          <p:nvPicPr>
            <p:cNvPr id="8" name="Picture 5" descr="utility_cables4"/>
            <p:cNvPicPr>
              <a:picLocks noChangeAspect="1" noChangeArrowheads="1"/>
            </p:cNvPicPr>
            <p:nvPr>
              <p:ph idx="1"/>
            </p:nvPr>
          </p:nvPicPr>
          <p:blipFill>
            <a:blip r:embed="rId4"/>
            <a:srcRect/>
            <a:stretch>
              <a:fillRect/>
            </a:stretch>
          </p:blipFill>
          <p:spPr>
            <a:xfrm>
              <a:off x="600075" y="4221163"/>
              <a:ext cx="7932738" cy="1003300"/>
            </a:xfrm>
            <a:noFill/>
            <a:ln/>
          </p:spPr>
        </p:pic>
        <p:sp>
          <p:nvSpPr>
            <p:cNvPr id="9" name="Text Box 6"/>
            <p:cNvSpPr txBox="1">
              <a:spLocks noChangeArrowheads="1"/>
            </p:cNvSpPr>
            <p:nvPr/>
          </p:nvSpPr>
          <p:spPr bwMode="auto">
            <a:xfrm rot="21540000">
              <a:off x="3635375" y="1700213"/>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CC3300"/>
                  </a:solidFill>
                </a:rPr>
                <a:t>RPC</a:t>
              </a:r>
            </a:p>
          </p:txBody>
        </p:sp>
        <p:sp>
          <p:nvSpPr>
            <p:cNvPr id="10" name="Text Box 7"/>
            <p:cNvSpPr txBox="1">
              <a:spLocks noChangeArrowheads="1"/>
            </p:cNvSpPr>
            <p:nvPr/>
          </p:nvSpPr>
          <p:spPr bwMode="auto">
            <a:xfrm rot="21540000">
              <a:off x="3851275" y="2708275"/>
              <a:ext cx="2354263"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CC3300"/>
                  </a:solidFill>
                </a:rPr>
                <a:t>Iron absorber</a:t>
              </a:r>
            </a:p>
          </p:txBody>
        </p:sp>
        <p:sp>
          <p:nvSpPr>
            <p:cNvPr id="11" name="Text Box 8"/>
            <p:cNvSpPr txBox="1">
              <a:spLocks noChangeArrowheads="1"/>
            </p:cNvSpPr>
            <p:nvPr/>
          </p:nvSpPr>
          <p:spPr bwMode="auto">
            <a:xfrm>
              <a:off x="4067175" y="4484688"/>
              <a:ext cx="914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rPr>
                <a:t>RPC</a:t>
              </a:r>
            </a:p>
          </p:txBody>
        </p:sp>
        <p:sp>
          <p:nvSpPr>
            <p:cNvPr id="12" name="Text Box 9"/>
            <p:cNvSpPr txBox="1">
              <a:spLocks noChangeArrowheads="1"/>
            </p:cNvSpPr>
            <p:nvPr/>
          </p:nvSpPr>
          <p:spPr bwMode="auto">
            <a:xfrm>
              <a:off x="1908175" y="5516563"/>
              <a:ext cx="3963988"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Signal cables from RPCs</a:t>
              </a:r>
            </a:p>
          </p:txBody>
        </p:sp>
        <p:sp>
          <p:nvSpPr>
            <p:cNvPr id="13" name="Line 10"/>
            <p:cNvSpPr>
              <a:spLocks noChangeShapeType="1"/>
            </p:cNvSpPr>
            <p:nvPr/>
          </p:nvSpPr>
          <p:spPr bwMode="auto">
            <a:xfrm>
              <a:off x="3810000" y="5013325"/>
              <a:ext cx="0" cy="609600"/>
            </a:xfrm>
            <a:prstGeom prst="line">
              <a:avLst/>
            </a:prstGeom>
            <a:noFill/>
            <a:ln w="28575">
              <a:solidFill>
                <a:srgbClr val="FF0000"/>
              </a:solidFill>
              <a:round/>
              <a:headEnd/>
              <a:tailEnd type="triangle" w="med" len="med"/>
            </a:ln>
            <a:effectLst/>
          </p:spPr>
          <p:txBody>
            <a:bodyPr/>
            <a:lstStyle/>
            <a:p>
              <a:endParaRPr lang="en-US"/>
            </a:p>
          </p:txBody>
        </p:sp>
        <p:sp>
          <p:nvSpPr>
            <p:cNvPr id="14" name="Line 11"/>
            <p:cNvSpPr>
              <a:spLocks noChangeShapeType="1"/>
            </p:cNvSpPr>
            <p:nvPr/>
          </p:nvSpPr>
          <p:spPr bwMode="auto">
            <a:xfrm>
              <a:off x="2057400" y="5013325"/>
              <a:ext cx="3429000" cy="0"/>
            </a:xfrm>
            <a:prstGeom prst="line">
              <a:avLst/>
            </a:prstGeom>
            <a:noFill/>
            <a:ln w="28575">
              <a:solidFill>
                <a:srgbClr val="FF0000"/>
              </a:solidFill>
              <a:prstDash val="sysDot"/>
              <a:round/>
              <a:headEnd/>
              <a:tailEnd/>
            </a:ln>
            <a:effectLst/>
          </p:spPr>
          <p:txBody>
            <a:bodyPr/>
            <a:lstStyle/>
            <a:p>
              <a:endParaRPr lang="en-US"/>
            </a:p>
          </p:txBody>
        </p:sp>
        <p:sp>
          <p:nvSpPr>
            <p:cNvPr id="15" name="Text Box 12"/>
            <p:cNvSpPr txBox="1">
              <a:spLocks noChangeArrowheads="1"/>
            </p:cNvSpPr>
            <p:nvPr/>
          </p:nvSpPr>
          <p:spPr bwMode="auto">
            <a:xfrm rot="21480000">
              <a:off x="2819400" y="3521075"/>
              <a:ext cx="4114800" cy="396875"/>
            </a:xfrm>
            <a:prstGeom prst="rect">
              <a:avLst/>
            </a:prstGeom>
            <a:noFill/>
            <a:ln w="9525">
              <a:noFill/>
              <a:miter lim="800000"/>
              <a:headEnd/>
              <a:tailEnd/>
            </a:ln>
            <a:effectLst/>
          </p:spPr>
          <p:txBody>
            <a:bodyPr>
              <a:spAutoFit/>
            </a:bodyPr>
            <a:lstStyle/>
            <a:p>
              <a:pPr>
                <a:spcBef>
                  <a:spcPct val="50000"/>
                </a:spcBef>
              </a:pPr>
              <a:r>
                <a:rPr lang="en-US" sz="2000" b="1">
                  <a:solidFill>
                    <a:srgbClr val="CC3300"/>
                  </a:solidFill>
                </a:rPr>
                <a:t>Gas, LV &amp; HV cables from RPCs</a:t>
              </a:r>
            </a:p>
          </p:txBody>
        </p:sp>
        <p:sp>
          <p:nvSpPr>
            <p:cNvPr id="16" name="Line 13"/>
            <p:cNvSpPr>
              <a:spLocks noChangeShapeType="1"/>
            </p:cNvSpPr>
            <p:nvPr/>
          </p:nvSpPr>
          <p:spPr bwMode="auto">
            <a:xfrm>
              <a:off x="2627313" y="2781300"/>
              <a:ext cx="215900" cy="863600"/>
            </a:xfrm>
            <a:prstGeom prst="line">
              <a:avLst/>
            </a:prstGeom>
            <a:noFill/>
            <a:ln w="28575">
              <a:solidFill>
                <a:srgbClr val="FF0000"/>
              </a:solidFill>
              <a:round/>
              <a:headEnd type="triangle" w="med" len="med"/>
              <a:tailEnd/>
            </a:ln>
            <a:effectLst/>
          </p:spPr>
          <p:txBody>
            <a:bodyPr/>
            <a:lstStyle/>
            <a:p>
              <a:endParaRPr lang="en-US"/>
            </a:p>
          </p:txBody>
        </p:sp>
        <p:sp>
          <p:nvSpPr>
            <p:cNvPr id="17" name="Line 14"/>
            <p:cNvSpPr>
              <a:spLocks noChangeShapeType="1"/>
            </p:cNvSpPr>
            <p:nvPr/>
          </p:nvSpPr>
          <p:spPr bwMode="auto">
            <a:xfrm flipH="1">
              <a:off x="6858000" y="2636838"/>
              <a:ext cx="234950" cy="1020762"/>
            </a:xfrm>
            <a:prstGeom prst="line">
              <a:avLst/>
            </a:prstGeom>
            <a:noFill/>
            <a:ln w="28575">
              <a:solidFill>
                <a:srgbClr val="FF0000"/>
              </a:solidFill>
              <a:round/>
              <a:headEnd type="triangle" w="med" len="me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design inputs</a:t>
            </a:r>
            <a:endParaRPr lang="en-US" dirty="0"/>
          </a:p>
        </p:txBody>
      </p:sp>
      <p:sp>
        <p:nvSpPr>
          <p:cNvPr id="6" name="Content Placeholder 5"/>
          <p:cNvSpPr>
            <a:spLocks noGrp="1"/>
          </p:cNvSpPr>
          <p:nvPr>
            <p:ph idx="1"/>
          </p:nvPr>
        </p:nvSpPr>
        <p:spPr>
          <a:xfrm>
            <a:off x="214282" y="1571613"/>
            <a:ext cx="8715436" cy="4829190"/>
          </a:xfrm>
        </p:spPr>
        <p:txBody>
          <a:bodyPr>
            <a:normAutofit fontScale="70000" lnSpcReduction="20000"/>
          </a:bodyPr>
          <a:lstStyle/>
          <a:p>
            <a:r>
              <a:rPr lang="en-US" dirty="0" smtClean="0"/>
              <a:t>RPC signal’s rise time is of the order of 500-800nSec. Therefore, we will need a resolution of about 200nSec for the timing devices used for recording RPC signal arrival times w.r.t to ICAL trigger. </a:t>
            </a:r>
          </a:p>
          <a:p>
            <a:r>
              <a:rPr lang="en-US" dirty="0" smtClean="0"/>
              <a:t>The opening width of the amplified signals is of the order of 25nSecs. The minimum width of the RPC pulse over the threshold in the avalanche mode is as low as a few nSecs. This is an important input for the front-end electronics design. </a:t>
            </a:r>
          </a:p>
          <a:p>
            <a:r>
              <a:rPr lang="en-US" dirty="0" smtClean="0"/>
              <a:t>The amplifier in the avalanche mode preferably should have a fixed gain in the range 100-200 depending on the noise levels obtainable and hence the minimum discriminator levels settable. </a:t>
            </a:r>
          </a:p>
          <a:p>
            <a:r>
              <a:rPr lang="en-US" dirty="0" smtClean="0"/>
              <a:t>Discriminator overhead (ratio of average peak pulse height to discriminator level) of 3-4 is preferable for reliable performance. Variable (but common) threshold in the range of </a:t>
            </a:r>
            <a:r>
              <a:rPr lang="en-US" dirty="0" smtClean="0">
                <a:sym typeface="Symbol"/>
              </a:rPr>
              <a:t></a:t>
            </a:r>
            <a:r>
              <a:rPr lang="en-US" dirty="0" smtClean="0"/>
              <a:t>10 to </a:t>
            </a:r>
            <a:r>
              <a:rPr lang="en-US" dirty="0" smtClean="0">
                <a:sym typeface="Symbol"/>
              </a:rPr>
              <a:t></a:t>
            </a:r>
            <a:r>
              <a:rPr lang="en-US" dirty="0" smtClean="0"/>
              <a:t>50mV for the discriminators should be supported. </a:t>
            </a:r>
          </a:p>
          <a:p>
            <a:r>
              <a:rPr lang="en-US" dirty="0" smtClean="0"/>
              <a:t>The pulse shaping of the discriminator output pulse should be in the range of 50-100nSec (but fixed). However, if the facility of pulse width monitoring has to be supported, this specification has to be relooked.</a:t>
            </a:r>
            <a:endParaRPr lang="en-US" dirty="0"/>
          </a:p>
        </p:txBody>
      </p:sp>
      <p:sp>
        <p:nvSpPr>
          <p:cNvPr id="3" name="Footer Placeholder 2"/>
          <p:cNvSpPr>
            <a:spLocks noGrp="1"/>
          </p:cNvSpPr>
          <p:nvPr>
            <p:ph type="ftr" sz="quarter" idx="11"/>
          </p:nvPr>
        </p:nvSpPr>
        <p:spPr/>
        <p:txBody>
          <a:bodyPr/>
          <a:lstStyle/>
          <a:p>
            <a:r>
              <a:rPr lang="en-US" smtClean="0"/>
              <a:t>B.Satyanarayana, INO                                            INO-KEK Meeting                                            January 28, 2009, TIFR, INDIA</a:t>
            </a:r>
            <a:endParaRPr lang="en-US" dirty="0"/>
          </a:p>
        </p:txBody>
      </p:sp>
      <p:sp>
        <p:nvSpPr>
          <p:cNvPr id="4" name="Slide Number Placeholder 3"/>
          <p:cNvSpPr>
            <a:spLocks noGrp="1"/>
          </p:cNvSpPr>
          <p:nvPr>
            <p:ph type="sldNum" sz="quarter" idx="12"/>
          </p:nvPr>
        </p:nvSpPr>
        <p:spPr/>
        <p:txBody>
          <a:bodyPr/>
          <a:lstStyle/>
          <a:p>
            <a:fld id="{5D0D82D1-030A-4AF5-855D-82A44DD93AEE}"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Information to record on trigger</a:t>
            </a:r>
          </a:p>
          <a:p>
            <a:pPr lvl="1">
              <a:lnSpc>
                <a:spcPct val="90000"/>
              </a:lnSpc>
            </a:pPr>
            <a:r>
              <a:rPr lang="en-US" sz="2400" dirty="0" smtClean="0"/>
              <a:t>Strip hit</a:t>
            </a:r>
          </a:p>
          <a:p>
            <a:pPr lvl="1">
              <a:lnSpc>
                <a:spcPct val="90000"/>
              </a:lnSpc>
            </a:pPr>
            <a:r>
              <a:rPr lang="en-US" sz="2400" dirty="0" smtClean="0"/>
              <a:t>Timing</a:t>
            </a:r>
          </a:p>
          <a:p>
            <a:pPr>
              <a:lnSpc>
                <a:spcPct val="90000"/>
              </a:lnSpc>
            </a:pPr>
            <a:r>
              <a:rPr lang="en-US" sz="2800" dirty="0" smtClean="0"/>
              <a:t>Rates</a:t>
            </a:r>
          </a:p>
          <a:p>
            <a:pPr lvl="1">
              <a:lnSpc>
                <a:spcPct val="90000"/>
              </a:lnSpc>
            </a:pPr>
            <a:r>
              <a:rPr lang="en-US" sz="2400" dirty="0" smtClean="0"/>
              <a:t>Individual strip background rates ~100Hz</a:t>
            </a:r>
          </a:p>
          <a:p>
            <a:pPr lvl="1">
              <a:lnSpc>
                <a:spcPct val="90000"/>
              </a:lnSpc>
            </a:pPr>
            <a:r>
              <a:rPr lang="en-US" sz="2400" dirty="0" smtClean="0"/>
              <a:t>Event rate ~10Hz</a:t>
            </a:r>
          </a:p>
          <a:p>
            <a:pPr>
              <a:lnSpc>
                <a:spcPct val="90000"/>
              </a:lnSpc>
            </a:pPr>
            <a:r>
              <a:rPr lang="en-US" sz="2800" dirty="0" smtClean="0"/>
              <a:t>On-line monitor</a:t>
            </a:r>
          </a:p>
          <a:p>
            <a:pPr lvl="1">
              <a:lnSpc>
                <a:spcPct val="90000"/>
              </a:lnSpc>
            </a:pPr>
            <a:r>
              <a:rPr lang="en-US" sz="2400" dirty="0" smtClean="0"/>
              <a:t>RPC parameters</a:t>
            </a:r>
          </a:p>
          <a:p>
            <a:pPr lvl="1">
              <a:lnSpc>
                <a:spcPct val="90000"/>
              </a:lnSpc>
            </a:pPr>
            <a:r>
              <a:rPr lang="en-US" sz="2400" dirty="0" smtClean="0"/>
              <a:t>Ambient parameters</a:t>
            </a:r>
          </a:p>
          <a:p>
            <a:pPr lvl="1">
              <a:lnSpc>
                <a:spcPct val="90000"/>
              </a:lnSpc>
            </a:pPr>
            <a:r>
              <a:rPr lang="en-US" sz="2400" dirty="0" smtClean="0"/>
              <a:t>Services, </a:t>
            </a:r>
            <a:r>
              <a:rPr lang="en-US" sz="2400" dirty="0" smtClean="0"/>
              <a:t>supplies</a:t>
            </a:r>
            <a:endParaRPr lang="en-US" sz="2400" dirty="0" smtClean="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ICAL detector</a:t>
            </a:r>
            <a:endParaRPr lang="en-US" dirty="0"/>
          </a:p>
        </p:txBody>
      </p:sp>
      <p:pic>
        <p:nvPicPr>
          <p:cNvPr id="6" name="Content Placeholder 5" descr="stack_full.jpg"/>
          <p:cNvPicPr>
            <a:picLocks noGrp="1" noChangeAspect="1"/>
          </p:cNvPicPr>
          <p:nvPr>
            <p:ph idx="1"/>
          </p:nvPr>
        </p:nvPicPr>
        <p:blipFill>
          <a:blip r:embed="rId3"/>
          <a:stretch>
            <a:fillRect/>
          </a:stretch>
        </p:blipFill>
        <p:spPr>
          <a:xfrm>
            <a:off x="805460" y="1557964"/>
            <a:ext cx="7533080" cy="49320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a:t>
            </a:fld>
            <a:endParaRPr lang="en-US" dirty="0"/>
          </a:p>
        </p:txBody>
      </p:sp>
      <p:sp>
        <p:nvSpPr>
          <p:cNvPr id="7" name="TextBox 6"/>
          <p:cNvSpPr txBox="1"/>
          <p:nvPr/>
        </p:nvSpPr>
        <p:spPr>
          <a:xfrm rot="-780000">
            <a:off x="4926625" y="5360796"/>
            <a:ext cx="828000" cy="396000"/>
          </a:xfrm>
          <a:prstGeom prst="rect">
            <a:avLst/>
          </a:prstGeom>
          <a:noFill/>
        </p:spPr>
        <p:txBody>
          <a:bodyPr wrap="square" rtlCol="0">
            <a:spAutoFit/>
          </a:bodyPr>
          <a:lstStyle/>
          <a:p>
            <a:r>
              <a:rPr lang="en-US" b="1" dirty="0" smtClean="0">
                <a:solidFill>
                  <a:srgbClr val="FFFF00"/>
                </a:solidFill>
              </a:rPr>
              <a:t>48.4m</a:t>
            </a:r>
            <a:endParaRPr lang="en-US" b="1" dirty="0">
              <a:solidFill>
                <a:srgbClr val="FFFF00"/>
              </a:solidFill>
            </a:endParaRPr>
          </a:p>
        </p:txBody>
      </p:sp>
      <p:cxnSp>
        <p:nvCxnSpPr>
          <p:cNvPr id="9" name="Straight Arrow Connector 8"/>
          <p:cNvCxnSpPr/>
          <p:nvPr/>
        </p:nvCxnSpPr>
        <p:spPr>
          <a:xfrm rot="120000" flipV="1">
            <a:off x="5715008" y="4785593"/>
            <a:ext cx="2500330" cy="71438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60000" flipV="1">
            <a:off x="2226201" y="5647162"/>
            <a:ext cx="2664000" cy="714380"/>
          </a:xfrm>
          <a:prstGeom prst="straightConnector1">
            <a:avLst/>
          </a:prstGeom>
          <a:ln w="19050">
            <a:headEnd type="arrow"/>
            <a:tailEnd type="non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rot="2040000">
            <a:off x="7449088" y="1995263"/>
            <a:ext cx="828000" cy="369332"/>
          </a:xfrm>
          <a:prstGeom prst="rect">
            <a:avLst/>
          </a:prstGeom>
          <a:noFill/>
        </p:spPr>
        <p:txBody>
          <a:bodyPr wrap="square" rtlCol="0">
            <a:spAutoFit/>
          </a:bodyPr>
          <a:lstStyle/>
          <a:p>
            <a:r>
              <a:rPr lang="en-US" b="1" dirty="0" smtClean="0">
                <a:solidFill>
                  <a:srgbClr val="FFFF00"/>
                </a:solidFill>
              </a:rPr>
              <a:t>16m</a:t>
            </a:r>
            <a:endParaRPr lang="en-US" b="1" dirty="0">
              <a:solidFill>
                <a:srgbClr val="FFFF00"/>
              </a:solidFill>
            </a:endParaRPr>
          </a:p>
        </p:txBody>
      </p:sp>
      <p:sp>
        <p:nvSpPr>
          <p:cNvPr id="14" name="TextBox 13"/>
          <p:cNvSpPr txBox="1"/>
          <p:nvPr/>
        </p:nvSpPr>
        <p:spPr>
          <a:xfrm rot="-5400000">
            <a:off x="615748" y="4372714"/>
            <a:ext cx="828000" cy="369332"/>
          </a:xfrm>
          <a:prstGeom prst="rect">
            <a:avLst/>
          </a:prstGeom>
          <a:noFill/>
        </p:spPr>
        <p:txBody>
          <a:bodyPr wrap="square" rtlCol="0">
            <a:spAutoFit/>
          </a:bodyPr>
          <a:lstStyle/>
          <a:p>
            <a:r>
              <a:rPr lang="en-US" b="1" dirty="0" smtClean="0">
                <a:solidFill>
                  <a:srgbClr val="FFFF00"/>
                </a:solidFill>
              </a:rPr>
              <a:t>14.5m</a:t>
            </a:r>
            <a:endParaRPr lang="en-US" b="1" dirty="0">
              <a:solidFill>
                <a:srgbClr val="FFFF00"/>
              </a:solidFill>
            </a:endParaRPr>
          </a:p>
        </p:txBody>
      </p:sp>
      <p:sp>
        <p:nvSpPr>
          <p:cNvPr id="16" name="TextBox 15"/>
          <p:cNvSpPr txBox="1"/>
          <p:nvPr/>
        </p:nvSpPr>
        <p:spPr>
          <a:xfrm>
            <a:off x="896753" y="1643050"/>
            <a:ext cx="4461065" cy="923330"/>
          </a:xfrm>
          <a:prstGeom prst="rect">
            <a:avLst/>
          </a:prstGeom>
          <a:noFill/>
        </p:spPr>
        <p:txBody>
          <a:bodyPr wrap="square" rtlCol="0">
            <a:spAutoFit/>
          </a:bodyPr>
          <a:lstStyle/>
          <a:p>
            <a:r>
              <a:rPr lang="en-US" dirty="0" smtClean="0">
                <a:solidFill>
                  <a:srgbClr val="FFFF00"/>
                </a:solidFill>
              </a:rPr>
              <a:t>To study atmospheric neutrinos and to make precision measurements of the parameters related to neutrino oscillations</a:t>
            </a:r>
            <a:endParaRPr lang="en-US" dirty="0">
              <a:solidFill>
                <a:srgbClr val="FFFF00"/>
              </a:solidFill>
            </a:endParaRPr>
          </a:p>
        </p:txBody>
      </p:sp>
      <p:sp>
        <p:nvSpPr>
          <p:cNvPr id="17" name="TextBox 16"/>
          <p:cNvSpPr txBox="1"/>
          <p:nvPr/>
        </p:nvSpPr>
        <p:spPr>
          <a:xfrm rot="-840000">
            <a:off x="2237970" y="4015117"/>
            <a:ext cx="5942774" cy="923330"/>
          </a:xfrm>
          <a:prstGeom prst="rect">
            <a:avLst/>
          </a:prstGeom>
          <a:noFill/>
        </p:spPr>
        <p:txBody>
          <a:bodyPr wrap="square" rtlCol="0">
            <a:spAutoFit/>
          </a:bodyPr>
          <a:lstStyle/>
          <a:p>
            <a:r>
              <a:rPr lang="en-US" dirty="0" smtClean="0">
                <a:solidFill>
                  <a:schemeClr val="bg1"/>
                </a:solidFill>
              </a:rPr>
              <a:t>Good tracking, energy and time resolutions as well as charge identification of the detecting particles are the essential capabilities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RPC strip rate </a:t>
            </a:r>
            <a:r>
              <a:rPr lang="en-US" dirty="0" smtClean="0"/>
              <a:t>considerations</a:t>
            </a:r>
            <a:endParaRPr lang="en-US" dirty="0"/>
          </a:p>
        </p:txBody>
      </p:sp>
      <p:sp>
        <p:nvSpPr>
          <p:cNvPr id="3" name="Content Placeholder 2"/>
          <p:cNvSpPr>
            <a:spLocks noGrp="1"/>
          </p:cNvSpPr>
          <p:nvPr>
            <p:ph idx="1"/>
          </p:nvPr>
        </p:nvSpPr>
        <p:spPr>
          <a:xfrm>
            <a:off x="71406" y="1571613"/>
            <a:ext cx="8929718" cy="4829190"/>
          </a:xfrm>
        </p:spPr>
        <p:txBody>
          <a:bodyPr>
            <a:noAutofit/>
          </a:bodyPr>
          <a:lstStyle/>
          <a:p>
            <a:r>
              <a:rPr lang="en-US" sz="2200" dirty="0" smtClean="0"/>
              <a:t>RPC </a:t>
            </a:r>
            <a:r>
              <a:rPr lang="en-US" sz="2200" dirty="0" smtClean="0"/>
              <a:t>strip signal rates mainly contributed by the surrounding low energy activities such as stray radioactivity, local electrical discharges, dark currents of the detector and other electrical/electronic disturbances. </a:t>
            </a:r>
            <a:endParaRPr lang="en-US" sz="2200" dirty="0" smtClean="0"/>
          </a:p>
          <a:p>
            <a:r>
              <a:rPr lang="en-US" sz="2200" dirty="0" smtClean="0"/>
              <a:t>For </a:t>
            </a:r>
            <a:r>
              <a:rPr lang="en-US" sz="2200" dirty="0" smtClean="0"/>
              <a:t>a given RPC, installed at particular location, operating at a particular high voltage, and a gas mixture, the average counting rate or </a:t>
            </a:r>
            <a:r>
              <a:rPr lang="en-US" sz="2200" i="1" dirty="0" smtClean="0"/>
              <a:t>noise rate</a:t>
            </a:r>
            <a:r>
              <a:rPr lang="en-US" sz="2200" dirty="0" smtClean="0"/>
              <a:t> is fairly constant and is in fact commonly used to monitor the stability of the above mentioned RPC operating parameters. </a:t>
            </a:r>
            <a:endParaRPr lang="en-US" sz="2200" dirty="0" smtClean="0"/>
          </a:p>
          <a:p>
            <a:r>
              <a:rPr lang="en-US" sz="2200" dirty="0" smtClean="0"/>
              <a:t>One </a:t>
            </a:r>
            <a:r>
              <a:rPr lang="en-US" sz="2200" dirty="0" smtClean="0"/>
              <a:t>of the main background tasks (while not collecting event data) of the ICAL DAQ system is to sequentially monitor individual strip rates of all the RPCs in the detector, with a reasonable (of the order of 1 hour cycle time for a strip) frequency. </a:t>
            </a:r>
          </a:p>
          <a:p>
            <a:r>
              <a:rPr lang="en-US" sz="2200" dirty="0" smtClean="0"/>
              <a:t>The noise rate has consequences on the design of trigger system. The threshold of the trigger system is such that it shouldn’t generate triggers due to chance coincidence of noise rates</a:t>
            </a:r>
            <a:r>
              <a:rPr lang="en-US" sz="2200" dirty="0" smtClean="0"/>
              <a:t>.</a:t>
            </a:r>
            <a:endParaRPr lang="en-US" sz="2200" dirty="0" smtClean="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Sub-systems</a:t>
            </a: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smtClean="0"/>
              <a:t>Front-ends</a:t>
            </a:r>
          </a:p>
          <a:p>
            <a:pPr>
              <a:lnSpc>
                <a:spcPct val="80000"/>
              </a:lnSpc>
            </a:pPr>
            <a:r>
              <a:rPr lang="en-US" sz="2400" dirty="0" smtClean="0"/>
              <a:t>Latch and timing units</a:t>
            </a:r>
          </a:p>
          <a:p>
            <a:pPr>
              <a:lnSpc>
                <a:spcPct val="80000"/>
              </a:lnSpc>
            </a:pPr>
            <a:r>
              <a:rPr lang="en-US" sz="2400" dirty="0" smtClean="0"/>
              <a:t>Pipelines and fiber </a:t>
            </a:r>
          </a:p>
          <a:p>
            <a:pPr>
              <a:lnSpc>
                <a:spcPct val="80000"/>
              </a:lnSpc>
            </a:pPr>
            <a:r>
              <a:rPr lang="en-US" sz="2400" dirty="0" smtClean="0"/>
              <a:t>Backend (VME) data collectors</a:t>
            </a:r>
          </a:p>
          <a:p>
            <a:pPr>
              <a:lnSpc>
                <a:spcPct val="80000"/>
              </a:lnSpc>
            </a:pPr>
            <a:r>
              <a:rPr lang="en-US" sz="2400" dirty="0" smtClean="0"/>
              <a:t>Trigger system</a:t>
            </a:r>
          </a:p>
          <a:p>
            <a:pPr>
              <a:lnSpc>
                <a:spcPct val="80000"/>
              </a:lnSpc>
            </a:pPr>
            <a:r>
              <a:rPr lang="en-US" sz="2400" dirty="0" smtClean="0"/>
              <a:t>Central clock</a:t>
            </a:r>
          </a:p>
          <a:p>
            <a:pPr>
              <a:lnSpc>
                <a:spcPct val="80000"/>
              </a:lnSpc>
            </a:pPr>
            <a:r>
              <a:rPr lang="en-US" sz="2400" dirty="0" smtClean="0"/>
              <a:t>Slow control and monitoring</a:t>
            </a:r>
          </a:p>
          <a:p>
            <a:pPr lvl="1">
              <a:lnSpc>
                <a:spcPct val="80000"/>
              </a:lnSpc>
            </a:pPr>
            <a:r>
              <a:rPr lang="en-US" sz="2000" dirty="0" smtClean="0"/>
              <a:t>Gas, magnet, power supplies</a:t>
            </a:r>
          </a:p>
          <a:p>
            <a:pPr lvl="1">
              <a:lnSpc>
                <a:spcPct val="80000"/>
              </a:lnSpc>
            </a:pPr>
            <a:r>
              <a:rPr lang="en-US" sz="2000" dirty="0" smtClean="0"/>
              <a:t>Ambient parameters</a:t>
            </a:r>
          </a:p>
          <a:p>
            <a:pPr lvl="1">
              <a:lnSpc>
                <a:spcPct val="80000"/>
              </a:lnSpc>
            </a:pPr>
            <a:r>
              <a:rPr lang="en-US" sz="2000" dirty="0" smtClean="0"/>
              <a:t>Safety and interlocks</a:t>
            </a:r>
          </a:p>
          <a:p>
            <a:pPr>
              <a:lnSpc>
                <a:spcPct val="80000"/>
              </a:lnSpc>
            </a:pPr>
            <a:r>
              <a:rPr lang="en-US" sz="2400" dirty="0" smtClean="0"/>
              <a:t>Computer, networking and security issues</a:t>
            </a:r>
          </a:p>
          <a:p>
            <a:pPr>
              <a:lnSpc>
                <a:spcPct val="80000"/>
              </a:lnSpc>
            </a:pPr>
            <a:r>
              <a:rPr lang="en-US" sz="2400" dirty="0" smtClean="0"/>
              <a:t>On-line data quality monitors</a:t>
            </a:r>
          </a:p>
          <a:p>
            <a:pPr>
              <a:lnSpc>
                <a:spcPct val="80000"/>
              </a:lnSpc>
            </a:pPr>
            <a:r>
              <a:rPr lang="en-US" sz="2400" dirty="0" smtClean="0"/>
              <a:t>Voice and video communications</a:t>
            </a:r>
          </a:p>
          <a:p>
            <a:pPr>
              <a:lnSpc>
                <a:spcPct val="80000"/>
              </a:lnSpc>
            </a:pPr>
            <a:r>
              <a:rPr lang="en-US" sz="2400" dirty="0" smtClean="0"/>
              <a:t>Remote access protocols to detector sub-systems and </a:t>
            </a:r>
            <a:r>
              <a:rPr lang="en-US" sz="2400" dirty="0" smtClean="0"/>
              <a:t>data</a:t>
            </a:r>
            <a:endParaRPr lang="en-US" sz="2400" dirty="0" smtClean="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 considerations</a:t>
            </a:r>
            <a:endParaRPr lang="en-US" dirty="0"/>
          </a:p>
        </p:txBody>
      </p:sp>
      <p:sp>
        <p:nvSpPr>
          <p:cNvPr id="3" name="Content Placeholder 2"/>
          <p:cNvSpPr>
            <a:spLocks noGrp="1"/>
          </p:cNvSpPr>
          <p:nvPr>
            <p:ph idx="1"/>
          </p:nvPr>
        </p:nvSpPr>
        <p:spPr/>
        <p:txBody>
          <a:bodyPr/>
          <a:lstStyle/>
          <a:p>
            <a:r>
              <a:rPr lang="en-US" dirty="0" smtClean="0"/>
              <a:t>RPC strip pitch versus front-end packaging</a:t>
            </a:r>
          </a:p>
          <a:p>
            <a:pPr lvl="1"/>
            <a:r>
              <a:rPr lang="en-US" dirty="0" smtClean="0"/>
              <a:t>n-in-1 ASIC or PCB: Routing of tracks</a:t>
            </a:r>
          </a:p>
          <a:p>
            <a:pPr lvl="1"/>
            <a:r>
              <a:rPr lang="en-US" dirty="0" smtClean="0"/>
              <a:t>1-in-1 ASIC: Mounted on pickup panels</a:t>
            </a:r>
          </a:p>
          <a:p>
            <a:r>
              <a:rPr lang="en-US" dirty="0" smtClean="0"/>
              <a:t>Low voltage distribution</a:t>
            </a:r>
          </a:p>
          <a:p>
            <a:r>
              <a:rPr lang="en-US" dirty="0" smtClean="0"/>
              <a:t>DC-DC converters, one per RPC to generate high voltage supply</a:t>
            </a:r>
          </a:p>
          <a:p>
            <a:r>
              <a:rPr lang="en-US" dirty="0" smtClean="0"/>
              <a:t>Output signal </a:t>
            </a:r>
            <a:r>
              <a:rPr lang="en-US" dirty="0" smtClean="0"/>
              <a:t>routing</a:t>
            </a:r>
            <a:endParaRPr lang="en-US" dirty="0" smtClean="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promising DC-HVDC chip</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23</a:t>
            </a:fld>
            <a:endParaRPr lang="en-US" dirty="0"/>
          </a:p>
        </p:txBody>
      </p:sp>
      <p:grpSp>
        <p:nvGrpSpPr>
          <p:cNvPr id="11" name="Group 10"/>
          <p:cNvGrpSpPr/>
          <p:nvPr/>
        </p:nvGrpSpPr>
        <p:grpSpPr>
          <a:xfrm>
            <a:off x="428628" y="1643050"/>
            <a:ext cx="8358214" cy="4825670"/>
            <a:chOff x="0" y="876300"/>
            <a:chExt cx="9144000" cy="5603366"/>
          </a:xfrm>
        </p:grpSpPr>
        <p:pic>
          <p:nvPicPr>
            <p:cNvPr id="6" name="Picture 4"/>
            <p:cNvPicPr>
              <a:picLocks noChangeAspect="1" noChangeArrowheads="1"/>
            </p:cNvPicPr>
            <p:nvPr/>
          </p:nvPicPr>
          <p:blipFill>
            <a:blip r:embed="rId2"/>
            <a:srcRect/>
            <a:stretch>
              <a:fillRect/>
            </a:stretch>
          </p:blipFill>
          <p:spPr bwMode="auto">
            <a:xfrm>
              <a:off x="533400" y="922338"/>
              <a:ext cx="3810000" cy="2111375"/>
            </a:xfrm>
            <a:prstGeom prst="rect">
              <a:avLst/>
            </a:prstGeom>
            <a:noFill/>
            <a:ln w="9525">
              <a:noFill/>
              <a:miter lim="800000"/>
              <a:headEnd/>
              <a:tailEnd/>
            </a:ln>
            <a:effectLst/>
          </p:spPr>
        </p:pic>
        <p:sp>
          <p:nvSpPr>
            <p:cNvPr id="7" name="Text Box 5"/>
            <p:cNvSpPr txBox="1">
              <a:spLocks noChangeArrowheads="1"/>
            </p:cNvSpPr>
            <p:nvPr/>
          </p:nvSpPr>
          <p:spPr bwMode="auto">
            <a:xfrm>
              <a:off x="0" y="5943600"/>
              <a:ext cx="9144000" cy="536066"/>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rPr>
                <a:t>Can this be good cheaper alternative to commercial solution?</a:t>
              </a:r>
            </a:p>
          </p:txBody>
        </p:sp>
        <p:pic>
          <p:nvPicPr>
            <p:cNvPr id="8" name="Picture 6" descr="ckt-200Mohm"/>
            <p:cNvPicPr>
              <a:picLocks noChangeAspect="1" noChangeArrowheads="1"/>
            </p:cNvPicPr>
            <p:nvPr/>
          </p:nvPicPr>
          <p:blipFill>
            <a:blip r:embed="rId3"/>
            <a:srcRect/>
            <a:stretch>
              <a:fillRect/>
            </a:stretch>
          </p:blipFill>
          <p:spPr bwMode="auto">
            <a:xfrm>
              <a:off x="533400" y="3111500"/>
              <a:ext cx="3810000" cy="2755900"/>
            </a:xfrm>
            <a:prstGeom prst="rect">
              <a:avLst/>
            </a:prstGeom>
            <a:noFill/>
          </p:spPr>
        </p:pic>
        <p:pic>
          <p:nvPicPr>
            <p:cNvPr id="9" name="Picture 7" descr="all1000-500-200"/>
            <p:cNvPicPr>
              <a:picLocks noChangeAspect="1" noChangeArrowheads="1"/>
            </p:cNvPicPr>
            <p:nvPr/>
          </p:nvPicPr>
          <p:blipFill>
            <a:blip r:embed="rId4"/>
            <a:srcRect/>
            <a:stretch>
              <a:fillRect/>
            </a:stretch>
          </p:blipFill>
          <p:spPr bwMode="auto">
            <a:xfrm>
              <a:off x="4572000" y="3159125"/>
              <a:ext cx="3962400" cy="2708275"/>
            </a:xfrm>
            <a:prstGeom prst="rect">
              <a:avLst/>
            </a:prstGeom>
            <a:noFill/>
          </p:spPr>
        </p:pic>
        <p:pic>
          <p:nvPicPr>
            <p:cNvPr id="10" name="Picture 8" descr="dscn4845"/>
            <p:cNvPicPr>
              <a:picLocks noChangeAspect="1" noChangeArrowheads="1"/>
            </p:cNvPicPr>
            <p:nvPr/>
          </p:nvPicPr>
          <p:blipFill>
            <a:blip r:embed="rId5"/>
            <a:srcRect/>
            <a:stretch>
              <a:fillRect/>
            </a:stretch>
          </p:blipFill>
          <p:spPr bwMode="auto">
            <a:xfrm>
              <a:off x="4572000" y="876300"/>
              <a:ext cx="2895600" cy="2171700"/>
            </a:xfrm>
            <a:prstGeom prst="rect">
              <a:avLst/>
            </a:prstGeom>
            <a:noFill/>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Triggered scheme</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24</a:t>
            </a:fld>
            <a:endParaRPr lang="en-US" dirty="0"/>
          </a:p>
        </p:txBody>
      </p:sp>
      <p:grpSp>
        <p:nvGrpSpPr>
          <p:cNvPr id="6" name="Content Placeholder 5"/>
          <p:cNvGrpSpPr>
            <a:grpSpLocks noGrp="1"/>
          </p:cNvGrpSpPr>
          <p:nvPr>
            <p:ph idx="1"/>
          </p:nvPr>
        </p:nvGrpSpPr>
        <p:grpSpPr>
          <a:xfrm>
            <a:off x="457200" y="1774825"/>
            <a:ext cx="8229600" cy="4625975"/>
            <a:chOff x="539750" y="1441450"/>
            <a:chExt cx="7704138" cy="4664075"/>
          </a:xfrm>
        </p:grpSpPr>
        <p:pic>
          <p:nvPicPr>
            <p:cNvPr id="7" name="Picture 6" descr="layout1"/>
            <p:cNvPicPr>
              <a:picLocks noChangeAspect="1" noChangeArrowheads="1"/>
            </p:cNvPicPr>
            <p:nvPr>
              <p:ph idx="1"/>
            </p:nvPr>
          </p:nvPicPr>
          <p:blipFill>
            <a:blip r:embed="rId2"/>
            <a:srcRect/>
            <a:stretch>
              <a:fillRect/>
            </a:stretch>
          </p:blipFill>
          <p:spPr>
            <a:xfrm>
              <a:off x="3492500" y="1441450"/>
              <a:ext cx="4751388" cy="4664075"/>
            </a:xfrm>
            <a:noFill/>
            <a:ln/>
          </p:spPr>
        </p:pic>
        <p:sp>
          <p:nvSpPr>
            <p:cNvPr id="8" name="Text Box 7"/>
            <p:cNvSpPr txBox="1">
              <a:spLocks noChangeArrowheads="1"/>
            </p:cNvSpPr>
            <p:nvPr/>
          </p:nvSpPr>
          <p:spPr bwMode="auto">
            <a:xfrm>
              <a:off x="539750" y="1484313"/>
              <a:ext cx="29527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9" name="Text Box 8"/>
            <p:cNvSpPr txBox="1">
              <a:spLocks noChangeArrowheads="1"/>
            </p:cNvSpPr>
            <p:nvPr/>
          </p:nvSpPr>
          <p:spPr bwMode="auto">
            <a:xfrm>
              <a:off x="612775" y="2266566"/>
              <a:ext cx="2879725" cy="3723738"/>
            </a:xfrm>
            <a:prstGeom prst="rect">
              <a:avLst/>
            </a:prstGeom>
            <a:solidFill>
              <a:srgbClr val="CCFFCC"/>
            </a:solidFill>
            <a:ln w="9525">
              <a:noFill/>
              <a:miter lim="800000"/>
              <a:headEnd/>
              <a:tailEnd/>
            </a:ln>
            <a:effectLst/>
          </p:spPr>
          <p:txBody>
            <a:bodyPr>
              <a:spAutoFit/>
            </a:bodyPr>
            <a:lstStyle/>
            <a:p>
              <a:pPr marL="342900" indent="-342900">
                <a:spcBef>
                  <a:spcPct val="50000"/>
                </a:spcBef>
                <a:buFont typeface="Wingdings" pitchFamily="2" charset="2"/>
                <a:buChar char="v"/>
              </a:pPr>
              <a:r>
                <a:rPr lang="en-US" i="1" dirty="0">
                  <a:solidFill>
                    <a:srgbClr val="FF3300"/>
                  </a:solidFill>
                </a:rPr>
                <a:t>Conventional</a:t>
              </a:r>
              <a:r>
                <a:rPr lang="en-US" dirty="0">
                  <a:solidFill>
                    <a:srgbClr val="FF3300"/>
                  </a:solidFill>
                </a:rPr>
                <a:t> architecture</a:t>
              </a:r>
            </a:p>
            <a:p>
              <a:pPr marL="342900" indent="-342900">
                <a:spcBef>
                  <a:spcPct val="50000"/>
                </a:spcBef>
                <a:buFont typeface="Wingdings" pitchFamily="2" charset="2"/>
                <a:buChar char="v"/>
              </a:pPr>
              <a:r>
                <a:rPr lang="en-US" dirty="0">
                  <a:solidFill>
                    <a:srgbClr val="FF3300"/>
                  </a:solidFill>
                </a:rPr>
                <a:t>Dedicated sub-system blocks for performing various data readout tasks</a:t>
              </a:r>
            </a:p>
            <a:p>
              <a:pPr marL="342900" indent="-342900">
                <a:spcBef>
                  <a:spcPct val="50000"/>
                </a:spcBef>
                <a:buFont typeface="Wingdings" pitchFamily="2" charset="2"/>
                <a:buChar char="v"/>
              </a:pPr>
              <a:r>
                <a:rPr lang="en-US" dirty="0">
                  <a:solidFill>
                    <a:srgbClr val="FF3300"/>
                  </a:solidFill>
                </a:rPr>
                <a:t>Need for </a:t>
              </a:r>
              <a:r>
                <a:rPr lang="en-US" i="1" dirty="0">
                  <a:solidFill>
                    <a:srgbClr val="FF3300"/>
                  </a:solidFill>
                </a:rPr>
                <a:t>Hardware</a:t>
              </a:r>
              <a:r>
                <a:rPr lang="en-US" dirty="0">
                  <a:solidFill>
                    <a:srgbClr val="FF3300"/>
                  </a:solidFill>
                </a:rPr>
                <a:t> based </a:t>
              </a:r>
              <a:r>
                <a:rPr lang="en-US" i="1" dirty="0">
                  <a:solidFill>
                    <a:srgbClr val="FF3300"/>
                  </a:solidFill>
                </a:rPr>
                <a:t>on-line</a:t>
              </a:r>
              <a:r>
                <a:rPr lang="en-US" dirty="0">
                  <a:solidFill>
                    <a:srgbClr val="FF3300"/>
                  </a:solidFill>
                </a:rPr>
                <a:t> trigger system</a:t>
              </a:r>
              <a:endParaRPr lang="en-US" i="1" dirty="0">
                <a:solidFill>
                  <a:srgbClr val="FF3300"/>
                </a:solidFill>
              </a:endParaRPr>
            </a:p>
            <a:p>
              <a:pPr marL="342900" indent="-342900">
                <a:spcBef>
                  <a:spcPct val="50000"/>
                </a:spcBef>
                <a:buFont typeface="Wingdings" pitchFamily="2" charset="2"/>
                <a:buChar char="v"/>
              </a:pPr>
              <a:r>
                <a:rPr lang="en-US" dirty="0">
                  <a:solidFill>
                    <a:srgbClr val="FF3300"/>
                  </a:solidFill>
                </a:rPr>
                <a:t>Trigger latency issues and how do we take care in </a:t>
              </a:r>
              <a:r>
                <a:rPr lang="en-US" dirty="0" smtClean="0">
                  <a:solidFill>
                    <a:srgbClr val="FF3300"/>
                  </a:solidFill>
                </a:rPr>
                <a:t>implementation</a:t>
              </a:r>
            </a:p>
            <a:p>
              <a:pPr marL="342900" indent="-342900">
                <a:spcBef>
                  <a:spcPct val="50000"/>
                </a:spcBef>
                <a:buFont typeface="Wingdings" pitchFamily="2" charset="2"/>
                <a:buChar char="v"/>
              </a:pPr>
              <a:r>
                <a:rPr lang="en-US" dirty="0" smtClean="0">
                  <a:solidFill>
                    <a:srgbClr val="FF3300"/>
                  </a:solidFill>
                </a:rPr>
                <a:t>Synchronisation of  trigger/global clock signals</a:t>
              </a:r>
              <a:endParaRPr lang="en-US" dirty="0">
                <a:solidFill>
                  <a:srgbClr val="FF3300"/>
                </a:solidFill>
              </a:endParaRPr>
            </a:p>
          </p:txBody>
        </p:sp>
      </p:grpSp>
      <p:sp>
        <p:nvSpPr>
          <p:cNvPr id="10" name="TextBox 9"/>
          <p:cNvSpPr txBox="1"/>
          <p:nvPr/>
        </p:nvSpPr>
        <p:spPr>
          <a:xfrm>
            <a:off x="428596" y="1671568"/>
            <a:ext cx="3312000" cy="830997"/>
          </a:xfrm>
          <a:prstGeom prst="rect">
            <a:avLst/>
          </a:prstGeom>
          <a:noFill/>
        </p:spPr>
        <p:txBody>
          <a:bodyPr wrap="square" rtlCol="0">
            <a:spAutoFit/>
          </a:bodyPr>
          <a:lstStyle/>
          <a:p>
            <a:r>
              <a:rPr lang="en-US" sz="2400" dirty="0" smtClean="0">
                <a:solidFill>
                  <a:srgbClr val="FF0000"/>
                </a:solidFill>
              </a:rPr>
              <a:t>RPC , a unit for front-end processing</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Trigger-less scheme</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25</a:t>
            </a:fld>
            <a:endParaRPr lang="en-US" dirty="0"/>
          </a:p>
        </p:txBody>
      </p:sp>
      <p:grpSp>
        <p:nvGrpSpPr>
          <p:cNvPr id="10" name="Content Placeholder 9"/>
          <p:cNvGrpSpPr>
            <a:grpSpLocks noGrp="1"/>
          </p:cNvGrpSpPr>
          <p:nvPr>
            <p:ph idx="1"/>
          </p:nvPr>
        </p:nvGrpSpPr>
        <p:grpSpPr>
          <a:xfrm>
            <a:off x="457200" y="1774825"/>
            <a:ext cx="8229600" cy="4625975"/>
            <a:chOff x="468313" y="1412875"/>
            <a:chExt cx="7920037" cy="4606925"/>
          </a:xfrm>
        </p:grpSpPr>
        <p:pic>
          <p:nvPicPr>
            <p:cNvPr id="11" name="Picture 6" descr="bsn_ckt"/>
            <p:cNvPicPr>
              <a:picLocks noChangeAspect="1" noChangeArrowheads="1"/>
            </p:cNvPicPr>
            <p:nvPr>
              <p:ph idx="1"/>
            </p:nvPr>
          </p:nvPicPr>
          <p:blipFill>
            <a:blip r:embed="rId2"/>
            <a:srcRect/>
            <a:stretch>
              <a:fillRect/>
            </a:stretch>
          </p:blipFill>
          <p:spPr>
            <a:xfrm>
              <a:off x="2395538" y="1412875"/>
              <a:ext cx="5992812" cy="4606925"/>
            </a:xfrm>
            <a:noFill/>
            <a:ln/>
          </p:spPr>
        </p:pic>
        <p:sp>
          <p:nvSpPr>
            <p:cNvPr id="12" name="Text Box 8"/>
            <p:cNvSpPr txBox="1">
              <a:spLocks noChangeArrowheads="1"/>
            </p:cNvSpPr>
            <p:nvPr/>
          </p:nvSpPr>
          <p:spPr bwMode="auto">
            <a:xfrm>
              <a:off x="468313" y="1628775"/>
              <a:ext cx="19431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 name="Text Box 9"/>
            <p:cNvSpPr txBox="1">
              <a:spLocks noChangeArrowheads="1"/>
            </p:cNvSpPr>
            <p:nvPr/>
          </p:nvSpPr>
          <p:spPr bwMode="auto">
            <a:xfrm>
              <a:off x="468313" y="1700213"/>
              <a:ext cx="2808287" cy="1552575"/>
            </a:xfrm>
            <a:prstGeom prst="rect">
              <a:avLst/>
            </a:prstGeom>
            <a:noFill/>
            <a:ln w="9525">
              <a:noFill/>
              <a:miter lim="800000"/>
              <a:headEnd/>
              <a:tailEnd/>
            </a:ln>
            <a:effectLst/>
          </p:spPr>
          <p:txBody>
            <a:bodyPr>
              <a:spAutoFit/>
            </a:bodyPr>
            <a:lstStyle/>
            <a:p>
              <a:pPr>
                <a:spcBef>
                  <a:spcPct val="50000"/>
                </a:spcBef>
              </a:pPr>
              <a:r>
                <a:rPr lang="en-US" sz="2400" dirty="0">
                  <a:solidFill>
                    <a:srgbClr val="008000"/>
                  </a:solidFill>
                </a:rPr>
                <a:t>Suitable for low event rate and low background/noise rates</a:t>
              </a:r>
            </a:p>
          </p:txBody>
        </p:sp>
        <p:sp>
          <p:nvSpPr>
            <p:cNvPr id="14" name="Text Box 10"/>
            <p:cNvSpPr txBox="1">
              <a:spLocks noChangeArrowheads="1"/>
            </p:cNvSpPr>
            <p:nvPr/>
          </p:nvSpPr>
          <p:spPr bwMode="auto">
            <a:xfrm>
              <a:off x="539750" y="4252913"/>
              <a:ext cx="2808288" cy="1552575"/>
            </a:xfrm>
            <a:prstGeom prst="rect">
              <a:avLst/>
            </a:prstGeom>
            <a:noFill/>
            <a:ln w="9525">
              <a:noFill/>
              <a:miter lim="800000"/>
              <a:headEnd/>
              <a:tailEnd/>
            </a:ln>
            <a:effectLst/>
          </p:spPr>
          <p:txBody>
            <a:bodyPr>
              <a:spAutoFit/>
            </a:bodyPr>
            <a:lstStyle/>
            <a:p>
              <a:pPr>
                <a:spcBef>
                  <a:spcPct val="50000"/>
                </a:spcBef>
              </a:pPr>
              <a:r>
                <a:rPr lang="en-US" sz="2400" dirty="0">
                  <a:solidFill>
                    <a:srgbClr val="008000"/>
                  </a:solidFill>
                </a:rPr>
                <a:t>On-off control and </a:t>
              </a:r>
              <a:r>
                <a:rPr lang="en-US" sz="2400" dirty="0" err="1">
                  <a:solidFill>
                    <a:srgbClr val="008000"/>
                  </a:solidFill>
                </a:rPr>
                <a:t>V</a:t>
              </a:r>
              <a:r>
                <a:rPr lang="en-US" sz="2400" baseline="-25000" dirty="0" err="1">
                  <a:solidFill>
                    <a:srgbClr val="008000"/>
                  </a:solidFill>
                  <a:ea typeface="Arial Unicode MS" pitchFamily="34" charset="-128"/>
                  <a:cs typeface="Arial Unicode MS" pitchFamily="34" charset="-128"/>
                </a:rPr>
                <a:t>th</a:t>
              </a:r>
              <a:r>
                <a:rPr lang="en-US" sz="2400" dirty="0">
                  <a:solidFill>
                    <a:srgbClr val="008000"/>
                  </a:solidFill>
                </a:rPr>
                <a:t> control to disable noisy channels</a:t>
              </a:r>
            </a:p>
          </p:txBody>
        </p:sp>
      </p:grpSp>
      <p:sp>
        <p:nvSpPr>
          <p:cNvPr id="16" name="TextBox 15"/>
          <p:cNvSpPr txBox="1"/>
          <p:nvPr/>
        </p:nvSpPr>
        <p:spPr>
          <a:xfrm>
            <a:off x="6929454" y="4929198"/>
            <a:ext cx="1714512" cy="646331"/>
          </a:xfrm>
          <a:prstGeom prst="rect">
            <a:avLst/>
          </a:prstGeom>
          <a:noFill/>
        </p:spPr>
        <p:txBody>
          <a:bodyPr wrap="square" rtlCol="0">
            <a:spAutoFit/>
          </a:bodyPr>
          <a:lstStyle/>
          <a:p>
            <a:r>
              <a:rPr lang="en-US" dirty="0" smtClean="0">
                <a:solidFill>
                  <a:srgbClr val="006600"/>
                </a:solidFill>
              </a:rPr>
              <a:t>Clock frequency considerations</a:t>
            </a:r>
            <a:endParaRPr lang="en-US" dirty="0">
              <a:solidFill>
                <a:srgbClr val="0066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system segmentation</a:t>
            </a:r>
            <a:endParaRPr lang="en-US" dirty="0"/>
          </a:p>
        </p:txBody>
      </p:sp>
      <p:sp>
        <p:nvSpPr>
          <p:cNvPr id="3" name="Content Placeholder 2"/>
          <p:cNvSpPr>
            <a:spLocks noGrp="1"/>
          </p:cNvSpPr>
          <p:nvPr>
            <p:ph idx="1"/>
          </p:nvPr>
        </p:nvSpPr>
        <p:spPr/>
        <p:txBody>
          <a:bodyPr/>
          <a:lstStyle/>
          <a:p>
            <a:r>
              <a:rPr lang="en-US" dirty="0" smtClean="0"/>
              <a:t>Pre-trigger signals (1F, 2F, 3F, …) generated on the RPC unit  (</a:t>
            </a:r>
            <a:r>
              <a:rPr lang="en-US" dirty="0" smtClean="0">
                <a:solidFill>
                  <a:srgbClr val="FF0000"/>
                </a:solidFill>
              </a:rPr>
              <a:t>Level-0</a:t>
            </a:r>
            <a:r>
              <a:rPr lang="en-US" dirty="0" smtClean="0">
                <a:solidFill>
                  <a:srgbClr val="006600"/>
                </a:solidFill>
              </a:rPr>
              <a:t>)</a:t>
            </a:r>
          </a:p>
          <a:p>
            <a:r>
              <a:rPr lang="en-US" i="1" dirty="0" smtClean="0">
                <a:solidFill>
                  <a:srgbClr val="006600"/>
                </a:solidFill>
              </a:rPr>
              <a:t>Signal driving issues permitting,</a:t>
            </a:r>
            <a:r>
              <a:rPr lang="en-US" dirty="0" smtClean="0">
                <a:solidFill>
                  <a:srgbClr val="006600"/>
                </a:solidFill>
              </a:rPr>
              <a:t> eight local trigger generating stations (</a:t>
            </a:r>
            <a:r>
              <a:rPr lang="en-US" dirty="0" smtClean="0">
                <a:solidFill>
                  <a:srgbClr val="FF0000"/>
                </a:solidFill>
              </a:rPr>
              <a:t>Level-1</a:t>
            </a:r>
            <a:r>
              <a:rPr lang="en-US" dirty="0" smtClean="0">
                <a:solidFill>
                  <a:srgbClr val="006600"/>
                </a:solidFill>
              </a:rPr>
              <a:t>). Could be more; trade-off with segment overlapping issues.</a:t>
            </a:r>
          </a:p>
          <a:p>
            <a:r>
              <a:rPr lang="en-US" dirty="0" smtClean="0">
                <a:solidFill>
                  <a:srgbClr val="006600"/>
                </a:solidFill>
              </a:rPr>
              <a:t>Level-1 trigger used for data acquisition</a:t>
            </a:r>
          </a:p>
          <a:p>
            <a:r>
              <a:rPr lang="en-US" dirty="0" smtClean="0">
                <a:solidFill>
                  <a:srgbClr val="006600"/>
                </a:solidFill>
              </a:rPr>
              <a:t>Final data validating using </a:t>
            </a:r>
            <a:r>
              <a:rPr lang="en-US" dirty="0" smtClean="0">
                <a:solidFill>
                  <a:srgbClr val="FF0000"/>
                </a:solidFill>
              </a:rPr>
              <a:t>Level-2</a:t>
            </a:r>
            <a:r>
              <a:rPr lang="en-US" dirty="0" smtClean="0">
                <a:solidFill>
                  <a:srgbClr val="006600"/>
                </a:solidFill>
              </a:rPr>
              <a:t> global trigger</a:t>
            </a:r>
            <a:endParaRPr lang="en-US" dirty="0" smtClean="0">
              <a:solidFill>
                <a:srgbClr val="FF0000"/>
              </a:solidFill>
            </a:endParaRPr>
          </a:p>
          <a:p>
            <a:endParaRPr lang="en-US" i="1" dirty="0" smtClean="0">
              <a:solidFill>
                <a:srgbClr val="006600"/>
              </a:solidFill>
            </a:endParaRPr>
          </a:p>
          <a:p>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rates and event data sizes</a:t>
            </a:r>
            <a:endParaRPr lang="en-US" dirty="0"/>
          </a:p>
        </p:txBody>
      </p:sp>
      <p:sp>
        <p:nvSpPr>
          <p:cNvPr id="3" name="Content Placeholder 2"/>
          <p:cNvSpPr>
            <a:spLocks noGrp="1"/>
          </p:cNvSpPr>
          <p:nvPr>
            <p:ph idx="1"/>
          </p:nvPr>
        </p:nvSpPr>
        <p:spPr/>
        <p:txBody>
          <a:bodyPr/>
          <a:lstStyle/>
          <a:p>
            <a:r>
              <a:rPr lang="en-US" dirty="0" smtClean="0"/>
              <a:t>Event rates:</a:t>
            </a:r>
          </a:p>
          <a:p>
            <a:pPr lvl="1"/>
            <a:r>
              <a:rPr lang="en-US" dirty="0" smtClean="0"/>
              <a:t>Input from simulations: 1.5Hz for full ICAL</a:t>
            </a:r>
          </a:p>
          <a:p>
            <a:pPr lvl="1"/>
            <a:r>
              <a:rPr lang="en-US" dirty="0" smtClean="0"/>
              <a:t>Comparable chance coincidence rates if the current trigger scheme is used</a:t>
            </a:r>
          </a:p>
          <a:p>
            <a:r>
              <a:rPr lang="en-US" dirty="0" smtClean="0"/>
              <a:t>Event data sizes:</a:t>
            </a:r>
          </a:p>
          <a:p>
            <a:pPr lvl="1"/>
            <a:r>
              <a:rPr lang="en-US" dirty="0" smtClean="0"/>
              <a:t>Very low occupancy</a:t>
            </a:r>
          </a:p>
          <a:p>
            <a:pPr lvl="1"/>
            <a:r>
              <a:rPr lang="en-US" dirty="0" smtClean="0"/>
              <a:t>Number of channels grouped for timing, essentially decides the data size</a:t>
            </a:r>
          </a:p>
          <a:p>
            <a:pPr lvl="1"/>
            <a:r>
              <a:rPr lang="en-US" dirty="0" smtClean="0"/>
              <a:t>Data reduction at </a:t>
            </a:r>
            <a:r>
              <a:rPr lang="en-US" dirty="0" err="1" smtClean="0"/>
              <a:t>thefront</a:t>
            </a:r>
            <a:r>
              <a:rPr lang="en-US" dirty="0" smtClean="0"/>
              <a:t>-end</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critical issues</a:t>
            </a:r>
            <a:endParaRPr lang="en-US" dirty="0"/>
          </a:p>
        </p:txBody>
      </p:sp>
      <p:sp>
        <p:nvSpPr>
          <p:cNvPr id="3" name="Content Placeholder 2"/>
          <p:cNvSpPr>
            <a:spLocks noGrp="1"/>
          </p:cNvSpPr>
          <p:nvPr>
            <p:ph idx="1"/>
          </p:nvPr>
        </p:nvSpPr>
        <p:spPr>
          <a:xfrm>
            <a:off x="457200" y="1643050"/>
            <a:ext cx="8229600" cy="4625609"/>
          </a:xfrm>
        </p:spPr>
        <p:txBody>
          <a:bodyPr>
            <a:noAutofit/>
          </a:bodyPr>
          <a:lstStyle/>
          <a:p>
            <a:r>
              <a:rPr lang="en-US" dirty="0" smtClean="0"/>
              <a:t>Power requirement and thermal management</a:t>
            </a:r>
          </a:p>
          <a:p>
            <a:pPr lvl="1"/>
            <a:r>
              <a:rPr lang="en-US" dirty="0" smtClean="0"/>
              <a:t>25mW/channel → 100KW/detector</a:t>
            </a:r>
          </a:p>
          <a:p>
            <a:pPr lvl="1"/>
            <a:r>
              <a:rPr lang="en-US" dirty="0" smtClean="0"/>
              <a:t>Magnet power</a:t>
            </a:r>
          </a:p>
          <a:p>
            <a:pPr lvl="1"/>
            <a:r>
              <a:rPr lang="en-US" dirty="0" smtClean="0"/>
              <a:t>Front-end positioning; use absorber to good use!</a:t>
            </a:r>
          </a:p>
          <a:p>
            <a:pPr lvl="1"/>
            <a:r>
              <a:rPr lang="en-US" dirty="0" smtClean="0"/>
              <a:t>Do we need forced, water cooled ventilation?</a:t>
            </a:r>
          </a:p>
          <a:p>
            <a:r>
              <a:rPr lang="en-US" dirty="0" smtClean="0"/>
              <a:t>Suggested cavern conditions</a:t>
            </a:r>
          </a:p>
          <a:p>
            <a:pPr lvl="1"/>
            <a:r>
              <a:rPr lang="en-US" dirty="0" smtClean="0"/>
              <a:t>Temperature: 20±2</a:t>
            </a:r>
            <a:r>
              <a:rPr lang="en-US" baseline="30000" dirty="0" smtClean="0">
                <a:ea typeface="Arial Unicode MS" pitchFamily="34" charset="-128"/>
                <a:cs typeface="Arial Unicode MS" pitchFamily="34" charset="-128"/>
              </a:rPr>
              <a:t>o</a:t>
            </a:r>
            <a:r>
              <a:rPr lang="en-US" dirty="0" smtClean="0">
                <a:ea typeface="Arial Unicode MS" pitchFamily="34" charset="-128"/>
                <a:cs typeface="Arial Unicode MS" pitchFamily="34" charset="-128"/>
              </a:rPr>
              <a:t>C</a:t>
            </a:r>
          </a:p>
          <a:p>
            <a:pPr lvl="1"/>
            <a:r>
              <a:rPr lang="en-US" dirty="0" smtClean="0">
                <a:ea typeface="Arial Unicode MS" pitchFamily="34" charset="-128"/>
                <a:cs typeface="Arial Unicode MS" pitchFamily="34" charset="-128"/>
              </a:rPr>
              <a:t>Relative humidity: 50</a:t>
            </a:r>
            <a:r>
              <a:rPr lang="en-US" dirty="0" smtClean="0"/>
              <a:t>±5</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Industries’ role</a:t>
            </a:r>
            <a:endParaRPr lang="en-US" dirty="0"/>
          </a:p>
        </p:txBody>
      </p:sp>
      <p:sp>
        <p:nvSpPr>
          <p:cNvPr id="3" name="Content Placeholder 2"/>
          <p:cNvSpPr>
            <a:spLocks noGrp="1"/>
          </p:cNvSpPr>
          <p:nvPr>
            <p:ph idx="1"/>
          </p:nvPr>
        </p:nvSpPr>
        <p:spPr/>
        <p:txBody>
          <a:bodyPr/>
          <a:lstStyle/>
          <a:p>
            <a:r>
              <a:rPr lang="en-US" dirty="0" smtClean="0"/>
              <a:t>What should be INO’s </a:t>
            </a:r>
            <a:r>
              <a:rPr lang="en-US" i="1" dirty="0" smtClean="0"/>
              <a:t>modus operandi</a:t>
            </a:r>
            <a:r>
              <a:rPr lang="en-US" dirty="0" smtClean="0"/>
              <a:t> for involving industries?</a:t>
            </a:r>
          </a:p>
          <a:p>
            <a:r>
              <a:rPr lang="en-US" dirty="0" smtClean="0"/>
              <a:t>Jobs like chip fabrication of course will be handled by industries (govt. or pvt.)</a:t>
            </a:r>
          </a:p>
          <a:p>
            <a:r>
              <a:rPr lang="en-US" dirty="0" smtClean="0"/>
              <a:t>Can we out source some design jobs as well?</a:t>
            </a:r>
          </a:p>
          <a:p>
            <a:r>
              <a:rPr lang="en-US" dirty="0" smtClean="0"/>
              <a:t>Industries are very eager and quite willing to</a:t>
            </a:r>
            <a:r>
              <a:rPr lang="en-US" dirty="0" smtClean="0"/>
              <a:t>!</a:t>
            </a:r>
          </a:p>
          <a:p>
            <a:r>
              <a:rPr lang="en-US" dirty="0" smtClean="0"/>
              <a:t>Tools, design standards, fab facilities</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of ICAL detector</a:t>
            </a:r>
            <a:endParaRPr lang="en-US" dirty="0"/>
          </a:p>
        </p:txBody>
      </p:sp>
      <p:pic>
        <p:nvPicPr>
          <p:cNvPr id="7" name="Content Placeholder 6" descr="overall_assy_new.jpg"/>
          <p:cNvPicPr>
            <a:picLocks noGrp="1" noChangeAspect="1"/>
          </p:cNvPicPr>
          <p:nvPr>
            <p:ph sz="half" idx="1"/>
          </p:nvPr>
        </p:nvPicPr>
        <p:blipFill>
          <a:blip r:embed="rId3"/>
          <a:srcRect b="10497"/>
          <a:stretch>
            <a:fillRect/>
          </a:stretch>
        </p:blipFill>
        <p:spPr>
          <a:xfrm>
            <a:off x="71406" y="2428868"/>
            <a:ext cx="5295246" cy="34200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3</a:t>
            </a:fld>
            <a:endParaRPr lang="en-US" dirty="0"/>
          </a:p>
        </p:txBody>
      </p:sp>
      <p:sp>
        <p:nvSpPr>
          <p:cNvPr id="9" name="TextBox 8"/>
          <p:cNvSpPr txBox="1"/>
          <p:nvPr/>
        </p:nvSpPr>
        <p:spPr>
          <a:xfrm rot="-1140000">
            <a:off x="1280478" y="3641066"/>
            <a:ext cx="2268000" cy="523220"/>
          </a:xfrm>
          <a:prstGeom prst="rect">
            <a:avLst/>
          </a:prstGeom>
          <a:noFill/>
        </p:spPr>
        <p:txBody>
          <a:bodyPr wrap="square" rtlCol="0" anchor="ctr" anchorCtr="1">
            <a:spAutoFit/>
          </a:bodyPr>
          <a:lstStyle/>
          <a:p>
            <a:pPr algn="ctr"/>
            <a:r>
              <a:rPr lang="en-US" sz="1400" dirty="0" smtClean="0">
                <a:solidFill>
                  <a:srgbClr val="FFFF00"/>
                </a:solidFill>
              </a:rPr>
              <a:t>4000m m</a:t>
            </a:r>
            <a:r>
              <a:rPr lang="en-US" sz="1400" dirty="0" smtClean="0">
                <a:solidFill>
                  <a:srgbClr val="FFFF00"/>
                </a:solidFill>
                <a:sym typeface="Symbol"/>
              </a:rPr>
              <a:t>2000mm56mm low carbon iron slab </a:t>
            </a:r>
            <a:endParaRPr lang="en-US" sz="1400" dirty="0">
              <a:solidFill>
                <a:srgbClr val="FFFF00"/>
              </a:solidFill>
            </a:endParaRPr>
          </a:p>
        </p:txBody>
      </p:sp>
      <p:sp>
        <p:nvSpPr>
          <p:cNvPr id="10" name="TextBox 9"/>
          <p:cNvSpPr txBox="1"/>
          <p:nvPr/>
        </p:nvSpPr>
        <p:spPr>
          <a:xfrm rot="1680000">
            <a:off x="987389" y="4466799"/>
            <a:ext cx="612000" cy="338554"/>
          </a:xfrm>
          <a:prstGeom prst="rect">
            <a:avLst/>
          </a:prstGeom>
          <a:noFill/>
        </p:spPr>
        <p:txBody>
          <a:bodyPr wrap="square" rtlCol="0">
            <a:spAutoFit/>
          </a:bodyPr>
          <a:lstStyle/>
          <a:p>
            <a:r>
              <a:rPr lang="en-US" sz="1600" dirty="0" smtClean="0">
                <a:solidFill>
                  <a:srgbClr val="FFFF00"/>
                </a:solidFill>
              </a:rPr>
              <a:t>RPC</a:t>
            </a:r>
            <a:endParaRPr lang="en-US" sz="1600" dirty="0">
              <a:solidFill>
                <a:srgbClr val="FFFF00"/>
              </a:solidFill>
            </a:endParaRPr>
          </a:p>
        </p:txBody>
      </p:sp>
      <p:sp>
        <p:nvSpPr>
          <p:cNvPr id="14" name="TextBox 13"/>
          <p:cNvSpPr txBox="1"/>
          <p:nvPr/>
        </p:nvSpPr>
        <p:spPr>
          <a:xfrm>
            <a:off x="5929322" y="5631436"/>
            <a:ext cx="2643206" cy="369332"/>
          </a:xfrm>
          <a:prstGeom prst="rect">
            <a:avLst/>
          </a:prstGeom>
          <a:noFill/>
        </p:spPr>
        <p:txBody>
          <a:bodyPr wrap="square" rtlCol="0">
            <a:spAutoFit/>
          </a:bodyPr>
          <a:lstStyle/>
          <a:p>
            <a:pPr lvl="0" algn="ctr"/>
            <a:r>
              <a:rPr lang="en-US" dirty="0" smtClean="0">
                <a:effectLst>
                  <a:outerShdw blurRad="38100" dist="38100" dir="2700000" algn="tl">
                    <a:srgbClr val="000000"/>
                  </a:outerShdw>
                </a:effectLst>
              </a:rPr>
              <a:t>16m × 16m × 14.5m</a:t>
            </a:r>
            <a:endParaRPr lang="en-US" dirty="0" smtClean="0">
              <a:solidFill>
                <a:srgbClr val="FFFF00"/>
              </a:solidFill>
              <a:effectLst>
                <a:outerShdw blurRad="38100" dist="38100" dir="2700000" algn="tl">
                  <a:srgbClr val="000000"/>
                </a:outerShdw>
              </a:effectLst>
              <a:latin typeface="Arial" charset="0"/>
              <a:cs typeface="Arial" charset="0"/>
            </a:endParaRPr>
          </a:p>
        </p:txBody>
      </p:sp>
      <p:pic>
        <p:nvPicPr>
          <p:cNvPr id="13" name="Content Placeholder 12" descr="TCE_layout.jpg"/>
          <p:cNvPicPr>
            <a:picLocks noGrp="1" noChangeAspect="1"/>
          </p:cNvPicPr>
          <p:nvPr>
            <p:ph sz="half" idx="2"/>
          </p:nvPr>
        </p:nvPicPr>
        <p:blipFill>
          <a:blip r:embed="rId4" cstate="print"/>
          <a:srcRect l="11556" t="6267" r="10613"/>
          <a:stretch>
            <a:fillRect/>
          </a:stretch>
        </p:blipFill>
        <p:spPr>
          <a:xfrm>
            <a:off x="5429256" y="2430000"/>
            <a:ext cx="3575232" cy="320568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parallel sessions</a:t>
            </a:r>
            <a:endParaRPr lang="en-US" dirty="0"/>
          </a:p>
        </p:txBody>
      </p:sp>
      <p:sp>
        <p:nvSpPr>
          <p:cNvPr id="3" name="Content Placeholder 2"/>
          <p:cNvSpPr>
            <a:spLocks noGrp="1"/>
          </p:cNvSpPr>
          <p:nvPr>
            <p:ph idx="1"/>
          </p:nvPr>
        </p:nvSpPr>
        <p:spPr>
          <a:xfrm>
            <a:off x="214282" y="1571613"/>
            <a:ext cx="8715436" cy="4829190"/>
          </a:xfrm>
        </p:spPr>
        <p:txBody>
          <a:bodyPr>
            <a:normAutofit lnSpcReduction="10000"/>
          </a:bodyPr>
          <a:lstStyle/>
          <a:p>
            <a:r>
              <a:rPr lang="en-US" dirty="0" smtClean="0"/>
              <a:t>Discussion on overall scheme</a:t>
            </a:r>
          </a:p>
          <a:p>
            <a:r>
              <a:rPr lang="en-US" dirty="0" smtClean="0"/>
              <a:t>Going over each sub-system critically</a:t>
            </a:r>
          </a:p>
          <a:p>
            <a:pPr lvl="1"/>
            <a:r>
              <a:rPr lang="en-US" dirty="0" smtClean="0"/>
              <a:t>Suitability, alternate schemes for backup</a:t>
            </a:r>
          </a:p>
          <a:p>
            <a:r>
              <a:rPr lang="en-US" dirty="0" smtClean="0"/>
              <a:t>Identifying existing methods, designs and capabilities</a:t>
            </a:r>
          </a:p>
          <a:p>
            <a:r>
              <a:rPr lang="en-US" dirty="0" smtClean="0"/>
              <a:t>Documenting about firm design inputs needed from physics and other detector elements as well as constraints</a:t>
            </a:r>
          </a:p>
          <a:p>
            <a:r>
              <a:rPr lang="en-US" dirty="0" smtClean="0"/>
              <a:t>Identifying well-defined independent design jobs which could be taken up immediately</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30</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Factsheet of ICAL detector</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4</a:t>
            </a:fld>
            <a:endParaRPr lang="en-US" dirty="0"/>
          </a:p>
        </p:txBody>
      </p:sp>
      <p:graphicFrame>
        <p:nvGraphicFramePr>
          <p:cNvPr id="6" name="Group 3"/>
          <p:cNvGraphicFramePr>
            <a:graphicFrameLocks/>
          </p:cNvGraphicFramePr>
          <p:nvPr/>
        </p:nvGraphicFramePr>
        <p:xfrm>
          <a:off x="678629" y="1600196"/>
          <a:ext cx="7786742" cy="4788000"/>
        </p:xfrm>
        <a:graphic>
          <a:graphicData uri="http://schemas.openxmlformats.org/drawingml/2006/table">
            <a:tbl>
              <a:tblPr>
                <a:tableStyleId>{5940675A-B579-460E-94D1-54222C63F5DA}</a:tableStyleId>
              </a:tblPr>
              <a:tblGrid>
                <a:gridCol w="3894874"/>
                <a:gridCol w="3891868"/>
              </a:tblGrid>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modules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3</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Module dimensions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16m × 16m × 14.5m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Detector dimensions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48.4m × 16m × 14.5m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layers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150</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Iron plate thickness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2">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56mm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2">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Gap for RPC trays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40mm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Magnetic field</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1.3Tesla</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RPC dimensions</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1,840mm × 1,840mm × 24mm</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Readout strip pitch</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3 0mm</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RPCs/Road/Layer</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2">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8</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2">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Roads/Layer/Module</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8</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RPC units/Layer</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192</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RPC units</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28,800 (97,505m</a:t>
                      </a:r>
                      <a:r>
                        <a:rPr kumimoji="0" lang="en-US" sz="1800" u="none" strike="noStrike" cap="none" normalizeH="0" baseline="30000" dirty="0" smtClean="0">
                          <a:ln>
                            <a:noFill/>
                          </a:ln>
                          <a:effectLst>
                            <a:outerShdw blurRad="38100" dist="38100" dir="2700000" algn="tl">
                              <a:srgbClr val="000000"/>
                            </a:outerShdw>
                          </a:effectLst>
                        </a:rPr>
                        <a:t>2</a:t>
                      </a:r>
                      <a:r>
                        <a:rPr kumimoji="0" lang="en-US" sz="1800" u="none" strike="noStrike" cap="none" normalizeH="0" baseline="0" dirty="0" smtClean="0">
                          <a:ln>
                            <a:noFill/>
                          </a:ln>
                          <a:effectLst>
                            <a:outerShdw blurRad="38100" dist="38100" dir="2700000" algn="tl">
                              <a:srgbClr val="000000"/>
                            </a:outerShdw>
                          </a:effectLst>
                        </a:rPr>
                        <a:t>)</a:t>
                      </a:r>
                      <a:endParaRPr kumimoji="0" lang="en-US" sz="1800" b="0" i="0" u="none" strike="noStrike" cap="none" normalizeH="0" baseline="3000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r h="342000">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readout strips</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3,686,400</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Why ICAL chose RPC?</a:t>
            </a:r>
            <a:endParaRPr lang="en-US" dirty="0"/>
          </a:p>
        </p:txBody>
      </p:sp>
      <p:sp>
        <p:nvSpPr>
          <p:cNvPr id="7" name="Content Placeholder 6"/>
          <p:cNvSpPr>
            <a:spLocks noGrp="1"/>
          </p:cNvSpPr>
          <p:nvPr>
            <p:ph idx="1"/>
          </p:nvPr>
        </p:nvSpPr>
        <p:spPr>
          <a:xfrm>
            <a:off x="142844" y="1544316"/>
            <a:ext cx="8858312" cy="4968000"/>
          </a:xfrm>
        </p:spPr>
        <p:txBody>
          <a:bodyPr>
            <a:noAutofit/>
          </a:bodyPr>
          <a:lstStyle/>
          <a:p>
            <a:pPr>
              <a:lnSpc>
                <a:spcPct val="80000"/>
              </a:lnSpc>
            </a:pPr>
            <a:r>
              <a:rPr lang="en-US" sz="2300" dirty="0" smtClean="0"/>
              <a:t>Large detector area coverage, thin (~10mm), small mass thickness</a:t>
            </a:r>
          </a:p>
          <a:p>
            <a:pPr>
              <a:lnSpc>
                <a:spcPct val="80000"/>
              </a:lnSpc>
            </a:pPr>
            <a:r>
              <a:rPr lang="en-US" sz="2300" dirty="0" smtClean="0"/>
              <a:t>Flexible detector and readout geometry designs </a:t>
            </a:r>
          </a:p>
          <a:p>
            <a:pPr>
              <a:lnSpc>
                <a:spcPct val="80000"/>
              </a:lnSpc>
            </a:pPr>
            <a:r>
              <a:rPr lang="en-US" sz="2300" dirty="0" smtClean="0"/>
              <a:t>Solution for tracking, calorimeter, muon detectors</a:t>
            </a:r>
          </a:p>
          <a:p>
            <a:pPr>
              <a:lnSpc>
                <a:spcPct val="80000"/>
              </a:lnSpc>
            </a:pPr>
            <a:r>
              <a:rPr lang="en-US" sz="2300" dirty="0" smtClean="0"/>
              <a:t>Built </a:t>
            </a:r>
            <a:r>
              <a:rPr lang="en-US" sz="2300" dirty="0" smtClean="0"/>
              <a:t>from simple/common materials; low fabrication cost</a:t>
            </a:r>
          </a:p>
          <a:p>
            <a:pPr>
              <a:lnSpc>
                <a:spcPct val="80000"/>
              </a:lnSpc>
            </a:pPr>
            <a:r>
              <a:rPr lang="en-US" sz="2300" dirty="0" smtClean="0"/>
              <a:t>Ease of construction and operation</a:t>
            </a:r>
          </a:p>
          <a:p>
            <a:pPr>
              <a:lnSpc>
                <a:spcPct val="80000"/>
              </a:lnSpc>
            </a:pPr>
            <a:r>
              <a:rPr lang="en-US" sz="2300" dirty="0" smtClean="0"/>
              <a:t>Highly suitable for industrial </a:t>
            </a:r>
            <a:r>
              <a:rPr lang="en-US" sz="2300" dirty="0" smtClean="0"/>
              <a:t>production</a:t>
            </a:r>
          </a:p>
          <a:p>
            <a:pPr>
              <a:lnSpc>
                <a:spcPct val="80000"/>
              </a:lnSpc>
            </a:pPr>
            <a:r>
              <a:rPr lang="en-US" sz="2300" dirty="0" smtClean="0"/>
              <a:t>High single particle efficiency (&gt;95%) and time resolution (~1nSec)</a:t>
            </a:r>
          </a:p>
          <a:p>
            <a:pPr>
              <a:lnSpc>
                <a:spcPct val="80000"/>
              </a:lnSpc>
            </a:pPr>
            <a:r>
              <a:rPr lang="en-US" sz="2300" dirty="0" smtClean="0"/>
              <a:t>Scalable rate capability (Low to very high); Cosmic ray to collider detectors</a:t>
            </a:r>
          </a:p>
          <a:p>
            <a:pPr>
              <a:lnSpc>
                <a:spcPct val="80000"/>
              </a:lnSpc>
            </a:pPr>
            <a:r>
              <a:rPr lang="en-US" sz="2300" dirty="0" smtClean="0"/>
              <a:t>Good reliability, long term stability</a:t>
            </a:r>
          </a:p>
          <a:p>
            <a:pPr>
              <a:lnSpc>
                <a:spcPct val="80000"/>
              </a:lnSpc>
            </a:pPr>
            <a:r>
              <a:rPr lang="en-US" sz="2300" dirty="0" smtClean="0"/>
              <a:t>Under laying Physics mostly understood</a:t>
            </a:r>
            <a:r>
              <a:rPr lang="en-US" sz="2300" dirty="0" smtClean="0"/>
              <a:t>!</a:t>
            </a:r>
            <a:endParaRPr lang="en-US" sz="2300" dirty="0" smtClean="0">
              <a:solidFill>
                <a:srgbClr val="0070C0"/>
              </a:solidFill>
            </a:endParaRPr>
          </a:p>
          <a:p>
            <a:pPr>
              <a:lnSpc>
                <a:spcPct val="80000"/>
              </a:lnSpc>
            </a:pPr>
            <a:r>
              <a:rPr lang="en-US" sz="2300" dirty="0" smtClean="0">
                <a:solidFill>
                  <a:srgbClr val="0070C0"/>
                </a:solidFill>
              </a:rPr>
              <a:t>Particle tracking capability; 2-dimensional readout from the same chamber</a:t>
            </a:r>
          </a:p>
          <a:p>
            <a:pPr>
              <a:lnSpc>
                <a:spcPct val="80000"/>
              </a:lnSpc>
            </a:pPr>
            <a:r>
              <a:rPr lang="en-US" sz="2300" dirty="0" smtClean="0">
                <a:solidFill>
                  <a:srgbClr val="0070C0"/>
                </a:solidFill>
              </a:rPr>
              <a:t>Trigger</a:t>
            </a:r>
            <a:r>
              <a:rPr lang="en-US" sz="2300" dirty="0" smtClean="0">
                <a:solidFill>
                  <a:srgbClr val="0070C0"/>
                </a:solidFill>
              </a:rPr>
              <a:t>, timing and special purpose design </a:t>
            </a:r>
            <a:r>
              <a:rPr lang="en-US" sz="2300" dirty="0" smtClean="0">
                <a:solidFill>
                  <a:srgbClr val="0070C0"/>
                </a:solidFill>
              </a:rPr>
              <a:t>versions</a:t>
            </a:r>
            <a:endParaRPr lang="en-US" sz="2300" dirty="0" smtClean="0">
              <a:solidFill>
                <a:srgbClr val="0070C0"/>
              </a:solidFill>
            </a:endParaRPr>
          </a:p>
          <a:p>
            <a:pPr>
              <a:lnSpc>
                <a:spcPct val="80000"/>
              </a:lnSpc>
            </a:pPr>
            <a:r>
              <a:rPr lang="en-US" sz="2300" dirty="0" smtClean="0">
                <a:solidFill>
                  <a:srgbClr val="0070C0"/>
                </a:solidFill>
              </a:rPr>
              <a:t>Detector </a:t>
            </a:r>
            <a:r>
              <a:rPr lang="en-US" sz="2300" dirty="0" smtClean="0">
                <a:solidFill>
                  <a:srgbClr val="0070C0"/>
                </a:solidFill>
              </a:rPr>
              <a:t>bias and signal pickup isolation</a:t>
            </a:r>
          </a:p>
          <a:p>
            <a:pPr>
              <a:lnSpc>
                <a:spcPct val="80000"/>
              </a:lnSpc>
            </a:pPr>
            <a:r>
              <a:rPr lang="en-US" sz="2300" dirty="0" smtClean="0">
                <a:solidFill>
                  <a:srgbClr val="0070C0"/>
                </a:solidFill>
              </a:rPr>
              <a:t>Simple signal pickup and front-end electronics; digital information </a:t>
            </a:r>
            <a:r>
              <a:rPr lang="en-US" sz="2300" dirty="0" smtClean="0">
                <a:solidFill>
                  <a:srgbClr val="0070C0"/>
                </a:solidFill>
              </a:rPr>
              <a:t>acquisition</a:t>
            </a:r>
          </a:p>
        </p:txBody>
      </p:sp>
      <p:sp>
        <p:nvSpPr>
          <p:cNvPr id="4" name="Footer Placeholder 3"/>
          <p:cNvSpPr>
            <a:spLocks noGrp="1"/>
          </p:cNvSpPr>
          <p:nvPr>
            <p:ph type="ftr" sz="quarter" idx="11"/>
          </p:nvPr>
        </p:nvSpPr>
        <p:spPr/>
        <p:txBody>
          <a:bodyPr/>
          <a:lstStyle/>
          <a:p>
            <a:r>
              <a:rPr lang="en-US" dirty="0" smtClean="0"/>
              <a:t>B.Satyanarayana, INO                                            </a:t>
            </a:r>
            <a:r>
              <a:rPr lang="en-US" dirty="0" err="1" smtClean="0"/>
              <a:t>INO</a:t>
            </a:r>
            <a:r>
              <a:rPr lang="en-US" dirty="0" smtClean="0"/>
              <a:t>-KEK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p:cBhvr override="childStyle">
                                        <p:cTn dur="1" fill="hold" display="0" masterRel="nextClick" afterEffect="1"/>
                                        <p:tgtEl>
                                          <p:spTgt spid="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p:cBhvr override="childStyle">
                                        <p:cTn dur="1" fill="hold" display="0" masterRel="nextClick" afterEffect="1"/>
                                        <p:tgtEl>
                                          <p:spTgt spid="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subTnLst>
                                    <p:animClr>
                                      <p:cBhvr override="childStyle">
                                        <p:cTn dur="1" fill="hold" display="0" masterRel="nextClick" afterEffect="1"/>
                                        <p:tgtEl>
                                          <p:spTgt spid="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subTnLst>
                                    <p:animClr>
                                      <p:cBhvr override="childStyle">
                                        <p:cTn dur="1" fill="hold" display="0" masterRel="nextClick" afterEffect="1"/>
                                        <p:tgtEl>
                                          <p:spTgt spid="7">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subTnLst>
                                    <p:animClr>
                                      <p:cBhvr override="childStyle">
                                        <p:cTn dur="1" fill="hold" display="0" masterRel="nextClick" afterEffect="1"/>
                                        <p:tgtEl>
                                          <p:spTgt spid="7">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subTnLst>
                                    <p:animClr>
                                      <p:cBhvr override="childStyle">
                                        <p:cTn dur="1" fill="hold" display="0" masterRel="nextClick" afterEffect="1"/>
                                        <p:tgtEl>
                                          <p:spTgt spid="7">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subTnLst>
                                    <p:animClr>
                                      <p:cBhvr override="childStyle">
                                        <p:cTn dur="1" fill="hold" display="0" masterRel="nextClick" afterEffect="1"/>
                                        <p:tgtEl>
                                          <p:spTgt spid="7">
                                            <p:txEl>
                                              <p:pRg st="8" end="8"/>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subTnLst>
                                    <p:animClr>
                                      <p:cBhvr override="childStyle">
                                        <p:cTn dur="1" fill="hold" display="0" masterRel="nextClick" afterEffect="1"/>
                                        <p:tgtEl>
                                          <p:spTgt spid="7">
                                            <p:txEl>
                                              <p:pRg st="9" end="9"/>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subTnLst>
                                    <p:animClr>
                                      <p:cBhvr override="childStyle">
                                        <p:cTn dur="1" fill="hold" display="0" masterRel="nextClick" afterEffect="1"/>
                                        <p:tgtEl>
                                          <p:spTgt spid="7">
                                            <p:txEl>
                                              <p:pRg st="10" end="10"/>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subTnLst>
                                    <p:animClr>
                                      <p:cBhvr override="childStyle">
                                        <p:cTn dur="1" fill="hold" display="0" masterRel="nextClick" afterEffect="1"/>
                                        <p:tgtEl>
                                          <p:spTgt spid="7">
                                            <p:txEl>
                                              <p:pRg st="11" end="1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subTnLst>
                                    <p:animClr>
                                      <p:cBhvr override="childStyle">
                                        <p:cTn dur="1" fill="hold" display="0" masterRel="nextClick" afterEffect="1"/>
                                        <p:tgtEl>
                                          <p:spTgt spid="7">
                                            <p:txEl>
                                              <p:pRg st="12" end="12"/>
                                            </p:txEl>
                                          </p:spTgt>
                                        </p:tgtEl>
                                        <p:attrNameLst>
                                          <p:attrName>ppt_c</p:attrName>
                                        </p:attrNameLst>
                                      </p:cBhvr>
                                      <p:to>
                                        <a:schemeClr val="bg2"/>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Schematic of a basic RPC</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6</a:t>
            </a:fld>
            <a:endParaRPr lang="en-US" dirty="0"/>
          </a:p>
        </p:txBody>
      </p:sp>
      <p:pic>
        <p:nvPicPr>
          <p:cNvPr id="6" name="Picture 2" descr="spark_u.jpg                                                    00077E67mac_10                         B8E0B84A:"/>
          <p:cNvPicPr>
            <a:picLocks noGrp="1" noChangeAspect="1" noChangeArrowheads="1"/>
          </p:cNvPicPr>
          <p:nvPr>
            <p:ph idx="1"/>
          </p:nvPr>
        </p:nvPicPr>
        <p:blipFill>
          <a:blip r:embed="rId3"/>
          <a:srcRect l="2310" t="4155" r="1890" b="3422"/>
          <a:stretch>
            <a:fillRect/>
          </a:stretch>
        </p:blipFill>
        <p:spPr bwMode="auto">
          <a:xfrm>
            <a:off x="1618911" y="1541118"/>
            <a:ext cx="5906179" cy="4896000"/>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a:off x="2571736" y="3389312"/>
            <a:ext cx="378621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64482" y="4422555"/>
            <a:ext cx="378621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76789" y="1990715"/>
            <a:ext cx="214314" cy="369332"/>
          </a:xfrm>
          <a:prstGeom prst="rect">
            <a:avLst/>
          </a:prstGeom>
          <a:solidFill>
            <a:schemeClr val="bg1"/>
          </a:solidFill>
        </p:spPr>
        <p:txBody>
          <a:bodyPr wrap="square" rtlCol="0">
            <a:spAutoFit/>
          </a:bodyPr>
          <a:lstStyle/>
          <a:p>
            <a:r>
              <a:rPr lang="en-US" b="1" dirty="0" smtClean="0"/>
              <a:t>3</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construction of an RPC</a:t>
            </a:r>
            <a:endParaRPr lang="en-US" dirty="0"/>
          </a:p>
        </p:txBody>
      </p:sp>
      <p:sp>
        <p:nvSpPr>
          <p:cNvPr id="4" name="Footer Placeholder 3"/>
          <p:cNvSpPr>
            <a:spLocks noGrp="1"/>
          </p:cNvSpPr>
          <p:nvPr>
            <p:ph type="ftr" sz="quarter" idx="11"/>
          </p:nvPr>
        </p:nvSpPr>
        <p:spPr/>
        <p:txBody>
          <a:bodyPr/>
          <a:lstStyle/>
          <a:p>
            <a:r>
              <a:rPr lang="en-US" smtClean="0"/>
              <a:t>B.Satyanarayana, INO                                            INO-KEK Meeting                                            January 28, 2009, TIFR, INDIA</a:t>
            </a:r>
            <a:endParaRPr lang="en-US" dirty="0"/>
          </a:p>
        </p:txBody>
      </p:sp>
      <p:sp>
        <p:nvSpPr>
          <p:cNvPr id="5" name="Slide Number Placeholder 4"/>
          <p:cNvSpPr>
            <a:spLocks noGrp="1"/>
          </p:cNvSpPr>
          <p:nvPr>
            <p:ph type="sldNum" sz="quarter" idx="12"/>
          </p:nvPr>
        </p:nvSpPr>
        <p:spPr/>
        <p:txBody>
          <a:bodyPr/>
          <a:lstStyle/>
          <a:p>
            <a:fld id="{5D0D82D1-030A-4AF5-855D-82A44DD93AEE}" type="slidenum">
              <a:rPr lang="en-US" smtClean="0"/>
              <a:pPr/>
              <a:t>7</a:t>
            </a:fld>
            <a:endParaRPr lang="en-US" dirty="0"/>
          </a:p>
        </p:txBody>
      </p:sp>
      <p:pic>
        <p:nvPicPr>
          <p:cNvPr id="9" name="Content Placeholder 8" descr="rpc_det1.jpg"/>
          <p:cNvPicPr>
            <a:picLocks noGrp="1" noChangeAspect="1"/>
          </p:cNvPicPr>
          <p:nvPr>
            <p:ph idx="1"/>
          </p:nvPr>
        </p:nvPicPr>
        <p:blipFill>
          <a:blip r:embed="rId3"/>
          <a:srcRect r="8900" b="30395"/>
          <a:stretch>
            <a:fillRect/>
          </a:stretch>
        </p:blipFill>
        <p:spPr>
          <a:xfrm>
            <a:off x="142841" y="1571611"/>
            <a:ext cx="8880181" cy="4896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408000" y="1548000"/>
            <a:ext cx="2520000" cy="369332"/>
          </a:xfrm>
          <a:prstGeom prst="rect">
            <a:avLst/>
          </a:prstGeom>
          <a:noFill/>
        </p:spPr>
        <p:txBody>
          <a:bodyPr wrap="square" rtlCol="0" anchor="ctr" anchorCtr="0">
            <a:spAutoFit/>
          </a:bodyPr>
          <a:lstStyle/>
          <a:p>
            <a:pPr algn="r"/>
            <a:r>
              <a:rPr lang="en-US" dirty="0" smtClean="0">
                <a:solidFill>
                  <a:srgbClr val="C00000"/>
                </a:solidFill>
              </a:rPr>
              <a:t>Signal reference plane.1</a:t>
            </a:r>
            <a:endParaRPr lang="en-US" dirty="0">
              <a:solidFill>
                <a:srgbClr val="C00000"/>
              </a:solidFill>
            </a:endParaRPr>
          </a:p>
        </p:txBody>
      </p:sp>
      <p:sp>
        <p:nvSpPr>
          <p:cNvPr id="11" name="TextBox 10"/>
          <p:cNvSpPr txBox="1"/>
          <p:nvPr/>
        </p:nvSpPr>
        <p:spPr>
          <a:xfrm>
            <a:off x="6408000" y="1908000"/>
            <a:ext cx="2520000" cy="369332"/>
          </a:xfrm>
          <a:prstGeom prst="rect">
            <a:avLst/>
          </a:prstGeom>
          <a:noFill/>
        </p:spPr>
        <p:txBody>
          <a:bodyPr wrap="square" rtlCol="0">
            <a:spAutoFit/>
          </a:bodyPr>
          <a:lstStyle/>
          <a:p>
            <a:pPr algn="r"/>
            <a:r>
              <a:rPr lang="en-US" dirty="0" smtClean="0">
                <a:solidFill>
                  <a:srgbClr val="C00000"/>
                </a:solidFill>
              </a:rPr>
              <a:t>Plastic honey comb.2</a:t>
            </a:r>
            <a:endParaRPr lang="en-US" dirty="0">
              <a:solidFill>
                <a:srgbClr val="C00000"/>
              </a:solidFill>
            </a:endParaRPr>
          </a:p>
        </p:txBody>
      </p:sp>
      <p:sp>
        <p:nvSpPr>
          <p:cNvPr id="12" name="TextBox 11"/>
          <p:cNvSpPr txBox="1"/>
          <p:nvPr/>
        </p:nvSpPr>
        <p:spPr>
          <a:xfrm>
            <a:off x="6408000" y="2268000"/>
            <a:ext cx="2520000" cy="369332"/>
          </a:xfrm>
          <a:prstGeom prst="rect">
            <a:avLst/>
          </a:prstGeom>
          <a:noFill/>
        </p:spPr>
        <p:txBody>
          <a:bodyPr wrap="square" rtlCol="0">
            <a:spAutoFit/>
          </a:bodyPr>
          <a:lstStyle/>
          <a:p>
            <a:pPr algn="r"/>
            <a:r>
              <a:rPr lang="en-US" dirty="0" smtClean="0">
                <a:solidFill>
                  <a:srgbClr val="C00000"/>
                </a:solidFill>
              </a:rPr>
              <a:t>Copper pickup strips.3</a:t>
            </a:r>
            <a:endParaRPr lang="en-US" dirty="0">
              <a:solidFill>
                <a:srgbClr val="C00000"/>
              </a:solidFill>
            </a:endParaRPr>
          </a:p>
        </p:txBody>
      </p:sp>
      <p:sp>
        <p:nvSpPr>
          <p:cNvPr id="13" name="TextBox 12"/>
          <p:cNvSpPr txBox="1"/>
          <p:nvPr/>
        </p:nvSpPr>
        <p:spPr>
          <a:xfrm>
            <a:off x="6408000" y="2628000"/>
            <a:ext cx="2520000" cy="369332"/>
          </a:xfrm>
          <a:prstGeom prst="rect">
            <a:avLst/>
          </a:prstGeom>
          <a:noFill/>
        </p:spPr>
        <p:txBody>
          <a:bodyPr wrap="square" rtlCol="0">
            <a:spAutoFit/>
          </a:bodyPr>
          <a:lstStyle/>
          <a:p>
            <a:pPr algn="r"/>
            <a:r>
              <a:rPr lang="en-US" dirty="0" smtClean="0">
                <a:solidFill>
                  <a:srgbClr val="C00000"/>
                </a:solidFill>
              </a:rPr>
              <a:t>Graphite/Paint.4</a:t>
            </a:r>
            <a:endParaRPr lang="en-US" dirty="0">
              <a:solidFill>
                <a:srgbClr val="C00000"/>
              </a:solidFill>
            </a:endParaRPr>
          </a:p>
        </p:txBody>
      </p:sp>
      <p:sp>
        <p:nvSpPr>
          <p:cNvPr id="14" name="TextBox 13"/>
          <p:cNvSpPr txBox="1"/>
          <p:nvPr/>
        </p:nvSpPr>
        <p:spPr>
          <a:xfrm>
            <a:off x="6408000" y="2988000"/>
            <a:ext cx="2520000" cy="369332"/>
          </a:xfrm>
          <a:prstGeom prst="rect">
            <a:avLst/>
          </a:prstGeom>
          <a:noFill/>
        </p:spPr>
        <p:txBody>
          <a:bodyPr wrap="square" rtlCol="0">
            <a:spAutoFit/>
          </a:bodyPr>
          <a:lstStyle/>
          <a:p>
            <a:pPr algn="r"/>
            <a:r>
              <a:rPr lang="en-US" dirty="0" smtClean="0">
                <a:solidFill>
                  <a:srgbClr val="C00000"/>
                </a:solidFill>
              </a:rPr>
              <a:t>Top glass.5</a:t>
            </a:r>
            <a:endParaRPr lang="en-US" dirty="0">
              <a:solidFill>
                <a:srgbClr val="C00000"/>
              </a:solidFill>
            </a:endParaRPr>
          </a:p>
        </p:txBody>
      </p:sp>
      <p:sp>
        <p:nvSpPr>
          <p:cNvPr id="15" name="TextBox 14"/>
          <p:cNvSpPr txBox="1"/>
          <p:nvPr/>
        </p:nvSpPr>
        <p:spPr>
          <a:xfrm>
            <a:off x="6408000" y="3348000"/>
            <a:ext cx="2520000" cy="369332"/>
          </a:xfrm>
          <a:prstGeom prst="rect">
            <a:avLst/>
          </a:prstGeom>
          <a:noFill/>
        </p:spPr>
        <p:txBody>
          <a:bodyPr wrap="square" rtlCol="0">
            <a:spAutoFit/>
          </a:bodyPr>
          <a:lstStyle/>
          <a:p>
            <a:pPr algn="r"/>
            <a:r>
              <a:rPr lang="en-US" dirty="0" smtClean="0">
                <a:solidFill>
                  <a:srgbClr val="C00000"/>
                </a:solidFill>
              </a:rPr>
              <a:t>Button spacer.6</a:t>
            </a:r>
            <a:endParaRPr lang="en-US" dirty="0">
              <a:solidFill>
                <a:srgbClr val="C00000"/>
              </a:solidFill>
            </a:endParaRPr>
          </a:p>
        </p:txBody>
      </p:sp>
      <p:sp>
        <p:nvSpPr>
          <p:cNvPr id="16" name="TextBox 15"/>
          <p:cNvSpPr txBox="1"/>
          <p:nvPr/>
        </p:nvSpPr>
        <p:spPr>
          <a:xfrm>
            <a:off x="6408000" y="3708000"/>
            <a:ext cx="2520000" cy="369332"/>
          </a:xfrm>
          <a:prstGeom prst="rect">
            <a:avLst/>
          </a:prstGeom>
          <a:noFill/>
        </p:spPr>
        <p:txBody>
          <a:bodyPr wrap="square" rtlCol="0">
            <a:spAutoFit/>
          </a:bodyPr>
          <a:lstStyle/>
          <a:p>
            <a:pPr algn="r"/>
            <a:r>
              <a:rPr lang="en-US" dirty="0" smtClean="0">
                <a:solidFill>
                  <a:srgbClr val="C00000"/>
                </a:solidFill>
              </a:rPr>
              <a:t>Bottom glass.7</a:t>
            </a:r>
            <a:endParaRPr lang="en-US" dirty="0">
              <a:solidFill>
                <a:srgbClr val="C00000"/>
              </a:solidFill>
            </a:endParaRPr>
          </a:p>
        </p:txBody>
      </p:sp>
      <p:sp>
        <p:nvSpPr>
          <p:cNvPr id="17" name="TextBox 16"/>
          <p:cNvSpPr txBox="1"/>
          <p:nvPr/>
        </p:nvSpPr>
        <p:spPr>
          <a:xfrm>
            <a:off x="6408000" y="4068000"/>
            <a:ext cx="2520000" cy="369332"/>
          </a:xfrm>
          <a:prstGeom prst="rect">
            <a:avLst/>
          </a:prstGeom>
          <a:noFill/>
        </p:spPr>
        <p:txBody>
          <a:bodyPr wrap="square" rtlCol="0">
            <a:spAutoFit/>
          </a:bodyPr>
          <a:lstStyle/>
          <a:p>
            <a:pPr algn="r"/>
            <a:r>
              <a:rPr lang="en-US" dirty="0" smtClean="0">
                <a:solidFill>
                  <a:srgbClr val="C00000"/>
                </a:solidFill>
              </a:rPr>
              <a:t>Edge spacer.8</a:t>
            </a:r>
            <a:endParaRPr lang="en-US" dirty="0">
              <a:solidFill>
                <a:srgbClr val="C00000"/>
              </a:solidFill>
            </a:endParaRPr>
          </a:p>
        </p:txBody>
      </p:sp>
      <p:sp>
        <p:nvSpPr>
          <p:cNvPr id="18" name="TextBox 17"/>
          <p:cNvSpPr txBox="1"/>
          <p:nvPr/>
        </p:nvSpPr>
        <p:spPr>
          <a:xfrm>
            <a:off x="6408000" y="4428000"/>
            <a:ext cx="2520000" cy="369332"/>
          </a:xfrm>
          <a:prstGeom prst="rect">
            <a:avLst/>
          </a:prstGeom>
          <a:noFill/>
        </p:spPr>
        <p:txBody>
          <a:bodyPr wrap="square" rtlCol="0">
            <a:spAutoFit/>
          </a:bodyPr>
          <a:lstStyle/>
          <a:p>
            <a:pPr algn="r"/>
            <a:r>
              <a:rPr lang="en-US" dirty="0" smtClean="0">
                <a:solidFill>
                  <a:srgbClr val="C00000"/>
                </a:solidFill>
              </a:rPr>
              <a:t>Gas nozzle.9</a:t>
            </a:r>
            <a:endParaRPr lang="en-US" dirty="0">
              <a:solidFill>
                <a:srgbClr val="C00000"/>
              </a:solidFill>
            </a:endParaRPr>
          </a:p>
        </p:txBody>
      </p:sp>
      <p:sp>
        <p:nvSpPr>
          <p:cNvPr id="19" name="TextBox 18"/>
          <p:cNvSpPr txBox="1"/>
          <p:nvPr/>
        </p:nvSpPr>
        <p:spPr>
          <a:xfrm>
            <a:off x="6408000" y="4788000"/>
            <a:ext cx="2520000" cy="369332"/>
          </a:xfrm>
          <a:prstGeom prst="rect">
            <a:avLst/>
          </a:prstGeom>
          <a:noFill/>
        </p:spPr>
        <p:txBody>
          <a:bodyPr wrap="square" rtlCol="0">
            <a:spAutoFit/>
          </a:bodyPr>
          <a:lstStyle/>
          <a:p>
            <a:pPr algn="r"/>
            <a:r>
              <a:rPr lang="en-US" dirty="0" smtClean="0">
                <a:solidFill>
                  <a:srgbClr val="C00000"/>
                </a:solidFill>
              </a:rPr>
              <a:t>Bottom pickup panel.A</a:t>
            </a:r>
            <a:endParaRPr lang="en-US" dirty="0">
              <a:solidFill>
                <a:srgbClr val="C00000"/>
              </a:solidFill>
            </a:endParaRPr>
          </a:p>
        </p:txBody>
      </p:sp>
      <p:sp>
        <p:nvSpPr>
          <p:cNvPr id="39" name="TextBox 38"/>
          <p:cNvSpPr txBox="1"/>
          <p:nvPr/>
        </p:nvSpPr>
        <p:spPr>
          <a:xfrm>
            <a:off x="214282" y="5643578"/>
            <a:ext cx="324000" cy="324000"/>
          </a:xfrm>
          <a:prstGeom prst="octagon">
            <a:avLst/>
          </a:prstGeom>
          <a:solidFill>
            <a:srgbClr val="FFFF00"/>
          </a:solidFill>
        </p:spPr>
        <p:txBody>
          <a:bodyPr wrap="square" rtlCol="0" anchor="ctr" anchorCtr="1">
            <a:spAutoFit/>
          </a:bodyPr>
          <a:lstStyle/>
          <a:p>
            <a:r>
              <a:rPr lang="en-US" dirty="0" smtClean="0"/>
              <a:t>1</a:t>
            </a:r>
            <a:endParaRPr lang="en-US" dirty="0"/>
          </a:p>
        </p:txBody>
      </p:sp>
      <p:sp>
        <p:nvSpPr>
          <p:cNvPr id="41" name="TextBox 40"/>
          <p:cNvSpPr txBox="1"/>
          <p:nvPr/>
        </p:nvSpPr>
        <p:spPr>
          <a:xfrm>
            <a:off x="1139778" y="5643578"/>
            <a:ext cx="324000" cy="324000"/>
          </a:xfrm>
          <a:prstGeom prst="octagon">
            <a:avLst/>
          </a:prstGeom>
          <a:solidFill>
            <a:srgbClr val="FFFF00"/>
          </a:solidFill>
        </p:spPr>
        <p:txBody>
          <a:bodyPr wrap="square" rtlCol="0" anchor="ctr" anchorCtr="1">
            <a:spAutoFit/>
          </a:bodyPr>
          <a:lstStyle/>
          <a:p>
            <a:r>
              <a:rPr lang="en-US" dirty="0" smtClean="0"/>
              <a:t>2</a:t>
            </a:r>
            <a:endParaRPr lang="en-US" dirty="0"/>
          </a:p>
        </p:txBody>
      </p:sp>
      <p:sp>
        <p:nvSpPr>
          <p:cNvPr id="42" name="TextBox 41"/>
          <p:cNvSpPr txBox="1"/>
          <p:nvPr/>
        </p:nvSpPr>
        <p:spPr>
          <a:xfrm>
            <a:off x="1857356" y="5643578"/>
            <a:ext cx="324000" cy="324000"/>
          </a:xfrm>
          <a:prstGeom prst="octagon">
            <a:avLst/>
          </a:prstGeom>
          <a:solidFill>
            <a:srgbClr val="FFFF00"/>
          </a:solidFill>
        </p:spPr>
        <p:txBody>
          <a:bodyPr wrap="square" rtlCol="0" anchor="ctr" anchorCtr="1">
            <a:spAutoFit/>
          </a:bodyPr>
          <a:lstStyle/>
          <a:p>
            <a:r>
              <a:rPr lang="en-US" dirty="0" smtClean="0"/>
              <a:t>3</a:t>
            </a:r>
            <a:endParaRPr lang="en-US" dirty="0"/>
          </a:p>
        </p:txBody>
      </p:sp>
      <p:sp>
        <p:nvSpPr>
          <p:cNvPr id="43" name="TextBox 42"/>
          <p:cNvSpPr txBox="1"/>
          <p:nvPr/>
        </p:nvSpPr>
        <p:spPr>
          <a:xfrm>
            <a:off x="2857488" y="5643578"/>
            <a:ext cx="324000" cy="324000"/>
          </a:xfrm>
          <a:prstGeom prst="octagon">
            <a:avLst/>
          </a:prstGeom>
          <a:solidFill>
            <a:srgbClr val="FFFF00"/>
          </a:solidFill>
        </p:spPr>
        <p:txBody>
          <a:bodyPr wrap="square" rtlCol="0" anchor="ctr" anchorCtr="1">
            <a:spAutoFit/>
          </a:bodyPr>
          <a:lstStyle/>
          <a:p>
            <a:r>
              <a:rPr lang="en-US" dirty="0" smtClean="0"/>
              <a:t>4</a:t>
            </a:r>
            <a:endParaRPr lang="en-US" dirty="0"/>
          </a:p>
        </p:txBody>
      </p:sp>
      <p:sp>
        <p:nvSpPr>
          <p:cNvPr id="44" name="TextBox 43"/>
          <p:cNvSpPr txBox="1"/>
          <p:nvPr/>
        </p:nvSpPr>
        <p:spPr>
          <a:xfrm>
            <a:off x="4071934" y="5643578"/>
            <a:ext cx="324000" cy="324000"/>
          </a:xfrm>
          <a:prstGeom prst="octagon">
            <a:avLst/>
          </a:prstGeom>
          <a:solidFill>
            <a:srgbClr val="FFFF00"/>
          </a:solidFill>
        </p:spPr>
        <p:txBody>
          <a:bodyPr wrap="square" rtlCol="0" anchor="ctr" anchorCtr="1">
            <a:spAutoFit/>
          </a:bodyPr>
          <a:lstStyle/>
          <a:p>
            <a:r>
              <a:rPr lang="en-US" dirty="0" smtClean="0"/>
              <a:t>5</a:t>
            </a:r>
            <a:endParaRPr lang="en-US" dirty="0"/>
          </a:p>
        </p:txBody>
      </p:sp>
      <p:sp>
        <p:nvSpPr>
          <p:cNvPr id="45" name="TextBox 44"/>
          <p:cNvSpPr txBox="1"/>
          <p:nvPr/>
        </p:nvSpPr>
        <p:spPr>
          <a:xfrm>
            <a:off x="5116208" y="5643578"/>
            <a:ext cx="324000" cy="324000"/>
          </a:xfrm>
          <a:prstGeom prst="octagon">
            <a:avLst/>
          </a:prstGeom>
          <a:solidFill>
            <a:srgbClr val="FFFF00"/>
          </a:solidFill>
        </p:spPr>
        <p:txBody>
          <a:bodyPr wrap="square" rtlCol="0" anchor="ctr" anchorCtr="1">
            <a:spAutoFit/>
          </a:bodyPr>
          <a:lstStyle/>
          <a:p>
            <a:r>
              <a:rPr lang="en-US" dirty="0" smtClean="0"/>
              <a:t>6</a:t>
            </a:r>
            <a:endParaRPr lang="en-US" dirty="0"/>
          </a:p>
        </p:txBody>
      </p:sp>
      <p:sp>
        <p:nvSpPr>
          <p:cNvPr id="46" name="TextBox 45"/>
          <p:cNvSpPr txBox="1"/>
          <p:nvPr/>
        </p:nvSpPr>
        <p:spPr>
          <a:xfrm>
            <a:off x="5929322" y="5643578"/>
            <a:ext cx="324000" cy="324000"/>
          </a:xfrm>
          <a:prstGeom prst="octagon">
            <a:avLst/>
          </a:prstGeom>
          <a:solidFill>
            <a:srgbClr val="FFFF00"/>
          </a:solidFill>
        </p:spPr>
        <p:txBody>
          <a:bodyPr wrap="square" rtlCol="0" anchor="ctr" anchorCtr="1">
            <a:spAutoFit/>
          </a:bodyPr>
          <a:lstStyle/>
          <a:p>
            <a:r>
              <a:rPr lang="en-US" dirty="0" smtClean="0"/>
              <a:t>7</a:t>
            </a:r>
            <a:endParaRPr lang="en-US" dirty="0"/>
          </a:p>
        </p:txBody>
      </p:sp>
      <p:sp>
        <p:nvSpPr>
          <p:cNvPr id="47" name="TextBox 46"/>
          <p:cNvSpPr txBox="1"/>
          <p:nvPr/>
        </p:nvSpPr>
        <p:spPr>
          <a:xfrm>
            <a:off x="8147954" y="5231796"/>
            <a:ext cx="324000" cy="324000"/>
          </a:xfrm>
          <a:prstGeom prst="octagon">
            <a:avLst/>
          </a:prstGeom>
          <a:solidFill>
            <a:srgbClr val="FFFF00"/>
          </a:solidFill>
        </p:spPr>
        <p:txBody>
          <a:bodyPr wrap="square" rtlCol="0" anchor="ctr" anchorCtr="1">
            <a:spAutoFit/>
          </a:bodyPr>
          <a:lstStyle/>
          <a:p>
            <a:r>
              <a:rPr lang="en-US" dirty="0" smtClean="0"/>
              <a:t>8</a:t>
            </a:r>
            <a:endParaRPr lang="en-US" dirty="0"/>
          </a:p>
        </p:txBody>
      </p:sp>
      <p:sp>
        <p:nvSpPr>
          <p:cNvPr id="48" name="TextBox 47"/>
          <p:cNvSpPr txBox="1"/>
          <p:nvPr/>
        </p:nvSpPr>
        <p:spPr>
          <a:xfrm>
            <a:off x="8242634" y="5786454"/>
            <a:ext cx="324000" cy="324000"/>
          </a:xfrm>
          <a:prstGeom prst="octagon">
            <a:avLst/>
          </a:prstGeom>
          <a:solidFill>
            <a:srgbClr val="FFFF00"/>
          </a:solidFill>
        </p:spPr>
        <p:txBody>
          <a:bodyPr wrap="square" rtlCol="0" anchor="ctr" anchorCtr="1">
            <a:spAutoFit/>
          </a:bodyPr>
          <a:lstStyle/>
          <a:p>
            <a:r>
              <a:rPr lang="en-US" dirty="0" smtClean="0"/>
              <a:t>9</a:t>
            </a:r>
            <a:endParaRPr lang="en-US" dirty="0"/>
          </a:p>
        </p:txBody>
      </p:sp>
      <p:sp>
        <p:nvSpPr>
          <p:cNvPr id="49" name="TextBox 48"/>
          <p:cNvSpPr txBox="1"/>
          <p:nvPr/>
        </p:nvSpPr>
        <p:spPr>
          <a:xfrm>
            <a:off x="7200858" y="6055290"/>
            <a:ext cx="324000" cy="324000"/>
          </a:xfrm>
          <a:prstGeom prst="octagon">
            <a:avLst/>
          </a:prstGeom>
          <a:solidFill>
            <a:srgbClr val="FFFF00"/>
          </a:solidFill>
        </p:spPr>
        <p:txBody>
          <a:bodyPr wrap="square" rtlCol="0" anchor="ctr" anchorCtr="1">
            <a:spAutoFit/>
          </a:bodyPr>
          <a:lstStyle/>
          <a:p>
            <a:r>
              <a:rPr lang="en-US" dirty="0" smtClean="0"/>
              <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Effect transition="in" filter="fade">
                                      <p:cBhvr>
                                        <p:cTn id="84" dur="500"/>
                                        <p:tgtEl>
                                          <p:spTgt spid="44"/>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Effect transition="in" filter="fade">
                                      <p:cBhvr>
                                        <p:cTn id="89" dur="500"/>
                                        <p:tgtEl>
                                          <p:spTgt spid="45"/>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p:cTn id="92" dur="500" fill="hold"/>
                                        <p:tgtEl>
                                          <p:spTgt spid="46"/>
                                        </p:tgtEl>
                                        <p:attrNameLst>
                                          <p:attrName>ppt_w</p:attrName>
                                        </p:attrNameLst>
                                      </p:cBhvr>
                                      <p:tavLst>
                                        <p:tav tm="0">
                                          <p:val>
                                            <p:fltVal val="0"/>
                                          </p:val>
                                        </p:tav>
                                        <p:tav tm="100000">
                                          <p:val>
                                            <p:strVal val="#ppt_w"/>
                                          </p:val>
                                        </p:tav>
                                      </p:tavLst>
                                    </p:anim>
                                    <p:anim calcmode="lin" valueType="num">
                                      <p:cBhvr>
                                        <p:cTn id="93" dur="500" fill="hold"/>
                                        <p:tgtEl>
                                          <p:spTgt spid="46"/>
                                        </p:tgtEl>
                                        <p:attrNameLst>
                                          <p:attrName>ppt_h</p:attrName>
                                        </p:attrNameLst>
                                      </p:cBhvr>
                                      <p:tavLst>
                                        <p:tav tm="0">
                                          <p:val>
                                            <p:fltVal val="0"/>
                                          </p:val>
                                        </p:tav>
                                        <p:tav tm="100000">
                                          <p:val>
                                            <p:strVal val="#ppt_h"/>
                                          </p:val>
                                        </p:tav>
                                      </p:tavLst>
                                    </p:anim>
                                    <p:animEffect transition="in" filter="fade">
                                      <p:cBhvr>
                                        <p:cTn id="94" dur="500"/>
                                        <p:tgtEl>
                                          <p:spTgt spid="46"/>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 calcmode="lin" valueType="num">
                                      <p:cBhvr>
                                        <p:cTn id="107" dur="500" fill="hold"/>
                                        <p:tgtEl>
                                          <p:spTgt spid="49"/>
                                        </p:tgtEl>
                                        <p:attrNameLst>
                                          <p:attrName>ppt_w</p:attrName>
                                        </p:attrNameLst>
                                      </p:cBhvr>
                                      <p:tavLst>
                                        <p:tav tm="0">
                                          <p:val>
                                            <p:fltVal val="0"/>
                                          </p:val>
                                        </p:tav>
                                        <p:tav tm="100000">
                                          <p:val>
                                            <p:strVal val="#ppt_w"/>
                                          </p:val>
                                        </p:tav>
                                      </p:tavLst>
                                    </p:anim>
                                    <p:anim calcmode="lin" valueType="num">
                                      <p:cBhvr>
                                        <p:cTn id="108" dur="500" fill="hold"/>
                                        <p:tgtEl>
                                          <p:spTgt spid="49"/>
                                        </p:tgtEl>
                                        <p:attrNameLst>
                                          <p:attrName>ppt_h</p:attrName>
                                        </p:attrNameLst>
                                      </p:cBhvr>
                                      <p:tavLst>
                                        <p:tav tm="0">
                                          <p:val>
                                            <p:fltVal val="0"/>
                                          </p:val>
                                        </p:tav>
                                        <p:tav tm="100000">
                                          <p:val>
                                            <p:strVal val="#ppt_h"/>
                                          </p:val>
                                        </p:tav>
                                      </p:tavLst>
                                    </p:anim>
                                    <p:animEffect transition="in" filter="fade">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modes of RPC operation</a:t>
            </a:r>
            <a:endParaRPr lang="en-US" dirty="0"/>
          </a:p>
        </p:txBody>
      </p:sp>
      <p:sp>
        <p:nvSpPr>
          <p:cNvPr id="5" name="Footer Placeholder 4"/>
          <p:cNvSpPr>
            <a:spLocks noGrp="1"/>
          </p:cNvSpPr>
          <p:nvPr>
            <p:ph type="ftr" sz="quarter" idx="11"/>
          </p:nvPr>
        </p:nvSpPr>
        <p:spPr/>
        <p:txBody>
          <a:bodyPr/>
          <a:lstStyle/>
          <a:p>
            <a:r>
              <a:rPr lang="en-US" dirty="0" smtClean="0"/>
              <a:t>B.Satyanarayana, INO                                            </a:t>
            </a:r>
            <a:r>
              <a:rPr lang="en-US" dirty="0" err="1" smtClean="0"/>
              <a:t>INO</a:t>
            </a:r>
            <a:r>
              <a:rPr lang="en-US" dirty="0" smtClean="0"/>
              <a:t>-KEK Meeting                                            January 28,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8</a:t>
            </a:fld>
            <a:endParaRPr lang="en-US" dirty="0"/>
          </a:p>
        </p:txBody>
      </p:sp>
      <p:pic>
        <p:nvPicPr>
          <p:cNvPr id="227332" name="Picture 4"/>
          <p:cNvPicPr>
            <a:picLocks noGrp="1" noChangeAspect="1" noChangeArrowheads="1"/>
          </p:cNvPicPr>
          <p:nvPr>
            <p:ph sz="half" idx="2"/>
          </p:nvPr>
        </p:nvPicPr>
        <p:blipFill>
          <a:blip r:embed="rId3"/>
          <a:srcRect/>
          <a:stretch>
            <a:fillRect/>
          </a:stretch>
        </p:blipFill>
        <p:spPr bwMode="auto">
          <a:xfrm>
            <a:off x="4723566" y="1751577"/>
            <a:ext cx="4320000" cy="2677555"/>
          </a:xfrm>
          <a:prstGeom prst="rect">
            <a:avLst/>
          </a:prstGeom>
          <a:noFill/>
          <a:ln w="9525">
            <a:noFill/>
            <a:miter lim="800000"/>
            <a:headEnd/>
            <a:tailEnd/>
          </a:ln>
          <a:effectLst/>
        </p:spPr>
      </p:pic>
      <p:pic>
        <p:nvPicPr>
          <p:cNvPr id="227333" name="Picture 5"/>
          <p:cNvPicPr>
            <a:picLocks noGrp="1" noChangeAspect="1" noChangeArrowheads="1"/>
          </p:cNvPicPr>
          <p:nvPr>
            <p:ph sz="half" idx="1"/>
          </p:nvPr>
        </p:nvPicPr>
        <p:blipFill>
          <a:blip r:embed="rId4"/>
          <a:srcRect/>
          <a:stretch>
            <a:fillRect/>
          </a:stretch>
        </p:blipFill>
        <p:spPr bwMode="auto">
          <a:xfrm>
            <a:off x="93478" y="1571816"/>
            <a:ext cx="4320000" cy="2899726"/>
          </a:xfrm>
          <a:prstGeom prst="rect">
            <a:avLst/>
          </a:prstGeom>
          <a:noFill/>
          <a:ln w="9525">
            <a:noFill/>
            <a:miter lim="800000"/>
            <a:headEnd/>
            <a:tailEnd/>
          </a:ln>
          <a:effectLst/>
        </p:spPr>
      </p:pic>
      <p:sp>
        <p:nvSpPr>
          <p:cNvPr id="16" name="TextBox 15"/>
          <p:cNvSpPr txBox="1"/>
          <p:nvPr/>
        </p:nvSpPr>
        <p:spPr>
          <a:xfrm>
            <a:off x="127198" y="4455191"/>
            <a:ext cx="4214842" cy="2059025"/>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nSpc>
                <a:spcPct val="110000"/>
              </a:lnSpc>
              <a:buFont typeface="Arial" pitchFamily="34" charset="0"/>
              <a:buChar char="•"/>
            </a:pPr>
            <a:r>
              <a:rPr lang="en-US" dirty="0" smtClean="0">
                <a:sym typeface="Symbol" pitchFamily="18" charset="2"/>
              </a:rPr>
              <a:t>  Gain of the detector  &lt;&lt; 10</a:t>
            </a:r>
            <a:r>
              <a:rPr lang="en-US" baseline="30000" dirty="0" smtClean="0">
                <a:sym typeface="Symbol" pitchFamily="18" charset="2"/>
              </a:rPr>
              <a:t>8</a:t>
            </a:r>
          </a:p>
          <a:p>
            <a:pPr>
              <a:lnSpc>
                <a:spcPct val="50000"/>
              </a:lnSpc>
              <a:spcBef>
                <a:spcPct val="50000"/>
              </a:spcBef>
              <a:buFont typeface="Arial" pitchFamily="34" charset="0"/>
              <a:buChar char="•"/>
            </a:pPr>
            <a:r>
              <a:rPr lang="en-US" dirty="0" smtClean="0"/>
              <a:t>  Charge developed  1-2pC</a:t>
            </a:r>
          </a:p>
          <a:p>
            <a:pPr>
              <a:lnSpc>
                <a:spcPct val="50000"/>
              </a:lnSpc>
              <a:spcBef>
                <a:spcPct val="50000"/>
              </a:spcBef>
              <a:buFont typeface="Arial" pitchFamily="34" charset="0"/>
              <a:buChar char="•"/>
            </a:pPr>
            <a:r>
              <a:rPr lang="en-US" dirty="0" smtClean="0"/>
              <a:t>  Needs a preamplifier</a:t>
            </a:r>
          </a:p>
          <a:p>
            <a:pPr>
              <a:lnSpc>
                <a:spcPct val="50000"/>
              </a:lnSpc>
              <a:spcBef>
                <a:spcPct val="50000"/>
              </a:spcBef>
              <a:buFont typeface="Arial" pitchFamily="34" charset="0"/>
              <a:buChar char="•"/>
            </a:pPr>
            <a:r>
              <a:rPr lang="en-US" dirty="0" smtClean="0"/>
              <a:t>  Longer life</a:t>
            </a:r>
          </a:p>
          <a:p>
            <a:pPr>
              <a:buFont typeface="Arial" pitchFamily="34" charset="0"/>
              <a:buChar char="•"/>
            </a:pPr>
            <a:r>
              <a:rPr lang="en-US" dirty="0" smtClean="0"/>
              <a:t>  Typical gas mixture Fr:iB:SF</a:t>
            </a:r>
            <a:r>
              <a:rPr lang="en-US" baseline="-25000" dirty="0" smtClean="0"/>
              <a:t>6</a:t>
            </a:r>
            <a:r>
              <a:rPr lang="en-US" dirty="0" smtClean="0"/>
              <a:t>::94.5:4:0.5</a:t>
            </a:r>
          </a:p>
          <a:p>
            <a:pPr>
              <a:buFont typeface="Arial" pitchFamily="34" charset="0"/>
              <a:buChar char="•"/>
            </a:pPr>
            <a:r>
              <a:rPr lang="en-US" dirty="0" smtClean="0"/>
              <a:t>  Moderate purity of gases</a:t>
            </a:r>
          </a:p>
          <a:p>
            <a:pPr>
              <a:buFont typeface="Arial" pitchFamily="34" charset="0"/>
              <a:buChar char="•"/>
            </a:pPr>
            <a:r>
              <a:rPr lang="en-US" dirty="0" smtClean="0"/>
              <a:t>  Higher counting rate capability</a:t>
            </a:r>
          </a:p>
        </p:txBody>
      </p:sp>
      <p:sp>
        <p:nvSpPr>
          <p:cNvPr id="17" name="TextBox 16"/>
          <p:cNvSpPr txBox="1"/>
          <p:nvPr/>
        </p:nvSpPr>
        <p:spPr>
          <a:xfrm>
            <a:off x="4787446" y="4400104"/>
            <a:ext cx="4214842" cy="2059025"/>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nSpc>
                <a:spcPct val="110000"/>
              </a:lnSpc>
              <a:buFont typeface="Arial" pitchFamily="34" charset="0"/>
              <a:buChar char="•"/>
            </a:pPr>
            <a:r>
              <a:rPr lang="en-US" dirty="0" smtClean="0">
                <a:sym typeface="Symbol" pitchFamily="18" charset="2"/>
              </a:rPr>
              <a:t>  Gain of the detector  &gt;  10</a:t>
            </a:r>
            <a:r>
              <a:rPr lang="en-US" baseline="30000" dirty="0" smtClean="0">
                <a:sym typeface="Symbol" pitchFamily="18" charset="2"/>
              </a:rPr>
              <a:t>8</a:t>
            </a:r>
          </a:p>
          <a:p>
            <a:pPr>
              <a:lnSpc>
                <a:spcPct val="50000"/>
              </a:lnSpc>
              <a:spcBef>
                <a:spcPct val="50000"/>
              </a:spcBef>
              <a:buFont typeface="Arial" pitchFamily="34" charset="0"/>
              <a:buChar char="•"/>
            </a:pPr>
            <a:r>
              <a:rPr lang="en-US" dirty="0" smtClean="0"/>
              <a:t>  Charge developed  100-200pC</a:t>
            </a:r>
          </a:p>
          <a:p>
            <a:pPr>
              <a:lnSpc>
                <a:spcPct val="50000"/>
              </a:lnSpc>
              <a:spcBef>
                <a:spcPct val="50000"/>
              </a:spcBef>
              <a:buFont typeface="Arial" pitchFamily="34" charset="0"/>
              <a:buChar char="•"/>
            </a:pPr>
            <a:r>
              <a:rPr lang="en-US" dirty="0" smtClean="0">
                <a:sym typeface="Symbol" pitchFamily="18" charset="2"/>
              </a:rPr>
              <a:t>  No need for a preamplier</a:t>
            </a:r>
          </a:p>
          <a:p>
            <a:pPr>
              <a:lnSpc>
                <a:spcPct val="50000"/>
              </a:lnSpc>
              <a:spcBef>
                <a:spcPct val="50000"/>
              </a:spcBef>
              <a:buFont typeface="Arial" pitchFamily="34" charset="0"/>
              <a:buChar char="•"/>
            </a:pPr>
            <a:r>
              <a:rPr lang="en-US" dirty="0" smtClean="0">
                <a:sym typeface="Symbol" pitchFamily="18" charset="2"/>
              </a:rPr>
              <a:t>  Relatively shorter  life</a:t>
            </a:r>
          </a:p>
          <a:p>
            <a:pPr>
              <a:lnSpc>
                <a:spcPct val="50000"/>
              </a:lnSpc>
              <a:spcBef>
                <a:spcPct val="50000"/>
              </a:spcBef>
              <a:buFont typeface="Arial" pitchFamily="34" charset="0"/>
              <a:buChar char="•"/>
            </a:pPr>
            <a:r>
              <a:rPr lang="en-US" dirty="0" smtClean="0">
                <a:sym typeface="Symbol" pitchFamily="18" charset="2"/>
              </a:rPr>
              <a:t>  Typical gas mixture </a:t>
            </a:r>
            <a:r>
              <a:rPr lang="en-US" dirty="0" smtClean="0"/>
              <a:t>Fr:iB:Ar::62.8:30</a:t>
            </a:r>
          </a:p>
          <a:p>
            <a:pPr>
              <a:lnSpc>
                <a:spcPct val="50000"/>
              </a:lnSpc>
              <a:spcBef>
                <a:spcPct val="50000"/>
              </a:spcBef>
              <a:buFont typeface="Arial" pitchFamily="34" charset="0"/>
              <a:buChar char="•"/>
            </a:pPr>
            <a:r>
              <a:rPr lang="en-US" dirty="0" smtClean="0">
                <a:sym typeface="Symbol" pitchFamily="18" charset="2"/>
              </a:rPr>
              <a:t>  High purity of gases</a:t>
            </a:r>
          </a:p>
          <a:p>
            <a:pPr>
              <a:lnSpc>
                <a:spcPct val="50000"/>
              </a:lnSpc>
              <a:spcBef>
                <a:spcPct val="50000"/>
              </a:spcBef>
              <a:buFont typeface="Arial" pitchFamily="34" charset="0"/>
              <a:buChar char="•"/>
            </a:pPr>
            <a:r>
              <a:rPr lang="en-US" dirty="0" smtClean="0">
                <a:sym typeface="Symbol" pitchFamily="18" charset="2"/>
              </a:rPr>
              <a:t>  Low counting rate capability</a:t>
            </a:r>
          </a:p>
        </p:txBody>
      </p:sp>
      <p:sp>
        <p:nvSpPr>
          <p:cNvPr id="18" name="TextBox 17"/>
          <p:cNvSpPr txBox="1"/>
          <p:nvPr/>
        </p:nvSpPr>
        <p:spPr>
          <a:xfrm>
            <a:off x="141712" y="1500174"/>
            <a:ext cx="4214842" cy="252000"/>
          </a:xfrm>
          <a:prstGeom prst="rect">
            <a:avLst/>
          </a:prstGeom>
          <a:noFill/>
        </p:spPr>
        <p:txBody>
          <a:bodyPr wrap="square" rtlCol="0" anchor="ctr" anchorCtr="1">
            <a:spAutoFit/>
          </a:bodyPr>
          <a:lstStyle/>
          <a:p>
            <a:pPr algn="ctr">
              <a:lnSpc>
                <a:spcPct val="110000"/>
              </a:lnSpc>
            </a:pPr>
            <a:r>
              <a:rPr lang="en-US" b="1" dirty="0" smtClean="0">
                <a:solidFill>
                  <a:srgbClr val="FF0000"/>
                </a:solidFill>
                <a:sym typeface="Symbol" pitchFamily="18" charset="2"/>
              </a:rPr>
              <a:t>Avalanche mode</a:t>
            </a:r>
            <a:endParaRPr lang="en-US" b="1" dirty="0">
              <a:solidFill>
                <a:srgbClr val="FF0000"/>
              </a:solidFill>
            </a:endParaRPr>
          </a:p>
        </p:txBody>
      </p:sp>
      <p:sp>
        <p:nvSpPr>
          <p:cNvPr id="19" name="TextBox 18"/>
          <p:cNvSpPr txBox="1"/>
          <p:nvPr/>
        </p:nvSpPr>
        <p:spPr>
          <a:xfrm>
            <a:off x="4772932" y="1500174"/>
            <a:ext cx="4214842" cy="252000"/>
          </a:xfrm>
          <a:prstGeom prst="rect">
            <a:avLst/>
          </a:prstGeom>
          <a:noFill/>
        </p:spPr>
        <p:txBody>
          <a:bodyPr wrap="square" rtlCol="0" anchor="ctr" anchorCtr="1">
            <a:spAutoFit/>
          </a:bodyPr>
          <a:lstStyle/>
          <a:p>
            <a:pPr algn="ctr">
              <a:lnSpc>
                <a:spcPct val="110000"/>
              </a:lnSpc>
            </a:pPr>
            <a:r>
              <a:rPr lang="en-US" b="1" dirty="0" smtClean="0">
                <a:solidFill>
                  <a:srgbClr val="FF0000"/>
                </a:solidFill>
                <a:sym typeface="Symbol" pitchFamily="18" charset="2"/>
              </a:rPr>
              <a:t>Streamer  mode</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additive="base">
                                        <p:cTn id="7" dur="500" fill="hold"/>
                                        <p:tgtEl>
                                          <p:spTgt spid="227333"/>
                                        </p:tgtEl>
                                        <p:attrNameLst>
                                          <p:attrName>ppt_x</p:attrName>
                                        </p:attrNameLst>
                                      </p:cBhvr>
                                      <p:tavLst>
                                        <p:tav tm="0">
                                          <p:val>
                                            <p:strVal val="0-#ppt_w/2"/>
                                          </p:val>
                                        </p:tav>
                                        <p:tav tm="100000">
                                          <p:val>
                                            <p:strVal val="#ppt_x"/>
                                          </p:val>
                                        </p:tav>
                                      </p:tavLst>
                                    </p:anim>
                                    <p:anim calcmode="lin" valueType="num">
                                      <p:cBhvr additive="base">
                                        <p:cTn id="8" dur="500" fill="hold"/>
                                        <p:tgtEl>
                                          <p:spTgt spid="2273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7332"/>
                                        </p:tgtEl>
                                        <p:attrNameLst>
                                          <p:attrName>style.visibility</p:attrName>
                                        </p:attrNameLst>
                                      </p:cBhvr>
                                      <p:to>
                                        <p:strVal val="visible"/>
                                      </p:to>
                                    </p:set>
                                    <p:anim calcmode="lin" valueType="num">
                                      <p:cBhvr additive="base">
                                        <p:cTn id="21" dur="500" fill="hold"/>
                                        <p:tgtEl>
                                          <p:spTgt spid="227332"/>
                                        </p:tgtEl>
                                        <p:attrNameLst>
                                          <p:attrName>ppt_x</p:attrName>
                                        </p:attrNameLst>
                                      </p:cBhvr>
                                      <p:tavLst>
                                        <p:tav tm="0">
                                          <p:val>
                                            <p:strVal val="1+#ppt_w/2"/>
                                          </p:val>
                                        </p:tav>
                                        <p:tav tm="100000">
                                          <p:val>
                                            <p:strVal val="#ppt_x"/>
                                          </p:val>
                                        </p:tav>
                                      </p:tavLst>
                                    </p:anim>
                                    <p:anim calcmode="lin" valueType="num">
                                      <p:cBhvr additive="base">
                                        <p:cTn id="22" dur="500" fill="hold"/>
                                        <p:tgtEl>
                                          <p:spTgt spid="22733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srcRect/>
          <a:stretch>
            <a:fillRect/>
          </a:stretch>
        </p:blipFill>
        <p:spPr bwMode="auto">
          <a:xfrm>
            <a:off x="142844" y="2801083"/>
            <a:ext cx="3636000" cy="362831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V-I characteristics of RPC</a:t>
            </a:r>
            <a:endParaRPr lang="en-US" dirty="0"/>
          </a:p>
        </p:txBody>
      </p:sp>
      <p:sp>
        <p:nvSpPr>
          <p:cNvPr id="5" name="Footer Placeholder 4"/>
          <p:cNvSpPr>
            <a:spLocks noGrp="1"/>
          </p:cNvSpPr>
          <p:nvPr>
            <p:ph type="ftr" sz="quarter" idx="11"/>
          </p:nvPr>
        </p:nvSpPr>
        <p:spPr/>
        <p:txBody>
          <a:bodyPr/>
          <a:lstStyle/>
          <a:p>
            <a:r>
              <a:rPr lang="en-US" smtClean="0"/>
              <a:t>B.Satyanarayana, INO                                            INO-KEK Meeting                                            January 28, 2009, TIFR, INDIA</a:t>
            </a:r>
            <a:endParaRPr lang="en-US" dirty="0"/>
          </a:p>
        </p:txBody>
      </p:sp>
      <p:sp>
        <p:nvSpPr>
          <p:cNvPr id="6" name="Slide Number Placeholder 5"/>
          <p:cNvSpPr>
            <a:spLocks noGrp="1"/>
          </p:cNvSpPr>
          <p:nvPr>
            <p:ph type="sldNum" sz="quarter" idx="12"/>
          </p:nvPr>
        </p:nvSpPr>
        <p:spPr/>
        <p:txBody>
          <a:bodyPr/>
          <a:lstStyle/>
          <a:p>
            <a:fld id="{5D0D82D1-030A-4AF5-855D-82A44DD93AEE}" type="slidenum">
              <a:rPr lang="en-US" smtClean="0"/>
              <a:pPr/>
              <a:t>9</a:t>
            </a:fld>
            <a:endParaRPr lang="en-US" dirty="0"/>
          </a:p>
        </p:txBody>
      </p:sp>
      <p:pic>
        <p:nvPicPr>
          <p:cNvPr id="43013" name="Picture 5"/>
          <p:cNvPicPr>
            <a:picLocks noChangeAspect="1" noChangeArrowheads="1"/>
          </p:cNvPicPr>
          <p:nvPr/>
        </p:nvPicPr>
        <p:blipFill>
          <a:blip r:embed="rId4"/>
          <a:srcRect l="1889" t="19786" r="7631"/>
          <a:stretch>
            <a:fillRect/>
          </a:stretch>
        </p:blipFill>
        <p:spPr bwMode="auto">
          <a:xfrm>
            <a:off x="4000496" y="1557964"/>
            <a:ext cx="5040000" cy="1214458"/>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36534" y="1558800"/>
            <a:ext cx="3636000" cy="1021556"/>
          </a:xfrm>
          <a:prstGeom prst="roundRect">
            <a:avLst/>
          </a:prstGeom>
          <a:solidFill>
            <a:srgbClr val="FFFF00"/>
          </a:solidFill>
          <a:effectLst>
            <a:outerShdw blurRad="50800" dist="38100" dir="2700000" algn="tl" rotWithShape="0">
              <a:prstClr val="black">
                <a:alpha val="40000"/>
              </a:prstClr>
            </a:outerShdw>
          </a:effectLst>
        </p:spPr>
        <p:txBody>
          <a:bodyPr wrap="square" rtlCol="0" anchor="ctr" anchorCtr="1">
            <a:spAutoFit/>
          </a:bodyPr>
          <a:lstStyle/>
          <a:p>
            <a:r>
              <a:rPr lang="en-US" dirty="0" smtClean="0">
                <a:solidFill>
                  <a:srgbClr val="FF0000"/>
                </a:solidFill>
              </a:rPr>
              <a:t>Glass RPCs have a distinctive and readily understandable current versus voltage relationship.</a:t>
            </a:r>
            <a:endParaRPr lang="en-US" dirty="0">
              <a:solidFill>
                <a:srgbClr val="FF0000"/>
              </a:solidFill>
            </a:endParaRPr>
          </a:p>
        </p:txBody>
      </p:sp>
      <p:pic>
        <p:nvPicPr>
          <p:cNvPr id="69635" name="Picture 3"/>
          <p:cNvPicPr>
            <a:picLocks noChangeAspect="1" noChangeArrowheads="1"/>
          </p:cNvPicPr>
          <p:nvPr/>
        </p:nvPicPr>
        <p:blipFill>
          <a:blip r:embed="rId5"/>
          <a:stretch>
            <a:fillRect/>
          </a:stretch>
        </p:blipFill>
        <p:spPr bwMode="auto">
          <a:xfrm>
            <a:off x="4395404" y="2995757"/>
            <a:ext cx="4320000" cy="3423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1+#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additive="base">
                                        <p:cTn id="17" dur="500" fill="hold"/>
                                        <p:tgtEl>
                                          <p:spTgt spid="69635"/>
                                        </p:tgtEl>
                                        <p:attrNameLst>
                                          <p:attrName>ppt_x</p:attrName>
                                        </p:attrNameLst>
                                      </p:cBhvr>
                                      <p:tavLst>
                                        <p:tav tm="0">
                                          <p:val>
                                            <p:strVal val="#ppt_x"/>
                                          </p:val>
                                        </p:tav>
                                        <p:tav tm="100000">
                                          <p:val>
                                            <p:strVal val="#ppt_x"/>
                                          </p:val>
                                        </p:tav>
                                      </p:tavLst>
                                    </p:anim>
                                    <p:anim calcmode="lin" valueType="num">
                                      <p:cBhvr additive="base">
                                        <p:cTn id="18"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9634"/>
                                        </p:tgtEl>
                                        <p:attrNameLst>
                                          <p:attrName>style.visibility</p:attrName>
                                        </p:attrNameLst>
                                      </p:cBhvr>
                                      <p:to>
                                        <p:strVal val="visible"/>
                                      </p:to>
                                    </p:set>
                                    <p:anim calcmode="lin" valueType="num">
                                      <p:cBhvr additive="base">
                                        <p:cTn id="23" dur="500" fill="hold"/>
                                        <p:tgtEl>
                                          <p:spTgt spid="69634"/>
                                        </p:tgtEl>
                                        <p:attrNameLst>
                                          <p:attrName>ppt_x</p:attrName>
                                        </p:attrNameLst>
                                      </p:cBhvr>
                                      <p:tavLst>
                                        <p:tav tm="0">
                                          <p:val>
                                            <p:strVal val="#ppt_x"/>
                                          </p:val>
                                        </p:tav>
                                        <p:tav tm="100000">
                                          <p:val>
                                            <p:strVal val="#ppt_x"/>
                                          </p:val>
                                        </p:tav>
                                      </p:tavLst>
                                    </p:anim>
                                    <p:anim calcmode="lin" valueType="num">
                                      <p:cBhvr additive="base">
                                        <p:cTn id="24"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29623</TotalTime>
  <Words>2009</Words>
  <Application>Microsoft Office PowerPoint</Application>
  <PresentationFormat>On-screen Show (4:3)</PresentationFormat>
  <Paragraphs>307</Paragraphs>
  <Slides>30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Module</vt:lpstr>
      <vt:lpstr>Chart</vt:lpstr>
      <vt:lpstr>ICAL Electronics: Status summary</vt:lpstr>
      <vt:lpstr>ICAL detector</vt:lpstr>
      <vt:lpstr>Assembly of ICAL detector</vt:lpstr>
      <vt:lpstr>Factsheet of ICAL detector</vt:lpstr>
      <vt:lpstr>Why ICAL chose RPC?</vt:lpstr>
      <vt:lpstr>Schematic of a basic RPC</vt:lpstr>
      <vt:lpstr>Basic construction of an RPC</vt:lpstr>
      <vt:lpstr>Two modes of RPC operation</vt:lpstr>
      <vt:lpstr>V-I characteristics of RPC</vt:lpstr>
      <vt:lpstr>Typical expected parameters</vt:lpstr>
      <vt:lpstr>Fully assembled prototype RPC</vt:lpstr>
      <vt:lpstr>RPC signal characterisation</vt:lpstr>
      <vt:lpstr>RPC parameter characterisation</vt:lpstr>
      <vt:lpstr>Challenges of ICAL electronics</vt:lpstr>
      <vt:lpstr>Concept of ICAL building</vt:lpstr>
      <vt:lpstr>DAQ &amp; services’ sub-stations</vt:lpstr>
      <vt:lpstr>Cables &amp; services routing </vt:lpstr>
      <vt:lpstr>More design inputs</vt:lpstr>
      <vt:lpstr>Important considerations</vt:lpstr>
      <vt:lpstr>RPC strip rate considerations</vt:lpstr>
      <vt:lpstr>Sub-systems</vt:lpstr>
      <vt:lpstr>Front-end considerations</vt:lpstr>
      <vt:lpstr>A promising DC-HVDC chip</vt:lpstr>
      <vt:lpstr>Triggered scheme</vt:lpstr>
      <vt:lpstr>Trigger-less scheme</vt:lpstr>
      <vt:lpstr>Trigger system segmentation</vt:lpstr>
      <vt:lpstr>Event rates and event data sizes</vt:lpstr>
      <vt:lpstr>Other critical issues</vt:lpstr>
      <vt:lpstr>Industries’ role</vt:lpstr>
      <vt:lpstr>Plan for the parallel sessions</vt:lpstr>
    </vt:vector>
  </TitlesOfParts>
  <Company>TIFR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characterisation studies of Resistive Plate Chambers (RPCs)</dc:title>
  <dc:creator>B.Satyanarayana</dc:creator>
  <cp:lastModifiedBy>B.Satyanarayana</cp:lastModifiedBy>
  <cp:revision>359</cp:revision>
  <dcterms:created xsi:type="dcterms:W3CDTF">2008-09-25T08:04:45Z</dcterms:created>
  <dcterms:modified xsi:type="dcterms:W3CDTF">2009-01-28T02:11:03Z</dcterms:modified>
</cp:coreProperties>
</file>