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bin" ContentType="application/vnd.openxmlformats-officedocument.oleObject"/>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9" r:id="rId1"/>
  </p:sldMasterIdLst>
  <p:notesMasterIdLst>
    <p:notesMasterId r:id="rId75"/>
  </p:notesMasterIdLst>
  <p:sldIdLst>
    <p:sldId id="332" r:id="rId2"/>
    <p:sldId id="258" r:id="rId3"/>
    <p:sldId id="259" r:id="rId4"/>
    <p:sldId id="260" r:id="rId5"/>
    <p:sldId id="279" r:id="rId6"/>
    <p:sldId id="261" r:id="rId7"/>
    <p:sldId id="262" r:id="rId8"/>
    <p:sldId id="263" r:id="rId9"/>
    <p:sldId id="264" r:id="rId10"/>
    <p:sldId id="280" r:id="rId11"/>
    <p:sldId id="281" r:id="rId12"/>
    <p:sldId id="272" r:id="rId13"/>
    <p:sldId id="336" r:id="rId14"/>
    <p:sldId id="273" r:id="rId15"/>
    <p:sldId id="268" r:id="rId16"/>
    <p:sldId id="335" r:id="rId17"/>
    <p:sldId id="283" r:id="rId18"/>
    <p:sldId id="284" r:id="rId19"/>
    <p:sldId id="267" r:id="rId20"/>
    <p:sldId id="337" r:id="rId21"/>
    <p:sldId id="338" r:id="rId22"/>
    <p:sldId id="339" r:id="rId23"/>
    <p:sldId id="340" r:id="rId24"/>
    <p:sldId id="271" r:id="rId25"/>
    <p:sldId id="270" r:id="rId26"/>
    <p:sldId id="285" r:id="rId27"/>
    <p:sldId id="286" r:id="rId28"/>
    <p:sldId id="287" r:id="rId29"/>
    <p:sldId id="288" r:id="rId30"/>
    <p:sldId id="289" r:id="rId31"/>
    <p:sldId id="290" r:id="rId32"/>
    <p:sldId id="310" r:id="rId33"/>
    <p:sldId id="292" r:id="rId34"/>
    <p:sldId id="293" r:id="rId35"/>
    <p:sldId id="294" r:id="rId36"/>
    <p:sldId id="295" r:id="rId37"/>
    <p:sldId id="325" r:id="rId38"/>
    <p:sldId id="296" r:id="rId39"/>
    <p:sldId id="329" r:id="rId40"/>
    <p:sldId id="297" r:id="rId41"/>
    <p:sldId id="298" r:id="rId42"/>
    <p:sldId id="299" r:id="rId43"/>
    <p:sldId id="300" r:id="rId44"/>
    <p:sldId id="301" r:id="rId45"/>
    <p:sldId id="302" r:id="rId46"/>
    <p:sldId id="303" r:id="rId47"/>
    <p:sldId id="330" r:id="rId48"/>
    <p:sldId id="327" r:id="rId49"/>
    <p:sldId id="326" r:id="rId50"/>
    <p:sldId id="304" r:id="rId51"/>
    <p:sldId id="305" r:id="rId52"/>
    <p:sldId id="306" r:id="rId53"/>
    <p:sldId id="307" r:id="rId54"/>
    <p:sldId id="308" r:id="rId55"/>
    <p:sldId id="309" r:id="rId56"/>
    <p:sldId id="333" r:id="rId57"/>
    <p:sldId id="328" r:id="rId58"/>
    <p:sldId id="334" r:id="rId59"/>
    <p:sldId id="331" r:id="rId60"/>
    <p:sldId id="323" r:id="rId61"/>
    <p:sldId id="311" r:id="rId62"/>
    <p:sldId id="324" r:id="rId63"/>
    <p:sldId id="312" r:id="rId64"/>
    <p:sldId id="313" r:id="rId65"/>
    <p:sldId id="314" r:id="rId66"/>
    <p:sldId id="315" r:id="rId67"/>
    <p:sldId id="316" r:id="rId68"/>
    <p:sldId id="317" r:id="rId69"/>
    <p:sldId id="318" r:id="rId70"/>
    <p:sldId id="319" r:id="rId71"/>
    <p:sldId id="320" r:id="rId72"/>
    <p:sldId id="321" r:id="rId73"/>
    <p:sldId id="322" r:id="rId74"/>
  </p:sldIdLst>
  <p:sldSz cx="9144000" cy="6858000" type="screen4x3"/>
  <p:notesSz cx="6858000" cy="9144000"/>
  <p:defaultTextStyle>
    <a:defPPr>
      <a:defRPr lang="en-SG"/>
    </a:defPPr>
    <a:lvl1pPr algn="l" rtl="0" eaLnBrk="0" fontAlgn="base" hangingPunct="0">
      <a:spcBef>
        <a:spcPct val="0"/>
      </a:spcBef>
      <a:spcAft>
        <a:spcPct val="0"/>
      </a:spcAft>
      <a:defRPr kern="1200">
        <a:solidFill>
          <a:schemeClr val="tx1"/>
        </a:solidFill>
        <a:latin typeface="Garamond" pitchFamily="18" charset="0"/>
        <a:ea typeface="+mn-ea"/>
        <a:cs typeface="+mn-cs"/>
      </a:defRPr>
    </a:lvl1pPr>
    <a:lvl2pPr marL="457200" algn="l" rtl="0" eaLnBrk="0" fontAlgn="base" hangingPunct="0">
      <a:spcBef>
        <a:spcPct val="0"/>
      </a:spcBef>
      <a:spcAft>
        <a:spcPct val="0"/>
      </a:spcAft>
      <a:defRPr kern="1200">
        <a:solidFill>
          <a:schemeClr val="tx1"/>
        </a:solidFill>
        <a:latin typeface="Garamond" pitchFamily="18" charset="0"/>
        <a:ea typeface="+mn-ea"/>
        <a:cs typeface="+mn-cs"/>
      </a:defRPr>
    </a:lvl2pPr>
    <a:lvl3pPr marL="914400" algn="l" rtl="0" eaLnBrk="0" fontAlgn="base" hangingPunct="0">
      <a:spcBef>
        <a:spcPct val="0"/>
      </a:spcBef>
      <a:spcAft>
        <a:spcPct val="0"/>
      </a:spcAft>
      <a:defRPr kern="1200">
        <a:solidFill>
          <a:schemeClr val="tx1"/>
        </a:solidFill>
        <a:latin typeface="Garamond" pitchFamily="18" charset="0"/>
        <a:ea typeface="+mn-ea"/>
        <a:cs typeface="+mn-cs"/>
      </a:defRPr>
    </a:lvl3pPr>
    <a:lvl4pPr marL="1371600" algn="l" rtl="0" eaLnBrk="0" fontAlgn="base" hangingPunct="0">
      <a:spcBef>
        <a:spcPct val="0"/>
      </a:spcBef>
      <a:spcAft>
        <a:spcPct val="0"/>
      </a:spcAft>
      <a:defRPr kern="1200">
        <a:solidFill>
          <a:schemeClr val="tx1"/>
        </a:solidFill>
        <a:latin typeface="Garamond" pitchFamily="18" charset="0"/>
        <a:ea typeface="+mn-ea"/>
        <a:cs typeface="+mn-cs"/>
      </a:defRPr>
    </a:lvl4pPr>
    <a:lvl5pPr marL="1828800" algn="l" rtl="0" eaLnBrk="0" fontAlgn="base" hangingPunct="0">
      <a:spcBef>
        <a:spcPct val="0"/>
      </a:spcBef>
      <a:spcAft>
        <a:spcPct val="0"/>
      </a:spcAft>
      <a:defRPr kern="1200">
        <a:solidFill>
          <a:schemeClr val="tx1"/>
        </a:solidFill>
        <a:latin typeface="Garamond" pitchFamily="18" charset="0"/>
        <a:ea typeface="+mn-ea"/>
        <a:cs typeface="+mn-cs"/>
      </a:defRPr>
    </a:lvl5pPr>
    <a:lvl6pPr marL="2286000" algn="l" defTabSz="914400" rtl="0" eaLnBrk="1" latinLnBrk="0" hangingPunct="1">
      <a:defRPr kern="1200">
        <a:solidFill>
          <a:schemeClr val="tx1"/>
        </a:solidFill>
        <a:latin typeface="Garamond" pitchFamily="18" charset="0"/>
        <a:ea typeface="+mn-ea"/>
        <a:cs typeface="+mn-cs"/>
      </a:defRPr>
    </a:lvl6pPr>
    <a:lvl7pPr marL="2743200" algn="l" defTabSz="914400" rtl="0" eaLnBrk="1" latinLnBrk="0" hangingPunct="1">
      <a:defRPr kern="1200">
        <a:solidFill>
          <a:schemeClr val="tx1"/>
        </a:solidFill>
        <a:latin typeface="Garamond" pitchFamily="18" charset="0"/>
        <a:ea typeface="+mn-ea"/>
        <a:cs typeface="+mn-cs"/>
      </a:defRPr>
    </a:lvl7pPr>
    <a:lvl8pPr marL="3200400" algn="l" defTabSz="914400" rtl="0" eaLnBrk="1" latinLnBrk="0" hangingPunct="1">
      <a:defRPr kern="1200">
        <a:solidFill>
          <a:schemeClr val="tx1"/>
        </a:solidFill>
        <a:latin typeface="Garamond" pitchFamily="18" charset="0"/>
        <a:ea typeface="+mn-ea"/>
        <a:cs typeface="+mn-cs"/>
      </a:defRPr>
    </a:lvl8pPr>
    <a:lvl9pPr marL="3657600" algn="l" defTabSz="914400" rtl="0" eaLnBrk="1" latinLnBrk="0" hangingPunct="1">
      <a:defRPr kern="1200">
        <a:solidFill>
          <a:schemeClr val="tx1"/>
        </a:solidFill>
        <a:latin typeface="Garamond"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540"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98"/>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image" Target="../media/image6.wmf"/><Relationship Id="rId4" Type="http://schemas.openxmlformats.org/officeDocument/2006/relationships/image" Target="../media/image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FAA611-CFB9-422E-A186-E08A5D0D62BD}" type="datetimeFigureOut">
              <a:rPr lang="en-SG" smtClean="0"/>
              <a:pPr/>
              <a:t>5/3/2012</a:t>
            </a:fld>
            <a:endParaRPr lang="en-SG"/>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D07DE1-E77B-4BC5-B5EF-1136DC0850F6}" type="slidenum">
              <a:rPr lang="en-SG" smtClean="0"/>
              <a:pPr/>
              <a:t>‹#›</a:t>
            </a:fld>
            <a:endParaRPr lang="en-SG"/>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3</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27</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28</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29</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30</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31</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33</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34</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35</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36</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37</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4</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38</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40</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42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43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44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45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46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50</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51</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52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6</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53</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54</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55</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9FD7A98B-4B55-4F9F-864F-1752BF66AE57}" type="slidenum">
              <a:rPr lang="de-DE"/>
              <a:pPr/>
              <a:t>68</a:t>
            </a:fld>
            <a:endParaRPr lang="de-DE"/>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7</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8</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9</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19</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SG"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24</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25</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15762" name="Group 18"/>
          <p:cNvGrpSpPr>
            <a:grpSpLocks/>
          </p:cNvGrpSpPr>
          <p:nvPr/>
        </p:nvGrpSpPr>
        <p:grpSpPr bwMode="auto">
          <a:xfrm>
            <a:off x="0" y="0"/>
            <a:ext cx="9140825" cy="6850063"/>
            <a:chOff x="0" y="0"/>
            <a:chExt cx="5758" cy="4315"/>
          </a:xfrm>
        </p:grpSpPr>
        <p:grpSp>
          <p:nvGrpSpPr>
            <p:cNvPr id="415763" name="Group 19"/>
            <p:cNvGrpSpPr>
              <a:grpSpLocks/>
            </p:cNvGrpSpPr>
            <p:nvPr userDrawn="1"/>
          </p:nvGrpSpPr>
          <p:grpSpPr bwMode="auto">
            <a:xfrm>
              <a:off x="1728" y="2230"/>
              <a:ext cx="4027" cy="2085"/>
              <a:chOff x="1728" y="2230"/>
              <a:chExt cx="4027" cy="2085"/>
            </a:xfrm>
          </p:grpSpPr>
          <p:sp>
            <p:nvSpPr>
              <p:cNvPr id="415764" name="Freeform 2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endParaRPr lang="en-SG"/>
              </a:p>
            </p:txBody>
          </p:sp>
          <p:sp>
            <p:nvSpPr>
              <p:cNvPr id="415765" name="Freeform 2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endParaRPr lang="en-SG"/>
              </a:p>
            </p:txBody>
          </p:sp>
          <p:sp>
            <p:nvSpPr>
              <p:cNvPr id="415766" name="Freeform 2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endParaRPr lang="en-SG"/>
              </a:p>
            </p:txBody>
          </p:sp>
          <p:sp>
            <p:nvSpPr>
              <p:cNvPr id="415767" name="Freeform 23"/>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endParaRPr lang="en-SG"/>
              </a:p>
            </p:txBody>
          </p:sp>
          <p:sp>
            <p:nvSpPr>
              <p:cNvPr id="415768" name="Freeform 2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endParaRPr lang="en-SG"/>
              </a:p>
            </p:txBody>
          </p:sp>
        </p:grpSp>
        <p:sp>
          <p:nvSpPr>
            <p:cNvPr id="415769" name="Freeform 2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endParaRPr lang="en-SG"/>
            </a:p>
          </p:txBody>
        </p:sp>
        <p:sp>
          <p:nvSpPr>
            <p:cNvPr id="415770" name="Freeform 26"/>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endParaRPr lang="en-SG"/>
            </a:p>
          </p:txBody>
        </p:sp>
      </p:grpSp>
      <p:sp>
        <p:nvSpPr>
          <p:cNvPr id="415755" name="Rectangle 11"/>
          <p:cNvSpPr>
            <a:spLocks noGrp="1" noChangeArrowheads="1"/>
          </p:cNvSpPr>
          <p:nvPr>
            <p:ph type="ctrTitle" sz="quarter"/>
          </p:nvPr>
        </p:nvSpPr>
        <p:spPr>
          <a:xfrm>
            <a:off x="18000" y="1736725"/>
            <a:ext cx="9108000" cy="1920875"/>
          </a:xfrm>
        </p:spPr>
        <p:txBody>
          <a:bodyPr/>
          <a:lstStyle>
            <a:lvl1pPr>
              <a:defRPr sz="6000"/>
            </a:lvl1pPr>
          </a:lstStyle>
          <a:p>
            <a:r>
              <a:rPr lang="en-SG" dirty="0" smtClean="0"/>
              <a:t>Click to edit Master title style</a:t>
            </a:r>
            <a:endParaRPr lang="en-SG" dirty="0"/>
          </a:p>
        </p:txBody>
      </p:sp>
      <p:sp>
        <p:nvSpPr>
          <p:cNvPr id="415756" name="Rectangle 12"/>
          <p:cNvSpPr>
            <a:spLocks noGrp="1" noChangeArrowheads="1"/>
          </p:cNvSpPr>
          <p:nvPr>
            <p:ph type="subTitle" sz="quarter" idx="1"/>
          </p:nvPr>
        </p:nvSpPr>
        <p:spPr>
          <a:xfrm>
            <a:off x="18000" y="5040000"/>
            <a:ext cx="9108000" cy="1752600"/>
          </a:xfrm>
        </p:spPr>
        <p:txBody>
          <a:bodyPr/>
          <a:lstStyle>
            <a:lvl1pPr marL="0" indent="0" algn="ctr">
              <a:buFont typeface="Wingdings" pitchFamily="2" charset="2"/>
              <a:buNone/>
              <a:defRPr/>
            </a:lvl1pPr>
          </a:lstStyle>
          <a:p>
            <a:r>
              <a:rPr lang="en-SG" dirty="0" smtClean="0"/>
              <a:t>Click to edit Master subtitle style</a:t>
            </a:r>
            <a:endParaRPr lang="en-SG"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SG"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SG" smtClean="0"/>
              <a:t>Click to edit Master text styles</a:t>
            </a:r>
          </a:p>
          <a:p>
            <a:pPr lvl="1"/>
            <a:r>
              <a:rPr lang="en-SG" smtClean="0"/>
              <a:t>Second level</a:t>
            </a:r>
          </a:p>
          <a:p>
            <a:pPr lvl="2"/>
            <a:r>
              <a:rPr lang="en-SG" smtClean="0"/>
              <a:t>Third level</a:t>
            </a:r>
          </a:p>
          <a:p>
            <a:pPr lvl="3"/>
            <a:r>
              <a:rPr lang="en-SG" smtClean="0"/>
              <a:t>Fourth level</a:t>
            </a:r>
          </a:p>
          <a:p>
            <a:pPr lvl="4"/>
            <a:r>
              <a:rPr lang="en-SG" smtClean="0"/>
              <a:t>Fifth level</a:t>
            </a:r>
            <a:endParaRPr lang="en-SG"/>
          </a:p>
        </p:txBody>
      </p:sp>
      <p:sp>
        <p:nvSpPr>
          <p:cNvPr id="4" name="Date Placeholder 3"/>
          <p:cNvSpPr>
            <a:spLocks noGrp="1"/>
          </p:cNvSpPr>
          <p:nvPr>
            <p:ph type="dt" sz="half" idx="10"/>
          </p:nvPr>
        </p:nvSpPr>
        <p:spPr/>
        <p:txBody>
          <a:bodyPr/>
          <a:lstStyle>
            <a:lvl1pPr>
              <a:defRPr/>
            </a:lvl1pPr>
          </a:lstStyle>
          <a:p>
            <a:endParaRPr lang="en-SG"/>
          </a:p>
        </p:txBody>
      </p:sp>
      <p:sp>
        <p:nvSpPr>
          <p:cNvPr id="5" name="Slide Number Placeholder 4"/>
          <p:cNvSpPr>
            <a:spLocks noGrp="1"/>
          </p:cNvSpPr>
          <p:nvPr>
            <p:ph type="sldNum" sz="quarter" idx="11"/>
          </p:nvPr>
        </p:nvSpPr>
        <p:spPr/>
        <p:txBody>
          <a:bodyPr/>
          <a:lstStyle>
            <a:lvl1pPr>
              <a:defRPr/>
            </a:lvl1pPr>
          </a:lstStyle>
          <a:p>
            <a:fld id="{D208E1C6-EBF6-4D9E-BF62-4411129C6F92}" type="slidenum">
              <a:rPr lang="en-SG"/>
              <a:pPr/>
              <a:t>‹#›</a:t>
            </a:fld>
            <a:endParaRPr lang="en-SG"/>
          </a:p>
        </p:txBody>
      </p:sp>
      <p:sp>
        <p:nvSpPr>
          <p:cNvPr id="6" name="Footer Placeholder 5"/>
          <p:cNvSpPr>
            <a:spLocks noGrp="1"/>
          </p:cNvSpPr>
          <p:nvPr>
            <p:ph type="ftr" sz="quarter" idx="12"/>
          </p:nvPr>
        </p:nvSpPr>
        <p:spPr/>
        <p:txBody>
          <a:bodyPr/>
          <a:lstStyle>
            <a:lvl1pPr>
              <a:defRPr/>
            </a:lvl1pPr>
          </a:lstStyle>
          <a:p>
            <a:r>
              <a:rPr lang="en-SG" smtClean="0"/>
              <a:t>B.Satyanarayana, TIFR, Mumbai                              Kashmir University Students' Visit                              March 12, 2012</a:t>
            </a:r>
            <a:endParaRPr lang="en-SG"/>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SG" smtClean="0"/>
              <a:t>Click to edit Master title style</a:t>
            </a:r>
            <a:endParaRPr lang="en-S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SG" smtClean="0"/>
              <a:t>Click to edit Master text styles</a:t>
            </a:r>
          </a:p>
          <a:p>
            <a:pPr lvl="1"/>
            <a:r>
              <a:rPr lang="en-SG" smtClean="0"/>
              <a:t>Second level</a:t>
            </a:r>
          </a:p>
          <a:p>
            <a:pPr lvl="2"/>
            <a:r>
              <a:rPr lang="en-SG" smtClean="0"/>
              <a:t>Third level</a:t>
            </a:r>
          </a:p>
          <a:p>
            <a:pPr lvl="3"/>
            <a:r>
              <a:rPr lang="en-SG" smtClean="0"/>
              <a:t>Fourth level</a:t>
            </a:r>
          </a:p>
          <a:p>
            <a:pPr lvl="4"/>
            <a:r>
              <a:rPr lang="en-SG" smtClean="0"/>
              <a:t>Fifth level</a:t>
            </a:r>
            <a:endParaRPr lang="en-SG"/>
          </a:p>
        </p:txBody>
      </p:sp>
      <p:sp>
        <p:nvSpPr>
          <p:cNvPr id="4" name="Date Placeholder 3"/>
          <p:cNvSpPr>
            <a:spLocks noGrp="1"/>
          </p:cNvSpPr>
          <p:nvPr>
            <p:ph type="dt" sz="half" idx="10"/>
          </p:nvPr>
        </p:nvSpPr>
        <p:spPr/>
        <p:txBody>
          <a:bodyPr/>
          <a:lstStyle>
            <a:lvl1pPr>
              <a:defRPr/>
            </a:lvl1pPr>
          </a:lstStyle>
          <a:p>
            <a:endParaRPr lang="en-SG"/>
          </a:p>
        </p:txBody>
      </p:sp>
      <p:sp>
        <p:nvSpPr>
          <p:cNvPr id="5" name="Slide Number Placeholder 4"/>
          <p:cNvSpPr>
            <a:spLocks noGrp="1"/>
          </p:cNvSpPr>
          <p:nvPr>
            <p:ph type="sldNum" sz="quarter" idx="11"/>
          </p:nvPr>
        </p:nvSpPr>
        <p:spPr/>
        <p:txBody>
          <a:bodyPr/>
          <a:lstStyle>
            <a:lvl1pPr>
              <a:defRPr/>
            </a:lvl1pPr>
          </a:lstStyle>
          <a:p>
            <a:fld id="{C85FAA7D-C965-4A34-A943-52455EE7E85B}" type="slidenum">
              <a:rPr lang="en-SG"/>
              <a:pPr/>
              <a:t>‹#›</a:t>
            </a:fld>
            <a:endParaRPr lang="en-SG"/>
          </a:p>
        </p:txBody>
      </p:sp>
      <p:sp>
        <p:nvSpPr>
          <p:cNvPr id="6" name="Footer Placeholder 5"/>
          <p:cNvSpPr>
            <a:spLocks noGrp="1"/>
          </p:cNvSpPr>
          <p:nvPr>
            <p:ph type="ftr" sz="quarter" idx="12"/>
          </p:nvPr>
        </p:nvSpPr>
        <p:spPr/>
        <p:txBody>
          <a:bodyPr/>
          <a:lstStyle>
            <a:lvl1pPr>
              <a:defRPr/>
            </a:lvl1pPr>
          </a:lstStyle>
          <a:p>
            <a:r>
              <a:rPr lang="en-SG" smtClean="0"/>
              <a:t>B.Satyanarayana, TIFR, Mumbai                              Kashmir University Students' Visit                              March 12, 2012</a:t>
            </a:r>
            <a:endParaRPr lang="en-SG"/>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000" y="72000"/>
            <a:ext cx="9108000" cy="1080000"/>
          </a:xfrm>
        </p:spPr>
        <p:txBody>
          <a:bodyPr/>
          <a:lstStyle>
            <a:lvl1pPr>
              <a:defRPr sz="5400"/>
            </a:lvl1pPr>
          </a:lstStyle>
          <a:p>
            <a:r>
              <a:rPr lang="en-SG" dirty="0" smtClean="0"/>
              <a:t>Click to edit Master title style</a:t>
            </a:r>
            <a:endParaRPr lang="en-SG" dirty="0"/>
          </a:p>
        </p:txBody>
      </p:sp>
      <p:sp>
        <p:nvSpPr>
          <p:cNvPr id="3" name="Content Placeholder 2"/>
          <p:cNvSpPr>
            <a:spLocks noGrp="1"/>
          </p:cNvSpPr>
          <p:nvPr>
            <p:ph idx="1"/>
          </p:nvPr>
        </p:nvSpPr>
        <p:spPr>
          <a:xfrm>
            <a:off x="18000" y="1208627"/>
            <a:ext cx="9108000" cy="5172701"/>
          </a:xfrm>
        </p:spPr>
        <p:txBody>
          <a:bodyPr/>
          <a:lstStyle>
            <a:lvl1pPr>
              <a:buClr>
                <a:srgbClr val="FFFF00"/>
              </a:buClr>
              <a:defRPr>
                <a:solidFill>
                  <a:srgbClr val="FFFF00"/>
                </a:solidFill>
              </a:defRPr>
            </a:lvl1pPr>
            <a:lvl2pPr>
              <a:buClr>
                <a:schemeClr val="tx1"/>
              </a:buClr>
              <a:defRPr>
                <a:solidFill>
                  <a:schemeClr val="tx1"/>
                </a:solidFill>
              </a:defRPr>
            </a:lvl2pPr>
            <a:lvl3pPr>
              <a:buClr>
                <a:srgbClr val="FF0000"/>
              </a:buClr>
              <a:defRPr>
                <a:solidFill>
                  <a:srgbClr val="FF0000"/>
                </a:solidFill>
              </a:defRPr>
            </a:lvl3pPr>
          </a:lstStyle>
          <a:p>
            <a:pPr lvl="0"/>
            <a:r>
              <a:rPr lang="en-SG" dirty="0" smtClean="0"/>
              <a:t>Click to edit Master text styles</a:t>
            </a:r>
          </a:p>
          <a:p>
            <a:pPr lvl="1"/>
            <a:r>
              <a:rPr lang="en-SG" dirty="0" smtClean="0"/>
              <a:t>Second level</a:t>
            </a:r>
          </a:p>
          <a:p>
            <a:pPr lvl="2"/>
            <a:r>
              <a:rPr lang="en-SG" dirty="0" smtClean="0"/>
              <a:t>Third level</a:t>
            </a:r>
          </a:p>
          <a:p>
            <a:pPr lvl="3"/>
            <a:r>
              <a:rPr lang="en-SG" dirty="0" smtClean="0"/>
              <a:t>Fourth level</a:t>
            </a:r>
          </a:p>
          <a:p>
            <a:pPr lvl="4"/>
            <a:r>
              <a:rPr lang="en-SG" dirty="0" smtClean="0"/>
              <a:t>Fifth level</a:t>
            </a:r>
            <a:endParaRPr lang="en-SG" dirty="0"/>
          </a:p>
        </p:txBody>
      </p:sp>
      <p:sp>
        <p:nvSpPr>
          <p:cNvPr id="5" name="Slide Number Placeholder 4"/>
          <p:cNvSpPr>
            <a:spLocks noGrp="1"/>
          </p:cNvSpPr>
          <p:nvPr>
            <p:ph type="sldNum" sz="quarter" idx="11"/>
          </p:nvPr>
        </p:nvSpPr>
        <p:spPr>
          <a:xfrm>
            <a:off x="8676504" y="6444000"/>
            <a:ext cx="432000" cy="360000"/>
          </a:xfrm>
        </p:spPr>
        <p:txBody>
          <a:bodyPr/>
          <a:lstStyle>
            <a:lvl1pPr>
              <a:defRPr/>
            </a:lvl1pPr>
          </a:lstStyle>
          <a:p>
            <a:fld id="{D57C17EC-C17E-4243-843B-716168E86EEE}" type="slidenum">
              <a:rPr lang="en-SG"/>
              <a:pPr/>
              <a:t>‹#›</a:t>
            </a:fld>
            <a:endParaRPr lang="en-SG"/>
          </a:p>
        </p:txBody>
      </p:sp>
      <p:sp>
        <p:nvSpPr>
          <p:cNvPr id="6" name="Footer Placeholder 5"/>
          <p:cNvSpPr>
            <a:spLocks noGrp="1"/>
          </p:cNvSpPr>
          <p:nvPr>
            <p:ph type="ftr" sz="quarter" idx="12"/>
          </p:nvPr>
        </p:nvSpPr>
        <p:spPr>
          <a:xfrm>
            <a:off x="11875" y="6444000"/>
            <a:ext cx="8640000" cy="360000"/>
          </a:xfrm>
        </p:spPr>
        <p:txBody>
          <a:bodyPr/>
          <a:lstStyle>
            <a:lvl1pPr>
              <a:defRPr/>
            </a:lvl1pPr>
          </a:lstStyle>
          <a:p>
            <a:r>
              <a:rPr lang="en-SG" smtClean="0"/>
              <a:t>B.Satyanarayana, TIFR, Mumbai                              Kashmir University Students' Visit                              March 12, 2012</a:t>
            </a:r>
            <a:endParaRPr lang="en-SG"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SG"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SG" smtClean="0"/>
              <a:t>Click to edit Master text styles</a:t>
            </a:r>
          </a:p>
        </p:txBody>
      </p:sp>
      <p:sp>
        <p:nvSpPr>
          <p:cNvPr id="4" name="Date Placeholder 3"/>
          <p:cNvSpPr>
            <a:spLocks noGrp="1"/>
          </p:cNvSpPr>
          <p:nvPr>
            <p:ph type="dt" sz="half" idx="10"/>
          </p:nvPr>
        </p:nvSpPr>
        <p:spPr/>
        <p:txBody>
          <a:bodyPr/>
          <a:lstStyle>
            <a:lvl1pPr>
              <a:defRPr/>
            </a:lvl1pPr>
          </a:lstStyle>
          <a:p>
            <a:endParaRPr lang="en-SG"/>
          </a:p>
        </p:txBody>
      </p:sp>
      <p:sp>
        <p:nvSpPr>
          <p:cNvPr id="5" name="Slide Number Placeholder 4"/>
          <p:cNvSpPr>
            <a:spLocks noGrp="1"/>
          </p:cNvSpPr>
          <p:nvPr>
            <p:ph type="sldNum" sz="quarter" idx="11"/>
          </p:nvPr>
        </p:nvSpPr>
        <p:spPr/>
        <p:txBody>
          <a:bodyPr/>
          <a:lstStyle>
            <a:lvl1pPr>
              <a:defRPr/>
            </a:lvl1pPr>
          </a:lstStyle>
          <a:p>
            <a:fld id="{642E9396-ACD3-4F5A-80D3-81D7166D9C22}" type="slidenum">
              <a:rPr lang="en-SG"/>
              <a:pPr/>
              <a:t>‹#›</a:t>
            </a:fld>
            <a:endParaRPr lang="en-SG"/>
          </a:p>
        </p:txBody>
      </p:sp>
      <p:sp>
        <p:nvSpPr>
          <p:cNvPr id="6" name="Footer Placeholder 5"/>
          <p:cNvSpPr>
            <a:spLocks noGrp="1"/>
          </p:cNvSpPr>
          <p:nvPr>
            <p:ph type="ftr" sz="quarter" idx="12"/>
          </p:nvPr>
        </p:nvSpPr>
        <p:spPr/>
        <p:txBody>
          <a:bodyPr/>
          <a:lstStyle>
            <a:lvl1pPr>
              <a:defRPr/>
            </a:lvl1pPr>
          </a:lstStyle>
          <a:p>
            <a:r>
              <a:rPr lang="en-SG" smtClean="0"/>
              <a:t>B.Satyanarayana, TIFR, Mumbai                              Kashmir University Students' Visit                              March 12, 2012</a:t>
            </a:r>
            <a:endParaRPr lang="en-SG"/>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p:cNvSpPr>
            <a:spLocks noGrp="1"/>
          </p:cNvSpPr>
          <p:nvPr>
            <p:ph type="title"/>
          </p:nvPr>
        </p:nvSpPr>
        <p:spPr>
          <a:xfrm>
            <a:off x="18000" y="72000"/>
            <a:ext cx="9108000" cy="1080000"/>
          </a:xfrm>
        </p:spPr>
        <p:txBody>
          <a:bodyPr/>
          <a:lstStyle>
            <a:lvl1pPr>
              <a:defRPr sz="5400"/>
            </a:lvl1pPr>
          </a:lstStyle>
          <a:p>
            <a:r>
              <a:rPr lang="en-SG" dirty="0" smtClean="0"/>
              <a:t>Click to edit Master title style</a:t>
            </a:r>
            <a:endParaRPr lang="en-SG" dirty="0"/>
          </a:p>
        </p:txBody>
      </p:sp>
      <p:sp>
        <p:nvSpPr>
          <p:cNvPr id="9" name="Content Placeholder 2"/>
          <p:cNvSpPr>
            <a:spLocks noGrp="1"/>
          </p:cNvSpPr>
          <p:nvPr>
            <p:ph idx="1"/>
          </p:nvPr>
        </p:nvSpPr>
        <p:spPr>
          <a:xfrm>
            <a:off x="18000" y="1208627"/>
            <a:ext cx="4536000" cy="5172701"/>
          </a:xfrm>
        </p:spPr>
        <p:txBody>
          <a:bodyPr/>
          <a:lstStyle>
            <a:lvl1pPr>
              <a:buClr>
                <a:srgbClr val="FFFF00"/>
              </a:buClr>
              <a:defRPr>
                <a:solidFill>
                  <a:srgbClr val="FFFF00"/>
                </a:solidFill>
              </a:defRPr>
            </a:lvl1pPr>
            <a:lvl2pPr>
              <a:buClr>
                <a:schemeClr val="tx1"/>
              </a:buClr>
              <a:defRPr>
                <a:solidFill>
                  <a:schemeClr val="tx1"/>
                </a:solidFill>
              </a:defRPr>
            </a:lvl2pPr>
            <a:lvl3pPr>
              <a:buClr>
                <a:srgbClr val="FF0000"/>
              </a:buClr>
              <a:defRPr>
                <a:solidFill>
                  <a:srgbClr val="FF0000"/>
                </a:solidFill>
              </a:defRPr>
            </a:lvl3pPr>
          </a:lstStyle>
          <a:p>
            <a:pPr lvl="0"/>
            <a:r>
              <a:rPr lang="en-SG" dirty="0" smtClean="0"/>
              <a:t>Click to edit Master text styles</a:t>
            </a:r>
          </a:p>
          <a:p>
            <a:pPr lvl="1"/>
            <a:r>
              <a:rPr lang="en-SG" dirty="0" smtClean="0"/>
              <a:t>Second level</a:t>
            </a:r>
          </a:p>
          <a:p>
            <a:pPr lvl="2"/>
            <a:r>
              <a:rPr lang="en-SG" dirty="0" smtClean="0"/>
              <a:t>Third level</a:t>
            </a:r>
          </a:p>
          <a:p>
            <a:pPr lvl="3"/>
            <a:r>
              <a:rPr lang="en-SG" dirty="0" smtClean="0"/>
              <a:t>Fourth level</a:t>
            </a:r>
          </a:p>
          <a:p>
            <a:pPr lvl="4"/>
            <a:r>
              <a:rPr lang="en-SG" dirty="0" smtClean="0"/>
              <a:t>Fifth level</a:t>
            </a:r>
            <a:endParaRPr lang="en-SG" dirty="0"/>
          </a:p>
        </p:txBody>
      </p:sp>
      <p:sp>
        <p:nvSpPr>
          <p:cNvPr id="10" name="Slide Number Placeholder 4"/>
          <p:cNvSpPr>
            <a:spLocks noGrp="1"/>
          </p:cNvSpPr>
          <p:nvPr>
            <p:ph type="sldNum" sz="quarter" idx="11"/>
          </p:nvPr>
        </p:nvSpPr>
        <p:spPr>
          <a:xfrm>
            <a:off x="8676504" y="6444000"/>
            <a:ext cx="432000" cy="360000"/>
          </a:xfrm>
        </p:spPr>
        <p:txBody>
          <a:bodyPr/>
          <a:lstStyle>
            <a:lvl1pPr>
              <a:defRPr/>
            </a:lvl1pPr>
          </a:lstStyle>
          <a:p>
            <a:fld id="{D57C17EC-C17E-4243-843B-716168E86EEE}" type="slidenum">
              <a:rPr lang="en-SG"/>
              <a:pPr/>
              <a:t>‹#›</a:t>
            </a:fld>
            <a:endParaRPr lang="en-SG"/>
          </a:p>
        </p:txBody>
      </p:sp>
      <p:sp>
        <p:nvSpPr>
          <p:cNvPr id="11" name="Footer Placeholder 5"/>
          <p:cNvSpPr>
            <a:spLocks noGrp="1"/>
          </p:cNvSpPr>
          <p:nvPr>
            <p:ph type="ftr" sz="quarter" idx="12"/>
          </p:nvPr>
        </p:nvSpPr>
        <p:spPr>
          <a:xfrm>
            <a:off x="11875" y="6444000"/>
            <a:ext cx="8640000" cy="360000"/>
          </a:xfrm>
        </p:spPr>
        <p:txBody>
          <a:bodyPr/>
          <a:lstStyle>
            <a:lvl1pPr>
              <a:defRPr/>
            </a:lvl1pPr>
          </a:lstStyle>
          <a:p>
            <a:r>
              <a:rPr lang="en-SG" smtClean="0"/>
              <a:t>B.Satyanarayana, TIFR, Mumbai                              Kashmir University Students' Visit                              March 12, 2012</a:t>
            </a:r>
            <a:endParaRPr lang="en-SG" dirty="0"/>
          </a:p>
        </p:txBody>
      </p:sp>
      <p:sp>
        <p:nvSpPr>
          <p:cNvPr id="12" name="Content Placeholder 2"/>
          <p:cNvSpPr>
            <a:spLocks noGrp="1"/>
          </p:cNvSpPr>
          <p:nvPr>
            <p:ph idx="13"/>
          </p:nvPr>
        </p:nvSpPr>
        <p:spPr>
          <a:xfrm>
            <a:off x="4572000" y="1209600"/>
            <a:ext cx="4536000" cy="5172701"/>
          </a:xfrm>
        </p:spPr>
        <p:txBody>
          <a:bodyPr/>
          <a:lstStyle>
            <a:lvl1pPr>
              <a:buClr>
                <a:srgbClr val="FFFF00"/>
              </a:buClr>
              <a:defRPr>
                <a:solidFill>
                  <a:srgbClr val="FFFF00"/>
                </a:solidFill>
              </a:defRPr>
            </a:lvl1pPr>
            <a:lvl2pPr>
              <a:buClr>
                <a:schemeClr val="tx1"/>
              </a:buClr>
              <a:defRPr>
                <a:solidFill>
                  <a:schemeClr val="tx1"/>
                </a:solidFill>
              </a:defRPr>
            </a:lvl2pPr>
            <a:lvl3pPr>
              <a:buClr>
                <a:srgbClr val="FF0000"/>
              </a:buClr>
              <a:defRPr>
                <a:solidFill>
                  <a:srgbClr val="FF0000"/>
                </a:solidFill>
              </a:defRPr>
            </a:lvl3pPr>
          </a:lstStyle>
          <a:p>
            <a:pPr lvl="0"/>
            <a:r>
              <a:rPr lang="en-SG" dirty="0" smtClean="0"/>
              <a:t>Click to edit Master text styles</a:t>
            </a:r>
          </a:p>
          <a:p>
            <a:pPr lvl="1"/>
            <a:r>
              <a:rPr lang="en-SG" dirty="0" smtClean="0"/>
              <a:t>Second level</a:t>
            </a:r>
          </a:p>
          <a:p>
            <a:pPr lvl="2"/>
            <a:r>
              <a:rPr lang="en-SG" dirty="0" smtClean="0"/>
              <a:t>Third level</a:t>
            </a:r>
          </a:p>
          <a:p>
            <a:pPr lvl="3"/>
            <a:r>
              <a:rPr lang="en-SG" dirty="0" smtClean="0"/>
              <a:t>Fourth level</a:t>
            </a:r>
          </a:p>
          <a:p>
            <a:pPr lvl="4"/>
            <a:r>
              <a:rPr lang="en-SG" dirty="0" smtClean="0"/>
              <a:t>Fifth level</a:t>
            </a:r>
            <a:endParaRPr lang="en-SG"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000" y="1209600"/>
            <a:ext cx="4536000" cy="9360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SG" smtClean="0"/>
              <a:t>Click to edit Master text styles</a:t>
            </a:r>
          </a:p>
        </p:txBody>
      </p:sp>
      <p:sp>
        <p:nvSpPr>
          <p:cNvPr id="4" name="Content Placeholder 3"/>
          <p:cNvSpPr>
            <a:spLocks noGrp="1"/>
          </p:cNvSpPr>
          <p:nvPr>
            <p:ph sz="half" idx="2"/>
          </p:nvPr>
        </p:nvSpPr>
        <p:spPr>
          <a:xfrm>
            <a:off x="18000" y="2174873"/>
            <a:ext cx="4536000" cy="4248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SG" smtClean="0"/>
              <a:t>Click to edit Master text styles</a:t>
            </a:r>
          </a:p>
          <a:p>
            <a:pPr lvl="1"/>
            <a:r>
              <a:rPr lang="en-SG" smtClean="0"/>
              <a:t>Second level</a:t>
            </a:r>
          </a:p>
          <a:p>
            <a:pPr lvl="2"/>
            <a:r>
              <a:rPr lang="en-SG" smtClean="0"/>
              <a:t>Third level</a:t>
            </a:r>
          </a:p>
          <a:p>
            <a:pPr lvl="3"/>
            <a:r>
              <a:rPr lang="en-SG" smtClean="0"/>
              <a:t>Fourth level</a:t>
            </a:r>
          </a:p>
          <a:p>
            <a:pPr lvl="4"/>
            <a:r>
              <a:rPr lang="en-SG" smtClean="0"/>
              <a:t>Fifth level</a:t>
            </a:r>
            <a:endParaRPr lang="en-SG"/>
          </a:p>
        </p:txBody>
      </p:sp>
      <p:sp>
        <p:nvSpPr>
          <p:cNvPr id="5" name="Text Placeholder 4"/>
          <p:cNvSpPr>
            <a:spLocks noGrp="1"/>
          </p:cNvSpPr>
          <p:nvPr>
            <p:ph type="body" sz="quarter" idx="3"/>
          </p:nvPr>
        </p:nvSpPr>
        <p:spPr>
          <a:xfrm>
            <a:off x="4572000" y="1209600"/>
            <a:ext cx="4536000" cy="9360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SG" smtClean="0"/>
              <a:t>Click to edit Master text styles</a:t>
            </a:r>
          </a:p>
        </p:txBody>
      </p:sp>
      <p:sp>
        <p:nvSpPr>
          <p:cNvPr id="6" name="Content Placeholder 5"/>
          <p:cNvSpPr>
            <a:spLocks noGrp="1"/>
          </p:cNvSpPr>
          <p:nvPr>
            <p:ph sz="quarter" idx="4"/>
          </p:nvPr>
        </p:nvSpPr>
        <p:spPr>
          <a:xfrm>
            <a:off x="4572000" y="2174875"/>
            <a:ext cx="4536000" cy="4248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SG" smtClean="0"/>
              <a:t>Click to edit Master text styles</a:t>
            </a:r>
          </a:p>
          <a:p>
            <a:pPr lvl="1"/>
            <a:r>
              <a:rPr lang="en-SG" smtClean="0"/>
              <a:t>Second level</a:t>
            </a:r>
          </a:p>
          <a:p>
            <a:pPr lvl="2"/>
            <a:r>
              <a:rPr lang="en-SG" smtClean="0"/>
              <a:t>Third level</a:t>
            </a:r>
          </a:p>
          <a:p>
            <a:pPr lvl="3"/>
            <a:r>
              <a:rPr lang="en-SG" smtClean="0"/>
              <a:t>Fourth level</a:t>
            </a:r>
          </a:p>
          <a:p>
            <a:pPr lvl="4"/>
            <a:r>
              <a:rPr lang="en-SG" smtClean="0"/>
              <a:t>Fifth level</a:t>
            </a:r>
            <a:endParaRPr lang="en-SG"/>
          </a:p>
        </p:txBody>
      </p:sp>
      <p:sp>
        <p:nvSpPr>
          <p:cNvPr id="10" name="Title 1"/>
          <p:cNvSpPr>
            <a:spLocks noGrp="1"/>
          </p:cNvSpPr>
          <p:nvPr>
            <p:ph type="title"/>
          </p:nvPr>
        </p:nvSpPr>
        <p:spPr>
          <a:xfrm>
            <a:off x="18000" y="72000"/>
            <a:ext cx="9108000" cy="1080000"/>
          </a:xfrm>
        </p:spPr>
        <p:txBody>
          <a:bodyPr/>
          <a:lstStyle>
            <a:lvl1pPr>
              <a:defRPr sz="5400"/>
            </a:lvl1pPr>
          </a:lstStyle>
          <a:p>
            <a:r>
              <a:rPr lang="en-SG" dirty="0" smtClean="0"/>
              <a:t>Click to edit Master title style</a:t>
            </a:r>
            <a:endParaRPr lang="en-SG" dirty="0"/>
          </a:p>
        </p:txBody>
      </p:sp>
      <p:sp>
        <p:nvSpPr>
          <p:cNvPr id="11" name="Slide Number Placeholder 4"/>
          <p:cNvSpPr>
            <a:spLocks noGrp="1"/>
          </p:cNvSpPr>
          <p:nvPr>
            <p:ph type="sldNum" sz="quarter" idx="11"/>
          </p:nvPr>
        </p:nvSpPr>
        <p:spPr>
          <a:xfrm>
            <a:off x="8676504" y="6444000"/>
            <a:ext cx="432000" cy="360000"/>
          </a:xfrm>
        </p:spPr>
        <p:txBody>
          <a:bodyPr/>
          <a:lstStyle>
            <a:lvl1pPr>
              <a:defRPr/>
            </a:lvl1pPr>
          </a:lstStyle>
          <a:p>
            <a:fld id="{D57C17EC-C17E-4243-843B-716168E86EEE}" type="slidenum">
              <a:rPr lang="en-SG"/>
              <a:pPr/>
              <a:t>‹#›</a:t>
            </a:fld>
            <a:endParaRPr lang="en-SG"/>
          </a:p>
        </p:txBody>
      </p:sp>
      <p:sp>
        <p:nvSpPr>
          <p:cNvPr id="12" name="Footer Placeholder 5"/>
          <p:cNvSpPr>
            <a:spLocks noGrp="1"/>
          </p:cNvSpPr>
          <p:nvPr>
            <p:ph type="ftr" sz="quarter" idx="12"/>
          </p:nvPr>
        </p:nvSpPr>
        <p:spPr>
          <a:xfrm>
            <a:off x="11875" y="6444000"/>
            <a:ext cx="8640000" cy="360000"/>
          </a:xfrm>
        </p:spPr>
        <p:txBody>
          <a:bodyPr/>
          <a:lstStyle>
            <a:lvl1pPr>
              <a:defRPr/>
            </a:lvl1pPr>
          </a:lstStyle>
          <a:p>
            <a:r>
              <a:rPr lang="en-SG" smtClean="0"/>
              <a:t>B.Satyanarayana, TIFR, Mumbai                              Kashmir University Students' Visit                              March 12, 2012</a:t>
            </a:r>
            <a:endParaRPr lang="en-SG"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18000" y="72000"/>
            <a:ext cx="9108000" cy="1080000"/>
          </a:xfrm>
        </p:spPr>
        <p:txBody>
          <a:bodyPr/>
          <a:lstStyle>
            <a:lvl1pPr>
              <a:defRPr sz="5400"/>
            </a:lvl1pPr>
          </a:lstStyle>
          <a:p>
            <a:r>
              <a:rPr lang="en-SG" dirty="0" smtClean="0"/>
              <a:t>Click to edit Master title style</a:t>
            </a:r>
            <a:endParaRPr lang="en-SG" dirty="0"/>
          </a:p>
        </p:txBody>
      </p:sp>
      <p:sp>
        <p:nvSpPr>
          <p:cNvPr id="7" name="Slide Number Placeholder 4"/>
          <p:cNvSpPr>
            <a:spLocks noGrp="1"/>
          </p:cNvSpPr>
          <p:nvPr>
            <p:ph type="sldNum" sz="quarter" idx="11"/>
          </p:nvPr>
        </p:nvSpPr>
        <p:spPr>
          <a:xfrm>
            <a:off x="8676504" y="6444000"/>
            <a:ext cx="432000" cy="360000"/>
          </a:xfrm>
        </p:spPr>
        <p:txBody>
          <a:bodyPr/>
          <a:lstStyle>
            <a:lvl1pPr>
              <a:defRPr/>
            </a:lvl1pPr>
          </a:lstStyle>
          <a:p>
            <a:fld id="{D57C17EC-C17E-4243-843B-716168E86EEE}" type="slidenum">
              <a:rPr lang="en-SG"/>
              <a:pPr/>
              <a:t>‹#›</a:t>
            </a:fld>
            <a:endParaRPr lang="en-SG"/>
          </a:p>
        </p:txBody>
      </p:sp>
      <p:sp>
        <p:nvSpPr>
          <p:cNvPr id="8" name="Footer Placeholder 5"/>
          <p:cNvSpPr>
            <a:spLocks noGrp="1"/>
          </p:cNvSpPr>
          <p:nvPr>
            <p:ph type="ftr" sz="quarter" idx="12"/>
          </p:nvPr>
        </p:nvSpPr>
        <p:spPr>
          <a:xfrm>
            <a:off x="11875" y="6444000"/>
            <a:ext cx="8640000" cy="360000"/>
          </a:xfrm>
        </p:spPr>
        <p:txBody>
          <a:bodyPr/>
          <a:lstStyle>
            <a:lvl1pPr>
              <a:defRPr/>
            </a:lvl1pPr>
          </a:lstStyle>
          <a:p>
            <a:r>
              <a:rPr lang="en-SG" smtClean="0"/>
              <a:t>B.Satyanarayana, TIFR, Mumbai                              Kashmir University Students' Visit                              March 12, 2012</a:t>
            </a:r>
            <a:endParaRPr lang="en-SG"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SG"/>
          </a:p>
        </p:txBody>
      </p:sp>
      <p:sp>
        <p:nvSpPr>
          <p:cNvPr id="3" name="Slide Number Placeholder 2"/>
          <p:cNvSpPr>
            <a:spLocks noGrp="1"/>
          </p:cNvSpPr>
          <p:nvPr>
            <p:ph type="sldNum" sz="quarter" idx="11"/>
          </p:nvPr>
        </p:nvSpPr>
        <p:spPr/>
        <p:txBody>
          <a:bodyPr/>
          <a:lstStyle>
            <a:lvl1pPr>
              <a:defRPr/>
            </a:lvl1pPr>
          </a:lstStyle>
          <a:p>
            <a:fld id="{6456E836-819B-4359-B82C-E9E51DBF92B5}" type="slidenum">
              <a:rPr lang="en-SG"/>
              <a:pPr/>
              <a:t>‹#›</a:t>
            </a:fld>
            <a:endParaRPr lang="en-SG"/>
          </a:p>
        </p:txBody>
      </p:sp>
      <p:sp>
        <p:nvSpPr>
          <p:cNvPr id="4" name="Footer Placeholder 3"/>
          <p:cNvSpPr>
            <a:spLocks noGrp="1"/>
          </p:cNvSpPr>
          <p:nvPr>
            <p:ph type="ftr" sz="quarter" idx="12"/>
          </p:nvPr>
        </p:nvSpPr>
        <p:spPr/>
        <p:txBody>
          <a:bodyPr/>
          <a:lstStyle>
            <a:lvl1pPr>
              <a:defRPr/>
            </a:lvl1pPr>
          </a:lstStyle>
          <a:p>
            <a:r>
              <a:rPr lang="en-SG" smtClean="0"/>
              <a:t>B.Satyanarayana, TIFR, Mumbai                              Kashmir University Students' Visit                              March 12, 2012</a:t>
            </a:r>
            <a:endParaRPr lang="en-SG"/>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SG"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SG" smtClean="0"/>
              <a:t>Click to edit Master text styles</a:t>
            </a:r>
          </a:p>
          <a:p>
            <a:pPr lvl="1"/>
            <a:r>
              <a:rPr lang="en-SG" smtClean="0"/>
              <a:t>Second level</a:t>
            </a:r>
          </a:p>
          <a:p>
            <a:pPr lvl="2"/>
            <a:r>
              <a:rPr lang="en-SG" smtClean="0"/>
              <a:t>Third level</a:t>
            </a:r>
          </a:p>
          <a:p>
            <a:pPr lvl="3"/>
            <a:r>
              <a:rPr lang="en-SG" smtClean="0"/>
              <a:t>Fourth level</a:t>
            </a:r>
          </a:p>
          <a:p>
            <a:pPr lvl="4"/>
            <a:r>
              <a:rPr lang="en-SG"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SG" smtClean="0"/>
              <a:t>Click to edit Master text styles</a:t>
            </a:r>
          </a:p>
        </p:txBody>
      </p:sp>
      <p:sp>
        <p:nvSpPr>
          <p:cNvPr id="5" name="Date Placeholder 4"/>
          <p:cNvSpPr>
            <a:spLocks noGrp="1"/>
          </p:cNvSpPr>
          <p:nvPr>
            <p:ph type="dt" sz="half" idx="10"/>
          </p:nvPr>
        </p:nvSpPr>
        <p:spPr/>
        <p:txBody>
          <a:bodyPr/>
          <a:lstStyle>
            <a:lvl1pPr>
              <a:defRPr/>
            </a:lvl1pPr>
          </a:lstStyle>
          <a:p>
            <a:endParaRPr lang="en-SG"/>
          </a:p>
        </p:txBody>
      </p:sp>
      <p:sp>
        <p:nvSpPr>
          <p:cNvPr id="6" name="Slide Number Placeholder 5"/>
          <p:cNvSpPr>
            <a:spLocks noGrp="1"/>
          </p:cNvSpPr>
          <p:nvPr>
            <p:ph type="sldNum" sz="quarter" idx="11"/>
          </p:nvPr>
        </p:nvSpPr>
        <p:spPr/>
        <p:txBody>
          <a:bodyPr/>
          <a:lstStyle>
            <a:lvl1pPr>
              <a:defRPr/>
            </a:lvl1pPr>
          </a:lstStyle>
          <a:p>
            <a:fld id="{A037ECAF-2161-4DC7-BD40-BAFA5BF4B3BE}" type="slidenum">
              <a:rPr lang="en-SG"/>
              <a:pPr/>
              <a:t>‹#›</a:t>
            </a:fld>
            <a:endParaRPr lang="en-SG"/>
          </a:p>
        </p:txBody>
      </p:sp>
      <p:sp>
        <p:nvSpPr>
          <p:cNvPr id="7" name="Footer Placeholder 6"/>
          <p:cNvSpPr>
            <a:spLocks noGrp="1"/>
          </p:cNvSpPr>
          <p:nvPr>
            <p:ph type="ftr" sz="quarter" idx="12"/>
          </p:nvPr>
        </p:nvSpPr>
        <p:spPr/>
        <p:txBody>
          <a:bodyPr/>
          <a:lstStyle>
            <a:lvl1pPr>
              <a:defRPr/>
            </a:lvl1pPr>
          </a:lstStyle>
          <a:p>
            <a:r>
              <a:rPr lang="en-SG" smtClean="0"/>
              <a:t>B.Satyanarayana, TIFR, Mumbai                              Kashmir University Students' Visit                              March 12, 2012</a:t>
            </a:r>
            <a:endParaRPr lang="en-SG"/>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SG"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SG" smtClean="0"/>
              <a:t>Click icon to add picture</a:t>
            </a:r>
            <a:endParaRPr lang="en-S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SG" smtClean="0"/>
              <a:t>Click to edit Master text styles</a:t>
            </a:r>
          </a:p>
        </p:txBody>
      </p:sp>
      <p:sp>
        <p:nvSpPr>
          <p:cNvPr id="5" name="Date Placeholder 4"/>
          <p:cNvSpPr>
            <a:spLocks noGrp="1"/>
          </p:cNvSpPr>
          <p:nvPr>
            <p:ph type="dt" sz="half" idx="10"/>
          </p:nvPr>
        </p:nvSpPr>
        <p:spPr/>
        <p:txBody>
          <a:bodyPr/>
          <a:lstStyle>
            <a:lvl1pPr>
              <a:defRPr/>
            </a:lvl1pPr>
          </a:lstStyle>
          <a:p>
            <a:endParaRPr lang="en-SG"/>
          </a:p>
        </p:txBody>
      </p:sp>
      <p:sp>
        <p:nvSpPr>
          <p:cNvPr id="6" name="Slide Number Placeholder 5"/>
          <p:cNvSpPr>
            <a:spLocks noGrp="1"/>
          </p:cNvSpPr>
          <p:nvPr>
            <p:ph type="sldNum" sz="quarter" idx="11"/>
          </p:nvPr>
        </p:nvSpPr>
        <p:spPr/>
        <p:txBody>
          <a:bodyPr/>
          <a:lstStyle>
            <a:lvl1pPr>
              <a:defRPr/>
            </a:lvl1pPr>
          </a:lstStyle>
          <a:p>
            <a:fld id="{6AF6BBC1-8CB9-4660-A2E1-B480E1F0BB18}" type="slidenum">
              <a:rPr lang="en-SG"/>
              <a:pPr/>
              <a:t>‹#›</a:t>
            </a:fld>
            <a:endParaRPr lang="en-SG"/>
          </a:p>
        </p:txBody>
      </p:sp>
      <p:sp>
        <p:nvSpPr>
          <p:cNvPr id="7" name="Footer Placeholder 6"/>
          <p:cNvSpPr>
            <a:spLocks noGrp="1"/>
          </p:cNvSpPr>
          <p:nvPr>
            <p:ph type="ftr" sz="quarter" idx="12"/>
          </p:nvPr>
        </p:nvSpPr>
        <p:spPr/>
        <p:txBody>
          <a:bodyPr/>
          <a:lstStyle>
            <a:lvl1pPr>
              <a:defRPr/>
            </a:lvl1pPr>
          </a:lstStyle>
          <a:p>
            <a:r>
              <a:rPr lang="en-SG" smtClean="0"/>
              <a:t>B.Satyanarayana, TIFR, Mumbai                              Kashmir University Students' Visit                              March 12, 2012</a:t>
            </a:r>
            <a:endParaRPr lang="en-SG"/>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4733" name="Rectangle 13"/>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endParaRPr lang="en-SG"/>
          </a:p>
        </p:txBody>
      </p:sp>
      <p:sp>
        <p:nvSpPr>
          <p:cNvPr id="414735" name="Rectangle 15"/>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fld id="{FBE9FCD0-C88A-46C9-BBB3-318A14ED1746}" type="slidenum">
              <a:rPr lang="en-SG"/>
              <a:pPr/>
              <a:t>‹#›</a:t>
            </a:fld>
            <a:endParaRPr lang="en-SG"/>
          </a:p>
        </p:txBody>
      </p:sp>
      <p:grpSp>
        <p:nvGrpSpPr>
          <p:cNvPr id="414739" name="Group 19"/>
          <p:cNvGrpSpPr>
            <a:grpSpLocks/>
          </p:cNvGrpSpPr>
          <p:nvPr/>
        </p:nvGrpSpPr>
        <p:grpSpPr bwMode="auto">
          <a:xfrm>
            <a:off x="0" y="0"/>
            <a:ext cx="9140825" cy="6850063"/>
            <a:chOff x="0" y="0"/>
            <a:chExt cx="5758" cy="4315"/>
          </a:xfrm>
        </p:grpSpPr>
        <p:grpSp>
          <p:nvGrpSpPr>
            <p:cNvPr id="414738" name="Group 18"/>
            <p:cNvGrpSpPr>
              <a:grpSpLocks/>
            </p:cNvGrpSpPr>
            <p:nvPr userDrawn="1"/>
          </p:nvGrpSpPr>
          <p:grpSpPr bwMode="auto">
            <a:xfrm>
              <a:off x="1728" y="2230"/>
              <a:ext cx="4027" cy="2085"/>
              <a:chOff x="1728" y="2230"/>
              <a:chExt cx="4027" cy="2085"/>
            </a:xfrm>
          </p:grpSpPr>
          <p:sp>
            <p:nvSpPr>
              <p:cNvPr id="414725" name="Freeform 5"/>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endParaRPr lang="en-SG"/>
              </a:p>
            </p:txBody>
          </p:sp>
          <p:sp>
            <p:nvSpPr>
              <p:cNvPr id="414726" name="Freeform 6"/>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endParaRPr lang="en-SG"/>
              </a:p>
            </p:txBody>
          </p:sp>
          <p:sp>
            <p:nvSpPr>
              <p:cNvPr id="414727" name="Freeform 7"/>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endParaRPr lang="en-SG"/>
              </a:p>
            </p:txBody>
          </p:sp>
          <p:sp>
            <p:nvSpPr>
              <p:cNvPr id="414728" name="Freeform 8"/>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endParaRPr lang="en-SG"/>
              </a:p>
            </p:txBody>
          </p:sp>
          <p:sp>
            <p:nvSpPr>
              <p:cNvPr id="414729" name="Freeform 9"/>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endParaRPr lang="en-SG"/>
              </a:p>
            </p:txBody>
          </p:sp>
        </p:grpSp>
        <p:sp>
          <p:nvSpPr>
            <p:cNvPr id="414730" name="Freeform 10"/>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endParaRPr lang="en-SG"/>
            </a:p>
          </p:txBody>
        </p:sp>
        <p:sp>
          <p:nvSpPr>
            <p:cNvPr id="414723" name="Freeform 3"/>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endParaRPr lang="en-SG"/>
            </a:p>
          </p:txBody>
        </p:sp>
      </p:grpSp>
      <p:sp>
        <p:nvSpPr>
          <p:cNvPr id="414731" name="Rectangle 11"/>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SG" smtClean="0"/>
              <a:t>Click to edit Master title style</a:t>
            </a:r>
          </a:p>
        </p:txBody>
      </p:sp>
      <p:sp>
        <p:nvSpPr>
          <p:cNvPr id="414734"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defRPr>
            </a:lvl1pPr>
          </a:lstStyle>
          <a:p>
            <a:r>
              <a:rPr lang="en-SG" smtClean="0"/>
              <a:t>B.Satyanarayana, TIFR, Mumbai                              Kashmir University Students' Visit                              March 12, 2012</a:t>
            </a:r>
            <a:endParaRPr lang="en-SG"/>
          </a:p>
        </p:txBody>
      </p:sp>
      <p:sp>
        <p:nvSpPr>
          <p:cNvPr id="414740" name="Rectangle 20"/>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SG" smtClean="0"/>
              <a:t>Click to edit Master text styles</a:t>
            </a:r>
          </a:p>
          <a:p>
            <a:pPr lvl="1"/>
            <a:r>
              <a:rPr lang="en-SG" smtClean="0"/>
              <a:t>Second level</a:t>
            </a:r>
          </a:p>
          <a:p>
            <a:pPr lvl="2"/>
            <a:r>
              <a:rPr lang="en-SG" smtClean="0"/>
              <a:t>Third level</a:t>
            </a:r>
          </a:p>
          <a:p>
            <a:pPr lvl="3"/>
            <a:r>
              <a:rPr lang="en-SG" smtClean="0"/>
              <a:t>Fourth level</a:t>
            </a:r>
          </a:p>
          <a:p>
            <a:pPr lvl="4"/>
            <a:r>
              <a:rPr lang="en-SG" smtClean="0"/>
              <a:t>Fifth level</a:t>
            </a:r>
          </a:p>
        </p:txBody>
      </p:sp>
    </p:spTree>
  </p:cSld>
  <p:clrMap bg1="dk2" tx1="lt1" bg2="dk1"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iming>
    <p:tnLst>
      <p:par>
        <p:cTn id="1" dur="indefinite" restart="never" nodeType="tmRoot"/>
      </p:par>
    </p:tnLst>
  </p:timing>
  <p:hf hdr="0" dt="0"/>
  <p:txStyles>
    <p:titleStyle>
      <a:lvl1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1" fontAlgn="base" hangingPunct="1">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wmf"/></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oleObject" Target="../embeddings/oleObject7.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file:///F:\INO\presentation\DAE-DST-Detector.pptx"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2.gif"/></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10" Type="http://schemas.openxmlformats.org/officeDocument/2006/relationships/image" Target="../media/image56.jpeg"/><Relationship Id="rId4" Type="http://schemas.openxmlformats.org/officeDocument/2006/relationships/image" Target="../media/image50.jpeg"/><Relationship Id="rId9" Type="http://schemas.openxmlformats.org/officeDocument/2006/relationships/image" Target="../media/image55.jpeg"/></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gif"/></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68.png"/><Relationship Id="rId4" Type="http://schemas.openxmlformats.org/officeDocument/2006/relationships/image" Target="../media/image67.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 Id="rId9" Type="http://schemas.openxmlformats.org/officeDocument/2006/relationships/image" Target="../media/image76.jpeg"/></Relationships>
</file>

<file path=ppt/slides/_rels/slide4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87.jpeg"/><Relationship Id="rId13" Type="http://schemas.openxmlformats.org/officeDocument/2006/relationships/image" Target="../media/image92.jpeg"/><Relationship Id="rId3" Type="http://schemas.openxmlformats.org/officeDocument/2006/relationships/image" Target="../media/image82.jpeg"/><Relationship Id="rId7" Type="http://schemas.openxmlformats.org/officeDocument/2006/relationships/image" Target="../media/image86.jpeg"/><Relationship Id="rId12" Type="http://schemas.openxmlformats.org/officeDocument/2006/relationships/image" Target="../media/image9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5.png"/><Relationship Id="rId11" Type="http://schemas.openxmlformats.org/officeDocument/2006/relationships/image" Target="../media/image90.jpeg"/><Relationship Id="rId5" Type="http://schemas.openxmlformats.org/officeDocument/2006/relationships/image" Target="../media/image84.jpeg"/><Relationship Id="rId15" Type="http://schemas.openxmlformats.org/officeDocument/2006/relationships/image" Target="../media/image94.jpeg"/><Relationship Id="rId10" Type="http://schemas.openxmlformats.org/officeDocument/2006/relationships/image" Target="../media/image89.jpeg"/><Relationship Id="rId4" Type="http://schemas.openxmlformats.org/officeDocument/2006/relationships/image" Target="../media/image83.jpeg"/><Relationship Id="rId9" Type="http://schemas.openxmlformats.org/officeDocument/2006/relationships/image" Target="../media/image88.jpeg"/><Relationship Id="rId14" Type="http://schemas.openxmlformats.org/officeDocument/2006/relationships/image" Target="../media/image93.jpeg"/></Relationships>
</file>

<file path=ppt/slides/_rels/slide53.xml.rels><?xml version="1.0" encoding="UTF-8" standalone="yes"?>
<Relationships xmlns="http://schemas.openxmlformats.org/package/2006/relationships"><Relationship Id="rId3" Type="http://schemas.openxmlformats.org/officeDocument/2006/relationships/hyperlink" Target="http://www.hecr.tifr.res.in/~ino/daqweb_display/index.html"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96.png"/><Relationship Id="rId4" Type="http://schemas.openxmlformats.org/officeDocument/2006/relationships/image" Target="../media/image95.png"/></Relationships>
</file>

<file path=ppt/slides/_rels/slide5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5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5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4.xml"/><Relationship Id="rId4" Type="http://schemas.openxmlformats.org/officeDocument/2006/relationships/image" Target="../media/image106.png"/></Relationships>
</file>

<file path=ppt/slides/_rels/slide5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oleObject" Target="../embeddings/oleObject5.bin"/><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6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jpeg"/><Relationship Id="rId4" Type="http://schemas.openxmlformats.org/officeDocument/2006/relationships/image" Target="../media/image114.png"/></Relationships>
</file>

<file path=ppt/slides/_rels/slide6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7.jpeg"/><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jpeg"/><Relationship Id="rId4" Type="http://schemas.openxmlformats.org/officeDocument/2006/relationships/image" Target="../media/image114.png"/></Relationships>
</file>

<file path=ppt/slides/_rels/slide6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21.wmf"/><Relationship Id="rId2" Type="http://schemas.openxmlformats.org/officeDocument/2006/relationships/image" Target="../media/image120.wmf"/><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vmlDrawing" Target="../drawings/vmlDrawing3.vml"/><Relationship Id="rId5" Type="http://schemas.openxmlformats.org/officeDocument/2006/relationships/oleObject" Target="../embeddings/oleObject6.bin"/><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Kashmir University Students’ Visit</a:t>
            </a:r>
            <a:endParaRPr lang="en-SG" sz="4800" dirty="0"/>
          </a:p>
        </p:txBody>
      </p:sp>
      <p:sp>
        <p:nvSpPr>
          <p:cNvPr id="3" name="Content Placeholder 2"/>
          <p:cNvSpPr>
            <a:spLocks noGrp="1"/>
          </p:cNvSpPr>
          <p:nvPr>
            <p:ph idx="1"/>
          </p:nvPr>
        </p:nvSpPr>
        <p:spPr/>
        <p:txBody>
          <a:bodyPr>
            <a:normAutofit fontScale="85000" lnSpcReduction="20000"/>
          </a:bodyPr>
          <a:lstStyle/>
          <a:p>
            <a:pPr algn="ctr">
              <a:lnSpc>
                <a:spcPct val="110000"/>
              </a:lnSpc>
              <a:buNone/>
            </a:pPr>
            <a:r>
              <a:rPr lang="en-SG" sz="3500" b="1" dirty="0" smtClean="0"/>
              <a:t>Tentative programme</a:t>
            </a:r>
          </a:p>
          <a:p>
            <a:pPr algn="ctr">
              <a:lnSpc>
                <a:spcPct val="110000"/>
              </a:lnSpc>
              <a:buNone/>
            </a:pPr>
            <a:endParaRPr lang="en-SG" sz="3500" b="1" dirty="0" smtClean="0"/>
          </a:p>
          <a:p>
            <a:pPr>
              <a:lnSpc>
                <a:spcPct val="110000"/>
              </a:lnSpc>
              <a:buClr>
                <a:schemeClr val="tx1"/>
              </a:buClr>
              <a:buFont typeface="Wingdings" pitchFamily="2" charset="2"/>
              <a:buChar char="v"/>
            </a:pPr>
            <a:r>
              <a:rPr lang="en-SG" sz="2600" dirty="0" smtClean="0">
                <a:solidFill>
                  <a:schemeClr val="tx1"/>
                </a:solidFill>
              </a:rPr>
              <a:t>Arrival at the Main gate &amp; entry formalities: 9:30am</a:t>
            </a:r>
          </a:p>
          <a:p>
            <a:pPr>
              <a:lnSpc>
                <a:spcPct val="110000"/>
              </a:lnSpc>
              <a:buClr>
                <a:schemeClr val="tx1"/>
              </a:buClr>
              <a:buFont typeface="Wingdings" pitchFamily="2" charset="2"/>
              <a:buChar char="v"/>
            </a:pPr>
            <a:r>
              <a:rPr lang="en-US" sz="2600" dirty="0" smtClean="0">
                <a:solidFill>
                  <a:schemeClr val="tx1"/>
                </a:solidFill>
              </a:rPr>
              <a:t>Welcome and Introduction: Naba Mondal</a:t>
            </a:r>
            <a:endParaRPr lang="en-SG" sz="2600" dirty="0" smtClean="0">
              <a:solidFill>
                <a:schemeClr val="tx1"/>
              </a:solidFill>
            </a:endParaRPr>
          </a:p>
          <a:p>
            <a:pPr>
              <a:lnSpc>
                <a:spcPct val="110000"/>
              </a:lnSpc>
              <a:buClr>
                <a:schemeClr val="tx1"/>
              </a:buClr>
              <a:buFont typeface="Wingdings" pitchFamily="2" charset="2"/>
              <a:buChar char="v"/>
            </a:pPr>
            <a:r>
              <a:rPr lang="en-SG" sz="2600" dirty="0" smtClean="0">
                <a:solidFill>
                  <a:schemeClr val="tx1"/>
                </a:solidFill>
              </a:rPr>
              <a:t>Movie on TIFR and INO: 10am (D406)</a:t>
            </a:r>
          </a:p>
          <a:p>
            <a:pPr>
              <a:lnSpc>
                <a:spcPct val="110000"/>
              </a:lnSpc>
              <a:buClr>
                <a:schemeClr val="tx1"/>
              </a:buClr>
              <a:buFont typeface="Wingdings" pitchFamily="2" charset="2"/>
              <a:buChar char="v"/>
            </a:pPr>
            <a:r>
              <a:rPr lang="en-SG" sz="2600" dirty="0" smtClean="0">
                <a:solidFill>
                  <a:schemeClr val="tx1"/>
                </a:solidFill>
              </a:rPr>
              <a:t>Tea/Snacks: 10:45am (outside D406)</a:t>
            </a:r>
          </a:p>
          <a:p>
            <a:pPr>
              <a:lnSpc>
                <a:spcPct val="110000"/>
              </a:lnSpc>
              <a:buClr>
                <a:schemeClr val="tx1"/>
              </a:buClr>
              <a:buFont typeface="Wingdings" pitchFamily="2" charset="2"/>
              <a:buChar char="v"/>
            </a:pPr>
            <a:r>
              <a:rPr lang="en-SG" sz="2600" dirty="0" smtClean="0">
                <a:solidFill>
                  <a:schemeClr val="tx1"/>
                </a:solidFill>
              </a:rPr>
              <a:t>Talk by B.Satyanarayana: 11am  (D406)</a:t>
            </a:r>
          </a:p>
          <a:p>
            <a:pPr>
              <a:lnSpc>
                <a:spcPct val="110000"/>
              </a:lnSpc>
              <a:buClr>
                <a:schemeClr val="tx1"/>
              </a:buClr>
              <a:buFont typeface="Wingdings" pitchFamily="2" charset="2"/>
              <a:buChar char="v"/>
            </a:pPr>
            <a:r>
              <a:rPr lang="en-SG" sz="2600" dirty="0" smtClean="0">
                <a:solidFill>
                  <a:schemeClr val="tx1"/>
                </a:solidFill>
              </a:rPr>
              <a:t>Talk by Vandana Nanal: 12noon  (D406)</a:t>
            </a:r>
          </a:p>
          <a:p>
            <a:pPr>
              <a:lnSpc>
                <a:spcPct val="110000"/>
              </a:lnSpc>
              <a:buClr>
                <a:schemeClr val="tx1"/>
              </a:buClr>
              <a:buFont typeface="Wingdings" pitchFamily="2" charset="2"/>
              <a:buChar char="v"/>
            </a:pPr>
            <a:r>
              <a:rPr lang="en-SG" sz="2600" dirty="0" smtClean="0">
                <a:solidFill>
                  <a:schemeClr val="tx1"/>
                </a:solidFill>
              </a:rPr>
              <a:t>Lunch: 12:45pm (North canteen, c/o Sumanta)</a:t>
            </a:r>
          </a:p>
          <a:p>
            <a:pPr>
              <a:lnSpc>
                <a:spcPct val="110000"/>
              </a:lnSpc>
              <a:buClr>
                <a:schemeClr val="tx1"/>
              </a:buClr>
              <a:buFont typeface="Wingdings" pitchFamily="2" charset="2"/>
              <a:buChar char="v"/>
            </a:pPr>
            <a:r>
              <a:rPr lang="en-SG" sz="2600" dirty="0" smtClean="0">
                <a:solidFill>
                  <a:schemeClr val="tx1"/>
                </a:solidFill>
              </a:rPr>
              <a:t>Visit to LTF (</a:t>
            </a:r>
            <a:r>
              <a:rPr lang="en-SG" sz="2600" dirty="0" err="1" smtClean="0">
                <a:solidFill>
                  <a:schemeClr val="tx1"/>
                </a:solidFill>
              </a:rPr>
              <a:t>K.V.Srinivasan</a:t>
            </a:r>
            <a:r>
              <a:rPr lang="en-SG" sz="2600" dirty="0" smtClean="0">
                <a:solidFill>
                  <a:schemeClr val="tx1"/>
                </a:solidFill>
              </a:rPr>
              <a:t>): 2pm</a:t>
            </a:r>
          </a:p>
          <a:p>
            <a:pPr>
              <a:lnSpc>
                <a:spcPct val="110000"/>
              </a:lnSpc>
              <a:buClr>
                <a:schemeClr val="tx1"/>
              </a:buClr>
              <a:buFont typeface="Wingdings" pitchFamily="2" charset="2"/>
              <a:buChar char="v"/>
            </a:pPr>
            <a:r>
              <a:rPr lang="en-SG" sz="2600" dirty="0" smtClean="0">
                <a:solidFill>
                  <a:schemeClr val="tx1"/>
                </a:solidFill>
              </a:rPr>
              <a:t>Visit to Pelletron (Vandana Nanal): 2:45pm</a:t>
            </a:r>
          </a:p>
          <a:p>
            <a:pPr>
              <a:lnSpc>
                <a:spcPct val="110000"/>
              </a:lnSpc>
              <a:buClr>
                <a:schemeClr val="tx1"/>
              </a:buClr>
              <a:buFont typeface="Wingdings" pitchFamily="2" charset="2"/>
              <a:buChar char="v"/>
            </a:pPr>
            <a:r>
              <a:rPr lang="en-SG" sz="2600" dirty="0" smtClean="0">
                <a:solidFill>
                  <a:schemeClr val="tx1"/>
                </a:solidFill>
              </a:rPr>
              <a:t>Tea/Snacks: 3:45pm (West canteen deck)</a:t>
            </a:r>
          </a:p>
          <a:p>
            <a:pPr>
              <a:lnSpc>
                <a:spcPct val="110000"/>
              </a:lnSpc>
              <a:buClr>
                <a:schemeClr val="tx1"/>
              </a:buClr>
              <a:buFont typeface="Wingdings" pitchFamily="2" charset="2"/>
              <a:buChar char="v"/>
            </a:pPr>
            <a:r>
              <a:rPr lang="en-SG" sz="2600" dirty="0" smtClean="0">
                <a:solidFill>
                  <a:schemeClr val="tx1"/>
                </a:solidFill>
              </a:rPr>
              <a:t>Visit to RPC lab (Sumanta/Ravindra): 4pm</a:t>
            </a:r>
            <a:endParaRPr lang="en-SG" sz="2800" dirty="0" smtClean="0">
              <a:solidFill>
                <a:schemeClr val="tx1"/>
              </a:solidFill>
            </a:endParaRPr>
          </a:p>
          <a:p>
            <a:pPr>
              <a:lnSpc>
                <a:spcPct val="110000"/>
              </a:lnSpc>
            </a:pPr>
            <a:endParaRPr lang="en-SG" sz="2800" dirty="0"/>
          </a:p>
        </p:txBody>
      </p:sp>
      <p:sp>
        <p:nvSpPr>
          <p:cNvPr id="4" name="Slide Number Placeholder 3"/>
          <p:cNvSpPr>
            <a:spLocks noGrp="1"/>
          </p:cNvSpPr>
          <p:nvPr>
            <p:ph type="sldNum" sz="quarter" idx="11"/>
          </p:nvPr>
        </p:nvSpPr>
        <p:spPr/>
        <p:txBody>
          <a:bodyPr/>
          <a:lstStyle/>
          <a:p>
            <a:fld id="{D57C17EC-C17E-4243-843B-716168E86EEE}" type="slidenum">
              <a:rPr lang="en-SG" smtClean="0"/>
              <a:pPr/>
              <a:t>1</a:t>
            </a:fld>
            <a:endParaRPr lang="en-SG"/>
          </a:p>
        </p:txBody>
      </p:sp>
      <p:sp>
        <p:nvSpPr>
          <p:cNvPr id="5" name="Footer Placeholder 4"/>
          <p:cNvSpPr>
            <a:spLocks noGrp="1"/>
          </p:cNvSpPr>
          <p:nvPr>
            <p:ph type="ftr" sz="quarter" idx="12"/>
          </p:nvPr>
        </p:nvSpPr>
        <p:spPr/>
        <p:txBody>
          <a:bodyPr/>
          <a:lstStyle/>
          <a:p>
            <a:r>
              <a:rPr lang="en-SG" smtClean="0"/>
              <a:t>B.Satyanarayana, TIFR, Mumbai                              Kashmir University Students' Visit                              March 12, 2012</a:t>
            </a:r>
            <a:endParaRPr lang="en-SG"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1"/>
          <p:cNvGrpSpPr>
            <a:grpSpLocks noChangeAspect="1"/>
          </p:cNvGrpSpPr>
          <p:nvPr/>
        </p:nvGrpSpPr>
        <p:grpSpPr>
          <a:xfrm>
            <a:off x="4231958" y="1209600"/>
            <a:ext cx="4220203" cy="5040000"/>
            <a:chOff x="4268807" y="1552462"/>
            <a:chExt cx="4069483" cy="4844476"/>
          </a:xfrm>
        </p:grpSpPr>
        <p:pic>
          <p:nvPicPr>
            <p:cNvPr id="6" name="Picture 5" descr="p2-p2.bmp"/>
            <p:cNvPicPr>
              <a:picLocks noChangeAspect="1"/>
            </p:cNvPicPr>
            <p:nvPr/>
          </p:nvPicPr>
          <p:blipFill>
            <a:blip r:embed="rId2" cstate="print"/>
            <a:srcRect b="1868"/>
            <a:stretch>
              <a:fillRect/>
            </a:stretch>
          </p:blipFill>
          <p:spPr>
            <a:xfrm>
              <a:off x="4269547" y="1552462"/>
              <a:ext cx="4068743" cy="2948351"/>
            </a:xfrm>
            <a:prstGeom prst="rect">
              <a:avLst/>
            </a:prstGeom>
            <a:ln>
              <a:noFill/>
            </a:ln>
            <a:effectLst>
              <a:outerShdw blurRad="292100" dist="139700" dir="2700000" algn="tl" rotWithShape="0">
                <a:srgbClr val="333333">
                  <a:alpha val="65000"/>
                </a:srgbClr>
              </a:outerShdw>
            </a:effectLst>
          </p:spPr>
        </p:pic>
        <p:pic>
          <p:nvPicPr>
            <p:cNvPr id="2051" name="Picture 3"/>
            <p:cNvPicPr>
              <a:picLocks noChangeAspect="1" noChangeArrowheads="1"/>
            </p:cNvPicPr>
            <p:nvPr/>
          </p:nvPicPr>
          <p:blipFill>
            <a:blip r:embed="rId3" cstate="print"/>
            <a:srcRect l="14939" t="6301" r="13445" b="37140"/>
            <a:stretch>
              <a:fillRect/>
            </a:stretch>
          </p:blipFill>
          <p:spPr bwMode="auto">
            <a:xfrm>
              <a:off x="4268807" y="4199614"/>
              <a:ext cx="4068724" cy="2197324"/>
            </a:xfrm>
            <a:prstGeom prst="rect">
              <a:avLst/>
            </a:prstGeom>
            <a:ln>
              <a:noFill/>
            </a:ln>
            <a:effectLst>
              <a:outerShdw blurRad="292100" dist="139700" dir="2700000" algn="tl" rotWithShape="0">
                <a:srgbClr val="333333">
                  <a:alpha val="65000"/>
                </a:srgbClr>
              </a:outerShdw>
            </a:effectLst>
          </p:spPr>
        </p:pic>
      </p:grpSp>
      <p:sp>
        <p:nvSpPr>
          <p:cNvPr id="2" name="Title 1"/>
          <p:cNvSpPr>
            <a:spLocks noGrp="1"/>
          </p:cNvSpPr>
          <p:nvPr>
            <p:ph type="title"/>
          </p:nvPr>
        </p:nvSpPr>
        <p:spPr/>
        <p:txBody>
          <a:bodyPr>
            <a:normAutofit fontScale="90000"/>
          </a:bodyPr>
          <a:lstStyle/>
          <a:p>
            <a:r>
              <a:rPr lang="en-US" dirty="0" smtClean="0"/>
              <a:t>Tradition of underground physics</a:t>
            </a:r>
            <a:endParaRPr lang="en-SG" dirty="0"/>
          </a:p>
        </p:txBody>
      </p:sp>
      <p:sp>
        <p:nvSpPr>
          <p:cNvPr id="5" name="Slide Number Placeholder 4"/>
          <p:cNvSpPr>
            <a:spLocks noGrp="1"/>
          </p:cNvSpPr>
          <p:nvPr>
            <p:ph type="sldNum" sz="quarter" idx="11"/>
          </p:nvPr>
        </p:nvSpPr>
        <p:spPr/>
        <p:txBody>
          <a:bodyPr/>
          <a:lstStyle/>
          <a:p>
            <a:fld id="{6B515099-5EE2-44CA-9DA9-9E7B1E624B5D}" type="slidenum">
              <a:rPr lang="en-SG" smtClean="0"/>
              <a:pPr/>
              <a:t>10</a:t>
            </a:fld>
            <a:endParaRPr lang="en-SG" dirty="0"/>
          </a:p>
        </p:txBody>
      </p:sp>
      <p:sp>
        <p:nvSpPr>
          <p:cNvPr id="4" name="Footer Placeholder 3"/>
          <p:cNvSpPr>
            <a:spLocks noGrp="1"/>
          </p:cNvSpPr>
          <p:nvPr>
            <p:ph type="ftr" sz="quarter" idx="12"/>
          </p:nvPr>
        </p:nvSpPr>
        <p:spPr/>
        <p:txBody>
          <a:bodyPr/>
          <a:lstStyle/>
          <a:p>
            <a:r>
              <a:rPr lang="en-SG" smtClean="0"/>
              <a:t>B.Satyanarayana, TIFR, Mumbai                              Kashmir University Students' Visit                              March 12, 2012</a:t>
            </a:r>
            <a:endParaRPr lang="en-SG" dirty="0"/>
          </a:p>
        </p:txBody>
      </p:sp>
      <p:grpSp>
        <p:nvGrpSpPr>
          <p:cNvPr id="9" name="Group 12"/>
          <p:cNvGrpSpPr>
            <a:grpSpLocks noChangeAspect="1"/>
          </p:cNvGrpSpPr>
          <p:nvPr/>
        </p:nvGrpSpPr>
        <p:grpSpPr>
          <a:xfrm>
            <a:off x="611560" y="1209600"/>
            <a:ext cx="3566978" cy="5040000"/>
            <a:chOff x="805711" y="1548000"/>
            <a:chExt cx="3439588" cy="4860000"/>
          </a:xfrm>
        </p:grpSpPr>
        <p:pic>
          <p:nvPicPr>
            <p:cNvPr id="7" name="Picture 4" descr="F:\KGF34.TIF"/>
            <p:cNvPicPr>
              <a:picLocks noChangeAspect="1" noChangeArrowheads="1"/>
            </p:cNvPicPr>
            <p:nvPr/>
          </p:nvPicPr>
          <p:blipFill>
            <a:blip r:embed="rId4" cstate="print"/>
            <a:srcRect l="960" t="1843"/>
            <a:stretch>
              <a:fillRect/>
            </a:stretch>
          </p:blipFill>
          <p:spPr bwMode="auto">
            <a:xfrm>
              <a:off x="805711" y="1548000"/>
              <a:ext cx="3433739" cy="3268414"/>
            </a:xfrm>
            <a:prstGeom prst="rect">
              <a:avLst/>
            </a:prstGeom>
            <a:ln>
              <a:noFill/>
            </a:ln>
            <a:effectLst>
              <a:outerShdw blurRad="292100" dist="139700" dir="2700000" algn="tl" rotWithShape="0">
                <a:srgbClr val="333333">
                  <a:alpha val="65000"/>
                </a:srgbClr>
              </a:outerShdw>
            </a:effectLst>
          </p:spPr>
        </p:pic>
        <p:pic>
          <p:nvPicPr>
            <p:cNvPr id="8" name="Picture 6" descr="kgf1"/>
            <p:cNvPicPr>
              <a:picLocks noChangeAspect="1" noChangeArrowheads="1"/>
            </p:cNvPicPr>
            <p:nvPr/>
          </p:nvPicPr>
          <p:blipFill>
            <a:blip r:embed="rId5" cstate="print"/>
            <a:srcRect/>
            <a:stretch>
              <a:fillRect/>
            </a:stretch>
          </p:blipFill>
          <p:spPr bwMode="auto">
            <a:xfrm>
              <a:off x="812109" y="4834454"/>
              <a:ext cx="3433190" cy="1573546"/>
            </a:xfrm>
            <a:prstGeom prst="rect">
              <a:avLst/>
            </a:prstGeom>
            <a:solidFill>
              <a:srgbClr val="FF3399"/>
            </a:solidFill>
          </p:spPr>
        </p:pic>
      </p:grpSp>
      <p:sp>
        <p:nvSpPr>
          <p:cNvPr id="10" name="TextBox 9"/>
          <p:cNvSpPr txBox="1"/>
          <p:nvPr/>
        </p:nvSpPr>
        <p:spPr>
          <a:xfrm rot="16200000" flipH="1">
            <a:off x="6140924" y="3570683"/>
            <a:ext cx="5040000" cy="360000"/>
          </a:xfrm>
          <a:prstGeom prst="rect">
            <a:avLst/>
          </a:prstGeom>
          <a:noFill/>
        </p:spPr>
        <p:txBody>
          <a:bodyPr wrap="square" rtlCol="0">
            <a:spAutoFit/>
          </a:bodyPr>
          <a:lstStyle/>
          <a:p>
            <a:pPr algn="r"/>
            <a:r>
              <a:rPr lang="en-US" sz="1600" dirty="0" smtClean="0">
                <a:solidFill>
                  <a:srgbClr val="FF0000"/>
                </a:solidFill>
                <a:latin typeface="Narkisim" pitchFamily="34" charset="-79"/>
                <a:cs typeface="Narkisim" pitchFamily="34" charset="-79"/>
              </a:rPr>
              <a:t>Proton decay experiments</a:t>
            </a:r>
            <a:endParaRPr lang="en-SG" sz="1600" dirty="0">
              <a:solidFill>
                <a:srgbClr val="FF0000"/>
              </a:solidFill>
              <a:latin typeface="Narkisim" pitchFamily="34" charset="-79"/>
              <a:cs typeface="Narkisim" pitchFamily="34" charset="-79"/>
            </a:endParaRPr>
          </a:p>
        </p:txBody>
      </p:sp>
      <p:sp>
        <p:nvSpPr>
          <p:cNvPr id="11" name="Text Box 7"/>
          <p:cNvSpPr txBox="1">
            <a:spLocks noChangeArrowheads="1"/>
          </p:cNvSpPr>
          <p:nvPr/>
        </p:nvSpPr>
        <p:spPr bwMode="auto">
          <a:xfrm rot="16200000">
            <a:off x="-2124857" y="3563070"/>
            <a:ext cx="5040000" cy="360000"/>
          </a:xfrm>
          <a:prstGeom prst="rect">
            <a:avLst/>
          </a:prstGeom>
          <a:noFill/>
          <a:ln w="9525">
            <a:noFill/>
            <a:miter lim="800000"/>
            <a:headEnd/>
            <a:tailEnd/>
          </a:ln>
          <a:effectLst/>
        </p:spPr>
        <p:txBody>
          <a:bodyPr wrap="square" lIns="102413" tIns="51206" rIns="102413" bIns="51206" anchor="ctr" anchorCtr="0">
            <a:spAutoFit/>
          </a:bodyPr>
          <a:lstStyle/>
          <a:p>
            <a:pPr algn="r" defTabSz="1023938"/>
            <a:r>
              <a:rPr lang="en-US" sz="1600" dirty="0">
                <a:solidFill>
                  <a:srgbClr val="FF0000"/>
                </a:solidFill>
                <a:latin typeface="Narkisim" pitchFamily="34" charset="-79"/>
                <a:cs typeface="Narkisim" pitchFamily="34" charset="-79"/>
              </a:rPr>
              <a:t>Atmospheric neutrino </a:t>
            </a:r>
            <a:r>
              <a:rPr lang="en-US" sz="1600" dirty="0" smtClean="0">
                <a:solidFill>
                  <a:srgbClr val="FF0000"/>
                </a:solidFill>
                <a:latin typeface="Narkisim" pitchFamily="34" charset="-79"/>
                <a:cs typeface="Narkisim" pitchFamily="34" charset="-79"/>
              </a:rPr>
              <a:t>detector at </a:t>
            </a:r>
            <a:r>
              <a:rPr lang="en-US" sz="1600" dirty="0">
                <a:solidFill>
                  <a:srgbClr val="FF0000"/>
                </a:solidFill>
                <a:latin typeface="Narkisim" pitchFamily="34" charset="-79"/>
                <a:cs typeface="Narkisim" pitchFamily="34" charset="-79"/>
              </a:rPr>
              <a:t>Kolar Gold </a:t>
            </a:r>
            <a:r>
              <a:rPr lang="en-US" sz="1600" dirty="0" smtClean="0">
                <a:solidFill>
                  <a:srgbClr val="FF0000"/>
                </a:solidFill>
                <a:latin typeface="Narkisim" pitchFamily="34" charset="-79"/>
                <a:cs typeface="Narkisim" pitchFamily="34" charset="-79"/>
              </a:rPr>
              <a:t>Fields –1965</a:t>
            </a:r>
            <a:endParaRPr lang="en-US" sz="1600" dirty="0">
              <a:solidFill>
                <a:srgbClr val="FF0000"/>
              </a:solidFill>
              <a:latin typeface="Narkisim" pitchFamily="34" charset="-79"/>
              <a:cs typeface="Narkisim" pitchFamily="34" charset="-79"/>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right)">
                                      <p:cBhvr>
                                        <p:cTn id="15" dur="500"/>
                                        <p:tgtEl>
                                          <p:spTgt spid="3"/>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right)">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US" sz="4400" dirty="0" smtClean="0"/>
              <a:t>History of neutrino physics in India</a:t>
            </a:r>
            <a:endParaRPr lang="en-SG" sz="4400" dirty="0"/>
          </a:p>
        </p:txBody>
      </p:sp>
      <p:sp>
        <p:nvSpPr>
          <p:cNvPr id="7" name="Content Placeholder 6"/>
          <p:cNvSpPr>
            <a:spLocks noGrp="1"/>
          </p:cNvSpPr>
          <p:nvPr>
            <p:ph idx="1"/>
          </p:nvPr>
        </p:nvSpPr>
        <p:spPr>
          <a:xfrm>
            <a:off x="18000" y="1208627"/>
            <a:ext cx="5706128" cy="5172701"/>
          </a:xfrm>
        </p:spPr>
        <p:txBody>
          <a:bodyPr>
            <a:normAutofit fontScale="92500"/>
          </a:bodyPr>
          <a:lstStyle/>
          <a:p>
            <a:r>
              <a:rPr lang="en-US" sz="2000" dirty="0" smtClean="0"/>
              <a:t>High Energy Physics research using underground detectors at Kolar Gold Fields during 1952-92.</a:t>
            </a:r>
          </a:p>
          <a:p>
            <a:r>
              <a:rPr lang="en-US" sz="2000" dirty="0" smtClean="0"/>
              <a:t>Muon intensities and angular distributions at various depths.</a:t>
            </a:r>
          </a:p>
          <a:p>
            <a:r>
              <a:rPr lang="en-US" sz="2000" dirty="0" smtClean="0"/>
              <a:t>Indian initiative in neutrino physics goes back to more than 35 years.</a:t>
            </a:r>
          </a:p>
          <a:p>
            <a:r>
              <a:rPr lang="en-US" sz="2000" dirty="0" smtClean="0"/>
              <a:t>Demonstrated for the first time the feasibility of doing neutrino experiment at KGF in south India.</a:t>
            </a:r>
          </a:p>
          <a:p>
            <a:r>
              <a:rPr lang="en-US" sz="2000" dirty="0" smtClean="0"/>
              <a:t>International collaboration experiment to detect atmospheric neutrinos started at KGF in 1964.</a:t>
            </a:r>
          </a:p>
          <a:p>
            <a:r>
              <a:rPr lang="en-US" sz="2000" dirty="0" smtClean="0"/>
              <a:t>Detection of atmospheric neutrino in 1965.</a:t>
            </a:r>
          </a:p>
          <a:p>
            <a:r>
              <a:rPr lang="en-US" sz="2000" dirty="0" smtClean="0"/>
              <a:t>KGF data during the proton decay era was used to look for ultra high energy neutrino sources in the sky.</a:t>
            </a:r>
          </a:p>
          <a:p>
            <a:r>
              <a:rPr lang="en-US" sz="2000" dirty="0" smtClean="0"/>
              <a:t>Bounds on neutrino masses using cosmological data.</a:t>
            </a:r>
          </a:p>
          <a:p>
            <a:r>
              <a:rPr lang="en-US" sz="2000" dirty="0" smtClean="0"/>
              <a:t>Estimation of atmospheric neutrino flux.</a:t>
            </a:r>
          </a:p>
          <a:p>
            <a:endParaRPr lang="en-SG" sz="2000" dirty="0"/>
          </a:p>
        </p:txBody>
      </p:sp>
      <p:sp>
        <p:nvSpPr>
          <p:cNvPr id="5" name="Slide Number Placeholder 4"/>
          <p:cNvSpPr>
            <a:spLocks noGrp="1"/>
          </p:cNvSpPr>
          <p:nvPr>
            <p:ph type="sldNum" sz="quarter" idx="11"/>
          </p:nvPr>
        </p:nvSpPr>
        <p:spPr/>
        <p:txBody>
          <a:bodyPr/>
          <a:lstStyle/>
          <a:p>
            <a:fld id="{6B515099-5EE2-44CA-9DA9-9E7B1E624B5D}" type="slidenum">
              <a:rPr lang="en-SG" smtClean="0"/>
              <a:pPr/>
              <a:t>11</a:t>
            </a:fld>
            <a:endParaRPr lang="en-SG" dirty="0"/>
          </a:p>
        </p:txBody>
      </p:sp>
      <p:sp>
        <p:nvSpPr>
          <p:cNvPr id="4" name="Footer Placeholder 3"/>
          <p:cNvSpPr>
            <a:spLocks noGrp="1"/>
          </p:cNvSpPr>
          <p:nvPr>
            <p:ph type="ftr" sz="quarter" idx="12"/>
          </p:nvPr>
        </p:nvSpPr>
        <p:spPr/>
        <p:txBody>
          <a:bodyPr/>
          <a:lstStyle/>
          <a:p>
            <a:r>
              <a:rPr lang="en-SG" smtClean="0"/>
              <a:t>B.Satyanarayana, TIFR, Mumbai                              Kashmir University Students' Visit                              March 12, 2012</a:t>
            </a:r>
            <a:endParaRPr lang="en-SG" dirty="0"/>
          </a:p>
        </p:txBody>
      </p:sp>
      <p:pic>
        <p:nvPicPr>
          <p:cNvPr id="16" name="Content Placeholder 15" descr="shaft.jpg"/>
          <p:cNvPicPr>
            <a:picLocks noGrp="1" noChangeAspect="1"/>
          </p:cNvPicPr>
          <p:nvPr>
            <p:ph idx="13"/>
          </p:nvPr>
        </p:nvPicPr>
        <p:blipFill>
          <a:blip r:embed="rId2" cstate="print"/>
          <a:srcRect l="1944" t="640" r="1944" b="1279"/>
          <a:stretch>
            <a:fillRect/>
          </a:stretch>
        </p:blipFill>
        <p:spPr>
          <a:xfrm>
            <a:off x="5724128" y="1209675"/>
            <a:ext cx="3334913" cy="5172075"/>
          </a:xfrm>
          <a:prstGeom prst="rect">
            <a:avLst/>
          </a:prstGeom>
          <a:ln>
            <a:noFill/>
          </a:ln>
          <a:effectLst>
            <a:softEdge rad="112500"/>
          </a:effectLst>
        </p:spPr>
      </p:pic>
      <p:sp>
        <p:nvSpPr>
          <p:cNvPr id="13" name="TextBox 12"/>
          <p:cNvSpPr txBox="1"/>
          <p:nvPr/>
        </p:nvSpPr>
        <p:spPr>
          <a:xfrm>
            <a:off x="5880185" y="1362254"/>
            <a:ext cx="2376000" cy="360000"/>
          </a:xfrm>
          <a:prstGeom prst="rect">
            <a:avLst/>
          </a:prstGeom>
          <a:noFill/>
        </p:spPr>
        <p:txBody>
          <a:bodyPr wrap="square" rtlCol="0">
            <a:spAutoFit/>
          </a:bodyPr>
          <a:lstStyle/>
          <a:p>
            <a:r>
              <a:rPr lang="en-US" dirty="0" smtClean="0">
                <a:solidFill>
                  <a:srgbClr val="FF0000"/>
                </a:solidFill>
                <a:latin typeface="+mn-lt"/>
                <a:cs typeface="Narkisim" pitchFamily="34" charset="-79"/>
              </a:rPr>
              <a:t>KGF underground shaft</a:t>
            </a:r>
            <a:endParaRPr lang="en-SG" dirty="0">
              <a:solidFill>
                <a:srgbClr val="FF0000"/>
              </a:solidFill>
              <a:latin typeface="+mn-lt"/>
              <a:cs typeface="Narkisim" pitchFamily="34" charset="-79"/>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India-based Neutrino Observatory project</a:t>
            </a:r>
            <a:endParaRPr lang="en-SG" sz="4000" dirty="0"/>
          </a:p>
        </p:txBody>
      </p:sp>
      <p:sp>
        <p:nvSpPr>
          <p:cNvPr id="3" name="Content Placeholder 2"/>
          <p:cNvSpPr>
            <a:spLocks noGrp="1"/>
          </p:cNvSpPr>
          <p:nvPr>
            <p:ph idx="1"/>
          </p:nvPr>
        </p:nvSpPr>
        <p:spPr/>
        <p:txBody>
          <a:bodyPr>
            <a:normAutofit fontScale="85000" lnSpcReduction="10000"/>
          </a:bodyPr>
          <a:lstStyle/>
          <a:p>
            <a:pPr>
              <a:lnSpc>
                <a:spcPct val="120000"/>
              </a:lnSpc>
            </a:pPr>
            <a:r>
              <a:rPr lang="en-US" sz="2400" dirty="0" smtClean="0"/>
              <a:t>The primary goal of INO is neutrino physics.</a:t>
            </a:r>
          </a:p>
          <a:p>
            <a:pPr>
              <a:lnSpc>
                <a:spcPct val="120000"/>
              </a:lnSpc>
            </a:pPr>
            <a:r>
              <a:rPr lang="en-US" sz="2400" dirty="0" smtClean="0"/>
              <a:t>A national collaboration of scientists from more than 20 groups belonging to DAE institutions, IITs and Universities.</a:t>
            </a:r>
          </a:p>
          <a:p>
            <a:pPr>
              <a:lnSpc>
                <a:spcPct val="120000"/>
              </a:lnSpc>
            </a:pPr>
            <a:r>
              <a:rPr lang="en-US" sz="2400" dirty="0" smtClean="0"/>
              <a:t>The total cost of the project is expected to be about </a:t>
            </a:r>
            <a:r>
              <a:rPr lang="en-US" sz="2400" dirty="0" smtClean="0">
                <a:latin typeface="Rupee Foradian"/>
              </a:rPr>
              <a:t>`</a:t>
            </a:r>
            <a:r>
              <a:rPr lang="en-US" sz="2400" dirty="0" smtClean="0"/>
              <a:t>1500 </a:t>
            </a:r>
            <a:r>
              <a:rPr lang="en-US" sz="2400" dirty="0" err="1" smtClean="0"/>
              <a:t>crores</a:t>
            </a:r>
            <a:r>
              <a:rPr lang="en-US" sz="2400" dirty="0" smtClean="0"/>
              <a:t>.</a:t>
            </a:r>
          </a:p>
          <a:p>
            <a:pPr>
              <a:lnSpc>
                <a:spcPct val="120000"/>
              </a:lnSpc>
            </a:pPr>
            <a:r>
              <a:rPr lang="en-US" sz="2400" dirty="0" smtClean="0"/>
              <a:t>The project includes:</a:t>
            </a:r>
          </a:p>
          <a:p>
            <a:pPr lvl="1">
              <a:lnSpc>
                <a:spcPct val="120000"/>
              </a:lnSpc>
            </a:pPr>
            <a:r>
              <a:rPr lang="en-US" sz="2000" dirty="0" smtClean="0"/>
              <a:t>construction of an underground laboratory and associated surface facilities,</a:t>
            </a:r>
          </a:p>
          <a:p>
            <a:pPr lvl="1">
              <a:lnSpc>
                <a:spcPct val="120000"/>
              </a:lnSpc>
            </a:pPr>
            <a:r>
              <a:rPr lang="en-US" sz="2000" dirty="0" smtClean="0"/>
              <a:t>construction of a Iron Calorimeter (ICAL) detector for neutrinos,</a:t>
            </a:r>
          </a:p>
          <a:p>
            <a:pPr lvl="1">
              <a:lnSpc>
                <a:spcPct val="120000"/>
              </a:lnSpc>
            </a:pPr>
            <a:r>
              <a:rPr lang="en-US" sz="2000" dirty="0" smtClean="0"/>
              <a:t>setting up of National Centre for High energy Physics (NCHEP).</a:t>
            </a:r>
            <a:endParaRPr lang="en-SG" sz="2000" dirty="0" smtClean="0"/>
          </a:p>
          <a:p>
            <a:pPr>
              <a:lnSpc>
                <a:spcPct val="120000"/>
              </a:lnSpc>
            </a:pPr>
            <a:r>
              <a:rPr lang="en-US" sz="2400" dirty="0" smtClean="0"/>
              <a:t>The project is expected to be completed within seven years beginning April 2012. </a:t>
            </a:r>
            <a:endParaRPr lang="en-SG" sz="2400" dirty="0" smtClean="0"/>
          </a:p>
          <a:p>
            <a:pPr>
              <a:lnSpc>
                <a:spcPct val="120000"/>
              </a:lnSpc>
            </a:pPr>
            <a:r>
              <a:rPr lang="en-US" sz="2400" dirty="0" smtClean="0"/>
              <a:t>A successful INO-Industry interface developed because of the large scale of experimental science activity involved.</a:t>
            </a:r>
            <a:endParaRPr lang="en-SG" sz="2400" dirty="0" smtClean="0"/>
          </a:p>
          <a:p>
            <a:pPr>
              <a:lnSpc>
                <a:spcPct val="120000"/>
              </a:lnSpc>
            </a:pPr>
            <a:r>
              <a:rPr lang="en-US" sz="2400" dirty="0" smtClean="0"/>
              <a:t>INO Graduate Training Programme under the umbrella of Homi Bhabha National Institute (HBNI) - a deemed-to-be University within DAE is in its fifth year.</a:t>
            </a:r>
            <a:endParaRPr lang="en-SG" sz="2400" dirty="0" smtClean="0"/>
          </a:p>
        </p:txBody>
      </p:sp>
      <p:sp>
        <p:nvSpPr>
          <p:cNvPr id="5" name="Slide Number Placeholder 4"/>
          <p:cNvSpPr>
            <a:spLocks noGrp="1"/>
          </p:cNvSpPr>
          <p:nvPr>
            <p:ph type="sldNum" sz="quarter" idx="11"/>
          </p:nvPr>
        </p:nvSpPr>
        <p:spPr/>
        <p:txBody>
          <a:bodyPr/>
          <a:lstStyle/>
          <a:p>
            <a:fld id="{6B515099-5EE2-44CA-9DA9-9E7B1E624B5D}" type="slidenum">
              <a:rPr lang="en-SG" smtClean="0"/>
              <a:pPr/>
              <a:t>12</a:t>
            </a:fld>
            <a:endParaRPr lang="en-SG" dirty="0"/>
          </a:p>
        </p:txBody>
      </p:sp>
      <p:sp>
        <p:nvSpPr>
          <p:cNvPr id="4" name="Footer Placeholder 3"/>
          <p:cNvSpPr>
            <a:spLocks noGrp="1"/>
          </p:cNvSpPr>
          <p:nvPr>
            <p:ph type="ftr" sz="quarter" idx="12"/>
          </p:nvPr>
        </p:nvSpPr>
        <p:spPr/>
        <p:txBody>
          <a:bodyPr/>
          <a:lstStyle/>
          <a:p>
            <a:r>
              <a:rPr lang="en-SG" smtClean="0"/>
              <a:t>B.Satyanarayana, TIFR, Mumbai                              Kashmir University Students' Visit                              March 12, 2012</a:t>
            </a:r>
            <a:endParaRPr lang="en-SG"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0" anchor="ctr" anchorCtr="0">
            <a:normAutofit/>
          </a:bodyPr>
          <a:lstStyle/>
          <a:p>
            <a:pPr marL="420624" lvl="0" indent="-384048">
              <a:spcBef>
                <a:spcPts val="0"/>
              </a:spcBef>
            </a:pPr>
            <a:r>
              <a:rPr lang="en-US" dirty="0" smtClean="0"/>
              <a:t>INO Collaboration</a:t>
            </a:r>
            <a:endParaRPr lang="en-SG" dirty="0"/>
          </a:p>
        </p:txBody>
      </p:sp>
      <p:sp>
        <p:nvSpPr>
          <p:cNvPr id="5" name="Content Placeholder 4"/>
          <p:cNvSpPr>
            <a:spLocks noGrp="1"/>
          </p:cNvSpPr>
          <p:nvPr>
            <p:ph idx="1"/>
          </p:nvPr>
        </p:nvSpPr>
        <p:spPr>
          <a:xfrm>
            <a:off x="548784" y="1208627"/>
            <a:ext cx="8046432" cy="5172701"/>
          </a:xfrm>
        </p:spPr>
        <p:txBody>
          <a:bodyPr>
            <a:normAutofit lnSpcReduction="10000"/>
          </a:bodyPr>
          <a:lstStyle/>
          <a:p>
            <a:pPr>
              <a:spcBef>
                <a:spcPts val="0"/>
              </a:spcBef>
              <a:buNone/>
            </a:pPr>
            <a:r>
              <a:rPr lang="en-GB" sz="1000" b="1" dirty="0" smtClean="0"/>
              <a:t>Ahmedabad: Physical Research Laboratory (PRL) </a:t>
            </a:r>
            <a:endParaRPr lang="en-SG" sz="1000" dirty="0" smtClean="0"/>
          </a:p>
          <a:p>
            <a:pPr>
              <a:spcBef>
                <a:spcPts val="0"/>
              </a:spcBef>
              <a:buNone/>
            </a:pPr>
            <a:r>
              <a:rPr lang="en-GB" sz="1000" dirty="0" smtClean="0"/>
              <a:t>S. Goswami, A.S. Joshipura</a:t>
            </a:r>
            <a:endParaRPr lang="en-SG" sz="400" dirty="0" smtClean="0"/>
          </a:p>
          <a:p>
            <a:pPr>
              <a:spcBef>
                <a:spcPts val="0"/>
              </a:spcBef>
              <a:buNone/>
            </a:pPr>
            <a:r>
              <a:rPr lang="en-GB" sz="400" b="1" dirty="0" smtClean="0"/>
              <a:t> </a:t>
            </a:r>
            <a:endParaRPr lang="en-SG" sz="400" dirty="0" smtClean="0"/>
          </a:p>
          <a:p>
            <a:pPr>
              <a:spcBef>
                <a:spcPts val="0"/>
              </a:spcBef>
              <a:buNone/>
            </a:pPr>
            <a:r>
              <a:rPr lang="en-GB" sz="1000" b="1" dirty="0" smtClean="0"/>
              <a:t>Aligarh: Aligarh Muslim University (AMU)</a:t>
            </a:r>
            <a:endParaRPr lang="en-SG" sz="1000" dirty="0" smtClean="0"/>
          </a:p>
          <a:p>
            <a:pPr>
              <a:spcBef>
                <a:spcPts val="0"/>
              </a:spcBef>
              <a:buNone/>
            </a:pPr>
            <a:r>
              <a:rPr lang="en-GB" sz="1000" dirty="0" smtClean="0"/>
              <a:t>S. Ahmed, M. Sajjad Athar, R. Hasan, S.K. Singh</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Allahabad: Harish Chandra Research Institute (HRI)</a:t>
            </a:r>
            <a:endParaRPr lang="en-SG" sz="1000" dirty="0" smtClean="0"/>
          </a:p>
          <a:p>
            <a:pPr>
              <a:spcBef>
                <a:spcPts val="0"/>
              </a:spcBef>
              <a:buNone/>
            </a:pPr>
            <a:r>
              <a:rPr lang="en-GB" sz="1000" dirty="0" smtClean="0"/>
              <a:t>S. Choubey, R.Gandhi, A.Raychaudhuri</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Calicut:  University of Calicut (UC)</a:t>
            </a:r>
            <a:endParaRPr lang="en-SG" sz="1000" dirty="0" smtClean="0"/>
          </a:p>
          <a:p>
            <a:pPr>
              <a:spcBef>
                <a:spcPts val="0"/>
              </a:spcBef>
              <a:buNone/>
            </a:pPr>
            <a:r>
              <a:rPr lang="en-GB" sz="1000" dirty="0" smtClean="0"/>
              <a:t>B.R.S. Babu, A.M. Vinodkumar</a:t>
            </a:r>
            <a:endParaRPr lang="en-SG" sz="400" dirty="0" smtClean="0"/>
          </a:p>
          <a:p>
            <a:pPr>
              <a:spcBef>
                <a:spcPts val="0"/>
              </a:spcBef>
              <a:buNone/>
            </a:pPr>
            <a:r>
              <a:rPr lang="en-GB" sz="400" b="1" dirty="0" smtClean="0"/>
              <a:t> </a:t>
            </a:r>
            <a:endParaRPr lang="en-SG" sz="400" dirty="0" smtClean="0"/>
          </a:p>
          <a:p>
            <a:pPr>
              <a:spcBef>
                <a:spcPts val="0"/>
              </a:spcBef>
              <a:buNone/>
            </a:pPr>
            <a:r>
              <a:rPr lang="en-GB" sz="1000" b="1" dirty="0" smtClean="0"/>
              <a:t>Chandigarh: Panjab University (PU)</a:t>
            </a:r>
            <a:endParaRPr lang="en-SG" sz="1000" dirty="0" smtClean="0"/>
          </a:p>
          <a:p>
            <a:pPr>
              <a:spcBef>
                <a:spcPts val="0"/>
              </a:spcBef>
              <a:buNone/>
            </a:pPr>
            <a:r>
              <a:rPr lang="en-GB" sz="1000" dirty="0" smtClean="0"/>
              <a:t>V.K. Bhandari, V. Bhatnagar, M.M. Gupta, A. Kumar, J.S. Shahi, B. Singh,</a:t>
            </a:r>
            <a:r>
              <a:rPr lang="en-GB" sz="1000" b="1" dirty="0" smtClean="0"/>
              <a:t> </a:t>
            </a:r>
          </a:p>
          <a:p>
            <a:pPr>
              <a:spcBef>
                <a:spcPts val="0"/>
              </a:spcBef>
              <a:buNone/>
            </a:pPr>
            <a:r>
              <a:rPr lang="en-GB" sz="1000" dirty="0" smtClean="0"/>
              <a:t>J.B. Singh</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Chennai: Indian Institute of Technology, Madras (IITM)</a:t>
            </a:r>
            <a:endParaRPr lang="en-SG" sz="1000" dirty="0" smtClean="0"/>
          </a:p>
          <a:p>
            <a:pPr>
              <a:spcBef>
                <a:spcPts val="0"/>
              </a:spcBef>
              <a:buNone/>
            </a:pPr>
            <a:r>
              <a:rPr lang="en-GB" sz="1000" dirty="0" smtClean="0"/>
              <a:t>N. Chandrachoodan, N. Krishnapurna, J. Libby, A. Prabhakar</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Chennai: The Institute of Mathematical Sciences (IMSc) </a:t>
            </a:r>
            <a:endParaRPr lang="en-SG" sz="1000" dirty="0" smtClean="0"/>
          </a:p>
          <a:p>
            <a:pPr>
              <a:spcBef>
                <a:spcPts val="0"/>
              </a:spcBef>
              <a:buNone/>
            </a:pPr>
            <a:r>
              <a:rPr lang="en-GB" sz="1000" dirty="0" smtClean="0"/>
              <a:t>D. Indumathi, H.S. Mani, M.V.N. Murthy, G. Rajasekaran, N.Sinha</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Delhi: Delhi University (DU)</a:t>
            </a:r>
            <a:endParaRPr lang="en-SG" sz="1000" dirty="0" smtClean="0"/>
          </a:p>
          <a:p>
            <a:pPr>
              <a:spcBef>
                <a:spcPts val="0"/>
              </a:spcBef>
              <a:buNone/>
            </a:pPr>
            <a:r>
              <a:rPr lang="en-GB" sz="1000" dirty="0" smtClean="0"/>
              <a:t>S.K. Chamoli, B.C. Choudhary, D. Choudhury, D. Kaur, A. Kumar, </a:t>
            </a:r>
          </a:p>
          <a:p>
            <a:pPr>
              <a:spcBef>
                <a:spcPts val="0"/>
              </a:spcBef>
              <a:buNone/>
            </a:pPr>
            <a:r>
              <a:rPr lang="en-GB" sz="1000" dirty="0" smtClean="0"/>
              <a:t>S. Kumar, S. Mandal, Md. Naimuddin, Shahnawaz, S. Verma, S.K. Verma</a:t>
            </a:r>
            <a:endParaRPr lang="en-SG" sz="400" dirty="0" smtClean="0"/>
          </a:p>
          <a:p>
            <a:pPr>
              <a:spcBef>
                <a:spcPts val="0"/>
              </a:spcBef>
              <a:buNone/>
            </a:pPr>
            <a:r>
              <a:rPr lang="en-GB" sz="400" b="1" dirty="0" smtClean="0"/>
              <a:t> </a:t>
            </a:r>
            <a:endParaRPr lang="en-SG" sz="400" dirty="0" smtClean="0"/>
          </a:p>
          <a:p>
            <a:pPr>
              <a:spcBef>
                <a:spcPts val="0"/>
              </a:spcBef>
              <a:buNone/>
            </a:pPr>
            <a:r>
              <a:rPr lang="en-GB" sz="1000" b="1" dirty="0" smtClean="0"/>
              <a:t>Guwahati: Indian Institute of Technology (IITG)</a:t>
            </a:r>
            <a:endParaRPr lang="en-SG" sz="1000" dirty="0" smtClean="0"/>
          </a:p>
          <a:p>
            <a:pPr>
              <a:spcBef>
                <a:spcPts val="0"/>
              </a:spcBef>
              <a:buNone/>
            </a:pPr>
            <a:r>
              <a:rPr lang="en-GB" sz="1000" dirty="0" smtClean="0"/>
              <a:t>B.Bhuyan, P. Paulose, A. Sil</a:t>
            </a:r>
            <a:endParaRPr lang="en-SG" sz="400" dirty="0" smtClean="0"/>
          </a:p>
          <a:p>
            <a:pPr>
              <a:spcBef>
                <a:spcPts val="0"/>
              </a:spcBef>
              <a:buNone/>
            </a:pPr>
            <a:r>
              <a:rPr lang="en-GB" sz="400" b="1" dirty="0" smtClean="0"/>
              <a:t> </a:t>
            </a:r>
            <a:endParaRPr lang="en-SG" sz="400" dirty="0" smtClean="0"/>
          </a:p>
          <a:p>
            <a:pPr>
              <a:spcBef>
                <a:spcPts val="0"/>
              </a:spcBef>
              <a:buNone/>
            </a:pPr>
            <a:r>
              <a:rPr lang="en-GB" sz="1000" b="1" dirty="0" smtClean="0"/>
              <a:t>Hawaii (USA): University of Hawaii (UHW)</a:t>
            </a:r>
            <a:endParaRPr lang="en-SG" sz="1000" dirty="0" smtClean="0"/>
          </a:p>
          <a:p>
            <a:pPr>
              <a:spcBef>
                <a:spcPts val="0"/>
              </a:spcBef>
              <a:buNone/>
            </a:pPr>
            <a:r>
              <a:rPr lang="en-GB" sz="1000" dirty="0" smtClean="0"/>
              <a:t>S. Pakvasa</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Indore: Indian Institute of Technology (IITI)</a:t>
            </a:r>
            <a:endParaRPr lang="en-SG" sz="1000" dirty="0" smtClean="0"/>
          </a:p>
          <a:p>
            <a:pPr>
              <a:spcBef>
                <a:spcPts val="0"/>
              </a:spcBef>
              <a:buNone/>
            </a:pPr>
            <a:r>
              <a:rPr lang="en-GB" sz="1000" dirty="0" smtClean="0"/>
              <a:t>S. Rakshit</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Jammu: University of Jammu (JU) </a:t>
            </a:r>
            <a:endParaRPr lang="en-SG" sz="1000" dirty="0" smtClean="0"/>
          </a:p>
          <a:p>
            <a:pPr>
              <a:spcBef>
                <a:spcPts val="0"/>
              </a:spcBef>
              <a:buNone/>
            </a:pPr>
            <a:r>
              <a:rPr lang="en-GB" sz="1000" dirty="0" smtClean="0"/>
              <a:t>A. Bhasin, A. Gupta, R. Gupta, S. Mahajan, S.S. Sambyal</a:t>
            </a:r>
            <a:endParaRPr lang="en-SG" sz="400" dirty="0" smtClean="0"/>
          </a:p>
          <a:p>
            <a:pPr>
              <a:spcBef>
                <a:spcPts val="0"/>
              </a:spcBef>
              <a:buNone/>
            </a:pPr>
            <a:r>
              <a:rPr lang="en-GB" sz="400" b="1" dirty="0" smtClean="0"/>
              <a:t> </a:t>
            </a:r>
            <a:endParaRPr lang="en-SG" sz="400" dirty="0" smtClean="0"/>
          </a:p>
          <a:p>
            <a:pPr>
              <a:spcBef>
                <a:spcPts val="0"/>
              </a:spcBef>
              <a:buNone/>
            </a:pPr>
            <a:r>
              <a:rPr lang="en-US" sz="1000" b="1" dirty="0" smtClean="0"/>
              <a:t>Kalpakkam: Indira Gandhi Center for Atomic Research (IGCAR)</a:t>
            </a:r>
            <a:endParaRPr lang="en-SG" sz="1000" dirty="0" smtClean="0"/>
          </a:p>
          <a:p>
            <a:pPr>
              <a:spcBef>
                <a:spcPts val="0"/>
              </a:spcBef>
              <a:buNone/>
            </a:pPr>
            <a:r>
              <a:rPr lang="en-US" sz="1000" dirty="0" smtClean="0"/>
              <a:t>J. Jayapandian, C.S. Sundar</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Kolkata: Ramakrishna Mission Vivekananda University (RMVU)</a:t>
            </a:r>
            <a:endParaRPr lang="en-SG" sz="1000" dirty="0" smtClean="0"/>
          </a:p>
          <a:p>
            <a:pPr>
              <a:spcBef>
                <a:spcPts val="0"/>
              </a:spcBef>
              <a:buNone/>
            </a:pPr>
            <a:r>
              <a:rPr lang="it-IT" sz="1000" dirty="0" smtClean="0"/>
              <a:t>Abhijit Samanta</a:t>
            </a:r>
            <a:endParaRPr lang="en-SG" sz="1000" dirty="0" smtClean="0"/>
          </a:p>
        </p:txBody>
      </p:sp>
      <p:sp>
        <p:nvSpPr>
          <p:cNvPr id="4" name="Slide Number Placeholder 3"/>
          <p:cNvSpPr>
            <a:spLocks noGrp="1"/>
          </p:cNvSpPr>
          <p:nvPr>
            <p:ph type="sldNum" sz="quarter" idx="11"/>
          </p:nvPr>
        </p:nvSpPr>
        <p:spPr/>
        <p:txBody>
          <a:bodyPr/>
          <a:lstStyle/>
          <a:p>
            <a:fld id="{6B515099-5EE2-44CA-9DA9-9E7B1E624B5D}" type="slidenum">
              <a:rPr lang="en-SG" smtClean="0"/>
              <a:pPr/>
              <a:t>13</a:t>
            </a:fld>
            <a:endParaRPr lang="en-SG" dirty="0"/>
          </a:p>
        </p:txBody>
      </p:sp>
      <p:sp>
        <p:nvSpPr>
          <p:cNvPr id="3" name="Footer Placeholder 2"/>
          <p:cNvSpPr>
            <a:spLocks noGrp="1"/>
          </p:cNvSpPr>
          <p:nvPr>
            <p:ph type="ftr" sz="quarter" idx="12"/>
          </p:nvPr>
        </p:nvSpPr>
        <p:spPr/>
        <p:txBody>
          <a:bodyPr/>
          <a:lstStyle/>
          <a:p>
            <a:r>
              <a:rPr lang="en-SG" smtClean="0"/>
              <a:t>B.Satyanarayana, TIFR, Mumbai                              Kashmir University Students' Visit                              March 12, 2012</a:t>
            </a:r>
            <a:endParaRPr lang="en-SG" dirty="0"/>
          </a:p>
        </p:txBody>
      </p:sp>
      <p:sp>
        <p:nvSpPr>
          <p:cNvPr id="6" name="Content Placeholder 5"/>
          <p:cNvSpPr>
            <a:spLocks noGrp="1"/>
          </p:cNvSpPr>
          <p:nvPr>
            <p:ph sz="half" idx="4294967295"/>
          </p:nvPr>
        </p:nvSpPr>
        <p:spPr>
          <a:xfrm>
            <a:off x="4860016" y="1484784"/>
            <a:ext cx="3816440" cy="4860925"/>
          </a:xfrm>
          <a:prstGeom prst="rect">
            <a:avLst/>
          </a:prstGeom>
        </p:spPr>
        <p:txBody>
          <a:bodyPr>
            <a:normAutofit fontScale="92500" lnSpcReduction="10000"/>
          </a:bodyPr>
          <a:lstStyle/>
          <a:p>
            <a:pPr>
              <a:spcBef>
                <a:spcPts val="0"/>
              </a:spcBef>
              <a:buNone/>
            </a:pPr>
            <a:endParaRPr lang="en-GB" sz="1000" b="1" dirty="0" smtClean="0"/>
          </a:p>
          <a:p>
            <a:pPr>
              <a:spcBef>
                <a:spcPts val="0"/>
              </a:spcBef>
              <a:buNone/>
            </a:pPr>
            <a:endParaRPr lang="en-GB" sz="1000" b="1" dirty="0" smtClean="0"/>
          </a:p>
          <a:p>
            <a:pPr>
              <a:spcBef>
                <a:spcPts val="0"/>
              </a:spcBef>
              <a:buNone/>
            </a:pPr>
            <a:r>
              <a:rPr lang="en-GB" sz="1000" b="1" dirty="0" smtClean="0"/>
              <a:t>Kolkata: Saha Institute of Nuclear Physics (SINP)</a:t>
            </a:r>
            <a:endParaRPr lang="en-SG" sz="1000" dirty="0" smtClean="0"/>
          </a:p>
          <a:p>
            <a:pPr>
              <a:spcBef>
                <a:spcPts val="0"/>
              </a:spcBef>
              <a:buNone/>
            </a:pPr>
            <a:r>
              <a:rPr lang="en-GB" sz="1000" dirty="0" smtClean="0"/>
              <a:t>P. Bhattacharya, S. Bhattacharya, Kamales Kar, D. Majumdar, S. Saha</a:t>
            </a:r>
            <a:endParaRPr lang="en-SG" sz="400" dirty="0" smtClean="0"/>
          </a:p>
          <a:p>
            <a:pPr>
              <a:spcBef>
                <a:spcPts val="0"/>
              </a:spcBef>
              <a:buNone/>
            </a:pPr>
            <a:r>
              <a:rPr lang="en-GB" sz="400" b="1" dirty="0" smtClean="0"/>
              <a:t> </a:t>
            </a:r>
            <a:endParaRPr lang="en-SG" sz="400" dirty="0" smtClean="0"/>
          </a:p>
          <a:p>
            <a:pPr>
              <a:spcBef>
                <a:spcPts val="0"/>
              </a:spcBef>
              <a:buNone/>
            </a:pPr>
            <a:r>
              <a:rPr lang="it-IT" sz="1000" b="1" dirty="0" smtClean="0"/>
              <a:t>Kolkata: University of Calcutta (CU) </a:t>
            </a:r>
            <a:endParaRPr lang="en-SG" sz="1000" dirty="0" smtClean="0"/>
          </a:p>
          <a:p>
            <a:pPr>
              <a:spcBef>
                <a:spcPts val="0"/>
              </a:spcBef>
              <a:buNone/>
            </a:pPr>
            <a:r>
              <a:rPr lang="it-IT" sz="1000" dirty="0" smtClean="0"/>
              <a:t>S. Bandyopadhyay, A. Banerjee, D. Jana, G. Gangopadhyay</a:t>
            </a:r>
            <a:endParaRPr lang="en-SG" sz="400" dirty="0" smtClean="0"/>
          </a:p>
          <a:p>
            <a:pPr>
              <a:spcBef>
                <a:spcPts val="0"/>
              </a:spcBef>
              <a:buNone/>
            </a:pPr>
            <a:endParaRPr lang="it-IT" sz="400" b="1" dirty="0" smtClean="0"/>
          </a:p>
          <a:p>
            <a:pPr>
              <a:spcBef>
                <a:spcPts val="0"/>
              </a:spcBef>
              <a:buNone/>
            </a:pPr>
            <a:r>
              <a:rPr lang="it-IT" sz="1000" b="1" dirty="0" smtClean="0"/>
              <a:t>Kolkata: Variable Energy Cyclotron Centre (VECC) </a:t>
            </a:r>
            <a:endParaRPr lang="en-SG" sz="1000" dirty="0" smtClean="0"/>
          </a:p>
          <a:p>
            <a:pPr>
              <a:spcBef>
                <a:spcPts val="0"/>
              </a:spcBef>
              <a:buNone/>
            </a:pPr>
            <a:r>
              <a:rPr lang="it-IT" sz="1000" dirty="0" smtClean="0"/>
              <a:t>R.K. Bhandari, S. Chattopadhyay, A.K. Dubey, S.A. Khan, S. Muhuri, </a:t>
            </a:r>
          </a:p>
          <a:p>
            <a:pPr>
              <a:spcBef>
                <a:spcPts val="0"/>
              </a:spcBef>
              <a:buNone/>
            </a:pPr>
            <a:r>
              <a:rPr lang="it-IT" sz="1000" dirty="0" smtClean="0"/>
              <a:t>T.K. Nayak, S. Saha, J. Saini, P.R. Sarma, R.N. Singaraju, V. Singhal, </a:t>
            </a:r>
          </a:p>
          <a:p>
            <a:pPr>
              <a:spcBef>
                <a:spcPts val="0"/>
              </a:spcBef>
              <a:buNone/>
            </a:pPr>
            <a:r>
              <a:rPr lang="it-IT" sz="1000" dirty="0" smtClean="0"/>
              <a:t>S.K. Thakur, Y.P. Viyogi</a:t>
            </a:r>
            <a:endParaRPr lang="en-SG" sz="900" dirty="0" smtClean="0"/>
          </a:p>
          <a:p>
            <a:pPr>
              <a:spcBef>
                <a:spcPts val="0"/>
              </a:spcBef>
              <a:buNone/>
            </a:pPr>
            <a:r>
              <a:rPr lang="en-GB" sz="400" b="1" dirty="0" smtClean="0"/>
              <a:t> </a:t>
            </a:r>
            <a:endParaRPr lang="en-SG" sz="400" dirty="0" smtClean="0"/>
          </a:p>
          <a:p>
            <a:pPr>
              <a:spcBef>
                <a:spcPts val="0"/>
              </a:spcBef>
              <a:buNone/>
            </a:pPr>
            <a:r>
              <a:rPr lang="en-GB" sz="1000" b="1" dirty="0" smtClean="0"/>
              <a:t>Lucknow:  Lucknow University (LU)</a:t>
            </a:r>
            <a:endParaRPr lang="en-SG" sz="1000" dirty="0" smtClean="0"/>
          </a:p>
          <a:p>
            <a:pPr>
              <a:spcBef>
                <a:spcPts val="0"/>
              </a:spcBef>
              <a:buNone/>
            </a:pPr>
            <a:r>
              <a:rPr lang="en-GB" sz="1000" dirty="0" smtClean="0"/>
              <a:t>Jyotsna Singh</a:t>
            </a:r>
            <a:endParaRPr lang="en-SG" sz="400" dirty="0" smtClean="0"/>
          </a:p>
          <a:p>
            <a:pPr>
              <a:spcBef>
                <a:spcPts val="0"/>
              </a:spcBef>
              <a:buNone/>
            </a:pPr>
            <a:r>
              <a:rPr lang="en-GB" sz="400" b="1" dirty="0" smtClean="0"/>
              <a:t> </a:t>
            </a:r>
            <a:endParaRPr lang="en-SG" sz="400" dirty="0" smtClean="0"/>
          </a:p>
          <a:p>
            <a:pPr>
              <a:spcBef>
                <a:spcPts val="0"/>
              </a:spcBef>
              <a:buNone/>
            </a:pPr>
            <a:r>
              <a:rPr lang="en-GB" sz="1000" b="1" dirty="0" smtClean="0"/>
              <a:t>Madurai:  American College (AC)</a:t>
            </a:r>
            <a:endParaRPr lang="en-SG" sz="1000" dirty="0" smtClean="0"/>
          </a:p>
          <a:p>
            <a:pPr>
              <a:spcBef>
                <a:spcPts val="0"/>
              </a:spcBef>
              <a:buNone/>
            </a:pPr>
            <a:r>
              <a:rPr lang="en-GB" sz="1000" dirty="0" smtClean="0"/>
              <a:t>S.P.M. Deborrah, K. Gnanasekar, S.R. Inbanathan, K. Moorthy</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Mumbai: Bhabha Atomic Research Centre (BARC) </a:t>
            </a:r>
            <a:endParaRPr lang="en-SG" sz="1000" dirty="0" smtClean="0"/>
          </a:p>
          <a:p>
            <a:pPr>
              <a:spcBef>
                <a:spcPts val="0"/>
              </a:spcBef>
              <a:buNone/>
            </a:pPr>
            <a:r>
              <a:rPr lang="it-IT" sz="1000" dirty="0" smtClean="0"/>
              <a:t>V. Arumugam, Anita Behere, M.S. Bhatia, V.B. Chandratre, V.M. Datar, </a:t>
            </a:r>
          </a:p>
          <a:p>
            <a:pPr>
              <a:spcBef>
                <a:spcPts val="0"/>
              </a:spcBef>
              <a:buNone/>
            </a:pPr>
            <a:r>
              <a:rPr lang="en-US" sz="1000" dirty="0" smtClean="0"/>
              <a:t>M.P. Diwakar, G. Gouthaman, Suresh Kumar, P.K. Mukhopadhyay, </a:t>
            </a:r>
          </a:p>
          <a:p>
            <a:pPr>
              <a:spcBef>
                <a:spcPts val="0"/>
              </a:spcBef>
              <a:buNone/>
            </a:pPr>
            <a:r>
              <a:rPr lang="en-US" sz="1000" dirty="0" smtClean="0"/>
              <a:t>L.M. Pant, B.J. Roy, K. Srinivas, V. Sugadan</a:t>
            </a:r>
            <a:endParaRPr lang="en-SG" sz="400" dirty="0" smtClean="0"/>
          </a:p>
          <a:p>
            <a:pPr>
              <a:spcBef>
                <a:spcPts val="0"/>
              </a:spcBef>
              <a:buNone/>
            </a:pPr>
            <a:r>
              <a:rPr lang="en-US" sz="400" dirty="0" smtClean="0"/>
              <a:t> </a:t>
            </a:r>
            <a:endParaRPr lang="en-SG" sz="400" dirty="0" smtClean="0"/>
          </a:p>
          <a:p>
            <a:pPr>
              <a:spcBef>
                <a:spcPts val="0"/>
              </a:spcBef>
              <a:buNone/>
            </a:pPr>
            <a:r>
              <a:rPr lang="en-GB" sz="1000" b="1" dirty="0" smtClean="0"/>
              <a:t>Mumbai: Indian Institute of Technology, Bombay (IITB) </a:t>
            </a:r>
            <a:endParaRPr lang="en-SG" sz="1000" dirty="0" smtClean="0"/>
          </a:p>
          <a:p>
            <a:pPr>
              <a:spcBef>
                <a:spcPts val="0"/>
              </a:spcBef>
              <a:buNone/>
            </a:pPr>
            <a:r>
              <a:rPr lang="it-IT" sz="1000" dirty="0" smtClean="0"/>
              <a:t>Basanta Nandi, S. Uma Sankar, Raghav Varma</a:t>
            </a:r>
            <a:endParaRPr lang="en-SG" sz="400" dirty="0" smtClean="0"/>
          </a:p>
          <a:p>
            <a:pPr>
              <a:spcBef>
                <a:spcPts val="0"/>
              </a:spcBef>
              <a:buNone/>
            </a:pPr>
            <a:r>
              <a:rPr lang="it-IT" sz="400" dirty="0" smtClean="0"/>
              <a:t> </a:t>
            </a:r>
            <a:endParaRPr lang="en-SG" sz="400" dirty="0" smtClean="0"/>
          </a:p>
          <a:p>
            <a:pPr>
              <a:spcBef>
                <a:spcPts val="0"/>
              </a:spcBef>
              <a:buNone/>
            </a:pPr>
            <a:r>
              <a:rPr lang="en-GB" sz="1000" b="1" dirty="0" smtClean="0"/>
              <a:t>Mumbai: Tata Institute of Fundamental Research (TIFR), </a:t>
            </a:r>
            <a:endParaRPr lang="en-SG" sz="1000" dirty="0" smtClean="0"/>
          </a:p>
          <a:p>
            <a:pPr>
              <a:spcBef>
                <a:spcPts val="0"/>
              </a:spcBef>
              <a:buNone/>
            </a:pPr>
            <a:r>
              <a:rPr lang="en-GB" sz="1000" dirty="0" smtClean="0"/>
              <a:t>B.S. Acharya, S. Banerjee, M.Bhuyan, A. Dighe, K.S. Gothe, </a:t>
            </a:r>
          </a:p>
          <a:p>
            <a:pPr>
              <a:spcBef>
                <a:spcPts val="0"/>
              </a:spcBef>
              <a:buNone/>
            </a:pPr>
            <a:r>
              <a:rPr lang="en-GB" sz="1000" dirty="0" smtClean="0"/>
              <a:t>S.D. Kalmani, S. Lahamge, G.Majumder, N.K. Mondal, P. Nagaraj, </a:t>
            </a:r>
          </a:p>
          <a:p>
            <a:pPr>
              <a:spcBef>
                <a:spcPts val="0"/>
              </a:spcBef>
              <a:buNone/>
            </a:pPr>
            <a:r>
              <a:rPr lang="en-GB" sz="1000" dirty="0" smtClean="0"/>
              <a:t>B.K. Nagesh, S.K. Rao, L.V. Reddy, A. Redij, D. Samuel, M. Saraf, </a:t>
            </a:r>
          </a:p>
          <a:p>
            <a:pPr>
              <a:spcBef>
                <a:spcPts val="0"/>
              </a:spcBef>
              <a:buNone/>
            </a:pPr>
            <a:r>
              <a:rPr lang="en-GB" sz="1000" dirty="0" smtClean="0"/>
              <a:t>B. Satyanarayana, S. Upadhya, P. Verma</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Mysore: University of Mysore (MU) </a:t>
            </a:r>
            <a:endParaRPr lang="en-SG" sz="1000" dirty="0" smtClean="0"/>
          </a:p>
          <a:p>
            <a:pPr>
              <a:spcBef>
                <a:spcPts val="0"/>
              </a:spcBef>
              <a:buNone/>
            </a:pPr>
            <a:r>
              <a:rPr lang="en-GB" sz="1000" dirty="0" smtClean="0"/>
              <a:t>S. Krishnaveni</a:t>
            </a:r>
            <a:r>
              <a:rPr lang="en-GB" sz="1000" b="1" dirty="0" smtClean="0"/>
              <a:t>, </a:t>
            </a:r>
            <a:r>
              <a:rPr lang="en-GB" sz="1000" dirty="0" smtClean="0"/>
              <a:t>C. Ranganathaiah</a:t>
            </a:r>
            <a:r>
              <a:rPr lang="en-GB" sz="1000" b="1" dirty="0" smtClean="0"/>
              <a:t>, </a:t>
            </a:r>
            <a:r>
              <a:rPr lang="en-GB" sz="1000" dirty="0" smtClean="0"/>
              <a:t>H.B. Ravikumar</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Sambalpur: Sambalpur University (SU)</a:t>
            </a:r>
            <a:endParaRPr lang="en-SG" sz="1000" dirty="0" smtClean="0"/>
          </a:p>
          <a:p>
            <a:pPr>
              <a:spcBef>
                <a:spcPts val="0"/>
              </a:spcBef>
              <a:buNone/>
            </a:pPr>
            <a:r>
              <a:rPr lang="fr-FR" sz="1000" dirty="0" smtClean="0"/>
              <a:t>S. N. Nayak</a:t>
            </a:r>
            <a:endParaRPr lang="en-SG" sz="400" dirty="0" smtClean="0"/>
          </a:p>
          <a:p>
            <a:pPr>
              <a:spcBef>
                <a:spcPts val="0"/>
              </a:spcBef>
              <a:buNone/>
            </a:pPr>
            <a:r>
              <a:rPr lang="en-GB" sz="400" b="1" dirty="0" smtClean="0"/>
              <a:t> </a:t>
            </a:r>
            <a:endParaRPr lang="en-SG" sz="400" dirty="0" smtClean="0"/>
          </a:p>
          <a:p>
            <a:pPr>
              <a:spcBef>
                <a:spcPts val="0"/>
              </a:spcBef>
              <a:buNone/>
            </a:pPr>
            <a:r>
              <a:rPr lang="en-GB" sz="1000" b="1" dirty="0" smtClean="0"/>
              <a:t>Srinagar: University of Kashmir (UK)</a:t>
            </a:r>
            <a:endParaRPr lang="en-SG" sz="1000" dirty="0" smtClean="0"/>
          </a:p>
          <a:p>
            <a:pPr>
              <a:spcBef>
                <a:spcPts val="0"/>
              </a:spcBef>
              <a:buNone/>
            </a:pPr>
            <a:r>
              <a:rPr lang="en-GB" sz="1000" dirty="0" smtClean="0"/>
              <a:t>W. Bari, N. Iqbal</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Varanasi: Banaras Hindu University (BHU)</a:t>
            </a:r>
            <a:endParaRPr lang="en-SG" sz="1000" dirty="0" smtClean="0"/>
          </a:p>
          <a:p>
            <a:pPr>
              <a:spcBef>
                <a:spcPts val="0"/>
              </a:spcBef>
              <a:buNone/>
            </a:pPr>
            <a:r>
              <a:rPr lang="en-GB" sz="1000" dirty="0" smtClean="0"/>
              <a:t>B.K. Singh, C.P. Singh, V. Singh</a:t>
            </a:r>
            <a:endParaRPr lang="en-SG" sz="1000" dirty="0" smtClean="0">
              <a:solidFill>
                <a:srgbClr val="FFFF00"/>
              </a:solidFill>
            </a:endParaRPr>
          </a:p>
        </p:txBody>
      </p:sp>
      <p:sp>
        <p:nvSpPr>
          <p:cNvPr id="8" name="Title 1"/>
          <p:cNvSpPr txBox="1">
            <a:spLocks/>
          </p:cNvSpPr>
          <p:nvPr/>
        </p:nvSpPr>
        <p:spPr>
          <a:xfrm>
            <a:off x="4860000" y="1209600"/>
            <a:ext cx="3600400" cy="492443"/>
          </a:xfrm>
          <a:prstGeom prst="rect">
            <a:avLst/>
          </a:prstGeom>
        </p:spPr>
        <p:txBody>
          <a:bodyPr vert="horz" wrap="square" lIns="0" tIns="0" rIns="0" bIns="0" anchor="ctr" anchorCtr="0">
            <a:spAutoFit/>
          </a:bodyPr>
          <a:lstStyle/>
          <a:p>
            <a:pPr marL="420624" marR="0" lvl="0" indent="-384048" defTabSz="914400" rtl="0" eaLnBrk="1" fontAlgn="auto" latinLnBrk="0" hangingPunct="1">
              <a:lnSpc>
                <a:spcPct val="100000"/>
              </a:lnSpc>
              <a:spcBef>
                <a:spcPts val="0"/>
              </a:spcBef>
              <a:spcAft>
                <a:spcPts val="0"/>
              </a:spcAft>
              <a:buClrTx/>
              <a:buSzTx/>
              <a:buFontTx/>
              <a:buNone/>
              <a:tabLst/>
              <a:defRPr/>
            </a:pPr>
            <a:r>
              <a:rPr kumimoji="0" lang="it-IT" sz="1600" i="0" u="none" strike="noStrike" kern="1200" cap="none" spc="0" normalizeH="0" baseline="0" noProof="0" dirty="0" smtClean="0">
                <a:ln>
                  <a:noFill/>
                </a:ln>
                <a:solidFill>
                  <a:srgbClr val="00B0F0"/>
                </a:solidFill>
                <a:effectLst/>
                <a:uLnTx/>
                <a:uFillTx/>
                <a:latin typeface="Narkisim" pitchFamily="34" charset="-79"/>
                <a:cs typeface="Narkisim" pitchFamily="34" charset="-79"/>
              </a:rPr>
              <a:t>Spokesperson: N.K. Mondal, TIFR, Mumbai</a:t>
            </a:r>
          </a:p>
          <a:p>
            <a:pPr marL="420624" marR="0" lvl="0" indent="-384048" defTabSz="914400" rtl="0" eaLnBrk="1" fontAlgn="auto" latinLnBrk="0" hangingPunct="1">
              <a:lnSpc>
                <a:spcPct val="100000"/>
              </a:lnSpc>
              <a:spcBef>
                <a:spcPts val="0"/>
              </a:spcBef>
              <a:spcAft>
                <a:spcPts val="0"/>
              </a:spcAft>
              <a:buClrTx/>
              <a:buSzTx/>
              <a:buFontTx/>
              <a:buNone/>
              <a:tabLst/>
              <a:defRPr/>
            </a:pPr>
            <a:r>
              <a:rPr lang="it-IT" sz="1600" dirty="0" smtClean="0">
                <a:solidFill>
                  <a:srgbClr val="00B0F0"/>
                </a:solidFill>
                <a:latin typeface="Narkisim" pitchFamily="34" charset="-79"/>
                <a:cs typeface="Narkisim" pitchFamily="34" charset="-79"/>
              </a:rPr>
              <a:t>Home page: http://www.ino.tifr.res.in</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Possible new proposals at INO</a:t>
            </a:r>
            <a:endParaRPr lang="en-SG" dirty="0"/>
          </a:p>
        </p:txBody>
      </p:sp>
      <p:sp>
        <p:nvSpPr>
          <p:cNvPr id="8" name="Content Placeholder 7"/>
          <p:cNvSpPr>
            <a:spLocks noGrp="1"/>
          </p:cNvSpPr>
          <p:nvPr>
            <p:ph idx="1"/>
          </p:nvPr>
        </p:nvSpPr>
        <p:spPr/>
        <p:txBody>
          <a:bodyPr>
            <a:normAutofit/>
          </a:bodyPr>
          <a:lstStyle/>
          <a:p>
            <a:r>
              <a:rPr lang="en-US" sz="3600" dirty="0" smtClean="0"/>
              <a:t>The INO facility will develop into a centre for other studies in physics, biology, geology, etc., which will exploit the special conditions existent deep underground.</a:t>
            </a:r>
          </a:p>
          <a:p>
            <a:r>
              <a:rPr lang="en-US" sz="3600" dirty="0" smtClean="0"/>
              <a:t>Low energy accelerator for experimental nuclear astrophysics studies; utilising the </a:t>
            </a:r>
            <a:r>
              <a:rPr lang="en-GB" sz="3600" dirty="0" smtClean="0"/>
              <a:t> low back-ground environment inside the INO facility.</a:t>
            </a:r>
            <a:endParaRPr lang="en-US" sz="3600" dirty="0" smtClean="0"/>
          </a:p>
          <a:p>
            <a:endParaRPr lang="en-SG" sz="3600" dirty="0" smtClean="0"/>
          </a:p>
        </p:txBody>
      </p:sp>
      <p:sp>
        <p:nvSpPr>
          <p:cNvPr id="4" name="Slide Number Placeholder 3"/>
          <p:cNvSpPr>
            <a:spLocks noGrp="1"/>
          </p:cNvSpPr>
          <p:nvPr>
            <p:ph type="sldNum" sz="quarter" idx="11"/>
          </p:nvPr>
        </p:nvSpPr>
        <p:spPr/>
        <p:txBody>
          <a:bodyPr/>
          <a:lstStyle/>
          <a:p>
            <a:fld id="{6B515099-5EE2-44CA-9DA9-9E7B1E624B5D}" type="slidenum">
              <a:rPr lang="en-SG" smtClean="0"/>
              <a:pPr/>
              <a:t>14</a:t>
            </a:fld>
            <a:endParaRPr lang="en-SG" dirty="0"/>
          </a:p>
        </p:txBody>
      </p:sp>
      <p:sp>
        <p:nvSpPr>
          <p:cNvPr id="3" name="Footer Placeholder 2"/>
          <p:cNvSpPr>
            <a:spLocks noGrp="1"/>
          </p:cNvSpPr>
          <p:nvPr>
            <p:ph type="ftr" sz="quarter" idx="12"/>
          </p:nvPr>
        </p:nvSpPr>
        <p:spPr/>
        <p:txBody>
          <a:bodyPr/>
          <a:lstStyle/>
          <a:p>
            <a:r>
              <a:rPr lang="en-SG" smtClean="0"/>
              <a:t>B.Satyanarayana, TIFR, Mumbai                              Kashmir University Students' Visit                              March 12, 2012</a:t>
            </a:r>
            <a:endParaRPr lang="en-SG"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SG" sz="4800" dirty="0" smtClean="0"/>
              <a:t>Physics possibilities with ICAL </a:t>
            </a:r>
            <a:endParaRPr lang="en-SG" sz="4800" dirty="0"/>
          </a:p>
        </p:txBody>
      </p:sp>
      <p:sp>
        <p:nvSpPr>
          <p:cNvPr id="7" name="Content Placeholder 6"/>
          <p:cNvSpPr>
            <a:spLocks noGrp="1"/>
          </p:cNvSpPr>
          <p:nvPr>
            <p:ph idx="1"/>
          </p:nvPr>
        </p:nvSpPr>
        <p:spPr/>
        <p:txBody>
          <a:bodyPr>
            <a:normAutofit fontScale="92500" lnSpcReduction="10000"/>
          </a:bodyPr>
          <a:lstStyle/>
          <a:p>
            <a:pPr>
              <a:lnSpc>
                <a:spcPct val="110000"/>
              </a:lnSpc>
              <a:spcBef>
                <a:spcPts val="0"/>
              </a:spcBef>
            </a:pPr>
            <a:r>
              <a:rPr lang="en-SG" sz="1800" dirty="0" smtClean="0"/>
              <a:t>ICAL detector is expected to play a significant and pioneering role in the global experimental particle physics program over the next several decades.</a:t>
            </a:r>
          </a:p>
          <a:p>
            <a:pPr>
              <a:lnSpc>
                <a:spcPct val="110000"/>
              </a:lnSpc>
              <a:spcBef>
                <a:spcPts val="0"/>
              </a:spcBef>
            </a:pPr>
            <a:r>
              <a:rPr lang="en-SG" sz="1800" dirty="0" smtClean="0"/>
              <a:t>ICAL is capable of shedding light on the neutrino mass hierarchy, or the ordering of neutrino masses, due to its unique capability to identify lepton charge.</a:t>
            </a:r>
          </a:p>
          <a:p>
            <a:pPr>
              <a:lnSpc>
                <a:spcPct val="110000"/>
              </a:lnSpc>
              <a:spcBef>
                <a:spcPts val="0"/>
              </a:spcBef>
            </a:pPr>
            <a:r>
              <a:rPr lang="en-SG" sz="1800" dirty="0" smtClean="0"/>
              <a:t>Determining the hierarchy would be a crucial pointer to the physics that lies beyond the Standard Model. </a:t>
            </a:r>
          </a:p>
          <a:p>
            <a:pPr>
              <a:lnSpc>
                <a:spcPct val="110000"/>
              </a:lnSpc>
              <a:spcBef>
                <a:spcPts val="0"/>
              </a:spcBef>
            </a:pPr>
            <a:r>
              <a:rPr lang="en-SG" sz="1800" dirty="0" smtClean="0"/>
              <a:t>ICAL can significantly aid in improving the precision of the atmospheric mass squared difference and the associated mixing angle.</a:t>
            </a:r>
          </a:p>
          <a:p>
            <a:pPr>
              <a:lnSpc>
                <a:spcPct val="110000"/>
              </a:lnSpc>
              <a:spcBef>
                <a:spcPts val="0"/>
              </a:spcBef>
            </a:pPr>
            <a:r>
              <a:rPr lang="en-SG" sz="1800" dirty="0" smtClean="0"/>
              <a:t>Using effects primarily due to earth's matter, it can also shed light on the octant of the atmospheric mixing angle.</a:t>
            </a:r>
          </a:p>
          <a:p>
            <a:pPr>
              <a:lnSpc>
                <a:spcPct val="110000"/>
              </a:lnSpc>
              <a:spcBef>
                <a:spcPts val="0"/>
              </a:spcBef>
            </a:pPr>
            <a:r>
              <a:rPr lang="en-SG" sz="1800" dirty="0" smtClean="0"/>
              <a:t>ICAL's capability to set bounds on the violation of CPT has also been explored.</a:t>
            </a:r>
          </a:p>
          <a:p>
            <a:pPr>
              <a:lnSpc>
                <a:spcPct val="110000"/>
              </a:lnSpc>
              <a:spcBef>
                <a:spcPts val="0"/>
              </a:spcBef>
            </a:pPr>
            <a:r>
              <a:rPr lang="en-SG" sz="1800" dirty="0" smtClean="0"/>
              <a:t>Its sensitivity to new long range forces has been studied. </a:t>
            </a:r>
          </a:p>
          <a:p>
            <a:pPr>
              <a:lnSpc>
                <a:spcPct val="110000"/>
              </a:lnSpc>
              <a:spcBef>
                <a:spcPts val="0"/>
              </a:spcBef>
            </a:pPr>
            <a:r>
              <a:rPr lang="en-SG" sz="1800" dirty="0" smtClean="0"/>
              <a:t>ICAL is capable of substantially adding to our present knowledge of very high energy cosmic ray muons due to its unique capability to access hitherto unexplored energy regions in this sector.</a:t>
            </a:r>
          </a:p>
          <a:p>
            <a:pPr>
              <a:lnSpc>
                <a:spcPct val="110000"/>
              </a:lnSpc>
              <a:spcBef>
                <a:spcPts val="0"/>
              </a:spcBef>
            </a:pPr>
            <a:r>
              <a:rPr lang="en-SG" sz="1800" dirty="0" smtClean="0"/>
              <a:t>Several studies have also explored ICAL's capabilities as an end detector for a neutrino factory or a beta beam. This would allow precise measurements of very important parameters like the CP phase and the small mixing between two of the neutrino mass states. </a:t>
            </a:r>
          </a:p>
          <a:p>
            <a:pPr>
              <a:lnSpc>
                <a:spcPct val="110000"/>
              </a:lnSpc>
              <a:spcBef>
                <a:spcPts val="0"/>
              </a:spcBef>
            </a:pPr>
            <a:r>
              <a:rPr lang="en-SG" sz="1800" dirty="0" smtClean="0"/>
              <a:t>Extensive simulation studies are under progress to refine and sharpen the physics capabilities ICAL. </a:t>
            </a:r>
            <a:endParaRPr lang="en-SG" sz="1800" dirty="0"/>
          </a:p>
        </p:txBody>
      </p:sp>
      <p:sp>
        <p:nvSpPr>
          <p:cNvPr id="5" name="Slide Number Placeholder 4"/>
          <p:cNvSpPr>
            <a:spLocks noGrp="1"/>
          </p:cNvSpPr>
          <p:nvPr>
            <p:ph type="sldNum" sz="quarter" idx="11"/>
          </p:nvPr>
        </p:nvSpPr>
        <p:spPr/>
        <p:txBody>
          <a:bodyPr/>
          <a:lstStyle/>
          <a:p>
            <a:fld id="{6B515099-5EE2-44CA-9DA9-9E7B1E624B5D}" type="slidenum">
              <a:rPr lang="en-SG" smtClean="0"/>
              <a:pPr/>
              <a:t>15</a:t>
            </a:fld>
            <a:endParaRPr lang="en-SG" dirty="0"/>
          </a:p>
        </p:txBody>
      </p:sp>
      <p:sp>
        <p:nvSpPr>
          <p:cNvPr id="4" name="Footer Placeholder 3"/>
          <p:cNvSpPr>
            <a:spLocks noGrp="1"/>
          </p:cNvSpPr>
          <p:nvPr>
            <p:ph type="ftr" sz="quarter" idx="12"/>
          </p:nvPr>
        </p:nvSpPr>
        <p:spPr/>
        <p:txBody>
          <a:bodyPr/>
          <a:lstStyle/>
          <a:p>
            <a:r>
              <a:rPr lang="en-SG" smtClean="0"/>
              <a:t>B.Satyanarayana, TIFR, Mumbai                              Kashmir University Students' Visit                              March 12, 2012</a:t>
            </a:r>
            <a:endParaRPr lang="en-SG"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Using </a:t>
            </a:r>
            <a:r>
              <a:rPr lang="en-SG" dirty="0" smtClean="0"/>
              <a:t>atmospheric neutrinos</a:t>
            </a:r>
            <a:endParaRPr lang="en-SG" dirty="0"/>
          </a:p>
        </p:txBody>
      </p:sp>
      <p:pic>
        <p:nvPicPr>
          <p:cNvPr id="3074" name="Picture 2"/>
          <p:cNvPicPr>
            <a:picLocks noGrp="1" noChangeAspect="1" noChangeArrowheads="1"/>
          </p:cNvPicPr>
          <p:nvPr>
            <p:ph idx="1"/>
          </p:nvPr>
        </p:nvPicPr>
        <p:blipFill>
          <a:blip r:embed="rId2" cstate="print"/>
          <a:stretch>
            <a:fillRect/>
          </a:stretch>
        </p:blipFill>
        <p:spPr bwMode="auto">
          <a:xfrm>
            <a:off x="69515" y="1209600"/>
            <a:ext cx="4689681" cy="3312000"/>
          </a:xfrm>
          <a:prstGeom prst="rect">
            <a:avLst/>
          </a:prstGeom>
          <a:noFill/>
          <a:ln w="9525">
            <a:noFill/>
            <a:miter lim="800000"/>
            <a:headEnd/>
            <a:tailEnd/>
          </a:ln>
        </p:spPr>
      </p:pic>
      <p:sp>
        <p:nvSpPr>
          <p:cNvPr id="8" name="Slide Number Placeholder 7"/>
          <p:cNvSpPr>
            <a:spLocks noGrp="1"/>
          </p:cNvSpPr>
          <p:nvPr>
            <p:ph type="sldNum" sz="quarter" idx="11"/>
          </p:nvPr>
        </p:nvSpPr>
        <p:spPr/>
        <p:txBody>
          <a:bodyPr/>
          <a:lstStyle/>
          <a:p>
            <a:fld id="{6B515099-5EE2-44CA-9DA9-9E7B1E624B5D}" type="slidenum">
              <a:rPr lang="en-SG" smtClean="0"/>
              <a:pPr/>
              <a:t>16</a:t>
            </a:fld>
            <a:endParaRPr lang="en-SG" dirty="0"/>
          </a:p>
        </p:txBody>
      </p:sp>
      <p:sp>
        <p:nvSpPr>
          <p:cNvPr id="7" name="Footer Placeholder 6"/>
          <p:cNvSpPr>
            <a:spLocks noGrp="1"/>
          </p:cNvSpPr>
          <p:nvPr>
            <p:ph type="ftr" sz="quarter" idx="12"/>
          </p:nvPr>
        </p:nvSpPr>
        <p:spPr/>
        <p:txBody>
          <a:bodyPr/>
          <a:lstStyle/>
          <a:p>
            <a:r>
              <a:rPr lang="en-SG" dirty="0" smtClean="0"/>
              <a:t>B.Satyanarayana, TIFR, Mumbai                              Kashmir University Students' Visit                              March 12, 2012</a:t>
            </a:r>
            <a:endParaRPr lang="en-SG" dirty="0"/>
          </a:p>
        </p:txBody>
      </p:sp>
      <p:pic>
        <p:nvPicPr>
          <p:cNvPr id="3075" name="Picture 3"/>
          <p:cNvPicPr>
            <a:picLocks noGrp="1" noChangeAspect="1" noChangeArrowheads="1"/>
          </p:cNvPicPr>
          <p:nvPr>
            <p:ph idx="13"/>
          </p:nvPr>
        </p:nvPicPr>
        <p:blipFill>
          <a:blip r:embed="rId3" cstate="print"/>
          <a:stretch>
            <a:fillRect/>
          </a:stretch>
        </p:blipFill>
        <p:spPr bwMode="auto">
          <a:xfrm>
            <a:off x="4799439" y="1209600"/>
            <a:ext cx="4283307" cy="3312000"/>
          </a:xfrm>
          <a:prstGeom prst="rect">
            <a:avLst/>
          </a:prstGeom>
          <a:noFill/>
          <a:ln w="9525">
            <a:noFill/>
            <a:miter lim="800000"/>
            <a:headEnd/>
            <a:tailEnd/>
          </a:ln>
        </p:spPr>
      </p:pic>
      <p:sp>
        <p:nvSpPr>
          <p:cNvPr id="10" name="Text Placeholder 9"/>
          <p:cNvSpPr>
            <a:spLocks noGrp="1"/>
          </p:cNvSpPr>
          <p:nvPr>
            <p:ph type="body" idx="4294967295"/>
          </p:nvPr>
        </p:nvSpPr>
        <p:spPr>
          <a:xfrm>
            <a:off x="68400" y="4581128"/>
            <a:ext cx="4690800" cy="1323439"/>
          </a:xfrm>
        </p:spPr>
        <p:txBody>
          <a:bodyPr>
            <a:spAutoFit/>
          </a:bodyPr>
          <a:lstStyle/>
          <a:p>
            <a:pPr>
              <a:buClr>
                <a:srgbClr val="FFFF00"/>
              </a:buClr>
            </a:pPr>
            <a:r>
              <a:rPr lang="en-SG" sz="2000" b="0" cap="none" dirty="0" smtClean="0">
                <a:solidFill>
                  <a:srgbClr val="FFFF00"/>
                </a:solidFill>
                <a:latin typeface="Narkisim" pitchFamily="34" charset="-79"/>
                <a:cs typeface="Narkisim" pitchFamily="34" charset="-79"/>
              </a:rPr>
              <a:t>Up/down ratio of fully contained muon events as a function of </a:t>
            </a:r>
            <a:r>
              <a:rPr lang="en-SG" sz="2000" b="0" i="1" cap="none" dirty="0" smtClean="0">
                <a:solidFill>
                  <a:srgbClr val="FFFF00"/>
                </a:solidFill>
                <a:latin typeface="Narkisim" pitchFamily="34" charset="-79"/>
                <a:cs typeface="Narkisim" pitchFamily="34" charset="-79"/>
              </a:rPr>
              <a:t>L/E</a:t>
            </a:r>
            <a:r>
              <a:rPr lang="en-SG" sz="2000" b="0" cap="none" dirty="0" smtClean="0">
                <a:solidFill>
                  <a:srgbClr val="FFFF00"/>
                </a:solidFill>
                <a:latin typeface="Narkisim" pitchFamily="34" charset="-79"/>
                <a:cs typeface="Narkisim" pitchFamily="34" charset="-79"/>
              </a:rPr>
              <a:t> obtained from GEANT simulated data for 6 years exposure at INO.</a:t>
            </a:r>
            <a:endParaRPr lang="en-SG" sz="2000" b="0" cap="none" dirty="0">
              <a:solidFill>
                <a:srgbClr val="FFFF00"/>
              </a:solidFill>
              <a:latin typeface="Narkisim" pitchFamily="34" charset="-79"/>
              <a:cs typeface="Narkisim" pitchFamily="34" charset="-79"/>
            </a:endParaRPr>
          </a:p>
        </p:txBody>
      </p:sp>
      <p:sp>
        <p:nvSpPr>
          <p:cNvPr id="11" name="Text Placeholder 10"/>
          <p:cNvSpPr>
            <a:spLocks noGrp="1"/>
          </p:cNvSpPr>
          <p:nvPr>
            <p:ph type="body" sz="half" idx="4294967295"/>
          </p:nvPr>
        </p:nvSpPr>
        <p:spPr>
          <a:xfrm>
            <a:off x="4798800" y="4582800"/>
            <a:ext cx="4284000" cy="1323439"/>
          </a:xfrm>
        </p:spPr>
        <p:txBody>
          <a:bodyPr>
            <a:spAutoFit/>
          </a:bodyPr>
          <a:lstStyle/>
          <a:p>
            <a:pPr algn="r">
              <a:buClr>
                <a:srgbClr val="FFFF00"/>
              </a:buClr>
            </a:pPr>
            <a:r>
              <a:rPr lang="en-SG" sz="2000" b="0" cap="none" dirty="0" smtClean="0">
                <a:solidFill>
                  <a:srgbClr val="FFFF00"/>
                </a:solidFill>
                <a:latin typeface="Narkisim" pitchFamily="34" charset="-79"/>
                <a:cs typeface="Narkisim" pitchFamily="34" charset="-79"/>
              </a:rPr>
              <a:t>Exclusion plot of  </a:t>
            </a:r>
            <a:r>
              <a:rPr lang="en-SG" sz="2000" b="0" cap="none" dirty="0" smtClean="0">
                <a:solidFill>
                  <a:srgbClr val="FFFF00"/>
                </a:solidFill>
                <a:latin typeface="Narkisim" pitchFamily="34" charset="-79"/>
                <a:cs typeface="Narkisim" pitchFamily="34" charset="-79"/>
                <a:sym typeface="Symbol"/>
              </a:rPr>
              <a:t></a:t>
            </a:r>
            <a:r>
              <a:rPr lang="en-SG" sz="2000" b="0" i="1" cap="none" dirty="0" smtClean="0">
                <a:solidFill>
                  <a:srgbClr val="FFFF00"/>
                </a:solidFill>
                <a:latin typeface="Narkisim" pitchFamily="34" charset="-79"/>
                <a:cs typeface="Narkisim" pitchFamily="34" charset="-79"/>
                <a:sym typeface="Symbol"/>
              </a:rPr>
              <a:t>m</a:t>
            </a:r>
            <a:r>
              <a:rPr lang="en-SG" sz="2000" b="0" cap="none" baseline="30000" dirty="0" smtClean="0">
                <a:solidFill>
                  <a:srgbClr val="FFFF00"/>
                </a:solidFill>
                <a:latin typeface="Narkisim" pitchFamily="34" charset="-79"/>
                <a:cs typeface="Narkisim" pitchFamily="34" charset="-79"/>
                <a:sym typeface="Symbol"/>
              </a:rPr>
              <a:t>2</a:t>
            </a:r>
            <a:r>
              <a:rPr lang="en-SG" sz="2000" b="0" cap="none" dirty="0" smtClean="0">
                <a:solidFill>
                  <a:srgbClr val="FFFF00"/>
                </a:solidFill>
                <a:latin typeface="Narkisim" pitchFamily="34" charset="-79"/>
                <a:cs typeface="Narkisim" pitchFamily="34" charset="-79"/>
              </a:rPr>
              <a:t> and  sin</a:t>
            </a:r>
            <a:r>
              <a:rPr lang="en-SG" sz="2000" b="0" cap="none" baseline="30000" dirty="0" smtClean="0">
                <a:solidFill>
                  <a:srgbClr val="FFFF00"/>
                </a:solidFill>
                <a:latin typeface="Narkisim" pitchFamily="34" charset="-79"/>
                <a:cs typeface="Narkisim" pitchFamily="34" charset="-79"/>
              </a:rPr>
              <a:t>2</a:t>
            </a:r>
            <a:r>
              <a:rPr lang="en-SG" sz="2000" b="0" cap="none" dirty="0" smtClean="0">
                <a:solidFill>
                  <a:srgbClr val="FFFF00"/>
                </a:solidFill>
                <a:latin typeface="Narkisim" pitchFamily="34" charset="-79"/>
                <a:cs typeface="Narkisim" pitchFamily="34" charset="-79"/>
              </a:rPr>
              <a:t> 2</a:t>
            </a:r>
            <a:r>
              <a:rPr lang="en-SG" sz="2000" b="0" i="1" cap="none" dirty="0" smtClean="0">
                <a:solidFill>
                  <a:srgbClr val="FFFF00"/>
                </a:solidFill>
                <a:latin typeface="Narkisim" pitchFamily="34" charset="-79"/>
                <a:cs typeface="Narkisim" pitchFamily="34" charset="-79"/>
                <a:sym typeface="Symbol"/>
              </a:rPr>
              <a:t></a:t>
            </a:r>
            <a:r>
              <a:rPr lang="en-SG" sz="2000" b="0" cap="none" baseline="-25000" dirty="0" smtClean="0">
                <a:solidFill>
                  <a:srgbClr val="FFFF00"/>
                </a:solidFill>
                <a:latin typeface="Narkisim" pitchFamily="34" charset="-79"/>
                <a:cs typeface="Narkisim" pitchFamily="34" charset="-79"/>
                <a:sym typeface="Symbol"/>
              </a:rPr>
              <a:t>23</a:t>
            </a:r>
            <a:r>
              <a:rPr lang="en-SG" sz="2000" b="0" cap="none" dirty="0" smtClean="0">
                <a:solidFill>
                  <a:srgbClr val="FFFF00"/>
                </a:solidFill>
                <a:latin typeface="Narkisim" pitchFamily="34" charset="-79"/>
                <a:cs typeface="Narkisim" pitchFamily="34" charset="-79"/>
              </a:rPr>
              <a:t>  from ICAL and its comparison with the Super Kamiokande experiment results</a:t>
            </a:r>
            <a:endParaRPr lang="en-SG" sz="2000" b="0" cap="none" dirty="0">
              <a:solidFill>
                <a:srgbClr val="FFFF00"/>
              </a:solidFill>
              <a:latin typeface="Narkisim" pitchFamily="34" charset="-79"/>
              <a:cs typeface="Narkisim" pitchFamily="34" charset="-79"/>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Accelerator-produced neutrinos</a:t>
            </a:r>
            <a:endParaRPr lang="en-SG" sz="4800" dirty="0"/>
          </a:p>
        </p:txBody>
      </p:sp>
      <p:sp>
        <p:nvSpPr>
          <p:cNvPr id="3" name="Content Placeholder 2"/>
          <p:cNvSpPr>
            <a:spLocks noGrp="1"/>
          </p:cNvSpPr>
          <p:nvPr>
            <p:ph idx="1"/>
          </p:nvPr>
        </p:nvSpPr>
        <p:spPr>
          <a:xfrm>
            <a:off x="18000" y="1208627"/>
            <a:ext cx="9108000" cy="2160591"/>
          </a:xfrm>
        </p:spPr>
        <p:txBody>
          <a:bodyPr>
            <a:spAutoFit/>
          </a:bodyPr>
          <a:lstStyle/>
          <a:p>
            <a:r>
              <a:rPr lang="en-US" sz="2400" dirty="0" smtClean="0"/>
              <a:t>Beta Beam facility is based on decays of a stored beam of beta-unstable ions. Produces low energy neutrinos.</a:t>
            </a:r>
          </a:p>
          <a:p>
            <a:r>
              <a:rPr lang="en-US" sz="2400" dirty="0" smtClean="0"/>
              <a:t>Neutrino Factory is based on the decays of a stored muon beam. </a:t>
            </a:r>
          </a:p>
          <a:p>
            <a:pPr>
              <a:buNone/>
            </a:pPr>
            <a:r>
              <a:rPr lang="en-US" sz="2400" dirty="0" smtClean="0"/>
              <a:t>	Produces high energy neutrinos. Precursor to eventual Muon Collider.</a:t>
            </a:r>
          </a:p>
          <a:p>
            <a:r>
              <a:rPr lang="en-US" sz="2400" dirty="0" smtClean="0"/>
              <a:t>Superbeam facility is based on the decays of an intense pion beam.</a:t>
            </a:r>
          </a:p>
        </p:txBody>
      </p:sp>
      <p:sp>
        <p:nvSpPr>
          <p:cNvPr id="5" name="Slide Number Placeholder 4"/>
          <p:cNvSpPr>
            <a:spLocks noGrp="1"/>
          </p:cNvSpPr>
          <p:nvPr>
            <p:ph type="sldNum" sz="quarter" idx="11"/>
          </p:nvPr>
        </p:nvSpPr>
        <p:spPr/>
        <p:txBody>
          <a:bodyPr/>
          <a:lstStyle/>
          <a:p>
            <a:fld id="{6B515099-5EE2-44CA-9DA9-9E7B1E624B5D}" type="slidenum">
              <a:rPr lang="en-SG" smtClean="0"/>
              <a:pPr/>
              <a:t>17</a:t>
            </a:fld>
            <a:endParaRPr lang="en-SG" dirty="0"/>
          </a:p>
        </p:txBody>
      </p:sp>
      <p:sp>
        <p:nvSpPr>
          <p:cNvPr id="4" name="Footer Placeholder 3"/>
          <p:cNvSpPr>
            <a:spLocks noGrp="1"/>
          </p:cNvSpPr>
          <p:nvPr>
            <p:ph type="ftr" sz="quarter" idx="12"/>
          </p:nvPr>
        </p:nvSpPr>
        <p:spPr/>
        <p:txBody>
          <a:bodyPr>
            <a:spAutoFit/>
          </a:bodyPr>
          <a:lstStyle/>
          <a:p>
            <a:r>
              <a:rPr lang="en-SG" smtClean="0"/>
              <a:t>B.Satyanarayana, TIFR, Mumbai                              Kashmir University Students' Visit                              March 12, 2012</a:t>
            </a:r>
            <a:endParaRPr lang="en-SG" dirty="0"/>
          </a:p>
        </p:txBody>
      </p:sp>
      <p:pic>
        <p:nvPicPr>
          <p:cNvPr id="6" name="Picture 5"/>
          <p:cNvPicPr>
            <a:picLocks noChangeAspect="1" noChangeArrowheads="1"/>
          </p:cNvPicPr>
          <p:nvPr/>
        </p:nvPicPr>
        <p:blipFill>
          <a:blip r:embed="rId2" cstate="print"/>
          <a:srcRect l="5882" t="11031" r="5882" b="11031"/>
          <a:stretch>
            <a:fillRect/>
          </a:stretch>
        </p:blipFill>
        <p:spPr bwMode="auto">
          <a:xfrm>
            <a:off x="127996" y="3645304"/>
            <a:ext cx="5352358" cy="2520000"/>
          </a:xfrm>
          <a:prstGeom prst="rect">
            <a:avLst/>
          </a:prstGeom>
          <a:noFill/>
          <a:ln w="9525" algn="ctr">
            <a:noFill/>
            <a:miter lim="800000"/>
            <a:headEnd/>
            <a:tailEnd/>
          </a:ln>
          <a:effectLst/>
        </p:spPr>
      </p:pic>
      <p:pic>
        <p:nvPicPr>
          <p:cNvPr id="7" name="Picture 4"/>
          <p:cNvPicPr>
            <a:picLocks noChangeAspect="1" noChangeArrowheads="1"/>
          </p:cNvPicPr>
          <p:nvPr/>
        </p:nvPicPr>
        <p:blipFill>
          <a:blip r:embed="rId3" cstate="print"/>
          <a:srcRect/>
          <a:stretch>
            <a:fillRect/>
          </a:stretch>
        </p:blipFill>
        <p:spPr bwMode="auto">
          <a:xfrm>
            <a:off x="5508104" y="3645024"/>
            <a:ext cx="1580379" cy="2520000"/>
          </a:xfrm>
          <a:prstGeom prst="rect">
            <a:avLst/>
          </a:prstGeom>
          <a:noFill/>
          <a:ln w="9525" algn="ctr">
            <a:noFill/>
            <a:miter lim="800000"/>
            <a:headEnd/>
            <a:tailEnd/>
          </a:ln>
          <a:effectLst/>
        </p:spPr>
      </p:pic>
      <p:pic>
        <p:nvPicPr>
          <p:cNvPr id="8" name="Picture 5"/>
          <p:cNvPicPr>
            <a:picLocks noChangeAspect="1" noChangeArrowheads="1"/>
          </p:cNvPicPr>
          <p:nvPr/>
        </p:nvPicPr>
        <p:blipFill>
          <a:blip r:embed="rId4" cstate="print"/>
          <a:srcRect/>
          <a:stretch>
            <a:fillRect/>
          </a:stretch>
        </p:blipFill>
        <p:spPr bwMode="auto">
          <a:xfrm>
            <a:off x="7110809" y="3645024"/>
            <a:ext cx="1899929" cy="252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Using </a:t>
            </a:r>
            <a:r>
              <a:rPr lang="en-SG" dirty="0" smtClean="0"/>
              <a:t>long-baseline neutrinos</a:t>
            </a:r>
            <a:endParaRPr lang="en-SG" dirty="0"/>
          </a:p>
        </p:txBody>
      </p:sp>
      <p:pic>
        <p:nvPicPr>
          <p:cNvPr id="4098" name="Picture 2"/>
          <p:cNvPicPr>
            <a:picLocks noGrp="1" noChangeAspect="1" noChangeArrowheads="1"/>
          </p:cNvPicPr>
          <p:nvPr>
            <p:ph idx="1"/>
          </p:nvPr>
        </p:nvPicPr>
        <p:blipFill>
          <a:blip r:embed="rId2" cstate="print"/>
          <a:stretch>
            <a:fillRect/>
          </a:stretch>
        </p:blipFill>
        <p:spPr bwMode="auto">
          <a:xfrm>
            <a:off x="107504" y="1209600"/>
            <a:ext cx="5063146" cy="3384000"/>
          </a:xfrm>
          <a:prstGeom prst="rect">
            <a:avLst/>
          </a:prstGeom>
          <a:ln>
            <a:noFill/>
          </a:ln>
          <a:effectLst>
            <a:outerShdw blurRad="292100" dist="139700" dir="2700000" algn="tl" rotWithShape="0">
              <a:srgbClr val="333333">
                <a:alpha val="65000"/>
              </a:srgbClr>
            </a:outerShdw>
          </a:effectLst>
        </p:spPr>
      </p:pic>
      <p:sp>
        <p:nvSpPr>
          <p:cNvPr id="11" name="Slide Number Placeholder 4"/>
          <p:cNvSpPr>
            <a:spLocks noGrp="1"/>
          </p:cNvSpPr>
          <p:nvPr>
            <p:ph type="sldNum" sz="quarter" idx="11"/>
          </p:nvPr>
        </p:nvSpPr>
        <p:spPr/>
        <p:txBody>
          <a:bodyPr/>
          <a:lstStyle/>
          <a:p>
            <a:fld id="{6B515099-5EE2-44CA-9DA9-9E7B1E624B5D}" type="slidenum">
              <a:rPr lang="en-SG" smtClean="0"/>
              <a:pPr/>
              <a:t>18</a:t>
            </a:fld>
            <a:endParaRPr lang="en-SG" dirty="0"/>
          </a:p>
        </p:txBody>
      </p:sp>
      <p:sp>
        <p:nvSpPr>
          <p:cNvPr id="10" name="Footer Placeholder 3"/>
          <p:cNvSpPr>
            <a:spLocks noGrp="1"/>
          </p:cNvSpPr>
          <p:nvPr>
            <p:ph type="ftr" sz="quarter" idx="12"/>
          </p:nvPr>
        </p:nvSpPr>
        <p:spPr/>
        <p:txBody>
          <a:bodyPr>
            <a:spAutoFit/>
          </a:bodyPr>
          <a:lstStyle/>
          <a:p>
            <a:r>
              <a:rPr lang="en-SG" smtClean="0"/>
              <a:t>B.Satyanarayana, TIFR, Mumbai                              Kashmir University Students' Visit                              March 12, 2012</a:t>
            </a:r>
            <a:endParaRPr lang="en-SG" dirty="0"/>
          </a:p>
        </p:txBody>
      </p:sp>
      <p:pic>
        <p:nvPicPr>
          <p:cNvPr id="4099" name="Picture 3"/>
          <p:cNvPicPr>
            <a:picLocks noGrp="1" noChangeAspect="1" noChangeArrowheads="1"/>
          </p:cNvPicPr>
          <p:nvPr>
            <p:ph idx="13"/>
          </p:nvPr>
        </p:nvPicPr>
        <p:blipFill>
          <a:blip r:embed="rId3" cstate="print"/>
          <a:stretch>
            <a:fillRect/>
          </a:stretch>
        </p:blipFill>
        <p:spPr bwMode="auto">
          <a:xfrm>
            <a:off x="5186700" y="1209600"/>
            <a:ext cx="3862800" cy="3384222"/>
          </a:xfrm>
          <a:prstGeom prst="rect">
            <a:avLst/>
          </a:prstGeom>
          <a:ln>
            <a:noFill/>
          </a:ln>
          <a:effectLst>
            <a:outerShdw blurRad="292100" dist="139700" dir="2700000" algn="tl" rotWithShape="0">
              <a:srgbClr val="333333">
                <a:alpha val="65000"/>
              </a:srgbClr>
            </a:outerShdw>
          </a:effectLst>
        </p:spPr>
      </p:pic>
      <p:sp>
        <p:nvSpPr>
          <p:cNvPr id="3" name="Text Placeholder 2"/>
          <p:cNvSpPr>
            <a:spLocks noGrp="1"/>
          </p:cNvSpPr>
          <p:nvPr>
            <p:ph type="body" sz="half" idx="4294967295"/>
          </p:nvPr>
        </p:nvSpPr>
        <p:spPr>
          <a:xfrm>
            <a:off x="5187600" y="4606886"/>
            <a:ext cx="3862800" cy="1370013"/>
          </a:xfrm>
        </p:spPr>
        <p:txBody>
          <a:bodyPr>
            <a:spAutoFit/>
          </a:bodyPr>
          <a:lstStyle/>
          <a:p>
            <a:pPr algn="r">
              <a:buClr>
                <a:srgbClr val="FFFF00"/>
              </a:buClr>
            </a:pPr>
            <a:r>
              <a:rPr lang="en-SG" sz="2000" b="0" cap="none" dirty="0" smtClean="0">
                <a:solidFill>
                  <a:srgbClr val="FFFF00"/>
                </a:solidFill>
                <a:latin typeface="Narkisim" pitchFamily="34" charset="-79"/>
                <a:cs typeface="Narkisim" pitchFamily="34" charset="-79"/>
              </a:rPr>
              <a:t>Μ</a:t>
            </a:r>
            <a:r>
              <a:rPr lang="en-SG" sz="2000" b="0" cap="none" baseline="30000" dirty="0" smtClean="0">
                <a:solidFill>
                  <a:srgbClr val="FFFF00"/>
                </a:solidFill>
                <a:latin typeface="Narkisim" pitchFamily="34" charset="-79"/>
                <a:cs typeface="Narkisim" pitchFamily="34" charset="-79"/>
              </a:rPr>
              <a:t>±</a:t>
            </a:r>
            <a:r>
              <a:rPr lang="en-SG" sz="2000" b="0" cap="none" dirty="0" smtClean="0">
                <a:solidFill>
                  <a:srgbClr val="FFFF00"/>
                </a:solidFill>
                <a:latin typeface="Narkisim" pitchFamily="34" charset="-79"/>
                <a:cs typeface="Narkisim" pitchFamily="34" charset="-79"/>
              </a:rPr>
              <a:t> event rates for the normal mass hierarchy and an exposure of 1000 kton year for a restricted choice of </a:t>
            </a:r>
            <a:r>
              <a:rPr lang="en-SG" sz="2000" b="0" i="1" cap="none" dirty="0" smtClean="0">
                <a:solidFill>
                  <a:srgbClr val="FFFF00"/>
                </a:solidFill>
                <a:latin typeface="Narkisim" pitchFamily="34" charset="-79"/>
                <a:cs typeface="Narkisim" pitchFamily="34" charset="-79"/>
              </a:rPr>
              <a:t>L</a:t>
            </a:r>
            <a:r>
              <a:rPr lang="en-SG" sz="2000" b="0" cap="none" dirty="0" smtClean="0">
                <a:solidFill>
                  <a:srgbClr val="FFFF00"/>
                </a:solidFill>
                <a:latin typeface="Narkisim" pitchFamily="34" charset="-79"/>
                <a:cs typeface="Narkisim" pitchFamily="34" charset="-79"/>
              </a:rPr>
              <a:t> and </a:t>
            </a:r>
            <a:r>
              <a:rPr lang="en-SG" sz="2000" b="0" i="1" cap="none" dirty="0" smtClean="0">
                <a:solidFill>
                  <a:srgbClr val="FFFF00"/>
                </a:solidFill>
                <a:latin typeface="Narkisim" pitchFamily="34" charset="-79"/>
                <a:cs typeface="Narkisim" pitchFamily="34" charset="-79"/>
              </a:rPr>
              <a:t>E</a:t>
            </a:r>
            <a:r>
              <a:rPr lang="en-SG" sz="2000" b="0" cap="none" dirty="0" smtClean="0">
                <a:solidFill>
                  <a:srgbClr val="FFFF00"/>
                </a:solidFill>
                <a:latin typeface="Narkisim" pitchFamily="34" charset="-79"/>
                <a:cs typeface="Narkisim" pitchFamily="34" charset="-79"/>
              </a:rPr>
              <a:t> range </a:t>
            </a:r>
            <a:endParaRPr lang="en-SG" sz="2000" b="0" cap="none" dirty="0">
              <a:solidFill>
                <a:srgbClr val="FFFF00"/>
              </a:solidFill>
              <a:latin typeface="Narkisim" pitchFamily="34" charset="-79"/>
              <a:cs typeface="Narkisim" pitchFamily="34" charset="-79"/>
            </a:endParaRPr>
          </a:p>
        </p:txBody>
      </p:sp>
      <p:sp>
        <p:nvSpPr>
          <p:cNvPr id="2" name="Text Placeholder 1"/>
          <p:cNvSpPr>
            <a:spLocks noGrp="1"/>
          </p:cNvSpPr>
          <p:nvPr>
            <p:ph type="body" idx="4294967295"/>
          </p:nvPr>
        </p:nvSpPr>
        <p:spPr>
          <a:xfrm>
            <a:off x="108000" y="4608000"/>
            <a:ext cx="5061600" cy="1370013"/>
          </a:xfrm>
        </p:spPr>
        <p:txBody>
          <a:bodyPr>
            <a:spAutoFit/>
          </a:bodyPr>
          <a:lstStyle/>
          <a:p>
            <a:pPr>
              <a:buClr>
                <a:srgbClr val="FFFF00"/>
              </a:buClr>
            </a:pPr>
            <a:r>
              <a:rPr lang="en-SG" sz="2000" b="0" cap="none" dirty="0" smtClean="0">
                <a:solidFill>
                  <a:srgbClr val="FFFF00"/>
                </a:solidFill>
                <a:latin typeface="Narkisim" pitchFamily="34" charset="-79"/>
                <a:cs typeface="Narkisim" pitchFamily="34" charset="-79"/>
              </a:rPr>
              <a:t>The muon neutrino survival probability in vacuum and in matter for both signs of Δ</a:t>
            </a:r>
            <a:r>
              <a:rPr lang="en-SG" sz="2000" b="0" cap="none" baseline="-25000" dirty="0" smtClean="0">
                <a:solidFill>
                  <a:srgbClr val="FFFF00"/>
                </a:solidFill>
                <a:latin typeface="Narkisim" pitchFamily="34" charset="-79"/>
                <a:cs typeface="Narkisim" pitchFamily="34" charset="-79"/>
              </a:rPr>
              <a:t>23</a:t>
            </a:r>
            <a:r>
              <a:rPr lang="en-SG" sz="2000" b="0" cap="none" dirty="0" smtClean="0">
                <a:solidFill>
                  <a:srgbClr val="FFFF00"/>
                </a:solidFill>
                <a:latin typeface="Narkisim" pitchFamily="34" charset="-79"/>
                <a:cs typeface="Narkisim" pitchFamily="34" charset="-79"/>
              </a:rPr>
              <a:t> plotted against the neutrino energy for different values of baseline lengths </a:t>
            </a:r>
            <a:endParaRPr lang="en-SG" sz="2000" b="0" cap="none" dirty="0">
              <a:solidFill>
                <a:srgbClr val="FFFF00"/>
              </a:solidFill>
              <a:latin typeface="Narkisim" pitchFamily="34" charset="-79"/>
              <a:cs typeface="Narkisim" pitchFamily="34" charset="-79"/>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smtClean="0"/>
              <a:t>Neutrino sources and detector choice</a:t>
            </a:r>
            <a:endParaRPr lang="en-US" sz="4400" dirty="0"/>
          </a:p>
        </p:txBody>
      </p:sp>
      <p:sp>
        <p:nvSpPr>
          <p:cNvPr id="3" name="Content Placeholder 2"/>
          <p:cNvSpPr>
            <a:spLocks noGrp="1"/>
          </p:cNvSpPr>
          <p:nvPr>
            <p:ph idx="1"/>
          </p:nvPr>
        </p:nvSpPr>
        <p:spPr/>
        <p:txBody>
          <a:bodyPr>
            <a:normAutofit fontScale="92500" lnSpcReduction="10000"/>
          </a:bodyPr>
          <a:lstStyle/>
          <a:p>
            <a:pPr>
              <a:lnSpc>
                <a:spcPct val="120000"/>
              </a:lnSpc>
              <a:spcBef>
                <a:spcPts val="0"/>
              </a:spcBef>
            </a:pPr>
            <a:r>
              <a:rPr lang="en-US" sz="1800" dirty="0" smtClean="0"/>
              <a:t>Source of neutrinos</a:t>
            </a:r>
          </a:p>
          <a:p>
            <a:pPr lvl="1">
              <a:lnSpc>
                <a:spcPct val="120000"/>
              </a:lnSpc>
              <a:spcBef>
                <a:spcPts val="0"/>
              </a:spcBef>
            </a:pPr>
            <a:r>
              <a:rPr lang="en-US" sz="1800" dirty="0" smtClean="0"/>
              <a:t>Use atmospheric neutrinos as source</a:t>
            </a:r>
          </a:p>
          <a:p>
            <a:pPr lvl="1">
              <a:lnSpc>
                <a:spcPct val="120000"/>
              </a:lnSpc>
              <a:spcBef>
                <a:spcPts val="0"/>
              </a:spcBef>
            </a:pPr>
            <a:r>
              <a:rPr lang="en-US" sz="1800" dirty="0" smtClean="0"/>
              <a:t>Need to cover a large L/E range</a:t>
            </a:r>
          </a:p>
          <a:p>
            <a:pPr lvl="2">
              <a:lnSpc>
                <a:spcPct val="120000"/>
              </a:lnSpc>
              <a:spcBef>
                <a:spcPts val="0"/>
              </a:spcBef>
            </a:pPr>
            <a:r>
              <a:rPr lang="en-US" sz="1400" dirty="0" smtClean="0"/>
              <a:t>Large L range</a:t>
            </a:r>
          </a:p>
          <a:p>
            <a:pPr lvl="2">
              <a:lnSpc>
                <a:spcPct val="120000"/>
              </a:lnSpc>
              <a:spcBef>
                <a:spcPts val="0"/>
              </a:spcBef>
            </a:pPr>
            <a:r>
              <a:rPr lang="en-US" sz="1400" dirty="0" smtClean="0"/>
              <a:t>Large E</a:t>
            </a:r>
            <a:r>
              <a:rPr lang="en-US" sz="1400" baseline="-25000" dirty="0" smtClean="0">
                <a:sym typeface="Symbol"/>
              </a:rPr>
              <a:t></a:t>
            </a:r>
            <a:r>
              <a:rPr lang="en-US" sz="1400" dirty="0" smtClean="0"/>
              <a:t> range</a:t>
            </a:r>
          </a:p>
          <a:p>
            <a:pPr lvl="1">
              <a:lnSpc>
                <a:spcPct val="120000"/>
              </a:lnSpc>
              <a:spcBef>
                <a:spcPts val="0"/>
              </a:spcBef>
            </a:pPr>
            <a:r>
              <a:rPr lang="en-SG" sz="1800" dirty="0" smtClean="0"/>
              <a:t>Upto 20 GeV muons contained in fiducial volume; most interesting region for observing matter effects in 2–3 sector is 5–15 GeV</a:t>
            </a:r>
          </a:p>
          <a:p>
            <a:pPr lvl="1">
              <a:lnSpc>
                <a:spcPct val="120000"/>
              </a:lnSpc>
              <a:spcBef>
                <a:spcPts val="0"/>
              </a:spcBef>
            </a:pPr>
            <a:r>
              <a:rPr lang="en-SG" sz="1800" dirty="0" smtClean="0"/>
              <a:t>ICAL is sensitive to muons only, very little sensitivity to electrons; Electrons leave few traces (radiation length 1.8 (11) cm in iron (glass))</a:t>
            </a:r>
            <a:endParaRPr lang="en-US" sz="1800" dirty="0" smtClean="0"/>
          </a:p>
          <a:p>
            <a:pPr>
              <a:lnSpc>
                <a:spcPct val="120000"/>
              </a:lnSpc>
              <a:spcBef>
                <a:spcPts val="0"/>
              </a:spcBef>
            </a:pPr>
            <a:r>
              <a:rPr lang="en-US" sz="1800" dirty="0" smtClean="0"/>
              <a:t>Physics driven detector requirements</a:t>
            </a:r>
          </a:p>
          <a:p>
            <a:pPr lvl="1">
              <a:lnSpc>
                <a:spcPct val="120000"/>
              </a:lnSpc>
              <a:spcBef>
                <a:spcPts val="0"/>
              </a:spcBef>
            </a:pPr>
            <a:r>
              <a:rPr lang="en-US" sz="1800" dirty="0" smtClean="0"/>
              <a:t>Should have large target mass (50-100 kT)</a:t>
            </a:r>
          </a:p>
          <a:p>
            <a:pPr lvl="1">
              <a:lnSpc>
                <a:spcPct val="120000"/>
              </a:lnSpc>
              <a:spcBef>
                <a:spcPts val="0"/>
              </a:spcBef>
            </a:pPr>
            <a:r>
              <a:rPr lang="en-US" sz="1800" dirty="0" smtClean="0"/>
              <a:t>Good tracking and energy resolution (tracking calorimeter)</a:t>
            </a:r>
          </a:p>
          <a:p>
            <a:pPr lvl="1">
              <a:lnSpc>
                <a:spcPct val="120000"/>
              </a:lnSpc>
              <a:spcBef>
                <a:spcPts val="0"/>
              </a:spcBef>
            </a:pPr>
            <a:r>
              <a:rPr lang="en-US" sz="1800" dirty="0" smtClean="0"/>
              <a:t>Good directionality, </a:t>
            </a:r>
            <a:r>
              <a:rPr lang="en-SG" sz="1800" dirty="0" smtClean="0"/>
              <a:t>up/down discrimination</a:t>
            </a:r>
            <a:r>
              <a:rPr lang="en-US" sz="1800" dirty="0" smtClean="0"/>
              <a:t> (&lt; 1 nSec time resolution)</a:t>
            </a:r>
          </a:p>
          <a:p>
            <a:pPr lvl="1">
              <a:lnSpc>
                <a:spcPct val="120000"/>
              </a:lnSpc>
              <a:spcBef>
                <a:spcPts val="0"/>
              </a:spcBef>
            </a:pPr>
            <a:r>
              <a:rPr lang="en-SG" sz="1800" dirty="0" smtClean="0"/>
              <a:t>Nearly 4</a:t>
            </a:r>
            <a:r>
              <a:rPr lang="en-SG" sz="1800" dirty="0" smtClean="0">
                <a:sym typeface="Symbol"/>
              </a:rPr>
              <a:t></a:t>
            </a:r>
            <a:r>
              <a:rPr lang="en-SG" sz="1800" dirty="0" smtClean="0"/>
              <a:t> coverage in solid angle (except near horizontal)</a:t>
            </a:r>
          </a:p>
          <a:p>
            <a:pPr lvl="1">
              <a:lnSpc>
                <a:spcPct val="120000"/>
              </a:lnSpc>
              <a:spcBef>
                <a:spcPts val="0"/>
              </a:spcBef>
            </a:pPr>
            <a:r>
              <a:rPr lang="en-US" sz="1800" dirty="0" smtClean="0"/>
              <a:t>Good charge identification capability (magnetic field </a:t>
            </a:r>
            <a:r>
              <a:rPr lang="en-SG" sz="1800" dirty="0" smtClean="0"/>
              <a:t>∼1.5 Tesla</a:t>
            </a:r>
            <a:r>
              <a:rPr lang="en-US" sz="1800" dirty="0" smtClean="0"/>
              <a:t>)</a:t>
            </a:r>
          </a:p>
          <a:p>
            <a:pPr lvl="1">
              <a:lnSpc>
                <a:spcPct val="120000"/>
              </a:lnSpc>
              <a:spcBef>
                <a:spcPts val="0"/>
              </a:spcBef>
            </a:pPr>
            <a:r>
              <a:rPr lang="en-US" sz="1800" dirty="0" smtClean="0"/>
              <a:t>Modularity and ease of construction (</a:t>
            </a:r>
            <a:r>
              <a:rPr lang="en-SG" sz="1800" dirty="0" smtClean="0"/>
              <a:t>3 modules of ~17 kTons each)</a:t>
            </a:r>
            <a:endParaRPr lang="en-US" sz="1800" dirty="0" smtClean="0"/>
          </a:p>
          <a:p>
            <a:pPr lvl="1">
              <a:lnSpc>
                <a:spcPct val="120000"/>
              </a:lnSpc>
              <a:spcBef>
                <a:spcPts val="0"/>
              </a:spcBef>
            </a:pPr>
            <a:r>
              <a:rPr lang="en-US" sz="1800" dirty="0" smtClean="0"/>
              <a:t>Compliment capabilities of existing and proposed detectors</a:t>
            </a:r>
          </a:p>
          <a:p>
            <a:pPr>
              <a:lnSpc>
                <a:spcPct val="120000"/>
              </a:lnSpc>
              <a:spcBef>
                <a:spcPts val="0"/>
              </a:spcBef>
            </a:pPr>
            <a:r>
              <a:rPr lang="en-US" sz="1800" dirty="0" smtClean="0"/>
              <a:t>Use magnetised iron as target mass and RPC as active detector medium</a:t>
            </a:r>
          </a:p>
          <a:p>
            <a:pPr>
              <a:lnSpc>
                <a:spcPct val="120000"/>
              </a:lnSpc>
              <a:spcBef>
                <a:spcPts val="0"/>
              </a:spcBef>
            </a:pPr>
            <a:endParaRPr lang="en-US" sz="1100" dirty="0" smtClean="0"/>
          </a:p>
          <a:p>
            <a:pPr>
              <a:lnSpc>
                <a:spcPct val="120000"/>
              </a:lnSpc>
              <a:spcBef>
                <a:spcPts val="0"/>
              </a:spcBef>
            </a:pPr>
            <a:endParaRPr lang="en-US" sz="1100" dirty="0"/>
          </a:p>
        </p:txBody>
      </p:sp>
      <p:sp>
        <p:nvSpPr>
          <p:cNvPr id="5" name="Slide Number Placeholder 4"/>
          <p:cNvSpPr>
            <a:spLocks noGrp="1"/>
          </p:cNvSpPr>
          <p:nvPr>
            <p:ph type="sldNum" sz="quarter" idx="11"/>
          </p:nvPr>
        </p:nvSpPr>
        <p:spPr/>
        <p:txBody>
          <a:bodyPr/>
          <a:lstStyle/>
          <a:p>
            <a:fld id="{5D0D82D1-030A-4AF5-855D-82A44DD93AEE}" type="slidenum">
              <a:rPr lang="en-US" smtClean="0"/>
              <a:pPr/>
              <a:t>19</a:t>
            </a:fld>
            <a:endParaRPr lang="en-US" dirty="0"/>
          </a:p>
        </p:txBody>
      </p:sp>
      <p:sp>
        <p:nvSpPr>
          <p:cNvPr id="4" name="Footer Placeholder 3"/>
          <p:cNvSpPr>
            <a:spLocks noGrp="1"/>
          </p:cNvSpPr>
          <p:nvPr>
            <p:ph type="ftr" sz="quarter" idx="12"/>
          </p:nvPr>
        </p:nvSpPr>
        <p:spPr/>
        <p:txBody>
          <a:bodyPr/>
          <a:lstStyle/>
          <a:p>
            <a:r>
              <a:rPr lang="en-US" smtClean="0"/>
              <a:t>B.Satyanarayana, TIFR, Mumbai                              Kashmir University Students' Visit                              March 12, 2012</a:t>
            </a:r>
            <a:endParaRPr lang="en-US" dirty="0"/>
          </a:p>
        </p:txBody>
      </p:sp>
      <p:graphicFrame>
        <p:nvGraphicFramePr>
          <p:cNvPr id="6" name="Object 5"/>
          <p:cNvGraphicFramePr>
            <a:graphicFrameLocks noChangeAspect="1"/>
          </p:cNvGraphicFramePr>
          <p:nvPr/>
        </p:nvGraphicFramePr>
        <p:xfrm>
          <a:off x="6482845" y="1368462"/>
          <a:ext cx="2436270" cy="1124433"/>
        </p:xfrm>
        <a:graphic>
          <a:graphicData uri="http://schemas.openxmlformats.org/presentationml/2006/ole">
            <p:oleObj spid="_x0000_s8194" name="Equation" r:id="rId4" imgW="1155600" imgH="53316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p:cBhvr override="childStyle">
                                        <p:cTn dur="1" fill="hold" display="0" masterRel="nextClick" afterEffect="1"/>
                                        <p:tgtEl>
                                          <p:spTgt spid="3">
                                            <p:txEl>
                                              <p:pRg st="0" end="0"/>
                                            </p:txEl>
                                          </p:spTgt>
                                        </p:tgtEl>
                                        <p:attrNameLst>
                                          <p:attrName>ppt_c</p:attrName>
                                        </p:attrNameLst>
                                      </p:cBhvr>
                                      <p:to>
                                        <a:srgbClr val="B2B2B2"/>
                                      </p:to>
                                    </p:animClr>
                                  </p:sub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subTnLst>
                                    <p:animClr>
                                      <p:cBhvr override="childStyle">
                                        <p:cTn dur="1" fill="hold" display="0" masterRel="nextClick" afterEffect="1"/>
                                        <p:tgtEl>
                                          <p:spTgt spid="3">
                                            <p:txEl>
                                              <p:pRg st="1" end="1"/>
                                            </p:txEl>
                                          </p:spTgt>
                                        </p:tgtEl>
                                        <p:attrNameLst>
                                          <p:attrName>ppt_c</p:attrName>
                                        </p:attrNameLst>
                                      </p:cBhvr>
                                      <p:to>
                                        <a:srgbClr val="B2B2B2"/>
                                      </p:to>
                                    </p:animClr>
                                  </p:sub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subTnLst>
                                    <p:animClr>
                                      <p:cBhvr override="childStyle">
                                        <p:cTn dur="1" fill="hold" display="0" masterRel="nextClick" afterEffect="1"/>
                                        <p:tgtEl>
                                          <p:spTgt spid="3">
                                            <p:txEl>
                                              <p:pRg st="2" end="2"/>
                                            </p:txEl>
                                          </p:spTgt>
                                        </p:tgtEl>
                                        <p:attrNameLst>
                                          <p:attrName>ppt_c</p:attrName>
                                        </p:attrNameLst>
                                      </p:cBhvr>
                                      <p:to>
                                        <a:srgbClr val="B2B2B2"/>
                                      </p:to>
                                    </p:animClr>
                                  </p:sub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subTnLst>
                                    <p:animClr>
                                      <p:cBhvr override="childStyle">
                                        <p:cTn dur="1" fill="hold" display="0" masterRel="nextClick" afterEffect="1"/>
                                        <p:tgtEl>
                                          <p:spTgt spid="3">
                                            <p:txEl>
                                              <p:pRg st="3" end="3"/>
                                            </p:txEl>
                                          </p:spTgt>
                                        </p:tgtEl>
                                        <p:attrNameLst>
                                          <p:attrName>ppt_c</p:attrName>
                                        </p:attrNameLst>
                                      </p:cBhvr>
                                      <p:to>
                                        <a:srgbClr val="B2B2B2"/>
                                      </p:to>
                                    </p:animClr>
                                  </p:sub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subTnLst>
                                    <p:animClr>
                                      <p:cBhvr override="childStyle">
                                        <p:cTn dur="1" fill="hold" display="0" masterRel="nextClick" afterEffect="1"/>
                                        <p:tgtEl>
                                          <p:spTgt spid="3">
                                            <p:txEl>
                                              <p:pRg st="4" end="4"/>
                                            </p:txEl>
                                          </p:spTgt>
                                        </p:tgtEl>
                                        <p:attrNameLst>
                                          <p:attrName>ppt_c</p:attrName>
                                        </p:attrNameLst>
                                      </p:cBhvr>
                                      <p:to>
                                        <a:srgbClr val="B2B2B2"/>
                                      </p:to>
                                    </p:animClr>
                                  </p:sub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subTnLst>
                                    <p:animClr>
                                      <p:cBhvr override="childStyle">
                                        <p:cTn dur="1" fill="hold" display="0" masterRel="nextClick" afterEffect="1"/>
                                        <p:tgtEl>
                                          <p:spTgt spid="3">
                                            <p:txEl>
                                              <p:pRg st="5" end="5"/>
                                            </p:txEl>
                                          </p:spTgt>
                                        </p:tgtEl>
                                        <p:attrNameLst>
                                          <p:attrName>ppt_c</p:attrName>
                                        </p:attrNameLst>
                                      </p:cBhvr>
                                      <p:to>
                                        <a:srgbClr val="B2B2B2"/>
                                      </p:to>
                                    </p:animClr>
                                  </p:sub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subTnLst>
                                    <p:animClr>
                                      <p:cBhvr override="childStyle">
                                        <p:cTn dur="1" fill="hold" display="0" masterRel="nextClick" afterEffect="1"/>
                                        <p:tgtEl>
                                          <p:spTgt spid="3">
                                            <p:txEl>
                                              <p:pRg st="6" end="6"/>
                                            </p:txEl>
                                          </p:spTgt>
                                        </p:tgtEl>
                                        <p:attrNameLst>
                                          <p:attrName>ppt_c</p:attrName>
                                        </p:attrNameLst>
                                      </p:cBhvr>
                                      <p:to>
                                        <a:srgbClr val="B2B2B2"/>
                                      </p:to>
                                    </p:animClr>
                                  </p:sub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subTnLst>
                                    <p:animClr>
                                      <p:cBhvr override="childStyle">
                                        <p:cTn dur="1" fill="hold" display="0" masterRel="nextClick" afterEffect="1"/>
                                        <p:tgtEl>
                                          <p:spTgt spid="3">
                                            <p:txEl>
                                              <p:pRg st="7" end="7"/>
                                            </p:txEl>
                                          </p:spTgt>
                                        </p:tgtEl>
                                        <p:attrNameLst>
                                          <p:attrName>ppt_c</p:attrName>
                                        </p:attrNameLst>
                                      </p:cBhvr>
                                      <p:to>
                                        <a:srgbClr val="B2B2B2"/>
                                      </p:to>
                                    </p:animClr>
                                  </p:sub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subTnLst>
                                    <p:animClr>
                                      <p:cBhvr override="childStyle">
                                        <p:cTn dur="1" fill="hold" display="0" masterRel="nextClick" afterEffect="1"/>
                                        <p:tgtEl>
                                          <p:spTgt spid="3">
                                            <p:txEl>
                                              <p:pRg st="8" end="8"/>
                                            </p:txEl>
                                          </p:spTgt>
                                        </p:tgtEl>
                                        <p:attrNameLst>
                                          <p:attrName>ppt_c</p:attrName>
                                        </p:attrNameLst>
                                      </p:cBhvr>
                                      <p:to>
                                        <a:srgbClr val="B2B2B2"/>
                                      </p:to>
                                    </p:animClr>
                                  </p:sub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subTnLst>
                                    <p:animClr>
                                      <p:cBhvr override="childStyle">
                                        <p:cTn dur="1" fill="hold" display="0" masterRel="nextClick" afterEffect="1"/>
                                        <p:tgtEl>
                                          <p:spTgt spid="3">
                                            <p:txEl>
                                              <p:pRg st="9" end="9"/>
                                            </p:txEl>
                                          </p:spTgt>
                                        </p:tgtEl>
                                        <p:attrNameLst>
                                          <p:attrName>ppt_c</p:attrName>
                                        </p:attrNameLst>
                                      </p:cBhvr>
                                      <p:to>
                                        <a:srgbClr val="B2B2B2"/>
                                      </p:to>
                                    </p:animClr>
                                  </p:sub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subTnLst>
                                    <p:animClr>
                                      <p:cBhvr override="childStyle">
                                        <p:cTn dur="1" fill="hold" display="0" masterRel="nextClick" afterEffect="1"/>
                                        <p:tgtEl>
                                          <p:spTgt spid="3">
                                            <p:txEl>
                                              <p:pRg st="10" end="10"/>
                                            </p:txEl>
                                          </p:spTgt>
                                        </p:tgtEl>
                                        <p:attrNameLst>
                                          <p:attrName>ppt_c</p:attrName>
                                        </p:attrNameLst>
                                      </p:cBhvr>
                                      <p:to>
                                        <a:srgbClr val="B2B2B2"/>
                                      </p:to>
                                    </p:animClr>
                                  </p:sub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subTnLst>
                                    <p:animClr>
                                      <p:cBhvr override="childStyle">
                                        <p:cTn dur="1" fill="hold" display="0" masterRel="nextClick" afterEffect="1"/>
                                        <p:tgtEl>
                                          <p:spTgt spid="3">
                                            <p:txEl>
                                              <p:pRg st="11" end="11"/>
                                            </p:txEl>
                                          </p:spTgt>
                                        </p:tgtEl>
                                        <p:attrNameLst>
                                          <p:attrName>ppt_c</p:attrName>
                                        </p:attrNameLst>
                                      </p:cBhvr>
                                      <p:to>
                                        <a:srgbClr val="B2B2B2"/>
                                      </p:to>
                                    </p:animClr>
                                  </p:subTnLst>
                                </p:cTn>
                              </p:par>
                              <p:par>
                                <p:cTn id="33" presetID="1" presetClass="entr" presetSubtype="0" fill="hold"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subTnLst>
                                    <p:animClr>
                                      <p:cBhvr override="childStyle">
                                        <p:cTn dur="1" fill="hold" display="0" masterRel="nextClick" afterEffect="1"/>
                                        <p:tgtEl>
                                          <p:spTgt spid="3">
                                            <p:txEl>
                                              <p:pRg st="12" end="12"/>
                                            </p:txEl>
                                          </p:spTgt>
                                        </p:tgtEl>
                                        <p:attrNameLst>
                                          <p:attrName>ppt_c</p:attrName>
                                        </p:attrNameLst>
                                      </p:cBhvr>
                                      <p:to>
                                        <a:srgbClr val="B2B2B2"/>
                                      </p:to>
                                    </p:animClr>
                                  </p:subTnLst>
                                </p:cTn>
                              </p:par>
                              <p:par>
                                <p:cTn id="35" presetID="1" presetClass="entr" presetSubtype="0" fill="hold" nodeType="with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childTnLst>
                                  <p:subTnLst>
                                    <p:animClr>
                                      <p:cBhvr override="childStyle">
                                        <p:cTn dur="1" fill="hold" display="0" masterRel="nextClick" afterEffect="1"/>
                                        <p:tgtEl>
                                          <p:spTgt spid="3">
                                            <p:txEl>
                                              <p:pRg st="13" end="13"/>
                                            </p:txEl>
                                          </p:spTgt>
                                        </p:tgtEl>
                                        <p:attrNameLst>
                                          <p:attrName>ppt_c</p:attrName>
                                        </p:attrNameLst>
                                      </p:cBhvr>
                                      <p:to>
                                        <a:srgbClr val="B2B2B2"/>
                                      </p:to>
                                    </p:animClr>
                                  </p:subTnLst>
                                </p:cTn>
                              </p:par>
                              <p:par>
                                <p:cTn id="37" presetID="1" presetClass="entr" presetSubtype="0" fill="hold" nodeType="withEffect">
                                  <p:stCondLst>
                                    <p:cond delay="0"/>
                                  </p:stCondLst>
                                  <p:childTnLst>
                                    <p:set>
                                      <p:cBhvr>
                                        <p:cTn id="38" dur="1" fill="hold">
                                          <p:stCondLst>
                                            <p:cond delay="0"/>
                                          </p:stCondLst>
                                        </p:cTn>
                                        <p:tgtEl>
                                          <p:spTgt spid="3">
                                            <p:txEl>
                                              <p:pRg st="14" end="14"/>
                                            </p:txEl>
                                          </p:spTgt>
                                        </p:tgtEl>
                                        <p:attrNameLst>
                                          <p:attrName>style.visibility</p:attrName>
                                        </p:attrNameLst>
                                      </p:cBhvr>
                                      <p:to>
                                        <p:strVal val="visible"/>
                                      </p:to>
                                    </p:set>
                                  </p:childTnLst>
                                  <p:subTnLst>
                                    <p:animClr>
                                      <p:cBhvr override="childStyle">
                                        <p:cTn dur="1" fill="hold" display="0" masterRel="nextClick" afterEffect="1"/>
                                        <p:tgtEl>
                                          <p:spTgt spid="3">
                                            <p:txEl>
                                              <p:pRg st="14" end="14"/>
                                            </p:txEl>
                                          </p:spTgt>
                                        </p:tgtEl>
                                        <p:attrNameLst>
                                          <p:attrName>ppt_c</p:attrName>
                                        </p:attrNameLst>
                                      </p:cBhvr>
                                      <p:to>
                                        <a:srgbClr val="B2B2B2"/>
                                      </p:to>
                                    </p:animClr>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p:txBody>
          <a:bodyPr/>
          <a:lstStyle/>
          <a:p>
            <a:r>
              <a:rPr lang="en-US" dirty="0" smtClean="0"/>
              <a:t>INO: Physics possibilities and career opportunities</a:t>
            </a:r>
            <a:endParaRPr lang="en-SG" dirty="0"/>
          </a:p>
        </p:txBody>
      </p:sp>
      <p:sp>
        <p:nvSpPr>
          <p:cNvPr id="3" name="Subtitle 2"/>
          <p:cNvSpPr>
            <a:spLocks noGrp="1"/>
          </p:cNvSpPr>
          <p:nvPr>
            <p:ph type="subTitle" sz="quarter" idx="1"/>
          </p:nvPr>
        </p:nvSpPr>
        <p:spPr/>
        <p:txBody>
          <a:bodyPr>
            <a:spAutoFit/>
          </a:bodyPr>
          <a:lstStyle/>
          <a:p>
            <a:pPr>
              <a:spcBef>
                <a:spcPts val="0"/>
              </a:spcBef>
            </a:pPr>
            <a:r>
              <a:rPr lang="en-US" sz="2400" dirty="0" smtClean="0"/>
              <a:t>B.Satyanarayana</a:t>
            </a:r>
          </a:p>
          <a:p>
            <a:pPr>
              <a:spcBef>
                <a:spcPts val="0"/>
              </a:spcBef>
            </a:pPr>
            <a:r>
              <a:rPr lang="en-US" sz="2400" dirty="0" smtClean="0"/>
              <a:t>Department of High Energy Physics</a:t>
            </a:r>
          </a:p>
          <a:p>
            <a:pPr>
              <a:spcBef>
                <a:spcPts val="0"/>
              </a:spcBef>
            </a:pPr>
            <a:r>
              <a:rPr lang="en-US" sz="2400" dirty="0" smtClean="0"/>
              <a:t>Tata Institute of Fundamental Research, Mumbai</a:t>
            </a:r>
          </a:p>
          <a:p>
            <a:pPr>
              <a:spcBef>
                <a:spcPts val="0"/>
              </a:spcBef>
            </a:pPr>
            <a:r>
              <a:rPr lang="en-US" sz="2400" dirty="0" smtClean="0"/>
              <a:t>Mail: bsn@tifr.res.in </a:t>
            </a:r>
            <a:r>
              <a:rPr lang="en-US" sz="2400" dirty="0" smtClean="0">
                <a:cs typeface="Arial"/>
              </a:rPr>
              <a:t>▪ Web: </a:t>
            </a:r>
            <a:r>
              <a:rPr lang="en-US" sz="2400" dirty="0" smtClean="0"/>
              <a:t>www.tifr.res.in/~bsn</a:t>
            </a:r>
            <a:endParaRPr lang="en-SG" sz="24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r>
              <a:rPr lang="en-US" sz="4400" dirty="0" smtClean="0"/>
              <a:t>National Centre for HEP (NCHEP)</a:t>
            </a:r>
            <a:endParaRPr lang="en-SG" sz="4400" dirty="0"/>
          </a:p>
        </p:txBody>
      </p:sp>
      <p:sp>
        <p:nvSpPr>
          <p:cNvPr id="8" name="Content Placeholder 7"/>
          <p:cNvSpPr>
            <a:spLocks noGrp="1"/>
          </p:cNvSpPr>
          <p:nvPr>
            <p:ph idx="1"/>
          </p:nvPr>
        </p:nvSpPr>
        <p:spPr/>
        <p:txBody>
          <a:bodyPr>
            <a:normAutofit/>
          </a:bodyPr>
          <a:lstStyle/>
          <a:p>
            <a:r>
              <a:rPr lang="en-US" dirty="0" smtClean="0"/>
              <a:t>To be setup in Madurai, close to the INO facility.</a:t>
            </a:r>
          </a:p>
          <a:p>
            <a:r>
              <a:rPr lang="en-US" dirty="0" smtClean="0"/>
              <a:t>Human resource development in basic experimental science research.</a:t>
            </a:r>
          </a:p>
          <a:p>
            <a:r>
              <a:rPr lang="en-US" dirty="0" smtClean="0"/>
              <a:t>Responsible for operation of the INO facilities.</a:t>
            </a:r>
          </a:p>
          <a:p>
            <a:r>
              <a:rPr lang="en-US" dirty="0" smtClean="0"/>
              <a:t>Will develop full-fledged manpower to operate and maintain the INO laboratory.</a:t>
            </a:r>
          </a:p>
          <a:p>
            <a:r>
              <a:rPr lang="en-US" dirty="0" smtClean="0"/>
              <a:t>Development of detector technology and its varied applications, such as in medical imaging, material science, industrial control and geological survey.</a:t>
            </a:r>
            <a:endParaRPr lang="en-SG" dirty="0" smtClean="0"/>
          </a:p>
          <a:p>
            <a:endParaRPr lang="en-SG" dirty="0"/>
          </a:p>
        </p:txBody>
      </p:sp>
      <p:sp>
        <p:nvSpPr>
          <p:cNvPr id="4" name="Slide Number Placeholder 3"/>
          <p:cNvSpPr>
            <a:spLocks noGrp="1"/>
          </p:cNvSpPr>
          <p:nvPr>
            <p:ph type="sldNum" sz="quarter" idx="11"/>
          </p:nvPr>
        </p:nvSpPr>
        <p:spPr/>
        <p:txBody>
          <a:bodyPr/>
          <a:lstStyle/>
          <a:p>
            <a:fld id="{6B515099-5EE2-44CA-9DA9-9E7B1E624B5D}" type="slidenum">
              <a:rPr lang="en-SG" smtClean="0"/>
              <a:pPr/>
              <a:t>20</a:t>
            </a:fld>
            <a:endParaRPr lang="en-SG" dirty="0"/>
          </a:p>
        </p:txBody>
      </p:sp>
      <p:sp>
        <p:nvSpPr>
          <p:cNvPr id="3" name="Footer Placeholder 2"/>
          <p:cNvSpPr>
            <a:spLocks noGrp="1"/>
          </p:cNvSpPr>
          <p:nvPr>
            <p:ph type="ftr" sz="quarter" idx="12"/>
          </p:nvPr>
        </p:nvSpPr>
        <p:spPr/>
        <p:txBody>
          <a:bodyPr/>
          <a:lstStyle/>
          <a:p>
            <a:r>
              <a:rPr lang="en-SG" smtClean="0"/>
              <a:t>B.Satyanarayana, TIFR, Mumbai                              Kashmir University Students' Visit                              March 12, 2012</a:t>
            </a:r>
            <a:endParaRPr lang="en-SG"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l="2594"/>
          <a:stretch>
            <a:fillRect/>
          </a:stretch>
        </p:blipFill>
        <p:spPr bwMode="auto">
          <a:xfrm>
            <a:off x="3709625" y="1980000"/>
            <a:ext cx="5398879" cy="4320000"/>
          </a:xfrm>
          <a:prstGeom prst="rect">
            <a:avLst/>
          </a:prstGeom>
          <a:noFill/>
          <a:ln w="9525">
            <a:noFill/>
            <a:miter lim="800000"/>
            <a:headEnd/>
            <a:tailEnd/>
          </a:ln>
          <a:effectLst/>
        </p:spPr>
      </p:pic>
      <p:sp>
        <p:nvSpPr>
          <p:cNvPr id="12" name="7-Point Star 11"/>
          <p:cNvSpPr/>
          <p:nvPr/>
        </p:nvSpPr>
        <p:spPr>
          <a:xfrm>
            <a:off x="6761381" y="2683520"/>
            <a:ext cx="288032" cy="288032"/>
          </a:xfrm>
          <a:prstGeom prst="star7">
            <a:avLst/>
          </a:prstGeom>
          <a:solidFill>
            <a:schemeClr val="accent1">
              <a:alpha val="0"/>
            </a:scheme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2" name="Title 1"/>
          <p:cNvSpPr>
            <a:spLocks noGrp="1"/>
          </p:cNvSpPr>
          <p:nvPr>
            <p:ph type="title"/>
          </p:nvPr>
        </p:nvSpPr>
        <p:spPr/>
        <p:txBody>
          <a:bodyPr>
            <a:noAutofit/>
          </a:bodyPr>
          <a:lstStyle/>
          <a:p>
            <a:r>
              <a:rPr lang="en-SG" sz="3600" dirty="0" smtClean="0"/>
              <a:t>INO coming soon: </a:t>
            </a:r>
            <a:br>
              <a:rPr lang="en-SG" sz="3600" dirty="0" smtClean="0"/>
            </a:br>
            <a:r>
              <a:rPr lang="en-SG" sz="3600" dirty="0" smtClean="0"/>
              <a:t>Inside a mountain near you!</a:t>
            </a:r>
            <a:endParaRPr lang="en-SG" sz="3600" dirty="0"/>
          </a:p>
        </p:txBody>
      </p:sp>
      <p:sp>
        <p:nvSpPr>
          <p:cNvPr id="5" name="Slide Number Placeholder 4"/>
          <p:cNvSpPr>
            <a:spLocks noGrp="1"/>
          </p:cNvSpPr>
          <p:nvPr>
            <p:ph type="sldNum" sz="quarter" idx="11"/>
          </p:nvPr>
        </p:nvSpPr>
        <p:spPr/>
        <p:txBody>
          <a:bodyPr/>
          <a:lstStyle/>
          <a:p>
            <a:fld id="{6B515099-5EE2-44CA-9DA9-9E7B1E624B5D}" type="slidenum">
              <a:rPr lang="en-SG" smtClean="0"/>
              <a:pPr/>
              <a:t>21</a:t>
            </a:fld>
            <a:endParaRPr lang="en-SG" dirty="0"/>
          </a:p>
        </p:txBody>
      </p:sp>
      <p:sp>
        <p:nvSpPr>
          <p:cNvPr id="4" name="Footer Placeholder 3"/>
          <p:cNvSpPr>
            <a:spLocks noGrp="1"/>
          </p:cNvSpPr>
          <p:nvPr>
            <p:ph type="ftr" sz="quarter" idx="12"/>
          </p:nvPr>
        </p:nvSpPr>
        <p:spPr/>
        <p:txBody>
          <a:bodyPr/>
          <a:lstStyle/>
          <a:p>
            <a:r>
              <a:rPr lang="en-SG" smtClean="0"/>
              <a:t>B.Satyanarayana, TIFR, Mumbai                              Kashmir University Students' Visit                              March 12, 2012</a:t>
            </a:r>
            <a:endParaRPr lang="en-SG" dirty="0"/>
          </a:p>
        </p:txBody>
      </p:sp>
      <p:pic>
        <p:nvPicPr>
          <p:cNvPr id="1029" name="Picture 5"/>
          <p:cNvPicPr>
            <a:picLocks noChangeAspect="1" noChangeArrowheads="1"/>
          </p:cNvPicPr>
          <p:nvPr/>
        </p:nvPicPr>
        <p:blipFill>
          <a:blip r:embed="rId3" cstate="print"/>
          <a:srcRect l="17215" t="11621" r="9305" b="27863"/>
          <a:stretch>
            <a:fillRect/>
          </a:stretch>
        </p:blipFill>
        <p:spPr bwMode="auto">
          <a:xfrm>
            <a:off x="35496" y="1980000"/>
            <a:ext cx="3709425" cy="4320000"/>
          </a:xfrm>
          <a:prstGeom prst="rect">
            <a:avLst/>
          </a:prstGeom>
          <a:noFill/>
          <a:ln w="9525">
            <a:noFill/>
            <a:miter lim="800000"/>
            <a:headEnd/>
            <a:tailEnd/>
          </a:ln>
        </p:spPr>
      </p:pic>
      <p:sp>
        <p:nvSpPr>
          <p:cNvPr id="13" name="TextBox 12"/>
          <p:cNvSpPr txBox="1"/>
          <p:nvPr/>
        </p:nvSpPr>
        <p:spPr>
          <a:xfrm>
            <a:off x="72000" y="1484784"/>
            <a:ext cx="9000000" cy="461665"/>
          </a:xfrm>
          <a:prstGeom prst="rect">
            <a:avLst/>
          </a:prstGeom>
          <a:noFill/>
        </p:spPr>
        <p:txBody>
          <a:bodyPr wrap="square" rtlCol="0">
            <a:spAutoFit/>
          </a:bodyPr>
          <a:lstStyle/>
          <a:p>
            <a:pPr algn="ctr"/>
            <a:r>
              <a:rPr lang="en-US" sz="2400" u="sng" dirty="0" smtClean="0">
                <a:solidFill>
                  <a:srgbClr val="FFFF00"/>
                </a:solidFill>
              </a:rPr>
              <a:t>Location</a:t>
            </a:r>
            <a:r>
              <a:rPr lang="en-US" sz="2400" dirty="0" smtClean="0">
                <a:solidFill>
                  <a:srgbClr val="FFFF00"/>
                </a:solidFill>
              </a:rPr>
              <a:t>:  </a:t>
            </a:r>
            <a:r>
              <a:rPr lang="pt-BR" sz="2400" dirty="0" smtClean="0">
                <a:solidFill>
                  <a:srgbClr val="FFFF00"/>
                </a:solidFill>
              </a:rPr>
              <a:t>9</a:t>
            </a:r>
            <a:r>
              <a:rPr lang="pt-BR" sz="2400" baseline="30000" dirty="0" smtClean="0">
                <a:solidFill>
                  <a:srgbClr val="FFFF00"/>
                </a:solidFill>
              </a:rPr>
              <a:t>o</a:t>
            </a:r>
            <a:r>
              <a:rPr lang="pt-BR" sz="2400" dirty="0" smtClean="0">
                <a:solidFill>
                  <a:srgbClr val="FFFF00"/>
                </a:solidFill>
              </a:rPr>
              <a:t>58′ North; 77</a:t>
            </a:r>
            <a:r>
              <a:rPr lang="pt-BR" sz="2400" baseline="30000" dirty="0" smtClean="0">
                <a:solidFill>
                  <a:srgbClr val="FFFF00"/>
                </a:solidFill>
              </a:rPr>
              <a:t>o</a:t>
            </a:r>
            <a:r>
              <a:rPr lang="pt-BR" sz="2400" dirty="0" smtClean="0">
                <a:solidFill>
                  <a:srgbClr val="FFFF00"/>
                </a:solidFill>
              </a:rPr>
              <a:t>16′ East, </a:t>
            </a:r>
            <a:r>
              <a:rPr lang="en-US" sz="2400" dirty="0" smtClean="0">
                <a:solidFill>
                  <a:srgbClr val="FFFF00"/>
                </a:solidFill>
              </a:rPr>
              <a:t>110km from Madurai (South India)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wipe(left)">
                                      <p:cBhvr>
                                        <p:cTn id="7" dur="500"/>
                                        <p:tgtEl>
                                          <p:spTgt spid="102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right)">
                                      <p:cBhvr>
                                        <p:cTn id="15" dur="500"/>
                                        <p:tgtEl>
                                          <p:spTgt spid="12"/>
                                        </p:tgtEl>
                                      </p:cBhvr>
                                    </p:animEffect>
                                  </p:childTnLst>
                                </p:cTn>
                              </p:par>
                              <p:par>
                                <p:cTn id="16" presetID="22" presetClass="entr" presetSubtype="2"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righ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5163" r="1291"/>
          <a:stretch>
            <a:fillRect/>
          </a:stretch>
        </p:blipFill>
        <p:spPr bwMode="auto">
          <a:xfrm>
            <a:off x="3716310" y="1980000"/>
            <a:ext cx="5392167" cy="4320000"/>
          </a:xfrm>
          <a:prstGeom prst="rect">
            <a:avLst/>
          </a:prstGeom>
          <a:noFill/>
          <a:ln w="9525">
            <a:noFill/>
            <a:miter lim="800000"/>
            <a:headEnd/>
            <a:tailEnd/>
          </a:ln>
        </p:spPr>
      </p:pic>
      <p:sp>
        <p:nvSpPr>
          <p:cNvPr id="2" name="Title 1"/>
          <p:cNvSpPr>
            <a:spLocks noGrp="1"/>
          </p:cNvSpPr>
          <p:nvPr>
            <p:ph type="title"/>
          </p:nvPr>
        </p:nvSpPr>
        <p:spPr/>
        <p:txBody>
          <a:bodyPr>
            <a:noAutofit/>
          </a:bodyPr>
          <a:lstStyle/>
          <a:p>
            <a:r>
              <a:rPr lang="en-SG" sz="3600" dirty="0" smtClean="0"/>
              <a:t>INO coming soon: </a:t>
            </a:r>
            <a:br>
              <a:rPr lang="en-SG" sz="3600" dirty="0" smtClean="0"/>
            </a:br>
            <a:r>
              <a:rPr lang="en-SG" sz="3600" dirty="0" smtClean="0"/>
              <a:t>Inside a mountain near you!</a:t>
            </a:r>
            <a:endParaRPr lang="en-SG" sz="3600" dirty="0"/>
          </a:p>
        </p:txBody>
      </p:sp>
      <p:sp>
        <p:nvSpPr>
          <p:cNvPr id="5" name="Slide Number Placeholder 4"/>
          <p:cNvSpPr>
            <a:spLocks noGrp="1"/>
          </p:cNvSpPr>
          <p:nvPr>
            <p:ph type="sldNum" sz="quarter" idx="11"/>
          </p:nvPr>
        </p:nvSpPr>
        <p:spPr/>
        <p:txBody>
          <a:bodyPr/>
          <a:lstStyle/>
          <a:p>
            <a:fld id="{6B515099-5EE2-44CA-9DA9-9E7B1E624B5D}" type="slidenum">
              <a:rPr lang="en-SG" smtClean="0"/>
              <a:pPr/>
              <a:t>22</a:t>
            </a:fld>
            <a:endParaRPr lang="en-SG" dirty="0"/>
          </a:p>
        </p:txBody>
      </p:sp>
      <p:sp>
        <p:nvSpPr>
          <p:cNvPr id="4" name="Footer Placeholder 3"/>
          <p:cNvSpPr>
            <a:spLocks noGrp="1"/>
          </p:cNvSpPr>
          <p:nvPr>
            <p:ph type="ftr" sz="quarter" idx="12"/>
          </p:nvPr>
        </p:nvSpPr>
        <p:spPr/>
        <p:txBody>
          <a:bodyPr/>
          <a:lstStyle/>
          <a:p>
            <a:r>
              <a:rPr lang="en-SG" smtClean="0"/>
              <a:t>B.Satyanarayana, TIFR, Mumbai                              Kashmir University Students' Visit                              March 12, 2012</a:t>
            </a:r>
            <a:endParaRPr lang="en-SG" dirty="0"/>
          </a:p>
        </p:txBody>
      </p:sp>
      <p:pic>
        <p:nvPicPr>
          <p:cNvPr id="1029" name="Picture 5"/>
          <p:cNvPicPr>
            <a:picLocks noChangeAspect="1" noChangeArrowheads="1"/>
          </p:cNvPicPr>
          <p:nvPr/>
        </p:nvPicPr>
        <p:blipFill>
          <a:blip r:embed="rId3" cstate="print"/>
          <a:srcRect l="17215" t="11621" r="9305" b="27863"/>
          <a:stretch>
            <a:fillRect/>
          </a:stretch>
        </p:blipFill>
        <p:spPr bwMode="auto">
          <a:xfrm>
            <a:off x="35496" y="1980000"/>
            <a:ext cx="3709425" cy="4320000"/>
          </a:xfrm>
          <a:prstGeom prst="rect">
            <a:avLst/>
          </a:prstGeom>
          <a:noFill/>
          <a:ln w="9525">
            <a:noFill/>
            <a:miter lim="800000"/>
            <a:headEnd/>
            <a:tailEnd/>
          </a:ln>
        </p:spPr>
      </p:pic>
      <p:sp>
        <p:nvSpPr>
          <p:cNvPr id="13" name="TextBox 12"/>
          <p:cNvSpPr txBox="1"/>
          <p:nvPr/>
        </p:nvSpPr>
        <p:spPr>
          <a:xfrm>
            <a:off x="72000" y="1483200"/>
            <a:ext cx="9000000" cy="461665"/>
          </a:xfrm>
          <a:prstGeom prst="rect">
            <a:avLst/>
          </a:prstGeom>
          <a:noFill/>
        </p:spPr>
        <p:txBody>
          <a:bodyPr wrap="square" rtlCol="0">
            <a:spAutoFit/>
          </a:bodyPr>
          <a:lstStyle/>
          <a:p>
            <a:pPr algn="ctr"/>
            <a:r>
              <a:rPr lang="en-US" sz="2400" u="sng" dirty="0" smtClean="0">
                <a:solidFill>
                  <a:srgbClr val="FFFF00"/>
                </a:solidFill>
              </a:rPr>
              <a:t>Location</a:t>
            </a:r>
            <a:r>
              <a:rPr lang="en-US" sz="2400" dirty="0" smtClean="0">
                <a:solidFill>
                  <a:srgbClr val="FFFF00"/>
                </a:solidFill>
              </a:rPr>
              <a:t>:  </a:t>
            </a:r>
            <a:r>
              <a:rPr lang="pt-BR" sz="2400" dirty="0" smtClean="0">
                <a:solidFill>
                  <a:srgbClr val="FFFF00"/>
                </a:solidFill>
              </a:rPr>
              <a:t>9</a:t>
            </a:r>
            <a:r>
              <a:rPr lang="pt-BR" sz="2400" baseline="30000" dirty="0" smtClean="0">
                <a:solidFill>
                  <a:srgbClr val="FFFF00"/>
                </a:solidFill>
              </a:rPr>
              <a:t>o</a:t>
            </a:r>
            <a:r>
              <a:rPr lang="pt-BR" sz="2400" dirty="0" smtClean="0">
                <a:solidFill>
                  <a:srgbClr val="FFFF00"/>
                </a:solidFill>
              </a:rPr>
              <a:t>58′ North; 77</a:t>
            </a:r>
            <a:r>
              <a:rPr lang="pt-BR" sz="2400" baseline="30000" dirty="0" smtClean="0">
                <a:solidFill>
                  <a:srgbClr val="FFFF00"/>
                </a:solidFill>
              </a:rPr>
              <a:t>o</a:t>
            </a:r>
            <a:r>
              <a:rPr lang="pt-BR" sz="2400" dirty="0" smtClean="0">
                <a:solidFill>
                  <a:srgbClr val="FFFF00"/>
                </a:solidFill>
              </a:rPr>
              <a:t>16′ East, </a:t>
            </a:r>
            <a:r>
              <a:rPr lang="en-US" sz="2400" dirty="0" smtClean="0">
                <a:solidFill>
                  <a:srgbClr val="FFFF00"/>
                </a:solidFill>
              </a:rPr>
              <a:t>110km from Madurai (South India) </a:t>
            </a:r>
          </a:p>
        </p:txBody>
      </p:sp>
      <p:sp>
        <p:nvSpPr>
          <p:cNvPr id="10" name="TextBox 9"/>
          <p:cNvSpPr txBox="1"/>
          <p:nvPr/>
        </p:nvSpPr>
        <p:spPr>
          <a:xfrm>
            <a:off x="3995936" y="5805264"/>
            <a:ext cx="4860000" cy="432000"/>
          </a:xfrm>
          <a:prstGeom prst="rect">
            <a:avLst/>
          </a:prstGeom>
          <a:noFill/>
        </p:spPr>
        <p:txBody>
          <a:bodyPr wrap="square" tIns="0" rtlCol="0" anchor="t" anchorCtr="0">
            <a:spAutoFit/>
          </a:bodyPr>
          <a:lstStyle/>
          <a:p>
            <a:r>
              <a:rPr lang="en-US" sz="2800" dirty="0" smtClean="0">
                <a:solidFill>
                  <a:srgbClr val="FFFF00"/>
                </a:solidFill>
                <a:latin typeface="+mn-lt"/>
                <a:cs typeface="Narkisim" pitchFamily="34" charset="-79"/>
              </a:rPr>
              <a:t>Site for INO underground facility</a:t>
            </a:r>
            <a:endParaRPr lang="en-SG" sz="2800" dirty="0">
              <a:solidFill>
                <a:srgbClr val="FFFF00"/>
              </a:solidFill>
              <a:latin typeface="+mn-lt"/>
              <a:cs typeface="Narkisim" pitchFamily="34" charset="-79"/>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par>
                                <p:cTn id="8" presetID="2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dirty="0" smtClean="0"/>
              <a:t>Schematic of the INO cavern</a:t>
            </a:r>
            <a:endParaRPr lang="en-SG" dirty="0"/>
          </a:p>
        </p:txBody>
      </p:sp>
      <p:pic>
        <p:nvPicPr>
          <p:cNvPr id="8" name="Content Placeholder 7" descr="ug_layout_Bodi_Hills1.JPG"/>
          <p:cNvPicPr>
            <a:picLocks noGrp="1" noChangeAspect="1"/>
          </p:cNvPicPr>
          <p:nvPr>
            <p:ph idx="1"/>
          </p:nvPr>
        </p:nvPicPr>
        <p:blipFill>
          <a:blip r:embed="rId2" cstate="print"/>
          <a:stretch>
            <a:fillRect/>
          </a:stretch>
        </p:blipFill>
        <p:spPr>
          <a:xfrm>
            <a:off x="494127" y="1209600"/>
            <a:ext cx="8155747" cy="5173200"/>
          </a:xfrm>
          <a:prstGeom prst="rect">
            <a:avLst/>
          </a:prstGeom>
          <a:noFill/>
          <a:ln>
            <a:noFill/>
          </a:ln>
        </p:spPr>
      </p:pic>
      <p:sp>
        <p:nvSpPr>
          <p:cNvPr id="5" name="Slide Number Placeholder 4"/>
          <p:cNvSpPr>
            <a:spLocks noGrp="1"/>
          </p:cNvSpPr>
          <p:nvPr>
            <p:ph type="sldNum" sz="quarter" idx="11"/>
          </p:nvPr>
        </p:nvSpPr>
        <p:spPr/>
        <p:txBody>
          <a:bodyPr/>
          <a:lstStyle/>
          <a:p>
            <a:fld id="{6B515099-5EE2-44CA-9DA9-9E7B1E624B5D}" type="slidenum">
              <a:rPr lang="en-SG" smtClean="0"/>
              <a:pPr/>
              <a:t>23</a:t>
            </a:fld>
            <a:endParaRPr lang="en-SG" dirty="0"/>
          </a:p>
        </p:txBody>
      </p:sp>
      <p:sp>
        <p:nvSpPr>
          <p:cNvPr id="4" name="Footer Placeholder 3"/>
          <p:cNvSpPr>
            <a:spLocks noGrp="1"/>
          </p:cNvSpPr>
          <p:nvPr>
            <p:ph type="ftr" sz="quarter" idx="12"/>
          </p:nvPr>
        </p:nvSpPr>
        <p:spPr/>
        <p:txBody>
          <a:bodyPr/>
          <a:lstStyle/>
          <a:p>
            <a:r>
              <a:rPr lang="en-SG" dirty="0" smtClean="0"/>
              <a:t>B.Satyanarayana, TIFR, Mumbai                              Kashmir University Students' Visit                              March 12, 2012</a:t>
            </a:r>
            <a:endParaRPr lang="en-SG" dirty="0"/>
          </a:p>
        </p:txBody>
      </p:sp>
      <p:sp>
        <p:nvSpPr>
          <p:cNvPr id="11" name="Rounded Rectangle 10"/>
          <p:cNvSpPr/>
          <p:nvPr/>
        </p:nvSpPr>
        <p:spPr>
          <a:xfrm>
            <a:off x="6876256" y="3901499"/>
            <a:ext cx="1728192" cy="408623"/>
          </a:xfrm>
          <a:prstGeom prst="roundRect">
            <a:avLst/>
          </a:prstGeom>
          <a:solidFill>
            <a:schemeClr val="bg1">
              <a:lumMod val="75000"/>
            </a:schemeClr>
          </a:solidFill>
          <a:ln w="317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dirty="0" smtClean="0">
                <a:solidFill>
                  <a:schemeClr val="tx1"/>
                </a:solidFill>
              </a:rPr>
              <a:t>Basic features</a:t>
            </a:r>
            <a:endParaRPr lang="en-SG" dirty="0">
              <a:solidFill>
                <a:schemeClr val="tx1"/>
              </a:solidFill>
            </a:endParaRPr>
          </a:p>
        </p:txBody>
      </p:sp>
      <p:graphicFrame>
        <p:nvGraphicFramePr>
          <p:cNvPr id="10" name="Table 9"/>
          <p:cNvGraphicFramePr>
            <a:graphicFrameLocks noGrp="1"/>
          </p:cNvGraphicFramePr>
          <p:nvPr/>
        </p:nvGraphicFramePr>
        <p:xfrm>
          <a:off x="5004048" y="4328120"/>
          <a:ext cx="3600400" cy="1981200"/>
        </p:xfrm>
        <a:graphic>
          <a:graphicData uri="http://schemas.openxmlformats.org/drawingml/2006/table">
            <a:tbl>
              <a:tblPr bandRow="1">
                <a:tableStyleId>{073A0DAA-6AF3-43AB-8588-CEC1D06C72B9}</a:tableStyleId>
              </a:tblPr>
              <a:tblGrid>
                <a:gridCol w="1735907"/>
                <a:gridCol w="1864493"/>
              </a:tblGrid>
              <a:tr h="172819">
                <a:tc>
                  <a:txBody>
                    <a:bodyPr/>
                    <a:lstStyle/>
                    <a:p>
                      <a:pPr algn="l">
                        <a:spcAft>
                          <a:spcPts val="0"/>
                        </a:spcAft>
                      </a:pPr>
                      <a:r>
                        <a:rPr lang="en-SG" sz="1300" kern="100" dirty="0"/>
                        <a:t>Length of the tunnel </a:t>
                      </a:r>
                      <a:endParaRPr lang="en-SG" sz="1300" kern="100" dirty="0">
                        <a:solidFill>
                          <a:srgbClr val="002060"/>
                        </a:solidFill>
                        <a:latin typeface="Century"/>
                        <a:ea typeface="MS Mincho"/>
                        <a:cs typeface="Times New Roman"/>
                      </a:endParaRPr>
                    </a:p>
                  </a:txBody>
                  <a:tcPr marL="68580" marR="68580" marT="0" marB="0" anchor="ctr"/>
                </a:tc>
                <a:tc>
                  <a:txBody>
                    <a:bodyPr/>
                    <a:lstStyle/>
                    <a:p>
                      <a:pPr algn="l">
                        <a:spcAft>
                          <a:spcPts val="0"/>
                        </a:spcAft>
                      </a:pPr>
                      <a:r>
                        <a:rPr lang="en-SG" sz="1300" kern="100" dirty="0" smtClean="0"/>
                        <a:t>2.1 </a:t>
                      </a:r>
                      <a:r>
                        <a:rPr lang="en-SG" sz="1300" kern="100" dirty="0"/>
                        <a:t>km (approx.)</a:t>
                      </a:r>
                      <a:endParaRPr lang="en-SG" sz="1300" kern="100" dirty="0">
                        <a:solidFill>
                          <a:srgbClr val="002060"/>
                        </a:solidFill>
                        <a:latin typeface="Century"/>
                        <a:ea typeface="MS Mincho"/>
                        <a:cs typeface="Times New Roman"/>
                      </a:endParaRPr>
                    </a:p>
                  </a:txBody>
                  <a:tcPr marL="68580" marR="68580" marT="0" marB="0" anchor="ctr"/>
                </a:tc>
              </a:tr>
              <a:tr h="172819">
                <a:tc>
                  <a:txBody>
                    <a:bodyPr/>
                    <a:lstStyle/>
                    <a:p>
                      <a:pPr algn="l">
                        <a:spcAft>
                          <a:spcPts val="0"/>
                        </a:spcAft>
                      </a:pPr>
                      <a:r>
                        <a:rPr lang="en-SG" sz="1300" kern="100" dirty="0"/>
                        <a:t>Tunnel cross-section</a:t>
                      </a:r>
                      <a:endParaRPr lang="en-SG" sz="1300" kern="100" dirty="0">
                        <a:solidFill>
                          <a:srgbClr val="002060"/>
                        </a:solidFill>
                        <a:latin typeface="Century"/>
                        <a:ea typeface="MS Mincho"/>
                        <a:cs typeface="Times New Roman"/>
                      </a:endParaRPr>
                    </a:p>
                  </a:txBody>
                  <a:tcPr marL="68580" marR="68580" marT="0" marB="0" anchor="ctr"/>
                </a:tc>
                <a:tc>
                  <a:txBody>
                    <a:bodyPr/>
                    <a:lstStyle/>
                    <a:p>
                      <a:pPr algn="l">
                        <a:spcAft>
                          <a:spcPts val="0"/>
                        </a:spcAft>
                      </a:pPr>
                      <a:r>
                        <a:rPr lang="en-SG" sz="1300" kern="100" dirty="0"/>
                        <a:t>7.5m wide and 7.5m high </a:t>
                      </a:r>
                      <a:endParaRPr lang="en-SG" sz="1300" kern="100" dirty="0">
                        <a:solidFill>
                          <a:srgbClr val="002060"/>
                        </a:solidFill>
                        <a:latin typeface="Century"/>
                        <a:ea typeface="MS Mincho"/>
                        <a:cs typeface="Times New Roman"/>
                      </a:endParaRPr>
                    </a:p>
                  </a:txBody>
                  <a:tcPr marL="68580" marR="68580" marT="0" marB="0" anchor="ctr"/>
                </a:tc>
              </a:tr>
              <a:tr h="172819">
                <a:tc>
                  <a:txBody>
                    <a:bodyPr/>
                    <a:lstStyle/>
                    <a:p>
                      <a:pPr algn="l">
                        <a:spcAft>
                          <a:spcPts val="0"/>
                        </a:spcAft>
                      </a:pPr>
                      <a:r>
                        <a:rPr lang="en-SG" sz="1300" kern="100" dirty="0"/>
                        <a:t>Tunnel gradient</a:t>
                      </a:r>
                      <a:endParaRPr lang="en-SG" sz="1300" kern="100" dirty="0">
                        <a:solidFill>
                          <a:srgbClr val="002060"/>
                        </a:solidFill>
                        <a:latin typeface="Century"/>
                        <a:ea typeface="MS Mincho"/>
                        <a:cs typeface="Times New Roman"/>
                      </a:endParaRPr>
                    </a:p>
                  </a:txBody>
                  <a:tcPr marL="68580" marR="68580" marT="0" marB="0" anchor="ctr"/>
                </a:tc>
                <a:tc>
                  <a:txBody>
                    <a:bodyPr/>
                    <a:lstStyle/>
                    <a:p>
                      <a:pPr algn="l">
                        <a:spcAft>
                          <a:spcPts val="0"/>
                        </a:spcAft>
                      </a:pPr>
                      <a:r>
                        <a:rPr lang="en-SG" sz="1300" kern="100" dirty="0"/>
                        <a:t>1:15</a:t>
                      </a:r>
                      <a:endParaRPr lang="en-SG" sz="1300" kern="100" dirty="0">
                        <a:solidFill>
                          <a:srgbClr val="002060"/>
                        </a:solidFill>
                        <a:latin typeface="Century"/>
                        <a:ea typeface="MS Mincho"/>
                        <a:cs typeface="Times New Roman"/>
                      </a:endParaRPr>
                    </a:p>
                  </a:txBody>
                  <a:tcPr marL="68580" marR="68580" marT="0" marB="0" anchor="ctr"/>
                </a:tc>
              </a:tr>
              <a:tr h="172819">
                <a:tc>
                  <a:txBody>
                    <a:bodyPr/>
                    <a:lstStyle/>
                    <a:p>
                      <a:pPr algn="l">
                        <a:spcAft>
                          <a:spcPts val="0"/>
                        </a:spcAft>
                      </a:pPr>
                      <a:r>
                        <a:rPr lang="en-SG" sz="1300" kern="100" dirty="0"/>
                        <a:t>Rock overburden </a:t>
                      </a:r>
                      <a:endParaRPr lang="en-SG" sz="1300" kern="100" dirty="0">
                        <a:solidFill>
                          <a:srgbClr val="002060"/>
                        </a:solidFill>
                        <a:latin typeface="Century"/>
                        <a:ea typeface="MS Mincho"/>
                        <a:cs typeface="Times New Roman"/>
                      </a:endParaRPr>
                    </a:p>
                  </a:txBody>
                  <a:tcPr marL="68580" marR="68580"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SG" sz="1300" kern="100" dirty="0" smtClean="0"/>
                        <a:t>1300m (</a:t>
                      </a:r>
                      <a:r>
                        <a:rPr kumimoji="0" lang="en-US" sz="1300" kern="100" dirty="0" smtClean="0"/>
                        <a:t>4000 mwe)</a:t>
                      </a:r>
                      <a:endParaRPr kumimoji="0" lang="en-SG" sz="1300" kern="100" dirty="0">
                        <a:solidFill>
                          <a:srgbClr val="002060"/>
                        </a:solidFill>
                        <a:latin typeface="+mn-lt"/>
                        <a:ea typeface="+mn-ea"/>
                        <a:cs typeface="+mn-cs"/>
                      </a:endParaRPr>
                    </a:p>
                  </a:txBody>
                  <a:tcPr marL="68580" marR="68580" marT="0" marB="0" anchor="ctr"/>
                </a:tc>
              </a:tr>
              <a:tr h="172819">
                <a:tc>
                  <a:txBody>
                    <a:bodyPr/>
                    <a:lstStyle/>
                    <a:p>
                      <a:pPr algn="l">
                        <a:spcAft>
                          <a:spcPts val="0"/>
                        </a:spcAft>
                      </a:pPr>
                      <a:r>
                        <a:rPr lang="en-SG" sz="1300" kern="100" dirty="0"/>
                        <a:t>Rock type and density </a:t>
                      </a:r>
                      <a:endParaRPr lang="en-SG" sz="1300" kern="100" dirty="0">
                        <a:solidFill>
                          <a:srgbClr val="002060"/>
                        </a:solidFill>
                        <a:latin typeface="Century"/>
                        <a:ea typeface="MS Mincho"/>
                        <a:cs typeface="Times New Roman"/>
                      </a:endParaRPr>
                    </a:p>
                  </a:txBody>
                  <a:tcPr marL="68580" marR="68580" marT="0" marB="0" anchor="ctr"/>
                </a:tc>
                <a:tc>
                  <a:txBody>
                    <a:bodyPr/>
                    <a:lstStyle/>
                    <a:p>
                      <a:pPr algn="l">
                        <a:spcAft>
                          <a:spcPts val="0"/>
                        </a:spcAft>
                      </a:pPr>
                      <a:r>
                        <a:rPr lang="en-SG" sz="1300" kern="100" dirty="0"/>
                        <a:t>Charnockite, 2.9 gm/cc </a:t>
                      </a:r>
                      <a:endParaRPr lang="en-SG" sz="1300" kern="100" dirty="0">
                        <a:solidFill>
                          <a:srgbClr val="002060"/>
                        </a:solidFill>
                        <a:latin typeface="Century"/>
                        <a:ea typeface="MS Mincho"/>
                        <a:cs typeface="Times New Roman"/>
                      </a:endParaRPr>
                    </a:p>
                  </a:txBody>
                  <a:tcPr marL="68580" marR="68580" marT="0" marB="0" anchor="ctr"/>
                </a:tc>
              </a:tr>
              <a:tr h="172819">
                <a:tc>
                  <a:txBody>
                    <a:bodyPr/>
                    <a:lstStyle/>
                    <a:p>
                      <a:pPr algn="l">
                        <a:spcAft>
                          <a:spcPts val="0"/>
                        </a:spcAft>
                      </a:pPr>
                      <a:r>
                        <a:rPr lang="en-SG" sz="1300" kern="100" dirty="0"/>
                        <a:t>Number of caverns </a:t>
                      </a:r>
                      <a:endParaRPr lang="en-SG" sz="1300" kern="100" dirty="0">
                        <a:solidFill>
                          <a:srgbClr val="002060"/>
                        </a:solidFill>
                        <a:latin typeface="Century"/>
                        <a:ea typeface="MS Mincho"/>
                        <a:cs typeface="Times New Roman"/>
                      </a:endParaRPr>
                    </a:p>
                  </a:txBody>
                  <a:tcPr marL="68580" marR="68580" marT="0" marB="0" anchor="ctr"/>
                </a:tc>
                <a:tc>
                  <a:txBody>
                    <a:bodyPr/>
                    <a:lstStyle/>
                    <a:p>
                      <a:pPr algn="l">
                        <a:spcAft>
                          <a:spcPts val="0"/>
                        </a:spcAft>
                      </a:pPr>
                      <a:r>
                        <a:rPr lang="en-SG" sz="1300" kern="100" dirty="0"/>
                        <a:t>3 (one big and two small) </a:t>
                      </a:r>
                      <a:endParaRPr lang="en-SG" sz="1300" kern="100" dirty="0">
                        <a:solidFill>
                          <a:srgbClr val="002060"/>
                        </a:solidFill>
                        <a:latin typeface="Century"/>
                        <a:ea typeface="MS Mincho"/>
                        <a:cs typeface="Times New Roman"/>
                      </a:endParaRPr>
                    </a:p>
                  </a:txBody>
                  <a:tcPr marL="68580" marR="68580" marT="0" marB="0" anchor="ctr"/>
                </a:tc>
              </a:tr>
              <a:tr h="172819">
                <a:tc>
                  <a:txBody>
                    <a:bodyPr/>
                    <a:lstStyle/>
                    <a:p>
                      <a:pPr algn="l">
                        <a:spcAft>
                          <a:spcPts val="0"/>
                        </a:spcAft>
                      </a:pPr>
                      <a:r>
                        <a:rPr lang="en-SG" sz="1300" kern="100" dirty="0"/>
                        <a:t>Size of the main cavern </a:t>
                      </a:r>
                      <a:endParaRPr lang="en-SG" sz="1300" kern="100" dirty="0">
                        <a:solidFill>
                          <a:srgbClr val="002060"/>
                        </a:solidFill>
                        <a:latin typeface="Century"/>
                        <a:ea typeface="MS Mincho"/>
                        <a:cs typeface="Times New Roman"/>
                      </a:endParaRPr>
                    </a:p>
                  </a:txBody>
                  <a:tcPr marL="68580" marR="68580" marT="0" marB="0" anchor="ctr"/>
                </a:tc>
                <a:tc>
                  <a:txBody>
                    <a:bodyPr/>
                    <a:lstStyle/>
                    <a:p>
                      <a:pPr algn="l">
                        <a:spcAft>
                          <a:spcPts val="0"/>
                        </a:spcAft>
                      </a:pPr>
                      <a:r>
                        <a:rPr lang="en-SG" sz="1300" kern="100" dirty="0"/>
                        <a:t>132m × 26m × 20m (high) </a:t>
                      </a:r>
                      <a:endParaRPr lang="en-SG" sz="1300" kern="100" dirty="0">
                        <a:solidFill>
                          <a:srgbClr val="002060"/>
                        </a:solidFill>
                        <a:latin typeface="Century"/>
                        <a:ea typeface="MS Mincho"/>
                        <a:cs typeface="Times New Roman"/>
                      </a:endParaRPr>
                    </a:p>
                  </a:txBody>
                  <a:tcPr marL="68580" marR="68580" marT="0" marB="0" anchor="ctr"/>
                </a:tc>
              </a:tr>
              <a:tr h="172819">
                <a:tc>
                  <a:txBody>
                    <a:bodyPr/>
                    <a:lstStyle/>
                    <a:p>
                      <a:pPr algn="l">
                        <a:spcAft>
                          <a:spcPts val="0"/>
                        </a:spcAft>
                      </a:pPr>
                      <a:r>
                        <a:rPr lang="en-SG" sz="1300" kern="100" dirty="0"/>
                        <a:t>Distance from CERN </a:t>
                      </a:r>
                      <a:endParaRPr lang="en-SG" sz="1300" kern="100" dirty="0">
                        <a:solidFill>
                          <a:srgbClr val="002060"/>
                        </a:solidFill>
                        <a:latin typeface="Century"/>
                        <a:ea typeface="MS Mincho"/>
                        <a:cs typeface="Times New Roman"/>
                      </a:endParaRPr>
                    </a:p>
                  </a:txBody>
                  <a:tcPr marL="68580" marR="68580" marT="0" marB="0" anchor="ctr"/>
                </a:tc>
                <a:tc>
                  <a:txBody>
                    <a:bodyPr/>
                    <a:lstStyle/>
                    <a:p>
                      <a:pPr algn="l">
                        <a:spcAft>
                          <a:spcPts val="0"/>
                        </a:spcAft>
                      </a:pPr>
                      <a:r>
                        <a:rPr lang="en-SG" sz="1300" kern="100" dirty="0"/>
                        <a:t>7100 km </a:t>
                      </a:r>
                      <a:endParaRPr lang="en-SG" sz="1300" kern="100" dirty="0">
                        <a:solidFill>
                          <a:srgbClr val="002060"/>
                        </a:solidFill>
                        <a:latin typeface="Century"/>
                        <a:ea typeface="MS Mincho"/>
                        <a:cs typeface="Times New Roman"/>
                      </a:endParaRPr>
                    </a:p>
                  </a:txBody>
                  <a:tcPr marL="68580" marR="68580" marT="0" marB="0" anchor="ctr"/>
                </a:tc>
              </a:tr>
              <a:tr h="172819">
                <a:tc>
                  <a:txBody>
                    <a:bodyPr/>
                    <a:lstStyle/>
                    <a:p>
                      <a:pPr algn="l">
                        <a:spcAft>
                          <a:spcPts val="0"/>
                        </a:spcAft>
                      </a:pPr>
                      <a:r>
                        <a:rPr lang="en-SG" sz="1300" kern="100" dirty="0"/>
                        <a:t>Distance from JPARC </a:t>
                      </a:r>
                      <a:endParaRPr lang="en-SG" sz="1300" kern="100" dirty="0">
                        <a:solidFill>
                          <a:srgbClr val="002060"/>
                        </a:solidFill>
                        <a:latin typeface="Century"/>
                        <a:ea typeface="MS Mincho"/>
                        <a:cs typeface="Times New Roman"/>
                      </a:endParaRPr>
                    </a:p>
                  </a:txBody>
                  <a:tcPr marL="68580" marR="68580" marT="0" marB="0" anchor="ctr"/>
                </a:tc>
                <a:tc>
                  <a:txBody>
                    <a:bodyPr/>
                    <a:lstStyle/>
                    <a:p>
                      <a:pPr algn="l">
                        <a:spcAft>
                          <a:spcPts val="0"/>
                        </a:spcAft>
                      </a:pPr>
                      <a:r>
                        <a:rPr lang="en-SG" sz="1300" kern="100" dirty="0"/>
                        <a:t>6600 km </a:t>
                      </a:r>
                      <a:endParaRPr lang="en-SG" sz="1300" kern="100" dirty="0">
                        <a:solidFill>
                          <a:srgbClr val="002060"/>
                        </a:solidFill>
                        <a:latin typeface="Century"/>
                        <a:ea typeface="MS Mincho"/>
                        <a:cs typeface="Times New Roman"/>
                      </a:endParaRPr>
                    </a:p>
                  </a:txBody>
                  <a:tcPr marL="68580" marR="68580" marT="0" marB="0" anchor="ctr"/>
                </a:tc>
              </a:tr>
              <a:tr h="172819">
                <a:tc>
                  <a:txBody>
                    <a:bodyPr/>
                    <a:lstStyle/>
                    <a:p>
                      <a:pPr marL="0" algn="l" rtl="0" eaLnBrk="1" latinLnBrk="0" hangingPunct="1">
                        <a:spcAft>
                          <a:spcPts val="0"/>
                        </a:spcAft>
                      </a:pPr>
                      <a:r>
                        <a:rPr kumimoji="0" lang="en-SG" sz="1300" kern="100" dirty="0" smtClean="0"/>
                        <a:t>Future nuclear reactor</a:t>
                      </a:r>
                      <a:endParaRPr kumimoji="0" lang="en-SG" sz="1300" kern="100" dirty="0">
                        <a:solidFill>
                          <a:srgbClr val="002060"/>
                        </a:solidFill>
                        <a:latin typeface="+mn-lt"/>
                        <a:ea typeface="+mn-ea"/>
                        <a:cs typeface="+mn-cs"/>
                      </a:endParaRPr>
                    </a:p>
                  </a:txBody>
                  <a:tcPr marL="68580" marR="68580" marT="0" marB="0" anchor="ctr"/>
                </a:tc>
                <a:tc>
                  <a:txBody>
                    <a:bodyPr/>
                    <a:lstStyle/>
                    <a:p>
                      <a:r>
                        <a:rPr kumimoji="0" lang="en-SG" sz="1300" kern="100" dirty="0" smtClean="0"/>
                        <a:t>9000 Mwe, 205 km</a:t>
                      </a:r>
                      <a:endParaRPr kumimoji="0" lang="en-SG" sz="1300" kern="100" dirty="0">
                        <a:solidFill>
                          <a:srgbClr val="002060"/>
                        </a:solidFill>
                        <a:latin typeface="+mn-lt"/>
                        <a:ea typeface="+mn-ea"/>
                        <a:cs typeface="+mn-cs"/>
                      </a:endParaRPr>
                    </a:p>
                  </a:txBody>
                  <a:tcPr marL="68580" marR="68580" marT="0" marB="0" anchor="ct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par>
                                <p:cTn id="13" presetID="22" presetClass="entr" presetSubtype="2"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righ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ICAL detector and construction</a:t>
            </a:r>
            <a:endParaRPr lang="en-SG" dirty="0"/>
          </a:p>
        </p:txBody>
      </p:sp>
      <p:pic>
        <p:nvPicPr>
          <p:cNvPr id="6" name="Picture 2" descr="http://www.ino.tifr.res.in/ino/gallery/Schematic%20view%20of%20the%20INO%20detector.JPG">
            <a:hlinkClick r:id="rId3" action="ppaction://hlinkpres?slideindex=1&amp;slidetitle="/>
          </p:cNvPr>
          <p:cNvPicPr>
            <a:picLocks noGrp="1" noChangeAspect="1" noChangeArrowheads="1"/>
          </p:cNvPicPr>
          <p:nvPr>
            <p:ph idx="1"/>
          </p:nvPr>
        </p:nvPicPr>
        <p:blipFill>
          <a:blip r:embed="rId4" cstate="print"/>
          <a:stretch>
            <a:fillRect/>
          </a:stretch>
        </p:blipFill>
        <p:spPr bwMode="auto">
          <a:xfrm>
            <a:off x="66979" y="1209600"/>
            <a:ext cx="4333105" cy="5040000"/>
          </a:xfrm>
          <a:prstGeom prst="rect">
            <a:avLst/>
          </a:prstGeom>
          <a:ln>
            <a:noFill/>
          </a:ln>
          <a:effectLst>
            <a:outerShdw blurRad="292100" dist="139700" dir="2700000" algn="tl" rotWithShape="0">
              <a:srgbClr val="333333">
                <a:alpha val="65000"/>
              </a:srgbClr>
            </a:outerShdw>
          </a:effectLst>
        </p:spPr>
      </p:pic>
      <p:sp>
        <p:nvSpPr>
          <p:cNvPr id="18" name="Slide Number Placeholder 17"/>
          <p:cNvSpPr>
            <a:spLocks noGrp="1"/>
          </p:cNvSpPr>
          <p:nvPr>
            <p:ph type="sldNum" sz="quarter" idx="11"/>
          </p:nvPr>
        </p:nvSpPr>
        <p:spPr/>
        <p:txBody>
          <a:bodyPr/>
          <a:lstStyle/>
          <a:p>
            <a:fld id="{5D0D82D1-030A-4AF5-855D-82A44DD93AEE}" type="slidenum">
              <a:rPr lang="en-US" smtClean="0"/>
              <a:pPr/>
              <a:t>24</a:t>
            </a:fld>
            <a:endParaRPr lang="en-US" dirty="0"/>
          </a:p>
        </p:txBody>
      </p:sp>
      <p:sp>
        <p:nvSpPr>
          <p:cNvPr id="4" name="Footer Placeholder 3"/>
          <p:cNvSpPr>
            <a:spLocks noGrp="1"/>
          </p:cNvSpPr>
          <p:nvPr>
            <p:ph type="ftr" sz="quarter" idx="12"/>
          </p:nvPr>
        </p:nvSpPr>
        <p:spPr/>
        <p:txBody>
          <a:bodyPr/>
          <a:lstStyle/>
          <a:p>
            <a:r>
              <a:rPr lang="en-SG" smtClean="0"/>
              <a:t>B.Satyanarayana, TIFR, Mumbai                              Kashmir University Students' Visit                              March 12, 2012</a:t>
            </a:r>
            <a:endParaRPr lang="en-SG" dirty="0"/>
          </a:p>
        </p:txBody>
      </p:sp>
      <p:sp>
        <p:nvSpPr>
          <p:cNvPr id="8" name="Text Box 12"/>
          <p:cNvSpPr txBox="1">
            <a:spLocks noChangeArrowheads="1"/>
          </p:cNvSpPr>
          <p:nvPr/>
        </p:nvSpPr>
        <p:spPr bwMode="auto">
          <a:xfrm>
            <a:off x="1529869" y="1772816"/>
            <a:ext cx="1529963" cy="420261"/>
          </a:xfrm>
          <a:prstGeom prst="roundRect">
            <a:avLst/>
          </a:prstGeom>
          <a:noFill/>
          <a:ln w="9525">
            <a:noFill/>
            <a:miter lim="800000"/>
            <a:headEnd/>
            <a:tailEnd/>
          </a:ln>
        </p:spPr>
        <p:txBody>
          <a:bodyPr wrap="none" lIns="101858" tIns="50929" rIns="101858" bIns="50929" anchor="ctr" anchorCtr="1">
            <a:spAutoFit/>
          </a:bodyPr>
          <a:lstStyle/>
          <a:p>
            <a:pPr defTabSz="1019175"/>
            <a:r>
              <a:rPr lang="en-US" baseline="0" dirty="0" smtClean="0">
                <a:latin typeface="Arial" charset="0"/>
              </a:rPr>
              <a:t>Magnet coils</a:t>
            </a:r>
            <a:endParaRPr lang="en-US" baseline="0" dirty="0">
              <a:latin typeface="Arial" charset="0"/>
            </a:endParaRPr>
          </a:p>
        </p:txBody>
      </p:sp>
      <p:sp>
        <p:nvSpPr>
          <p:cNvPr id="13" name="Text Box 12"/>
          <p:cNvSpPr txBox="1">
            <a:spLocks noChangeArrowheads="1"/>
          </p:cNvSpPr>
          <p:nvPr/>
        </p:nvSpPr>
        <p:spPr bwMode="auto">
          <a:xfrm>
            <a:off x="683568" y="4149080"/>
            <a:ext cx="2952000" cy="349074"/>
          </a:xfrm>
          <a:prstGeom prst="rect">
            <a:avLst/>
          </a:prstGeom>
          <a:noFill/>
          <a:ln w="9525">
            <a:noFill/>
            <a:miter lim="800000"/>
            <a:headEnd/>
            <a:tailEnd/>
          </a:ln>
        </p:spPr>
        <p:txBody>
          <a:bodyPr wrap="square" lIns="101858" tIns="50929" rIns="101858" bIns="50929" anchor="ctr" anchorCtr="1">
            <a:spAutoFit/>
          </a:bodyPr>
          <a:lstStyle/>
          <a:p>
            <a:pPr defTabSz="1019175"/>
            <a:r>
              <a:rPr lang="en-US" sz="1600" baseline="0" dirty="0" smtClean="0">
                <a:latin typeface="Arial" charset="0"/>
              </a:rPr>
              <a:t>RPC handling trolleys</a:t>
            </a:r>
            <a:endParaRPr lang="en-US" sz="1600" baseline="0" dirty="0">
              <a:latin typeface="Arial" charset="0"/>
            </a:endParaRPr>
          </a:p>
        </p:txBody>
      </p:sp>
      <p:sp>
        <p:nvSpPr>
          <p:cNvPr id="14" name="Striped Right Arrow 13"/>
          <p:cNvSpPr/>
          <p:nvPr/>
        </p:nvSpPr>
        <p:spPr>
          <a:xfrm>
            <a:off x="3180676" y="4240152"/>
            <a:ext cx="360000" cy="198880"/>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solidFill>
                <a:schemeClr val="tx1"/>
              </a:solidFill>
            </a:endParaRPr>
          </a:p>
        </p:txBody>
      </p:sp>
      <p:sp>
        <p:nvSpPr>
          <p:cNvPr id="15" name="Striped Right Arrow 14"/>
          <p:cNvSpPr/>
          <p:nvPr/>
        </p:nvSpPr>
        <p:spPr>
          <a:xfrm rot="10800000">
            <a:off x="836485" y="4215062"/>
            <a:ext cx="360000" cy="198880"/>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solidFill>
                <a:schemeClr val="tx1"/>
              </a:solidFill>
            </a:endParaRPr>
          </a:p>
        </p:txBody>
      </p:sp>
      <p:sp>
        <p:nvSpPr>
          <p:cNvPr id="16" name="Text Box 12"/>
          <p:cNvSpPr txBox="1">
            <a:spLocks noChangeArrowheads="1"/>
          </p:cNvSpPr>
          <p:nvPr/>
        </p:nvSpPr>
        <p:spPr bwMode="auto">
          <a:xfrm>
            <a:off x="997996" y="5517232"/>
            <a:ext cx="2421876" cy="420261"/>
          </a:xfrm>
          <a:prstGeom prst="roundRect">
            <a:avLst/>
          </a:prstGeom>
          <a:noFill/>
          <a:ln w="9525">
            <a:noFill/>
            <a:miter lim="800000"/>
            <a:headEnd/>
            <a:tailEnd/>
          </a:ln>
        </p:spPr>
        <p:txBody>
          <a:bodyPr wrap="none" lIns="101858" tIns="50929" rIns="101858" bIns="50929" anchor="ctr" anchorCtr="1">
            <a:spAutoFit/>
          </a:bodyPr>
          <a:lstStyle/>
          <a:p>
            <a:pPr defTabSz="1019175"/>
            <a:r>
              <a:rPr lang="en-US" baseline="0" dirty="0" smtClean="0">
                <a:latin typeface="Arial" charset="0"/>
              </a:rPr>
              <a:t>Total weight: 50Ktons</a:t>
            </a:r>
            <a:endParaRPr lang="en-US" baseline="0" dirty="0">
              <a:latin typeface="Arial" charset="0"/>
            </a:endParaRPr>
          </a:p>
        </p:txBody>
      </p:sp>
      <p:pic>
        <p:nvPicPr>
          <p:cNvPr id="19" name="Content Placeholder 6" descr="overall_assy_new.jpg"/>
          <p:cNvPicPr>
            <a:picLocks noChangeAspect="1"/>
          </p:cNvPicPr>
          <p:nvPr/>
        </p:nvPicPr>
        <p:blipFill>
          <a:blip r:embed="rId5" cstate="print"/>
          <a:srcRect l="10172" r="29562" b="8791"/>
          <a:stretch>
            <a:fillRect/>
          </a:stretch>
        </p:blipFill>
        <p:spPr>
          <a:xfrm>
            <a:off x="4453743" y="1209600"/>
            <a:ext cx="4614757" cy="5040000"/>
          </a:xfrm>
          <a:prstGeom prst="rect">
            <a:avLst/>
          </a:prstGeom>
          <a:ln>
            <a:noFill/>
          </a:ln>
          <a:effectLst>
            <a:outerShdw blurRad="292100" dist="139700" dir="2700000" algn="tl" rotWithShape="0">
              <a:srgbClr val="333333">
                <a:alpha val="65000"/>
              </a:srgbClr>
            </a:outerShdw>
          </a:effectLst>
        </p:spPr>
      </p:pic>
      <p:sp>
        <p:nvSpPr>
          <p:cNvPr id="17" name="TextBox 16"/>
          <p:cNvSpPr txBox="1"/>
          <p:nvPr/>
        </p:nvSpPr>
        <p:spPr>
          <a:xfrm rot="-1140000">
            <a:off x="6013882" y="2936135"/>
            <a:ext cx="2376000" cy="923330"/>
          </a:xfrm>
          <a:prstGeom prst="rect">
            <a:avLst/>
          </a:prstGeom>
          <a:noFill/>
        </p:spPr>
        <p:txBody>
          <a:bodyPr wrap="square" lIns="0" tIns="0" rIns="0" bIns="0" rtlCol="0" anchor="ctr" anchorCtr="1">
            <a:spAutoFit/>
          </a:bodyPr>
          <a:lstStyle/>
          <a:p>
            <a:r>
              <a:rPr lang="en-US" sz="2000" dirty="0" smtClean="0">
                <a:solidFill>
                  <a:srgbClr val="002060"/>
                </a:solidFill>
              </a:rPr>
              <a:t>4000mm</a:t>
            </a:r>
            <a:r>
              <a:rPr lang="en-US" sz="2000" dirty="0" smtClean="0">
                <a:solidFill>
                  <a:srgbClr val="002060"/>
                </a:solidFill>
                <a:sym typeface="Symbol"/>
              </a:rPr>
              <a:t>2000mm</a:t>
            </a:r>
          </a:p>
          <a:p>
            <a:r>
              <a:rPr lang="en-US" sz="2000" dirty="0" smtClean="0">
                <a:solidFill>
                  <a:srgbClr val="002060"/>
                </a:solidFill>
                <a:sym typeface="Symbol"/>
              </a:rPr>
              <a:t>56mm low carbon iron sheets</a:t>
            </a:r>
            <a:endParaRPr lang="en-US" sz="2000" dirty="0">
              <a:solidFill>
                <a:srgbClr val="002060"/>
              </a:solidFill>
            </a:endParaRPr>
          </a:p>
        </p:txBody>
      </p:sp>
      <p:sp>
        <p:nvSpPr>
          <p:cNvPr id="21" name="TextBox 20"/>
          <p:cNvSpPr txBox="1"/>
          <p:nvPr/>
        </p:nvSpPr>
        <p:spPr>
          <a:xfrm rot="1740000">
            <a:off x="4993770" y="4242164"/>
            <a:ext cx="800453" cy="461665"/>
          </a:xfrm>
          <a:prstGeom prst="rect">
            <a:avLst/>
          </a:prstGeom>
          <a:noFill/>
        </p:spPr>
        <p:txBody>
          <a:bodyPr wrap="square" rtlCol="0">
            <a:spAutoFit/>
          </a:bodyPr>
          <a:lstStyle/>
          <a:p>
            <a:r>
              <a:rPr lang="en-US" sz="2400" dirty="0" smtClean="0">
                <a:solidFill>
                  <a:srgbClr val="FFFF00"/>
                </a:solidFill>
              </a:rPr>
              <a:t>RPC</a:t>
            </a:r>
            <a:endParaRPr lang="en-US" sz="2000" dirty="0">
              <a:solidFill>
                <a:srgbClr val="FFFF00"/>
              </a:solidFill>
            </a:endParaRPr>
          </a:p>
        </p:txBody>
      </p:sp>
      <p:pic>
        <p:nvPicPr>
          <p:cNvPr id="20" name="Picture 2"/>
          <p:cNvPicPr>
            <a:picLocks noChangeAspect="1" noChangeArrowheads="1"/>
          </p:cNvPicPr>
          <p:nvPr/>
        </p:nvPicPr>
        <p:blipFill>
          <a:blip r:embed="rId6" cstate="print"/>
          <a:srcRect/>
          <a:stretch>
            <a:fillRect/>
          </a:stretch>
        </p:blipFill>
        <p:spPr bwMode="auto">
          <a:xfrm>
            <a:off x="4512879" y="1268760"/>
            <a:ext cx="2127848" cy="15841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par>
                                <p:cTn id="22" presetID="22" presetClass="entr" presetSubtype="8"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par>
                                <p:cTn id="25" presetID="22" presetClass="entr" presetSubtype="8"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par>
                                <p:cTn id="28" presetID="22" presetClass="entr" presetSubtype="8"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par>
                                <p:cTn id="31" presetID="22" presetClass="entr" presetSubtype="8"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par>
                                <p:cTn id="34" presetID="22" presetClass="entr" presetSubtype="8"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Factsheet of ICAL detector</a:t>
            </a:r>
            <a:endParaRPr lang="en-US" dirty="0"/>
          </a:p>
        </p:txBody>
      </p:sp>
      <p:sp>
        <p:nvSpPr>
          <p:cNvPr id="5" name="Slide Number Placeholder 4"/>
          <p:cNvSpPr>
            <a:spLocks noGrp="1"/>
          </p:cNvSpPr>
          <p:nvPr>
            <p:ph type="sldNum" sz="quarter" idx="11"/>
          </p:nvPr>
        </p:nvSpPr>
        <p:spPr/>
        <p:txBody>
          <a:bodyPr/>
          <a:lstStyle/>
          <a:p>
            <a:fld id="{5D0D82D1-030A-4AF5-855D-82A44DD93AEE}" type="slidenum">
              <a:rPr lang="en-US" smtClean="0"/>
              <a:pPr/>
              <a:t>25</a:t>
            </a:fld>
            <a:endParaRPr lang="en-US" dirty="0"/>
          </a:p>
        </p:txBody>
      </p:sp>
      <p:sp>
        <p:nvSpPr>
          <p:cNvPr id="4" name="Footer Placeholder 3"/>
          <p:cNvSpPr>
            <a:spLocks noGrp="1"/>
          </p:cNvSpPr>
          <p:nvPr>
            <p:ph type="ftr" sz="quarter" idx="12"/>
          </p:nvPr>
        </p:nvSpPr>
        <p:spPr/>
        <p:txBody>
          <a:bodyPr/>
          <a:lstStyle/>
          <a:p>
            <a:r>
              <a:rPr lang="en-US" dirty="0" smtClean="0"/>
              <a:t>B.Satyanarayana, TIFR, Mumbai                              Kashmir University Students' Visit                              March 12, 2012</a:t>
            </a:r>
            <a:endParaRPr lang="en-US" dirty="0"/>
          </a:p>
        </p:txBody>
      </p:sp>
      <p:graphicFrame>
        <p:nvGraphicFramePr>
          <p:cNvPr id="6" name="Group 3"/>
          <p:cNvGraphicFramePr>
            <a:graphicFrameLocks noChangeAspect="1"/>
          </p:cNvGraphicFramePr>
          <p:nvPr/>
        </p:nvGraphicFramePr>
        <p:xfrm>
          <a:off x="624260" y="1196754"/>
          <a:ext cx="7980188" cy="5184578"/>
        </p:xfrm>
        <a:graphic>
          <a:graphicData uri="http://schemas.openxmlformats.org/drawingml/2006/table">
            <a:tbl>
              <a:tblPr>
                <a:tableStyleId>{E8B1032C-EA38-4F05-BA0D-38AFFFC7BED3}</a:tableStyleId>
              </a:tblPr>
              <a:tblGrid>
                <a:gridCol w="3991635"/>
                <a:gridCol w="3988553"/>
              </a:tblGrid>
              <a:tr h="370327">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u="none" strike="noStrike" cap="none" normalizeH="0" baseline="0" dirty="0" smtClean="0">
                          <a:ln>
                            <a:noFill/>
                          </a:ln>
                          <a:effectLst>
                            <a:outerShdw blurRad="38100" dist="38100" dir="2700000" algn="tl">
                              <a:srgbClr val="000000"/>
                            </a:outerShdw>
                          </a:effectLst>
                        </a:rPr>
                        <a:t>No. of  modules</a:t>
                      </a:r>
                      <a:endParaRPr kumimoji="0" lang="en-US" sz="20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u="none" strike="noStrike" cap="none" normalizeH="0" baseline="0" dirty="0" smtClean="0">
                          <a:ln>
                            <a:noFill/>
                          </a:ln>
                          <a:effectLst>
                            <a:outerShdw blurRad="38100" dist="38100" dir="2700000" algn="tl">
                              <a:srgbClr val="000000"/>
                            </a:outerShdw>
                          </a:effectLst>
                        </a:rPr>
                        <a:t>3</a:t>
                      </a:r>
                      <a:endParaRPr kumimoji="0" lang="en-US" sz="20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tc>
              </a:tr>
              <a:tr h="370327">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u="none" strike="noStrike" cap="none" normalizeH="0" baseline="0" dirty="0" smtClean="0">
                          <a:ln>
                            <a:noFill/>
                          </a:ln>
                          <a:effectLst>
                            <a:outerShdw blurRad="38100" dist="38100" dir="2700000" algn="tl">
                              <a:srgbClr val="000000"/>
                            </a:outerShdw>
                          </a:effectLst>
                        </a:rPr>
                        <a:t>Module dimensions</a:t>
                      </a:r>
                      <a:endParaRPr kumimoji="0" lang="en-US" sz="20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u="none" strike="noStrike" cap="none" normalizeH="0" baseline="0" dirty="0" smtClean="0">
                          <a:ln>
                            <a:noFill/>
                          </a:ln>
                          <a:effectLst>
                            <a:outerShdw blurRad="38100" dist="38100" dir="2700000" algn="tl">
                              <a:srgbClr val="000000"/>
                            </a:outerShdw>
                          </a:effectLst>
                        </a:rPr>
                        <a:t>16m × 16m × 14.5m</a:t>
                      </a:r>
                      <a:endParaRPr kumimoji="0" lang="en-US" sz="20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tc>
              </a:tr>
              <a:tr h="370327">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u="none" strike="noStrike" cap="none" normalizeH="0" baseline="0" dirty="0" smtClean="0">
                          <a:ln>
                            <a:noFill/>
                          </a:ln>
                          <a:effectLst>
                            <a:outerShdw blurRad="38100" dist="38100" dir="2700000" algn="tl">
                              <a:srgbClr val="000000"/>
                            </a:outerShdw>
                          </a:effectLst>
                        </a:rPr>
                        <a:t>Detector dimensions</a:t>
                      </a:r>
                      <a:endParaRPr kumimoji="0" lang="en-US" sz="20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u="none" strike="noStrike" cap="none" normalizeH="0" baseline="0" dirty="0" smtClean="0">
                          <a:ln>
                            <a:noFill/>
                          </a:ln>
                          <a:effectLst>
                            <a:outerShdw blurRad="38100" dist="38100" dir="2700000" algn="tl">
                              <a:srgbClr val="000000"/>
                            </a:outerShdw>
                          </a:effectLst>
                        </a:rPr>
                        <a:t>48.4m × 16m × 14.5m</a:t>
                      </a:r>
                      <a:endParaRPr kumimoji="0" lang="en-US" sz="20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tc>
              </a:tr>
              <a:tr h="370327">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u="none" strike="noStrike" cap="none" normalizeH="0" baseline="0" dirty="0" smtClean="0">
                          <a:ln>
                            <a:noFill/>
                          </a:ln>
                          <a:effectLst>
                            <a:outerShdw blurRad="38100" dist="38100" dir="2700000" algn="tl">
                              <a:srgbClr val="000000"/>
                            </a:outerShdw>
                          </a:effectLst>
                        </a:rPr>
                        <a:t>No. of  layers</a:t>
                      </a:r>
                      <a:endParaRPr kumimoji="0" lang="en-US" sz="20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u="none" strike="noStrike" cap="none" normalizeH="0" baseline="0" dirty="0" smtClean="0">
                          <a:ln>
                            <a:noFill/>
                          </a:ln>
                          <a:effectLst>
                            <a:outerShdw blurRad="38100" dist="38100" dir="2700000" algn="tl">
                              <a:srgbClr val="000000"/>
                            </a:outerShdw>
                          </a:effectLst>
                        </a:rPr>
                        <a:t>150</a:t>
                      </a:r>
                      <a:endParaRPr kumimoji="0" lang="en-US" sz="20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tc>
              </a:tr>
              <a:tr h="370327">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u="none" strike="noStrike" cap="none" normalizeH="0" baseline="0" dirty="0" smtClean="0">
                          <a:ln>
                            <a:noFill/>
                          </a:ln>
                          <a:effectLst>
                            <a:outerShdw blurRad="38100" dist="38100" dir="2700000" algn="tl">
                              <a:srgbClr val="000000"/>
                            </a:outerShdw>
                          </a:effectLst>
                        </a:rPr>
                        <a:t>Iron plate thickness</a:t>
                      </a:r>
                      <a:endParaRPr kumimoji="0" lang="en-US" sz="20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u="none" strike="noStrike" cap="none" normalizeH="0" baseline="0" dirty="0" smtClean="0">
                          <a:ln>
                            <a:noFill/>
                          </a:ln>
                          <a:effectLst>
                            <a:outerShdw blurRad="38100" dist="38100" dir="2700000" algn="tl">
                              <a:srgbClr val="000000"/>
                            </a:outerShdw>
                          </a:effectLst>
                        </a:rPr>
                        <a:t>56mm</a:t>
                      </a:r>
                      <a:endParaRPr kumimoji="0" lang="en-US" sz="20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tc>
              </a:tr>
              <a:tr h="370327">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u="none" strike="noStrike" cap="none" normalizeH="0" baseline="0" dirty="0" smtClean="0">
                          <a:ln>
                            <a:noFill/>
                          </a:ln>
                          <a:effectLst>
                            <a:outerShdw blurRad="38100" dist="38100" dir="2700000" algn="tl">
                              <a:srgbClr val="000000"/>
                            </a:outerShdw>
                          </a:effectLst>
                        </a:rPr>
                        <a:t>Gap for RPC trays</a:t>
                      </a:r>
                      <a:endParaRPr kumimoji="0" lang="en-US" sz="20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u="none" strike="noStrike" cap="none" normalizeH="0" baseline="0" dirty="0" smtClean="0">
                          <a:ln>
                            <a:noFill/>
                          </a:ln>
                          <a:effectLst>
                            <a:outerShdw blurRad="38100" dist="38100" dir="2700000" algn="tl">
                              <a:srgbClr val="000000"/>
                            </a:outerShdw>
                          </a:effectLst>
                        </a:rPr>
                        <a:t>40mm</a:t>
                      </a:r>
                      <a:endParaRPr kumimoji="0" lang="en-US" sz="20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tc>
              </a:tr>
              <a:tr h="370327">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u="none" strike="noStrike" cap="none" normalizeH="0" baseline="0" dirty="0" smtClean="0">
                          <a:ln>
                            <a:noFill/>
                          </a:ln>
                          <a:effectLst>
                            <a:outerShdw blurRad="38100" dist="38100" dir="2700000" algn="tl">
                              <a:srgbClr val="000000"/>
                            </a:outerShdw>
                          </a:effectLst>
                        </a:rPr>
                        <a:t>Magnetic field</a:t>
                      </a:r>
                      <a:endParaRPr kumimoji="0" lang="en-US" sz="20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u="none" strike="noStrike" cap="none" normalizeH="0" baseline="0" dirty="0" smtClean="0">
                          <a:ln>
                            <a:noFill/>
                          </a:ln>
                          <a:effectLst>
                            <a:outerShdw blurRad="38100" dist="38100" dir="2700000" algn="tl">
                              <a:srgbClr val="000000"/>
                            </a:outerShdw>
                          </a:effectLst>
                        </a:rPr>
                        <a:t>1.3Tesla</a:t>
                      </a:r>
                      <a:endParaRPr kumimoji="0" lang="en-US" sz="20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tc>
              </a:tr>
              <a:tr h="370327">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u="none" strike="noStrike" cap="none" normalizeH="0" baseline="0" dirty="0" smtClean="0">
                          <a:ln>
                            <a:noFill/>
                          </a:ln>
                          <a:effectLst>
                            <a:outerShdw blurRad="38100" dist="38100" dir="2700000" algn="tl">
                              <a:srgbClr val="000000"/>
                            </a:outerShdw>
                          </a:effectLst>
                        </a:rPr>
                        <a:t>RPC dimensions</a:t>
                      </a:r>
                      <a:endParaRPr kumimoji="0" lang="en-US" sz="20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u="none" strike="noStrike" cap="none" normalizeH="0" baseline="0" dirty="0" smtClean="0">
                          <a:ln>
                            <a:noFill/>
                          </a:ln>
                          <a:effectLst>
                            <a:outerShdw blurRad="38100" dist="38100" dir="2700000" algn="tl">
                              <a:srgbClr val="000000"/>
                            </a:outerShdw>
                          </a:effectLst>
                        </a:rPr>
                        <a:t>1,950mm × 1,840mm × 24mm</a:t>
                      </a:r>
                      <a:endParaRPr kumimoji="0" lang="en-US" sz="20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tc>
              </a:tr>
              <a:tr h="370327">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u="none" strike="noStrike" cap="none" normalizeH="0" baseline="0" dirty="0" smtClean="0">
                          <a:ln>
                            <a:noFill/>
                          </a:ln>
                          <a:effectLst>
                            <a:outerShdw blurRad="38100" dist="38100" dir="2700000" algn="tl">
                              <a:srgbClr val="000000"/>
                            </a:outerShdw>
                          </a:effectLst>
                        </a:rPr>
                        <a:t>Readout strip pitch</a:t>
                      </a:r>
                      <a:endParaRPr kumimoji="0" lang="en-US" sz="20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u="none" strike="noStrike" cap="none" normalizeH="0" baseline="0" dirty="0" smtClean="0">
                          <a:ln>
                            <a:noFill/>
                          </a:ln>
                          <a:effectLst>
                            <a:outerShdw blurRad="38100" dist="38100" dir="2700000" algn="tl">
                              <a:srgbClr val="000000"/>
                            </a:outerShdw>
                          </a:effectLst>
                        </a:rPr>
                        <a:t>3 0mm</a:t>
                      </a:r>
                      <a:endParaRPr kumimoji="0" lang="en-US" sz="20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tc>
              </a:tr>
              <a:tr h="370327">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u="none" strike="noStrike" cap="none" normalizeH="0" baseline="0" dirty="0" smtClean="0">
                          <a:ln>
                            <a:noFill/>
                          </a:ln>
                          <a:effectLst>
                            <a:outerShdw blurRad="38100" dist="38100" dir="2700000" algn="tl">
                              <a:srgbClr val="000000"/>
                            </a:outerShdw>
                          </a:effectLst>
                        </a:rPr>
                        <a:t>No. of  RPCs/Road/Layer</a:t>
                      </a:r>
                      <a:endParaRPr kumimoji="0" lang="en-US" sz="20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u="none" strike="noStrike" cap="none" normalizeH="0" baseline="0" dirty="0" smtClean="0">
                          <a:ln>
                            <a:noFill/>
                          </a:ln>
                          <a:effectLst>
                            <a:outerShdw blurRad="38100" dist="38100" dir="2700000" algn="tl">
                              <a:srgbClr val="000000"/>
                            </a:outerShdw>
                          </a:effectLst>
                        </a:rPr>
                        <a:t>8</a:t>
                      </a:r>
                      <a:endParaRPr kumimoji="0" lang="en-US" sz="20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tc>
              </a:tr>
              <a:tr h="370327">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u="none" strike="noStrike" cap="none" normalizeH="0" baseline="0" dirty="0" smtClean="0">
                          <a:ln>
                            <a:noFill/>
                          </a:ln>
                          <a:effectLst>
                            <a:outerShdw blurRad="38100" dist="38100" dir="2700000" algn="tl">
                              <a:srgbClr val="000000"/>
                            </a:outerShdw>
                          </a:effectLst>
                        </a:rPr>
                        <a:t>No. of  Roads/Layer/Module</a:t>
                      </a:r>
                      <a:endParaRPr kumimoji="0" lang="en-US" sz="20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u="none" strike="noStrike" cap="none" normalizeH="0" baseline="0" dirty="0" smtClean="0">
                          <a:ln>
                            <a:noFill/>
                          </a:ln>
                          <a:effectLst>
                            <a:outerShdw blurRad="38100" dist="38100" dir="2700000" algn="tl">
                              <a:srgbClr val="000000"/>
                            </a:outerShdw>
                          </a:effectLst>
                        </a:rPr>
                        <a:t>8</a:t>
                      </a:r>
                      <a:endParaRPr kumimoji="0" lang="en-US" sz="20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tc>
              </a:tr>
              <a:tr h="370327">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u="none" strike="noStrike" cap="none" normalizeH="0" baseline="0" dirty="0" smtClean="0">
                          <a:ln>
                            <a:noFill/>
                          </a:ln>
                          <a:effectLst>
                            <a:outerShdw blurRad="38100" dist="38100" dir="2700000" algn="tl">
                              <a:srgbClr val="000000"/>
                            </a:outerShdw>
                          </a:effectLst>
                        </a:rPr>
                        <a:t>No. of  RPC units/Layer</a:t>
                      </a:r>
                      <a:endParaRPr kumimoji="0" lang="en-US" sz="20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u="none" strike="noStrike" cap="none" normalizeH="0" baseline="0" dirty="0" smtClean="0">
                          <a:ln>
                            <a:noFill/>
                          </a:ln>
                          <a:effectLst>
                            <a:outerShdw blurRad="38100" dist="38100" dir="2700000" algn="tl">
                              <a:srgbClr val="000000"/>
                            </a:outerShdw>
                          </a:effectLst>
                        </a:rPr>
                        <a:t>192</a:t>
                      </a:r>
                      <a:endParaRPr kumimoji="0" lang="en-US" sz="20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tc>
              </a:tr>
              <a:tr h="370327">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u="none" strike="noStrike" cap="none" normalizeH="0" baseline="0" dirty="0" smtClean="0">
                          <a:ln>
                            <a:noFill/>
                          </a:ln>
                          <a:effectLst>
                            <a:outerShdw blurRad="38100" dist="38100" dir="2700000" algn="tl">
                              <a:srgbClr val="000000"/>
                            </a:outerShdw>
                          </a:effectLst>
                        </a:rPr>
                        <a:t>No. of  RPC units</a:t>
                      </a:r>
                      <a:endParaRPr kumimoji="0" lang="en-US" sz="20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u="none" strike="noStrike" cap="none" normalizeH="0" baseline="0" dirty="0" smtClean="0">
                          <a:ln>
                            <a:noFill/>
                          </a:ln>
                          <a:effectLst>
                            <a:outerShdw blurRad="38100" dist="38100" dir="2700000" algn="tl">
                              <a:srgbClr val="000000"/>
                            </a:outerShdw>
                          </a:effectLst>
                        </a:rPr>
                        <a:t>28,800 (97,505m</a:t>
                      </a:r>
                      <a:r>
                        <a:rPr kumimoji="0" lang="en-US" sz="2000" u="none" strike="noStrike" cap="none" normalizeH="0" baseline="30000" dirty="0" smtClean="0">
                          <a:ln>
                            <a:noFill/>
                          </a:ln>
                          <a:effectLst>
                            <a:outerShdw blurRad="38100" dist="38100" dir="2700000" algn="tl">
                              <a:srgbClr val="000000"/>
                            </a:outerShdw>
                          </a:effectLst>
                        </a:rPr>
                        <a:t>2</a:t>
                      </a:r>
                      <a:r>
                        <a:rPr kumimoji="0" lang="en-US" sz="2000" u="none" strike="noStrike" cap="none" normalizeH="0" baseline="0" dirty="0" smtClean="0">
                          <a:ln>
                            <a:noFill/>
                          </a:ln>
                          <a:effectLst>
                            <a:outerShdw blurRad="38100" dist="38100" dir="2700000" algn="tl">
                              <a:srgbClr val="000000"/>
                            </a:outerShdw>
                          </a:effectLst>
                        </a:rPr>
                        <a:t>)</a:t>
                      </a:r>
                      <a:endParaRPr kumimoji="0" lang="en-US" sz="2000" b="0" i="0" u="none" strike="noStrike" cap="none" normalizeH="0" baseline="3000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tc>
              </a:tr>
              <a:tr h="370327">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u="none" strike="noStrike" cap="none" normalizeH="0" baseline="0" dirty="0" smtClean="0">
                          <a:ln>
                            <a:noFill/>
                          </a:ln>
                          <a:effectLst>
                            <a:outerShdw blurRad="38100" dist="38100" dir="2700000" algn="tl">
                              <a:srgbClr val="000000"/>
                            </a:outerShdw>
                          </a:effectLst>
                        </a:rPr>
                        <a:t>No. of readout strips</a:t>
                      </a:r>
                      <a:endParaRPr kumimoji="0" lang="en-US" sz="20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u="none" strike="noStrike" cap="none" normalizeH="0" baseline="0" dirty="0" smtClean="0">
                          <a:ln>
                            <a:noFill/>
                          </a:ln>
                          <a:effectLst>
                            <a:outerShdw blurRad="38100" dist="38100" dir="2700000" algn="tl">
                              <a:srgbClr val="000000"/>
                            </a:outerShdw>
                          </a:effectLst>
                        </a:rPr>
                        <a:t>3,686,400</a:t>
                      </a:r>
                      <a:endParaRPr kumimoji="0" lang="en-US" sz="20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Detectors aided major discoveries</a:t>
            </a:r>
            <a:endParaRPr lang="en-SG" dirty="0"/>
          </a:p>
        </p:txBody>
      </p:sp>
      <p:sp>
        <p:nvSpPr>
          <p:cNvPr id="6" name="Content Placeholder 5"/>
          <p:cNvSpPr>
            <a:spLocks noGrp="1"/>
          </p:cNvSpPr>
          <p:nvPr>
            <p:ph idx="1"/>
          </p:nvPr>
        </p:nvSpPr>
        <p:spPr/>
        <p:txBody>
          <a:bodyPr>
            <a:normAutofit fontScale="92500" lnSpcReduction="10000"/>
          </a:bodyPr>
          <a:lstStyle/>
          <a:p>
            <a:pPr>
              <a:lnSpc>
                <a:spcPct val="110000"/>
              </a:lnSpc>
              <a:buClrTx/>
              <a:buFont typeface="Wingdings" pitchFamily="2" charset="2"/>
              <a:buChar char="v"/>
            </a:pPr>
            <a:r>
              <a:rPr lang="en-US" sz="900" dirty="0" smtClean="0">
                <a:solidFill>
                  <a:schemeClr val="tx1"/>
                </a:solidFill>
                <a:effectLst/>
                <a:latin typeface="Narkisim" pitchFamily="34" charset="-79"/>
                <a:cs typeface="Narkisim" pitchFamily="34" charset="-79"/>
              </a:rPr>
              <a:t>Crookes Tubes: </a:t>
            </a:r>
            <a:r>
              <a:rPr lang="en-SG" sz="900" dirty="0" smtClean="0">
                <a:solidFill>
                  <a:schemeClr val="tx1"/>
                </a:solidFill>
                <a:effectLst/>
                <a:latin typeface="Narkisim" pitchFamily="34" charset="-79"/>
                <a:cs typeface="Narkisim" pitchFamily="34" charset="-79"/>
              </a:rPr>
              <a:t>Sir William Crookes (1869-75)</a:t>
            </a:r>
          </a:p>
          <a:p>
            <a:pPr>
              <a:lnSpc>
                <a:spcPct val="110000"/>
              </a:lnSpc>
              <a:buClrTx/>
              <a:buFont typeface="Wingdings" pitchFamily="2" charset="2"/>
              <a:buChar char="v"/>
            </a:pPr>
            <a:r>
              <a:rPr lang="en-SG" sz="900" dirty="0" smtClean="0">
                <a:solidFill>
                  <a:schemeClr val="tx1"/>
                </a:solidFill>
                <a:effectLst/>
                <a:latin typeface="Narkisim" pitchFamily="34" charset="-79"/>
                <a:cs typeface="Narkisim" pitchFamily="34" charset="-79"/>
              </a:rPr>
              <a:t>Cloud chamber: Charles Thomas Rees Wilson (1894), Nobel Prize in Physics (1927)</a:t>
            </a:r>
            <a:endParaRPr lang="en-US" sz="900" dirty="0" smtClean="0">
              <a:solidFill>
                <a:schemeClr val="tx1"/>
              </a:solidFill>
              <a:effectLst/>
              <a:latin typeface="Narkisim" pitchFamily="34" charset="-79"/>
              <a:cs typeface="Narkisim" pitchFamily="34" charset="-79"/>
            </a:endParaRPr>
          </a:p>
          <a:p>
            <a:pPr>
              <a:lnSpc>
                <a:spcPct val="110000"/>
              </a:lnSpc>
              <a:buClrTx/>
              <a:buFont typeface="Wingdings" pitchFamily="2" charset="2"/>
              <a:buChar char="v"/>
            </a:pPr>
            <a:r>
              <a:rPr lang="en-US" sz="900" dirty="0" smtClean="0">
                <a:effectLst/>
                <a:latin typeface="Narkisim" pitchFamily="34" charset="-79"/>
                <a:cs typeface="Narkisim" pitchFamily="34" charset="-79"/>
              </a:rPr>
              <a:t>Electron: J.J.Thomson (1897) using Crookes Tubes</a:t>
            </a:r>
          </a:p>
          <a:p>
            <a:pPr>
              <a:lnSpc>
                <a:spcPct val="110000"/>
              </a:lnSpc>
              <a:buClrTx/>
              <a:buFont typeface="Wingdings" pitchFamily="2" charset="2"/>
              <a:buChar char="v"/>
            </a:pPr>
            <a:r>
              <a:rPr lang="en-US" sz="900" dirty="0" smtClean="0">
                <a:solidFill>
                  <a:schemeClr val="tx1"/>
                </a:solidFill>
                <a:effectLst/>
                <a:latin typeface="Narkisim" pitchFamily="34" charset="-79"/>
                <a:cs typeface="Narkisim" pitchFamily="34" charset="-79"/>
              </a:rPr>
              <a:t>“Gold foil apparatus”:  </a:t>
            </a:r>
            <a:r>
              <a:rPr lang="en-SG" sz="900" dirty="0" smtClean="0">
                <a:solidFill>
                  <a:schemeClr val="tx1"/>
                </a:solidFill>
                <a:effectLst/>
                <a:latin typeface="Narkisim" pitchFamily="34" charset="-79"/>
                <a:cs typeface="Narkisim" pitchFamily="34" charset="-79"/>
              </a:rPr>
              <a:t>Hans Geiger &amp; Ernest Marsden (1909)</a:t>
            </a:r>
          </a:p>
          <a:p>
            <a:pPr>
              <a:lnSpc>
                <a:spcPct val="110000"/>
              </a:lnSpc>
              <a:buClrTx/>
              <a:buFont typeface="Wingdings" pitchFamily="2" charset="2"/>
              <a:buChar char="v"/>
            </a:pPr>
            <a:r>
              <a:rPr lang="en-US" sz="900" dirty="0" smtClean="0">
                <a:effectLst/>
                <a:latin typeface="Narkisim" pitchFamily="34" charset="-79"/>
                <a:cs typeface="Narkisim" pitchFamily="34" charset="-79"/>
              </a:rPr>
              <a:t>Proton: E.Rutherford (1911) using “Gold foil apparatus”</a:t>
            </a:r>
            <a:endParaRPr lang="en-SG" sz="900" dirty="0" smtClean="0">
              <a:effectLst/>
              <a:latin typeface="Narkisim" pitchFamily="34" charset="-79"/>
              <a:cs typeface="Narkisim" pitchFamily="34" charset="-79"/>
            </a:endParaRPr>
          </a:p>
          <a:p>
            <a:pPr>
              <a:lnSpc>
                <a:spcPct val="110000"/>
              </a:lnSpc>
              <a:buClrTx/>
              <a:buFont typeface="Wingdings" pitchFamily="2" charset="2"/>
              <a:buChar char="v"/>
            </a:pPr>
            <a:r>
              <a:rPr lang="en-US" sz="900" dirty="0" smtClean="0">
                <a:effectLst/>
                <a:latin typeface="Narkisim" pitchFamily="34" charset="-79"/>
                <a:cs typeface="Narkisim" pitchFamily="34" charset="-79"/>
              </a:rPr>
              <a:t>Photon: A.Compton (1923)</a:t>
            </a:r>
            <a:endParaRPr lang="en-SG" sz="900" dirty="0" smtClean="0">
              <a:effectLst/>
              <a:latin typeface="Narkisim" pitchFamily="34" charset="-79"/>
              <a:cs typeface="Narkisim" pitchFamily="34" charset="-79"/>
            </a:endParaRPr>
          </a:p>
          <a:p>
            <a:pPr>
              <a:lnSpc>
                <a:spcPct val="110000"/>
              </a:lnSpc>
              <a:buClrTx/>
              <a:buFont typeface="Wingdings" pitchFamily="2" charset="2"/>
              <a:buChar char="v"/>
            </a:pPr>
            <a:r>
              <a:rPr lang="en-US" sz="900" dirty="0" smtClean="0">
                <a:effectLst/>
                <a:latin typeface="Narkisim" pitchFamily="34" charset="-79"/>
                <a:cs typeface="Narkisim" pitchFamily="34" charset="-79"/>
              </a:rPr>
              <a:t>Neutron: J.Chadwick (1932)</a:t>
            </a:r>
          </a:p>
          <a:p>
            <a:pPr>
              <a:lnSpc>
                <a:spcPct val="110000"/>
              </a:lnSpc>
              <a:buClrTx/>
              <a:buFont typeface="Wingdings" pitchFamily="2" charset="2"/>
              <a:buChar char="v"/>
            </a:pPr>
            <a:r>
              <a:rPr lang="en-US" sz="900" dirty="0" smtClean="0">
                <a:effectLst/>
                <a:latin typeface="Narkisim" pitchFamily="34" charset="-79"/>
                <a:cs typeface="Narkisim" pitchFamily="34" charset="-79"/>
              </a:rPr>
              <a:t>Positron: C.Anderson (1932)</a:t>
            </a:r>
          </a:p>
          <a:p>
            <a:pPr>
              <a:lnSpc>
                <a:spcPct val="110000"/>
              </a:lnSpc>
              <a:buClrTx/>
              <a:buFont typeface="Wingdings" pitchFamily="2" charset="2"/>
              <a:buChar char="v"/>
            </a:pPr>
            <a:r>
              <a:rPr lang="en-US" sz="900" dirty="0" smtClean="0">
                <a:effectLst/>
                <a:latin typeface="Narkisim" pitchFamily="34" charset="-79"/>
                <a:cs typeface="Narkisim" pitchFamily="34" charset="-79"/>
              </a:rPr>
              <a:t>Muon: C.Anderson &amp; S.Neddermeyer (1937)</a:t>
            </a:r>
          </a:p>
          <a:p>
            <a:pPr>
              <a:lnSpc>
                <a:spcPct val="110000"/>
              </a:lnSpc>
              <a:buClrTx/>
              <a:buFont typeface="Wingdings" pitchFamily="2" charset="2"/>
              <a:buChar char="v"/>
            </a:pPr>
            <a:r>
              <a:rPr lang="en-US" sz="900" dirty="0" smtClean="0">
                <a:effectLst/>
                <a:latin typeface="Narkisim" pitchFamily="34" charset="-79"/>
                <a:cs typeface="Narkisim" pitchFamily="34" charset="-79"/>
              </a:rPr>
              <a:t>Neutral Kaon: G.Rochester &amp; C.Butler (1947) using cloud chamber triggered by Geiger counters</a:t>
            </a:r>
          </a:p>
          <a:p>
            <a:pPr>
              <a:lnSpc>
                <a:spcPct val="110000"/>
              </a:lnSpc>
              <a:buClrTx/>
              <a:buFont typeface="Wingdings" pitchFamily="2" charset="2"/>
              <a:buChar char="v"/>
            </a:pPr>
            <a:r>
              <a:rPr lang="en-US" sz="900" dirty="0" smtClean="0">
                <a:effectLst/>
                <a:latin typeface="Narkisim" pitchFamily="34" charset="-79"/>
                <a:cs typeface="Narkisim" pitchFamily="34" charset="-79"/>
              </a:rPr>
              <a:t>Charged Pion: C.Powell (1947) using photographic emulsions carried aloft by balloons</a:t>
            </a:r>
          </a:p>
          <a:p>
            <a:pPr>
              <a:lnSpc>
                <a:spcPct val="110000"/>
              </a:lnSpc>
              <a:buClrTx/>
              <a:buFont typeface="Wingdings" pitchFamily="2" charset="2"/>
              <a:buChar char="v"/>
            </a:pPr>
            <a:r>
              <a:rPr lang="en-US" sz="900" dirty="0" smtClean="0">
                <a:effectLst/>
                <a:latin typeface="Narkisim" pitchFamily="34" charset="-79"/>
                <a:cs typeface="Narkisim" pitchFamily="34" charset="-79"/>
              </a:rPr>
              <a:t>Lambda: (1947)</a:t>
            </a:r>
          </a:p>
          <a:p>
            <a:pPr>
              <a:lnSpc>
                <a:spcPct val="110000"/>
              </a:lnSpc>
              <a:buClrTx/>
              <a:buFont typeface="Wingdings" pitchFamily="2" charset="2"/>
              <a:buChar char="v"/>
            </a:pPr>
            <a:r>
              <a:rPr lang="en-US" sz="900" dirty="0" smtClean="0">
                <a:effectLst/>
                <a:latin typeface="Narkisim" pitchFamily="34" charset="-79"/>
                <a:cs typeface="Narkisim" pitchFamily="34" charset="-79"/>
              </a:rPr>
              <a:t>Neutral Pion: R.Bjorkland (1949)</a:t>
            </a:r>
          </a:p>
          <a:p>
            <a:pPr>
              <a:lnSpc>
                <a:spcPct val="110000"/>
              </a:lnSpc>
              <a:buClrTx/>
              <a:buFont typeface="Wingdings" pitchFamily="2" charset="2"/>
              <a:buChar char="v"/>
            </a:pPr>
            <a:r>
              <a:rPr lang="en-US" sz="900" dirty="0" smtClean="0">
                <a:solidFill>
                  <a:schemeClr val="tx1"/>
                </a:solidFill>
                <a:effectLst/>
                <a:latin typeface="Narkisim" pitchFamily="34" charset="-79"/>
                <a:cs typeface="Narkisim" pitchFamily="34" charset="-79"/>
              </a:rPr>
              <a:t>Bubble chamber : D.</a:t>
            </a:r>
            <a:r>
              <a:rPr lang="en-SG" sz="900" dirty="0" smtClean="0">
                <a:solidFill>
                  <a:schemeClr val="tx1"/>
                </a:solidFill>
                <a:effectLst/>
                <a:latin typeface="Narkisim" pitchFamily="34" charset="-79"/>
                <a:cs typeface="Narkisim" pitchFamily="34" charset="-79"/>
              </a:rPr>
              <a:t>Glaser (1952</a:t>
            </a:r>
            <a:r>
              <a:rPr lang="en-US" sz="900" dirty="0" smtClean="0">
                <a:solidFill>
                  <a:schemeClr val="tx1"/>
                </a:solidFill>
                <a:effectLst/>
                <a:latin typeface="Narkisim" pitchFamily="34" charset="-79"/>
                <a:cs typeface="Narkisim" pitchFamily="34" charset="-79"/>
              </a:rPr>
              <a:t>), </a:t>
            </a:r>
            <a:r>
              <a:rPr lang="en-SG" sz="900" dirty="0" smtClean="0">
                <a:solidFill>
                  <a:schemeClr val="tx1"/>
                </a:solidFill>
                <a:effectLst/>
                <a:latin typeface="Narkisim" pitchFamily="34" charset="-79"/>
                <a:cs typeface="Narkisim" pitchFamily="34" charset="-79"/>
              </a:rPr>
              <a:t>Nobel Prize in Physics (1960)</a:t>
            </a:r>
            <a:endParaRPr lang="en-US" sz="900" dirty="0" smtClean="0">
              <a:solidFill>
                <a:schemeClr val="tx1"/>
              </a:solidFill>
              <a:effectLst/>
              <a:latin typeface="Narkisim" pitchFamily="34" charset="-79"/>
              <a:cs typeface="Narkisim" pitchFamily="34" charset="-79"/>
            </a:endParaRPr>
          </a:p>
          <a:p>
            <a:pPr>
              <a:lnSpc>
                <a:spcPct val="110000"/>
              </a:lnSpc>
              <a:buClrTx/>
              <a:buFont typeface="Wingdings" pitchFamily="2" charset="2"/>
              <a:buChar char="v"/>
            </a:pPr>
            <a:r>
              <a:rPr lang="en-US" sz="900" dirty="0" smtClean="0">
                <a:solidFill>
                  <a:schemeClr val="tx1"/>
                </a:solidFill>
                <a:effectLst/>
                <a:latin typeface="Narkisim" pitchFamily="34" charset="-79"/>
                <a:cs typeface="Narkisim" pitchFamily="34" charset="-79"/>
              </a:rPr>
              <a:t>Synchrotron: (1952)</a:t>
            </a:r>
          </a:p>
          <a:p>
            <a:pPr>
              <a:lnSpc>
                <a:spcPct val="110000"/>
              </a:lnSpc>
              <a:buClrTx/>
              <a:buFont typeface="Wingdings" pitchFamily="2" charset="2"/>
              <a:buChar char="v"/>
            </a:pPr>
            <a:r>
              <a:rPr lang="en-US" sz="900" dirty="0" smtClean="0">
                <a:effectLst/>
                <a:latin typeface="Narkisim" pitchFamily="34" charset="-79"/>
                <a:cs typeface="Narkisim" pitchFamily="34" charset="-79"/>
              </a:rPr>
              <a:t>Xi minus: R.Armenteros (1952)</a:t>
            </a:r>
          </a:p>
          <a:p>
            <a:pPr>
              <a:lnSpc>
                <a:spcPct val="110000"/>
              </a:lnSpc>
              <a:buClrTx/>
              <a:buFont typeface="Wingdings" pitchFamily="2" charset="2"/>
              <a:buChar char="v"/>
            </a:pPr>
            <a:r>
              <a:rPr lang="en-US" sz="900" dirty="0" smtClean="0">
                <a:effectLst/>
                <a:latin typeface="Narkisim" pitchFamily="34" charset="-79"/>
                <a:cs typeface="Narkisim" pitchFamily="34" charset="-79"/>
              </a:rPr>
              <a:t>Sigma plus: G.Tomasini (1953) using emulsion technique</a:t>
            </a:r>
          </a:p>
          <a:p>
            <a:pPr>
              <a:lnSpc>
                <a:spcPct val="110000"/>
              </a:lnSpc>
              <a:buClrTx/>
              <a:buFont typeface="Wingdings" pitchFamily="2" charset="2"/>
              <a:buChar char="v"/>
            </a:pPr>
            <a:r>
              <a:rPr lang="en-US" sz="900" dirty="0" smtClean="0">
                <a:effectLst/>
                <a:latin typeface="Narkisim" pitchFamily="34" charset="-79"/>
                <a:cs typeface="Narkisim" pitchFamily="34" charset="-79"/>
              </a:rPr>
              <a:t>Sigma minus: W.Fowler (1953)</a:t>
            </a:r>
          </a:p>
          <a:p>
            <a:pPr>
              <a:lnSpc>
                <a:spcPct val="110000"/>
              </a:lnSpc>
              <a:buClrTx/>
              <a:buFont typeface="Wingdings" pitchFamily="2" charset="2"/>
              <a:buChar char="v"/>
            </a:pPr>
            <a:r>
              <a:rPr lang="en-US" sz="900" dirty="0" smtClean="0">
                <a:effectLst/>
                <a:latin typeface="Narkisim" pitchFamily="34" charset="-79"/>
                <a:cs typeface="Narkisim" pitchFamily="34" charset="-79"/>
              </a:rPr>
              <a:t>Antiproton: W.Segrè (1955)</a:t>
            </a:r>
          </a:p>
          <a:p>
            <a:pPr>
              <a:lnSpc>
                <a:spcPct val="110000"/>
              </a:lnSpc>
              <a:buClrTx/>
              <a:buFont typeface="Wingdings" pitchFamily="2" charset="2"/>
              <a:buChar char="v"/>
            </a:pPr>
            <a:r>
              <a:rPr lang="en-US" sz="900" dirty="0" smtClean="0">
                <a:effectLst/>
                <a:latin typeface="Narkisim" pitchFamily="34" charset="-79"/>
                <a:cs typeface="Narkisim" pitchFamily="34" charset="-79"/>
              </a:rPr>
              <a:t>Antineutron: B.Cork (1956) </a:t>
            </a:r>
          </a:p>
          <a:p>
            <a:pPr>
              <a:lnSpc>
                <a:spcPct val="110000"/>
              </a:lnSpc>
              <a:buClrTx/>
              <a:buFont typeface="Wingdings" pitchFamily="2" charset="2"/>
              <a:buChar char="v"/>
            </a:pPr>
            <a:r>
              <a:rPr lang="en-SG" sz="900" dirty="0" smtClean="0">
                <a:solidFill>
                  <a:schemeClr val="tx1"/>
                </a:solidFill>
                <a:effectLst/>
                <a:latin typeface="Narkisim" pitchFamily="34" charset="-79"/>
                <a:cs typeface="Narkisim" pitchFamily="34" charset="-79"/>
              </a:rPr>
              <a:t>MOS transistors: Kahng &amp; Atalla (1960), </a:t>
            </a:r>
            <a:r>
              <a:rPr lang="en-US" sz="900" dirty="0" smtClean="0">
                <a:solidFill>
                  <a:schemeClr val="tx1"/>
                </a:solidFill>
                <a:effectLst/>
                <a:latin typeface="Narkisim" pitchFamily="34" charset="-79"/>
                <a:cs typeface="Narkisim" pitchFamily="34" charset="-79"/>
              </a:rPr>
              <a:t>electronic counters</a:t>
            </a:r>
          </a:p>
          <a:p>
            <a:pPr>
              <a:lnSpc>
                <a:spcPct val="110000"/>
              </a:lnSpc>
              <a:buClrTx/>
              <a:buFont typeface="Wingdings" pitchFamily="2" charset="2"/>
              <a:buChar char="v"/>
            </a:pPr>
            <a:r>
              <a:rPr lang="en-US" sz="900" dirty="0" smtClean="0">
                <a:solidFill>
                  <a:schemeClr val="tx1"/>
                </a:solidFill>
                <a:effectLst/>
                <a:latin typeface="Narkisim" pitchFamily="34" charset="-79"/>
                <a:cs typeface="Narkisim" pitchFamily="34" charset="-79"/>
              </a:rPr>
              <a:t>Multi-Wire Proportional Counter:  G.Charpak (1968), </a:t>
            </a:r>
            <a:r>
              <a:rPr lang="en-SG" sz="900" dirty="0" smtClean="0">
                <a:solidFill>
                  <a:schemeClr val="tx1"/>
                </a:solidFill>
                <a:effectLst/>
                <a:latin typeface="Narkisim" pitchFamily="34" charset="-79"/>
                <a:cs typeface="Narkisim" pitchFamily="34" charset="-79"/>
              </a:rPr>
              <a:t>Nobel Prize in Physics (1992)</a:t>
            </a:r>
            <a:endParaRPr lang="en-US" sz="900" dirty="0" smtClean="0">
              <a:solidFill>
                <a:schemeClr val="tx1"/>
              </a:solidFill>
              <a:effectLst/>
              <a:latin typeface="Narkisim" pitchFamily="34" charset="-79"/>
              <a:cs typeface="Narkisim" pitchFamily="34" charset="-79"/>
            </a:endParaRPr>
          </a:p>
          <a:p>
            <a:pPr>
              <a:lnSpc>
                <a:spcPct val="110000"/>
              </a:lnSpc>
              <a:buClrTx/>
              <a:buFont typeface="Wingdings" pitchFamily="2" charset="2"/>
              <a:buChar char="v"/>
            </a:pPr>
            <a:r>
              <a:rPr lang="en-SG" sz="900" dirty="0" smtClean="0">
                <a:solidFill>
                  <a:schemeClr val="tx1"/>
                </a:solidFill>
                <a:effectLst/>
                <a:latin typeface="Narkisim" pitchFamily="34" charset="-79"/>
                <a:cs typeface="Narkisim" pitchFamily="34" charset="-79"/>
              </a:rPr>
              <a:t>Time Projection Chamber: D.R.Nygren  (1974)</a:t>
            </a:r>
          </a:p>
          <a:p>
            <a:pPr>
              <a:lnSpc>
                <a:spcPct val="110000"/>
              </a:lnSpc>
              <a:buClrTx/>
              <a:buFont typeface="Wingdings" pitchFamily="2" charset="2"/>
              <a:buChar char="v"/>
            </a:pPr>
            <a:r>
              <a:rPr lang="en-US" sz="900" dirty="0" smtClean="0">
                <a:effectLst/>
                <a:latin typeface="Narkisim" pitchFamily="34" charset="-79"/>
                <a:cs typeface="Narkisim" pitchFamily="34" charset="-79"/>
              </a:rPr>
              <a:t>Charm quark: </a:t>
            </a:r>
            <a:r>
              <a:rPr lang="en-SG" sz="900" dirty="0" smtClean="0">
                <a:effectLst/>
                <a:latin typeface="Narkisim" pitchFamily="34" charset="-79"/>
                <a:cs typeface="Narkisim" pitchFamily="34" charset="-79"/>
              </a:rPr>
              <a:t>SLAC &amp; BNL </a:t>
            </a:r>
            <a:r>
              <a:rPr lang="en-US" sz="900" dirty="0" smtClean="0">
                <a:effectLst/>
                <a:latin typeface="Narkisim" pitchFamily="34" charset="-79"/>
                <a:cs typeface="Narkisim" pitchFamily="34" charset="-79"/>
              </a:rPr>
              <a:t>collaborations </a:t>
            </a:r>
            <a:r>
              <a:rPr lang="en-SG" sz="900" dirty="0" smtClean="0">
                <a:effectLst/>
                <a:latin typeface="Narkisim" pitchFamily="34" charset="-79"/>
                <a:cs typeface="Narkisim" pitchFamily="34" charset="-79"/>
              </a:rPr>
              <a:t>(1974)</a:t>
            </a:r>
          </a:p>
          <a:p>
            <a:pPr>
              <a:lnSpc>
                <a:spcPct val="110000"/>
              </a:lnSpc>
              <a:buClrTx/>
              <a:buFont typeface="Wingdings" pitchFamily="2" charset="2"/>
              <a:buChar char="v"/>
            </a:pPr>
            <a:r>
              <a:rPr lang="en-SG" sz="900" dirty="0" smtClean="0">
                <a:solidFill>
                  <a:schemeClr val="tx1"/>
                </a:solidFill>
                <a:effectLst/>
                <a:latin typeface="Narkisim" pitchFamily="34" charset="-79"/>
                <a:cs typeface="Narkisim" pitchFamily="34" charset="-79"/>
              </a:rPr>
              <a:t>Super Proton  Synchrotron: John  Adams </a:t>
            </a:r>
            <a:r>
              <a:rPr lang="en-SG" sz="900" i="1" dirty="0" smtClean="0">
                <a:solidFill>
                  <a:schemeClr val="tx1"/>
                </a:solidFill>
                <a:effectLst/>
                <a:latin typeface="Narkisim" pitchFamily="34" charset="-79"/>
                <a:cs typeface="Narkisim" pitchFamily="34" charset="-79"/>
              </a:rPr>
              <a:t>et al</a:t>
            </a:r>
            <a:r>
              <a:rPr lang="en-SG" sz="900" dirty="0" smtClean="0">
                <a:solidFill>
                  <a:schemeClr val="tx1"/>
                </a:solidFill>
                <a:effectLst/>
                <a:latin typeface="Narkisim" pitchFamily="34" charset="-79"/>
                <a:cs typeface="Narkisim" pitchFamily="34" charset="-79"/>
              </a:rPr>
              <a:t> (1976)</a:t>
            </a:r>
          </a:p>
          <a:p>
            <a:pPr>
              <a:lnSpc>
                <a:spcPct val="110000"/>
              </a:lnSpc>
              <a:buClrTx/>
              <a:buFont typeface="Wingdings" pitchFamily="2" charset="2"/>
              <a:buChar char="v"/>
            </a:pPr>
            <a:r>
              <a:rPr lang="en-SG" sz="900" dirty="0" smtClean="0">
                <a:solidFill>
                  <a:schemeClr val="tx1"/>
                </a:solidFill>
                <a:effectLst/>
                <a:latin typeface="Narkisim" pitchFamily="34" charset="-79"/>
                <a:cs typeface="Narkisim" pitchFamily="34" charset="-79"/>
              </a:rPr>
              <a:t>Stochastic cooling: Van der Meer, Nobel Prize in Physics (1984)</a:t>
            </a:r>
          </a:p>
          <a:p>
            <a:pPr>
              <a:lnSpc>
                <a:spcPct val="110000"/>
              </a:lnSpc>
              <a:buClrTx/>
              <a:buFont typeface="Wingdings" pitchFamily="2" charset="2"/>
              <a:buChar char="v"/>
            </a:pPr>
            <a:r>
              <a:rPr lang="en-US" sz="900" dirty="0" smtClean="0">
                <a:solidFill>
                  <a:schemeClr val="tx1"/>
                </a:solidFill>
                <a:effectLst/>
                <a:latin typeface="Narkisim" pitchFamily="34" charset="-79"/>
                <a:cs typeface="Narkisim" pitchFamily="34" charset="-79"/>
              </a:rPr>
              <a:t>Large area (20”) PMT: Hamamatsu (1980)</a:t>
            </a:r>
          </a:p>
          <a:p>
            <a:pPr>
              <a:lnSpc>
                <a:spcPct val="110000"/>
              </a:lnSpc>
              <a:buClrTx/>
              <a:buFont typeface="Wingdings" pitchFamily="2" charset="2"/>
              <a:buChar char="v"/>
            </a:pPr>
            <a:r>
              <a:rPr lang="en-US" sz="900" dirty="0" smtClean="0">
                <a:solidFill>
                  <a:schemeClr val="tx1"/>
                </a:solidFill>
                <a:effectLst/>
                <a:latin typeface="Narkisim" pitchFamily="34" charset="-79"/>
                <a:cs typeface="Narkisim" pitchFamily="34" charset="-79"/>
              </a:rPr>
              <a:t>Resistive Plate Chamber: R.Santonico (1981)</a:t>
            </a:r>
            <a:endParaRPr lang="en-SG" sz="900" dirty="0" smtClean="0">
              <a:solidFill>
                <a:schemeClr val="tx1"/>
              </a:solidFill>
              <a:effectLst/>
              <a:latin typeface="Narkisim" pitchFamily="34" charset="-79"/>
              <a:cs typeface="Narkisim" pitchFamily="34" charset="-79"/>
            </a:endParaRPr>
          </a:p>
          <a:p>
            <a:pPr>
              <a:lnSpc>
                <a:spcPct val="110000"/>
              </a:lnSpc>
              <a:buClrTx/>
              <a:buFont typeface="Wingdings" pitchFamily="2" charset="2"/>
              <a:buChar char="v"/>
            </a:pPr>
            <a:r>
              <a:rPr lang="en-SG" sz="900" dirty="0" smtClean="0">
                <a:effectLst/>
                <a:latin typeface="Narkisim" pitchFamily="34" charset="-79"/>
                <a:cs typeface="Narkisim" pitchFamily="34" charset="-79"/>
              </a:rPr>
              <a:t>W &amp; Z bosons: UA1 and UA2 collaborations (1983)</a:t>
            </a:r>
          </a:p>
          <a:p>
            <a:pPr>
              <a:lnSpc>
                <a:spcPct val="110000"/>
              </a:lnSpc>
              <a:buClrTx/>
              <a:buFont typeface="Wingdings" pitchFamily="2" charset="2"/>
              <a:buChar char="v"/>
            </a:pPr>
            <a:r>
              <a:rPr lang="en-US" sz="900" dirty="0" smtClean="0">
                <a:solidFill>
                  <a:schemeClr val="tx1"/>
                </a:solidFill>
                <a:effectLst/>
                <a:latin typeface="Narkisim" pitchFamily="34" charset="-79"/>
                <a:cs typeface="Narkisim" pitchFamily="34" charset="-79"/>
              </a:rPr>
              <a:t>Micro Strip Gas Chamber:  A.Oed (1988)</a:t>
            </a:r>
          </a:p>
          <a:p>
            <a:pPr>
              <a:lnSpc>
                <a:spcPct val="110000"/>
              </a:lnSpc>
              <a:buClrTx/>
              <a:buFont typeface="Wingdings" pitchFamily="2" charset="2"/>
              <a:buChar char="v"/>
            </a:pPr>
            <a:r>
              <a:rPr lang="en-US" sz="900" dirty="0" smtClean="0">
                <a:effectLst/>
                <a:latin typeface="Narkisim" pitchFamily="34" charset="-79"/>
                <a:cs typeface="Narkisim" pitchFamily="34" charset="-79"/>
              </a:rPr>
              <a:t>Top quark: D0 &amp; CDF collaborations (1995)</a:t>
            </a:r>
          </a:p>
          <a:p>
            <a:pPr>
              <a:lnSpc>
                <a:spcPct val="110000"/>
              </a:lnSpc>
              <a:buClrTx/>
              <a:buFont typeface="Wingdings" pitchFamily="2" charset="2"/>
              <a:buChar char="v"/>
            </a:pPr>
            <a:r>
              <a:rPr lang="en-US" sz="900" dirty="0" smtClean="0">
                <a:solidFill>
                  <a:schemeClr val="tx1"/>
                </a:solidFill>
                <a:effectLst/>
                <a:latin typeface="Narkisim" pitchFamily="34" charset="-79"/>
                <a:cs typeface="Narkisim" pitchFamily="34" charset="-79"/>
              </a:rPr>
              <a:t>Gas Electron Multiplier: F.B.Sauli (1996)</a:t>
            </a:r>
          </a:p>
          <a:p>
            <a:pPr>
              <a:lnSpc>
                <a:spcPct val="110000"/>
              </a:lnSpc>
              <a:buClrTx/>
              <a:buFont typeface="Wingdings" pitchFamily="2" charset="2"/>
              <a:buChar char="v"/>
            </a:pPr>
            <a:r>
              <a:rPr lang="en-US" sz="900" dirty="0" smtClean="0">
                <a:effectLst/>
                <a:latin typeface="Narkisim" pitchFamily="34" charset="-79"/>
                <a:cs typeface="Narkisim" pitchFamily="34" charset="-79"/>
              </a:rPr>
              <a:t>Neutrino oscillation: Super-Kamiokande Collaboration (1998)</a:t>
            </a:r>
          </a:p>
        </p:txBody>
      </p:sp>
      <p:sp>
        <p:nvSpPr>
          <p:cNvPr id="4" name="Slide Number Placeholder 3"/>
          <p:cNvSpPr>
            <a:spLocks noGrp="1"/>
          </p:cNvSpPr>
          <p:nvPr>
            <p:ph type="sldNum" sz="quarter" idx="11"/>
          </p:nvPr>
        </p:nvSpPr>
        <p:spPr/>
        <p:txBody>
          <a:bodyPr/>
          <a:lstStyle/>
          <a:p>
            <a:fld id="{2A982391-68F7-4582-A8CA-1B26768C4C8F}" type="slidenum">
              <a:rPr lang="en-SG" smtClean="0"/>
              <a:pPr/>
              <a:t>26</a:t>
            </a:fld>
            <a:endParaRPr lang="en-SG" dirty="0"/>
          </a:p>
        </p:txBody>
      </p:sp>
      <p:sp>
        <p:nvSpPr>
          <p:cNvPr id="3" name="Footer Placeholder 2"/>
          <p:cNvSpPr>
            <a:spLocks noGrp="1"/>
          </p:cNvSpPr>
          <p:nvPr>
            <p:ph type="ftr" sz="quarter" idx="12"/>
          </p:nvPr>
        </p:nvSpPr>
        <p:spPr/>
        <p:txBody>
          <a:bodyPr/>
          <a:lstStyle/>
          <a:p>
            <a:r>
              <a:rPr lang="en-SG" smtClean="0"/>
              <a:t>B.Satyanarayana, TIFR, Mumbai                              Kashmir University Students' Visit                              March 12, 2012</a:t>
            </a:r>
            <a:endParaRPr lang="en-SG" dirty="0"/>
          </a:p>
        </p:txBody>
      </p:sp>
      <p:pic>
        <p:nvPicPr>
          <p:cNvPr id="7" name="Picture 6" descr="crt.png"/>
          <p:cNvPicPr>
            <a:picLocks noChangeAspect="1"/>
          </p:cNvPicPr>
          <p:nvPr/>
        </p:nvPicPr>
        <p:blipFill>
          <a:blip r:embed="rId2" cstate="print"/>
          <a:stretch>
            <a:fillRect/>
          </a:stretch>
        </p:blipFill>
        <p:spPr>
          <a:xfrm>
            <a:off x="7668344" y="1548000"/>
            <a:ext cx="1153008" cy="144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descr="gold-foil.jpg"/>
          <p:cNvPicPr>
            <a:picLocks noChangeAspect="1"/>
          </p:cNvPicPr>
          <p:nvPr/>
        </p:nvPicPr>
        <p:blipFill>
          <a:blip r:embed="rId3" cstate="print"/>
          <a:stretch>
            <a:fillRect/>
          </a:stretch>
        </p:blipFill>
        <p:spPr>
          <a:xfrm>
            <a:off x="5619098" y="1548000"/>
            <a:ext cx="1905230" cy="144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2" descr="&#10;newpmt.jpg                                                     00024314Main                           B6778B42:"/>
          <p:cNvPicPr>
            <a:picLocks noChangeAspect="1" noChangeArrowheads="1"/>
          </p:cNvPicPr>
          <p:nvPr/>
        </p:nvPicPr>
        <p:blipFill>
          <a:blip r:embed="rId4" cstate="print"/>
          <a:srcRect l="10828" t="5885" r="6398" b="9155"/>
          <a:stretch>
            <a:fillRect/>
          </a:stretch>
        </p:blipFill>
        <p:spPr bwMode="auto">
          <a:xfrm rot="5400000">
            <a:off x="7550824" y="3258489"/>
            <a:ext cx="1440000" cy="12049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descr="C:\Users\bsn\Documents\Photos\newlab\DSC_8410.JPG"/>
          <p:cNvPicPr>
            <a:picLocks noChangeAspect="1" noChangeArrowheads="1"/>
          </p:cNvPicPr>
          <p:nvPr/>
        </p:nvPicPr>
        <p:blipFill>
          <a:blip r:embed="rId5" cstate="print"/>
          <a:srcRect l="24104" t="9113" r="19652" b="5468"/>
          <a:stretch>
            <a:fillRect/>
          </a:stretch>
        </p:blipFill>
        <p:spPr bwMode="auto">
          <a:xfrm>
            <a:off x="7378284" y="4696520"/>
            <a:ext cx="1586204" cy="1612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7" name="Picture 3"/>
          <p:cNvPicPr>
            <a:picLocks noChangeAspect="1" noChangeArrowheads="1"/>
          </p:cNvPicPr>
          <p:nvPr/>
        </p:nvPicPr>
        <p:blipFill>
          <a:blip r:embed="rId6" cstate="print"/>
          <a:srcRect/>
          <a:stretch>
            <a:fillRect/>
          </a:stretch>
        </p:blipFill>
        <p:spPr bwMode="auto">
          <a:xfrm>
            <a:off x="4570276" y="4697538"/>
            <a:ext cx="2702526" cy="16117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4" descr="C:\My Documents\Picture\dzero8.tif"/>
          <p:cNvPicPr>
            <a:picLocks noChangeAspect="1" noChangeArrowheads="1"/>
          </p:cNvPicPr>
          <p:nvPr/>
        </p:nvPicPr>
        <p:blipFill>
          <a:blip r:embed="rId7" cstate="print"/>
          <a:srcRect/>
          <a:stretch>
            <a:fillRect/>
          </a:stretch>
        </p:blipFill>
        <p:spPr bwMode="auto">
          <a:xfrm rot="16200000">
            <a:off x="5697208" y="2735841"/>
            <a:ext cx="1440000" cy="22502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 calcmode="lin" valueType="num">
                                      <p:cBhvr additive="base">
                                        <p:cTn id="15" dur="5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6">
                                            <p:txEl>
                                              <p:pRg st="3" end="3"/>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6">
                                            <p:txEl>
                                              <p:pRg st="13" end="13"/>
                                            </p:txEl>
                                          </p:spTgt>
                                        </p:tgtEl>
                                        <p:attrNameLst>
                                          <p:attrName>style.visibility</p:attrName>
                                        </p:attrNameLst>
                                      </p:cBhvr>
                                      <p:to>
                                        <p:strVal val="visible"/>
                                      </p:to>
                                    </p:set>
                                    <p:anim calcmode="lin" valueType="num">
                                      <p:cBhvr additive="base">
                                        <p:cTn id="19" dur="500" fill="hold"/>
                                        <p:tgtEl>
                                          <p:spTgt spid="6">
                                            <p:txEl>
                                              <p:pRg st="13" end="1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
                                            <p:txEl>
                                              <p:pRg st="13" end="13"/>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6">
                                            <p:txEl>
                                              <p:pRg st="14" end="14"/>
                                            </p:txEl>
                                          </p:spTgt>
                                        </p:tgtEl>
                                        <p:attrNameLst>
                                          <p:attrName>style.visibility</p:attrName>
                                        </p:attrNameLst>
                                      </p:cBhvr>
                                      <p:to>
                                        <p:strVal val="visible"/>
                                      </p:to>
                                    </p:set>
                                    <p:anim calcmode="lin" valueType="num">
                                      <p:cBhvr additive="base">
                                        <p:cTn id="23" dur="500" fill="hold"/>
                                        <p:tgtEl>
                                          <p:spTgt spid="6">
                                            <p:txEl>
                                              <p:pRg st="14" end="1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6">
                                            <p:txEl>
                                              <p:pRg st="14" end="14"/>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6">
                                            <p:txEl>
                                              <p:pRg st="20" end="20"/>
                                            </p:txEl>
                                          </p:spTgt>
                                        </p:tgtEl>
                                        <p:attrNameLst>
                                          <p:attrName>style.visibility</p:attrName>
                                        </p:attrNameLst>
                                      </p:cBhvr>
                                      <p:to>
                                        <p:strVal val="visible"/>
                                      </p:to>
                                    </p:set>
                                    <p:anim calcmode="lin" valueType="num">
                                      <p:cBhvr additive="base">
                                        <p:cTn id="27" dur="500" fill="hold"/>
                                        <p:tgtEl>
                                          <p:spTgt spid="6">
                                            <p:txEl>
                                              <p:pRg st="20" end="2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6">
                                            <p:txEl>
                                              <p:pRg st="20" end="20"/>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6">
                                            <p:txEl>
                                              <p:pRg st="21" end="21"/>
                                            </p:txEl>
                                          </p:spTgt>
                                        </p:tgtEl>
                                        <p:attrNameLst>
                                          <p:attrName>style.visibility</p:attrName>
                                        </p:attrNameLst>
                                      </p:cBhvr>
                                      <p:to>
                                        <p:strVal val="visible"/>
                                      </p:to>
                                    </p:set>
                                    <p:anim calcmode="lin" valueType="num">
                                      <p:cBhvr additive="base">
                                        <p:cTn id="31" dur="500" fill="hold"/>
                                        <p:tgtEl>
                                          <p:spTgt spid="6">
                                            <p:txEl>
                                              <p:pRg st="21" end="21"/>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
                                            <p:txEl>
                                              <p:pRg st="21" end="21"/>
                                            </p:txEl>
                                          </p:spTgt>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6">
                                            <p:txEl>
                                              <p:pRg st="22" end="22"/>
                                            </p:txEl>
                                          </p:spTgt>
                                        </p:tgtEl>
                                        <p:attrNameLst>
                                          <p:attrName>style.visibility</p:attrName>
                                        </p:attrNameLst>
                                      </p:cBhvr>
                                      <p:to>
                                        <p:strVal val="visible"/>
                                      </p:to>
                                    </p:set>
                                    <p:anim calcmode="lin" valueType="num">
                                      <p:cBhvr additive="base">
                                        <p:cTn id="35" dur="500" fill="hold"/>
                                        <p:tgtEl>
                                          <p:spTgt spid="6">
                                            <p:txEl>
                                              <p:pRg st="22" end="22"/>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6">
                                            <p:txEl>
                                              <p:pRg st="22" end="22"/>
                                            </p:txEl>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6">
                                            <p:txEl>
                                              <p:pRg st="24" end="24"/>
                                            </p:txEl>
                                          </p:spTgt>
                                        </p:tgtEl>
                                        <p:attrNameLst>
                                          <p:attrName>style.visibility</p:attrName>
                                        </p:attrNameLst>
                                      </p:cBhvr>
                                      <p:to>
                                        <p:strVal val="visible"/>
                                      </p:to>
                                    </p:set>
                                    <p:anim calcmode="lin" valueType="num">
                                      <p:cBhvr additive="base">
                                        <p:cTn id="39" dur="500" fill="hold"/>
                                        <p:tgtEl>
                                          <p:spTgt spid="6">
                                            <p:txEl>
                                              <p:pRg st="24" end="24"/>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6">
                                            <p:txEl>
                                              <p:pRg st="24" end="24"/>
                                            </p:txEl>
                                          </p:spTgt>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6">
                                            <p:txEl>
                                              <p:pRg st="25" end="25"/>
                                            </p:txEl>
                                          </p:spTgt>
                                        </p:tgtEl>
                                        <p:attrNameLst>
                                          <p:attrName>style.visibility</p:attrName>
                                        </p:attrNameLst>
                                      </p:cBhvr>
                                      <p:to>
                                        <p:strVal val="visible"/>
                                      </p:to>
                                    </p:set>
                                    <p:anim calcmode="lin" valueType="num">
                                      <p:cBhvr additive="base">
                                        <p:cTn id="43" dur="500" fill="hold"/>
                                        <p:tgtEl>
                                          <p:spTgt spid="6">
                                            <p:txEl>
                                              <p:pRg st="25" end="2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6">
                                            <p:txEl>
                                              <p:pRg st="25" end="25"/>
                                            </p:txEl>
                                          </p:spTgt>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6">
                                            <p:txEl>
                                              <p:pRg st="26" end="26"/>
                                            </p:txEl>
                                          </p:spTgt>
                                        </p:tgtEl>
                                        <p:attrNameLst>
                                          <p:attrName>style.visibility</p:attrName>
                                        </p:attrNameLst>
                                      </p:cBhvr>
                                      <p:to>
                                        <p:strVal val="visible"/>
                                      </p:to>
                                    </p:set>
                                    <p:anim calcmode="lin" valueType="num">
                                      <p:cBhvr additive="base">
                                        <p:cTn id="47" dur="500" fill="hold"/>
                                        <p:tgtEl>
                                          <p:spTgt spid="6">
                                            <p:txEl>
                                              <p:pRg st="26" end="26"/>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6">
                                            <p:txEl>
                                              <p:pRg st="26" end="26"/>
                                            </p:txEl>
                                          </p:spTgt>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6">
                                            <p:txEl>
                                              <p:pRg st="27" end="27"/>
                                            </p:txEl>
                                          </p:spTgt>
                                        </p:tgtEl>
                                        <p:attrNameLst>
                                          <p:attrName>style.visibility</p:attrName>
                                        </p:attrNameLst>
                                      </p:cBhvr>
                                      <p:to>
                                        <p:strVal val="visible"/>
                                      </p:to>
                                    </p:set>
                                    <p:anim calcmode="lin" valueType="num">
                                      <p:cBhvr additive="base">
                                        <p:cTn id="51" dur="500" fill="hold"/>
                                        <p:tgtEl>
                                          <p:spTgt spid="6">
                                            <p:txEl>
                                              <p:pRg st="27" end="27"/>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6">
                                            <p:txEl>
                                              <p:pRg st="27" end="27"/>
                                            </p:txEl>
                                          </p:spTgt>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6">
                                            <p:txEl>
                                              <p:pRg st="29" end="29"/>
                                            </p:txEl>
                                          </p:spTgt>
                                        </p:tgtEl>
                                        <p:attrNameLst>
                                          <p:attrName>style.visibility</p:attrName>
                                        </p:attrNameLst>
                                      </p:cBhvr>
                                      <p:to>
                                        <p:strVal val="visible"/>
                                      </p:to>
                                    </p:set>
                                    <p:anim calcmode="lin" valueType="num">
                                      <p:cBhvr additive="base">
                                        <p:cTn id="55" dur="500" fill="hold"/>
                                        <p:tgtEl>
                                          <p:spTgt spid="6">
                                            <p:txEl>
                                              <p:pRg st="29" end="29"/>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6">
                                            <p:txEl>
                                              <p:pRg st="29" end="29"/>
                                            </p:txEl>
                                          </p:spTgt>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6">
                                            <p:txEl>
                                              <p:pRg st="31" end="31"/>
                                            </p:txEl>
                                          </p:spTgt>
                                        </p:tgtEl>
                                        <p:attrNameLst>
                                          <p:attrName>style.visibility</p:attrName>
                                        </p:attrNameLst>
                                      </p:cBhvr>
                                      <p:to>
                                        <p:strVal val="visible"/>
                                      </p:to>
                                    </p:set>
                                    <p:anim calcmode="lin" valueType="num">
                                      <p:cBhvr additive="base">
                                        <p:cTn id="59" dur="500" fill="hold"/>
                                        <p:tgtEl>
                                          <p:spTgt spid="6">
                                            <p:txEl>
                                              <p:pRg st="31" end="31"/>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6">
                                            <p:txEl>
                                              <p:pRg st="31" end="31"/>
                                            </p:txEl>
                                          </p:spTgt>
                                        </p:tgtEl>
                                        <p:attrNameLst>
                                          <p:attrName>ppt_y</p:attrName>
                                        </p:attrNameLst>
                                      </p:cBhvr>
                                      <p:tavLst>
                                        <p:tav tm="0">
                                          <p:val>
                                            <p:strVal val="#ppt_y"/>
                                          </p:val>
                                        </p:tav>
                                        <p:tav tm="100000">
                                          <p:val>
                                            <p:strVal val="#ppt_y"/>
                                          </p:val>
                                        </p:tav>
                                      </p:tavLst>
                                    </p:anim>
                                  </p:child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fade">
                                      <p:cBhvr>
                                        <p:cTn id="64" dur="500"/>
                                        <p:tgtEl>
                                          <p:spTgt spid="8"/>
                                        </p:tgtEl>
                                      </p:cBhvr>
                                    </p:animEffect>
                                  </p:childTnLst>
                                </p:cTn>
                              </p:par>
                              <p:par>
                                <p:cTn id="65" presetID="10" presetClass="entr" presetSubtype="0" fill="hold" nodeType="with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fade">
                                      <p:cBhvr>
                                        <p:cTn id="67" dur="500"/>
                                        <p:tgtEl>
                                          <p:spTgt spid="7"/>
                                        </p:tgtEl>
                                      </p:cBhvr>
                                    </p:animEffect>
                                  </p:childTnLst>
                                </p:cTn>
                              </p:par>
                              <p:par>
                                <p:cTn id="68" presetID="10" presetClass="entr" presetSubtype="0" fill="hold" nodeType="with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par>
                                <p:cTn id="71" presetID="10" presetClass="entr" presetSubtype="0" fill="hold" nodeType="with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fade">
                                      <p:cBhvr>
                                        <p:cTn id="73" dur="500"/>
                                        <p:tgtEl>
                                          <p:spTgt spid="10"/>
                                        </p:tgtEl>
                                      </p:cBhvr>
                                    </p:animEffect>
                                  </p:childTnLst>
                                </p:cTn>
                              </p:par>
                              <p:par>
                                <p:cTn id="74" presetID="10" presetClass="entr" presetSubtype="0" fill="hold" nodeType="withEffect">
                                  <p:stCondLst>
                                    <p:cond delay="0"/>
                                  </p:stCondLst>
                                  <p:childTnLst>
                                    <p:set>
                                      <p:cBhvr>
                                        <p:cTn id="75" dur="1" fill="hold">
                                          <p:stCondLst>
                                            <p:cond delay="0"/>
                                          </p:stCondLst>
                                        </p:cTn>
                                        <p:tgtEl>
                                          <p:spTgt spid="1027"/>
                                        </p:tgtEl>
                                        <p:attrNameLst>
                                          <p:attrName>style.visibility</p:attrName>
                                        </p:attrNameLst>
                                      </p:cBhvr>
                                      <p:to>
                                        <p:strVal val="visible"/>
                                      </p:to>
                                    </p:set>
                                    <p:animEffect transition="in" filter="fade">
                                      <p:cBhvr>
                                        <p:cTn id="76" dur="500"/>
                                        <p:tgtEl>
                                          <p:spTgt spid="1027"/>
                                        </p:tgtEl>
                                      </p:cBhvr>
                                    </p:animEffect>
                                  </p:childTnLst>
                                </p:cTn>
                              </p:par>
                              <p:par>
                                <p:cTn id="77" presetID="10" presetClass="entr" presetSubtype="0" fill="hold" nodeType="withEffect">
                                  <p:stCondLst>
                                    <p:cond delay="0"/>
                                  </p:stCondLst>
                                  <p:childTnLst>
                                    <p:set>
                                      <p:cBhvr>
                                        <p:cTn id="78" dur="1" fill="hold">
                                          <p:stCondLst>
                                            <p:cond delay="0"/>
                                          </p:stCondLst>
                                        </p:cTn>
                                        <p:tgtEl>
                                          <p:spTgt spid="1026"/>
                                        </p:tgtEl>
                                        <p:attrNameLst>
                                          <p:attrName>style.visibility</p:attrName>
                                        </p:attrNameLst>
                                      </p:cBhvr>
                                      <p:to>
                                        <p:strVal val="visible"/>
                                      </p:to>
                                    </p:set>
                                    <p:animEffect transition="in" filter="fade">
                                      <p:cBhvr>
                                        <p:cTn id="79" dur="500"/>
                                        <p:tgtEl>
                                          <p:spTgt spid="1026"/>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2" fill="hold" grpId="0" nodeType="clickEffect">
                                  <p:stCondLst>
                                    <p:cond delay="0"/>
                                  </p:stCondLst>
                                  <p:childTnLst>
                                    <p:set>
                                      <p:cBhvr>
                                        <p:cTn id="83" dur="1" fill="hold">
                                          <p:stCondLst>
                                            <p:cond delay="0"/>
                                          </p:stCondLst>
                                        </p:cTn>
                                        <p:tgtEl>
                                          <p:spTgt spid="6">
                                            <p:txEl>
                                              <p:pRg st="2" end="2"/>
                                            </p:txEl>
                                          </p:spTgt>
                                        </p:tgtEl>
                                        <p:attrNameLst>
                                          <p:attrName>style.visibility</p:attrName>
                                        </p:attrNameLst>
                                      </p:cBhvr>
                                      <p:to>
                                        <p:strVal val="visible"/>
                                      </p:to>
                                    </p:set>
                                    <p:anim calcmode="lin" valueType="num">
                                      <p:cBhvr additive="base">
                                        <p:cTn id="84" dur="500" fill="hold"/>
                                        <p:tgtEl>
                                          <p:spTgt spid="6">
                                            <p:txEl>
                                              <p:pRg st="2" end="2"/>
                                            </p:txEl>
                                          </p:spTgt>
                                        </p:tgtEl>
                                        <p:attrNameLst>
                                          <p:attrName>ppt_x</p:attrName>
                                        </p:attrNameLst>
                                      </p:cBhvr>
                                      <p:tavLst>
                                        <p:tav tm="0">
                                          <p:val>
                                            <p:strVal val="1+#ppt_w/2"/>
                                          </p:val>
                                        </p:tav>
                                        <p:tav tm="100000">
                                          <p:val>
                                            <p:strVal val="#ppt_x"/>
                                          </p:val>
                                        </p:tav>
                                      </p:tavLst>
                                    </p:anim>
                                    <p:anim calcmode="lin" valueType="num">
                                      <p:cBhvr additive="base">
                                        <p:cTn id="85" dur="500" fill="hold"/>
                                        <p:tgtEl>
                                          <p:spTgt spid="6">
                                            <p:txEl>
                                              <p:pRg st="2" end="2"/>
                                            </p:txEl>
                                          </p:spTgt>
                                        </p:tgtEl>
                                        <p:attrNameLst>
                                          <p:attrName>ppt_y</p:attrName>
                                        </p:attrNameLst>
                                      </p:cBhvr>
                                      <p:tavLst>
                                        <p:tav tm="0">
                                          <p:val>
                                            <p:strVal val="#ppt_y"/>
                                          </p:val>
                                        </p:tav>
                                        <p:tav tm="100000">
                                          <p:val>
                                            <p:strVal val="#ppt_y"/>
                                          </p:val>
                                        </p:tav>
                                      </p:tavLst>
                                    </p:anim>
                                  </p:childTnLst>
                                </p:cTn>
                              </p:par>
                              <p:par>
                                <p:cTn id="86" presetID="2" presetClass="entr" presetSubtype="2" fill="hold" grpId="0" nodeType="withEffect">
                                  <p:stCondLst>
                                    <p:cond delay="0"/>
                                  </p:stCondLst>
                                  <p:childTnLst>
                                    <p:set>
                                      <p:cBhvr>
                                        <p:cTn id="87" dur="1" fill="hold">
                                          <p:stCondLst>
                                            <p:cond delay="0"/>
                                          </p:stCondLst>
                                        </p:cTn>
                                        <p:tgtEl>
                                          <p:spTgt spid="6">
                                            <p:txEl>
                                              <p:pRg st="4" end="4"/>
                                            </p:txEl>
                                          </p:spTgt>
                                        </p:tgtEl>
                                        <p:attrNameLst>
                                          <p:attrName>style.visibility</p:attrName>
                                        </p:attrNameLst>
                                      </p:cBhvr>
                                      <p:to>
                                        <p:strVal val="visible"/>
                                      </p:to>
                                    </p:set>
                                    <p:anim calcmode="lin" valueType="num">
                                      <p:cBhvr additive="base">
                                        <p:cTn id="88" dur="500" fill="hold"/>
                                        <p:tgtEl>
                                          <p:spTgt spid="6">
                                            <p:txEl>
                                              <p:pRg st="4" end="4"/>
                                            </p:txEl>
                                          </p:spTgt>
                                        </p:tgtEl>
                                        <p:attrNameLst>
                                          <p:attrName>ppt_x</p:attrName>
                                        </p:attrNameLst>
                                      </p:cBhvr>
                                      <p:tavLst>
                                        <p:tav tm="0">
                                          <p:val>
                                            <p:strVal val="1+#ppt_w/2"/>
                                          </p:val>
                                        </p:tav>
                                        <p:tav tm="100000">
                                          <p:val>
                                            <p:strVal val="#ppt_x"/>
                                          </p:val>
                                        </p:tav>
                                      </p:tavLst>
                                    </p:anim>
                                    <p:anim calcmode="lin" valueType="num">
                                      <p:cBhvr additive="base">
                                        <p:cTn id="89" dur="500" fill="hold"/>
                                        <p:tgtEl>
                                          <p:spTgt spid="6">
                                            <p:txEl>
                                              <p:pRg st="4" end="4"/>
                                            </p:txEl>
                                          </p:spTgt>
                                        </p:tgtEl>
                                        <p:attrNameLst>
                                          <p:attrName>ppt_y</p:attrName>
                                        </p:attrNameLst>
                                      </p:cBhvr>
                                      <p:tavLst>
                                        <p:tav tm="0">
                                          <p:val>
                                            <p:strVal val="#ppt_y"/>
                                          </p:val>
                                        </p:tav>
                                        <p:tav tm="100000">
                                          <p:val>
                                            <p:strVal val="#ppt_y"/>
                                          </p:val>
                                        </p:tav>
                                      </p:tavLst>
                                    </p:anim>
                                  </p:childTnLst>
                                </p:cTn>
                              </p:par>
                              <p:par>
                                <p:cTn id="90" presetID="2" presetClass="entr" presetSubtype="2" fill="hold" grpId="0" nodeType="withEffect">
                                  <p:stCondLst>
                                    <p:cond delay="0"/>
                                  </p:stCondLst>
                                  <p:childTnLst>
                                    <p:set>
                                      <p:cBhvr>
                                        <p:cTn id="91" dur="1" fill="hold">
                                          <p:stCondLst>
                                            <p:cond delay="0"/>
                                          </p:stCondLst>
                                        </p:cTn>
                                        <p:tgtEl>
                                          <p:spTgt spid="6">
                                            <p:txEl>
                                              <p:pRg st="5" end="5"/>
                                            </p:txEl>
                                          </p:spTgt>
                                        </p:tgtEl>
                                        <p:attrNameLst>
                                          <p:attrName>style.visibility</p:attrName>
                                        </p:attrNameLst>
                                      </p:cBhvr>
                                      <p:to>
                                        <p:strVal val="visible"/>
                                      </p:to>
                                    </p:set>
                                    <p:anim calcmode="lin" valueType="num">
                                      <p:cBhvr additive="base">
                                        <p:cTn id="92" dur="500" fill="hold"/>
                                        <p:tgtEl>
                                          <p:spTgt spid="6">
                                            <p:txEl>
                                              <p:pRg st="5" end="5"/>
                                            </p:txEl>
                                          </p:spTgt>
                                        </p:tgtEl>
                                        <p:attrNameLst>
                                          <p:attrName>ppt_x</p:attrName>
                                        </p:attrNameLst>
                                      </p:cBhvr>
                                      <p:tavLst>
                                        <p:tav tm="0">
                                          <p:val>
                                            <p:strVal val="1+#ppt_w/2"/>
                                          </p:val>
                                        </p:tav>
                                        <p:tav tm="100000">
                                          <p:val>
                                            <p:strVal val="#ppt_x"/>
                                          </p:val>
                                        </p:tav>
                                      </p:tavLst>
                                    </p:anim>
                                    <p:anim calcmode="lin" valueType="num">
                                      <p:cBhvr additive="base">
                                        <p:cTn id="93" dur="500" fill="hold"/>
                                        <p:tgtEl>
                                          <p:spTgt spid="6">
                                            <p:txEl>
                                              <p:pRg st="5" end="5"/>
                                            </p:txEl>
                                          </p:spTgt>
                                        </p:tgtEl>
                                        <p:attrNameLst>
                                          <p:attrName>ppt_y</p:attrName>
                                        </p:attrNameLst>
                                      </p:cBhvr>
                                      <p:tavLst>
                                        <p:tav tm="0">
                                          <p:val>
                                            <p:strVal val="#ppt_y"/>
                                          </p:val>
                                        </p:tav>
                                        <p:tav tm="100000">
                                          <p:val>
                                            <p:strVal val="#ppt_y"/>
                                          </p:val>
                                        </p:tav>
                                      </p:tavLst>
                                    </p:anim>
                                  </p:childTnLst>
                                </p:cTn>
                              </p:par>
                              <p:par>
                                <p:cTn id="94" presetID="2" presetClass="entr" presetSubtype="2" fill="hold" grpId="0" nodeType="withEffect">
                                  <p:stCondLst>
                                    <p:cond delay="0"/>
                                  </p:stCondLst>
                                  <p:childTnLst>
                                    <p:set>
                                      <p:cBhvr>
                                        <p:cTn id="95" dur="1" fill="hold">
                                          <p:stCondLst>
                                            <p:cond delay="0"/>
                                          </p:stCondLst>
                                        </p:cTn>
                                        <p:tgtEl>
                                          <p:spTgt spid="6">
                                            <p:txEl>
                                              <p:pRg st="6" end="6"/>
                                            </p:txEl>
                                          </p:spTgt>
                                        </p:tgtEl>
                                        <p:attrNameLst>
                                          <p:attrName>style.visibility</p:attrName>
                                        </p:attrNameLst>
                                      </p:cBhvr>
                                      <p:to>
                                        <p:strVal val="visible"/>
                                      </p:to>
                                    </p:set>
                                    <p:anim calcmode="lin" valueType="num">
                                      <p:cBhvr additive="base">
                                        <p:cTn id="96" dur="500" fill="hold"/>
                                        <p:tgtEl>
                                          <p:spTgt spid="6">
                                            <p:txEl>
                                              <p:pRg st="6" end="6"/>
                                            </p:txEl>
                                          </p:spTgt>
                                        </p:tgtEl>
                                        <p:attrNameLst>
                                          <p:attrName>ppt_x</p:attrName>
                                        </p:attrNameLst>
                                      </p:cBhvr>
                                      <p:tavLst>
                                        <p:tav tm="0">
                                          <p:val>
                                            <p:strVal val="1+#ppt_w/2"/>
                                          </p:val>
                                        </p:tav>
                                        <p:tav tm="100000">
                                          <p:val>
                                            <p:strVal val="#ppt_x"/>
                                          </p:val>
                                        </p:tav>
                                      </p:tavLst>
                                    </p:anim>
                                    <p:anim calcmode="lin" valueType="num">
                                      <p:cBhvr additive="base">
                                        <p:cTn id="97" dur="500" fill="hold"/>
                                        <p:tgtEl>
                                          <p:spTgt spid="6">
                                            <p:txEl>
                                              <p:pRg st="6" end="6"/>
                                            </p:txEl>
                                          </p:spTgt>
                                        </p:tgtEl>
                                        <p:attrNameLst>
                                          <p:attrName>ppt_y</p:attrName>
                                        </p:attrNameLst>
                                      </p:cBhvr>
                                      <p:tavLst>
                                        <p:tav tm="0">
                                          <p:val>
                                            <p:strVal val="#ppt_y"/>
                                          </p:val>
                                        </p:tav>
                                        <p:tav tm="100000">
                                          <p:val>
                                            <p:strVal val="#ppt_y"/>
                                          </p:val>
                                        </p:tav>
                                      </p:tavLst>
                                    </p:anim>
                                  </p:childTnLst>
                                </p:cTn>
                              </p:par>
                              <p:par>
                                <p:cTn id="98" presetID="2" presetClass="entr" presetSubtype="2" fill="hold" grpId="0" nodeType="withEffect">
                                  <p:stCondLst>
                                    <p:cond delay="0"/>
                                  </p:stCondLst>
                                  <p:childTnLst>
                                    <p:set>
                                      <p:cBhvr>
                                        <p:cTn id="99" dur="1" fill="hold">
                                          <p:stCondLst>
                                            <p:cond delay="0"/>
                                          </p:stCondLst>
                                        </p:cTn>
                                        <p:tgtEl>
                                          <p:spTgt spid="6">
                                            <p:txEl>
                                              <p:pRg st="7" end="7"/>
                                            </p:txEl>
                                          </p:spTgt>
                                        </p:tgtEl>
                                        <p:attrNameLst>
                                          <p:attrName>style.visibility</p:attrName>
                                        </p:attrNameLst>
                                      </p:cBhvr>
                                      <p:to>
                                        <p:strVal val="visible"/>
                                      </p:to>
                                    </p:set>
                                    <p:anim calcmode="lin" valueType="num">
                                      <p:cBhvr additive="base">
                                        <p:cTn id="100" dur="500" fill="hold"/>
                                        <p:tgtEl>
                                          <p:spTgt spid="6">
                                            <p:txEl>
                                              <p:pRg st="7" end="7"/>
                                            </p:txEl>
                                          </p:spTgt>
                                        </p:tgtEl>
                                        <p:attrNameLst>
                                          <p:attrName>ppt_x</p:attrName>
                                        </p:attrNameLst>
                                      </p:cBhvr>
                                      <p:tavLst>
                                        <p:tav tm="0">
                                          <p:val>
                                            <p:strVal val="1+#ppt_w/2"/>
                                          </p:val>
                                        </p:tav>
                                        <p:tav tm="100000">
                                          <p:val>
                                            <p:strVal val="#ppt_x"/>
                                          </p:val>
                                        </p:tav>
                                      </p:tavLst>
                                    </p:anim>
                                    <p:anim calcmode="lin" valueType="num">
                                      <p:cBhvr additive="base">
                                        <p:cTn id="101" dur="500" fill="hold"/>
                                        <p:tgtEl>
                                          <p:spTgt spid="6">
                                            <p:txEl>
                                              <p:pRg st="7" end="7"/>
                                            </p:txEl>
                                          </p:spTgt>
                                        </p:tgtEl>
                                        <p:attrNameLst>
                                          <p:attrName>ppt_y</p:attrName>
                                        </p:attrNameLst>
                                      </p:cBhvr>
                                      <p:tavLst>
                                        <p:tav tm="0">
                                          <p:val>
                                            <p:strVal val="#ppt_y"/>
                                          </p:val>
                                        </p:tav>
                                        <p:tav tm="100000">
                                          <p:val>
                                            <p:strVal val="#ppt_y"/>
                                          </p:val>
                                        </p:tav>
                                      </p:tavLst>
                                    </p:anim>
                                  </p:childTnLst>
                                </p:cTn>
                              </p:par>
                              <p:par>
                                <p:cTn id="102" presetID="2" presetClass="entr" presetSubtype="2" fill="hold" grpId="0" nodeType="withEffect">
                                  <p:stCondLst>
                                    <p:cond delay="0"/>
                                  </p:stCondLst>
                                  <p:childTnLst>
                                    <p:set>
                                      <p:cBhvr>
                                        <p:cTn id="103" dur="1" fill="hold">
                                          <p:stCondLst>
                                            <p:cond delay="0"/>
                                          </p:stCondLst>
                                        </p:cTn>
                                        <p:tgtEl>
                                          <p:spTgt spid="6">
                                            <p:txEl>
                                              <p:pRg st="8" end="8"/>
                                            </p:txEl>
                                          </p:spTgt>
                                        </p:tgtEl>
                                        <p:attrNameLst>
                                          <p:attrName>style.visibility</p:attrName>
                                        </p:attrNameLst>
                                      </p:cBhvr>
                                      <p:to>
                                        <p:strVal val="visible"/>
                                      </p:to>
                                    </p:set>
                                    <p:anim calcmode="lin" valueType="num">
                                      <p:cBhvr additive="base">
                                        <p:cTn id="104" dur="500" fill="hold"/>
                                        <p:tgtEl>
                                          <p:spTgt spid="6">
                                            <p:txEl>
                                              <p:pRg st="8" end="8"/>
                                            </p:txEl>
                                          </p:spTgt>
                                        </p:tgtEl>
                                        <p:attrNameLst>
                                          <p:attrName>ppt_x</p:attrName>
                                        </p:attrNameLst>
                                      </p:cBhvr>
                                      <p:tavLst>
                                        <p:tav tm="0">
                                          <p:val>
                                            <p:strVal val="1+#ppt_w/2"/>
                                          </p:val>
                                        </p:tav>
                                        <p:tav tm="100000">
                                          <p:val>
                                            <p:strVal val="#ppt_x"/>
                                          </p:val>
                                        </p:tav>
                                      </p:tavLst>
                                    </p:anim>
                                    <p:anim calcmode="lin" valueType="num">
                                      <p:cBhvr additive="base">
                                        <p:cTn id="105" dur="500" fill="hold"/>
                                        <p:tgtEl>
                                          <p:spTgt spid="6">
                                            <p:txEl>
                                              <p:pRg st="8" end="8"/>
                                            </p:txEl>
                                          </p:spTgt>
                                        </p:tgtEl>
                                        <p:attrNameLst>
                                          <p:attrName>ppt_y</p:attrName>
                                        </p:attrNameLst>
                                      </p:cBhvr>
                                      <p:tavLst>
                                        <p:tav tm="0">
                                          <p:val>
                                            <p:strVal val="#ppt_y"/>
                                          </p:val>
                                        </p:tav>
                                        <p:tav tm="100000">
                                          <p:val>
                                            <p:strVal val="#ppt_y"/>
                                          </p:val>
                                        </p:tav>
                                      </p:tavLst>
                                    </p:anim>
                                  </p:childTnLst>
                                </p:cTn>
                              </p:par>
                              <p:par>
                                <p:cTn id="106" presetID="2" presetClass="entr" presetSubtype="2" fill="hold" grpId="0" nodeType="withEffect">
                                  <p:stCondLst>
                                    <p:cond delay="0"/>
                                  </p:stCondLst>
                                  <p:childTnLst>
                                    <p:set>
                                      <p:cBhvr>
                                        <p:cTn id="107" dur="1" fill="hold">
                                          <p:stCondLst>
                                            <p:cond delay="0"/>
                                          </p:stCondLst>
                                        </p:cTn>
                                        <p:tgtEl>
                                          <p:spTgt spid="6">
                                            <p:txEl>
                                              <p:pRg st="9" end="9"/>
                                            </p:txEl>
                                          </p:spTgt>
                                        </p:tgtEl>
                                        <p:attrNameLst>
                                          <p:attrName>style.visibility</p:attrName>
                                        </p:attrNameLst>
                                      </p:cBhvr>
                                      <p:to>
                                        <p:strVal val="visible"/>
                                      </p:to>
                                    </p:set>
                                    <p:anim calcmode="lin" valueType="num">
                                      <p:cBhvr additive="base">
                                        <p:cTn id="108" dur="500" fill="hold"/>
                                        <p:tgtEl>
                                          <p:spTgt spid="6">
                                            <p:txEl>
                                              <p:pRg st="9" end="9"/>
                                            </p:txEl>
                                          </p:spTgt>
                                        </p:tgtEl>
                                        <p:attrNameLst>
                                          <p:attrName>ppt_x</p:attrName>
                                        </p:attrNameLst>
                                      </p:cBhvr>
                                      <p:tavLst>
                                        <p:tav tm="0">
                                          <p:val>
                                            <p:strVal val="1+#ppt_w/2"/>
                                          </p:val>
                                        </p:tav>
                                        <p:tav tm="100000">
                                          <p:val>
                                            <p:strVal val="#ppt_x"/>
                                          </p:val>
                                        </p:tav>
                                      </p:tavLst>
                                    </p:anim>
                                    <p:anim calcmode="lin" valueType="num">
                                      <p:cBhvr additive="base">
                                        <p:cTn id="109" dur="500" fill="hold"/>
                                        <p:tgtEl>
                                          <p:spTgt spid="6">
                                            <p:txEl>
                                              <p:pRg st="9" end="9"/>
                                            </p:txEl>
                                          </p:spTgt>
                                        </p:tgtEl>
                                        <p:attrNameLst>
                                          <p:attrName>ppt_y</p:attrName>
                                        </p:attrNameLst>
                                      </p:cBhvr>
                                      <p:tavLst>
                                        <p:tav tm="0">
                                          <p:val>
                                            <p:strVal val="#ppt_y"/>
                                          </p:val>
                                        </p:tav>
                                        <p:tav tm="100000">
                                          <p:val>
                                            <p:strVal val="#ppt_y"/>
                                          </p:val>
                                        </p:tav>
                                      </p:tavLst>
                                    </p:anim>
                                  </p:childTnLst>
                                </p:cTn>
                              </p:par>
                              <p:par>
                                <p:cTn id="110" presetID="2" presetClass="entr" presetSubtype="2" fill="hold" grpId="0" nodeType="withEffect">
                                  <p:stCondLst>
                                    <p:cond delay="0"/>
                                  </p:stCondLst>
                                  <p:childTnLst>
                                    <p:set>
                                      <p:cBhvr>
                                        <p:cTn id="111" dur="1" fill="hold">
                                          <p:stCondLst>
                                            <p:cond delay="0"/>
                                          </p:stCondLst>
                                        </p:cTn>
                                        <p:tgtEl>
                                          <p:spTgt spid="6">
                                            <p:txEl>
                                              <p:pRg st="10" end="10"/>
                                            </p:txEl>
                                          </p:spTgt>
                                        </p:tgtEl>
                                        <p:attrNameLst>
                                          <p:attrName>style.visibility</p:attrName>
                                        </p:attrNameLst>
                                      </p:cBhvr>
                                      <p:to>
                                        <p:strVal val="visible"/>
                                      </p:to>
                                    </p:set>
                                    <p:anim calcmode="lin" valueType="num">
                                      <p:cBhvr additive="base">
                                        <p:cTn id="112" dur="500" fill="hold"/>
                                        <p:tgtEl>
                                          <p:spTgt spid="6">
                                            <p:txEl>
                                              <p:pRg st="10" end="10"/>
                                            </p:txEl>
                                          </p:spTgt>
                                        </p:tgtEl>
                                        <p:attrNameLst>
                                          <p:attrName>ppt_x</p:attrName>
                                        </p:attrNameLst>
                                      </p:cBhvr>
                                      <p:tavLst>
                                        <p:tav tm="0">
                                          <p:val>
                                            <p:strVal val="1+#ppt_w/2"/>
                                          </p:val>
                                        </p:tav>
                                        <p:tav tm="100000">
                                          <p:val>
                                            <p:strVal val="#ppt_x"/>
                                          </p:val>
                                        </p:tav>
                                      </p:tavLst>
                                    </p:anim>
                                    <p:anim calcmode="lin" valueType="num">
                                      <p:cBhvr additive="base">
                                        <p:cTn id="113" dur="500" fill="hold"/>
                                        <p:tgtEl>
                                          <p:spTgt spid="6">
                                            <p:txEl>
                                              <p:pRg st="10" end="10"/>
                                            </p:txEl>
                                          </p:spTgt>
                                        </p:tgtEl>
                                        <p:attrNameLst>
                                          <p:attrName>ppt_y</p:attrName>
                                        </p:attrNameLst>
                                      </p:cBhvr>
                                      <p:tavLst>
                                        <p:tav tm="0">
                                          <p:val>
                                            <p:strVal val="#ppt_y"/>
                                          </p:val>
                                        </p:tav>
                                        <p:tav tm="100000">
                                          <p:val>
                                            <p:strVal val="#ppt_y"/>
                                          </p:val>
                                        </p:tav>
                                      </p:tavLst>
                                    </p:anim>
                                  </p:childTnLst>
                                </p:cTn>
                              </p:par>
                              <p:par>
                                <p:cTn id="114" presetID="2" presetClass="entr" presetSubtype="2" fill="hold" grpId="0" nodeType="withEffect">
                                  <p:stCondLst>
                                    <p:cond delay="0"/>
                                  </p:stCondLst>
                                  <p:childTnLst>
                                    <p:set>
                                      <p:cBhvr>
                                        <p:cTn id="115" dur="1" fill="hold">
                                          <p:stCondLst>
                                            <p:cond delay="0"/>
                                          </p:stCondLst>
                                        </p:cTn>
                                        <p:tgtEl>
                                          <p:spTgt spid="6">
                                            <p:txEl>
                                              <p:pRg st="11" end="11"/>
                                            </p:txEl>
                                          </p:spTgt>
                                        </p:tgtEl>
                                        <p:attrNameLst>
                                          <p:attrName>style.visibility</p:attrName>
                                        </p:attrNameLst>
                                      </p:cBhvr>
                                      <p:to>
                                        <p:strVal val="visible"/>
                                      </p:to>
                                    </p:set>
                                    <p:anim calcmode="lin" valueType="num">
                                      <p:cBhvr additive="base">
                                        <p:cTn id="116" dur="500" fill="hold"/>
                                        <p:tgtEl>
                                          <p:spTgt spid="6">
                                            <p:txEl>
                                              <p:pRg st="11" end="11"/>
                                            </p:txEl>
                                          </p:spTgt>
                                        </p:tgtEl>
                                        <p:attrNameLst>
                                          <p:attrName>ppt_x</p:attrName>
                                        </p:attrNameLst>
                                      </p:cBhvr>
                                      <p:tavLst>
                                        <p:tav tm="0">
                                          <p:val>
                                            <p:strVal val="1+#ppt_w/2"/>
                                          </p:val>
                                        </p:tav>
                                        <p:tav tm="100000">
                                          <p:val>
                                            <p:strVal val="#ppt_x"/>
                                          </p:val>
                                        </p:tav>
                                      </p:tavLst>
                                    </p:anim>
                                    <p:anim calcmode="lin" valueType="num">
                                      <p:cBhvr additive="base">
                                        <p:cTn id="117" dur="500" fill="hold"/>
                                        <p:tgtEl>
                                          <p:spTgt spid="6">
                                            <p:txEl>
                                              <p:pRg st="11" end="11"/>
                                            </p:txEl>
                                          </p:spTgt>
                                        </p:tgtEl>
                                        <p:attrNameLst>
                                          <p:attrName>ppt_y</p:attrName>
                                        </p:attrNameLst>
                                      </p:cBhvr>
                                      <p:tavLst>
                                        <p:tav tm="0">
                                          <p:val>
                                            <p:strVal val="#ppt_y"/>
                                          </p:val>
                                        </p:tav>
                                        <p:tav tm="100000">
                                          <p:val>
                                            <p:strVal val="#ppt_y"/>
                                          </p:val>
                                        </p:tav>
                                      </p:tavLst>
                                    </p:anim>
                                  </p:childTnLst>
                                </p:cTn>
                              </p:par>
                              <p:par>
                                <p:cTn id="118" presetID="2" presetClass="entr" presetSubtype="2" fill="hold" grpId="0" nodeType="withEffect">
                                  <p:stCondLst>
                                    <p:cond delay="0"/>
                                  </p:stCondLst>
                                  <p:childTnLst>
                                    <p:set>
                                      <p:cBhvr>
                                        <p:cTn id="119" dur="1" fill="hold">
                                          <p:stCondLst>
                                            <p:cond delay="0"/>
                                          </p:stCondLst>
                                        </p:cTn>
                                        <p:tgtEl>
                                          <p:spTgt spid="6">
                                            <p:txEl>
                                              <p:pRg st="12" end="12"/>
                                            </p:txEl>
                                          </p:spTgt>
                                        </p:tgtEl>
                                        <p:attrNameLst>
                                          <p:attrName>style.visibility</p:attrName>
                                        </p:attrNameLst>
                                      </p:cBhvr>
                                      <p:to>
                                        <p:strVal val="visible"/>
                                      </p:to>
                                    </p:set>
                                    <p:anim calcmode="lin" valueType="num">
                                      <p:cBhvr additive="base">
                                        <p:cTn id="120" dur="500" fill="hold"/>
                                        <p:tgtEl>
                                          <p:spTgt spid="6">
                                            <p:txEl>
                                              <p:pRg st="12" end="12"/>
                                            </p:txEl>
                                          </p:spTgt>
                                        </p:tgtEl>
                                        <p:attrNameLst>
                                          <p:attrName>ppt_x</p:attrName>
                                        </p:attrNameLst>
                                      </p:cBhvr>
                                      <p:tavLst>
                                        <p:tav tm="0">
                                          <p:val>
                                            <p:strVal val="1+#ppt_w/2"/>
                                          </p:val>
                                        </p:tav>
                                        <p:tav tm="100000">
                                          <p:val>
                                            <p:strVal val="#ppt_x"/>
                                          </p:val>
                                        </p:tav>
                                      </p:tavLst>
                                    </p:anim>
                                    <p:anim calcmode="lin" valueType="num">
                                      <p:cBhvr additive="base">
                                        <p:cTn id="121" dur="500" fill="hold"/>
                                        <p:tgtEl>
                                          <p:spTgt spid="6">
                                            <p:txEl>
                                              <p:pRg st="12" end="12"/>
                                            </p:txEl>
                                          </p:spTgt>
                                        </p:tgtEl>
                                        <p:attrNameLst>
                                          <p:attrName>ppt_y</p:attrName>
                                        </p:attrNameLst>
                                      </p:cBhvr>
                                      <p:tavLst>
                                        <p:tav tm="0">
                                          <p:val>
                                            <p:strVal val="#ppt_y"/>
                                          </p:val>
                                        </p:tav>
                                        <p:tav tm="100000">
                                          <p:val>
                                            <p:strVal val="#ppt_y"/>
                                          </p:val>
                                        </p:tav>
                                      </p:tavLst>
                                    </p:anim>
                                  </p:childTnLst>
                                </p:cTn>
                              </p:par>
                              <p:par>
                                <p:cTn id="122" presetID="2" presetClass="entr" presetSubtype="2" fill="hold" grpId="0" nodeType="withEffect">
                                  <p:stCondLst>
                                    <p:cond delay="0"/>
                                  </p:stCondLst>
                                  <p:childTnLst>
                                    <p:set>
                                      <p:cBhvr>
                                        <p:cTn id="123" dur="1" fill="hold">
                                          <p:stCondLst>
                                            <p:cond delay="0"/>
                                          </p:stCondLst>
                                        </p:cTn>
                                        <p:tgtEl>
                                          <p:spTgt spid="6">
                                            <p:txEl>
                                              <p:pRg st="15" end="15"/>
                                            </p:txEl>
                                          </p:spTgt>
                                        </p:tgtEl>
                                        <p:attrNameLst>
                                          <p:attrName>style.visibility</p:attrName>
                                        </p:attrNameLst>
                                      </p:cBhvr>
                                      <p:to>
                                        <p:strVal val="visible"/>
                                      </p:to>
                                    </p:set>
                                    <p:anim calcmode="lin" valueType="num">
                                      <p:cBhvr additive="base">
                                        <p:cTn id="124" dur="500" fill="hold"/>
                                        <p:tgtEl>
                                          <p:spTgt spid="6">
                                            <p:txEl>
                                              <p:pRg st="15" end="15"/>
                                            </p:txEl>
                                          </p:spTgt>
                                        </p:tgtEl>
                                        <p:attrNameLst>
                                          <p:attrName>ppt_x</p:attrName>
                                        </p:attrNameLst>
                                      </p:cBhvr>
                                      <p:tavLst>
                                        <p:tav tm="0">
                                          <p:val>
                                            <p:strVal val="1+#ppt_w/2"/>
                                          </p:val>
                                        </p:tav>
                                        <p:tav tm="100000">
                                          <p:val>
                                            <p:strVal val="#ppt_x"/>
                                          </p:val>
                                        </p:tav>
                                      </p:tavLst>
                                    </p:anim>
                                    <p:anim calcmode="lin" valueType="num">
                                      <p:cBhvr additive="base">
                                        <p:cTn id="125" dur="500" fill="hold"/>
                                        <p:tgtEl>
                                          <p:spTgt spid="6">
                                            <p:txEl>
                                              <p:pRg st="15" end="15"/>
                                            </p:txEl>
                                          </p:spTgt>
                                        </p:tgtEl>
                                        <p:attrNameLst>
                                          <p:attrName>ppt_y</p:attrName>
                                        </p:attrNameLst>
                                      </p:cBhvr>
                                      <p:tavLst>
                                        <p:tav tm="0">
                                          <p:val>
                                            <p:strVal val="#ppt_y"/>
                                          </p:val>
                                        </p:tav>
                                        <p:tav tm="100000">
                                          <p:val>
                                            <p:strVal val="#ppt_y"/>
                                          </p:val>
                                        </p:tav>
                                      </p:tavLst>
                                    </p:anim>
                                  </p:childTnLst>
                                </p:cTn>
                              </p:par>
                              <p:par>
                                <p:cTn id="126" presetID="2" presetClass="entr" presetSubtype="2" fill="hold" grpId="0" nodeType="withEffect">
                                  <p:stCondLst>
                                    <p:cond delay="0"/>
                                  </p:stCondLst>
                                  <p:childTnLst>
                                    <p:set>
                                      <p:cBhvr>
                                        <p:cTn id="127" dur="1" fill="hold">
                                          <p:stCondLst>
                                            <p:cond delay="0"/>
                                          </p:stCondLst>
                                        </p:cTn>
                                        <p:tgtEl>
                                          <p:spTgt spid="6">
                                            <p:txEl>
                                              <p:pRg st="16" end="16"/>
                                            </p:txEl>
                                          </p:spTgt>
                                        </p:tgtEl>
                                        <p:attrNameLst>
                                          <p:attrName>style.visibility</p:attrName>
                                        </p:attrNameLst>
                                      </p:cBhvr>
                                      <p:to>
                                        <p:strVal val="visible"/>
                                      </p:to>
                                    </p:set>
                                    <p:anim calcmode="lin" valueType="num">
                                      <p:cBhvr additive="base">
                                        <p:cTn id="128" dur="500" fill="hold"/>
                                        <p:tgtEl>
                                          <p:spTgt spid="6">
                                            <p:txEl>
                                              <p:pRg st="16" end="16"/>
                                            </p:txEl>
                                          </p:spTgt>
                                        </p:tgtEl>
                                        <p:attrNameLst>
                                          <p:attrName>ppt_x</p:attrName>
                                        </p:attrNameLst>
                                      </p:cBhvr>
                                      <p:tavLst>
                                        <p:tav tm="0">
                                          <p:val>
                                            <p:strVal val="1+#ppt_w/2"/>
                                          </p:val>
                                        </p:tav>
                                        <p:tav tm="100000">
                                          <p:val>
                                            <p:strVal val="#ppt_x"/>
                                          </p:val>
                                        </p:tav>
                                      </p:tavLst>
                                    </p:anim>
                                    <p:anim calcmode="lin" valueType="num">
                                      <p:cBhvr additive="base">
                                        <p:cTn id="129" dur="500" fill="hold"/>
                                        <p:tgtEl>
                                          <p:spTgt spid="6">
                                            <p:txEl>
                                              <p:pRg st="16" end="16"/>
                                            </p:txEl>
                                          </p:spTgt>
                                        </p:tgtEl>
                                        <p:attrNameLst>
                                          <p:attrName>ppt_y</p:attrName>
                                        </p:attrNameLst>
                                      </p:cBhvr>
                                      <p:tavLst>
                                        <p:tav tm="0">
                                          <p:val>
                                            <p:strVal val="#ppt_y"/>
                                          </p:val>
                                        </p:tav>
                                        <p:tav tm="100000">
                                          <p:val>
                                            <p:strVal val="#ppt_y"/>
                                          </p:val>
                                        </p:tav>
                                      </p:tavLst>
                                    </p:anim>
                                  </p:childTnLst>
                                </p:cTn>
                              </p:par>
                              <p:par>
                                <p:cTn id="130" presetID="2" presetClass="entr" presetSubtype="2" fill="hold" grpId="0" nodeType="withEffect">
                                  <p:stCondLst>
                                    <p:cond delay="0"/>
                                  </p:stCondLst>
                                  <p:childTnLst>
                                    <p:set>
                                      <p:cBhvr>
                                        <p:cTn id="131" dur="1" fill="hold">
                                          <p:stCondLst>
                                            <p:cond delay="0"/>
                                          </p:stCondLst>
                                        </p:cTn>
                                        <p:tgtEl>
                                          <p:spTgt spid="6">
                                            <p:txEl>
                                              <p:pRg st="17" end="17"/>
                                            </p:txEl>
                                          </p:spTgt>
                                        </p:tgtEl>
                                        <p:attrNameLst>
                                          <p:attrName>style.visibility</p:attrName>
                                        </p:attrNameLst>
                                      </p:cBhvr>
                                      <p:to>
                                        <p:strVal val="visible"/>
                                      </p:to>
                                    </p:set>
                                    <p:anim calcmode="lin" valueType="num">
                                      <p:cBhvr additive="base">
                                        <p:cTn id="132" dur="500" fill="hold"/>
                                        <p:tgtEl>
                                          <p:spTgt spid="6">
                                            <p:txEl>
                                              <p:pRg st="17" end="17"/>
                                            </p:txEl>
                                          </p:spTgt>
                                        </p:tgtEl>
                                        <p:attrNameLst>
                                          <p:attrName>ppt_x</p:attrName>
                                        </p:attrNameLst>
                                      </p:cBhvr>
                                      <p:tavLst>
                                        <p:tav tm="0">
                                          <p:val>
                                            <p:strVal val="1+#ppt_w/2"/>
                                          </p:val>
                                        </p:tav>
                                        <p:tav tm="100000">
                                          <p:val>
                                            <p:strVal val="#ppt_x"/>
                                          </p:val>
                                        </p:tav>
                                      </p:tavLst>
                                    </p:anim>
                                    <p:anim calcmode="lin" valueType="num">
                                      <p:cBhvr additive="base">
                                        <p:cTn id="133" dur="500" fill="hold"/>
                                        <p:tgtEl>
                                          <p:spTgt spid="6">
                                            <p:txEl>
                                              <p:pRg st="17" end="17"/>
                                            </p:txEl>
                                          </p:spTgt>
                                        </p:tgtEl>
                                        <p:attrNameLst>
                                          <p:attrName>ppt_y</p:attrName>
                                        </p:attrNameLst>
                                      </p:cBhvr>
                                      <p:tavLst>
                                        <p:tav tm="0">
                                          <p:val>
                                            <p:strVal val="#ppt_y"/>
                                          </p:val>
                                        </p:tav>
                                        <p:tav tm="100000">
                                          <p:val>
                                            <p:strVal val="#ppt_y"/>
                                          </p:val>
                                        </p:tav>
                                      </p:tavLst>
                                    </p:anim>
                                  </p:childTnLst>
                                </p:cTn>
                              </p:par>
                              <p:par>
                                <p:cTn id="134" presetID="2" presetClass="entr" presetSubtype="2" fill="hold" grpId="0" nodeType="withEffect">
                                  <p:stCondLst>
                                    <p:cond delay="0"/>
                                  </p:stCondLst>
                                  <p:childTnLst>
                                    <p:set>
                                      <p:cBhvr>
                                        <p:cTn id="135" dur="1" fill="hold">
                                          <p:stCondLst>
                                            <p:cond delay="0"/>
                                          </p:stCondLst>
                                        </p:cTn>
                                        <p:tgtEl>
                                          <p:spTgt spid="6">
                                            <p:txEl>
                                              <p:pRg st="18" end="18"/>
                                            </p:txEl>
                                          </p:spTgt>
                                        </p:tgtEl>
                                        <p:attrNameLst>
                                          <p:attrName>style.visibility</p:attrName>
                                        </p:attrNameLst>
                                      </p:cBhvr>
                                      <p:to>
                                        <p:strVal val="visible"/>
                                      </p:to>
                                    </p:set>
                                    <p:anim calcmode="lin" valueType="num">
                                      <p:cBhvr additive="base">
                                        <p:cTn id="136" dur="500" fill="hold"/>
                                        <p:tgtEl>
                                          <p:spTgt spid="6">
                                            <p:txEl>
                                              <p:pRg st="18" end="18"/>
                                            </p:txEl>
                                          </p:spTgt>
                                        </p:tgtEl>
                                        <p:attrNameLst>
                                          <p:attrName>ppt_x</p:attrName>
                                        </p:attrNameLst>
                                      </p:cBhvr>
                                      <p:tavLst>
                                        <p:tav tm="0">
                                          <p:val>
                                            <p:strVal val="1+#ppt_w/2"/>
                                          </p:val>
                                        </p:tav>
                                        <p:tav tm="100000">
                                          <p:val>
                                            <p:strVal val="#ppt_x"/>
                                          </p:val>
                                        </p:tav>
                                      </p:tavLst>
                                    </p:anim>
                                    <p:anim calcmode="lin" valueType="num">
                                      <p:cBhvr additive="base">
                                        <p:cTn id="137" dur="500" fill="hold"/>
                                        <p:tgtEl>
                                          <p:spTgt spid="6">
                                            <p:txEl>
                                              <p:pRg st="18" end="18"/>
                                            </p:txEl>
                                          </p:spTgt>
                                        </p:tgtEl>
                                        <p:attrNameLst>
                                          <p:attrName>ppt_y</p:attrName>
                                        </p:attrNameLst>
                                      </p:cBhvr>
                                      <p:tavLst>
                                        <p:tav tm="0">
                                          <p:val>
                                            <p:strVal val="#ppt_y"/>
                                          </p:val>
                                        </p:tav>
                                        <p:tav tm="100000">
                                          <p:val>
                                            <p:strVal val="#ppt_y"/>
                                          </p:val>
                                        </p:tav>
                                      </p:tavLst>
                                    </p:anim>
                                  </p:childTnLst>
                                </p:cTn>
                              </p:par>
                              <p:par>
                                <p:cTn id="138" presetID="2" presetClass="entr" presetSubtype="2" fill="hold" grpId="0" nodeType="withEffect">
                                  <p:stCondLst>
                                    <p:cond delay="0"/>
                                  </p:stCondLst>
                                  <p:childTnLst>
                                    <p:set>
                                      <p:cBhvr>
                                        <p:cTn id="139" dur="1" fill="hold">
                                          <p:stCondLst>
                                            <p:cond delay="0"/>
                                          </p:stCondLst>
                                        </p:cTn>
                                        <p:tgtEl>
                                          <p:spTgt spid="6">
                                            <p:txEl>
                                              <p:pRg st="19" end="19"/>
                                            </p:txEl>
                                          </p:spTgt>
                                        </p:tgtEl>
                                        <p:attrNameLst>
                                          <p:attrName>style.visibility</p:attrName>
                                        </p:attrNameLst>
                                      </p:cBhvr>
                                      <p:to>
                                        <p:strVal val="visible"/>
                                      </p:to>
                                    </p:set>
                                    <p:anim calcmode="lin" valueType="num">
                                      <p:cBhvr additive="base">
                                        <p:cTn id="140" dur="500" fill="hold"/>
                                        <p:tgtEl>
                                          <p:spTgt spid="6">
                                            <p:txEl>
                                              <p:pRg st="19" end="19"/>
                                            </p:txEl>
                                          </p:spTgt>
                                        </p:tgtEl>
                                        <p:attrNameLst>
                                          <p:attrName>ppt_x</p:attrName>
                                        </p:attrNameLst>
                                      </p:cBhvr>
                                      <p:tavLst>
                                        <p:tav tm="0">
                                          <p:val>
                                            <p:strVal val="1+#ppt_w/2"/>
                                          </p:val>
                                        </p:tav>
                                        <p:tav tm="100000">
                                          <p:val>
                                            <p:strVal val="#ppt_x"/>
                                          </p:val>
                                        </p:tav>
                                      </p:tavLst>
                                    </p:anim>
                                    <p:anim calcmode="lin" valueType="num">
                                      <p:cBhvr additive="base">
                                        <p:cTn id="141" dur="500" fill="hold"/>
                                        <p:tgtEl>
                                          <p:spTgt spid="6">
                                            <p:txEl>
                                              <p:pRg st="19" end="19"/>
                                            </p:txEl>
                                          </p:spTgt>
                                        </p:tgtEl>
                                        <p:attrNameLst>
                                          <p:attrName>ppt_y</p:attrName>
                                        </p:attrNameLst>
                                      </p:cBhvr>
                                      <p:tavLst>
                                        <p:tav tm="0">
                                          <p:val>
                                            <p:strVal val="#ppt_y"/>
                                          </p:val>
                                        </p:tav>
                                        <p:tav tm="100000">
                                          <p:val>
                                            <p:strVal val="#ppt_y"/>
                                          </p:val>
                                        </p:tav>
                                      </p:tavLst>
                                    </p:anim>
                                  </p:childTnLst>
                                </p:cTn>
                              </p:par>
                              <p:par>
                                <p:cTn id="142" presetID="2" presetClass="entr" presetSubtype="2" fill="hold" grpId="0" nodeType="withEffect">
                                  <p:stCondLst>
                                    <p:cond delay="0"/>
                                  </p:stCondLst>
                                  <p:childTnLst>
                                    <p:set>
                                      <p:cBhvr>
                                        <p:cTn id="143" dur="1" fill="hold">
                                          <p:stCondLst>
                                            <p:cond delay="0"/>
                                          </p:stCondLst>
                                        </p:cTn>
                                        <p:tgtEl>
                                          <p:spTgt spid="6">
                                            <p:txEl>
                                              <p:pRg st="23" end="23"/>
                                            </p:txEl>
                                          </p:spTgt>
                                        </p:tgtEl>
                                        <p:attrNameLst>
                                          <p:attrName>style.visibility</p:attrName>
                                        </p:attrNameLst>
                                      </p:cBhvr>
                                      <p:to>
                                        <p:strVal val="visible"/>
                                      </p:to>
                                    </p:set>
                                    <p:anim calcmode="lin" valueType="num">
                                      <p:cBhvr additive="base">
                                        <p:cTn id="144" dur="500" fill="hold"/>
                                        <p:tgtEl>
                                          <p:spTgt spid="6">
                                            <p:txEl>
                                              <p:pRg st="23" end="23"/>
                                            </p:txEl>
                                          </p:spTgt>
                                        </p:tgtEl>
                                        <p:attrNameLst>
                                          <p:attrName>ppt_x</p:attrName>
                                        </p:attrNameLst>
                                      </p:cBhvr>
                                      <p:tavLst>
                                        <p:tav tm="0">
                                          <p:val>
                                            <p:strVal val="1+#ppt_w/2"/>
                                          </p:val>
                                        </p:tav>
                                        <p:tav tm="100000">
                                          <p:val>
                                            <p:strVal val="#ppt_x"/>
                                          </p:val>
                                        </p:tav>
                                      </p:tavLst>
                                    </p:anim>
                                    <p:anim calcmode="lin" valueType="num">
                                      <p:cBhvr additive="base">
                                        <p:cTn id="145" dur="500" fill="hold"/>
                                        <p:tgtEl>
                                          <p:spTgt spid="6">
                                            <p:txEl>
                                              <p:pRg st="23" end="23"/>
                                            </p:txEl>
                                          </p:spTgt>
                                        </p:tgtEl>
                                        <p:attrNameLst>
                                          <p:attrName>ppt_y</p:attrName>
                                        </p:attrNameLst>
                                      </p:cBhvr>
                                      <p:tavLst>
                                        <p:tav tm="0">
                                          <p:val>
                                            <p:strVal val="#ppt_y"/>
                                          </p:val>
                                        </p:tav>
                                        <p:tav tm="100000">
                                          <p:val>
                                            <p:strVal val="#ppt_y"/>
                                          </p:val>
                                        </p:tav>
                                      </p:tavLst>
                                    </p:anim>
                                  </p:childTnLst>
                                </p:cTn>
                              </p:par>
                              <p:par>
                                <p:cTn id="146" presetID="2" presetClass="entr" presetSubtype="2" fill="hold" grpId="0" nodeType="withEffect">
                                  <p:stCondLst>
                                    <p:cond delay="0"/>
                                  </p:stCondLst>
                                  <p:childTnLst>
                                    <p:set>
                                      <p:cBhvr>
                                        <p:cTn id="147" dur="1" fill="hold">
                                          <p:stCondLst>
                                            <p:cond delay="0"/>
                                          </p:stCondLst>
                                        </p:cTn>
                                        <p:tgtEl>
                                          <p:spTgt spid="6">
                                            <p:txEl>
                                              <p:pRg st="28" end="28"/>
                                            </p:txEl>
                                          </p:spTgt>
                                        </p:tgtEl>
                                        <p:attrNameLst>
                                          <p:attrName>style.visibility</p:attrName>
                                        </p:attrNameLst>
                                      </p:cBhvr>
                                      <p:to>
                                        <p:strVal val="visible"/>
                                      </p:to>
                                    </p:set>
                                    <p:anim calcmode="lin" valueType="num">
                                      <p:cBhvr additive="base">
                                        <p:cTn id="148" dur="500" fill="hold"/>
                                        <p:tgtEl>
                                          <p:spTgt spid="6">
                                            <p:txEl>
                                              <p:pRg st="28" end="28"/>
                                            </p:txEl>
                                          </p:spTgt>
                                        </p:tgtEl>
                                        <p:attrNameLst>
                                          <p:attrName>ppt_x</p:attrName>
                                        </p:attrNameLst>
                                      </p:cBhvr>
                                      <p:tavLst>
                                        <p:tav tm="0">
                                          <p:val>
                                            <p:strVal val="1+#ppt_w/2"/>
                                          </p:val>
                                        </p:tav>
                                        <p:tav tm="100000">
                                          <p:val>
                                            <p:strVal val="#ppt_x"/>
                                          </p:val>
                                        </p:tav>
                                      </p:tavLst>
                                    </p:anim>
                                    <p:anim calcmode="lin" valueType="num">
                                      <p:cBhvr additive="base">
                                        <p:cTn id="149" dur="500" fill="hold"/>
                                        <p:tgtEl>
                                          <p:spTgt spid="6">
                                            <p:txEl>
                                              <p:pRg st="28" end="28"/>
                                            </p:txEl>
                                          </p:spTgt>
                                        </p:tgtEl>
                                        <p:attrNameLst>
                                          <p:attrName>ppt_y</p:attrName>
                                        </p:attrNameLst>
                                      </p:cBhvr>
                                      <p:tavLst>
                                        <p:tav tm="0">
                                          <p:val>
                                            <p:strVal val="#ppt_y"/>
                                          </p:val>
                                        </p:tav>
                                        <p:tav tm="100000">
                                          <p:val>
                                            <p:strVal val="#ppt_y"/>
                                          </p:val>
                                        </p:tav>
                                      </p:tavLst>
                                    </p:anim>
                                  </p:childTnLst>
                                </p:cTn>
                              </p:par>
                              <p:par>
                                <p:cTn id="150" presetID="2" presetClass="entr" presetSubtype="2" fill="hold" grpId="0" nodeType="withEffect">
                                  <p:stCondLst>
                                    <p:cond delay="0"/>
                                  </p:stCondLst>
                                  <p:childTnLst>
                                    <p:set>
                                      <p:cBhvr>
                                        <p:cTn id="151" dur="1" fill="hold">
                                          <p:stCondLst>
                                            <p:cond delay="0"/>
                                          </p:stCondLst>
                                        </p:cTn>
                                        <p:tgtEl>
                                          <p:spTgt spid="6">
                                            <p:txEl>
                                              <p:pRg st="30" end="30"/>
                                            </p:txEl>
                                          </p:spTgt>
                                        </p:tgtEl>
                                        <p:attrNameLst>
                                          <p:attrName>style.visibility</p:attrName>
                                        </p:attrNameLst>
                                      </p:cBhvr>
                                      <p:to>
                                        <p:strVal val="visible"/>
                                      </p:to>
                                    </p:set>
                                    <p:anim calcmode="lin" valueType="num">
                                      <p:cBhvr additive="base">
                                        <p:cTn id="152" dur="500" fill="hold"/>
                                        <p:tgtEl>
                                          <p:spTgt spid="6">
                                            <p:txEl>
                                              <p:pRg st="30" end="30"/>
                                            </p:txEl>
                                          </p:spTgt>
                                        </p:tgtEl>
                                        <p:attrNameLst>
                                          <p:attrName>ppt_x</p:attrName>
                                        </p:attrNameLst>
                                      </p:cBhvr>
                                      <p:tavLst>
                                        <p:tav tm="0">
                                          <p:val>
                                            <p:strVal val="1+#ppt_w/2"/>
                                          </p:val>
                                        </p:tav>
                                        <p:tav tm="100000">
                                          <p:val>
                                            <p:strVal val="#ppt_x"/>
                                          </p:val>
                                        </p:tav>
                                      </p:tavLst>
                                    </p:anim>
                                    <p:anim calcmode="lin" valueType="num">
                                      <p:cBhvr additive="base">
                                        <p:cTn id="153" dur="500" fill="hold"/>
                                        <p:tgtEl>
                                          <p:spTgt spid="6">
                                            <p:txEl>
                                              <p:pRg st="30" end="30"/>
                                            </p:txEl>
                                          </p:spTgt>
                                        </p:tgtEl>
                                        <p:attrNameLst>
                                          <p:attrName>ppt_y</p:attrName>
                                        </p:attrNameLst>
                                      </p:cBhvr>
                                      <p:tavLst>
                                        <p:tav tm="0">
                                          <p:val>
                                            <p:strVal val="#ppt_y"/>
                                          </p:val>
                                        </p:tav>
                                        <p:tav tm="100000">
                                          <p:val>
                                            <p:strVal val="#ppt_y"/>
                                          </p:val>
                                        </p:tav>
                                      </p:tavLst>
                                    </p:anim>
                                  </p:childTnLst>
                                </p:cTn>
                              </p:par>
                              <p:par>
                                <p:cTn id="154" presetID="2" presetClass="entr" presetSubtype="2" fill="hold" grpId="0" nodeType="withEffect">
                                  <p:stCondLst>
                                    <p:cond delay="0"/>
                                  </p:stCondLst>
                                  <p:childTnLst>
                                    <p:set>
                                      <p:cBhvr>
                                        <p:cTn id="155" dur="1" fill="hold">
                                          <p:stCondLst>
                                            <p:cond delay="0"/>
                                          </p:stCondLst>
                                        </p:cTn>
                                        <p:tgtEl>
                                          <p:spTgt spid="6">
                                            <p:txEl>
                                              <p:pRg st="32" end="32"/>
                                            </p:txEl>
                                          </p:spTgt>
                                        </p:tgtEl>
                                        <p:attrNameLst>
                                          <p:attrName>style.visibility</p:attrName>
                                        </p:attrNameLst>
                                      </p:cBhvr>
                                      <p:to>
                                        <p:strVal val="visible"/>
                                      </p:to>
                                    </p:set>
                                    <p:anim calcmode="lin" valueType="num">
                                      <p:cBhvr additive="base">
                                        <p:cTn id="156" dur="500" fill="hold"/>
                                        <p:tgtEl>
                                          <p:spTgt spid="6">
                                            <p:txEl>
                                              <p:pRg st="32" end="32"/>
                                            </p:txEl>
                                          </p:spTgt>
                                        </p:tgtEl>
                                        <p:attrNameLst>
                                          <p:attrName>ppt_x</p:attrName>
                                        </p:attrNameLst>
                                      </p:cBhvr>
                                      <p:tavLst>
                                        <p:tav tm="0">
                                          <p:val>
                                            <p:strVal val="1+#ppt_w/2"/>
                                          </p:val>
                                        </p:tav>
                                        <p:tav tm="100000">
                                          <p:val>
                                            <p:strVal val="#ppt_x"/>
                                          </p:val>
                                        </p:tav>
                                      </p:tavLst>
                                    </p:anim>
                                    <p:anim calcmode="lin" valueType="num">
                                      <p:cBhvr additive="base">
                                        <p:cTn id="157" dur="500" fill="hold"/>
                                        <p:tgtEl>
                                          <p:spTgt spid="6">
                                            <p:txEl>
                                              <p:pRg st="32" end="3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Schematic of a basic RPC</a:t>
            </a:r>
            <a:endParaRPr lang="en-US" dirty="0"/>
          </a:p>
        </p:txBody>
      </p:sp>
      <p:pic>
        <p:nvPicPr>
          <p:cNvPr id="12" name="Content Placeholder 11" descr="rpc-poo.jpg"/>
          <p:cNvPicPr>
            <a:picLocks noGrp="1" noChangeAspect="1"/>
          </p:cNvPicPr>
          <p:nvPr>
            <p:ph idx="1"/>
          </p:nvPr>
        </p:nvPicPr>
        <p:blipFill>
          <a:blip r:embed="rId3" cstate="print"/>
          <a:srcRect l="3783" t="23443" r="16392" b="23921"/>
          <a:stretch>
            <a:fillRect/>
          </a:stretch>
        </p:blipFill>
        <p:spPr>
          <a:xfrm>
            <a:off x="72000" y="1209600"/>
            <a:ext cx="9000000" cy="3910319"/>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11"/>
          </p:nvPr>
        </p:nvSpPr>
        <p:spPr/>
        <p:txBody>
          <a:bodyPr/>
          <a:lstStyle/>
          <a:p>
            <a:fld id="{5D0D82D1-030A-4AF5-855D-82A44DD93AEE}" type="slidenum">
              <a:rPr lang="en-US" smtClean="0"/>
              <a:pPr/>
              <a:t>27</a:t>
            </a:fld>
            <a:endParaRPr lang="en-US" dirty="0"/>
          </a:p>
        </p:txBody>
      </p:sp>
      <p:sp>
        <p:nvSpPr>
          <p:cNvPr id="4" name="Footer Placeholder 3"/>
          <p:cNvSpPr>
            <a:spLocks noGrp="1"/>
          </p:cNvSpPr>
          <p:nvPr>
            <p:ph type="ftr" sz="quarter" idx="12"/>
          </p:nvPr>
        </p:nvSpPr>
        <p:spPr/>
        <p:txBody>
          <a:bodyPr/>
          <a:lstStyle/>
          <a:p>
            <a:r>
              <a:rPr lang="en-SG" smtClean="0"/>
              <a:t>B.Satyanarayana, TIFR, Mumbai                              Kashmir University Students' Visit                              March 12, 2012</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Why ICAL chose RPCs?</a:t>
            </a:r>
            <a:endParaRPr lang="en-US" dirty="0"/>
          </a:p>
        </p:txBody>
      </p:sp>
      <p:sp>
        <p:nvSpPr>
          <p:cNvPr id="7" name="Content Placeholder 6"/>
          <p:cNvSpPr>
            <a:spLocks noGrp="1"/>
          </p:cNvSpPr>
          <p:nvPr>
            <p:ph idx="1"/>
          </p:nvPr>
        </p:nvSpPr>
        <p:spPr/>
        <p:txBody>
          <a:bodyPr>
            <a:normAutofit fontScale="92500" lnSpcReduction="10000"/>
          </a:bodyPr>
          <a:lstStyle/>
          <a:p>
            <a:r>
              <a:rPr lang="en-US" sz="2300" dirty="0" smtClean="0"/>
              <a:t>Large detector area coverage, thin (~10mm), small mass thickness</a:t>
            </a:r>
          </a:p>
          <a:p>
            <a:r>
              <a:rPr lang="en-US" sz="2300" dirty="0" smtClean="0"/>
              <a:t>Flexible detector and readout geometry designs </a:t>
            </a:r>
          </a:p>
          <a:p>
            <a:r>
              <a:rPr lang="en-US" sz="2300" dirty="0" smtClean="0"/>
              <a:t>Solution for tracking, calorimeter, muon detectors</a:t>
            </a:r>
          </a:p>
          <a:p>
            <a:r>
              <a:rPr lang="en-US" sz="2300" dirty="0" smtClean="0"/>
              <a:t>Trigger, timing and special purpose design versions</a:t>
            </a:r>
          </a:p>
          <a:p>
            <a:r>
              <a:rPr lang="en-US" sz="2300" dirty="0" smtClean="0"/>
              <a:t>Built from simple/common materials; low fabrication cost</a:t>
            </a:r>
          </a:p>
          <a:p>
            <a:r>
              <a:rPr lang="en-US" sz="2300" dirty="0" smtClean="0"/>
              <a:t>Ease of construction and operation</a:t>
            </a:r>
          </a:p>
          <a:p>
            <a:r>
              <a:rPr lang="en-US" sz="2300" dirty="0" smtClean="0"/>
              <a:t>Highly suitable for industrial production</a:t>
            </a:r>
          </a:p>
          <a:p>
            <a:r>
              <a:rPr lang="en-US" sz="2300" dirty="0" smtClean="0"/>
              <a:t>Detector bias and signal pickup isolation</a:t>
            </a:r>
          </a:p>
          <a:p>
            <a:r>
              <a:rPr lang="en-US" sz="2300" dirty="0" smtClean="0"/>
              <a:t>Simple signal pickup and front-end electronics; digital information acquisition</a:t>
            </a:r>
          </a:p>
          <a:p>
            <a:r>
              <a:rPr lang="en-US" sz="2300" dirty="0" smtClean="0"/>
              <a:t>High single particle efficiency (&gt;95%) and time resolution (~1nSec)</a:t>
            </a:r>
          </a:p>
          <a:p>
            <a:r>
              <a:rPr lang="en-US" sz="2300" dirty="0" smtClean="0"/>
              <a:t>Particle tracking capability; 2-dimensional readout from the same chamber</a:t>
            </a:r>
          </a:p>
          <a:p>
            <a:r>
              <a:rPr lang="en-US" sz="2300" dirty="0" smtClean="0"/>
              <a:t>Scalable rate capability (Low to very high); Cosmic ray to collider detectors</a:t>
            </a:r>
          </a:p>
          <a:p>
            <a:r>
              <a:rPr lang="en-US" sz="2300" dirty="0" smtClean="0"/>
              <a:t>Good reliability, long term stability</a:t>
            </a:r>
          </a:p>
          <a:p>
            <a:r>
              <a:rPr lang="en-US" sz="2300" dirty="0" smtClean="0"/>
              <a:t>Under laying Physics mostly understood!</a:t>
            </a:r>
          </a:p>
        </p:txBody>
      </p:sp>
      <p:sp>
        <p:nvSpPr>
          <p:cNvPr id="5" name="Slide Number Placeholder 4"/>
          <p:cNvSpPr>
            <a:spLocks noGrp="1"/>
          </p:cNvSpPr>
          <p:nvPr>
            <p:ph type="sldNum" sz="quarter" idx="11"/>
          </p:nvPr>
        </p:nvSpPr>
        <p:spPr/>
        <p:txBody>
          <a:bodyPr/>
          <a:lstStyle/>
          <a:p>
            <a:fld id="{5D0D82D1-030A-4AF5-855D-82A44DD93AEE}" type="slidenum">
              <a:rPr lang="en-US" smtClean="0"/>
              <a:pPr/>
              <a:t>28</a:t>
            </a:fld>
            <a:endParaRPr lang="en-US" dirty="0"/>
          </a:p>
        </p:txBody>
      </p:sp>
      <p:sp>
        <p:nvSpPr>
          <p:cNvPr id="4" name="Footer Placeholder 3"/>
          <p:cNvSpPr>
            <a:spLocks noGrp="1"/>
          </p:cNvSpPr>
          <p:nvPr>
            <p:ph type="ftr" sz="quarter" idx="12"/>
          </p:nvPr>
        </p:nvSpPr>
        <p:spPr/>
        <p:txBody>
          <a:bodyPr/>
          <a:lstStyle/>
          <a:p>
            <a:r>
              <a:rPr lang="en-US" smtClean="0"/>
              <a:t>B.Satyanarayana, TIFR, Mumbai                              Kashmir University Students' Visit                              March 12, 2012</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subTnLst>
                                    <p:animClr>
                                      <p:cBhvr override="childStyle">
                                        <p:cTn dur="1" fill="hold" display="0" masterRel="nextClick" afterEffect="1"/>
                                        <p:tgtEl>
                                          <p:spTgt spid="7">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subTnLst>
                                    <p:animClr>
                                      <p:cBhvr override="childStyle">
                                        <p:cTn dur="1" fill="hold" display="0" masterRel="nextClick" afterEffect="1"/>
                                        <p:tgtEl>
                                          <p:spTgt spid="7">
                                            <p:txEl>
                                              <p:pRg st="1" end="1"/>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subTnLst>
                                    <p:animClr>
                                      <p:cBhvr override="childStyle">
                                        <p:cTn dur="1" fill="hold" display="0" masterRel="nextClick" afterEffect="1"/>
                                        <p:tgtEl>
                                          <p:spTgt spid="7">
                                            <p:txEl>
                                              <p:pRg st="2" end="2"/>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subTnLst>
                                    <p:animClr>
                                      <p:cBhvr override="childStyle">
                                        <p:cTn dur="1" fill="hold" display="0" masterRel="nextClick" afterEffect="1"/>
                                        <p:tgtEl>
                                          <p:spTgt spid="7">
                                            <p:txEl>
                                              <p:pRg st="3" end="3"/>
                                            </p:txEl>
                                          </p:spTgt>
                                        </p:tgtEl>
                                        <p:attrNameLst>
                                          <p:attrName>ppt_c</p:attrName>
                                        </p:attrNameLst>
                                      </p:cBhvr>
                                      <p:to>
                                        <a:schemeClr val="bg2"/>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subTnLst>
                                    <p:animClr>
                                      <p:cBhvr override="childStyle">
                                        <p:cTn dur="1" fill="hold" display="0" masterRel="nextClick" afterEffect="1"/>
                                        <p:tgtEl>
                                          <p:spTgt spid="7">
                                            <p:txEl>
                                              <p:pRg st="4" end="4"/>
                                            </p:txEl>
                                          </p:spTgt>
                                        </p:tgtEl>
                                        <p:attrNameLst>
                                          <p:attrName>ppt_c</p:attrName>
                                        </p:attrNameLst>
                                      </p:cBhvr>
                                      <p:to>
                                        <a:schemeClr val="bg2"/>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subTnLst>
                                    <p:animClr>
                                      <p:cBhvr override="childStyle">
                                        <p:cTn dur="1" fill="hold" display="0" masterRel="nextClick" afterEffect="1"/>
                                        <p:tgtEl>
                                          <p:spTgt spid="7">
                                            <p:txEl>
                                              <p:pRg st="5" end="5"/>
                                            </p:txEl>
                                          </p:spTgt>
                                        </p:tgtEl>
                                        <p:attrNameLst>
                                          <p:attrName>ppt_c</p:attrName>
                                        </p:attrNameLst>
                                      </p:cBhvr>
                                      <p:to>
                                        <a:schemeClr val="bg2"/>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subTnLst>
                                    <p:animClr>
                                      <p:cBhvr override="childStyle">
                                        <p:cTn dur="1" fill="hold" display="0" masterRel="nextClick" afterEffect="1"/>
                                        <p:tgtEl>
                                          <p:spTgt spid="7">
                                            <p:txEl>
                                              <p:pRg st="6" end="6"/>
                                            </p:txEl>
                                          </p:spTgt>
                                        </p:tgtEl>
                                        <p:attrNameLst>
                                          <p:attrName>ppt_c</p:attrName>
                                        </p:attrNameLst>
                                      </p:cBhvr>
                                      <p:to>
                                        <a:schemeClr val="bg2"/>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subTnLst>
                                    <p:animClr>
                                      <p:cBhvr override="childStyle">
                                        <p:cTn dur="1" fill="hold" display="0" masterRel="nextClick" afterEffect="1"/>
                                        <p:tgtEl>
                                          <p:spTgt spid="7">
                                            <p:txEl>
                                              <p:pRg st="7" end="7"/>
                                            </p:txEl>
                                          </p:spTgt>
                                        </p:tgtEl>
                                        <p:attrNameLst>
                                          <p:attrName>ppt_c</p:attrName>
                                        </p:attrNameLst>
                                      </p:cBhvr>
                                      <p:to>
                                        <a:schemeClr val="bg2"/>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childTnLst>
                                  <p:subTnLst>
                                    <p:animClr>
                                      <p:cBhvr override="childStyle">
                                        <p:cTn dur="1" fill="hold" display="0" masterRel="nextClick" afterEffect="1"/>
                                        <p:tgtEl>
                                          <p:spTgt spid="7">
                                            <p:txEl>
                                              <p:pRg st="8" end="8"/>
                                            </p:txEl>
                                          </p:spTgt>
                                        </p:tgtEl>
                                        <p:attrNameLst>
                                          <p:attrName>ppt_c</p:attrName>
                                        </p:attrNameLst>
                                      </p:cBhvr>
                                      <p:to>
                                        <a:schemeClr val="bg2"/>
                                      </p:to>
                                    </p:animClr>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childTnLst>
                                  <p:subTnLst>
                                    <p:animClr>
                                      <p:cBhvr override="childStyle">
                                        <p:cTn dur="1" fill="hold" display="0" masterRel="nextClick" afterEffect="1"/>
                                        <p:tgtEl>
                                          <p:spTgt spid="7">
                                            <p:txEl>
                                              <p:pRg st="9" end="9"/>
                                            </p:txEl>
                                          </p:spTgt>
                                        </p:tgtEl>
                                        <p:attrNameLst>
                                          <p:attrName>ppt_c</p:attrName>
                                        </p:attrNameLst>
                                      </p:cBhvr>
                                      <p:to>
                                        <a:schemeClr val="bg2"/>
                                      </p:to>
                                    </p:animClr>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xEl>
                                              <p:pRg st="10" end="10"/>
                                            </p:txEl>
                                          </p:spTgt>
                                        </p:tgtEl>
                                        <p:attrNameLst>
                                          <p:attrName>style.visibility</p:attrName>
                                        </p:attrNameLst>
                                      </p:cBhvr>
                                      <p:to>
                                        <p:strVal val="visible"/>
                                      </p:to>
                                    </p:set>
                                  </p:childTnLst>
                                  <p:subTnLst>
                                    <p:animClr>
                                      <p:cBhvr override="childStyle">
                                        <p:cTn dur="1" fill="hold" display="0" masterRel="nextClick" afterEffect="1"/>
                                        <p:tgtEl>
                                          <p:spTgt spid="7">
                                            <p:txEl>
                                              <p:pRg st="10" end="10"/>
                                            </p:txEl>
                                          </p:spTgt>
                                        </p:tgtEl>
                                        <p:attrNameLst>
                                          <p:attrName>ppt_c</p:attrName>
                                        </p:attrNameLst>
                                      </p:cBhvr>
                                      <p:to>
                                        <a:schemeClr val="bg2"/>
                                      </p:to>
                                    </p:animClr>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11" end="11"/>
                                            </p:txEl>
                                          </p:spTgt>
                                        </p:tgtEl>
                                        <p:attrNameLst>
                                          <p:attrName>style.visibility</p:attrName>
                                        </p:attrNameLst>
                                      </p:cBhvr>
                                      <p:to>
                                        <p:strVal val="visible"/>
                                      </p:to>
                                    </p:set>
                                  </p:childTnLst>
                                  <p:subTnLst>
                                    <p:animClr>
                                      <p:cBhvr override="childStyle">
                                        <p:cTn dur="1" fill="hold" display="0" masterRel="nextClick" afterEffect="1"/>
                                        <p:tgtEl>
                                          <p:spTgt spid="7">
                                            <p:txEl>
                                              <p:pRg st="11" end="11"/>
                                            </p:txEl>
                                          </p:spTgt>
                                        </p:tgtEl>
                                        <p:attrNameLst>
                                          <p:attrName>ppt_c</p:attrName>
                                        </p:attrNameLst>
                                      </p:cBhvr>
                                      <p:to>
                                        <a:schemeClr val="bg2"/>
                                      </p:to>
                                    </p:animClr>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
                                            <p:txEl>
                                              <p:pRg st="12" end="12"/>
                                            </p:txEl>
                                          </p:spTgt>
                                        </p:tgtEl>
                                        <p:attrNameLst>
                                          <p:attrName>style.visibility</p:attrName>
                                        </p:attrNameLst>
                                      </p:cBhvr>
                                      <p:to>
                                        <p:strVal val="visible"/>
                                      </p:to>
                                    </p:set>
                                  </p:childTnLst>
                                  <p:subTnLst>
                                    <p:animClr>
                                      <p:cBhvr override="childStyle">
                                        <p:cTn dur="1" fill="hold" display="0" masterRel="nextClick" afterEffect="1"/>
                                        <p:tgtEl>
                                          <p:spTgt spid="7">
                                            <p:txEl>
                                              <p:pRg st="12" end="12"/>
                                            </p:txEl>
                                          </p:spTgt>
                                        </p:tgtEl>
                                        <p:attrNameLst>
                                          <p:attrName>ppt_c</p:attrName>
                                        </p:attrNameLst>
                                      </p:cBhvr>
                                      <p:to>
                                        <a:schemeClr val="bg2"/>
                                      </p:to>
                                    </p:animClr>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Deployment of RPCs in running experiments</a:t>
            </a:r>
            <a:endParaRPr lang="en-US" sz="4000" dirty="0"/>
          </a:p>
        </p:txBody>
      </p:sp>
      <p:sp>
        <p:nvSpPr>
          <p:cNvPr id="4" name="Slide Number Placeholder 3"/>
          <p:cNvSpPr>
            <a:spLocks noGrp="1"/>
          </p:cNvSpPr>
          <p:nvPr>
            <p:ph type="sldNum" sz="quarter" idx="11"/>
          </p:nvPr>
        </p:nvSpPr>
        <p:spPr/>
        <p:txBody>
          <a:bodyPr/>
          <a:lstStyle/>
          <a:p>
            <a:fld id="{5D0D82D1-030A-4AF5-855D-82A44DD93AEE}" type="slidenum">
              <a:rPr lang="en-US" smtClean="0"/>
              <a:pPr/>
              <a:t>29</a:t>
            </a:fld>
            <a:endParaRPr lang="en-US" dirty="0"/>
          </a:p>
        </p:txBody>
      </p:sp>
      <p:sp>
        <p:nvSpPr>
          <p:cNvPr id="3" name="Footer Placeholder 2"/>
          <p:cNvSpPr>
            <a:spLocks noGrp="1"/>
          </p:cNvSpPr>
          <p:nvPr>
            <p:ph type="ftr" sz="quarter" idx="12"/>
          </p:nvPr>
        </p:nvSpPr>
        <p:spPr/>
        <p:txBody>
          <a:bodyPr/>
          <a:lstStyle/>
          <a:p>
            <a:r>
              <a:rPr lang="en-US" smtClean="0"/>
              <a:t>B.Satyanarayana, TIFR, Mumbai                              Kashmir University Students' Visit                              March 12, 2012</a:t>
            </a:r>
            <a:endParaRPr lang="en-US" dirty="0"/>
          </a:p>
        </p:txBody>
      </p:sp>
      <p:graphicFrame>
        <p:nvGraphicFramePr>
          <p:cNvPr id="9" name="Table 8"/>
          <p:cNvGraphicFramePr>
            <a:graphicFrameLocks noGrp="1"/>
          </p:cNvGraphicFramePr>
          <p:nvPr/>
        </p:nvGraphicFramePr>
        <p:xfrm>
          <a:off x="899592" y="1209600"/>
          <a:ext cx="7416823" cy="5112555"/>
        </p:xfrm>
        <a:graphic>
          <a:graphicData uri="http://schemas.openxmlformats.org/drawingml/2006/table">
            <a:tbl>
              <a:tblPr>
                <a:effectLst>
                  <a:outerShdw blurRad="50800" dist="38100" dir="2700000" algn="tl" rotWithShape="0">
                    <a:prstClr val="black">
                      <a:alpha val="40000"/>
                    </a:prstClr>
                  </a:outerShdw>
                </a:effectLst>
              </a:tblPr>
              <a:tblGrid>
                <a:gridCol w="1626586"/>
                <a:gridCol w="980736"/>
                <a:gridCol w="1103330"/>
                <a:gridCol w="919441"/>
                <a:gridCol w="796848"/>
                <a:gridCol w="1042033"/>
                <a:gridCol w="947849"/>
              </a:tblGrid>
              <a:tr h="243455">
                <a:tc>
                  <a:txBody>
                    <a:bodyPr/>
                    <a:lstStyle/>
                    <a:p>
                      <a:pPr algn="ctr" rtl="0" fontAlgn="ctr"/>
                      <a:r>
                        <a:rPr lang="en-SG" sz="1200" b="1" i="0" u="none" strike="noStrike" dirty="0">
                          <a:solidFill>
                            <a:srgbClr val="FFFFFF"/>
                          </a:solidFill>
                          <a:latin typeface="Arial"/>
                        </a:rPr>
                        <a:t>Experiment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smtClean="0">
                          <a:solidFill>
                            <a:srgbClr val="FFFFFF"/>
                          </a:solidFill>
                          <a:latin typeface="Arial"/>
                        </a:rPr>
                        <a:t>Area (m</a:t>
                      </a:r>
                      <a:r>
                        <a:rPr lang="en-SG" sz="1200" b="1" i="0" u="none" strike="noStrike" baseline="30000" dirty="0" smtClean="0">
                          <a:solidFill>
                            <a:srgbClr val="FFFFFF"/>
                          </a:solidFill>
                          <a:latin typeface="Arial"/>
                        </a:rPr>
                        <a:t>2</a:t>
                      </a:r>
                      <a:r>
                        <a:rPr lang="en-SG" sz="1200" b="1" i="0" u="none" strike="noStrike" dirty="0">
                          <a:solidFill>
                            <a:srgbClr val="FFFFFF"/>
                          </a:solidFill>
                          <a:latin typeface="Arial"/>
                        </a:rPr>
                        <a:t>)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a:solidFill>
                            <a:srgbClr val="FFFFFF"/>
                          </a:solidFill>
                          <a:latin typeface="Arial"/>
                        </a:rPr>
                        <a:t>Electrodes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a:solidFill>
                            <a:srgbClr val="FFFFFF"/>
                          </a:solidFill>
                          <a:latin typeface="Arial"/>
                        </a:rPr>
                        <a:t>Gap(mm)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a:solidFill>
                            <a:srgbClr val="FFFFFF"/>
                          </a:solidFill>
                          <a:latin typeface="Arial"/>
                        </a:rPr>
                        <a:t>Gaps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a:solidFill>
                            <a:srgbClr val="FFFFFF"/>
                          </a:solidFill>
                          <a:latin typeface="Arial"/>
                        </a:rPr>
                        <a:t>Mode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a:solidFill>
                            <a:srgbClr val="FFFFFF"/>
                          </a:solidFill>
                          <a:latin typeface="Arial"/>
                        </a:rPr>
                        <a:t>Type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r>
              <a:tr h="243455">
                <a:tc>
                  <a:txBody>
                    <a:bodyPr/>
                    <a:lstStyle/>
                    <a:p>
                      <a:pPr algn="ctr" rtl="0" fontAlgn="ctr"/>
                      <a:r>
                        <a:rPr lang="en-SG" sz="1200" b="0" i="0" u="none" strike="noStrike" dirty="0">
                          <a:solidFill>
                            <a:srgbClr val="000000"/>
                          </a:solidFill>
                          <a:latin typeface="Arial"/>
                        </a:rPr>
                        <a:t>PHENIX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43455">
                <a:tc>
                  <a:txBody>
                    <a:bodyPr/>
                    <a:lstStyle/>
                    <a:p>
                      <a:pPr algn="ctr" rtl="0" fontAlgn="ctr"/>
                      <a:r>
                        <a:rPr lang="en-SG" sz="1200" b="0" i="0" u="none" strike="noStrike" dirty="0">
                          <a:solidFill>
                            <a:srgbClr val="000000"/>
                          </a:solidFill>
                          <a:latin typeface="Arial"/>
                        </a:rPr>
                        <a:t>NeuLAND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4</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0.6</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8</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43455">
                <a:tc>
                  <a:txBody>
                    <a:bodyPr/>
                    <a:lstStyle/>
                    <a:p>
                      <a:pPr algn="ctr" rtl="0" fontAlgn="ctr"/>
                      <a:r>
                        <a:rPr lang="en-SG" sz="1200" b="0" i="0" u="none" strike="noStrike" dirty="0">
                          <a:solidFill>
                            <a:srgbClr val="000000"/>
                          </a:solidFill>
                          <a:latin typeface="Arial"/>
                        </a:rPr>
                        <a:t>FOPI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6</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0.3</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4</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Avalanche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43455">
                <a:tc>
                  <a:txBody>
                    <a:bodyPr/>
                    <a:lstStyle/>
                    <a:p>
                      <a:pPr algn="ctr" rtl="0" fontAlgn="ctr"/>
                      <a:r>
                        <a:rPr lang="en-SG" sz="1200" b="0" i="0" u="none" strike="noStrike" dirty="0">
                          <a:solidFill>
                            <a:srgbClr val="000000"/>
                          </a:solidFill>
                          <a:latin typeface="Arial"/>
                        </a:rPr>
                        <a:t>HADES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8</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0.3</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4</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43455">
                <a:tc>
                  <a:txBody>
                    <a:bodyPr/>
                    <a:lstStyle/>
                    <a:p>
                      <a:pPr algn="ctr" rtl="0" fontAlgn="ctr"/>
                      <a:r>
                        <a:rPr lang="en-SG" sz="1200" b="0" i="0" u="none" strike="noStrike" dirty="0">
                          <a:solidFill>
                            <a:srgbClr val="000000"/>
                          </a:solidFill>
                          <a:latin typeface="Arial"/>
                        </a:rPr>
                        <a:t>HARP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0.3</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4</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43455">
                <a:tc>
                  <a:txBody>
                    <a:bodyPr/>
                    <a:lstStyle/>
                    <a:p>
                      <a:pPr algn="ctr" rtl="0" fontAlgn="ctr"/>
                      <a:r>
                        <a:rPr lang="en-SG" sz="1200" b="0" i="0" u="none" strike="noStrike" dirty="0">
                          <a:solidFill>
                            <a:srgbClr val="000000"/>
                          </a:solidFill>
                          <a:latin typeface="Arial"/>
                        </a:rPr>
                        <a:t>COVER-PLASTEX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16</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Streamer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43455">
                <a:tc>
                  <a:txBody>
                    <a:bodyPr/>
                    <a:lstStyle/>
                    <a:p>
                      <a:pPr algn="ctr" rtl="0" fontAlgn="ctr"/>
                      <a:r>
                        <a:rPr lang="en-SG" sz="1200" b="0" i="0" u="none" strike="noStrike" dirty="0">
                          <a:solidFill>
                            <a:srgbClr val="000000"/>
                          </a:solidFill>
                          <a:latin typeface="Arial"/>
                        </a:rPr>
                        <a:t>EAS-TOP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40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Streamer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43455">
                <a:tc>
                  <a:txBody>
                    <a:bodyPr/>
                    <a:lstStyle/>
                    <a:p>
                      <a:pPr algn="ctr" rtl="0" fontAlgn="ctr"/>
                      <a:r>
                        <a:rPr lang="en-SG" sz="1200" b="0" i="0" u="none" strike="noStrike" dirty="0">
                          <a:solidFill>
                            <a:srgbClr val="000000"/>
                          </a:solidFill>
                          <a:latin typeface="Arial"/>
                        </a:rPr>
                        <a:t>STAR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50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0.22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6</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Avalanche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Timing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43455">
                <a:tc>
                  <a:txBody>
                    <a:bodyPr/>
                    <a:lstStyle/>
                    <a:p>
                      <a:pPr algn="ctr" rtl="0" fontAlgn="ctr"/>
                      <a:r>
                        <a:rPr lang="en-SG" sz="1200" b="0" i="0" u="none" strike="noStrike" dirty="0">
                          <a:solidFill>
                            <a:srgbClr val="000000"/>
                          </a:solidFill>
                          <a:latin typeface="Arial"/>
                        </a:rPr>
                        <a:t>CBM TOF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120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0.25</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Avalanche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43455">
                <a:tc>
                  <a:txBody>
                    <a:bodyPr/>
                    <a:lstStyle/>
                    <a:p>
                      <a:pPr algn="ctr" rtl="0" fontAlgn="ctr"/>
                      <a:r>
                        <a:rPr lang="en-SG" sz="1200" b="0" i="0" u="none" strike="noStrike" dirty="0">
                          <a:solidFill>
                            <a:srgbClr val="000000"/>
                          </a:solidFill>
                          <a:latin typeface="Arial"/>
                        </a:rPr>
                        <a:t>ALICE  Muon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140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43455">
                <a:tc>
                  <a:txBody>
                    <a:bodyPr/>
                    <a:lstStyle/>
                    <a:p>
                      <a:pPr algn="ctr" rtl="0" fontAlgn="ctr"/>
                      <a:r>
                        <a:rPr lang="en-SG" sz="1200" b="0" i="0" u="none" strike="noStrike" dirty="0">
                          <a:solidFill>
                            <a:srgbClr val="000000"/>
                          </a:solidFill>
                          <a:latin typeface="Arial"/>
                        </a:rPr>
                        <a:t>ALICE TOF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150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0.25</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43455">
                <a:tc>
                  <a:txBody>
                    <a:bodyPr/>
                    <a:lstStyle/>
                    <a:p>
                      <a:pPr algn="ctr" rtl="0" fontAlgn="ctr"/>
                      <a:r>
                        <a:rPr lang="en-SG" sz="1200" b="0" i="0" u="none" strike="noStrike" dirty="0">
                          <a:solidFill>
                            <a:srgbClr val="000000"/>
                          </a:solidFill>
                          <a:latin typeface="Arial"/>
                        </a:rPr>
                        <a:t>L3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300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Streamer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43455">
                <a:tc>
                  <a:txBody>
                    <a:bodyPr/>
                    <a:lstStyle/>
                    <a:p>
                      <a:pPr algn="ctr" rtl="0" fontAlgn="ctr"/>
                      <a:r>
                        <a:rPr lang="en-SG" sz="1200" b="0" i="0" u="none" strike="noStrike" dirty="0">
                          <a:solidFill>
                            <a:srgbClr val="000000"/>
                          </a:solidFill>
                          <a:latin typeface="Arial"/>
                        </a:rPr>
                        <a:t>BESIII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1200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43455">
                <a:tc>
                  <a:txBody>
                    <a:bodyPr/>
                    <a:lstStyle/>
                    <a:p>
                      <a:pPr algn="ctr" rtl="0" fontAlgn="ctr"/>
                      <a:r>
                        <a:rPr lang="en-SG" sz="1200" b="0" i="0" u="none" strike="noStrike" dirty="0">
                          <a:solidFill>
                            <a:srgbClr val="000000"/>
                          </a:solidFill>
                          <a:latin typeface="Arial"/>
                        </a:rPr>
                        <a:t>BaBar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2000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43455">
                <a:tc>
                  <a:txBody>
                    <a:bodyPr/>
                    <a:lstStyle/>
                    <a:p>
                      <a:pPr algn="ctr" rtl="0" fontAlgn="ctr"/>
                      <a:r>
                        <a:rPr lang="en-SG" sz="1200" b="0" i="0" u="none" strike="noStrike" dirty="0">
                          <a:solidFill>
                            <a:srgbClr val="000000"/>
                          </a:solidFill>
                          <a:latin typeface="Arial"/>
                        </a:rPr>
                        <a:t>Belle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2200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43455">
                <a:tc>
                  <a:txBody>
                    <a:bodyPr/>
                    <a:lstStyle/>
                    <a:p>
                      <a:pPr algn="ctr" rtl="0" fontAlgn="ctr"/>
                      <a:r>
                        <a:rPr lang="en-SG" sz="1200" b="0" i="0" u="none" strike="noStrike" dirty="0">
                          <a:solidFill>
                            <a:srgbClr val="000000"/>
                          </a:solidFill>
                          <a:latin typeface="Arial"/>
                        </a:rPr>
                        <a:t>CMS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2953</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43455">
                <a:tc>
                  <a:txBody>
                    <a:bodyPr/>
                    <a:lstStyle/>
                    <a:p>
                      <a:pPr algn="ctr" rtl="0" fontAlgn="ctr"/>
                      <a:r>
                        <a:rPr lang="en-SG" sz="1200" b="0" i="0" u="none" strike="noStrike" dirty="0">
                          <a:solidFill>
                            <a:srgbClr val="000000"/>
                          </a:solidFill>
                          <a:latin typeface="Arial"/>
                        </a:rPr>
                        <a:t>OPERA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3200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43455">
                <a:tc>
                  <a:txBody>
                    <a:bodyPr/>
                    <a:lstStyle/>
                    <a:p>
                      <a:pPr algn="ctr" rtl="0" fontAlgn="ctr"/>
                      <a:r>
                        <a:rPr lang="en-SG" sz="1200" b="0" i="0" u="none" strike="noStrike" dirty="0">
                          <a:solidFill>
                            <a:srgbClr val="000000"/>
                          </a:solidFill>
                          <a:latin typeface="Arial"/>
                        </a:rPr>
                        <a:t>YBJ-ARGO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5630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43455">
                <a:tc>
                  <a:txBody>
                    <a:bodyPr/>
                    <a:lstStyle/>
                    <a:p>
                      <a:pPr algn="ctr" rtl="0" fontAlgn="ctr"/>
                      <a:r>
                        <a:rPr lang="en-SG" sz="1200" b="0" i="0" u="none" strike="noStrike" dirty="0">
                          <a:solidFill>
                            <a:srgbClr val="000000"/>
                          </a:solidFill>
                          <a:latin typeface="Arial"/>
                        </a:rPr>
                        <a:t>ATLAS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6550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Bakelite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Avalanche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43455">
                <a:tc>
                  <a:txBody>
                    <a:bodyPr/>
                    <a:lstStyle/>
                    <a:p>
                      <a:pPr algn="ctr" rtl="0" fontAlgn="ctr"/>
                      <a:r>
                        <a:rPr lang="en-SG" sz="1200" b="0" i="0" u="none" strike="noStrike" dirty="0">
                          <a:solidFill>
                            <a:srgbClr val="000000"/>
                          </a:solidFill>
                          <a:latin typeface="Arial"/>
                        </a:rPr>
                        <a:t>ICAL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a:solidFill>
                            <a:srgbClr val="000000"/>
                          </a:solidFill>
                          <a:latin typeface="Arial"/>
                        </a:rPr>
                        <a:t>97,505</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smtClean="0">
                          <a:solidFill>
                            <a:srgbClr val="000000"/>
                          </a:solidFill>
                          <a:latin typeface="Arial"/>
                        </a:rPr>
                        <a:t>Both </a:t>
                      </a:r>
                      <a:endParaRPr lang="en-SG" sz="1200" b="0" i="0" u="none" strike="noStrike" dirty="0">
                        <a:solidFill>
                          <a:srgbClr val="000000"/>
                        </a:solidFill>
                        <a:latin typeface="Arial"/>
                      </a:endParaRP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smtClean="0">
                          <a:solidFill>
                            <a:srgbClr val="000000"/>
                          </a:solidFill>
                          <a:latin typeface="Arial"/>
                        </a:rPr>
                        <a:t>2</a:t>
                      </a:r>
                      <a:endParaRPr lang="en-SG" sz="1200" b="0" i="0" u="none" strike="noStrike" dirty="0">
                        <a:solidFill>
                          <a:srgbClr val="000000"/>
                        </a:solidFill>
                        <a:latin typeface="Arial"/>
                      </a:endParaRP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smtClean="0">
                          <a:solidFill>
                            <a:srgbClr val="000000"/>
                          </a:solidFill>
                          <a:latin typeface="Arial"/>
                        </a:rPr>
                        <a:t>Both </a:t>
                      </a:r>
                      <a:endParaRPr lang="en-SG" sz="1200" b="0" i="0" u="none" strike="noStrike" dirty="0">
                        <a:solidFill>
                          <a:srgbClr val="000000"/>
                        </a:solidFill>
                        <a:latin typeface="Arial"/>
                      </a:endParaRP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90"/>
                                          </p:val>
                                        </p:tav>
                                        <p:tav tm="100000">
                                          <p:val>
                                            <p:fltVal val="0"/>
                                          </p:val>
                                        </p:tav>
                                      </p:tavLst>
                                    </p:anim>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Neutrino (</a:t>
            </a:r>
            <a:r>
              <a:rPr lang="en-US" dirty="0" smtClean="0">
                <a:sym typeface="Symbol"/>
              </a:rPr>
              <a:t>)</a:t>
            </a:r>
            <a:endParaRPr lang="en-US" dirty="0"/>
          </a:p>
        </p:txBody>
      </p:sp>
      <p:sp>
        <p:nvSpPr>
          <p:cNvPr id="3" name="Content Placeholder 2"/>
          <p:cNvSpPr>
            <a:spLocks noGrp="1"/>
          </p:cNvSpPr>
          <p:nvPr>
            <p:ph idx="1"/>
          </p:nvPr>
        </p:nvSpPr>
        <p:spPr>
          <a:xfrm>
            <a:off x="108488" y="1208627"/>
            <a:ext cx="4320000" cy="5172701"/>
          </a:xfrm>
          <a:solidFill>
            <a:schemeClr val="bg1">
              <a:lumMod val="75000"/>
            </a:schemeClr>
          </a:solidFill>
        </p:spPr>
        <p:txBody>
          <a:bodyPr>
            <a:normAutofit/>
          </a:bodyPr>
          <a:lstStyle/>
          <a:p>
            <a:pPr marL="360000"/>
            <a:r>
              <a:rPr lang="en-US" sz="2400" dirty="0" smtClean="0"/>
              <a:t>Proposed by Wolfgang Pauli  in 1930 to explain beta decay.</a:t>
            </a:r>
          </a:p>
          <a:p>
            <a:pPr marL="360000"/>
            <a:r>
              <a:rPr lang="en-US" sz="2400" dirty="0" smtClean="0"/>
              <a:t>Named by Enrico Fermi in 1931.</a:t>
            </a:r>
          </a:p>
          <a:p>
            <a:pPr marL="360000"/>
            <a:r>
              <a:rPr lang="en-US" sz="2400" dirty="0" smtClean="0"/>
              <a:t>Discovered by F.Reines and C.L.Cowan in 1956.</a:t>
            </a:r>
          </a:p>
          <a:p>
            <a:pPr marL="360000"/>
            <a:r>
              <a:rPr lang="en-US" sz="2400" dirty="0" smtClean="0"/>
              <a:t>Created during the Big Bang, Supernova, in the Sun , from cosmic rays, in nuclear reactors,  in  particle accelerators etc.</a:t>
            </a:r>
          </a:p>
          <a:p>
            <a:pPr marL="360000"/>
            <a:r>
              <a:rPr lang="en-US" sz="2400" dirty="0" smtClean="0"/>
              <a:t>Interactions involving neutrinos are mediated by the weak force.</a:t>
            </a:r>
          </a:p>
        </p:txBody>
      </p:sp>
      <p:sp>
        <p:nvSpPr>
          <p:cNvPr id="5" name="Slide Number Placeholder 4"/>
          <p:cNvSpPr>
            <a:spLocks noGrp="1"/>
          </p:cNvSpPr>
          <p:nvPr>
            <p:ph type="sldNum" sz="quarter" idx="11"/>
          </p:nvPr>
        </p:nvSpPr>
        <p:spPr/>
        <p:txBody>
          <a:bodyPr/>
          <a:lstStyle/>
          <a:p>
            <a:fld id="{5D0D82D1-030A-4AF5-855D-82A44DD93AEE}" type="slidenum">
              <a:rPr lang="en-US" smtClean="0"/>
              <a:pPr/>
              <a:t>3</a:t>
            </a:fld>
            <a:endParaRPr lang="en-US" dirty="0"/>
          </a:p>
        </p:txBody>
      </p:sp>
      <p:sp>
        <p:nvSpPr>
          <p:cNvPr id="4" name="Footer Placeholder 3"/>
          <p:cNvSpPr>
            <a:spLocks noGrp="1"/>
          </p:cNvSpPr>
          <p:nvPr>
            <p:ph type="ftr" sz="quarter" idx="12"/>
          </p:nvPr>
        </p:nvSpPr>
        <p:spPr/>
        <p:txBody>
          <a:bodyPr/>
          <a:lstStyle/>
          <a:p>
            <a:r>
              <a:rPr lang="en-US" smtClean="0"/>
              <a:t>B.Satyanarayana, TIFR, Mumbai                              Kashmir University Students' Visit                              March 12, 2012</a:t>
            </a:r>
            <a:endParaRPr lang="en-US" dirty="0"/>
          </a:p>
        </p:txBody>
      </p:sp>
      <p:pic>
        <p:nvPicPr>
          <p:cNvPr id="8" name="Content Placeholder 8" descr="5RADIOTRANS05.gif"/>
          <p:cNvPicPr>
            <a:picLocks noGrp="1" noChangeAspect="1"/>
          </p:cNvPicPr>
          <p:nvPr>
            <p:ph idx="13"/>
          </p:nvPr>
        </p:nvPicPr>
        <p:blipFill>
          <a:blip r:embed="rId4" cstate="print"/>
          <a:srcRect t="1513" b="4540"/>
          <a:stretch>
            <a:fillRect/>
          </a:stretch>
        </p:blipFill>
        <p:spPr>
          <a:xfrm>
            <a:off x="4499992" y="1209600"/>
            <a:ext cx="4535488" cy="3033949"/>
          </a:xfrm>
          <a:prstGeom prst="rect">
            <a:avLst/>
          </a:prstGeom>
          <a:ln>
            <a:noFill/>
          </a:ln>
          <a:effectLst>
            <a:outerShdw blurRad="292100" dist="139700" dir="2700000" algn="tl" rotWithShape="0">
              <a:srgbClr val="333333">
                <a:alpha val="65000"/>
              </a:srgbClr>
            </a:outerShdw>
          </a:effectLst>
        </p:spPr>
      </p:pic>
      <p:graphicFrame>
        <p:nvGraphicFramePr>
          <p:cNvPr id="48129" name="Object 1"/>
          <p:cNvGraphicFramePr>
            <a:graphicFrameLocks noChangeAspect="1"/>
          </p:cNvGraphicFramePr>
          <p:nvPr/>
        </p:nvGraphicFramePr>
        <p:xfrm>
          <a:off x="4499992" y="4284000"/>
          <a:ext cx="4536000" cy="2048790"/>
        </p:xfrm>
        <a:graphic>
          <a:graphicData uri="http://schemas.openxmlformats.org/presentationml/2006/ole">
            <p:oleObj spid="_x0000_s1026" name="Equation" r:id="rId5" imgW="2197080" imgH="990360" progId="Equation.3">
              <p:embed/>
            </p:oleObj>
          </a:graphicData>
        </a:graphic>
      </p:graphicFrame>
      <p:sp>
        <p:nvSpPr>
          <p:cNvPr id="9" name="Rectangle 8"/>
          <p:cNvSpPr/>
          <p:nvPr/>
        </p:nvSpPr>
        <p:spPr>
          <a:xfrm>
            <a:off x="4906282" y="1387018"/>
            <a:ext cx="2880320" cy="738664"/>
          </a:xfrm>
          <a:prstGeom prst="rect">
            <a:avLst/>
          </a:prstGeom>
        </p:spPr>
        <p:txBody>
          <a:bodyPr wrap="square">
            <a:spAutoFit/>
          </a:bodyPr>
          <a:lstStyle/>
          <a:p>
            <a:r>
              <a:rPr lang="en-US" sz="1400" dirty="0" smtClean="0">
                <a:solidFill>
                  <a:schemeClr val="bg2"/>
                </a:solidFill>
                <a:latin typeface="Narkisim" pitchFamily="34" charset="-79"/>
                <a:cs typeface="Narkisim" pitchFamily="34" charset="-79"/>
              </a:rPr>
              <a:t>Available energy for the decay is shared between the </a:t>
            </a:r>
            <a:r>
              <a:rPr lang="el-GR" sz="1400" dirty="0" smtClean="0">
                <a:solidFill>
                  <a:schemeClr val="bg2"/>
                </a:solidFill>
                <a:cs typeface="Narkisim" pitchFamily="34" charset="-79"/>
              </a:rPr>
              <a:t>β</a:t>
            </a:r>
            <a:r>
              <a:rPr lang="en-US" sz="1400" dirty="0" smtClean="0">
                <a:solidFill>
                  <a:schemeClr val="bg2"/>
                </a:solidFill>
                <a:latin typeface="Narkisim" pitchFamily="34" charset="-79"/>
                <a:cs typeface="Narkisim" pitchFamily="34" charset="-79"/>
              </a:rPr>
              <a:t>-particle and the (anti-) neutrino which goes undetected</a:t>
            </a:r>
            <a:endParaRPr lang="en-US" sz="1400" dirty="0">
              <a:solidFill>
                <a:schemeClr val="bg2"/>
              </a:solidFill>
              <a:latin typeface="Narkisim" pitchFamily="34" charset="-79"/>
              <a:cs typeface="Narkisim" pitchFamily="34" charset="-79"/>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1+#ppt_w/2"/>
                                          </p:val>
                                        </p:tav>
                                        <p:tav tm="100000">
                                          <p:val>
                                            <p:strVal val="#ppt_x"/>
                                          </p:val>
                                        </p:tav>
                                      </p:tavLst>
                                    </p:anim>
                                    <p:anim calcmode="lin" valueType="num">
                                      <p:cBhvr additive="base">
                                        <p:cTn id="32" dur="500" fill="hold"/>
                                        <p:tgtEl>
                                          <p:spTgt spid="8"/>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48129"/>
                                        </p:tgtEl>
                                        <p:attrNameLst>
                                          <p:attrName>style.visibility</p:attrName>
                                        </p:attrNameLst>
                                      </p:cBhvr>
                                      <p:to>
                                        <p:strVal val="visible"/>
                                      </p:to>
                                    </p:set>
                                    <p:anim calcmode="lin" valueType="num">
                                      <p:cBhvr additive="base">
                                        <p:cTn id="35" dur="500" fill="hold"/>
                                        <p:tgtEl>
                                          <p:spTgt spid="48129"/>
                                        </p:tgtEl>
                                        <p:attrNameLst>
                                          <p:attrName>ppt_x</p:attrName>
                                        </p:attrNameLst>
                                      </p:cBhvr>
                                      <p:tavLst>
                                        <p:tav tm="0">
                                          <p:val>
                                            <p:strVal val="1+#ppt_w/2"/>
                                          </p:val>
                                        </p:tav>
                                        <p:tav tm="100000">
                                          <p:val>
                                            <p:strVal val="#ppt_x"/>
                                          </p:val>
                                        </p:tav>
                                      </p:tavLst>
                                    </p:anim>
                                    <p:anim calcmode="lin" valueType="num">
                                      <p:cBhvr additive="base">
                                        <p:cTn id="36" dur="500" fill="hold"/>
                                        <p:tgtEl>
                                          <p:spTgt spid="48129"/>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1+#ppt_w/2"/>
                                          </p:val>
                                        </p:tav>
                                        <p:tav tm="100000">
                                          <p:val>
                                            <p:strVal val="#ppt_x"/>
                                          </p:val>
                                        </p:tav>
                                      </p:tavLst>
                                    </p:anim>
                                    <p:anim calcmode="lin" valueType="num">
                                      <p:cBhvr additive="base">
                                        <p:cTn id="4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spacer"/>
          <p:cNvPicPr>
            <a:picLocks noChangeAspect="1" noChangeArrowheads="1"/>
          </p:cNvPicPr>
          <p:nvPr/>
        </p:nvPicPr>
        <p:blipFill>
          <a:blip r:embed="rId3" cstate="print"/>
          <a:srcRect/>
          <a:stretch>
            <a:fillRect/>
          </a:stretch>
        </p:blipFill>
        <p:spPr>
          <a:xfrm>
            <a:off x="928662" y="1209600"/>
            <a:ext cx="2735261" cy="1649413"/>
          </a:xfrm>
          <a:prstGeom prst="rect">
            <a:avLst/>
          </a:prstGeom>
          <a:ln>
            <a:noFill/>
          </a:ln>
          <a:effectLst>
            <a:outerShdw blurRad="292100" dist="139700" dir="2700000" algn="tl" rotWithShape="0">
              <a:srgbClr val="333333">
                <a:alpha val="65000"/>
              </a:srgbClr>
            </a:outerShdw>
          </a:effectLst>
        </p:spPr>
      </p:pic>
      <p:pic>
        <p:nvPicPr>
          <p:cNvPr id="8" name="Picture 5" descr="gas-nozzle"/>
          <p:cNvPicPr>
            <a:picLocks noChangeAspect="1" noChangeArrowheads="1"/>
          </p:cNvPicPr>
          <p:nvPr/>
        </p:nvPicPr>
        <p:blipFill>
          <a:blip r:embed="rId4" cstate="print"/>
          <a:srcRect t="5872" r="5080" b="5872"/>
          <a:stretch>
            <a:fillRect/>
          </a:stretch>
        </p:blipFill>
        <p:spPr bwMode="auto">
          <a:xfrm>
            <a:off x="1357290" y="2878694"/>
            <a:ext cx="2286016" cy="1870751"/>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noAutofit/>
          </a:bodyPr>
          <a:lstStyle/>
          <a:p>
            <a:r>
              <a:rPr lang="en-US" sz="4400" dirty="0" smtClean="0"/>
              <a:t>Materials for gas volume fabrication</a:t>
            </a:r>
            <a:endParaRPr lang="en-US" sz="4400" dirty="0"/>
          </a:p>
        </p:txBody>
      </p:sp>
      <p:sp>
        <p:nvSpPr>
          <p:cNvPr id="4" name="Slide Number Placeholder 3"/>
          <p:cNvSpPr>
            <a:spLocks noGrp="1"/>
          </p:cNvSpPr>
          <p:nvPr>
            <p:ph type="sldNum" sz="quarter" idx="11"/>
          </p:nvPr>
        </p:nvSpPr>
        <p:spPr/>
        <p:txBody>
          <a:bodyPr/>
          <a:lstStyle/>
          <a:p>
            <a:fld id="{5D0D82D1-030A-4AF5-855D-82A44DD93AEE}" type="slidenum">
              <a:rPr lang="en-US" smtClean="0"/>
              <a:pPr/>
              <a:t>30</a:t>
            </a:fld>
            <a:endParaRPr lang="en-US" dirty="0"/>
          </a:p>
        </p:txBody>
      </p:sp>
      <p:sp>
        <p:nvSpPr>
          <p:cNvPr id="3" name="Footer Placeholder 2"/>
          <p:cNvSpPr>
            <a:spLocks noGrp="1"/>
          </p:cNvSpPr>
          <p:nvPr>
            <p:ph type="ftr" sz="quarter" idx="12"/>
          </p:nvPr>
        </p:nvSpPr>
        <p:spPr/>
        <p:txBody>
          <a:bodyPr/>
          <a:lstStyle/>
          <a:p>
            <a:r>
              <a:rPr lang="en-US" smtClean="0"/>
              <a:t>B.Satyanarayana, TIFR, Mumbai                              Kashmir University Students' Visit                              March 12, 2012</a:t>
            </a:r>
            <a:endParaRPr lang="en-US" dirty="0"/>
          </a:p>
        </p:txBody>
      </p:sp>
      <p:pic>
        <p:nvPicPr>
          <p:cNvPr id="9" name="Picture 8" descr="rpc_assembly.jpg"/>
          <p:cNvPicPr>
            <a:picLocks noChangeAspect="1"/>
          </p:cNvPicPr>
          <p:nvPr/>
        </p:nvPicPr>
        <p:blipFill>
          <a:blip r:embed="rId5" cstate="print"/>
          <a:srcRect b="9049"/>
          <a:stretch>
            <a:fillRect/>
          </a:stretch>
        </p:blipFill>
        <p:spPr>
          <a:xfrm rot="16200000">
            <a:off x="3454992" y="1682194"/>
            <a:ext cx="5173200" cy="4225068"/>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559073" y="1209600"/>
            <a:ext cx="340519" cy="164880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000" dirty="0" smtClean="0">
                <a:solidFill>
                  <a:srgbClr val="FF0000"/>
                </a:solidFill>
              </a:rPr>
              <a:t>Edge  spacer</a:t>
            </a:r>
            <a:endParaRPr lang="en-US" sz="2000" dirty="0">
              <a:solidFill>
                <a:srgbClr val="FF0000"/>
              </a:solidFill>
            </a:endParaRPr>
          </a:p>
        </p:txBody>
      </p:sp>
      <p:sp>
        <p:nvSpPr>
          <p:cNvPr id="11" name="TextBox 10"/>
          <p:cNvSpPr txBox="1"/>
          <p:nvPr/>
        </p:nvSpPr>
        <p:spPr>
          <a:xfrm>
            <a:off x="978814" y="2880000"/>
            <a:ext cx="340519" cy="187200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000" dirty="0" smtClean="0">
                <a:solidFill>
                  <a:srgbClr val="FF0000"/>
                </a:solidFill>
              </a:rPr>
              <a:t>Gas  nozzle</a:t>
            </a:r>
            <a:endParaRPr lang="en-US" sz="2000" dirty="0">
              <a:solidFill>
                <a:srgbClr val="FF0000"/>
              </a:solidFill>
            </a:endParaRPr>
          </a:p>
        </p:txBody>
      </p:sp>
      <p:sp>
        <p:nvSpPr>
          <p:cNvPr id="12" name="TextBox 11"/>
          <p:cNvSpPr txBox="1"/>
          <p:nvPr/>
        </p:nvSpPr>
        <p:spPr>
          <a:xfrm>
            <a:off x="1554306" y="4780800"/>
            <a:ext cx="340519" cy="156240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000" dirty="0" smtClean="0">
                <a:solidFill>
                  <a:srgbClr val="FF0000"/>
                </a:solidFill>
              </a:rPr>
              <a:t>Glass  spacer</a:t>
            </a:r>
            <a:endParaRPr lang="en-US" sz="2000" dirty="0">
              <a:solidFill>
                <a:srgbClr val="FF0000"/>
              </a:solidFill>
            </a:endParaRPr>
          </a:p>
        </p:txBody>
      </p:sp>
      <p:sp>
        <p:nvSpPr>
          <p:cNvPr id="14" name="TextBox 13"/>
          <p:cNvSpPr txBox="1"/>
          <p:nvPr/>
        </p:nvSpPr>
        <p:spPr>
          <a:xfrm>
            <a:off x="8190440" y="1196752"/>
            <a:ext cx="342000" cy="517320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000" dirty="0" smtClean="0">
                <a:solidFill>
                  <a:srgbClr val="FF0000"/>
                </a:solidFill>
              </a:rPr>
              <a:t>Schematic  of  an  assembled  gas  volume</a:t>
            </a:r>
            <a:endParaRPr lang="en-US" sz="2000" dirty="0">
              <a:solidFill>
                <a:srgbClr val="FF0000"/>
              </a:solidFill>
            </a:endParaRPr>
          </a:p>
        </p:txBody>
      </p:sp>
      <p:pic>
        <p:nvPicPr>
          <p:cNvPr id="7" name="Picture 4" descr="button"/>
          <p:cNvPicPr>
            <a:picLocks noChangeAspect="1" noChangeArrowheads="1"/>
          </p:cNvPicPr>
          <p:nvPr/>
        </p:nvPicPr>
        <p:blipFill>
          <a:blip r:embed="rId6" cstate="print"/>
          <a:srcRect l="20198" t="16495" r="20472" b="16495"/>
          <a:stretch>
            <a:fillRect/>
          </a:stretch>
        </p:blipFill>
        <p:spPr bwMode="auto">
          <a:xfrm>
            <a:off x="1928794" y="4780591"/>
            <a:ext cx="1714512" cy="15621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1+#ppt_w/2"/>
                                          </p:val>
                                        </p:tav>
                                        <p:tav tm="100000">
                                          <p:val>
                                            <p:strVal val="#ppt_x"/>
                                          </p:val>
                                        </p:tav>
                                      </p:tavLst>
                                    </p:anim>
                                    <p:anim calcmode="lin" valueType="num">
                                      <p:cBhvr additive="base">
                                        <p:cTn id="38" dur="500" fill="hold"/>
                                        <p:tgtEl>
                                          <p:spTgt spid="9"/>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1+#ppt_w/2"/>
                                          </p:val>
                                        </p:tav>
                                        <p:tav tm="100000">
                                          <p:val>
                                            <p:strVal val="#ppt_x"/>
                                          </p:val>
                                        </p:tav>
                                      </p:tavLst>
                                    </p:anim>
                                    <p:anim calcmode="lin" valueType="num">
                                      <p:cBhvr additive="base">
                                        <p:cTn id="4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Electrode coating techniques</a:t>
            </a:r>
            <a:endParaRPr lang="en-US" dirty="0"/>
          </a:p>
        </p:txBody>
      </p:sp>
      <p:sp>
        <p:nvSpPr>
          <p:cNvPr id="3" name="Content Placeholder 2"/>
          <p:cNvSpPr>
            <a:spLocks noGrp="1"/>
          </p:cNvSpPr>
          <p:nvPr>
            <p:ph idx="1"/>
          </p:nvPr>
        </p:nvSpPr>
        <p:spPr>
          <a:xfrm>
            <a:off x="71984" y="1208627"/>
            <a:ext cx="4356000" cy="5172701"/>
          </a:xfrm>
          <a:solidFill>
            <a:schemeClr val="bg1">
              <a:lumMod val="75000"/>
            </a:schemeClr>
          </a:solidFill>
        </p:spPr>
        <p:txBody>
          <a:bodyPr>
            <a:normAutofit fontScale="77500" lnSpcReduction="20000"/>
          </a:bodyPr>
          <a:lstStyle/>
          <a:p>
            <a:pPr marL="360000">
              <a:lnSpc>
                <a:spcPct val="120000"/>
              </a:lnSpc>
            </a:pPr>
            <a:r>
              <a:rPr lang="en-US" dirty="0" smtClean="0"/>
              <a:t>Graphite paint prepared using colloidal grade graphite powder(3.4gm), lacquer(25gm) and thinner(40ml).</a:t>
            </a:r>
          </a:p>
          <a:p>
            <a:pPr marL="360000">
              <a:lnSpc>
                <a:spcPct val="120000"/>
              </a:lnSpc>
            </a:pPr>
            <a:r>
              <a:rPr lang="en-US" dirty="0" smtClean="0"/>
              <a:t>Sprayed on the glass electrodes using an automobile spray gun.</a:t>
            </a:r>
          </a:p>
          <a:p>
            <a:pPr marL="360000">
              <a:lnSpc>
                <a:spcPct val="120000"/>
              </a:lnSpc>
            </a:pPr>
            <a:r>
              <a:rPr lang="en-US" dirty="0" smtClean="0"/>
              <a:t>A uniform and stable graphite coat of desired surface resistivity (1M</a:t>
            </a:r>
            <a:r>
              <a:rPr lang="en-US" dirty="0" smtClean="0">
                <a:sym typeface="Symbol" pitchFamily="18" charset="2"/>
              </a:rPr>
              <a:t>/</a:t>
            </a:r>
            <a:r>
              <a:rPr lang="en-US" dirty="0" smtClean="0">
                <a:sym typeface="Wingdings" pitchFamily="2" charset="2"/>
              </a:rPr>
              <a:t>) was </a:t>
            </a:r>
            <a:r>
              <a:rPr lang="en-US" dirty="0" smtClean="0"/>
              <a:t>obtained by this method.</a:t>
            </a:r>
            <a:r>
              <a:rPr lang="en-US" sz="3200" dirty="0" smtClean="0"/>
              <a:t> </a:t>
            </a:r>
          </a:p>
        </p:txBody>
      </p:sp>
      <p:sp>
        <p:nvSpPr>
          <p:cNvPr id="6" name="Slide Number Placeholder 5"/>
          <p:cNvSpPr>
            <a:spLocks noGrp="1"/>
          </p:cNvSpPr>
          <p:nvPr>
            <p:ph type="sldNum" sz="quarter" idx="11"/>
          </p:nvPr>
        </p:nvSpPr>
        <p:spPr/>
        <p:txBody>
          <a:bodyPr/>
          <a:lstStyle/>
          <a:p>
            <a:fld id="{5D0D82D1-030A-4AF5-855D-82A44DD93AEE}" type="slidenum">
              <a:rPr lang="en-US" smtClean="0"/>
              <a:pPr/>
              <a:t>31</a:t>
            </a:fld>
            <a:endParaRPr lang="en-US" dirty="0"/>
          </a:p>
        </p:txBody>
      </p:sp>
      <p:sp>
        <p:nvSpPr>
          <p:cNvPr id="5" name="Footer Placeholder 4"/>
          <p:cNvSpPr>
            <a:spLocks noGrp="1"/>
          </p:cNvSpPr>
          <p:nvPr>
            <p:ph type="ftr" sz="quarter" idx="12"/>
          </p:nvPr>
        </p:nvSpPr>
        <p:spPr/>
        <p:txBody>
          <a:bodyPr/>
          <a:lstStyle/>
          <a:p>
            <a:r>
              <a:rPr lang="en-US" smtClean="0"/>
              <a:t>B.Satyanarayana, TIFR, Mumbai                              Kashmir University Students' Visit                              March 12, 2012</a:t>
            </a:r>
            <a:endParaRPr lang="en-US" dirty="0"/>
          </a:p>
        </p:txBody>
      </p:sp>
      <p:pic>
        <p:nvPicPr>
          <p:cNvPr id="7" name="Content Placeholder 6" descr="painting.PNG"/>
          <p:cNvPicPr>
            <a:picLocks noGrp="1" noChangeAspect="1"/>
          </p:cNvPicPr>
          <p:nvPr>
            <p:ph idx="13"/>
          </p:nvPr>
        </p:nvPicPr>
        <p:blipFill>
          <a:blip r:embed="rId3" cstate="print"/>
          <a:srcRect r="31339" b="6299"/>
          <a:stretch>
            <a:fillRect/>
          </a:stretch>
        </p:blipFill>
        <p:spPr>
          <a:xfrm>
            <a:off x="4499992" y="1209600"/>
            <a:ext cx="4536000" cy="519442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E5E5FF"/>
                </a:solidFill>
              </a:rPr>
              <a:t>Automatic spray paint plant</a:t>
            </a:r>
            <a:endParaRPr lang="en-SG" sz="6600" dirty="0"/>
          </a:p>
        </p:txBody>
      </p:sp>
      <p:sp>
        <p:nvSpPr>
          <p:cNvPr id="4" name="Slide Number Placeholder 3"/>
          <p:cNvSpPr>
            <a:spLocks noGrp="1"/>
          </p:cNvSpPr>
          <p:nvPr>
            <p:ph type="sldNum" sz="quarter" idx="11"/>
          </p:nvPr>
        </p:nvSpPr>
        <p:spPr/>
        <p:txBody>
          <a:bodyPr/>
          <a:lstStyle/>
          <a:p>
            <a:fld id="{D57C17EC-C17E-4243-843B-716168E86EEE}" type="slidenum">
              <a:rPr lang="en-SG" smtClean="0"/>
              <a:pPr/>
              <a:t>32</a:t>
            </a:fld>
            <a:endParaRPr lang="en-SG"/>
          </a:p>
        </p:txBody>
      </p:sp>
      <p:sp>
        <p:nvSpPr>
          <p:cNvPr id="5" name="Footer Placeholder 4"/>
          <p:cNvSpPr>
            <a:spLocks noGrp="1"/>
          </p:cNvSpPr>
          <p:nvPr>
            <p:ph type="ftr" sz="quarter" idx="12"/>
          </p:nvPr>
        </p:nvSpPr>
        <p:spPr/>
        <p:txBody>
          <a:bodyPr/>
          <a:lstStyle/>
          <a:p>
            <a:r>
              <a:rPr lang="en-SG" smtClean="0"/>
              <a:t>B.Satyanarayana, TIFR, Mumbai                              Kashmir University Students' Visit                              March 12, 2012</a:t>
            </a:r>
            <a:endParaRPr lang="en-SG" dirty="0"/>
          </a:p>
        </p:txBody>
      </p:sp>
      <p:pic>
        <p:nvPicPr>
          <p:cNvPr id="9218" name="Picture 2"/>
          <p:cNvPicPr>
            <a:picLocks noGrp="1" noChangeAspect="1" noChangeArrowheads="1"/>
          </p:cNvPicPr>
          <p:nvPr>
            <p:ph idx="1"/>
          </p:nvPr>
        </p:nvPicPr>
        <p:blipFill>
          <a:blip r:embed="rId2" cstate="print"/>
          <a:srcRect/>
          <a:stretch>
            <a:fillRect/>
          </a:stretch>
        </p:blipFill>
        <p:spPr bwMode="auto">
          <a:xfrm>
            <a:off x="1126039" y="1208088"/>
            <a:ext cx="6891922" cy="5173662"/>
          </a:xfrm>
          <a:prstGeom prst="rect">
            <a:avLst/>
          </a:prstGeom>
          <a:noFill/>
          <a:ln w="9525">
            <a:noFill/>
            <a:miter lim="800000"/>
            <a:headEnd/>
            <a:tailEnd/>
          </a:ln>
        </p:spPr>
      </p:pic>
      <p:sp>
        <p:nvSpPr>
          <p:cNvPr id="7" name="Rectangle 6"/>
          <p:cNvSpPr/>
          <p:nvPr/>
        </p:nvSpPr>
        <p:spPr>
          <a:xfrm>
            <a:off x="1679727" y="1763524"/>
            <a:ext cx="2460225" cy="400110"/>
          </a:xfrm>
          <a:prstGeom prst="rect">
            <a:avLst/>
          </a:prstGeom>
        </p:spPr>
        <p:txBody>
          <a:bodyPr wrap="none">
            <a:spAutoFit/>
          </a:bodyPr>
          <a:lstStyle/>
          <a:p>
            <a:r>
              <a:rPr lang="en-US" sz="2000" dirty="0" smtClean="0"/>
              <a:t>Drive for Y-movement</a:t>
            </a:r>
            <a:endParaRPr lang="en-US" sz="2000" dirty="0"/>
          </a:p>
        </p:txBody>
      </p:sp>
      <p:sp>
        <p:nvSpPr>
          <p:cNvPr id="9" name="Rectangle 8"/>
          <p:cNvSpPr/>
          <p:nvPr/>
        </p:nvSpPr>
        <p:spPr>
          <a:xfrm>
            <a:off x="5463899" y="5621178"/>
            <a:ext cx="2492477" cy="400110"/>
          </a:xfrm>
          <a:prstGeom prst="rect">
            <a:avLst/>
          </a:prstGeom>
        </p:spPr>
        <p:txBody>
          <a:bodyPr wrap="none">
            <a:spAutoFit/>
          </a:bodyPr>
          <a:lstStyle/>
          <a:p>
            <a:r>
              <a:rPr lang="en-US" sz="2000" dirty="0" smtClean="0"/>
              <a:t>Drive for X-movement</a:t>
            </a:r>
            <a:endParaRPr lang="en-US" sz="2000" dirty="0"/>
          </a:p>
        </p:txBody>
      </p:sp>
      <p:sp>
        <p:nvSpPr>
          <p:cNvPr id="10" name="Rectangle 9"/>
          <p:cNvSpPr/>
          <p:nvPr/>
        </p:nvSpPr>
        <p:spPr>
          <a:xfrm>
            <a:off x="5076056" y="3100898"/>
            <a:ext cx="2544030" cy="400110"/>
          </a:xfrm>
          <a:prstGeom prst="rect">
            <a:avLst/>
          </a:prstGeom>
        </p:spPr>
        <p:txBody>
          <a:bodyPr wrap="none">
            <a:spAutoFit/>
          </a:bodyPr>
          <a:lstStyle/>
          <a:p>
            <a:r>
              <a:rPr lang="en-US" sz="2000" dirty="0" smtClean="0"/>
              <a:t>Control and drive panel</a:t>
            </a:r>
            <a:endParaRPr lang="en-US" sz="2000" dirty="0"/>
          </a:p>
        </p:txBody>
      </p:sp>
      <p:sp>
        <p:nvSpPr>
          <p:cNvPr id="11" name="Rectangle 10"/>
          <p:cNvSpPr/>
          <p:nvPr/>
        </p:nvSpPr>
        <p:spPr>
          <a:xfrm>
            <a:off x="2038097" y="2564904"/>
            <a:ext cx="2245871" cy="400110"/>
          </a:xfrm>
          <a:prstGeom prst="rect">
            <a:avLst/>
          </a:prstGeom>
        </p:spPr>
        <p:txBody>
          <a:bodyPr wrap="none">
            <a:spAutoFit/>
          </a:bodyPr>
          <a:lstStyle/>
          <a:p>
            <a:r>
              <a:rPr lang="en-US" sz="2000" dirty="0" smtClean="0"/>
              <a:t>Automatic spray gun</a:t>
            </a:r>
            <a:endParaRPr lang="en-US" sz="2000" dirty="0"/>
          </a:p>
        </p:txBody>
      </p:sp>
      <p:sp>
        <p:nvSpPr>
          <p:cNvPr id="12" name="Rectangle 11"/>
          <p:cNvSpPr/>
          <p:nvPr/>
        </p:nvSpPr>
        <p:spPr>
          <a:xfrm rot="1740000">
            <a:off x="2516101" y="4893117"/>
            <a:ext cx="2153154" cy="400110"/>
          </a:xfrm>
          <a:prstGeom prst="rect">
            <a:avLst/>
          </a:prstGeom>
        </p:spPr>
        <p:txBody>
          <a:bodyPr wrap="none">
            <a:spAutoFit/>
          </a:bodyPr>
          <a:lstStyle/>
          <a:p>
            <a:r>
              <a:rPr lang="en-US" sz="2000" b="1" dirty="0" smtClean="0"/>
              <a:t>Glass holding tray</a:t>
            </a:r>
            <a:endParaRPr lang="en-US" sz="2000" b="1"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l="5193" t="14741" r="2596" b="7665"/>
          <a:stretch>
            <a:fillRect/>
          </a:stretch>
        </p:blipFill>
        <p:spPr bwMode="auto">
          <a:xfrm>
            <a:off x="350500" y="3127516"/>
            <a:ext cx="6283179" cy="3325819"/>
          </a:xfrm>
          <a:prstGeom prst="rect">
            <a:avLst/>
          </a:prstGeom>
          <a:noFill/>
          <a:ln w="9525">
            <a:noFill/>
            <a:miter lim="800000"/>
            <a:headEnd/>
            <a:tailEnd/>
          </a:ln>
          <a:effectLst/>
        </p:spPr>
      </p:pic>
      <p:sp>
        <p:nvSpPr>
          <p:cNvPr id="6" name="Title 5"/>
          <p:cNvSpPr>
            <a:spLocks noGrp="1"/>
          </p:cNvSpPr>
          <p:nvPr>
            <p:ph type="title"/>
          </p:nvPr>
        </p:nvSpPr>
        <p:spPr/>
        <p:txBody>
          <a:bodyPr>
            <a:normAutofit/>
          </a:bodyPr>
          <a:lstStyle/>
          <a:p>
            <a:r>
              <a:rPr lang="en-US" dirty="0" smtClean="0"/>
              <a:t>Screen printing techniques</a:t>
            </a:r>
            <a:endParaRPr lang="en-US" dirty="0"/>
          </a:p>
        </p:txBody>
      </p:sp>
      <p:sp>
        <p:nvSpPr>
          <p:cNvPr id="5" name="Slide Number Placeholder 4"/>
          <p:cNvSpPr>
            <a:spLocks noGrp="1"/>
          </p:cNvSpPr>
          <p:nvPr>
            <p:ph type="sldNum" sz="quarter" idx="11"/>
          </p:nvPr>
        </p:nvSpPr>
        <p:spPr/>
        <p:txBody>
          <a:bodyPr/>
          <a:lstStyle/>
          <a:p>
            <a:fld id="{5D0D82D1-030A-4AF5-855D-82A44DD93AEE}" type="slidenum">
              <a:rPr lang="en-US" smtClean="0"/>
              <a:pPr/>
              <a:t>33</a:t>
            </a:fld>
            <a:endParaRPr lang="en-US" dirty="0"/>
          </a:p>
        </p:txBody>
      </p:sp>
      <p:sp>
        <p:nvSpPr>
          <p:cNvPr id="4" name="Footer Placeholder 3"/>
          <p:cNvSpPr>
            <a:spLocks noGrp="1"/>
          </p:cNvSpPr>
          <p:nvPr>
            <p:ph type="ftr" sz="quarter" idx="12"/>
          </p:nvPr>
        </p:nvSpPr>
        <p:spPr/>
        <p:txBody>
          <a:bodyPr/>
          <a:lstStyle/>
          <a:p>
            <a:r>
              <a:rPr lang="en-US" dirty="0" smtClean="0"/>
              <a:t>B.Satyanarayana, TIFR, Mumbai                              Kashmir University Students' Visit                              March 12, 2012</a:t>
            </a:r>
            <a:endParaRPr lang="en-US" dirty="0"/>
          </a:p>
        </p:txBody>
      </p:sp>
      <p:sp>
        <p:nvSpPr>
          <p:cNvPr id="11" name="TextBox 10"/>
          <p:cNvSpPr txBox="1"/>
          <p:nvPr/>
        </p:nvSpPr>
        <p:spPr>
          <a:xfrm rot="-2160000">
            <a:off x="4999844" y="5573124"/>
            <a:ext cx="1152000" cy="360000"/>
          </a:xfrm>
          <a:prstGeom prst="rect">
            <a:avLst/>
          </a:prstGeom>
          <a:solidFill>
            <a:srgbClr val="FFFF00"/>
          </a:solidFill>
        </p:spPr>
        <p:txBody>
          <a:bodyPr wrap="square" lIns="0" tIns="0" rIns="0" bIns="0" rtlCol="0" anchor="ctr" anchorCtr="0">
            <a:spAutoFit/>
          </a:bodyPr>
          <a:lstStyle/>
          <a:p>
            <a:r>
              <a:rPr lang="en-US" sz="2400" dirty="0" smtClean="0">
                <a:solidFill>
                  <a:srgbClr val="002060"/>
                </a:solidFill>
              </a:rPr>
              <a:t>On  films</a:t>
            </a:r>
            <a:endParaRPr lang="en-US" sz="2400" dirty="0">
              <a:solidFill>
                <a:srgbClr val="002060"/>
              </a:solidFill>
            </a:endParaRPr>
          </a:p>
        </p:txBody>
      </p:sp>
      <p:pic>
        <p:nvPicPr>
          <p:cNvPr id="10243" name="Picture 3"/>
          <p:cNvPicPr>
            <a:picLocks noChangeAspect="1" noChangeArrowheads="1"/>
          </p:cNvPicPr>
          <p:nvPr/>
        </p:nvPicPr>
        <p:blipFill>
          <a:blip r:embed="rId4" cstate="print"/>
          <a:srcRect/>
          <a:stretch>
            <a:fillRect/>
          </a:stretch>
        </p:blipFill>
        <p:spPr bwMode="auto">
          <a:xfrm>
            <a:off x="103352" y="1209600"/>
            <a:ext cx="8937297" cy="2880000"/>
          </a:xfrm>
          <a:prstGeom prst="rect">
            <a:avLst/>
          </a:prstGeom>
          <a:noFill/>
          <a:ln w="9525">
            <a:noFill/>
            <a:miter lim="800000"/>
            <a:headEnd/>
            <a:tailEnd/>
          </a:ln>
          <a:effectLst/>
        </p:spPr>
      </p:pic>
      <p:sp>
        <p:nvSpPr>
          <p:cNvPr id="10" name="TextBox 9"/>
          <p:cNvSpPr txBox="1"/>
          <p:nvPr/>
        </p:nvSpPr>
        <p:spPr>
          <a:xfrm rot="480000">
            <a:off x="6634545" y="2998103"/>
            <a:ext cx="1044000" cy="360000"/>
          </a:xfrm>
          <a:prstGeom prst="rect">
            <a:avLst/>
          </a:prstGeom>
          <a:solidFill>
            <a:srgbClr val="FFFF00"/>
          </a:solidFill>
        </p:spPr>
        <p:txBody>
          <a:bodyPr wrap="square" lIns="0" tIns="0" rIns="0" bIns="0" rtlCol="0" anchor="ctr" anchorCtr="0">
            <a:spAutoFit/>
          </a:bodyPr>
          <a:lstStyle/>
          <a:p>
            <a:r>
              <a:rPr lang="en-US" sz="2400" dirty="0" smtClean="0">
                <a:solidFill>
                  <a:srgbClr val="002060"/>
                </a:solidFill>
              </a:rPr>
              <a:t>On glass</a:t>
            </a:r>
            <a:endParaRPr lang="en-US" sz="24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 calcmode="lin" valueType="num">
                                      <p:cBhvr additive="base">
                                        <p:cTn id="7" dur="500" fill="hold"/>
                                        <p:tgtEl>
                                          <p:spTgt spid="10243"/>
                                        </p:tgtEl>
                                        <p:attrNameLst>
                                          <p:attrName>ppt_x</p:attrName>
                                        </p:attrNameLst>
                                      </p:cBhvr>
                                      <p:tavLst>
                                        <p:tav tm="0">
                                          <p:val>
                                            <p:strVal val="1+#ppt_w/2"/>
                                          </p:val>
                                        </p:tav>
                                        <p:tav tm="100000">
                                          <p:val>
                                            <p:strVal val="#ppt_x"/>
                                          </p:val>
                                        </p:tav>
                                      </p:tavLst>
                                    </p:anim>
                                    <p:anim calcmode="lin" valueType="num">
                                      <p:cBhvr additive="base">
                                        <p:cTn id="8" dur="500" fill="hold"/>
                                        <p:tgtEl>
                                          <p:spTgt spid="1024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0242"/>
                                        </p:tgtEl>
                                        <p:attrNameLst>
                                          <p:attrName>style.visibility</p:attrName>
                                        </p:attrNameLst>
                                      </p:cBhvr>
                                      <p:to>
                                        <p:strVal val="visible"/>
                                      </p:to>
                                    </p:set>
                                    <p:anim calcmode="lin" valueType="num">
                                      <p:cBhvr additive="base">
                                        <p:cTn id="17" dur="500" fill="hold"/>
                                        <p:tgtEl>
                                          <p:spTgt spid="10242"/>
                                        </p:tgtEl>
                                        <p:attrNameLst>
                                          <p:attrName>ppt_x</p:attrName>
                                        </p:attrNameLst>
                                      </p:cBhvr>
                                      <p:tavLst>
                                        <p:tav tm="0">
                                          <p:val>
                                            <p:strVal val="0-#ppt_w/2"/>
                                          </p:val>
                                        </p:tav>
                                        <p:tav tm="100000">
                                          <p:val>
                                            <p:strVal val="#ppt_x"/>
                                          </p:val>
                                        </p:tav>
                                      </p:tavLst>
                                    </p:anim>
                                    <p:anim calcmode="lin" valueType="num">
                                      <p:cBhvr additive="base">
                                        <p:cTn id="18" dur="500" fill="hold"/>
                                        <p:tgtEl>
                                          <p:spTgt spid="10242"/>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0-#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Schematic of RPC assembly jig</a:t>
            </a:r>
            <a:endParaRPr lang="en-US" dirty="0"/>
          </a:p>
        </p:txBody>
      </p:sp>
      <p:pic>
        <p:nvPicPr>
          <p:cNvPr id="6" name="Picture 8" descr="vacchuck"/>
          <p:cNvPicPr>
            <a:picLocks noGrp="1" noChangeAspect="1" noChangeArrowheads="1"/>
          </p:cNvPicPr>
          <p:nvPr>
            <p:ph idx="1"/>
          </p:nvPr>
        </p:nvPicPr>
        <p:blipFill>
          <a:blip r:embed="rId3" cstate="print">
            <a:lum bright="-10000"/>
          </a:blip>
          <a:srcRect l="14173" t="13585" r="13648" b="1811"/>
          <a:stretch>
            <a:fillRect/>
          </a:stretch>
        </p:blipFill>
        <p:spPr>
          <a:xfrm>
            <a:off x="764940" y="1209600"/>
            <a:ext cx="7614121" cy="517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Slide Number Placeholder 4"/>
          <p:cNvSpPr>
            <a:spLocks noGrp="1"/>
          </p:cNvSpPr>
          <p:nvPr>
            <p:ph type="sldNum" sz="quarter" idx="11"/>
          </p:nvPr>
        </p:nvSpPr>
        <p:spPr/>
        <p:txBody>
          <a:bodyPr/>
          <a:lstStyle/>
          <a:p>
            <a:fld id="{5D0D82D1-030A-4AF5-855D-82A44DD93AEE}" type="slidenum">
              <a:rPr lang="en-US" smtClean="0"/>
              <a:pPr/>
              <a:t>34</a:t>
            </a:fld>
            <a:endParaRPr lang="en-US" dirty="0"/>
          </a:p>
        </p:txBody>
      </p:sp>
      <p:sp>
        <p:nvSpPr>
          <p:cNvPr id="4" name="Footer Placeholder 3"/>
          <p:cNvSpPr>
            <a:spLocks noGrp="1"/>
          </p:cNvSpPr>
          <p:nvPr>
            <p:ph type="ftr" sz="quarter" idx="12"/>
          </p:nvPr>
        </p:nvSpPr>
        <p:spPr/>
        <p:txBody>
          <a:bodyPr/>
          <a:lstStyle/>
          <a:p>
            <a:r>
              <a:rPr lang="en-US" smtClean="0"/>
              <a:t>B.Satyanarayana, TIFR, Mumbai                              Kashmir University Students' Visit                              March 12, 2012</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Development and characterisation of </a:t>
            </a:r>
            <a:br>
              <a:rPr lang="en-US" sz="3200" dirty="0" smtClean="0"/>
            </a:br>
            <a:r>
              <a:rPr lang="en-US" sz="3200" dirty="0" smtClean="0"/>
              <a:t>signal pickup panels</a:t>
            </a:r>
            <a:endParaRPr lang="en-US" sz="3200" dirty="0"/>
          </a:p>
        </p:txBody>
      </p:sp>
      <p:sp>
        <p:nvSpPr>
          <p:cNvPr id="4" name="Slide Number Placeholder 3"/>
          <p:cNvSpPr>
            <a:spLocks noGrp="1"/>
          </p:cNvSpPr>
          <p:nvPr>
            <p:ph type="sldNum" sz="quarter" idx="11"/>
          </p:nvPr>
        </p:nvSpPr>
        <p:spPr/>
        <p:txBody>
          <a:bodyPr/>
          <a:lstStyle/>
          <a:p>
            <a:fld id="{5D0D82D1-030A-4AF5-855D-82A44DD93AEE}" type="slidenum">
              <a:rPr lang="en-US" smtClean="0"/>
              <a:pPr/>
              <a:t>35</a:t>
            </a:fld>
            <a:endParaRPr lang="en-US" dirty="0"/>
          </a:p>
        </p:txBody>
      </p:sp>
      <p:sp>
        <p:nvSpPr>
          <p:cNvPr id="3" name="Footer Placeholder 2"/>
          <p:cNvSpPr>
            <a:spLocks noGrp="1"/>
          </p:cNvSpPr>
          <p:nvPr>
            <p:ph type="ftr" sz="quarter" idx="12"/>
          </p:nvPr>
        </p:nvSpPr>
        <p:spPr/>
        <p:txBody>
          <a:bodyPr/>
          <a:lstStyle/>
          <a:p>
            <a:r>
              <a:rPr lang="en-US" smtClean="0"/>
              <a:t>B.Satyanarayana, TIFR, Mumbai                              Kashmir University Students' Visit                              March 12, 2012</a:t>
            </a:r>
            <a:endParaRPr lang="en-US" dirty="0"/>
          </a:p>
        </p:txBody>
      </p:sp>
      <p:pic>
        <p:nvPicPr>
          <p:cNvPr id="38914" name="Picture 2"/>
          <p:cNvPicPr>
            <a:picLocks noChangeAspect="1" noChangeArrowheads="1"/>
          </p:cNvPicPr>
          <p:nvPr/>
        </p:nvPicPr>
        <p:blipFill>
          <a:blip r:embed="rId3" cstate="print"/>
          <a:srcRect b="28448"/>
          <a:stretch>
            <a:fillRect/>
          </a:stretch>
        </p:blipFill>
        <p:spPr bwMode="auto">
          <a:xfrm>
            <a:off x="3014012" y="5038382"/>
            <a:ext cx="6081703" cy="1431958"/>
          </a:xfrm>
          <a:prstGeom prst="rect">
            <a:avLst/>
          </a:prstGeom>
          <a:ln>
            <a:noFill/>
          </a:ln>
          <a:effectLst>
            <a:outerShdw blurRad="292100" dist="139700" dir="2700000" algn="tl" rotWithShape="0">
              <a:srgbClr val="333333">
                <a:alpha val="65000"/>
              </a:srgbClr>
            </a:outerShdw>
          </a:effectLst>
        </p:spPr>
      </p:pic>
      <p:pic>
        <p:nvPicPr>
          <p:cNvPr id="7" name="Picture 9" descr="i_openended-1v"/>
          <p:cNvPicPr>
            <a:picLocks noChangeAspect="1" noChangeArrowheads="1"/>
          </p:cNvPicPr>
          <p:nvPr/>
        </p:nvPicPr>
        <p:blipFill>
          <a:blip r:embed="rId4" cstate="print"/>
          <a:srcRect/>
          <a:stretch>
            <a:fillRect/>
          </a:stretch>
        </p:blipFill>
        <p:spPr bwMode="auto">
          <a:xfrm>
            <a:off x="3000364" y="1541561"/>
            <a:ext cx="1568492" cy="3468053"/>
          </a:xfrm>
          <a:prstGeom prst="rect">
            <a:avLst/>
          </a:prstGeom>
          <a:ln>
            <a:noFill/>
          </a:ln>
          <a:effectLst>
            <a:outerShdw blurRad="292100" dist="139700" dir="2700000" algn="tl" rotWithShape="0">
              <a:srgbClr val="333333">
                <a:alpha val="65000"/>
              </a:srgbClr>
            </a:outerShdw>
          </a:effectLst>
        </p:spPr>
      </p:pic>
      <p:pic>
        <p:nvPicPr>
          <p:cNvPr id="8" name="Picture 11" descr="i_100ohm-1v"/>
          <p:cNvPicPr>
            <a:picLocks noChangeAspect="1" noChangeArrowheads="1"/>
          </p:cNvPicPr>
          <p:nvPr/>
        </p:nvPicPr>
        <p:blipFill>
          <a:blip r:embed="rId5" cstate="print"/>
          <a:srcRect/>
          <a:stretch>
            <a:fillRect/>
          </a:stretch>
        </p:blipFill>
        <p:spPr bwMode="auto">
          <a:xfrm>
            <a:off x="4631006" y="1522800"/>
            <a:ext cx="1336876" cy="3468053"/>
          </a:xfrm>
          <a:prstGeom prst="rect">
            <a:avLst/>
          </a:prstGeom>
          <a:ln>
            <a:noFill/>
          </a:ln>
          <a:effectLst>
            <a:outerShdw blurRad="292100" dist="139700" dir="2700000" algn="tl" rotWithShape="0">
              <a:srgbClr val="333333">
                <a:alpha val="65000"/>
              </a:srgbClr>
            </a:outerShdw>
          </a:effectLst>
        </p:spPr>
      </p:pic>
      <p:pic>
        <p:nvPicPr>
          <p:cNvPr id="9" name="Picture 14" descr="i_50ohm-1v"/>
          <p:cNvPicPr>
            <a:picLocks noChangeAspect="1" noChangeArrowheads="1"/>
          </p:cNvPicPr>
          <p:nvPr/>
        </p:nvPicPr>
        <p:blipFill>
          <a:blip r:embed="rId6" cstate="print"/>
          <a:srcRect/>
          <a:stretch>
            <a:fillRect/>
          </a:stretch>
        </p:blipFill>
        <p:spPr bwMode="auto">
          <a:xfrm>
            <a:off x="6033841" y="1522800"/>
            <a:ext cx="1365320" cy="3468053"/>
          </a:xfrm>
          <a:prstGeom prst="rect">
            <a:avLst/>
          </a:prstGeom>
          <a:ln>
            <a:noFill/>
          </a:ln>
          <a:effectLst>
            <a:outerShdw blurRad="292100" dist="139700" dir="2700000" algn="tl" rotWithShape="0">
              <a:srgbClr val="333333">
                <a:alpha val="65000"/>
              </a:srgbClr>
            </a:outerShdw>
          </a:effectLst>
        </p:spPr>
      </p:pic>
      <p:pic>
        <p:nvPicPr>
          <p:cNvPr id="10" name="Picture 18" descr="pot_48pt2ohm"/>
          <p:cNvPicPr>
            <a:picLocks noChangeAspect="1" noChangeArrowheads="1"/>
          </p:cNvPicPr>
          <p:nvPr/>
        </p:nvPicPr>
        <p:blipFill>
          <a:blip r:embed="rId7" cstate="print"/>
          <a:srcRect/>
          <a:stretch>
            <a:fillRect/>
          </a:stretch>
        </p:blipFill>
        <p:spPr bwMode="auto">
          <a:xfrm>
            <a:off x="7454544" y="1522800"/>
            <a:ext cx="1528671" cy="1548943"/>
          </a:xfrm>
          <a:prstGeom prst="rect">
            <a:avLst/>
          </a:prstGeom>
          <a:ln>
            <a:noFill/>
          </a:ln>
          <a:effectLst>
            <a:outerShdw blurRad="292100" dist="139700" dir="2700000" algn="tl" rotWithShape="0">
              <a:srgbClr val="333333">
                <a:alpha val="65000"/>
              </a:srgbClr>
            </a:outerShdw>
          </a:effectLst>
        </p:spPr>
      </p:pic>
      <p:pic>
        <p:nvPicPr>
          <p:cNvPr id="11" name="Picture 21" descr="i_47ohm"/>
          <p:cNvPicPr>
            <a:picLocks noChangeAspect="1" noChangeArrowheads="1"/>
          </p:cNvPicPr>
          <p:nvPr/>
        </p:nvPicPr>
        <p:blipFill>
          <a:blip r:embed="rId8" cstate="print"/>
          <a:srcRect/>
          <a:stretch>
            <a:fillRect/>
          </a:stretch>
        </p:blipFill>
        <p:spPr bwMode="auto">
          <a:xfrm>
            <a:off x="7472485" y="3140830"/>
            <a:ext cx="1528671" cy="1830361"/>
          </a:xfrm>
          <a:prstGeom prst="rect">
            <a:avLst/>
          </a:prstGeom>
          <a:ln>
            <a:noFill/>
          </a:ln>
          <a:effectLst>
            <a:outerShdw blurRad="292100" dist="139700" dir="2700000" algn="tl" rotWithShape="0">
              <a:srgbClr val="333333">
                <a:alpha val="65000"/>
              </a:srgbClr>
            </a:outerShdw>
          </a:effectLst>
        </p:spPr>
      </p:pic>
      <p:pic>
        <p:nvPicPr>
          <p:cNvPr id="13" name="Picture 14" descr="P1010006"/>
          <p:cNvPicPr>
            <a:picLocks noChangeAspect="1" noChangeArrowheads="1"/>
          </p:cNvPicPr>
          <p:nvPr/>
        </p:nvPicPr>
        <p:blipFill>
          <a:blip r:embed="rId9" cstate="print"/>
          <a:srcRect/>
          <a:stretch>
            <a:fillRect/>
          </a:stretch>
        </p:blipFill>
        <p:spPr>
          <a:xfrm>
            <a:off x="71406" y="1524001"/>
            <a:ext cx="2880000" cy="2160000"/>
          </a:xfrm>
          <a:prstGeom prst="rect">
            <a:avLst/>
          </a:prstGeom>
          <a:ln>
            <a:noFill/>
          </a:ln>
          <a:effectLst>
            <a:outerShdw blurRad="292100" dist="139700" dir="2700000" algn="tl" rotWithShape="0">
              <a:srgbClr val="333333">
                <a:alpha val="65000"/>
              </a:srgbClr>
            </a:outerShdw>
          </a:effectLst>
        </p:spPr>
      </p:pic>
      <p:pic>
        <p:nvPicPr>
          <p:cNvPr id="12" name="Picture 3" descr="E:\bsn\progress\feb.jpg"/>
          <p:cNvPicPr>
            <a:picLocks noChangeAspect="1" noChangeArrowheads="1"/>
          </p:cNvPicPr>
          <p:nvPr/>
        </p:nvPicPr>
        <p:blipFill>
          <a:blip r:embed="rId10" cstate="print"/>
          <a:srcRect/>
          <a:stretch>
            <a:fillRect/>
          </a:stretch>
        </p:blipFill>
        <p:spPr bwMode="auto">
          <a:xfrm>
            <a:off x="71406" y="3742048"/>
            <a:ext cx="2880000" cy="1865994"/>
          </a:xfrm>
          <a:prstGeom prst="rect">
            <a:avLst/>
          </a:prstGeom>
          <a:ln>
            <a:noFill/>
          </a:ln>
          <a:effectLst>
            <a:outerShdw blurRad="292100" dist="139700" dir="2700000" algn="tl" rotWithShape="0">
              <a:srgbClr val="333333">
                <a:alpha val="65000"/>
              </a:srgbClr>
            </a:outerShdw>
          </a:effectLst>
        </p:spPr>
      </p:pic>
      <p:sp>
        <p:nvSpPr>
          <p:cNvPr id="17" name="TextBox 16"/>
          <p:cNvSpPr txBox="1"/>
          <p:nvPr/>
        </p:nvSpPr>
        <p:spPr>
          <a:xfrm>
            <a:off x="3786182" y="4320000"/>
            <a:ext cx="720000" cy="360000"/>
          </a:xfrm>
          <a:prstGeom prst="rect">
            <a:avLst/>
          </a:prstGeom>
          <a:noFill/>
        </p:spPr>
        <p:txBody>
          <a:bodyPr wrap="square" rtlCol="0" anchor="ctr" anchorCtr="1">
            <a:spAutoFit/>
          </a:bodyPr>
          <a:lstStyle/>
          <a:p>
            <a:r>
              <a:rPr lang="en-US" dirty="0" smtClean="0">
                <a:solidFill>
                  <a:srgbClr val="FF0000"/>
                </a:solidFill>
              </a:rPr>
              <a:t>Open</a:t>
            </a:r>
            <a:endParaRPr lang="en-US" dirty="0">
              <a:solidFill>
                <a:srgbClr val="FF0000"/>
              </a:solidFill>
            </a:endParaRPr>
          </a:p>
        </p:txBody>
      </p:sp>
      <p:sp>
        <p:nvSpPr>
          <p:cNvPr id="18" name="TextBox 17"/>
          <p:cNvSpPr txBox="1"/>
          <p:nvPr/>
        </p:nvSpPr>
        <p:spPr>
          <a:xfrm>
            <a:off x="5209322" y="4320000"/>
            <a:ext cx="720000" cy="360000"/>
          </a:xfrm>
          <a:prstGeom prst="rect">
            <a:avLst/>
          </a:prstGeom>
          <a:noFill/>
        </p:spPr>
        <p:txBody>
          <a:bodyPr wrap="square" rtlCol="0" anchor="ctr" anchorCtr="1">
            <a:spAutoFit/>
          </a:bodyPr>
          <a:lstStyle/>
          <a:p>
            <a:r>
              <a:rPr lang="en-US" dirty="0" smtClean="0">
                <a:solidFill>
                  <a:srgbClr val="FF0000"/>
                </a:solidFill>
              </a:rPr>
              <a:t>100</a:t>
            </a:r>
            <a:r>
              <a:rPr lang="el-GR" dirty="0" smtClean="0">
                <a:solidFill>
                  <a:srgbClr val="FF0000"/>
                </a:solidFill>
              </a:rPr>
              <a:t>Ω</a:t>
            </a:r>
            <a:endParaRPr lang="en-US" dirty="0">
              <a:solidFill>
                <a:srgbClr val="FF0000"/>
              </a:solidFill>
            </a:endParaRPr>
          </a:p>
        </p:txBody>
      </p:sp>
      <p:sp>
        <p:nvSpPr>
          <p:cNvPr id="20" name="TextBox 19"/>
          <p:cNvSpPr txBox="1"/>
          <p:nvPr/>
        </p:nvSpPr>
        <p:spPr>
          <a:xfrm>
            <a:off x="6638082" y="4320000"/>
            <a:ext cx="720000" cy="360000"/>
          </a:xfrm>
          <a:prstGeom prst="rect">
            <a:avLst/>
          </a:prstGeom>
          <a:noFill/>
        </p:spPr>
        <p:txBody>
          <a:bodyPr wrap="square" rtlCol="0" anchor="ctr" anchorCtr="1">
            <a:spAutoFit/>
          </a:bodyPr>
          <a:lstStyle/>
          <a:p>
            <a:r>
              <a:rPr lang="en-US" dirty="0" smtClean="0">
                <a:solidFill>
                  <a:srgbClr val="FF0000"/>
                </a:solidFill>
              </a:rPr>
              <a:t>51</a:t>
            </a:r>
            <a:r>
              <a:rPr lang="el-GR" dirty="0" smtClean="0">
                <a:solidFill>
                  <a:srgbClr val="FF0000"/>
                </a:solidFill>
              </a:rPr>
              <a:t>Ω</a:t>
            </a:r>
            <a:endParaRPr lang="en-US" dirty="0">
              <a:solidFill>
                <a:srgbClr val="FF0000"/>
              </a:solidFill>
            </a:endParaRPr>
          </a:p>
        </p:txBody>
      </p:sp>
      <p:sp>
        <p:nvSpPr>
          <p:cNvPr id="21" name="TextBox 20"/>
          <p:cNvSpPr txBox="1"/>
          <p:nvPr/>
        </p:nvSpPr>
        <p:spPr>
          <a:xfrm>
            <a:off x="8072462" y="2500306"/>
            <a:ext cx="857256" cy="369332"/>
          </a:xfrm>
          <a:prstGeom prst="rect">
            <a:avLst/>
          </a:prstGeom>
          <a:noFill/>
        </p:spPr>
        <p:txBody>
          <a:bodyPr wrap="square" rtlCol="0" anchor="ctr" anchorCtr="1">
            <a:spAutoFit/>
          </a:bodyPr>
          <a:lstStyle/>
          <a:p>
            <a:r>
              <a:rPr lang="en-US" dirty="0" smtClean="0">
                <a:solidFill>
                  <a:srgbClr val="FF0000"/>
                </a:solidFill>
              </a:rPr>
              <a:t>48.2</a:t>
            </a:r>
            <a:r>
              <a:rPr lang="el-GR" dirty="0" smtClean="0">
                <a:solidFill>
                  <a:srgbClr val="FF0000"/>
                </a:solidFill>
              </a:rPr>
              <a:t>Ω</a:t>
            </a:r>
            <a:endParaRPr lang="en-US" dirty="0">
              <a:solidFill>
                <a:srgbClr val="FF0000"/>
              </a:solidFill>
            </a:endParaRPr>
          </a:p>
        </p:txBody>
      </p:sp>
      <p:sp>
        <p:nvSpPr>
          <p:cNvPr id="22" name="TextBox 21"/>
          <p:cNvSpPr txBox="1"/>
          <p:nvPr/>
        </p:nvSpPr>
        <p:spPr>
          <a:xfrm>
            <a:off x="8223366" y="4320000"/>
            <a:ext cx="720000" cy="369332"/>
          </a:xfrm>
          <a:prstGeom prst="rect">
            <a:avLst/>
          </a:prstGeom>
          <a:noFill/>
        </p:spPr>
        <p:txBody>
          <a:bodyPr wrap="square" rtlCol="0" anchor="ctr" anchorCtr="1">
            <a:spAutoFit/>
          </a:bodyPr>
          <a:lstStyle/>
          <a:p>
            <a:r>
              <a:rPr lang="en-US" dirty="0" smtClean="0">
                <a:solidFill>
                  <a:srgbClr val="FF0000"/>
                </a:solidFill>
              </a:rPr>
              <a:t>47</a:t>
            </a:r>
            <a:r>
              <a:rPr lang="el-GR" dirty="0" smtClean="0">
                <a:solidFill>
                  <a:srgbClr val="FF0000"/>
                </a:solidFill>
              </a:rPr>
              <a:t>Ω</a:t>
            </a:r>
            <a:endParaRPr lang="en-US" dirty="0">
              <a:solidFill>
                <a:srgbClr val="FF0000"/>
              </a:solidFill>
            </a:endParaRPr>
          </a:p>
        </p:txBody>
      </p:sp>
      <p:sp>
        <p:nvSpPr>
          <p:cNvPr id="23" name="TextBox 22"/>
          <p:cNvSpPr txBox="1"/>
          <p:nvPr/>
        </p:nvSpPr>
        <p:spPr>
          <a:xfrm>
            <a:off x="4766644" y="5857892"/>
            <a:ext cx="2520000" cy="360000"/>
          </a:xfrm>
          <a:prstGeom prst="rect">
            <a:avLst/>
          </a:prstGeom>
          <a:noFill/>
        </p:spPr>
        <p:txBody>
          <a:bodyPr wrap="square" rtlCol="0" anchor="ctr" anchorCtr="1">
            <a:spAutoFit/>
          </a:bodyPr>
          <a:lstStyle/>
          <a:p>
            <a:r>
              <a:rPr lang="en-US" sz="2400" dirty="0" smtClean="0">
                <a:solidFill>
                  <a:srgbClr val="FFFF00"/>
                </a:solidFill>
              </a:rPr>
              <a:t>Honeycomb panel</a:t>
            </a:r>
            <a:endParaRPr lang="en-US" sz="2400" dirty="0">
              <a:solidFill>
                <a:srgbClr val="FFFF00"/>
              </a:solidFill>
            </a:endParaRPr>
          </a:p>
        </p:txBody>
      </p:sp>
      <p:sp>
        <p:nvSpPr>
          <p:cNvPr id="24" name="TextBox 23"/>
          <p:cNvSpPr txBox="1"/>
          <p:nvPr/>
        </p:nvSpPr>
        <p:spPr>
          <a:xfrm>
            <a:off x="928662" y="3799838"/>
            <a:ext cx="1584000" cy="360000"/>
          </a:xfrm>
          <a:prstGeom prst="rect">
            <a:avLst/>
          </a:prstGeom>
          <a:noFill/>
        </p:spPr>
        <p:txBody>
          <a:bodyPr wrap="square" rtlCol="0" anchor="ctr" anchorCtr="1">
            <a:spAutoFit/>
          </a:bodyPr>
          <a:lstStyle/>
          <a:p>
            <a:r>
              <a:rPr lang="en-US" sz="2400" dirty="0" smtClean="0">
                <a:solidFill>
                  <a:srgbClr val="FFFF00"/>
                </a:solidFill>
              </a:rPr>
              <a:t>G-10 panel</a:t>
            </a:r>
            <a:endParaRPr lang="en-US" sz="2400" dirty="0">
              <a:solidFill>
                <a:srgbClr val="FFFF00"/>
              </a:solidFill>
            </a:endParaRPr>
          </a:p>
        </p:txBody>
      </p:sp>
      <p:sp>
        <p:nvSpPr>
          <p:cNvPr id="25" name="TextBox 24"/>
          <p:cNvSpPr txBox="1"/>
          <p:nvPr/>
        </p:nvSpPr>
        <p:spPr>
          <a:xfrm>
            <a:off x="857384" y="1585260"/>
            <a:ext cx="1728000" cy="360000"/>
          </a:xfrm>
          <a:prstGeom prst="rect">
            <a:avLst/>
          </a:prstGeom>
          <a:noFill/>
        </p:spPr>
        <p:txBody>
          <a:bodyPr wrap="square" rtlCol="0" anchor="ctr" anchorCtr="1">
            <a:spAutoFit/>
          </a:bodyPr>
          <a:lstStyle/>
          <a:p>
            <a:r>
              <a:rPr lang="en-US" sz="2400" dirty="0" smtClean="0">
                <a:solidFill>
                  <a:srgbClr val="FFFF00"/>
                </a:solidFill>
              </a:rPr>
              <a:t>Foam panel</a:t>
            </a:r>
            <a:endParaRPr lang="en-US" sz="2400" dirty="0">
              <a:solidFill>
                <a:srgbClr val="FFFF00"/>
              </a:solidFill>
            </a:endParaRPr>
          </a:p>
        </p:txBody>
      </p:sp>
      <p:sp>
        <p:nvSpPr>
          <p:cNvPr id="26" name="Text Box 7"/>
          <p:cNvSpPr txBox="1">
            <a:spLocks noChangeArrowheads="1"/>
          </p:cNvSpPr>
          <p:nvPr/>
        </p:nvSpPr>
        <p:spPr bwMode="auto">
          <a:xfrm>
            <a:off x="40912" y="5657226"/>
            <a:ext cx="2952000" cy="792000"/>
          </a:xfrm>
          <a:prstGeom prst="roundRect">
            <a:avLst/>
          </a:prstGeom>
          <a:solidFill>
            <a:srgbClr val="FFFF99"/>
          </a:solidFill>
          <a:ln w="9525">
            <a:noFill/>
            <a:miter lim="800000"/>
            <a:headEnd/>
            <a:tailEnd/>
          </a:ln>
          <a:effectLst/>
        </p:spPr>
        <p:txBody>
          <a:bodyPr anchor="ctr" anchorCtr="1">
            <a:spAutoFit/>
          </a:bodyPr>
          <a:lstStyle/>
          <a:p>
            <a:pPr>
              <a:lnSpc>
                <a:spcPct val="90000"/>
              </a:lnSpc>
              <a:spcBef>
                <a:spcPct val="20000"/>
              </a:spcBef>
              <a:buClr>
                <a:schemeClr val="hlink"/>
              </a:buClr>
              <a:buSzPct val="80000"/>
            </a:pPr>
            <a:r>
              <a:rPr lang="en-US" sz="1500" dirty="0" smtClean="0">
                <a:solidFill>
                  <a:srgbClr val="CC0000"/>
                </a:solidFill>
                <a:latin typeface="Arial" charset="0"/>
                <a:cs typeface="Arial" charset="0"/>
              </a:rPr>
              <a:t>Z</a:t>
            </a:r>
            <a:r>
              <a:rPr lang="en-US" sz="1500" baseline="-25000" dirty="0" smtClean="0">
                <a:solidFill>
                  <a:srgbClr val="CC0000"/>
                </a:solidFill>
                <a:latin typeface="Arial" charset="0"/>
                <a:cs typeface="Arial" charset="0"/>
              </a:rPr>
              <a:t>0</a:t>
            </a:r>
            <a:r>
              <a:rPr lang="en-US" sz="1500" dirty="0" smtClean="0">
                <a:solidFill>
                  <a:srgbClr val="CC0000"/>
                </a:solidFill>
                <a:latin typeface="Arial" charset="0"/>
                <a:cs typeface="Arial" charset="0"/>
              </a:rPr>
              <a:t>: Inject a pulse into the strip; tune the terminating resistance at the far end, until its reflection disappears.</a:t>
            </a:r>
            <a:endParaRPr lang="en-US" sz="1500"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0-#ppt_w/2"/>
                                          </p:val>
                                        </p:tav>
                                        <p:tav tm="100000">
                                          <p:val>
                                            <p:strVal val="#ppt_x"/>
                                          </p:val>
                                        </p:tav>
                                      </p:tavLst>
                                    </p:anim>
                                    <p:anim calcmode="lin" valueType="num">
                                      <p:cBhvr additive="base">
                                        <p:cTn id="12"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8914"/>
                                        </p:tgtEl>
                                        <p:attrNameLst>
                                          <p:attrName>style.visibility</p:attrName>
                                        </p:attrNameLst>
                                      </p:cBhvr>
                                      <p:to>
                                        <p:strVal val="visible"/>
                                      </p:to>
                                    </p:set>
                                    <p:anim calcmode="lin" valueType="num">
                                      <p:cBhvr additive="base">
                                        <p:cTn id="27" dur="500" fill="hold"/>
                                        <p:tgtEl>
                                          <p:spTgt spid="38914"/>
                                        </p:tgtEl>
                                        <p:attrNameLst>
                                          <p:attrName>ppt_x</p:attrName>
                                        </p:attrNameLst>
                                      </p:cBhvr>
                                      <p:tavLst>
                                        <p:tav tm="0">
                                          <p:val>
                                            <p:strVal val="#ppt_x"/>
                                          </p:val>
                                        </p:tav>
                                        <p:tav tm="100000">
                                          <p:val>
                                            <p:strVal val="#ppt_x"/>
                                          </p:val>
                                        </p:tav>
                                      </p:tavLst>
                                    </p:anim>
                                    <p:anim calcmode="lin" valueType="num">
                                      <p:cBhvr additive="base">
                                        <p:cTn id="28" dur="500" fill="hold"/>
                                        <p:tgtEl>
                                          <p:spTgt spid="389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P spid="21" grpId="0"/>
      <p:bldP spid="22" grpId="0"/>
      <p:bldP spid="23" grpId="0"/>
      <p:bldP spid="24" grpId="0"/>
      <p:bldP spid="25" grpId="0"/>
      <p:bldP spid="2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p:cNvSpPr txBox="1">
            <a:spLocks/>
          </p:cNvSpPr>
          <p:nvPr/>
        </p:nvSpPr>
        <p:spPr bwMode="auto">
          <a:xfrm>
            <a:off x="18000" y="72000"/>
            <a:ext cx="9108000" cy="1080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rmAutofit fontScale="97500"/>
          </a:bodyPr>
          <a:lstStyle/>
          <a:p>
            <a:pPr lvl="0" algn="ctr" eaLnBrk="1" hangingPunct="1"/>
            <a:r>
              <a:rPr lang="en-US" sz="5400" b="1" kern="0" dirty="0" smtClean="0">
                <a:solidFill>
                  <a:srgbClr val="E5E5FF"/>
                </a:solidFill>
                <a:effectLst>
                  <a:outerShdw blurRad="38100" dist="38100" dir="2700000" algn="tl">
                    <a:srgbClr val="000000"/>
                  </a:outerShdw>
                </a:effectLst>
                <a:latin typeface="Garamond"/>
                <a:ea typeface="+mj-ea"/>
                <a:cs typeface="+mj-cs"/>
              </a:rPr>
              <a:t>Basic construction of an RPC</a:t>
            </a:r>
            <a:endParaRPr kumimoji="0" lang="en-US" sz="5400" b="1" i="0" u="none" strike="noStrike" kern="0" cap="none" spc="0" normalizeH="0" baseline="0" noProof="0" dirty="0">
              <a:ln>
                <a:noFill/>
              </a:ln>
              <a:solidFill>
                <a:schemeClr val="tx2"/>
              </a:solidFill>
              <a:effectLst>
                <a:outerShdw blurRad="38100" dist="38100" dir="2700000" algn="tl">
                  <a:srgbClr val="000000"/>
                </a:outerShdw>
              </a:effectLst>
              <a:uLnTx/>
              <a:uFillTx/>
              <a:latin typeface="+mj-lt"/>
              <a:ea typeface="+mj-ea"/>
              <a:cs typeface="+mj-cs"/>
            </a:endParaRPr>
          </a:p>
        </p:txBody>
      </p:sp>
      <p:pic>
        <p:nvPicPr>
          <p:cNvPr id="9" name="Content Placeholder 8" descr="rpc_det1.jpg"/>
          <p:cNvPicPr>
            <a:picLocks noGrp="1" noChangeAspect="1"/>
          </p:cNvPicPr>
          <p:nvPr>
            <p:ph idx="4294967295"/>
          </p:nvPr>
        </p:nvPicPr>
        <p:blipFill>
          <a:blip r:embed="rId3" cstate="print"/>
          <a:srcRect r="8900" b="30395"/>
          <a:stretch>
            <a:fillRect/>
          </a:stretch>
        </p:blipFill>
        <p:spPr>
          <a:xfrm>
            <a:off x="142841" y="1332000"/>
            <a:ext cx="8880181" cy="4896000"/>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6408000" y="1548000"/>
            <a:ext cx="2520000" cy="369332"/>
          </a:xfrm>
          <a:prstGeom prst="rect">
            <a:avLst/>
          </a:prstGeom>
          <a:noFill/>
        </p:spPr>
        <p:txBody>
          <a:bodyPr wrap="square" rtlCol="0" anchor="ctr" anchorCtr="0">
            <a:spAutoFit/>
          </a:bodyPr>
          <a:lstStyle/>
          <a:p>
            <a:pPr algn="r"/>
            <a:r>
              <a:rPr lang="en-US" dirty="0" smtClean="0">
                <a:solidFill>
                  <a:srgbClr val="C00000"/>
                </a:solidFill>
              </a:rPr>
              <a:t>Signal reference plane.1</a:t>
            </a:r>
            <a:endParaRPr lang="en-US" dirty="0">
              <a:solidFill>
                <a:srgbClr val="C00000"/>
              </a:solidFill>
            </a:endParaRPr>
          </a:p>
        </p:txBody>
      </p:sp>
      <p:sp>
        <p:nvSpPr>
          <p:cNvPr id="11" name="TextBox 10"/>
          <p:cNvSpPr txBox="1"/>
          <p:nvPr/>
        </p:nvSpPr>
        <p:spPr>
          <a:xfrm>
            <a:off x="6408000" y="1908000"/>
            <a:ext cx="2520000" cy="369332"/>
          </a:xfrm>
          <a:prstGeom prst="rect">
            <a:avLst/>
          </a:prstGeom>
          <a:noFill/>
        </p:spPr>
        <p:txBody>
          <a:bodyPr wrap="square" rtlCol="0">
            <a:spAutoFit/>
          </a:bodyPr>
          <a:lstStyle/>
          <a:p>
            <a:pPr algn="r"/>
            <a:r>
              <a:rPr lang="en-US" dirty="0" smtClean="0">
                <a:solidFill>
                  <a:srgbClr val="C00000"/>
                </a:solidFill>
              </a:rPr>
              <a:t>Plastic honey comb.2</a:t>
            </a:r>
            <a:endParaRPr lang="en-US" dirty="0">
              <a:solidFill>
                <a:srgbClr val="C00000"/>
              </a:solidFill>
            </a:endParaRPr>
          </a:p>
        </p:txBody>
      </p:sp>
      <p:sp>
        <p:nvSpPr>
          <p:cNvPr id="12" name="TextBox 11"/>
          <p:cNvSpPr txBox="1"/>
          <p:nvPr/>
        </p:nvSpPr>
        <p:spPr>
          <a:xfrm>
            <a:off x="6408000" y="2268000"/>
            <a:ext cx="2520000" cy="369332"/>
          </a:xfrm>
          <a:prstGeom prst="rect">
            <a:avLst/>
          </a:prstGeom>
          <a:noFill/>
        </p:spPr>
        <p:txBody>
          <a:bodyPr wrap="square" rtlCol="0">
            <a:spAutoFit/>
          </a:bodyPr>
          <a:lstStyle/>
          <a:p>
            <a:pPr algn="r"/>
            <a:r>
              <a:rPr lang="en-US" dirty="0" smtClean="0">
                <a:solidFill>
                  <a:srgbClr val="C00000"/>
                </a:solidFill>
              </a:rPr>
              <a:t>Copper pickup strips.3</a:t>
            </a:r>
            <a:endParaRPr lang="en-US" dirty="0">
              <a:solidFill>
                <a:srgbClr val="C00000"/>
              </a:solidFill>
            </a:endParaRPr>
          </a:p>
        </p:txBody>
      </p:sp>
      <p:sp>
        <p:nvSpPr>
          <p:cNvPr id="13" name="TextBox 12"/>
          <p:cNvSpPr txBox="1"/>
          <p:nvPr/>
        </p:nvSpPr>
        <p:spPr>
          <a:xfrm>
            <a:off x="6408000" y="2628000"/>
            <a:ext cx="2520000" cy="369332"/>
          </a:xfrm>
          <a:prstGeom prst="rect">
            <a:avLst/>
          </a:prstGeom>
          <a:noFill/>
        </p:spPr>
        <p:txBody>
          <a:bodyPr wrap="square" rtlCol="0">
            <a:spAutoFit/>
          </a:bodyPr>
          <a:lstStyle/>
          <a:p>
            <a:pPr algn="r"/>
            <a:r>
              <a:rPr lang="en-US" dirty="0" smtClean="0">
                <a:solidFill>
                  <a:srgbClr val="C00000"/>
                </a:solidFill>
              </a:rPr>
              <a:t>Graphite/Paint.4</a:t>
            </a:r>
            <a:endParaRPr lang="en-US" dirty="0">
              <a:solidFill>
                <a:srgbClr val="C00000"/>
              </a:solidFill>
            </a:endParaRPr>
          </a:p>
        </p:txBody>
      </p:sp>
      <p:sp>
        <p:nvSpPr>
          <p:cNvPr id="14" name="TextBox 13"/>
          <p:cNvSpPr txBox="1"/>
          <p:nvPr/>
        </p:nvSpPr>
        <p:spPr>
          <a:xfrm>
            <a:off x="6408000" y="2988000"/>
            <a:ext cx="2520000" cy="369332"/>
          </a:xfrm>
          <a:prstGeom prst="rect">
            <a:avLst/>
          </a:prstGeom>
          <a:noFill/>
        </p:spPr>
        <p:txBody>
          <a:bodyPr wrap="square" rtlCol="0">
            <a:spAutoFit/>
          </a:bodyPr>
          <a:lstStyle/>
          <a:p>
            <a:pPr algn="r"/>
            <a:r>
              <a:rPr lang="en-US" dirty="0" smtClean="0">
                <a:solidFill>
                  <a:srgbClr val="C00000"/>
                </a:solidFill>
              </a:rPr>
              <a:t>Top glass.5</a:t>
            </a:r>
            <a:endParaRPr lang="en-US" dirty="0">
              <a:solidFill>
                <a:srgbClr val="C00000"/>
              </a:solidFill>
            </a:endParaRPr>
          </a:p>
        </p:txBody>
      </p:sp>
      <p:sp>
        <p:nvSpPr>
          <p:cNvPr id="15" name="TextBox 14"/>
          <p:cNvSpPr txBox="1"/>
          <p:nvPr/>
        </p:nvSpPr>
        <p:spPr>
          <a:xfrm>
            <a:off x="6408000" y="3348000"/>
            <a:ext cx="2520000" cy="369332"/>
          </a:xfrm>
          <a:prstGeom prst="rect">
            <a:avLst/>
          </a:prstGeom>
          <a:noFill/>
        </p:spPr>
        <p:txBody>
          <a:bodyPr wrap="square" rtlCol="0">
            <a:spAutoFit/>
          </a:bodyPr>
          <a:lstStyle/>
          <a:p>
            <a:pPr algn="r"/>
            <a:r>
              <a:rPr lang="en-US" dirty="0" smtClean="0">
                <a:solidFill>
                  <a:srgbClr val="C00000"/>
                </a:solidFill>
              </a:rPr>
              <a:t>Button spacer.6</a:t>
            </a:r>
            <a:endParaRPr lang="en-US" dirty="0">
              <a:solidFill>
                <a:srgbClr val="C00000"/>
              </a:solidFill>
            </a:endParaRPr>
          </a:p>
        </p:txBody>
      </p:sp>
      <p:sp>
        <p:nvSpPr>
          <p:cNvPr id="16" name="TextBox 15"/>
          <p:cNvSpPr txBox="1"/>
          <p:nvPr/>
        </p:nvSpPr>
        <p:spPr>
          <a:xfrm>
            <a:off x="6408000" y="3708000"/>
            <a:ext cx="2520000" cy="369332"/>
          </a:xfrm>
          <a:prstGeom prst="rect">
            <a:avLst/>
          </a:prstGeom>
          <a:noFill/>
        </p:spPr>
        <p:txBody>
          <a:bodyPr wrap="square" rtlCol="0">
            <a:spAutoFit/>
          </a:bodyPr>
          <a:lstStyle/>
          <a:p>
            <a:pPr algn="r"/>
            <a:r>
              <a:rPr lang="en-US" dirty="0" smtClean="0">
                <a:solidFill>
                  <a:srgbClr val="C00000"/>
                </a:solidFill>
              </a:rPr>
              <a:t>Bottom glass.7</a:t>
            </a:r>
            <a:endParaRPr lang="en-US" dirty="0">
              <a:solidFill>
                <a:srgbClr val="C00000"/>
              </a:solidFill>
            </a:endParaRPr>
          </a:p>
        </p:txBody>
      </p:sp>
      <p:sp>
        <p:nvSpPr>
          <p:cNvPr id="17" name="TextBox 16"/>
          <p:cNvSpPr txBox="1"/>
          <p:nvPr/>
        </p:nvSpPr>
        <p:spPr>
          <a:xfrm>
            <a:off x="6408000" y="4068000"/>
            <a:ext cx="2520000" cy="369332"/>
          </a:xfrm>
          <a:prstGeom prst="rect">
            <a:avLst/>
          </a:prstGeom>
          <a:noFill/>
        </p:spPr>
        <p:txBody>
          <a:bodyPr wrap="square" rtlCol="0">
            <a:spAutoFit/>
          </a:bodyPr>
          <a:lstStyle/>
          <a:p>
            <a:pPr algn="r"/>
            <a:r>
              <a:rPr lang="en-US" dirty="0" smtClean="0">
                <a:solidFill>
                  <a:srgbClr val="C00000"/>
                </a:solidFill>
              </a:rPr>
              <a:t>Edge spacer.8</a:t>
            </a:r>
            <a:endParaRPr lang="en-US" dirty="0">
              <a:solidFill>
                <a:srgbClr val="C00000"/>
              </a:solidFill>
            </a:endParaRPr>
          </a:p>
        </p:txBody>
      </p:sp>
      <p:sp>
        <p:nvSpPr>
          <p:cNvPr id="18" name="TextBox 17"/>
          <p:cNvSpPr txBox="1"/>
          <p:nvPr/>
        </p:nvSpPr>
        <p:spPr>
          <a:xfrm>
            <a:off x="6408000" y="4428000"/>
            <a:ext cx="2520000" cy="369332"/>
          </a:xfrm>
          <a:prstGeom prst="rect">
            <a:avLst/>
          </a:prstGeom>
          <a:noFill/>
        </p:spPr>
        <p:txBody>
          <a:bodyPr wrap="square" rtlCol="0">
            <a:spAutoFit/>
          </a:bodyPr>
          <a:lstStyle/>
          <a:p>
            <a:pPr algn="r"/>
            <a:r>
              <a:rPr lang="en-US" dirty="0" smtClean="0">
                <a:solidFill>
                  <a:srgbClr val="C00000"/>
                </a:solidFill>
              </a:rPr>
              <a:t>Gas nozzle.9</a:t>
            </a:r>
            <a:endParaRPr lang="en-US" dirty="0">
              <a:solidFill>
                <a:srgbClr val="C00000"/>
              </a:solidFill>
            </a:endParaRPr>
          </a:p>
        </p:txBody>
      </p:sp>
      <p:sp>
        <p:nvSpPr>
          <p:cNvPr id="19" name="TextBox 18"/>
          <p:cNvSpPr txBox="1"/>
          <p:nvPr/>
        </p:nvSpPr>
        <p:spPr>
          <a:xfrm>
            <a:off x="6408000" y="4788000"/>
            <a:ext cx="2520000" cy="369332"/>
          </a:xfrm>
          <a:prstGeom prst="rect">
            <a:avLst/>
          </a:prstGeom>
          <a:noFill/>
        </p:spPr>
        <p:txBody>
          <a:bodyPr wrap="square" rtlCol="0">
            <a:spAutoFit/>
          </a:bodyPr>
          <a:lstStyle/>
          <a:p>
            <a:pPr algn="r"/>
            <a:r>
              <a:rPr lang="en-US" dirty="0" smtClean="0">
                <a:solidFill>
                  <a:srgbClr val="C00000"/>
                </a:solidFill>
              </a:rPr>
              <a:t>Bottom pickup panel.A</a:t>
            </a:r>
            <a:endParaRPr lang="en-US" dirty="0">
              <a:solidFill>
                <a:srgbClr val="C00000"/>
              </a:solidFill>
            </a:endParaRPr>
          </a:p>
        </p:txBody>
      </p:sp>
      <p:sp>
        <p:nvSpPr>
          <p:cNvPr id="39" name="TextBox 38"/>
          <p:cNvSpPr txBox="1"/>
          <p:nvPr/>
        </p:nvSpPr>
        <p:spPr>
          <a:xfrm>
            <a:off x="214282" y="5620198"/>
            <a:ext cx="360000" cy="360000"/>
          </a:xfrm>
          <a:prstGeom prst="octagon">
            <a:avLst/>
          </a:prstGeom>
          <a:solidFill>
            <a:srgbClr val="FFFF00"/>
          </a:solidFill>
        </p:spPr>
        <p:txBody>
          <a:bodyPr wrap="square" lIns="0" tIns="0" rIns="0" bIns="0" rtlCol="0" anchor="ctr" anchorCtr="1">
            <a:spAutoFit/>
          </a:bodyPr>
          <a:lstStyle/>
          <a:p>
            <a:r>
              <a:rPr lang="en-US" dirty="0" smtClean="0">
                <a:solidFill>
                  <a:srgbClr val="002060"/>
                </a:solidFill>
              </a:rPr>
              <a:t>1</a:t>
            </a:r>
            <a:endParaRPr lang="en-US" dirty="0">
              <a:solidFill>
                <a:srgbClr val="002060"/>
              </a:solidFill>
            </a:endParaRPr>
          </a:p>
        </p:txBody>
      </p:sp>
      <p:sp>
        <p:nvSpPr>
          <p:cNvPr id="41" name="TextBox 40"/>
          <p:cNvSpPr txBox="1"/>
          <p:nvPr/>
        </p:nvSpPr>
        <p:spPr>
          <a:xfrm>
            <a:off x="1139778" y="5620198"/>
            <a:ext cx="360000" cy="360000"/>
          </a:xfrm>
          <a:prstGeom prst="octagon">
            <a:avLst/>
          </a:prstGeom>
          <a:solidFill>
            <a:srgbClr val="FFFF00"/>
          </a:solidFill>
        </p:spPr>
        <p:txBody>
          <a:bodyPr wrap="square" lIns="0" tIns="0" rIns="0" bIns="0" rtlCol="0" anchor="ctr" anchorCtr="1">
            <a:spAutoFit/>
          </a:bodyPr>
          <a:lstStyle/>
          <a:p>
            <a:r>
              <a:rPr lang="en-US" dirty="0" smtClean="0">
                <a:solidFill>
                  <a:srgbClr val="002060"/>
                </a:solidFill>
              </a:rPr>
              <a:t>2</a:t>
            </a:r>
            <a:endParaRPr lang="en-US" dirty="0">
              <a:solidFill>
                <a:srgbClr val="002060"/>
              </a:solidFill>
            </a:endParaRPr>
          </a:p>
        </p:txBody>
      </p:sp>
      <p:sp>
        <p:nvSpPr>
          <p:cNvPr id="42" name="TextBox 41"/>
          <p:cNvSpPr txBox="1"/>
          <p:nvPr/>
        </p:nvSpPr>
        <p:spPr>
          <a:xfrm>
            <a:off x="1857356" y="5620198"/>
            <a:ext cx="360000" cy="360000"/>
          </a:xfrm>
          <a:prstGeom prst="octagon">
            <a:avLst/>
          </a:prstGeom>
          <a:solidFill>
            <a:srgbClr val="FFFF00"/>
          </a:solidFill>
        </p:spPr>
        <p:txBody>
          <a:bodyPr wrap="square" lIns="0" tIns="0" rIns="0" bIns="0" rtlCol="0" anchor="ctr" anchorCtr="1">
            <a:spAutoFit/>
          </a:bodyPr>
          <a:lstStyle/>
          <a:p>
            <a:r>
              <a:rPr lang="en-US" dirty="0" smtClean="0">
                <a:solidFill>
                  <a:srgbClr val="002060"/>
                </a:solidFill>
              </a:rPr>
              <a:t>3</a:t>
            </a:r>
            <a:endParaRPr lang="en-US" dirty="0">
              <a:solidFill>
                <a:srgbClr val="002060"/>
              </a:solidFill>
            </a:endParaRPr>
          </a:p>
        </p:txBody>
      </p:sp>
      <p:sp>
        <p:nvSpPr>
          <p:cNvPr id="43" name="TextBox 42"/>
          <p:cNvSpPr txBox="1"/>
          <p:nvPr/>
        </p:nvSpPr>
        <p:spPr>
          <a:xfrm>
            <a:off x="2857488" y="5620198"/>
            <a:ext cx="360000" cy="360000"/>
          </a:xfrm>
          <a:prstGeom prst="octagon">
            <a:avLst/>
          </a:prstGeom>
          <a:solidFill>
            <a:srgbClr val="FFFF00"/>
          </a:solidFill>
        </p:spPr>
        <p:txBody>
          <a:bodyPr wrap="square" lIns="0" tIns="0" rIns="0" bIns="0" rtlCol="0" anchor="ctr" anchorCtr="1">
            <a:spAutoFit/>
          </a:bodyPr>
          <a:lstStyle/>
          <a:p>
            <a:r>
              <a:rPr lang="en-US" dirty="0" smtClean="0">
                <a:solidFill>
                  <a:srgbClr val="002060"/>
                </a:solidFill>
              </a:rPr>
              <a:t>4</a:t>
            </a:r>
            <a:endParaRPr lang="en-US" dirty="0">
              <a:solidFill>
                <a:srgbClr val="002060"/>
              </a:solidFill>
            </a:endParaRPr>
          </a:p>
        </p:txBody>
      </p:sp>
      <p:sp>
        <p:nvSpPr>
          <p:cNvPr id="44" name="TextBox 43"/>
          <p:cNvSpPr txBox="1"/>
          <p:nvPr/>
        </p:nvSpPr>
        <p:spPr>
          <a:xfrm>
            <a:off x="4071934" y="5620198"/>
            <a:ext cx="360000" cy="360000"/>
          </a:xfrm>
          <a:prstGeom prst="octagon">
            <a:avLst/>
          </a:prstGeom>
          <a:solidFill>
            <a:srgbClr val="FFFF00"/>
          </a:solidFill>
        </p:spPr>
        <p:txBody>
          <a:bodyPr wrap="square" lIns="0" tIns="0" rIns="0" bIns="0" rtlCol="0" anchor="ctr" anchorCtr="1">
            <a:spAutoFit/>
          </a:bodyPr>
          <a:lstStyle/>
          <a:p>
            <a:r>
              <a:rPr lang="en-US" dirty="0" smtClean="0">
                <a:solidFill>
                  <a:srgbClr val="002060"/>
                </a:solidFill>
              </a:rPr>
              <a:t>5</a:t>
            </a:r>
            <a:endParaRPr lang="en-US" dirty="0">
              <a:solidFill>
                <a:srgbClr val="002060"/>
              </a:solidFill>
            </a:endParaRPr>
          </a:p>
        </p:txBody>
      </p:sp>
      <p:sp>
        <p:nvSpPr>
          <p:cNvPr id="45" name="TextBox 44"/>
          <p:cNvSpPr txBox="1"/>
          <p:nvPr/>
        </p:nvSpPr>
        <p:spPr>
          <a:xfrm>
            <a:off x="5116208" y="5620198"/>
            <a:ext cx="360000" cy="360000"/>
          </a:xfrm>
          <a:prstGeom prst="octagon">
            <a:avLst/>
          </a:prstGeom>
          <a:solidFill>
            <a:srgbClr val="FFFF00"/>
          </a:solidFill>
        </p:spPr>
        <p:txBody>
          <a:bodyPr wrap="square" lIns="0" tIns="0" rIns="0" bIns="0" rtlCol="0" anchor="ctr" anchorCtr="1">
            <a:spAutoFit/>
          </a:bodyPr>
          <a:lstStyle/>
          <a:p>
            <a:r>
              <a:rPr lang="en-US" dirty="0" smtClean="0">
                <a:solidFill>
                  <a:srgbClr val="002060"/>
                </a:solidFill>
              </a:rPr>
              <a:t>6</a:t>
            </a:r>
            <a:endParaRPr lang="en-US" dirty="0">
              <a:solidFill>
                <a:srgbClr val="002060"/>
              </a:solidFill>
            </a:endParaRPr>
          </a:p>
        </p:txBody>
      </p:sp>
      <p:sp>
        <p:nvSpPr>
          <p:cNvPr id="46" name="TextBox 45"/>
          <p:cNvSpPr txBox="1"/>
          <p:nvPr/>
        </p:nvSpPr>
        <p:spPr>
          <a:xfrm>
            <a:off x="5929322" y="5620198"/>
            <a:ext cx="360000" cy="360000"/>
          </a:xfrm>
          <a:prstGeom prst="octagon">
            <a:avLst/>
          </a:prstGeom>
          <a:solidFill>
            <a:srgbClr val="FFFF00"/>
          </a:solidFill>
        </p:spPr>
        <p:txBody>
          <a:bodyPr wrap="square" lIns="0" tIns="0" rIns="0" bIns="0" rtlCol="0" anchor="ctr" anchorCtr="1">
            <a:spAutoFit/>
          </a:bodyPr>
          <a:lstStyle/>
          <a:p>
            <a:r>
              <a:rPr lang="en-US" dirty="0" smtClean="0">
                <a:solidFill>
                  <a:srgbClr val="002060"/>
                </a:solidFill>
              </a:rPr>
              <a:t>7</a:t>
            </a:r>
            <a:endParaRPr lang="en-US" dirty="0">
              <a:solidFill>
                <a:srgbClr val="002060"/>
              </a:solidFill>
            </a:endParaRPr>
          </a:p>
        </p:txBody>
      </p:sp>
      <p:sp>
        <p:nvSpPr>
          <p:cNvPr id="47" name="TextBox 46"/>
          <p:cNvSpPr txBox="1"/>
          <p:nvPr/>
        </p:nvSpPr>
        <p:spPr>
          <a:xfrm>
            <a:off x="8147954" y="5208416"/>
            <a:ext cx="360000" cy="360000"/>
          </a:xfrm>
          <a:prstGeom prst="octagon">
            <a:avLst/>
          </a:prstGeom>
          <a:solidFill>
            <a:srgbClr val="FFFF00"/>
          </a:solidFill>
        </p:spPr>
        <p:txBody>
          <a:bodyPr wrap="square" lIns="0" tIns="0" rIns="0" bIns="0" rtlCol="0" anchor="ctr" anchorCtr="1">
            <a:spAutoFit/>
          </a:bodyPr>
          <a:lstStyle/>
          <a:p>
            <a:r>
              <a:rPr lang="en-US" dirty="0" smtClean="0">
                <a:solidFill>
                  <a:srgbClr val="002060"/>
                </a:solidFill>
              </a:rPr>
              <a:t>8</a:t>
            </a:r>
            <a:endParaRPr lang="en-US" dirty="0">
              <a:solidFill>
                <a:srgbClr val="002060"/>
              </a:solidFill>
            </a:endParaRPr>
          </a:p>
        </p:txBody>
      </p:sp>
      <p:sp>
        <p:nvSpPr>
          <p:cNvPr id="48" name="TextBox 47"/>
          <p:cNvSpPr txBox="1"/>
          <p:nvPr/>
        </p:nvSpPr>
        <p:spPr>
          <a:xfrm>
            <a:off x="8242634" y="5763074"/>
            <a:ext cx="360000" cy="360000"/>
          </a:xfrm>
          <a:prstGeom prst="octagon">
            <a:avLst/>
          </a:prstGeom>
          <a:solidFill>
            <a:srgbClr val="FFFF00"/>
          </a:solidFill>
        </p:spPr>
        <p:txBody>
          <a:bodyPr wrap="square" lIns="0" tIns="0" rIns="0" bIns="0" rtlCol="0" anchor="ctr" anchorCtr="1">
            <a:spAutoFit/>
          </a:bodyPr>
          <a:lstStyle/>
          <a:p>
            <a:r>
              <a:rPr lang="en-US" dirty="0" smtClean="0">
                <a:solidFill>
                  <a:srgbClr val="002060"/>
                </a:solidFill>
              </a:rPr>
              <a:t>9</a:t>
            </a:r>
            <a:endParaRPr lang="en-US" dirty="0">
              <a:solidFill>
                <a:srgbClr val="002060"/>
              </a:solidFill>
            </a:endParaRPr>
          </a:p>
        </p:txBody>
      </p:sp>
      <p:sp>
        <p:nvSpPr>
          <p:cNvPr id="49" name="TextBox 48"/>
          <p:cNvSpPr txBox="1"/>
          <p:nvPr/>
        </p:nvSpPr>
        <p:spPr>
          <a:xfrm>
            <a:off x="7200858" y="6031910"/>
            <a:ext cx="360000" cy="360000"/>
          </a:xfrm>
          <a:prstGeom prst="octagon">
            <a:avLst/>
          </a:prstGeom>
          <a:solidFill>
            <a:srgbClr val="FFFF00"/>
          </a:solidFill>
        </p:spPr>
        <p:txBody>
          <a:bodyPr wrap="square" lIns="0" tIns="0" rIns="0" bIns="0" rtlCol="0" anchor="ctr" anchorCtr="1">
            <a:spAutoFit/>
          </a:bodyPr>
          <a:lstStyle/>
          <a:p>
            <a:r>
              <a:rPr lang="en-US" dirty="0" smtClean="0">
                <a:solidFill>
                  <a:srgbClr val="002060"/>
                </a:solidFill>
              </a:rPr>
              <a:t>A</a:t>
            </a:r>
            <a:endParaRPr lang="en-US" dirty="0">
              <a:solidFill>
                <a:srgbClr val="002060"/>
              </a:solidFill>
            </a:endParaRPr>
          </a:p>
        </p:txBody>
      </p:sp>
      <p:sp>
        <p:nvSpPr>
          <p:cNvPr id="26" name="Footer Placeholder 3"/>
          <p:cNvSpPr>
            <a:spLocks noGrp="1"/>
          </p:cNvSpPr>
          <p:nvPr>
            <p:ph type="ftr" sz="quarter" idx="11"/>
          </p:nvPr>
        </p:nvSpPr>
        <p:spPr>
          <a:xfrm>
            <a:off x="36000" y="6480000"/>
            <a:ext cx="8640000" cy="252000"/>
          </a:xfrm>
        </p:spPr>
        <p:txBody>
          <a:bodyPr/>
          <a:lstStyle/>
          <a:p>
            <a:r>
              <a:rPr lang="en-US" smtClean="0"/>
              <a:t>B.Satyanarayana, TIFR, Mumbai                              Kashmir University Students' Visit                              March 12, 2012</a:t>
            </a:r>
            <a:endParaRPr lang="en-US" dirty="0"/>
          </a:p>
        </p:txBody>
      </p:sp>
      <p:sp>
        <p:nvSpPr>
          <p:cNvPr id="27" name="Slide Number Placeholder 4"/>
          <p:cNvSpPr>
            <a:spLocks noGrp="1"/>
          </p:cNvSpPr>
          <p:nvPr>
            <p:ph type="sldNum" sz="quarter" idx="12"/>
          </p:nvPr>
        </p:nvSpPr>
        <p:spPr>
          <a:xfrm>
            <a:off x="8676000" y="6480000"/>
            <a:ext cx="396000" cy="252000"/>
          </a:xfrm>
        </p:spPr>
        <p:txBody>
          <a:bodyPr/>
          <a:lstStyle/>
          <a:p>
            <a:fld id="{5D0D82D1-030A-4AF5-855D-82A44DD93AEE}" type="slidenum">
              <a:rPr lang="en-US" smtClean="0"/>
              <a:pPr/>
              <a:t>36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par>
                                <p:cTn id="30" presetID="53"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par>
                                <p:cTn id="35" presetID="53"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par>
                                <p:cTn id="40" presetID="53"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500" fill="hold"/>
                                        <p:tgtEl>
                                          <p:spTgt spid="16"/>
                                        </p:tgtEl>
                                        <p:attrNameLst>
                                          <p:attrName>ppt_w</p:attrName>
                                        </p:attrNameLst>
                                      </p:cBhvr>
                                      <p:tavLst>
                                        <p:tav tm="0">
                                          <p:val>
                                            <p:fltVal val="0"/>
                                          </p:val>
                                        </p:tav>
                                        <p:tav tm="100000">
                                          <p:val>
                                            <p:strVal val="#ppt_w"/>
                                          </p:val>
                                        </p:tav>
                                      </p:tavLst>
                                    </p:anim>
                                    <p:anim calcmode="lin" valueType="num">
                                      <p:cBhvr>
                                        <p:cTn id="43" dur="500" fill="hold"/>
                                        <p:tgtEl>
                                          <p:spTgt spid="16"/>
                                        </p:tgtEl>
                                        <p:attrNameLst>
                                          <p:attrName>ppt_h</p:attrName>
                                        </p:attrNameLst>
                                      </p:cBhvr>
                                      <p:tavLst>
                                        <p:tav tm="0">
                                          <p:val>
                                            <p:fltVal val="0"/>
                                          </p:val>
                                        </p:tav>
                                        <p:tav tm="100000">
                                          <p:val>
                                            <p:strVal val="#ppt_h"/>
                                          </p:val>
                                        </p:tav>
                                      </p:tavLst>
                                    </p:anim>
                                    <p:animEffect transition="in" filter="fade">
                                      <p:cBhvr>
                                        <p:cTn id="44" dur="500"/>
                                        <p:tgtEl>
                                          <p:spTgt spid="16"/>
                                        </p:tgtEl>
                                      </p:cBhvr>
                                    </p:animEffect>
                                  </p:childTnLst>
                                </p:cTn>
                              </p:par>
                              <p:par>
                                <p:cTn id="45" presetID="53"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par>
                                <p:cTn id="50" presetID="53"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p:cTn id="52" dur="500" fill="hold"/>
                                        <p:tgtEl>
                                          <p:spTgt spid="18"/>
                                        </p:tgtEl>
                                        <p:attrNameLst>
                                          <p:attrName>ppt_w</p:attrName>
                                        </p:attrNameLst>
                                      </p:cBhvr>
                                      <p:tavLst>
                                        <p:tav tm="0">
                                          <p:val>
                                            <p:fltVal val="0"/>
                                          </p:val>
                                        </p:tav>
                                        <p:tav tm="100000">
                                          <p:val>
                                            <p:strVal val="#ppt_w"/>
                                          </p:val>
                                        </p:tav>
                                      </p:tavLst>
                                    </p:anim>
                                    <p:anim calcmode="lin" valueType="num">
                                      <p:cBhvr>
                                        <p:cTn id="53" dur="500" fill="hold"/>
                                        <p:tgtEl>
                                          <p:spTgt spid="18"/>
                                        </p:tgtEl>
                                        <p:attrNameLst>
                                          <p:attrName>ppt_h</p:attrName>
                                        </p:attrNameLst>
                                      </p:cBhvr>
                                      <p:tavLst>
                                        <p:tav tm="0">
                                          <p:val>
                                            <p:fltVal val="0"/>
                                          </p:val>
                                        </p:tav>
                                        <p:tav tm="100000">
                                          <p:val>
                                            <p:strVal val="#ppt_h"/>
                                          </p:val>
                                        </p:tav>
                                      </p:tavLst>
                                    </p:anim>
                                    <p:animEffect transition="in" filter="fade">
                                      <p:cBhvr>
                                        <p:cTn id="54" dur="500"/>
                                        <p:tgtEl>
                                          <p:spTgt spid="18"/>
                                        </p:tgtEl>
                                      </p:cBhvr>
                                    </p:animEffect>
                                  </p:childTnLst>
                                </p:cTn>
                              </p:par>
                              <p:par>
                                <p:cTn id="55" presetID="53"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p:cTn id="57" dur="500" fill="hold"/>
                                        <p:tgtEl>
                                          <p:spTgt spid="19"/>
                                        </p:tgtEl>
                                        <p:attrNameLst>
                                          <p:attrName>ppt_w</p:attrName>
                                        </p:attrNameLst>
                                      </p:cBhvr>
                                      <p:tavLst>
                                        <p:tav tm="0">
                                          <p:val>
                                            <p:fltVal val="0"/>
                                          </p:val>
                                        </p:tav>
                                        <p:tav tm="100000">
                                          <p:val>
                                            <p:strVal val="#ppt_w"/>
                                          </p:val>
                                        </p:tav>
                                      </p:tavLst>
                                    </p:anim>
                                    <p:anim calcmode="lin" valueType="num">
                                      <p:cBhvr>
                                        <p:cTn id="58" dur="500" fill="hold"/>
                                        <p:tgtEl>
                                          <p:spTgt spid="19"/>
                                        </p:tgtEl>
                                        <p:attrNameLst>
                                          <p:attrName>ppt_h</p:attrName>
                                        </p:attrNameLst>
                                      </p:cBhvr>
                                      <p:tavLst>
                                        <p:tav tm="0">
                                          <p:val>
                                            <p:fltVal val="0"/>
                                          </p:val>
                                        </p:tav>
                                        <p:tav tm="100000">
                                          <p:val>
                                            <p:strVal val="#ppt_h"/>
                                          </p:val>
                                        </p:tav>
                                      </p:tavLst>
                                    </p:anim>
                                    <p:animEffect transition="in" filter="fade">
                                      <p:cBhvr>
                                        <p:cTn id="59" dur="500"/>
                                        <p:tgtEl>
                                          <p:spTgt spid="19"/>
                                        </p:tgtEl>
                                      </p:cBhvr>
                                    </p:animEffect>
                                  </p:childTnLst>
                                </p:cTn>
                              </p:par>
                              <p:par>
                                <p:cTn id="60" presetID="53" presetClass="entr" presetSubtype="0" fill="hold" grpId="0" nodeType="withEffect">
                                  <p:stCondLst>
                                    <p:cond delay="0"/>
                                  </p:stCondLst>
                                  <p:childTnLst>
                                    <p:set>
                                      <p:cBhvr>
                                        <p:cTn id="61" dur="1" fill="hold">
                                          <p:stCondLst>
                                            <p:cond delay="0"/>
                                          </p:stCondLst>
                                        </p:cTn>
                                        <p:tgtEl>
                                          <p:spTgt spid="39"/>
                                        </p:tgtEl>
                                        <p:attrNameLst>
                                          <p:attrName>style.visibility</p:attrName>
                                        </p:attrNameLst>
                                      </p:cBhvr>
                                      <p:to>
                                        <p:strVal val="visible"/>
                                      </p:to>
                                    </p:set>
                                    <p:anim calcmode="lin" valueType="num">
                                      <p:cBhvr>
                                        <p:cTn id="62" dur="500" fill="hold"/>
                                        <p:tgtEl>
                                          <p:spTgt spid="39"/>
                                        </p:tgtEl>
                                        <p:attrNameLst>
                                          <p:attrName>ppt_w</p:attrName>
                                        </p:attrNameLst>
                                      </p:cBhvr>
                                      <p:tavLst>
                                        <p:tav tm="0">
                                          <p:val>
                                            <p:fltVal val="0"/>
                                          </p:val>
                                        </p:tav>
                                        <p:tav tm="100000">
                                          <p:val>
                                            <p:strVal val="#ppt_w"/>
                                          </p:val>
                                        </p:tav>
                                      </p:tavLst>
                                    </p:anim>
                                    <p:anim calcmode="lin" valueType="num">
                                      <p:cBhvr>
                                        <p:cTn id="63" dur="500" fill="hold"/>
                                        <p:tgtEl>
                                          <p:spTgt spid="39"/>
                                        </p:tgtEl>
                                        <p:attrNameLst>
                                          <p:attrName>ppt_h</p:attrName>
                                        </p:attrNameLst>
                                      </p:cBhvr>
                                      <p:tavLst>
                                        <p:tav tm="0">
                                          <p:val>
                                            <p:fltVal val="0"/>
                                          </p:val>
                                        </p:tav>
                                        <p:tav tm="100000">
                                          <p:val>
                                            <p:strVal val="#ppt_h"/>
                                          </p:val>
                                        </p:tav>
                                      </p:tavLst>
                                    </p:anim>
                                    <p:animEffect transition="in" filter="fade">
                                      <p:cBhvr>
                                        <p:cTn id="64" dur="500"/>
                                        <p:tgtEl>
                                          <p:spTgt spid="39"/>
                                        </p:tgtEl>
                                      </p:cBhvr>
                                    </p:animEffect>
                                  </p:childTnLst>
                                </p:cTn>
                              </p:par>
                              <p:par>
                                <p:cTn id="65" presetID="53" presetClass="entr" presetSubtype="0" fill="hold" grpId="0" nodeType="withEffect">
                                  <p:stCondLst>
                                    <p:cond delay="0"/>
                                  </p:stCondLst>
                                  <p:childTnLst>
                                    <p:set>
                                      <p:cBhvr>
                                        <p:cTn id="66" dur="1" fill="hold">
                                          <p:stCondLst>
                                            <p:cond delay="0"/>
                                          </p:stCondLst>
                                        </p:cTn>
                                        <p:tgtEl>
                                          <p:spTgt spid="41"/>
                                        </p:tgtEl>
                                        <p:attrNameLst>
                                          <p:attrName>style.visibility</p:attrName>
                                        </p:attrNameLst>
                                      </p:cBhvr>
                                      <p:to>
                                        <p:strVal val="visible"/>
                                      </p:to>
                                    </p:set>
                                    <p:anim calcmode="lin" valueType="num">
                                      <p:cBhvr>
                                        <p:cTn id="67" dur="500" fill="hold"/>
                                        <p:tgtEl>
                                          <p:spTgt spid="41"/>
                                        </p:tgtEl>
                                        <p:attrNameLst>
                                          <p:attrName>ppt_w</p:attrName>
                                        </p:attrNameLst>
                                      </p:cBhvr>
                                      <p:tavLst>
                                        <p:tav tm="0">
                                          <p:val>
                                            <p:fltVal val="0"/>
                                          </p:val>
                                        </p:tav>
                                        <p:tav tm="100000">
                                          <p:val>
                                            <p:strVal val="#ppt_w"/>
                                          </p:val>
                                        </p:tav>
                                      </p:tavLst>
                                    </p:anim>
                                    <p:anim calcmode="lin" valueType="num">
                                      <p:cBhvr>
                                        <p:cTn id="68" dur="500" fill="hold"/>
                                        <p:tgtEl>
                                          <p:spTgt spid="41"/>
                                        </p:tgtEl>
                                        <p:attrNameLst>
                                          <p:attrName>ppt_h</p:attrName>
                                        </p:attrNameLst>
                                      </p:cBhvr>
                                      <p:tavLst>
                                        <p:tav tm="0">
                                          <p:val>
                                            <p:fltVal val="0"/>
                                          </p:val>
                                        </p:tav>
                                        <p:tav tm="100000">
                                          <p:val>
                                            <p:strVal val="#ppt_h"/>
                                          </p:val>
                                        </p:tav>
                                      </p:tavLst>
                                    </p:anim>
                                    <p:animEffect transition="in" filter="fade">
                                      <p:cBhvr>
                                        <p:cTn id="69" dur="500"/>
                                        <p:tgtEl>
                                          <p:spTgt spid="41"/>
                                        </p:tgtEl>
                                      </p:cBhvr>
                                    </p:animEffect>
                                  </p:childTnLst>
                                </p:cTn>
                              </p:par>
                              <p:par>
                                <p:cTn id="70" presetID="53" presetClass="entr" presetSubtype="0" fill="hold" grpId="0" nodeType="withEffect">
                                  <p:stCondLst>
                                    <p:cond delay="0"/>
                                  </p:stCondLst>
                                  <p:childTnLst>
                                    <p:set>
                                      <p:cBhvr>
                                        <p:cTn id="71" dur="1" fill="hold">
                                          <p:stCondLst>
                                            <p:cond delay="0"/>
                                          </p:stCondLst>
                                        </p:cTn>
                                        <p:tgtEl>
                                          <p:spTgt spid="42"/>
                                        </p:tgtEl>
                                        <p:attrNameLst>
                                          <p:attrName>style.visibility</p:attrName>
                                        </p:attrNameLst>
                                      </p:cBhvr>
                                      <p:to>
                                        <p:strVal val="visible"/>
                                      </p:to>
                                    </p:set>
                                    <p:anim calcmode="lin" valueType="num">
                                      <p:cBhvr>
                                        <p:cTn id="72" dur="500" fill="hold"/>
                                        <p:tgtEl>
                                          <p:spTgt spid="42"/>
                                        </p:tgtEl>
                                        <p:attrNameLst>
                                          <p:attrName>ppt_w</p:attrName>
                                        </p:attrNameLst>
                                      </p:cBhvr>
                                      <p:tavLst>
                                        <p:tav tm="0">
                                          <p:val>
                                            <p:fltVal val="0"/>
                                          </p:val>
                                        </p:tav>
                                        <p:tav tm="100000">
                                          <p:val>
                                            <p:strVal val="#ppt_w"/>
                                          </p:val>
                                        </p:tav>
                                      </p:tavLst>
                                    </p:anim>
                                    <p:anim calcmode="lin" valueType="num">
                                      <p:cBhvr>
                                        <p:cTn id="73" dur="500" fill="hold"/>
                                        <p:tgtEl>
                                          <p:spTgt spid="42"/>
                                        </p:tgtEl>
                                        <p:attrNameLst>
                                          <p:attrName>ppt_h</p:attrName>
                                        </p:attrNameLst>
                                      </p:cBhvr>
                                      <p:tavLst>
                                        <p:tav tm="0">
                                          <p:val>
                                            <p:fltVal val="0"/>
                                          </p:val>
                                        </p:tav>
                                        <p:tav tm="100000">
                                          <p:val>
                                            <p:strVal val="#ppt_h"/>
                                          </p:val>
                                        </p:tav>
                                      </p:tavLst>
                                    </p:anim>
                                    <p:animEffect transition="in" filter="fade">
                                      <p:cBhvr>
                                        <p:cTn id="74" dur="500"/>
                                        <p:tgtEl>
                                          <p:spTgt spid="42"/>
                                        </p:tgtEl>
                                      </p:cBhvr>
                                    </p:animEffect>
                                  </p:childTnLst>
                                </p:cTn>
                              </p:par>
                              <p:par>
                                <p:cTn id="75" presetID="53" presetClass="entr" presetSubtype="0" fill="hold" grpId="0" nodeType="withEffect">
                                  <p:stCondLst>
                                    <p:cond delay="0"/>
                                  </p:stCondLst>
                                  <p:childTnLst>
                                    <p:set>
                                      <p:cBhvr>
                                        <p:cTn id="76" dur="1" fill="hold">
                                          <p:stCondLst>
                                            <p:cond delay="0"/>
                                          </p:stCondLst>
                                        </p:cTn>
                                        <p:tgtEl>
                                          <p:spTgt spid="43"/>
                                        </p:tgtEl>
                                        <p:attrNameLst>
                                          <p:attrName>style.visibility</p:attrName>
                                        </p:attrNameLst>
                                      </p:cBhvr>
                                      <p:to>
                                        <p:strVal val="visible"/>
                                      </p:to>
                                    </p:set>
                                    <p:anim calcmode="lin" valueType="num">
                                      <p:cBhvr>
                                        <p:cTn id="77" dur="500" fill="hold"/>
                                        <p:tgtEl>
                                          <p:spTgt spid="43"/>
                                        </p:tgtEl>
                                        <p:attrNameLst>
                                          <p:attrName>ppt_w</p:attrName>
                                        </p:attrNameLst>
                                      </p:cBhvr>
                                      <p:tavLst>
                                        <p:tav tm="0">
                                          <p:val>
                                            <p:fltVal val="0"/>
                                          </p:val>
                                        </p:tav>
                                        <p:tav tm="100000">
                                          <p:val>
                                            <p:strVal val="#ppt_w"/>
                                          </p:val>
                                        </p:tav>
                                      </p:tavLst>
                                    </p:anim>
                                    <p:anim calcmode="lin" valueType="num">
                                      <p:cBhvr>
                                        <p:cTn id="78" dur="500" fill="hold"/>
                                        <p:tgtEl>
                                          <p:spTgt spid="43"/>
                                        </p:tgtEl>
                                        <p:attrNameLst>
                                          <p:attrName>ppt_h</p:attrName>
                                        </p:attrNameLst>
                                      </p:cBhvr>
                                      <p:tavLst>
                                        <p:tav tm="0">
                                          <p:val>
                                            <p:fltVal val="0"/>
                                          </p:val>
                                        </p:tav>
                                        <p:tav tm="100000">
                                          <p:val>
                                            <p:strVal val="#ppt_h"/>
                                          </p:val>
                                        </p:tav>
                                      </p:tavLst>
                                    </p:anim>
                                    <p:animEffect transition="in" filter="fade">
                                      <p:cBhvr>
                                        <p:cTn id="79" dur="500"/>
                                        <p:tgtEl>
                                          <p:spTgt spid="43"/>
                                        </p:tgtEl>
                                      </p:cBhvr>
                                    </p:animEffect>
                                  </p:childTnLst>
                                </p:cTn>
                              </p:par>
                              <p:par>
                                <p:cTn id="80" presetID="53" presetClass="entr" presetSubtype="0" fill="hold" grpId="0" nodeType="withEffect">
                                  <p:stCondLst>
                                    <p:cond delay="0"/>
                                  </p:stCondLst>
                                  <p:childTnLst>
                                    <p:set>
                                      <p:cBhvr>
                                        <p:cTn id="81" dur="1" fill="hold">
                                          <p:stCondLst>
                                            <p:cond delay="0"/>
                                          </p:stCondLst>
                                        </p:cTn>
                                        <p:tgtEl>
                                          <p:spTgt spid="44"/>
                                        </p:tgtEl>
                                        <p:attrNameLst>
                                          <p:attrName>style.visibility</p:attrName>
                                        </p:attrNameLst>
                                      </p:cBhvr>
                                      <p:to>
                                        <p:strVal val="visible"/>
                                      </p:to>
                                    </p:set>
                                    <p:anim calcmode="lin" valueType="num">
                                      <p:cBhvr>
                                        <p:cTn id="82" dur="500" fill="hold"/>
                                        <p:tgtEl>
                                          <p:spTgt spid="44"/>
                                        </p:tgtEl>
                                        <p:attrNameLst>
                                          <p:attrName>ppt_w</p:attrName>
                                        </p:attrNameLst>
                                      </p:cBhvr>
                                      <p:tavLst>
                                        <p:tav tm="0">
                                          <p:val>
                                            <p:fltVal val="0"/>
                                          </p:val>
                                        </p:tav>
                                        <p:tav tm="100000">
                                          <p:val>
                                            <p:strVal val="#ppt_w"/>
                                          </p:val>
                                        </p:tav>
                                      </p:tavLst>
                                    </p:anim>
                                    <p:anim calcmode="lin" valueType="num">
                                      <p:cBhvr>
                                        <p:cTn id="83" dur="500" fill="hold"/>
                                        <p:tgtEl>
                                          <p:spTgt spid="44"/>
                                        </p:tgtEl>
                                        <p:attrNameLst>
                                          <p:attrName>ppt_h</p:attrName>
                                        </p:attrNameLst>
                                      </p:cBhvr>
                                      <p:tavLst>
                                        <p:tav tm="0">
                                          <p:val>
                                            <p:fltVal val="0"/>
                                          </p:val>
                                        </p:tav>
                                        <p:tav tm="100000">
                                          <p:val>
                                            <p:strVal val="#ppt_h"/>
                                          </p:val>
                                        </p:tav>
                                      </p:tavLst>
                                    </p:anim>
                                    <p:animEffect transition="in" filter="fade">
                                      <p:cBhvr>
                                        <p:cTn id="84" dur="500"/>
                                        <p:tgtEl>
                                          <p:spTgt spid="44"/>
                                        </p:tgtEl>
                                      </p:cBhvr>
                                    </p:animEffect>
                                  </p:childTnLst>
                                </p:cTn>
                              </p:par>
                              <p:par>
                                <p:cTn id="85" presetID="53" presetClass="entr" presetSubtype="0" fill="hold" grpId="0" nodeType="withEffect">
                                  <p:stCondLst>
                                    <p:cond delay="0"/>
                                  </p:stCondLst>
                                  <p:childTnLst>
                                    <p:set>
                                      <p:cBhvr>
                                        <p:cTn id="86" dur="1" fill="hold">
                                          <p:stCondLst>
                                            <p:cond delay="0"/>
                                          </p:stCondLst>
                                        </p:cTn>
                                        <p:tgtEl>
                                          <p:spTgt spid="45"/>
                                        </p:tgtEl>
                                        <p:attrNameLst>
                                          <p:attrName>style.visibility</p:attrName>
                                        </p:attrNameLst>
                                      </p:cBhvr>
                                      <p:to>
                                        <p:strVal val="visible"/>
                                      </p:to>
                                    </p:set>
                                    <p:anim calcmode="lin" valueType="num">
                                      <p:cBhvr>
                                        <p:cTn id="87" dur="500" fill="hold"/>
                                        <p:tgtEl>
                                          <p:spTgt spid="45"/>
                                        </p:tgtEl>
                                        <p:attrNameLst>
                                          <p:attrName>ppt_w</p:attrName>
                                        </p:attrNameLst>
                                      </p:cBhvr>
                                      <p:tavLst>
                                        <p:tav tm="0">
                                          <p:val>
                                            <p:fltVal val="0"/>
                                          </p:val>
                                        </p:tav>
                                        <p:tav tm="100000">
                                          <p:val>
                                            <p:strVal val="#ppt_w"/>
                                          </p:val>
                                        </p:tav>
                                      </p:tavLst>
                                    </p:anim>
                                    <p:anim calcmode="lin" valueType="num">
                                      <p:cBhvr>
                                        <p:cTn id="88" dur="500" fill="hold"/>
                                        <p:tgtEl>
                                          <p:spTgt spid="45"/>
                                        </p:tgtEl>
                                        <p:attrNameLst>
                                          <p:attrName>ppt_h</p:attrName>
                                        </p:attrNameLst>
                                      </p:cBhvr>
                                      <p:tavLst>
                                        <p:tav tm="0">
                                          <p:val>
                                            <p:fltVal val="0"/>
                                          </p:val>
                                        </p:tav>
                                        <p:tav tm="100000">
                                          <p:val>
                                            <p:strVal val="#ppt_h"/>
                                          </p:val>
                                        </p:tav>
                                      </p:tavLst>
                                    </p:anim>
                                    <p:animEffect transition="in" filter="fade">
                                      <p:cBhvr>
                                        <p:cTn id="89" dur="500"/>
                                        <p:tgtEl>
                                          <p:spTgt spid="45"/>
                                        </p:tgtEl>
                                      </p:cBhvr>
                                    </p:animEffect>
                                  </p:childTnLst>
                                </p:cTn>
                              </p:par>
                              <p:par>
                                <p:cTn id="90" presetID="53" presetClass="entr" presetSubtype="0" fill="hold" grpId="0" nodeType="withEffect">
                                  <p:stCondLst>
                                    <p:cond delay="0"/>
                                  </p:stCondLst>
                                  <p:childTnLst>
                                    <p:set>
                                      <p:cBhvr>
                                        <p:cTn id="91" dur="1" fill="hold">
                                          <p:stCondLst>
                                            <p:cond delay="0"/>
                                          </p:stCondLst>
                                        </p:cTn>
                                        <p:tgtEl>
                                          <p:spTgt spid="46"/>
                                        </p:tgtEl>
                                        <p:attrNameLst>
                                          <p:attrName>style.visibility</p:attrName>
                                        </p:attrNameLst>
                                      </p:cBhvr>
                                      <p:to>
                                        <p:strVal val="visible"/>
                                      </p:to>
                                    </p:set>
                                    <p:anim calcmode="lin" valueType="num">
                                      <p:cBhvr>
                                        <p:cTn id="92" dur="500" fill="hold"/>
                                        <p:tgtEl>
                                          <p:spTgt spid="46"/>
                                        </p:tgtEl>
                                        <p:attrNameLst>
                                          <p:attrName>ppt_w</p:attrName>
                                        </p:attrNameLst>
                                      </p:cBhvr>
                                      <p:tavLst>
                                        <p:tav tm="0">
                                          <p:val>
                                            <p:fltVal val="0"/>
                                          </p:val>
                                        </p:tav>
                                        <p:tav tm="100000">
                                          <p:val>
                                            <p:strVal val="#ppt_w"/>
                                          </p:val>
                                        </p:tav>
                                      </p:tavLst>
                                    </p:anim>
                                    <p:anim calcmode="lin" valueType="num">
                                      <p:cBhvr>
                                        <p:cTn id="93" dur="500" fill="hold"/>
                                        <p:tgtEl>
                                          <p:spTgt spid="46"/>
                                        </p:tgtEl>
                                        <p:attrNameLst>
                                          <p:attrName>ppt_h</p:attrName>
                                        </p:attrNameLst>
                                      </p:cBhvr>
                                      <p:tavLst>
                                        <p:tav tm="0">
                                          <p:val>
                                            <p:fltVal val="0"/>
                                          </p:val>
                                        </p:tav>
                                        <p:tav tm="100000">
                                          <p:val>
                                            <p:strVal val="#ppt_h"/>
                                          </p:val>
                                        </p:tav>
                                      </p:tavLst>
                                    </p:anim>
                                    <p:animEffect transition="in" filter="fade">
                                      <p:cBhvr>
                                        <p:cTn id="94" dur="500"/>
                                        <p:tgtEl>
                                          <p:spTgt spid="46"/>
                                        </p:tgtEl>
                                      </p:cBhvr>
                                    </p:animEffect>
                                  </p:childTnLst>
                                </p:cTn>
                              </p:par>
                              <p:par>
                                <p:cTn id="95" presetID="53" presetClass="entr" presetSubtype="0" fill="hold" grpId="0" nodeType="withEffect">
                                  <p:stCondLst>
                                    <p:cond delay="0"/>
                                  </p:stCondLst>
                                  <p:childTnLst>
                                    <p:set>
                                      <p:cBhvr>
                                        <p:cTn id="96" dur="1" fill="hold">
                                          <p:stCondLst>
                                            <p:cond delay="0"/>
                                          </p:stCondLst>
                                        </p:cTn>
                                        <p:tgtEl>
                                          <p:spTgt spid="47"/>
                                        </p:tgtEl>
                                        <p:attrNameLst>
                                          <p:attrName>style.visibility</p:attrName>
                                        </p:attrNameLst>
                                      </p:cBhvr>
                                      <p:to>
                                        <p:strVal val="visible"/>
                                      </p:to>
                                    </p:set>
                                    <p:anim calcmode="lin" valueType="num">
                                      <p:cBhvr>
                                        <p:cTn id="97" dur="500" fill="hold"/>
                                        <p:tgtEl>
                                          <p:spTgt spid="47"/>
                                        </p:tgtEl>
                                        <p:attrNameLst>
                                          <p:attrName>ppt_w</p:attrName>
                                        </p:attrNameLst>
                                      </p:cBhvr>
                                      <p:tavLst>
                                        <p:tav tm="0">
                                          <p:val>
                                            <p:fltVal val="0"/>
                                          </p:val>
                                        </p:tav>
                                        <p:tav tm="100000">
                                          <p:val>
                                            <p:strVal val="#ppt_w"/>
                                          </p:val>
                                        </p:tav>
                                      </p:tavLst>
                                    </p:anim>
                                    <p:anim calcmode="lin" valueType="num">
                                      <p:cBhvr>
                                        <p:cTn id="98" dur="500" fill="hold"/>
                                        <p:tgtEl>
                                          <p:spTgt spid="47"/>
                                        </p:tgtEl>
                                        <p:attrNameLst>
                                          <p:attrName>ppt_h</p:attrName>
                                        </p:attrNameLst>
                                      </p:cBhvr>
                                      <p:tavLst>
                                        <p:tav tm="0">
                                          <p:val>
                                            <p:fltVal val="0"/>
                                          </p:val>
                                        </p:tav>
                                        <p:tav tm="100000">
                                          <p:val>
                                            <p:strVal val="#ppt_h"/>
                                          </p:val>
                                        </p:tav>
                                      </p:tavLst>
                                    </p:anim>
                                    <p:animEffect transition="in" filter="fade">
                                      <p:cBhvr>
                                        <p:cTn id="99" dur="500"/>
                                        <p:tgtEl>
                                          <p:spTgt spid="47"/>
                                        </p:tgtEl>
                                      </p:cBhvr>
                                    </p:animEffect>
                                  </p:childTnLst>
                                </p:cTn>
                              </p:par>
                              <p:par>
                                <p:cTn id="100" presetID="53" presetClass="entr" presetSubtype="0" fill="hold" grpId="0" nodeType="withEffect">
                                  <p:stCondLst>
                                    <p:cond delay="0"/>
                                  </p:stCondLst>
                                  <p:childTnLst>
                                    <p:set>
                                      <p:cBhvr>
                                        <p:cTn id="101" dur="1" fill="hold">
                                          <p:stCondLst>
                                            <p:cond delay="0"/>
                                          </p:stCondLst>
                                        </p:cTn>
                                        <p:tgtEl>
                                          <p:spTgt spid="48"/>
                                        </p:tgtEl>
                                        <p:attrNameLst>
                                          <p:attrName>style.visibility</p:attrName>
                                        </p:attrNameLst>
                                      </p:cBhvr>
                                      <p:to>
                                        <p:strVal val="visible"/>
                                      </p:to>
                                    </p:set>
                                    <p:anim calcmode="lin" valueType="num">
                                      <p:cBhvr>
                                        <p:cTn id="102" dur="500" fill="hold"/>
                                        <p:tgtEl>
                                          <p:spTgt spid="48"/>
                                        </p:tgtEl>
                                        <p:attrNameLst>
                                          <p:attrName>ppt_w</p:attrName>
                                        </p:attrNameLst>
                                      </p:cBhvr>
                                      <p:tavLst>
                                        <p:tav tm="0">
                                          <p:val>
                                            <p:fltVal val="0"/>
                                          </p:val>
                                        </p:tav>
                                        <p:tav tm="100000">
                                          <p:val>
                                            <p:strVal val="#ppt_w"/>
                                          </p:val>
                                        </p:tav>
                                      </p:tavLst>
                                    </p:anim>
                                    <p:anim calcmode="lin" valueType="num">
                                      <p:cBhvr>
                                        <p:cTn id="103" dur="500" fill="hold"/>
                                        <p:tgtEl>
                                          <p:spTgt spid="48"/>
                                        </p:tgtEl>
                                        <p:attrNameLst>
                                          <p:attrName>ppt_h</p:attrName>
                                        </p:attrNameLst>
                                      </p:cBhvr>
                                      <p:tavLst>
                                        <p:tav tm="0">
                                          <p:val>
                                            <p:fltVal val="0"/>
                                          </p:val>
                                        </p:tav>
                                        <p:tav tm="100000">
                                          <p:val>
                                            <p:strVal val="#ppt_h"/>
                                          </p:val>
                                        </p:tav>
                                      </p:tavLst>
                                    </p:anim>
                                    <p:animEffect transition="in" filter="fade">
                                      <p:cBhvr>
                                        <p:cTn id="104" dur="500"/>
                                        <p:tgtEl>
                                          <p:spTgt spid="48"/>
                                        </p:tgtEl>
                                      </p:cBhvr>
                                    </p:animEffect>
                                  </p:childTnLst>
                                </p:cTn>
                              </p:par>
                              <p:par>
                                <p:cTn id="105" presetID="53" presetClass="entr" presetSubtype="0" fill="hold" grpId="0" nodeType="withEffect">
                                  <p:stCondLst>
                                    <p:cond delay="0"/>
                                  </p:stCondLst>
                                  <p:childTnLst>
                                    <p:set>
                                      <p:cBhvr>
                                        <p:cTn id="106" dur="1" fill="hold">
                                          <p:stCondLst>
                                            <p:cond delay="0"/>
                                          </p:stCondLst>
                                        </p:cTn>
                                        <p:tgtEl>
                                          <p:spTgt spid="49"/>
                                        </p:tgtEl>
                                        <p:attrNameLst>
                                          <p:attrName>style.visibility</p:attrName>
                                        </p:attrNameLst>
                                      </p:cBhvr>
                                      <p:to>
                                        <p:strVal val="visible"/>
                                      </p:to>
                                    </p:set>
                                    <p:anim calcmode="lin" valueType="num">
                                      <p:cBhvr>
                                        <p:cTn id="107" dur="500" fill="hold"/>
                                        <p:tgtEl>
                                          <p:spTgt spid="49"/>
                                        </p:tgtEl>
                                        <p:attrNameLst>
                                          <p:attrName>ppt_w</p:attrName>
                                        </p:attrNameLst>
                                      </p:cBhvr>
                                      <p:tavLst>
                                        <p:tav tm="0">
                                          <p:val>
                                            <p:fltVal val="0"/>
                                          </p:val>
                                        </p:tav>
                                        <p:tav tm="100000">
                                          <p:val>
                                            <p:strVal val="#ppt_w"/>
                                          </p:val>
                                        </p:tav>
                                      </p:tavLst>
                                    </p:anim>
                                    <p:anim calcmode="lin" valueType="num">
                                      <p:cBhvr>
                                        <p:cTn id="108" dur="500" fill="hold"/>
                                        <p:tgtEl>
                                          <p:spTgt spid="49"/>
                                        </p:tgtEl>
                                        <p:attrNameLst>
                                          <p:attrName>ppt_h</p:attrName>
                                        </p:attrNameLst>
                                      </p:cBhvr>
                                      <p:tavLst>
                                        <p:tav tm="0">
                                          <p:val>
                                            <p:fltVal val="0"/>
                                          </p:val>
                                        </p:tav>
                                        <p:tav tm="100000">
                                          <p:val>
                                            <p:strVal val="#ppt_h"/>
                                          </p:val>
                                        </p:tav>
                                      </p:tavLst>
                                    </p:anim>
                                    <p:animEffect transition="in" filter="fade">
                                      <p:cBhvr>
                                        <p:cTn id="10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P spid="19" grpId="0"/>
      <p:bldP spid="39" grpId="0" animBg="1"/>
      <p:bldP spid="41" grpId="0" animBg="1"/>
      <p:bldP spid="42" grpId="0" animBg="1"/>
      <p:bldP spid="43" grpId="0" animBg="1"/>
      <p:bldP spid="44" grpId="0" animBg="1"/>
      <p:bldP spid="45" grpId="0" animBg="1"/>
      <p:bldP spid="46" grpId="0" animBg="1"/>
      <p:bldP spid="47" grpId="0" animBg="1"/>
      <p:bldP spid="48" grpId="0" animBg="1"/>
      <p:bldP spid="4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Initial RPC R&amp;D</a:t>
            </a:r>
            <a:endParaRPr lang="en-US" dirty="0"/>
          </a:p>
        </p:txBody>
      </p:sp>
      <p:pic>
        <p:nvPicPr>
          <p:cNvPr id="6" name="Content Placeholder 5" descr="init-infra.png"/>
          <p:cNvPicPr>
            <a:picLocks noGrp="1" noChangeAspect="1"/>
          </p:cNvPicPr>
          <p:nvPr>
            <p:ph idx="1"/>
          </p:nvPr>
        </p:nvPicPr>
        <p:blipFill>
          <a:blip r:embed="rId3" cstate="print"/>
          <a:stretch>
            <a:fillRect/>
          </a:stretch>
        </p:blipFill>
        <p:spPr>
          <a:xfrm>
            <a:off x="503255" y="1209600"/>
            <a:ext cx="8361044" cy="51732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11"/>
          </p:nvPr>
        </p:nvSpPr>
        <p:spPr/>
        <p:txBody>
          <a:bodyPr/>
          <a:lstStyle/>
          <a:p>
            <a:fld id="{5D0D82D1-030A-4AF5-855D-82A44DD93AEE}" type="slidenum">
              <a:rPr lang="en-US" smtClean="0"/>
              <a:pPr/>
              <a:t>37</a:t>
            </a:fld>
            <a:endParaRPr lang="en-US" dirty="0"/>
          </a:p>
        </p:txBody>
      </p:sp>
      <p:sp>
        <p:nvSpPr>
          <p:cNvPr id="4" name="Footer Placeholder 3"/>
          <p:cNvSpPr>
            <a:spLocks noGrp="1"/>
          </p:cNvSpPr>
          <p:nvPr>
            <p:ph type="ftr" sz="quarter" idx="12"/>
          </p:nvPr>
        </p:nvSpPr>
        <p:spPr/>
        <p:txBody>
          <a:bodyPr/>
          <a:lstStyle/>
          <a:p>
            <a:r>
              <a:rPr lang="en-US" smtClean="0"/>
              <a:t>B.Satyanarayana, TIFR, Mumbai                              Kashmir University Students' Visit                              March 12, 2012</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2"/>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Fully assembled large area RPC</a:t>
            </a:r>
            <a:endParaRPr lang="en-US" dirty="0"/>
          </a:p>
        </p:txBody>
      </p:sp>
      <p:sp>
        <p:nvSpPr>
          <p:cNvPr id="5" name="Slide Number Placeholder 4"/>
          <p:cNvSpPr>
            <a:spLocks noGrp="1"/>
          </p:cNvSpPr>
          <p:nvPr>
            <p:ph type="sldNum" sz="quarter" idx="11"/>
          </p:nvPr>
        </p:nvSpPr>
        <p:spPr/>
        <p:txBody>
          <a:bodyPr/>
          <a:lstStyle/>
          <a:p>
            <a:fld id="{5D0D82D1-030A-4AF5-855D-82A44DD93AEE}" type="slidenum">
              <a:rPr lang="en-US" smtClean="0"/>
              <a:pPr/>
              <a:t>38</a:t>
            </a:fld>
            <a:endParaRPr lang="en-US" dirty="0"/>
          </a:p>
        </p:txBody>
      </p:sp>
      <p:sp>
        <p:nvSpPr>
          <p:cNvPr id="4" name="Footer Placeholder 3"/>
          <p:cNvSpPr>
            <a:spLocks noGrp="1"/>
          </p:cNvSpPr>
          <p:nvPr>
            <p:ph type="ftr" sz="quarter" idx="12"/>
          </p:nvPr>
        </p:nvSpPr>
        <p:spPr/>
        <p:txBody>
          <a:bodyPr/>
          <a:lstStyle/>
          <a:p>
            <a:r>
              <a:rPr lang="en-US" smtClean="0"/>
              <a:t>B.Satyanarayana, TIFR, Mumbai                              Kashmir University Students' Visit                              March 12, 2012</a:t>
            </a:r>
            <a:endParaRPr lang="en-US" dirty="0"/>
          </a:p>
        </p:txBody>
      </p:sp>
      <p:sp>
        <p:nvSpPr>
          <p:cNvPr id="6" name="TextBox 5"/>
          <p:cNvSpPr txBox="1"/>
          <p:nvPr/>
        </p:nvSpPr>
        <p:spPr>
          <a:xfrm>
            <a:off x="4214810" y="4857760"/>
            <a:ext cx="1080000" cy="400110"/>
          </a:xfrm>
          <a:prstGeom prst="rect">
            <a:avLst/>
          </a:prstGeom>
          <a:solidFill>
            <a:srgbClr val="FFFF00"/>
          </a:solidFill>
        </p:spPr>
        <p:txBody>
          <a:bodyPr wrap="square" rtlCol="0">
            <a:spAutoFit/>
          </a:bodyPr>
          <a:lstStyle/>
          <a:p>
            <a:r>
              <a:rPr lang="en-US" sz="2000" dirty="0" smtClean="0">
                <a:solidFill>
                  <a:srgbClr val="FF0000"/>
                </a:solidFill>
              </a:rPr>
              <a:t>1m </a:t>
            </a:r>
            <a:r>
              <a:rPr lang="en-US" sz="2000" dirty="0" smtClean="0">
                <a:solidFill>
                  <a:srgbClr val="FF0000"/>
                </a:solidFill>
                <a:sym typeface="Symbol"/>
              </a:rPr>
              <a:t> 1m</a:t>
            </a:r>
            <a:endParaRPr lang="en-US" sz="2000" dirty="0">
              <a:solidFill>
                <a:srgbClr val="FF0000"/>
              </a:solidFill>
            </a:endParaRPr>
          </a:p>
        </p:txBody>
      </p:sp>
      <p:pic>
        <p:nvPicPr>
          <p:cNvPr id="9" name="Content Placeholder 7" descr="rpc-cropped.jpg"/>
          <p:cNvPicPr>
            <a:picLocks noGrp="1" noChangeAspect="1"/>
          </p:cNvPicPr>
          <p:nvPr>
            <p:ph idx="4294967295"/>
          </p:nvPr>
        </p:nvPicPr>
        <p:blipFill>
          <a:blip r:embed="rId3" cstate="print"/>
          <a:stretch>
            <a:fillRect/>
          </a:stretch>
        </p:blipFill>
        <p:spPr>
          <a:xfrm>
            <a:off x="749098" y="1209600"/>
            <a:ext cx="7560425" cy="511232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2m x 2m RPC development</a:t>
            </a:r>
            <a:endParaRPr lang="en-SG" dirty="0"/>
          </a:p>
        </p:txBody>
      </p:sp>
      <p:sp>
        <p:nvSpPr>
          <p:cNvPr id="4" name="Slide Number Placeholder 3"/>
          <p:cNvSpPr>
            <a:spLocks noGrp="1"/>
          </p:cNvSpPr>
          <p:nvPr>
            <p:ph type="sldNum" sz="quarter" idx="11"/>
          </p:nvPr>
        </p:nvSpPr>
        <p:spPr/>
        <p:txBody>
          <a:bodyPr/>
          <a:lstStyle/>
          <a:p>
            <a:fld id="{D57C17EC-C17E-4243-843B-716168E86EEE}" type="slidenum">
              <a:rPr lang="en-SG" smtClean="0"/>
              <a:pPr/>
              <a:t>39</a:t>
            </a:fld>
            <a:endParaRPr lang="en-SG"/>
          </a:p>
        </p:txBody>
      </p:sp>
      <p:sp>
        <p:nvSpPr>
          <p:cNvPr id="5" name="Footer Placeholder 4"/>
          <p:cNvSpPr>
            <a:spLocks noGrp="1"/>
          </p:cNvSpPr>
          <p:nvPr>
            <p:ph type="ftr" sz="quarter" idx="12"/>
          </p:nvPr>
        </p:nvSpPr>
        <p:spPr/>
        <p:txBody>
          <a:bodyPr/>
          <a:lstStyle/>
          <a:p>
            <a:r>
              <a:rPr lang="en-SG" smtClean="0"/>
              <a:t>B.Satyanarayana, TIFR, Mumbai                              Kashmir University Students' Visit                              March 12, 2012</a:t>
            </a:r>
            <a:endParaRPr lang="en-SG" dirty="0"/>
          </a:p>
        </p:txBody>
      </p:sp>
      <p:pic>
        <p:nvPicPr>
          <p:cNvPr id="8" name="Content Placeholder 7" descr="SEP_3417.JPG"/>
          <p:cNvPicPr>
            <a:picLocks noGrp="1" noChangeAspect="1"/>
          </p:cNvPicPr>
          <p:nvPr>
            <p:ph idx="1"/>
          </p:nvPr>
        </p:nvPicPr>
        <p:blipFill>
          <a:blip r:embed="rId2" cstate="print"/>
          <a:stretch>
            <a:fillRect/>
          </a:stretch>
        </p:blipFill>
        <p:spPr>
          <a:xfrm>
            <a:off x="684446" y="1208088"/>
            <a:ext cx="7775108" cy="5173662"/>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Standard model of particle physics</a:t>
            </a:r>
            <a:endParaRPr lang="en-US" sz="4800" dirty="0"/>
          </a:p>
        </p:txBody>
      </p:sp>
      <p:pic>
        <p:nvPicPr>
          <p:cNvPr id="7" name="Content Placeholder 6" descr="standardmodel-1.jpg"/>
          <p:cNvPicPr>
            <a:picLocks noGrp="1" noChangeAspect="1"/>
          </p:cNvPicPr>
          <p:nvPr>
            <p:ph idx="1"/>
          </p:nvPr>
        </p:nvPicPr>
        <p:blipFill>
          <a:blip r:embed="rId3" cstate="print"/>
          <a:srcRect r="1969" b="7959"/>
          <a:stretch>
            <a:fillRect/>
          </a:stretch>
        </p:blipFill>
        <p:spPr>
          <a:xfrm>
            <a:off x="337388" y="1209599"/>
            <a:ext cx="4455488" cy="517320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11"/>
          </p:nvPr>
        </p:nvSpPr>
        <p:spPr/>
        <p:txBody>
          <a:bodyPr/>
          <a:lstStyle/>
          <a:p>
            <a:fld id="{5D0D82D1-030A-4AF5-855D-82A44DD93AEE}" type="slidenum">
              <a:rPr lang="en-US" smtClean="0"/>
              <a:pPr/>
              <a:t>4</a:t>
            </a:fld>
            <a:endParaRPr lang="en-US" dirty="0"/>
          </a:p>
        </p:txBody>
      </p:sp>
      <p:sp>
        <p:nvSpPr>
          <p:cNvPr id="5" name="Footer Placeholder 4"/>
          <p:cNvSpPr>
            <a:spLocks noGrp="1"/>
          </p:cNvSpPr>
          <p:nvPr>
            <p:ph type="ftr" sz="quarter" idx="12"/>
          </p:nvPr>
        </p:nvSpPr>
        <p:spPr/>
        <p:txBody>
          <a:bodyPr/>
          <a:lstStyle/>
          <a:p>
            <a:r>
              <a:rPr lang="en-US" dirty="0" smtClean="0"/>
              <a:t>B.Satyanarayana, TIFR, Mumbai                              Kashmir University Students' Visit                              March 12, 2012</a:t>
            </a:r>
            <a:endParaRPr lang="en-US" dirty="0"/>
          </a:p>
        </p:txBody>
      </p:sp>
      <p:pic>
        <p:nvPicPr>
          <p:cNvPr id="8" name="Content Placeholder 7" descr="reality_standard_model2.gif"/>
          <p:cNvPicPr>
            <a:picLocks noGrp="1" noChangeAspect="1"/>
          </p:cNvPicPr>
          <p:nvPr>
            <p:ph idx="13"/>
          </p:nvPr>
        </p:nvPicPr>
        <p:blipFill>
          <a:blip r:embed="rId4" cstate="print"/>
          <a:stretch>
            <a:fillRect/>
          </a:stretch>
        </p:blipFill>
        <p:spPr>
          <a:xfrm>
            <a:off x="4958744" y="1209675"/>
            <a:ext cx="3789720" cy="5172075"/>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5486044" y="5515386"/>
            <a:ext cx="756000" cy="276999"/>
          </a:xfrm>
          <a:prstGeom prst="rect">
            <a:avLst/>
          </a:prstGeom>
          <a:noFill/>
        </p:spPr>
        <p:txBody>
          <a:bodyPr wrap="square" rtlCol="0">
            <a:spAutoFit/>
          </a:bodyPr>
          <a:lstStyle/>
          <a:p>
            <a:pPr algn="ctr"/>
            <a:r>
              <a:rPr lang="en-US" sz="1200" b="1" dirty="0" smtClean="0">
                <a:solidFill>
                  <a:srgbClr val="FF0000"/>
                </a:solidFill>
              </a:rPr>
              <a:t>&lt;</a:t>
            </a:r>
            <a:r>
              <a:rPr lang="en-US" sz="1050" b="1" dirty="0" smtClean="0">
                <a:solidFill>
                  <a:srgbClr val="FF0000"/>
                </a:solidFill>
              </a:rPr>
              <a:t>2.2eV</a:t>
            </a:r>
            <a:endParaRPr lang="en-US" sz="1050" b="1" dirty="0">
              <a:solidFill>
                <a:srgbClr val="FF0000"/>
              </a:solidFill>
            </a:endParaRPr>
          </a:p>
        </p:txBody>
      </p:sp>
      <p:sp>
        <p:nvSpPr>
          <p:cNvPr id="10" name="TextBox 9"/>
          <p:cNvSpPr txBox="1"/>
          <p:nvPr/>
        </p:nvSpPr>
        <p:spPr>
          <a:xfrm>
            <a:off x="6193245" y="5949280"/>
            <a:ext cx="756000" cy="252000"/>
          </a:xfrm>
          <a:prstGeom prst="rect">
            <a:avLst/>
          </a:prstGeom>
          <a:noFill/>
        </p:spPr>
        <p:txBody>
          <a:bodyPr wrap="square" rtlCol="0">
            <a:spAutoFit/>
          </a:bodyPr>
          <a:lstStyle/>
          <a:p>
            <a:pPr algn="ctr"/>
            <a:r>
              <a:rPr lang="en-US" sz="1000" b="1" dirty="0" smtClean="0">
                <a:solidFill>
                  <a:srgbClr val="FF0000"/>
                </a:solidFill>
              </a:rPr>
              <a:t>&lt;</a:t>
            </a:r>
            <a:r>
              <a:rPr lang="en-US" sz="1050" b="1" dirty="0" smtClean="0">
                <a:solidFill>
                  <a:srgbClr val="FF0000"/>
                </a:solidFill>
              </a:rPr>
              <a:t>170keV</a:t>
            </a:r>
            <a:endParaRPr lang="en-US" sz="1050" b="1" dirty="0">
              <a:solidFill>
                <a:srgbClr val="FF0000"/>
              </a:solidFill>
            </a:endParaRPr>
          </a:p>
        </p:txBody>
      </p:sp>
      <p:sp>
        <p:nvSpPr>
          <p:cNvPr id="11" name="TextBox 10"/>
          <p:cNvSpPr txBox="1"/>
          <p:nvPr/>
        </p:nvSpPr>
        <p:spPr>
          <a:xfrm>
            <a:off x="6892833" y="5877272"/>
            <a:ext cx="756000" cy="252000"/>
          </a:xfrm>
          <a:prstGeom prst="rect">
            <a:avLst/>
          </a:prstGeom>
          <a:noFill/>
        </p:spPr>
        <p:txBody>
          <a:bodyPr wrap="square" rtlCol="0">
            <a:spAutoFit/>
          </a:bodyPr>
          <a:lstStyle/>
          <a:p>
            <a:pPr algn="ctr"/>
            <a:r>
              <a:rPr lang="en-US" sz="1050" b="1" dirty="0" smtClean="0">
                <a:solidFill>
                  <a:srgbClr val="FF0000"/>
                </a:solidFill>
              </a:rPr>
              <a:t>&lt;15.5MeV</a:t>
            </a:r>
            <a:endParaRPr lang="en-US" sz="105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1+#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RPC parameter characterisation</a:t>
            </a:r>
            <a:endParaRPr lang="en-US" dirty="0"/>
          </a:p>
        </p:txBody>
      </p:sp>
      <p:sp>
        <p:nvSpPr>
          <p:cNvPr id="4" name="Slide Number Placeholder 3"/>
          <p:cNvSpPr>
            <a:spLocks noGrp="1"/>
          </p:cNvSpPr>
          <p:nvPr>
            <p:ph type="sldNum" sz="quarter" idx="11"/>
          </p:nvPr>
        </p:nvSpPr>
        <p:spPr/>
        <p:txBody>
          <a:bodyPr/>
          <a:lstStyle/>
          <a:p>
            <a:fld id="{5D0D82D1-030A-4AF5-855D-82A44DD93AEE}" type="slidenum">
              <a:rPr lang="en-US" smtClean="0"/>
              <a:pPr/>
              <a:t>40</a:t>
            </a:fld>
            <a:endParaRPr lang="en-US" dirty="0"/>
          </a:p>
        </p:txBody>
      </p:sp>
      <p:sp>
        <p:nvSpPr>
          <p:cNvPr id="3" name="Footer Placeholder 2"/>
          <p:cNvSpPr>
            <a:spLocks noGrp="1"/>
          </p:cNvSpPr>
          <p:nvPr>
            <p:ph type="ftr" sz="quarter" idx="12"/>
          </p:nvPr>
        </p:nvSpPr>
        <p:spPr/>
        <p:txBody>
          <a:bodyPr/>
          <a:lstStyle/>
          <a:p>
            <a:r>
              <a:rPr lang="en-US" smtClean="0"/>
              <a:t>B.Satyanarayana, TIFR, Mumbai                              Kashmir University Students' Visit                              March 12, 2012</a:t>
            </a:r>
            <a:endParaRPr lang="en-US" dirty="0"/>
          </a:p>
        </p:txBody>
      </p:sp>
      <p:pic>
        <p:nvPicPr>
          <p:cNvPr id="9" name="Picture 6" descr="crotrace2"/>
          <p:cNvPicPr>
            <a:picLocks noChangeAspect="1" noChangeArrowheads="1"/>
          </p:cNvPicPr>
          <p:nvPr/>
        </p:nvPicPr>
        <p:blipFill>
          <a:blip r:embed="rId3" cstate="print"/>
          <a:srcRect/>
          <a:stretch>
            <a:fillRect/>
          </a:stretch>
        </p:blipFill>
        <p:spPr bwMode="auto">
          <a:xfrm rot="10800000" flipH="1" flipV="1">
            <a:off x="686989" y="1209600"/>
            <a:ext cx="3960000" cy="2595216"/>
          </a:xfrm>
          <a:prstGeom prst="rect">
            <a:avLst/>
          </a:prstGeom>
          <a:ln>
            <a:noFill/>
          </a:ln>
          <a:effectLst>
            <a:outerShdw blurRad="292100" dist="139700" dir="2700000" algn="tl" rotWithShape="0">
              <a:srgbClr val="333333">
                <a:alpha val="65000"/>
              </a:srgbClr>
            </a:outerShdw>
          </a:effectLst>
        </p:spPr>
      </p:pic>
      <p:pic>
        <p:nvPicPr>
          <p:cNvPr id="147457" name="Picture 1"/>
          <p:cNvPicPr>
            <a:picLocks noChangeAspect="1" noChangeArrowheads="1"/>
          </p:cNvPicPr>
          <p:nvPr/>
        </p:nvPicPr>
        <p:blipFill>
          <a:blip r:embed="rId4" cstate="print"/>
          <a:srcRect l="4984" t="10976" r="2805" b="5532"/>
          <a:stretch>
            <a:fillRect/>
          </a:stretch>
        </p:blipFill>
        <p:spPr bwMode="auto">
          <a:xfrm>
            <a:off x="683568" y="3866839"/>
            <a:ext cx="3960000" cy="2442481"/>
          </a:xfrm>
          <a:prstGeom prst="rect">
            <a:avLst/>
          </a:prstGeom>
          <a:ln>
            <a:noFill/>
          </a:ln>
          <a:effectLst>
            <a:outerShdw blurRad="292100" dist="139700" dir="2700000" algn="tl" rotWithShape="0">
              <a:srgbClr val="333333">
                <a:alpha val="65000"/>
              </a:srgbClr>
            </a:outerShdw>
          </a:effectLst>
        </p:spPr>
      </p:pic>
      <p:pic>
        <p:nvPicPr>
          <p:cNvPr id="6" name="Picture 8" descr="pulse_ht_78"/>
          <p:cNvPicPr>
            <a:picLocks noChangeAspect="1" noChangeArrowheads="1"/>
          </p:cNvPicPr>
          <p:nvPr/>
        </p:nvPicPr>
        <p:blipFill>
          <a:blip r:embed="rId5" cstate="print"/>
          <a:srcRect/>
          <a:stretch>
            <a:fillRect/>
          </a:stretch>
        </p:blipFill>
        <p:spPr bwMode="auto">
          <a:xfrm>
            <a:off x="4690416" y="1209597"/>
            <a:ext cx="3744000" cy="2538343"/>
          </a:xfrm>
          <a:prstGeom prst="rect">
            <a:avLst/>
          </a:prstGeom>
          <a:ln>
            <a:noFill/>
          </a:ln>
          <a:effectLst>
            <a:outerShdw blurRad="292100" dist="139700" dir="2700000" algn="tl" rotWithShape="0">
              <a:srgbClr val="333333">
                <a:alpha val="65000"/>
              </a:srgbClr>
            </a:outerShdw>
          </a:effectLst>
        </p:spPr>
      </p:pic>
      <p:pic>
        <p:nvPicPr>
          <p:cNvPr id="7" name="Picture 7" descr="timing_78"/>
          <p:cNvPicPr>
            <a:picLocks noChangeAspect="1" noChangeArrowheads="1"/>
          </p:cNvPicPr>
          <p:nvPr/>
        </p:nvPicPr>
        <p:blipFill>
          <a:blip r:embed="rId6" cstate="print"/>
          <a:srcRect/>
          <a:stretch>
            <a:fillRect/>
          </a:stretch>
        </p:blipFill>
        <p:spPr bwMode="auto">
          <a:xfrm>
            <a:off x="4690234" y="3766519"/>
            <a:ext cx="3744000" cy="254280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47457"/>
                                        </p:tgtEl>
                                        <p:attrNameLst>
                                          <p:attrName>style.visibility</p:attrName>
                                        </p:attrNameLst>
                                      </p:cBhvr>
                                      <p:to>
                                        <p:strVal val="visible"/>
                                      </p:to>
                                    </p:set>
                                    <p:anim calcmode="lin" valueType="num">
                                      <p:cBhvr additive="base">
                                        <p:cTn id="25" dur="500" fill="hold"/>
                                        <p:tgtEl>
                                          <p:spTgt spid="147457"/>
                                        </p:tgtEl>
                                        <p:attrNameLst>
                                          <p:attrName>ppt_x</p:attrName>
                                        </p:attrNameLst>
                                      </p:cBhvr>
                                      <p:tavLst>
                                        <p:tav tm="0">
                                          <p:val>
                                            <p:strVal val="0-#ppt_w/2"/>
                                          </p:val>
                                        </p:tav>
                                        <p:tav tm="100000">
                                          <p:val>
                                            <p:strVal val="#ppt_x"/>
                                          </p:val>
                                        </p:tav>
                                      </p:tavLst>
                                    </p:anim>
                                    <p:anim calcmode="lin" valueType="num">
                                      <p:cBhvr additive="base">
                                        <p:cTn id="26" dur="500" fill="hold"/>
                                        <p:tgtEl>
                                          <p:spTgt spid="1474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4400" dirty="0" smtClean="0"/>
              <a:t>RPC </a:t>
            </a:r>
            <a:r>
              <a:rPr lang="en-US" sz="4400" i="1" dirty="0" smtClean="0"/>
              <a:t>tomography </a:t>
            </a:r>
            <a:r>
              <a:rPr lang="en-US" sz="4400" dirty="0" smtClean="0"/>
              <a:t>with cosmic muons</a:t>
            </a:r>
            <a:endParaRPr lang="en-SG" sz="4400" dirty="0"/>
          </a:p>
        </p:txBody>
      </p:sp>
      <p:sp>
        <p:nvSpPr>
          <p:cNvPr id="3" name="Slide Number Placeholder 2"/>
          <p:cNvSpPr>
            <a:spLocks noGrp="1"/>
          </p:cNvSpPr>
          <p:nvPr>
            <p:ph type="sldNum" sz="quarter" idx="11"/>
          </p:nvPr>
        </p:nvSpPr>
        <p:spPr/>
        <p:txBody>
          <a:bodyPr/>
          <a:lstStyle/>
          <a:p>
            <a:fld id="{5D0D82D1-030A-4AF5-855D-82A44DD93AEE}" type="slidenum">
              <a:rPr lang="en-US" smtClean="0"/>
              <a:pPr/>
              <a:t>41</a:t>
            </a:fld>
            <a:endParaRPr lang="en-US" dirty="0"/>
          </a:p>
        </p:txBody>
      </p:sp>
      <p:sp>
        <p:nvSpPr>
          <p:cNvPr id="2" name="Footer Placeholder 1"/>
          <p:cNvSpPr>
            <a:spLocks noGrp="1"/>
          </p:cNvSpPr>
          <p:nvPr>
            <p:ph type="ftr" sz="quarter" idx="12"/>
          </p:nvPr>
        </p:nvSpPr>
        <p:spPr/>
        <p:txBody>
          <a:bodyPr/>
          <a:lstStyle/>
          <a:p>
            <a:r>
              <a:rPr lang="en-US" smtClean="0"/>
              <a:t>B.Satyanarayana, TIFR, Mumbai                              Kashmir University Students' Visit                              March 12, 2012</a:t>
            </a:r>
            <a:endParaRPr lang="en-US" dirty="0"/>
          </a:p>
        </p:txBody>
      </p:sp>
      <p:pic>
        <p:nvPicPr>
          <p:cNvPr id="7" name="Content Placeholder 9" descr="ab12-surf.jpg"/>
          <p:cNvPicPr>
            <a:picLocks noChangeAspect="1"/>
          </p:cNvPicPr>
          <p:nvPr/>
        </p:nvPicPr>
        <p:blipFill>
          <a:blip r:embed="rId2" cstate="print"/>
          <a:srcRect l="2370" t="8204" r="9478" b="1094"/>
          <a:stretch>
            <a:fillRect/>
          </a:stretch>
        </p:blipFill>
        <p:spPr>
          <a:xfrm>
            <a:off x="72000" y="1209601"/>
            <a:ext cx="9000000" cy="50150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0" descr="j2j3 001"/>
          <p:cNvPicPr>
            <a:picLocks noChangeAspect="1" noChangeArrowheads="1"/>
          </p:cNvPicPr>
          <p:nvPr/>
        </p:nvPicPr>
        <p:blipFill>
          <a:blip r:embed="rId3" cstate="print"/>
          <a:srcRect/>
          <a:stretch>
            <a:fillRect/>
          </a:stretch>
        </p:blipFill>
        <p:spPr>
          <a:xfrm>
            <a:off x="5438280" y="3674444"/>
            <a:ext cx="3420000" cy="2708356"/>
          </a:xfrm>
          <a:prstGeom prst="rect">
            <a:avLst/>
          </a:prstGeom>
          <a:noFill/>
          <a:ln/>
        </p:spPr>
      </p:pic>
      <p:pic>
        <p:nvPicPr>
          <p:cNvPr id="11" name="Picture 7" descr="img_1013"/>
          <p:cNvPicPr>
            <a:picLocks noChangeAspect="1" noChangeArrowheads="1"/>
          </p:cNvPicPr>
          <p:nvPr/>
        </p:nvPicPr>
        <p:blipFill>
          <a:blip r:embed="rId4" cstate="print"/>
          <a:srcRect l="1560" t="5379" r="3458" b="9323"/>
          <a:stretch>
            <a:fillRect/>
          </a:stretch>
        </p:blipFill>
        <p:spPr>
          <a:xfrm>
            <a:off x="5438280" y="1209600"/>
            <a:ext cx="3420000" cy="2432168"/>
          </a:xfrm>
          <a:prstGeom prst="rect">
            <a:avLst/>
          </a:prstGeom>
          <a:noFill/>
          <a:ln/>
        </p:spPr>
      </p:pic>
      <p:sp>
        <p:nvSpPr>
          <p:cNvPr id="2" name="Title 1"/>
          <p:cNvSpPr>
            <a:spLocks noGrp="1"/>
          </p:cNvSpPr>
          <p:nvPr>
            <p:ph type="title"/>
          </p:nvPr>
        </p:nvSpPr>
        <p:spPr/>
        <p:txBody>
          <a:bodyPr>
            <a:normAutofit fontScale="90000"/>
          </a:bodyPr>
          <a:lstStyle/>
          <a:p>
            <a:r>
              <a:rPr lang="en-US" dirty="0" smtClean="0"/>
              <a:t>Long-term stability study of RPC</a:t>
            </a:r>
            <a:endParaRPr lang="en-US" dirty="0"/>
          </a:p>
        </p:txBody>
      </p:sp>
      <p:sp>
        <p:nvSpPr>
          <p:cNvPr id="3" name="Content Placeholder 2"/>
          <p:cNvSpPr>
            <a:spLocks noGrp="1"/>
          </p:cNvSpPr>
          <p:nvPr>
            <p:ph idx="1"/>
          </p:nvPr>
        </p:nvSpPr>
        <p:spPr>
          <a:solidFill>
            <a:schemeClr val="bg1">
              <a:lumMod val="75000"/>
            </a:schemeClr>
          </a:solidFill>
        </p:spPr>
        <p:style>
          <a:lnRef idx="0">
            <a:scrgbClr r="0" g="0" b="0"/>
          </a:lnRef>
          <a:fillRef idx="1002">
            <a:schemeClr val="lt1"/>
          </a:fillRef>
          <a:effectRef idx="0">
            <a:scrgbClr r="0" g="0" b="0"/>
          </a:effectRef>
          <a:fontRef idx="major"/>
        </p:style>
        <p:txBody>
          <a:bodyPr>
            <a:noAutofit/>
          </a:bodyPr>
          <a:lstStyle/>
          <a:p>
            <a:pPr>
              <a:lnSpc>
                <a:spcPct val="80000"/>
              </a:lnSpc>
            </a:pPr>
            <a:r>
              <a:rPr lang="en-US" sz="2050" dirty="0" smtClean="0"/>
              <a:t>Two RPCs of 40cm × 30cm in size were built using 2mm glass for electrodes</a:t>
            </a:r>
          </a:p>
          <a:p>
            <a:pPr>
              <a:lnSpc>
                <a:spcPct val="80000"/>
              </a:lnSpc>
            </a:pPr>
            <a:r>
              <a:rPr lang="en-US" sz="2050" dirty="0" smtClean="0"/>
              <a:t>Readout by a common G-10 based signal pickup panel sandwiched between the RPCs</a:t>
            </a:r>
          </a:p>
          <a:p>
            <a:pPr>
              <a:lnSpc>
                <a:spcPct val="80000"/>
              </a:lnSpc>
            </a:pPr>
            <a:r>
              <a:rPr lang="en-US" sz="2050" dirty="0" smtClean="0"/>
              <a:t>Operated in avalanche mode (R134a: 95.5% and the rest Isobutane) at a high voltage of 9.3KV</a:t>
            </a:r>
          </a:p>
          <a:p>
            <a:pPr>
              <a:lnSpc>
                <a:spcPct val="80000"/>
              </a:lnSpc>
            </a:pPr>
            <a:r>
              <a:rPr lang="en-US" sz="2050" dirty="0" smtClean="0"/>
              <a:t>Round the clock monitoring of RPC and ambient parameters  – temperature, relative humidity and barometric pressure</a:t>
            </a:r>
          </a:p>
          <a:p>
            <a:pPr>
              <a:lnSpc>
                <a:spcPct val="80000"/>
              </a:lnSpc>
            </a:pPr>
            <a:r>
              <a:rPr lang="en-US" sz="2050" dirty="0" smtClean="0"/>
              <a:t>Were under continuous operation for more than three years</a:t>
            </a:r>
          </a:p>
          <a:p>
            <a:pPr>
              <a:lnSpc>
                <a:spcPct val="80000"/>
              </a:lnSpc>
            </a:pPr>
            <a:r>
              <a:rPr lang="en-US" sz="2050" dirty="0" smtClean="0"/>
              <a:t>Chamber currents, noise rate, combined efficiencies etc. were stable</a:t>
            </a:r>
          </a:p>
          <a:p>
            <a:pPr>
              <a:lnSpc>
                <a:spcPct val="80000"/>
              </a:lnSpc>
            </a:pPr>
            <a:r>
              <a:rPr lang="en-US" sz="2050" dirty="0" smtClean="0"/>
              <a:t>Long-term stability of RPCs is thus established</a:t>
            </a:r>
          </a:p>
        </p:txBody>
      </p:sp>
      <p:sp>
        <p:nvSpPr>
          <p:cNvPr id="6" name="Slide Number Placeholder 5"/>
          <p:cNvSpPr>
            <a:spLocks noGrp="1"/>
          </p:cNvSpPr>
          <p:nvPr>
            <p:ph type="sldNum" sz="quarter" idx="11"/>
          </p:nvPr>
        </p:nvSpPr>
        <p:spPr/>
        <p:txBody>
          <a:bodyPr/>
          <a:lstStyle/>
          <a:p>
            <a:fld id="{5D0D82D1-030A-4AF5-855D-82A44DD93AEE}" type="slidenum">
              <a:rPr lang="en-US" smtClean="0"/>
              <a:pPr/>
              <a:t>42</a:t>
            </a:fld>
            <a:endParaRPr lang="en-US" dirty="0"/>
          </a:p>
        </p:txBody>
      </p:sp>
      <p:sp>
        <p:nvSpPr>
          <p:cNvPr id="5" name="Footer Placeholder 4"/>
          <p:cNvSpPr>
            <a:spLocks noGrp="1"/>
          </p:cNvSpPr>
          <p:nvPr>
            <p:ph type="ftr" sz="quarter" idx="12"/>
          </p:nvPr>
        </p:nvSpPr>
        <p:spPr/>
        <p:txBody>
          <a:bodyPr/>
          <a:lstStyle/>
          <a:p>
            <a:r>
              <a:rPr lang="en-US" smtClean="0"/>
              <a:t>B.Satyanarayana, TIFR, Mumbai                              Kashmir University Students' Visit                              March 12, 2012</a:t>
            </a:r>
            <a:endParaRPr lang="en-US" dirty="0"/>
          </a:p>
        </p:txBody>
      </p:sp>
      <p:pic>
        <p:nvPicPr>
          <p:cNvPr id="29698" name="Picture 2"/>
          <p:cNvPicPr>
            <a:picLocks noGrp="1" noChangeAspect="1" noChangeArrowheads="1"/>
          </p:cNvPicPr>
          <p:nvPr>
            <p:ph idx="13"/>
          </p:nvPr>
        </p:nvPicPr>
        <p:blipFill>
          <a:blip r:embed="rId5" cstate="print"/>
          <a:stretch>
            <a:fillRect/>
          </a:stretch>
        </p:blipFill>
        <p:spPr bwMode="auto">
          <a:xfrm>
            <a:off x="5083213" y="1209600"/>
            <a:ext cx="3809267" cy="5173200"/>
          </a:xfrm>
          <a:prstGeom prst="rect">
            <a:avLst/>
          </a:prstGeom>
          <a:noFill/>
          <a:ln w="9525">
            <a:noFill/>
            <a:miter lim="800000"/>
            <a:headEnd/>
            <a:tailEnd/>
          </a:ln>
          <a:effectLst/>
        </p:spPr>
      </p:pic>
      <p:sp>
        <p:nvSpPr>
          <p:cNvPr id="8" name="TextBox 7"/>
          <p:cNvSpPr txBox="1"/>
          <p:nvPr/>
        </p:nvSpPr>
        <p:spPr>
          <a:xfrm>
            <a:off x="6300192" y="2257127"/>
            <a:ext cx="1643074" cy="307777"/>
          </a:xfrm>
          <a:prstGeom prst="rect">
            <a:avLst/>
          </a:prstGeom>
          <a:noFill/>
        </p:spPr>
        <p:txBody>
          <a:bodyPr wrap="square" rtlCol="0">
            <a:spAutoFit/>
          </a:bodyPr>
          <a:lstStyle/>
          <a:p>
            <a:pPr algn="ctr"/>
            <a:r>
              <a:rPr lang="en-US" sz="1400" dirty="0" smtClean="0">
                <a:solidFill>
                  <a:srgbClr val="FF0000"/>
                </a:solidFill>
              </a:rPr>
              <a:t>Relative humidity</a:t>
            </a:r>
            <a:endParaRPr lang="en-US" sz="1400" dirty="0">
              <a:solidFill>
                <a:srgbClr val="FF0000"/>
              </a:solidFill>
            </a:endParaRPr>
          </a:p>
        </p:txBody>
      </p:sp>
      <p:sp>
        <p:nvSpPr>
          <p:cNvPr id="9" name="TextBox 8"/>
          <p:cNvSpPr txBox="1"/>
          <p:nvPr/>
        </p:nvSpPr>
        <p:spPr>
          <a:xfrm>
            <a:off x="6241294" y="3985319"/>
            <a:ext cx="1643074" cy="307777"/>
          </a:xfrm>
          <a:prstGeom prst="rect">
            <a:avLst/>
          </a:prstGeom>
          <a:noFill/>
        </p:spPr>
        <p:txBody>
          <a:bodyPr wrap="square" rtlCol="0">
            <a:spAutoFit/>
          </a:bodyPr>
          <a:lstStyle/>
          <a:p>
            <a:pPr algn="ctr"/>
            <a:r>
              <a:rPr lang="en-US" sz="1400" dirty="0" smtClean="0">
                <a:solidFill>
                  <a:srgbClr val="FF0000"/>
                </a:solidFill>
              </a:rPr>
              <a:t>Pressure</a:t>
            </a:r>
            <a:endParaRPr lang="en-US" sz="1400" dirty="0">
              <a:solidFill>
                <a:srgbClr val="FF0000"/>
              </a:solidFill>
            </a:endParaRPr>
          </a:p>
        </p:txBody>
      </p:sp>
      <p:sp>
        <p:nvSpPr>
          <p:cNvPr id="10" name="TextBox 9"/>
          <p:cNvSpPr txBox="1"/>
          <p:nvPr/>
        </p:nvSpPr>
        <p:spPr>
          <a:xfrm>
            <a:off x="6156176" y="5785519"/>
            <a:ext cx="1643074" cy="307777"/>
          </a:xfrm>
          <a:prstGeom prst="rect">
            <a:avLst/>
          </a:prstGeom>
          <a:noFill/>
        </p:spPr>
        <p:txBody>
          <a:bodyPr wrap="square" rtlCol="0">
            <a:spAutoFit/>
          </a:bodyPr>
          <a:lstStyle/>
          <a:p>
            <a:pPr algn="ctr"/>
            <a:r>
              <a:rPr lang="en-US" sz="1400" dirty="0" smtClean="0">
                <a:solidFill>
                  <a:srgbClr val="FF0000"/>
                </a:solidFill>
              </a:rPr>
              <a:t>Temperature</a:t>
            </a:r>
            <a:endParaRPr lang="en-US" sz="14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p:cBhvr override="childStyle">
                                        <p:cTn dur="1" fill="hold" display="0" masterRel="nextClick" afterEffect="1"/>
                                        <p:tgtEl>
                                          <p:spTgt spid="3">
                                            <p:txEl>
                                              <p:pRg st="0" end="0"/>
                                            </p:txEl>
                                          </p:spTgt>
                                        </p:tgtEl>
                                        <p:attrNameLst>
                                          <p:attrName>ppt_c</p:attrName>
                                        </p:attrNameLst>
                                      </p:cBhvr>
                                      <p:to>
                                        <a:schemeClr val="hlink"/>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p:cBhvr override="childStyle">
                                        <p:cTn dur="1" fill="hold" display="0" masterRel="nextClick" afterEffect="1"/>
                                        <p:tgtEl>
                                          <p:spTgt spid="3">
                                            <p:txEl>
                                              <p:pRg st="1" end="1"/>
                                            </p:txEl>
                                          </p:spTgt>
                                        </p:tgtEl>
                                        <p:attrNameLst>
                                          <p:attrName>ppt_c</p:attrName>
                                        </p:attrNameLst>
                                      </p:cBhvr>
                                      <p:to>
                                        <a:schemeClr val="hlink"/>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p:cBhvr override="childStyle">
                                        <p:cTn dur="1" fill="hold" display="0" masterRel="nextClick" afterEffect="1"/>
                                        <p:tgtEl>
                                          <p:spTgt spid="3">
                                            <p:txEl>
                                              <p:pRg st="2" end="2"/>
                                            </p:txEl>
                                          </p:spTgt>
                                        </p:tgtEl>
                                        <p:attrNameLst>
                                          <p:attrName>ppt_c</p:attrName>
                                        </p:attrNameLst>
                                      </p:cBhvr>
                                      <p:to>
                                        <a:schemeClr val="hlink"/>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p:cBhvr override="childStyle">
                                        <p:cTn dur="1" fill="hold" display="0" masterRel="nextClick" afterEffect="1"/>
                                        <p:tgtEl>
                                          <p:spTgt spid="3">
                                            <p:txEl>
                                              <p:pRg st="3" end="3"/>
                                            </p:txEl>
                                          </p:spTgt>
                                        </p:tgtEl>
                                        <p:attrNameLst>
                                          <p:attrName>ppt_c</p:attrName>
                                        </p:attrNameLst>
                                      </p:cBhvr>
                                      <p:to>
                                        <a:schemeClr val="hlink"/>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p:cBhvr override="childStyle">
                                        <p:cTn dur="1" fill="hold" display="0" masterRel="nextClick" afterEffect="1"/>
                                        <p:tgtEl>
                                          <p:spTgt spid="3">
                                            <p:txEl>
                                              <p:pRg st="4" end="4"/>
                                            </p:txEl>
                                          </p:spTgt>
                                        </p:tgtEl>
                                        <p:attrNameLst>
                                          <p:attrName>ppt_c</p:attrName>
                                        </p:attrNameLst>
                                      </p:cBhvr>
                                      <p:to>
                                        <a:schemeClr val="hlink"/>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subTnLst>
                                    <p:animClr>
                                      <p:cBhvr override="childStyle">
                                        <p:cTn dur="1" fill="hold" display="0" masterRel="nextClick" afterEffect="1"/>
                                        <p:tgtEl>
                                          <p:spTgt spid="3">
                                            <p:txEl>
                                              <p:pRg st="5" end="5"/>
                                            </p:txEl>
                                          </p:spTgt>
                                        </p:tgtEl>
                                        <p:attrNameLst>
                                          <p:attrName>ppt_c</p:attrName>
                                        </p:attrNameLst>
                                      </p:cBhvr>
                                      <p:to>
                                        <a:schemeClr val="hlink"/>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subTnLst>
                                    <p:animClr>
                                      <p:cBhvr override="childStyle">
                                        <p:cTn dur="1" fill="hold" display="0" masterRel="nextClick" afterEffect="1"/>
                                        <p:tgtEl>
                                          <p:spTgt spid="3">
                                            <p:txEl>
                                              <p:pRg st="6" end="6"/>
                                            </p:txEl>
                                          </p:spTgt>
                                        </p:tgtEl>
                                        <p:attrNameLst>
                                          <p:attrName>ppt_c</p:attrName>
                                        </p:attrNameLst>
                                      </p:cBhvr>
                                      <p:to>
                                        <a:schemeClr val="hlink"/>
                                      </p:to>
                                    </p:animClr>
                                  </p:subTnLst>
                                </p:cTn>
                              </p:par>
                            </p:childTnLst>
                          </p:cTn>
                        </p:par>
                      </p:childTnLst>
                    </p:cTn>
                  </p:par>
                  <p:par>
                    <p:cTn id="31" fill="hold">
                      <p:stCondLst>
                        <p:cond delay="indefinite"/>
                      </p:stCondLst>
                      <p:childTnLst>
                        <p:par>
                          <p:cTn id="32" fill="hold">
                            <p:stCondLst>
                              <p:cond delay="0"/>
                            </p:stCondLst>
                            <p:childTnLst>
                              <p:par>
                                <p:cTn id="33" presetID="18" presetClass="entr" presetSubtype="12" fill="hold" nodeType="clickEffect">
                                  <p:stCondLst>
                                    <p:cond delay="0"/>
                                  </p:stCondLst>
                                  <p:childTnLst>
                                    <p:set>
                                      <p:cBhvr>
                                        <p:cTn id="34" dur="1" fill="hold">
                                          <p:stCondLst>
                                            <p:cond delay="0"/>
                                          </p:stCondLst>
                                        </p:cTn>
                                        <p:tgtEl>
                                          <p:spTgt spid="29698"/>
                                        </p:tgtEl>
                                        <p:attrNameLst>
                                          <p:attrName>style.visibility</p:attrName>
                                        </p:attrNameLst>
                                      </p:cBhvr>
                                      <p:to>
                                        <p:strVal val="visible"/>
                                      </p:to>
                                    </p:set>
                                    <p:animEffect transition="in" filter="strips(downLeft)">
                                      <p:cBhvr>
                                        <p:cTn id="35" dur="500"/>
                                        <p:tgtEl>
                                          <p:spTgt spid="29698"/>
                                        </p:tgtEl>
                                      </p:cBhvr>
                                    </p:animEffect>
                                  </p:childTnLst>
                                </p:cTn>
                              </p:par>
                              <p:par>
                                <p:cTn id="36" presetID="18" presetClass="entr" presetSubtype="12"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strips(downLeft)">
                                      <p:cBhvr>
                                        <p:cTn id="38" dur="500"/>
                                        <p:tgtEl>
                                          <p:spTgt spid="8"/>
                                        </p:tgtEl>
                                      </p:cBhvr>
                                    </p:animEffect>
                                  </p:childTnLst>
                                </p:cTn>
                              </p:par>
                              <p:par>
                                <p:cTn id="39" presetID="18" presetClass="entr" presetSubtype="12"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strips(downLeft)">
                                      <p:cBhvr>
                                        <p:cTn id="41" dur="500"/>
                                        <p:tgtEl>
                                          <p:spTgt spid="9"/>
                                        </p:tgtEl>
                                      </p:cBhvr>
                                    </p:animEffect>
                                  </p:childTnLst>
                                </p:cTn>
                              </p:par>
                              <p:par>
                                <p:cTn id="42" presetID="18" presetClass="entr" presetSubtype="12"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strips(downLeft)">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p:bldP spid="9" grpId="0"/>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Requirement of gases in ICAL</a:t>
            </a:r>
            <a:endParaRPr lang="en-US" dirty="0"/>
          </a:p>
        </p:txBody>
      </p:sp>
      <p:sp>
        <p:nvSpPr>
          <p:cNvPr id="5" name="Slide Number Placeholder 4"/>
          <p:cNvSpPr>
            <a:spLocks noGrp="1"/>
          </p:cNvSpPr>
          <p:nvPr>
            <p:ph type="sldNum" sz="quarter" idx="11"/>
          </p:nvPr>
        </p:nvSpPr>
        <p:spPr/>
        <p:txBody>
          <a:bodyPr/>
          <a:lstStyle/>
          <a:p>
            <a:fld id="{5D0D82D1-030A-4AF5-855D-82A44DD93AEE}" type="slidenum">
              <a:rPr lang="en-US" smtClean="0"/>
              <a:pPr/>
              <a:t>43</a:t>
            </a:fld>
            <a:endParaRPr lang="en-US" dirty="0"/>
          </a:p>
        </p:txBody>
      </p:sp>
      <p:sp>
        <p:nvSpPr>
          <p:cNvPr id="4" name="Footer Placeholder 3"/>
          <p:cNvSpPr>
            <a:spLocks noGrp="1"/>
          </p:cNvSpPr>
          <p:nvPr>
            <p:ph type="ftr" sz="quarter" idx="12"/>
          </p:nvPr>
        </p:nvSpPr>
        <p:spPr/>
        <p:txBody>
          <a:bodyPr/>
          <a:lstStyle/>
          <a:p>
            <a:r>
              <a:rPr lang="en-US" smtClean="0"/>
              <a:t>B.Satyanarayana, TIFR, Mumbai                              Kashmir University Students' Visit                              March 12, 2012</a:t>
            </a:r>
            <a:endParaRPr lang="en-US" dirty="0"/>
          </a:p>
        </p:txBody>
      </p:sp>
      <p:graphicFrame>
        <p:nvGraphicFramePr>
          <p:cNvPr id="7" name="Table 6"/>
          <p:cNvGraphicFramePr>
            <a:graphicFrameLocks noGrp="1"/>
          </p:cNvGraphicFramePr>
          <p:nvPr/>
        </p:nvGraphicFramePr>
        <p:xfrm>
          <a:off x="170140" y="2852936"/>
          <a:ext cx="8786874" cy="3171842"/>
        </p:xfrm>
        <a:graphic>
          <a:graphicData uri="http://schemas.openxmlformats.org/drawingml/2006/table">
            <a:tbl>
              <a:tblPr firstRow="1" firstCol="1">
                <a:effectLst>
                  <a:innerShdw blurRad="63500" dist="50800" dir="13500000">
                    <a:prstClr val="black">
                      <a:alpha val="50000"/>
                    </a:prstClr>
                  </a:innerShdw>
                </a:effectLst>
                <a:tableStyleId>{00A15C55-8517-42AA-B614-E9B94910E393}</a:tableStyleId>
              </a:tblPr>
              <a:tblGrid>
                <a:gridCol w="969629"/>
                <a:gridCol w="1216617"/>
                <a:gridCol w="1110141"/>
                <a:gridCol w="1197417"/>
                <a:gridCol w="1029848"/>
                <a:gridCol w="1147670"/>
                <a:gridCol w="1057776"/>
                <a:gridCol w="1057776"/>
              </a:tblGrid>
              <a:tr h="1057282">
                <a:tc>
                  <a:txBody>
                    <a:bodyPr/>
                    <a:lstStyle/>
                    <a:p>
                      <a:pPr algn="ctr">
                        <a:spcAft>
                          <a:spcPts val="0"/>
                        </a:spcAft>
                      </a:pPr>
                      <a:r>
                        <a:rPr lang="en-US" sz="1400" dirty="0"/>
                        <a:t>Gas</a:t>
                      </a:r>
                      <a:endParaRPr lang="en-US" sz="14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400" dirty="0" smtClean="0"/>
                        <a:t>Avalanche</a:t>
                      </a:r>
                    </a:p>
                    <a:p>
                      <a:pPr algn="ctr">
                        <a:spcAft>
                          <a:spcPts val="0"/>
                        </a:spcAft>
                      </a:pPr>
                      <a:r>
                        <a:rPr lang="en-US" sz="1400" dirty="0" smtClean="0"/>
                        <a:t>(%)</a:t>
                      </a:r>
                      <a:endParaRPr lang="en-US" sz="14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400" dirty="0" smtClean="0"/>
                        <a:t>Streamer</a:t>
                      </a:r>
                    </a:p>
                    <a:p>
                      <a:pPr algn="ctr">
                        <a:spcAft>
                          <a:spcPts val="0"/>
                        </a:spcAft>
                      </a:pPr>
                      <a:r>
                        <a:rPr lang="en-US" sz="1400" dirty="0" smtClean="0"/>
                        <a:t>(%)</a:t>
                      </a:r>
                      <a:endParaRPr lang="en-US" sz="14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400" dirty="0" smtClean="0"/>
                        <a:t>Maximum</a:t>
                      </a:r>
                    </a:p>
                    <a:p>
                      <a:pPr algn="ctr">
                        <a:spcAft>
                          <a:spcPts val="0"/>
                        </a:spcAft>
                      </a:pPr>
                      <a:r>
                        <a:rPr lang="en-US" sz="1400" dirty="0" smtClean="0"/>
                        <a:t>(%)</a:t>
                      </a:r>
                      <a:endParaRPr lang="en-US" sz="14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400" dirty="0" smtClean="0"/>
                        <a:t>Volume</a:t>
                      </a:r>
                    </a:p>
                    <a:p>
                      <a:pPr algn="ctr">
                        <a:spcAft>
                          <a:spcPts val="0"/>
                        </a:spcAft>
                      </a:pPr>
                      <a:r>
                        <a:rPr lang="en-US" sz="1400" dirty="0" smtClean="0"/>
                        <a:t>(</a:t>
                      </a:r>
                      <a:r>
                        <a:rPr lang="en-US" sz="1400" dirty="0"/>
                        <a:t>L)</a:t>
                      </a:r>
                      <a:endParaRPr lang="en-US" sz="14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400" dirty="0" smtClean="0"/>
                        <a:t>Density</a:t>
                      </a:r>
                    </a:p>
                    <a:p>
                      <a:pPr algn="ctr">
                        <a:spcAft>
                          <a:spcPts val="0"/>
                        </a:spcAft>
                      </a:pPr>
                      <a:r>
                        <a:rPr lang="en-US" sz="1400" dirty="0" smtClean="0"/>
                        <a:t>(g/L</a:t>
                      </a:r>
                      <a:r>
                        <a:rPr lang="en-US" sz="1400" dirty="0"/>
                        <a:t>)</a:t>
                      </a:r>
                      <a:endParaRPr lang="en-US" sz="14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400" dirty="0" smtClean="0"/>
                        <a:t>Weight</a:t>
                      </a:r>
                    </a:p>
                    <a:p>
                      <a:pPr algn="ctr">
                        <a:spcAft>
                          <a:spcPts val="0"/>
                        </a:spcAft>
                      </a:pPr>
                      <a:r>
                        <a:rPr lang="en-US" sz="1400" dirty="0" smtClean="0"/>
                        <a:t>(</a:t>
                      </a:r>
                      <a:r>
                        <a:rPr lang="en-US" sz="1400" dirty="0"/>
                        <a:t>Kg)</a:t>
                      </a:r>
                      <a:endParaRPr lang="en-US" sz="14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Cost</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(Rs/Kg)</a:t>
                      </a: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528640">
                <a:tc>
                  <a:txBody>
                    <a:bodyPr/>
                    <a:lstStyle/>
                    <a:p>
                      <a:pPr algn="ctr">
                        <a:spcAft>
                          <a:spcPts val="0"/>
                        </a:spcAft>
                        <a:tabLst>
                          <a:tab pos="457200" algn="l"/>
                        </a:tabLst>
                      </a:pPr>
                      <a:r>
                        <a:rPr lang="en-US" sz="1400" dirty="0"/>
                        <a:t>Argon</a:t>
                      </a:r>
                      <a:endParaRPr lang="en-US" sz="14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400" dirty="0"/>
                        <a:t>0.0</a:t>
                      </a:r>
                      <a:endParaRPr lang="en-US" sz="14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400" dirty="0"/>
                        <a:t>30.0</a:t>
                      </a:r>
                      <a:endParaRPr lang="en-US" sz="14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400" dirty="0"/>
                        <a:t>30.0</a:t>
                      </a:r>
                      <a:endParaRPr lang="en-US" sz="14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400" dirty="0" smtClean="0"/>
                        <a:t>58,503</a:t>
                      </a:r>
                      <a:endParaRPr lang="en-US" sz="14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400" dirty="0"/>
                        <a:t>1.784</a:t>
                      </a:r>
                      <a:endParaRPr lang="en-US" sz="14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400" dirty="0" smtClean="0"/>
                        <a:t>104.4</a:t>
                      </a:r>
                      <a:endParaRPr lang="en-US" sz="14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endParaRPr lang="en-US" sz="14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528640">
                <a:tc>
                  <a:txBody>
                    <a:bodyPr/>
                    <a:lstStyle/>
                    <a:p>
                      <a:pPr algn="ctr">
                        <a:spcAft>
                          <a:spcPts val="0"/>
                        </a:spcAft>
                      </a:pPr>
                      <a:r>
                        <a:rPr lang="en-US" sz="1400" dirty="0"/>
                        <a:t>R134a</a:t>
                      </a:r>
                      <a:endParaRPr lang="en-US" sz="14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400" dirty="0"/>
                        <a:t>95.5</a:t>
                      </a:r>
                      <a:endParaRPr lang="en-US" sz="14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400" dirty="0"/>
                        <a:t>62.0</a:t>
                      </a:r>
                      <a:endParaRPr lang="en-US" sz="14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400" dirty="0"/>
                        <a:t>95.5</a:t>
                      </a:r>
                      <a:endParaRPr lang="en-US" sz="14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400" dirty="0" smtClean="0"/>
                        <a:t>186,234.6</a:t>
                      </a:r>
                      <a:endParaRPr lang="en-US" sz="14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400" dirty="0"/>
                        <a:t>4.25</a:t>
                      </a:r>
                      <a:endParaRPr lang="en-US" sz="14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400" dirty="0" smtClean="0"/>
                        <a:t>791.5</a:t>
                      </a:r>
                      <a:endParaRPr lang="en-US" sz="14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endParaRPr lang="en-US" sz="14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528640">
                <a:tc>
                  <a:txBody>
                    <a:bodyPr/>
                    <a:lstStyle/>
                    <a:p>
                      <a:pPr algn="ctr">
                        <a:spcAft>
                          <a:spcPts val="0"/>
                        </a:spcAft>
                      </a:pPr>
                      <a:r>
                        <a:rPr lang="en-US" sz="1400" dirty="0"/>
                        <a:t>Isobutane</a:t>
                      </a:r>
                      <a:endParaRPr lang="en-US" sz="14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400" dirty="0"/>
                        <a:t>4.3</a:t>
                      </a:r>
                      <a:endParaRPr lang="en-US" sz="14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400" dirty="0"/>
                        <a:t>8.0</a:t>
                      </a:r>
                      <a:endParaRPr lang="en-US" sz="14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400" dirty="0"/>
                        <a:t>8.0</a:t>
                      </a:r>
                      <a:endParaRPr lang="en-US" sz="14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400" dirty="0" smtClean="0"/>
                        <a:t>15,600.8</a:t>
                      </a:r>
                      <a:endParaRPr lang="en-US" sz="14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400" dirty="0"/>
                        <a:t>2.51</a:t>
                      </a:r>
                      <a:endParaRPr lang="en-US" sz="14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400" dirty="0" smtClean="0">
                          <a:latin typeface="+mn-lt"/>
                          <a:ea typeface="+mn-ea"/>
                        </a:rPr>
                        <a:t>39.16</a:t>
                      </a:r>
                      <a:endParaRPr lang="en-US" sz="14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endParaRPr lang="en-US" sz="14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528640">
                <a:tc>
                  <a:txBody>
                    <a:bodyPr/>
                    <a:lstStyle/>
                    <a:p>
                      <a:pPr algn="ctr">
                        <a:spcAft>
                          <a:spcPts val="0"/>
                        </a:spcAft>
                      </a:pPr>
                      <a:r>
                        <a:rPr lang="en-US" sz="1400" dirty="0"/>
                        <a:t>SF</a:t>
                      </a:r>
                      <a:r>
                        <a:rPr lang="en-US" sz="1400" baseline="-25000" dirty="0"/>
                        <a:t>6</a:t>
                      </a:r>
                      <a:endParaRPr lang="en-US" sz="14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400" dirty="0"/>
                        <a:t>0.2</a:t>
                      </a:r>
                      <a:endParaRPr lang="en-US" sz="14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400" dirty="0"/>
                        <a:t>0.0</a:t>
                      </a:r>
                      <a:endParaRPr lang="en-US" sz="14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400" dirty="0"/>
                        <a:t>0.2</a:t>
                      </a:r>
                      <a:endParaRPr lang="en-US" sz="14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400" dirty="0" smtClean="0"/>
                        <a:t>390</a:t>
                      </a:r>
                      <a:endParaRPr lang="en-US" sz="14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400" dirty="0"/>
                        <a:t>6.164</a:t>
                      </a:r>
                      <a:endParaRPr lang="en-US" sz="14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400" dirty="0" smtClean="0"/>
                        <a:t>2.40</a:t>
                      </a:r>
                      <a:endParaRPr lang="en-US" sz="14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endParaRPr lang="en-US" sz="14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bl>
          </a:graphicData>
        </a:graphic>
      </p:graphicFrame>
      <p:sp>
        <p:nvSpPr>
          <p:cNvPr id="9" name="TextBox 8"/>
          <p:cNvSpPr txBox="1"/>
          <p:nvPr/>
        </p:nvSpPr>
        <p:spPr>
          <a:xfrm>
            <a:off x="162000" y="1209600"/>
            <a:ext cx="8820000" cy="1464231"/>
          </a:xfrm>
          <a:prstGeom prst="roundRect">
            <a:avLst/>
          </a:prstGeom>
          <a:solidFill>
            <a:schemeClr val="bg1">
              <a:lumMod val="75000"/>
            </a:schemeClr>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pPr>
              <a:spcAft>
                <a:spcPts val="0"/>
              </a:spcAft>
            </a:pPr>
            <a:r>
              <a:rPr lang="en-US" sz="2000" dirty="0" smtClean="0">
                <a:solidFill>
                  <a:srgbClr val="FFFF00"/>
                </a:solidFill>
                <a:ea typeface="Times New Roman"/>
                <a:cs typeface="TTE27902D8t00"/>
              </a:rPr>
              <a:t>Total number of RPCs in ICAL = 3 </a:t>
            </a:r>
            <a:r>
              <a:rPr lang="en-US" sz="2000" dirty="0" smtClean="0">
                <a:solidFill>
                  <a:srgbClr val="FFFF00"/>
                </a:solidFill>
                <a:ea typeface="Times New Roman"/>
                <a:cs typeface="TTE27902D8t00"/>
                <a:sym typeface="Symbol"/>
              </a:rPr>
              <a:t></a:t>
            </a:r>
            <a:r>
              <a:rPr lang="en-US" sz="2000" dirty="0" smtClean="0">
                <a:solidFill>
                  <a:srgbClr val="FFFF00"/>
                </a:solidFill>
                <a:ea typeface="Times New Roman"/>
                <a:cs typeface="TTE27902D8t00"/>
              </a:rPr>
              <a:t> 150 </a:t>
            </a:r>
            <a:r>
              <a:rPr lang="en-US" sz="2000" dirty="0" smtClean="0">
                <a:solidFill>
                  <a:srgbClr val="FFFF00"/>
                </a:solidFill>
                <a:ea typeface="Times New Roman"/>
                <a:cs typeface="TTE27902D8t00"/>
                <a:sym typeface="Symbol"/>
              </a:rPr>
              <a:t></a:t>
            </a:r>
            <a:r>
              <a:rPr lang="en-US" sz="2000" dirty="0" smtClean="0">
                <a:solidFill>
                  <a:srgbClr val="FFFF00"/>
                </a:solidFill>
                <a:ea typeface="Times New Roman"/>
                <a:cs typeface="TTE27902D8t00"/>
              </a:rPr>
              <a:t> 64 = 28,800</a:t>
            </a:r>
            <a:endParaRPr lang="en-US" sz="2000" dirty="0" smtClean="0">
              <a:solidFill>
                <a:srgbClr val="FFFF00"/>
              </a:solidFill>
              <a:ea typeface="Times New Roman"/>
            </a:endParaRPr>
          </a:p>
          <a:p>
            <a:r>
              <a:rPr lang="en-US" sz="2000" dirty="0" smtClean="0">
                <a:solidFill>
                  <a:srgbClr val="FFFF00"/>
                </a:solidFill>
                <a:ea typeface="Times New Roman"/>
                <a:cs typeface="TTE27902D8t00"/>
              </a:rPr>
              <a:t>Total gas volume = 28,800 </a:t>
            </a:r>
            <a:r>
              <a:rPr lang="en-US" sz="2000" dirty="0" smtClean="0">
                <a:solidFill>
                  <a:srgbClr val="FFFF00"/>
                </a:solidFill>
                <a:ea typeface="Times New Roman"/>
                <a:cs typeface="TTE27902D8t00"/>
                <a:sym typeface="Symbol"/>
              </a:rPr>
              <a:t></a:t>
            </a:r>
            <a:r>
              <a:rPr lang="en-US" sz="2000" dirty="0" smtClean="0">
                <a:solidFill>
                  <a:srgbClr val="FFFF00"/>
                </a:solidFill>
                <a:ea typeface="Times New Roman"/>
                <a:cs typeface="TTE27902D8t00"/>
              </a:rPr>
              <a:t> 184cm </a:t>
            </a:r>
            <a:r>
              <a:rPr lang="en-US" sz="2000" dirty="0" smtClean="0">
                <a:solidFill>
                  <a:srgbClr val="FFFF00"/>
                </a:solidFill>
                <a:ea typeface="Times New Roman"/>
                <a:cs typeface="TTE27902D8t00"/>
                <a:sym typeface="Symbol"/>
              </a:rPr>
              <a:t></a:t>
            </a:r>
            <a:r>
              <a:rPr lang="en-US" sz="2000" dirty="0" smtClean="0">
                <a:solidFill>
                  <a:srgbClr val="FFFF00"/>
                </a:solidFill>
                <a:ea typeface="Times New Roman"/>
                <a:cs typeface="TTE27902D8t00"/>
              </a:rPr>
              <a:t> 184cm </a:t>
            </a:r>
            <a:r>
              <a:rPr lang="en-US" sz="2000" dirty="0" smtClean="0">
                <a:solidFill>
                  <a:srgbClr val="FFFF00"/>
                </a:solidFill>
                <a:ea typeface="Times New Roman"/>
                <a:cs typeface="TTE27902D8t00"/>
                <a:sym typeface="Symbol"/>
              </a:rPr>
              <a:t></a:t>
            </a:r>
            <a:r>
              <a:rPr lang="en-US" sz="2000" dirty="0" smtClean="0">
                <a:solidFill>
                  <a:srgbClr val="FFFF00"/>
                </a:solidFill>
                <a:ea typeface="Times New Roman"/>
                <a:cs typeface="TTE27902D8t00"/>
              </a:rPr>
              <a:t> 0.2cm = 195,010 litres</a:t>
            </a:r>
          </a:p>
          <a:p>
            <a:r>
              <a:rPr lang="en-US" sz="2000" dirty="0" smtClean="0">
                <a:solidFill>
                  <a:srgbClr val="FFFF00"/>
                </a:solidFill>
              </a:rPr>
              <a:t>For ex: One volume change/day with 10% gas top-up in a re-circulating scheme</a:t>
            </a:r>
          </a:p>
          <a:p>
            <a:r>
              <a:rPr lang="en-US" sz="2000" dirty="0" smtClean="0">
                <a:solidFill>
                  <a:srgbClr val="FFFF00"/>
                </a:solidFill>
              </a:rPr>
              <a:t>Approximate running gas cost = Rs  30,000/day (R134a from Mafron)</a:t>
            </a:r>
            <a:endParaRPr lang="en-US" sz="20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Schematic of gas system</a:t>
            </a:r>
            <a:endParaRPr lang="en-US" dirty="0"/>
          </a:p>
        </p:txBody>
      </p:sp>
      <p:pic>
        <p:nvPicPr>
          <p:cNvPr id="6" name="Content Placeholder 5" descr="layout_combined.jpg"/>
          <p:cNvPicPr>
            <a:picLocks noGrp="1" noChangeAspect="1"/>
          </p:cNvPicPr>
          <p:nvPr>
            <p:ph idx="1"/>
          </p:nvPr>
        </p:nvPicPr>
        <p:blipFill>
          <a:blip r:embed="rId3" cstate="print"/>
          <a:stretch>
            <a:fillRect/>
          </a:stretch>
        </p:blipFill>
        <p:spPr>
          <a:xfrm>
            <a:off x="100013" y="1442244"/>
            <a:ext cx="8943975" cy="4705350"/>
          </a:xfrm>
        </p:spPr>
      </p:pic>
      <p:sp>
        <p:nvSpPr>
          <p:cNvPr id="5" name="Slide Number Placeholder 4"/>
          <p:cNvSpPr>
            <a:spLocks noGrp="1"/>
          </p:cNvSpPr>
          <p:nvPr>
            <p:ph type="sldNum" sz="quarter" idx="11"/>
          </p:nvPr>
        </p:nvSpPr>
        <p:spPr/>
        <p:txBody>
          <a:bodyPr/>
          <a:lstStyle/>
          <a:p>
            <a:fld id="{5D0D82D1-030A-4AF5-855D-82A44DD93AEE}" type="slidenum">
              <a:rPr lang="en-US" smtClean="0"/>
              <a:pPr/>
              <a:t>44</a:t>
            </a:fld>
            <a:endParaRPr lang="en-US" dirty="0"/>
          </a:p>
        </p:txBody>
      </p:sp>
      <p:sp>
        <p:nvSpPr>
          <p:cNvPr id="4" name="Footer Placeholder 3"/>
          <p:cNvSpPr>
            <a:spLocks noGrp="1"/>
          </p:cNvSpPr>
          <p:nvPr>
            <p:ph type="ftr" sz="quarter" idx="12"/>
          </p:nvPr>
        </p:nvSpPr>
        <p:spPr/>
        <p:txBody>
          <a:bodyPr/>
          <a:lstStyle/>
          <a:p>
            <a:r>
              <a:rPr lang="en-US" smtClean="0"/>
              <a:t>B.Satyanarayana, TIFR, Mumbai                              Kashmir University Students' Visit                              March 12, 2012</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Features of the gas system</a:t>
            </a:r>
            <a:endParaRPr lang="en-US" dirty="0"/>
          </a:p>
        </p:txBody>
      </p:sp>
      <p:sp>
        <p:nvSpPr>
          <p:cNvPr id="3" name="Content Placeholder 2"/>
          <p:cNvSpPr>
            <a:spLocks noGrp="1"/>
          </p:cNvSpPr>
          <p:nvPr>
            <p:ph idx="1"/>
          </p:nvPr>
        </p:nvSpPr>
        <p:spPr/>
        <p:txBody>
          <a:bodyPr>
            <a:normAutofit lnSpcReduction="10000"/>
          </a:bodyPr>
          <a:lstStyle/>
          <a:p>
            <a:pPr>
              <a:buFont typeface="Wingdings" pitchFamily="2" charset="2"/>
              <a:buChar char="v"/>
            </a:pPr>
            <a:r>
              <a:rPr lang="en-US" dirty="0" smtClean="0"/>
              <a:t>16 pneumatically controlled outputs</a:t>
            </a:r>
          </a:p>
          <a:p>
            <a:pPr>
              <a:buFont typeface="Wingdings" pitchFamily="2" charset="2"/>
              <a:buChar char="v"/>
            </a:pPr>
            <a:r>
              <a:rPr lang="en-US" dirty="0" smtClean="0"/>
              <a:t>Molecular sieve based input filter columns</a:t>
            </a:r>
          </a:p>
          <a:p>
            <a:pPr>
              <a:buFont typeface="Wingdings" pitchFamily="2" charset="2"/>
              <a:buChar char="v"/>
            </a:pPr>
            <a:r>
              <a:rPr lang="en-US" dirty="0" smtClean="0"/>
              <a:t>Nippon Tylan made model FC-760 MFCs</a:t>
            </a:r>
          </a:p>
          <a:p>
            <a:pPr>
              <a:buFont typeface="Wingdings" pitchFamily="2" charset="2"/>
              <a:buChar char="v"/>
            </a:pPr>
            <a:r>
              <a:rPr lang="en-US" dirty="0" smtClean="0"/>
              <a:t>Parker made fine filters on the mixed gas</a:t>
            </a:r>
          </a:p>
          <a:p>
            <a:pPr>
              <a:buFont typeface="Wingdings" pitchFamily="2" charset="2"/>
              <a:buChar char="v"/>
            </a:pPr>
            <a:r>
              <a:rPr lang="en-US" dirty="0" smtClean="0"/>
              <a:t>On-line moister readout on mixed gas</a:t>
            </a:r>
          </a:p>
          <a:p>
            <a:pPr>
              <a:buFont typeface="Wingdings" pitchFamily="2" charset="2"/>
              <a:buChar char="v"/>
            </a:pPr>
            <a:r>
              <a:rPr lang="en-US" dirty="0" smtClean="0"/>
              <a:t>Output flow control by SS 0.3mm capillaries</a:t>
            </a:r>
          </a:p>
          <a:p>
            <a:pPr>
              <a:buFont typeface="Wingdings" pitchFamily="2" charset="2"/>
              <a:buChar char="v"/>
            </a:pPr>
            <a:r>
              <a:rPr lang="en-US" dirty="0" smtClean="0"/>
              <a:t>Bleeder bubblers for RPC protection</a:t>
            </a:r>
          </a:p>
          <a:p>
            <a:pPr>
              <a:buFont typeface="Wingdings" pitchFamily="2" charset="2"/>
              <a:buChar char="v"/>
            </a:pPr>
            <a:r>
              <a:rPr lang="en-US" dirty="0" smtClean="0"/>
              <a:t>Facility to add controlled moister into the mixture</a:t>
            </a:r>
          </a:p>
          <a:p>
            <a:pPr>
              <a:buFont typeface="Wingdings" pitchFamily="2" charset="2"/>
              <a:buChar char="v"/>
            </a:pPr>
            <a:r>
              <a:rPr lang="en-US" dirty="0" smtClean="0"/>
              <a:t>Computer interface for control and monitoring</a:t>
            </a:r>
          </a:p>
        </p:txBody>
      </p:sp>
      <p:sp>
        <p:nvSpPr>
          <p:cNvPr id="5" name="Slide Number Placeholder 4"/>
          <p:cNvSpPr>
            <a:spLocks noGrp="1"/>
          </p:cNvSpPr>
          <p:nvPr>
            <p:ph type="sldNum" sz="quarter" idx="11"/>
          </p:nvPr>
        </p:nvSpPr>
        <p:spPr/>
        <p:txBody>
          <a:bodyPr/>
          <a:lstStyle/>
          <a:p>
            <a:fld id="{5D0D82D1-030A-4AF5-855D-82A44DD93AEE}" type="slidenum">
              <a:rPr lang="en-US" smtClean="0"/>
              <a:pPr/>
              <a:t>45</a:t>
            </a:fld>
            <a:endParaRPr lang="en-US" dirty="0"/>
          </a:p>
        </p:txBody>
      </p:sp>
      <p:sp>
        <p:nvSpPr>
          <p:cNvPr id="4" name="Footer Placeholder 3"/>
          <p:cNvSpPr>
            <a:spLocks noGrp="1"/>
          </p:cNvSpPr>
          <p:nvPr>
            <p:ph type="ftr" sz="quarter" idx="12"/>
          </p:nvPr>
        </p:nvSpPr>
        <p:spPr/>
        <p:txBody>
          <a:bodyPr/>
          <a:lstStyle/>
          <a:p>
            <a:r>
              <a:rPr lang="en-US" smtClean="0"/>
              <a:t>B.Satyanarayana, TIFR, Mumbai                              Kashmir University Students' Visit                              March 12, 2012</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Constructional details of the gas system</a:t>
            </a:r>
            <a:endParaRPr lang="en-US" sz="4000" dirty="0"/>
          </a:p>
        </p:txBody>
      </p:sp>
      <p:sp>
        <p:nvSpPr>
          <p:cNvPr id="4" name="Slide Number Placeholder 3"/>
          <p:cNvSpPr>
            <a:spLocks noGrp="1"/>
          </p:cNvSpPr>
          <p:nvPr>
            <p:ph type="sldNum" sz="quarter" idx="11"/>
          </p:nvPr>
        </p:nvSpPr>
        <p:spPr/>
        <p:txBody>
          <a:bodyPr/>
          <a:lstStyle/>
          <a:p>
            <a:fld id="{5D0D82D1-030A-4AF5-855D-82A44DD93AEE}" type="slidenum">
              <a:rPr lang="en-US" smtClean="0"/>
              <a:pPr/>
              <a:t>46</a:t>
            </a:fld>
            <a:endParaRPr lang="en-US" dirty="0"/>
          </a:p>
        </p:txBody>
      </p:sp>
      <p:sp>
        <p:nvSpPr>
          <p:cNvPr id="3" name="Footer Placeholder 2"/>
          <p:cNvSpPr>
            <a:spLocks noGrp="1"/>
          </p:cNvSpPr>
          <p:nvPr>
            <p:ph type="ftr" sz="quarter" idx="12"/>
          </p:nvPr>
        </p:nvSpPr>
        <p:spPr/>
        <p:txBody>
          <a:bodyPr/>
          <a:lstStyle/>
          <a:p>
            <a:r>
              <a:rPr lang="en-US" smtClean="0"/>
              <a:t>B.Satyanarayana, TIFR, Mumbai                              Kashmir University Students' Visit                              March 12, 2012</a:t>
            </a:r>
            <a:endParaRPr lang="en-US" dirty="0"/>
          </a:p>
        </p:txBody>
      </p:sp>
      <p:pic>
        <p:nvPicPr>
          <p:cNvPr id="38914" name="Picture 2" descr="E:\Thesis\Gas\c217gas\IMG_1158.jpg"/>
          <p:cNvPicPr>
            <a:picLocks noChangeAspect="1" noChangeArrowheads="1"/>
          </p:cNvPicPr>
          <p:nvPr/>
        </p:nvPicPr>
        <p:blipFill>
          <a:blip r:embed="rId3" cstate="print"/>
          <a:srcRect/>
          <a:stretch>
            <a:fillRect/>
          </a:stretch>
        </p:blipFill>
        <p:spPr bwMode="auto">
          <a:xfrm>
            <a:off x="1171550" y="1209600"/>
            <a:ext cx="2463755" cy="5173200"/>
          </a:xfrm>
          <a:prstGeom prst="rect">
            <a:avLst/>
          </a:prstGeom>
          <a:noFill/>
        </p:spPr>
      </p:pic>
      <p:grpSp>
        <p:nvGrpSpPr>
          <p:cNvPr id="5" name="Group 13"/>
          <p:cNvGrpSpPr/>
          <p:nvPr/>
        </p:nvGrpSpPr>
        <p:grpSpPr>
          <a:xfrm>
            <a:off x="4186961" y="1209600"/>
            <a:ext cx="1681183" cy="5173200"/>
            <a:chOff x="3974220" y="1501200"/>
            <a:chExt cx="1681183" cy="5032768"/>
          </a:xfrm>
        </p:grpSpPr>
        <p:pic>
          <p:nvPicPr>
            <p:cNvPr id="38916" name="Picture 4" descr="E:\Thesis\Gas\c217gas\IMG_1163.jpg"/>
            <p:cNvPicPr>
              <a:picLocks noChangeAspect="1" noChangeArrowheads="1"/>
            </p:cNvPicPr>
            <p:nvPr/>
          </p:nvPicPr>
          <p:blipFill>
            <a:blip r:embed="rId4" cstate="print"/>
            <a:srcRect/>
            <a:stretch>
              <a:fillRect/>
            </a:stretch>
          </p:blipFill>
          <p:spPr bwMode="auto">
            <a:xfrm>
              <a:off x="3975556" y="2756078"/>
              <a:ext cx="1679846" cy="1260000"/>
            </a:xfrm>
            <a:prstGeom prst="rect">
              <a:avLst/>
            </a:prstGeom>
            <a:noFill/>
          </p:spPr>
        </p:pic>
        <p:pic>
          <p:nvPicPr>
            <p:cNvPr id="38918" name="Picture 6" descr="E:\Thesis\Gas\c217gas\IMG_1165.jpg"/>
            <p:cNvPicPr>
              <a:picLocks noChangeAspect="1" noChangeArrowheads="1"/>
            </p:cNvPicPr>
            <p:nvPr/>
          </p:nvPicPr>
          <p:blipFill>
            <a:blip r:embed="rId5" cstate="print"/>
            <a:srcRect/>
            <a:stretch>
              <a:fillRect/>
            </a:stretch>
          </p:blipFill>
          <p:spPr bwMode="auto">
            <a:xfrm>
              <a:off x="3974220" y="5273968"/>
              <a:ext cx="1679846" cy="1260000"/>
            </a:xfrm>
            <a:prstGeom prst="rect">
              <a:avLst/>
            </a:prstGeom>
            <a:noFill/>
          </p:spPr>
        </p:pic>
        <p:pic>
          <p:nvPicPr>
            <p:cNvPr id="38915" name="Picture 3" descr="E:\Thesis\Gas\c217gas\IMG_1162.jpg"/>
            <p:cNvPicPr>
              <a:picLocks noChangeAspect="1" noChangeArrowheads="1"/>
            </p:cNvPicPr>
            <p:nvPr/>
          </p:nvPicPr>
          <p:blipFill>
            <a:blip r:embed="rId6" cstate="print"/>
            <a:srcRect/>
            <a:stretch>
              <a:fillRect/>
            </a:stretch>
          </p:blipFill>
          <p:spPr bwMode="auto">
            <a:xfrm>
              <a:off x="3975556" y="1501200"/>
              <a:ext cx="1679847" cy="1260000"/>
            </a:xfrm>
            <a:prstGeom prst="rect">
              <a:avLst/>
            </a:prstGeom>
            <a:noFill/>
          </p:spPr>
        </p:pic>
        <p:pic>
          <p:nvPicPr>
            <p:cNvPr id="38917" name="Picture 5" descr="E:\Thesis\Gas\c217gas\IMG_1164.jpg"/>
            <p:cNvPicPr>
              <a:picLocks noChangeAspect="1" noChangeArrowheads="1"/>
            </p:cNvPicPr>
            <p:nvPr/>
          </p:nvPicPr>
          <p:blipFill>
            <a:blip r:embed="rId7" cstate="print"/>
            <a:srcRect/>
            <a:stretch>
              <a:fillRect/>
            </a:stretch>
          </p:blipFill>
          <p:spPr bwMode="auto">
            <a:xfrm>
              <a:off x="3974220" y="4023460"/>
              <a:ext cx="1679846" cy="1260000"/>
            </a:xfrm>
            <a:prstGeom prst="rect">
              <a:avLst/>
            </a:prstGeom>
            <a:noFill/>
          </p:spPr>
        </p:pic>
      </p:grpSp>
      <p:grpSp>
        <p:nvGrpSpPr>
          <p:cNvPr id="6" name="Group 14"/>
          <p:cNvGrpSpPr/>
          <p:nvPr/>
        </p:nvGrpSpPr>
        <p:grpSpPr>
          <a:xfrm>
            <a:off x="6497243" y="1209600"/>
            <a:ext cx="1891181" cy="5173200"/>
            <a:chOff x="5749020" y="1501200"/>
            <a:chExt cx="1891181" cy="5019304"/>
          </a:xfrm>
        </p:grpSpPr>
        <p:pic>
          <p:nvPicPr>
            <p:cNvPr id="38919" name="Picture 7" descr="E:\Photos\c217gas\IMG_1166.jpg"/>
            <p:cNvPicPr>
              <a:picLocks noChangeAspect="1" noChangeArrowheads="1"/>
            </p:cNvPicPr>
            <p:nvPr/>
          </p:nvPicPr>
          <p:blipFill>
            <a:blip r:embed="rId8" cstate="print"/>
            <a:srcRect/>
            <a:stretch>
              <a:fillRect/>
            </a:stretch>
          </p:blipFill>
          <p:spPr bwMode="auto">
            <a:xfrm>
              <a:off x="5750028" y="1501200"/>
              <a:ext cx="1890173" cy="2520000"/>
            </a:xfrm>
            <a:prstGeom prst="rect">
              <a:avLst/>
            </a:prstGeom>
            <a:noFill/>
          </p:spPr>
        </p:pic>
        <p:pic>
          <p:nvPicPr>
            <p:cNvPr id="38920" name="Picture 8" descr="E:\Photos\c217gas\IMG_1245.jpg"/>
            <p:cNvPicPr>
              <a:picLocks noChangeAspect="1" noChangeArrowheads="1"/>
            </p:cNvPicPr>
            <p:nvPr/>
          </p:nvPicPr>
          <p:blipFill>
            <a:blip r:embed="rId9" cstate="print"/>
            <a:srcRect/>
            <a:stretch>
              <a:fillRect/>
            </a:stretch>
          </p:blipFill>
          <p:spPr bwMode="auto">
            <a:xfrm>
              <a:off x="5749020" y="4000504"/>
              <a:ext cx="1890173" cy="2520000"/>
            </a:xfrm>
            <a:prstGeom prst="rect">
              <a:avLst/>
            </a:prstGeom>
            <a:noFill/>
          </p:spPr>
        </p:pic>
      </p:grpSp>
      <p:sp>
        <p:nvSpPr>
          <p:cNvPr id="16" name="TextBox 15"/>
          <p:cNvSpPr txBox="1"/>
          <p:nvPr/>
        </p:nvSpPr>
        <p:spPr>
          <a:xfrm>
            <a:off x="638890" y="3096000"/>
            <a:ext cx="476726" cy="144000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800" dirty="0" smtClean="0">
                <a:solidFill>
                  <a:srgbClr val="FF0000"/>
                </a:solidFill>
              </a:rPr>
              <a:t>F</a:t>
            </a:r>
            <a:r>
              <a:rPr lang="en-US" sz="2400" dirty="0" smtClean="0">
                <a:solidFill>
                  <a:srgbClr val="FF0000"/>
                </a:solidFill>
              </a:rPr>
              <a:t>ront view</a:t>
            </a:r>
            <a:endParaRPr lang="en-US" sz="2400" dirty="0">
              <a:solidFill>
                <a:srgbClr val="FF0000"/>
              </a:solidFill>
            </a:endParaRPr>
          </a:p>
        </p:txBody>
      </p:sp>
      <p:sp>
        <p:nvSpPr>
          <p:cNvPr id="18" name="TextBox 17"/>
          <p:cNvSpPr txBox="1"/>
          <p:nvPr/>
        </p:nvSpPr>
        <p:spPr>
          <a:xfrm>
            <a:off x="3731329" y="3096000"/>
            <a:ext cx="408623" cy="179719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400" dirty="0" smtClean="0">
                <a:solidFill>
                  <a:srgbClr val="FF0000"/>
                </a:solidFill>
              </a:rPr>
              <a:t>Internal  view</a:t>
            </a:r>
            <a:endParaRPr lang="en-US" sz="2400" dirty="0">
              <a:solidFill>
                <a:srgbClr val="FF0000"/>
              </a:solidFill>
            </a:endParaRPr>
          </a:p>
        </p:txBody>
      </p:sp>
      <p:sp>
        <p:nvSpPr>
          <p:cNvPr id="19" name="TextBox 18"/>
          <p:cNvSpPr txBox="1"/>
          <p:nvPr/>
        </p:nvSpPr>
        <p:spPr>
          <a:xfrm>
            <a:off x="6012160" y="3096000"/>
            <a:ext cx="408623" cy="144000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400" dirty="0" smtClean="0">
                <a:solidFill>
                  <a:srgbClr val="FF0000"/>
                </a:solidFill>
              </a:rPr>
              <a:t>Rear view</a:t>
            </a:r>
            <a:endParaRPr lang="en-US" sz="24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8914"/>
                                        </p:tgtEl>
                                        <p:attrNameLst>
                                          <p:attrName>style.visibility</p:attrName>
                                        </p:attrNameLst>
                                      </p:cBhvr>
                                      <p:to>
                                        <p:strVal val="visible"/>
                                      </p:to>
                                    </p:set>
                                    <p:anim calcmode="lin" valueType="num">
                                      <p:cBhvr additive="base">
                                        <p:cTn id="11" dur="500" fill="hold"/>
                                        <p:tgtEl>
                                          <p:spTgt spid="38914"/>
                                        </p:tgtEl>
                                        <p:attrNameLst>
                                          <p:attrName>ppt_x</p:attrName>
                                        </p:attrNameLst>
                                      </p:cBhvr>
                                      <p:tavLst>
                                        <p:tav tm="0">
                                          <p:val>
                                            <p:strVal val="0-#ppt_w/2"/>
                                          </p:val>
                                        </p:tav>
                                        <p:tav tm="100000">
                                          <p:val>
                                            <p:strVal val="#ppt_x"/>
                                          </p:val>
                                        </p:tav>
                                      </p:tavLst>
                                    </p:anim>
                                    <p:anim calcmode="lin" valueType="num">
                                      <p:cBhvr additive="base">
                                        <p:cTn id="12" dur="500" fill="hold"/>
                                        <p:tgtEl>
                                          <p:spTgt spid="3891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0-#ppt_w/2"/>
                                          </p:val>
                                        </p:tav>
                                        <p:tav tm="100000">
                                          <p:val>
                                            <p:strVal val="#ppt_x"/>
                                          </p:val>
                                        </p:tav>
                                      </p:tavLst>
                                    </p:anim>
                                    <p:anim calcmode="lin" valueType="num">
                                      <p:cBhvr additive="base">
                                        <p:cTn id="2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0-#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0-#ppt_w/2"/>
                                          </p:val>
                                        </p:tav>
                                        <p:tav tm="100000">
                                          <p:val>
                                            <p:strVal val="#ppt_x"/>
                                          </p:val>
                                        </p:tav>
                                      </p:tavLst>
                                    </p:anim>
                                    <p:anim calcmode="lin" valueType="num">
                                      <p:cBhvr additive="base">
                                        <p:cTn id="32"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Closed loop recycling system</a:t>
            </a:r>
            <a:endParaRPr lang="en-SG" dirty="0"/>
          </a:p>
        </p:txBody>
      </p:sp>
      <p:sp>
        <p:nvSpPr>
          <p:cNvPr id="4" name="Slide Number Placeholder 3"/>
          <p:cNvSpPr>
            <a:spLocks noGrp="1"/>
          </p:cNvSpPr>
          <p:nvPr>
            <p:ph type="sldNum" sz="quarter" idx="11"/>
          </p:nvPr>
        </p:nvSpPr>
        <p:spPr/>
        <p:txBody>
          <a:bodyPr/>
          <a:lstStyle/>
          <a:p>
            <a:fld id="{D57C17EC-C17E-4243-843B-716168E86EEE}" type="slidenum">
              <a:rPr lang="en-SG" smtClean="0"/>
              <a:pPr/>
              <a:t>47</a:t>
            </a:fld>
            <a:endParaRPr lang="en-SG"/>
          </a:p>
        </p:txBody>
      </p:sp>
      <p:sp>
        <p:nvSpPr>
          <p:cNvPr id="5" name="Footer Placeholder 4"/>
          <p:cNvSpPr>
            <a:spLocks noGrp="1"/>
          </p:cNvSpPr>
          <p:nvPr>
            <p:ph type="ftr" sz="quarter" idx="12"/>
          </p:nvPr>
        </p:nvSpPr>
        <p:spPr/>
        <p:txBody>
          <a:bodyPr/>
          <a:lstStyle/>
          <a:p>
            <a:r>
              <a:rPr lang="en-SG" smtClean="0"/>
              <a:t>B.Satyanarayana, TIFR, Mumbai                              Kashmir University Students' Visit                              March 12, 2012</a:t>
            </a:r>
            <a:endParaRPr lang="en-SG" dirty="0"/>
          </a:p>
        </p:txBody>
      </p:sp>
      <p:pic>
        <p:nvPicPr>
          <p:cNvPr id="13315" name="Picture 3"/>
          <p:cNvPicPr>
            <a:picLocks noGrp="1" noChangeAspect="1" noChangeArrowheads="1"/>
          </p:cNvPicPr>
          <p:nvPr>
            <p:ph idx="1"/>
          </p:nvPr>
        </p:nvPicPr>
        <p:blipFill>
          <a:blip r:embed="rId2" cstate="print"/>
          <a:srcRect t="5239" r="809" b="24698"/>
          <a:stretch>
            <a:fillRect/>
          </a:stretch>
        </p:blipFill>
        <p:spPr bwMode="auto">
          <a:xfrm>
            <a:off x="1157912" y="1209600"/>
            <a:ext cx="6772916" cy="517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Sealed gas operation</a:t>
            </a:r>
            <a:endParaRPr lang="en-SG" dirty="0"/>
          </a:p>
        </p:txBody>
      </p:sp>
      <p:sp>
        <p:nvSpPr>
          <p:cNvPr id="4" name="Slide Number Placeholder 3"/>
          <p:cNvSpPr>
            <a:spLocks noGrp="1"/>
          </p:cNvSpPr>
          <p:nvPr>
            <p:ph type="sldNum" sz="quarter" idx="11"/>
          </p:nvPr>
        </p:nvSpPr>
        <p:spPr/>
        <p:txBody>
          <a:bodyPr/>
          <a:lstStyle/>
          <a:p>
            <a:fld id="{D57C17EC-C17E-4243-843B-716168E86EEE}" type="slidenum">
              <a:rPr lang="en-SG" smtClean="0"/>
              <a:pPr/>
              <a:t>48</a:t>
            </a:fld>
            <a:endParaRPr lang="en-SG"/>
          </a:p>
        </p:txBody>
      </p:sp>
      <p:sp>
        <p:nvSpPr>
          <p:cNvPr id="5" name="Footer Placeholder 4"/>
          <p:cNvSpPr>
            <a:spLocks noGrp="1"/>
          </p:cNvSpPr>
          <p:nvPr>
            <p:ph type="ftr" sz="quarter" idx="12"/>
          </p:nvPr>
        </p:nvSpPr>
        <p:spPr/>
        <p:txBody>
          <a:bodyPr/>
          <a:lstStyle/>
          <a:p>
            <a:r>
              <a:rPr lang="en-SG" smtClean="0"/>
              <a:t>B.Satyanarayana, TIFR, Mumbai                              Kashmir University Students' Visit                              March 12, 2012</a:t>
            </a:r>
            <a:endParaRPr lang="en-SG" dirty="0"/>
          </a:p>
        </p:txBody>
      </p:sp>
      <p:pic>
        <p:nvPicPr>
          <p:cNvPr id="6" name="Picture 3" descr="Fig07"/>
          <p:cNvPicPr>
            <a:picLocks noGrp="1" noChangeAspect="1" noChangeArrowheads="1"/>
          </p:cNvPicPr>
          <p:nvPr>
            <p:ph idx="1"/>
          </p:nvPr>
        </p:nvPicPr>
        <p:blipFill>
          <a:blip r:embed="rId2" cstate="print"/>
          <a:srcRect/>
          <a:stretch>
            <a:fillRect/>
          </a:stretch>
        </p:blipFill>
        <p:spPr bwMode="auto">
          <a:xfrm>
            <a:off x="1253302" y="1208088"/>
            <a:ext cx="6637397" cy="5173662"/>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RPC device simulations</a:t>
            </a:r>
            <a:endParaRPr lang="en-SG" dirty="0"/>
          </a:p>
        </p:txBody>
      </p:sp>
      <p:pic>
        <p:nvPicPr>
          <p:cNvPr id="6" name="Content Placeholder 4" descr="simushceme.jpg"/>
          <p:cNvPicPr>
            <a:picLocks noGrp="1" noChangeAspect="1"/>
          </p:cNvPicPr>
          <p:nvPr>
            <p:ph idx="1"/>
          </p:nvPr>
        </p:nvPicPr>
        <p:blipFill>
          <a:blip r:embed="rId2" cstate="print"/>
          <a:srcRect l="16396" t="17775" r="17196" b="16795"/>
          <a:stretch>
            <a:fillRect/>
          </a:stretch>
        </p:blipFill>
        <p:spPr>
          <a:xfrm>
            <a:off x="72000" y="1209600"/>
            <a:ext cx="9000000" cy="4987950"/>
          </a:xfrm>
        </p:spPr>
      </p:pic>
      <p:sp>
        <p:nvSpPr>
          <p:cNvPr id="4" name="Slide Number Placeholder 3"/>
          <p:cNvSpPr>
            <a:spLocks noGrp="1"/>
          </p:cNvSpPr>
          <p:nvPr>
            <p:ph type="sldNum" sz="quarter" idx="11"/>
          </p:nvPr>
        </p:nvSpPr>
        <p:spPr/>
        <p:txBody>
          <a:bodyPr>
            <a:normAutofit/>
          </a:bodyPr>
          <a:lstStyle/>
          <a:p>
            <a:fld id="{37DC4E1B-6BA0-4198-AD04-80B1202E1BA3}" type="slidenum">
              <a:rPr lang="en-US" smtClean="0"/>
              <a:pPr/>
              <a:t>49</a:t>
            </a:fld>
            <a:endParaRPr lang="en-US" dirty="0"/>
          </a:p>
        </p:txBody>
      </p:sp>
      <p:sp>
        <p:nvSpPr>
          <p:cNvPr id="3" name="Footer Placeholder 2"/>
          <p:cNvSpPr>
            <a:spLocks noGrp="1"/>
          </p:cNvSpPr>
          <p:nvPr>
            <p:ph type="ftr" sz="quarter" idx="12"/>
          </p:nvPr>
        </p:nvSpPr>
        <p:spPr/>
        <p:txBody>
          <a:bodyPr/>
          <a:lstStyle/>
          <a:p>
            <a:r>
              <a:rPr lang="en-SG" smtClean="0"/>
              <a:t>B.Satyanarayana, TIFR, Mumbai                              Kashmir University Students' Visit                              March 12, 2012</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Unique features of neutrinos</a:t>
            </a:r>
            <a:endParaRPr lang="en-SG" dirty="0"/>
          </a:p>
        </p:txBody>
      </p:sp>
      <p:sp>
        <p:nvSpPr>
          <p:cNvPr id="3" name="Slide Number Placeholder 2"/>
          <p:cNvSpPr>
            <a:spLocks noGrp="1"/>
          </p:cNvSpPr>
          <p:nvPr>
            <p:ph type="sldNum" sz="quarter" idx="11"/>
          </p:nvPr>
        </p:nvSpPr>
        <p:spPr/>
        <p:txBody>
          <a:bodyPr/>
          <a:lstStyle/>
          <a:p>
            <a:fld id="{5D0D82D1-030A-4AF5-855D-82A44DD93AEE}" type="slidenum">
              <a:rPr lang="en-US" smtClean="0"/>
              <a:pPr/>
              <a:t>5</a:t>
            </a:fld>
            <a:endParaRPr lang="en-US" dirty="0"/>
          </a:p>
        </p:txBody>
      </p:sp>
      <p:sp>
        <p:nvSpPr>
          <p:cNvPr id="2" name="Footer Placeholder 1"/>
          <p:cNvSpPr>
            <a:spLocks noGrp="1"/>
          </p:cNvSpPr>
          <p:nvPr>
            <p:ph type="ftr" sz="quarter" idx="12"/>
          </p:nvPr>
        </p:nvSpPr>
        <p:spPr/>
        <p:txBody>
          <a:bodyPr/>
          <a:lstStyle/>
          <a:p>
            <a:r>
              <a:rPr lang="en-US" smtClean="0"/>
              <a:t>B.Satyanarayana, TIFR, Mumbai                              Kashmir University Students' Visit                              March 12, 2012</a:t>
            </a:r>
            <a:endParaRPr lang="en-US" dirty="0"/>
          </a:p>
        </p:txBody>
      </p:sp>
      <p:pic>
        <p:nvPicPr>
          <p:cNvPr id="434178" name="Picture 2"/>
          <p:cNvPicPr>
            <a:picLocks noChangeAspect="1" noChangeArrowheads="1"/>
          </p:cNvPicPr>
          <p:nvPr/>
        </p:nvPicPr>
        <p:blipFill>
          <a:blip r:embed="rId2" cstate="print"/>
          <a:srcRect t="16603" b="7023"/>
          <a:stretch>
            <a:fillRect/>
          </a:stretch>
        </p:blipFill>
        <p:spPr bwMode="auto">
          <a:xfrm>
            <a:off x="233363" y="1209600"/>
            <a:ext cx="8677275" cy="496855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34178"/>
                                        </p:tgtEl>
                                        <p:attrNameLst>
                                          <p:attrName>style.visibility</p:attrName>
                                        </p:attrNameLst>
                                      </p:cBhvr>
                                      <p:to>
                                        <p:strVal val="visible"/>
                                      </p:to>
                                    </p:set>
                                    <p:animEffect transition="in" filter="strips(downLeft)">
                                      <p:cBhvr>
                                        <p:cTn id="7" dur="1000"/>
                                        <p:tgtEl>
                                          <p:spTgt spid="434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smtClean="0"/>
              <a:t>Prototype RPC stack</a:t>
            </a:r>
            <a:endParaRPr lang="en-US" dirty="0"/>
          </a:p>
        </p:txBody>
      </p:sp>
      <p:pic>
        <p:nvPicPr>
          <p:cNvPr id="9" name="Content Placeholder 8" descr="bigstack-latest.jpg"/>
          <p:cNvPicPr>
            <a:picLocks noGrp="1" noChangeAspect="1"/>
          </p:cNvPicPr>
          <p:nvPr>
            <p:ph idx="1"/>
          </p:nvPr>
        </p:nvPicPr>
        <p:blipFill>
          <a:blip r:embed="rId3" cstate="print"/>
          <a:stretch>
            <a:fillRect/>
          </a:stretch>
        </p:blipFill>
        <p:spPr>
          <a:xfrm>
            <a:off x="713016" y="1213200"/>
            <a:ext cx="7717968" cy="5173200"/>
          </a:xfrm>
          <a:prstGeom prst="rect">
            <a:avLst/>
          </a:prstGeom>
          <a:ln>
            <a:noFill/>
          </a:ln>
          <a:effectLst>
            <a:softEdge rad="112500"/>
          </a:effectLst>
        </p:spPr>
      </p:pic>
      <p:sp>
        <p:nvSpPr>
          <p:cNvPr id="6" name="Slide Number Placeholder 5"/>
          <p:cNvSpPr>
            <a:spLocks noGrp="1"/>
          </p:cNvSpPr>
          <p:nvPr>
            <p:ph type="sldNum" sz="quarter" idx="11"/>
          </p:nvPr>
        </p:nvSpPr>
        <p:spPr/>
        <p:txBody>
          <a:bodyPr/>
          <a:lstStyle/>
          <a:p>
            <a:fld id="{5D0D82D1-030A-4AF5-855D-82A44DD93AEE}" type="slidenum">
              <a:rPr lang="en-US" smtClean="0"/>
              <a:pPr/>
              <a:t>50</a:t>
            </a:fld>
            <a:endParaRPr lang="en-US" dirty="0"/>
          </a:p>
        </p:txBody>
      </p:sp>
      <p:sp>
        <p:nvSpPr>
          <p:cNvPr id="5" name="Footer Placeholder 4"/>
          <p:cNvSpPr>
            <a:spLocks noGrp="1"/>
          </p:cNvSpPr>
          <p:nvPr>
            <p:ph type="ftr" sz="quarter" idx="12"/>
          </p:nvPr>
        </p:nvSpPr>
        <p:spPr/>
        <p:txBody>
          <a:bodyPr/>
          <a:lstStyle/>
          <a:p>
            <a:r>
              <a:rPr lang="en-US" smtClean="0"/>
              <a:t>B.Satyanarayana, TIFR, Mumbai                              Kashmir University Students' Visit                              March 12, 2012</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smtClean="0"/>
              <a:t>Prototype detector DAQ system</a:t>
            </a:r>
            <a:endParaRPr lang="en-US" sz="4800" dirty="0"/>
          </a:p>
        </p:txBody>
      </p:sp>
      <p:pic>
        <p:nvPicPr>
          <p:cNvPr id="8" name="Content Placeholder 7" descr="Components-v2.png"/>
          <p:cNvPicPr>
            <a:picLocks noGrp="1" noChangeAspect="1"/>
          </p:cNvPicPr>
          <p:nvPr>
            <p:ph idx="1"/>
          </p:nvPr>
        </p:nvPicPr>
        <p:blipFill>
          <a:blip r:embed="rId3" cstate="print"/>
          <a:srcRect t="3808" b="11423"/>
          <a:stretch>
            <a:fillRect/>
          </a:stretch>
        </p:blipFill>
        <p:spPr>
          <a:xfrm>
            <a:off x="257711" y="1209600"/>
            <a:ext cx="8628579" cy="51732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11"/>
          </p:nvPr>
        </p:nvSpPr>
        <p:spPr/>
        <p:txBody>
          <a:bodyPr/>
          <a:lstStyle/>
          <a:p>
            <a:fld id="{5D0D82D1-030A-4AF5-855D-82A44DD93AEE}" type="slidenum">
              <a:rPr lang="en-US" smtClean="0"/>
              <a:pPr/>
              <a:t>51</a:t>
            </a:fld>
            <a:endParaRPr lang="en-US" dirty="0"/>
          </a:p>
        </p:txBody>
      </p:sp>
      <p:sp>
        <p:nvSpPr>
          <p:cNvPr id="4" name="Footer Placeholder 3"/>
          <p:cNvSpPr>
            <a:spLocks noGrp="1"/>
          </p:cNvSpPr>
          <p:nvPr>
            <p:ph type="ftr" sz="quarter" idx="12"/>
          </p:nvPr>
        </p:nvSpPr>
        <p:spPr/>
        <p:txBody>
          <a:bodyPr/>
          <a:lstStyle/>
          <a:p>
            <a:r>
              <a:rPr lang="en-US" smtClean="0"/>
              <a:t>B.Satyanarayana, TIFR, Mumbai                              Kashmir University Students' Visit                              March 12, 2012</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Design and implementation of the data acquisition system</a:t>
            </a:r>
            <a:endParaRPr lang="en-US" dirty="0"/>
          </a:p>
        </p:txBody>
      </p:sp>
      <p:pic>
        <p:nvPicPr>
          <p:cNvPr id="17" name="Picture 4" descr="P9190163"/>
          <p:cNvPicPr>
            <a:picLocks noChangeAspect="1" noChangeArrowheads="1"/>
          </p:cNvPicPr>
          <p:nvPr/>
        </p:nvPicPr>
        <p:blipFill>
          <a:blip r:embed="rId3" cstate="print"/>
          <a:srcRect l="3444" t="2554" r="4305" b="3072"/>
          <a:stretch>
            <a:fillRect/>
          </a:stretch>
        </p:blipFill>
        <p:spPr>
          <a:xfrm rot="16200000">
            <a:off x="1450339" y="2208866"/>
            <a:ext cx="1584000" cy="1270593"/>
          </a:xfrm>
          <a:prstGeom prst="rect">
            <a:avLst/>
          </a:prstGeom>
          <a:noFill/>
          <a:ln/>
        </p:spPr>
      </p:pic>
      <p:pic>
        <p:nvPicPr>
          <p:cNvPr id="21" name="Picture 4" descr="P9190163"/>
          <p:cNvPicPr>
            <a:picLocks noChangeAspect="1" noChangeArrowheads="1"/>
          </p:cNvPicPr>
          <p:nvPr/>
        </p:nvPicPr>
        <p:blipFill>
          <a:blip r:embed="rId3" cstate="print"/>
          <a:srcRect l="3444" t="2554" r="4305" b="3072"/>
          <a:stretch>
            <a:fillRect/>
          </a:stretch>
        </p:blipFill>
        <p:spPr>
          <a:xfrm rot="16200000">
            <a:off x="1450338" y="4514399"/>
            <a:ext cx="1584000" cy="1270591"/>
          </a:xfrm>
          <a:prstGeom prst="rect">
            <a:avLst/>
          </a:prstGeom>
          <a:noFill/>
          <a:ln/>
        </p:spPr>
      </p:pic>
      <p:pic>
        <p:nvPicPr>
          <p:cNvPr id="22" name="Picture 4" descr="P9190163"/>
          <p:cNvPicPr>
            <a:picLocks noChangeAspect="1" noChangeArrowheads="1"/>
          </p:cNvPicPr>
          <p:nvPr/>
        </p:nvPicPr>
        <p:blipFill>
          <a:blip r:embed="rId3" cstate="print"/>
          <a:srcRect l="3444" t="2554" r="4305" b="3072"/>
          <a:stretch>
            <a:fillRect/>
          </a:stretch>
        </p:blipFill>
        <p:spPr>
          <a:xfrm rot="16200000">
            <a:off x="1602000" y="4657276"/>
            <a:ext cx="1584000" cy="1270589"/>
          </a:xfrm>
          <a:prstGeom prst="rect">
            <a:avLst/>
          </a:prstGeom>
          <a:noFill/>
          <a:ln/>
        </p:spPr>
      </p:pic>
      <p:pic>
        <p:nvPicPr>
          <p:cNvPr id="23" name="Picture 4" descr="DFE"/>
          <p:cNvPicPr>
            <a:picLocks noChangeAspect="1" noChangeArrowheads="1"/>
          </p:cNvPicPr>
          <p:nvPr/>
        </p:nvPicPr>
        <p:blipFill>
          <a:blip r:embed="rId4" cstate="print"/>
          <a:srcRect/>
          <a:stretch>
            <a:fillRect/>
          </a:stretch>
        </p:blipFill>
        <p:spPr>
          <a:xfrm flipH="1">
            <a:off x="3370626" y="2020644"/>
            <a:ext cx="1368000" cy="1671075"/>
          </a:xfrm>
          <a:prstGeom prst="rect">
            <a:avLst/>
          </a:prstGeom>
          <a:noFill/>
          <a:ln/>
        </p:spPr>
      </p:pic>
      <p:pic>
        <p:nvPicPr>
          <p:cNvPr id="29" name="Picture 4" descr="DFE"/>
          <p:cNvPicPr>
            <a:picLocks noChangeAspect="1" noChangeArrowheads="1"/>
          </p:cNvPicPr>
          <p:nvPr/>
        </p:nvPicPr>
        <p:blipFill>
          <a:blip r:embed="rId4" cstate="print"/>
          <a:srcRect/>
          <a:stretch>
            <a:fillRect/>
          </a:stretch>
        </p:blipFill>
        <p:spPr>
          <a:xfrm flipH="1">
            <a:off x="3372125" y="4389096"/>
            <a:ext cx="1368000" cy="1671075"/>
          </a:xfrm>
          <a:prstGeom prst="rect">
            <a:avLst/>
          </a:prstGeom>
          <a:noFill/>
          <a:ln/>
        </p:spPr>
      </p:pic>
      <p:pic>
        <p:nvPicPr>
          <p:cNvPr id="36" name="Picture 35" descr="kek 004"/>
          <p:cNvPicPr>
            <a:picLocks noChangeAspect="1" noChangeArrowheads="1"/>
          </p:cNvPicPr>
          <p:nvPr/>
        </p:nvPicPr>
        <p:blipFill>
          <a:blip r:embed="rId5" cstate="print"/>
          <a:srcRect l="8248" t="6182" r="3769"/>
          <a:stretch>
            <a:fillRect/>
          </a:stretch>
        </p:blipFill>
        <p:spPr>
          <a:xfrm>
            <a:off x="142844" y="1535799"/>
            <a:ext cx="612000" cy="2031650"/>
          </a:xfrm>
          <a:prstGeom prst="rect">
            <a:avLst/>
          </a:prstGeom>
          <a:noFill/>
          <a:ln/>
        </p:spPr>
      </p:pic>
      <p:pic>
        <p:nvPicPr>
          <p:cNvPr id="37" name="Picture 36" descr="kek 004"/>
          <p:cNvPicPr>
            <a:picLocks noChangeAspect="1" noChangeArrowheads="1"/>
          </p:cNvPicPr>
          <p:nvPr/>
        </p:nvPicPr>
        <p:blipFill>
          <a:blip r:embed="rId5" cstate="print"/>
          <a:srcRect l="8248" t="6182" r="3769"/>
          <a:stretch>
            <a:fillRect/>
          </a:stretch>
        </p:blipFill>
        <p:spPr>
          <a:xfrm>
            <a:off x="295244" y="1688199"/>
            <a:ext cx="612000" cy="2031650"/>
          </a:xfrm>
          <a:prstGeom prst="rect">
            <a:avLst/>
          </a:prstGeom>
          <a:noFill/>
          <a:ln/>
        </p:spPr>
      </p:pic>
      <p:pic>
        <p:nvPicPr>
          <p:cNvPr id="45" name="Picture 44" descr="kek 004"/>
          <p:cNvPicPr>
            <a:picLocks noChangeAspect="1" noChangeArrowheads="1"/>
          </p:cNvPicPr>
          <p:nvPr/>
        </p:nvPicPr>
        <p:blipFill>
          <a:blip r:embed="rId5" cstate="print"/>
          <a:srcRect l="8248" t="6182" r="3769"/>
          <a:stretch>
            <a:fillRect/>
          </a:stretch>
        </p:blipFill>
        <p:spPr>
          <a:xfrm>
            <a:off x="447644" y="1840599"/>
            <a:ext cx="612000" cy="2031650"/>
          </a:xfrm>
          <a:prstGeom prst="rect">
            <a:avLst/>
          </a:prstGeom>
          <a:noFill/>
          <a:ln/>
        </p:spPr>
      </p:pic>
      <p:pic>
        <p:nvPicPr>
          <p:cNvPr id="50" name="Picture 49" descr="kek 004"/>
          <p:cNvPicPr>
            <a:picLocks noChangeAspect="1" noChangeArrowheads="1"/>
          </p:cNvPicPr>
          <p:nvPr/>
        </p:nvPicPr>
        <p:blipFill>
          <a:blip r:embed="rId5" cstate="print"/>
          <a:srcRect l="8248" t="6182" r="3769"/>
          <a:stretch>
            <a:fillRect/>
          </a:stretch>
        </p:blipFill>
        <p:spPr>
          <a:xfrm>
            <a:off x="600044" y="1992999"/>
            <a:ext cx="612000" cy="2031650"/>
          </a:xfrm>
          <a:prstGeom prst="rect">
            <a:avLst/>
          </a:prstGeom>
          <a:noFill/>
          <a:ln/>
        </p:spPr>
      </p:pic>
      <p:pic>
        <p:nvPicPr>
          <p:cNvPr id="51" name="Picture 50" descr="kek 004"/>
          <p:cNvPicPr>
            <a:picLocks noChangeAspect="1" noChangeArrowheads="1"/>
          </p:cNvPicPr>
          <p:nvPr/>
        </p:nvPicPr>
        <p:blipFill>
          <a:blip r:embed="rId5" cstate="print"/>
          <a:srcRect l="8248" t="6182" r="3769"/>
          <a:stretch>
            <a:fillRect/>
          </a:stretch>
        </p:blipFill>
        <p:spPr>
          <a:xfrm>
            <a:off x="145214" y="4790749"/>
            <a:ext cx="612000" cy="2031650"/>
          </a:xfrm>
          <a:prstGeom prst="rect">
            <a:avLst/>
          </a:prstGeom>
          <a:noFill/>
          <a:ln/>
        </p:spPr>
      </p:pic>
      <p:pic>
        <p:nvPicPr>
          <p:cNvPr id="55" name="Picture 54" descr="kek 004"/>
          <p:cNvPicPr>
            <a:picLocks noChangeAspect="1" noChangeArrowheads="1"/>
          </p:cNvPicPr>
          <p:nvPr/>
        </p:nvPicPr>
        <p:blipFill>
          <a:blip r:embed="rId5" cstate="print"/>
          <a:srcRect l="8248" t="6182" r="3769"/>
          <a:stretch>
            <a:fillRect/>
          </a:stretch>
        </p:blipFill>
        <p:spPr>
          <a:xfrm>
            <a:off x="297614" y="4607821"/>
            <a:ext cx="612000" cy="2031650"/>
          </a:xfrm>
          <a:prstGeom prst="rect">
            <a:avLst/>
          </a:prstGeom>
          <a:noFill/>
          <a:ln/>
        </p:spPr>
      </p:pic>
      <p:pic>
        <p:nvPicPr>
          <p:cNvPr id="56" name="Picture 55" descr="kek 004"/>
          <p:cNvPicPr>
            <a:picLocks noChangeAspect="1" noChangeArrowheads="1"/>
          </p:cNvPicPr>
          <p:nvPr/>
        </p:nvPicPr>
        <p:blipFill>
          <a:blip r:embed="rId5" cstate="print"/>
          <a:srcRect l="8248" t="6182" r="3769"/>
          <a:stretch>
            <a:fillRect/>
          </a:stretch>
        </p:blipFill>
        <p:spPr>
          <a:xfrm>
            <a:off x="450014" y="4464945"/>
            <a:ext cx="612000" cy="2031650"/>
          </a:xfrm>
          <a:prstGeom prst="rect">
            <a:avLst/>
          </a:prstGeom>
          <a:noFill/>
          <a:ln/>
        </p:spPr>
      </p:pic>
      <p:pic>
        <p:nvPicPr>
          <p:cNvPr id="65" name="Picture 64" descr="kek 004"/>
          <p:cNvPicPr>
            <a:picLocks noChangeAspect="1" noChangeArrowheads="1"/>
          </p:cNvPicPr>
          <p:nvPr/>
        </p:nvPicPr>
        <p:blipFill>
          <a:blip r:embed="rId5" cstate="print"/>
          <a:srcRect l="8248" t="6182" r="3769"/>
          <a:stretch>
            <a:fillRect/>
          </a:stretch>
        </p:blipFill>
        <p:spPr>
          <a:xfrm>
            <a:off x="602414" y="4322069"/>
            <a:ext cx="612000" cy="2031650"/>
          </a:xfrm>
          <a:prstGeom prst="rect">
            <a:avLst/>
          </a:prstGeom>
          <a:noFill/>
          <a:ln/>
        </p:spPr>
      </p:pic>
      <p:sp>
        <p:nvSpPr>
          <p:cNvPr id="66" name="Right Arrow 65"/>
          <p:cNvSpPr/>
          <p:nvPr/>
        </p:nvSpPr>
        <p:spPr>
          <a:xfrm>
            <a:off x="1247417" y="271462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67" name="Right Arrow 66"/>
          <p:cNvSpPr/>
          <p:nvPr/>
        </p:nvSpPr>
        <p:spPr>
          <a:xfrm>
            <a:off x="3045242" y="271440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68" name="Right Arrow 67"/>
          <p:cNvSpPr/>
          <p:nvPr/>
        </p:nvSpPr>
        <p:spPr>
          <a:xfrm>
            <a:off x="4759754" y="271462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69" name="Right Arrow 68"/>
          <p:cNvSpPr/>
          <p:nvPr/>
        </p:nvSpPr>
        <p:spPr>
          <a:xfrm>
            <a:off x="1247417" y="504000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70" name="Right Arrow 69"/>
          <p:cNvSpPr/>
          <p:nvPr/>
        </p:nvSpPr>
        <p:spPr>
          <a:xfrm>
            <a:off x="3045242" y="504000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71" name="Right Arrow 70"/>
          <p:cNvSpPr/>
          <p:nvPr/>
        </p:nvSpPr>
        <p:spPr>
          <a:xfrm>
            <a:off x="4759754" y="504000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pic>
        <p:nvPicPr>
          <p:cNvPr id="24" name="Picture 4"/>
          <p:cNvPicPr>
            <a:picLocks noChangeAspect="1" noChangeArrowheads="1"/>
          </p:cNvPicPr>
          <p:nvPr/>
        </p:nvPicPr>
        <p:blipFill>
          <a:blip r:embed="rId6" cstate="print"/>
          <a:srcRect/>
          <a:stretch>
            <a:fillRect/>
          </a:stretch>
        </p:blipFill>
        <p:spPr>
          <a:xfrm flipH="1">
            <a:off x="5111026" y="1976400"/>
            <a:ext cx="1276993" cy="1800000"/>
          </a:xfrm>
          <a:prstGeom prst="rect">
            <a:avLst/>
          </a:prstGeom>
          <a:noFill/>
          <a:ln/>
        </p:spPr>
      </p:pic>
      <p:pic>
        <p:nvPicPr>
          <p:cNvPr id="72" name="Picture 4"/>
          <p:cNvPicPr>
            <a:picLocks noChangeAspect="1" noChangeArrowheads="1"/>
          </p:cNvPicPr>
          <p:nvPr/>
        </p:nvPicPr>
        <p:blipFill>
          <a:blip r:embed="rId6" cstate="print"/>
          <a:srcRect/>
          <a:stretch>
            <a:fillRect/>
          </a:stretch>
        </p:blipFill>
        <p:spPr>
          <a:xfrm flipH="1">
            <a:off x="5262793" y="2128800"/>
            <a:ext cx="1276993" cy="1800000"/>
          </a:xfrm>
          <a:prstGeom prst="rect">
            <a:avLst/>
          </a:prstGeom>
          <a:noFill/>
          <a:ln/>
        </p:spPr>
      </p:pic>
      <p:pic>
        <p:nvPicPr>
          <p:cNvPr id="75" name="Picture 4" descr="bs 030"/>
          <p:cNvPicPr>
            <a:picLocks noChangeAspect="1" noChangeArrowheads="1"/>
          </p:cNvPicPr>
          <p:nvPr/>
        </p:nvPicPr>
        <p:blipFill>
          <a:blip r:embed="rId7" cstate="print"/>
          <a:srcRect/>
          <a:stretch>
            <a:fillRect/>
          </a:stretch>
        </p:blipFill>
        <p:spPr>
          <a:xfrm>
            <a:off x="5408653" y="2305042"/>
            <a:ext cx="1163611" cy="1800000"/>
          </a:xfrm>
          <a:prstGeom prst="rect">
            <a:avLst/>
          </a:prstGeom>
          <a:noFill/>
          <a:ln/>
        </p:spPr>
      </p:pic>
      <p:pic>
        <p:nvPicPr>
          <p:cNvPr id="81" name="Picture 4"/>
          <p:cNvPicPr>
            <a:picLocks noChangeAspect="1" noChangeArrowheads="1"/>
          </p:cNvPicPr>
          <p:nvPr/>
        </p:nvPicPr>
        <p:blipFill>
          <a:blip r:embed="rId6" cstate="print"/>
          <a:srcRect/>
          <a:stretch>
            <a:fillRect/>
          </a:stretch>
        </p:blipFill>
        <p:spPr>
          <a:xfrm flipH="1">
            <a:off x="5112000" y="4214818"/>
            <a:ext cx="1276993" cy="1800000"/>
          </a:xfrm>
          <a:prstGeom prst="rect">
            <a:avLst/>
          </a:prstGeom>
          <a:noFill/>
          <a:ln/>
        </p:spPr>
      </p:pic>
      <p:pic>
        <p:nvPicPr>
          <p:cNvPr id="82" name="Picture 4"/>
          <p:cNvPicPr>
            <a:picLocks noChangeAspect="1" noChangeArrowheads="1"/>
          </p:cNvPicPr>
          <p:nvPr/>
        </p:nvPicPr>
        <p:blipFill>
          <a:blip r:embed="rId6" cstate="print"/>
          <a:srcRect/>
          <a:stretch>
            <a:fillRect/>
          </a:stretch>
        </p:blipFill>
        <p:spPr>
          <a:xfrm flipH="1">
            <a:off x="5263200" y="4367218"/>
            <a:ext cx="1276993" cy="1800000"/>
          </a:xfrm>
          <a:prstGeom prst="rect">
            <a:avLst/>
          </a:prstGeom>
          <a:noFill/>
          <a:ln/>
        </p:spPr>
      </p:pic>
      <p:pic>
        <p:nvPicPr>
          <p:cNvPr id="83" name="Picture 4" descr="bs 030"/>
          <p:cNvPicPr>
            <a:picLocks noChangeAspect="1" noChangeArrowheads="1"/>
          </p:cNvPicPr>
          <p:nvPr/>
        </p:nvPicPr>
        <p:blipFill>
          <a:blip r:embed="rId7" cstate="print"/>
          <a:srcRect/>
          <a:stretch>
            <a:fillRect/>
          </a:stretch>
        </p:blipFill>
        <p:spPr>
          <a:xfrm>
            <a:off x="5407200" y="4543460"/>
            <a:ext cx="1163611" cy="1800000"/>
          </a:xfrm>
          <a:prstGeom prst="rect">
            <a:avLst/>
          </a:prstGeom>
          <a:noFill/>
          <a:ln/>
        </p:spPr>
      </p:pic>
      <p:sp>
        <p:nvSpPr>
          <p:cNvPr id="89" name="Right Arrow 88"/>
          <p:cNvSpPr/>
          <p:nvPr/>
        </p:nvSpPr>
        <p:spPr>
          <a:xfrm>
            <a:off x="6569454" y="271462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90" name="Right Arrow 89"/>
          <p:cNvSpPr/>
          <p:nvPr/>
        </p:nvSpPr>
        <p:spPr>
          <a:xfrm>
            <a:off x="6569454" y="504000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pic>
        <p:nvPicPr>
          <p:cNvPr id="94" name="Picture 93" descr="daq 013.jpg"/>
          <p:cNvPicPr>
            <a:picLocks noChangeAspect="1"/>
          </p:cNvPicPr>
          <p:nvPr/>
        </p:nvPicPr>
        <p:blipFill>
          <a:blip r:embed="rId8" cstate="print"/>
          <a:srcRect/>
          <a:stretch>
            <a:fillRect/>
          </a:stretch>
        </p:blipFill>
        <p:spPr>
          <a:xfrm>
            <a:off x="6941329" y="1523248"/>
            <a:ext cx="2052000" cy="1620000"/>
          </a:xfrm>
          <a:prstGeom prst="rect">
            <a:avLst/>
          </a:prstGeom>
        </p:spPr>
      </p:pic>
      <p:pic>
        <p:nvPicPr>
          <p:cNvPr id="99" name="Picture 4" descr="P9190163"/>
          <p:cNvPicPr>
            <a:picLocks noChangeAspect="1" noChangeArrowheads="1"/>
          </p:cNvPicPr>
          <p:nvPr/>
        </p:nvPicPr>
        <p:blipFill>
          <a:blip r:embed="rId3" cstate="print"/>
          <a:srcRect l="3444" t="2554" r="4305" b="3072"/>
          <a:stretch>
            <a:fillRect/>
          </a:stretch>
        </p:blipFill>
        <p:spPr>
          <a:xfrm rot="16200000">
            <a:off x="1602739" y="2361266"/>
            <a:ext cx="1584000" cy="1270593"/>
          </a:xfrm>
          <a:prstGeom prst="rect">
            <a:avLst/>
          </a:prstGeom>
          <a:noFill/>
          <a:ln/>
        </p:spPr>
      </p:pic>
      <p:pic>
        <p:nvPicPr>
          <p:cNvPr id="100" name="Picture 99" descr="daq 013.jpg"/>
          <p:cNvPicPr>
            <a:picLocks noChangeAspect="1"/>
          </p:cNvPicPr>
          <p:nvPr/>
        </p:nvPicPr>
        <p:blipFill>
          <a:blip r:embed="rId8" cstate="print"/>
          <a:srcRect/>
          <a:stretch>
            <a:fillRect/>
          </a:stretch>
        </p:blipFill>
        <p:spPr>
          <a:xfrm>
            <a:off x="6940800" y="1785926"/>
            <a:ext cx="2052000" cy="1620000"/>
          </a:xfrm>
          <a:prstGeom prst="rect">
            <a:avLst/>
          </a:prstGeom>
        </p:spPr>
      </p:pic>
      <p:pic>
        <p:nvPicPr>
          <p:cNvPr id="101" name="Picture 100" descr="daq 013.jpg"/>
          <p:cNvPicPr>
            <a:picLocks noChangeAspect="1"/>
          </p:cNvPicPr>
          <p:nvPr/>
        </p:nvPicPr>
        <p:blipFill>
          <a:blip r:embed="rId8" cstate="print"/>
          <a:srcRect/>
          <a:stretch>
            <a:fillRect/>
          </a:stretch>
        </p:blipFill>
        <p:spPr>
          <a:xfrm>
            <a:off x="6940800" y="2115820"/>
            <a:ext cx="2052000" cy="1620000"/>
          </a:xfrm>
          <a:prstGeom prst="rect">
            <a:avLst/>
          </a:prstGeom>
        </p:spPr>
      </p:pic>
      <p:pic>
        <p:nvPicPr>
          <p:cNvPr id="47" name="Picture 46" descr="daq 013.jpg"/>
          <p:cNvPicPr>
            <a:picLocks noChangeAspect="1"/>
          </p:cNvPicPr>
          <p:nvPr/>
        </p:nvPicPr>
        <p:blipFill>
          <a:blip r:embed="rId8" cstate="print"/>
          <a:srcRect/>
          <a:stretch>
            <a:fillRect/>
          </a:stretch>
        </p:blipFill>
        <p:spPr>
          <a:xfrm>
            <a:off x="6940800" y="2473010"/>
            <a:ext cx="2052000" cy="1620000"/>
          </a:xfrm>
          <a:prstGeom prst="rect">
            <a:avLst/>
          </a:prstGeom>
        </p:spPr>
      </p:pic>
      <p:sp>
        <p:nvSpPr>
          <p:cNvPr id="109" name="TextBox 108"/>
          <p:cNvSpPr txBox="1"/>
          <p:nvPr/>
        </p:nvSpPr>
        <p:spPr>
          <a:xfrm>
            <a:off x="1620000" y="1558138"/>
            <a:ext cx="3071834" cy="360000"/>
          </a:xfrm>
          <a:prstGeom prst="round2DiagRect">
            <a:avLst/>
          </a:prstGeom>
          <a:solidFill>
            <a:srgbClr val="FFFF00"/>
          </a:solidFill>
        </p:spPr>
        <p:txBody>
          <a:bodyPr wrap="square" rtlCol="0" anchor="ctr" anchorCtr="1">
            <a:normAutofit fontScale="77500" lnSpcReduction="20000"/>
          </a:bodyPr>
          <a:lstStyle/>
          <a:p>
            <a:pPr algn="ctr"/>
            <a:r>
              <a:rPr lang="en-US" sz="2400" dirty="0" smtClean="0">
                <a:solidFill>
                  <a:srgbClr val="0000FF"/>
                </a:solidFill>
              </a:rPr>
              <a:t>200 boards of 13 types</a:t>
            </a:r>
          </a:p>
        </p:txBody>
      </p:sp>
      <p:pic>
        <p:nvPicPr>
          <p:cNvPr id="92" name="Picture 91" descr="daq 008.jpg"/>
          <p:cNvPicPr>
            <a:picLocks noChangeAspect="1"/>
          </p:cNvPicPr>
          <p:nvPr/>
        </p:nvPicPr>
        <p:blipFill>
          <a:blip r:embed="rId9" cstate="print"/>
          <a:srcRect/>
          <a:stretch>
            <a:fillRect/>
          </a:stretch>
        </p:blipFill>
        <p:spPr>
          <a:xfrm>
            <a:off x="6941900" y="2802904"/>
            <a:ext cx="2059256" cy="1584037"/>
          </a:xfrm>
          <a:prstGeom prst="rect">
            <a:avLst/>
          </a:prstGeom>
        </p:spPr>
      </p:pic>
      <p:pic>
        <p:nvPicPr>
          <p:cNvPr id="26" name="Picture 4" descr="Control"/>
          <p:cNvPicPr>
            <a:picLocks noChangeAspect="1" noChangeArrowheads="1"/>
          </p:cNvPicPr>
          <p:nvPr/>
        </p:nvPicPr>
        <p:blipFill>
          <a:blip r:embed="rId10" cstate="print"/>
          <a:srcRect l="4245" t="1859" r="6753" b="3820"/>
          <a:stretch>
            <a:fillRect/>
          </a:stretch>
        </p:blipFill>
        <p:spPr>
          <a:xfrm rot="5400000">
            <a:off x="7279796" y="2779259"/>
            <a:ext cx="1368000" cy="2068683"/>
          </a:xfrm>
          <a:prstGeom prst="rect">
            <a:avLst/>
          </a:prstGeom>
          <a:noFill/>
          <a:ln/>
        </p:spPr>
      </p:pic>
      <p:pic>
        <p:nvPicPr>
          <p:cNvPr id="27" name="Picture 4" descr="readout"/>
          <p:cNvPicPr>
            <a:picLocks noChangeAspect="1" noChangeArrowheads="1"/>
          </p:cNvPicPr>
          <p:nvPr/>
        </p:nvPicPr>
        <p:blipFill>
          <a:blip r:embed="rId11" cstate="print"/>
          <a:srcRect l="4124" r="6209" b="3763"/>
          <a:stretch>
            <a:fillRect/>
          </a:stretch>
        </p:blipFill>
        <p:spPr>
          <a:xfrm rot="5400000">
            <a:off x="7267033" y="3166058"/>
            <a:ext cx="1368000" cy="2043157"/>
          </a:xfrm>
          <a:prstGeom prst="rect">
            <a:avLst/>
          </a:prstGeom>
          <a:noFill/>
          <a:ln/>
        </p:spPr>
      </p:pic>
      <p:pic>
        <p:nvPicPr>
          <p:cNvPr id="28" name="Picture 4"/>
          <p:cNvPicPr>
            <a:picLocks noChangeAspect="1" noChangeArrowheads="1"/>
          </p:cNvPicPr>
          <p:nvPr/>
        </p:nvPicPr>
        <p:blipFill>
          <a:blip r:embed="rId12" cstate="print"/>
          <a:srcRect l="5062" b="5178"/>
          <a:stretch>
            <a:fillRect/>
          </a:stretch>
        </p:blipFill>
        <p:spPr>
          <a:xfrm rot="5400000">
            <a:off x="7236000" y="3544975"/>
            <a:ext cx="1440000" cy="2071702"/>
          </a:xfrm>
          <a:prstGeom prst="rect">
            <a:avLst/>
          </a:prstGeom>
          <a:noFill/>
          <a:ln/>
        </p:spPr>
      </p:pic>
      <p:pic>
        <p:nvPicPr>
          <p:cNvPr id="85" name="Picture 84" descr="daq 002.jpg"/>
          <p:cNvPicPr>
            <a:picLocks noChangeAspect="1"/>
          </p:cNvPicPr>
          <p:nvPr/>
        </p:nvPicPr>
        <p:blipFill>
          <a:blip r:embed="rId13" cstate="print"/>
          <a:srcRect/>
          <a:stretch>
            <a:fillRect/>
          </a:stretch>
        </p:blipFill>
        <p:spPr>
          <a:xfrm>
            <a:off x="6940800" y="4218016"/>
            <a:ext cx="2052000" cy="1285318"/>
          </a:xfrm>
          <a:prstGeom prst="rect">
            <a:avLst/>
          </a:prstGeom>
        </p:spPr>
      </p:pic>
      <p:pic>
        <p:nvPicPr>
          <p:cNvPr id="48" name="Picture 47" descr="daq 002.jpg"/>
          <p:cNvPicPr>
            <a:picLocks noChangeAspect="1"/>
          </p:cNvPicPr>
          <p:nvPr/>
        </p:nvPicPr>
        <p:blipFill>
          <a:blip r:embed="rId13" cstate="print"/>
          <a:srcRect/>
          <a:stretch>
            <a:fillRect/>
          </a:stretch>
        </p:blipFill>
        <p:spPr>
          <a:xfrm>
            <a:off x="6940800" y="4561558"/>
            <a:ext cx="2052000" cy="1285318"/>
          </a:xfrm>
          <a:prstGeom prst="rect">
            <a:avLst/>
          </a:prstGeom>
        </p:spPr>
      </p:pic>
      <p:pic>
        <p:nvPicPr>
          <p:cNvPr id="91" name="Picture 90" descr="daq 015.jpg"/>
          <p:cNvPicPr>
            <a:picLocks noChangeAspect="1"/>
          </p:cNvPicPr>
          <p:nvPr/>
        </p:nvPicPr>
        <p:blipFill>
          <a:blip r:embed="rId14" cstate="print"/>
          <a:srcRect/>
          <a:stretch>
            <a:fillRect/>
          </a:stretch>
        </p:blipFill>
        <p:spPr>
          <a:xfrm>
            <a:off x="6940800" y="4844112"/>
            <a:ext cx="2016000" cy="1244258"/>
          </a:xfrm>
          <a:prstGeom prst="rect">
            <a:avLst/>
          </a:prstGeom>
        </p:spPr>
      </p:pic>
      <p:sp>
        <p:nvSpPr>
          <p:cNvPr id="52" name="TextBox 51"/>
          <p:cNvSpPr txBox="1"/>
          <p:nvPr/>
        </p:nvSpPr>
        <p:spPr>
          <a:xfrm>
            <a:off x="1584000" y="3898960"/>
            <a:ext cx="3204000" cy="360000"/>
          </a:xfrm>
          <a:prstGeom prst="round2DiagRect">
            <a:avLst/>
          </a:prstGeom>
          <a:solidFill>
            <a:srgbClr val="FFFF00"/>
          </a:solidFill>
        </p:spPr>
        <p:txBody>
          <a:bodyPr wrap="square" rtlCol="0" anchor="ctr" anchorCtr="1">
            <a:normAutofit fontScale="77500" lnSpcReduction="20000"/>
          </a:bodyPr>
          <a:lstStyle/>
          <a:p>
            <a:pPr algn="ctr"/>
            <a:r>
              <a:rPr lang="en-US" sz="2400" dirty="0" smtClean="0">
                <a:solidFill>
                  <a:srgbClr val="0000FF"/>
                </a:solidFill>
              </a:rPr>
              <a:t>Custom designed using</a:t>
            </a:r>
          </a:p>
        </p:txBody>
      </p:sp>
      <p:sp>
        <p:nvSpPr>
          <p:cNvPr id="53" name="TextBox 52"/>
          <p:cNvSpPr txBox="1"/>
          <p:nvPr/>
        </p:nvSpPr>
        <p:spPr>
          <a:xfrm>
            <a:off x="1296000" y="6143644"/>
            <a:ext cx="3852000" cy="360000"/>
          </a:xfrm>
          <a:prstGeom prst="round2DiagRect">
            <a:avLst/>
          </a:prstGeom>
          <a:solidFill>
            <a:srgbClr val="FFFF00"/>
          </a:solidFill>
        </p:spPr>
        <p:txBody>
          <a:bodyPr wrap="square" rtlCol="0" anchor="ctr" anchorCtr="1">
            <a:normAutofit fontScale="77500" lnSpcReduction="20000"/>
          </a:bodyPr>
          <a:lstStyle/>
          <a:p>
            <a:pPr algn="ctr"/>
            <a:r>
              <a:rPr lang="en-US" sz="2400" dirty="0" smtClean="0">
                <a:solidFill>
                  <a:srgbClr val="0000FF"/>
                </a:solidFill>
              </a:rPr>
              <a:t>FPGA,CPLD,HMC,FIFO,SMD</a:t>
            </a:r>
          </a:p>
        </p:txBody>
      </p:sp>
      <p:pic>
        <p:nvPicPr>
          <p:cNvPr id="49" name="Picture 48" descr="daq 015.jpg"/>
          <p:cNvPicPr>
            <a:picLocks noChangeAspect="1"/>
          </p:cNvPicPr>
          <p:nvPr/>
        </p:nvPicPr>
        <p:blipFill>
          <a:blip r:embed="rId14" cstate="print"/>
          <a:srcRect/>
          <a:stretch>
            <a:fillRect/>
          </a:stretch>
        </p:blipFill>
        <p:spPr>
          <a:xfrm>
            <a:off x="6940800" y="5149908"/>
            <a:ext cx="2016000" cy="1244258"/>
          </a:xfrm>
          <a:prstGeom prst="rect">
            <a:avLst/>
          </a:prstGeom>
        </p:spPr>
      </p:pic>
      <p:pic>
        <p:nvPicPr>
          <p:cNvPr id="93" name="Picture 92" descr="daq 009.jpg"/>
          <p:cNvPicPr>
            <a:picLocks noChangeAspect="1"/>
          </p:cNvPicPr>
          <p:nvPr/>
        </p:nvPicPr>
        <p:blipFill>
          <a:blip r:embed="rId15" cstate="print"/>
          <a:srcRect/>
          <a:stretch>
            <a:fillRect/>
          </a:stretch>
        </p:blipFill>
        <p:spPr>
          <a:xfrm>
            <a:off x="6940800" y="5436000"/>
            <a:ext cx="2052000" cy="1362252"/>
          </a:xfrm>
          <a:prstGeom prst="rect">
            <a:avLst/>
          </a:prstGeom>
        </p:spPr>
      </p:pic>
      <p:sp>
        <p:nvSpPr>
          <p:cNvPr id="59" name="Slide Number Placeholder 58"/>
          <p:cNvSpPr>
            <a:spLocks noGrp="1"/>
          </p:cNvSpPr>
          <p:nvPr>
            <p:ph type="sldNum" sz="quarter" idx="11"/>
          </p:nvPr>
        </p:nvSpPr>
        <p:spPr/>
        <p:txBody>
          <a:bodyPr/>
          <a:lstStyle/>
          <a:p>
            <a:fld id="{D57C17EC-C17E-4243-843B-716168E86EEE}" type="slidenum">
              <a:rPr lang="en-SG" smtClean="0"/>
              <a:pPr/>
              <a:t>52</a:t>
            </a:fld>
            <a:endParaRPr lang="en-SG"/>
          </a:p>
        </p:txBody>
      </p:sp>
      <p:sp>
        <p:nvSpPr>
          <p:cNvPr id="60" name="Footer Placeholder 59"/>
          <p:cNvSpPr>
            <a:spLocks noGrp="1"/>
          </p:cNvSpPr>
          <p:nvPr>
            <p:ph type="ftr" sz="quarter" idx="12"/>
          </p:nvPr>
        </p:nvSpPr>
        <p:spPr/>
        <p:txBody>
          <a:bodyPr/>
          <a:lstStyle/>
          <a:p>
            <a:r>
              <a:rPr lang="en-SG" smtClean="0"/>
              <a:t>B.Satyanarayana, TIFR, Mumbai                              Kashmir University Students' Visit                              March 12, 2012</a:t>
            </a:r>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500"/>
                                  </p:stCondLst>
                                  <p:childTnLst>
                                    <p:set>
                                      <p:cBhvr>
                                        <p:cTn id="11" dur="1" fill="hold">
                                          <p:stCondLst>
                                            <p:cond delay="0"/>
                                          </p:stCondLst>
                                        </p:cTn>
                                        <p:tgtEl>
                                          <p:spTgt spid="37"/>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5"/>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nodeType="afterEffect">
                                  <p:stCondLst>
                                    <p:cond delay="50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nodeType="withEffect">
                                  <p:stCondLst>
                                    <p:cond delay="500"/>
                                  </p:stCondLst>
                                  <p:childTnLst>
                                    <p:set>
                                      <p:cBhvr>
                                        <p:cTn id="18" dur="1" fill="hold">
                                          <p:stCondLst>
                                            <p:cond delay="0"/>
                                          </p:stCondLst>
                                        </p:cTn>
                                        <p:tgtEl>
                                          <p:spTgt spid="56"/>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500"/>
                                  </p:stCondLst>
                                  <p:childTnLst>
                                    <p:set>
                                      <p:cBhvr>
                                        <p:cTn id="21" dur="1" fill="hold">
                                          <p:stCondLst>
                                            <p:cond delay="0"/>
                                          </p:stCondLst>
                                        </p:cTn>
                                        <p:tgtEl>
                                          <p:spTgt spid="50"/>
                                        </p:tgtEl>
                                        <p:attrNameLst>
                                          <p:attrName>style.visibility</p:attrName>
                                        </p:attrNameLst>
                                      </p:cBhvr>
                                      <p:to>
                                        <p:strVal val="visible"/>
                                      </p:to>
                                    </p:set>
                                  </p:childTnLst>
                                </p:cTn>
                              </p:par>
                              <p:par>
                                <p:cTn id="22" presetID="1" presetClass="entr" presetSubtype="0" fill="hold" nodeType="withEffect">
                                  <p:stCondLst>
                                    <p:cond delay="500"/>
                                  </p:stCondLst>
                                  <p:childTnLst>
                                    <p:set>
                                      <p:cBhvr>
                                        <p:cTn id="23" dur="1" fill="hold">
                                          <p:stCondLst>
                                            <p:cond delay="0"/>
                                          </p:stCondLst>
                                        </p:cTn>
                                        <p:tgtEl>
                                          <p:spTgt spid="6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6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nodeType="afterEffect">
                                  <p:stCondLst>
                                    <p:cond delay="500"/>
                                  </p:stCondLst>
                                  <p:childTnLst>
                                    <p:set>
                                      <p:cBhvr>
                                        <p:cTn id="38" dur="1" fill="hold">
                                          <p:stCondLst>
                                            <p:cond delay="0"/>
                                          </p:stCondLst>
                                        </p:cTn>
                                        <p:tgtEl>
                                          <p:spTgt spid="99"/>
                                        </p:tgtEl>
                                        <p:attrNameLst>
                                          <p:attrName>style.visibility</p:attrName>
                                        </p:attrNameLst>
                                      </p:cBhvr>
                                      <p:to>
                                        <p:strVal val="visible"/>
                                      </p:to>
                                    </p:set>
                                  </p:childTnLst>
                                </p:cTn>
                              </p:par>
                              <p:par>
                                <p:cTn id="39" presetID="1" presetClass="entr" presetSubtype="0" fill="hold" nodeType="withEffect">
                                  <p:stCondLst>
                                    <p:cond delay="50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81"/>
                                        </p:tgtEl>
                                        <p:attrNameLst>
                                          <p:attrName>style.visibility</p:attrName>
                                        </p:attrNameLst>
                                      </p:cBhvr>
                                      <p:to>
                                        <p:strVal val="visible"/>
                                      </p:to>
                                    </p:set>
                                  </p:childTnLst>
                                </p:cTn>
                              </p:par>
                            </p:childTnLst>
                          </p:cTn>
                        </p:par>
                        <p:par>
                          <p:cTn id="65" fill="hold">
                            <p:stCondLst>
                              <p:cond delay="0"/>
                            </p:stCondLst>
                            <p:childTnLst>
                              <p:par>
                                <p:cTn id="66" presetID="1" presetClass="entr" presetSubtype="0" fill="hold" nodeType="afterEffect">
                                  <p:stCondLst>
                                    <p:cond delay="500"/>
                                  </p:stCondLst>
                                  <p:childTnLst>
                                    <p:set>
                                      <p:cBhvr>
                                        <p:cTn id="67" dur="1" fill="hold">
                                          <p:stCondLst>
                                            <p:cond delay="0"/>
                                          </p:stCondLst>
                                        </p:cTn>
                                        <p:tgtEl>
                                          <p:spTgt spid="72"/>
                                        </p:tgtEl>
                                        <p:attrNameLst>
                                          <p:attrName>style.visibility</p:attrName>
                                        </p:attrNameLst>
                                      </p:cBhvr>
                                      <p:to>
                                        <p:strVal val="visible"/>
                                      </p:to>
                                    </p:set>
                                  </p:childTnLst>
                                </p:cTn>
                              </p:par>
                              <p:par>
                                <p:cTn id="68" presetID="1" presetClass="entr" presetSubtype="0" fill="hold" nodeType="withEffect">
                                  <p:stCondLst>
                                    <p:cond delay="500"/>
                                  </p:stCondLst>
                                  <p:childTnLst>
                                    <p:set>
                                      <p:cBhvr>
                                        <p:cTn id="69" dur="1" fill="hold">
                                          <p:stCondLst>
                                            <p:cond delay="0"/>
                                          </p:stCondLst>
                                        </p:cTn>
                                        <p:tgtEl>
                                          <p:spTgt spid="82"/>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75"/>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83"/>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89"/>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90"/>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94"/>
                                        </p:tgtEl>
                                        <p:attrNameLst>
                                          <p:attrName>style.visibility</p:attrName>
                                        </p:attrNameLst>
                                      </p:cBhvr>
                                      <p:to>
                                        <p:strVal val="visible"/>
                                      </p:to>
                                    </p:set>
                                  </p:childTnLst>
                                </p:cTn>
                              </p:par>
                            </p:childTnLst>
                          </p:cTn>
                        </p:par>
                        <p:par>
                          <p:cTn id="86" fill="hold">
                            <p:stCondLst>
                              <p:cond delay="0"/>
                            </p:stCondLst>
                            <p:childTnLst>
                              <p:par>
                                <p:cTn id="87" presetID="1" presetClass="entr" presetSubtype="0" fill="hold" nodeType="afterEffect">
                                  <p:stCondLst>
                                    <p:cond delay="500"/>
                                  </p:stCondLst>
                                  <p:childTnLst>
                                    <p:set>
                                      <p:cBhvr>
                                        <p:cTn id="88" dur="1" fill="hold">
                                          <p:stCondLst>
                                            <p:cond delay="0"/>
                                          </p:stCondLst>
                                        </p:cTn>
                                        <p:tgtEl>
                                          <p:spTgt spid="100"/>
                                        </p:tgtEl>
                                        <p:attrNameLst>
                                          <p:attrName>style.visibility</p:attrName>
                                        </p:attrNameLst>
                                      </p:cBhvr>
                                      <p:to>
                                        <p:strVal val="visible"/>
                                      </p:to>
                                    </p:set>
                                  </p:childTnLst>
                                </p:cTn>
                              </p:par>
                            </p:childTnLst>
                          </p:cTn>
                        </p:par>
                        <p:par>
                          <p:cTn id="89" fill="hold">
                            <p:stCondLst>
                              <p:cond delay="500"/>
                            </p:stCondLst>
                            <p:childTnLst>
                              <p:par>
                                <p:cTn id="90" presetID="1" presetClass="entr" presetSubtype="0" fill="hold" nodeType="afterEffect">
                                  <p:stCondLst>
                                    <p:cond delay="500"/>
                                  </p:stCondLst>
                                  <p:childTnLst>
                                    <p:set>
                                      <p:cBhvr>
                                        <p:cTn id="91" dur="1" fill="hold">
                                          <p:stCondLst>
                                            <p:cond delay="0"/>
                                          </p:stCondLst>
                                        </p:cTn>
                                        <p:tgtEl>
                                          <p:spTgt spid="101"/>
                                        </p:tgtEl>
                                        <p:attrNameLst>
                                          <p:attrName>style.visibility</p:attrName>
                                        </p:attrNameLst>
                                      </p:cBhvr>
                                      <p:to>
                                        <p:strVal val="visible"/>
                                      </p:to>
                                    </p:set>
                                  </p:childTnLst>
                                </p:cTn>
                              </p:par>
                            </p:childTnLst>
                          </p:cTn>
                        </p:par>
                        <p:par>
                          <p:cTn id="92" fill="hold">
                            <p:stCondLst>
                              <p:cond delay="1000"/>
                            </p:stCondLst>
                            <p:childTnLst>
                              <p:par>
                                <p:cTn id="93" presetID="1" presetClass="entr" presetSubtype="0" fill="hold" nodeType="afterEffect">
                                  <p:stCondLst>
                                    <p:cond delay="500"/>
                                  </p:stCondLst>
                                  <p:childTnLst>
                                    <p:set>
                                      <p:cBhvr>
                                        <p:cTn id="94" dur="1" fill="hold">
                                          <p:stCondLst>
                                            <p:cond delay="0"/>
                                          </p:stCondLst>
                                        </p:cTn>
                                        <p:tgtEl>
                                          <p:spTgt spid="4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9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28"/>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85"/>
                                        </p:tgtEl>
                                        <p:attrNameLst>
                                          <p:attrName>style.visibility</p:attrName>
                                        </p:attrNameLst>
                                      </p:cBhvr>
                                      <p:to>
                                        <p:strVal val="visible"/>
                                      </p:to>
                                    </p:set>
                                  </p:childTnLst>
                                </p:cTn>
                              </p:par>
                            </p:childTnLst>
                          </p:cTn>
                        </p:par>
                        <p:par>
                          <p:cTn id="115" fill="hold">
                            <p:stCondLst>
                              <p:cond delay="0"/>
                            </p:stCondLst>
                            <p:childTnLst>
                              <p:par>
                                <p:cTn id="116" presetID="1" presetClass="entr" presetSubtype="0" fill="hold" nodeType="afterEffect">
                                  <p:stCondLst>
                                    <p:cond delay="500"/>
                                  </p:stCondLst>
                                  <p:childTnLst>
                                    <p:set>
                                      <p:cBhvr>
                                        <p:cTn id="117" dur="1" fill="hold">
                                          <p:stCondLst>
                                            <p:cond delay="0"/>
                                          </p:stCondLst>
                                        </p:cTn>
                                        <p:tgtEl>
                                          <p:spTgt spid="48"/>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nodeType="clickEffect">
                                  <p:stCondLst>
                                    <p:cond delay="0"/>
                                  </p:stCondLst>
                                  <p:childTnLst>
                                    <p:set>
                                      <p:cBhvr>
                                        <p:cTn id="121" dur="1" fill="hold">
                                          <p:stCondLst>
                                            <p:cond delay="0"/>
                                          </p:stCondLst>
                                        </p:cTn>
                                        <p:tgtEl>
                                          <p:spTgt spid="91"/>
                                        </p:tgtEl>
                                        <p:attrNameLst>
                                          <p:attrName>style.visibility</p:attrName>
                                        </p:attrNameLst>
                                      </p:cBhvr>
                                      <p:to>
                                        <p:strVal val="visible"/>
                                      </p:to>
                                    </p:set>
                                  </p:childTnLst>
                                </p:cTn>
                              </p:par>
                            </p:childTnLst>
                          </p:cTn>
                        </p:par>
                        <p:par>
                          <p:cTn id="122" fill="hold">
                            <p:stCondLst>
                              <p:cond delay="0"/>
                            </p:stCondLst>
                            <p:childTnLst>
                              <p:par>
                                <p:cTn id="123" presetID="1" presetClass="entr" presetSubtype="0" fill="hold" nodeType="afterEffect">
                                  <p:stCondLst>
                                    <p:cond delay="500"/>
                                  </p:stCondLst>
                                  <p:childTnLst>
                                    <p:set>
                                      <p:cBhvr>
                                        <p:cTn id="124" dur="1" fill="hold">
                                          <p:stCondLst>
                                            <p:cond delay="0"/>
                                          </p:stCondLst>
                                        </p:cTn>
                                        <p:tgtEl>
                                          <p:spTgt spid="49"/>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93"/>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8" presetClass="entr" presetSubtype="12" fill="hold" grpId="0" nodeType="clickEffect">
                                  <p:stCondLst>
                                    <p:cond delay="0"/>
                                  </p:stCondLst>
                                  <p:childTnLst>
                                    <p:set>
                                      <p:cBhvr>
                                        <p:cTn id="132" dur="1" fill="hold">
                                          <p:stCondLst>
                                            <p:cond delay="0"/>
                                          </p:stCondLst>
                                        </p:cTn>
                                        <p:tgtEl>
                                          <p:spTgt spid="109"/>
                                        </p:tgtEl>
                                        <p:attrNameLst>
                                          <p:attrName>style.visibility</p:attrName>
                                        </p:attrNameLst>
                                      </p:cBhvr>
                                      <p:to>
                                        <p:strVal val="visible"/>
                                      </p:to>
                                    </p:set>
                                    <p:animEffect transition="in" filter="strips(downLeft)">
                                      <p:cBhvr>
                                        <p:cTn id="133" dur="500"/>
                                        <p:tgtEl>
                                          <p:spTgt spid="109"/>
                                        </p:tgtEl>
                                      </p:cBhvr>
                                    </p:animEffect>
                                  </p:childTnLst>
                                </p:cTn>
                              </p:par>
                              <p:par>
                                <p:cTn id="134" presetID="18" presetClass="entr" presetSubtype="12" fill="hold" grpId="0" nodeType="withEffect">
                                  <p:stCondLst>
                                    <p:cond delay="0"/>
                                  </p:stCondLst>
                                  <p:childTnLst>
                                    <p:set>
                                      <p:cBhvr>
                                        <p:cTn id="135" dur="1" fill="hold">
                                          <p:stCondLst>
                                            <p:cond delay="0"/>
                                          </p:stCondLst>
                                        </p:cTn>
                                        <p:tgtEl>
                                          <p:spTgt spid="52"/>
                                        </p:tgtEl>
                                        <p:attrNameLst>
                                          <p:attrName>style.visibility</p:attrName>
                                        </p:attrNameLst>
                                      </p:cBhvr>
                                      <p:to>
                                        <p:strVal val="visible"/>
                                      </p:to>
                                    </p:set>
                                    <p:animEffect transition="in" filter="strips(downLeft)">
                                      <p:cBhvr>
                                        <p:cTn id="136" dur="500"/>
                                        <p:tgtEl>
                                          <p:spTgt spid="52"/>
                                        </p:tgtEl>
                                      </p:cBhvr>
                                    </p:animEffect>
                                  </p:childTnLst>
                                </p:cTn>
                              </p:par>
                              <p:par>
                                <p:cTn id="137" presetID="18" presetClass="entr" presetSubtype="12" fill="hold" nodeType="withEffect">
                                  <p:stCondLst>
                                    <p:cond delay="0"/>
                                  </p:stCondLst>
                                  <p:childTnLst>
                                    <p:set>
                                      <p:cBhvr>
                                        <p:cTn id="138" dur="1" fill="hold">
                                          <p:stCondLst>
                                            <p:cond delay="0"/>
                                          </p:stCondLst>
                                        </p:cTn>
                                        <p:tgtEl>
                                          <p:spTgt spid="53"/>
                                        </p:tgtEl>
                                        <p:attrNameLst>
                                          <p:attrName>style.visibility</p:attrName>
                                        </p:attrNameLst>
                                      </p:cBhvr>
                                      <p:to>
                                        <p:strVal val="visible"/>
                                      </p:to>
                                    </p:set>
                                    <p:animEffect transition="in" filter="strips(downLeft)">
                                      <p:cBhvr>
                                        <p:cTn id="13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5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A couple of interesting events</a:t>
            </a:r>
            <a:endParaRPr lang="en-US" dirty="0"/>
          </a:p>
        </p:txBody>
      </p:sp>
      <p:pic>
        <p:nvPicPr>
          <p:cNvPr id="11" name="Content Placeholder 10" descr="R540_58.png">
            <a:hlinkClick r:id="rId3"/>
          </p:cNvPr>
          <p:cNvPicPr>
            <a:picLocks noGrp="1" noChangeAspect="1"/>
          </p:cNvPicPr>
          <p:nvPr>
            <p:ph idx="1"/>
          </p:nvPr>
        </p:nvPicPr>
        <p:blipFill>
          <a:blip r:embed="rId4" cstate="print"/>
          <a:stretch>
            <a:fillRect/>
          </a:stretch>
        </p:blipFill>
        <p:spPr>
          <a:xfrm>
            <a:off x="20579" y="1208088"/>
            <a:ext cx="4530842" cy="5173662"/>
          </a:xfrm>
          <a:prstGeom prst="rect">
            <a:avLst/>
          </a:prstGeom>
          <a:ln>
            <a:noFill/>
          </a:ln>
          <a:effectLst>
            <a:outerShdw blurRad="292100" dist="139700" dir="2700000" algn="tl" rotWithShape="0">
              <a:srgbClr val="333333">
                <a:alpha val="65000"/>
              </a:srgbClr>
            </a:outerShdw>
          </a:effectLst>
        </p:spPr>
      </p:pic>
      <p:sp>
        <p:nvSpPr>
          <p:cNvPr id="8" name="Slide Number Placeholder 7"/>
          <p:cNvSpPr>
            <a:spLocks noGrp="1"/>
          </p:cNvSpPr>
          <p:nvPr>
            <p:ph type="sldNum" sz="quarter" idx="11"/>
          </p:nvPr>
        </p:nvSpPr>
        <p:spPr/>
        <p:txBody>
          <a:bodyPr/>
          <a:lstStyle/>
          <a:p>
            <a:fld id="{5D0D82D1-030A-4AF5-855D-82A44DD93AEE}" type="slidenum">
              <a:rPr lang="en-US" smtClean="0"/>
              <a:pPr/>
              <a:t>53</a:t>
            </a:fld>
            <a:endParaRPr lang="en-US" dirty="0"/>
          </a:p>
        </p:txBody>
      </p:sp>
      <p:sp>
        <p:nvSpPr>
          <p:cNvPr id="7" name="Footer Placeholder 6"/>
          <p:cNvSpPr>
            <a:spLocks noGrp="1"/>
          </p:cNvSpPr>
          <p:nvPr>
            <p:ph type="ftr" sz="quarter" idx="12"/>
          </p:nvPr>
        </p:nvSpPr>
        <p:spPr/>
        <p:txBody>
          <a:bodyPr/>
          <a:lstStyle/>
          <a:p>
            <a:r>
              <a:rPr lang="en-US" smtClean="0"/>
              <a:t>B.Satyanarayana, TIFR, Mumbai                              Kashmir University Students' Visit                              March 12, 2012</a:t>
            </a:r>
            <a:endParaRPr lang="en-US" dirty="0"/>
          </a:p>
        </p:txBody>
      </p:sp>
      <p:pic>
        <p:nvPicPr>
          <p:cNvPr id="19" name="Content Placeholder 18" descr="R540_1759.png">
            <a:hlinkClick r:id="rId3"/>
          </p:cNvPr>
          <p:cNvPicPr>
            <a:picLocks noGrp="1" noChangeAspect="1"/>
          </p:cNvPicPr>
          <p:nvPr>
            <p:ph idx="13"/>
          </p:nvPr>
        </p:nvPicPr>
        <p:blipFill>
          <a:blip r:embed="rId5" cstate="print"/>
          <a:stretch>
            <a:fillRect/>
          </a:stretch>
        </p:blipFill>
        <p:spPr>
          <a:xfrm>
            <a:off x="4575018" y="1209675"/>
            <a:ext cx="4529452" cy="517207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ppt_x</p:attrName>
                                        </p:attrNameLst>
                                      </p:cBhvr>
                                      <p:tavLst>
                                        <p:tav tm="0">
                                          <p:val>
                                            <p:strVal val="#ppt_x-.2"/>
                                          </p:val>
                                        </p:tav>
                                        <p:tav tm="100000">
                                          <p:val>
                                            <p:strVal val="#ppt_x"/>
                                          </p:val>
                                        </p:tav>
                                      </p:tavLst>
                                    </p:anim>
                                    <p:anim calcmode="lin" valueType="num">
                                      <p:cBhvr>
                                        <p:cTn id="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ppt_x</p:attrName>
                                        </p:attrNameLst>
                                      </p:cBhvr>
                                      <p:tavLst>
                                        <p:tav tm="0">
                                          <p:val>
                                            <p:strVal val="#ppt_x-.2"/>
                                          </p:val>
                                        </p:tav>
                                        <p:tav tm="100000">
                                          <p:val>
                                            <p:strVal val="#ppt_x"/>
                                          </p:val>
                                        </p:tav>
                                      </p:tavLst>
                                    </p:anim>
                                    <p:anim calcmode="lin" valueType="num">
                                      <p:cBhvr>
                                        <p:cTn id="15" dur="5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RPC time resolution plots</a:t>
            </a:r>
            <a:endParaRPr lang="en-US" dirty="0"/>
          </a:p>
        </p:txBody>
      </p:sp>
      <p:sp>
        <p:nvSpPr>
          <p:cNvPr id="5" name="Slide Number Placeholder 4"/>
          <p:cNvSpPr>
            <a:spLocks noGrp="1"/>
          </p:cNvSpPr>
          <p:nvPr>
            <p:ph type="sldNum" sz="quarter" idx="11"/>
          </p:nvPr>
        </p:nvSpPr>
        <p:spPr/>
        <p:txBody>
          <a:bodyPr/>
          <a:lstStyle/>
          <a:p>
            <a:fld id="{5D0D82D1-030A-4AF5-855D-82A44DD93AEE}" type="slidenum">
              <a:rPr lang="en-US" smtClean="0"/>
              <a:pPr/>
              <a:t>54</a:t>
            </a:fld>
            <a:endParaRPr lang="en-US" dirty="0"/>
          </a:p>
        </p:txBody>
      </p:sp>
      <p:sp>
        <p:nvSpPr>
          <p:cNvPr id="4" name="Footer Placeholder 3"/>
          <p:cNvSpPr>
            <a:spLocks noGrp="1"/>
          </p:cNvSpPr>
          <p:nvPr>
            <p:ph type="ftr" sz="quarter" idx="12"/>
          </p:nvPr>
        </p:nvSpPr>
        <p:spPr/>
        <p:txBody>
          <a:bodyPr/>
          <a:lstStyle/>
          <a:p>
            <a:r>
              <a:rPr lang="en-US" smtClean="0"/>
              <a:t>B.Satyanarayana, TIFR, Mumbai                              Kashmir University Students' Visit                              March 12, 2012</a:t>
            </a:r>
            <a:endParaRPr lang="en-US" dirty="0"/>
          </a:p>
        </p:txBody>
      </p:sp>
      <p:pic>
        <p:nvPicPr>
          <p:cNvPr id="7" name="Picture 6" descr="tdc-abs.png"/>
          <p:cNvPicPr>
            <a:picLocks noChangeAspect="1"/>
          </p:cNvPicPr>
          <p:nvPr/>
        </p:nvPicPr>
        <p:blipFill>
          <a:blip r:embed="rId3" cstate="print"/>
          <a:srcRect l="3906" t="12384" r="3906" b="6852"/>
          <a:stretch>
            <a:fillRect/>
          </a:stretch>
        </p:blipFill>
        <p:spPr>
          <a:xfrm>
            <a:off x="540000" y="1503377"/>
            <a:ext cx="8064000" cy="498874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RPC strip rate time profile</a:t>
            </a:r>
            <a:endParaRPr lang="en-US" dirty="0"/>
          </a:p>
        </p:txBody>
      </p:sp>
      <p:pic>
        <p:nvPicPr>
          <p:cNvPr id="8" name="Content Placeholder 7" descr="noise-rate.png"/>
          <p:cNvPicPr>
            <a:picLocks noGrp="1" noChangeAspect="1"/>
          </p:cNvPicPr>
          <p:nvPr>
            <p:ph idx="1"/>
          </p:nvPr>
        </p:nvPicPr>
        <p:blipFill>
          <a:blip r:embed="rId3" cstate="print"/>
          <a:stretch>
            <a:fillRect/>
          </a:stretch>
        </p:blipFill>
        <p:spPr>
          <a:xfrm>
            <a:off x="757859" y="1209600"/>
            <a:ext cx="7628282" cy="51732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11"/>
          </p:nvPr>
        </p:nvSpPr>
        <p:spPr/>
        <p:txBody>
          <a:bodyPr/>
          <a:lstStyle/>
          <a:p>
            <a:fld id="{5D0D82D1-030A-4AF5-855D-82A44DD93AEE}" type="slidenum">
              <a:rPr lang="en-US" smtClean="0"/>
              <a:pPr/>
              <a:t>55</a:t>
            </a:fld>
            <a:endParaRPr lang="en-US" dirty="0"/>
          </a:p>
        </p:txBody>
      </p:sp>
      <p:sp>
        <p:nvSpPr>
          <p:cNvPr id="4" name="Footer Placeholder 3"/>
          <p:cNvSpPr>
            <a:spLocks noGrp="1"/>
          </p:cNvSpPr>
          <p:nvPr>
            <p:ph type="ftr" sz="quarter" idx="12"/>
          </p:nvPr>
        </p:nvSpPr>
        <p:spPr/>
        <p:txBody>
          <a:bodyPr/>
          <a:lstStyle/>
          <a:p>
            <a:r>
              <a:rPr lang="en-US" smtClean="0"/>
              <a:t>B.Satyanarayana, TIFR, Mumbai                              Kashmir University Students' Visit                              March 12, 2012</a:t>
            </a:r>
            <a:endParaRPr lang="en-US" dirty="0"/>
          </a:p>
        </p:txBody>
      </p:sp>
      <p:pic>
        <p:nvPicPr>
          <p:cNvPr id="124929" name="Picture 1"/>
          <p:cNvPicPr>
            <a:picLocks noChangeAspect="1" noChangeArrowheads="1"/>
          </p:cNvPicPr>
          <p:nvPr/>
        </p:nvPicPr>
        <p:blipFill>
          <a:blip r:embed="rId4" cstate="print">
            <a:lum/>
          </a:blip>
          <a:srcRect b="4724"/>
          <a:stretch>
            <a:fillRect/>
          </a:stretch>
        </p:blipFill>
        <p:spPr bwMode="auto">
          <a:xfrm>
            <a:off x="1136177" y="4284000"/>
            <a:ext cx="6480000" cy="1553942"/>
          </a:xfrm>
          <a:prstGeom prst="rect">
            <a:avLst/>
          </a:prstGeom>
          <a:noFill/>
          <a:ln w="9525">
            <a:noFill/>
            <a:miter lim="800000"/>
            <a:headEnd/>
            <a:tailEnd/>
          </a:ln>
          <a:effectLst/>
        </p:spPr>
      </p:pic>
      <p:sp>
        <p:nvSpPr>
          <p:cNvPr id="11" name="TextBox 10"/>
          <p:cNvSpPr txBox="1"/>
          <p:nvPr/>
        </p:nvSpPr>
        <p:spPr>
          <a:xfrm>
            <a:off x="3851920" y="4581128"/>
            <a:ext cx="1440000" cy="369332"/>
          </a:xfrm>
          <a:prstGeom prst="rect">
            <a:avLst/>
          </a:prstGeom>
          <a:noFill/>
        </p:spPr>
        <p:txBody>
          <a:bodyPr wrap="square" rtlCol="0">
            <a:spAutoFit/>
          </a:bodyPr>
          <a:lstStyle/>
          <a:p>
            <a:r>
              <a:rPr lang="en-US" dirty="0" smtClean="0">
                <a:solidFill>
                  <a:srgbClr val="006600"/>
                </a:solidFill>
              </a:rPr>
              <a:t>Temperature</a:t>
            </a:r>
            <a:endParaRPr lang="en-US" dirty="0">
              <a:solidFill>
                <a:srgbClr val="0066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0" fill="hold" nodeType="withEffect">
                                  <p:stCondLst>
                                    <p:cond delay="0"/>
                                  </p:stCondLst>
                                  <p:childTnLst>
                                    <p:set>
                                      <p:cBhvr>
                                        <p:cTn id="11" dur="1" fill="hold">
                                          <p:stCondLst>
                                            <p:cond delay="0"/>
                                          </p:stCondLst>
                                        </p:cTn>
                                        <p:tgtEl>
                                          <p:spTgt spid="124929"/>
                                        </p:tgtEl>
                                        <p:attrNameLst>
                                          <p:attrName>style.visibility</p:attrName>
                                        </p:attrNameLst>
                                      </p:cBhvr>
                                      <p:to>
                                        <p:strVal val="visible"/>
                                      </p:to>
                                    </p:set>
                                    <p:anim calcmode="lin" valueType="num">
                                      <p:cBhvr>
                                        <p:cTn id="12" dur="500" fill="hold"/>
                                        <p:tgtEl>
                                          <p:spTgt spid="124929"/>
                                        </p:tgtEl>
                                        <p:attrNameLst>
                                          <p:attrName>ppt_w</p:attrName>
                                        </p:attrNameLst>
                                      </p:cBhvr>
                                      <p:tavLst>
                                        <p:tav tm="0">
                                          <p:val>
                                            <p:fltVal val="0"/>
                                          </p:val>
                                        </p:tav>
                                        <p:tav tm="100000">
                                          <p:val>
                                            <p:strVal val="#ppt_w"/>
                                          </p:val>
                                        </p:tav>
                                      </p:tavLst>
                                    </p:anim>
                                    <p:anim calcmode="lin" valueType="num">
                                      <p:cBhvr>
                                        <p:cTn id="13" dur="500" fill="hold"/>
                                        <p:tgtEl>
                                          <p:spTgt spid="124929"/>
                                        </p:tgtEl>
                                        <p:attrNameLst>
                                          <p:attrName>ppt_h</p:attrName>
                                        </p:attrNameLst>
                                      </p:cBhvr>
                                      <p:tavLst>
                                        <p:tav tm="0">
                                          <p:val>
                                            <p:fltVal val="0"/>
                                          </p:val>
                                        </p:tav>
                                        <p:tav tm="100000">
                                          <p:val>
                                            <p:strVal val="#ppt_h"/>
                                          </p:val>
                                        </p:tav>
                                      </p:tavLst>
                                    </p:anim>
                                    <p:animEffect transition="in" filter="fade">
                                      <p:cBhvr>
                                        <p:cTn id="14" dur="500"/>
                                        <p:tgtEl>
                                          <p:spTgt spid="124929"/>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Directonality</a:t>
            </a:r>
            <a:r>
              <a:rPr lang="en-US" dirty="0" smtClean="0"/>
              <a:t> of muons</a:t>
            </a:r>
            <a:endParaRPr lang="en-SG" dirty="0"/>
          </a:p>
        </p:txBody>
      </p:sp>
      <p:sp>
        <p:nvSpPr>
          <p:cNvPr id="4" name="Slide Number Placeholder 3"/>
          <p:cNvSpPr>
            <a:spLocks noGrp="1"/>
          </p:cNvSpPr>
          <p:nvPr>
            <p:ph type="sldNum" sz="quarter" idx="11"/>
          </p:nvPr>
        </p:nvSpPr>
        <p:spPr/>
        <p:txBody>
          <a:bodyPr/>
          <a:lstStyle/>
          <a:p>
            <a:fld id="{D57C17EC-C17E-4243-843B-716168E86EEE}" type="slidenum">
              <a:rPr lang="en-SG" smtClean="0"/>
              <a:pPr/>
              <a:t>56</a:t>
            </a:fld>
            <a:endParaRPr lang="en-SG"/>
          </a:p>
        </p:txBody>
      </p:sp>
      <p:sp>
        <p:nvSpPr>
          <p:cNvPr id="5" name="Footer Placeholder 4"/>
          <p:cNvSpPr>
            <a:spLocks noGrp="1"/>
          </p:cNvSpPr>
          <p:nvPr>
            <p:ph type="ftr" sz="quarter" idx="12"/>
          </p:nvPr>
        </p:nvSpPr>
        <p:spPr/>
        <p:txBody>
          <a:bodyPr/>
          <a:lstStyle/>
          <a:p>
            <a:r>
              <a:rPr lang="en-SG" smtClean="0"/>
              <a:t>B.Satyanarayana, TIFR, Mumbai                              Kashmir University Students' Visit                              March 12, 2012</a:t>
            </a:r>
            <a:endParaRPr lang="en-SG" dirty="0"/>
          </a:p>
        </p:txBody>
      </p:sp>
      <p:pic>
        <p:nvPicPr>
          <p:cNvPr id="15362" name="Picture 2"/>
          <p:cNvPicPr>
            <a:picLocks noGrp="1" noChangeAspect="1" noChangeArrowheads="1"/>
          </p:cNvPicPr>
          <p:nvPr>
            <p:ph idx="1"/>
          </p:nvPr>
        </p:nvPicPr>
        <p:blipFill>
          <a:blip r:embed="rId2" cstate="print"/>
          <a:srcRect l="27075" t="12827" r="5732"/>
          <a:stretch>
            <a:fillRect/>
          </a:stretch>
        </p:blipFill>
        <p:spPr bwMode="auto">
          <a:xfrm>
            <a:off x="977328" y="1209600"/>
            <a:ext cx="7189344" cy="517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Angular distribution of muons</a:t>
            </a:r>
            <a:endParaRPr lang="en-SG" dirty="0"/>
          </a:p>
        </p:txBody>
      </p:sp>
      <p:sp>
        <p:nvSpPr>
          <p:cNvPr id="4" name="Slide Number Placeholder 3"/>
          <p:cNvSpPr>
            <a:spLocks noGrp="1"/>
          </p:cNvSpPr>
          <p:nvPr>
            <p:ph type="sldNum" sz="quarter" idx="11"/>
          </p:nvPr>
        </p:nvSpPr>
        <p:spPr/>
        <p:txBody>
          <a:bodyPr/>
          <a:lstStyle/>
          <a:p>
            <a:fld id="{D57C17EC-C17E-4243-843B-716168E86EEE}" type="slidenum">
              <a:rPr lang="en-SG" smtClean="0"/>
              <a:pPr/>
              <a:t>57</a:t>
            </a:fld>
            <a:endParaRPr lang="en-SG"/>
          </a:p>
        </p:txBody>
      </p:sp>
      <p:sp>
        <p:nvSpPr>
          <p:cNvPr id="5" name="Footer Placeholder 4"/>
          <p:cNvSpPr>
            <a:spLocks noGrp="1"/>
          </p:cNvSpPr>
          <p:nvPr>
            <p:ph type="ftr" sz="quarter" idx="12"/>
          </p:nvPr>
        </p:nvSpPr>
        <p:spPr/>
        <p:txBody>
          <a:bodyPr/>
          <a:lstStyle/>
          <a:p>
            <a:r>
              <a:rPr lang="en-SG" smtClean="0"/>
              <a:t>B.Satyanarayana, TIFR, Mumbai                              Kashmir University Students' Visit                              March 12, 2012</a:t>
            </a:r>
            <a:endParaRPr lang="en-SG" dirty="0"/>
          </a:p>
        </p:txBody>
      </p:sp>
      <p:pic>
        <p:nvPicPr>
          <p:cNvPr id="12290" name="Picture 2"/>
          <p:cNvPicPr>
            <a:picLocks noGrp="1" noChangeAspect="1" noChangeArrowheads="1"/>
          </p:cNvPicPr>
          <p:nvPr>
            <p:ph idx="1"/>
          </p:nvPr>
        </p:nvPicPr>
        <p:blipFill>
          <a:blip r:embed="rId2" cstate="print"/>
          <a:srcRect l="12435" t="19266" r="3043"/>
          <a:stretch>
            <a:fillRect/>
          </a:stretch>
        </p:blipFill>
        <p:spPr bwMode="auto">
          <a:xfrm>
            <a:off x="960042" y="1209600"/>
            <a:ext cx="7223917" cy="5173200"/>
          </a:xfrm>
          <a:prstGeom prst="rect">
            <a:avLst/>
          </a:prstGeom>
          <a:noFill/>
          <a:ln w="9525">
            <a:noFill/>
            <a:miter lim="800000"/>
            <a:headEnd/>
            <a:tailEnd/>
          </a:ln>
        </p:spPr>
      </p:pic>
      <p:pic>
        <p:nvPicPr>
          <p:cNvPr id="12292" name="Picture 4"/>
          <p:cNvPicPr>
            <a:picLocks noChangeAspect="1" noChangeArrowheads="1"/>
          </p:cNvPicPr>
          <p:nvPr/>
        </p:nvPicPr>
        <p:blipFill>
          <a:blip r:embed="rId3" cstate="print"/>
          <a:srcRect/>
          <a:stretch>
            <a:fillRect/>
          </a:stretch>
        </p:blipFill>
        <p:spPr bwMode="auto">
          <a:xfrm>
            <a:off x="6418450" y="2433767"/>
            <a:ext cx="1584176" cy="484677"/>
          </a:xfrm>
          <a:prstGeom prst="rect">
            <a:avLst/>
          </a:prstGeom>
          <a:noFill/>
          <a:ln w="9525">
            <a:noFill/>
            <a:miter lim="800000"/>
            <a:headEnd/>
            <a:tailEnd/>
          </a:ln>
        </p:spPr>
      </p:pic>
      <p:pic>
        <p:nvPicPr>
          <p:cNvPr id="12293" name="Picture 5"/>
          <p:cNvPicPr>
            <a:picLocks noChangeAspect="1" noChangeArrowheads="1"/>
          </p:cNvPicPr>
          <p:nvPr/>
        </p:nvPicPr>
        <p:blipFill>
          <a:blip r:embed="rId4" cstate="print">
            <a:lum/>
          </a:blip>
          <a:srcRect/>
          <a:stretch>
            <a:fillRect/>
          </a:stretch>
        </p:blipFill>
        <p:spPr bwMode="auto">
          <a:xfrm>
            <a:off x="4114194" y="3501008"/>
            <a:ext cx="3960440" cy="41534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Muon tomography</a:t>
            </a:r>
            <a:endParaRPr lang="en-SG" dirty="0"/>
          </a:p>
        </p:txBody>
      </p:sp>
      <p:pic>
        <p:nvPicPr>
          <p:cNvPr id="6"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475959" y="1209600"/>
            <a:ext cx="5464193" cy="5173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Slide Number Placeholder 3"/>
          <p:cNvSpPr>
            <a:spLocks noGrp="1"/>
          </p:cNvSpPr>
          <p:nvPr>
            <p:ph type="sldNum" sz="quarter" idx="11"/>
          </p:nvPr>
        </p:nvSpPr>
        <p:spPr/>
        <p:txBody>
          <a:bodyPr/>
          <a:lstStyle/>
          <a:p>
            <a:fld id="{D57C17EC-C17E-4243-843B-716168E86EEE}" type="slidenum">
              <a:rPr lang="en-SG" smtClean="0"/>
              <a:pPr/>
              <a:t>58</a:t>
            </a:fld>
            <a:endParaRPr lang="en-SG"/>
          </a:p>
        </p:txBody>
      </p:sp>
      <p:sp>
        <p:nvSpPr>
          <p:cNvPr id="5" name="Footer Placeholder 4"/>
          <p:cNvSpPr>
            <a:spLocks noGrp="1"/>
          </p:cNvSpPr>
          <p:nvPr>
            <p:ph type="ftr" sz="quarter" idx="12"/>
          </p:nvPr>
        </p:nvSpPr>
        <p:spPr/>
        <p:txBody>
          <a:bodyPr/>
          <a:lstStyle/>
          <a:p>
            <a:r>
              <a:rPr lang="en-SG" smtClean="0"/>
              <a:t>B.Satyanarayana, TIFR, Mumbai                              Kashmir University Students' Visit                              March 12, 2012</a:t>
            </a:r>
            <a:endParaRPr lang="en-SG" dirty="0"/>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l="16926" t="7601" r="16925" b="8400"/>
          <a:stretch>
            <a:fillRect/>
          </a:stretch>
        </p:blipFill>
        <p:spPr bwMode="auto">
          <a:xfrm>
            <a:off x="6030162" y="1209600"/>
            <a:ext cx="2646294" cy="25202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 name="Picture 2" descr="C:\Users\Ankur\Desktop\CMT\CMT_1GEV_MS.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l="11413" r="11413"/>
          <a:stretch>
            <a:fillRect/>
          </a:stretch>
        </p:blipFill>
        <p:spPr bwMode="auto">
          <a:xfrm>
            <a:off x="6030162" y="3861328"/>
            <a:ext cx="2593043" cy="25200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Magnetized ICAL prototype</a:t>
            </a:r>
            <a:endParaRPr lang="en-SG" dirty="0"/>
          </a:p>
        </p:txBody>
      </p:sp>
      <p:sp>
        <p:nvSpPr>
          <p:cNvPr id="4" name="Slide Number Placeholder 3"/>
          <p:cNvSpPr>
            <a:spLocks noGrp="1"/>
          </p:cNvSpPr>
          <p:nvPr>
            <p:ph type="sldNum" sz="quarter" idx="11"/>
          </p:nvPr>
        </p:nvSpPr>
        <p:spPr/>
        <p:txBody>
          <a:bodyPr/>
          <a:lstStyle/>
          <a:p>
            <a:fld id="{D57C17EC-C17E-4243-843B-716168E86EEE}" type="slidenum">
              <a:rPr lang="en-SG" smtClean="0"/>
              <a:pPr/>
              <a:t>59</a:t>
            </a:fld>
            <a:endParaRPr lang="en-SG"/>
          </a:p>
        </p:txBody>
      </p:sp>
      <p:sp>
        <p:nvSpPr>
          <p:cNvPr id="5" name="Footer Placeholder 4"/>
          <p:cNvSpPr>
            <a:spLocks noGrp="1"/>
          </p:cNvSpPr>
          <p:nvPr>
            <p:ph type="ftr" sz="quarter" idx="12"/>
          </p:nvPr>
        </p:nvSpPr>
        <p:spPr/>
        <p:txBody>
          <a:bodyPr/>
          <a:lstStyle/>
          <a:p>
            <a:r>
              <a:rPr lang="en-SG" smtClean="0"/>
              <a:t>B.Satyanarayana, TIFR, Mumbai                              Kashmir University Students' Visit                              March 12, 2012</a:t>
            </a:r>
            <a:endParaRPr lang="en-SG" dirty="0"/>
          </a:p>
        </p:txBody>
      </p:sp>
      <p:pic>
        <p:nvPicPr>
          <p:cNvPr id="14338" name="Picture 2"/>
          <p:cNvPicPr>
            <a:picLocks noGrp="1" noChangeAspect="1" noChangeArrowheads="1"/>
          </p:cNvPicPr>
          <p:nvPr>
            <p:ph idx="1"/>
          </p:nvPr>
        </p:nvPicPr>
        <p:blipFill>
          <a:blip r:embed="rId2" cstate="print"/>
          <a:srcRect/>
          <a:stretch>
            <a:fillRect/>
          </a:stretch>
        </p:blipFill>
        <p:spPr bwMode="auto">
          <a:xfrm>
            <a:off x="1124240" y="1208088"/>
            <a:ext cx="6895521" cy="51736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Neutrino oscillations</a:t>
            </a:r>
            <a:endParaRPr lang="en-US" dirty="0"/>
          </a:p>
        </p:txBody>
      </p:sp>
      <p:sp>
        <p:nvSpPr>
          <p:cNvPr id="3" name="Content Placeholder 2"/>
          <p:cNvSpPr>
            <a:spLocks noGrp="1"/>
          </p:cNvSpPr>
          <p:nvPr>
            <p:ph idx="1"/>
          </p:nvPr>
        </p:nvSpPr>
        <p:spPr>
          <a:xfrm>
            <a:off x="55988" y="1208627"/>
            <a:ext cx="3924000" cy="5172701"/>
          </a:xfrm>
          <a:solidFill>
            <a:schemeClr val="bg1">
              <a:lumMod val="75000"/>
            </a:schemeClr>
          </a:solidFill>
        </p:spPr>
        <p:txBody>
          <a:bodyPr>
            <a:normAutofit fontScale="92500"/>
          </a:bodyPr>
          <a:lstStyle/>
          <a:p>
            <a:pPr marL="360000"/>
            <a:r>
              <a:rPr lang="en-US" sz="2400" dirty="0" smtClean="0"/>
              <a:t>It is now known that neutrinos of one flavour oscillate to those of another flavour.</a:t>
            </a:r>
          </a:p>
          <a:p>
            <a:pPr marL="360000"/>
            <a:r>
              <a:rPr lang="en-US" sz="2400" dirty="0" smtClean="0"/>
              <a:t>The oscillation mechanism is possible only if the neutrinos are massive.</a:t>
            </a:r>
          </a:p>
          <a:p>
            <a:pPr marL="360000"/>
            <a:r>
              <a:rPr lang="en-US" sz="2400" dirty="0" smtClean="0"/>
              <a:t>Neutrino experiments are setting the stage for extension of Standard Model itself.</a:t>
            </a:r>
          </a:p>
          <a:p>
            <a:pPr marL="360000"/>
            <a:r>
              <a:rPr lang="en-US" sz="2400" dirty="0" smtClean="0"/>
              <a:t>Massive neutrinos have ramifications on nuclear physics, astro physics cosmology, geo physics apart from particle physics.</a:t>
            </a:r>
            <a:endParaRPr lang="en-US" sz="2400" dirty="0"/>
          </a:p>
        </p:txBody>
      </p:sp>
      <p:sp>
        <p:nvSpPr>
          <p:cNvPr id="5" name="Slide Number Placeholder 4"/>
          <p:cNvSpPr>
            <a:spLocks noGrp="1"/>
          </p:cNvSpPr>
          <p:nvPr>
            <p:ph type="sldNum" sz="quarter" idx="11"/>
          </p:nvPr>
        </p:nvSpPr>
        <p:spPr/>
        <p:txBody>
          <a:bodyPr/>
          <a:lstStyle/>
          <a:p>
            <a:fld id="{5D0D82D1-030A-4AF5-855D-82A44DD93AEE}" type="slidenum">
              <a:rPr lang="en-US" smtClean="0"/>
              <a:pPr/>
              <a:t>6</a:t>
            </a:fld>
            <a:endParaRPr lang="en-US" dirty="0"/>
          </a:p>
        </p:txBody>
      </p:sp>
      <p:sp>
        <p:nvSpPr>
          <p:cNvPr id="4" name="Footer Placeholder 3"/>
          <p:cNvSpPr>
            <a:spLocks noGrp="1"/>
          </p:cNvSpPr>
          <p:nvPr>
            <p:ph type="ftr" sz="quarter" idx="12"/>
          </p:nvPr>
        </p:nvSpPr>
        <p:spPr/>
        <p:txBody>
          <a:bodyPr/>
          <a:lstStyle/>
          <a:p>
            <a:r>
              <a:rPr lang="en-US" smtClean="0"/>
              <a:t>B.Satyanarayana, TIFR, Mumbai                              Kashmir University Students' Visit                              March 12, 2012</a:t>
            </a:r>
            <a:endParaRPr lang="en-US" dirty="0"/>
          </a:p>
        </p:txBody>
      </p:sp>
      <p:sp>
        <p:nvSpPr>
          <p:cNvPr id="6" name="Content Placeholder 5"/>
          <p:cNvSpPr>
            <a:spLocks noGrp="1"/>
          </p:cNvSpPr>
          <p:nvPr>
            <p:ph idx="13"/>
          </p:nvPr>
        </p:nvSpPr>
        <p:spPr>
          <a:xfrm>
            <a:off x="4021605" y="1209600"/>
            <a:ext cx="5040000" cy="5172701"/>
          </a:xfrm>
          <a:prstGeom prst="rect">
            <a:avLst/>
          </a:prstGeom>
          <a:solidFill>
            <a:schemeClr val="bg1">
              <a:lumMod val="75000"/>
            </a:schemeClr>
          </a:solidFill>
        </p:spPr>
        <p:txBody>
          <a:bodyPr>
            <a:normAutofit fontScale="77500" lnSpcReduction="20000"/>
          </a:bodyPr>
          <a:lstStyle/>
          <a:p>
            <a:pPr marL="360000">
              <a:lnSpc>
                <a:spcPct val="120000"/>
              </a:lnSpc>
            </a:pPr>
            <a:r>
              <a:rPr lang="en-US" sz="2400" dirty="0" smtClean="0"/>
              <a:t>Electron and muon neutrinos (</a:t>
            </a:r>
            <a:r>
              <a:rPr lang="en-US" sz="2400" dirty="0" smtClean="0">
                <a:sym typeface="Symbol"/>
              </a:rPr>
              <a:t></a:t>
            </a:r>
            <a:r>
              <a:rPr lang="en-US" sz="2400" baseline="-25000" dirty="0" smtClean="0">
                <a:sym typeface="Symbol"/>
              </a:rPr>
              <a:t>e</a:t>
            </a:r>
            <a:r>
              <a:rPr lang="en-US" sz="2400" dirty="0" smtClean="0">
                <a:sym typeface="Symbol"/>
              </a:rPr>
              <a:t> and </a:t>
            </a:r>
            <a:r>
              <a:rPr lang="en-US" sz="2400" baseline="-25000" dirty="0" smtClean="0">
                <a:sym typeface="Symbol"/>
              </a:rPr>
              <a:t></a:t>
            </a:r>
            <a:r>
              <a:rPr lang="en-US" sz="2400" dirty="0" smtClean="0">
                <a:sym typeface="Symbol"/>
              </a:rPr>
              <a:t>) are the flavour eigen states. They are super positions of the mass eigen states (</a:t>
            </a:r>
            <a:r>
              <a:rPr lang="en-US" sz="2400" baseline="-25000" dirty="0" smtClean="0">
                <a:sym typeface="Symbol"/>
              </a:rPr>
              <a:t>1</a:t>
            </a:r>
            <a:r>
              <a:rPr lang="en-US" sz="2400" dirty="0" smtClean="0">
                <a:sym typeface="Symbol"/>
              </a:rPr>
              <a:t> and </a:t>
            </a:r>
            <a:r>
              <a:rPr lang="en-US" sz="2400" baseline="-25000" dirty="0" smtClean="0">
                <a:sym typeface="Symbol"/>
              </a:rPr>
              <a:t>2</a:t>
            </a:r>
            <a:r>
              <a:rPr lang="en-US" sz="2400" dirty="0" smtClean="0">
                <a:sym typeface="Symbol"/>
              </a:rPr>
              <a:t>)..</a:t>
            </a:r>
          </a:p>
          <a:p>
            <a:pPr marL="360000">
              <a:lnSpc>
                <a:spcPct val="120000"/>
              </a:lnSpc>
              <a:buNone/>
            </a:pPr>
            <a:endParaRPr lang="en-US" sz="2400" dirty="0" smtClean="0">
              <a:sym typeface="Symbol"/>
            </a:endParaRPr>
          </a:p>
          <a:p>
            <a:pPr marL="360000">
              <a:lnSpc>
                <a:spcPct val="120000"/>
              </a:lnSpc>
              <a:buNone/>
            </a:pPr>
            <a:endParaRPr lang="en-US" sz="2400" dirty="0" smtClean="0">
              <a:sym typeface="Symbol"/>
            </a:endParaRPr>
          </a:p>
          <a:p>
            <a:pPr marL="360000">
              <a:lnSpc>
                <a:spcPct val="120000"/>
              </a:lnSpc>
              <a:buNone/>
            </a:pPr>
            <a:endParaRPr lang="en-US" sz="2400" dirty="0" smtClean="0">
              <a:sym typeface="Symbol"/>
            </a:endParaRPr>
          </a:p>
          <a:p>
            <a:pPr marL="360000">
              <a:lnSpc>
                <a:spcPct val="120000"/>
              </a:lnSpc>
            </a:pPr>
            <a:r>
              <a:rPr lang="en-US" sz="2400" dirty="0" smtClean="0">
                <a:sym typeface="Symbol"/>
              </a:rPr>
              <a:t>If at t = 0, an eigen state  (0) = </a:t>
            </a:r>
            <a:r>
              <a:rPr lang="en-US" sz="2400" baseline="-25000" dirty="0" smtClean="0">
                <a:sym typeface="Symbol"/>
              </a:rPr>
              <a:t>e,</a:t>
            </a:r>
            <a:r>
              <a:rPr lang="en-US" sz="2400" dirty="0" smtClean="0">
                <a:sym typeface="Symbol"/>
              </a:rPr>
              <a:t> then any time t </a:t>
            </a:r>
          </a:p>
          <a:p>
            <a:pPr marL="360000">
              <a:lnSpc>
                <a:spcPct val="120000"/>
              </a:lnSpc>
            </a:pPr>
            <a:endParaRPr lang="en-US" sz="2400" dirty="0" smtClean="0">
              <a:sym typeface="Symbol"/>
            </a:endParaRPr>
          </a:p>
          <a:p>
            <a:pPr marL="360000">
              <a:lnSpc>
                <a:spcPct val="120000"/>
              </a:lnSpc>
            </a:pPr>
            <a:endParaRPr lang="en-US" sz="2400" dirty="0" smtClean="0">
              <a:sym typeface="Symbol"/>
            </a:endParaRPr>
          </a:p>
          <a:p>
            <a:pPr marL="360000">
              <a:lnSpc>
                <a:spcPct val="120000"/>
              </a:lnSpc>
            </a:pPr>
            <a:r>
              <a:rPr lang="en-US" sz="2400" dirty="0" smtClean="0">
                <a:sym typeface="Symbol"/>
              </a:rPr>
              <a:t>Then the oscillation probability is</a:t>
            </a:r>
          </a:p>
          <a:p>
            <a:pPr marL="360000">
              <a:lnSpc>
                <a:spcPct val="120000"/>
              </a:lnSpc>
            </a:pPr>
            <a:endParaRPr lang="en-US" sz="2400" dirty="0" smtClean="0">
              <a:sym typeface="Symbol"/>
            </a:endParaRPr>
          </a:p>
          <a:p>
            <a:pPr marL="360000">
              <a:lnSpc>
                <a:spcPct val="120000"/>
              </a:lnSpc>
            </a:pPr>
            <a:endParaRPr lang="en-US" sz="2400" dirty="0" smtClean="0">
              <a:sym typeface="Symbol"/>
            </a:endParaRPr>
          </a:p>
          <a:p>
            <a:pPr marL="360000">
              <a:lnSpc>
                <a:spcPct val="120000"/>
              </a:lnSpc>
            </a:pPr>
            <a:r>
              <a:rPr lang="en-US" sz="2400" dirty="0" smtClean="0">
                <a:sym typeface="Symbol"/>
              </a:rPr>
              <a:t>And the oscillation length is</a:t>
            </a:r>
          </a:p>
        </p:txBody>
      </p:sp>
      <p:graphicFrame>
        <p:nvGraphicFramePr>
          <p:cNvPr id="226308" name="Object 4"/>
          <p:cNvGraphicFramePr>
            <a:graphicFrameLocks noChangeAspect="1"/>
          </p:cNvGraphicFramePr>
          <p:nvPr/>
        </p:nvGraphicFramePr>
        <p:xfrm>
          <a:off x="4499992" y="2204864"/>
          <a:ext cx="3263900" cy="1011238"/>
        </p:xfrm>
        <a:graphic>
          <a:graphicData uri="http://schemas.openxmlformats.org/presentationml/2006/ole">
            <p:oleObj spid="_x0000_s2050" name="Equation" r:id="rId4" imgW="1473120" imgH="457200" progId="Equation.3">
              <p:embed/>
            </p:oleObj>
          </a:graphicData>
        </a:graphic>
      </p:graphicFrame>
      <p:graphicFrame>
        <p:nvGraphicFramePr>
          <p:cNvPr id="226309" name="Object 5"/>
          <p:cNvGraphicFramePr>
            <a:graphicFrameLocks noChangeAspect="1"/>
          </p:cNvGraphicFramePr>
          <p:nvPr/>
        </p:nvGraphicFramePr>
        <p:xfrm>
          <a:off x="4476055" y="3933056"/>
          <a:ext cx="4416425" cy="396875"/>
        </p:xfrm>
        <a:graphic>
          <a:graphicData uri="http://schemas.openxmlformats.org/presentationml/2006/ole">
            <p:oleObj spid="_x0000_s2051" name="Equation" r:id="rId5" imgW="1942920" imgH="228600" progId="Equation.3">
              <p:embed/>
            </p:oleObj>
          </a:graphicData>
        </a:graphic>
      </p:graphicFrame>
      <p:graphicFrame>
        <p:nvGraphicFramePr>
          <p:cNvPr id="226310" name="Object 6"/>
          <p:cNvGraphicFramePr>
            <a:graphicFrameLocks noChangeAspect="1"/>
          </p:cNvGraphicFramePr>
          <p:nvPr/>
        </p:nvGraphicFramePr>
        <p:xfrm>
          <a:off x="4435742" y="4989612"/>
          <a:ext cx="4587875" cy="455612"/>
        </p:xfrm>
        <a:graphic>
          <a:graphicData uri="http://schemas.openxmlformats.org/presentationml/2006/ole">
            <p:oleObj spid="_x0000_s2052" name="Equation" r:id="rId6" imgW="2552400" imgH="253800" progId="Equation.3">
              <p:embed/>
            </p:oleObj>
          </a:graphicData>
        </a:graphic>
      </p:graphicFrame>
      <p:graphicFrame>
        <p:nvGraphicFramePr>
          <p:cNvPr id="13" name="Object 12"/>
          <p:cNvGraphicFramePr>
            <a:graphicFrameLocks noChangeAspect="1"/>
          </p:cNvGraphicFramePr>
          <p:nvPr/>
        </p:nvGraphicFramePr>
        <p:xfrm>
          <a:off x="4461148" y="5907683"/>
          <a:ext cx="3351212" cy="401637"/>
        </p:xfrm>
        <a:graphic>
          <a:graphicData uri="http://schemas.openxmlformats.org/presentationml/2006/ole">
            <p:oleObj spid="_x0000_s2053" name="Equation" r:id="rId7" imgW="1904760" imgH="22860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6">
                                            <p:bg/>
                                          </p:spTgt>
                                        </p:tgtEl>
                                        <p:attrNameLst>
                                          <p:attrName>style.visibility</p:attrName>
                                        </p:attrNameLst>
                                      </p:cBhvr>
                                      <p:to>
                                        <p:strVal val="visible"/>
                                      </p:to>
                                    </p:set>
                                    <p:anim calcmode="lin" valueType="num">
                                      <p:cBhvr additive="base">
                                        <p:cTn id="29" dur="500" fill="hold"/>
                                        <p:tgtEl>
                                          <p:spTgt spid="6">
                                            <p:bg/>
                                          </p:spTgt>
                                        </p:tgtEl>
                                        <p:attrNameLst>
                                          <p:attrName>ppt_x</p:attrName>
                                        </p:attrNameLst>
                                      </p:cBhvr>
                                      <p:tavLst>
                                        <p:tav tm="0">
                                          <p:val>
                                            <p:strVal val="1+#ppt_w/2"/>
                                          </p:val>
                                        </p:tav>
                                        <p:tav tm="100000">
                                          <p:val>
                                            <p:strVal val="#ppt_x"/>
                                          </p:val>
                                        </p:tav>
                                      </p:tavLst>
                                    </p:anim>
                                    <p:anim calcmode="lin" valueType="num">
                                      <p:cBhvr additive="base">
                                        <p:cTn id="30" dur="500" fill="hold"/>
                                        <p:tgtEl>
                                          <p:spTgt spid="6">
                                            <p:bg/>
                                          </p:spTgt>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 calcmode="lin" valueType="num">
                                      <p:cBhvr additive="base">
                                        <p:cTn id="33"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6">
                                            <p:txEl>
                                              <p:pRg st="0" end="0"/>
                                            </p:txEl>
                                          </p:spTgt>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226308"/>
                                        </p:tgtEl>
                                        <p:attrNameLst>
                                          <p:attrName>style.visibility</p:attrName>
                                        </p:attrNameLst>
                                      </p:cBhvr>
                                      <p:to>
                                        <p:strVal val="visible"/>
                                      </p:to>
                                    </p:set>
                                    <p:anim calcmode="lin" valueType="num">
                                      <p:cBhvr additive="base">
                                        <p:cTn id="37" dur="500" fill="hold"/>
                                        <p:tgtEl>
                                          <p:spTgt spid="226308"/>
                                        </p:tgtEl>
                                        <p:attrNameLst>
                                          <p:attrName>ppt_x</p:attrName>
                                        </p:attrNameLst>
                                      </p:cBhvr>
                                      <p:tavLst>
                                        <p:tav tm="0">
                                          <p:val>
                                            <p:strVal val="1+#ppt_w/2"/>
                                          </p:val>
                                        </p:tav>
                                        <p:tav tm="100000">
                                          <p:val>
                                            <p:strVal val="#ppt_x"/>
                                          </p:val>
                                        </p:tav>
                                      </p:tavLst>
                                    </p:anim>
                                    <p:anim calcmode="lin" valueType="num">
                                      <p:cBhvr additive="base">
                                        <p:cTn id="38" dur="500" fill="hold"/>
                                        <p:tgtEl>
                                          <p:spTgt spid="226308"/>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6">
                                            <p:txEl>
                                              <p:pRg st="4" end="4"/>
                                            </p:txEl>
                                          </p:spTgt>
                                        </p:tgtEl>
                                        <p:attrNameLst>
                                          <p:attrName>style.visibility</p:attrName>
                                        </p:attrNameLst>
                                      </p:cBhvr>
                                      <p:to>
                                        <p:strVal val="visible"/>
                                      </p:to>
                                    </p:set>
                                    <p:anim calcmode="lin" valueType="num">
                                      <p:cBhvr additive="base">
                                        <p:cTn id="41" dur="500" fill="hold"/>
                                        <p:tgtEl>
                                          <p:spTgt spid="6">
                                            <p:txEl>
                                              <p:pRg st="4" end="4"/>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6">
                                            <p:txEl>
                                              <p:pRg st="4" end="4"/>
                                            </p:txEl>
                                          </p:spTgt>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226309"/>
                                        </p:tgtEl>
                                        <p:attrNameLst>
                                          <p:attrName>style.visibility</p:attrName>
                                        </p:attrNameLst>
                                      </p:cBhvr>
                                      <p:to>
                                        <p:strVal val="visible"/>
                                      </p:to>
                                    </p:set>
                                    <p:anim calcmode="lin" valueType="num">
                                      <p:cBhvr additive="base">
                                        <p:cTn id="45" dur="500" fill="hold"/>
                                        <p:tgtEl>
                                          <p:spTgt spid="226309"/>
                                        </p:tgtEl>
                                        <p:attrNameLst>
                                          <p:attrName>ppt_x</p:attrName>
                                        </p:attrNameLst>
                                      </p:cBhvr>
                                      <p:tavLst>
                                        <p:tav tm="0">
                                          <p:val>
                                            <p:strVal val="1+#ppt_w/2"/>
                                          </p:val>
                                        </p:tav>
                                        <p:tav tm="100000">
                                          <p:val>
                                            <p:strVal val="#ppt_x"/>
                                          </p:val>
                                        </p:tav>
                                      </p:tavLst>
                                    </p:anim>
                                    <p:anim calcmode="lin" valueType="num">
                                      <p:cBhvr additive="base">
                                        <p:cTn id="46" dur="500" fill="hold"/>
                                        <p:tgtEl>
                                          <p:spTgt spid="226309"/>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6">
                                            <p:txEl>
                                              <p:pRg st="7" end="7"/>
                                            </p:txEl>
                                          </p:spTgt>
                                        </p:tgtEl>
                                        <p:attrNameLst>
                                          <p:attrName>style.visibility</p:attrName>
                                        </p:attrNameLst>
                                      </p:cBhvr>
                                      <p:to>
                                        <p:strVal val="visible"/>
                                      </p:to>
                                    </p:set>
                                    <p:anim calcmode="lin" valueType="num">
                                      <p:cBhvr additive="base">
                                        <p:cTn id="49" dur="500" fill="hold"/>
                                        <p:tgtEl>
                                          <p:spTgt spid="6">
                                            <p:txEl>
                                              <p:pRg st="7" end="7"/>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6">
                                            <p:txEl>
                                              <p:pRg st="7" end="7"/>
                                            </p:txEl>
                                          </p:spTgt>
                                        </p:tgtEl>
                                        <p:attrNameLst>
                                          <p:attrName>ppt_y</p:attrName>
                                        </p:attrNameLst>
                                      </p:cBhvr>
                                      <p:tavLst>
                                        <p:tav tm="0">
                                          <p:val>
                                            <p:strVal val="#ppt_y"/>
                                          </p:val>
                                        </p:tav>
                                        <p:tav tm="100000">
                                          <p:val>
                                            <p:strVal val="#ppt_y"/>
                                          </p:val>
                                        </p:tav>
                                      </p:tavLst>
                                    </p:anim>
                                  </p:childTnLst>
                                </p:cTn>
                              </p:par>
                              <p:par>
                                <p:cTn id="51" presetID="2" presetClass="entr" presetSubtype="2" fill="hold" nodeType="withEffect">
                                  <p:stCondLst>
                                    <p:cond delay="0"/>
                                  </p:stCondLst>
                                  <p:childTnLst>
                                    <p:set>
                                      <p:cBhvr>
                                        <p:cTn id="52" dur="1" fill="hold">
                                          <p:stCondLst>
                                            <p:cond delay="0"/>
                                          </p:stCondLst>
                                        </p:cTn>
                                        <p:tgtEl>
                                          <p:spTgt spid="226310"/>
                                        </p:tgtEl>
                                        <p:attrNameLst>
                                          <p:attrName>style.visibility</p:attrName>
                                        </p:attrNameLst>
                                      </p:cBhvr>
                                      <p:to>
                                        <p:strVal val="visible"/>
                                      </p:to>
                                    </p:set>
                                    <p:anim calcmode="lin" valueType="num">
                                      <p:cBhvr additive="base">
                                        <p:cTn id="53" dur="500" fill="hold"/>
                                        <p:tgtEl>
                                          <p:spTgt spid="226310"/>
                                        </p:tgtEl>
                                        <p:attrNameLst>
                                          <p:attrName>ppt_x</p:attrName>
                                        </p:attrNameLst>
                                      </p:cBhvr>
                                      <p:tavLst>
                                        <p:tav tm="0">
                                          <p:val>
                                            <p:strVal val="1+#ppt_w/2"/>
                                          </p:val>
                                        </p:tav>
                                        <p:tav tm="100000">
                                          <p:val>
                                            <p:strVal val="#ppt_x"/>
                                          </p:val>
                                        </p:tav>
                                      </p:tavLst>
                                    </p:anim>
                                    <p:anim calcmode="lin" valueType="num">
                                      <p:cBhvr additive="base">
                                        <p:cTn id="54" dur="500" fill="hold"/>
                                        <p:tgtEl>
                                          <p:spTgt spid="226310"/>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0"/>
                                  </p:stCondLst>
                                  <p:childTnLst>
                                    <p:set>
                                      <p:cBhvr>
                                        <p:cTn id="56" dur="1" fill="hold">
                                          <p:stCondLst>
                                            <p:cond delay="0"/>
                                          </p:stCondLst>
                                        </p:cTn>
                                        <p:tgtEl>
                                          <p:spTgt spid="6">
                                            <p:txEl>
                                              <p:pRg st="10" end="10"/>
                                            </p:txEl>
                                          </p:spTgt>
                                        </p:tgtEl>
                                        <p:attrNameLst>
                                          <p:attrName>style.visibility</p:attrName>
                                        </p:attrNameLst>
                                      </p:cBhvr>
                                      <p:to>
                                        <p:strVal val="visible"/>
                                      </p:to>
                                    </p:set>
                                    <p:anim calcmode="lin" valueType="num">
                                      <p:cBhvr additive="base">
                                        <p:cTn id="57" dur="500" fill="hold"/>
                                        <p:tgtEl>
                                          <p:spTgt spid="6">
                                            <p:txEl>
                                              <p:pRg st="10" end="10"/>
                                            </p:txEl>
                                          </p:spTgt>
                                        </p:tgtEl>
                                        <p:attrNameLst>
                                          <p:attrName>ppt_x</p:attrName>
                                        </p:attrNameLst>
                                      </p:cBhvr>
                                      <p:tavLst>
                                        <p:tav tm="0">
                                          <p:val>
                                            <p:strVal val="1+#ppt_w/2"/>
                                          </p:val>
                                        </p:tav>
                                        <p:tav tm="100000">
                                          <p:val>
                                            <p:strVal val="#ppt_x"/>
                                          </p:val>
                                        </p:tav>
                                      </p:tavLst>
                                    </p:anim>
                                    <p:anim calcmode="lin" valueType="num">
                                      <p:cBhvr additive="base">
                                        <p:cTn id="58" dur="500" fill="hold"/>
                                        <p:tgtEl>
                                          <p:spTgt spid="6">
                                            <p:txEl>
                                              <p:pRg st="10" end="10"/>
                                            </p:txEl>
                                          </p:spTgt>
                                        </p:tgtEl>
                                        <p:attrNameLst>
                                          <p:attrName>ppt_y</p:attrName>
                                        </p:attrNameLst>
                                      </p:cBhvr>
                                      <p:tavLst>
                                        <p:tav tm="0">
                                          <p:val>
                                            <p:strVal val="#ppt_y"/>
                                          </p:val>
                                        </p:tav>
                                        <p:tav tm="100000">
                                          <p:val>
                                            <p:strVal val="#ppt_y"/>
                                          </p:val>
                                        </p:tav>
                                      </p:tavLst>
                                    </p:anim>
                                  </p:childTnLst>
                                </p:cTn>
                              </p:par>
                              <p:par>
                                <p:cTn id="59" presetID="2" presetClass="entr" presetSubtype="2"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1+#ppt_w/2"/>
                                          </p:val>
                                        </p:tav>
                                        <p:tav tm="100000">
                                          <p:val>
                                            <p:strVal val="#ppt_x"/>
                                          </p:val>
                                        </p:tav>
                                      </p:tavLst>
                                    </p:anim>
                                    <p:anim calcmode="lin" valueType="num">
                                      <p:cBhvr additive="base">
                                        <p:cTn id="6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6" grpId="0" build="p"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State-of-the-art technologies for ICAL</a:t>
            </a:r>
            <a:endParaRPr lang="en-SG" sz="4000" dirty="0"/>
          </a:p>
        </p:txBody>
      </p:sp>
      <p:sp>
        <p:nvSpPr>
          <p:cNvPr id="3" name="Content Placeholder 2"/>
          <p:cNvSpPr>
            <a:spLocks noGrp="1"/>
          </p:cNvSpPr>
          <p:nvPr>
            <p:ph idx="1"/>
          </p:nvPr>
        </p:nvSpPr>
        <p:spPr/>
        <p:txBody>
          <a:bodyPr>
            <a:normAutofit fontScale="77500" lnSpcReduction="20000"/>
          </a:bodyPr>
          <a:lstStyle/>
          <a:p>
            <a:pPr>
              <a:lnSpc>
                <a:spcPct val="110000"/>
              </a:lnSpc>
            </a:pPr>
            <a:r>
              <a:rPr lang="en-US" dirty="0" smtClean="0"/>
              <a:t>Ultra high speed ASIC based front-end circuits</a:t>
            </a:r>
          </a:p>
          <a:p>
            <a:pPr>
              <a:lnSpc>
                <a:spcPct val="110000"/>
              </a:lnSpc>
            </a:pPr>
            <a:r>
              <a:rPr lang="en-US" dirty="0" smtClean="0"/>
              <a:t>FPGA based signal processing systems</a:t>
            </a:r>
          </a:p>
          <a:p>
            <a:pPr>
              <a:lnSpc>
                <a:spcPct val="110000"/>
              </a:lnSpc>
            </a:pPr>
            <a:r>
              <a:rPr lang="en-US" dirty="0" smtClean="0"/>
              <a:t>High time resolution time-to-digital converters</a:t>
            </a:r>
          </a:p>
          <a:p>
            <a:pPr lvl="1">
              <a:lnSpc>
                <a:spcPct val="110000"/>
              </a:lnSpc>
            </a:pPr>
            <a:r>
              <a:rPr lang="en-US" dirty="0" smtClean="0"/>
              <a:t>ASIC based</a:t>
            </a:r>
          </a:p>
          <a:p>
            <a:pPr lvl="1">
              <a:lnSpc>
                <a:spcPct val="110000"/>
              </a:lnSpc>
            </a:pPr>
            <a:r>
              <a:rPr lang="en-US" dirty="0" smtClean="0"/>
              <a:t>FPGA based</a:t>
            </a:r>
          </a:p>
          <a:p>
            <a:pPr>
              <a:lnSpc>
                <a:spcPct val="110000"/>
              </a:lnSpc>
            </a:pPr>
            <a:r>
              <a:rPr lang="en-US" dirty="0" smtClean="0"/>
              <a:t>Very high sampling waveform digitizers, flash ADCs</a:t>
            </a:r>
          </a:p>
          <a:p>
            <a:pPr>
              <a:lnSpc>
                <a:spcPct val="110000"/>
              </a:lnSpc>
            </a:pPr>
            <a:r>
              <a:rPr lang="en-US" dirty="0" smtClean="0"/>
              <a:t>Highly complex </a:t>
            </a:r>
            <a:r>
              <a:rPr lang="en-US" i="1" dirty="0" smtClean="0"/>
              <a:t>trigger</a:t>
            </a:r>
            <a:r>
              <a:rPr lang="en-US" dirty="0" smtClean="0"/>
              <a:t> architectures and systems</a:t>
            </a:r>
          </a:p>
          <a:p>
            <a:pPr>
              <a:lnSpc>
                <a:spcPct val="110000"/>
              </a:lnSpc>
            </a:pPr>
            <a:r>
              <a:rPr lang="en-US" dirty="0" smtClean="0"/>
              <a:t>Novel architectures for data networks and highways</a:t>
            </a:r>
          </a:p>
          <a:p>
            <a:pPr>
              <a:lnSpc>
                <a:spcPct val="110000"/>
              </a:lnSpc>
            </a:pPr>
            <a:r>
              <a:rPr lang="en-US" dirty="0" smtClean="0"/>
              <a:t>Software for high speed data acquisition, visualization and web serving etc. </a:t>
            </a:r>
          </a:p>
          <a:p>
            <a:pPr>
              <a:lnSpc>
                <a:spcPct val="110000"/>
              </a:lnSpc>
            </a:pPr>
            <a:r>
              <a:rPr lang="en-US" dirty="0" smtClean="0"/>
              <a:t>Efficient encapsulated power supply systems</a:t>
            </a:r>
          </a:p>
          <a:p>
            <a:pPr>
              <a:lnSpc>
                <a:spcPct val="110000"/>
              </a:lnSpc>
            </a:pPr>
            <a:r>
              <a:rPr lang="en-US" dirty="0" smtClean="0"/>
              <a:t>Slow control and monitoring systems</a:t>
            </a:r>
            <a:endParaRPr lang="en-SG" dirty="0"/>
          </a:p>
        </p:txBody>
      </p:sp>
      <p:sp>
        <p:nvSpPr>
          <p:cNvPr id="5" name="Slide Number Placeholder 4"/>
          <p:cNvSpPr>
            <a:spLocks noGrp="1"/>
          </p:cNvSpPr>
          <p:nvPr>
            <p:ph type="sldNum" sz="quarter" idx="11"/>
          </p:nvPr>
        </p:nvSpPr>
        <p:spPr/>
        <p:txBody>
          <a:bodyPr/>
          <a:lstStyle/>
          <a:p>
            <a:fld id="{B6F15528-21DE-4FAA-801E-634DDDAF4B2B}" type="slidenum">
              <a:rPr lang="en-US" smtClean="0"/>
              <a:pPr/>
              <a:t>60</a:t>
            </a:fld>
            <a:endParaRPr lang="en-US" dirty="0"/>
          </a:p>
        </p:txBody>
      </p:sp>
      <p:sp>
        <p:nvSpPr>
          <p:cNvPr id="4" name="Footer Placeholder 3"/>
          <p:cNvSpPr>
            <a:spLocks noGrp="1"/>
          </p:cNvSpPr>
          <p:nvPr>
            <p:ph type="ftr" sz="quarter" idx="12"/>
          </p:nvPr>
        </p:nvSpPr>
        <p:spPr/>
        <p:txBody>
          <a:bodyPr/>
          <a:lstStyle/>
          <a:p>
            <a:r>
              <a:rPr lang="en-US" smtClean="0"/>
              <a:t>B.Satyanarayana, TIFR, Mumbai                              Kashmir University Students' Visit                              March 12, 2012</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p:cBhvr override="childStyle">
                                        <p:cTn dur="1" fill="hold" display="0" masterRel="nextClick" afterEffect="1"/>
                                        <p:tgtEl>
                                          <p:spTgt spid="3">
                                            <p:txEl>
                                              <p:pRg st="0" end="0"/>
                                            </p:txEl>
                                          </p:spTgt>
                                        </p:tgtEl>
                                        <p:attrNameLst>
                                          <p:attrName>ppt_c</p:attrName>
                                        </p:attrNameLst>
                                      </p:cBhvr>
                                      <p:to>
                                        <a:schemeClr val="tx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p:cBhvr override="childStyle">
                                        <p:cTn dur="1" fill="hold" display="0" masterRel="nextClick" afterEffect="1"/>
                                        <p:tgtEl>
                                          <p:spTgt spid="3">
                                            <p:txEl>
                                              <p:pRg st="1" end="1"/>
                                            </p:txEl>
                                          </p:spTgt>
                                        </p:tgtEl>
                                        <p:attrNameLst>
                                          <p:attrName>ppt_c</p:attrName>
                                        </p:attrNameLst>
                                      </p:cBhvr>
                                      <p:to>
                                        <a:schemeClr val="tx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subTnLst>
                                    <p:animClr>
                                      <p:cBhvr override="childStyle">
                                        <p:cTn dur="1" fill="hold" display="0" masterRel="nextClick" afterEffect="1"/>
                                        <p:tgtEl>
                                          <p:spTgt spid="3">
                                            <p:txEl>
                                              <p:pRg st="2" end="2"/>
                                            </p:txEl>
                                          </p:spTgt>
                                        </p:tgtEl>
                                        <p:attrNameLst>
                                          <p:attrName>ppt_c</p:attrName>
                                        </p:attrNameLst>
                                      </p:cBhvr>
                                      <p:to>
                                        <a:schemeClr val="tx2"/>
                                      </p:to>
                                    </p:animClr>
                                  </p:sub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subTnLst>
                                    <p:animClr>
                                      <p:cBhvr override="childStyle">
                                        <p:cTn dur="1" fill="hold" display="0" masterRel="nextClick" afterEffect="1"/>
                                        <p:tgtEl>
                                          <p:spTgt spid="3">
                                            <p:txEl>
                                              <p:pRg st="3" end="3"/>
                                            </p:txEl>
                                          </p:spTgt>
                                        </p:tgtEl>
                                        <p:attrNameLst>
                                          <p:attrName>ppt_c</p:attrName>
                                        </p:attrNameLst>
                                      </p:cBhvr>
                                      <p:to>
                                        <a:schemeClr val="tx2"/>
                                      </p:to>
                                    </p:animClr>
                                  </p:sub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subTnLst>
                                    <p:animClr>
                                      <p:cBhvr override="childStyle">
                                        <p:cTn dur="1" fill="hold" display="0" masterRel="nextClick" afterEffect="1"/>
                                        <p:tgtEl>
                                          <p:spTgt spid="3">
                                            <p:txEl>
                                              <p:pRg st="4" end="4"/>
                                            </p:txEl>
                                          </p:spTgt>
                                        </p:tgtEl>
                                        <p:attrNameLst>
                                          <p:attrName>ppt_c</p:attrName>
                                        </p:attrNameLst>
                                      </p:cBhvr>
                                      <p:to>
                                        <a:schemeClr val="tx2"/>
                                      </p:to>
                                    </p:animClr>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subTnLst>
                                    <p:animClr>
                                      <p:cBhvr override="childStyle">
                                        <p:cTn dur="1" fill="hold" display="0" masterRel="nextClick" afterEffect="1"/>
                                        <p:tgtEl>
                                          <p:spTgt spid="3">
                                            <p:txEl>
                                              <p:pRg st="5" end="5"/>
                                            </p:txEl>
                                          </p:spTgt>
                                        </p:tgtEl>
                                        <p:attrNameLst>
                                          <p:attrName>ppt_c</p:attrName>
                                        </p:attrNameLst>
                                      </p:cBhvr>
                                      <p:to>
                                        <a:schemeClr val="tx2"/>
                                      </p:to>
                                    </p:animClr>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subTnLst>
                                    <p:animClr>
                                      <p:cBhvr override="childStyle">
                                        <p:cTn dur="1" fill="hold" display="0" masterRel="nextClick" afterEffect="1"/>
                                        <p:tgtEl>
                                          <p:spTgt spid="3">
                                            <p:txEl>
                                              <p:pRg st="6" end="6"/>
                                            </p:txEl>
                                          </p:spTgt>
                                        </p:tgtEl>
                                        <p:attrNameLst>
                                          <p:attrName>ppt_c</p:attrName>
                                        </p:attrNameLst>
                                      </p:cBhvr>
                                      <p:to>
                                        <a:schemeClr val="tx2"/>
                                      </p:to>
                                    </p:animClr>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subTnLst>
                                    <p:animClr>
                                      <p:cBhvr override="childStyle">
                                        <p:cTn dur="1" fill="hold" display="0" masterRel="nextClick" afterEffect="1"/>
                                        <p:tgtEl>
                                          <p:spTgt spid="3">
                                            <p:txEl>
                                              <p:pRg st="7" end="7"/>
                                            </p:txEl>
                                          </p:spTgt>
                                        </p:tgtEl>
                                        <p:attrNameLst>
                                          <p:attrName>ppt_c</p:attrName>
                                        </p:attrNameLst>
                                      </p:cBhvr>
                                      <p:to>
                                        <a:schemeClr val="tx2"/>
                                      </p:to>
                                    </p:animClr>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fade">
                                      <p:cBhvr>
                                        <p:cTn id="43" dur="500"/>
                                        <p:tgtEl>
                                          <p:spTgt spid="3">
                                            <p:txEl>
                                              <p:pRg st="8" end="8"/>
                                            </p:txEl>
                                          </p:spTgt>
                                        </p:tgtEl>
                                      </p:cBhvr>
                                    </p:animEffect>
                                  </p:childTnLst>
                                  <p:subTnLst>
                                    <p:animClr>
                                      <p:cBhvr override="childStyle">
                                        <p:cTn dur="1" fill="hold" display="0" masterRel="nextClick" afterEffect="1"/>
                                        <p:tgtEl>
                                          <p:spTgt spid="3">
                                            <p:txEl>
                                              <p:pRg st="8" end="8"/>
                                            </p:txEl>
                                          </p:spTgt>
                                        </p:tgtEl>
                                        <p:attrNameLst>
                                          <p:attrName>ppt_c</p:attrName>
                                        </p:attrNameLst>
                                      </p:cBhvr>
                                      <p:to>
                                        <a:schemeClr val="tx2"/>
                                      </p:to>
                                    </p:animClr>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
                                            <p:txEl>
                                              <p:pRg st="9" end="9"/>
                                            </p:txEl>
                                          </p:spTgt>
                                        </p:tgtEl>
                                        <p:attrNameLst>
                                          <p:attrName>style.visibility</p:attrName>
                                        </p:attrNameLst>
                                      </p:cBhvr>
                                      <p:to>
                                        <p:strVal val="visible"/>
                                      </p:to>
                                    </p:set>
                                    <p:animEffect transition="in" filter="fade">
                                      <p:cBhvr>
                                        <p:cTn id="48" dur="500"/>
                                        <p:tgtEl>
                                          <p:spTgt spid="3">
                                            <p:txEl>
                                              <p:pRg st="9" end="9"/>
                                            </p:txEl>
                                          </p:spTgt>
                                        </p:tgtEl>
                                      </p:cBhvr>
                                    </p:animEffect>
                                  </p:childTnLst>
                                  <p:subTnLst>
                                    <p:animClr>
                                      <p:cBhvr override="childStyle">
                                        <p:cTn dur="1" fill="hold" display="0" masterRel="nextClick" afterEffect="1"/>
                                        <p:tgtEl>
                                          <p:spTgt spid="3">
                                            <p:txEl>
                                              <p:pRg st="9" end="9"/>
                                            </p:txEl>
                                          </p:spTgt>
                                        </p:tgtEl>
                                        <p:attrNameLst>
                                          <p:attrName>ppt_c</p:attrName>
                                        </p:attrNameLst>
                                      </p:cBhvr>
                                      <p:to>
                                        <a:schemeClr val="tx2"/>
                                      </p:to>
                                    </p:animClr>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animEffect transition="in" filter="fade">
                                      <p:cBhvr>
                                        <p:cTn id="53"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4800" dirty="0" smtClean="0"/>
              <a:t>Functions &amp; integration of FE-DAQ</a:t>
            </a:r>
            <a:endParaRPr lang="en-SG" sz="4800" dirty="0"/>
          </a:p>
        </p:txBody>
      </p:sp>
      <p:sp>
        <p:nvSpPr>
          <p:cNvPr id="3" name="Slide Number Placeholder 2"/>
          <p:cNvSpPr>
            <a:spLocks noGrp="1"/>
          </p:cNvSpPr>
          <p:nvPr>
            <p:ph type="sldNum" sz="quarter" idx="11"/>
          </p:nvPr>
        </p:nvSpPr>
        <p:spPr/>
        <p:txBody>
          <a:bodyPr/>
          <a:lstStyle/>
          <a:p>
            <a:fld id="{5D0D82D1-030A-4AF5-855D-82A44DD93AEE}" type="slidenum">
              <a:rPr lang="en-US" smtClean="0"/>
              <a:pPr/>
              <a:t>61</a:t>
            </a:fld>
            <a:endParaRPr lang="en-US" dirty="0"/>
          </a:p>
        </p:txBody>
      </p:sp>
      <p:sp>
        <p:nvSpPr>
          <p:cNvPr id="2" name="Footer Placeholder 1"/>
          <p:cNvSpPr>
            <a:spLocks noGrp="1"/>
          </p:cNvSpPr>
          <p:nvPr>
            <p:ph type="ftr" sz="quarter" idx="12"/>
          </p:nvPr>
        </p:nvSpPr>
        <p:spPr/>
        <p:txBody>
          <a:bodyPr/>
          <a:lstStyle/>
          <a:p>
            <a:r>
              <a:rPr lang="en-US" smtClean="0"/>
              <a:t>B.Satyanarayana, TIFR, Mumbai                              Kashmir University Students' Visit                              March 12, 2012</a:t>
            </a:r>
            <a:endParaRPr lang="en-US" dirty="0"/>
          </a:p>
        </p:txBody>
      </p:sp>
      <p:sp>
        <p:nvSpPr>
          <p:cNvPr id="414761" name="Rectangle 4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14762" name="Rectangle 42"/>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SG"/>
          </a:p>
        </p:txBody>
      </p:sp>
      <p:sp>
        <p:nvSpPr>
          <p:cNvPr id="414776" name="Rectangle 56"/>
          <p:cNvSpPr>
            <a:spLocks noChangeArrowheads="1"/>
          </p:cNvSpPr>
          <p:nvPr/>
        </p:nvSpPr>
        <p:spPr bwMode="auto">
          <a:xfrm>
            <a:off x="0" y="5829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51" name="Content Placeholder 10" descr="RPC_elec_layout.bmp"/>
          <p:cNvPicPr>
            <a:picLocks noChangeAspect="1"/>
          </p:cNvPicPr>
          <p:nvPr/>
        </p:nvPicPr>
        <p:blipFill>
          <a:blip r:embed="rId2" cstate="print"/>
          <a:srcRect l="25781" t="1963" r="10156" b="4250"/>
          <a:stretch>
            <a:fillRect/>
          </a:stretch>
        </p:blipFill>
        <p:spPr>
          <a:xfrm>
            <a:off x="36000" y="1209600"/>
            <a:ext cx="4860000" cy="48600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5" descr="Untitled.jpg"/>
          <p:cNvPicPr>
            <a:picLocks noGrp="1" noChangeAspect="1"/>
          </p:cNvPicPr>
          <p:nvPr>
            <p:ph idx="1"/>
          </p:nvPr>
        </p:nvPicPr>
        <p:blipFill>
          <a:blip r:embed="rId2" cstate="print"/>
          <a:srcRect l="1065" t="2617" r="2129" b="9423"/>
          <a:stretch>
            <a:fillRect/>
          </a:stretch>
        </p:blipFill>
        <p:spPr>
          <a:xfrm>
            <a:off x="36000" y="1209600"/>
            <a:ext cx="5259830" cy="4860000"/>
          </a:xfrm>
          <a:prstGeom prst="rect">
            <a:avLst/>
          </a:prstGeom>
        </p:spPr>
      </p:pic>
      <p:sp>
        <p:nvSpPr>
          <p:cNvPr id="4" name="Title 3"/>
          <p:cNvSpPr>
            <a:spLocks noGrp="1"/>
          </p:cNvSpPr>
          <p:nvPr>
            <p:ph type="title"/>
          </p:nvPr>
        </p:nvSpPr>
        <p:spPr/>
        <p:txBody>
          <a:bodyPr>
            <a:normAutofit fontScale="90000"/>
          </a:bodyPr>
          <a:lstStyle/>
          <a:p>
            <a:r>
              <a:rPr lang="en-US" sz="4800" dirty="0" smtClean="0"/>
              <a:t>Functions &amp; integration of FE-DAQ</a:t>
            </a:r>
            <a:endParaRPr lang="en-SG" sz="4800" dirty="0"/>
          </a:p>
        </p:txBody>
      </p:sp>
      <p:sp>
        <p:nvSpPr>
          <p:cNvPr id="3" name="Slide Number Placeholder 2"/>
          <p:cNvSpPr>
            <a:spLocks noGrp="1"/>
          </p:cNvSpPr>
          <p:nvPr>
            <p:ph type="sldNum" sz="quarter" idx="11"/>
          </p:nvPr>
        </p:nvSpPr>
        <p:spPr/>
        <p:txBody>
          <a:bodyPr/>
          <a:lstStyle/>
          <a:p>
            <a:fld id="{5D0D82D1-030A-4AF5-855D-82A44DD93AEE}" type="slidenum">
              <a:rPr lang="en-US" smtClean="0"/>
              <a:pPr/>
              <a:t>62</a:t>
            </a:fld>
            <a:endParaRPr lang="en-US" dirty="0"/>
          </a:p>
        </p:txBody>
      </p:sp>
      <p:sp>
        <p:nvSpPr>
          <p:cNvPr id="2" name="Footer Placeholder 1"/>
          <p:cNvSpPr>
            <a:spLocks noGrp="1"/>
          </p:cNvSpPr>
          <p:nvPr>
            <p:ph type="ftr" sz="quarter" idx="12"/>
          </p:nvPr>
        </p:nvSpPr>
        <p:spPr/>
        <p:txBody>
          <a:bodyPr/>
          <a:lstStyle/>
          <a:p>
            <a:r>
              <a:rPr lang="en-US" smtClean="0"/>
              <a:t>B.Satyanarayana, TIFR, Mumbai                              Kashmir University Students' Visit                              March 12, 2012</a:t>
            </a:r>
            <a:endParaRPr lang="en-US" dirty="0"/>
          </a:p>
        </p:txBody>
      </p:sp>
      <p:sp>
        <p:nvSpPr>
          <p:cNvPr id="414761" name="Rectangle 4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14762" name="Rectangle 42"/>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SG"/>
          </a:p>
        </p:txBody>
      </p:sp>
      <p:sp>
        <p:nvSpPr>
          <p:cNvPr id="414776" name="Rectangle 56"/>
          <p:cNvSpPr>
            <a:spLocks noChangeArrowheads="1"/>
          </p:cNvSpPr>
          <p:nvPr/>
        </p:nvSpPr>
        <p:spPr bwMode="auto">
          <a:xfrm>
            <a:off x="0" y="5829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52" name="Picture 51" descr="RPC_DAQ_Board_2_3D.png"/>
          <p:cNvPicPr>
            <a:picLocks noChangeAspect="1"/>
          </p:cNvPicPr>
          <p:nvPr/>
        </p:nvPicPr>
        <p:blipFill>
          <a:blip r:embed="rId3" cstate="print"/>
          <a:srcRect l="13173" t="5239" r="1347" b="10478"/>
          <a:stretch>
            <a:fillRect/>
          </a:stretch>
        </p:blipFill>
        <p:spPr>
          <a:xfrm>
            <a:off x="5308527" y="3475250"/>
            <a:ext cx="3738749" cy="2606981"/>
          </a:xfrm>
          <a:prstGeom prst="rect">
            <a:avLst/>
          </a:prstGeom>
        </p:spPr>
      </p:pic>
      <p:pic>
        <p:nvPicPr>
          <p:cNvPr id="53" name="Picture 52" descr="new_rpc_assy_r1.JPG"/>
          <p:cNvPicPr>
            <a:picLocks noChangeAspect="1"/>
          </p:cNvPicPr>
          <p:nvPr/>
        </p:nvPicPr>
        <p:blipFill>
          <a:blip r:embed="rId4" cstate="print"/>
          <a:srcRect l="7866" t="3085" r="946" b="7199"/>
          <a:stretch>
            <a:fillRect/>
          </a:stretch>
        </p:blipFill>
        <p:spPr>
          <a:xfrm>
            <a:off x="5291926" y="1209600"/>
            <a:ext cx="3754874" cy="2266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up)">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wipe(down)">
                                      <p:cBhvr>
                                        <p:cTn id="1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698" name="Picture 2"/>
          <p:cNvPicPr>
            <a:picLocks noChangeArrowheads="1"/>
          </p:cNvPicPr>
          <p:nvPr/>
        </p:nvPicPr>
        <p:blipFill>
          <a:blip r:embed="rId2" cstate="print"/>
          <a:srcRect r="1191"/>
          <a:stretch>
            <a:fillRect/>
          </a:stretch>
        </p:blipFill>
        <p:spPr bwMode="auto">
          <a:xfrm>
            <a:off x="95129" y="3644348"/>
            <a:ext cx="5086684" cy="2448636"/>
          </a:xfrm>
          <a:prstGeom prst="rect">
            <a:avLst/>
          </a:prstGeom>
          <a:noFill/>
          <a:ln>
            <a:noFill/>
          </a:ln>
        </p:spPr>
      </p:pic>
      <p:sp>
        <p:nvSpPr>
          <p:cNvPr id="2" name="Title 1"/>
          <p:cNvSpPr>
            <a:spLocks noGrp="1"/>
          </p:cNvSpPr>
          <p:nvPr>
            <p:ph type="title"/>
          </p:nvPr>
        </p:nvSpPr>
        <p:spPr/>
        <p:txBody>
          <a:bodyPr/>
          <a:lstStyle/>
          <a:p>
            <a:r>
              <a:rPr lang="en-US" dirty="0" smtClean="0"/>
              <a:t>Picking up the tiny charges</a:t>
            </a:r>
            <a:endParaRPr lang="en-SG" dirty="0"/>
          </a:p>
        </p:txBody>
      </p:sp>
      <p:sp>
        <p:nvSpPr>
          <p:cNvPr id="4" name="Slide Number Placeholder 3"/>
          <p:cNvSpPr>
            <a:spLocks noGrp="1"/>
          </p:cNvSpPr>
          <p:nvPr>
            <p:ph type="sldNum" sz="quarter" idx="11"/>
          </p:nvPr>
        </p:nvSpPr>
        <p:spPr/>
        <p:txBody>
          <a:bodyPr/>
          <a:lstStyle/>
          <a:p>
            <a:fld id="{2A982391-68F7-4582-A8CA-1B26768C4C8F}" type="slidenum">
              <a:rPr lang="en-SG" smtClean="0"/>
              <a:pPr/>
              <a:t>63</a:t>
            </a:fld>
            <a:endParaRPr lang="en-SG" dirty="0"/>
          </a:p>
        </p:txBody>
      </p:sp>
      <p:sp>
        <p:nvSpPr>
          <p:cNvPr id="3" name="Footer Placeholder 2"/>
          <p:cNvSpPr>
            <a:spLocks noGrp="1"/>
          </p:cNvSpPr>
          <p:nvPr>
            <p:ph type="ftr" sz="quarter" idx="12"/>
          </p:nvPr>
        </p:nvSpPr>
        <p:spPr/>
        <p:txBody>
          <a:bodyPr/>
          <a:lstStyle/>
          <a:p>
            <a:r>
              <a:rPr lang="en-SG" smtClean="0"/>
              <a:t>B.Satyanarayana, TIFR, Mumbai                              Kashmir University Students' Visit                              March 12, 2012</a:t>
            </a:r>
            <a:endParaRPr lang="en-SG" dirty="0"/>
          </a:p>
        </p:txBody>
      </p:sp>
      <p:pic>
        <p:nvPicPr>
          <p:cNvPr id="58" name="Picture 2"/>
          <p:cNvPicPr>
            <a:picLocks noChangeAspect="1" noChangeArrowheads="1"/>
          </p:cNvPicPr>
          <p:nvPr/>
        </p:nvPicPr>
        <p:blipFill>
          <a:blip r:embed="rId3" cstate="print"/>
          <a:srcRect l="1775" r="1775"/>
          <a:stretch>
            <a:fillRect/>
          </a:stretch>
        </p:blipFill>
        <p:spPr bwMode="auto">
          <a:xfrm>
            <a:off x="7301510" y="1209600"/>
            <a:ext cx="1794115" cy="1800000"/>
          </a:xfrm>
          <a:prstGeom prst="rect">
            <a:avLst/>
          </a:prstGeom>
          <a:noFill/>
          <a:ln w="9525">
            <a:noFill/>
            <a:miter lim="800000"/>
            <a:headEnd/>
            <a:tailEnd/>
          </a:ln>
        </p:spPr>
      </p:pic>
      <p:sp>
        <p:nvSpPr>
          <p:cNvPr id="59" name="Content Placeholder 2"/>
          <p:cNvSpPr txBox="1">
            <a:spLocks/>
          </p:cNvSpPr>
          <p:nvPr/>
        </p:nvSpPr>
        <p:spPr>
          <a:xfrm>
            <a:off x="95129" y="1209600"/>
            <a:ext cx="3744000" cy="2462213"/>
          </a:xfrm>
          <a:prstGeom prst="rect">
            <a:avLst/>
          </a:prstGeom>
        </p:spPr>
        <p:txBody>
          <a:bodyPr>
            <a:spAutoFit/>
          </a:bodyPr>
          <a:lstStyle/>
          <a:p>
            <a:pPr marL="420624" marR="0" lvl="0" indent="-384048" algn="l" defTabSz="914400" rtl="0" eaLnBrk="1" fontAlgn="auto" latinLnBrk="0" hangingPunct="1">
              <a:spcAft>
                <a:spcPts val="0"/>
              </a:spcAft>
              <a:buSzPct val="80000"/>
              <a:buFont typeface="Wingdings" pitchFamily="2" charset="2"/>
              <a:buChar char="v"/>
              <a:tabLst/>
              <a:defRPr/>
            </a:pPr>
            <a:r>
              <a:rPr kumimoji="0" lang="en-SG" sz="1400" b="0" i="0" u="none" strike="noStrike" kern="1200" cap="none" spc="0" normalizeH="0" baseline="0" noProof="0" dirty="0" smtClean="0">
                <a:ln>
                  <a:noFill/>
                </a:ln>
                <a:effectLst/>
                <a:uLnTx/>
                <a:uFillTx/>
                <a:latin typeface="Narkisim" pitchFamily="34" charset="-79"/>
                <a:cs typeface="Narkisim" pitchFamily="34" charset="-79"/>
              </a:rPr>
              <a:t>Process: AMSc35b4c3 (0.35um CMOS)</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Input dynamic range:18fC – 1.36pC</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Input impedance: 45</a:t>
            </a:r>
            <a:r>
              <a:rPr kumimoji="0" lang="el-GR" sz="1400" b="0" i="0" u="none" strike="noStrike" kern="1200" cap="none" spc="0" normalizeH="0" baseline="0" noProof="0" dirty="0" smtClean="0">
                <a:ln>
                  <a:noFill/>
                </a:ln>
                <a:effectLst/>
                <a:uLnTx/>
                <a:uFillTx/>
                <a:cs typeface="Narkisim" pitchFamily="34" charset="-79"/>
              </a:rPr>
              <a:t>Ω</a:t>
            </a:r>
            <a:r>
              <a:rPr kumimoji="0" lang="en-US" sz="1400" b="0" i="0" u="none" strike="noStrike" kern="1200" cap="none" spc="0" normalizeH="0" baseline="0" noProof="0" dirty="0" smtClean="0">
                <a:ln>
                  <a:noFill/>
                </a:ln>
                <a:effectLst/>
                <a:uLnTx/>
                <a:uFillTx/>
                <a:latin typeface="Narkisim" pitchFamily="34" charset="-79"/>
                <a:cs typeface="Narkisim" pitchFamily="34" charset="-79"/>
              </a:rPr>
              <a:t> @350MHz</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Amplifier gain: 8mV/</a:t>
            </a:r>
            <a:r>
              <a:rPr kumimoji="0" lang="el-GR" sz="1400" b="0" i="0" u="none" strike="noStrike" kern="1200" cap="none" spc="0" normalizeH="0" baseline="0" noProof="0" dirty="0" smtClean="0">
                <a:ln>
                  <a:noFill/>
                </a:ln>
                <a:effectLst/>
                <a:uLnTx/>
                <a:uFillTx/>
                <a:cs typeface="Narkisim" pitchFamily="34" charset="-79"/>
              </a:rPr>
              <a:t>μ</a:t>
            </a:r>
            <a:r>
              <a:rPr kumimoji="0" lang="en-US" sz="1400" b="0" i="0" u="none" strike="noStrike" kern="1200" cap="none" spc="0" normalizeH="0" baseline="0" noProof="0" dirty="0" smtClean="0">
                <a:ln>
                  <a:noFill/>
                </a:ln>
                <a:effectLst/>
                <a:uLnTx/>
                <a:uFillTx/>
                <a:latin typeface="Narkisim" pitchFamily="34" charset="-79"/>
                <a:cs typeface="Narkisim" pitchFamily="34" charset="-79"/>
              </a:rPr>
              <a:t>A</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3-dB Bandwidth: 274MHz</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Rise time: 1.2ns</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Comparator’s sensitivity: 2mV</a:t>
            </a:r>
            <a:endParaRPr kumimoji="0" lang="en-SG" sz="1400" b="0" i="0" u="none" strike="noStrike" kern="1200" cap="none" spc="0" normalizeH="0" baseline="0" noProof="0" dirty="0" smtClean="0">
              <a:ln>
                <a:noFill/>
              </a:ln>
              <a:effectLst/>
              <a:uLnTx/>
              <a:uFillTx/>
              <a:latin typeface="Narkisim" pitchFamily="34" charset="-79"/>
              <a:cs typeface="Narkisim" pitchFamily="34" charset="-79"/>
            </a:endParaRP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LVDS drive: 4mA</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Power per channel: &lt; 20mW</a:t>
            </a:r>
            <a:endParaRPr kumimoji="0" lang="en-SG" sz="1400" b="0" i="0" u="none" strike="noStrike" kern="1200" cap="none" spc="0" normalizeH="0" baseline="0" noProof="0" dirty="0" smtClean="0">
              <a:ln>
                <a:noFill/>
              </a:ln>
              <a:effectLst/>
              <a:uLnTx/>
              <a:uFillTx/>
              <a:latin typeface="Narkisim" pitchFamily="34" charset="-79"/>
              <a:cs typeface="Narkisim" pitchFamily="34" charset="-79"/>
            </a:endParaRP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Package: </a:t>
            </a:r>
            <a:r>
              <a:rPr kumimoji="0" lang="en-SG" sz="1400" b="0" i="0" u="none" strike="noStrike" kern="1200" cap="none" spc="0" normalizeH="0" baseline="0" noProof="0" dirty="0" smtClean="0">
                <a:ln>
                  <a:noFill/>
                </a:ln>
                <a:effectLst/>
                <a:uLnTx/>
                <a:uFillTx/>
                <a:latin typeface="Narkisim" pitchFamily="34" charset="-79"/>
                <a:cs typeface="Narkisim" pitchFamily="34" charset="-79"/>
              </a:rPr>
              <a:t>CLCC48(</a:t>
            </a:r>
            <a:r>
              <a:rPr kumimoji="0" lang="en-US" sz="1400" b="0" i="0" u="none" strike="noStrike" kern="1200" cap="none" spc="0" normalizeH="0" baseline="0" noProof="0" dirty="0" smtClean="0">
                <a:ln>
                  <a:noFill/>
                </a:ln>
                <a:effectLst/>
                <a:uLnTx/>
                <a:uFillTx/>
                <a:latin typeface="Narkisim" pitchFamily="34" charset="-79"/>
                <a:cs typeface="Narkisim" pitchFamily="34" charset="-79"/>
              </a:rPr>
              <a:t>48-pin)</a:t>
            </a:r>
            <a:endParaRPr kumimoji="0" lang="en-SG" sz="1400" b="0" i="0" u="none" strike="noStrike" kern="1200" cap="none" spc="0" normalizeH="0" baseline="0" noProof="0" dirty="0" smtClean="0">
              <a:ln>
                <a:noFill/>
              </a:ln>
              <a:effectLst/>
              <a:uLnTx/>
              <a:uFillTx/>
              <a:latin typeface="Narkisim" pitchFamily="34" charset="-79"/>
              <a:cs typeface="Narkisim" pitchFamily="34" charset="-79"/>
            </a:endParaRP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Chip area: 13mm</a:t>
            </a:r>
            <a:r>
              <a:rPr kumimoji="0" lang="en-US" sz="1400" b="0" i="0" u="none" strike="noStrike" kern="1200" cap="none" spc="0" normalizeH="0" baseline="30000" noProof="0" dirty="0" smtClean="0">
                <a:ln>
                  <a:noFill/>
                </a:ln>
                <a:effectLst/>
                <a:uLnTx/>
                <a:uFillTx/>
                <a:latin typeface="Narkisim" pitchFamily="34" charset="-79"/>
                <a:cs typeface="Narkisim" pitchFamily="34" charset="-79"/>
              </a:rPr>
              <a:t>2</a:t>
            </a:r>
          </a:p>
        </p:txBody>
      </p:sp>
      <p:pic>
        <p:nvPicPr>
          <p:cNvPr id="60" name="Picture 59" descr="Picture3.png"/>
          <p:cNvPicPr>
            <a:picLocks noChangeAspect="1"/>
          </p:cNvPicPr>
          <p:nvPr/>
        </p:nvPicPr>
        <p:blipFill>
          <a:blip r:embed="rId4" cstate="print"/>
          <a:stretch>
            <a:fillRect/>
          </a:stretch>
        </p:blipFill>
        <p:spPr>
          <a:xfrm>
            <a:off x="5207193" y="3284984"/>
            <a:ext cx="3827655" cy="280800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pic>
      <p:pic>
        <p:nvPicPr>
          <p:cNvPr id="13" name="Picture 12" descr="DSC_2603.JPG"/>
          <p:cNvPicPr>
            <a:picLocks noChangeAspect="1"/>
          </p:cNvPicPr>
          <p:nvPr/>
        </p:nvPicPr>
        <p:blipFill>
          <a:blip r:embed="rId5" cstate="print"/>
          <a:srcRect l="69412" t="56401" r="11413" b="14430"/>
          <a:stretch>
            <a:fillRect/>
          </a:stretch>
        </p:blipFill>
        <p:spPr>
          <a:xfrm>
            <a:off x="5423217" y="1209600"/>
            <a:ext cx="1781600" cy="1800000"/>
          </a:xfrm>
          <a:prstGeom prst="rect">
            <a:avLst/>
          </a:prstGeom>
        </p:spPr>
      </p:pic>
      <p:pic>
        <p:nvPicPr>
          <p:cNvPr id="12" name="Picture 2"/>
          <p:cNvPicPr>
            <a:picLocks noChangeAspect="1" noChangeArrowheads="1"/>
          </p:cNvPicPr>
          <p:nvPr/>
        </p:nvPicPr>
        <p:blipFill>
          <a:blip r:embed="rId6" cstate="print"/>
          <a:stretch>
            <a:fillRect/>
          </a:stretch>
        </p:blipFill>
        <p:spPr bwMode="auto">
          <a:xfrm>
            <a:off x="3468501" y="1209600"/>
            <a:ext cx="1686228" cy="2412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0-#ppt_w/2"/>
                                          </p:val>
                                        </p:tav>
                                        <p:tav tm="100000">
                                          <p:val>
                                            <p:strVal val="#ppt_x"/>
                                          </p:val>
                                        </p:tav>
                                      </p:tavLst>
                                    </p:anim>
                                    <p:anim calcmode="lin" valueType="num">
                                      <p:cBhvr additive="base">
                                        <p:cTn id="8" dur="500" fill="hold"/>
                                        <p:tgtEl>
                                          <p:spTgt spid="5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13698"/>
                                        </p:tgtEl>
                                        <p:attrNameLst>
                                          <p:attrName>style.visibility</p:attrName>
                                        </p:attrNameLst>
                                      </p:cBhvr>
                                      <p:to>
                                        <p:strVal val="visible"/>
                                      </p:to>
                                    </p:set>
                                    <p:anim calcmode="lin" valueType="num">
                                      <p:cBhvr additive="base">
                                        <p:cTn id="11" dur="500" fill="hold"/>
                                        <p:tgtEl>
                                          <p:spTgt spid="413698"/>
                                        </p:tgtEl>
                                        <p:attrNameLst>
                                          <p:attrName>ppt_x</p:attrName>
                                        </p:attrNameLst>
                                      </p:cBhvr>
                                      <p:tavLst>
                                        <p:tav tm="0">
                                          <p:val>
                                            <p:strVal val="0-#ppt_w/2"/>
                                          </p:val>
                                        </p:tav>
                                        <p:tav tm="100000">
                                          <p:val>
                                            <p:strVal val="#ppt_x"/>
                                          </p:val>
                                        </p:tav>
                                      </p:tavLst>
                                    </p:anim>
                                    <p:anim calcmode="lin" valueType="num">
                                      <p:cBhvr additive="base">
                                        <p:cTn id="12" dur="500" fill="hold"/>
                                        <p:tgtEl>
                                          <p:spTgt spid="41369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58"/>
                                        </p:tgtEl>
                                        <p:attrNameLst>
                                          <p:attrName>style.visibility</p:attrName>
                                        </p:attrNameLst>
                                      </p:cBhvr>
                                      <p:to>
                                        <p:strVal val="visible"/>
                                      </p:to>
                                    </p:set>
                                    <p:anim calcmode="lin" valueType="num">
                                      <p:cBhvr additive="base">
                                        <p:cTn id="21" dur="500" fill="hold"/>
                                        <p:tgtEl>
                                          <p:spTgt spid="58"/>
                                        </p:tgtEl>
                                        <p:attrNameLst>
                                          <p:attrName>ppt_x</p:attrName>
                                        </p:attrNameLst>
                                      </p:cBhvr>
                                      <p:tavLst>
                                        <p:tav tm="0">
                                          <p:val>
                                            <p:strVal val="1+#ppt_w/2"/>
                                          </p:val>
                                        </p:tav>
                                        <p:tav tm="100000">
                                          <p:val>
                                            <p:strVal val="#ppt_x"/>
                                          </p:val>
                                        </p:tav>
                                      </p:tavLst>
                                    </p:anim>
                                    <p:anim calcmode="lin" valueType="num">
                                      <p:cBhvr additive="base">
                                        <p:cTn id="22" dur="500" fill="hold"/>
                                        <p:tgtEl>
                                          <p:spTgt spid="58"/>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1+#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60"/>
                                        </p:tgtEl>
                                        <p:attrNameLst>
                                          <p:attrName>style.visibility</p:attrName>
                                        </p:attrNameLst>
                                      </p:cBhvr>
                                      <p:to>
                                        <p:strVal val="visible"/>
                                      </p:to>
                                    </p:set>
                                    <p:anim calcmode="lin" valueType="num">
                                      <p:cBhvr additive="base">
                                        <p:cTn id="31" dur="500" fill="hold"/>
                                        <p:tgtEl>
                                          <p:spTgt spid="60"/>
                                        </p:tgtEl>
                                        <p:attrNameLst>
                                          <p:attrName>ppt_x</p:attrName>
                                        </p:attrNameLst>
                                      </p:cBhvr>
                                      <p:tavLst>
                                        <p:tav tm="0">
                                          <p:val>
                                            <p:strVal val="1+#ppt_w/2"/>
                                          </p:val>
                                        </p:tav>
                                        <p:tav tm="100000">
                                          <p:val>
                                            <p:strVal val="#ppt_x"/>
                                          </p:val>
                                        </p:tav>
                                      </p:tavLst>
                                    </p:anim>
                                    <p:anim calcmode="lin" valueType="num">
                                      <p:cBhvr additive="base">
                                        <p:cTn id="32" dur="500" fill="hold"/>
                                        <p:tgtEl>
                                          <p:spTgt spid="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2" descr="DSCN8883"/>
          <p:cNvPicPr preferRelativeResize="0">
            <a:picLocks noChangeAspect="1" noChangeArrowheads="1"/>
          </p:cNvPicPr>
          <p:nvPr/>
        </p:nvPicPr>
        <p:blipFill>
          <a:blip r:embed="rId2" cstate="print"/>
          <a:srcRect l="5648" t="30038" r="9175" b="10088"/>
          <a:stretch>
            <a:fillRect/>
          </a:stretch>
        </p:blipFill>
        <p:spPr bwMode="auto">
          <a:xfrm>
            <a:off x="36000" y="3643200"/>
            <a:ext cx="5122666" cy="24480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Picking up the tiny charges</a:t>
            </a:r>
            <a:endParaRPr lang="en-SG" dirty="0"/>
          </a:p>
        </p:txBody>
      </p:sp>
      <p:sp>
        <p:nvSpPr>
          <p:cNvPr id="4" name="Slide Number Placeholder 3"/>
          <p:cNvSpPr>
            <a:spLocks noGrp="1"/>
          </p:cNvSpPr>
          <p:nvPr>
            <p:ph type="sldNum" sz="quarter" idx="11"/>
          </p:nvPr>
        </p:nvSpPr>
        <p:spPr/>
        <p:txBody>
          <a:bodyPr/>
          <a:lstStyle/>
          <a:p>
            <a:fld id="{2A982391-68F7-4582-A8CA-1B26768C4C8F}" type="slidenum">
              <a:rPr lang="en-SG" smtClean="0"/>
              <a:pPr/>
              <a:t>64</a:t>
            </a:fld>
            <a:endParaRPr lang="en-SG" dirty="0"/>
          </a:p>
        </p:txBody>
      </p:sp>
      <p:sp>
        <p:nvSpPr>
          <p:cNvPr id="3" name="Footer Placeholder 2"/>
          <p:cNvSpPr>
            <a:spLocks noGrp="1"/>
          </p:cNvSpPr>
          <p:nvPr>
            <p:ph type="ftr" sz="quarter" idx="12"/>
          </p:nvPr>
        </p:nvSpPr>
        <p:spPr/>
        <p:txBody>
          <a:bodyPr/>
          <a:lstStyle/>
          <a:p>
            <a:r>
              <a:rPr lang="en-SG" smtClean="0"/>
              <a:t>B.Satyanarayana, TIFR, Mumbai                              Kashmir University Students' Visit                              March 12, 2012</a:t>
            </a:r>
            <a:endParaRPr lang="en-SG" dirty="0"/>
          </a:p>
        </p:txBody>
      </p:sp>
      <p:pic>
        <p:nvPicPr>
          <p:cNvPr id="58" name="Picture 2"/>
          <p:cNvPicPr>
            <a:picLocks noChangeAspect="1" noChangeArrowheads="1"/>
          </p:cNvPicPr>
          <p:nvPr/>
        </p:nvPicPr>
        <p:blipFill>
          <a:blip r:embed="rId3" cstate="print"/>
          <a:srcRect l="1775" r="1775"/>
          <a:stretch>
            <a:fillRect/>
          </a:stretch>
        </p:blipFill>
        <p:spPr bwMode="auto">
          <a:xfrm>
            <a:off x="7300800" y="1209600"/>
            <a:ext cx="1794115" cy="1800000"/>
          </a:xfrm>
          <a:prstGeom prst="rect">
            <a:avLst/>
          </a:prstGeom>
          <a:noFill/>
          <a:ln w="9525">
            <a:noFill/>
            <a:miter lim="800000"/>
            <a:headEnd/>
            <a:tailEnd/>
          </a:ln>
        </p:spPr>
      </p:pic>
      <p:sp>
        <p:nvSpPr>
          <p:cNvPr id="59" name="Content Placeholder 2"/>
          <p:cNvSpPr txBox="1">
            <a:spLocks/>
          </p:cNvSpPr>
          <p:nvPr/>
        </p:nvSpPr>
        <p:spPr>
          <a:xfrm>
            <a:off x="93600" y="1209600"/>
            <a:ext cx="3744000" cy="2462213"/>
          </a:xfrm>
          <a:prstGeom prst="rect">
            <a:avLst/>
          </a:prstGeom>
        </p:spPr>
        <p:txBody>
          <a:bodyPr>
            <a:spAutoFit/>
          </a:bodyPr>
          <a:lstStyle/>
          <a:p>
            <a:pPr marL="420624" marR="0" lvl="0" indent="-384048" algn="l" defTabSz="914400" rtl="0" eaLnBrk="1" fontAlgn="auto" latinLnBrk="0" hangingPunct="1">
              <a:spcAft>
                <a:spcPts val="0"/>
              </a:spcAft>
              <a:buSzPct val="80000"/>
              <a:buFont typeface="Wingdings" pitchFamily="2" charset="2"/>
              <a:buChar char="v"/>
              <a:tabLst/>
              <a:defRPr/>
            </a:pPr>
            <a:r>
              <a:rPr kumimoji="0" lang="en-SG" sz="1400" b="0" i="0" u="none" strike="noStrike" kern="1200" cap="none" spc="0" normalizeH="0" baseline="0" noProof="0" dirty="0" smtClean="0">
                <a:ln>
                  <a:noFill/>
                </a:ln>
                <a:effectLst/>
                <a:uLnTx/>
                <a:uFillTx/>
                <a:latin typeface="Narkisim" pitchFamily="34" charset="-79"/>
                <a:cs typeface="Narkisim" pitchFamily="34" charset="-79"/>
              </a:rPr>
              <a:t>Process: AMSc35b4c3 (0.35um CMOS)</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Input dynamic range:18fC – 1.36pC</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Input impedance: 45</a:t>
            </a:r>
            <a:r>
              <a:rPr kumimoji="0" lang="el-GR" sz="1400" b="0" i="0" u="none" strike="noStrike" kern="1200" cap="none" spc="0" normalizeH="0" baseline="0" noProof="0" dirty="0" smtClean="0">
                <a:ln>
                  <a:noFill/>
                </a:ln>
                <a:effectLst/>
                <a:uLnTx/>
                <a:uFillTx/>
                <a:cs typeface="Narkisim" pitchFamily="34" charset="-79"/>
              </a:rPr>
              <a:t>Ω</a:t>
            </a:r>
            <a:r>
              <a:rPr kumimoji="0" lang="en-US" sz="1400" b="0" i="0" u="none" strike="noStrike" kern="1200" cap="none" spc="0" normalizeH="0" baseline="0" noProof="0" dirty="0" smtClean="0">
                <a:ln>
                  <a:noFill/>
                </a:ln>
                <a:effectLst/>
                <a:uLnTx/>
                <a:uFillTx/>
                <a:latin typeface="Narkisim" pitchFamily="34" charset="-79"/>
                <a:cs typeface="Narkisim" pitchFamily="34" charset="-79"/>
              </a:rPr>
              <a:t> @350MHz</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Amplifier gain: 8mV/</a:t>
            </a:r>
            <a:r>
              <a:rPr kumimoji="0" lang="el-GR" sz="1400" b="0" i="0" u="none" strike="noStrike" kern="1200" cap="none" spc="0" normalizeH="0" baseline="0" noProof="0" dirty="0" smtClean="0">
                <a:ln>
                  <a:noFill/>
                </a:ln>
                <a:effectLst/>
                <a:uLnTx/>
                <a:uFillTx/>
                <a:cs typeface="Narkisim" pitchFamily="34" charset="-79"/>
              </a:rPr>
              <a:t>μ</a:t>
            </a:r>
            <a:r>
              <a:rPr kumimoji="0" lang="en-US" sz="1400" b="0" i="0" u="none" strike="noStrike" kern="1200" cap="none" spc="0" normalizeH="0" baseline="0" noProof="0" dirty="0" smtClean="0">
                <a:ln>
                  <a:noFill/>
                </a:ln>
                <a:effectLst/>
                <a:uLnTx/>
                <a:uFillTx/>
                <a:latin typeface="Narkisim" pitchFamily="34" charset="-79"/>
                <a:cs typeface="Narkisim" pitchFamily="34" charset="-79"/>
              </a:rPr>
              <a:t>A</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3-dB Bandwidth: 274MHz</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Rise time: 1.2ns</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Comparator’s sensitivity: 2mV</a:t>
            </a:r>
            <a:endParaRPr kumimoji="0" lang="en-SG" sz="1400" b="0" i="0" u="none" strike="noStrike" kern="1200" cap="none" spc="0" normalizeH="0" baseline="0" noProof="0" dirty="0" smtClean="0">
              <a:ln>
                <a:noFill/>
              </a:ln>
              <a:effectLst/>
              <a:uLnTx/>
              <a:uFillTx/>
              <a:latin typeface="Narkisim" pitchFamily="34" charset="-79"/>
              <a:cs typeface="Narkisim" pitchFamily="34" charset="-79"/>
            </a:endParaRP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LVDS drive: 4mA</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Power per channel: &lt; 20mW</a:t>
            </a:r>
            <a:endParaRPr kumimoji="0" lang="en-SG" sz="1400" b="0" i="0" u="none" strike="noStrike" kern="1200" cap="none" spc="0" normalizeH="0" baseline="0" noProof="0" dirty="0" smtClean="0">
              <a:ln>
                <a:noFill/>
              </a:ln>
              <a:effectLst/>
              <a:uLnTx/>
              <a:uFillTx/>
              <a:latin typeface="Narkisim" pitchFamily="34" charset="-79"/>
              <a:cs typeface="Narkisim" pitchFamily="34" charset="-79"/>
            </a:endParaRP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Package: </a:t>
            </a:r>
            <a:r>
              <a:rPr kumimoji="0" lang="en-SG" sz="1400" b="0" i="0" u="none" strike="noStrike" kern="1200" cap="none" spc="0" normalizeH="0" baseline="0" noProof="0" dirty="0" smtClean="0">
                <a:ln>
                  <a:noFill/>
                </a:ln>
                <a:effectLst/>
                <a:uLnTx/>
                <a:uFillTx/>
                <a:latin typeface="Narkisim" pitchFamily="34" charset="-79"/>
                <a:cs typeface="Narkisim" pitchFamily="34" charset="-79"/>
              </a:rPr>
              <a:t>CLCC48(</a:t>
            </a:r>
            <a:r>
              <a:rPr kumimoji="0" lang="en-US" sz="1400" b="0" i="0" u="none" strike="noStrike" kern="1200" cap="none" spc="0" normalizeH="0" baseline="0" noProof="0" dirty="0" smtClean="0">
                <a:ln>
                  <a:noFill/>
                </a:ln>
                <a:effectLst/>
                <a:uLnTx/>
                <a:uFillTx/>
                <a:latin typeface="Narkisim" pitchFamily="34" charset="-79"/>
                <a:cs typeface="Narkisim" pitchFamily="34" charset="-79"/>
              </a:rPr>
              <a:t>48-pin)</a:t>
            </a:r>
            <a:endParaRPr kumimoji="0" lang="en-SG" sz="1400" b="0" i="0" u="none" strike="noStrike" kern="1200" cap="none" spc="0" normalizeH="0" baseline="0" noProof="0" dirty="0" smtClean="0">
              <a:ln>
                <a:noFill/>
              </a:ln>
              <a:effectLst/>
              <a:uLnTx/>
              <a:uFillTx/>
              <a:latin typeface="Narkisim" pitchFamily="34" charset="-79"/>
              <a:cs typeface="Narkisim" pitchFamily="34" charset="-79"/>
            </a:endParaRP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Chip area: 13mm</a:t>
            </a:r>
            <a:r>
              <a:rPr kumimoji="0" lang="en-US" sz="1400" b="0" i="0" u="none" strike="noStrike" kern="1200" cap="none" spc="0" normalizeH="0" baseline="30000" noProof="0" dirty="0" smtClean="0">
                <a:ln>
                  <a:noFill/>
                </a:ln>
                <a:effectLst/>
                <a:uLnTx/>
                <a:uFillTx/>
                <a:latin typeface="Narkisim" pitchFamily="34" charset="-79"/>
                <a:cs typeface="Narkisim" pitchFamily="34" charset="-79"/>
              </a:rPr>
              <a:t>2</a:t>
            </a:r>
          </a:p>
        </p:txBody>
      </p:sp>
      <p:pic>
        <p:nvPicPr>
          <p:cNvPr id="60" name="Picture 59" descr="Picture3.png"/>
          <p:cNvPicPr>
            <a:picLocks noChangeAspect="1"/>
          </p:cNvPicPr>
          <p:nvPr/>
        </p:nvPicPr>
        <p:blipFill>
          <a:blip r:embed="rId4" cstate="print"/>
          <a:stretch>
            <a:fillRect/>
          </a:stretch>
        </p:blipFill>
        <p:spPr>
          <a:xfrm>
            <a:off x="5205600" y="3286800"/>
            <a:ext cx="3827655" cy="280800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pic>
      <p:pic>
        <p:nvPicPr>
          <p:cNvPr id="13" name="Picture 12" descr="DSC_2603.JPG"/>
          <p:cNvPicPr>
            <a:picLocks noChangeAspect="1"/>
          </p:cNvPicPr>
          <p:nvPr/>
        </p:nvPicPr>
        <p:blipFill>
          <a:blip r:embed="rId5" cstate="print"/>
          <a:srcRect l="69412" t="56401" r="11413" b="14430"/>
          <a:stretch>
            <a:fillRect/>
          </a:stretch>
        </p:blipFill>
        <p:spPr>
          <a:xfrm>
            <a:off x="5421600" y="1209600"/>
            <a:ext cx="1781600" cy="1800000"/>
          </a:xfrm>
          <a:prstGeom prst="rect">
            <a:avLst/>
          </a:prstGeom>
        </p:spPr>
      </p:pic>
      <p:pic>
        <p:nvPicPr>
          <p:cNvPr id="2050" name="Picture 2"/>
          <p:cNvPicPr>
            <a:picLocks noChangeAspect="1" noChangeArrowheads="1"/>
          </p:cNvPicPr>
          <p:nvPr/>
        </p:nvPicPr>
        <p:blipFill>
          <a:blip r:embed="rId6" cstate="print"/>
          <a:stretch>
            <a:fillRect/>
          </a:stretch>
        </p:blipFill>
        <p:spPr bwMode="auto">
          <a:xfrm>
            <a:off x="3470400" y="1209600"/>
            <a:ext cx="1686228" cy="2412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additive="base">
                                        <p:cTn id="7" dur="500" fill="hold"/>
                                        <p:tgtEl>
                                          <p:spTgt spid="76"/>
                                        </p:tgtEl>
                                        <p:attrNameLst>
                                          <p:attrName>ppt_x</p:attrName>
                                        </p:attrNameLst>
                                      </p:cBhvr>
                                      <p:tavLst>
                                        <p:tav tm="0">
                                          <p:val>
                                            <p:strVal val="0-#ppt_w/2"/>
                                          </p:val>
                                        </p:tav>
                                        <p:tav tm="100000">
                                          <p:val>
                                            <p:strVal val="#ppt_x"/>
                                          </p:val>
                                        </p:tav>
                                      </p:tavLst>
                                    </p:anim>
                                    <p:anim calcmode="lin" valueType="num">
                                      <p:cBhvr additive="base">
                                        <p:cTn id="8" dur="500" fill="hold"/>
                                        <p:tgtEl>
                                          <p:spTgt spid="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smtClean="0"/>
              <a:t>Features of ICAL trigger system</a:t>
            </a:r>
            <a:endParaRPr lang="en-SG" sz="4800" dirty="0"/>
          </a:p>
        </p:txBody>
      </p:sp>
      <p:sp>
        <p:nvSpPr>
          <p:cNvPr id="3" name="Content Placeholder 2"/>
          <p:cNvSpPr>
            <a:spLocks noGrp="1"/>
          </p:cNvSpPr>
          <p:nvPr>
            <p:ph idx="1"/>
          </p:nvPr>
        </p:nvSpPr>
        <p:spPr/>
        <p:txBody>
          <a:bodyPr>
            <a:noAutofit/>
          </a:bodyPr>
          <a:lstStyle/>
          <a:p>
            <a:r>
              <a:rPr lang="en-US" sz="1800" i="1" dirty="0" smtClean="0"/>
              <a:t>Physicist’s mind</a:t>
            </a:r>
            <a:r>
              <a:rPr lang="en-US" sz="1800" dirty="0" smtClean="0"/>
              <a:t> decoded!</a:t>
            </a:r>
          </a:p>
          <a:p>
            <a:r>
              <a:rPr lang="en-US" sz="1800" i="1" dirty="0" smtClean="0"/>
              <a:t>Insitu</a:t>
            </a:r>
            <a:r>
              <a:rPr lang="en-US" sz="1800" dirty="0" smtClean="0"/>
              <a:t> trigger generation</a:t>
            </a:r>
            <a:endParaRPr lang="en-US" sz="1800" i="1" dirty="0" smtClean="0"/>
          </a:p>
          <a:p>
            <a:r>
              <a:rPr lang="en-US" sz="1800" dirty="0" smtClean="0"/>
              <a:t>Autonomous; shares data bus with readout system</a:t>
            </a:r>
          </a:p>
          <a:p>
            <a:r>
              <a:rPr lang="en-US" sz="1800" dirty="0" smtClean="0"/>
              <a:t>Distributed architecture</a:t>
            </a:r>
          </a:p>
          <a:p>
            <a:r>
              <a:rPr lang="en-US" sz="1800" dirty="0" smtClean="0"/>
              <a:t>For ICAL, trigger system is based only on topology of the event; no other measurement data is used</a:t>
            </a:r>
          </a:p>
          <a:p>
            <a:r>
              <a:rPr lang="en-US" sz="1800" dirty="0" smtClean="0"/>
              <a:t>Huge bank of combinatorial circuits</a:t>
            </a:r>
          </a:p>
          <a:p>
            <a:r>
              <a:rPr lang="en-US" sz="1800" dirty="0" smtClean="0"/>
              <a:t>Programmability is the game</a:t>
            </a:r>
            <a:r>
              <a:rPr lang="en-SG" sz="1800" dirty="0" smtClean="0"/>
              <a:t>, FPGAs, ASICs are the players</a:t>
            </a:r>
            <a:endParaRPr lang="en-US" sz="1800" dirty="0" smtClean="0"/>
          </a:p>
        </p:txBody>
      </p:sp>
      <p:sp>
        <p:nvSpPr>
          <p:cNvPr id="7" name="Slide Number Placeholder 6"/>
          <p:cNvSpPr>
            <a:spLocks noGrp="1"/>
          </p:cNvSpPr>
          <p:nvPr>
            <p:ph type="sldNum" sz="quarter" idx="11"/>
          </p:nvPr>
        </p:nvSpPr>
        <p:spPr/>
        <p:txBody>
          <a:bodyPr/>
          <a:lstStyle/>
          <a:p>
            <a:fld id="{5D0D82D1-030A-4AF5-855D-82A44DD93AEE}" type="slidenum">
              <a:rPr lang="en-US" smtClean="0"/>
              <a:pPr/>
              <a:t>65</a:t>
            </a:fld>
            <a:endParaRPr lang="en-US" dirty="0"/>
          </a:p>
        </p:txBody>
      </p:sp>
      <p:sp>
        <p:nvSpPr>
          <p:cNvPr id="4" name="Footer Placeholder 3"/>
          <p:cNvSpPr>
            <a:spLocks noGrp="1"/>
          </p:cNvSpPr>
          <p:nvPr>
            <p:ph type="ftr" sz="quarter" idx="12"/>
          </p:nvPr>
        </p:nvSpPr>
        <p:spPr/>
        <p:txBody>
          <a:bodyPr/>
          <a:lstStyle/>
          <a:p>
            <a:r>
              <a:rPr lang="en-SG" smtClean="0"/>
              <a:t>B.Satyanarayana, TIFR, Mumbai                              Kashmir University Students' Visit                              March 12, 2012</a:t>
            </a:r>
            <a:endParaRPr lang="en-SG" dirty="0"/>
          </a:p>
        </p:txBody>
      </p:sp>
      <p:pic>
        <p:nvPicPr>
          <p:cNvPr id="1029" name="Picture 5"/>
          <p:cNvPicPr>
            <a:picLocks noChangeAspect="1" noChangeArrowheads="1"/>
          </p:cNvPicPr>
          <p:nvPr/>
        </p:nvPicPr>
        <p:blipFill>
          <a:blip r:embed="rId2" cstate="print"/>
          <a:srcRect l="5845" t="6830" r="13637"/>
          <a:stretch>
            <a:fillRect/>
          </a:stretch>
        </p:blipFill>
        <p:spPr bwMode="auto">
          <a:xfrm>
            <a:off x="932963" y="3933056"/>
            <a:ext cx="2436013" cy="2412000"/>
          </a:xfrm>
          <a:prstGeom prst="rect">
            <a:avLst/>
          </a:prstGeom>
          <a:ln>
            <a:noFill/>
          </a:ln>
          <a:effectLst>
            <a:outerShdw blurRad="292100" dist="139700" dir="2700000" algn="tl" rotWithShape="0">
              <a:srgbClr val="333333">
                <a:alpha val="65000"/>
              </a:srgbClr>
            </a:outerShdw>
          </a:effectLst>
        </p:spPr>
      </p:pic>
      <p:pic>
        <p:nvPicPr>
          <p:cNvPr id="1028" name="Picture 4"/>
          <p:cNvPicPr>
            <a:picLocks noChangeAspect="1" noChangeArrowheads="1"/>
          </p:cNvPicPr>
          <p:nvPr/>
        </p:nvPicPr>
        <p:blipFill>
          <a:blip r:embed="rId3" cstate="print"/>
          <a:srcRect l="16020" t="25772" r="18374" b="17774"/>
          <a:stretch>
            <a:fillRect/>
          </a:stretch>
        </p:blipFill>
        <p:spPr bwMode="auto">
          <a:xfrm>
            <a:off x="3566475" y="3933056"/>
            <a:ext cx="4509392" cy="24120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p:cNvSpPr>
            <a:spLocks noGrp="1"/>
          </p:cNvSpPr>
          <p:nvPr>
            <p:ph type="body" idx="1"/>
          </p:nvPr>
        </p:nvSpPr>
        <p:spPr>
          <a:xfrm>
            <a:off x="18000" y="1209600"/>
            <a:ext cx="4536000" cy="1138773"/>
          </a:xfrm>
        </p:spPr>
        <p:txBody>
          <a:bodyPr wrap="square" anchor="t" anchorCtr="0">
            <a:spAutoFit/>
          </a:bodyPr>
          <a:lstStyle/>
          <a:p>
            <a:pPr algn="ctr"/>
            <a:r>
              <a:rPr lang="en-US" sz="2000" b="0" cap="none" dirty="0" smtClean="0">
                <a:solidFill>
                  <a:srgbClr val="FFFF00"/>
                </a:solidFill>
                <a:effectLst/>
                <a:cs typeface="Narkisim" pitchFamily="34" charset="-79"/>
              </a:rPr>
              <a:t>HPTDC (</a:t>
            </a:r>
            <a:r>
              <a:rPr lang="en-US" sz="2000" b="0" cap="none" dirty="0" smtClean="0">
                <a:solidFill>
                  <a:srgbClr val="FFFF00"/>
                </a:solidFill>
              </a:rPr>
              <a:t>J</a:t>
            </a:r>
            <a:r>
              <a:rPr lang="en-US" sz="2000" b="0" cap="none" dirty="0" smtClean="0">
                <a:solidFill>
                  <a:srgbClr val="FFFF00"/>
                </a:solidFill>
                <a:effectLst/>
                <a:cs typeface="Narkisim" pitchFamily="34" charset="-79"/>
              </a:rPr>
              <a:t>.Christiansen, CERN)</a:t>
            </a:r>
          </a:p>
          <a:p>
            <a:pPr algn="ctr"/>
            <a:r>
              <a:rPr lang="en-US" sz="2000" b="0" cap="none" dirty="0" smtClean="0">
                <a:solidFill>
                  <a:srgbClr val="FFFF00"/>
                </a:solidFill>
                <a:effectLst/>
                <a:cs typeface="Narkisim" pitchFamily="34" charset="-79"/>
              </a:rPr>
              <a:t>Channels: 32/8</a:t>
            </a:r>
          </a:p>
          <a:p>
            <a:pPr algn="ctr"/>
            <a:r>
              <a:rPr lang="en-SG" sz="2000" b="0" cap="none" dirty="0" smtClean="0">
                <a:solidFill>
                  <a:srgbClr val="FFFF00"/>
                </a:solidFill>
                <a:effectLst/>
                <a:cs typeface="Narkisim" pitchFamily="34" charset="-79"/>
                <a:sym typeface="Symbol"/>
              </a:rPr>
              <a:t></a:t>
            </a:r>
            <a:r>
              <a:rPr lang="en-SG" sz="2000" b="0" cap="none" baseline="-25000" dirty="0" smtClean="0">
                <a:solidFill>
                  <a:srgbClr val="FFFF00"/>
                </a:solidFill>
                <a:effectLst/>
                <a:cs typeface="Narkisim" pitchFamily="34" charset="-79"/>
                <a:sym typeface="Symbol"/>
              </a:rPr>
              <a:t>T</a:t>
            </a:r>
            <a:r>
              <a:rPr lang="en-SG" sz="2000" b="0" cap="none" dirty="0" smtClean="0">
                <a:solidFill>
                  <a:srgbClr val="FFFF00"/>
                </a:solidFill>
                <a:effectLst/>
                <a:cs typeface="Narkisim" pitchFamily="34" charset="-79"/>
                <a:sym typeface="Symbol"/>
              </a:rPr>
              <a:t>: 261/64/48/40/17ps</a:t>
            </a:r>
            <a:endParaRPr lang="en-SG" sz="2000" b="0" cap="none" baseline="-25000" dirty="0" smtClean="0">
              <a:solidFill>
                <a:srgbClr val="FFFF00"/>
              </a:solidFill>
              <a:effectLst/>
              <a:cs typeface="Narkisim" pitchFamily="34" charset="-79"/>
            </a:endParaRPr>
          </a:p>
        </p:txBody>
      </p:sp>
      <p:pic>
        <p:nvPicPr>
          <p:cNvPr id="18" name="Picture 3"/>
          <p:cNvPicPr>
            <a:picLocks noGrp="1" noChangeAspect="1" noChangeArrowheads="1"/>
          </p:cNvPicPr>
          <p:nvPr>
            <p:ph sz="half" idx="2"/>
          </p:nvPr>
        </p:nvPicPr>
        <p:blipFill>
          <a:blip r:embed="rId2" cstate="print"/>
          <a:srcRect t="7288"/>
          <a:stretch>
            <a:fillRect/>
          </a:stretch>
        </p:blipFill>
        <p:spPr>
          <a:xfrm>
            <a:off x="17463" y="2606400"/>
            <a:ext cx="4537075" cy="3354082"/>
          </a:xfrm>
          <a:noFill/>
          <a:ln/>
        </p:spPr>
      </p:pic>
      <p:sp>
        <p:nvSpPr>
          <p:cNvPr id="16" name="Text Placeholder 15"/>
          <p:cNvSpPr>
            <a:spLocks noGrp="1"/>
          </p:cNvSpPr>
          <p:nvPr>
            <p:ph type="body" sz="quarter" idx="3"/>
          </p:nvPr>
        </p:nvSpPr>
        <p:spPr>
          <a:xfrm>
            <a:off x="4572000" y="1209600"/>
            <a:ext cx="4536000" cy="1138773"/>
          </a:xfrm>
        </p:spPr>
        <p:txBody>
          <a:bodyPr anchor="t" anchorCtr="0">
            <a:spAutoFit/>
          </a:bodyPr>
          <a:lstStyle/>
          <a:p>
            <a:pPr algn="ctr"/>
            <a:r>
              <a:rPr lang="en-US" sz="2000" b="0" dirty="0" smtClean="0">
                <a:solidFill>
                  <a:srgbClr val="FFFF00"/>
                </a:solidFill>
                <a:effectLst/>
                <a:cs typeface="Narkisim" pitchFamily="34" charset="-79"/>
              </a:rPr>
              <a:t>AMT (</a:t>
            </a:r>
            <a:r>
              <a:rPr lang="en-US" sz="2000" b="0" cap="none" dirty="0" smtClean="0">
                <a:solidFill>
                  <a:srgbClr val="FFFF00"/>
                </a:solidFill>
                <a:effectLst/>
                <a:cs typeface="Narkisim" pitchFamily="34" charset="-79"/>
              </a:rPr>
              <a:t>Yasuo Arai</a:t>
            </a:r>
            <a:r>
              <a:rPr lang="en-US" sz="2000" b="0" dirty="0" smtClean="0">
                <a:solidFill>
                  <a:srgbClr val="FFFF00"/>
                </a:solidFill>
                <a:effectLst/>
                <a:cs typeface="Narkisim" pitchFamily="34" charset="-79"/>
              </a:rPr>
              <a:t>, KEK)</a:t>
            </a:r>
          </a:p>
          <a:p>
            <a:pPr algn="ctr"/>
            <a:r>
              <a:rPr lang="en-US" sz="2000" b="0" cap="none" dirty="0" smtClean="0">
                <a:solidFill>
                  <a:srgbClr val="FFFF00"/>
                </a:solidFill>
                <a:effectLst/>
                <a:cs typeface="Narkisim" pitchFamily="34" charset="-79"/>
                <a:sym typeface="Symbol"/>
              </a:rPr>
              <a:t>Channels</a:t>
            </a:r>
            <a:r>
              <a:rPr lang="en-US" sz="2000" b="0" dirty="0" smtClean="0">
                <a:solidFill>
                  <a:srgbClr val="FFFF00"/>
                </a:solidFill>
                <a:effectLst/>
                <a:cs typeface="Narkisim" pitchFamily="34" charset="-79"/>
                <a:sym typeface="Symbol"/>
              </a:rPr>
              <a:t>: 24</a:t>
            </a:r>
            <a:endParaRPr lang="en-SG" sz="2000" b="0" dirty="0" smtClean="0">
              <a:solidFill>
                <a:srgbClr val="FFFF00"/>
              </a:solidFill>
              <a:effectLst/>
              <a:cs typeface="Narkisim" pitchFamily="34" charset="-79"/>
              <a:sym typeface="Symbol"/>
            </a:endParaRPr>
          </a:p>
          <a:p>
            <a:pPr algn="ctr"/>
            <a:r>
              <a:rPr lang="en-SG" sz="2000" b="0" dirty="0" smtClean="0">
                <a:solidFill>
                  <a:srgbClr val="FFFF00"/>
                </a:solidFill>
                <a:effectLst/>
                <a:cs typeface="Narkisim" pitchFamily="34" charset="-79"/>
                <a:sym typeface="Symbol"/>
              </a:rPr>
              <a:t></a:t>
            </a:r>
            <a:r>
              <a:rPr lang="en-SG" sz="2000" b="0" baseline="-25000" dirty="0" smtClean="0">
                <a:solidFill>
                  <a:srgbClr val="FFFF00"/>
                </a:solidFill>
                <a:effectLst/>
                <a:cs typeface="Narkisim" pitchFamily="34" charset="-79"/>
                <a:sym typeface="Symbol"/>
              </a:rPr>
              <a:t>t</a:t>
            </a:r>
            <a:r>
              <a:rPr lang="en-SG" sz="2000" b="0" dirty="0" smtClean="0">
                <a:solidFill>
                  <a:srgbClr val="FFFF00"/>
                </a:solidFill>
                <a:sym typeface="Symbol"/>
              </a:rPr>
              <a:t>:</a:t>
            </a:r>
            <a:r>
              <a:rPr lang="en-SG" sz="2000" b="0" dirty="0" smtClean="0">
                <a:solidFill>
                  <a:srgbClr val="FFFF00"/>
                </a:solidFill>
                <a:effectLst/>
                <a:cs typeface="Narkisim" pitchFamily="34" charset="-79"/>
                <a:sym typeface="Symbol"/>
              </a:rPr>
              <a:t> 305</a:t>
            </a:r>
            <a:r>
              <a:rPr lang="en-SG" sz="2000" b="0" cap="none" dirty="0" smtClean="0">
                <a:solidFill>
                  <a:srgbClr val="FFFF00"/>
                </a:solidFill>
                <a:effectLst/>
                <a:cs typeface="Narkisim" pitchFamily="34" charset="-79"/>
                <a:sym typeface="Symbol"/>
              </a:rPr>
              <a:t>ps</a:t>
            </a:r>
            <a:endParaRPr lang="en-SG" sz="2000" b="0" baseline="-25000" dirty="0">
              <a:solidFill>
                <a:srgbClr val="FFFF00"/>
              </a:solidFill>
              <a:effectLst/>
              <a:cs typeface="Narkisim" pitchFamily="34" charset="-79"/>
            </a:endParaRPr>
          </a:p>
        </p:txBody>
      </p:sp>
      <p:pic>
        <p:nvPicPr>
          <p:cNvPr id="19" name="Picture 4"/>
          <p:cNvPicPr>
            <a:picLocks noGrp="1" noChangeAspect="1" noChangeArrowheads="1"/>
          </p:cNvPicPr>
          <p:nvPr>
            <p:ph sz="quarter" idx="4"/>
          </p:nvPr>
        </p:nvPicPr>
        <p:blipFill>
          <a:blip r:embed="rId3" cstate="print"/>
          <a:srcRect b="783"/>
          <a:stretch>
            <a:fillRect/>
          </a:stretch>
        </p:blipFill>
        <p:spPr bwMode="auto">
          <a:xfrm>
            <a:off x="4572000" y="2605569"/>
            <a:ext cx="4535488" cy="3360251"/>
          </a:xfrm>
          <a:prstGeom prst="rect">
            <a:avLst/>
          </a:prstGeom>
          <a:noFill/>
          <a:ln w="9525">
            <a:noFill/>
            <a:miter lim="800000"/>
            <a:headEnd/>
            <a:tailEnd/>
          </a:ln>
          <a:effectLst/>
        </p:spPr>
      </p:pic>
      <p:sp>
        <p:nvSpPr>
          <p:cNvPr id="13" name="Title 12"/>
          <p:cNvSpPr>
            <a:spLocks noGrp="1"/>
          </p:cNvSpPr>
          <p:nvPr>
            <p:ph type="title"/>
          </p:nvPr>
        </p:nvSpPr>
        <p:spPr/>
        <p:txBody>
          <a:bodyPr/>
          <a:lstStyle/>
          <a:p>
            <a:r>
              <a:rPr lang="en-US" dirty="0" smtClean="0"/>
              <a:t>ASIC based TDC devices</a:t>
            </a:r>
            <a:endParaRPr lang="en-SG" dirty="0"/>
          </a:p>
        </p:txBody>
      </p:sp>
      <p:sp>
        <p:nvSpPr>
          <p:cNvPr id="8" name="Slide Number Placeholder 7"/>
          <p:cNvSpPr>
            <a:spLocks noGrp="1"/>
          </p:cNvSpPr>
          <p:nvPr>
            <p:ph type="sldNum" sz="quarter" idx="11"/>
          </p:nvPr>
        </p:nvSpPr>
        <p:spPr/>
        <p:txBody>
          <a:bodyPr/>
          <a:lstStyle/>
          <a:p>
            <a:fld id="{BE91CACD-84E1-48E8-BA38-D1DBAC48FFCB}" type="slidenum">
              <a:rPr lang="en-SG" smtClean="0"/>
              <a:pPr/>
              <a:t>66</a:t>
            </a:fld>
            <a:endParaRPr lang="en-SG" dirty="0"/>
          </a:p>
        </p:txBody>
      </p:sp>
      <p:sp>
        <p:nvSpPr>
          <p:cNvPr id="7" name="Footer Placeholder 6"/>
          <p:cNvSpPr>
            <a:spLocks noGrp="1"/>
          </p:cNvSpPr>
          <p:nvPr>
            <p:ph type="ftr" sz="quarter" idx="12"/>
          </p:nvPr>
        </p:nvSpPr>
        <p:spPr/>
        <p:txBody>
          <a:bodyPr/>
          <a:lstStyle/>
          <a:p>
            <a:r>
              <a:rPr lang="en-SG" smtClean="0"/>
              <a:t>B.Satyanarayana, TIFR, Mumbai                              Kashmir University Students' Visit                              March 12, 2012</a:t>
            </a:r>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wipe(left)">
                                      <p:cBhvr>
                                        <p:cTn id="10" dur="500"/>
                                        <p:tgtEl>
                                          <p:spTgt spid="14">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animEffect transition="in" filter="wipe(left)">
                                      <p:cBhvr>
                                        <p:cTn id="13" dur="500"/>
                                        <p:tgtEl>
                                          <p:spTgt spid="14">
                                            <p:txEl>
                                              <p:pRg st="1" end="1"/>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4">
                                            <p:txEl>
                                              <p:pRg st="2" end="2"/>
                                            </p:txEl>
                                          </p:spTgt>
                                        </p:tgtEl>
                                        <p:attrNameLst>
                                          <p:attrName>style.visibility</p:attrName>
                                        </p:attrNameLst>
                                      </p:cBhvr>
                                      <p:to>
                                        <p:strVal val="visible"/>
                                      </p:to>
                                    </p:set>
                                    <p:animEffect transition="in" filter="wipe(left)">
                                      <p:cBhvr>
                                        <p:cTn id="16" dur="500"/>
                                        <p:tgtEl>
                                          <p:spTgt spid="1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right)">
                                      <p:cBhvr>
                                        <p:cTn id="21" dur="500"/>
                                        <p:tgtEl>
                                          <p:spTgt spid="19"/>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wipe(right)">
                                      <p:cBhvr>
                                        <p:cTn id="24" dur="500"/>
                                        <p:tgtEl>
                                          <p:spTgt spid="16">
                                            <p:txEl>
                                              <p:pRg st="0" end="0"/>
                                            </p:txEl>
                                          </p:spTgt>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16">
                                            <p:txEl>
                                              <p:pRg st="1" end="1"/>
                                            </p:txEl>
                                          </p:spTgt>
                                        </p:tgtEl>
                                        <p:attrNameLst>
                                          <p:attrName>style.visibility</p:attrName>
                                        </p:attrNameLst>
                                      </p:cBhvr>
                                      <p:to>
                                        <p:strVal val="visible"/>
                                      </p:to>
                                    </p:set>
                                    <p:animEffect transition="in" filter="wipe(right)">
                                      <p:cBhvr>
                                        <p:cTn id="27" dur="500"/>
                                        <p:tgtEl>
                                          <p:spTgt spid="16">
                                            <p:txEl>
                                              <p:pRg st="1" end="1"/>
                                            </p:txEl>
                                          </p:spTgt>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16">
                                            <p:txEl>
                                              <p:pRg st="2" end="2"/>
                                            </p:txEl>
                                          </p:spTgt>
                                        </p:tgtEl>
                                        <p:attrNameLst>
                                          <p:attrName>style.visibility</p:attrName>
                                        </p:attrNameLst>
                                      </p:cBhvr>
                                      <p:to>
                                        <p:strVal val="visible"/>
                                      </p:to>
                                    </p:set>
                                    <p:animEffect transition="in" filter="wipe(right)">
                                      <p:cBhvr>
                                        <p:cTn id="30"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6"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itle 77"/>
          <p:cNvSpPr>
            <a:spLocks noGrp="1"/>
          </p:cNvSpPr>
          <p:nvPr>
            <p:ph type="title"/>
          </p:nvPr>
        </p:nvSpPr>
        <p:spPr/>
        <p:txBody>
          <a:bodyPr/>
          <a:lstStyle/>
          <a:p>
            <a:r>
              <a:rPr lang="en-US" dirty="0" smtClean="0"/>
              <a:t>FPGA based TDC devices</a:t>
            </a:r>
            <a:endParaRPr lang="en-SG" dirty="0"/>
          </a:p>
        </p:txBody>
      </p:sp>
      <p:sp>
        <p:nvSpPr>
          <p:cNvPr id="76" name="Slide Number Placeholder 75"/>
          <p:cNvSpPr>
            <a:spLocks noGrp="1"/>
          </p:cNvSpPr>
          <p:nvPr>
            <p:ph type="sldNum" sz="quarter" idx="11"/>
          </p:nvPr>
        </p:nvSpPr>
        <p:spPr/>
        <p:txBody>
          <a:bodyPr/>
          <a:lstStyle/>
          <a:p>
            <a:fld id="{F122BDE9-4950-4042-AE1C-9263AE776B83}" type="slidenum">
              <a:rPr lang="en-SG" smtClean="0"/>
              <a:pPr/>
              <a:t>67</a:t>
            </a:fld>
            <a:endParaRPr lang="en-SG" dirty="0"/>
          </a:p>
        </p:txBody>
      </p:sp>
      <p:sp>
        <p:nvSpPr>
          <p:cNvPr id="77" name="Footer Placeholder 76"/>
          <p:cNvSpPr>
            <a:spLocks noGrp="1"/>
          </p:cNvSpPr>
          <p:nvPr>
            <p:ph type="ftr" sz="quarter" idx="12"/>
          </p:nvPr>
        </p:nvSpPr>
        <p:spPr/>
        <p:txBody>
          <a:bodyPr/>
          <a:lstStyle/>
          <a:p>
            <a:r>
              <a:rPr lang="en-SG" smtClean="0"/>
              <a:t>B.Satyanarayana, TIFR, Mumbai                              Kashmir University Students' Visit                              March 12, 2012</a:t>
            </a:r>
            <a:endParaRPr lang="en-SG" dirty="0"/>
          </a:p>
        </p:txBody>
      </p:sp>
      <p:pic>
        <p:nvPicPr>
          <p:cNvPr id="424962" name="Picture 2"/>
          <p:cNvPicPr>
            <a:picLocks noChangeAspect="1" noChangeArrowheads="1"/>
          </p:cNvPicPr>
          <p:nvPr/>
        </p:nvPicPr>
        <p:blipFill>
          <a:blip r:embed="rId2" cstate="print"/>
          <a:srcRect/>
          <a:stretch>
            <a:fillRect/>
          </a:stretch>
        </p:blipFill>
        <p:spPr bwMode="auto">
          <a:xfrm>
            <a:off x="323088" y="1209600"/>
            <a:ext cx="8497825" cy="529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2"/>
          <p:cNvSpPr>
            <a:spLocks noGrp="1" noChangeArrowheads="1"/>
          </p:cNvSpPr>
          <p:nvPr>
            <p:ph type="title"/>
          </p:nvPr>
        </p:nvSpPr>
        <p:spPr/>
        <p:txBody>
          <a:bodyPr>
            <a:normAutofit/>
          </a:bodyPr>
          <a:lstStyle/>
          <a:p>
            <a:r>
              <a:rPr lang="en-US" dirty="0" smtClean="0"/>
              <a:t>Pulse shape monitor</a:t>
            </a:r>
          </a:p>
        </p:txBody>
      </p:sp>
      <p:sp>
        <p:nvSpPr>
          <p:cNvPr id="594" name="Slide Number Placeholder 593"/>
          <p:cNvSpPr>
            <a:spLocks noGrp="1"/>
          </p:cNvSpPr>
          <p:nvPr>
            <p:ph type="sldNum" sz="quarter" idx="11"/>
          </p:nvPr>
        </p:nvSpPr>
        <p:spPr/>
        <p:txBody>
          <a:bodyPr/>
          <a:lstStyle/>
          <a:p>
            <a:fld id="{5D0D82D1-030A-4AF5-855D-82A44DD93AEE}" type="slidenum">
              <a:rPr lang="en-US" smtClean="0"/>
              <a:pPr/>
              <a:t>68</a:t>
            </a:fld>
            <a:endParaRPr lang="en-US" dirty="0"/>
          </a:p>
        </p:txBody>
      </p:sp>
      <p:sp>
        <p:nvSpPr>
          <p:cNvPr id="7171" name="Footer Placeholder 4"/>
          <p:cNvSpPr>
            <a:spLocks noGrp="1"/>
          </p:cNvSpPr>
          <p:nvPr>
            <p:ph type="ftr" sz="quarter" idx="12"/>
          </p:nvPr>
        </p:nvSpPr>
        <p:spPr>
          <a:noFill/>
        </p:spPr>
        <p:txBody>
          <a:bodyPr/>
          <a:lstStyle/>
          <a:p>
            <a:r>
              <a:rPr lang="en-SG" smtClean="0"/>
              <a:t>B.Satyanarayana, TIFR, Mumbai                              Kashmir University Students' Visit                              March 12, 2012</a:t>
            </a:r>
            <a:endParaRPr lang="en-GB" dirty="0"/>
          </a:p>
        </p:txBody>
      </p:sp>
      <p:sp>
        <p:nvSpPr>
          <p:cNvPr id="7174" name="Rectangle 3"/>
          <p:cNvSpPr>
            <a:spLocks noChangeArrowheads="1"/>
          </p:cNvSpPr>
          <p:nvPr/>
        </p:nvSpPr>
        <p:spPr bwMode="auto">
          <a:xfrm>
            <a:off x="1591816" y="4692675"/>
            <a:ext cx="6629400" cy="304800"/>
          </a:xfrm>
          <a:prstGeom prst="rect">
            <a:avLst/>
          </a:prstGeom>
          <a:solidFill>
            <a:schemeClr val="bg1"/>
          </a:solidFill>
          <a:ln w="19050">
            <a:solidFill>
              <a:schemeClr val="tx1"/>
            </a:solidFill>
            <a:miter lim="800000"/>
            <a:headEnd/>
            <a:tailEnd/>
          </a:ln>
        </p:spPr>
        <p:txBody>
          <a:bodyPr wrap="none" anchor="ctr"/>
          <a:lstStyle/>
          <a:p>
            <a:pPr algn="ctr" eaLnBrk="1" hangingPunct="1"/>
            <a:r>
              <a:rPr lang="en-US" sz="1400" dirty="0"/>
              <a:t>Shift Register</a:t>
            </a:r>
          </a:p>
        </p:txBody>
      </p:sp>
      <p:sp>
        <p:nvSpPr>
          <p:cNvPr id="7175" name="Line 4"/>
          <p:cNvSpPr>
            <a:spLocks noChangeShapeType="1"/>
          </p:cNvSpPr>
          <p:nvPr/>
        </p:nvSpPr>
        <p:spPr bwMode="auto">
          <a:xfrm flipH="1">
            <a:off x="1303816" y="4845075"/>
            <a:ext cx="288000" cy="0"/>
          </a:xfrm>
          <a:prstGeom prst="line">
            <a:avLst/>
          </a:prstGeom>
          <a:noFill/>
          <a:ln w="9525">
            <a:solidFill>
              <a:schemeClr val="tx1"/>
            </a:solidFill>
            <a:round/>
            <a:headEnd/>
            <a:tailEnd/>
          </a:ln>
        </p:spPr>
        <p:txBody>
          <a:bodyPr/>
          <a:lstStyle/>
          <a:p>
            <a:endParaRPr lang="en-SG" dirty="0"/>
          </a:p>
        </p:txBody>
      </p:sp>
      <p:sp>
        <p:nvSpPr>
          <p:cNvPr id="7176" name="Text Box 5"/>
          <p:cNvSpPr txBox="1">
            <a:spLocks noChangeArrowheads="1"/>
          </p:cNvSpPr>
          <p:nvPr/>
        </p:nvSpPr>
        <p:spPr bwMode="auto">
          <a:xfrm>
            <a:off x="525016" y="4626358"/>
            <a:ext cx="875561" cy="400110"/>
          </a:xfrm>
          <a:prstGeom prst="rect">
            <a:avLst/>
          </a:prstGeom>
          <a:noFill/>
          <a:ln w="9525">
            <a:noFill/>
            <a:miter lim="800000"/>
            <a:headEnd/>
            <a:tailEnd/>
          </a:ln>
        </p:spPr>
        <p:txBody>
          <a:bodyPr wrap="none">
            <a:spAutoFit/>
          </a:bodyPr>
          <a:lstStyle/>
          <a:p>
            <a:pPr eaLnBrk="1" hangingPunct="1"/>
            <a:r>
              <a:rPr lang="en-US" sz="2000" dirty="0" smtClean="0"/>
              <a:t>Clock</a:t>
            </a:r>
            <a:endParaRPr lang="en-US" sz="2000" dirty="0"/>
          </a:p>
        </p:txBody>
      </p:sp>
      <p:sp>
        <p:nvSpPr>
          <p:cNvPr id="7178" name="Line 7"/>
          <p:cNvSpPr>
            <a:spLocks noChangeShapeType="1"/>
          </p:cNvSpPr>
          <p:nvPr/>
        </p:nvSpPr>
        <p:spPr bwMode="auto">
          <a:xfrm>
            <a:off x="950466" y="3092475"/>
            <a:ext cx="6172200" cy="0"/>
          </a:xfrm>
          <a:prstGeom prst="line">
            <a:avLst/>
          </a:prstGeom>
          <a:noFill/>
          <a:ln w="28575">
            <a:solidFill>
              <a:srgbClr val="FF0000"/>
            </a:solidFill>
            <a:round/>
            <a:headEnd/>
            <a:tailEnd/>
          </a:ln>
        </p:spPr>
        <p:txBody>
          <a:bodyPr/>
          <a:lstStyle/>
          <a:p>
            <a:endParaRPr lang="en-SG" dirty="0"/>
          </a:p>
        </p:txBody>
      </p:sp>
      <p:sp>
        <p:nvSpPr>
          <p:cNvPr id="7179" name="Line 8"/>
          <p:cNvSpPr>
            <a:spLocks noChangeShapeType="1"/>
          </p:cNvSpPr>
          <p:nvPr/>
        </p:nvSpPr>
        <p:spPr bwMode="auto">
          <a:xfrm>
            <a:off x="1636266" y="3092475"/>
            <a:ext cx="0" cy="152400"/>
          </a:xfrm>
          <a:prstGeom prst="line">
            <a:avLst/>
          </a:prstGeom>
          <a:noFill/>
          <a:ln w="9525">
            <a:solidFill>
              <a:schemeClr val="tx1"/>
            </a:solidFill>
            <a:round/>
            <a:headEnd/>
            <a:tailEnd/>
          </a:ln>
        </p:spPr>
        <p:txBody>
          <a:bodyPr/>
          <a:lstStyle/>
          <a:p>
            <a:endParaRPr lang="en-SG" dirty="0"/>
          </a:p>
        </p:txBody>
      </p:sp>
      <p:sp>
        <p:nvSpPr>
          <p:cNvPr id="7180" name="Line 9"/>
          <p:cNvSpPr>
            <a:spLocks noChangeShapeType="1"/>
          </p:cNvSpPr>
          <p:nvPr/>
        </p:nvSpPr>
        <p:spPr bwMode="auto">
          <a:xfrm>
            <a:off x="1636266" y="3244875"/>
            <a:ext cx="76200" cy="152400"/>
          </a:xfrm>
          <a:prstGeom prst="line">
            <a:avLst/>
          </a:prstGeom>
          <a:noFill/>
          <a:ln w="9525">
            <a:solidFill>
              <a:schemeClr val="tx1"/>
            </a:solidFill>
            <a:round/>
            <a:headEnd/>
            <a:tailEnd/>
          </a:ln>
        </p:spPr>
        <p:txBody>
          <a:bodyPr/>
          <a:lstStyle/>
          <a:p>
            <a:endParaRPr lang="en-SG" dirty="0"/>
          </a:p>
        </p:txBody>
      </p:sp>
      <p:sp>
        <p:nvSpPr>
          <p:cNvPr id="7181" name="Line 10"/>
          <p:cNvSpPr>
            <a:spLocks noChangeShapeType="1"/>
          </p:cNvSpPr>
          <p:nvPr/>
        </p:nvSpPr>
        <p:spPr bwMode="auto">
          <a:xfrm>
            <a:off x="1636266" y="3397275"/>
            <a:ext cx="0" cy="228600"/>
          </a:xfrm>
          <a:prstGeom prst="line">
            <a:avLst/>
          </a:prstGeom>
          <a:noFill/>
          <a:ln w="9525">
            <a:solidFill>
              <a:schemeClr val="tx1"/>
            </a:solidFill>
            <a:round/>
            <a:headEnd/>
            <a:tailEnd/>
          </a:ln>
        </p:spPr>
        <p:txBody>
          <a:bodyPr/>
          <a:lstStyle/>
          <a:p>
            <a:endParaRPr lang="en-SG" dirty="0"/>
          </a:p>
        </p:txBody>
      </p:sp>
      <p:sp>
        <p:nvSpPr>
          <p:cNvPr id="7182" name="Line 11"/>
          <p:cNvSpPr>
            <a:spLocks noChangeShapeType="1"/>
          </p:cNvSpPr>
          <p:nvPr/>
        </p:nvSpPr>
        <p:spPr bwMode="auto">
          <a:xfrm>
            <a:off x="1483866" y="3625875"/>
            <a:ext cx="304800" cy="0"/>
          </a:xfrm>
          <a:prstGeom prst="line">
            <a:avLst/>
          </a:prstGeom>
          <a:noFill/>
          <a:ln w="9525">
            <a:solidFill>
              <a:schemeClr val="tx1"/>
            </a:solidFill>
            <a:round/>
            <a:headEnd/>
            <a:tailEnd/>
          </a:ln>
        </p:spPr>
        <p:txBody>
          <a:bodyPr/>
          <a:lstStyle/>
          <a:p>
            <a:endParaRPr lang="en-SG" dirty="0"/>
          </a:p>
        </p:txBody>
      </p:sp>
      <p:sp>
        <p:nvSpPr>
          <p:cNvPr id="7183" name="Line 12"/>
          <p:cNvSpPr>
            <a:spLocks noChangeShapeType="1"/>
          </p:cNvSpPr>
          <p:nvPr/>
        </p:nvSpPr>
        <p:spPr bwMode="auto">
          <a:xfrm>
            <a:off x="1483866" y="3702075"/>
            <a:ext cx="304800" cy="0"/>
          </a:xfrm>
          <a:prstGeom prst="line">
            <a:avLst/>
          </a:prstGeom>
          <a:noFill/>
          <a:ln w="9525">
            <a:solidFill>
              <a:schemeClr val="tx1"/>
            </a:solidFill>
            <a:round/>
            <a:headEnd/>
            <a:tailEnd/>
          </a:ln>
        </p:spPr>
        <p:txBody>
          <a:bodyPr/>
          <a:lstStyle/>
          <a:p>
            <a:endParaRPr lang="en-SG" dirty="0"/>
          </a:p>
        </p:txBody>
      </p:sp>
      <p:sp>
        <p:nvSpPr>
          <p:cNvPr id="7184" name="Line 13"/>
          <p:cNvSpPr>
            <a:spLocks noChangeShapeType="1"/>
          </p:cNvSpPr>
          <p:nvPr/>
        </p:nvSpPr>
        <p:spPr bwMode="auto">
          <a:xfrm>
            <a:off x="1636266" y="3702075"/>
            <a:ext cx="0" cy="228600"/>
          </a:xfrm>
          <a:prstGeom prst="line">
            <a:avLst/>
          </a:prstGeom>
          <a:noFill/>
          <a:ln w="9525">
            <a:solidFill>
              <a:schemeClr val="tx1"/>
            </a:solidFill>
            <a:round/>
            <a:headEnd/>
            <a:tailEnd/>
          </a:ln>
        </p:spPr>
        <p:txBody>
          <a:bodyPr/>
          <a:lstStyle/>
          <a:p>
            <a:endParaRPr lang="en-SG" dirty="0"/>
          </a:p>
        </p:txBody>
      </p:sp>
      <p:sp>
        <p:nvSpPr>
          <p:cNvPr id="7185" name="Line 14"/>
          <p:cNvSpPr>
            <a:spLocks noChangeShapeType="1"/>
          </p:cNvSpPr>
          <p:nvPr/>
        </p:nvSpPr>
        <p:spPr bwMode="auto">
          <a:xfrm>
            <a:off x="1636266" y="3549675"/>
            <a:ext cx="304800" cy="0"/>
          </a:xfrm>
          <a:prstGeom prst="line">
            <a:avLst/>
          </a:prstGeom>
          <a:noFill/>
          <a:ln w="9525">
            <a:solidFill>
              <a:schemeClr val="tx1"/>
            </a:solidFill>
            <a:round/>
            <a:headEnd/>
            <a:tailEnd/>
          </a:ln>
        </p:spPr>
        <p:txBody>
          <a:bodyPr/>
          <a:lstStyle/>
          <a:p>
            <a:endParaRPr lang="en-SG" dirty="0"/>
          </a:p>
        </p:txBody>
      </p:sp>
      <p:sp>
        <p:nvSpPr>
          <p:cNvPr id="7186" name="Line 15"/>
          <p:cNvSpPr>
            <a:spLocks noChangeShapeType="1"/>
          </p:cNvSpPr>
          <p:nvPr/>
        </p:nvSpPr>
        <p:spPr bwMode="auto">
          <a:xfrm>
            <a:off x="1941066" y="3549675"/>
            <a:ext cx="0" cy="304800"/>
          </a:xfrm>
          <a:prstGeom prst="line">
            <a:avLst/>
          </a:prstGeom>
          <a:noFill/>
          <a:ln w="9525">
            <a:solidFill>
              <a:schemeClr val="tx1"/>
            </a:solidFill>
            <a:round/>
            <a:headEnd/>
            <a:tailEnd/>
          </a:ln>
        </p:spPr>
        <p:txBody>
          <a:bodyPr/>
          <a:lstStyle/>
          <a:p>
            <a:endParaRPr lang="en-SG" dirty="0"/>
          </a:p>
        </p:txBody>
      </p:sp>
      <p:sp>
        <p:nvSpPr>
          <p:cNvPr id="7187" name="Line 16"/>
          <p:cNvSpPr>
            <a:spLocks noChangeShapeType="1"/>
          </p:cNvSpPr>
          <p:nvPr/>
        </p:nvSpPr>
        <p:spPr bwMode="auto">
          <a:xfrm>
            <a:off x="1941066" y="3854475"/>
            <a:ext cx="76200" cy="152400"/>
          </a:xfrm>
          <a:prstGeom prst="line">
            <a:avLst/>
          </a:prstGeom>
          <a:noFill/>
          <a:ln w="9525">
            <a:solidFill>
              <a:schemeClr val="tx1"/>
            </a:solidFill>
            <a:round/>
            <a:headEnd/>
            <a:tailEnd/>
          </a:ln>
        </p:spPr>
        <p:txBody>
          <a:bodyPr/>
          <a:lstStyle/>
          <a:p>
            <a:endParaRPr lang="en-SG" dirty="0"/>
          </a:p>
        </p:txBody>
      </p:sp>
      <p:sp>
        <p:nvSpPr>
          <p:cNvPr id="7188" name="Line 17"/>
          <p:cNvSpPr>
            <a:spLocks noChangeShapeType="1"/>
          </p:cNvSpPr>
          <p:nvPr/>
        </p:nvSpPr>
        <p:spPr bwMode="auto">
          <a:xfrm>
            <a:off x="1941066" y="4006875"/>
            <a:ext cx="0" cy="304800"/>
          </a:xfrm>
          <a:prstGeom prst="line">
            <a:avLst/>
          </a:prstGeom>
          <a:noFill/>
          <a:ln w="9525">
            <a:solidFill>
              <a:schemeClr val="tx1"/>
            </a:solidFill>
            <a:round/>
            <a:headEnd/>
            <a:tailEnd/>
          </a:ln>
        </p:spPr>
        <p:txBody>
          <a:bodyPr/>
          <a:lstStyle/>
          <a:p>
            <a:endParaRPr lang="en-SG" dirty="0"/>
          </a:p>
        </p:txBody>
      </p:sp>
      <p:sp>
        <p:nvSpPr>
          <p:cNvPr id="7189" name="Line 18"/>
          <p:cNvSpPr>
            <a:spLocks noChangeShapeType="1"/>
          </p:cNvSpPr>
          <p:nvPr/>
        </p:nvSpPr>
        <p:spPr bwMode="auto">
          <a:xfrm>
            <a:off x="1941066" y="4311675"/>
            <a:ext cx="6324600" cy="0"/>
          </a:xfrm>
          <a:prstGeom prst="line">
            <a:avLst/>
          </a:prstGeom>
          <a:noFill/>
          <a:ln w="28575">
            <a:solidFill>
              <a:schemeClr val="hlink"/>
            </a:solidFill>
            <a:round/>
            <a:headEnd/>
            <a:tailEnd/>
          </a:ln>
        </p:spPr>
        <p:txBody>
          <a:bodyPr/>
          <a:lstStyle/>
          <a:p>
            <a:endParaRPr lang="en-SG" dirty="0"/>
          </a:p>
        </p:txBody>
      </p:sp>
      <p:grpSp>
        <p:nvGrpSpPr>
          <p:cNvPr id="2" name="Group 19"/>
          <p:cNvGrpSpPr>
            <a:grpSpLocks/>
          </p:cNvGrpSpPr>
          <p:nvPr/>
        </p:nvGrpSpPr>
        <p:grpSpPr bwMode="auto">
          <a:xfrm>
            <a:off x="1712466" y="2559075"/>
            <a:ext cx="76200" cy="762000"/>
            <a:chOff x="1296" y="1488"/>
            <a:chExt cx="48" cy="480"/>
          </a:xfrm>
        </p:grpSpPr>
        <p:sp>
          <p:nvSpPr>
            <p:cNvPr id="7763" name="Line 20"/>
            <p:cNvSpPr>
              <a:spLocks noChangeShapeType="1"/>
            </p:cNvSpPr>
            <p:nvPr/>
          </p:nvSpPr>
          <p:spPr bwMode="auto">
            <a:xfrm>
              <a:off x="1296" y="1968"/>
              <a:ext cx="48" cy="0"/>
            </a:xfrm>
            <a:prstGeom prst="line">
              <a:avLst/>
            </a:prstGeom>
            <a:noFill/>
            <a:ln w="9525">
              <a:solidFill>
                <a:schemeClr val="accent2"/>
              </a:solidFill>
              <a:round/>
              <a:headEnd/>
              <a:tailEnd/>
            </a:ln>
          </p:spPr>
          <p:txBody>
            <a:bodyPr/>
            <a:lstStyle/>
            <a:p>
              <a:endParaRPr lang="en-SG" dirty="0"/>
            </a:p>
          </p:txBody>
        </p:sp>
        <p:sp>
          <p:nvSpPr>
            <p:cNvPr id="7764" name="Line 21"/>
            <p:cNvSpPr>
              <a:spLocks noChangeShapeType="1"/>
            </p:cNvSpPr>
            <p:nvPr/>
          </p:nvSpPr>
          <p:spPr bwMode="auto">
            <a:xfrm flipV="1">
              <a:off x="1344" y="1488"/>
              <a:ext cx="0" cy="480"/>
            </a:xfrm>
            <a:prstGeom prst="line">
              <a:avLst/>
            </a:prstGeom>
            <a:noFill/>
            <a:ln w="9525">
              <a:solidFill>
                <a:schemeClr val="accent2"/>
              </a:solidFill>
              <a:round/>
              <a:headEnd/>
              <a:tailEnd/>
            </a:ln>
          </p:spPr>
          <p:txBody>
            <a:bodyPr/>
            <a:lstStyle/>
            <a:p>
              <a:endParaRPr lang="en-SG" dirty="0"/>
            </a:p>
          </p:txBody>
        </p:sp>
      </p:grpSp>
      <p:grpSp>
        <p:nvGrpSpPr>
          <p:cNvPr id="3" name="Group 22"/>
          <p:cNvGrpSpPr>
            <a:grpSpLocks/>
          </p:cNvGrpSpPr>
          <p:nvPr/>
        </p:nvGrpSpPr>
        <p:grpSpPr bwMode="auto">
          <a:xfrm>
            <a:off x="1102866" y="2482875"/>
            <a:ext cx="685800" cy="152400"/>
            <a:chOff x="912" y="1440"/>
            <a:chExt cx="432" cy="96"/>
          </a:xfrm>
        </p:grpSpPr>
        <p:grpSp>
          <p:nvGrpSpPr>
            <p:cNvPr id="4" name="Group 23"/>
            <p:cNvGrpSpPr>
              <a:grpSpLocks/>
            </p:cNvGrpSpPr>
            <p:nvPr/>
          </p:nvGrpSpPr>
          <p:grpSpPr bwMode="auto">
            <a:xfrm>
              <a:off x="960" y="1440"/>
              <a:ext cx="146" cy="96"/>
              <a:chOff x="1008" y="1440"/>
              <a:chExt cx="146" cy="96"/>
            </a:xfrm>
          </p:grpSpPr>
          <p:sp>
            <p:nvSpPr>
              <p:cNvPr id="7759" name="Line 24"/>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760" name="Line 25"/>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761" name="Line 26"/>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762" name="Oval 27"/>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grpSp>
          <p:nvGrpSpPr>
            <p:cNvPr id="5" name="Group 28"/>
            <p:cNvGrpSpPr>
              <a:grpSpLocks/>
            </p:cNvGrpSpPr>
            <p:nvPr/>
          </p:nvGrpSpPr>
          <p:grpSpPr bwMode="auto">
            <a:xfrm>
              <a:off x="1152" y="1440"/>
              <a:ext cx="146" cy="96"/>
              <a:chOff x="1008" y="1440"/>
              <a:chExt cx="146" cy="96"/>
            </a:xfrm>
          </p:grpSpPr>
          <p:sp>
            <p:nvSpPr>
              <p:cNvPr id="7755" name="Line 29"/>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756" name="Line 30"/>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757" name="Line 31"/>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758" name="Oval 32"/>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sp>
          <p:nvSpPr>
            <p:cNvPr id="7752" name="Line 33"/>
            <p:cNvSpPr>
              <a:spLocks noChangeShapeType="1"/>
            </p:cNvSpPr>
            <p:nvPr/>
          </p:nvSpPr>
          <p:spPr bwMode="auto">
            <a:xfrm flipH="1">
              <a:off x="1104" y="1488"/>
              <a:ext cx="48" cy="0"/>
            </a:xfrm>
            <a:prstGeom prst="line">
              <a:avLst/>
            </a:prstGeom>
            <a:noFill/>
            <a:ln w="9525">
              <a:solidFill>
                <a:schemeClr val="tx1"/>
              </a:solidFill>
              <a:round/>
              <a:headEnd/>
              <a:tailEnd/>
            </a:ln>
          </p:spPr>
          <p:txBody>
            <a:bodyPr/>
            <a:lstStyle/>
            <a:p>
              <a:endParaRPr lang="en-SG" dirty="0"/>
            </a:p>
          </p:txBody>
        </p:sp>
        <p:sp>
          <p:nvSpPr>
            <p:cNvPr id="7753" name="Line 34"/>
            <p:cNvSpPr>
              <a:spLocks noChangeShapeType="1"/>
            </p:cNvSpPr>
            <p:nvPr/>
          </p:nvSpPr>
          <p:spPr bwMode="auto">
            <a:xfrm>
              <a:off x="1296" y="1488"/>
              <a:ext cx="48" cy="0"/>
            </a:xfrm>
            <a:prstGeom prst="line">
              <a:avLst/>
            </a:prstGeom>
            <a:noFill/>
            <a:ln w="9525">
              <a:solidFill>
                <a:schemeClr val="tx1"/>
              </a:solidFill>
              <a:round/>
              <a:headEnd/>
              <a:tailEnd/>
            </a:ln>
          </p:spPr>
          <p:txBody>
            <a:bodyPr/>
            <a:lstStyle/>
            <a:p>
              <a:endParaRPr lang="en-SG" dirty="0"/>
            </a:p>
          </p:txBody>
        </p:sp>
        <p:sp>
          <p:nvSpPr>
            <p:cNvPr id="7754" name="Line 35"/>
            <p:cNvSpPr>
              <a:spLocks noChangeShapeType="1"/>
            </p:cNvSpPr>
            <p:nvPr/>
          </p:nvSpPr>
          <p:spPr bwMode="auto">
            <a:xfrm flipH="1">
              <a:off x="912" y="1488"/>
              <a:ext cx="48" cy="0"/>
            </a:xfrm>
            <a:prstGeom prst="line">
              <a:avLst/>
            </a:prstGeom>
            <a:noFill/>
            <a:ln w="9525">
              <a:solidFill>
                <a:schemeClr val="tx1"/>
              </a:solidFill>
              <a:round/>
              <a:headEnd/>
              <a:tailEnd/>
            </a:ln>
          </p:spPr>
          <p:txBody>
            <a:bodyPr/>
            <a:lstStyle/>
            <a:p>
              <a:endParaRPr lang="en-SG" dirty="0"/>
            </a:p>
          </p:txBody>
        </p:sp>
      </p:grpSp>
      <p:grpSp>
        <p:nvGrpSpPr>
          <p:cNvPr id="6" name="Group 36"/>
          <p:cNvGrpSpPr>
            <a:grpSpLocks/>
          </p:cNvGrpSpPr>
          <p:nvPr/>
        </p:nvGrpSpPr>
        <p:grpSpPr bwMode="auto">
          <a:xfrm>
            <a:off x="1788666" y="2482875"/>
            <a:ext cx="685800" cy="152400"/>
            <a:chOff x="912" y="1440"/>
            <a:chExt cx="432" cy="96"/>
          </a:xfrm>
        </p:grpSpPr>
        <p:grpSp>
          <p:nvGrpSpPr>
            <p:cNvPr id="7" name="Group 37"/>
            <p:cNvGrpSpPr>
              <a:grpSpLocks/>
            </p:cNvGrpSpPr>
            <p:nvPr/>
          </p:nvGrpSpPr>
          <p:grpSpPr bwMode="auto">
            <a:xfrm>
              <a:off x="960" y="1440"/>
              <a:ext cx="146" cy="96"/>
              <a:chOff x="1008" y="1440"/>
              <a:chExt cx="146" cy="96"/>
            </a:xfrm>
          </p:grpSpPr>
          <p:sp>
            <p:nvSpPr>
              <p:cNvPr id="7746" name="Line 38"/>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747" name="Line 39"/>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748" name="Line 40"/>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749" name="Oval 41"/>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grpSp>
          <p:nvGrpSpPr>
            <p:cNvPr id="8" name="Group 42"/>
            <p:cNvGrpSpPr>
              <a:grpSpLocks/>
            </p:cNvGrpSpPr>
            <p:nvPr/>
          </p:nvGrpSpPr>
          <p:grpSpPr bwMode="auto">
            <a:xfrm>
              <a:off x="1152" y="1440"/>
              <a:ext cx="146" cy="96"/>
              <a:chOff x="1008" y="1440"/>
              <a:chExt cx="146" cy="96"/>
            </a:xfrm>
          </p:grpSpPr>
          <p:sp>
            <p:nvSpPr>
              <p:cNvPr id="7742" name="Line 43"/>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743" name="Line 44"/>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744" name="Line 45"/>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745" name="Oval 46"/>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sp>
          <p:nvSpPr>
            <p:cNvPr id="7739" name="Line 47"/>
            <p:cNvSpPr>
              <a:spLocks noChangeShapeType="1"/>
            </p:cNvSpPr>
            <p:nvPr/>
          </p:nvSpPr>
          <p:spPr bwMode="auto">
            <a:xfrm flipH="1">
              <a:off x="1104" y="1488"/>
              <a:ext cx="48" cy="0"/>
            </a:xfrm>
            <a:prstGeom prst="line">
              <a:avLst/>
            </a:prstGeom>
            <a:noFill/>
            <a:ln w="9525">
              <a:solidFill>
                <a:schemeClr val="tx1"/>
              </a:solidFill>
              <a:round/>
              <a:headEnd/>
              <a:tailEnd/>
            </a:ln>
          </p:spPr>
          <p:txBody>
            <a:bodyPr/>
            <a:lstStyle/>
            <a:p>
              <a:endParaRPr lang="en-SG" dirty="0"/>
            </a:p>
          </p:txBody>
        </p:sp>
        <p:sp>
          <p:nvSpPr>
            <p:cNvPr id="7740" name="Line 48"/>
            <p:cNvSpPr>
              <a:spLocks noChangeShapeType="1"/>
            </p:cNvSpPr>
            <p:nvPr/>
          </p:nvSpPr>
          <p:spPr bwMode="auto">
            <a:xfrm>
              <a:off x="1296" y="1488"/>
              <a:ext cx="48" cy="0"/>
            </a:xfrm>
            <a:prstGeom prst="line">
              <a:avLst/>
            </a:prstGeom>
            <a:noFill/>
            <a:ln w="9525">
              <a:solidFill>
                <a:schemeClr val="tx1"/>
              </a:solidFill>
              <a:round/>
              <a:headEnd/>
              <a:tailEnd/>
            </a:ln>
          </p:spPr>
          <p:txBody>
            <a:bodyPr/>
            <a:lstStyle/>
            <a:p>
              <a:endParaRPr lang="en-SG" dirty="0"/>
            </a:p>
          </p:txBody>
        </p:sp>
        <p:sp>
          <p:nvSpPr>
            <p:cNvPr id="7741" name="Line 49"/>
            <p:cNvSpPr>
              <a:spLocks noChangeShapeType="1"/>
            </p:cNvSpPr>
            <p:nvPr/>
          </p:nvSpPr>
          <p:spPr bwMode="auto">
            <a:xfrm flipH="1">
              <a:off x="912" y="1488"/>
              <a:ext cx="48" cy="0"/>
            </a:xfrm>
            <a:prstGeom prst="line">
              <a:avLst/>
            </a:prstGeom>
            <a:noFill/>
            <a:ln w="9525">
              <a:solidFill>
                <a:schemeClr val="tx1"/>
              </a:solidFill>
              <a:round/>
              <a:headEnd/>
              <a:tailEnd/>
            </a:ln>
          </p:spPr>
          <p:txBody>
            <a:bodyPr/>
            <a:lstStyle/>
            <a:p>
              <a:endParaRPr lang="en-SG" dirty="0"/>
            </a:p>
          </p:txBody>
        </p:sp>
      </p:grpSp>
      <p:grpSp>
        <p:nvGrpSpPr>
          <p:cNvPr id="9" name="Group 50"/>
          <p:cNvGrpSpPr>
            <a:grpSpLocks/>
          </p:cNvGrpSpPr>
          <p:nvPr/>
        </p:nvGrpSpPr>
        <p:grpSpPr bwMode="auto">
          <a:xfrm>
            <a:off x="2474466" y="2482875"/>
            <a:ext cx="685800" cy="152400"/>
            <a:chOff x="912" y="1440"/>
            <a:chExt cx="432" cy="96"/>
          </a:xfrm>
        </p:grpSpPr>
        <p:grpSp>
          <p:nvGrpSpPr>
            <p:cNvPr id="10" name="Group 51"/>
            <p:cNvGrpSpPr>
              <a:grpSpLocks/>
            </p:cNvGrpSpPr>
            <p:nvPr/>
          </p:nvGrpSpPr>
          <p:grpSpPr bwMode="auto">
            <a:xfrm>
              <a:off x="960" y="1440"/>
              <a:ext cx="146" cy="96"/>
              <a:chOff x="1008" y="1440"/>
              <a:chExt cx="146" cy="96"/>
            </a:xfrm>
          </p:grpSpPr>
          <p:sp>
            <p:nvSpPr>
              <p:cNvPr id="7733" name="Line 52"/>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734" name="Line 53"/>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735" name="Line 54"/>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736" name="Oval 55"/>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grpSp>
          <p:nvGrpSpPr>
            <p:cNvPr id="11" name="Group 56"/>
            <p:cNvGrpSpPr>
              <a:grpSpLocks/>
            </p:cNvGrpSpPr>
            <p:nvPr/>
          </p:nvGrpSpPr>
          <p:grpSpPr bwMode="auto">
            <a:xfrm>
              <a:off x="1152" y="1440"/>
              <a:ext cx="146" cy="96"/>
              <a:chOff x="1008" y="1440"/>
              <a:chExt cx="146" cy="96"/>
            </a:xfrm>
          </p:grpSpPr>
          <p:sp>
            <p:nvSpPr>
              <p:cNvPr id="7729" name="Line 57"/>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730" name="Line 58"/>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731" name="Line 59"/>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732" name="Oval 60"/>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sp>
          <p:nvSpPr>
            <p:cNvPr id="7726" name="Line 61"/>
            <p:cNvSpPr>
              <a:spLocks noChangeShapeType="1"/>
            </p:cNvSpPr>
            <p:nvPr/>
          </p:nvSpPr>
          <p:spPr bwMode="auto">
            <a:xfrm flipH="1">
              <a:off x="1104" y="1488"/>
              <a:ext cx="48" cy="0"/>
            </a:xfrm>
            <a:prstGeom prst="line">
              <a:avLst/>
            </a:prstGeom>
            <a:noFill/>
            <a:ln w="9525">
              <a:solidFill>
                <a:schemeClr val="tx1"/>
              </a:solidFill>
              <a:round/>
              <a:headEnd/>
              <a:tailEnd/>
            </a:ln>
          </p:spPr>
          <p:txBody>
            <a:bodyPr/>
            <a:lstStyle/>
            <a:p>
              <a:endParaRPr lang="en-SG" dirty="0"/>
            </a:p>
          </p:txBody>
        </p:sp>
        <p:sp>
          <p:nvSpPr>
            <p:cNvPr id="7727" name="Line 62"/>
            <p:cNvSpPr>
              <a:spLocks noChangeShapeType="1"/>
            </p:cNvSpPr>
            <p:nvPr/>
          </p:nvSpPr>
          <p:spPr bwMode="auto">
            <a:xfrm>
              <a:off x="1296" y="1488"/>
              <a:ext cx="48" cy="0"/>
            </a:xfrm>
            <a:prstGeom prst="line">
              <a:avLst/>
            </a:prstGeom>
            <a:noFill/>
            <a:ln w="9525">
              <a:solidFill>
                <a:schemeClr val="tx1"/>
              </a:solidFill>
              <a:round/>
              <a:headEnd/>
              <a:tailEnd/>
            </a:ln>
          </p:spPr>
          <p:txBody>
            <a:bodyPr/>
            <a:lstStyle/>
            <a:p>
              <a:endParaRPr lang="en-SG" dirty="0"/>
            </a:p>
          </p:txBody>
        </p:sp>
        <p:sp>
          <p:nvSpPr>
            <p:cNvPr id="7728" name="Line 63"/>
            <p:cNvSpPr>
              <a:spLocks noChangeShapeType="1"/>
            </p:cNvSpPr>
            <p:nvPr/>
          </p:nvSpPr>
          <p:spPr bwMode="auto">
            <a:xfrm flipH="1">
              <a:off x="912" y="1488"/>
              <a:ext cx="48" cy="0"/>
            </a:xfrm>
            <a:prstGeom prst="line">
              <a:avLst/>
            </a:prstGeom>
            <a:noFill/>
            <a:ln w="9525">
              <a:solidFill>
                <a:schemeClr val="tx1"/>
              </a:solidFill>
              <a:round/>
              <a:headEnd/>
              <a:tailEnd/>
            </a:ln>
          </p:spPr>
          <p:txBody>
            <a:bodyPr/>
            <a:lstStyle/>
            <a:p>
              <a:endParaRPr lang="en-SG" dirty="0"/>
            </a:p>
          </p:txBody>
        </p:sp>
      </p:grpSp>
      <p:grpSp>
        <p:nvGrpSpPr>
          <p:cNvPr id="12" name="Group 64"/>
          <p:cNvGrpSpPr>
            <a:grpSpLocks/>
          </p:cNvGrpSpPr>
          <p:nvPr/>
        </p:nvGrpSpPr>
        <p:grpSpPr bwMode="auto">
          <a:xfrm>
            <a:off x="3160266" y="2482875"/>
            <a:ext cx="685800" cy="152400"/>
            <a:chOff x="912" y="1440"/>
            <a:chExt cx="432" cy="96"/>
          </a:xfrm>
        </p:grpSpPr>
        <p:grpSp>
          <p:nvGrpSpPr>
            <p:cNvPr id="13" name="Group 65"/>
            <p:cNvGrpSpPr>
              <a:grpSpLocks/>
            </p:cNvGrpSpPr>
            <p:nvPr/>
          </p:nvGrpSpPr>
          <p:grpSpPr bwMode="auto">
            <a:xfrm>
              <a:off x="960" y="1440"/>
              <a:ext cx="146" cy="96"/>
              <a:chOff x="1008" y="1440"/>
              <a:chExt cx="146" cy="96"/>
            </a:xfrm>
          </p:grpSpPr>
          <p:sp>
            <p:nvSpPr>
              <p:cNvPr id="7720" name="Line 66"/>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721" name="Line 67"/>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722" name="Line 68"/>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723" name="Oval 69"/>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grpSp>
          <p:nvGrpSpPr>
            <p:cNvPr id="14" name="Group 70"/>
            <p:cNvGrpSpPr>
              <a:grpSpLocks/>
            </p:cNvGrpSpPr>
            <p:nvPr/>
          </p:nvGrpSpPr>
          <p:grpSpPr bwMode="auto">
            <a:xfrm>
              <a:off x="1152" y="1440"/>
              <a:ext cx="146" cy="96"/>
              <a:chOff x="1008" y="1440"/>
              <a:chExt cx="146" cy="96"/>
            </a:xfrm>
          </p:grpSpPr>
          <p:sp>
            <p:nvSpPr>
              <p:cNvPr id="7716" name="Line 71"/>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717" name="Line 72"/>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718" name="Line 73"/>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719" name="Oval 74"/>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sp>
          <p:nvSpPr>
            <p:cNvPr id="7713" name="Line 75"/>
            <p:cNvSpPr>
              <a:spLocks noChangeShapeType="1"/>
            </p:cNvSpPr>
            <p:nvPr/>
          </p:nvSpPr>
          <p:spPr bwMode="auto">
            <a:xfrm flipH="1">
              <a:off x="1104" y="1488"/>
              <a:ext cx="48" cy="0"/>
            </a:xfrm>
            <a:prstGeom prst="line">
              <a:avLst/>
            </a:prstGeom>
            <a:noFill/>
            <a:ln w="9525">
              <a:solidFill>
                <a:schemeClr val="tx1"/>
              </a:solidFill>
              <a:round/>
              <a:headEnd/>
              <a:tailEnd/>
            </a:ln>
          </p:spPr>
          <p:txBody>
            <a:bodyPr/>
            <a:lstStyle/>
            <a:p>
              <a:endParaRPr lang="en-SG" dirty="0"/>
            </a:p>
          </p:txBody>
        </p:sp>
        <p:sp>
          <p:nvSpPr>
            <p:cNvPr id="7714" name="Line 76"/>
            <p:cNvSpPr>
              <a:spLocks noChangeShapeType="1"/>
            </p:cNvSpPr>
            <p:nvPr/>
          </p:nvSpPr>
          <p:spPr bwMode="auto">
            <a:xfrm>
              <a:off x="1296" y="1488"/>
              <a:ext cx="48" cy="0"/>
            </a:xfrm>
            <a:prstGeom prst="line">
              <a:avLst/>
            </a:prstGeom>
            <a:noFill/>
            <a:ln w="9525">
              <a:solidFill>
                <a:schemeClr val="tx1"/>
              </a:solidFill>
              <a:round/>
              <a:headEnd/>
              <a:tailEnd/>
            </a:ln>
          </p:spPr>
          <p:txBody>
            <a:bodyPr/>
            <a:lstStyle/>
            <a:p>
              <a:endParaRPr lang="en-SG" dirty="0"/>
            </a:p>
          </p:txBody>
        </p:sp>
        <p:sp>
          <p:nvSpPr>
            <p:cNvPr id="7715" name="Line 77"/>
            <p:cNvSpPr>
              <a:spLocks noChangeShapeType="1"/>
            </p:cNvSpPr>
            <p:nvPr/>
          </p:nvSpPr>
          <p:spPr bwMode="auto">
            <a:xfrm flipH="1">
              <a:off x="912" y="1488"/>
              <a:ext cx="48" cy="0"/>
            </a:xfrm>
            <a:prstGeom prst="line">
              <a:avLst/>
            </a:prstGeom>
            <a:noFill/>
            <a:ln w="9525">
              <a:solidFill>
                <a:schemeClr val="tx1"/>
              </a:solidFill>
              <a:round/>
              <a:headEnd/>
              <a:tailEnd/>
            </a:ln>
          </p:spPr>
          <p:txBody>
            <a:bodyPr/>
            <a:lstStyle/>
            <a:p>
              <a:endParaRPr lang="en-SG" dirty="0"/>
            </a:p>
          </p:txBody>
        </p:sp>
      </p:grpSp>
      <p:grpSp>
        <p:nvGrpSpPr>
          <p:cNvPr id="15" name="Group 78"/>
          <p:cNvGrpSpPr>
            <a:grpSpLocks/>
          </p:cNvGrpSpPr>
          <p:nvPr/>
        </p:nvGrpSpPr>
        <p:grpSpPr bwMode="auto">
          <a:xfrm>
            <a:off x="3846066" y="2482875"/>
            <a:ext cx="685800" cy="152400"/>
            <a:chOff x="912" y="1440"/>
            <a:chExt cx="432" cy="96"/>
          </a:xfrm>
        </p:grpSpPr>
        <p:grpSp>
          <p:nvGrpSpPr>
            <p:cNvPr id="16" name="Group 79"/>
            <p:cNvGrpSpPr>
              <a:grpSpLocks/>
            </p:cNvGrpSpPr>
            <p:nvPr/>
          </p:nvGrpSpPr>
          <p:grpSpPr bwMode="auto">
            <a:xfrm>
              <a:off x="960" y="1440"/>
              <a:ext cx="146" cy="96"/>
              <a:chOff x="1008" y="1440"/>
              <a:chExt cx="146" cy="96"/>
            </a:xfrm>
          </p:grpSpPr>
          <p:sp>
            <p:nvSpPr>
              <p:cNvPr id="7707" name="Line 80"/>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708" name="Line 81"/>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709" name="Line 82"/>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710" name="Oval 83"/>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grpSp>
          <p:nvGrpSpPr>
            <p:cNvPr id="17" name="Group 84"/>
            <p:cNvGrpSpPr>
              <a:grpSpLocks/>
            </p:cNvGrpSpPr>
            <p:nvPr/>
          </p:nvGrpSpPr>
          <p:grpSpPr bwMode="auto">
            <a:xfrm>
              <a:off x="1152" y="1440"/>
              <a:ext cx="146" cy="96"/>
              <a:chOff x="1008" y="1440"/>
              <a:chExt cx="146" cy="96"/>
            </a:xfrm>
          </p:grpSpPr>
          <p:sp>
            <p:nvSpPr>
              <p:cNvPr id="7703" name="Line 85"/>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704" name="Line 86"/>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705" name="Line 87"/>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706" name="Oval 88"/>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sp>
          <p:nvSpPr>
            <p:cNvPr id="7700" name="Line 89"/>
            <p:cNvSpPr>
              <a:spLocks noChangeShapeType="1"/>
            </p:cNvSpPr>
            <p:nvPr/>
          </p:nvSpPr>
          <p:spPr bwMode="auto">
            <a:xfrm flipH="1">
              <a:off x="1104" y="1488"/>
              <a:ext cx="48" cy="0"/>
            </a:xfrm>
            <a:prstGeom prst="line">
              <a:avLst/>
            </a:prstGeom>
            <a:noFill/>
            <a:ln w="9525">
              <a:solidFill>
                <a:schemeClr val="tx1"/>
              </a:solidFill>
              <a:round/>
              <a:headEnd/>
              <a:tailEnd/>
            </a:ln>
          </p:spPr>
          <p:txBody>
            <a:bodyPr/>
            <a:lstStyle/>
            <a:p>
              <a:endParaRPr lang="en-SG" dirty="0"/>
            </a:p>
          </p:txBody>
        </p:sp>
        <p:sp>
          <p:nvSpPr>
            <p:cNvPr id="7701" name="Line 90"/>
            <p:cNvSpPr>
              <a:spLocks noChangeShapeType="1"/>
            </p:cNvSpPr>
            <p:nvPr/>
          </p:nvSpPr>
          <p:spPr bwMode="auto">
            <a:xfrm>
              <a:off x="1296" y="1488"/>
              <a:ext cx="48" cy="0"/>
            </a:xfrm>
            <a:prstGeom prst="line">
              <a:avLst/>
            </a:prstGeom>
            <a:noFill/>
            <a:ln w="9525">
              <a:solidFill>
                <a:schemeClr val="tx1"/>
              </a:solidFill>
              <a:round/>
              <a:headEnd/>
              <a:tailEnd/>
            </a:ln>
          </p:spPr>
          <p:txBody>
            <a:bodyPr/>
            <a:lstStyle/>
            <a:p>
              <a:endParaRPr lang="en-SG" dirty="0"/>
            </a:p>
          </p:txBody>
        </p:sp>
        <p:sp>
          <p:nvSpPr>
            <p:cNvPr id="7702" name="Line 91"/>
            <p:cNvSpPr>
              <a:spLocks noChangeShapeType="1"/>
            </p:cNvSpPr>
            <p:nvPr/>
          </p:nvSpPr>
          <p:spPr bwMode="auto">
            <a:xfrm flipH="1">
              <a:off x="912" y="1488"/>
              <a:ext cx="48" cy="0"/>
            </a:xfrm>
            <a:prstGeom prst="line">
              <a:avLst/>
            </a:prstGeom>
            <a:noFill/>
            <a:ln w="9525">
              <a:solidFill>
                <a:schemeClr val="tx1"/>
              </a:solidFill>
              <a:round/>
              <a:headEnd/>
              <a:tailEnd/>
            </a:ln>
          </p:spPr>
          <p:txBody>
            <a:bodyPr/>
            <a:lstStyle/>
            <a:p>
              <a:endParaRPr lang="en-SG" dirty="0"/>
            </a:p>
          </p:txBody>
        </p:sp>
      </p:grpSp>
      <p:grpSp>
        <p:nvGrpSpPr>
          <p:cNvPr id="18" name="Group 92"/>
          <p:cNvGrpSpPr>
            <a:grpSpLocks/>
          </p:cNvGrpSpPr>
          <p:nvPr/>
        </p:nvGrpSpPr>
        <p:grpSpPr bwMode="auto">
          <a:xfrm>
            <a:off x="4531866" y="2482875"/>
            <a:ext cx="685800" cy="152400"/>
            <a:chOff x="912" y="1440"/>
            <a:chExt cx="432" cy="96"/>
          </a:xfrm>
        </p:grpSpPr>
        <p:grpSp>
          <p:nvGrpSpPr>
            <p:cNvPr id="19" name="Group 93"/>
            <p:cNvGrpSpPr>
              <a:grpSpLocks/>
            </p:cNvGrpSpPr>
            <p:nvPr/>
          </p:nvGrpSpPr>
          <p:grpSpPr bwMode="auto">
            <a:xfrm>
              <a:off x="960" y="1440"/>
              <a:ext cx="146" cy="96"/>
              <a:chOff x="1008" y="1440"/>
              <a:chExt cx="146" cy="96"/>
            </a:xfrm>
          </p:grpSpPr>
          <p:sp>
            <p:nvSpPr>
              <p:cNvPr id="7694" name="Line 94"/>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695" name="Line 95"/>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696" name="Line 96"/>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697" name="Oval 97"/>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grpSp>
          <p:nvGrpSpPr>
            <p:cNvPr id="20" name="Group 98"/>
            <p:cNvGrpSpPr>
              <a:grpSpLocks/>
            </p:cNvGrpSpPr>
            <p:nvPr/>
          </p:nvGrpSpPr>
          <p:grpSpPr bwMode="auto">
            <a:xfrm>
              <a:off x="1152" y="1440"/>
              <a:ext cx="146" cy="96"/>
              <a:chOff x="1008" y="1440"/>
              <a:chExt cx="146" cy="96"/>
            </a:xfrm>
          </p:grpSpPr>
          <p:sp>
            <p:nvSpPr>
              <p:cNvPr id="7690" name="Line 99"/>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691" name="Line 100"/>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692" name="Line 101"/>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693" name="Oval 102"/>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sp>
          <p:nvSpPr>
            <p:cNvPr id="7687" name="Line 103"/>
            <p:cNvSpPr>
              <a:spLocks noChangeShapeType="1"/>
            </p:cNvSpPr>
            <p:nvPr/>
          </p:nvSpPr>
          <p:spPr bwMode="auto">
            <a:xfrm flipH="1">
              <a:off x="1104" y="1488"/>
              <a:ext cx="48" cy="0"/>
            </a:xfrm>
            <a:prstGeom prst="line">
              <a:avLst/>
            </a:prstGeom>
            <a:noFill/>
            <a:ln w="9525">
              <a:solidFill>
                <a:schemeClr val="tx1"/>
              </a:solidFill>
              <a:round/>
              <a:headEnd/>
              <a:tailEnd/>
            </a:ln>
          </p:spPr>
          <p:txBody>
            <a:bodyPr/>
            <a:lstStyle/>
            <a:p>
              <a:endParaRPr lang="en-SG" dirty="0"/>
            </a:p>
          </p:txBody>
        </p:sp>
        <p:sp>
          <p:nvSpPr>
            <p:cNvPr id="7688" name="Line 104"/>
            <p:cNvSpPr>
              <a:spLocks noChangeShapeType="1"/>
            </p:cNvSpPr>
            <p:nvPr/>
          </p:nvSpPr>
          <p:spPr bwMode="auto">
            <a:xfrm>
              <a:off x="1296" y="1488"/>
              <a:ext cx="48" cy="0"/>
            </a:xfrm>
            <a:prstGeom prst="line">
              <a:avLst/>
            </a:prstGeom>
            <a:noFill/>
            <a:ln w="9525">
              <a:solidFill>
                <a:schemeClr val="tx1"/>
              </a:solidFill>
              <a:round/>
              <a:headEnd/>
              <a:tailEnd/>
            </a:ln>
          </p:spPr>
          <p:txBody>
            <a:bodyPr/>
            <a:lstStyle/>
            <a:p>
              <a:endParaRPr lang="en-SG" dirty="0"/>
            </a:p>
          </p:txBody>
        </p:sp>
        <p:sp>
          <p:nvSpPr>
            <p:cNvPr id="7689" name="Line 105"/>
            <p:cNvSpPr>
              <a:spLocks noChangeShapeType="1"/>
            </p:cNvSpPr>
            <p:nvPr/>
          </p:nvSpPr>
          <p:spPr bwMode="auto">
            <a:xfrm flipH="1">
              <a:off x="912" y="1488"/>
              <a:ext cx="48" cy="0"/>
            </a:xfrm>
            <a:prstGeom prst="line">
              <a:avLst/>
            </a:prstGeom>
            <a:noFill/>
            <a:ln w="9525">
              <a:solidFill>
                <a:schemeClr val="tx1"/>
              </a:solidFill>
              <a:round/>
              <a:headEnd/>
              <a:tailEnd/>
            </a:ln>
          </p:spPr>
          <p:txBody>
            <a:bodyPr/>
            <a:lstStyle/>
            <a:p>
              <a:endParaRPr lang="en-SG" dirty="0"/>
            </a:p>
          </p:txBody>
        </p:sp>
      </p:grpSp>
      <p:grpSp>
        <p:nvGrpSpPr>
          <p:cNvPr id="21" name="Group 106"/>
          <p:cNvGrpSpPr>
            <a:grpSpLocks/>
          </p:cNvGrpSpPr>
          <p:nvPr/>
        </p:nvGrpSpPr>
        <p:grpSpPr bwMode="auto">
          <a:xfrm>
            <a:off x="5217666" y="2482875"/>
            <a:ext cx="685800" cy="152400"/>
            <a:chOff x="912" y="1440"/>
            <a:chExt cx="432" cy="96"/>
          </a:xfrm>
        </p:grpSpPr>
        <p:grpSp>
          <p:nvGrpSpPr>
            <p:cNvPr id="22" name="Group 107"/>
            <p:cNvGrpSpPr>
              <a:grpSpLocks/>
            </p:cNvGrpSpPr>
            <p:nvPr/>
          </p:nvGrpSpPr>
          <p:grpSpPr bwMode="auto">
            <a:xfrm>
              <a:off x="960" y="1440"/>
              <a:ext cx="146" cy="96"/>
              <a:chOff x="1008" y="1440"/>
              <a:chExt cx="146" cy="96"/>
            </a:xfrm>
          </p:grpSpPr>
          <p:sp>
            <p:nvSpPr>
              <p:cNvPr id="7681" name="Line 108"/>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682" name="Line 109"/>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683" name="Line 110"/>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684" name="Oval 111"/>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grpSp>
          <p:nvGrpSpPr>
            <p:cNvPr id="23" name="Group 112"/>
            <p:cNvGrpSpPr>
              <a:grpSpLocks/>
            </p:cNvGrpSpPr>
            <p:nvPr/>
          </p:nvGrpSpPr>
          <p:grpSpPr bwMode="auto">
            <a:xfrm>
              <a:off x="1152" y="1440"/>
              <a:ext cx="146" cy="96"/>
              <a:chOff x="1008" y="1440"/>
              <a:chExt cx="146" cy="96"/>
            </a:xfrm>
          </p:grpSpPr>
          <p:sp>
            <p:nvSpPr>
              <p:cNvPr id="7677" name="Line 113"/>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678" name="Line 114"/>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679" name="Line 115"/>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680" name="Oval 116"/>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sp>
          <p:nvSpPr>
            <p:cNvPr id="7674" name="Line 117"/>
            <p:cNvSpPr>
              <a:spLocks noChangeShapeType="1"/>
            </p:cNvSpPr>
            <p:nvPr/>
          </p:nvSpPr>
          <p:spPr bwMode="auto">
            <a:xfrm flipH="1">
              <a:off x="1104" y="1488"/>
              <a:ext cx="48" cy="0"/>
            </a:xfrm>
            <a:prstGeom prst="line">
              <a:avLst/>
            </a:prstGeom>
            <a:noFill/>
            <a:ln w="9525">
              <a:solidFill>
                <a:schemeClr val="tx1"/>
              </a:solidFill>
              <a:round/>
              <a:headEnd/>
              <a:tailEnd/>
            </a:ln>
          </p:spPr>
          <p:txBody>
            <a:bodyPr/>
            <a:lstStyle/>
            <a:p>
              <a:endParaRPr lang="en-SG" dirty="0"/>
            </a:p>
          </p:txBody>
        </p:sp>
        <p:sp>
          <p:nvSpPr>
            <p:cNvPr id="7675" name="Line 118"/>
            <p:cNvSpPr>
              <a:spLocks noChangeShapeType="1"/>
            </p:cNvSpPr>
            <p:nvPr/>
          </p:nvSpPr>
          <p:spPr bwMode="auto">
            <a:xfrm>
              <a:off x="1296" y="1488"/>
              <a:ext cx="48" cy="0"/>
            </a:xfrm>
            <a:prstGeom prst="line">
              <a:avLst/>
            </a:prstGeom>
            <a:noFill/>
            <a:ln w="9525">
              <a:solidFill>
                <a:schemeClr val="tx1"/>
              </a:solidFill>
              <a:round/>
              <a:headEnd/>
              <a:tailEnd/>
            </a:ln>
          </p:spPr>
          <p:txBody>
            <a:bodyPr/>
            <a:lstStyle/>
            <a:p>
              <a:endParaRPr lang="en-SG" dirty="0"/>
            </a:p>
          </p:txBody>
        </p:sp>
        <p:sp>
          <p:nvSpPr>
            <p:cNvPr id="7676" name="Line 119"/>
            <p:cNvSpPr>
              <a:spLocks noChangeShapeType="1"/>
            </p:cNvSpPr>
            <p:nvPr/>
          </p:nvSpPr>
          <p:spPr bwMode="auto">
            <a:xfrm flipH="1">
              <a:off x="912" y="1488"/>
              <a:ext cx="48" cy="0"/>
            </a:xfrm>
            <a:prstGeom prst="line">
              <a:avLst/>
            </a:prstGeom>
            <a:noFill/>
            <a:ln w="9525">
              <a:solidFill>
                <a:schemeClr val="tx1"/>
              </a:solidFill>
              <a:round/>
              <a:headEnd/>
              <a:tailEnd/>
            </a:ln>
          </p:spPr>
          <p:txBody>
            <a:bodyPr/>
            <a:lstStyle/>
            <a:p>
              <a:endParaRPr lang="en-SG" dirty="0"/>
            </a:p>
          </p:txBody>
        </p:sp>
      </p:grpSp>
      <p:grpSp>
        <p:nvGrpSpPr>
          <p:cNvPr id="24" name="Group 120"/>
          <p:cNvGrpSpPr>
            <a:grpSpLocks/>
          </p:cNvGrpSpPr>
          <p:nvPr/>
        </p:nvGrpSpPr>
        <p:grpSpPr bwMode="auto">
          <a:xfrm>
            <a:off x="5903466" y="2482875"/>
            <a:ext cx="685800" cy="152400"/>
            <a:chOff x="912" y="1440"/>
            <a:chExt cx="432" cy="96"/>
          </a:xfrm>
        </p:grpSpPr>
        <p:grpSp>
          <p:nvGrpSpPr>
            <p:cNvPr id="25" name="Group 121"/>
            <p:cNvGrpSpPr>
              <a:grpSpLocks/>
            </p:cNvGrpSpPr>
            <p:nvPr/>
          </p:nvGrpSpPr>
          <p:grpSpPr bwMode="auto">
            <a:xfrm>
              <a:off x="960" y="1440"/>
              <a:ext cx="146" cy="96"/>
              <a:chOff x="1008" y="1440"/>
              <a:chExt cx="146" cy="96"/>
            </a:xfrm>
          </p:grpSpPr>
          <p:sp>
            <p:nvSpPr>
              <p:cNvPr id="7668" name="Line 122"/>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669" name="Line 123"/>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670" name="Line 124"/>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671" name="Oval 125"/>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grpSp>
          <p:nvGrpSpPr>
            <p:cNvPr id="26" name="Group 126"/>
            <p:cNvGrpSpPr>
              <a:grpSpLocks/>
            </p:cNvGrpSpPr>
            <p:nvPr/>
          </p:nvGrpSpPr>
          <p:grpSpPr bwMode="auto">
            <a:xfrm>
              <a:off x="1152" y="1440"/>
              <a:ext cx="146" cy="96"/>
              <a:chOff x="1008" y="1440"/>
              <a:chExt cx="146" cy="96"/>
            </a:xfrm>
          </p:grpSpPr>
          <p:sp>
            <p:nvSpPr>
              <p:cNvPr id="7664" name="Line 127"/>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665" name="Line 128"/>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666" name="Line 129"/>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667" name="Oval 130"/>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sp>
          <p:nvSpPr>
            <p:cNvPr id="7661" name="Line 131"/>
            <p:cNvSpPr>
              <a:spLocks noChangeShapeType="1"/>
            </p:cNvSpPr>
            <p:nvPr/>
          </p:nvSpPr>
          <p:spPr bwMode="auto">
            <a:xfrm flipH="1">
              <a:off x="1104" y="1488"/>
              <a:ext cx="48" cy="0"/>
            </a:xfrm>
            <a:prstGeom prst="line">
              <a:avLst/>
            </a:prstGeom>
            <a:noFill/>
            <a:ln w="9525">
              <a:solidFill>
                <a:schemeClr val="tx1"/>
              </a:solidFill>
              <a:round/>
              <a:headEnd/>
              <a:tailEnd/>
            </a:ln>
          </p:spPr>
          <p:txBody>
            <a:bodyPr/>
            <a:lstStyle/>
            <a:p>
              <a:endParaRPr lang="en-SG" dirty="0"/>
            </a:p>
          </p:txBody>
        </p:sp>
        <p:sp>
          <p:nvSpPr>
            <p:cNvPr id="7662" name="Line 132"/>
            <p:cNvSpPr>
              <a:spLocks noChangeShapeType="1"/>
            </p:cNvSpPr>
            <p:nvPr/>
          </p:nvSpPr>
          <p:spPr bwMode="auto">
            <a:xfrm>
              <a:off x="1296" y="1488"/>
              <a:ext cx="48" cy="0"/>
            </a:xfrm>
            <a:prstGeom prst="line">
              <a:avLst/>
            </a:prstGeom>
            <a:noFill/>
            <a:ln w="9525">
              <a:solidFill>
                <a:schemeClr val="tx1"/>
              </a:solidFill>
              <a:round/>
              <a:headEnd/>
              <a:tailEnd/>
            </a:ln>
          </p:spPr>
          <p:txBody>
            <a:bodyPr/>
            <a:lstStyle/>
            <a:p>
              <a:endParaRPr lang="en-SG" dirty="0"/>
            </a:p>
          </p:txBody>
        </p:sp>
        <p:sp>
          <p:nvSpPr>
            <p:cNvPr id="7663" name="Line 133"/>
            <p:cNvSpPr>
              <a:spLocks noChangeShapeType="1"/>
            </p:cNvSpPr>
            <p:nvPr/>
          </p:nvSpPr>
          <p:spPr bwMode="auto">
            <a:xfrm flipH="1">
              <a:off x="912" y="1488"/>
              <a:ext cx="48" cy="0"/>
            </a:xfrm>
            <a:prstGeom prst="line">
              <a:avLst/>
            </a:prstGeom>
            <a:noFill/>
            <a:ln w="9525">
              <a:solidFill>
                <a:schemeClr val="tx1"/>
              </a:solidFill>
              <a:round/>
              <a:headEnd/>
              <a:tailEnd/>
            </a:ln>
          </p:spPr>
          <p:txBody>
            <a:bodyPr/>
            <a:lstStyle/>
            <a:p>
              <a:endParaRPr lang="en-SG" dirty="0"/>
            </a:p>
          </p:txBody>
        </p:sp>
      </p:grpSp>
      <p:grpSp>
        <p:nvGrpSpPr>
          <p:cNvPr id="27" name="Group 134"/>
          <p:cNvGrpSpPr>
            <a:grpSpLocks/>
          </p:cNvGrpSpPr>
          <p:nvPr/>
        </p:nvGrpSpPr>
        <p:grpSpPr bwMode="auto">
          <a:xfrm>
            <a:off x="6589266" y="2482875"/>
            <a:ext cx="685800" cy="152400"/>
            <a:chOff x="912" y="1440"/>
            <a:chExt cx="432" cy="96"/>
          </a:xfrm>
        </p:grpSpPr>
        <p:grpSp>
          <p:nvGrpSpPr>
            <p:cNvPr id="28" name="Group 135"/>
            <p:cNvGrpSpPr>
              <a:grpSpLocks/>
            </p:cNvGrpSpPr>
            <p:nvPr/>
          </p:nvGrpSpPr>
          <p:grpSpPr bwMode="auto">
            <a:xfrm>
              <a:off x="960" y="1440"/>
              <a:ext cx="146" cy="96"/>
              <a:chOff x="1008" y="1440"/>
              <a:chExt cx="146" cy="96"/>
            </a:xfrm>
          </p:grpSpPr>
          <p:sp>
            <p:nvSpPr>
              <p:cNvPr id="7655" name="Line 136"/>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656" name="Line 137"/>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657" name="Line 138"/>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658" name="Oval 139"/>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grpSp>
          <p:nvGrpSpPr>
            <p:cNvPr id="29" name="Group 140"/>
            <p:cNvGrpSpPr>
              <a:grpSpLocks/>
            </p:cNvGrpSpPr>
            <p:nvPr/>
          </p:nvGrpSpPr>
          <p:grpSpPr bwMode="auto">
            <a:xfrm>
              <a:off x="1152" y="1440"/>
              <a:ext cx="146" cy="96"/>
              <a:chOff x="1008" y="1440"/>
              <a:chExt cx="146" cy="96"/>
            </a:xfrm>
          </p:grpSpPr>
          <p:sp>
            <p:nvSpPr>
              <p:cNvPr id="7651" name="Line 141"/>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652" name="Line 142"/>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653" name="Line 143"/>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654" name="Oval 144"/>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sp>
          <p:nvSpPr>
            <p:cNvPr id="7648" name="Line 145"/>
            <p:cNvSpPr>
              <a:spLocks noChangeShapeType="1"/>
            </p:cNvSpPr>
            <p:nvPr/>
          </p:nvSpPr>
          <p:spPr bwMode="auto">
            <a:xfrm flipH="1">
              <a:off x="1104" y="1488"/>
              <a:ext cx="48" cy="0"/>
            </a:xfrm>
            <a:prstGeom prst="line">
              <a:avLst/>
            </a:prstGeom>
            <a:noFill/>
            <a:ln w="9525">
              <a:solidFill>
                <a:schemeClr val="tx1"/>
              </a:solidFill>
              <a:round/>
              <a:headEnd/>
              <a:tailEnd/>
            </a:ln>
          </p:spPr>
          <p:txBody>
            <a:bodyPr/>
            <a:lstStyle/>
            <a:p>
              <a:endParaRPr lang="en-SG" dirty="0"/>
            </a:p>
          </p:txBody>
        </p:sp>
        <p:sp>
          <p:nvSpPr>
            <p:cNvPr id="7649" name="Line 146"/>
            <p:cNvSpPr>
              <a:spLocks noChangeShapeType="1"/>
            </p:cNvSpPr>
            <p:nvPr/>
          </p:nvSpPr>
          <p:spPr bwMode="auto">
            <a:xfrm>
              <a:off x="1296" y="1488"/>
              <a:ext cx="48" cy="0"/>
            </a:xfrm>
            <a:prstGeom prst="line">
              <a:avLst/>
            </a:prstGeom>
            <a:noFill/>
            <a:ln w="9525">
              <a:solidFill>
                <a:schemeClr val="tx1"/>
              </a:solidFill>
              <a:round/>
              <a:headEnd/>
              <a:tailEnd/>
            </a:ln>
          </p:spPr>
          <p:txBody>
            <a:bodyPr/>
            <a:lstStyle/>
            <a:p>
              <a:endParaRPr lang="en-SG" dirty="0"/>
            </a:p>
          </p:txBody>
        </p:sp>
        <p:sp>
          <p:nvSpPr>
            <p:cNvPr id="7650" name="Line 147"/>
            <p:cNvSpPr>
              <a:spLocks noChangeShapeType="1"/>
            </p:cNvSpPr>
            <p:nvPr/>
          </p:nvSpPr>
          <p:spPr bwMode="auto">
            <a:xfrm flipH="1">
              <a:off x="912" y="1488"/>
              <a:ext cx="48" cy="0"/>
            </a:xfrm>
            <a:prstGeom prst="line">
              <a:avLst/>
            </a:prstGeom>
            <a:noFill/>
            <a:ln w="9525">
              <a:solidFill>
                <a:schemeClr val="tx1"/>
              </a:solidFill>
              <a:round/>
              <a:headEnd/>
              <a:tailEnd/>
            </a:ln>
          </p:spPr>
          <p:txBody>
            <a:bodyPr/>
            <a:lstStyle/>
            <a:p>
              <a:endParaRPr lang="en-SG" dirty="0"/>
            </a:p>
          </p:txBody>
        </p:sp>
      </p:grpSp>
      <p:sp>
        <p:nvSpPr>
          <p:cNvPr id="7200" name="Line 148"/>
          <p:cNvSpPr>
            <a:spLocks noChangeShapeType="1"/>
          </p:cNvSpPr>
          <p:nvPr/>
        </p:nvSpPr>
        <p:spPr bwMode="auto">
          <a:xfrm>
            <a:off x="2322066" y="3092475"/>
            <a:ext cx="0" cy="152400"/>
          </a:xfrm>
          <a:prstGeom prst="line">
            <a:avLst/>
          </a:prstGeom>
          <a:noFill/>
          <a:ln w="9525">
            <a:solidFill>
              <a:schemeClr val="tx1"/>
            </a:solidFill>
            <a:round/>
            <a:headEnd/>
            <a:tailEnd/>
          </a:ln>
        </p:spPr>
        <p:txBody>
          <a:bodyPr/>
          <a:lstStyle/>
          <a:p>
            <a:endParaRPr lang="en-SG" dirty="0"/>
          </a:p>
        </p:txBody>
      </p:sp>
      <p:sp>
        <p:nvSpPr>
          <p:cNvPr id="7201" name="Line 149"/>
          <p:cNvSpPr>
            <a:spLocks noChangeShapeType="1"/>
          </p:cNvSpPr>
          <p:nvPr/>
        </p:nvSpPr>
        <p:spPr bwMode="auto">
          <a:xfrm>
            <a:off x="2322066" y="3244875"/>
            <a:ext cx="76200" cy="152400"/>
          </a:xfrm>
          <a:prstGeom prst="line">
            <a:avLst/>
          </a:prstGeom>
          <a:noFill/>
          <a:ln w="9525">
            <a:solidFill>
              <a:schemeClr val="tx1"/>
            </a:solidFill>
            <a:round/>
            <a:headEnd/>
            <a:tailEnd/>
          </a:ln>
        </p:spPr>
        <p:txBody>
          <a:bodyPr/>
          <a:lstStyle/>
          <a:p>
            <a:endParaRPr lang="en-SG" dirty="0"/>
          </a:p>
        </p:txBody>
      </p:sp>
      <p:sp>
        <p:nvSpPr>
          <p:cNvPr id="7202" name="Line 150"/>
          <p:cNvSpPr>
            <a:spLocks noChangeShapeType="1"/>
          </p:cNvSpPr>
          <p:nvPr/>
        </p:nvSpPr>
        <p:spPr bwMode="auto">
          <a:xfrm>
            <a:off x="2322066" y="3397275"/>
            <a:ext cx="0" cy="228600"/>
          </a:xfrm>
          <a:prstGeom prst="line">
            <a:avLst/>
          </a:prstGeom>
          <a:noFill/>
          <a:ln w="9525">
            <a:solidFill>
              <a:schemeClr val="tx1"/>
            </a:solidFill>
            <a:round/>
            <a:headEnd/>
            <a:tailEnd/>
          </a:ln>
        </p:spPr>
        <p:txBody>
          <a:bodyPr/>
          <a:lstStyle/>
          <a:p>
            <a:endParaRPr lang="en-SG" dirty="0"/>
          </a:p>
        </p:txBody>
      </p:sp>
      <p:sp>
        <p:nvSpPr>
          <p:cNvPr id="7203" name="Line 151"/>
          <p:cNvSpPr>
            <a:spLocks noChangeShapeType="1"/>
          </p:cNvSpPr>
          <p:nvPr/>
        </p:nvSpPr>
        <p:spPr bwMode="auto">
          <a:xfrm>
            <a:off x="2169666" y="3625875"/>
            <a:ext cx="304800" cy="0"/>
          </a:xfrm>
          <a:prstGeom prst="line">
            <a:avLst/>
          </a:prstGeom>
          <a:noFill/>
          <a:ln w="9525">
            <a:solidFill>
              <a:schemeClr val="tx1"/>
            </a:solidFill>
            <a:round/>
            <a:headEnd/>
            <a:tailEnd/>
          </a:ln>
        </p:spPr>
        <p:txBody>
          <a:bodyPr/>
          <a:lstStyle/>
          <a:p>
            <a:endParaRPr lang="en-SG" dirty="0"/>
          </a:p>
        </p:txBody>
      </p:sp>
      <p:sp>
        <p:nvSpPr>
          <p:cNvPr id="7204" name="Line 152"/>
          <p:cNvSpPr>
            <a:spLocks noChangeShapeType="1"/>
          </p:cNvSpPr>
          <p:nvPr/>
        </p:nvSpPr>
        <p:spPr bwMode="auto">
          <a:xfrm>
            <a:off x="2169666" y="3702075"/>
            <a:ext cx="304800" cy="0"/>
          </a:xfrm>
          <a:prstGeom prst="line">
            <a:avLst/>
          </a:prstGeom>
          <a:noFill/>
          <a:ln w="9525">
            <a:solidFill>
              <a:schemeClr val="tx1"/>
            </a:solidFill>
            <a:round/>
            <a:headEnd/>
            <a:tailEnd/>
          </a:ln>
        </p:spPr>
        <p:txBody>
          <a:bodyPr/>
          <a:lstStyle/>
          <a:p>
            <a:endParaRPr lang="en-SG" dirty="0"/>
          </a:p>
        </p:txBody>
      </p:sp>
      <p:sp>
        <p:nvSpPr>
          <p:cNvPr id="7205" name="Line 153"/>
          <p:cNvSpPr>
            <a:spLocks noChangeShapeType="1"/>
          </p:cNvSpPr>
          <p:nvPr/>
        </p:nvSpPr>
        <p:spPr bwMode="auto">
          <a:xfrm>
            <a:off x="2322066" y="3702075"/>
            <a:ext cx="0" cy="228600"/>
          </a:xfrm>
          <a:prstGeom prst="line">
            <a:avLst/>
          </a:prstGeom>
          <a:noFill/>
          <a:ln w="9525">
            <a:solidFill>
              <a:schemeClr val="tx1"/>
            </a:solidFill>
            <a:round/>
            <a:headEnd/>
            <a:tailEnd/>
          </a:ln>
        </p:spPr>
        <p:txBody>
          <a:bodyPr/>
          <a:lstStyle/>
          <a:p>
            <a:endParaRPr lang="en-SG" dirty="0"/>
          </a:p>
        </p:txBody>
      </p:sp>
      <p:sp>
        <p:nvSpPr>
          <p:cNvPr id="7206" name="Line 154"/>
          <p:cNvSpPr>
            <a:spLocks noChangeShapeType="1"/>
          </p:cNvSpPr>
          <p:nvPr/>
        </p:nvSpPr>
        <p:spPr bwMode="auto">
          <a:xfrm>
            <a:off x="2626866" y="3854475"/>
            <a:ext cx="76200" cy="152400"/>
          </a:xfrm>
          <a:prstGeom prst="line">
            <a:avLst/>
          </a:prstGeom>
          <a:noFill/>
          <a:ln w="9525">
            <a:solidFill>
              <a:schemeClr val="tx1"/>
            </a:solidFill>
            <a:round/>
            <a:headEnd/>
            <a:tailEnd/>
          </a:ln>
        </p:spPr>
        <p:txBody>
          <a:bodyPr/>
          <a:lstStyle/>
          <a:p>
            <a:endParaRPr lang="en-SG" dirty="0"/>
          </a:p>
        </p:txBody>
      </p:sp>
      <p:sp>
        <p:nvSpPr>
          <p:cNvPr id="7207" name="Line 155"/>
          <p:cNvSpPr>
            <a:spLocks noChangeShapeType="1"/>
          </p:cNvSpPr>
          <p:nvPr/>
        </p:nvSpPr>
        <p:spPr bwMode="auto">
          <a:xfrm>
            <a:off x="2626866" y="4006875"/>
            <a:ext cx="0" cy="304800"/>
          </a:xfrm>
          <a:prstGeom prst="line">
            <a:avLst/>
          </a:prstGeom>
          <a:noFill/>
          <a:ln w="9525">
            <a:solidFill>
              <a:schemeClr val="tx1"/>
            </a:solidFill>
            <a:round/>
            <a:headEnd/>
            <a:tailEnd/>
          </a:ln>
        </p:spPr>
        <p:txBody>
          <a:bodyPr/>
          <a:lstStyle/>
          <a:p>
            <a:endParaRPr lang="en-SG" dirty="0"/>
          </a:p>
        </p:txBody>
      </p:sp>
      <p:grpSp>
        <p:nvGrpSpPr>
          <p:cNvPr id="30" name="Group 156"/>
          <p:cNvGrpSpPr>
            <a:grpSpLocks/>
          </p:cNvGrpSpPr>
          <p:nvPr/>
        </p:nvGrpSpPr>
        <p:grpSpPr bwMode="auto">
          <a:xfrm>
            <a:off x="2398266" y="2559075"/>
            <a:ext cx="76200" cy="762000"/>
            <a:chOff x="1296" y="1488"/>
            <a:chExt cx="48" cy="480"/>
          </a:xfrm>
        </p:grpSpPr>
        <p:sp>
          <p:nvSpPr>
            <p:cNvPr id="7644" name="Line 157"/>
            <p:cNvSpPr>
              <a:spLocks noChangeShapeType="1"/>
            </p:cNvSpPr>
            <p:nvPr/>
          </p:nvSpPr>
          <p:spPr bwMode="auto">
            <a:xfrm>
              <a:off x="1296" y="1968"/>
              <a:ext cx="48" cy="0"/>
            </a:xfrm>
            <a:prstGeom prst="line">
              <a:avLst/>
            </a:prstGeom>
            <a:noFill/>
            <a:ln w="9525">
              <a:solidFill>
                <a:schemeClr val="accent2"/>
              </a:solidFill>
              <a:round/>
              <a:headEnd/>
              <a:tailEnd/>
            </a:ln>
          </p:spPr>
          <p:txBody>
            <a:bodyPr/>
            <a:lstStyle/>
            <a:p>
              <a:endParaRPr lang="en-SG" dirty="0"/>
            </a:p>
          </p:txBody>
        </p:sp>
        <p:sp>
          <p:nvSpPr>
            <p:cNvPr id="7645" name="Line 158"/>
            <p:cNvSpPr>
              <a:spLocks noChangeShapeType="1"/>
            </p:cNvSpPr>
            <p:nvPr/>
          </p:nvSpPr>
          <p:spPr bwMode="auto">
            <a:xfrm flipV="1">
              <a:off x="1344" y="1488"/>
              <a:ext cx="0" cy="480"/>
            </a:xfrm>
            <a:prstGeom prst="line">
              <a:avLst/>
            </a:prstGeom>
            <a:noFill/>
            <a:ln w="9525">
              <a:solidFill>
                <a:schemeClr val="accent2"/>
              </a:solidFill>
              <a:round/>
              <a:headEnd/>
              <a:tailEnd/>
            </a:ln>
          </p:spPr>
          <p:txBody>
            <a:bodyPr/>
            <a:lstStyle/>
            <a:p>
              <a:endParaRPr lang="en-SG" dirty="0"/>
            </a:p>
          </p:txBody>
        </p:sp>
      </p:grpSp>
      <p:sp>
        <p:nvSpPr>
          <p:cNvPr id="7209" name="Line 159"/>
          <p:cNvSpPr>
            <a:spLocks noChangeShapeType="1"/>
          </p:cNvSpPr>
          <p:nvPr/>
        </p:nvSpPr>
        <p:spPr bwMode="auto">
          <a:xfrm>
            <a:off x="3007866" y="3092475"/>
            <a:ext cx="0" cy="152400"/>
          </a:xfrm>
          <a:prstGeom prst="line">
            <a:avLst/>
          </a:prstGeom>
          <a:noFill/>
          <a:ln w="9525">
            <a:solidFill>
              <a:schemeClr val="tx1"/>
            </a:solidFill>
            <a:round/>
            <a:headEnd/>
            <a:tailEnd/>
          </a:ln>
        </p:spPr>
        <p:txBody>
          <a:bodyPr/>
          <a:lstStyle/>
          <a:p>
            <a:endParaRPr lang="en-SG" dirty="0"/>
          </a:p>
        </p:txBody>
      </p:sp>
      <p:sp>
        <p:nvSpPr>
          <p:cNvPr id="7210" name="Line 160"/>
          <p:cNvSpPr>
            <a:spLocks noChangeShapeType="1"/>
          </p:cNvSpPr>
          <p:nvPr/>
        </p:nvSpPr>
        <p:spPr bwMode="auto">
          <a:xfrm>
            <a:off x="3007866" y="3244875"/>
            <a:ext cx="76200" cy="152400"/>
          </a:xfrm>
          <a:prstGeom prst="line">
            <a:avLst/>
          </a:prstGeom>
          <a:noFill/>
          <a:ln w="9525">
            <a:solidFill>
              <a:schemeClr val="tx1"/>
            </a:solidFill>
            <a:round/>
            <a:headEnd/>
            <a:tailEnd/>
          </a:ln>
        </p:spPr>
        <p:txBody>
          <a:bodyPr/>
          <a:lstStyle/>
          <a:p>
            <a:endParaRPr lang="en-SG" dirty="0"/>
          </a:p>
        </p:txBody>
      </p:sp>
      <p:sp>
        <p:nvSpPr>
          <p:cNvPr id="7211" name="Line 161"/>
          <p:cNvSpPr>
            <a:spLocks noChangeShapeType="1"/>
          </p:cNvSpPr>
          <p:nvPr/>
        </p:nvSpPr>
        <p:spPr bwMode="auto">
          <a:xfrm>
            <a:off x="3007866" y="3397275"/>
            <a:ext cx="0" cy="228600"/>
          </a:xfrm>
          <a:prstGeom prst="line">
            <a:avLst/>
          </a:prstGeom>
          <a:noFill/>
          <a:ln w="9525">
            <a:solidFill>
              <a:schemeClr val="tx1"/>
            </a:solidFill>
            <a:round/>
            <a:headEnd/>
            <a:tailEnd/>
          </a:ln>
        </p:spPr>
        <p:txBody>
          <a:bodyPr/>
          <a:lstStyle/>
          <a:p>
            <a:endParaRPr lang="en-SG" dirty="0"/>
          </a:p>
        </p:txBody>
      </p:sp>
      <p:sp>
        <p:nvSpPr>
          <p:cNvPr id="7212" name="Line 162"/>
          <p:cNvSpPr>
            <a:spLocks noChangeShapeType="1"/>
          </p:cNvSpPr>
          <p:nvPr/>
        </p:nvSpPr>
        <p:spPr bwMode="auto">
          <a:xfrm>
            <a:off x="2855466" y="3625875"/>
            <a:ext cx="304800" cy="0"/>
          </a:xfrm>
          <a:prstGeom prst="line">
            <a:avLst/>
          </a:prstGeom>
          <a:noFill/>
          <a:ln w="9525">
            <a:solidFill>
              <a:schemeClr val="tx1"/>
            </a:solidFill>
            <a:round/>
            <a:headEnd/>
            <a:tailEnd/>
          </a:ln>
        </p:spPr>
        <p:txBody>
          <a:bodyPr/>
          <a:lstStyle/>
          <a:p>
            <a:endParaRPr lang="en-SG" dirty="0"/>
          </a:p>
        </p:txBody>
      </p:sp>
      <p:sp>
        <p:nvSpPr>
          <p:cNvPr id="7213" name="Line 163"/>
          <p:cNvSpPr>
            <a:spLocks noChangeShapeType="1"/>
          </p:cNvSpPr>
          <p:nvPr/>
        </p:nvSpPr>
        <p:spPr bwMode="auto">
          <a:xfrm>
            <a:off x="2855466" y="3702075"/>
            <a:ext cx="304800" cy="0"/>
          </a:xfrm>
          <a:prstGeom prst="line">
            <a:avLst/>
          </a:prstGeom>
          <a:noFill/>
          <a:ln w="9525">
            <a:solidFill>
              <a:schemeClr val="tx1"/>
            </a:solidFill>
            <a:round/>
            <a:headEnd/>
            <a:tailEnd/>
          </a:ln>
        </p:spPr>
        <p:txBody>
          <a:bodyPr/>
          <a:lstStyle/>
          <a:p>
            <a:endParaRPr lang="en-SG" dirty="0"/>
          </a:p>
        </p:txBody>
      </p:sp>
      <p:sp>
        <p:nvSpPr>
          <p:cNvPr id="7214" name="Line 164"/>
          <p:cNvSpPr>
            <a:spLocks noChangeShapeType="1"/>
          </p:cNvSpPr>
          <p:nvPr/>
        </p:nvSpPr>
        <p:spPr bwMode="auto">
          <a:xfrm>
            <a:off x="3007866" y="3702075"/>
            <a:ext cx="0" cy="228600"/>
          </a:xfrm>
          <a:prstGeom prst="line">
            <a:avLst/>
          </a:prstGeom>
          <a:noFill/>
          <a:ln w="9525">
            <a:solidFill>
              <a:schemeClr val="tx1"/>
            </a:solidFill>
            <a:round/>
            <a:headEnd/>
            <a:tailEnd/>
          </a:ln>
        </p:spPr>
        <p:txBody>
          <a:bodyPr/>
          <a:lstStyle/>
          <a:p>
            <a:endParaRPr lang="en-SG" dirty="0"/>
          </a:p>
        </p:txBody>
      </p:sp>
      <p:sp>
        <p:nvSpPr>
          <p:cNvPr id="7215" name="Line 165"/>
          <p:cNvSpPr>
            <a:spLocks noChangeShapeType="1"/>
          </p:cNvSpPr>
          <p:nvPr/>
        </p:nvSpPr>
        <p:spPr bwMode="auto">
          <a:xfrm>
            <a:off x="3312666" y="3854475"/>
            <a:ext cx="76200" cy="152400"/>
          </a:xfrm>
          <a:prstGeom prst="line">
            <a:avLst/>
          </a:prstGeom>
          <a:noFill/>
          <a:ln w="9525">
            <a:solidFill>
              <a:schemeClr val="tx1"/>
            </a:solidFill>
            <a:round/>
            <a:headEnd/>
            <a:tailEnd/>
          </a:ln>
        </p:spPr>
        <p:txBody>
          <a:bodyPr/>
          <a:lstStyle/>
          <a:p>
            <a:endParaRPr lang="en-SG" dirty="0"/>
          </a:p>
        </p:txBody>
      </p:sp>
      <p:sp>
        <p:nvSpPr>
          <p:cNvPr id="7216" name="Line 166"/>
          <p:cNvSpPr>
            <a:spLocks noChangeShapeType="1"/>
          </p:cNvSpPr>
          <p:nvPr/>
        </p:nvSpPr>
        <p:spPr bwMode="auto">
          <a:xfrm>
            <a:off x="3312666" y="4006875"/>
            <a:ext cx="0" cy="304800"/>
          </a:xfrm>
          <a:prstGeom prst="line">
            <a:avLst/>
          </a:prstGeom>
          <a:noFill/>
          <a:ln w="9525">
            <a:solidFill>
              <a:schemeClr val="tx1"/>
            </a:solidFill>
            <a:round/>
            <a:headEnd/>
            <a:tailEnd/>
          </a:ln>
        </p:spPr>
        <p:txBody>
          <a:bodyPr/>
          <a:lstStyle/>
          <a:p>
            <a:endParaRPr lang="en-SG" dirty="0"/>
          </a:p>
        </p:txBody>
      </p:sp>
      <p:grpSp>
        <p:nvGrpSpPr>
          <p:cNvPr id="31" name="Group 167"/>
          <p:cNvGrpSpPr>
            <a:grpSpLocks/>
          </p:cNvGrpSpPr>
          <p:nvPr/>
        </p:nvGrpSpPr>
        <p:grpSpPr bwMode="auto">
          <a:xfrm>
            <a:off x="3084066" y="2559075"/>
            <a:ext cx="76200" cy="762000"/>
            <a:chOff x="1296" y="1488"/>
            <a:chExt cx="48" cy="480"/>
          </a:xfrm>
        </p:grpSpPr>
        <p:sp>
          <p:nvSpPr>
            <p:cNvPr id="7642" name="Line 168"/>
            <p:cNvSpPr>
              <a:spLocks noChangeShapeType="1"/>
            </p:cNvSpPr>
            <p:nvPr/>
          </p:nvSpPr>
          <p:spPr bwMode="auto">
            <a:xfrm>
              <a:off x="1296" y="1968"/>
              <a:ext cx="48" cy="0"/>
            </a:xfrm>
            <a:prstGeom prst="line">
              <a:avLst/>
            </a:prstGeom>
            <a:noFill/>
            <a:ln w="9525">
              <a:solidFill>
                <a:schemeClr val="accent2"/>
              </a:solidFill>
              <a:round/>
              <a:headEnd/>
              <a:tailEnd/>
            </a:ln>
          </p:spPr>
          <p:txBody>
            <a:bodyPr/>
            <a:lstStyle/>
            <a:p>
              <a:endParaRPr lang="en-SG" dirty="0"/>
            </a:p>
          </p:txBody>
        </p:sp>
        <p:sp>
          <p:nvSpPr>
            <p:cNvPr id="7643" name="Line 169"/>
            <p:cNvSpPr>
              <a:spLocks noChangeShapeType="1"/>
            </p:cNvSpPr>
            <p:nvPr/>
          </p:nvSpPr>
          <p:spPr bwMode="auto">
            <a:xfrm flipV="1">
              <a:off x="1344" y="1488"/>
              <a:ext cx="0" cy="480"/>
            </a:xfrm>
            <a:prstGeom prst="line">
              <a:avLst/>
            </a:prstGeom>
            <a:noFill/>
            <a:ln w="9525">
              <a:solidFill>
                <a:schemeClr val="accent2"/>
              </a:solidFill>
              <a:round/>
              <a:headEnd/>
              <a:tailEnd/>
            </a:ln>
          </p:spPr>
          <p:txBody>
            <a:bodyPr/>
            <a:lstStyle/>
            <a:p>
              <a:endParaRPr lang="en-SG" dirty="0"/>
            </a:p>
          </p:txBody>
        </p:sp>
      </p:grpSp>
      <p:sp>
        <p:nvSpPr>
          <p:cNvPr id="7218" name="Line 170"/>
          <p:cNvSpPr>
            <a:spLocks noChangeShapeType="1"/>
          </p:cNvSpPr>
          <p:nvPr/>
        </p:nvSpPr>
        <p:spPr bwMode="auto">
          <a:xfrm>
            <a:off x="3693666" y="3092475"/>
            <a:ext cx="0" cy="152400"/>
          </a:xfrm>
          <a:prstGeom prst="line">
            <a:avLst/>
          </a:prstGeom>
          <a:noFill/>
          <a:ln w="9525">
            <a:solidFill>
              <a:schemeClr val="tx1"/>
            </a:solidFill>
            <a:round/>
            <a:headEnd/>
            <a:tailEnd/>
          </a:ln>
        </p:spPr>
        <p:txBody>
          <a:bodyPr/>
          <a:lstStyle/>
          <a:p>
            <a:endParaRPr lang="en-SG" dirty="0"/>
          </a:p>
        </p:txBody>
      </p:sp>
      <p:sp>
        <p:nvSpPr>
          <p:cNvPr id="7219" name="Line 171"/>
          <p:cNvSpPr>
            <a:spLocks noChangeShapeType="1"/>
          </p:cNvSpPr>
          <p:nvPr/>
        </p:nvSpPr>
        <p:spPr bwMode="auto">
          <a:xfrm>
            <a:off x="3693666" y="3244875"/>
            <a:ext cx="76200" cy="152400"/>
          </a:xfrm>
          <a:prstGeom prst="line">
            <a:avLst/>
          </a:prstGeom>
          <a:noFill/>
          <a:ln w="9525">
            <a:solidFill>
              <a:schemeClr val="tx1"/>
            </a:solidFill>
            <a:round/>
            <a:headEnd/>
            <a:tailEnd/>
          </a:ln>
        </p:spPr>
        <p:txBody>
          <a:bodyPr/>
          <a:lstStyle/>
          <a:p>
            <a:endParaRPr lang="en-SG" dirty="0"/>
          </a:p>
        </p:txBody>
      </p:sp>
      <p:sp>
        <p:nvSpPr>
          <p:cNvPr id="7220" name="Line 172"/>
          <p:cNvSpPr>
            <a:spLocks noChangeShapeType="1"/>
          </p:cNvSpPr>
          <p:nvPr/>
        </p:nvSpPr>
        <p:spPr bwMode="auto">
          <a:xfrm>
            <a:off x="3693666" y="3397275"/>
            <a:ext cx="0" cy="228600"/>
          </a:xfrm>
          <a:prstGeom prst="line">
            <a:avLst/>
          </a:prstGeom>
          <a:noFill/>
          <a:ln w="9525">
            <a:solidFill>
              <a:schemeClr val="tx1"/>
            </a:solidFill>
            <a:round/>
            <a:headEnd/>
            <a:tailEnd/>
          </a:ln>
        </p:spPr>
        <p:txBody>
          <a:bodyPr/>
          <a:lstStyle/>
          <a:p>
            <a:endParaRPr lang="en-SG" dirty="0"/>
          </a:p>
        </p:txBody>
      </p:sp>
      <p:sp>
        <p:nvSpPr>
          <p:cNvPr id="7221" name="Line 173"/>
          <p:cNvSpPr>
            <a:spLocks noChangeShapeType="1"/>
          </p:cNvSpPr>
          <p:nvPr/>
        </p:nvSpPr>
        <p:spPr bwMode="auto">
          <a:xfrm>
            <a:off x="3541266" y="3625875"/>
            <a:ext cx="304800" cy="0"/>
          </a:xfrm>
          <a:prstGeom prst="line">
            <a:avLst/>
          </a:prstGeom>
          <a:noFill/>
          <a:ln w="9525">
            <a:solidFill>
              <a:schemeClr val="tx1"/>
            </a:solidFill>
            <a:round/>
            <a:headEnd/>
            <a:tailEnd/>
          </a:ln>
        </p:spPr>
        <p:txBody>
          <a:bodyPr/>
          <a:lstStyle/>
          <a:p>
            <a:endParaRPr lang="en-SG" dirty="0"/>
          </a:p>
        </p:txBody>
      </p:sp>
      <p:sp>
        <p:nvSpPr>
          <p:cNvPr id="7222" name="Line 174"/>
          <p:cNvSpPr>
            <a:spLocks noChangeShapeType="1"/>
          </p:cNvSpPr>
          <p:nvPr/>
        </p:nvSpPr>
        <p:spPr bwMode="auto">
          <a:xfrm>
            <a:off x="3541266" y="3702075"/>
            <a:ext cx="304800" cy="0"/>
          </a:xfrm>
          <a:prstGeom prst="line">
            <a:avLst/>
          </a:prstGeom>
          <a:noFill/>
          <a:ln w="9525">
            <a:solidFill>
              <a:schemeClr val="tx1"/>
            </a:solidFill>
            <a:round/>
            <a:headEnd/>
            <a:tailEnd/>
          </a:ln>
        </p:spPr>
        <p:txBody>
          <a:bodyPr/>
          <a:lstStyle/>
          <a:p>
            <a:endParaRPr lang="en-SG" dirty="0"/>
          </a:p>
        </p:txBody>
      </p:sp>
      <p:sp>
        <p:nvSpPr>
          <p:cNvPr id="7223" name="Line 175"/>
          <p:cNvSpPr>
            <a:spLocks noChangeShapeType="1"/>
          </p:cNvSpPr>
          <p:nvPr/>
        </p:nvSpPr>
        <p:spPr bwMode="auto">
          <a:xfrm>
            <a:off x="3693666" y="3702075"/>
            <a:ext cx="0" cy="228600"/>
          </a:xfrm>
          <a:prstGeom prst="line">
            <a:avLst/>
          </a:prstGeom>
          <a:noFill/>
          <a:ln w="9525">
            <a:solidFill>
              <a:schemeClr val="tx1"/>
            </a:solidFill>
            <a:round/>
            <a:headEnd/>
            <a:tailEnd/>
          </a:ln>
        </p:spPr>
        <p:txBody>
          <a:bodyPr/>
          <a:lstStyle/>
          <a:p>
            <a:endParaRPr lang="en-SG" dirty="0"/>
          </a:p>
        </p:txBody>
      </p:sp>
      <p:sp>
        <p:nvSpPr>
          <p:cNvPr id="7224" name="Line 176"/>
          <p:cNvSpPr>
            <a:spLocks noChangeShapeType="1"/>
          </p:cNvSpPr>
          <p:nvPr/>
        </p:nvSpPr>
        <p:spPr bwMode="auto">
          <a:xfrm>
            <a:off x="3998466" y="3854475"/>
            <a:ext cx="76200" cy="152400"/>
          </a:xfrm>
          <a:prstGeom prst="line">
            <a:avLst/>
          </a:prstGeom>
          <a:noFill/>
          <a:ln w="9525">
            <a:solidFill>
              <a:schemeClr val="tx1"/>
            </a:solidFill>
            <a:round/>
            <a:headEnd/>
            <a:tailEnd/>
          </a:ln>
        </p:spPr>
        <p:txBody>
          <a:bodyPr/>
          <a:lstStyle/>
          <a:p>
            <a:endParaRPr lang="en-SG" dirty="0"/>
          </a:p>
        </p:txBody>
      </p:sp>
      <p:sp>
        <p:nvSpPr>
          <p:cNvPr id="7225" name="Line 177"/>
          <p:cNvSpPr>
            <a:spLocks noChangeShapeType="1"/>
          </p:cNvSpPr>
          <p:nvPr/>
        </p:nvSpPr>
        <p:spPr bwMode="auto">
          <a:xfrm>
            <a:off x="3998466" y="4006875"/>
            <a:ext cx="0" cy="304800"/>
          </a:xfrm>
          <a:prstGeom prst="line">
            <a:avLst/>
          </a:prstGeom>
          <a:noFill/>
          <a:ln w="9525">
            <a:solidFill>
              <a:schemeClr val="tx1"/>
            </a:solidFill>
            <a:round/>
            <a:headEnd/>
            <a:tailEnd/>
          </a:ln>
        </p:spPr>
        <p:txBody>
          <a:bodyPr/>
          <a:lstStyle/>
          <a:p>
            <a:endParaRPr lang="en-SG" dirty="0"/>
          </a:p>
        </p:txBody>
      </p:sp>
      <p:grpSp>
        <p:nvGrpSpPr>
          <p:cNvPr id="7414" name="Group 178"/>
          <p:cNvGrpSpPr>
            <a:grpSpLocks/>
          </p:cNvGrpSpPr>
          <p:nvPr/>
        </p:nvGrpSpPr>
        <p:grpSpPr bwMode="auto">
          <a:xfrm>
            <a:off x="3769866" y="2559075"/>
            <a:ext cx="76200" cy="762000"/>
            <a:chOff x="1296" y="1488"/>
            <a:chExt cx="48" cy="480"/>
          </a:xfrm>
        </p:grpSpPr>
        <p:sp>
          <p:nvSpPr>
            <p:cNvPr id="7640" name="Line 179"/>
            <p:cNvSpPr>
              <a:spLocks noChangeShapeType="1"/>
            </p:cNvSpPr>
            <p:nvPr/>
          </p:nvSpPr>
          <p:spPr bwMode="auto">
            <a:xfrm>
              <a:off x="1296" y="1968"/>
              <a:ext cx="48" cy="0"/>
            </a:xfrm>
            <a:prstGeom prst="line">
              <a:avLst/>
            </a:prstGeom>
            <a:noFill/>
            <a:ln w="9525">
              <a:solidFill>
                <a:schemeClr val="accent2"/>
              </a:solidFill>
              <a:round/>
              <a:headEnd/>
              <a:tailEnd/>
            </a:ln>
          </p:spPr>
          <p:txBody>
            <a:bodyPr/>
            <a:lstStyle/>
            <a:p>
              <a:endParaRPr lang="en-SG" dirty="0"/>
            </a:p>
          </p:txBody>
        </p:sp>
        <p:sp>
          <p:nvSpPr>
            <p:cNvPr id="7641" name="Line 180"/>
            <p:cNvSpPr>
              <a:spLocks noChangeShapeType="1"/>
            </p:cNvSpPr>
            <p:nvPr/>
          </p:nvSpPr>
          <p:spPr bwMode="auto">
            <a:xfrm flipV="1">
              <a:off x="1344" y="1488"/>
              <a:ext cx="0" cy="480"/>
            </a:xfrm>
            <a:prstGeom prst="line">
              <a:avLst/>
            </a:prstGeom>
            <a:noFill/>
            <a:ln w="9525">
              <a:solidFill>
                <a:schemeClr val="accent2"/>
              </a:solidFill>
              <a:round/>
              <a:headEnd/>
              <a:tailEnd/>
            </a:ln>
          </p:spPr>
          <p:txBody>
            <a:bodyPr/>
            <a:lstStyle/>
            <a:p>
              <a:endParaRPr lang="en-SG" dirty="0"/>
            </a:p>
          </p:txBody>
        </p:sp>
      </p:grpSp>
      <p:sp>
        <p:nvSpPr>
          <p:cNvPr id="7227" name="Line 181"/>
          <p:cNvSpPr>
            <a:spLocks noChangeShapeType="1"/>
          </p:cNvSpPr>
          <p:nvPr/>
        </p:nvSpPr>
        <p:spPr bwMode="auto">
          <a:xfrm>
            <a:off x="4379466" y="3092475"/>
            <a:ext cx="0" cy="152400"/>
          </a:xfrm>
          <a:prstGeom prst="line">
            <a:avLst/>
          </a:prstGeom>
          <a:noFill/>
          <a:ln w="9525">
            <a:solidFill>
              <a:schemeClr val="tx1"/>
            </a:solidFill>
            <a:round/>
            <a:headEnd/>
            <a:tailEnd/>
          </a:ln>
        </p:spPr>
        <p:txBody>
          <a:bodyPr/>
          <a:lstStyle/>
          <a:p>
            <a:endParaRPr lang="en-SG" dirty="0"/>
          </a:p>
        </p:txBody>
      </p:sp>
      <p:sp>
        <p:nvSpPr>
          <p:cNvPr id="7228" name="Line 182"/>
          <p:cNvSpPr>
            <a:spLocks noChangeShapeType="1"/>
          </p:cNvSpPr>
          <p:nvPr/>
        </p:nvSpPr>
        <p:spPr bwMode="auto">
          <a:xfrm>
            <a:off x="4379466" y="3244875"/>
            <a:ext cx="76200" cy="152400"/>
          </a:xfrm>
          <a:prstGeom prst="line">
            <a:avLst/>
          </a:prstGeom>
          <a:noFill/>
          <a:ln w="9525">
            <a:solidFill>
              <a:schemeClr val="tx1"/>
            </a:solidFill>
            <a:round/>
            <a:headEnd/>
            <a:tailEnd/>
          </a:ln>
        </p:spPr>
        <p:txBody>
          <a:bodyPr/>
          <a:lstStyle/>
          <a:p>
            <a:endParaRPr lang="en-SG" dirty="0"/>
          </a:p>
        </p:txBody>
      </p:sp>
      <p:sp>
        <p:nvSpPr>
          <p:cNvPr id="7229" name="Line 183"/>
          <p:cNvSpPr>
            <a:spLocks noChangeShapeType="1"/>
          </p:cNvSpPr>
          <p:nvPr/>
        </p:nvSpPr>
        <p:spPr bwMode="auto">
          <a:xfrm>
            <a:off x="4379466" y="3397275"/>
            <a:ext cx="0" cy="228600"/>
          </a:xfrm>
          <a:prstGeom prst="line">
            <a:avLst/>
          </a:prstGeom>
          <a:noFill/>
          <a:ln w="9525">
            <a:solidFill>
              <a:schemeClr val="tx1"/>
            </a:solidFill>
            <a:round/>
            <a:headEnd/>
            <a:tailEnd/>
          </a:ln>
        </p:spPr>
        <p:txBody>
          <a:bodyPr/>
          <a:lstStyle/>
          <a:p>
            <a:endParaRPr lang="en-SG" dirty="0"/>
          </a:p>
        </p:txBody>
      </p:sp>
      <p:sp>
        <p:nvSpPr>
          <p:cNvPr id="7230" name="Line 184"/>
          <p:cNvSpPr>
            <a:spLocks noChangeShapeType="1"/>
          </p:cNvSpPr>
          <p:nvPr/>
        </p:nvSpPr>
        <p:spPr bwMode="auto">
          <a:xfrm>
            <a:off x="4227066" y="3625875"/>
            <a:ext cx="304800" cy="0"/>
          </a:xfrm>
          <a:prstGeom prst="line">
            <a:avLst/>
          </a:prstGeom>
          <a:noFill/>
          <a:ln w="9525">
            <a:solidFill>
              <a:schemeClr val="tx1"/>
            </a:solidFill>
            <a:round/>
            <a:headEnd/>
            <a:tailEnd/>
          </a:ln>
        </p:spPr>
        <p:txBody>
          <a:bodyPr/>
          <a:lstStyle/>
          <a:p>
            <a:endParaRPr lang="en-SG" dirty="0"/>
          </a:p>
        </p:txBody>
      </p:sp>
      <p:sp>
        <p:nvSpPr>
          <p:cNvPr id="7231" name="Line 185"/>
          <p:cNvSpPr>
            <a:spLocks noChangeShapeType="1"/>
          </p:cNvSpPr>
          <p:nvPr/>
        </p:nvSpPr>
        <p:spPr bwMode="auto">
          <a:xfrm>
            <a:off x="4227066" y="3702075"/>
            <a:ext cx="304800" cy="0"/>
          </a:xfrm>
          <a:prstGeom prst="line">
            <a:avLst/>
          </a:prstGeom>
          <a:noFill/>
          <a:ln w="9525">
            <a:solidFill>
              <a:schemeClr val="tx1"/>
            </a:solidFill>
            <a:round/>
            <a:headEnd/>
            <a:tailEnd/>
          </a:ln>
        </p:spPr>
        <p:txBody>
          <a:bodyPr/>
          <a:lstStyle/>
          <a:p>
            <a:endParaRPr lang="en-SG" dirty="0"/>
          </a:p>
        </p:txBody>
      </p:sp>
      <p:sp>
        <p:nvSpPr>
          <p:cNvPr id="7232" name="Line 186"/>
          <p:cNvSpPr>
            <a:spLocks noChangeShapeType="1"/>
          </p:cNvSpPr>
          <p:nvPr/>
        </p:nvSpPr>
        <p:spPr bwMode="auto">
          <a:xfrm>
            <a:off x="4379466" y="3702075"/>
            <a:ext cx="0" cy="228600"/>
          </a:xfrm>
          <a:prstGeom prst="line">
            <a:avLst/>
          </a:prstGeom>
          <a:noFill/>
          <a:ln w="9525">
            <a:solidFill>
              <a:schemeClr val="tx1"/>
            </a:solidFill>
            <a:round/>
            <a:headEnd/>
            <a:tailEnd/>
          </a:ln>
        </p:spPr>
        <p:txBody>
          <a:bodyPr/>
          <a:lstStyle/>
          <a:p>
            <a:endParaRPr lang="en-SG" dirty="0"/>
          </a:p>
        </p:txBody>
      </p:sp>
      <p:sp>
        <p:nvSpPr>
          <p:cNvPr id="7233" name="Line 187"/>
          <p:cNvSpPr>
            <a:spLocks noChangeShapeType="1"/>
          </p:cNvSpPr>
          <p:nvPr/>
        </p:nvSpPr>
        <p:spPr bwMode="auto">
          <a:xfrm>
            <a:off x="4684266" y="3854475"/>
            <a:ext cx="76200" cy="152400"/>
          </a:xfrm>
          <a:prstGeom prst="line">
            <a:avLst/>
          </a:prstGeom>
          <a:noFill/>
          <a:ln w="9525">
            <a:solidFill>
              <a:schemeClr val="tx1"/>
            </a:solidFill>
            <a:round/>
            <a:headEnd/>
            <a:tailEnd/>
          </a:ln>
        </p:spPr>
        <p:txBody>
          <a:bodyPr/>
          <a:lstStyle/>
          <a:p>
            <a:endParaRPr lang="en-SG" dirty="0"/>
          </a:p>
        </p:txBody>
      </p:sp>
      <p:sp>
        <p:nvSpPr>
          <p:cNvPr id="7234" name="Line 188"/>
          <p:cNvSpPr>
            <a:spLocks noChangeShapeType="1"/>
          </p:cNvSpPr>
          <p:nvPr/>
        </p:nvSpPr>
        <p:spPr bwMode="auto">
          <a:xfrm>
            <a:off x="4684266" y="4006875"/>
            <a:ext cx="0" cy="304800"/>
          </a:xfrm>
          <a:prstGeom prst="line">
            <a:avLst/>
          </a:prstGeom>
          <a:noFill/>
          <a:ln w="9525">
            <a:solidFill>
              <a:schemeClr val="tx1"/>
            </a:solidFill>
            <a:round/>
            <a:headEnd/>
            <a:tailEnd/>
          </a:ln>
        </p:spPr>
        <p:txBody>
          <a:bodyPr/>
          <a:lstStyle/>
          <a:p>
            <a:endParaRPr lang="en-SG" dirty="0"/>
          </a:p>
        </p:txBody>
      </p:sp>
      <p:grpSp>
        <p:nvGrpSpPr>
          <p:cNvPr id="7415" name="Group 189"/>
          <p:cNvGrpSpPr>
            <a:grpSpLocks/>
          </p:cNvGrpSpPr>
          <p:nvPr/>
        </p:nvGrpSpPr>
        <p:grpSpPr bwMode="auto">
          <a:xfrm>
            <a:off x="4455666" y="2559075"/>
            <a:ext cx="76200" cy="762000"/>
            <a:chOff x="1296" y="1488"/>
            <a:chExt cx="48" cy="480"/>
          </a:xfrm>
        </p:grpSpPr>
        <p:sp>
          <p:nvSpPr>
            <p:cNvPr id="7638" name="Line 190"/>
            <p:cNvSpPr>
              <a:spLocks noChangeShapeType="1"/>
            </p:cNvSpPr>
            <p:nvPr/>
          </p:nvSpPr>
          <p:spPr bwMode="auto">
            <a:xfrm>
              <a:off x="1296" y="1968"/>
              <a:ext cx="48" cy="0"/>
            </a:xfrm>
            <a:prstGeom prst="line">
              <a:avLst/>
            </a:prstGeom>
            <a:noFill/>
            <a:ln w="9525">
              <a:solidFill>
                <a:schemeClr val="accent2"/>
              </a:solidFill>
              <a:round/>
              <a:headEnd/>
              <a:tailEnd/>
            </a:ln>
          </p:spPr>
          <p:txBody>
            <a:bodyPr/>
            <a:lstStyle/>
            <a:p>
              <a:endParaRPr lang="en-SG" dirty="0"/>
            </a:p>
          </p:txBody>
        </p:sp>
        <p:sp>
          <p:nvSpPr>
            <p:cNvPr id="7639" name="Line 191"/>
            <p:cNvSpPr>
              <a:spLocks noChangeShapeType="1"/>
            </p:cNvSpPr>
            <p:nvPr/>
          </p:nvSpPr>
          <p:spPr bwMode="auto">
            <a:xfrm flipV="1">
              <a:off x="1344" y="1488"/>
              <a:ext cx="0" cy="480"/>
            </a:xfrm>
            <a:prstGeom prst="line">
              <a:avLst/>
            </a:prstGeom>
            <a:noFill/>
            <a:ln w="9525">
              <a:solidFill>
                <a:schemeClr val="accent2"/>
              </a:solidFill>
              <a:round/>
              <a:headEnd/>
              <a:tailEnd/>
            </a:ln>
          </p:spPr>
          <p:txBody>
            <a:bodyPr/>
            <a:lstStyle/>
            <a:p>
              <a:endParaRPr lang="en-SG" dirty="0"/>
            </a:p>
          </p:txBody>
        </p:sp>
      </p:grpSp>
      <p:sp>
        <p:nvSpPr>
          <p:cNvPr id="7236" name="Line 192"/>
          <p:cNvSpPr>
            <a:spLocks noChangeShapeType="1"/>
          </p:cNvSpPr>
          <p:nvPr/>
        </p:nvSpPr>
        <p:spPr bwMode="auto">
          <a:xfrm>
            <a:off x="5065266" y="3092475"/>
            <a:ext cx="0" cy="152400"/>
          </a:xfrm>
          <a:prstGeom prst="line">
            <a:avLst/>
          </a:prstGeom>
          <a:noFill/>
          <a:ln w="9525">
            <a:solidFill>
              <a:schemeClr val="tx1"/>
            </a:solidFill>
            <a:round/>
            <a:headEnd/>
            <a:tailEnd/>
          </a:ln>
        </p:spPr>
        <p:txBody>
          <a:bodyPr/>
          <a:lstStyle/>
          <a:p>
            <a:endParaRPr lang="en-SG" dirty="0"/>
          </a:p>
        </p:txBody>
      </p:sp>
      <p:sp>
        <p:nvSpPr>
          <p:cNvPr id="7237" name="Line 193"/>
          <p:cNvSpPr>
            <a:spLocks noChangeShapeType="1"/>
          </p:cNvSpPr>
          <p:nvPr/>
        </p:nvSpPr>
        <p:spPr bwMode="auto">
          <a:xfrm>
            <a:off x="5065266" y="3244875"/>
            <a:ext cx="76200" cy="152400"/>
          </a:xfrm>
          <a:prstGeom prst="line">
            <a:avLst/>
          </a:prstGeom>
          <a:noFill/>
          <a:ln w="9525">
            <a:solidFill>
              <a:schemeClr val="tx1"/>
            </a:solidFill>
            <a:round/>
            <a:headEnd/>
            <a:tailEnd/>
          </a:ln>
        </p:spPr>
        <p:txBody>
          <a:bodyPr/>
          <a:lstStyle/>
          <a:p>
            <a:endParaRPr lang="en-SG" dirty="0"/>
          </a:p>
        </p:txBody>
      </p:sp>
      <p:sp>
        <p:nvSpPr>
          <p:cNvPr id="7238" name="Line 194"/>
          <p:cNvSpPr>
            <a:spLocks noChangeShapeType="1"/>
          </p:cNvSpPr>
          <p:nvPr/>
        </p:nvSpPr>
        <p:spPr bwMode="auto">
          <a:xfrm>
            <a:off x="5065266" y="3397275"/>
            <a:ext cx="0" cy="228600"/>
          </a:xfrm>
          <a:prstGeom prst="line">
            <a:avLst/>
          </a:prstGeom>
          <a:noFill/>
          <a:ln w="9525">
            <a:solidFill>
              <a:schemeClr val="tx1"/>
            </a:solidFill>
            <a:round/>
            <a:headEnd/>
            <a:tailEnd/>
          </a:ln>
        </p:spPr>
        <p:txBody>
          <a:bodyPr/>
          <a:lstStyle/>
          <a:p>
            <a:endParaRPr lang="en-SG" dirty="0"/>
          </a:p>
        </p:txBody>
      </p:sp>
      <p:sp>
        <p:nvSpPr>
          <p:cNvPr id="7239" name="Line 195"/>
          <p:cNvSpPr>
            <a:spLocks noChangeShapeType="1"/>
          </p:cNvSpPr>
          <p:nvPr/>
        </p:nvSpPr>
        <p:spPr bwMode="auto">
          <a:xfrm>
            <a:off x="4912866" y="3625875"/>
            <a:ext cx="304800" cy="0"/>
          </a:xfrm>
          <a:prstGeom prst="line">
            <a:avLst/>
          </a:prstGeom>
          <a:noFill/>
          <a:ln w="9525">
            <a:solidFill>
              <a:schemeClr val="tx1"/>
            </a:solidFill>
            <a:round/>
            <a:headEnd/>
            <a:tailEnd/>
          </a:ln>
        </p:spPr>
        <p:txBody>
          <a:bodyPr/>
          <a:lstStyle/>
          <a:p>
            <a:endParaRPr lang="en-SG" dirty="0"/>
          </a:p>
        </p:txBody>
      </p:sp>
      <p:sp>
        <p:nvSpPr>
          <p:cNvPr id="7240" name="Line 196"/>
          <p:cNvSpPr>
            <a:spLocks noChangeShapeType="1"/>
          </p:cNvSpPr>
          <p:nvPr/>
        </p:nvSpPr>
        <p:spPr bwMode="auto">
          <a:xfrm>
            <a:off x="4912866" y="3702075"/>
            <a:ext cx="304800" cy="0"/>
          </a:xfrm>
          <a:prstGeom prst="line">
            <a:avLst/>
          </a:prstGeom>
          <a:noFill/>
          <a:ln w="9525">
            <a:solidFill>
              <a:schemeClr val="tx1"/>
            </a:solidFill>
            <a:round/>
            <a:headEnd/>
            <a:tailEnd/>
          </a:ln>
        </p:spPr>
        <p:txBody>
          <a:bodyPr/>
          <a:lstStyle/>
          <a:p>
            <a:endParaRPr lang="en-SG" dirty="0"/>
          </a:p>
        </p:txBody>
      </p:sp>
      <p:sp>
        <p:nvSpPr>
          <p:cNvPr id="7241" name="Line 197"/>
          <p:cNvSpPr>
            <a:spLocks noChangeShapeType="1"/>
          </p:cNvSpPr>
          <p:nvPr/>
        </p:nvSpPr>
        <p:spPr bwMode="auto">
          <a:xfrm>
            <a:off x="5065266" y="3702075"/>
            <a:ext cx="0" cy="228600"/>
          </a:xfrm>
          <a:prstGeom prst="line">
            <a:avLst/>
          </a:prstGeom>
          <a:noFill/>
          <a:ln w="9525">
            <a:solidFill>
              <a:schemeClr val="tx1"/>
            </a:solidFill>
            <a:round/>
            <a:headEnd/>
            <a:tailEnd/>
          </a:ln>
        </p:spPr>
        <p:txBody>
          <a:bodyPr/>
          <a:lstStyle/>
          <a:p>
            <a:endParaRPr lang="en-SG" dirty="0"/>
          </a:p>
        </p:txBody>
      </p:sp>
      <p:sp>
        <p:nvSpPr>
          <p:cNvPr id="7242" name="Line 198"/>
          <p:cNvSpPr>
            <a:spLocks noChangeShapeType="1"/>
          </p:cNvSpPr>
          <p:nvPr/>
        </p:nvSpPr>
        <p:spPr bwMode="auto">
          <a:xfrm>
            <a:off x="5370066" y="3854475"/>
            <a:ext cx="76200" cy="152400"/>
          </a:xfrm>
          <a:prstGeom prst="line">
            <a:avLst/>
          </a:prstGeom>
          <a:noFill/>
          <a:ln w="9525">
            <a:solidFill>
              <a:schemeClr val="tx1"/>
            </a:solidFill>
            <a:round/>
            <a:headEnd/>
            <a:tailEnd/>
          </a:ln>
        </p:spPr>
        <p:txBody>
          <a:bodyPr/>
          <a:lstStyle/>
          <a:p>
            <a:endParaRPr lang="en-SG" dirty="0"/>
          </a:p>
        </p:txBody>
      </p:sp>
      <p:sp>
        <p:nvSpPr>
          <p:cNvPr id="7243" name="Line 199"/>
          <p:cNvSpPr>
            <a:spLocks noChangeShapeType="1"/>
          </p:cNvSpPr>
          <p:nvPr/>
        </p:nvSpPr>
        <p:spPr bwMode="auto">
          <a:xfrm>
            <a:off x="5370066" y="4006875"/>
            <a:ext cx="0" cy="304800"/>
          </a:xfrm>
          <a:prstGeom prst="line">
            <a:avLst/>
          </a:prstGeom>
          <a:noFill/>
          <a:ln w="9525">
            <a:solidFill>
              <a:schemeClr val="tx1"/>
            </a:solidFill>
            <a:round/>
            <a:headEnd/>
            <a:tailEnd/>
          </a:ln>
        </p:spPr>
        <p:txBody>
          <a:bodyPr/>
          <a:lstStyle/>
          <a:p>
            <a:endParaRPr lang="en-SG" dirty="0"/>
          </a:p>
        </p:txBody>
      </p:sp>
      <p:grpSp>
        <p:nvGrpSpPr>
          <p:cNvPr id="7416" name="Group 200"/>
          <p:cNvGrpSpPr>
            <a:grpSpLocks/>
          </p:cNvGrpSpPr>
          <p:nvPr/>
        </p:nvGrpSpPr>
        <p:grpSpPr bwMode="auto">
          <a:xfrm>
            <a:off x="5141466" y="2559075"/>
            <a:ext cx="76200" cy="762000"/>
            <a:chOff x="1296" y="1488"/>
            <a:chExt cx="48" cy="480"/>
          </a:xfrm>
        </p:grpSpPr>
        <p:sp>
          <p:nvSpPr>
            <p:cNvPr id="7636" name="Line 201"/>
            <p:cNvSpPr>
              <a:spLocks noChangeShapeType="1"/>
            </p:cNvSpPr>
            <p:nvPr/>
          </p:nvSpPr>
          <p:spPr bwMode="auto">
            <a:xfrm>
              <a:off x="1296" y="1968"/>
              <a:ext cx="48" cy="0"/>
            </a:xfrm>
            <a:prstGeom prst="line">
              <a:avLst/>
            </a:prstGeom>
            <a:noFill/>
            <a:ln w="9525">
              <a:solidFill>
                <a:schemeClr val="accent2"/>
              </a:solidFill>
              <a:round/>
              <a:headEnd/>
              <a:tailEnd/>
            </a:ln>
          </p:spPr>
          <p:txBody>
            <a:bodyPr/>
            <a:lstStyle/>
            <a:p>
              <a:endParaRPr lang="en-SG" dirty="0"/>
            </a:p>
          </p:txBody>
        </p:sp>
        <p:sp>
          <p:nvSpPr>
            <p:cNvPr id="7637" name="Line 202"/>
            <p:cNvSpPr>
              <a:spLocks noChangeShapeType="1"/>
            </p:cNvSpPr>
            <p:nvPr/>
          </p:nvSpPr>
          <p:spPr bwMode="auto">
            <a:xfrm flipV="1">
              <a:off x="1344" y="1488"/>
              <a:ext cx="0" cy="480"/>
            </a:xfrm>
            <a:prstGeom prst="line">
              <a:avLst/>
            </a:prstGeom>
            <a:noFill/>
            <a:ln w="9525">
              <a:solidFill>
                <a:schemeClr val="accent2"/>
              </a:solidFill>
              <a:round/>
              <a:headEnd/>
              <a:tailEnd/>
            </a:ln>
          </p:spPr>
          <p:txBody>
            <a:bodyPr/>
            <a:lstStyle/>
            <a:p>
              <a:endParaRPr lang="en-SG" dirty="0"/>
            </a:p>
          </p:txBody>
        </p:sp>
      </p:grpSp>
      <p:sp>
        <p:nvSpPr>
          <p:cNvPr id="7245" name="Line 203"/>
          <p:cNvSpPr>
            <a:spLocks noChangeShapeType="1"/>
          </p:cNvSpPr>
          <p:nvPr/>
        </p:nvSpPr>
        <p:spPr bwMode="auto">
          <a:xfrm>
            <a:off x="5751066" y="3092475"/>
            <a:ext cx="0" cy="152400"/>
          </a:xfrm>
          <a:prstGeom prst="line">
            <a:avLst/>
          </a:prstGeom>
          <a:noFill/>
          <a:ln w="9525">
            <a:solidFill>
              <a:schemeClr val="tx1"/>
            </a:solidFill>
            <a:round/>
            <a:headEnd/>
            <a:tailEnd/>
          </a:ln>
        </p:spPr>
        <p:txBody>
          <a:bodyPr/>
          <a:lstStyle/>
          <a:p>
            <a:endParaRPr lang="en-SG" dirty="0"/>
          </a:p>
        </p:txBody>
      </p:sp>
      <p:sp>
        <p:nvSpPr>
          <p:cNvPr id="7246" name="Line 204"/>
          <p:cNvSpPr>
            <a:spLocks noChangeShapeType="1"/>
          </p:cNvSpPr>
          <p:nvPr/>
        </p:nvSpPr>
        <p:spPr bwMode="auto">
          <a:xfrm>
            <a:off x="5751066" y="3244875"/>
            <a:ext cx="76200" cy="152400"/>
          </a:xfrm>
          <a:prstGeom prst="line">
            <a:avLst/>
          </a:prstGeom>
          <a:noFill/>
          <a:ln w="9525">
            <a:solidFill>
              <a:schemeClr val="tx1"/>
            </a:solidFill>
            <a:round/>
            <a:headEnd/>
            <a:tailEnd/>
          </a:ln>
        </p:spPr>
        <p:txBody>
          <a:bodyPr/>
          <a:lstStyle/>
          <a:p>
            <a:endParaRPr lang="en-SG" dirty="0"/>
          </a:p>
        </p:txBody>
      </p:sp>
      <p:sp>
        <p:nvSpPr>
          <p:cNvPr id="7247" name="Line 205"/>
          <p:cNvSpPr>
            <a:spLocks noChangeShapeType="1"/>
          </p:cNvSpPr>
          <p:nvPr/>
        </p:nvSpPr>
        <p:spPr bwMode="auto">
          <a:xfrm>
            <a:off x="5751066" y="3397275"/>
            <a:ext cx="0" cy="228600"/>
          </a:xfrm>
          <a:prstGeom prst="line">
            <a:avLst/>
          </a:prstGeom>
          <a:noFill/>
          <a:ln w="9525">
            <a:solidFill>
              <a:schemeClr val="tx1"/>
            </a:solidFill>
            <a:round/>
            <a:headEnd/>
            <a:tailEnd/>
          </a:ln>
        </p:spPr>
        <p:txBody>
          <a:bodyPr/>
          <a:lstStyle/>
          <a:p>
            <a:endParaRPr lang="en-SG" dirty="0"/>
          </a:p>
        </p:txBody>
      </p:sp>
      <p:sp>
        <p:nvSpPr>
          <p:cNvPr id="7248" name="Line 206"/>
          <p:cNvSpPr>
            <a:spLocks noChangeShapeType="1"/>
          </p:cNvSpPr>
          <p:nvPr/>
        </p:nvSpPr>
        <p:spPr bwMode="auto">
          <a:xfrm>
            <a:off x="5598666" y="3625875"/>
            <a:ext cx="304800" cy="0"/>
          </a:xfrm>
          <a:prstGeom prst="line">
            <a:avLst/>
          </a:prstGeom>
          <a:noFill/>
          <a:ln w="9525">
            <a:solidFill>
              <a:schemeClr val="tx1"/>
            </a:solidFill>
            <a:round/>
            <a:headEnd/>
            <a:tailEnd/>
          </a:ln>
        </p:spPr>
        <p:txBody>
          <a:bodyPr/>
          <a:lstStyle/>
          <a:p>
            <a:endParaRPr lang="en-SG" dirty="0"/>
          </a:p>
        </p:txBody>
      </p:sp>
      <p:sp>
        <p:nvSpPr>
          <p:cNvPr id="7249" name="Line 207"/>
          <p:cNvSpPr>
            <a:spLocks noChangeShapeType="1"/>
          </p:cNvSpPr>
          <p:nvPr/>
        </p:nvSpPr>
        <p:spPr bwMode="auto">
          <a:xfrm>
            <a:off x="5598666" y="3702075"/>
            <a:ext cx="304800" cy="0"/>
          </a:xfrm>
          <a:prstGeom prst="line">
            <a:avLst/>
          </a:prstGeom>
          <a:noFill/>
          <a:ln w="9525">
            <a:solidFill>
              <a:schemeClr val="tx1"/>
            </a:solidFill>
            <a:round/>
            <a:headEnd/>
            <a:tailEnd/>
          </a:ln>
        </p:spPr>
        <p:txBody>
          <a:bodyPr/>
          <a:lstStyle/>
          <a:p>
            <a:endParaRPr lang="en-SG" dirty="0"/>
          </a:p>
        </p:txBody>
      </p:sp>
      <p:sp>
        <p:nvSpPr>
          <p:cNvPr id="7250" name="Line 208"/>
          <p:cNvSpPr>
            <a:spLocks noChangeShapeType="1"/>
          </p:cNvSpPr>
          <p:nvPr/>
        </p:nvSpPr>
        <p:spPr bwMode="auto">
          <a:xfrm>
            <a:off x="5751066" y="3702075"/>
            <a:ext cx="0" cy="228600"/>
          </a:xfrm>
          <a:prstGeom prst="line">
            <a:avLst/>
          </a:prstGeom>
          <a:noFill/>
          <a:ln w="9525">
            <a:solidFill>
              <a:schemeClr val="tx1"/>
            </a:solidFill>
            <a:round/>
            <a:headEnd/>
            <a:tailEnd/>
          </a:ln>
        </p:spPr>
        <p:txBody>
          <a:bodyPr/>
          <a:lstStyle/>
          <a:p>
            <a:endParaRPr lang="en-SG" dirty="0"/>
          </a:p>
        </p:txBody>
      </p:sp>
      <p:sp>
        <p:nvSpPr>
          <p:cNvPr id="7251" name="Line 209"/>
          <p:cNvSpPr>
            <a:spLocks noChangeShapeType="1"/>
          </p:cNvSpPr>
          <p:nvPr/>
        </p:nvSpPr>
        <p:spPr bwMode="auto">
          <a:xfrm>
            <a:off x="6055866" y="3854475"/>
            <a:ext cx="76200" cy="152400"/>
          </a:xfrm>
          <a:prstGeom prst="line">
            <a:avLst/>
          </a:prstGeom>
          <a:noFill/>
          <a:ln w="9525">
            <a:solidFill>
              <a:schemeClr val="tx1"/>
            </a:solidFill>
            <a:round/>
            <a:headEnd/>
            <a:tailEnd/>
          </a:ln>
        </p:spPr>
        <p:txBody>
          <a:bodyPr/>
          <a:lstStyle/>
          <a:p>
            <a:endParaRPr lang="en-SG" dirty="0"/>
          </a:p>
        </p:txBody>
      </p:sp>
      <p:sp>
        <p:nvSpPr>
          <p:cNvPr id="7252" name="Line 210"/>
          <p:cNvSpPr>
            <a:spLocks noChangeShapeType="1"/>
          </p:cNvSpPr>
          <p:nvPr/>
        </p:nvSpPr>
        <p:spPr bwMode="auto">
          <a:xfrm>
            <a:off x="6055866" y="4006875"/>
            <a:ext cx="0" cy="304800"/>
          </a:xfrm>
          <a:prstGeom prst="line">
            <a:avLst/>
          </a:prstGeom>
          <a:noFill/>
          <a:ln w="9525">
            <a:solidFill>
              <a:schemeClr val="tx1"/>
            </a:solidFill>
            <a:round/>
            <a:headEnd/>
            <a:tailEnd/>
          </a:ln>
        </p:spPr>
        <p:txBody>
          <a:bodyPr/>
          <a:lstStyle/>
          <a:p>
            <a:endParaRPr lang="en-SG" dirty="0"/>
          </a:p>
        </p:txBody>
      </p:sp>
      <p:grpSp>
        <p:nvGrpSpPr>
          <p:cNvPr id="7437" name="Group 211"/>
          <p:cNvGrpSpPr>
            <a:grpSpLocks/>
          </p:cNvGrpSpPr>
          <p:nvPr/>
        </p:nvGrpSpPr>
        <p:grpSpPr bwMode="auto">
          <a:xfrm>
            <a:off x="5827266" y="2559075"/>
            <a:ext cx="76200" cy="762000"/>
            <a:chOff x="1296" y="1488"/>
            <a:chExt cx="48" cy="480"/>
          </a:xfrm>
        </p:grpSpPr>
        <p:sp>
          <p:nvSpPr>
            <p:cNvPr id="7634" name="Line 212"/>
            <p:cNvSpPr>
              <a:spLocks noChangeShapeType="1"/>
            </p:cNvSpPr>
            <p:nvPr/>
          </p:nvSpPr>
          <p:spPr bwMode="auto">
            <a:xfrm>
              <a:off x="1296" y="1968"/>
              <a:ext cx="48" cy="0"/>
            </a:xfrm>
            <a:prstGeom prst="line">
              <a:avLst/>
            </a:prstGeom>
            <a:noFill/>
            <a:ln w="9525">
              <a:solidFill>
                <a:schemeClr val="accent2"/>
              </a:solidFill>
              <a:round/>
              <a:headEnd/>
              <a:tailEnd/>
            </a:ln>
          </p:spPr>
          <p:txBody>
            <a:bodyPr/>
            <a:lstStyle/>
            <a:p>
              <a:endParaRPr lang="en-SG" dirty="0"/>
            </a:p>
          </p:txBody>
        </p:sp>
        <p:sp>
          <p:nvSpPr>
            <p:cNvPr id="7635" name="Line 213"/>
            <p:cNvSpPr>
              <a:spLocks noChangeShapeType="1"/>
            </p:cNvSpPr>
            <p:nvPr/>
          </p:nvSpPr>
          <p:spPr bwMode="auto">
            <a:xfrm flipV="1">
              <a:off x="1344" y="1488"/>
              <a:ext cx="0" cy="480"/>
            </a:xfrm>
            <a:prstGeom prst="line">
              <a:avLst/>
            </a:prstGeom>
            <a:noFill/>
            <a:ln w="9525">
              <a:solidFill>
                <a:schemeClr val="accent2"/>
              </a:solidFill>
              <a:round/>
              <a:headEnd/>
              <a:tailEnd/>
            </a:ln>
          </p:spPr>
          <p:txBody>
            <a:bodyPr/>
            <a:lstStyle/>
            <a:p>
              <a:endParaRPr lang="en-SG" dirty="0"/>
            </a:p>
          </p:txBody>
        </p:sp>
      </p:grpSp>
      <p:sp>
        <p:nvSpPr>
          <p:cNvPr id="7254" name="Line 214"/>
          <p:cNvSpPr>
            <a:spLocks noChangeShapeType="1"/>
          </p:cNvSpPr>
          <p:nvPr/>
        </p:nvSpPr>
        <p:spPr bwMode="auto">
          <a:xfrm>
            <a:off x="6436866" y="3092475"/>
            <a:ext cx="0" cy="152400"/>
          </a:xfrm>
          <a:prstGeom prst="line">
            <a:avLst/>
          </a:prstGeom>
          <a:noFill/>
          <a:ln w="9525">
            <a:solidFill>
              <a:schemeClr val="tx1"/>
            </a:solidFill>
            <a:round/>
            <a:headEnd/>
            <a:tailEnd/>
          </a:ln>
        </p:spPr>
        <p:txBody>
          <a:bodyPr/>
          <a:lstStyle/>
          <a:p>
            <a:endParaRPr lang="en-SG" dirty="0"/>
          </a:p>
        </p:txBody>
      </p:sp>
      <p:sp>
        <p:nvSpPr>
          <p:cNvPr id="7255" name="Line 215"/>
          <p:cNvSpPr>
            <a:spLocks noChangeShapeType="1"/>
          </p:cNvSpPr>
          <p:nvPr/>
        </p:nvSpPr>
        <p:spPr bwMode="auto">
          <a:xfrm>
            <a:off x="6436866" y="3244875"/>
            <a:ext cx="76200" cy="152400"/>
          </a:xfrm>
          <a:prstGeom prst="line">
            <a:avLst/>
          </a:prstGeom>
          <a:noFill/>
          <a:ln w="9525">
            <a:solidFill>
              <a:schemeClr val="tx1"/>
            </a:solidFill>
            <a:round/>
            <a:headEnd/>
            <a:tailEnd/>
          </a:ln>
        </p:spPr>
        <p:txBody>
          <a:bodyPr/>
          <a:lstStyle/>
          <a:p>
            <a:endParaRPr lang="en-SG" dirty="0"/>
          </a:p>
        </p:txBody>
      </p:sp>
      <p:sp>
        <p:nvSpPr>
          <p:cNvPr id="7256" name="Line 216"/>
          <p:cNvSpPr>
            <a:spLocks noChangeShapeType="1"/>
          </p:cNvSpPr>
          <p:nvPr/>
        </p:nvSpPr>
        <p:spPr bwMode="auto">
          <a:xfrm>
            <a:off x="6436866" y="3397275"/>
            <a:ext cx="0" cy="228600"/>
          </a:xfrm>
          <a:prstGeom prst="line">
            <a:avLst/>
          </a:prstGeom>
          <a:noFill/>
          <a:ln w="9525">
            <a:solidFill>
              <a:schemeClr val="tx1"/>
            </a:solidFill>
            <a:round/>
            <a:headEnd/>
            <a:tailEnd/>
          </a:ln>
        </p:spPr>
        <p:txBody>
          <a:bodyPr/>
          <a:lstStyle/>
          <a:p>
            <a:endParaRPr lang="en-SG" dirty="0"/>
          </a:p>
        </p:txBody>
      </p:sp>
      <p:sp>
        <p:nvSpPr>
          <p:cNvPr id="7257" name="Line 217"/>
          <p:cNvSpPr>
            <a:spLocks noChangeShapeType="1"/>
          </p:cNvSpPr>
          <p:nvPr/>
        </p:nvSpPr>
        <p:spPr bwMode="auto">
          <a:xfrm>
            <a:off x="6284466" y="3625875"/>
            <a:ext cx="304800" cy="0"/>
          </a:xfrm>
          <a:prstGeom prst="line">
            <a:avLst/>
          </a:prstGeom>
          <a:noFill/>
          <a:ln w="9525">
            <a:solidFill>
              <a:schemeClr val="tx1"/>
            </a:solidFill>
            <a:round/>
            <a:headEnd/>
            <a:tailEnd/>
          </a:ln>
        </p:spPr>
        <p:txBody>
          <a:bodyPr/>
          <a:lstStyle/>
          <a:p>
            <a:endParaRPr lang="en-SG" dirty="0"/>
          </a:p>
        </p:txBody>
      </p:sp>
      <p:sp>
        <p:nvSpPr>
          <p:cNvPr id="7258" name="Line 218"/>
          <p:cNvSpPr>
            <a:spLocks noChangeShapeType="1"/>
          </p:cNvSpPr>
          <p:nvPr/>
        </p:nvSpPr>
        <p:spPr bwMode="auto">
          <a:xfrm>
            <a:off x="6284466" y="3702075"/>
            <a:ext cx="304800" cy="0"/>
          </a:xfrm>
          <a:prstGeom prst="line">
            <a:avLst/>
          </a:prstGeom>
          <a:noFill/>
          <a:ln w="9525">
            <a:solidFill>
              <a:schemeClr val="tx1"/>
            </a:solidFill>
            <a:round/>
            <a:headEnd/>
            <a:tailEnd/>
          </a:ln>
        </p:spPr>
        <p:txBody>
          <a:bodyPr/>
          <a:lstStyle/>
          <a:p>
            <a:endParaRPr lang="en-SG" dirty="0"/>
          </a:p>
        </p:txBody>
      </p:sp>
      <p:sp>
        <p:nvSpPr>
          <p:cNvPr id="7259" name="Line 219"/>
          <p:cNvSpPr>
            <a:spLocks noChangeShapeType="1"/>
          </p:cNvSpPr>
          <p:nvPr/>
        </p:nvSpPr>
        <p:spPr bwMode="auto">
          <a:xfrm>
            <a:off x="6436866" y="3702075"/>
            <a:ext cx="0" cy="228600"/>
          </a:xfrm>
          <a:prstGeom prst="line">
            <a:avLst/>
          </a:prstGeom>
          <a:noFill/>
          <a:ln w="9525">
            <a:solidFill>
              <a:schemeClr val="tx1"/>
            </a:solidFill>
            <a:round/>
            <a:headEnd/>
            <a:tailEnd/>
          </a:ln>
        </p:spPr>
        <p:txBody>
          <a:bodyPr/>
          <a:lstStyle/>
          <a:p>
            <a:endParaRPr lang="en-SG" dirty="0"/>
          </a:p>
        </p:txBody>
      </p:sp>
      <p:sp>
        <p:nvSpPr>
          <p:cNvPr id="7260" name="Line 220"/>
          <p:cNvSpPr>
            <a:spLocks noChangeShapeType="1"/>
          </p:cNvSpPr>
          <p:nvPr/>
        </p:nvSpPr>
        <p:spPr bwMode="auto">
          <a:xfrm>
            <a:off x="6741666" y="3854475"/>
            <a:ext cx="76200" cy="152400"/>
          </a:xfrm>
          <a:prstGeom prst="line">
            <a:avLst/>
          </a:prstGeom>
          <a:noFill/>
          <a:ln w="9525">
            <a:solidFill>
              <a:schemeClr val="tx1"/>
            </a:solidFill>
            <a:round/>
            <a:headEnd/>
            <a:tailEnd/>
          </a:ln>
        </p:spPr>
        <p:txBody>
          <a:bodyPr/>
          <a:lstStyle/>
          <a:p>
            <a:endParaRPr lang="en-SG" dirty="0"/>
          </a:p>
        </p:txBody>
      </p:sp>
      <p:sp>
        <p:nvSpPr>
          <p:cNvPr id="7261" name="Line 221"/>
          <p:cNvSpPr>
            <a:spLocks noChangeShapeType="1"/>
          </p:cNvSpPr>
          <p:nvPr/>
        </p:nvSpPr>
        <p:spPr bwMode="auto">
          <a:xfrm>
            <a:off x="6741666" y="4006875"/>
            <a:ext cx="0" cy="304800"/>
          </a:xfrm>
          <a:prstGeom prst="line">
            <a:avLst/>
          </a:prstGeom>
          <a:noFill/>
          <a:ln w="9525">
            <a:solidFill>
              <a:schemeClr val="tx1"/>
            </a:solidFill>
            <a:round/>
            <a:headEnd/>
            <a:tailEnd/>
          </a:ln>
        </p:spPr>
        <p:txBody>
          <a:bodyPr/>
          <a:lstStyle/>
          <a:p>
            <a:endParaRPr lang="en-SG" dirty="0"/>
          </a:p>
        </p:txBody>
      </p:sp>
      <p:grpSp>
        <p:nvGrpSpPr>
          <p:cNvPr id="7438" name="Group 222"/>
          <p:cNvGrpSpPr>
            <a:grpSpLocks/>
          </p:cNvGrpSpPr>
          <p:nvPr/>
        </p:nvGrpSpPr>
        <p:grpSpPr bwMode="auto">
          <a:xfrm>
            <a:off x="6513066" y="2559075"/>
            <a:ext cx="76200" cy="762000"/>
            <a:chOff x="1296" y="1488"/>
            <a:chExt cx="48" cy="480"/>
          </a:xfrm>
        </p:grpSpPr>
        <p:sp>
          <p:nvSpPr>
            <p:cNvPr id="7632" name="Line 223"/>
            <p:cNvSpPr>
              <a:spLocks noChangeShapeType="1"/>
            </p:cNvSpPr>
            <p:nvPr/>
          </p:nvSpPr>
          <p:spPr bwMode="auto">
            <a:xfrm>
              <a:off x="1296" y="1968"/>
              <a:ext cx="48" cy="0"/>
            </a:xfrm>
            <a:prstGeom prst="line">
              <a:avLst/>
            </a:prstGeom>
            <a:noFill/>
            <a:ln w="9525">
              <a:solidFill>
                <a:schemeClr val="accent2"/>
              </a:solidFill>
              <a:round/>
              <a:headEnd/>
              <a:tailEnd/>
            </a:ln>
          </p:spPr>
          <p:txBody>
            <a:bodyPr/>
            <a:lstStyle/>
            <a:p>
              <a:endParaRPr lang="en-SG" dirty="0"/>
            </a:p>
          </p:txBody>
        </p:sp>
        <p:sp>
          <p:nvSpPr>
            <p:cNvPr id="7633" name="Line 224"/>
            <p:cNvSpPr>
              <a:spLocks noChangeShapeType="1"/>
            </p:cNvSpPr>
            <p:nvPr/>
          </p:nvSpPr>
          <p:spPr bwMode="auto">
            <a:xfrm flipV="1">
              <a:off x="1344" y="1488"/>
              <a:ext cx="0" cy="480"/>
            </a:xfrm>
            <a:prstGeom prst="line">
              <a:avLst/>
            </a:prstGeom>
            <a:noFill/>
            <a:ln w="9525">
              <a:solidFill>
                <a:schemeClr val="accent2"/>
              </a:solidFill>
              <a:round/>
              <a:headEnd/>
              <a:tailEnd/>
            </a:ln>
          </p:spPr>
          <p:txBody>
            <a:bodyPr/>
            <a:lstStyle/>
            <a:p>
              <a:endParaRPr lang="en-SG" dirty="0"/>
            </a:p>
          </p:txBody>
        </p:sp>
      </p:grpSp>
      <p:sp>
        <p:nvSpPr>
          <p:cNvPr id="7263" name="Line 225"/>
          <p:cNvSpPr>
            <a:spLocks noChangeShapeType="1"/>
          </p:cNvSpPr>
          <p:nvPr/>
        </p:nvSpPr>
        <p:spPr bwMode="auto">
          <a:xfrm>
            <a:off x="7122666" y="3092475"/>
            <a:ext cx="0" cy="152400"/>
          </a:xfrm>
          <a:prstGeom prst="line">
            <a:avLst/>
          </a:prstGeom>
          <a:noFill/>
          <a:ln w="9525">
            <a:solidFill>
              <a:schemeClr val="tx1"/>
            </a:solidFill>
            <a:round/>
            <a:headEnd/>
            <a:tailEnd/>
          </a:ln>
        </p:spPr>
        <p:txBody>
          <a:bodyPr/>
          <a:lstStyle/>
          <a:p>
            <a:endParaRPr lang="en-SG" dirty="0"/>
          </a:p>
        </p:txBody>
      </p:sp>
      <p:sp>
        <p:nvSpPr>
          <p:cNvPr id="7264" name="Line 226"/>
          <p:cNvSpPr>
            <a:spLocks noChangeShapeType="1"/>
          </p:cNvSpPr>
          <p:nvPr/>
        </p:nvSpPr>
        <p:spPr bwMode="auto">
          <a:xfrm>
            <a:off x="7122666" y="3244875"/>
            <a:ext cx="76200" cy="152400"/>
          </a:xfrm>
          <a:prstGeom prst="line">
            <a:avLst/>
          </a:prstGeom>
          <a:noFill/>
          <a:ln w="9525">
            <a:solidFill>
              <a:schemeClr val="tx1"/>
            </a:solidFill>
            <a:round/>
            <a:headEnd/>
            <a:tailEnd/>
          </a:ln>
        </p:spPr>
        <p:txBody>
          <a:bodyPr/>
          <a:lstStyle/>
          <a:p>
            <a:endParaRPr lang="en-SG" dirty="0"/>
          </a:p>
        </p:txBody>
      </p:sp>
      <p:sp>
        <p:nvSpPr>
          <p:cNvPr id="7265" name="Line 227"/>
          <p:cNvSpPr>
            <a:spLocks noChangeShapeType="1"/>
          </p:cNvSpPr>
          <p:nvPr/>
        </p:nvSpPr>
        <p:spPr bwMode="auto">
          <a:xfrm>
            <a:off x="7122666" y="3397275"/>
            <a:ext cx="0" cy="228600"/>
          </a:xfrm>
          <a:prstGeom prst="line">
            <a:avLst/>
          </a:prstGeom>
          <a:noFill/>
          <a:ln w="9525">
            <a:solidFill>
              <a:schemeClr val="tx1"/>
            </a:solidFill>
            <a:round/>
            <a:headEnd/>
            <a:tailEnd/>
          </a:ln>
        </p:spPr>
        <p:txBody>
          <a:bodyPr/>
          <a:lstStyle/>
          <a:p>
            <a:endParaRPr lang="en-SG" dirty="0"/>
          </a:p>
        </p:txBody>
      </p:sp>
      <p:sp>
        <p:nvSpPr>
          <p:cNvPr id="7266" name="Line 228"/>
          <p:cNvSpPr>
            <a:spLocks noChangeShapeType="1"/>
          </p:cNvSpPr>
          <p:nvPr/>
        </p:nvSpPr>
        <p:spPr bwMode="auto">
          <a:xfrm>
            <a:off x="6970266" y="3625875"/>
            <a:ext cx="304800" cy="0"/>
          </a:xfrm>
          <a:prstGeom prst="line">
            <a:avLst/>
          </a:prstGeom>
          <a:noFill/>
          <a:ln w="9525">
            <a:solidFill>
              <a:schemeClr val="tx1"/>
            </a:solidFill>
            <a:round/>
            <a:headEnd/>
            <a:tailEnd/>
          </a:ln>
        </p:spPr>
        <p:txBody>
          <a:bodyPr/>
          <a:lstStyle/>
          <a:p>
            <a:endParaRPr lang="en-SG" dirty="0"/>
          </a:p>
        </p:txBody>
      </p:sp>
      <p:sp>
        <p:nvSpPr>
          <p:cNvPr id="7267" name="Line 229"/>
          <p:cNvSpPr>
            <a:spLocks noChangeShapeType="1"/>
          </p:cNvSpPr>
          <p:nvPr/>
        </p:nvSpPr>
        <p:spPr bwMode="auto">
          <a:xfrm>
            <a:off x="6970266" y="3702075"/>
            <a:ext cx="304800" cy="0"/>
          </a:xfrm>
          <a:prstGeom prst="line">
            <a:avLst/>
          </a:prstGeom>
          <a:noFill/>
          <a:ln w="9525">
            <a:solidFill>
              <a:schemeClr val="tx1"/>
            </a:solidFill>
            <a:round/>
            <a:headEnd/>
            <a:tailEnd/>
          </a:ln>
        </p:spPr>
        <p:txBody>
          <a:bodyPr/>
          <a:lstStyle/>
          <a:p>
            <a:endParaRPr lang="en-SG" dirty="0"/>
          </a:p>
        </p:txBody>
      </p:sp>
      <p:sp>
        <p:nvSpPr>
          <p:cNvPr id="7268" name="Line 230"/>
          <p:cNvSpPr>
            <a:spLocks noChangeShapeType="1"/>
          </p:cNvSpPr>
          <p:nvPr/>
        </p:nvSpPr>
        <p:spPr bwMode="auto">
          <a:xfrm>
            <a:off x="7122666" y="3702075"/>
            <a:ext cx="0" cy="228600"/>
          </a:xfrm>
          <a:prstGeom prst="line">
            <a:avLst/>
          </a:prstGeom>
          <a:noFill/>
          <a:ln w="9525">
            <a:solidFill>
              <a:schemeClr val="tx1"/>
            </a:solidFill>
            <a:round/>
            <a:headEnd/>
            <a:tailEnd/>
          </a:ln>
        </p:spPr>
        <p:txBody>
          <a:bodyPr/>
          <a:lstStyle/>
          <a:p>
            <a:endParaRPr lang="en-SG" dirty="0"/>
          </a:p>
        </p:txBody>
      </p:sp>
      <p:sp>
        <p:nvSpPr>
          <p:cNvPr id="7269" name="Line 231"/>
          <p:cNvSpPr>
            <a:spLocks noChangeShapeType="1"/>
          </p:cNvSpPr>
          <p:nvPr/>
        </p:nvSpPr>
        <p:spPr bwMode="auto">
          <a:xfrm>
            <a:off x="7427466" y="3854475"/>
            <a:ext cx="76200" cy="152400"/>
          </a:xfrm>
          <a:prstGeom prst="line">
            <a:avLst/>
          </a:prstGeom>
          <a:noFill/>
          <a:ln w="9525">
            <a:solidFill>
              <a:schemeClr val="tx1"/>
            </a:solidFill>
            <a:round/>
            <a:headEnd/>
            <a:tailEnd/>
          </a:ln>
        </p:spPr>
        <p:txBody>
          <a:bodyPr/>
          <a:lstStyle/>
          <a:p>
            <a:endParaRPr lang="en-SG" dirty="0"/>
          </a:p>
        </p:txBody>
      </p:sp>
      <p:sp>
        <p:nvSpPr>
          <p:cNvPr id="7270" name="Line 232"/>
          <p:cNvSpPr>
            <a:spLocks noChangeShapeType="1"/>
          </p:cNvSpPr>
          <p:nvPr/>
        </p:nvSpPr>
        <p:spPr bwMode="auto">
          <a:xfrm>
            <a:off x="7427466" y="4006875"/>
            <a:ext cx="0" cy="304800"/>
          </a:xfrm>
          <a:prstGeom prst="line">
            <a:avLst/>
          </a:prstGeom>
          <a:noFill/>
          <a:ln w="9525">
            <a:solidFill>
              <a:schemeClr val="tx1"/>
            </a:solidFill>
            <a:round/>
            <a:headEnd/>
            <a:tailEnd/>
          </a:ln>
        </p:spPr>
        <p:txBody>
          <a:bodyPr/>
          <a:lstStyle/>
          <a:p>
            <a:endParaRPr lang="en-SG" dirty="0"/>
          </a:p>
        </p:txBody>
      </p:sp>
      <p:grpSp>
        <p:nvGrpSpPr>
          <p:cNvPr id="7439" name="Group 233"/>
          <p:cNvGrpSpPr>
            <a:grpSpLocks/>
          </p:cNvGrpSpPr>
          <p:nvPr/>
        </p:nvGrpSpPr>
        <p:grpSpPr bwMode="auto">
          <a:xfrm>
            <a:off x="7198866" y="2559075"/>
            <a:ext cx="76200" cy="762000"/>
            <a:chOff x="1296" y="1488"/>
            <a:chExt cx="48" cy="480"/>
          </a:xfrm>
        </p:grpSpPr>
        <p:sp>
          <p:nvSpPr>
            <p:cNvPr id="7630" name="Line 234"/>
            <p:cNvSpPr>
              <a:spLocks noChangeShapeType="1"/>
            </p:cNvSpPr>
            <p:nvPr/>
          </p:nvSpPr>
          <p:spPr bwMode="auto">
            <a:xfrm>
              <a:off x="1296" y="1968"/>
              <a:ext cx="48" cy="0"/>
            </a:xfrm>
            <a:prstGeom prst="line">
              <a:avLst/>
            </a:prstGeom>
            <a:noFill/>
            <a:ln w="9525">
              <a:solidFill>
                <a:schemeClr val="accent2"/>
              </a:solidFill>
              <a:round/>
              <a:headEnd/>
              <a:tailEnd/>
            </a:ln>
          </p:spPr>
          <p:txBody>
            <a:bodyPr/>
            <a:lstStyle/>
            <a:p>
              <a:endParaRPr lang="en-SG" dirty="0"/>
            </a:p>
          </p:txBody>
        </p:sp>
        <p:sp>
          <p:nvSpPr>
            <p:cNvPr id="7631" name="Line 235"/>
            <p:cNvSpPr>
              <a:spLocks noChangeShapeType="1"/>
            </p:cNvSpPr>
            <p:nvPr/>
          </p:nvSpPr>
          <p:spPr bwMode="auto">
            <a:xfrm flipV="1">
              <a:off x="1344" y="1488"/>
              <a:ext cx="0" cy="480"/>
            </a:xfrm>
            <a:prstGeom prst="line">
              <a:avLst/>
            </a:prstGeom>
            <a:noFill/>
            <a:ln w="9525">
              <a:solidFill>
                <a:schemeClr val="accent2"/>
              </a:solidFill>
              <a:round/>
              <a:headEnd/>
              <a:tailEnd/>
            </a:ln>
          </p:spPr>
          <p:txBody>
            <a:bodyPr/>
            <a:lstStyle/>
            <a:p>
              <a:endParaRPr lang="en-SG" dirty="0"/>
            </a:p>
          </p:txBody>
        </p:sp>
      </p:grpSp>
      <p:grpSp>
        <p:nvGrpSpPr>
          <p:cNvPr id="7460" name="Group 236"/>
          <p:cNvGrpSpPr>
            <a:grpSpLocks/>
          </p:cNvGrpSpPr>
          <p:nvPr/>
        </p:nvGrpSpPr>
        <p:grpSpPr bwMode="auto">
          <a:xfrm>
            <a:off x="2017266" y="3930675"/>
            <a:ext cx="152400" cy="762000"/>
            <a:chOff x="1488" y="2352"/>
            <a:chExt cx="96" cy="480"/>
          </a:xfrm>
        </p:grpSpPr>
        <p:sp>
          <p:nvSpPr>
            <p:cNvPr id="7628" name="Line 237"/>
            <p:cNvSpPr>
              <a:spLocks noChangeShapeType="1"/>
            </p:cNvSpPr>
            <p:nvPr/>
          </p:nvSpPr>
          <p:spPr bwMode="auto">
            <a:xfrm>
              <a:off x="1488" y="2352"/>
              <a:ext cx="96" cy="0"/>
            </a:xfrm>
            <a:prstGeom prst="line">
              <a:avLst/>
            </a:prstGeom>
            <a:noFill/>
            <a:ln w="9525">
              <a:solidFill>
                <a:schemeClr val="accent2"/>
              </a:solidFill>
              <a:round/>
              <a:headEnd/>
              <a:tailEnd/>
            </a:ln>
          </p:spPr>
          <p:txBody>
            <a:bodyPr/>
            <a:lstStyle/>
            <a:p>
              <a:endParaRPr lang="en-SG" dirty="0"/>
            </a:p>
          </p:txBody>
        </p:sp>
        <p:sp>
          <p:nvSpPr>
            <p:cNvPr id="7629" name="Line 238"/>
            <p:cNvSpPr>
              <a:spLocks noChangeShapeType="1"/>
            </p:cNvSpPr>
            <p:nvPr/>
          </p:nvSpPr>
          <p:spPr bwMode="auto">
            <a:xfrm>
              <a:off x="1584" y="2352"/>
              <a:ext cx="0" cy="480"/>
            </a:xfrm>
            <a:prstGeom prst="line">
              <a:avLst/>
            </a:prstGeom>
            <a:noFill/>
            <a:ln w="9525">
              <a:solidFill>
                <a:schemeClr val="accent2"/>
              </a:solidFill>
              <a:round/>
              <a:headEnd/>
              <a:tailEnd/>
            </a:ln>
          </p:spPr>
          <p:txBody>
            <a:bodyPr/>
            <a:lstStyle/>
            <a:p>
              <a:endParaRPr lang="en-SG" dirty="0"/>
            </a:p>
          </p:txBody>
        </p:sp>
      </p:grpSp>
      <p:grpSp>
        <p:nvGrpSpPr>
          <p:cNvPr id="7461" name="Group 239"/>
          <p:cNvGrpSpPr>
            <a:grpSpLocks/>
          </p:cNvGrpSpPr>
          <p:nvPr/>
        </p:nvGrpSpPr>
        <p:grpSpPr bwMode="auto">
          <a:xfrm>
            <a:off x="2703066" y="3930675"/>
            <a:ext cx="152400" cy="762000"/>
            <a:chOff x="1488" y="2352"/>
            <a:chExt cx="96" cy="480"/>
          </a:xfrm>
        </p:grpSpPr>
        <p:sp>
          <p:nvSpPr>
            <p:cNvPr id="7626" name="Line 240"/>
            <p:cNvSpPr>
              <a:spLocks noChangeShapeType="1"/>
            </p:cNvSpPr>
            <p:nvPr/>
          </p:nvSpPr>
          <p:spPr bwMode="auto">
            <a:xfrm>
              <a:off x="1488" y="2352"/>
              <a:ext cx="96" cy="0"/>
            </a:xfrm>
            <a:prstGeom prst="line">
              <a:avLst/>
            </a:prstGeom>
            <a:noFill/>
            <a:ln w="9525">
              <a:solidFill>
                <a:schemeClr val="accent2"/>
              </a:solidFill>
              <a:round/>
              <a:headEnd/>
              <a:tailEnd/>
            </a:ln>
          </p:spPr>
          <p:txBody>
            <a:bodyPr/>
            <a:lstStyle/>
            <a:p>
              <a:endParaRPr lang="en-SG" dirty="0"/>
            </a:p>
          </p:txBody>
        </p:sp>
        <p:sp>
          <p:nvSpPr>
            <p:cNvPr id="7627" name="Line 241"/>
            <p:cNvSpPr>
              <a:spLocks noChangeShapeType="1"/>
            </p:cNvSpPr>
            <p:nvPr/>
          </p:nvSpPr>
          <p:spPr bwMode="auto">
            <a:xfrm>
              <a:off x="1584" y="2352"/>
              <a:ext cx="0" cy="480"/>
            </a:xfrm>
            <a:prstGeom prst="line">
              <a:avLst/>
            </a:prstGeom>
            <a:noFill/>
            <a:ln w="9525">
              <a:solidFill>
                <a:schemeClr val="accent2"/>
              </a:solidFill>
              <a:round/>
              <a:headEnd/>
              <a:tailEnd/>
            </a:ln>
          </p:spPr>
          <p:txBody>
            <a:bodyPr/>
            <a:lstStyle/>
            <a:p>
              <a:endParaRPr lang="en-SG" dirty="0"/>
            </a:p>
          </p:txBody>
        </p:sp>
      </p:grpSp>
      <p:grpSp>
        <p:nvGrpSpPr>
          <p:cNvPr id="7462" name="Group 242"/>
          <p:cNvGrpSpPr>
            <a:grpSpLocks/>
          </p:cNvGrpSpPr>
          <p:nvPr/>
        </p:nvGrpSpPr>
        <p:grpSpPr bwMode="auto">
          <a:xfrm>
            <a:off x="3388866" y="3930675"/>
            <a:ext cx="152400" cy="762000"/>
            <a:chOff x="1488" y="2352"/>
            <a:chExt cx="96" cy="480"/>
          </a:xfrm>
        </p:grpSpPr>
        <p:sp>
          <p:nvSpPr>
            <p:cNvPr id="7624" name="Line 243"/>
            <p:cNvSpPr>
              <a:spLocks noChangeShapeType="1"/>
            </p:cNvSpPr>
            <p:nvPr/>
          </p:nvSpPr>
          <p:spPr bwMode="auto">
            <a:xfrm>
              <a:off x="1488" y="2352"/>
              <a:ext cx="96" cy="0"/>
            </a:xfrm>
            <a:prstGeom prst="line">
              <a:avLst/>
            </a:prstGeom>
            <a:noFill/>
            <a:ln w="9525">
              <a:solidFill>
                <a:schemeClr val="accent2"/>
              </a:solidFill>
              <a:round/>
              <a:headEnd/>
              <a:tailEnd/>
            </a:ln>
          </p:spPr>
          <p:txBody>
            <a:bodyPr/>
            <a:lstStyle/>
            <a:p>
              <a:endParaRPr lang="en-SG" dirty="0"/>
            </a:p>
          </p:txBody>
        </p:sp>
        <p:sp>
          <p:nvSpPr>
            <p:cNvPr id="7625" name="Line 244"/>
            <p:cNvSpPr>
              <a:spLocks noChangeShapeType="1"/>
            </p:cNvSpPr>
            <p:nvPr/>
          </p:nvSpPr>
          <p:spPr bwMode="auto">
            <a:xfrm>
              <a:off x="1584" y="2352"/>
              <a:ext cx="0" cy="480"/>
            </a:xfrm>
            <a:prstGeom prst="line">
              <a:avLst/>
            </a:prstGeom>
            <a:noFill/>
            <a:ln w="9525">
              <a:solidFill>
                <a:schemeClr val="accent2"/>
              </a:solidFill>
              <a:round/>
              <a:headEnd/>
              <a:tailEnd/>
            </a:ln>
          </p:spPr>
          <p:txBody>
            <a:bodyPr/>
            <a:lstStyle/>
            <a:p>
              <a:endParaRPr lang="en-SG" dirty="0"/>
            </a:p>
          </p:txBody>
        </p:sp>
      </p:grpSp>
      <p:grpSp>
        <p:nvGrpSpPr>
          <p:cNvPr id="7483" name="Group 245"/>
          <p:cNvGrpSpPr>
            <a:grpSpLocks/>
          </p:cNvGrpSpPr>
          <p:nvPr/>
        </p:nvGrpSpPr>
        <p:grpSpPr bwMode="auto">
          <a:xfrm>
            <a:off x="4074666" y="3930675"/>
            <a:ext cx="152400" cy="762000"/>
            <a:chOff x="1488" y="2352"/>
            <a:chExt cx="96" cy="480"/>
          </a:xfrm>
        </p:grpSpPr>
        <p:sp>
          <p:nvSpPr>
            <p:cNvPr id="7622" name="Line 246"/>
            <p:cNvSpPr>
              <a:spLocks noChangeShapeType="1"/>
            </p:cNvSpPr>
            <p:nvPr/>
          </p:nvSpPr>
          <p:spPr bwMode="auto">
            <a:xfrm>
              <a:off x="1488" y="2352"/>
              <a:ext cx="96" cy="0"/>
            </a:xfrm>
            <a:prstGeom prst="line">
              <a:avLst/>
            </a:prstGeom>
            <a:noFill/>
            <a:ln w="9525">
              <a:solidFill>
                <a:schemeClr val="accent2"/>
              </a:solidFill>
              <a:round/>
              <a:headEnd/>
              <a:tailEnd/>
            </a:ln>
          </p:spPr>
          <p:txBody>
            <a:bodyPr/>
            <a:lstStyle/>
            <a:p>
              <a:endParaRPr lang="en-SG" dirty="0"/>
            </a:p>
          </p:txBody>
        </p:sp>
        <p:sp>
          <p:nvSpPr>
            <p:cNvPr id="7623" name="Line 247"/>
            <p:cNvSpPr>
              <a:spLocks noChangeShapeType="1"/>
            </p:cNvSpPr>
            <p:nvPr/>
          </p:nvSpPr>
          <p:spPr bwMode="auto">
            <a:xfrm>
              <a:off x="1584" y="2352"/>
              <a:ext cx="0" cy="480"/>
            </a:xfrm>
            <a:prstGeom prst="line">
              <a:avLst/>
            </a:prstGeom>
            <a:noFill/>
            <a:ln w="9525">
              <a:solidFill>
                <a:schemeClr val="accent2"/>
              </a:solidFill>
              <a:round/>
              <a:headEnd/>
              <a:tailEnd/>
            </a:ln>
          </p:spPr>
          <p:txBody>
            <a:bodyPr/>
            <a:lstStyle/>
            <a:p>
              <a:endParaRPr lang="en-SG" dirty="0"/>
            </a:p>
          </p:txBody>
        </p:sp>
      </p:grpSp>
      <p:grpSp>
        <p:nvGrpSpPr>
          <p:cNvPr id="7484" name="Group 248"/>
          <p:cNvGrpSpPr>
            <a:grpSpLocks/>
          </p:cNvGrpSpPr>
          <p:nvPr/>
        </p:nvGrpSpPr>
        <p:grpSpPr bwMode="auto">
          <a:xfrm>
            <a:off x="4760466" y="3930675"/>
            <a:ext cx="152400" cy="762000"/>
            <a:chOff x="1488" y="2352"/>
            <a:chExt cx="96" cy="480"/>
          </a:xfrm>
        </p:grpSpPr>
        <p:sp>
          <p:nvSpPr>
            <p:cNvPr id="7620" name="Line 249"/>
            <p:cNvSpPr>
              <a:spLocks noChangeShapeType="1"/>
            </p:cNvSpPr>
            <p:nvPr/>
          </p:nvSpPr>
          <p:spPr bwMode="auto">
            <a:xfrm>
              <a:off x="1488" y="2352"/>
              <a:ext cx="96" cy="0"/>
            </a:xfrm>
            <a:prstGeom prst="line">
              <a:avLst/>
            </a:prstGeom>
            <a:noFill/>
            <a:ln w="9525">
              <a:solidFill>
                <a:schemeClr val="accent2"/>
              </a:solidFill>
              <a:round/>
              <a:headEnd/>
              <a:tailEnd/>
            </a:ln>
          </p:spPr>
          <p:txBody>
            <a:bodyPr/>
            <a:lstStyle/>
            <a:p>
              <a:endParaRPr lang="en-SG" dirty="0"/>
            </a:p>
          </p:txBody>
        </p:sp>
        <p:sp>
          <p:nvSpPr>
            <p:cNvPr id="7621" name="Line 250"/>
            <p:cNvSpPr>
              <a:spLocks noChangeShapeType="1"/>
            </p:cNvSpPr>
            <p:nvPr/>
          </p:nvSpPr>
          <p:spPr bwMode="auto">
            <a:xfrm>
              <a:off x="1584" y="2352"/>
              <a:ext cx="0" cy="480"/>
            </a:xfrm>
            <a:prstGeom prst="line">
              <a:avLst/>
            </a:prstGeom>
            <a:noFill/>
            <a:ln w="9525">
              <a:solidFill>
                <a:schemeClr val="accent2"/>
              </a:solidFill>
              <a:round/>
              <a:headEnd/>
              <a:tailEnd/>
            </a:ln>
          </p:spPr>
          <p:txBody>
            <a:bodyPr/>
            <a:lstStyle/>
            <a:p>
              <a:endParaRPr lang="en-SG" dirty="0"/>
            </a:p>
          </p:txBody>
        </p:sp>
      </p:grpSp>
      <p:grpSp>
        <p:nvGrpSpPr>
          <p:cNvPr id="7485" name="Group 251"/>
          <p:cNvGrpSpPr>
            <a:grpSpLocks/>
          </p:cNvGrpSpPr>
          <p:nvPr/>
        </p:nvGrpSpPr>
        <p:grpSpPr bwMode="auto">
          <a:xfrm>
            <a:off x="5446266" y="3930675"/>
            <a:ext cx="152400" cy="762000"/>
            <a:chOff x="1488" y="2352"/>
            <a:chExt cx="96" cy="480"/>
          </a:xfrm>
        </p:grpSpPr>
        <p:sp>
          <p:nvSpPr>
            <p:cNvPr id="7618" name="Line 252"/>
            <p:cNvSpPr>
              <a:spLocks noChangeShapeType="1"/>
            </p:cNvSpPr>
            <p:nvPr/>
          </p:nvSpPr>
          <p:spPr bwMode="auto">
            <a:xfrm>
              <a:off x="1488" y="2352"/>
              <a:ext cx="96" cy="0"/>
            </a:xfrm>
            <a:prstGeom prst="line">
              <a:avLst/>
            </a:prstGeom>
            <a:noFill/>
            <a:ln w="9525">
              <a:solidFill>
                <a:schemeClr val="accent2"/>
              </a:solidFill>
              <a:round/>
              <a:headEnd/>
              <a:tailEnd/>
            </a:ln>
          </p:spPr>
          <p:txBody>
            <a:bodyPr/>
            <a:lstStyle/>
            <a:p>
              <a:endParaRPr lang="en-SG" dirty="0"/>
            </a:p>
          </p:txBody>
        </p:sp>
        <p:sp>
          <p:nvSpPr>
            <p:cNvPr id="7619" name="Line 253"/>
            <p:cNvSpPr>
              <a:spLocks noChangeShapeType="1"/>
            </p:cNvSpPr>
            <p:nvPr/>
          </p:nvSpPr>
          <p:spPr bwMode="auto">
            <a:xfrm>
              <a:off x="1584" y="2352"/>
              <a:ext cx="0" cy="480"/>
            </a:xfrm>
            <a:prstGeom prst="line">
              <a:avLst/>
            </a:prstGeom>
            <a:noFill/>
            <a:ln w="9525">
              <a:solidFill>
                <a:schemeClr val="accent2"/>
              </a:solidFill>
              <a:round/>
              <a:headEnd/>
              <a:tailEnd/>
            </a:ln>
          </p:spPr>
          <p:txBody>
            <a:bodyPr/>
            <a:lstStyle/>
            <a:p>
              <a:endParaRPr lang="en-SG" dirty="0"/>
            </a:p>
          </p:txBody>
        </p:sp>
      </p:grpSp>
      <p:grpSp>
        <p:nvGrpSpPr>
          <p:cNvPr id="7506" name="Group 254"/>
          <p:cNvGrpSpPr>
            <a:grpSpLocks/>
          </p:cNvGrpSpPr>
          <p:nvPr/>
        </p:nvGrpSpPr>
        <p:grpSpPr bwMode="auto">
          <a:xfrm>
            <a:off x="6132066" y="3930675"/>
            <a:ext cx="152400" cy="762000"/>
            <a:chOff x="1488" y="2352"/>
            <a:chExt cx="96" cy="480"/>
          </a:xfrm>
        </p:grpSpPr>
        <p:sp>
          <p:nvSpPr>
            <p:cNvPr id="7616" name="Line 255"/>
            <p:cNvSpPr>
              <a:spLocks noChangeShapeType="1"/>
            </p:cNvSpPr>
            <p:nvPr/>
          </p:nvSpPr>
          <p:spPr bwMode="auto">
            <a:xfrm>
              <a:off x="1488" y="2352"/>
              <a:ext cx="96" cy="0"/>
            </a:xfrm>
            <a:prstGeom prst="line">
              <a:avLst/>
            </a:prstGeom>
            <a:noFill/>
            <a:ln w="9525">
              <a:solidFill>
                <a:schemeClr val="accent2"/>
              </a:solidFill>
              <a:round/>
              <a:headEnd/>
              <a:tailEnd/>
            </a:ln>
          </p:spPr>
          <p:txBody>
            <a:bodyPr/>
            <a:lstStyle/>
            <a:p>
              <a:endParaRPr lang="en-SG" dirty="0"/>
            </a:p>
          </p:txBody>
        </p:sp>
        <p:sp>
          <p:nvSpPr>
            <p:cNvPr id="7617" name="Line 256"/>
            <p:cNvSpPr>
              <a:spLocks noChangeShapeType="1"/>
            </p:cNvSpPr>
            <p:nvPr/>
          </p:nvSpPr>
          <p:spPr bwMode="auto">
            <a:xfrm>
              <a:off x="1584" y="2352"/>
              <a:ext cx="0" cy="480"/>
            </a:xfrm>
            <a:prstGeom prst="line">
              <a:avLst/>
            </a:prstGeom>
            <a:noFill/>
            <a:ln w="9525">
              <a:solidFill>
                <a:schemeClr val="accent2"/>
              </a:solidFill>
              <a:round/>
              <a:headEnd/>
              <a:tailEnd/>
            </a:ln>
          </p:spPr>
          <p:txBody>
            <a:bodyPr/>
            <a:lstStyle/>
            <a:p>
              <a:endParaRPr lang="en-SG" dirty="0"/>
            </a:p>
          </p:txBody>
        </p:sp>
      </p:grpSp>
      <p:grpSp>
        <p:nvGrpSpPr>
          <p:cNvPr id="7507" name="Group 257"/>
          <p:cNvGrpSpPr>
            <a:grpSpLocks/>
          </p:cNvGrpSpPr>
          <p:nvPr/>
        </p:nvGrpSpPr>
        <p:grpSpPr bwMode="auto">
          <a:xfrm>
            <a:off x="6817866" y="3930675"/>
            <a:ext cx="152400" cy="762000"/>
            <a:chOff x="1488" y="2352"/>
            <a:chExt cx="96" cy="480"/>
          </a:xfrm>
        </p:grpSpPr>
        <p:sp>
          <p:nvSpPr>
            <p:cNvPr id="7614" name="Line 258"/>
            <p:cNvSpPr>
              <a:spLocks noChangeShapeType="1"/>
            </p:cNvSpPr>
            <p:nvPr/>
          </p:nvSpPr>
          <p:spPr bwMode="auto">
            <a:xfrm>
              <a:off x="1488" y="2352"/>
              <a:ext cx="96" cy="0"/>
            </a:xfrm>
            <a:prstGeom prst="line">
              <a:avLst/>
            </a:prstGeom>
            <a:noFill/>
            <a:ln w="9525">
              <a:solidFill>
                <a:schemeClr val="accent2"/>
              </a:solidFill>
              <a:round/>
              <a:headEnd/>
              <a:tailEnd/>
            </a:ln>
          </p:spPr>
          <p:txBody>
            <a:bodyPr/>
            <a:lstStyle/>
            <a:p>
              <a:endParaRPr lang="en-SG" dirty="0"/>
            </a:p>
          </p:txBody>
        </p:sp>
        <p:sp>
          <p:nvSpPr>
            <p:cNvPr id="7615" name="Line 259"/>
            <p:cNvSpPr>
              <a:spLocks noChangeShapeType="1"/>
            </p:cNvSpPr>
            <p:nvPr/>
          </p:nvSpPr>
          <p:spPr bwMode="auto">
            <a:xfrm>
              <a:off x="1584" y="2352"/>
              <a:ext cx="0" cy="480"/>
            </a:xfrm>
            <a:prstGeom prst="line">
              <a:avLst/>
            </a:prstGeom>
            <a:noFill/>
            <a:ln w="9525">
              <a:solidFill>
                <a:schemeClr val="accent2"/>
              </a:solidFill>
              <a:round/>
              <a:headEnd/>
              <a:tailEnd/>
            </a:ln>
          </p:spPr>
          <p:txBody>
            <a:bodyPr/>
            <a:lstStyle/>
            <a:p>
              <a:endParaRPr lang="en-SG" dirty="0"/>
            </a:p>
          </p:txBody>
        </p:sp>
      </p:grpSp>
      <p:grpSp>
        <p:nvGrpSpPr>
          <p:cNvPr id="7508" name="Group 260"/>
          <p:cNvGrpSpPr>
            <a:grpSpLocks/>
          </p:cNvGrpSpPr>
          <p:nvPr/>
        </p:nvGrpSpPr>
        <p:grpSpPr bwMode="auto">
          <a:xfrm>
            <a:off x="7503666" y="3930675"/>
            <a:ext cx="152400" cy="762000"/>
            <a:chOff x="1488" y="2352"/>
            <a:chExt cx="96" cy="480"/>
          </a:xfrm>
        </p:grpSpPr>
        <p:sp>
          <p:nvSpPr>
            <p:cNvPr id="7612" name="Line 261"/>
            <p:cNvSpPr>
              <a:spLocks noChangeShapeType="1"/>
            </p:cNvSpPr>
            <p:nvPr/>
          </p:nvSpPr>
          <p:spPr bwMode="auto">
            <a:xfrm>
              <a:off x="1488" y="2352"/>
              <a:ext cx="96" cy="0"/>
            </a:xfrm>
            <a:prstGeom prst="line">
              <a:avLst/>
            </a:prstGeom>
            <a:noFill/>
            <a:ln w="9525">
              <a:solidFill>
                <a:schemeClr val="accent2"/>
              </a:solidFill>
              <a:round/>
              <a:headEnd/>
              <a:tailEnd/>
            </a:ln>
          </p:spPr>
          <p:txBody>
            <a:bodyPr/>
            <a:lstStyle/>
            <a:p>
              <a:endParaRPr lang="en-SG" dirty="0"/>
            </a:p>
          </p:txBody>
        </p:sp>
        <p:sp>
          <p:nvSpPr>
            <p:cNvPr id="7613" name="Line 262"/>
            <p:cNvSpPr>
              <a:spLocks noChangeShapeType="1"/>
            </p:cNvSpPr>
            <p:nvPr/>
          </p:nvSpPr>
          <p:spPr bwMode="auto">
            <a:xfrm>
              <a:off x="1584" y="2352"/>
              <a:ext cx="0" cy="480"/>
            </a:xfrm>
            <a:prstGeom prst="line">
              <a:avLst/>
            </a:prstGeom>
            <a:noFill/>
            <a:ln w="9525">
              <a:solidFill>
                <a:schemeClr val="accent2"/>
              </a:solidFill>
              <a:round/>
              <a:headEnd/>
              <a:tailEnd/>
            </a:ln>
          </p:spPr>
          <p:txBody>
            <a:bodyPr/>
            <a:lstStyle/>
            <a:p>
              <a:endParaRPr lang="en-SG" dirty="0"/>
            </a:p>
          </p:txBody>
        </p:sp>
      </p:grpSp>
      <p:sp>
        <p:nvSpPr>
          <p:cNvPr id="7281" name="Text Box 263"/>
          <p:cNvSpPr txBox="1">
            <a:spLocks noChangeArrowheads="1"/>
          </p:cNvSpPr>
          <p:nvPr/>
        </p:nvSpPr>
        <p:spPr bwMode="auto">
          <a:xfrm>
            <a:off x="525016" y="2868638"/>
            <a:ext cx="449262" cy="396875"/>
          </a:xfrm>
          <a:prstGeom prst="rect">
            <a:avLst/>
          </a:prstGeom>
          <a:noFill/>
          <a:ln w="9525">
            <a:noFill/>
            <a:miter lim="800000"/>
            <a:headEnd/>
            <a:tailEnd/>
          </a:ln>
        </p:spPr>
        <p:txBody>
          <a:bodyPr wrap="none">
            <a:spAutoFit/>
          </a:bodyPr>
          <a:lstStyle/>
          <a:p>
            <a:pPr eaLnBrk="1" hangingPunct="1"/>
            <a:r>
              <a:rPr lang="en-US" sz="2000" dirty="0">
                <a:solidFill>
                  <a:srgbClr val="FF0000"/>
                </a:solidFill>
              </a:rPr>
              <a:t>IN</a:t>
            </a:r>
          </a:p>
        </p:txBody>
      </p:sp>
      <p:sp>
        <p:nvSpPr>
          <p:cNvPr id="7282" name="Text Box 264"/>
          <p:cNvSpPr txBox="1">
            <a:spLocks noChangeArrowheads="1"/>
          </p:cNvSpPr>
          <p:nvPr/>
        </p:nvSpPr>
        <p:spPr bwMode="auto">
          <a:xfrm>
            <a:off x="8229922" y="4089425"/>
            <a:ext cx="590550" cy="396875"/>
          </a:xfrm>
          <a:prstGeom prst="rect">
            <a:avLst/>
          </a:prstGeom>
          <a:noFill/>
          <a:ln w="9525">
            <a:noFill/>
            <a:miter lim="800000"/>
            <a:headEnd/>
            <a:tailEnd/>
          </a:ln>
        </p:spPr>
        <p:txBody>
          <a:bodyPr wrap="none">
            <a:spAutoFit/>
          </a:bodyPr>
          <a:lstStyle/>
          <a:p>
            <a:pPr eaLnBrk="1" hangingPunct="1"/>
            <a:r>
              <a:rPr lang="en-US" sz="2000" dirty="0">
                <a:solidFill>
                  <a:schemeClr val="hlink"/>
                </a:solidFill>
              </a:rPr>
              <a:t>Out</a:t>
            </a:r>
          </a:p>
        </p:txBody>
      </p:sp>
      <p:grpSp>
        <p:nvGrpSpPr>
          <p:cNvPr id="7529" name="Group 265"/>
          <p:cNvGrpSpPr>
            <a:grpSpLocks/>
          </p:cNvGrpSpPr>
          <p:nvPr/>
        </p:nvGrpSpPr>
        <p:grpSpPr bwMode="auto">
          <a:xfrm>
            <a:off x="1102866" y="2482875"/>
            <a:ext cx="685800" cy="1447800"/>
            <a:chOff x="192" y="768"/>
            <a:chExt cx="432" cy="912"/>
          </a:xfrm>
        </p:grpSpPr>
        <p:sp>
          <p:nvSpPr>
            <p:cNvPr id="7589" name="Rectangle 266"/>
            <p:cNvSpPr>
              <a:spLocks noChangeArrowheads="1"/>
            </p:cNvSpPr>
            <p:nvPr/>
          </p:nvSpPr>
          <p:spPr bwMode="auto">
            <a:xfrm>
              <a:off x="480" y="1200"/>
              <a:ext cx="144" cy="192"/>
            </a:xfrm>
            <a:prstGeom prst="rect">
              <a:avLst/>
            </a:prstGeom>
            <a:solidFill>
              <a:schemeClr val="bg1"/>
            </a:solidFill>
            <a:ln w="9525">
              <a:noFill/>
              <a:miter lim="800000"/>
              <a:headEnd/>
              <a:tailEnd/>
            </a:ln>
          </p:spPr>
          <p:txBody>
            <a:bodyPr wrap="none" anchor="ctr"/>
            <a:lstStyle/>
            <a:p>
              <a:endParaRPr lang="en-SG" dirty="0"/>
            </a:p>
          </p:txBody>
        </p:sp>
        <p:sp>
          <p:nvSpPr>
            <p:cNvPr id="7590" name="Line 267"/>
            <p:cNvSpPr>
              <a:spLocks noChangeShapeType="1"/>
            </p:cNvSpPr>
            <p:nvPr/>
          </p:nvSpPr>
          <p:spPr bwMode="auto">
            <a:xfrm>
              <a:off x="528" y="1152"/>
              <a:ext cx="0" cy="96"/>
            </a:xfrm>
            <a:prstGeom prst="line">
              <a:avLst/>
            </a:prstGeom>
            <a:noFill/>
            <a:ln w="19050">
              <a:solidFill>
                <a:srgbClr val="FF0000"/>
              </a:solidFill>
              <a:round/>
              <a:headEnd/>
              <a:tailEnd/>
            </a:ln>
          </p:spPr>
          <p:txBody>
            <a:bodyPr/>
            <a:lstStyle/>
            <a:p>
              <a:endParaRPr lang="en-SG" dirty="0"/>
            </a:p>
          </p:txBody>
        </p:sp>
        <p:sp>
          <p:nvSpPr>
            <p:cNvPr id="7591" name="Line 268"/>
            <p:cNvSpPr>
              <a:spLocks noChangeShapeType="1"/>
            </p:cNvSpPr>
            <p:nvPr/>
          </p:nvSpPr>
          <p:spPr bwMode="auto">
            <a:xfrm>
              <a:off x="528" y="1248"/>
              <a:ext cx="0" cy="96"/>
            </a:xfrm>
            <a:prstGeom prst="line">
              <a:avLst/>
            </a:prstGeom>
            <a:noFill/>
            <a:ln w="19050">
              <a:solidFill>
                <a:srgbClr val="FF0000"/>
              </a:solidFill>
              <a:round/>
              <a:headEnd/>
              <a:tailEnd/>
            </a:ln>
          </p:spPr>
          <p:txBody>
            <a:bodyPr/>
            <a:lstStyle/>
            <a:p>
              <a:endParaRPr lang="en-SG" dirty="0"/>
            </a:p>
          </p:txBody>
        </p:sp>
        <p:sp>
          <p:nvSpPr>
            <p:cNvPr id="7592" name="Line 269"/>
            <p:cNvSpPr>
              <a:spLocks noChangeShapeType="1"/>
            </p:cNvSpPr>
            <p:nvPr/>
          </p:nvSpPr>
          <p:spPr bwMode="auto">
            <a:xfrm>
              <a:off x="528" y="1344"/>
              <a:ext cx="0" cy="144"/>
            </a:xfrm>
            <a:prstGeom prst="line">
              <a:avLst/>
            </a:prstGeom>
            <a:noFill/>
            <a:ln w="19050">
              <a:solidFill>
                <a:srgbClr val="FF0000"/>
              </a:solidFill>
              <a:round/>
              <a:headEnd/>
              <a:tailEnd/>
            </a:ln>
          </p:spPr>
          <p:txBody>
            <a:bodyPr/>
            <a:lstStyle/>
            <a:p>
              <a:endParaRPr lang="en-SG" dirty="0"/>
            </a:p>
          </p:txBody>
        </p:sp>
        <p:sp>
          <p:nvSpPr>
            <p:cNvPr id="7593" name="Line 270"/>
            <p:cNvSpPr>
              <a:spLocks noChangeShapeType="1"/>
            </p:cNvSpPr>
            <p:nvPr/>
          </p:nvSpPr>
          <p:spPr bwMode="auto">
            <a:xfrm>
              <a:off x="432" y="1488"/>
              <a:ext cx="192" cy="0"/>
            </a:xfrm>
            <a:prstGeom prst="line">
              <a:avLst/>
            </a:prstGeom>
            <a:noFill/>
            <a:ln w="19050">
              <a:solidFill>
                <a:srgbClr val="FF0000"/>
              </a:solidFill>
              <a:round/>
              <a:headEnd/>
              <a:tailEnd/>
            </a:ln>
          </p:spPr>
          <p:txBody>
            <a:bodyPr/>
            <a:lstStyle/>
            <a:p>
              <a:endParaRPr lang="en-SG" dirty="0"/>
            </a:p>
          </p:txBody>
        </p:sp>
        <p:sp>
          <p:nvSpPr>
            <p:cNvPr id="7594" name="Line 271"/>
            <p:cNvSpPr>
              <a:spLocks noChangeShapeType="1"/>
            </p:cNvSpPr>
            <p:nvPr/>
          </p:nvSpPr>
          <p:spPr bwMode="auto">
            <a:xfrm>
              <a:off x="432" y="1536"/>
              <a:ext cx="192" cy="0"/>
            </a:xfrm>
            <a:prstGeom prst="line">
              <a:avLst/>
            </a:prstGeom>
            <a:noFill/>
            <a:ln w="19050">
              <a:solidFill>
                <a:srgbClr val="FF0000"/>
              </a:solidFill>
              <a:round/>
              <a:headEnd/>
              <a:tailEnd/>
            </a:ln>
          </p:spPr>
          <p:txBody>
            <a:bodyPr/>
            <a:lstStyle/>
            <a:p>
              <a:endParaRPr lang="en-SG" dirty="0"/>
            </a:p>
          </p:txBody>
        </p:sp>
        <p:sp>
          <p:nvSpPr>
            <p:cNvPr id="7595" name="Line 272"/>
            <p:cNvSpPr>
              <a:spLocks noChangeShapeType="1"/>
            </p:cNvSpPr>
            <p:nvPr/>
          </p:nvSpPr>
          <p:spPr bwMode="auto">
            <a:xfrm>
              <a:off x="528" y="1536"/>
              <a:ext cx="0" cy="144"/>
            </a:xfrm>
            <a:prstGeom prst="line">
              <a:avLst/>
            </a:prstGeom>
            <a:noFill/>
            <a:ln w="19050">
              <a:solidFill>
                <a:srgbClr val="FF0000"/>
              </a:solidFill>
              <a:round/>
              <a:headEnd/>
              <a:tailEnd/>
            </a:ln>
          </p:spPr>
          <p:txBody>
            <a:bodyPr/>
            <a:lstStyle/>
            <a:p>
              <a:endParaRPr lang="en-SG" dirty="0"/>
            </a:p>
          </p:txBody>
        </p:sp>
        <p:sp>
          <p:nvSpPr>
            <p:cNvPr id="7596" name="Line 273"/>
            <p:cNvSpPr>
              <a:spLocks noChangeShapeType="1"/>
            </p:cNvSpPr>
            <p:nvPr/>
          </p:nvSpPr>
          <p:spPr bwMode="auto">
            <a:xfrm>
              <a:off x="576" y="1296"/>
              <a:ext cx="48" cy="0"/>
            </a:xfrm>
            <a:prstGeom prst="line">
              <a:avLst/>
            </a:prstGeom>
            <a:noFill/>
            <a:ln w="19050">
              <a:solidFill>
                <a:srgbClr val="FF0000"/>
              </a:solidFill>
              <a:round/>
              <a:headEnd/>
              <a:tailEnd/>
            </a:ln>
          </p:spPr>
          <p:txBody>
            <a:bodyPr/>
            <a:lstStyle/>
            <a:p>
              <a:endParaRPr lang="en-SG" dirty="0"/>
            </a:p>
          </p:txBody>
        </p:sp>
        <p:sp>
          <p:nvSpPr>
            <p:cNvPr id="7597" name="Line 274"/>
            <p:cNvSpPr>
              <a:spLocks noChangeShapeType="1"/>
            </p:cNvSpPr>
            <p:nvPr/>
          </p:nvSpPr>
          <p:spPr bwMode="auto">
            <a:xfrm flipV="1">
              <a:off x="624" y="816"/>
              <a:ext cx="0" cy="480"/>
            </a:xfrm>
            <a:prstGeom prst="line">
              <a:avLst/>
            </a:prstGeom>
            <a:noFill/>
            <a:ln w="19050">
              <a:solidFill>
                <a:srgbClr val="FF0000"/>
              </a:solidFill>
              <a:round/>
              <a:headEnd/>
              <a:tailEnd/>
            </a:ln>
          </p:spPr>
          <p:txBody>
            <a:bodyPr/>
            <a:lstStyle/>
            <a:p>
              <a:endParaRPr lang="en-SG" dirty="0"/>
            </a:p>
          </p:txBody>
        </p:sp>
        <p:grpSp>
          <p:nvGrpSpPr>
            <p:cNvPr id="7530" name="Group 275"/>
            <p:cNvGrpSpPr>
              <a:grpSpLocks/>
            </p:cNvGrpSpPr>
            <p:nvPr/>
          </p:nvGrpSpPr>
          <p:grpSpPr bwMode="auto">
            <a:xfrm>
              <a:off x="192" y="768"/>
              <a:ext cx="432" cy="96"/>
              <a:chOff x="912" y="1440"/>
              <a:chExt cx="432" cy="96"/>
            </a:xfrm>
          </p:grpSpPr>
          <p:grpSp>
            <p:nvGrpSpPr>
              <p:cNvPr id="7531" name="Group 276"/>
              <p:cNvGrpSpPr>
                <a:grpSpLocks/>
              </p:cNvGrpSpPr>
              <p:nvPr/>
            </p:nvGrpSpPr>
            <p:grpSpPr bwMode="auto">
              <a:xfrm>
                <a:off x="960" y="1440"/>
                <a:ext cx="146" cy="96"/>
                <a:chOff x="1008" y="1440"/>
                <a:chExt cx="146" cy="96"/>
              </a:xfrm>
            </p:grpSpPr>
            <p:sp>
              <p:nvSpPr>
                <p:cNvPr id="7608" name="Line 277"/>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609" name="Line 278"/>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610" name="Line 279"/>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611" name="Oval 280"/>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grpSp>
            <p:nvGrpSpPr>
              <p:cNvPr id="7552" name="Group 281"/>
              <p:cNvGrpSpPr>
                <a:grpSpLocks/>
              </p:cNvGrpSpPr>
              <p:nvPr/>
            </p:nvGrpSpPr>
            <p:grpSpPr bwMode="auto">
              <a:xfrm>
                <a:off x="1152" y="1440"/>
                <a:ext cx="146" cy="96"/>
                <a:chOff x="1008" y="1440"/>
                <a:chExt cx="146" cy="96"/>
              </a:xfrm>
            </p:grpSpPr>
            <p:sp>
              <p:nvSpPr>
                <p:cNvPr id="7604" name="Line 282"/>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605" name="Line 283"/>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606" name="Line 284"/>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607" name="Oval 285"/>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sp>
            <p:nvSpPr>
              <p:cNvPr id="7601" name="Line 286"/>
              <p:cNvSpPr>
                <a:spLocks noChangeShapeType="1"/>
              </p:cNvSpPr>
              <p:nvPr/>
            </p:nvSpPr>
            <p:spPr bwMode="auto">
              <a:xfrm flipH="1">
                <a:off x="1104" y="1488"/>
                <a:ext cx="48" cy="0"/>
              </a:xfrm>
              <a:prstGeom prst="line">
                <a:avLst/>
              </a:prstGeom>
              <a:noFill/>
              <a:ln w="19050">
                <a:solidFill>
                  <a:srgbClr val="FF0000"/>
                </a:solidFill>
                <a:round/>
                <a:headEnd/>
                <a:tailEnd/>
              </a:ln>
            </p:spPr>
            <p:txBody>
              <a:bodyPr/>
              <a:lstStyle/>
              <a:p>
                <a:endParaRPr lang="en-SG" dirty="0"/>
              </a:p>
            </p:txBody>
          </p:sp>
          <p:sp>
            <p:nvSpPr>
              <p:cNvPr id="7602" name="Line 287"/>
              <p:cNvSpPr>
                <a:spLocks noChangeShapeType="1"/>
              </p:cNvSpPr>
              <p:nvPr/>
            </p:nvSpPr>
            <p:spPr bwMode="auto">
              <a:xfrm>
                <a:off x="1296" y="1488"/>
                <a:ext cx="48" cy="0"/>
              </a:xfrm>
              <a:prstGeom prst="line">
                <a:avLst/>
              </a:prstGeom>
              <a:noFill/>
              <a:ln w="19050">
                <a:solidFill>
                  <a:srgbClr val="FF0000"/>
                </a:solidFill>
                <a:round/>
                <a:headEnd/>
                <a:tailEnd/>
              </a:ln>
            </p:spPr>
            <p:txBody>
              <a:bodyPr/>
              <a:lstStyle/>
              <a:p>
                <a:endParaRPr lang="en-SG" dirty="0"/>
              </a:p>
            </p:txBody>
          </p:sp>
          <p:sp>
            <p:nvSpPr>
              <p:cNvPr id="7603" name="Line 288"/>
              <p:cNvSpPr>
                <a:spLocks noChangeShapeType="1"/>
              </p:cNvSpPr>
              <p:nvPr/>
            </p:nvSpPr>
            <p:spPr bwMode="auto">
              <a:xfrm flipH="1">
                <a:off x="912" y="1488"/>
                <a:ext cx="48" cy="0"/>
              </a:xfrm>
              <a:prstGeom prst="line">
                <a:avLst/>
              </a:prstGeom>
              <a:noFill/>
              <a:ln w="19050">
                <a:solidFill>
                  <a:srgbClr val="FF0000"/>
                </a:solidFill>
                <a:round/>
                <a:headEnd/>
                <a:tailEnd/>
              </a:ln>
            </p:spPr>
            <p:txBody>
              <a:bodyPr/>
              <a:lstStyle/>
              <a:p>
                <a:endParaRPr lang="en-SG" dirty="0"/>
              </a:p>
            </p:txBody>
          </p:sp>
        </p:grpSp>
      </p:grpSp>
      <p:sp>
        <p:nvSpPr>
          <p:cNvPr id="7284" name="Line 289"/>
          <p:cNvSpPr>
            <a:spLocks noChangeShapeType="1"/>
          </p:cNvSpPr>
          <p:nvPr/>
        </p:nvSpPr>
        <p:spPr bwMode="auto">
          <a:xfrm>
            <a:off x="2322066" y="3549675"/>
            <a:ext cx="304800" cy="0"/>
          </a:xfrm>
          <a:prstGeom prst="line">
            <a:avLst/>
          </a:prstGeom>
          <a:noFill/>
          <a:ln w="9525">
            <a:solidFill>
              <a:schemeClr val="tx1"/>
            </a:solidFill>
            <a:round/>
            <a:headEnd/>
            <a:tailEnd/>
          </a:ln>
        </p:spPr>
        <p:txBody>
          <a:bodyPr/>
          <a:lstStyle/>
          <a:p>
            <a:endParaRPr lang="en-SG" dirty="0"/>
          </a:p>
        </p:txBody>
      </p:sp>
      <p:sp>
        <p:nvSpPr>
          <p:cNvPr id="7285" name="Line 290"/>
          <p:cNvSpPr>
            <a:spLocks noChangeShapeType="1"/>
          </p:cNvSpPr>
          <p:nvPr/>
        </p:nvSpPr>
        <p:spPr bwMode="auto">
          <a:xfrm>
            <a:off x="2626866" y="3549675"/>
            <a:ext cx="0" cy="304800"/>
          </a:xfrm>
          <a:prstGeom prst="line">
            <a:avLst/>
          </a:prstGeom>
          <a:noFill/>
          <a:ln w="9525">
            <a:solidFill>
              <a:schemeClr val="tx1"/>
            </a:solidFill>
            <a:round/>
            <a:headEnd/>
            <a:tailEnd/>
          </a:ln>
        </p:spPr>
        <p:txBody>
          <a:bodyPr/>
          <a:lstStyle/>
          <a:p>
            <a:endParaRPr lang="en-SG" dirty="0"/>
          </a:p>
        </p:txBody>
      </p:sp>
      <p:sp>
        <p:nvSpPr>
          <p:cNvPr id="7286" name="Line 291"/>
          <p:cNvSpPr>
            <a:spLocks noChangeShapeType="1"/>
          </p:cNvSpPr>
          <p:nvPr/>
        </p:nvSpPr>
        <p:spPr bwMode="auto">
          <a:xfrm>
            <a:off x="3007866" y="3549675"/>
            <a:ext cx="304800" cy="0"/>
          </a:xfrm>
          <a:prstGeom prst="line">
            <a:avLst/>
          </a:prstGeom>
          <a:noFill/>
          <a:ln w="9525">
            <a:solidFill>
              <a:schemeClr val="tx1"/>
            </a:solidFill>
            <a:round/>
            <a:headEnd/>
            <a:tailEnd/>
          </a:ln>
        </p:spPr>
        <p:txBody>
          <a:bodyPr/>
          <a:lstStyle/>
          <a:p>
            <a:endParaRPr lang="en-SG" dirty="0"/>
          </a:p>
        </p:txBody>
      </p:sp>
      <p:sp>
        <p:nvSpPr>
          <p:cNvPr id="7287" name="Line 292"/>
          <p:cNvSpPr>
            <a:spLocks noChangeShapeType="1"/>
          </p:cNvSpPr>
          <p:nvPr/>
        </p:nvSpPr>
        <p:spPr bwMode="auto">
          <a:xfrm>
            <a:off x="3312666" y="3549675"/>
            <a:ext cx="0" cy="304800"/>
          </a:xfrm>
          <a:prstGeom prst="line">
            <a:avLst/>
          </a:prstGeom>
          <a:noFill/>
          <a:ln w="9525">
            <a:solidFill>
              <a:schemeClr val="tx1"/>
            </a:solidFill>
            <a:round/>
            <a:headEnd/>
            <a:tailEnd/>
          </a:ln>
        </p:spPr>
        <p:txBody>
          <a:bodyPr/>
          <a:lstStyle/>
          <a:p>
            <a:endParaRPr lang="en-SG" dirty="0"/>
          </a:p>
        </p:txBody>
      </p:sp>
      <p:sp>
        <p:nvSpPr>
          <p:cNvPr id="7288" name="Line 293"/>
          <p:cNvSpPr>
            <a:spLocks noChangeShapeType="1"/>
          </p:cNvSpPr>
          <p:nvPr/>
        </p:nvSpPr>
        <p:spPr bwMode="auto">
          <a:xfrm>
            <a:off x="3693666" y="3549675"/>
            <a:ext cx="304800" cy="0"/>
          </a:xfrm>
          <a:prstGeom prst="line">
            <a:avLst/>
          </a:prstGeom>
          <a:noFill/>
          <a:ln w="9525">
            <a:solidFill>
              <a:schemeClr val="tx1"/>
            </a:solidFill>
            <a:round/>
            <a:headEnd/>
            <a:tailEnd/>
          </a:ln>
        </p:spPr>
        <p:txBody>
          <a:bodyPr/>
          <a:lstStyle/>
          <a:p>
            <a:endParaRPr lang="en-SG" dirty="0"/>
          </a:p>
        </p:txBody>
      </p:sp>
      <p:sp>
        <p:nvSpPr>
          <p:cNvPr id="7289" name="Line 294"/>
          <p:cNvSpPr>
            <a:spLocks noChangeShapeType="1"/>
          </p:cNvSpPr>
          <p:nvPr/>
        </p:nvSpPr>
        <p:spPr bwMode="auto">
          <a:xfrm>
            <a:off x="3998466" y="3549675"/>
            <a:ext cx="0" cy="304800"/>
          </a:xfrm>
          <a:prstGeom prst="line">
            <a:avLst/>
          </a:prstGeom>
          <a:noFill/>
          <a:ln w="9525">
            <a:solidFill>
              <a:schemeClr val="tx1"/>
            </a:solidFill>
            <a:round/>
            <a:headEnd/>
            <a:tailEnd/>
          </a:ln>
        </p:spPr>
        <p:txBody>
          <a:bodyPr/>
          <a:lstStyle/>
          <a:p>
            <a:endParaRPr lang="en-SG" dirty="0"/>
          </a:p>
        </p:txBody>
      </p:sp>
      <p:sp>
        <p:nvSpPr>
          <p:cNvPr id="7290" name="Line 295"/>
          <p:cNvSpPr>
            <a:spLocks noChangeShapeType="1"/>
          </p:cNvSpPr>
          <p:nvPr/>
        </p:nvSpPr>
        <p:spPr bwMode="auto">
          <a:xfrm>
            <a:off x="4379466" y="3549675"/>
            <a:ext cx="304800" cy="0"/>
          </a:xfrm>
          <a:prstGeom prst="line">
            <a:avLst/>
          </a:prstGeom>
          <a:noFill/>
          <a:ln w="9525">
            <a:solidFill>
              <a:schemeClr val="tx1"/>
            </a:solidFill>
            <a:round/>
            <a:headEnd/>
            <a:tailEnd/>
          </a:ln>
        </p:spPr>
        <p:txBody>
          <a:bodyPr/>
          <a:lstStyle/>
          <a:p>
            <a:endParaRPr lang="en-SG" dirty="0"/>
          </a:p>
        </p:txBody>
      </p:sp>
      <p:sp>
        <p:nvSpPr>
          <p:cNvPr id="7291" name="Line 296"/>
          <p:cNvSpPr>
            <a:spLocks noChangeShapeType="1"/>
          </p:cNvSpPr>
          <p:nvPr/>
        </p:nvSpPr>
        <p:spPr bwMode="auto">
          <a:xfrm>
            <a:off x="4684266" y="3549675"/>
            <a:ext cx="0" cy="304800"/>
          </a:xfrm>
          <a:prstGeom prst="line">
            <a:avLst/>
          </a:prstGeom>
          <a:noFill/>
          <a:ln w="9525">
            <a:solidFill>
              <a:schemeClr val="tx1"/>
            </a:solidFill>
            <a:round/>
            <a:headEnd/>
            <a:tailEnd/>
          </a:ln>
        </p:spPr>
        <p:txBody>
          <a:bodyPr/>
          <a:lstStyle/>
          <a:p>
            <a:endParaRPr lang="en-SG" dirty="0"/>
          </a:p>
        </p:txBody>
      </p:sp>
      <p:sp>
        <p:nvSpPr>
          <p:cNvPr id="7292" name="Line 297"/>
          <p:cNvSpPr>
            <a:spLocks noChangeShapeType="1"/>
          </p:cNvSpPr>
          <p:nvPr/>
        </p:nvSpPr>
        <p:spPr bwMode="auto">
          <a:xfrm>
            <a:off x="5065266" y="3549675"/>
            <a:ext cx="304800" cy="0"/>
          </a:xfrm>
          <a:prstGeom prst="line">
            <a:avLst/>
          </a:prstGeom>
          <a:noFill/>
          <a:ln w="9525">
            <a:solidFill>
              <a:schemeClr val="tx1"/>
            </a:solidFill>
            <a:round/>
            <a:headEnd/>
            <a:tailEnd/>
          </a:ln>
        </p:spPr>
        <p:txBody>
          <a:bodyPr/>
          <a:lstStyle/>
          <a:p>
            <a:endParaRPr lang="en-SG" dirty="0"/>
          </a:p>
        </p:txBody>
      </p:sp>
      <p:sp>
        <p:nvSpPr>
          <p:cNvPr id="7293" name="Line 298"/>
          <p:cNvSpPr>
            <a:spLocks noChangeShapeType="1"/>
          </p:cNvSpPr>
          <p:nvPr/>
        </p:nvSpPr>
        <p:spPr bwMode="auto">
          <a:xfrm>
            <a:off x="5370066" y="3549675"/>
            <a:ext cx="0" cy="304800"/>
          </a:xfrm>
          <a:prstGeom prst="line">
            <a:avLst/>
          </a:prstGeom>
          <a:noFill/>
          <a:ln w="9525">
            <a:solidFill>
              <a:schemeClr val="tx1"/>
            </a:solidFill>
            <a:round/>
            <a:headEnd/>
            <a:tailEnd/>
          </a:ln>
        </p:spPr>
        <p:txBody>
          <a:bodyPr/>
          <a:lstStyle/>
          <a:p>
            <a:endParaRPr lang="en-SG" dirty="0"/>
          </a:p>
        </p:txBody>
      </p:sp>
      <p:sp>
        <p:nvSpPr>
          <p:cNvPr id="7294" name="Line 299"/>
          <p:cNvSpPr>
            <a:spLocks noChangeShapeType="1"/>
          </p:cNvSpPr>
          <p:nvPr/>
        </p:nvSpPr>
        <p:spPr bwMode="auto">
          <a:xfrm>
            <a:off x="5751066" y="3549675"/>
            <a:ext cx="304800" cy="0"/>
          </a:xfrm>
          <a:prstGeom prst="line">
            <a:avLst/>
          </a:prstGeom>
          <a:noFill/>
          <a:ln w="9525">
            <a:solidFill>
              <a:schemeClr val="tx1"/>
            </a:solidFill>
            <a:round/>
            <a:headEnd/>
            <a:tailEnd/>
          </a:ln>
        </p:spPr>
        <p:txBody>
          <a:bodyPr/>
          <a:lstStyle/>
          <a:p>
            <a:endParaRPr lang="en-SG" dirty="0"/>
          </a:p>
        </p:txBody>
      </p:sp>
      <p:sp>
        <p:nvSpPr>
          <p:cNvPr id="7295" name="Line 300"/>
          <p:cNvSpPr>
            <a:spLocks noChangeShapeType="1"/>
          </p:cNvSpPr>
          <p:nvPr/>
        </p:nvSpPr>
        <p:spPr bwMode="auto">
          <a:xfrm>
            <a:off x="6055866" y="3549675"/>
            <a:ext cx="0" cy="304800"/>
          </a:xfrm>
          <a:prstGeom prst="line">
            <a:avLst/>
          </a:prstGeom>
          <a:noFill/>
          <a:ln w="9525">
            <a:solidFill>
              <a:schemeClr val="tx1"/>
            </a:solidFill>
            <a:round/>
            <a:headEnd/>
            <a:tailEnd/>
          </a:ln>
        </p:spPr>
        <p:txBody>
          <a:bodyPr/>
          <a:lstStyle/>
          <a:p>
            <a:endParaRPr lang="en-SG" dirty="0"/>
          </a:p>
        </p:txBody>
      </p:sp>
      <p:sp>
        <p:nvSpPr>
          <p:cNvPr id="7296" name="Line 301"/>
          <p:cNvSpPr>
            <a:spLocks noChangeShapeType="1"/>
          </p:cNvSpPr>
          <p:nvPr/>
        </p:nvSpPr>
        <p:spPr bwMode="auto">
          <a:xfrm>
            <a:off x="6436866" y="3549675"/>
            <a:ext cx="304800" cy="0"/>
          </a:xfrm>
          <a:prstGeom prst="line">
            <a:avLst/>
          </a:prstGeom>
          <a:noFill/>
          <a:ln w="9525">
            <a:solidFill>
              <a:schemeClr val="tx1"/>
            </a:solidFill>
            <a:round/>
            <a:headEnd/>
            <a:tailEnd/>
          </a:ln>
        </p:spPr>
        <p:txBody>
          <a:bodyPr/>
          <a:lstStyle/>
          <a:p>
            <a:endParaRPr lang="en-SG" dirty="0"/>
          </a:p>
        </p:txBody>
      </p:sp>
      <p:sp>
        <p:nvSpPr>
          <p:cNvPr id="7297" name="Line 302"/>
          <p:cNvSpPr>
            <a:spLocks noChangeShapeType="1"/>
          </p:cNvSpPr>
          <p:nvPr/>
        </p:nvSpPr>
        <p:spPr bwMode="auto">
          <a:xfrm>
            <a:off x="6741666" y="3549675"/>
            <a:ext cx="0" cy="304800"/>
          </a:xfrm>
          <a:prstGeom prst="line">
            <a:avLst/>
          </a:prstGeom>
          <a:noFill/>
          <a:ln w="9525">
            <a:solidFill>
              <a:schemeClr val="tx1"/>
            </a:solidFill>
            <a:round/>
            <a:headEnd/>
            <a:tailEnd/>
          </a:ln>
        </p:spPr>
        <p:txBody>
          <a:bodyPr/>
          <a:lstStyle/>
          <a:p>
            <a:endParaRPr lang="en-SG" dirty="0"/>
          </a:p>
        </p:txBody>
      </p:sp>
      <p:sp>
        <p:nvSpPr>
          <p:cNvPr id="7298" name="Line 303"/>
          <p:cNvSpPr>
            <a:spLocks noChangeShapeType="1"/>
          </p:cNvSpPr>
          <p:nvPr/>
        </p:nvSpPr>
        <p:spPr bwMode="auto">
          <a:xfrm>
            <a:off x="7122666" y="3549675"/>
            <a:ext cx="304800" cy="0"/>
          </a:xfrm>
          <a:prstGeom prst="line">
            <a:avLst/>
          </a:prstGeom>
          <a:noFill/>
          <a:ln w="9525">
            <a:solidFill>
              <a:schemeClr val="tx1"/>
            </a:solidFill>
            <a:round/>
            <a:headEnd/>
            <a:tailEnd/>
          </a:ln>
        </p:spPr>
        <p:txBody>
          <a:bodyPr/>
          <a:lstStyle/>
          <a:p>
            <a:endParaRPr lang="en-SG" dirty="0"/>
          </a:p>
        </p:txBody>
      </p:sp>
      <p:sp>
        <p:nvSpPr>
          <p:cNvPr id="7299" name="Line 304"/>
          <p:cNvSpPr>
            <a:spLocks noChangeShapeType="1"/>
          </p:cNvSpPr>
          <p:nvPr/>
        </p:nvSpPr>
        <p:spPr bwMode="auto">
          <a:xfrm>
            <a:off x="7427466" y="3549675"/>
            <a:ext cx="0" cy="304800"/>
          </a:xfrm>
          <a:prstGeom prst="line">
            <a:avLst/>
          </a:prstGeom>
          <a:noFill/>
          <a:ln w="9525">
            <a:solidFill>
              <a:schemeClr val="tx1"/>
            </a:solidFill>
            <a:round/>
            <a:headEnd/>
            <a:tailEnd/>
          </a:ln>
        </p:spPr>
        <p:txBody>
          <a:bodyPr/>
          <a:lstStyle/>
          <a:p>
            <a:endParaRPr lang="en-SG" dirty="0"/>
          </a:p>
        </p:txBody>
      </p:sp>
      <p:grpSp>
        <p:nvGrpSpPr>
          <p:cNvPr id="7553" name="Group 305"/>
          <p:cNvGrpSpPr>
            <a:grpSpLocks/>
          </p:cNvGrpSpPr>
          <p:nvPr/>
        </p:nvGrpSpPr>
        <p:grpSpPr bwMode="auto">
          <a:xfrm>
            <a:off x="1788666" y="2482875"/>
            <a:ext cx="685800" cy="1447800"/>
            <a:chOff x="192" y="768"/>
            <a:chExt cx="432" cy="912"/>
          </a:xfrm>
        </p:grpSpPr>
        <p:sp>
          <p:nvSpPr>
            <p:cNvPr id="7566" name="Rectangle 306"/>
            <p:cNvSpPr>
              <a:spLocks noChangeArrowheads="1"/>
            </p:cNvSpPr>
            <p:nvPr/>
          </p:nvSpPr>
          <p:spPr bwMode="auto">
            <a:xfrm>
              <a:off x="480" y="1200"/>
              <a:ext cx="144" cy="192"/>
            </a:xfrm>
            <a:prstGeom prst="rect">
              <a:avLst/>
            </a:prstGeom>
            <a:solidFill>
              <a:schemeClr val="bg1"/>
            </a:solidFill>
            <a:ln w="9525">
              <a:noFill/>
              <a:miter lim="800000"/>
              <a:headEnd/>
              <a:tailEnd/>
            </a:ln>
          </p:spPr>
          <p:txBody>
            <a:bodyPr wrap="none" anchor="ctr"/>
            <a:lstStyle/>
            <a:p>
              <a:endParaRPr lang="en-SG" dirty="0"/>
            </a:p>
          </p:txBody>
        </p:sp>
        <p:sp>
          <p:nvSpPr>
            <p:cNvPr id="7567" name="Line 307"/>
            <p:cNvSpPr>
              <a:spLocks noChangeShapeType="1"/>
            </p:cNvSpPr>
            <p:nvPr/>
          </p:nvSpPr>
          <p:spPr bwMode="auto">
            <a:xfrm>
              <a:off x="528" y="1152"/>
              <a:ext cx="0" cy="96"/>
            </a:xfrm>
            <a:prstGeom prst="line">
              <a:avLst/>
            </a:prstGeom>
            <a:noFill/>
            <a:ln w="19050">
              <a:solidFill>
                <a:srgbClr val="FF0000"/>
              </a:solidFill>
              <a:round/>
              <a:headEnd/>
              <a:tailEnd/>
            </a:ln>
          </p:spPr>
          <p:txBody>
            <a:bodyPr/>
            <a:lstStyle/>
            <a:p>
              <a:endParaRPr lang="en-SG" dirty="0"/>
            </a:p>
          </p:txBody>
        </p:sp>
        <p:sp>
          <p:nvSpPr>
            <p:cNvPr id="7568" name="Line 308"/>
            <p:cNvSpPr>
              <a:spLocks noChangeShapeType="1"/>
            </p:cNvSpPr>
            <p:nvPr/>
          </p:nvSpPr>
          <p:spPr bwMode="auto">
            <a:xfrm>
              <a:off x="528" y="1248"/>
              <a:ext cx="0" cy="96"/>
            </a:xfrm>
            <a:prstGeom prst="line">
              <a:avLst/>
            </a:prstGeom>
            <a:noFill/>
            <a:ln w="19050">
              <a:solidFill>
                <a:srgbClr val="FF0000"/>
              </a:solidFill>
              <a:round/>
              <a:headEnd/>
              <a:tailEnd/>
            </a:ln>
          </p:spPr>
          <p:txBody>
            <a:bodyPr/>
            <a:lstStyle/>
            <a:p>
              <a:endParaRPr lang="en-SG" dirty="0"/>
            </a:p>
          </p:txBody>
        </p:sp>
        <p:sp>
          <p:nvSpPr>
            <p:cNvPr id="7569" name="Line 309"/>
            <p:cNvSpPr>
              <a:spLocks noChangeShapeType="1"/>
            </p:cNvSpPr>
            <p:nvPr/>
          </p:nvSpPr>
          <p:spPr bwMode="auto">
            <a:xfrm>
              <a:off x="528" y="1344"/>
              <a:ext cx="0" cy="144"/>
            </a:xfrm>
            <a:prstGeom prst="line">
              <a:avLst/>
            </a:prstGeom>
            <a:noFill/>
            <a:ln w="19050">
              <a:solidFill>
                <a:srgbClr val="FF0000"/>
              </a:solidFill>
              <a:round/>
              <a:headEnd/>
              <a:tailEnd/>
            </a:ln>
          </p:spPr>
          <p:txBody>
            <a:bodyPr/>
            <a:lstStyle/>
            <a:p>
              <a:endParaRPr lang="en-SG" dirty="0"/>
            </a:p>
          </p:txBody>
        </p:sp>
        <p:sp>
          <p:nvSpPr>
            <p:cNvPr id="7570" name="Line 310"/>
            <p:cNvSpPr>
              <a:spLocks noChangeShapeType="1"/>
            </p:cNvSpPr>
            <p:nvPr/>
          </p:nvSpPr>
          <p:spPr bwMode="auto">
            <a:xfrm>
              <a:off x="432" y="1488"/>
              <a:ext cx="192" cy="0"/>
            </a:xfrm>
            <a:prstGeom prst="line">
              <a:avLst/>
            </a:prstGeom>
            <a:noFill/>
            <a:ln w="19050">
              <a:solidFill>
                <a:srgbClr val="FF0000"/>
              </a:solidFill>
              <a:round/>
              <a:headEnd/>
              <a:tailEnd/>
            </a:ln>
          </p:spPr>
          <p:txBody>
            <a:bodyPr/>
            <a:lstStyle/>
            <a:p>
              <a:endParaRPr lang="en-SG" dirty="0"/>
            </a:p>
          </p:txBody>
        </p:sp>
        <p:sp>
          <p:nvSpPr>
            <p:cNvPr id="7571" name="Line 311"/>
            <p:cNvSpPr>
              <a:spLocks noChangeShapeType="1"/>
            </p:cNvSpPr>
            <p:nvPr/>
          </p:nvSpPr>
          <p:spPr bwMode="auto">
            <a:xfrm>
              <a:off x="432" y="1536"/>
              <a:ext cx="192" cy="0"/>
            </a:xfrm>
            <a:prstGeom prst="line">
              <a:avLst/>
            </a:prstGeom>
            <a:noFill/>
            <a:ln w="19050">
              <a:solidFill>
                <a:srgbClr val="FF0000"/>
              </a:solidFill>
              <a:round/>
              <a:headEnd/>
              <a:tailEnd/>
            </a:ln>
          </p:spPr>
          <p:txBody>
            <a:bodyPr/>
            <a:lstStyle/>
            <a:p>
              <a:endParaRPr lang="en-SG" dirty="0"/>
            </a:p>
          </p:txBody>
        </p:sp>
        <p:sp>
          <p:nvSpPr>
            <p:cNvPr id="7572" name="Line 312"/>
            <p:cNvSpPr>
              <a:spLocks noChangeShapeType="1"/>
            </p:cNvSpPr>
            <p:nvPr/>
          </p:nvSpPr>
          <p:spPr bwMode="auto">
            <a:xfrm>
              <a:off x="528" y="1536"/>
              <a:ext cx="0" cy="144"/>
            </a:xfrm>
            <a:prstGeom prst="line">
              <a:avLst/>
            </a:prstGeom>
            <a:noFill/>
            <a:ln w="19050">
              <a:solidFill>
                <a:srgbClr val="FF0000"/>
              </a:solidFill>
              <a:round/>
              <a:headEnd/>
              <a:tailEnd/>
            </a:ln>
          </p:spPr>
          <p:txBody>
            <a:bodyPr/>
            <a:lstStyle/>
            <a:p>
              <a:endParaRPr lang="en-SG" dirty="0"/>
            </a:p>
          </p:txBody>
        </p:sp>
        <p:sp>
          <p:nvSpPr>
            <p:cNvPr id="7573" name="Line 313"/>
            <p:cNvSpPr>
              <a:spLocks noChangeShapeType="1"/>
            </p:cNvSpPr>
            <p:nvPr/>
          </p:nvSpPr>
          <p:spPr bwMode="auto">
            <a:xfrm>
              <a:off x="576" y="1296"/>
              <a:ext cx="48" cy="0"/>
            </a:xfrm>
            <a:prstGeom prst="line">
              <a:avLst/>
            </a:prstGeom>
            <a:noFill/>
            <a:ln w="19050">
              <a:solidFill>
                <a:srgbClr val="FF0000"/>
              </a:solidFill>
              <a:round/>
              <a:headEnd/>
              <a:tailEnd/>
            </a:ln>
          </p:spPr>
          <p:txBody>
            <a:bodyPr/>
            <a:lstStyle/>
            <a:p>
              <a:endParaRPr lang="en-SG" dirty="0"/>
            </a:p>
          </p:txBody>
        </p:sp>
        <p:sp>
          <p:nvSpPr>
            <p:cNvPr id="7574" name="Line 314"/>
            <p:cNvSpPr>
              <a:spLocks noChangeShapeType="1"/>
            </p:cNvSpPr>
            <p:nvPr/>
          </p:nvSpPr>
          <p:spPr bwMode="auto">
            <a:xfrm flipV="1">
              <a:off x="624" y="816"/>
              <a:ext cx="0" cy="480"/>
            </a:xfrm>
            <a:prstGeom prst="line">
              <a:avLst/>
            </a:prstGeom>
            <a:noFill/>
            <a:ln w="19050">
              <a:solidFill>
                <a:srgbClr val="FF0000"/>
              </a:solidFill>
              <a:round/>
              <a:headEnd/>
              <a:tailEnd/>
            </a:ln>
          </p:spPr>
          <p:txBody>
            <a:bodyPr/>
            <a:lstStyle/>
            <a:p>
              <a:endParaRPr lang="en-SG" dirty="0"/>
            </a:p>
          </p:txBody>
        </p:sp>
        <p:grpSp>
          <p:nvGrpSpPr>
            <p:cNvPr id="7554" name="Group 315"/>
            <p:cNvGrpSpPr>
              <a:grpSpLocks/>
            </p:cNvGrpSpPr>
            <p:nvPr/>
          </p:nvGrpSpPr>
          <p:grpSpPr bwMode="auto">
            <a:xfrm>
              <a:off x="192" y="768"/>
              <a:ext cx="432" cy="96"/>
              <a:chOff x="912" y="1440"/>
              <a:chExt cx="432" cy="96"/>
            </a:xfrm>
          </p:grpSpPr>
          <p:grpSp>
            <p:nvGrpSpPr>
              <p:cNvPr id="7575" name="Group 316"/>
              <p:cNvGrpSpPr>
                <a:grpSpLocks/>
              </p:cNvGrpSpPr>
              <p:nvPr/>
            </p:nvGrpSpPr>
            <p:grpSpPr bwMode="auto">
              <a:xfrm>
                <a:off x="960" y="1440"/>
                <a:ext cx="146" cy="96"/>
                <a:chOff x="1008" y="1440"/>
                <a:chExt cx="146" cy="96"/>
              </a:xfrm>
            </p:grpSpPr>
            <p:sp>
              <p:nvSpPr>
                <p:cNvPr id="7585" name="Line 317"/>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586" name="Line 318"/>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587" name="Line 319"/>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588" name="Oval 320"/>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grpSp>
            <p:nvGrpSpPr>
              <p:cNvPr id="7576" name="Group 321"/>
              <p:cNvGrpSpPr>
                <a:grpSpLocks/>
              </p:cNvGrpSpPr>
              <p:nvPr/>
            </p:nvGrpSpPr>
            <p:grpSpPr bwMode="auto">
              <a:xfrm>
                <a:off x="1152" y="1440"/>
                <a:ext cx="146" cy="96"/>
                <a:chOff x="1008" y="1440"/>
                <a:chExt cx="146" cy="96"/>
              </a:xfrm>
            </p:grpSpPr>
            <p:sp>
              <p:nvSpPr>
                <p:cNvPr id="7581" name="Line 322"/>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582" name="Line 323"/>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583" name="Line 324"/>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584" name="Oval 325"/>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sp>
            <p:nvSpPr>
              <p:cNvPr id="7578" name="Line 326"/>
              <p:cNvSpPr>
                <a:spLocks noChangeShapeType="1"/>
              </p:cNvSpPr>
              <p:nvPr/>
            </p:nvSpPr>
            <p:spPr bwMode="auto">
              <a:xfrm flipH="1">
                <a:off x="1104" y="1488"/>
                <a:ext cx="48" cy="0"/>
              </a:xfrm>
              <a:prstGeom prst="line">
                <a:avLst/>
              </a:prstGeom>
              <a:noFill/>
              <a:ln w="19050">
                <a:solidFill>
                  <a:srgbClr val="FF0000"/>
                </a:solidFill>
                <a:round/>
                <a:headEnd/>
                <a:tailEnd/>
              </a:ln>
            </p:spPr>
            <p:txBody>
              <a:bodyPr/>
              <a:lstStyle/>
              <a:p>
                <a:endParaRPr lang="en-SG" dirty="0"/>
              </a:p>
            </p:txBody>
          </p:sp>
          <p:sp>
            <p:nvSpPr>
              <p:cNvPr id="7579" name="Line 327"/>
              <p:cNvSpPr>
                <a:spLocks noChangeShapeType="1"/>
              </p:cNvSpPr>
              <p:nvPr/>
            </p:nvSpPr>
            <p:spPr bwMode="auto">
              <a:xfrm>
                <a:off x="1296" y="1488"/>
                <a:ext cx="48" cy="0"/>
              </a:xfrm>
              <a:prstGeom prst="line">
                <a:avLst/>
              </a:prstGeom>
              <a:noFill/>
              <a:ln w="19050">
                <a:solidFill>
                  <a:srgbClr val="FF0000"/>
                </a:solidFill>
                <a:round/>
                <a:headEnd/>
                <a:tailEnd/>
              </a:ln>
            </p:spPr>
            <p:txBody>
              <a:bodyPr/>
              <a:lstStyle/>
              <a:p>
                <a:endParaRPr lang="en-SG" dirty="0"/>
              </a:p>
            </p:txBody>
          </p:sp>
          <p:sp>
            <p:nvSpPr>
              <p:cNvPr id="7580" name="Line 328"/>
              <p:cNvSpPr>
                <a:spLocks noChangeShapeType="1"/>
              </p:cNvSpPr>
              <p:nvPr/>
            </p:nvSpPr>
            <p:spPr bwMode="auto">
              <a:xfrm flipH="1">
                <a:off x="912" y="1488"/>
                <a:ext cx="48" cy="0"/>
              </a:xfrm>
              <a:prstGeom prst="line">
                <a:avLst/>
              </a:prstGeom>
              <a:noFill/>
              <a:ln w="19050">
                <a:solidFill>
                  <a:srgbClr val="FF0000"/>
                </a:solidFill>
                <a:round/>
                <a:headEnd/>
                <a:tailEnd/>
              </a:ln>
            </p:spPr>
            <p:txBody>
              <a:bodyPr/>
              <a:lstStyle/>
              <a:p>
                <a:endParaRPr lang="en-SG" dirty="0"/>
              </a:p>
            </p:txBody>
          </p:sp>
        </p:grpSp>
      </p:grpSp>
      <p:grpSp>
        <p:nvGrpSpPr>
          <p:cNvPr id="7577" name="Group 329"/>
          <p:cNvGrpSpPr>
            <a:grpSpLocks/>
          </p:cNvGrpSpPr>
          <p:nvPr/>
        </p:nvGrpSpPr>
        <p:grpSpPr bwMode="auto">
          <a:xfrm>
            <a:off x="2474466" y="2482875"/>
            <a:ext cx="685800" cy="1447800"/>
            <a:chOff x="192" y="768"/>
            <a:chExt cx="432" cy="912"/>
          </a:xfrm>
        </p:grpSpPr>
        <p:sp>
          <p:nvSpPr>
            <p:cNvPr id="7543" name="Rectangle 330"/>
            <p:cNvSpPr>
              <a:spLocks noChangeArrowheads="1"/>
            </p:cNvSpPr>
            <p:nvPr/>
          </p:nvSpPr>
          <p:spPr bwMode="auto">
            <a:xfrm>
              <a:off x="480" y="1200"/>
              <a:ext cx="144" cy="192"/>
            </a:xfrm>
            <a:prstGeom prst="rect">
              <a:avLst/>
            </a:prstGeom>
            <a:solidFill>
              <a:schemeClr val="bg1"/>
            </a:solidFill>
            <a:ln w="9525">
              <a:noFill/>
              <a:miter lim="800000"/>
              <a:headEnd/>
              <a:tailEnd/>
            </a:ln>
          </p:spPr>
          <p:txBody>
            <a:bodyPr wrap="none" anchor="ctr"/>
            <a:lstStyle/>
            <a:p>
              <a:endParaRPr lang="en-SG" dirty="0"/>
            </a:p>
          </p:txBody>
        </p:sp>
        <p:sp>
          <p:nvSpPr>
            <p:cNvPr id="7544" name="Line 331"/>
            <p:cNvSpPr>
              <a:spLocks noChangeShapeType="1"/>
            </p:cNvSpPr>
            <p:nvPr/>
          </p:nvSpPr>
          <p:spPr bwMode="auto">
            <a:xfrm>
              <a:off x="528" y="1152"/>
              <a:ext cx="0" cy="96"/>
            </a:xfrm>
            <a:prstGeom prst="line">
              <a:avLst/>
            </a:prstGeom>
            <a:noFill/>
            <a:ln w="19050">
              <a:solidFill>
                <a:srgbClr val="FF0000"/>
              </a:solidFill>
              <a:round/>
              <a:headEnd/>
              <a:tailEnd/>
            </a:ln>
          </p:spPr>
          <p:txBody>
            <a:bodyPr/>
            <a:lstStyle/>
            <a:p>
              <a:endParaRPr lang="en-SG" dirty="0"/>
            </a:p>
          </p:txBody>
        </p:sp>
        <p:sp>
          <p:nvSpPr>
            <p:cNvPr id="7545" name="Line 332"/>
            <p:cNvSpPr>
              <a:spLocks noChangeShapeType="1"/>
            </p:cNvSpPr>
            <p:nvPr/>
          </p:nvSpPr>
          <p:spPr bwMode="auto">
            <a:xfrm>
              <a:off x="528" y="1248"/>
              <a:ext cx="0" cy="96"/>
            </a:xfrm>
            <a:prstGeom prst="line">
              <a:avLst/>
            </a:prstGeom>
            <a:noFill/>
            <a:ln w="19050">
              <a:solidFill>
                <a:srgbClr val="FF0000"/>
              </a:solidFill>
              <a:round/>
              <a:headEnd/>
              <a:tailEnd/>
            </a:ln>
          </p:spPr>
          <p:txBody>
            <a:bodyPr/>
            <a:lstStyle/>
            <a:p>
              <a:endParaRPr lang="en-SG" dirty="0"/>
            </a:p>
          </p:txBody>
        </p:sp>
        <p:sp>
          <p:nvSpPr>
            <p:cNvPr id="7546" name="Line 333"/>
            <p:cNvSpPr>
              <a:spLocks noChangeShapeType="1"/>
            </p:cNvSpPr>
            <p:nvPr/>
          </p:nvSpPr>
          <p:spPr bwMode="auto">
            <a:xfrm>
              <a:off x="528" y="1344"/>
              <a:ext cx="0" cy="144"/>
            </a:xfrm>
            <a:prstGeom prst="line">
              <a:avLst/>
            </a:prstGeom>
            <a:noFill/>
            <a:ln w="19050">
              <a:solidFill>
                <a:srgbClr val="FF0000"/>
              </a:solidFill>
              <a:round/>
              <a:headEnd/>
              <a:tailEnd/>
            </a:ln>
          </p:spPr>
          <p:txBody>
            <a:bodyPr/>
            <a:lstStyle/>
            <a:p>
              <a:endParaRPr lang="en-SG" dirty="0"/>
            </a:p>
          </p:txBody>
        </p:sp>
        <p:sp>
          <p:nvSpPr>
            <p:cNvPr id="7547" name="Line 334"/>
            <p:cNvSpPr>
              <a:spLocks noChangeShapeType="1"/>
            </p:cNvSpPr>
            <p:nvPr/>
          </p:nvSpPr>
          <p:spPr bwMode="auto">
            <a:xfrm>
              <a:off x="432" y="1488"/>
              <a:ext cx="192" cy="0"/>
            </a:xfrm>
            <a:prstGeom prst="line">
              <a:avLst/>
            </a:prstGeom>
            <a:noFill/>
            <a:ln w="19050">
              <a:solidFill>
                <a:srgbClr val="FF0000"/>
              </a:solidFill>
              <a:round/>
              <a:headEnd/>
              <a:tailEnd/>
            </a:ln>
          </p:spPr>
          <p:txBody>
            <a:bodyPr/>
            <a:lstStyle/>
            <a:p>
              <a:endParaRPr lang="en-SG" dirty="0"/>
            </a:p>
          </p:txBody>
        </p:sp>
        <p:sp>
          <p:nvSpPr>
            <p:cNvPr id="7548" name="Line 335"/>
            <p:cNvSpPr>
              <a:spLocks noChangeShapeType="1"/>
            </p:cNvSpPr>
            <p:nvPr/>
          </p:nvSpPr>
          <p:spPr bwMode="auto">
            <a:xfrm>
              <a:off x="432" y="1536"/>
              <a:ext cx="192" cy="0"/>
            </a:xfrm>
            <a:prstGeom prst="line">
              <a:avLst/>
            </a:prstGeom>
            <a:noFill/>
            <a:ln w="19050">
              <a:solidFill>
                <a:srgbClr val="FF0000"/>
              </a:solidFill>
              <a:round/>
              <a:headEnd/>
              <a:tailEnd/>
            </a:ln>
          </p:spPr>
          <p:txBody>
            <a:bodyPr/>
            <a:lstStyle/>
            <a:p>
              <a:endParaRPr lang="en-SG" dirty="0"/>
            </a:p>
          </p:txBody>
        </p:sp>
        <p:sp>
          <p:nvSpPr>
            <p:cNvPr id="7549" name="Line 336"/>
            <p:cNvSpPr>
              <a:spLocks noChangeShapeType="1"/>
            </p:cNvSpPr>
            <p:nvPr/>
          </p:nvSpPr>
          <p:spPr bwMode="auto">
            <a:xfrm>
              <a:off x="528" y="1536"/>
              <a:ext cx="0" cy="144"/>
            </a:xfrm>
            <a:prstGeom prst="line">
              <a:avLst/>
            </a:prstGeom>
            <a:noFill/>
            <a:ln w="19050">
              <a:solidFill>
                <a:srgbClr val="FF0000"/>
              </a:solidFill>
              <a:round/>
              <a:headEnd/>
              <a:tailEnd/>
            </a:ln>
          </p:spPr>
          <p:txBody>
            <a:bodyPr/>
            <a:lstStyle/>
            <a:p>
              <a:endParaRPr lang="en-SG" dirty="0"/>
            </a:p>
          </p:txBody>
        </p:sp>
        <p:sp>
          <p:nvSpPr>
            <p:cNvPr id="7550" name="Line 337"/>
            <p:cNvSpPr>
              <a:spLocks noChangeShapeType="1"/>
            </p:cNvSpPr>
            <p:nvPr/>
          </p:nvSpPr>
          <p:spPr bwMode="auto">
            <a:xfrm>
              <a:off x="576" y="1296"/>
              <a:ext cx="48" cy="0"/>
            </a:xfrm>
            <a:prstGeom prst="line">
              <a:avLst/>
            </a:prstGeom>
            <a:noFill/>
            <a:ln w="19050">
              <a:solidFill>
                <a:srgbClr val="FF0000"/>
              </a:solidFill>
              <a:round/>
              <a:headEnd/>
              <a:tailEnd/>
            </a:ln>
          </p:spPr>
          <p:txBody>
            <a:bodyPr/>
            <a:lstStyle/>
            <a:p>
              <a:endParaRPr lang="en-SG" dirty="0"/>
            </a:p>
          </p:txBody>
        </p:sp>
        <p:sp>
          <p:nvSpPr>
            <p:cNvPr id="7551" name="Line 338"/>
            <p:cNvSpPr>
              <a:spLocks noChangeShapeType="1"/>
            </p:cNvSpPr>
            <p:nvPr/>
          </p:nvSpPr>
          <p:spPr bwMode="auto">
            <a:xfrm flipV="1">
              <a:off x="624" y="816"/>
              <a:ext cx="0" cy="480"/>
            </a:xfrm>
            <a:prstGeom prst="line">
              <a:avLst/>
            </a:prstGeom>
            <a:noFill/>
            <a:ln w="19050">
              <a:solidFill>
                <a:srgbClr val="FF0000"/>
              </a:solidFill>
              <a:round/>
              <a:headEnd/>
              <a:tailEnd/>
            </a:ln>
          </p:spPr>
          <p:txBody>
            <a:bodyPr/>
            <a:lstStyle/>
            <a:p>
              <a:endParaRPr lang="en-SG" dirty="0"/>
            </a:p>
          </p:txBody>
        </p:sp>
        <p:grpSp>
          <p:nvGrpSpPr>
            <p:cNvPr id="7598" name="Group 339"/>
            <p:cNvGrpSpPr>
              <a:grpSpLocks/>
            </p:cNvGrpSpPr>
            <p:nvPr/>
          </p:nvGrpSpPr>
          <p:grpSpPr bwMode="auto">
            <a:xfrm>
              <a:off x="192" y="768"/>
              <a:ext cx="432" cy="96"/>
              <a:chOff x="912" y="1440"/>
              <a:chExt cx="432" cy="96"/>
            </a:xfrm>
          </p:grpSpPr>
          <p:grpSp>
            <p:nvGrpSpPr>
              <p:cNvPr id="7599" name="Group 340"/>
              <p:cNvGrpSpPr>
                <a:grpSpLocks/>
              </p:cNvGrpSpPr>
              <p:nvPr/>
            </p:nvGrpSpPr>
            <p:grpSpPr bwMode="auto">
              <a:xfrm>
                <a:off x="960" y="1440"/>
                <a:ext cx="146" cy="96"/>
                <a:chOff x="1008" y="1440"/>
                <a:chExt cx="146" cy="96"/>
              </a:xfrm>
            </p:grpSpPr>
            <p:sp>
              <p:nvSpPr>
                <p:cNvPr id="7562" name="Line 341"/>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563" name="Line 342"/>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564" name="Line 343"/>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565" name="Oval 344"/>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grpSp>
            <p:nvGrpSpPr>
              <p:cNvPr id="7600" name="Group 345"/>
              <p:cNvGrpSpPr>
                <a:grpSpLocks/>
              </p:cNvGrpSpPr>
              <p:nvPr/>
            </p:nvGrpSpPr>
            <p:grpSpPr bwMode="auto">
              <a:xfrm>
                <a:off x="1152" y="1440"/>
                <a:ext cx="146" cy="96"/>
                <a:chOff x="1008" y="1440"/>
                <a:chExt cx="146" cy="96"/>
              </a:xfrm>
            </p:grpSpPr>
            <p:sp>
              <p:nvSpPr>
                <p:cNvPr id="7558" name="Line 346"/>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559" name="Line 347"/>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560" name="Line 348"/>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561" name="Oval 349"/>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sp>
            <p:nvSpPr>
              <p:cNvPr id="7555" name="Line 350"/>
              <p:cNvSpPr>
                <a:spLocks noChangeShapeType="1"/>
              </p:cNvSpPr>
              <p:nvPr/>
            </p:nvSpPr>
            <p:spPr bwMode="auto">
              <a:xfrm flipH="1">
                <a:off x="1104" y="1488"/>
                <a:ext cx="48" cy="0"/>
              </a:xfrm>
              <a:prstGeom prst="line">
                <a:avLst/>
              </a:prstGeom>
              <a:noFill/>
              <a:ln w="19050">
                <a:solidFill>
                  <a:srgbClr val="FF0000"/>
                </a:solidFill>
                <a:round/>
                <a:headEnd/>
                <a:tailEnd/>
              </a:ln>
            </p:spPr>
            <p:txBody>
              <a:bodyPr/>
              <a:lstStyle/>
              <a:p>
                <a:endParaRPr lang="en-SG" dirty="0"/>
              </a:p>
            </p:txBody>
          </p:sp>
          <p:sp>
            <p:nvSpPr>
              <p:cNvPr id="7556" name="Line 351"/>
              <p:cNvSpPr>
                <a:spLocks noChangeShapeType="1"/>
              </p:cNvSpPr>
              <p:nvPr/>
            </p:nvSpPr>
            <p:spPr bwMode="auto">
              <a:xfrm>
                <a:off x="1296" y="1488"/>
                <a:ext cx="48" cy="0"/>
              </a:xfrm>
              <a:prstGeom prst="line">
                <a:avLst/>
              </a:prstGeom>
              <a:noFill/>
              <a:ln w="19050">
                <a:solidFill>
                  <a:srgbClr val="FF0000"/>
                </a:solidFill>
                <a:round/>
                <a:headEnd/>
                <a:tailEnd/>
              </a:ln>
            </p:spPr>
            <p:txBody>
              <a:bodyPr/>
              <a:lstStyle/>
              <a:p>
                <a:endParaRPr lang="en-SG" dirty="0"/>
              </a:p>
            </p:txBody>
          </p:sp>
          <p:sp>
            <p:nvSpPr>
              <p:cNvPr id="7557" name="Line 352"/>
              <p:cNvSpPr>
                <a:spLocks noChangeShapeType="1"/>
              </p:cNvSpPr>
              <p:nvPr/>
            </p:nvSpPr>
            <p:spPr bwMode="auto">
              <a:xfrm flipH="1">
                <a:off x="912" y="1488"/>
                <a:ext cx="48" cy="0"/>
              </a:xfrm>
              <a:prstGeom prst="line">
                <a:avLst/>
              </a:prstGeom>
              <a:noFill/>
              <a:ln w="19050">
                <a:solidFill>
                  <a:srgbClr val="FF0000"/>
                </a:solidFill>
                <a:round/>
                <a:headEnd/>
                <a:tailEnd/>
              </a:ln>
            </p:spPr>
            <p:txBody>
              <a:bodyPr/>
              <a:lstStyle/>
              <a:p>
                <a:endParaRPr lang="en-SG" dirty="0"/>
              </a:p>
            </p:txBody>
          </p:sp>
        </p:grpSp>
      </p:grpSp>
      <p:grpSp>
        <p:nvGrpSpPr>
          <p:cNvPr id="7646" name="Group 353"/>
          <p:cNvGrpSpPr>
            <a:grpSpLocks/>
          </p:cNvGrpSpPr>
          <p:nvPr/>
        </p:nvGrpSpPr>
        <p:grpSpPr bwMode="auto">
          <a:xfrm>
            <a:off x="3160266" y="2482875"/>
            <a:ext cx="685800" cy="1447800"/>
            <a:chOff x="192" y="768"/>
            <a:chExt cx="432" cy="912"/>
          </a:xfrm>
        </p:grpSpPr>
        <p:sp>
          <p:nvSpPr>
            <p:cNvPr id="7520" name="Rectangle 354"/>
            <p:cNvSpPr>
              <a:spLocks noChangeArrowheads="1"/>
            </p:cNvSpPr>
            <p:nvPr/>
          </p:nvSpPr>
          <p:spPr bwMode="auto">
            <a:xfrm>
              <a:off x="480" y="1200"/>
              <a:ext cx="144" cy="192"/>
            </a:xfrm>
            <a:prstGeom prst="rect">
              <a:avLst/>
            </a:prstGeom>
            <a:solidFill>
              <a:schemeClr val="bg1"/>
            </a:solidFill>
            <a:ln w="9525">
              <a:noFill/>
              <a:miter lim="800000"/>
              <a:headEnd/>
              <a:tailEnd/>
            </a:ln>
          </p:spPr>
          <p:txBody>
            <a:bodyPr wrap="none" anchor="ctr"/>
            <a:lstStyle/>
            <a:p>
              <a:endParaRPr lang="en-SG" dirty="0"/>
            </a:p>
          </p:txBody>
        </p:sp>
        <p:sp>
          <p:nvSpPr>
            <p:cNvPr id="7521" name="Line 355"/>
            <p:cNvSpPr>
              <a:spLocks noChangeShapeType="1"/>
            </p:cNvSpPr>
            <p:nvPr/>
          </p:nvSpPr>
          <p:spPr bwMode="auto">
            <a:xfrm>
              <a:off x="528" y="1152"/>
              <a:ext cx="0" cy="96"/>
            </a:xfrm>
            <a:prstGeom prst="line">
              <a:avLst/>
            </a:prstGeom>
            <a:noFill/>
            <a:ln w="19050">
              <a:solidFill>
                <a:srgbClr val="FF0000"/>
              </a:solidFill>
              <a:round/>
              <a:headEnd/>
              <a:tailEnd/>
            </a:ln>
          </p:spPr>
          <p:txBody>
            <a:bodyPr/>
            <a:lstStyle/>
            <a:p>
              <a:endParaRPr lang="en-SG" dirty="0"/>
            </a:p>
          </p:txBody>
        </p:sp>
        <p:sp>
          <p:nvSpPr>
            <p:cNvPr id="7522" name="Line 356"/>
            <p:cNvSpPr>
              <a:spLocks noChangeShapeType="1"/>
            </p:cNvSpPr>
            <p:nvPr/>
          </p:nvSpPr>
          <p:spPr bwMode="auto">
            <a:xfrm>
              <a:off x="528" y="1248"/>
              <a:ext cx="0" cy="96"/>
            </a:xfrm>
            <a:prstGeom prst="line">
              <a:avLst/>
            </a:prstGeom>
            <a:noFill/>
            <a:ln w="19050">
              <a:solidFill>
                <a:srgbClr val="FF0000"/>
              </a:solidFill>
              <a:round/>
              <a:headEnd/>
              <a:tailEnd/>
            </a:ln>
          </p:spPr>
          <p:txBody>
            <a:bodyPr/>
            <a:lstStyle/>
            <a:p>
              <a:endParaRPr lang="en-SG" dirty="0"/>
            </a:p>
          </p:txBody>
        </p:sp>
        <p:sp>
          <p:nvSpPr>
            <p:cNvPr id="7523" name="Line 357"/>
            <p:cNvSpPr>
              <a:spLocks noChangeShapeType="1"/>
            </p:cNvSpPr>
            <p:nvPr/>
          </p:nvSpPr>
          <p:spPr bwMode="auto">
            <a:xfrm>
              <a:off x="528" y="1344"/>
              <a:ext cx="0" cy="144"/>
            </a:xfrm>
            <a:prstGeom prst="line">
              <a:avLst/>
            </a:prstGeom>
            <a:noFill/>
            <a:ln w="19050">
              <a:solidFill>
                <a:srgbClr val="FF0000"/>
              </a:solidFill>
              <a:round/>
              <a:headEnd/>
              <a:tailEnd/>
            </a:ln>
          </p:spPr>
          <p:txBody>
            <a:bodyPr/>
            <a:lstStyle/>
            <a:p>
              <a:endParaRPr lang="en-SG" dirty="0"/>
            </a:p>
          </p:txBody>
        </p:sp>
        <p:sp>
          <p:nvSpPr>
            <p:cNvPr id="7524" name="Line 358"/>
            <p:cNvSpPr>
              <a:spLocks noChangeShapeType="1"/>
            </p:cNvSpPr>
            <p:nvPr/>
          </p:nvSpPr>
          <p:spPr bwMode="auto">
            <a:xfrm>
              <a:off x="432" y="1488"/>
              <a:ext cx="192" cy="0"/>
            </a:xfrm>
            <a:prstGeom prst="line">
              <a:avLst/>
            </a:prstGeom>
            <a:noFill/>
            <a:ln w="19050">
              <a:solidFill>
                <a:srgbClr val="FF0000"/>
              </a:solidFill>
              <a:round/>
              <a:headEnd/>
              <a:tailEnd/>
            </a:ln>
          </p:spPr>
          <p:txBody>
            <a:bodyPr/>
            <a:lstStyle/>
            <a:p>
              <a:endParaRPr lang="en-SG" dirty="0"/>
            </a:p>
          </p:txBody>
        </p:sp>
        <p:sp>
          <p:nvSpPr>
            <p:cNvPr id="7525" name="Line 359"/>
            <p:cNvSpPr>
              <a:spLocks noChangeShapeType="1"/>
            </p:cNvSpPr>
            <p:nvPr/>
          </p:nvSpPr>
          <p:spPr bwMode="auto">
            <a:xfrm>
              <a:off x="432" y="1536"/>
              <a:ext cx="192" cy="0"/>
            </a:xfrm>
            <a:prstGeom prst="line">
              <a:avLst/>
            </a:prstGeom>
            <a:noFill/>
            <a:ln w="19050">
              <a:solidFill>
                <a:srgbClr val="FF0000"/>
              </a:solidFill>
              <a:round/>
              <a:headEnd/>
              <a:tailEnd/>
            </a:ln>
          </p:spPr>
          <p:txBody>
            <a:bodyPr/>
            <a:lstStyle/>
            <a:p>
              <a:endParaRPr lang="en-SG" dirty="0"/>
            </a:p>
          </p:txBody>
        </p:sp>
        <p:sp>
          <p:nvSpPr>
            <p:cNvPr id="7526" name="Line 360"/>
            <p:cNvSpPr>
              <a:spLocks noChangeShapeType="1"/>
            </p:cNvSpPr>
            <p:nvPr/>
          </p:nvSpPr>
          <p:spPr bwMode="auto">
            <a:xfrm>
              <a:off x="528" y="1536"/>
              <a:ext cx="0" cy="144"/>
            </a:xfrm>
            <a:prstGeom prst="line">
              <a:avLst/>
            </a:prstGeom>
            <a:noFill/>
            <a:ln w="19050">
              <a:solidFill>
                <a:srgbClr val="FF0000"/>
              </a:solidFill>
              <a:round/>
              <a:headEnd/>
              <a:tailEnd/>
            </a:ln>
          </p:spPr>
          <p:txBody>
            <a:bodyPr/>
            <a:lstStyle/>
            <a:p>
              <a:endParaRPr lang="en-SG" dirty="0"/>
            </a:p>
          </p:txBody>
        </p:sp>
        <p:sp>
          <p:nvSpPr>
            <p:cNvPr id="7527" name="Line 361"/>
            <p:cNvSpPr>
              <a:spLocks noChangeShapeType="1"/>
            </p:cNvSpPr>
            <p:nvPr/>
          </p:nvSpPr>
          <p:spPr bwMode="auto">
            <a:xfrm>
              <a:off x="576" y="1296"/>
              <a:ext cx="48" cy="0"/>
            </a:xfrm>
            <a:prstGeom prst="line">
              <a:avLst/>
            </a:prstGeom>
            <a:noFill/>
            <a:ln w="19050">
              <a:solidFill>
                <a:srgbClr val="FF0000"/>
              </a:solidFill>
              <a:round/>
              <a:headEnd/>
              <a:tailEnd/>
            </a:ln>
          </p:spPr>
          <p:txBody>
            <a:bodyPr/>
            <a:lstStyle/>
            <a:p>
              <a:endParaRPr lang="en-SG" dirty="0"/>
            </a:p>
          </p:txBody>
        </p:sp>
        <p:sp>
          <p:nvSpPr>
            <p:cNvPr id="7528" name="Line 362"/>
            <p:cNvSpPr>
              <a:spLocks noChangeShapeType="1"/>
            </p:cNvSpPr>
            <p:nvPr/>
          </p:nvSpPr>
          <p:spPr bwMode="auto">
            <a:xfrm flipV="1">
              <a:off x="624" y="816"/>
              <a:ext cx="0" cy="480"/>
            </a:xfrm>
            <a:prstGeom prst="line">
              <a:avLst/>
            </a:prstGeom>
            <a:noFill/>
            <a:ln w="19050">
              <a:solidFill>
                <a:srgbClr val="FF0000"/>
              </a:solidFill>
              <a:round/>
              <a:headEnd/>
              <a:tailEnd/>
            </a:ln>
          </p:spPr>
          <p:txBody>
            <a:bodyPr/>
            <a:lstStyle/>
            <a:p>
              <a:endParaRPr lang="en-SG" dirty="0"/>
            </a:p>
          </p:txBody>
        </p:sp>
        <p:grpSp>
          <p:nvGrpSpPr>
            <p:cNvPr id="7647" name="Group 363"/>
            <p:cNvGrpSpPr>
              <a:grpSpLocks/>
            </p:cNvGrpSpPr>
            <p:nvPr/>
          </p:nvGrpSpPr>
          <p:grpSpPr bwMode="auto">
            <a:xfrm>
              <a:off x="192" y="768"/>
              <a:ext cx="432" cy="96"/>
              <a:chOff x="912" y="1440"/>
              <a:chExt cx="432" cy="96"/>
            </a:xfrm>
          </p:grpSpPr>
          <p:grpSp>
            <p:nvGrpSpPr>
              <p:cNvPr id="7659" name="Group 364"/>
              <p:cNvGrpSpPr>
                <a:grpSpLocks/>
              </p:cNvGrpSpPr>
              <p:nvPr/>
            </p:nvGrpSpPr>
            <p:grpSpPr bwMode="auto">
              <a:xfrm>
                <a:off x="960" y="1440"/>
                <a:ext cx="146" cy="96"/>
                <a:chOff x="1008" y="1440"/>
                <a:chExt cx="146" cy="96"/>
              </a:xfrm>
            </p:grpSpPr>
            <p:sp>
              <p:nvSpPr>
                <p:cNvPr id="7539" name="Line 365"/>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540" name="Line 366"/>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541" name="Line 367"/>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542" name="Oval 368"/>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grpSp>
            <p:nvGrpSpPr>
              <p:cNvPr id="7660" name="Group 369"/>
              <p:cNvGrpSpPr>
                <a:grpSpLocks/>
              </p:cNvGrpSpPr>
              <p:nvPr/>
            </p:nvGrpSpPr>
            <p:grpSpPr bwMode="auto">
              <a:xfrm>
                <a:off x="1152" y="1440"/>
                <a:ext cx="146" cy="96"/>
                <a:chOff x="1008" y="1440"/>
                <a:chExt cx="146" cy="96"/>
              </a:xfrm>
            </p:grpSpPr>
            <p:sp>
              <p:nvSpPr>
                <p:cNvPr id="7535" name="Line 370"/>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536" name="Line 371"/>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537" name="Line 372"/>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538" name="Oval 373"/>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sp>
            <p:nvSpPr>
              <p:cNvPr id="7532" name="Line 374"/>
              <p:cNvSpPr>
                <a:spLocks noChangeShapeType="1"/>
              </p:cNvSpPr>
              <p:nvPr/>
            </p:nvSpPr>
            <p:spPr bwMode="auto">
              <a:xfrm flipH="1">
                <a:off x="1104" y="1488"/>
                <a:ext cx="48" cy="0"/>
              </a:xfrm>
              <a:prstGeom prst="line">
                <a:avLst/>
              </a:prstGeom>
              <a:noFill/>
              <a:ln w="19050">
                <a:solidFill>
                  <a:srgbClr val="FF0000"/>
                </a:solidFill>
                <a:round/>
                <a:headEnd/>
                <a:tailEnd/>
              </a:ln>
            </p:spPr>
            <p:txBody>
              <a:bodyPr/>
              <a:lstStyle/>
              <a:p>
                <a:endParaRPr lang="en-SG" dirty="0"/>
              </a:p>
            </p:txBody>
          </p:sp>
          <p:sp>
            <p:nvSpPr>
              <p:cNvPr id="7533" name="Line 375"/>
              <p:cNvSpPr>
                <a:spLocks noChangeShapeType="1"/>
              </p:cNvSpPr>
              <p:nvPr/>
            </p:nvSpPr>
            <p:spPr bwMode="auto">
              <a:xfrm>
                <a:off x="1296" y="1488"/>
                <a:ext cx="48" cy="0"/>
              </a:xfrm>
              <a:prstGeom prst="line">
                <a:avLst/>
              </a:prstGeom>
              <a:noFill/>
              <a:ln w="19050">
                <a:solidFill>
                  <a:srgbClr val="FF0000"/>
                </a:solidFill>
                <a:round/>
                <a:headEnd/>
                <a:tailEnd/>
              </a:ln>
            </p:spPr>
            <p:txBody>
              <a:bodyPr/>
              <a:lstStyle/>
              <a:p>
                <a:endParaRPr lang="en-SG" dirty="0"/>
              </a:p>
            </p:txBody>
          </p:sp>
          <p:sp>
            <p:nvSpPr>
              <p:cNvPr id="7534" name="Line 376"/>
              <p:cNvSpPr>
                <a:spLocks noChangeShapeType="1"/>
              </p:cNvSpPr>
              <p:nvPr/>
            </p:nvSpPr>
            <p:spPr bwMode="auto">
              <a:xfrm flipH="1">
                <a:off x="912" y="1488"/>
                <a:ext cx="48" cy="0"/>
              </a:xfrm>
              <a:prstGeom prst="line">
                <a:avLst/>
              </a:prstGeom>
              <a:noFill/>
              <a:ln w="19050">
                <a:solidFill>
                  <a:srgbClr val="FF0000"/>
                </a:solidFill>
                <a:round/>
                <a:headEnd/>
                <a:tailEnd/>
              </a:ln>
            </p:spPr>
            <p:txBody>
              <a:bodyPr/>
              <a:lstStyle/>
              <a:p>
                <a:endParaRPr lang="en-SG" dirty="0"/>
              </a:p>
            </p:txBody>
          </p:sp>
        </p:grpSp>
      </p:grpSp>
      <p:grpSp>
        <p:nvGrpSpPr>
          <p:cNvPr id="7672" name="Group 377"/>
          <p:cNvGrpSpPr>
            <a:grpSpLocks/>
          </p:cNvGrpSpPr>
          <p:nvPr/>
        </p:nvGrpSpPr>
        <p:grpSpPr bwMode="auto">
          <a:xfrm>
            <a:off x="3846066" y="2482875"/>
            <a:ext cx="685800" cy="1447800"/>
            <a:chOff x="192" y="768"/>
            <a:chExt cx="432" cy="912"/>
          </a:xfrm>
        </p:grpSpPr>
        <p:sp>
          <p:nvSpPr>
            <p:cNvPr id="7497" name="Rectangle 378"/>
            <p:cNvSpPr>
              <a:spLocks noChangeArrowheads="1"/>
            </p:cNvSpPr>
            <p:nvPr/>
          </p:nvSpPr>
          <p:spPr bwMode="auto">
            <a:xfrm>
              <a:off x="480" y="1200"/>
              <a:ext cx="144" cy="192"/>
            </a:xfrm>
            <a:prstGeom prst="rect">
              <a:avLst/>
            </a:prstGeom>
            <a:solidFill>
              <a:schemeClr val="bg1"/>
            </a:solidFill>
            <a:ln w="9525">
              <a:noFill/>
              <a:miter lim="800000"/>
              <a:headEnd/>
              <a:tailEnd/>
            </a:ln>
          </p:spPr>
          <p:txBody>
            <a:bodyPr wrap="none" anchor="ctr"/>
            <a:lstStyle/>
            <a:p>
              <a:endParaRPr lang="en-SG" dirty="0"/>
            </a:p>
          </p:txBody>
        </p:sp>
        <p:sp>
          <p:nvSpPr>
            <p:cNvPr id="7498" name="Line 379"/>
            <p:cNvSpPr>
              <a:spLocks noChangeShapeType="1"/>
            </p:cNvSpPr>
            <p:nvPr/>
          </p:nvSpPr>
          <p:spPr bwMode="auto">
            <a:xfrm>
              <a:off x="528" y="1152"/>
              <a:ext cx="0" cy="96"/>
            </a:xfrm>
            <a:prstGeom prst="line">
              <a:avLst/>
            </a:prstGeom>
            <a:noFill/>
            <a:ln w="19050">
              <a:solidFill>
                <a:srgbClr val="FF0000"/>
              </a:solidFill>
              <a:round/>
              <a:headEnd/>
              <a:tailEnd/>
            </a:ln>
          </p:spPr>
          <p:txBody>
            <a:bodyPr/>
            <a:lstStyle/>
            <a:p>
              <a:endParaRPr lang="en-SG" dirty="0"/>
            </a:p>
          </p:txBody>
        </p:sp>
        <p:sp>
          <p:nvSpPr>
            <p:cNvPr id="7499" name="Line 380"/>
            <p:cNvSpPr>
              <a:spLocks noChangeShapeType="1"/>
            </p:cNvSpPr>
            <p:nvPr/>
          </p:nvSpPr>
          <p:spPr bwMode="auto">
            <a:xfrm>
              <a:off x="528" y="1248"/>
              <a:ext cx="0" cy="96"/>
            </a:xfrm>
            <a:prstGeom prst="line">
              <a:avLst/>
            </a:prstGeom>
            <a:noFill/>
            <a:ln w="19050">
              <a:solidFill>
                <a:srgbClr val="FF0000"/>
              </a:solidFill>
              <a:round/>
              <a:headEnd/>
              <a:tailEnd/>
            </a:ln>
          </p:spPr>
          <p:txBody>
            <a:bodyPr/>
            <a:lstStyle/>
            <a:p>
              <a:endParaRPr lang="en-SG" dirty="0"/>
            </a:p>
          </p:txBody>
        </p:sp>
        <p:sp>
          <p:nvSpPr>
            <p:cNvPr id="7500" name="Line 381"/>
            <p:cNvSpPr>
              <a:spLocks noChangeShapeType="1"/>
            </p:cNvSpPr>
            <p:nvPr/>
          </p:nvSpPr>
          <p:spPr bwMode="auto">
            <a:xfrm>
              <a:off x="528" y="1344"/>
              <a:ext cx="0" cy="144"/>
            </a:xfrm>
            <a:prstGeom prst="line">
              <a:avLst/>
            </a:prstGeom>
            <a:noFill/>
            <a:ln w="19050">
              <a:solidFill>
                <a:srgbClr val="FF0000"/>
              </a:solidFill>
              <a:round/>
              <a:headEnd/>
              <a:tailEnd/>
            </a:ln>
          </p:spPr>
          <p:txBody>
            <a:bodyPr/>
            <a:lstStyle/>
            <a:p>
              <a:endParaRPr lang="en-SG" dirty="0"/>
            </a:p>
          </p:txBody>
        </p:sp>
        <p:sp>
          <p:nvSpPr>
            <p:cNvPr id="7501" name="Line 382"/>
            <p:cNvSpPr>
              <a:spLocks noChangeShapeType="1"/>
            </p:cNvSpPr>
            <p:nvPr/>
          </p:nvSpPr>
          <p:spPr bwMode="auto">
            <a:xfrm>
              <a:off x="432" y="1488"/>
              <a:ext cx="192" cy="0"/>
            </a:xfrm>
            <a:prstGeom prst="line">
              <a:avLst/>
            </a:prstGeom>
            <a:noFill/>
            <a:ln w="19050">
              <a:solidFill>
                <a:srgbClr val="FF0000"/>
              </a:solidFill>
              <a:round/>
              <a:headEnd/>
              <a:tailEnd/>
            </a:ln>
          </p:spPr>
          <p:txBody>
            <a:bodyPr/>
            <a:lstStyle/>
            <a:p>
              <a:endParaRPr lang="en-SG" dirty="0"/>
            </a:p>
          </p:txBody>
        </p:sp>
        <p:sp>
          <p:nvSpPr>
            <p:cNvPr id="7502" name="Line 383"/>
            <p:cNvSpPr>
              <a:spLocks noChangeShapeType="1"/>
            </p:cNvSpPr>
            <p:nvPr/>
          </p:nvSpPr>
          <p:spPr bwMode="auto">
            <a:xfrm>
              <a:off x="432" y="1536"/>
              <a:ext cx="192" cy="0"/>
            </a:xfrm>
            <a:prstGeom prst="line">
              <a:avLst/>
            </a:prstGeom>
            <a:noFill/>
            <a:ln w="19050">
              <a:solidFill>
                <a:srgbClr val="FF0000"/>
              </a:solidFill>
              <a:round/>
              <a:headEnd/>
              <a:tailEnd/>
            </a:ln>
          </p:spPr>
          <p:txBody>
            <a:bodyPr/>
            <a:lstStyle/>
            <a:p>
              <a:endParaRPr lang="en-SG" dirty="0"/>
            </a:p>
          </p:txBody>
        </p:sp>
        <p:sp>
          <p:nvSpPr>
            <p:cNvPr id="7503" name="Line 384"/>
            <p:cNvSpPr>
              <a:spLocks noChangeShapeType="1"/>
            </p:cNvSpPr>
            <p:nvPr/>
          </p:nvSpPr>
          <p:spPr bwMode="auto">
            <a:xfrm>
              <a:off x="528" y="1536"/>
              <a:ext cx="0" cy="144"/>
            </a:xfrm>
            <a:prstGeom prst="line">
              <a:avLst/>
            </a:prstGeom>
            <a:noFill/>
            <a:ln w="19050">
              <a:solidFill>
                <a:srgbClr val="FF0000"/>
              </a:solidFill>
              <a:round/>
              <a:headEnd/>
              <a:tailEnd/>
            </a:ln>
          </p:spPr>
          <p:txBody>
            <a:bodyPr/>
            <a:lstStyle/>
            <a:p>
              <a:endParaRPr lang="en-SG" dirty="0"/>
            </a:p>
          </p:txBody>
        </p:sp>
        <p:sp>
          <p:nvSpPr>
            <p:cNvPr id="7504" name="Line 385"/>
            <p:cNvSpPr>
              <a:spLocks noChangeShapeType="1"/>
            </p:cNvSpPr>
            <p:nvPr/>
          </p:nvSpPr>
          <p:spPr bwMode="auto">
            <a:xfrm>
              <a:off x="576" y="1296"/>
              <a:ext cx="48" cy="0"/>
            </a:xfrm>
            <a:prstGeom prst="line">
              <a:avLst/>
            </a:prstGeom>
            <a:noFill/>
            <a:ln w="19050">
              <a:solidFill>
                <a:srgbClr val="FF0000"/>
              </a:solidFill>
              <a:round/>
              <a:headEnd/>
              <a:tailEnd/>
            </a:ln>
          </p:spPr>
          <p:txBody>
            <a:bodyPr/>
            <a:lstStyle/>
            <a:p>
              <a:endParaRPr lang="en-SG" dirty="0"/>
            </a:p>
          </p:txBody>
        </p:sp>
        <p:sp>
          <p:nvSpPr>
            <p:cNvPr id="7505" name="Line 386"/>
            <p:cNvSpPr>
              <a:spLocks noChangeShapeType="1"/>
            </p:cNvSpPr>
            <p:nvPr/>
          </p:nvSpPr>
          <p:spPr bwMode="auto">
            <a:xfrm flipV="1">
              <a:off x="624" y="816"/>
              <a:ext cx="0" cy="480"/>
            </a:xfrm>
            <a:prstGeom prst="line">
              <a:avLst/>
            </a:prstGeom>
            <a:noFill/>
            <a:ln w="19050">
              <a:solidFill>
                <a:srgbClr val="FF0000"/>
              </a:solidFill>
              <a:round/>
              <a:headEnd/>
              <a:tailEnd/>
            </a:ln>
          </p:spPr>
          <p:txBody>
            <a:bodyPr/>
            <a:lstStyle/>
            <a:p>
              <a:endParaRPr lang="en-SG" dirty="0"/>
            </a:p>
          </p:txBody>
        </p:sp>
        <p:grpSp>
          <p:nvGrpSpPr>
            <p:cNvPr id="7673" name="Group 387"/>
            <p:cNvGrpSpPr>
              <a:grpSpLocks/>
            </p:cNvGrpSpPr>
            <p:nvPr/>
          </p:nvGrpSpPr>
          <p:grpSpPr bwMode="auto">
            <a:xfrm>
              <a:off x="192" y="768"/>
              <a:ext cx="432" cy="96"/>
              <a:chOff x="912" y="1440"/>
              <a:chExt cx="432" cy="96"/>
            </a:xfrm>
          </p:grpSpPr>
          <p:grpSp>
            <p:nvGrpSpPr>
              <p:cNvPr id="7685" name="Group 388"/>
              <p:cNvGrpSpPr>
                <a:grpSpLocks/>
              </p:cNvGrpSpPr>
              <p:nvPr/>
            </p:nvGrpSpPr>
            <p:grpSpPr bwMode="auto">
              <a:xfrm>
                <a:off x="960" y="1440"/>
                <a:ext cx="146" cy="96"/>
                <a:chOff x="1008" y="1440"/>
                <a:chExt cx="146" cy="96"/>
              </a:xfrm>
            </p:grpSpPr>
            <p:sp>
              <p:nvSpPr>
                <p:cNvPr id="7516" name="Line 389"/>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517" name="Line 390"/>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518" name="Line 391"/>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519" name="Oval 392"/>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grpSp>
            <p:nvGrpSpPr>
              <p:cNvPr id="7686" name="Group 393"/>
              <p:cNvGrpSpPr>
                <a:grpSpLocks/>
              </p:cNvGrpSpPr>
              <p:nvPr/>
            </p:nvGrpSpPr>
            <p:grpSpPr bwMode="auto">
              <a:xfrm>
                <a:off x="1152" y="1440"/>
                <a:ext cx="146" cy="96"/>
                <a:chOff x="1008" y="1440"/>
                <a:chExt cx="146" cy="96"/>
              </a:xfrm>
            </p:grpSpPr>
            <p:sp>
              <p:nvSpPr>
                <p:cNvPr id="7512" name="Line 394"/>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513" name="Line 395"/>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514" name="Line 396"/>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515" name="Oval 397"/>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sp>
            <p:nvSpPr>
              <p:cNvPr id="7509" name="Line 398"/>
              <p:cNvSpPr>
                <a:spLocks noChangeShapeType="1"/>
              </p:cNvSpPr>
              <p:nvPr/>
            </p:nvSpPr>
            <p:spPr bwMode="auto">
              <a:xfrm flipH="1">
                <a:off x="1104" y="1488"/>
                <a:ext cx="48" cy="0"/>
              </a:xfrm>
              <a:prstGeom prst="line">
                <a:avLst/>
              </a:prstGeom>
              <a:noFill/>
              <a:ln w="19050">
                <a:solidFill>
                  <a:srgbClr val="FF0000"/>
                </a:solidFill>
                <a:round/>
                <a:headEnd/>
                <a:tailEnd/>
              </a:ln>
            </p:spPr>
            <p:txBody>
              <a:bodyPr/>
              <a:lstStyle/>
              <a:p>
                <a:endParaRPr lang="en-SG" dirty="0"/>
              </a:p>
            </p:txBody>
          </p:sp>
          <p:sp>
            <p:nvSpPr>
              <p:cNvPr id="7510" name="Line 399"/>
              <p:cNvSpPr>
                <a:spLocks noChangeShapeType="1"/>
              </p:cNvSpPr>
              <p:nvPr/>
            </p:nvSpPr>
            <p:spPr bwMode="auto">
              <a:xfrm>
                <a:off x="1296" y="1488"/>
                <a:ext cx="48" cy="0"/>
              </a:xfrm>
              <a:prstGeom prst="line">
                <a:avLst/>
              </a:prstGeom>
              <a:noFill/>
              <a:ln w="19050">
                <a:solidFill>
                  <a:srgbClr val="FF0000"/>
                </a:solidFill>
                <a:round/>
                <a:headEnd/>
                <a:tailEnd/>
              </a:ln>
            </p:spPr>
            <p:txBody>
              <a:bodyPr/>
              <a:lstStyle/>
              <a:p>
                <a:endParaRPr lang="en-SG" dirty="0"/>
              </a:p>
            </p:txBody>
          </p:sp>
          <p:sp>
            <p:nvSpPr>
              <p:cNvPr id="7511" name="Line 400"/>
              <p:cNvSpPr>
                <a:spLocks noChangeShapeType="1"/>
              </p:cNvSpPr>
              <p:nvPr/>
            </p:nvSpPr>
            <p:spPr bwMode="auto">
              <a:xfrm flipH="1">
                <a:off x="912" y="1488"/>
                <a:ext cx="48" cy="0"/>
              </a:xfrm>
              <a:prstGeom prst="line">
                <a:avLst/>
              </a:prstGeom>
              <a:noFill/>
              <a:ln w="19050">
                <a:solidFill>
                  <a:srgbClr val="FF0000"/>
                </a:solidFill>
                <a:round/>
                <a:headEnd/>
                <a:tailEnd/>
              </a:ln>
            </p:spPr>
            <p:txBody>
              <a:bodyPr/>
              <a:lstStyle/>
              <a:p>
                <a:endParaRPr lang="en-SG" dirty="0"/>
              </a:p>
            </p:txBody>
          </p:sp>
        </p:grpSp>
      </p:grpSp>
      <p:grpSp>
        <p:nvGrpSpPr>
          <p:cNvPr id="7698" name="Group 401"/>
          <p:cNvGrpSpPr>
            <a:grpSpLocks/>
          </p:cNvGrpSpPr>
          <p:nvPr/>
        </p:nvGrpSpPr>
        <p:grpSpPr bwMode="auto">
          <a:xfrm>
            <a:off x="4531866" y="2482875"/>
            <a:ext cx="685800" cy="1447800"/>
            <a:chOff x="192" y="768"/>
            <a:chExt cx="432" cy="912"/>
          </a:xfrm>
        </p:grpSpPr>
        <p:sp>
          <p:nvSpPr>
            <p:cNvPr id="7474" name="Rectangle 402"/>
            <p:cNvSpPr>
              <a:spLocks noChangeArrowheads="1"/>
            </p:cNvSpPr>
            <p:nvPr/>
          </p:nvSpPr>
          <p:spPr bwMode="auto">
            <a:xfrm>
              <a:off x="480" y="1200"/>
              <a:ext cx="144" cy="192"/>
            </a:xfrm>
            <a:prstGeom prst="rect">
              <a:avLst/>
            </a:prstGeom>
            <a:solidFill>
              <a:schemeClr val="bg1"/>
            </a:solidFill>
            <a:ln w="9525">
              <a:noFill/>
              <a:miter lim="800000"/>
              <a:headEnd/>
              <a:tailEnd/>
            </a:ln>
          </p:spPr>
          <p:txBody>
            <a:bodyPr wrap="none" anchor="ctr"/>
            <a:lstStyle/>
            <a:p>
              <a:endParaRPr lang="en-SG" dirty="0"/>
            </a:p>
          </p:txBody>
        </p:sp>
        <p:sp>
          <p:nvSpPr>
            <p:cNvPr id="7475" name="Line 403"/>
            <p:cNvSpPr>
              <a:spLocks noChangeShapeType="1"/>
            </p:cNvSpPr>
            <p:nvPr/>
          </p:nvSpPr>
          <p:spPr bwMode="auto">
            <a:xfrm>
              <a:off x="528" y="1152"/>
              <a:ext cx="0" cy="96"/>
            </a:xfrm>
            <a:prstGeom prst="line">
              <a:avLst/>
            </a:prstGeom>
            <a:noFill/>
            <a:ln w="19050">
              <a:solidFill>
                <a:srgbClr val="FF0000"/>
              </a:solidFill>
              <a:round/>
              <a:headEnd/>
              <a:tailEnd/>
            </a:ln>
          </p:spPr>
          <p:txBody>
            <a:bodyPr/>
            <a:lstStyle/>
            <a:p>
              <a:endParaRPr lang="en-SG" dirty="0"/>
            </a:p>
          </p:txBody>
        </p:sp>
        <p:sp>
          <p:nvSpPr>
            <p:cNvPr id="7476" name="Line 404"/>
            <p:cNvSpPr>
              <a:spLocks noChangeShapeType="1"/>
            </p:cNvSpPr>
            <p:nvPr/>
          </p:nvSpPr>
          <p:spPr bwMode="auto">
            <a:xfrm>
              <a:off x="528" y="1248"/>
              <a:ext cx="0" cy="96"/>
            </a:xfrm>
            <a:prstGeom prst="line">
              <a:avLst/>
            </a:prstGeom>
            <a:noFill/>
            <a:ln w="19050">
              <a:solidFill>
                <a:srgbClr val="FF0000"/>
              </a:solidFill>
              <a:round/>
              <a:headEnd/>
              <a:tailEnd/>
            </a:ln>
          </p:spPr>
          <p:txBody>
            <a:bodyPr/>
            <a:lstStyle/>
            <a:p>
              <a:endParaRPr lang="en-SG" dirty="0"/>
            </a:p>
          </p:txBody>
        </p:sp>
        <p:sp>
          <p:nvSpPr>
            <p:cNvPr id="7477" name="Line 405"/>
            <p:cNvSpPr>
              <a:spLocks noChangeShapeType="1"/>
            </p:cNvSpPr>
            <p:nvPr/>
          </p:nvSpPr>
          <p:spPr bwMode="auto">
            <a:xfrm>
              <a:off x="528" y="1344"/>
              <a:ext cx="0" cy="144"/>
            </a:xfrm>
            <a:prstGeom prst="line">
              <a:avLst/>
            </a:prstGeom>
            <a:noFill/>
            <a:ln w="19050">
              <a:solidFill>
                <a:srgbClr val="FF0000"/>
              </a:solidFill>
              <a:round/>
              <a:headEnd/>
              <a:tailEnd/>
            </a:ln>
          </p:spPr>
          <p:txBody>
            <a:bodyPr/>
            <a:lstStyle/>
            <a:p>
              <a:endParaRPr lang="en-SG" dirty="0"/>
            </a:p>
          </p:txBody>
        </p:sp>
        <p:sp>
          <p:nvSpPr>
            <p:cNvPr id="7478" name="Line 406"/>
            <p:cNvSpPr>
              <a:spLocks noChangeShapeType="1"/>
            </p:cNvSpPr>
            <p:nvPr/>
          </p:nvSpPr>
          <p:spPr bwMode="auto">
            <a:xfrm>
              <a:off x="432" y="1488"/>
              <a:ext cx="192" cy="0"/>
            </a:xfrm>
            <a:prstGeom prst="line">
              <a:avLst/>
            </a:prstGeom>
            <a:noFill/>
            <a:ln w="19050">
              <a:solidFill>
                <a:srgbClr val="FF0000"/>
              </a:solidFill>
              <a:round/>
              <a:headEnd/>
              <a:tailEnd/>
            </a:ln>
          </p:spPr>
          <p:txBody>
            <a:bodyPr/>
            <a:lstStyle/>
            <a:p>
              <a:endParaRPr lang="en-SG" dirty="0"/>
            </a:p>
          </p:txBody>
        </p:sp>
        <p:sp>
          <p:nvSpPr>
            <p:cNvPr id="7479" name="Line 407"/>
            <p:cNvSpPr>
              <a:spLocks noChangeShapeType="1"/>
            </p:cNvSpPr>
            <p:nvPr/>
          </p:nvSpPr>
          <p:spPr bwMode="auto">
            <a:xfrm>
              <a:off x="432" y="1536"/>
              <a:ext cx="192" cy="0"/>
            </a:xfrm>
            <a:prstGeom prst="line">
              <a:avLst/>
            </a:prstGeom>
            <a:noFill/>
            <a:ln w="19050">
              <a:solidFill>
                <a:srgbClr val="FF0000"/>
              </a:solidFill>
              <a:round/>
              <a:headEnd/>
              <a:tailEnd/>
            </a:ln>
          </p:spPr>
          <p:txBody>
            <a:bodyPr/>
            <a:lstStyle/>
            <a:p>
              <a:endParaRPr lang="en-SG" dirty="0"/>
            </a:p>
          </p:txBody>
        </p:sp>
        <p:sp>
          <p:nvSpPr>
            <p:cNvPr id="7480" name="Line 408"/>
            <p:cNvSpPr>
              <a:spLocks noChangeShapeType="1"/>
            </p:cNvSpPr>
            <p:nvPr/>
          </p:nvSpPr>
          <p:spPr bwMode="auto">
            <a:xfrm>
              <a:off x="528" y="1536"/>
              <a:ext cx="0" cy="144"/>
            </a:xfrm>
            <a:prstGeom prst="line">
              <a:avLst/>
            </a:prstGeom>
            <a:noFill/>
            <a:ln w="19050">
              <a:solidFill>
                <a:srgbClr val="FF0000"/>
              </a:solidFill>
              <a:round/>
              <a:headEnd/>
              <a:tailEnd/>
            </a:ln>
          </p:spPr>
          <p:txBody>
            <a:bodyPr/>
            <a:lstStyle/>
            <a:p>
              <a:endParaRPr lang="en-SG" dirty="0"/>
            </a:p>
          </p:txBody>
        </p:sp>
        <p:sp>
          <p:nvSpPr>
            <p:cNvPr id="7481" name="Line 409"/>
            <p:cNvSpPr>
              <a:spLocks noChangeShapeType="1"/>
            </p:cNvSpPr>
            <p:nvPr/>
          </p:nvSpPr>
          <p:spPr bwMode="auto">
            <a:xfrm>
              <a:off x="576" y="1296"/>
              <a:ext cx="48" cy="0"/>
            </a:xfrm>
            <a:prstGeom prst="line">
              <a:avLst/>
            </a:prstGeom>
            <a:noFill/>
            <a:ln w="19050">
              <a:solidFill>
                <a:srgbClr val="FF0000"/>
              </a:solidFill>
              <a:round/>
              <a:headEnd/>
              <a:tailEnd/>
            </a:ln>
          </p:spPr>
          <p:txBody>
            <a:bodyPr/>
            <a:lstStyle/>
            <a:p>
              <a:endParaRPr lang="en-SG" dirty="0"/>
            </a:p>
          </p:txBody>
        </p:sp>
        <p:sp>
          <p:nvSpPr>
            <p:cNvPr id="7482" name="Line 410"/>
            <p:cNvSpPr>
              <a:spLocks noChangeShapeType="1"/>
            </p:cNvSpPr>
            <p:nvPr/>
          </p:nvSpPr>
          <p:spPr bwMode="auto">
            <a:xfrm flipV="1">
              <a:off x="624" y="816"/>
              <a:ext cx="0" cy="480"/>
            </a:xfrm>
            <a:prstGeom prst="line">
              <a:avLst/>
            </a:prstGeom>
            <a:noFill/>
            <a:ln w="19050">
              <a:solidFill>
                <a:srgbClr val="FF0000"/>
              </a:solidFill>
              <a:round/>
              <a:headEnd/>
              <a:tailEnd/>
            </a:ln>
          </p:spPr>
          <p:txBody>
            <a:bodyPr/>
            <a:lstStyle/>
            <a:p>
              <a:endParaRPr lang="en-SG" dirty="0"/>
            </a:p>
          </p:txBody>
        </p:sp>
        <p:grpSp>
          <p:nvGrpSpPr>
            <p:cNvPr id="7699" name="Group 411"/>
            <p:cNvGrpSpPr>
              <a:grpSpLocks/>
            </p:cNvGrpSpPr>
            <p:nvPr/>
          </p:nvGrpSpPr>
          <p:grpSpPr bwMode="auto">
            <a:xfrm>
              <a:off x="192" y="768"/>
              <a:ext cx="432" cy="96"/>
              <a:chOff x="912" y="1440"/>
              <a:chExt cx="432" cy="96"/>
            </a:xfrm>
          </p:grpSpPr>
          <p:grpSp>
            <p:nvGrpSpPr>
              <p:cNvPr id="7711" name="Group 412"/>
              <p:cNvGrpSpPr>
                <a:grpSpLocks/>
              </p:cNvGrpSpPr>
              <p:nvPr/>
            </p:nvGrpSpPr>
            <p:grpSpPr bwMode="auto">
              <a:xfrm>
                <a:off x="960" y="1440"/>
                <a:ext cx="146" cy="96"/>
                <a:chOff x="1008" y="1440"/>
                <a:chExt cx="146" cy="96"/>
              </a:xfrm>
            </p:grpSpPr>
            <p:sp>
              <p:nvSpPr>
                <p:cNvPr id="7493" name="Line 413"/>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494" name="Line 414"/>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495" name="Line 415"/>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496" name="Oval 416"/>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grpSp>
            <p:nvGrpSpPr>
              <p:cNvPr id="7712" name="Group 417"/>
              <p:cNvGrpSpPr>
                <a:grpSpLocks/>
              </p:cNvGrpSpPr>
              <p:nvPr/>
            </p:nvGrpSpPr>
            <p:grpSpPr bwMode="auto">
              <a:xfrm>
                <a:off x="1152" y="1440"/>
                <a:ext cx="146" cy="96"/>
                <a:chOff x="1008" y="1440"/>
                <a:chExt cx="146" cy="96"/>
              </a:xfrm>
            </p:grpSpPr>
            <p:sp>
              <p:nvSpPr>
                <p:cNvPr id="7489" name="Line 418"/>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490" name="Line 419"/>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491" name="Line 420"/>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492" name="Oval 421"/>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sp>
            <p:nvSpPr>
              <p:cNvPr id="7486" name="Line 422"/>
              <p:cNvSpPr>
                <a:spLocks noChangeShapeType="1"/>
              </p:cNvSpPr>
              <p:nvPr/>
            </p:nvSpPr>
            <p:spPr bwMode="auto">
              <a:xfrm flipH="1">
                <a:off x="1104" y="1488"/>
                <a:ext cx="48" cy="0"/>
              </a:xfrm>
              <a:prstGeom prst="line">
                <a:avLst/>
              </a:prstGeom>
              <a:noFill/>
              <a:ln w="19050">
                <a:solidFill>
                  <a:srgbClr val="FF0000"/>
                </a:solidFill>
                <a:round/>
                <a:headEnd/>
                <a:tailEnd/>
              </a:ln>
            </p:spPr>
            <p:txBody>
              <a:bodyPr/>
              <a:lstStyle/>
              <a:p>
                <a:endParaRPr lang="en-SG" dirty="0"/>
              </a:p>
            </p:txBody>
          </p:sp>
          <p:sp>
            <p:nvSpPr>
              <p:cNvPr id="7487" name="Line 423"/>
              <p:cNvSpPr>
                <a:spLocks noChangeShapeType="1"/>
              </p:cNvSpPr>
              <p:nvPr/>
            </p:nvSpPr>
            <p:spPr bwMode="auto">
              <a:xfrm>
                <a:off x="1296" y="1488"/>
                <a:ext cx="48" cy="0"/>
              </a:xfrm>
              <a:prstGeom prst="line">
                <a:avLst/>
              </a:prstGeom>
              <a:noFill/>
              <a:ln w="19050">
                <a:solidFill>
                  <a:srgbClr val="FF0000"/>
                </a:solidFill>
                <a:round/>
                <a:headEnd/>
                <a:tailEnd/>
              </a:ln>
            </p:spPr>
            <p:txBody>
              <a:bodyPr/>
              <a:lstStyle/>
              <a:p>
                <a:endParaRPr lang="en-SG" dirty="0"/>
              </a:p>
            </p:txBody>
          </p:sp>
          <p:sp>
            <p:nvSpPr>
              <p:cNvPr id="7488" name="Line 424"/>
              <p:cNvSpPr>
                <a:spLocks noChangeShapeType="1"/>
              </p:cNvSpPr>
              <p:nvPr/>
            </p:nvSpPr>
            <p:spPr bwMode="auto">
              <a:xfrm flipH="1">
                <a:off x="912" y="1488"/>
                <a:ext cx="48" cy="0"/>
              </a:xfrm>
              <a:prstGeom prst="line">
                <a:avLst/>
              </a:prstGeom>
              <a:noFill/>
              <a:ln w="19050">
                <a:solidFill>
                  <a:srgbClr val="FF0000"/>
                </a:solidFill>
                <a:round/>
                <a:headEnd/>
                <a:tailEnd/>
              </a:ln>
            </p:spPr>
            <p:txBody>
              <a:bodyPr/>
              <a:lstStyle/>
              <a:p>
                <a:endParaRPr lang="en-SG" dirty="0"/>
              </a:p>
            </p:txBody>
          </p:sp>
        </p:grpSp>
      </p:grpSp>
      <p:grpSp>
        <p:nvGrpSpPr>
          <p:cNvPr id="7724" name="Group 425"/>
          <p:cNvGrpSpPr>
            <a:grpSpLocks/>
          </p:cNvGrpSpPr>
          <p:nvPr/>
        </p:nvGrpSpPr>
        <p:grpSpPr bwMode="auto">
          <a:xfrm>
            <a:off x="5217666" y="2482875"/>
            <a:ext cx="685800" cy="1447800"/>
            <a:chOff x="192" y="768"/>
            <a:chExt cx="432" cy="912"/>
          </a:xfrm>
        </p:grpSpPr>
        <p:sp>
          <p:nvSpPr>
            <p:cNvPr id="7451" name="Rectangle 426"/>
            <p:cNvSpPr>
              <a:spLocks noChangeArrowheads="1"/>
            </p:cNvSpPr>
            <p:nvPr/>
          </p:nvSpPr>
          <p:spPr bwMode="auto">
            <a:xfrm>
              <a:off x="480" y="1200"/>
              <a:ext cx="144" cy="192"/>
            </a:xfrm>
            <a:prstGeom prst="rect">
              <a:avLst/>
            </a:prstGeom>
            <a:solidFill>
              <a:schemeClr val="bg1"/>
            </a:solidFill>
            <a:ln w="9525">
              <a:noFill/>
              <a:miter lim="800000"/>
              <a:headEnd/>
              <a:tailEnd/>
            </a:ln>
          </p:spPr>
          <p:txBody>
            <a:bodyPr wrap="none" anchor="ctr"/>
            <a:lstStyle/>
            <a:p>
              <a:endParaRPr lang="en-SG" dirty="0"/>
            </a:p>
          </p:txBody>
        </p:sp>
        <p:sp>
          <p:nvSpPr>
            <p:cNvPr id="7452" name="Line 427"/>
            <p:cNvSpPr>
              <a:spLocks noChangeShapeType="1"/>
            </p:cNvSpPr>
            <p:nvPr/>
          </p:nvSpPr>
          <p:spPr bwMode="auto">
            <a:xfrm>
              <a:off x="528" y="1152"/>
              <a:ext cx="0" cy="96"/>
            </a:xfrm>
            <a:prstGeom prst="line">
              <a:avLst/>
            </a:prstGeom>
            <a:noFill/>
            <a:ln w="19050">
              <a:solidFill>
                <a:srgbClr val="FF0000"/>
              </a:solidFill>
              <a:round/>
              <a:headEnd/>
              <a:tailEnd/>
            </a:ln>
          </p:spPr>
          <p:txBody>
            <a:bodyPr/>
            <a:lstStyle/>
            <a:p>
              <a:endParaRPr lang="en-SG" dirty="0"/>
            </a:p>
          </p:txBody>
        </p:sp>
        <p:sp>
          <p:nvSpPr>
            <p:cNvPr id="7453" name="Line 428"/>
            <p:cNvSpPr>
              <a:spLocks noChangeShapeType="1"/>
            </p:cNvSpPr>
            <p:nvPr/>
          </p:nvSpPr>
          <p:spPr bwMode="auto">
            <a:xfrm>
              <a:off x="528" y="1248"/>
              <a:ext cx="0" cy="96"/>
            </a:xfrm>
            <a:prstGeom prst="line">
              <a:avLst/>
            </a:prstGeom>
            <a:noFill/>
            <a:ln w="19050">
              <a:solidFill>
                <a:srgbClr val="FF0000"/>
              </a:solidFill>
              <a:round/>
              <a:headEnd/>
              <a:tailEnd/>
            </a:ln>
          </p:spPr>
          <p:txBody>
            <a:bodyPr/>
            <a:lstStyle/>
            <a:p>
              <a:endParaRPr lang="en-SG" dirty="0"/>
            </a:p>
          </p:txBody>
        </p:sp>
        <p:sp>
          <p:nvSpPr>
            <p:cNvPr id="7454" name="Line 429"/>
            <p:cNvSpPr>
              <a:spLocks noChangeShapeType="1"/>
            </p:cNvSpPr>
            <p:nvPr/>
          </p:nvSpPr>
          <p:spPr bwMode="auto">
            <a:xfrm>
              <a:off x="528" y="1344"/>
              <a:ext cx="0" cy="144"/>
            </a:xfrm>
            <a:prstGeom prst="line">
              <a:avLst/>
            </a:prstGeom>
            <a:noFill/>
            <a:ln w="19050">
              <a:solidFill>
                <a:srgbClr val="FF0000"/>
              </a:solidFill>
              <a:round/>
              <a:headEnd/>
              <a:tailEnd/>
            </a:ln>
          </p:spPr>
          <p:txBody>
            <a:bodyPr/>
            <a:lstStyle/>
            <a:p>
              <a:endParaRPr lang="en-SG" dirty="0"/>
            </a:p>
          </p:txBody>
        </p:sp>
        <p:sp>
          <p:nvSpPr>
            <p:cNvPr id="7455" name="Line 430"/>
            <p:cNvSpPr>
              <a:spLocks noChangeShapeType="1"/>
            </p:cNvSpPr>
            <p:nvPr/>
          </p:nvSpPr>
          <p:spPr bwMode="auto">
            <a:xfrm>
              <a:off x="432" y="1488"/>
              <a:ext cx="192" cy="0"/>
            </a:xfrm>
            <a:prstGeom prst="line">
              <a:avLst/>
            </a:prstGeom>
            <a:noFill/>
            <a:ln w="19050">
              <a:solidFill>
                <a:srgbClr val="FF0000"/>
              </a:solidFill>
              <a:round/>
              <a:headEnd/>
              <a:tailEnd/>
            </a:ln>
          </p:spPr>
          <p:txBody>
            <a:bodyPr/>
            <a:lstStyle/>
            <a:p>
              <a:endParaRPr lang="en-SG" dirty="0"/>
            </a:p>
          </p:txBody>
        </p:sp>
        <p:sp>
          <p:nvSpPr>
            <p:cNvPr id="7456" name="Line 431"/>
            <p:cNvSpPr>
              <a:spLocks noChangeShapeType="1"/>
            </p:cNvSpPr>
            <p:nvPr/>
          </p:nvSpPr>
          <p:spPr bwMode="auto">
            <a:xfrm>
              <a:off x="432" y="1536"/>
              <a:ext cx="192" cy="0"/>
            </a:xfrm>
            <a:prstGeom prst="line">
              <a:avLst/>
            </a:prstGeom>
            <a:noFill/>
            <a:ln w="19050">
              <a:solidFill>
                <a:srgbClr val="FF0000"/>
              </a:solidFill>
              <a:round/>
              <a:headEnd/>
              <a:tailEnd/>
            </a:ln>
          </p:spPr>
          <p:txBody>
            <a:bodyPr/>
            <a:lstStyle/>
            <a:p>
              <a:endParaRPr lang="en-SG" dirty="0"/>
            </a:p>
          </p:txBody>
        </p:sp>
        <p:sp>
          <p:nvSpPr>
            <p:cNvPr id="7457" name="Line 432"/>
            <p:cNvSpPr>
              <a:spLocks noChangeShapeType="1"/>
            </p:cNvSpPr>
            <p:nvPr/>
          </p:nvSpPr>
          <p:spPr bwMode="auto">
            <a:xfrm>
              <a:off x="528" y="1536"/>
              <a:ext cx="0" cy="144"/>
            </a:xfrm>
            <a:prstGeom prst="line">
              <a:avLst/>
            </a:prstGeom>
            <a:noFill/>
            <a:ln w="19050">
              <a:solidFill>
                <a:srgbClr val="FF0000"/>
              </a:solidFill>
              <a:round/>
              <a:headEnd/>
              <a:tailEnd/>
            </a:ln>
          </p:spPr>
          <p:txBody>
            <a:bodyPr/>
            <a:lstStyle/>
            <a:p>
              <a:endParaRPr lang="en-SG" dirty="0"/>
            </a:p>
          </p:txBody>
        </p:sp>
        <p:sp>
          <p:nvSpPr>
            <p:cNvPr id="7458" name="Line 433"/>
            <p:cNvSpPr>
              <a:spLocks noChangeShapeType="1"/>
            </p:cNvSpPr>
            <p:nvPr/>
          </p:nvSpPr>
          <p:spPr bwMode="auto">
            <a:xfrm>
              <a:off x="576" y="1296"/>
              <a:ext cx="48" cy="0"/>
            </a:xfrm>
            <a:prstGeom prst="line">
              <a:avLst/>
            </a:prstGeom>
            <a:noFill/>
            <a:ln w="19050">
              <a:solidFill>
                <a:srgbClr val="FF0000"/>
              </a:solidFill>
              <a:round/>
              <a:headEnd/>
              <a:tailEnd/>
            </a:ln>
          </p:spPr>
          <p:txBody>
            <a:bodyPr/>
            <a:lstStyle/>
            <a:p>
              <a:endParaRPr lang="en-SG" dirty="0"/>
            </a:p>
          </p:txBody>
        </p:sp>
        <p:sp>
          <p:nvSpPr>
            <p:cNvPr id="7459" name="Line 434"/>
            <p:cNvSpPr>
              <a:spLocks noChangeShapeType="1"/>
            </p:cNvSpPr>
            <p:nvPr/>
          </p:nvSpPr>
          <p:spPr bwMode="auto">
            <a:xfrm flipV="1">
              <a:off x="624" y="816"/>
              <a:ext cx="0" cy="480"/>
            </a:xfrm>
            <a:prstGeom prst="line">
              <a:avLst/>
            </a:prstGeom>
            <a:noFill/>
            <a:ln w="19050">
              <a:solidFill>
                <a:srgbClr val="FF0000"/>
              </a:solidFill>
              <a:round/>
              <a:headEnd/>
              <a:tailEnd/>
            </a:ln>
          </p:spPr>
          <p:txBody>
            <a:bodyPr/>
            <a:lstStyle/>
            <a:p>
              <a:endParaRPr lang="en-SG" dirty="0"/>
            </a:p>
          </p:txBody>
        </p:sp>
        <p:grpSp>
          <p:nvGrpSpPr>
            <p:cNvPr id="7725" name="Group 435"/>
            <p:cNvGrpSpPr>
              <a:grpSpLocks/>
            </p:cNvGrpSpPr>
            <p:nvPr/>
          </p:nvGrpSpPr>
          <p:grpSpPr bwMode="auto">
            <a:xfrm>
              <a:off x="192" y="768"/>
              <a:ext cx="432" cy="96"/>
              <a:chOff x="912" y="1440"/>
              <a:chExt cx="432" cy="96"/>
            </a:xfrm>
          </p:grpSpPr>
          <p:grpSp>
            <p:nvGrpSpPr>
              <p:cNvPr id="7737" name="Group 436"/>
              <p:cNvGrpSpPr>
                <a:grpSpLocks/>
              </p:cNvGrpSpPr>
              <p:nvPr/>
            </p:nvGrpSpPr>
            <p:grpSpPr bwMode="auto">
              <a:xfrm>
                <a:off x="960" y="1440"/>
                <a:ext cx="146" cy="96"/>
                <a:chOff x="1008" y="1440"/>
                <a:chExt cx="146" cy="96"/>
              </a:xfrm>
            </p:grpSpPr>
            <p:sp>
              <p:nvSpPr>
                <p:cNvPr id="7470" name="Line 437"/>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471" name="Line 438"/>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472" name="Line 439"/>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473" name="Oval 440"/>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grpSp>
            <p:nvGrpSpPr>
              <p:cNvPr id="7738" name="Group 441"/>
              <p:cNvGrpSpPr>
                <a:grpSpLocks/>
              </p:cNvGrpSpPr>
              <p:nvPr/>
            </p:nvGrpSpPr>
            <p:grpSpPr bwMode="auto">
              <a:xfrm>
                <a:off x="1152" y="1440"/>
                <a:ext cx="146" cy="96"/>
                <a:chOff x="1008" y="1440"/>
                <a:chExt cx="146" cy="96"/>
              </a:xfrm>
            </p:grpSpPr>
            <p:sp>
              <p:nvSpPr>
                <p:cNvPr id="7466" name="Line 442"/>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467" name="Line 443"/>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468" name="Line 444"/>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469" name="Oval 445"/>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sp>
            <p:nvSpPr>
              <p:cNvPr id="7463" name="Line 446"/>
              <p:cNvSpPr>
                <a:spLocks noChangeShapeType="1"/>
              </p:cNvSpPr>
              <p:nvPr/>
            </p:nvSpPr>
            <p:spPr bwMode="auto">
              <a:xfrm flipH="1">
                <a:off x="1104" y="1488"/>
                <a:ext cx="48" cy="0"/>
              </a:xfrm>
              <a:prstGeom prst="line">
                <a:avLst/>
              </a:prstGeom>
              <a:noFill/>
              <a:ln w="19050">
                <a:solidFill>
                  <a:srgbClr val="FF0000"/>
                </a:solidFill>
                <a:round/>
                <a:headEnd/>
                <a:tailEnd/>
              </a:ln>
            </p:spPr>
            <p:txBody>
              <a:bodyPr/>
              <a:lstStyle/>
              <a:p>
                <a:endParaRPr lang="en-SG" dirty="0"/>
              </a:p>
            </p:txBody>
          </p:sp>
          <p:sp>
            <p:nvSpPr>
              <p:cNvPr id="7464" name="Line 447"/>
              <p:cNvSpPr>
                <a:spLocks noChangeShapeType="1"/>
              </p:cNvSpPr>
              <p:nvPr/>
            </p:nvSpPr>
            <p:spPr bwMode="auto">
              <a:xfrm>
                <a:off x="1296" y="1488"/>
                <a:ext cx="48" cy="0"/>
              </a:xfrm>
              <a:prstGeom prst="line">
                <a:avLst/>
              </a:prstGeom>
              <a:noFill/>
              <a:ln w="19050">
                <a:solidFill>
                  <a:srgbClr val="FF0000"/>
                </a:solidFill>
                <a:round/>
                <a:headEnd/>
                <a:tailEnd/>
              </a:ln>
            </p:spPr>
            <p:txBody>
              <a:bodyPr/>
              <a:lstStyle/>
              <a:p>
                <a:endParaRPr lang="en-SG" dirty="0"/>
              </a:p>
            </p:txBody>
          </p:sp>
          <p:sp>
            <p:nvSpPr>
              <p:cNvPr id="7465" name="Line 448"/>
              <p:cNvSpPr>
                <a:spLocks noChangeShapeType="1"/>
              </p:cNvSpPr>
              <p:nvPr/>
            </p:nvSpPr>
            <p:spPr bwMode="auto">
              <a:xfrm flipH="1">
                <a:off x="912" y="1488"/>
                <a:ext cx="48" cy="0"/>
              </a:xfrm>
              <a:prstGeom prst="line">
                <a:avLst/>
              </a:prstGeom>
              <a:noFill/>
              <a:ln w="19050">
                <a:solidFill>
                  <a:srgbClr val="FF0000"/>
                </a:solidFill>
                <a:round/>
                <a:headEnd/>
                <a:tailEnd/>
              </a:ln>
            </p:spPr>
            <p:txBody>
              <a:bodyPr/>
              <a:lstStyle/>
              <a:p>
                <a:endParaRPr lang="en-SG" dirty="0"/>
              </a:p>
            </p:txBody>
          </p:sp>
        </p:grpSp>
      </p:grpSp>
      <p:grpSp>
        <p:nvGrpSpPr>
          <p:cNvPr id="7750" name="Group 449"/>
          <p:cNvGrpSpPr>
            <a:grpSpLocks/>
          </p:cNvGrpSpPr>
          <p:nvPr/>
        </p:nvGrpSpPr>
        <p:grpSpPr bwMode="auto">
          <a:xfrm>
            <a:off x="5903466" y="2482875"/>
            <a:ext cx="685800" cy="1447800"/>
            <a:chOff x="192" y="768"/>
            <a:chExt cx="432" cy="912"/>
          </a:xfrm>
        </p:grpSpPr>
        <p:sp>
          <p:nvSpPr>
            <p:cNvPr id="7428" name="Rectangle 450"/>
            <p:cNvSpPr>
              <a:spLocks noChangeArrowheads="1"/>
            </p:cNvSpPr>
            <p:nvPr/>
          </p:nvSpPr>
          <p:spPr bwMode="auto">
            <a:xfrm>
              <a:off x="480" y="1200"/>
              <a:ext cx="144" cy="192"/>
            </a:xfrm>
            <a:prstGeom prst="rect">
              <a:avLst/>
            </a:prstGeom>
            <a:solidFill>
              <a:schemeClr val="bg1"/>
            </a:solidFill>
            <a:ln w="9525">
              <a:noFill/>
              <a:miter lim="800000"/>
              <a:headEnd/>
              <a:tailEnd/>
            </a:ln>
          </p:spPr>
          <p:txBody>
            <a:bodyPr wrap="none" anchor="ctr"/>
            <a:lstStyle/>
            <a:p>
              <a:endParaRPr lang="en-SG" dirty="0"/>
            </a:p>
          </p:txBody>
        </p:sp>
        <p:sp>
          <p:nvSpPr>
            <p:cNvPr id="7429" name="Line 451"/>
            <p:cNvSpPr>
              <a:spLocks noChangeShapeType="1"/>
            </p:cNvSpPr>
            <p:nvPr/>
          </p:nvSpPr>
          <p:spPr bwMode="auto">
            <a:xfrm>
              <a:off x="528" y="1152"/>
              <a:ext cx="0" cy="96"/>
            </a:xfrm>
            <a:prstGeom prst="line">
              <a:avLst/>
            </a:prstGeom>
            <a:noFill/>
            <a:ln w="19050">
              <a:solidFill>
                <a:srgbClr val="FF0000"/>
              </a:solidFill>
              <a:round/>
              <a:headEnd/>
              <a:tailEnd/>
            </a:ln>
          </p:spPr>
          <p:txBody>
            <a:bodyPr/>
            <a:lstStyle/>
            <a:p>
              <a:endParaRPr lang="en-SG" dirty="0"/>
            </a:p>
          </p:txBody>
        </p:sp>
        <p:sp>
          <p:nvSpPr>
            <p:cNvPr id="7430" name="Line 452"/>
            <p:cNvSpPr>
              <a:spLocks noChangeShapeType="1"/>
            </p:cNvSpPr>
            <p:nvPr/>
          </p:nvSpPr>
          <p:spPr bwMode="auto">
            <a:xfrm>
              <a:off x="528" y="1248"/>
              <a:ext cx="0" cy="96"/>
            </a:xfrm>
            <a:prstGeom prst="line">
              <a:avLst/>
            </a:prstGeom>
            <a:noFill/>
            <a:ln w="19050">
              <a:solidFill>
                <a:srgbClr val="FF0000"/>
              </a:solidFill>
              <a:round/>
              <a:headEnd/>
              <a:tailEnd/>
            </a:ln>
          </p:spPr>
          <p:txBody>
            <a:bodyPr/>
            <a:lstStyle/>
            <a:p>
              <a:endParaRPr lang="en-SG" dirty="0"/>
            </a:p>
          </p:txBody>
        </p:sp>
        <p:sp>
          <p:nvSpPr>
            <p:cNvPr id="7431" name="Line 453"/>
            <p:cNvSpPr>
              <a:spLocks noChangeShapeType="1"/>
            </p:cNvSpPr>
            <p:nvPr/>
          </p:nvSpPr>
          <p:spPr bwMode="auto">
            <a:xfrm>
              <a:off x="528" y="1344"/>
              <a:ext cx="0" cy="144"/>
            </a:xfrm>
            <a:prstGeom prst="line">
              <a:avLst/>
            </a:prstGeom>
            <a:noFill/>
            <a:ln w="19050">
              <a:solidFill>
                <a:srgbClr val="FF0000"/>
              </a:solidFill>
              <a:round/>
              <a:headEnd/>
              <a:tailEnd/>
            </a:ln>
          </p:spPr>
          <p:txBody>
            <a:bodyPr/>
            <a:lstStyle/>
            <a:p>
              <a:endParaRPr lang="en-SG" dirty="0"/>
            </a:p>
          </p:txBody>
        </p:sp>
        <p:sp>
          <p:nvSpPr>
            <p:cNvPr id="7432" name="Line 454"/>
            <p:cNvSpPr>
              <a:spLocks noChangeShapeType="1"/>
            </p:cNvSpPr>
            <p:nvPr/>
          </p:nvSpPr>
          <p:spPr bwMode="auto">
            <a:xfrm>
              <a:off x="432" y="1488"/>
              <a:ext cx="192" cy="0"/>
            </a:xfrm>
            <a:prstGeom prst="line">
              <a:avLst/>
            </a:prstGeom>
            <a:noFill/>
            <a:ln w="19050">
              <a:solidFill>
                <a:srgbClr val="FF0000"/>
              </a:solidFill>
              <a:round/>
              <a:headEnd/>
              <a:tailEnd/>
            </a:ln>
          </p:spPr>
          <p:txBody>
            <a:bodyPr/>
            <a:lstStyle/>
            <a:p>
              <a:endParaRPr lang="en-SG" dirty="0"/>
            </a:p>
          </p:txBody>
        </p:sp>
        <p:sp>
          <p:nvSpPr>
            <p:cNvPr id="7433" name="Line 455"/>
            <p:cNvSpPr>
              <a:spLocks noChangeShapeType="1"/>
            </p:cNvSpPr>
            <p:nvPr/>
          </p:nvSpPr>
          <p:spPr bwMode="auto">
            <a:xfrm>
              <a:off x="432" y="1536"/>
              <a:ext cx="192" cy="0"/>
            </a:xfrm>
            <a:prstGeom prst="line">
              <a:avLst/>
            </a:prstGeom>
            <a:noFill/>
            <a:ln w="19050">
              <a:solidFill>
                <a:srgbClr val="FF0000"/>
              </a:solidFill>
              <a:round/>
              <a:headEnd/>
              <a:tailEnd/>
            </a:ln>
          </p:spPr>
          <p:txBody>
            <a:bodyPr/>
            <a:lstStyle/>
            <a:p>
              <a:endParaRPr lang="en-SG" dirty="0"/>
            </a:p>
          </p:txBody>
        </p:sp>
        <p:sp>
          <p:nvSpPr>
            <p:cNvPr id="7434" name="Line 456"/>
            <p:cNvSpPr>
              <a:spLocks noChangeShapeType="1"/>
            </p:cNvSpPr>
            <p:nvPr/>
          </p:nvSpPr>
          <p:spPr bwMode="auto">
            <a:xfrm>
              <a:off x="528" y="1536"/>
              <a:ext cx="0" cy="144"/>
            </a:xfrm>
            <a:prstGeom prst="line">
              <a:avLst/>
            </a:prstGeom>
            <a:noFill/>
            <a:ln w="19050">
              <a:solidFill>
                <a:srgbClr val="FF0000"/>
              </a:solidFill>
              <a:round/>
              <a:headEnd/>
              <a:tailEnd/>
            </a:ln>
          </p:spPr>
          <p:txBody>
            <a:bodyPr/>
            <a:lstStyle/>
            <a:p>
              <a:endParaRPr lang="en-SG" dirty="0"/>
            </a:p>
          </p:txBody>
        </p:sp>
        <p:sp>
          <p:nvSpPr>
            <p:cNvPr id="7435" name="Line 457"/>
            <p:cNvSpPr>
              <a:spLocks noChangeShapeType="1"/>
            </p:cNvSpPr>
            <p:nvPr/>
          </p:nvSpPr>
          <p:spPr bwMode="auto">
            <a:xfrm>
              <a:off x="576" y="1296"/>
              <a:ext cx="48" cy="0"/>
            </a:xfrm>
            <a:prstGeom prst="line">
              <a:avLst/>
            </a:prstGeom>
            <a:noFill/>
            <a:ln w="19050">
              <a:solidFill>
                <a:srgbClr val="FF0000"/>
              </a:solidFill>
              <a:round/>
              <a:headEnd/>
              <a:tailEnd/>
            </a:ln>
          </p:spPr>
          <p:txBody>
            <a:bodyPr/>
            <a:lstStyle/>
            <a:p>
              <a:endParaRPr lang="en-SG" dirty="0"/>
            </a:p>
          </p:txBody>
        </p:sp>
        <p:sp>
          <p:nvSpPr>
            <p:cNvPr id="7436" name="Line 458"/>
            <p:cNvSpPr>
              <a:spLocks noChangeShapeType="1"/>
            </p:cNvSpPr>
            <p:nvPr/>
          </p:nvSpPr>
          <p:spPr bwMode="auto">
            <a:xfrm flipV="1">
              <a:off x="624" y="816"/>
              <a:ext cx="0" cy="480"/>
            </a:xfrm>
            <a:prstGeom prst="line">
              <a:avLst/>
            </a:prstGeom>
            <a:noFill/>
            <a:ln w="19050">
              <a:solidFill>
                <a:srgbClr val="FF0000"/>
              </a:solidFill>
              <a:round/>
              <a:headEnd/>
              <a:tailEnd/>
            </a:ln>
          </p:spPr>
          <p:txBody>
            <a:bodyPr/>
            <a:lstStyle/>
            <a:p>
              <a:endParaRPr lang="en-SG" dirty="0"/>
            </a:p>
          </p:txBody>
        </p:sp>
        <p:grpSp>
          <p:nvGrpSpPr>
            <p:cNvPr id="7751" name="Group 459"/>
            <p:cNvGrpSpPr>
              <a:grpSpLocks/>
            </p:cNvGrpSpPr>
            <p:nvPr/>
          </p:nvGrpSpPr>
          <p:grpSpPr bwMode="auto">
            <a:xfrm>
              <a:off x="192" y="768"/>
              <a:ext cx="432" cy="96"/>
              <a:chOff x="912" y="1440"/>
              <a:chExt cx="432" cy="96"/>
            </a:xfrm>
          </p:grpSpPr>
          <p:grpSp>
            <p:nvGrpSpPr>
              <p:cNvPr id="7765" name="Group 460"/>
              <p:cNvGrpSpPr>
                <a:grpSpLocks/>
              </p:cNvGrpSpPr>
              <p:nvPr/>
            </p:nvGrpSpPr>
            <p:grpSpPr bwMode="auto">
              <a:xfrm>
                <a:off x="960" y="1440"/>
                <a:ext cx="146" cy="96"/>
                <a:chOff x="1008" y="1440"/>
                <a:chExt cx="146" cy="96"/>
              </a:xfrm>
            </p:grpSpPr>
            <p:sp>
              <p:nvSpPr>
                <p:cNvPr id="7447" name="Line 461"/>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448" name="Line 462"/>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449" name="Line 463"/>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450" name="Oval 464"/>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grpSp>
            <p:nvGrpSpPr>
              <p:cNvPr id="7766" name="Group 465"/>
              <p:cNvGrpSpPr>
                <a:grpSpLocks/>
              </p:cNvGrpSpPr>
              <p:nvPr/>
            </p:nvGrpSpPr>
            <p:grpSpPr bwMode="auto">
              <a:xfrm>
                <a:off x="1152" y="1440"/>
                <a:ext cx="146" cy="96"/>
                <a:chOff x="1008" y="1440"/>
                <a:chExt cx="146" cy="96"/>
              </a:xfrm>
            </p:grpSpPr>
            <p:sp>
              <p:nvSpPr>
                <p:cNvPr id="7443" name="Line 466"/>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444" name="Line 467"/>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445" name="Line 468"/>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446" name="Oval 469"/>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sp>
            <p:nvSpPr>
              <p:cNvPr id="7440" name="Line 470"/>
              <p:cNvSpPr>
                <a:spLocks noChangeShapeType="1"/>
              </p:cNvSpPr>
              <p:nvPr/>
            </p:nvSpPr>
            <p:spPr bwMode="auto">
              <a:xfrm flipH="1">
                <a:off x="1104" y="1488"/>
                <a:ext cx="48" cy="0"/>
              </a:xfrm>
              <a:prstGeom prst="line">
                <a:avLst/>
              </a:prstGeom>
              <a:noFill/>
              <a:ln w="19050">
                <a:solidFill>
                  <a:srgbClr val="FF0000"/>
                </a:solidFill>
                <a:round/>
                <a:headEnd/>
                <a:tailEnd/>
              </a:ln>
            </p:spPr>
            <p:txBody>
              <a:bodyPr/>
              <a:lstStyle/>
              <a:p>
                <a:endParaRPr lang="en-SG" dirty="0"/>
              </a:p>
            </p:txBody>
          </p:sp>
          <p:sp>
            <p:nvSpPr>
              <p:cNvPr id="7441" name="Line 471"/>
              <p:cNvSpPr>
                <a:spLocks noChangeShapeType="1"/>
              </p:cNvSpPr>
              <p:nvPr/>
            </p:nvSpPr>
            <p:spPr bwMode="auto">
              <a:xfrm>
                <a:off x="1296" y="1488"/>
                <a:ext cx="48" cy="0"/>
              </a:xfrm>
              <a:prstGeom prst="line">
                <a:avLst/>
              </a:prstGeom>
              <a:noFill/>
              <a:ln w="19050">
                <a:solidFill>
                  <a:srgbClr val="FF0000"/>
                </a:solidFill>
                <a:round/>
                <a:headEnd/>
                <a:tailEnd/>
              </a:ln>
            </p:spPr>
            <p:txBody>
              <a:bodyPr/>
              <a:lstStyle/>
              <a:p>
                <a:endParaRPr lang="en-SG" dirty="0"/>
              </a:p>
            </p:txBody>
          </p:sp>
          <p:sp>
            <p:nvSpPr>
              <p:cNvPr id="7442" name="Line 472"/>
              <p:cNvSpPr>
                <a:spLocks noChangeShapeType="1"/>
              </p:cNvSpPr>
              <p:nvPr/>
            </p:nvSpPr>
            <p:spPr bwMode="auto">
              <a:xfrm flipH="1">
                <a:off x="912" y="1488"/>
                <a:ext cx="48" cy="0"/>
              </a:xfrm>
              <a:prstGeom prst="line">
                <a:avLst/>
              </a:prstGeom>
              <a:noFill/>
              <a:ln w="19050">
                <a:solidFill>
                  <a:srgbClr val="FF0000"/>
                </a:solidFill>
                <a:round/>
                <a:headEnd/>
                <a:tailEnd/>
              </a:ln>
            </p:spPr>
            <p:txBody>
              <a:bodyPr/>
              <a:lstStyle/>
              <a:p>
                <a:endParaRPr lang="en-SG" dirty="0"/>
              </a:p>
            </p:txBody>
          </p:sp>
        </p:grpSp>
      </p:grpSp>
      <p:grpSp>
        <p:nvGrpSpPr>
          <p:cNvPr id="7767" name="Group 473"/>
          <p:cNvGrpSpPr>
            <a:grpSpLocks/>
          </p:cNvGrpSpPr>
          <p:nvPr/>
        </p:nvGrpSpPr>
        <p:grpSpPr bwMode="auto">
          <a:xfrm>
            <a:off x="6589266" y="2482875"/>
            <a:ext cx="685800" cy="1447800"/>
            <a:chOff x="192" y="768"/>
            <a:chExt cx="432" cy="912"/>
          </a:xfrm>
        </p:grpSpPr>
        <p:sp>
          <p:nvSpPr>
            <p:cNvPr id="7405" name="Rectangle 474"/>
            <p:cNvSpPr>
              <a:spLocks noChangeArrowheads="1"/>
            </p:cNvSpPr>
            <p:nvPr/>
          </p:nvSpPr>
          <p:spPr bwMode="auto">
            <a:xfrm>
              <a:off x="480" y="1200"/>
              <a:ext cx="144" cy="192"/>
            </a:xfrm>
            <a:prstGeom prst="rect">
              <a:avLst/>
            </a:prstGeom>
            <a:solidFill>
              <a:schemeClr val="bg1"/>
            </a:solidFill>
            <a:ln w="9525">
              <a:noFill/>
              <a:miter lim="800000"/>
              <a:headEnd/>
              <a:tailEnd/>
            </a:ln>
          </p:spPr>
          <p:txBody>
            <a:bodyPr wrap="none" anchor="ctr"/>
            <a:lstStyle/>
            <a:p>
              <a:endParaRPr lang="en-SG" dirty="0"/>
            </a:p>
          </p:txBody>
        </p:sp>
        <p:sp>
          <p:nvSpPr>
            <p:cNvPr id="7406" name="Line 475"/>
            <p:cNvSpPr>
              <a:spLocks noChangeShapeType="1"/>
            </p:cNvSpPr>
            <p:nvPr/>
          </p:nvSpPr>
          <p:spPr bwMode="auto">
            <a:xfrm>
              <a:off x="528" y="1152"/>
              <a:ext cx="0" cy="96"/>
            </a:xfrm>
            <a:prstGeom prst="line">
              <a:avLst/>
            </a:prstGeom>
            <a:noFill/>
            <a:ln w="19050">
              <a:solidFill>
                <a:srgbClr val="FF0000"/>
              </a:solidFill>
              <a:round/>
              <a:headEnd/>
              <a:tailEnd/>
            </a:ln>
          </p:spPr>
          <p:txBody>
            <a:bodyPr/>
            <a:lstStyle/>
            <a:p>
              <a:endParaRPr lang="en-SG" dirty="0"/>
            </a:p>
          </p:txBody>
        </p:sp>
        <p:sp>
          <p:nvSpPr>
            <p:cNvPr id="7407" name="Line 476"/>
            <p:cNvSpPr>
              <a:spLocks noChangeShapeType="1"/>
            </p:cNvSpPr>
            <p:nvPr/>
          </p:nvSpPr>
          <p:spPr bwMode="auto">
            <a:xfrm>
              <a:off x="528" y="1248"/>
              <a:ext cx="0" cy="96"/>
            </a:xfrm>
            <a:prstGeom prst="line">
              <a:avLst/>
            </a:prstGeom>
            <a:noFill/>
            <a:ln w="19050">
              <a:solidFill>
                <a:srgbClr val="FF0000"/>
              </a:solidFill>
              <a:round/>
              <a:headEnd/>
              <a:tailEnd/>
            </a:ln>
          </p:spPr>
          <p:txBody>
            <a:bodyPr/>
            <a:lstStyle/>
            <a:p>
              <a:endParaRPr lang="en-SG" dirty="0"/>
            </a:p>
          </p:txBody>
        </p:sp>
        <p:sp>
          <p:nvSpPr>
            <p:cNvPr id="7408" name="Line 477"/>
            <p:cNvSpPr>
              <a:spLocks noChangeShapeType="1"/>
            </p:cNvSpPr>
            <p:nvPr/>
          </p:nvSpPr>
          <p:spPr bwMode="auto">
            <a:xfrm>
              <a:off x="528" y="1344"/>
              <a:ext cx="0" cy="144"/>
            </a:xfrm>
            <a:prstGeom prst="line">
              <a:avLst/>
            </a:prstGeom>
            <a:noFill/>
            <a:ln w="19050">
              <a:solidFill>
                <a:srgbClr val="FF0000"/>
              </a:solidFill>
              <a:round/>
              <a:headEnd/>
              <a:tailEnd/>
            </a:ln>
          </p:spPr>
          <p:txBody>
            <a:bodyPr/>
            <a:lstStyle/>
            <a:p>
              <a:endParaRPr lang="en-SG" dirty="0"/>
            </a:p>
          </p:txBody>
        </p:sp>
        <p:sp>
          <p:nvSpPr>
            <p:cNvPr id="7409" name="Line 478"/>
            <p:cNvSpPr>
              <a:spLocks noChangeShapeType="1"/>
            </p:cNvSpPr>
            <p:nvPr/>
          </p:nvSpPr>
          <p:spPr bwMode="auto">
            <a:xfrm>
              <a:off x="432" y="1488"/>
              <a:ext cx="192" cy="0"/>
            </a:xfrm>
            <a:prstGeom prst="line">
              <a:avLst/>
            </a:prstGeom>
            <a:noFill/>
            <a:ln w="19050">
              <a:solidFill>
                <a:srgbClr val="FF0000"/>
              </a:solidFill>
              <a:round/>
              <a:headEnd/>
              <a:tailEnd/>
            </a:ln>
          </p:spPr>
          <p:txBody>
            <a:bodyPr/>
            <a:lstStyle/>
            <a:p>
              <a:endParaRPr lang="en-SG" dirty="0"/>
            </a:p>
          </p:txBody>
        </p:sp>
        <p:sp>
          <p:nvSpPr>
            <p:cNvPr id="7410" name="Line 479"/>
            <p:cNvSpPr>
              <a:spLocks noChangeShapeType="1"/>
            </p:cNvSpPr>
            <p:nvPr/>
          </p:nvSpPr>
          <p:spPr bwMode="auto">
            <a:xfrm>
              <a:off x="432" y="1536"/>
              <a:ext cx="192" cy="0"/>
            </a:xfrm>
            <a:prstGeom prst="line">
              <a:avLst/>
            </a:prstGeom>
            <a:noFill/>
            <a:ln w="19050">
              <a:solidFill>
                <a:srgbClr val="FF0000"/>
              </a:solidFill>
              <a:round/>
              <a:headEnd/>
              <a:tailEnd/>
            </a:ln>
          </p:spPr>
          <p:txBody>
            <a:bodyPr/>
            <a:lstStyle/>
            <a:p>
              <a:endParaRPr lang="en-SG" dirty="0"/>
            </a:p>
          </p:txBody>
        </p:sp>
        <p:sp>
          <p:nvSpPr>
            <p:cNvPr id="7411" name="Line 480"/>
            <p:cNvSpPr>
              <a:spLocks noChangeShapeType="1"/>
            </p:cNvSpPr>
            <p:nvPr/>
          </p:nvSpPr>
          <p:spPr bwMode="auto">
            <a:xfrm>
              <a:off x="528" y="1536"/>
              <a:ext cx="0" cy="144"/>
            </a:xfrm>
            <a:prstGeom prst="line">
              <a:avLst/>
            </a:prstGeom>
            <a:noFill/>
            <a:ln w="19050">
              <a:solidFill>
                <a:srgbClr val="FF0000"/>
              </a:solidFill>
              <a:round/>
              <a:headEnd/>
              <a:tailEnd/>
            </a:ln>
          </p:spPr>
          <p:txBody>
            <a:bodyPr/>
            <a:lstStyle/>
            <a:p>
              <a:endParaRPr lang="en-SG" dirty="0"/>
            </a:p>
          </p:txBody>
        </p:sp>
        <p:sp>
          <p:nvSpPr>
            <p:cNvPr id="7412" name="Line 481"/>
            <p:cNvSpPr>
              <a:spLocks noChangeShapeType="1"/>
            </p:cNvSpPr>
            <p:nvPr/>
          </p:nvSpPr>
          <p:spPr bwMode="auto">
            <a:xfrm>
              <a:off x="576" y="1296"/>
              <a:ext cx="48" cy="0"/>
            </a:xfrm>
            <a:prstGeom prst="line">
              <a:avLst/>
            </a:prstGeom>
            <a:noFill/>
            <a:ln w="19050">
              <a:solidFill>
                <a:srgbClr val="FF0000"/>
              </a:solidFill>
              <a:round/>
              <a:headEnd/>
              <a:tailEnd/>
            </a:ln>
          </p:spPr>
          <p:txBody>
            <a:bodyPr/>
            <a:lstStyle/>
            <a:p>
              <a:endParaRPr lang="en-SG" dirty="0"/>
            </a:p>
          </p:txBody>
        </p:sp>
        <p:sp>
          <p:nvSpPr>
            <p:cNvPr id="7413" name="Line 482"/>
            <p:cNvSpPr>
              <a:spLocks noChangeShapeType="1"/>
            </p:cNvSpPr>
            <p:nvPr/>
          </p:nvSpPr>
          <p:spPr bwMode="auto">
            <a:xfrm flipV="1">
              <a:off x="624" y="816"/>
              <a:ext cx="0" cy="480"/>
            </a:xfrm>
            <a:prstGeom prst="line">
              <a:avLst/>
            </a:prstGeom>
            <a:noFill/>
            <a:ln w="19050">
              <a:solidFill>
                <a:srgbClr val="FF0000"/>
              </a:solidFill>
              <a:round/>
              <a:headEnd/>
              <a:tailEnd/>
            </a:ln>
          </p:spPr>
          <p:txBody>
            <a:bodyPr/>
            <a:lstStyle/>
            <a:p>
              <a:endParaRPr lang="en-SG" dirty="0"/>
            </a:p>
          </p:txBody>
        </p:sp>
        <p:grpSp>
          <p:nvGrpSpPr>
            <p:cNvPr id="7768" name="Group 483"/>
            <p:cNvGrpSpPr>
              <a:grpSpLocks/>
            </p:cNvGrpSpPr>
            <p:nvPr/>
          </p:nvGrpSpPr>
          <p:grpSpPr bwMode="auto">
            <a:xfrm>
              <a:off x="192" y="768"/>
              <a:ext cx="432" cy="96"/>
              <a:chOff x="912" y="1440"/>
              <a:chExt cx="432" cy="96"/>
            </a:xfrm>
          </p:grpSpPr>
          <p:grpSp>
            <p:nvGrpSpPr>
              <p:cNvPr id="7769" name="Group 484"/>
              <p:cNvGrpSpPr>
                <a:grpSpLocks/>
              </p:cNvGrpSpPr>
              <p:nvPr/>
            </p:nvGrpSpPr>
            <p:grpSpPr bwMode="auto">
              <a:xfrm>
                <a:off x="960" y="1440"/>
                <a:ext cx="146" cy="96"/>
                <a:chOff x="1008" y="1440"/>
                <a:chExt cx="146" cy="96"/>
              </a:xfrm>
            </p:grpSpPr>
            <p:sp>
              <p:nvSpPr>
                <p:cNvPr id="7424" name="Line 485"/>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425" name="Line 486"/>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426" name="Line 487"/>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427" name="Oval 488"/>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grpSp>
            <p:nvGrpSpPr>
              <p:cNvPr id="7770" name="Group 489"/>
              <p:cNvGrpSpPr>
                <a:grpSpLocks/>
              </p:cNvGrpSpPr>
              <p:nvPr/>
            </p:nvGrpSpPr>
            <p:grpSpPr bwMode="auto">
              <a:xfrm>
                <a:off x="1152" y="1440"/>
                <a:ext cx="146" cy="96"/>
                <a:chOff x="1008" y="1440"/>
                <a:chExt cx="146" cy="96"/>
              </a:xfrm>
            </p:grpSpPr>
            <p:sp>
              <p:nvSpPr>
                <p:cNvPr id="7420" name="Line 490"/>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421" name="Line 491"/>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422" name="Line 492"/>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423" name="Oval 493"/>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sp>
            <p:nvSpPr>
              <p:cNvPr id="7417" name="Line 494"/>
              <p:cNvSpPr>
                <a:spLocks noChangeShapeType="1"/>
              </p:cNvSpPr>
              <p:nvPr/>
            </p:nvSpPr>
            <p:spPr bwMode="auto">
              <a:xfrm flipH="1">
                <a:off x="1104" y="1488"/>
                <a:ext cx="48" cy="0"/>
              </a:xfrm>
              <a:prstGeom prst="line">
                <a:avLst/>
              </a:prstGeom>
              <a:noFill/>
              <a:ln w="19050">
                <a:solidFill>
                  <a:srgbClr val="FF0000"/>
                </a:solidFill>
                <a:round/>
                <a:headEnd/>
                <a:tailEnd/>
              </a:ln>
            </p:spPr>
            <p:txBody>
              <a:bodyPr/>
              <a:lstStyle/>
              <a:p>
                <a:endParaRPr lang="en-SG" dirty="0"/>
              </a:p>
            </p:txBody>
          </p:sp>
          <p:sp>
            <p:nvSpPr>
              <p:cNvPr id="7418" name="Line 495"/>
              <p:cNvSpPr>
                <a:spLocks noChangeShapeType="1"/>
              </p:cNvSpPr>
              <p:nvPr/>
            </p:nvSpPr>
            <p:spPr bwMode="auto">
              <a:xfrm>
                <a:off x="1296" y="1488"/>
                <a:ext cx="48" cy="0"/>
              </a:xfrm>
              <a:prstGeom prst="line">
                <a:avLst/>
              </a:prstGeom>
              <a:noFill/>
              <a:ln w="19050">
                <a:solidFill>
                  <a:srgbClr val="FF0000"/>
                </a:solidFill>
                <a:round/>
                <a:headEnd/>
                <a:tailEnd/>
              </a:ln>
            </p:spPr>
            <p:txBody>
              <a:bodyPr/>
              <a:lstStyle/>
              <a:p>
                <a:endParaRPr lang="en-SG" dirty="0"/>
              </a:p>
            </p:txBody>
          </p:sp>
          <p:sp>
            <p:nvSpPr>
              <p:cNvPr id="7419" name="Line 496"/>
              <p:cNvSpPr>
                <a:spLocks noChangeShapeType="1"/>
              </p:cNvSpPr>
              <p:nvPr/>
            </p:nvSpPr>
            <p:spPr bwMode="auto">
              <a:xfrm flipH="1">
                <a:off x="912" y="1488"/>
                <a:ext cx="48" cy="0"/>
              </a:xfrm>
              <a:prstGeom prst="line">
                <a:avLst/>
              </a:prstGeom>
              <a:noFill/>
              <a:ln w="19050">
                <a:solidFill>
                  <a:srgbClr val="FF0000"/>
                </a:solidFill>
                <a:round/>
                <a:headEnd/>
                <a:tailEnd/>
              </a:ln>
            </p:spPr>
            <p:txBody>
              <a:bodyPr/>
              <a:lstStyle/>
              <a:p>
                <a:endParaRPr lang="en-SG" dirty="0"/>
              </a:p>
            </p:txBody>
          </p:sp>
        </p:grpSp>
      </p:grpSp>
      <p:grpSp>
        <p:nvGrpSpPr>
          <p:cNvPr id="7771" name="Group 497"/>
          <p:cNvGrpSpPr>
            <a:grpSpLocks/>
          </p:cNvGrpSpPr>
          <p:nvPr/>
        </p:nvGrpSpPr>
        <p:grpSpPr bwMode="auto">
          <a:xfrm>
            <a:off x="1483866" y="3397275"/>
            <a:ext cx="685800" cy="1295400"/>
            <a:chOff x="288" y="2016"/>
            <a:chExt cx="432" cy="816"/>
          </a:xfrm>
        </p:grpSpPr>
        <p:sp>
          <p:nvSpPr>
            <p:cNvPr id="7396" name="Rectangle 498"/>
            <p:cNvSpPr>
              <a:spLocks noChangeArrowheads="1"/>
            </p:cNvSpPr>
            <p:nvPr/>
          </p:nvSpPr>
          <p:spPr bwMode="auto">
            <a:xfrm>
              <a:off x="528" y="2256"/>
              <a:ext cx="144" cy="192"/>
            </a:xfrm>
            <a:prstGeom prst="rect">
              <a:avLst/>
            </a:prstGeom>
            <a:solidFill>
              <a:schemeClr val="bg1"/>
            </a:solidFill>
            <a:ln w="9525">
              <a:noFill/>
              <a:miter lim="800000"/>
              <a:headEnd/>
              <a:tailEnd/>
            </a:ln>
          </p:spPr>
          <p:txBody>
            <a:bodyPr wrap="none" anchor="ctr"/>
            <a:lstStyle/>
            <a:p>
              <a:endParaRPr lang="en-SG" dirty="0"/>
            </a:p>
          </p:txBody>
        </p:sp>
        <p:sp>
          <p:nvSpPr>
            <p:cNvPr id="7397" name="Line 499"/>
            <p:cNvSpPr>
              <a:spLocks noChangeShapeType="1"/>
            </p:cNvSpPr>
            <p:nvPr/>
          </p:nvSpPr>
          <p:spPr bwMode="auto">
            <a:xfrm>
              <a:off x="384" y="2016"/>
              <a:ext cx="0" cy="144"/>
            </a:xfrm>
            <a:prstGeom prst="line">
              <a:avLst/>
            </a:prstGeom>
            <a:noFill/>
            <a:ln w="19050">
              <a:solidFill>
                <a:schemeClr val="accent1"/>
              </a:solidFill>
              <a:round/>
              <a:headEnd/>
              <a:tailEnd/>
            </a:ln>
          </p:spPr>
          <p:txBody>
            <a:bodyPr/>
            <a:lstStyle/>
            <a:p>
              <a:endParaRPr lang="en-SG" dirty="0"/>
            </a:p>
          </p:txBody>
        </p:sp>
        <p:sp>
          <p:nvSpPr>
            <p:cNvPr id="7398" name="Line 500"/>
            <p:cNvSpPr>
              <a:spLocks noChangeShapeType="1"/>
            </p:cNvSpPr>
            <p:nvPr/>
          </p:nvSpPr>
          <p:spPr bwMode="auto">
            <a:xfrm>
              <a:off x="288" y="2160"/>
              <a:ext cx="192" cy="0"/>
            </a:xfrm>
            <a:prstGeom prst="line">
              <a:avLst/>
            </a:prstGeom>
            <a:noFill/>
            <a:ln w="19050">
              <a:solidFill>
                <a:schemeClr val="accent1"/>
              </a:solidFill>
              <a:round/>
              <a:headEnd/>
              <a:tailEnd/>
            </a:ln>
          </p:spPr>
          <p:txBody>
            <a:bodyPr/>
            <a:lstStyle/>
            <a:p>
              <a:endParaRPr lang="en-SG" dirty="0"/>
            </a:p>
          </p:txBody>
        </p:sp>
        <p:sp>
          <p:nvSpPr>
            <p:cNvPr id="7399" name="Line 501"/>
            <p:cNvSpPr>
              <a:spLocks noChangeShapeType="1"/>
            </p:cNvSpPr>
            <p:nvPr/>
          </p:nvSpPr>
          <p:spPr bwMode="auto">
            <a:xfrm>
              <a:off x="288" y="2208"/>
              <a:ext cx="192" cy="0"/>
            </a:xfrm>
            <a:prstGeom prst="line">
              <a:avLst/>
            </a:prstGeom>
            <a:noFill/>
            <a:ln w="19050">
              <a:solidFill>
                <a:schemeClr val="accent1"/>
              </a:solidFill>
              <a:round/>
              <a:headEnd/>
              <a:tailEnd/>
            </a:ln>
          </p:spPr>
          <p:txBody>
            <a:bodyPr/>
            <a:lstStyle/>
            <a:p>
              <a:endParaRPr lang="en-SG" dirty="0"/>
            </a:p>
          </p:txBody>
        </p:sp>
        <p:sp>
          <p:nvSpPr>
            <p:cNvPr id="7400" name="Line 502"/>
            <p:cNvSpPr>
              <a:spLocks noChangeShapeType="1"/>
            </p:cNvSpPr>
            <p:nvPr/>
          </p:nvSpPr>
          <p:spPr bwMode="auto">
            <a:xfrm>
              <a:off x="384" y="2208"/>
              <a:ext cx="0" cy="144"/>
            </a:xfrm>
            <a:prstGeom prst="line">
              <a:avLst/>
            </a:prstGeom>
            <a:noFill/>
            <a:ln w="19050">
              <a:solidFill>
                <a:schemeClr val="accent1"/>
              </a:solidFill>
              <a:round/>
              <a:headEnd/>
              <a:tailEnd/>
            </a:ln>
          </p:spPr>
          <p:txBody>
            <a:bodyPr/>
            <a:lstStyle/>
            <a:p>
              <a:endParaRPr lang="en-SG" dirty="0"/>
            </a:p>
          </p:txBody>
        </p:sp>
        <p:sp>
          <p:nvSpPr>
            <p:cNvPr id="7401" name="Line 503"/>
            <p:cNvSpPr>
              <a:spLocks noChangeShapeType="1"/>
            </p:cNvSpPr>
            <p:nvPr/>
          </p:nvSpPr>
          <p:spPr bwMode="auto">
            <a:xfrm>
              <a:off x="384" y="2112"/>
              <a:ext cx="192" cy="0"/>
            </a:xfrm>
            <a:prstGeom prst="line">
              <a:avLst/>
            </a:prstGeom>
            <a:noFill/>
            <a:ln w="19050">
              <a:solidFill>
                <a:schemeClr val="hlink"/>
              </a:solidFill>
              <a:round/>
              <a:headEnd/>
              <a:tailEnd/>
            </a:ln>
          </p:spPr>
          <p:txBody>
            <a:bodyPr/>
            <a:lstStyle/>
            <a:p>
              <a:endParaRPr lang="en-SG" dirty="0"/>
            </a:p>
          </p:txBody>
        </p:sp>
        <p:sp>
          <p:nvSpPr>
            <p:cNvPr id="7402" name="Line 504"/>
            <p:cNvSpPr>
              <a:spLocks noChangeShapeType="1"/>
            </p:cNvSpPr>
            <p:nvPr/>
          </p:nvSpPr>
          <p:spPr bwMode="auto">
            <a:xfrm>
              <a:off x="576" y="2112"/>
              <a:ext cx="0" cy="480"/>
            </a:xfrm>
            <a:prstGeom prst="line">
              <a:avLst/>
            </a:prstGeom>
            <a:noFill/>
            <a:ln w="19050">
              <a:solidFill>
                <a:schemeClr val="hlink"/>
              </a:solidFill>
              <a:round/>
              <a:headEnd/>
              <a:tailEnd/>
            </a:ln>
          </p:spPr>
          <p:txBody>
            <a:bodyPr/>
            <a:lstStyle/>
            <a:p>
              <a:endParaRPr lang="en-SG" dirty="0"/>
            </a:p>
          </p:txBody>
        </p:sp>
        <p:sp>
          <p:nvSpPr>
            <p:cNvPr id="7403" name="Line 505"/>
            <p:cNvSpPr>
              <a:spLocks noChangeShapeType="1"/>
            </p:cNvSpPr>
            <p:nvPr/>
          </p:nvSpPr>
          <p:spPr bwMode="auto">
            <a:xfrm>
              <a:off x="624" y="2352"/>
              <a:ext cx="96" cy="0"/>
            </a:xfrm>
            <a:prstGeom prst="line">
              <a:avLst/>
            </a:prstGeom>
            <a:noFill/>
            <a:ln w="19050">
              <a:solidFill>
                <a:schemeClr val="hlink"/>
              </a:solidFill>
              <a:round/>
              <a:headEnd/>
              <a:tailEnd/>
            </a:ln>
          </p:spPr>
          <p:txBody>
            <a:bodyPr/>
            <a:lstStyle/>
            <a:p>
              <a:endParaRPr lang="en-SG" dirty="0"/>
            </a:p>
          </p:txBody>
        </p:sp>
        <p:sp>
          <p:nvSpPr>
            <p:cNvPr id="7404" name="Line 506"/>
            <p:cNvSpPr>
              <a:spLocks noChangeShapeType="1"/>
            </p:cNvSpPr>
            <p:nvPr/>
          </p:nvSpPr>
          <p:spPr bwMode="auto">
            <a:xfrm>
              <a:off x="720" y="2352"/>
              <a:ext cx="0" cy="480"/>
            </a:xfrm>
            <a:prstGeom prst="line">
              <a:avLst/>
            </a:prstGeom>
            <a:noFill/>
            <a:ln w="19050">
              <a:solidFill>
                <a:schemeClr val="hlink"/>
              </a:solidFill>
              <a:round/>
              <a:headEnd/>
              <a:tailEnd/>
            </a:ln>
          </p:spPr>
          <p:txBody>
            <a:bodyPr/>
            <a:lstStyle/>
            <a:p>
              <a:endParaRPr lang="en-SG" dirty="0"/>
            </a:p>
          </p:txBody>
        </p:sp>
      </p:grpSp>
      <p:sp>
        <p:nvSpPr>
          <p:cNvPr id="529915" name="Text Box 507"/>
          <p:cNvSpPr txBox="1">
            <a:spLocks noChangeArrowheads="1"/>
          </p:cNvSpPr>
          <p:nvPr/>
        </p:nvSpPr>
        <p:spPr bwMode="auto">
          <a:xfrm>
            <a:off x="2430016" y="5362600"/>
            <a:ext cx="3955698" cy="461665"/>
          </a:xfrm>
          <a:prstGeom prst="rect">
            <a:avLst/>
          </a:prstGeom>
          <a:solidFill>
            <a:schemeClr val="bg1">
              <a:lumMod val="75000"/>
            </a:schemeClr>
          </a:solidFill>
          <a:ln w="3175">
            <a:solidFill>
              <a:schemeClr val="tx1"/>
            </a:solidFill>
            <a:miter lim="800000"/>
            <a:headEnd/>
            <a:tailEnd/>
          </a:ln>
          <a:effectLst>
            <a:outerShdw dist="107763" dir="2700000" algn="ctr" rotWithShape="0">
              <a:schemeClr val="bg2">
                <a:alpha val="50000"/>
              </a:schemeClr>
            </a:outerShdw>
          </a:effectLst>
        </p:spPr>
        <p:txBody>
          <a:bodyPr wrap="none">
            <a:spAutoFit/>
          </a:bodyPr>
          <a:lstStyle/>
          <a:p>
            <a:pPr eaLnBrk="1" hangingPunct="1">
              <a:defRPr/>
            </a:pPr>
            <a:r>
              <a:rPr lang="en-US" sz="2400" dirty="0">
                <a:solidFill>
                  <a:srgbClr val="FFFF00"/>
                </a:solidFill>
              </a:rPr>
              <a:t>“Time stretcher” GHz </a:t>
            </a:r>
            <a:r>
              <a:rPr lang="en-US" sz="2400" dirty="0">
                <a:solidFill>
                  <a:srgbClr val="FFFF00"/>
                </a:solidFill>
                <a:sym typeface="Symbol" pitchFamily="18" charset="2"/>
              </a:rPr>
              <a:t> MHz</a:t>
            </a:r>
          </a:p>
        </p:txBody>
      </p:sp>
      <p:sp>
        <p:nvSpPr>
          <p:cNvPr id="529916" name="Text Box 508"/>
          <p:cNvSpPr txBox="1">
            <a:spLocks noChangeArrowheads="1"/>
          </p:cNvSpPr>
          <p:nvPr/>
        </p:nvSpPr>
        <p:spPr bwMode="auto">
          <a:xfrm>
            <a:off x="7513191" y="3229000"/>
            <a:ext cx="1165225" cy="581025"/>
          </a:xfrm>
          <a:prstGeom prst="rect">
            <a:avLst/>
          </a:prstGeom>
          <a:noFill/>
          <a:ln w="9525">
            <a:noFill/>
            <a:miter lim="800000"/>
            <a:headEnd/>
            <a:tailEnd/>
          </a:ln>
        </p:spPr>
        <p:txBody>
          <a:bodyPr wrap="none">
            <a:spAutoFit/>
          </a:bodyPr>
          <a:lstStyle/>
          <a:p>
            <a:pPr algn="ctr" eaLnBrk="1" hangingPunct="1"/>
            <a:r>
              <a:rPr lang="en-US" dirty="0"/>
              <a:t>Waveform </a:t>
            </a:r>
          </a:p>
          <a:p>
            <a:pPr algn="ctr" eaLnBrk="1" hangingPunct="1"/>
            <a:r>
              <a:rPr lang="en-US" dirty="0"/>
              <a:t>stored</a:t>
            </a:r>
          </a:p>
        </p:txBody>
      </p:sp>
      <p:grpSp>
        <p:nvGrpSpPr>
          <p:cNvPr id="7772" name="Group 509"/>
          <p:cNvGrpSpPr>
            <a:grpSpLocks/>
          </p:cNvGrpSpPr>
          <p:nvPr/>
        </p:nvGrpSpPr>
        <p:grpSpPr bwMode="auto">
          <a:xfrm>
            <a:off x="2169666" y="3397275"/>
            <a:ext cx="685800" cy="1295400"/>
            <a:chOff x="288" y="2016"/>
            <a:chExt cx="432" cy="816"/>
          </a:xfrm>
        </p:grpSpPr>
        <p:sp>
          <p:nvSpPr>
            <p:cNvPr id="7387" name="Rectangle 510"/>
            <p:cNvSpPr>
              <a:spLocks noChangeArrowheads="1"/>
            </p:cNvSpPr>
            <p:nvPr/>
          </p:nvSpPr>
          <p:spPr bwMode="auto">
            <a:xfrm>
              <a:off x="528" y="2256"/>
              <a:ext cx="144" cy="192"/>
            </a:xfrm>
            <a:prstGeom prst="rect">
              <a:avLst/>
            </a:prstGeom>
            <a:solidFill>
              <a:schemeClr val="bg1"/>
            </a:solidFill>
            <a:ln w="9525">
              <a:noFill/>
              <a:miter lim="800000"/>
              <a:headEnd/>
              <a:tailEnd/>
            </a:ln>
          </p:spPr>
          <p:txBody>
            <a:bodyPr wrap="none" anchor="ctr"/>
            <a:lstStyle/>
            <a:p>
              <a:endParaRPr lang="en-SG" dirty="0"/>
            </a:p>
          </p:txBody>
        </p:sp>
        <p:sp>
          <p:nvSpPr>
            <p:cNvPr id="7388" name="Line 511"/>
            <p:cNvSpPr>
              <a:spLocks noChangeShapeType="1"/>
            </p:cNvSpPr>
            <p:nvPr/>
          </p:nvSpPr>
          <p:spPr bwMode="auto">
            <a:xfrm>
              <a:off x="384" y="2016"/>
              <a:ext cx="0" cy="144"/>
            </a:xfrm>
            <a:prstGeom prst="line">
              <a:avLst/>
            </a:prstGeom>
            <a:noFill/>
            <a:ln w="19050">
              <a:solidFill>
                <a:schemeClr val="accent1"/>
              </a:solidFill>
              <a:round/>
              <a:headEnd/>
              <a:tailEnd/>
            </a:ln>
          </p:spPr>
          <p:txBody>
            <a:bodyPr/>
            <a:lstStyle/>
            <a:p>
              <a:endParaRPr lang="en-SG" dirty="0"/>
            </a:p>
          </p:txBody>
        </p:sp>
        <p:sp>
          <p:nvSpPr>
            <p:cNvPr id="7389" name="Line 512"/>
            <p:cNvSpPr>
              <a:spLocks noChangeShapeType="1"/>
            </p:cNvSpPr>
            <p:nvPr/>
          </p:nvSpPr>
          <p:spPr bwMode="auto">
            <a:xfrm>
              <a:off x="288" y="2160"/>
              <a:ext cx="192" cy="0"/>
            </a:xfrm>
            <a:prstGeom prst="line">
              <a:avLst/>
            </a:prstGeom>
            <a:noFill/>
            <a:ln w="19050">
              <a:solidFill>
                <a:schemeClr val="accent1"/>
              </a:solidFill>
              <a:round/>
              <a:headEnd/>
              <a:tailEnd/>
            </a:ln>
          </p:spPr>
          <p:txBody>
            <a:bodyPr/>
            <a:lstStyle/>
            <a:p>
              <a:endParaRPr lang="en-SG" dirty="0"/>
            </a:p>
          </p:txBody>
        </p:sp>
        <p:sp>
          <p:nvSpPr>
            <p:cNvPr id="7390" name="Line 513"/>
            <p:cNvSpPr>
              <a:spLocks noChangeShapeType="1"/>
            </p:cNvSpPr>
            <p:nvPr/>
          </p:nvSpPr>
          <p:spPr bwMode="auto">
            <a:xfrm>
              <a:off x="288" y="2208"/>
              <a:ext cx="192" cy="0"/>
            </a:xfrm>
            <a:prstGeom prst="line">
              <a:avLst/>
            </a:prstGeom>
            <a:noFill/>
            <a:ln w="19050">
              <a:solidFill>
                <a:schemeClr val="accent1"/>
              </a:solidFill>
              <a:round/>
              <a:headEnd/>
              <a:tailEnd/>
            </a:ln>
          </p:spPr>
          <p:txBody>
            <a:bodyPr/>
            <a:lstStyle/>
            <a:p>
              <a:endParaRPr lang="en-SG" dirty="0"/>
            </a:p>
          </p:txBody>
        </p:sp>
        <p:sp>
          <p:nvSpPr>
            <p:cNvPr id="7391" name="Line 514"/>
            <p:cNvSpPr>
              <a:spLocks noChangeShapeType="1"/>
            </p:cNvSpPr>
            <p:nvPr/>
          </p:nvSpPr>
          <p:spPr bwMode="auto">
            <a:xfrm>
              <a:off x="384" y="2208"/>
              <a:ext cx="0" cy="144"/>
            </a:xfrm>
            <a:prstGeom prst="line">
              <a:avLst/>
            </a:prstGeom>
            <a:noFill/>
            <a:ln w="19050">
              <a:solidFill>
                <a:schemeClr val="accent1"/>
              </a:solidFill>
              <a:round/>
              <a:headEnd/>
              <a:tailEnd/>
            </a:ln>
          </p:spPr>
          <p:txBody>
            <a:bodyPr/>
            <a:lstStyle/>
            <a:p>
              <a:endParaRPr lang="en-SG" dirty="0"/>
            </a:p>
          </p:txBody>
        </p:sp>
        <p:sp>
          <p:nvSpPr>
            <p:cNvPr id="7392" name="Line 515"/>
            <p:cNvSpPr>
              <a:spLocks noChangeShapeType="1"/>
            </p:cNvSpPr>
            <p:nvPr/>
          </p:nvSpPr>
          <p:spPr bwMode="auto">
            <a:xfrm>
              <a:off x="384" y="2112"/>
              <a:ext cx="192" cy="0"/>
            </a:xfrm>
            <a:prstGeom prst="line">
              <a:avLst/>
            </a:prstGeom>
            <a:noFill/>
            <a:ln w="19050">
              <a:solidFill>
                <a:schemeClr val="hlink"/>
              </a:solidFill>
              <a:round/>
              <a:headEnd/>
              <a:tailEnd/>
            </a:ln>
          </p:spPr>
          <p:txBody>
            <a:bodyPr/>
            <a:lstStyle/>
            <a:p>
              <a:endParaRPr lang="en-SG" dirty="0"/>
            </a:p>
          </p:txBody>
        </p:sp>
        <p:sp>
          <p:nvSpPr>
            <p:cNvPr id="7393" name="Line 516"/>
            <p:cNvSpPr>
              <a:spLocks noChangeShapeType="1"/>
            </p:cNvSpPr>
            <p:nvPr/>
          </p:nvSpPr>
          <p:spPr bwMode="auto">
            <a:xfrm>
              <a:off x="576" y="2112"/>
              <a:ext cx="0" cy="480"/>
            </a:xfrm>
            <a:prstGeom prst="line">
              <a:avLst/>
            </a:prstGeom>
            <a:noFill/>
            <a:ln w="19050">
              <a:solidFill>
                <a:schemeClr val="hlink"/>
              </a:solidFill>
              <a:round/>
              <a:headEnd/>
              <a:tailEnd/>
            </a:ln>
          </p:spPr>
          <p:txBody>
            <a:bodyPr/>
            <a:lstStyle/>
            <a:p>
              <a:endParaRPr lang="en-SG" dirty="0"/>
            </a:p>
          </p:txBody>
        </p:sp>
        <p:sp>
          <p:nvSpPr>
            <p:cNvPr id="7394" name="Line 517"/>
            <p:cNvSpPr>
              <a:spLocks noChangeShapeType="1"/>
            </p:cNvSpPr>
            <p:nvPr/>
          </p:nvSpPr>
          <p:spPr bwMode="auto">
            <a:xfrm>
              <a:off x="624" y="2352"/>
              <a:ext cx="96" cy="0"/>
            </a:xfrm>
            <a:prstGeom prst="line">
              <a:avLst/>
            </a:prstGeom>
            <a:noFill/>
            <a:ln w="19050">
              <a:solidFill>
                <a:schemeClr val="hlink"/>
              </a:solidFill>
              <a:round/>
              <a:headEnd/>
              <a:tailEnd/>
            </a:ln>
          </p:spPr>
          <p:txBody>
            <a:bodyPr/>
            <a:lstStyle/>
            <a:p>
              <a:endParaRPr lang="en-SG" dirty="0"/>
            </a:p>
          </p:txBody>
        </p:sp>
        <p:sp>
          <p:nvSpPr>
            <p:cNvPr id="7395" name="Line 518"/>
            <p:cNvSpPr>
              <a:spLocks noChangeShapeType="1"/>
            </p:cNvSpPr>
            <p:nvPr/>
          </p:nvSpPr>
          <p:spPr bwMode="auto">
            <a:xfrm>
              <a:off x="720" y="2352"/>
              <a:ext cx="0" cy="480"/>
            </a:xfrm>
            <a:prstGeom prst="line">
              <a:avLst/>
            </a:prstGeom>
            <a:noFill/>
            <a:ln w="19050">
              <a:solidFill>
                <a:schemeClr val="hlink"/>
              </a:solidFill>
              <a:round/>
              <a:headEnd/>
              <a:tailEnd/>
            </a:ln>
          </p:spPr>
          <p:txBody>
            <a:bodyPr/>
            <a:lstStyle/>
            <a:p>
              <a:endParaRPr lang="en-SG" dirty="0"/>
            </a:p>
          </p:txBody>
        </p:sp>
      </p:grpSp>
      <p:grpSp>
        <p:nvGrpSpPr>
          <p:cNvPr id="7773" name="Group 519"/>
          <p:cNvGrpSpPr>
            <a:grpSpLocks/>
          </p:cNvGrpSpPr>
          <p:nvPr/>
        </p:nvGrpSpPr>
        <p:grpSpPr bwMode="auto">
          <a:xfrm>
            <a:off x="2855466" y="3397275"/>
            <a:ext cx="685800" cy="1295400"/>
            <a:chOff x="288" y="2016"/>
            <a:chExt cx="432" cy="816"/>
          </a:xfrm>
        </p:grpSpPr>
        <p:sp>
          <p:nvSpPr>
            <p:cNvPr id="7378" name="Rectangle 520"/>
            <p:cNvSpPr>
              <a:spLocks noChangeArrowheads="1"/>
            </p:cNvSpPr>
            <p:nvPr/>
          </p:nvSpPr>
          <p:spPr bwMode="auto">
            <a:xfrm>
              <a:off x="528" y="2256"/>
              <a:ext cx="144" cy="192"/>
            </a:xfrm>
            <a:prstGeom prst="rect">
              <a:avLst/>
            </a:prstGeom>
            <a:solidFill>
              <a:schemeClr val="bg1"/>
            </a:solidFill>
            <a:ln w="9525">
              <a:noFill/>
              <a:miter lim="800000"/>
              <a:headEnd/>
              <a:tailEnd/>
            </a:ln>
          </p:spPr>
          <p:txBody>
            <a:bodyPr wrap="none" anchor="ctr"/>
            <a:lstStyle/>
            <a:p>
              <a:endParaRPr lang="en-SG" dirty="0"/>
            </a:p>
          </p:txBody>
        </p:sp>
        <p:sp>
          <p:nvSpPr>
            <p:cNvPr id="7379" name="Line 521"/>
            <p:cNvSpPr>
              <a:spLocks noChangeShapeType="1"/>
            </p:cNvSpPr>
            <p:nvPr/>
          </p:nvSpPr>
          <p:spPr bwMode="auto">
            <a:xfrm>
              <a:off x="384" y="2016"/>
              <a:ext cx="0" cy="144"/>
            </a:xfrm>
            <a:prstGeom prst="line">
              <a:avLst/>
            </a:prstGeom>
            <a:noFill/>
            <a:ln w="19050">
              <a:solidFill>
                <a:schemeClr val="accent1"/>
              </a:solidFill>
              <a:round/>
              <a:headEnd/>
              <a:tailEnd/>
            </a:ln>
          </p:spPr>
          <p:txBody>
            <a:bodyPr/>
            <a:lstStyle/>
            <a:p>
              <a:endParaRPr lang="en-SG" dirty="0"/>
            </a:p>
          </p:txBody>
        </p:sp>
        <p:sp>
          <p:nvSpPr>
            <p:cNvPr id="7380" name="Line 522"/>
            <p:cNvSpPr>
              <a:spLocks noChangeShapeType="1"/>
            </p:cNvSpPr>
            <p:nvPr/>
          </p:nvSpPr>
          <p:spPr bwMode="auto">
            <a:xfrm>
              <a:off x="288" y="2160"/>
              <a:ext cx="192" cy="0"/>
            </a:xfrm>
            <a:prstGeom prst="line">
              <a:avLst/>
            </a:prstGeom>
            <a:noFill/>
            <a:ln w="19050">
              <a:solidFill>
                <a:schemeClr val="accent1"/>
              </a:solidFill>
              <a:round/>
              <a:headEnd/>
              <a:tailEnd/>
            </a:ln>
          </p:spPr>
          <p:txBody>
            <a:bodyPr/>
            <a:lstStyle/>
            <a:p>
              <a:endParaRPr lang="en-SG" dirty="0"/>
            </a:p>
          </p:txBody>
        </p:sp>
        <p:sp>
          <p:nvSpPr>
            <p:cNvPr id="7381" name="Line 523"/>
            <p:cNvSpPr>
              <a:spLocks noChangeShapeType="1"/>
            </p:cNvSpPr>
            <p:nvPr/>
          </p:nvSpPr>
          <p:spPr bwMode="auto">
            <a:xfrm>
              <a:off x="288" y="2208"/>
              <a:ext cx="192" cy="0"/>
            </a:xfrm>
            <a:prstGeom prst="line">
              <a:avLst/>
            </a:prstGeom>
            <a:noFill/>
            <a:ln w="19050">
              <a:solidFill>
                <a:schemeClr val="accent1"/>
              </a:solidFill>
              <a:round/>
              <a:headEnd/>
              <a:tailEnd/>
            </a:ln>
          </p:spPr>
          <p:txBody>
            <a:bodyPr/>
            <a:lstStyle/>
            <a:p>
              <a:endParaRPr lang="en-SG" dirty="0"/>
            </a:p>
          </p:txBody>
        </p:sp>
        <p:sp>
          <p:nvSpPr>
            <p:cNvPr id="7382" name="Line 524"/>
            <p:cNvSpPr>
              <a:spLocks noChangeShapeType="1"/>
            </p:cNvSpPr>
            <p:nvPr/>
          </p:nvSpPr>
          <p:spPr bwMode="auto">
            <a:xfrm>
              <a:off x="384" y="2208"/>
              <a:ext cx="0" cy="144"/>
            </a:xfrm>
            <a:prstGeom prst="line">
              <a:avLst/>
            </a:prstGeom>
            <a:noFill/>
            <a:ln w="19050">
              <a:solidFill>
                <a:schemeClr val="accent1"/>
              </a:solidFill>
              <a:round/>
              <a:headEnd/>
              <a:tailEnd/>
            </a:ln>
          </p:spPr>
          <p:txBody>
            <a:bodyPr/>
            <a:lstStyle/>
            <a:p>
              <a:endParaRPr lang="en-SG" dirty="0"/>
            </a:p>
          </p:txBody>
        </p:sp>
        <p:sp>
          <p:nvSpPr>
            <p:cNvPr id="7383" name="Line 525"/>
            <p:cNvSpPr>
              <a:spLocks noChangeShapeType="1"/>
            </p:cNvSpPr>
            <p:nvPr/>
          </p:nvSpPr>
          <p:spPr bwMode="auto">
            <a:xfrm>
              <a:off x="384" y="2112"/>
              <a:ext cx="192" cy="0"/>
            </a:xfrm>
            <a:prstGeom prst="line">
              <a:avLst/>
            </a:prstGeom>
            <a:noFill/>
            <a:ln w="19050">
              <a:solidFill>
                <a:schemeClr val="hlink"/>
              </a:solidFill>
              <a:round/>
              <a:headEnd/>
              <a:tailEnd/>
            </a:ln>
          </p:spPr>
          <p:txBody>
            <a:bodyPr/>
            <a:lstStyle/>
            <a:p>
              <a:endParaRPr lang="en-SG" dirty="0"/>
            </a:p>
          </p:txBody>
        </p:sp>
        <p:sp>
          <p:nvSpPr>
            <p:cNvPr id="7384" name="Line 526"/>
            <p:cNvSpPr>
              <a:spLocks noChangeShapeType="1"/>
            </p:cNvSpPr>
            <p:nvPr/>
          </p:nvSpPr>
          <p:spPr bwMode="auto">
            <a:xfrm>
              <a:off x="576" y="2112"/>
              <a:ext cx="0" cy="480"/>
            </a:xfrm>
            <a:prstGeom prst="line">
              <a:avLst/>
            </a:prstGeom>
            <a:noFill/>
            <a:ln w="19050">
              <a:solidFill>
                <a:schemeClr val="hlink"/>
              </a:solidFill>
              <a:round/>
              <a:headEnd/>
              <a:tailEnd/>
            </a:ln>
          </p:spPr>
          <p:txBody>
            <a:bodyPr/>
            <a:lstStyle/>
            <a:p>
              <a:endParaRPr lang="en-SG" dirty="0"/>
            </a:p>
          </p:txBody>
        </p:sp>
        <p:sp>
          <p:nvSpPr>
            <p:cNvPr id="7385" name="Line 527"/>
            <p:cNvSpPr>
              <a:spLocks noChangeShapeType="1"/>
            </p:cNvSpPr>
            <p:nvPr/>
          </p:nvSpPr>
          <p:spPr bwMode="auto">
            <a:xfrm>
              <a:off x="624" y="2352"/>
              <a:ext cx="96" cy="0"/>
            </a:xfrm>
            <a:prstGeom prst="line">
              <a:avLst/>
            </a:prstGeom>
            <a:noFill/>
            <a:ln w="19050">
              <a:solidFill>
                <a:schemeClr val="hlink"/>
              </a:solidFill>
              <a:round/>
              <a:headEnd/>
              <a:tailEnd/>
            </a:ln>
          </p:spPr>
          <p:txBody>
            <a:bodyPr/>
            <a:lstStyle/>
            <a:p>
              <a:endParaRPr lang="en-SG" dirty="0"/>
            </a:p>
          </p:txBody>
        </p:sp>
        <p:sp>
          <p:nvSpPr>
            <p:cNvPr id="7386" name="Line 528"/>
            <p:cNvSpPr>
              <a:spLocks noChangeShapeType="1"/>
            </p:cNvSpPr>
            <p:nvPr/>
          </p:nvSpPr>
          <p:spPr bwMode="auto">
            <a:xfrm>
              <a:off x="720" y="2352"/>
              <a:ext cx="0" cy="480"/>
            </a:xfrm>
            <a:prstGeom prst="line">
              <a:avLst/>
            </a:prstGeom>
            <a:noFill/>
            <a:ln w="19050">
              <a:solidFill>
                <a:schemeClr val="hlink"/>
              </a:solidFill>
              <a:round/>
              <a:headEnd/>
              <a:tailEnd/>
            </a:ln>
          </p:spPr>
          <p:txBody>
            <a:bodyPr/>
            <a:lstStyle/>
            <a:p>
              <a:endParaRPr lang="en-SG" dirty="0"/>
            </a:p>
          </p:txBody>
        </p:sp>
      </p:grpSp>
      <p:grpSp>
        <p:nvGrpSpPr>
          <p:cNvPr id="7774" name="Group 529"/>
          <p:cNvGrpSpPr>
            <a:grpSpLocks/>
          </p:cNvGrpSpPr>
          <p:nvPr/>
        </p:nvGrpSpPr>
        <p:grpSpPr bwMode="auto">
          <a:xfrm>
            <a:off x="3541266" y="3397275"/>
            <a:ext cx="685800" cy="1295400"/>
            <a:chOff x="288" y="2016"/>
            <a:chExt cx="432" cy="816"/>
          </a:xfrm>
        </p:grpSpPr>
        <p:sp>
          <p:nvSpPr>
            <p:cNvPr id="7369" name="Rectangle 530"/>
            <p:cNvSpPr>
              <a:spLocks noChangeArrowheads="1"/>
            </p:cNvSpPr>
            <p:nvPr/>
          </p:nvSpPr>
          <p:spPr bwMode="auto">
            <a:xfrm>
              <a:off x="528" y="2256"/>
              <a:ext cx="144" cy="192"/>
            </a:xfrm>
            <a:prstGeom prst="rect">
              <a:avLst/>
            </a:prstGeom>
            <a:solidFill>
              <a:schemeClr val="bg1"/>
            </a:solidFill>
            <a:ln w="9525">
              <a:noFill/>
              <a:miter lim="800000"/>
              <a:headEnd/>
              <a:tailEnd/>
            </a:ln>
          </p:spPr>
          <p:txBody>
            <a:bodyPr wrap="none" anchor="ctr"/>
            <a:lstStyle/>
            <a:p>
              <a:endParaRPr lang="en-SG" dirty="0"/>
            </a:p>
          </p:txBody>
        </p:sp>
        <p:sp>
          <p:nvSpPr>
            <p:cNvPr id="7370" name="Line 531"/>
            <p:cNvSpPr>
              <a:spLocks noChangeShapeType="1"/>
            </p:cNvSpPr>
            <p:nvPr/>
          </p:nvSpPr>
          <p:spPr bwMode="auto">
            <a:xfrm>
              <a:off x="384" y="2016"/>
              <a:ext cx="0" cy="144"/>
            </a:xfrm>
            <a:prstGeom prst="line">
              <a:avLst/>
            </a:prstGeom>
            <a:noFill/>
            <a:ln w="19050">
              <a:solidFill>
                <a:schemeClr val="accent1"/>
              </a:solidFill>
              <a:round/>
              <a:headEnd/>
              <a:tailEnd/>
            </a:ln>
          </p:spPr>
          <p:txBody>
            <a:bodyPr/>
            <a:lstStyle/>
            <a:p>
              <a:endParaRPr lang="en-SG" dirty="0"/>
            </a:p>
          </p:txBody>
        </p:sp>
        <p:sp>
          <p:nvSpPr>
            <p:cNvPr id="7371" name="Line 532"/>
            <p:cNvSpPr>
              <a:spLocks noChangeShapeType="1"/>
            </p:cNvSpPr>
            <p:nvPr/>
          </p:nvSpPr>
          <p:spPr bwMode="auto">
            <a:xfrm>
              <a:off x="288" y="2160"/>
              <a:ext cx="192" cy="0"/>
            </a:xfrm>
            <a:prstGeom prst="line">
              <a:avLst/>
            </a:prstGeom>
            <a:noFill/>
            <a:ln w="19050">
              <a:solidFill>
                <a:schemeClr val="accent1"/>
              </a:solidFill>
              <a:round/>
              <a:headEnd/>
              <a:tailEnd/>
            </a:ln>
          </p:spPr>
          <p:txBody>
            <a:bodyPr/>
            <a:lstStyle/>
            <a:p>
              <a:endParaRPr lang="en-SG" dirty="0"/>
            </a:p>
          </p:txBody>
        </p:sp>
        <p:sp>
          <p:nvSpPr>
            <p:cNvPr id="7372" name="Line 533"/>
            <p:cNvSpPr>
              <a:spLocks noChangeShapeType="1"/>
            </p:cNvSpPr>
            <p:nvPr/>
          </p:nvSpPr>
          <p:spPr bwMode="auto">
            <a:xfrm>
              <a:off x="288" y="2208"/>
              <a:ext cx="192" cy="0"/>
            </a:xfrm>
            <a:prstGeom prst="line">
              <a:avLst/>
            </a:prstGeom>
            <a:noFill/>
            <a:ln w="19050">
              <a:solidFill>
                <a:schemeClr val="accent1"/>
              </a:solidFill>
              <a:round/>
              <a:headEnd/>
              <a:tailEnd/>
            </a:ln>
          </p:spPr>
          <p:txBody>
            <a:bodyPr/>
            <a:lstStyle/>
            <a:p>
              <a:endParaRPr lang="en-SG" dirty="0"/>
            </a:p>
          </p:txBody>
        </p:sp>
        <p:sp>
          <p:nvSpPr>
            <p:cNvPr id="7373" name="Line 534"/>
            <p:cNvSpPr>
              <a:spLocks noChangeShapeType="1"/>
            </p:cNvSpPr>
            <p:nvPr/>
          </p:nvSpPr>
          <p:spPr bwMode="auto">
            <a:xfrm>
              <a:off x="384" y="2208"/>
              <a:ext cx="0" cy="144"/>
            </a:xfrm>
            <a:prstGeom prst="line">
              <a:avLst/>
            </a:prstGeom>
            <a:noFill/>
            <a:ln w="19050">
              <a:solidFill>
                <a:schemeClr val="accent1"/>
              </a:solidFill>
              <a:round/>
              <a:headEnd/>
              <a:tailEnd/>
            </a:ln>
          </p:spPr>
          <p:txBody>
            <a:bodyPr/>
            <a:lstStyle/>
            <a:p>
              <a:endParaRPr lang="en-SG" dirty="0"/>
            </a:p>
          </p:txBody>
        </p:sp>
        <p:sp>
          <p:nvSpPr>
            <p:cNvPr id="7374" name="Line 535"/>
            <p:cNvSpPr>
              <a:spLocks noChangeShapeType="1"/>
            </p:cNvSpPr>
            <p:nvPr/>
          </p:nvSpPr>
          <p:spPr bwMode="auto">
            <a:xfrm>
              <a:off x="384" y="2112"/>
              <a:ext cx="192" cy="0"/>
            </a:xfrm>
            <a:prstGeom prst="line">
              <a:avLst/>
            </a:prstGeom>
            <a:noFill/>
            <a:ln w="19050">
              <a:solidFill>
                <a:schemeClr val="hlink"/>
              </a:solidFill>
              <a:round/>
              <a:headEnd/>
              <a:tailEnd/>
            </a:ln>
          </p:spPr>
          <p:txBody>
            <a:bodyPr/>
            <a:lstStyle/>
            <a:p>
              <a:endParaRPr lang="en-SG" dirty="0"/>
            </a:p>
          </p:txBody>
        </p:sp>
        <p:sp>
          <p:nvSpPr>
            <p:cNvPr id="7375" name="Line 536"/>
            <p:cNvSpPr>
              <a:spLocks noChangeShapeType="1"/>
            </p:cNvSpPr>
            <p:nvPr/>
          </p:nvSpPr>
          <p:spPr bwMode="auto">
            <a:xfrm>
              <a:off x="576" y="2112"/>
              <a:ext cx="0" cy="480"/>
            </a:xfrm>
            <a:prstGeom prst="line">
              <a:avLst/>
            </a:prstGeom>
            <a:noFill/>
            <a:ln w="19050">
              <a:solidFill>
                <a:schemeClr val="hlink"/>
              </a:solidFill>
              <a:round/>
              <a:headEnd/>
              <a:tailEnd/>
            </a:ln>
          </p:spPr>
          <p:txBody>
            <a:bodyPr/>
            <a:lstStyle/>
            <a:p>
              <a:endParaRPr lang="en-SG" dirty="0"/>
            </a:p>
          </p:txBody>
        </p:sp>
        <p:sp>
          <p:nvSpPr>
            <p:cNvPr id="7376" name="Line 537"/>
            <p:cNvSpPr>
              <a:spLocks noChangeShapeType="1"/>
            </p:cNvSpPr>
            <p:nvPr/>
          </p:nvSpPr>
          <p:spPr bwMode="auto">
            <a:xfrm>
              <a:off x="624" y="2352"/>
              <a:ext cx="96" cy="0"/>
            </a:xfrm>
            <a:prstGeom prst="line">
              <a:avLst/>
            </a:prstGeom>
            <a:noFill/>
            <a:ln w="19050">
              <a:solidFill>
                <a:schemeClr val="hlink"/>
              </a:solidFill>
              <a:round/>
              <a:headEnd/>
              <a:tailEnd/>
            </a:ln>
          </p:spPr>
          <p:txBody>
            <a:bodyPr/>
            <a:lstStyle/>
            <a:p>
              <a:endParaRPr lang="en-SG" dirty="0"/>
            </a:p>
          </p:txBody>
        </p:sp>
        <p:sp>
          <p:nvSpPr>
            <p:cNvPr id="7377" name="Line 538"/>
            <p:cNvSpPr>
              <a:spLocks noChangeShapeType="1"/>
            </p:cNvSpPr>
            <p:nvPr/>
          </p:nvSpPr>
          <p:spPr bwMode="auto">
            <a:xfrm>
              <a:off x="720" y="2352"/>
              <a:ext cx="0" cy="480"/>
            </a:xfrm>
            <a:prstGeom prst="line">
              <a:avLst/>
            </a:prstGeom>
            <a:noFill/>
            <a:ln w="19050">
              <a:solidFill>
                <a:schemeClr val="hlink"/>
              </a:solidFill>
              <a:round/>
              <a:headEnd/>
              <a:tailEnd/>
            </a:ln>
          </p:spPr>
          <p:txBody>
            <a:bodyPr/>
            <a:lstStyle/>
            <a:p>
              <a:endParaRPr lang="en-SG" dirty="0"/>
            </a:p>
          </p:txBody>
        </p:sp>
      </p:grpSp>
      <p:grpSp>
        <p:nvGrpSpPr>
          <p:cNvPr id="7775" name="Group 539"/>
          <p:cNvGrpSpPr>
            <a:grpSpLocks/>
          </p:cNvGrpSpPr>
          <p:nvPr/>
        </p:nvGrpSpPr>
        <p:grpSpPr bwMode="auto">
          <a:xfrm>
            <a:off x="4227066" y="3397275"/>
            <a:ext cx="685800" cy="1295400"/>
            <a:chOff x="288" y="2016"/>
            <a:chExt cx="432" cy="816"/>
          </a:xfrm>
        </p:grpSpPr>
        <p:sp>
          <p:nvSpPr>
            <p:cNvPr id="7360" name="Rectangle 540"/>
            <p:cNvSpPr>
              <a:spLocks noChangeArrowheads="1"/>
            </p:cNvSpPr>
            <p:nvPr/>
          </p:nvSpPr>
          <p:spPr bwMode="auto">
            <a:xfrm>
              <a:off x="528" y="2256"/>
              <a:ext cx="144" cy="192"/>
            </a:xfrm>
            <a:prstGeom prst="rect">
              <a:avLst/>
            </a:prstGeom>
            <a:solidFill>
              <a:schemeClr val="bg1"/>
            </a:solidFill>
            <a:ln w="9525">
              <a:noFill/>
              <a:miter lim="800000"/>
              <a:headEnd/>
              <a:tailEnd/>
            </a:ln>
          </p:spPr>
          <p:txBody>
            <a:bodyPr wrap="none" anchor="ctr"/>
            <a:lstStyle/>
            <a:p>
              <a:endParaRPr lang="en-SG" dirty="0"/>
            </a:p>
          </p:txBody>
        </p:sp>
        <p:sp>
          <p:nvSpPr>
            <p:cNvPr id="7361" name="Line 541"/>
            <p:cNvSpPr>
              <a:spLocks noChangeShapeType="1"/>
            </p:cNvSpPr>
            <p:nvPr/>
          </p:nvSpPr>
          <p:spPr bwMode="auto">
            <a:xfrm>
              <a:off x="384" y="2016"/>
              <a:ext cx="0" cy="144"/>
            </a:xfrm>
            <a:prstGeom prst="line">
              <a:avLst/>
            </a:prstGeom>
            <a:noFill/>
            <a:ln w="19050">
              <a:solidFill>
                <a:schemeClr val="accent1"/>
              </a:solidFill>
              <a:round/>
              <a:headEnd/>
              <a:tailEnd/>
            </a:ln>
          </p:spPr>
          <p:txBody>
            <a:bodyPr/>
            <a:lstStyle/>
            <a:p>
              <a:endParaRPr lang="en-SG" dirty="0"/>
            </a:p>
          </p:txBody>
        </p:sp>
        <p:sp>
          <p:nvSpPr>
            <p:cNvPr id="7362" name="Line 542"/>
            <p:cNvSpPr>
              <a:spLocks noChangeShapeType="1"/>
            </p:cNvSpPr>
            <p:nvPr/>
          </p:nvSpPr>
          <p:spPr bwMode="auto">
            <a:xfrm>
              <a:off x="288" y="2160"/>
              <a:ext cx="192" cy="0"/>
            </a:xfrm>
            <a:prstGeom prst="line">
              <a:avLst/>
            </a:prstGeom>
            <a:noFill/>
            <a:ln w="19050">
              <a:solidFill>
                <a:schemeClr val="accent1"/>
              </a:solidFill>
              <a:round/>
              <a:headEnd/>
              <a:tailEnd/>
            </a:ln>
          </p:spPr>
          <p:txBody>
            <a:bodyPr/>
            <a:lstStyle/>
            <a:p>
              <a:endParaRPr lang="en-SG" dirty="0"/>
            </a:p>
          </p:txBody>
        </p:sp>
        <p:sp>
          <p:nvSpPr>
            <p:cNvPr id="7363" name="Line 543"/>
            <p:cNvSpPr>
              <a:spLocks noChangeShapeType="1"/>
            </p:cNvSpPr>
            <p:nvPr/>
          </p:nvSpPr>
          <p:spPr bwMode="auto">
            <a:xfrm>
              <a:off x="288" y="2208"/>
              <a:ext cx="192" cy="0"/>
            </a:xfrm>
            <a:prstGeom prst="line">
              <a:avLst/>
            </a:prstGeom>
            <a:noFill/>
            <a:ln w="19050">
              <a:solidFill>
                <a:schemeClr val="accent1"/>
              </a:solidFill>
              <a:round/>
              <a:headEnd/>
              <a:tailEnd/>
            </a:ln>
          </p:spPr>
          <p:txBody>
            <a:bodyPr/>
            <a:lstStyle/>
            <a:p>
              <a:endParaRPr lang="en-SG" dirty="0"/>
            </a:p>
          </p:txBody>
        </p:sp>
        <p:sp>
          <p:nvSpPr>
            <p:cNvPr id="7364" name="Line 544"/>
            <p:cNvSpPr>
              <a:spLocks noChangeShapeType="1"/>
            </p:cNvSpPr>
            <p:nvPr/>
          </p:nvSpPr>
          <p:spPr bwMode="auto">
            <a:xfrm>
              <a:off x="384" y="2208"/>
              <a:ext cx="0" cy="144"/>
            </a:xfrm>
            <a:prstGeom prst="line">
              <a:avLst/>
            </a:prstGeom>
            <a:noFill/>
            <a:ln w="19050">
              <a:solidFill>
                <a:schemeClr val="accent1"/>
              </a:solidFill>
              <a:round/>
              <a:headEnd/>
              <a:tailEnd/>
            </a:ln>
          </p:spPr>
          <p:txBody>
            <a:bodyPr/>
            <a:lstStyle/>
            <a:p>
              <a:endParaRPr lang="en-SG" dirty="0"/>
            </a:p>
          </p:txBody>
        </p:sp>
        <p:sp>
          <p:nvSpPr>
            <p:cNvPr id="7365" name="Line 545"/>
            <p:cNvSpPr>
              <a:spLocks noChangeShapeType="1"/>
            </p:cNvSpPr>
            <p:nvPr/>
          </p:nvSpPr>
          <p:spPr bwMode="auto">
            <a:xfrm>
              <a:off x="384" y="2112"/>
              <a:ext cx="192" cy="0"/>
            </a:xfrm>
            <a:prstGeom prst="line">
              <a:avLst/>
            </a:prstGeom>
            <a:noFill/>
            <a:ln w="19050">
              <a:solidFill>
                <a:schemeClr val="hlink"/>
              </a:solidFill>
              <a:round/>
              <a:headEnd/>
              <a:tailEnd/>
            </a:ln>
          </p:spPr>
          <p:txBody>
            <a:bodyPr/>
            <a:lstStyle/>
            <a:p>
              <a:endParaRPr lang="en-SG" dirty="0"/>
            </a:p>
          </p:txBody>
        </p:sp>
        <p:sp>
          <p:nvSpPr>
            <p:cNvPr id="7366" name="Line 546"/>
            <p:cNvSpPr>
              <a:spLocks noChangeShapeType="1"/>
            </p:cNvSpPr>
            <p:nvPr/>
          </p:nvSpPr>
          <p:spPr bwMode="auto">
            <a:xfrm>
              <a:off x="576" y="2112"/>
              <a:ext cx="0" cy="480"/>
            </a:xfrm>
            <a:prstGeom prst="line">
              <a:avLst/>
            </a:prstGeom>
            <a:noFill/>
            <a:ln w="19050">
              <a:solidFill>
                <a:schemeClr val="hlink"/>
              </a:solidFill>
              <a:round/>
              <a:headEnd/>
              <a:tailEnd/>
            </a:ln>
          </p:spPr>
          <p:txBody>
            <a:bodyPr/>
            <a:lstStyle/>
            <a:p>
              <a:endParaRPr lang="en-SG" dirty="0"/>
            </a:p>
          </p:txBody>
        </p:sp>
        <p:sp>
          <p:nvSpPr>
            <p:cNvPr id="7367" name="Line 547"/>
            <p:cNvSpPr>
              <a:spLocks noChangeShapeType="1"/>
            </p:cNvSpPr>
            <p:nvPr/>
          </p:nvSpPr>
          <p:spPr bwMode="auto">
            <a:xfrm>
              <a:off x="624" y="2352"/>
              <a:ext cx="96" cy="0"/>
            </a:xfrm>
            <a:prstGeom prst="line">
              <a:avLst/>
            </a:prstGeom>
            <a:noFill/>
            <a:ln w="19050">
              <a:solidFill>
                <a:schemeClr val="hlink"/>
              </a:solidFill>
              <a:round/>
              <a:headEnd/>
              <a:tailEnd/>
            </a:ln>
          </p:spPr>
          <p:txBody>
            <a:bodyPr/>
            <a:lstStyle/>
            <a:p>
              <a:endParaRPr lang="en-SG" dirty="0"/>
            </a:p>
          </p:txBody>
        </p:sp>
        <p:sp>
          <p:nvSpPr>
            <p:cNvPr id="7368" name="Line 548"/>
            <p:cNvSpPr>
              <a:spLocks noChangeShapeType="1"/>
            </p:cNvSpPr>
            <p:nvPr/>
          </p:nvSpPr>
          <p:spPr bwMode="auto">
            <a:xfrm>
              <a:off x="720" y="2352"/>
              <a:ext cx="0" cy="480"/>
            </a:xfrm>
            <a:prstGeom prst="line">
              <a:avLst/>
            </a:prstGeom>
            <a:noFill/>
            <a:ln w="19050">
              <a:solidFill>
                <a:schemeClr val="hlink"/>
              </a:solidFill>
              <a:round/>
              <a:headEnd/>
              <a:tailEnd/>
            </a:ln>
          </p:spPr>
          <p:txBody>
            <a:bodyPr/>
            <a:lstStyle/>
            <a:p>
              <a:endParaRPr lang="en-SG" dirty="0"/>
            </a:p>
          </p:txBody>
        </p:sp>
      </p:grpSp>
      <p:grpSp>
        <p:nvGrpSpPr>
          <p:cNvPr id="7168" name="Group 549"/>
          <p:cNvGrpSpPr>
            <a:grpSpLocks/>
          </p:cNvGrpSpPr>
          <p:nvPr/>
        </p:nvGrpSpPr>
        <p:grpSpPr bwMode="auto">
          <a:xfrm>
            <a:off x="4912866" y="3397275"/>
            <a:ext cx="685800" cy="1295400"/>
            <a:chOff x="288" y="2016"/>
            <a:chExt cx="432" cy="816"/>
          </a:xfrm>
        </p:grpSpPr>
        <p:sp>
          <p:nvSpPr>
            <p:cNvPr id="7351" name="Rectangle 550"/>
            <p:cNvSpPr>
              <a:spLocks noChangeArrowheads="1"/>
            </p:cNvSpPr>
            <p:nvPr/>
          </p:nvSpPr>
          <p:spPr bwMode="auto">
            <a:xfrm>
              <a:off x="528" y="2256"/>
              <a:ext cx="144" cy="192"/>
            </a:xfrm>
            <a:prstGeom prst="rect">
              <a:avLst/>
            </a:prstGeom>
            <a:solidFill>
              <a:schemeClr val="bg1"/>
            </a:solidFill>
            <a:ln w="9525">
              <a:noFill/>
              <a:miter lim="800000"/>
              <a:headEnd/>
              <a:tailEnd/>
            </a:ln>
          </p:spPr>
          <p:txBody>
            <a:bodyPr wrap="none" anchor="ctr"/>
            <a:lstStyle/>
            <a:p>
              <a:endParaRPr lang="en-SG" dirty="0"/>
            </a:p>
          </p:txBody>
        </p:sp>
        <p:sp>
          <p:nvSpPr>
            <p:cNvPr id="7352" name="Line 551"/>
            <p:cNvSpPr>
              <a:spLocks noChangeShapeType="1"/>
            </p:cNvSpPr>
            <p:nvPr/>
          </p:nvSpPr>
          <p:spPr bwMode="auto">
            <a:xfrm>
              <a:off x="384" y="2016"/>
              <a:ext cx="0" cy="144"/>
            </a:xfrm>
            <a:prstGeom prst="line">
              <a:avLst/>
            </a:prstGeom>
            <a:noFill/>
            <a:ln w="19050">
              <a:solidFill>
                <a:schemeClr val="accent1"/>
              </a:solidFill>
              <a:round/>
              <a:headEnd/>
              <a:tailEnd/>
            </a:ln>
          </p:spPr>
          <p:txBody>
            <a:bodyPr/>
            <a:lstStyle/>
            <a:p>
              <a:endParaRPr lang="en-SG" dirty="0"/>
            </a:p>
          </p:txBody>
        </p:sp>
        <p:sp>
          <p:nvSpPr>
            <p:cNvPr id="7353" name="Line 552"/>
            <p:cNvSpPr>
              <a:spLocks noChangeShapeType="1"/>
            </p:cNvSpPr>
            <p:nvPr/>
          </p:nvSpPr>
          <p:spPr bwMode="auto">
            <a:xfrm>
              <a:off x="288" y="2160"/>
              <a:ext cx="192" cy="0"/>
            </a:xfrm>
            <a:prstGeom prst="line">
              <a:avLst/>
            </a:prstGeom>
            <a:noFill/>
            <a:ln w="19050">
              <a:solidFill>
                <a:schemeClr val="accent1"/>
              </a:solidFill>
              <a:round/>
              <a:headEnd/>
              <a:tailEnd/>
            </a:ln>
          </p:spPr>
          <p:txBody>
            <a:bodyPr/>
            <a:lstStyle/>
            <a:p>
              <a:endParaRPr lang="en-SG" dirty="0"/>
            </a:p>
          </p:txBody>
        </p:sp>
        <p:sp>
          <p:nvSpPr>
            <p:cNvPr id="7354" name="Line 553"/>
            <p:cNvSpPr>
              <a:spLocks noChangeShapeType="1"/>
            </p:cNvSpPr>
            <p:nvPr/>
          </p:nvSpPr>
          <p:spPr bwMode="auto">
            <a:xfrm>
              <a:off x="288" y="2208"/>
              <a:ext cx="192" cy="0"/>
            </a:xfrm>
            <a:prstGeom prst="line">
              <a:avLst/>
            </a:prstGeom>
            <a:noFill/>
            <a:ln w="19050">
              <a:solidFill>
                <a:schemeClr val="accent1"/>
              </a:solidFill>
              <a:round/>
              <a:headEnd/>
              <a:tailEnd/>
            </a:ln>
          </p:spPr>
          <p:txBody>
            <a:bodyPr/>
            <a:lstStyle/>
            <a:p>
              <a:endParaRPr lang="en-SG" dirty="0"/>
            </a:p>
          </p:txBody>
        </p:sp>
        <p:sp>
          <p:nvSpPr>
            <p:cNvPr id="7355" name="Line 554"/>
            <p:cNvSpPr>
              <a:spLocks noChangeShapeType="1"/>
            </p:cNvSpPr>
            <p:nvPr/>
          </p:nvSpPr>
          <p:spPr bwMode="auto">
            <a:xfrm>
              <a:off x="384" y="2208"/>
              <a:ext cx="0" cy="144"/>
            </a:xfrm>
            <a:prstGeom prst="line">
              <a:avLst/>
            </a:prstGeom>
            <a:noFill/>
            <a:ln w="19050">
              <a:solidFill>
                <a:schemeClr val="accent1"/>
              </a:solidFill>
              <a:round/>
              <a:headEnd/>
              <a:tailEnd/>
            </a:ln>
          </p:spPr>
          <p:txBody>
            <a:bodyPr/>
            <a:lstStyle/>
            <a:p>
              <a:endParaRPr lang="en-SG" dirty="0"/>
            </a:p>
          </p:txBody>
        </p:sp>
        <p:sp>
          <p:nvSpPr>
            <p:cNvPr id="7356" name="Line 555"/>
            <p:cNvSpPr>
              <a:spLocks noChangeShapeType="1"/>
            </p:cNvSpPr>
            <p:nvPr/>
          </p:nvSpPr>
          <p:spPr bwMode="auto">
            <a:xfrm>
              <a:off x="384" y="2112"/>
              <a:ext cx="192" cy="0"/>
            </a:xfrm>
            <a:prstGeom prst="line">
              <a:avLst/>
            </a:prstGeom>
            <a:noFill/>
            <a:ln w="19050">
              <a:solidFill>
                <a:schemeClr val="hlink"/>
              </a:solidFill>
              <a:round/>
              <a:headEnd/>
              <a:tailEnd/>
            </a:ln>
          </p:spPr>
          <p:txBody>
            <a:bodyPr/>
            <a:lstStyle/>
            <a:p>
              <a:endParaRPr lang="en-SG" dirty="0"/>
            </a:p>
          </p:txBody>
        </p:sp>
        <p:sp>
          <p:nvSpPr>
            <p:cNvPr id="7357" name="Line 556"/>
            <p:cNvSpPr>
              <a:spLocks noChangeShapeType="1"/>
            </p:cNvSpPr>
            <p:nvPr/>
          </p:nvSpPr>
          <p:spPr bwMode="auto">
            <a:xfrm>
              <a:off x="576" y="2112"/>
              <a:ext cx="0" cy="480"/>
            </a:xfrm>
            <a:prstGeom prst="line">
              <a:avLst/>
            </a:prstGeom>
            <a:noFill/>
            <a:ln w="19050">
              <a:solidFill>
                <a:schemeClr val="hlink"/>
              </a:solidFill>
              <a:round/>
              <a:headEnd/>
              <a:tailEnd/>
            </a:ln>
          </p:spPr>
          <p:txBody>
            <a:bodyPr/>
            <a:lstStyle/>
            <a:p>
              <a:endParaRPr lang="en-SG" dirty="0"/>
            </a:p>
          </p:txBody>
        </p:sp>
        <p:sp>
          <p:nvSpPr>
            <p:cNvPr id="7358" name="Line 557"/>
            <p:cNvSpPr>
              <a:spLocks noChangeShapeType="1"/>
            </p:cNvSpPr>
            <p:nvPr/>
          </p:nvSpPr>
          <p:spPr bwMode="auto">
            <a:xfrm>
              <a:off x="624" y="2352"/>
              <a:ext cx="96" cy="0"/>
            </a:xfrm>
            <a:prstGeom prst="line">
              <a:avLst/>
            </a:prstGeom>
            <a:noFill/>
            <a:ln w="19050">
              <a:solidFill>
                <a:schemeClr val="hlink"/>
              </a:solidFill>
              <a:round/>
              <a:headEnd/>
              <a:tailEnd/>
            </a:ln>
          </p:spPr>
          <p:txBody>
            <a:bodyPr/>
            <a:lstStyle/>
            <a:p>
              <a:endParaRPr lang="en-SG" dirty="0"/>
            </a:p>
          </p:txBody>
        </p:sp>
        <p:sp>
          <p:nvSpPr>
            <p:cNvPr id="7359" name="Line 558"/>
            <p:cNvSpPr>
              <a:spLocks noChangeShapeType="1"/>
            </p:cNvSpPr>
            <p:nvPr/>
          </p:nvSpPr>
          <p:spPr bwMode="auto">
            <a:xfrm>
              <a:off x="720" y="2352"/>
              <a:ext cx="0" cy="480"/>
            </a:xfrm>
            <a:prstGeom prst="line">
              <a:avLst/>
            </a:prstGeom>
            <a:noFill/>
            <a:ln w="19050">
              <a:solidFill>
                <a:schemeClr val="hlink"/>
              </a:solidFill>
              <a:round/>
              <a:headEnd/>
              <a:tailEnd/>
            </a:ln>
          </p:spPr>
          <p:txBody>
            <a:bodyPr/>
            <a:lstStyle/>
            <a:p>
              <a:endParaRPr lang="en-SG" dirty="0"/>
            </a:p>
          </p:txBody>
        </p:sp>
      </p:grpSp>
      <p:grpSp>
        <p:nvGrpSpPr>
          <p:cNvPr id="7169" name="Group 559"/>
          <p:cNvGrpSpPr>
            <a:grpSpLocks/>
          </p:cNvGrpSpPr>
          <p:nvPr/>
        </p:nvGrpSpPr>
        <p:grpSpPr bwMode="auto">
          <a:xfrm>
            <a:off x="5598666" y="3397275"/>
            <a:ext cx="685800" cy="1295400"/>
            <a:chOff x="288" y="2016"/>
            <a:chExt cx="432" cy="816"/>
          </a:xfrm>
        </p:grpSpPr>
        <p:sp>
          <p:nvSpPr>
            <p:cNvPr id="7342" name="Rectangle 560"/>
            <p:cNvSpPr>
              <a:spLocks noChangeArrowheads="1"/>
            </p:cNvSpPr>
            <p:nvPr/>
          </p:nvSpPr>
          <p:spPr bwMode="auto">
            <a:xfrm>
              <a:off x="528" y="2256"/>
              <a:ext cx="144" cy="192"/>
            </a:xfrm>
            <a:prstGeom prst="rect">
              <a:avLst/>
            </a:prstGeom>
            <a:solidFill>
              <a:schemeClr val="bg1"/>
            </a:solidFill>
            <a:ln w="9525">
              <a:noFill/>
              <a:miter lim="800000"/>
              <a:headEnd/>
              <a:tailEnd/>
            </a:ln>
          </p:spPr>
          <p:txBody>
            <a:bodyPr wrap="none" anchor="ctr"/>
            <a:lstStyle/>
            <a:p>
              <a:endParaRPr lang="en-SG" dirty="0"/>
            </a:p>
          </p:txBody>
        </p:sp>
        <p:sp>
          <p:nvSpPr>
            <p:cNvPr id="7343" name="Line 561"/>
            <p:cNvSpPr>
              <a:spLocks noChangeShapeType="1"/>
            </p:cNvSpPr>
            <p:nvPr/>
          </p:nvSpPr>
          <p:spPr bwMode="auto">
            <a:xfrm>
              <a:off x="384" y="2016"/>
              <a:ext cx="0" cy="144"/>
            </a:xfrm>
            <a:prstGeom prst="line">
              <a:avLst/>
            </a:prstGeom>
            <a:noFill/>
            <a:ln w="19050">
              <a:solidFill>
                <a:schemeClr val="accent1"/>
              </a:solidFill>
              <a:round/>
              <a:headEnd/>
              <a:tailEnd/>
            </a:ln>
          </p:spPr>
          <p:txBody>
            <a:bodyPr/>
            <a:lstStyle/>
            <a:p>
              <a:endParaRPr lang="en-SG" dirty="0"/>
            </a:p>
          </p:txBody>
        </p:sp>
        <p:sp>
          <p:nvSpPr>
            <p:cNvPr id="7344" name="Line 562"/>
            <p:cNvSpPr>
              <a:spLocks noChangeShapeType="1"/>
            </p:cNvSpPr>
            <p:nvPr/>
          </p:nvSpPr>
          <p:spPr bwMode="auto">
            <a:xfrm>
              <a:off x="288" y="2160"/>
              <a:ext cx="192" cy="0"/>
            </a:xfrm>
            <a:prstGeom prst="line">
              <a:avLst/>
            </a:prstGeom>
            <a:noFill/>
            <a:ln w="19050">
              <a:solidFill>
                <a:schemeClr val="accent1"/>
              </a:solidFill>
              <a:round/>
              <a:headEnd/>
              <a:tailEnd/>
            </a:ln>
          </p:spPr>
          <p:txBody>
            <a:bodyPr/>
            <a:lstStyle/>
            <a:p>
              <a:endParaRPr lang="en-SG" dirty="0"/>
            </a:p>
          </p:txBody>
        </p:sp>
        <p:sp>
          <p:nvSpPr>
            <p:cNvPr id="7345" name="Line 563"/>
            <p:cNvSpPr>
              <a:spLocks noChangeShapeType="1"/>
            </p:cNvSpPr>
            <p:nvPr/>
          </p:nvSpPr>
          <p:spPr bwMode="auto">
            <a:xfrm>
              <a:off x="288" y="2208"/>
              <a:ext cx="192" cy="0"/>
            </a:xfrm>
            <a:prstGeom prst="line">
              <a:avLst/>
            </a:prstGeom>
            <a:noFill/>
            <a:ln w="19050">
              <a:solidFill>
                <a:schemeClr val="accent1"/>
              </a:solidFill>
              <a:round/>
              <a:headEnd/>
              <a:tailEnd/>
            </a:ln>
          </p:spPr>
          <p:txBody>
            <a:bodyPr/>
            <a:lstStyle/>
            <a:p>
              <a:endParaRPr lang="en-SG" dirty="0"/>
            </a:p>
          </p:txBody>
        </p:sp>
        <p:sp>
          <p:nvSpPr>
            <p:cNvPr id="7346" name="Line 564"/>
            <p:cNvSpPr>
              <a:spLocks noChangeShapeType="1"/>
            </p:cNvSpPr>
            <p:nvPr/>
          </p:nvSpPr>
          <p:spPr bwMode="auto">
            <a:xfrm>
              <a:off x="384" y="2208"/>
              <a:ext cx="0" cy="144"/>
            </a:xfrm>
            <a:prstGeom prst="line">
              <a:avLst/>
            </a:prstGeom>
            <a:noFill/>
            <a:ln w="19050">
              <a:solidFill>
                <a:schemeClr val="accent1"/>
              </a:solidFill>
              <a:round/>
              <a:headEnd/>
              <a:tailEnd/>
            </a:ln>
          </p:spPr>
          <p:txBody>
            <a:bodyPr/>
            <a:lstStyle/>
            <a:p>
              <a:endParaRPr lang="en-SG" dirty="0"/>
            </a:p>
          </p:txBody>
        </p:sp>
        <p:sp>
          <p:nvSpPr>
            <p:cNvPr id="7347" name="Line 565"/>
            <p:cNvSpPr>
              <a:spLocks noChangeShapeType="1"/>
            </p:cNvSpPr>
            <p:nvPr/>
          </p:nvSpPr>
          <p:spPr bwMode="auto">
            <a:xfrm>
              <a:off x="384" y="2112"/>
              <a:ext cx="192" cy="0"/>
            </a:xfrm>
            <a:prstGeom prst="line">
              <a:avLst/>
            </a:prstGeom>
            <a:noFill/>
            <a:ln w="19050">
              <a:solidFill>
                <a:schemeClr val="hlink"/>
              </a:solidFill>
              <a:round/>
              <a:headEnd/>
              <a:tailEnd/>
            </a:ln>
          </p:spPr>
          <p:txBody>
            <a:bodyPr/>
            <a:lstStyle/>
            <a:p>
              <a:endParaRPr lang="en-SG" dirty="0"/>
            </a:p>
          </p:txBody>
        </p:sp>
        <p:sp>
          <p:nvSpPr>
            <p:cNvPr id="7348" name="Line 566"/>
            <p:cNvSpPr>
              <a:spLocks noChangeShapeType="1"/>
            </p:cNvSpPr>
            <p:nvPr/>
          </p:nvSpPr>
          <p:spPr bwMode="auto">
            <a:xfrm>
              <a:off x="576" y="2112"/>
              <a:ext cx="0" cy="480"/>
            </a:xfrm>
            <a:prstGeom prst="line">
              <a:avLst/>
            </a:prstGeom>
            <a:noFill/>
            <a:ln w="19050">
              <a:solidFill>
                <a:schemeClr val="hlink"/>
              </a:solidFill>
              <a:round/>
              <a:headEnd/>
              <a:tailEnd/>
            </a:ln>
          </p:spPr>
          <p:txBody>
            <a:bodyPr/>
            <a:lstStyle/>
            <a:p>
              <a:endParaRPr lang="en-SG" dirty="0"/>
            </a:p>
          </p:txBody>
        </p:sp>
        <p:sp>
          <p:nvSpPr>
            <p:cNvPr id="7349" name="Line 567"/>
            <p:cNvSpPr>
              <a:spLocks noChangeShapeType="1"/>
            </p:cNvSpPr>
            <p:nvPr/>
          </p:nvSpPr>
          <p:spPr bwMode="auto">
            <a:xfrm>
              <a:off x="624" y="2352"/>
              <a:ext cx="96" cy="0"/>
            </a:xfrm>
            <a:prstGeom prst="line">
              <a:avLst/>
            </a:prstGeom>
            <a:noFill/>
            <a:ln w="19050">
              <a:solidFill>
                <a:schemeClr val="hlink"/>
              </a:solidFill>
              <a:round/>
              <a:headEnd/>
              <a:tailEnd/>
            </a:ln>
          </p:spPr>
          <p:txBody>
            <a:bodyPr/>
            <a:lstStyle/>
            <a:p>
              <a:endParaRPr lang="en-SG" dirty="0"/>
            </a:p>
          </p:txBody>
        </p:sp>
        <p:sp>
          <p:nvSpPr>
            <p:cNvPr id="7350" name="Line 568"/>
            <p:cNvSpPr>
              <a:spLocks noChangeShapeType="1"/>
            </p:cNvSpPr>
            <p:nvPr/>
          </p:nvSpPr>
          <p:spPr bwMode="auto">
            <a:xfrm>
              <a:off x="720" y="2352"/>
              <a:ext cx="0" cy="480"/>
            </a:xfrm>
            <a:prstGeom prst="line">
              <a:avLst/>
            </a:prstGeom>
            <a:noFill/>
            <a:ln w="19050">
              <a:solidFill>
                <a:schemeClr val="hlink"/>
              </a:solidFill>
              <a:round/>
              <a:headEnd/>
              <a:tailEnd/>
            </a:ln>
          </p:spPr>
          <p:txBody>
            <a:bodyPr/>
            <a:lstStyle/>
            <a:p>
              <a:endParaRPr lang="en-SG" dirty="0"/>
            </a:p>
          </p:txBody>
        </p:sp>
      </p:grpSp>
      <p:grpSp>
        <p:nvGrpSpPr>
          <p:cNvPr id="7170" name="Group 569"/>
          <p:cNvGrpSpPr>
            <a:grpSpLocks/>
          </p:cNvGrpSpPr>
          <p:nvPr/>
        </p:nvGrpSpPr>
        <p:grpSpPr bwMode="auto">
          <a:xfrm>
            <a:off x="6284466" y="3397275"/>
            <a:ext cx="685800" cy="1295400"/>
            <a:chOff x="288" y="2016"/>
            <a:chExt cx="432" cy="816"/>
          </a:xfrm>
        </p:grpSpPr>
        <p:sp>
          <p:nvSpPr>
            <p:cNvPr id="7333" name="Rectangle 570"/>
            <p:cNvSpPr>
              <a:spLocks noChangeArrowheads="1"/>
            </p:cNvSpPr>
            <p:nvPr/>
          </p:nvSpPr>
          <p:spPr bwMode="auto">
            <a:xfrm>
              <a:off x="528" y="2256"/>
              <a:ext cx="144" cy="192"/>
            </a:xfrm>
            <a:prstGeom prst="rect">
              <a:avLst/>
            </a:prstGeom>
            <a:solidFill>
              <a:schemeClr val="bg1"/>
            </a:solidFill>
            <a:ln w="9525">
              <a:noFill/>
              <a:miter lim="800000"/>
              <a:headEnd/>
              <a:tailEnd/>
            </a:ln>
          </p:spPr>
          <p:txBody>
            <a:bodyPr wrap="none" anchor="ctr"/>
            <a:lstStyle/>
            <a:p>
              <a:endParaRPr lang="en-SG" dirty="0"/>
            </a:p>
          </p:txBody>
        </p:sp>
        <p:sp>
          <p:nvSpPr>
            <p:cNvPr id="7334" name="Line 571"/>
            <p:cNvSpPr>
              <a:spLocks noChangeShapeType="1"/>
            </p:cNvSpPr>
            <p:nvPr/>
          </p:nvSpPr>
          <p:spPr bwMode="auto">
            <a:xfrm>
              <a:off x="384" y="2016"/>
              <a:ext cx="0" cy="144"/>
            </a:xfrm>
            <a:prstGeom prst="line">
              <a:avLst/>
            </a:prstGeom>
            <a:noFill/>
            <a:ln w="19050">
              <a:solidFill>
                <a:schemeClr val="accent1"/>
              </a:solidFill>
              <a:round/>
              <a:headEnd/>
              <a:tailEnd/>
            </a:ln>
          </p:spPr>
          <p:txBody>
            <a:bodyPr/>
            <a:lstStyle/>
            <a:p>
              <a:endParaRPr lang="en-SG" dirty="0"/>
            </a:p>
          </p:txBody>
        </p:sp>
        <p:sp>
          <p:nvSpPr>
            <p:cNvPr id="7335" name="Line 572"/>
            <p:cNvSpPr>
              <a:spLocks noChangeShapeType="1"/>
            </p:cNvSpPr>
            <p:nvPr/>
          </p:nvSpPr>
          <p:spPr bwMode="auto">
            <a:xfrm>
              <a:off x="288" y="2160"/>
              <a:ext cx="192" cy="0"/>
            </a:xfrm>
            <a:prstGeom prst="line">
              <a:avLst/>
            </a:prstGeom>
            <a:noFill/>
            <a:ln w="19050">
              <a:solidFill>
                <a:schemeClr val="accent1"/>
              </a:solidFill>
              <a:round/>
              <a:headEnd/>
              <a:tailEnd/>
            </a:ln>
          </p:spPr>
          <p:txBody>
            <a:bodyPr/>
            <a:lstStyle/>
            <a:p>
              <a:endParaRPr lang="en-SG" dirty="0"/>
            </a:p>
          </p:txBody>
        </p:sp>
        <p:sp>
          <p:nvSpPr>
            <p:cNvPr id="7336" name="Line 573"/>
            <p:cNvSpPr>
              <a:spLocks noChangeShapeType="1"/>
            </p:cNvSpPr>
            <p:nvPr/>
          </p:nvSpPr>
          <p:spPr bwMode="auto">
            <a:xfrm>
              <a:off x="288" y="2208"/>
              <a:ext cx="192" cy="0"/>
            </a:xfrm>
            <a:prstGeom prst="line">
              <a:avLst/>
            </a:prstGeom>
            <a:noFill/>
            <a:ln w="19050">
              <a:solidFill>
                <a:schemeClr val="accent1"/>
              </a:solidFill>
              <a:round/>
              <a:headEnd/>
              <a:tailEnd/>
            </a:ln>
          </p:spPr>
          <p:txBody>
            <a:bodyPr/>
            <a:lstStyle/>
            <a:p>
              <a:endParaRPr lang="en-SG" dirty="0"/>
            </a:p>
          </p:txBody>
        </p:sp>
        <p:sp>
          <p:nvSpPr>
            <p:cNvPr id="7337" name="Line 574"/>
            <p:cNvSpPr>
              <a:spLocks noChangeShapeType="1"/>
            </p:cNvSpPr>
            <p:nvPr/>
          </p:nvSpPr>
          <p:spPr bwMode="auto">
            <a:xfrm>
              <a:off x="384" y="2208"/>
              <a:ext cx="0" cy="144"/>
            </a:xfrm>
            <a:prstGeom prst="line">
              <a:avLst/>
            </a:prstGeom>
            <a:noFill/>
            <a:ln w="19050">
              <a:solidFill>
                <a:schemeClr val="accent1"/>
              </a:solidFill>
              <a:round/>
              <a:headEnd/>
              <a:tailEnd/>
            </a:ln>
          </p:spPr>
          <p:txBody>
            <a:bodyPr/>
            <a:lstStyle/>
            <a:p>
              <a:endParaRPr lang="en-SG" dirty="0"/>
            </a:p>
          </p:txBody>
        </p:sp>
        <p:sp>
          <p:nvSpPr>
            <p:cNvPr id="7338" name="Line 575"/>
            <p:cNvSpPr>
              <a:spLocks noChangeShapeType="1"/>
            </p:cNvSpPr>
            <p:nvPr/>
          </p:nvSpPr>
          <p:spPr bwMode="auto">
            <a:xfrm>
              <a:off x="384" y="2112"/>
              <a:ext cx="192" cy="0"/>
            </a:xfrm>
            <a:prstGeom prst="line">
              <a:avLst/>
            </a:prstGeom>
            <a:noFill/>
            <a:ln w="19050">
              <a:solidFill>
                <a:schemeClr val="hlink"/>
              </a:solidFill>
              <a:round/>
              <a:headEnd/>
              <a:tailEnd/>
            </a:ln>
          </p:spPr>
          <p:txBody>
            <a:bodyPr/>
            <a:lstStyle/>
            <a:p>
              <a:endParaRPr lang="en-SG" dirty="0"/>
            </a:p>
          </p:txBody>
        </p:sp>
        <p:sp>
          <p:nvSpPr>
            <p:cNvPr id="7339" name="Line 576"/>
            <p:cNvSpPr>
              <a:spLocks noChangeShapeType="1"/>
            </p:cNvSpPr>
            <p:nvPr/>
          </p:nvSpPr>
          <p:spPr bwMode="auto">
            <a:xfrm>
              <a:off x="576" y="2112"/>
              <a:ext cx="0" cy="480"/>
            </a:xfrm>
            <a:prstGeom prst="line">
              <a:avLst/>
            </a:prstGeom>
            <a:noFill/>
            <a:ln w="19050">
              <a:solidFill>
                <a:schemeClr val="hlink"/>
              </a:solidFill>
              <a:round/>
              <a:headEnd/>
              <a:tailEnd/>
            </a:ln>
          </p:spPr>
          <p:txBody>
            <a:bodyPr/>
            <a:lstStyle/>
            <a:p>
              <a:endParaRPr lang="en-SG" dirty="0"/>
            </a:p>
          </p:txBody>
        </p:sp>
        <p:sp>
          <p:nvSpPr>
            <p:cNvPr id="7340" name="Line 577"/>
            <p:cNvSpPr>
              <a:spLocks noChangeShapeType="1"/>
            </p:cNvSpPr>
            <p:nvPr/>
          </p:nvSpPr>
          <p:spPr bwMode="auto">
            <a:xfrm>
              <a:off x="624" y="2352"/>
              <a:ext cx="96" cy="0"/>
            </a:xfrm>
            <a:prstGeom prst="line">
              <a:avLst/>
            </a:prstGeom>
            <a:noFill/>
            <a:ln w="19050">
              <a:solidFill>
                <a:schemeClr val="hlink"/>
              </a:solidFill>
              <a:round/>
              <a:headEnd/>
              <a:tailEnd/>
            </a:ln>
          </p:spPr>
          <p:txBody>
            <a:bodyPr/>
            <a:lstStyle/>
            <a:p>
              <a:endParaRPr lang="en-SG" dirty="0"/>
            </a:p>
          </p:txBody>
        </p:sp>
        <p:sp>
          <p:nvSpPr>
            <p:cNvPr id="7341" name="Line 578"/>
            <p:cNvSpPr>
              <a:spLocks noChangeShapeType="1"/>
            </p:cNvSpPr>
            <p:nvPr/>
          </p:nvSpPr>
          <p:spPr bwMode="auto">
            <a:xfrm>
              <a:off x="720" y="2352"/>
              <a:ext cx="0" cy="480"/>
            </a:xfrm>
            <a:prstGeom prst="line">
              <a:avLst/>
            </a:prstGeom>
            <a:noFill/>
            <a:ln w="19050">
              <a:solidFill>
                <a:schemeClr val="hlink"/>
              </a:solidFill>
              <a:round/>
              <a:headEnd/>
              <a:tailEnd/>
            </a:ln>
          </p:spPr>
          <p:txBody>
            <a:bodyPr/>
            <a:lstStyle/>
            <a:p>
              <a:endParaRPr lang="en-SG" dirty="0"/>
            </a:p>
          </p:txBody>
        </p:sp>
      </p:grpSp>
      <p:grpSp>
        <p:nvGrpSpPr>
          <p:cNvPr id="7172" name="Group 579"/>
          <p:cNvGrpSpPr>
            <a:grpSpLocks/>
          </p:cNvGrpSpPr>
          <p:nvPr/>
        </p:nvGrpSpPr>
        <p:grpSpPr bwMode="auto">
          <a:xfrm>
            <a:off x="6970266" y="3397275"/>
            <a:ext cx="685800" cy="1295400"/>
            <a:chOff x="288" y="2016"/>
            <a:chExt cx="432" cy="816"/>
          </a:xfrm>
        </p:grpSpPr>
        <p:sp>
          <p:nvSpPr>
            <p:cNvPr id="7324" name="Rectangle 580"/>
            <p:cNvSpPr>
              <a:spLocks noChangeArrowheads="1"/>
            </p:cNvSpPr>
            <p:nvPr/>
          </p:nvSpPr>
          <p:spPr bwMode="auto">
            <a:xfrm>
              <a:off x="528" y="2256"/>
              <a:ext cx="144" cy="192"/>
            </a:xfrm>
            <a:prstGeom prst="rect">
              <a:avLst/>
            </a:prstGeom>
            <a:solidFill>
              <a:schemeClr val="bg1"/>
            </a:solidFill>
            <a:ln w="9525">
              <a:noFill/>
              <a:miter lim="800000"/>
              <a:headEnd/>
              <a:tailEnd/>
            </a:ln>
          </p:spPr>
          <p:txBody>
            <a:bodyPr wrap="none" anchor="ctr"/>
            <a:lstStyle/>
            <a:p>
              <a:endParaRPr lang="en-SG" dirty="0"/>
            </a:p>
          </p:txBody>
        </p:sp>
        <p:sp>
          <p:nvSpPr>
            <p:cNvPr id="7325" name="Line 581"/>
            <p:cNvSpPr>
              <a:spLocks noChangeShapeType="1"/>
            </p:cNvSpPr>
            <p:nvPr/>
          </p:nvSpPr>
          <p:spPr bwMode="auto">
            <a:xfrm>
              <a:off x="384" y="2016"/>
              <a:ext cx="0" cy="144"/>
            </a:xfrm>
            <a:prstGeom prst="line">
              <a:avLst/>
            </a:prstGeom>
            <a:noFill/>
            <a:ln w="19050">
              <a:solidFill>
                <a:schemeClr val="accent1"/>
              </a:solidFill>
              <a:round/>
              <a:headEnd/>
              <a:tailEnd/>
            </a:ln>
          </p:spPr>
          <p:txBody>
            <a:bodyPr/>
            <a:lstStyle/>
            <a:p>
              <a:endParaRPr lang="en-SG" dirty="0"/>
            </a:p>
          </p:txBody>
        </p:sp>
        <p:sp>
          <p:nvSpPr>
            <p:cNvPr id="7326" name="Line 582"/>
            <p:cNvSpPr>
              <a:spLocks noChangeShapeType="1"/>
            </p:cNvSpPr>
            <p:nvPr/>
          </p:nvSpPr>
          <p:spPr bwMode="auto">
            <a:xfrm>
              <a:off x="288" y="2160"/>
              <a:ext cx="192" cy="0"/>
            </a:xfrm>
            <a:prstGeom prst="line">
              <a:avLst/>
            </a:prstGeom>
            <a:noFill/>
            <a:ln w="19050">
              <a:solidFill>
                <a:schemeClr val="accent1"/>
              </a:solidFill>
              <a:round/>
              <a:headEnd/>
              <a:tailEnd/>
            </a:ln>
          </p:spPr>
          <p:txBody>
            <a:bodyPr/>
            <a:lstStyle/>
            <a:p>
              <a:endParaRPr lang="en-SG" dirty="0"/>
            </a:p>
          </p:txBody>
        </p:sp>
        <p:sp>
          <p:nvSpPr>
            <p:cNvPr id="7327" name="Line 583"/>
            <p:cNvSpPr>
              <a:spLocks noChangeShapeType="1"/>
            </p:cNvSpPr>
            <p:nvPr/>
          </p:nvSpPr>
          <p:spPr bwMode="auto">
            <a:xfrm>
              <a:off x="288" y="2208"/>
              <a:ext cx="192" cy="0"/>
            </a:xfrm>
            <a:prstGeom prst="line">
              <a:avLst/>
            </a:prstGeom>
            <a:noFill/>
            <a:ln w="19050">
              <a:solidFill>
                <a:schemeClr val="accent1"/>
              </a:solidFill>
              <a:round/>
              <a:headEnd/>
              <a:tailEnd/>
            </a:ln>
          </p:spPr>
          <p:txBody>
            <a:bodyPr/>
            <a:lstStyle/>
            <a:p>
              <a:endParaRPr lang="en-SG" dirty="0"/>
            </a:p>
          </p:txBody>
        </p:sp>
        <p:sp>
          <p:nvSpPr>
            <p:cNvPr id="7328" name="Line 584"/>
            <p:cNvSpPr>
              <a:spLocks noChangeShapeType="1"/>
            </p:cNvSpPr>
            <p:nvPr/>
          </p:nvSpPr>
          <p:spPr bwMode="auto">
            <a:xfrm>
              <a:off x="384" y="2208"/>
              <a:ext cx="0" cy="144"/>
            </a:xfrm>
            <a:prstGeom prst="line">
              <a:avLst/>
            </a:prstGeom>
            <a:noFill/>
            <a:ln w="19050">
              <a:solidFill>
                <a:schemeClr val="accent1"/>
              </a:solidFill>
              <a:round/>
              <a:headEnd/>
              <a:tailEnd/>
            </a:ln>
          </p:spPr>
          <p:txBody>
            <a:bodyPr/>
            <a:lstStyle/>
            <a:p>
              <a:endParaRPr lang="en-SG" dirty="0"/>
            </a:p>
          </p:txBody>
        </p:sp>
        <p:sp>
          <p:nvSpPr>
            <p:cNvPr id="7329" name="Line 585"/>
            <p:cNvSpPr>
              <a:spLocks noChangeShapeType="1"/>
            </p:cNvSpPr>
            <p:nvPr/>
          </p:nvSpPr>
          <p:spPr bwMode="auto">
            <a:xfrm>
              <a:off x="384" y="2112"/>
              <a:ext cx="192" cy="0"/>
            </a:xfrm>
            <a:prstGeom prst="line">
              <a:avLst/>
            </a:prstGeom>
            <a:noFill/>
            <a:ln w="19050">
              <a:solidFill>
                <a:schemeClr val="hlink"/>
              </a:solidFill>
              <a:round/>
              <a:headEnd/>
              <a:tailEnd/>
            </a:ln>
          </p:spPr>
          <p:txBody>
            <a:bodyPr/>
            <a:lstStyle/>
            <a:p>
              <a:endParaRPr lang="en-SG" dirty="0"/>
            </a:p>
          </p:txBody>
        </p:sp>
        <p:sp>
          <p:nvSpPr>
            <p:cNvPr id="7330" name="Line 586"/>
            <p:cNvSpPr>
              <a:spLocks noChangeShapeType="1"/>
            </p:cNvSpPr>
            <p:nvPr/>
          </p:nvSpPr>
          <p:spPr bwMode="auto">
            <a:xfrm>
              <a:off x="576" y="2112"/>
              <a:ext cx="0" cy="480"/>
            </a:xfrm>
            <a:prstGeom prst="line">
              <a:avLst/>
            </a:prstGeom>
            <a:noFill/>
            <a:ln w="19050">
              <a:solidFill>
                <a:schemeClr val="hlink"/>
              </a:solidFill>
              <a:round/>
              <a:headEnd/>
              <a:tailEnd/>
            </a:ln>
          </p:spPr>
          <p:txBody>
            <a:bodyPr/>
            <a:lstStyle/>
            <a:p>
              <a:endParaRPr lang="en-SG" dirty="0"/>
            </a:p>
          </p:txBody>
        </p:sp>
        <p:sp>
          <p:nvSpPr>
            <p:cNvPr id="7331" name="Line 587"/>
            <p:cNvSpPr>
              <a:spLocks noChangeShapeType="1"/>
            </p:cNvSpPr>
            <p:nvPr/>
          </p:nvSpPr>
          <p:spPr bwMode="auto">
            <a:xfrm>
              <a:off x="624" y="2352"/>
              <a:ext cx="96" cy="0"/>
            </a:xfrm>
            <a:prstGeom prst="line">
              <a:avLst/>
            </a:prstGeom>
            <a:noFill/>
            <a:ln w="19050">
              <a:solidFill>
                <a:schemeClr val="hlink"/>
              </a:solidFill>
              <a:round/>
              <a:headEnd/>
              <a:tailEnd/>
            </a:ln>
          </p:spPr>
          <p:txBody>
            <a:bodyPr/>
            <a:lstStyle/>
            <a:p>
              <a:endParaRPr lang="en-SG" dirty="0"/>
            </a:p>
          </p:txBody>
        </p:sp>
        <p:sp>
          <p:nvSpPr>
            <p:cNvPr id="7332" name="Line 588"/>
            <p:cNvSpPr>
              <a:spLocks noChangeShapeType="1"/>
            </p:cNvSpPr>
            <p:nvPr/>
          </p:nvSpPr>
          <p:spPr bwMode="auto">
            <a:xfrm>
              <a:off x="720" y="2352"/>
              <a:ext cx="0" cy="480"/>
            </a:xfrm>
            <a:prstGeom prst="line">
              <a:avLst/>
            </a:prstGeom>
            <a:noFill/>
            <a:ln w="19050">
              <a:solidFill>
                <a:schemeClr val="hlink"/>
              </a:solidFill>
              <a:round/>
              <a:headEnd/>
              <a:tailEnd/>
            </a:ln>
          </p:spPr>
          <p:txBody>
            <a:bodyPr/>
            <a:lstStyle/>
            <a:p>
              <a:endParaRPr lang="en-SG" dirty="0"/>
            </a:p>
          </p:txBody>
        </p:sp>
      </p:grpSp>
      <p:sp>
        <p:nvSpPr>
          <p:cNvPr id="7319" name="Text Box 589"/>
          <p:cNvSpPr txBox="1">
            <a:spLocks noChangeArrowheads="1"/>
          </p:cNvSpPr>
          <p:nvPr/>
        </p:nvSpPr>
        <p:spPr bwMode="auto">
          <a:xfrm>
            <a:off x="2193478" y="1781200"/>
            <a:ext cx="4664162" cy="461665"/>
          </a:xfrm>
          <a:prstGeom prst="rect">
            <a:avLst/>
          </a:prstGeom>
          <a:noFill/>
          <a:ln w="9525">
            <a:noFill/>
            <a:miter lim="800000"/>
            <a:headEnd/>
            <a:tailEnd/>
          </a:ln>
        </p:spPr>
        <p:txBody>
          <a:bodyPr wrap="none">
            <a:spAutoFit/>
          </a:bodyPr>
          <a:lstStyle/>
          <a:p>
            <a:pPr eaLnBrk="1" hangingPunct="1"/>
            <a:r>
              <a:rPr lang="en-US" sz="2400" dirty="0"/>
              <a:t>Inverter “Domino” ring chain</a:t>
            </a:r>
          </a:p>
        </p:txBody>
      </p:sp>
      <p:sp>
        <p:nvSpPr>
          <p:cNvPr id="7320" name="AutoShape 590"/>
          <p:cNvSpPr>
            <a:spLocks/>
          </p:cNvSpPr>
          <p:nvPr/>
        </p:nvSpPr>
        <p:spPr bwMode="auto">
          <a:xfrm rot="-5400000">
            <a:off x="1331466" y="1698650"/>
            <a:ext cx="228600" cy="685800"/>
          </a:xfrm>
          <a:prstGeom prst="rightBrace">
            <a:avLst>
              <a:gd name="adj1" fmla="val 25000"/>
              <a:gd name="adj2" fmla="val 50000"/>
            </a:avLst>
          </a:prstGeom>
          <a:noFill/>
          <a:ln w="9525">
            <a:solidFill>
              <a:schemeClr val="tx1"/>
            </a:solidFill>
            <a:round/>
            <a:headEnd/>
            <a:tailEnd/>
          </a:ln>
        </p:spPr>
        <p:txBody>
          <a:bodyPr wrap="none" anchor="ctr"/>
          <a:lstStyle/>
          <a:p>
            <a:endParaRPr lang="en-SG" dirty="0"/>
          </a:p>
        </p:txBody>
      </p:sp>
      <p:sp>
        <p:nvSpPr>
          <p:cNvPr id="7321" name="Text Box 591"/>
          <p:cNvSpPr txBox="1">
            <a:spLocks noChangeArrowheads="1"/>
          </p:cNvSpPr>
          <p:nvPr/>
        </p:nvSpPr>
        <p:spPr bwMode="auto">
          <a:xfrm>
            <a:off x="1042541" y="1628800"/>
            <a:ext cx="827087" cy="304800"/>
          </a:xfrm>
          <a:prstGeom prst="rect">
            <a:avLst/>
          </a:prstGeom>
          <a:noFill/>
          <a:ln w="9525">
            <a:noFill/>
            <a:miter lim="800000"/>
            <a:headEnd/>
            <a:tailEnd/>
          </a:ln>
        </p:spPr>
        <p:txBody>
          <a:bodyPr wrap="none">
            <a:spAutoFit/>
          </a:bodyPr>
          <a:lstStyle/>
          <a:p>
            <a:pPr algn="ctr" eaLnBrk="1" hangingPunct="1"/>
            <a:r>
              <a:rPr lang="en-US" sz="1400" dirty="0"/>
              <a:t>0.2-2 ns</a:t>
            </a:r>
          </a:p>
        </p:txBody>
      </p:sp>
      <p:sp>
        <p:nvSpPr>
          <p:cNvPr id="7323" name="Freeform 593"/>
          <p:cNvSpPr>
            <a:spLocks/>
          </p:cNvSpPr>
          <p:nvPr/>
        </p:nvSpPr>
        <p:spPr bwMode="auto">
          <a:xfrm>
            <a:off x="947291" y="2257450"/>
            <a:ext cx="6480175" cy="301625"/>
          </a:xfrm>
          <a:custGeom>
            <a:avLst/>
            <a:gdLst>
              <a:gd name="T0" fmla="*/ 3988 w 4082"/>
              <a:gd name="T1" fmla="*/ 190 h 190"/>
              <a:gd name="T2" fmla="*/ 4082 w 4082"/>
              <a:gd name="T3" fmla="*/ 190 h 190"/>
              <a:gd name="T4" fmla="*/ 4082 w 4082"/>
              <a:gd name="T5" fmla="*/ 0 h 190"/>
              <a:gd name="T6" fmla="*/ 0 w 4082"/>
              <a:gd name="T7" fmla="*/ 0 h 190"/>
              <a:gd name="T8" fmla="*/ 1 w 4082"/>
              <a:gd name="T9" fmla="*/ 190 h 190"/>
              <a:gd name="T10" fmla="*/ 100 w 4082"/>
              <a:gd name="T11" fmla="*/ 190 h 190"/>
              <a:gd name="T12" fmla="*/ 0 60000 65536"/>
              <a:gd name="T13" fmla="*/ 0 60000 65536"/>
              <a:gd name="T14" fmla="*/ 0 60000 65536"/>
              <a:gd name="T15" fmla="*/ 0 60000 65536"/>
              <a:gd name="T16" fmla="*/ 0 60000 65536"/>
              <a:gd name="T17" fmla="*/ 0 60000 65536"/>
              <a:gd name="T18" fmla="*/ 0 w 4082"/>
              <a:gd name="T19" fmla="*/ 0 h 190"/>
              <a:gd name="T20" fmla="*/ 4082 w 4082"/>
              <a:gd name="T21" fmla="*/ 190 h 190"/>
            </a:gdLst>
            <a:ahLst/>
            <a:cxnLst>
              <a:cxn ang="T12">
                <a:pos x="T0" y="T1"/>
              </a:cxn>
              <a:cxn ang="T13">
                <a:pos x="T2" y="T3"/>
              </a:cxn>
              <a:cxn ang="T14">
                <a:pos x="T4" y="T5"/>
              </a:cxn>
              <a:cxn ang="T15">
                <a:pos x="T6" y="T7"/>
              </a:cxn>
              <a:cxn ang="T16">
                <a:pos x="T8" y="T9"/>
              </a:cxn>
              <a:cxn ang="T17">
                <a:pos x="T10" y="T11"/>
              </a:cxn>
            </a:cxnLst>
            <a:rect l="T18" t="T19" r="T20" b="T21"/>
            <a:pathLst>
              <a:path w="4082" h="190">
                <a:moveTo>
                  <a:pt x="3988" y="190"/>
                </a:moveTo>
                <a:lnTo>
                  <a:pt x="4082" y="190"/>
                </a:lnTo>
                <a:lnTo>
                  <a:pt x="4082" y="0"/>
                </a:lnTo>
                <a:lnTo>
                  <a:pt x="0" y="0"/>
                </a:lnTo>
                <a:lnTo>
                  <a:pt x="1" y="190"/>
                </a:lnTo>
                <a:lnTo>
                  <a:pt x="100" y="190"/>
                </a:lnTo>
              </a:path>
            </a:pathLst>
          </a:custGeom>
          <a:noFill/>
          <a:ln w="19050" cmpd="sng">
            <a:solidFill>
              <a:srgbClr val="FF3300"/>
            </a:solidFill>
            <a:round/>
            <a:headEnd/>
            <a:tailEnd/>
          </a:ln>
        </p:spPr>
        <p:txBody>
          <a:bodyPr/>
          <a:lstStyle/>
          <a:p>
            <a:endParaRPr lang="en-SG" dirty="0"/>
          </a:p>
        </p:txBody>
      </p:sp>
      <p:sp>
        <p:nvSpPr>
          <p:cNvPr id="595" name="Rectangle 594"/>
          <p:cNvSpPr/>
          <p:nvPr/>
        </p:nvSpPr>
        <p:spPr>
          <a:xfrm rot="16200000">
            <a:off x="-1587723" y="2993486"/>
            <a:ext cx="3852000" cy="258532"/>
          </a:xfrm>
          <a:prstGeom prst="rect">
            <a:avLst/>
          </a:prstGeom>
        </p:spPr>
        <p:txBody>
          <a:bodyPr>
            <a:spAutoFit/>
          </a:bodyPr>
          <a:lstStyle/>
          <a:p>
            <a:pPr>
              <a:lnSpc>
                <a:spcPct val="90000"/>
              </a:lnSpc>
            </a:pPr>
            <a:r>
              <a:rPr lang="en-US" sz="1200" dirty="0" smtClean="0">
                <a:latin typeface="Narkisim" pitchFamily="34" charset="-79"/>
                <a:cs typeface="Narkisim" pitchFamily="34" charset="-79"/>
              </a:rPr>
              <a:t>Stefan Ritt, Paul Scherrer Institute, Switzerland</a:t>
            </a:r>
            <a:endParaRPr lang="en-SG" sz="1200" dirty="0">
              <a:latin typeface="Narkisim" pitchFamily="34" charset="-79"/>
              <a:cs typeface="Narkisim" pitchFamily="34" charset="-79"/>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29"/>
                                        </p:tgtEl>
                                        <p:attrNameLst>
                                          <p:attrName>style.visibility</p:attrName>
                                        </p:attrNameLst>
                                      </p:cBhvr>
                                      <p:to>
                                        <p:strVal val="visible"/>
                                      </p:to>
                                    </p:set>
                                  </p:childTnLst>
                                  <p:subTnLst>
                                    <p:set>
                                      <p:cBhvr override="childStyle">
                                        <p:cTn dur="1" fill="hold" display="0" masterRel="nextClick" afterEffect="1"/>
                                        <p:tgtEl>
                                          <p:spTgt spid="7529"/>
                                        </p:tgtEl>
                                        <p:attrNameLst>
                                          <p:attrName>style.visibility</p:attrName>
                                        </p:attrNameLst>
                                      </p:cBhvr>
                                      <p:to>
                                        <p:strVal val="hidden"/>
                                      </p:to>
                                    </p:se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7553"/>
                                        </p:tgtEl>
                                        <p:attrNameLst>
                                          <p:attrName>style.visibility</p:attrName>
                                        </p:attrNameLst>
                                      </p:cBhvr>
                                      <p:to>
                                        <p:strVal val="visible"/>
                                      </p:to>
                                    </p:set>
                                  </p:childTnLst>
                                  <p:subTnLst>
                                    <p:set>
                                      <p:cBhvr override="childStyle">
                                        <p:cTn dur="1" fill="hold" display="0" masterRel="nextClick" afterEffect="1"/>
                                        <p:tgtEl>
                                          <p:spTgt spid="7553"/>
                                        </p:tgtEl>
                                        <p:attrNameLst>
                                          <p:attrName>style.visibility</p:attrName>
                                        </p:attrNameLst>
                                      </p:cBhvr>
                                      <p:to>
                                        <p:strVal val="hidden"/>
                                      </p:to>
                                    </p:set>
                                    <p:audio>
                                      <p:cMediaNode>
                                        <p:cTn display="0" masterRel="sameClick">
                                          <p:stCondLst>
                                            <p:cond evt="begin" delay="0">
                                              <p:tn val="8"/>
                                            </p:cond>
                                          </p:stCondLst>
                                          <p:endCondLst>
                                            <p:cond evt="onStopAudio" delay="0">
                                              <p:tgtEl>
                                                <p:sldTgt/>
                                              </p:tgtEl>
                                            </p:cond>
                                          </p:endCondLst>
                                        </p:cTn>
                                        <p:tgtEl>
                                          <p:sndTgt r:embed="rId3" name="click.wav"/>
                                        </p:tgtEl>
                                      </p:cMediaNode>
                                    </p:audio>
                                  </p:sub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7577"/>
                                        </p:tgtEl>
                                        <p:attrNameLst>
                                          <p:attrName>style.visibility</p:attrName>
                                        </p:attrNameLst>
                                      </p:cBhvr>
                                      <p:to>
                                        <p:strVal val="visible"/>
                                      </p:to>
                                    </p:set>
                                  </p:childTnLst>
                                  <p:subTnLst>
                                    <p:set>
                                      <p:cBhvr override="childStyle">
                                        <p:cTn dur="1" fill="hold" display="0" masterRel="nextClick" afterEffect="1"/>
                                        <p:tgtEl>
                                          <p:spTgt spid="7577"/>
                                        </p:tgtEl>
                                        <p:attrNameLst>
                                          <p:attrName>style.visibility</p:attrName>
                                        </p:attrNameLst>
                                      </p:cBhvr>
                                      <p:to>
                                        <p:strVal val="hidden"/>
                                      </p:to>
                                    </p:se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par>
                          <p:cTn id="13" fill="hold">
                            <p:stCondLst>
                              <p:cond delay="2000"/>
                            </p:stCondLst>
                            <p:childTnLst>
                              <p:par>
                                <p:cTn id="14" presetID="1" presetClass="entr" presetSubtype="0" fill="hold" nodeType="afterEffect">
                                  <p:stCondLst>
                                    <p:cond delay="1000"/>
                                  </p:stCondLst>
                                  <p:childTnLst>
                                    <p:set>
                                      <p:cBhvr>
                                        <p:cTn id="15" dur="1" fill="hold">
                                          <p:stCondLst>
                                            <p:cond delay="0"/>
                                          </p:stCondLst>
                                        </p:cTn>
                                        <p:tgtEl>
                                          <p:spTgt spid="7646"/>
                                        </p:tgtEl>
                                        <p:attrNameLst>
                                          <p:attrName>style.visibility</p:attrName>
                                        </p:attrNameLst>
                                      </p:cBhvr>
                                      <p:to>
                                        <p:strVal val="visible"/>
                                      </p:to>
                                    </p:set>
                                  </p:childTnLst>
                                  <p:subTnLst>
                                    <p:set>
                                      <p:cBhvr override="childStyle">
                                        <p:cTn dur="1" fill="hold" display="0" masterRel="nextClick" afterEffect="1"/>
                                        <p:tgtEl>
                                          <p:spTgt spid="7646"/>
                                        </p:tgtEl>
                                        <p:attrNameLst>
                                          <p:attrName>style.visibility</p:attrName>
                                        </p:attrNameLst>
                                      </p:cBhvr>
                                      <p:to>
                                        <p:strVal val="hidden"/>
                                      </p:to>
                                    </p:set>
                                    <p:audio>
                                      <p:cMediaNode>
                                        <p:cTn display="0" masterRel="sameClick">
                                          <p:stCondLst>
                                            <p:cond evt="begin" delay="0">
                                              <p:tn val="14"/>
                                            </p:cond>
                                          </p:stCondLst>
                                          <p:endCondLst>
                                            <p:cond evt="onStopAudio" delay="0">
                                              <p:tgtEl>
                                                <p:sldTgt/>
                                              </p:tgtEl>
                                            </p:cond>
                                          </p:endCondLst>
                                        </p:cTn>
                                        <p:tgtEl>
                                          <p:sndTgt r:embed="rId3" name="click.wav"/>
                                        </p:tgtEl>
                                      </p:cMediaNode>
                                    </p:audio>
                                  </p:subTnLst>
                                </p:cTn>
                              </p:par>
                            </p:childTnLst>
                          </p:cTn>
                        </p:par>
                        <p:par>
                          <p:cTn id="16" fill="hold">
                            <p:stCondLst>
                              <p:cond delay="3000"/>
                            </p:stCondLst>
                            <p:childTnLst>
                              <p:par>
                                <p:cTn id="17" presetID="1" presetClass="entr" presetSubtype="0" fill="hold" nodeType="afterEffect">
                                  <p:stCondLst>
                                    <p:cond delay="1000"/>
                                  </p:stCondLst>
                                  <p:childTnLst>
                                    <p:set>
                                      <p:cBhvr>
                                        <p:cTn id="18" dur="1" fill="hold">
                                          <p:stCondLst>
                                            <p:cond delay="0"/>
                                          </p:stCondLst>
                                        </p:cTn>
                                        <p:tgtEl>
                                          <p:spTgt spid="7672"/>
                                        </p:tgtEl>
                                        <p:attrNameLst>
                                          <p:attrName>style.visibility</p:attrName>
                                        </p:attrNameLst>
                                      </p:cBhvr>
                                      <p:to>
                                        <p:strVal val="visible"/>
                                      </p:to>
                                    </p:set>
                                  </p:childTnLst>
                                  <p:subTnLst>
                                    <p:set>
                                      <p:cBhvr override="childStyle">
                                        <p:cTn dur="1" fill="hold" display="0" masterRel="nextClick" afterEffect="1"/>
                                        <p:tgtEl>
                                          <p:spTgt spid="7672"/>
                                        </p:tgtEl>
                                        <p:attrNameLst>
                                          <p:attrName>style.visibility</p:attrName>
                                        </p:attrNameLst>
                                      </p:cBhvr>
                                      <p:to>
                                        <p:strVal val="hidden"/>
                                      </p:to>
                                    </p:se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par>
                          <p:cTn id="19" fill="hold">
                            <p:stCondLst>
                              <p:cond delay="4000"/>
                            </p:stCondLst>
                            <p:childTnLst>
                              <p:par>
                                <p:cTn id="20" presetID="1" presetClass="entr" presetSubtype="0" fill="hold" nodeType="afterEffect">
                                  <p:stCondLst>
                                    <p:cond delay="1000"/>
                                  </p:stCondLst>
                                  <p:childTnLst>
                                    <p:set>
                                      <p:cBhvr>
                                        <p:cTn id="21" dur="1" fill="hold">
                                          <p:stCondLst>
                                            <p:cond delay="0"/>
                                          </p:stCondLst>
                                        </p:cTn>
                                        <p:tgtEl>
                                          <p:spTgt spid="7698"/>
                                        </p:tgtEl>
                                        <p:attrNameLst>
                                          <p:attrName>style.visibility</p:attrName>
                                        </p:attrNameLst>
                                      </p:cBhvr>
                                      <p:to>
                                        <p:strVal val="visible"/>
                                      </p:to>
                                    </p:set>
                                  </p:childTnLst>
                                  <p:subTnLst>
                                    <p:set>
                                      <p:cBhvr override="childStyle">
                                        <p:cTn dur="1" fill="hold" display="0" masterRel="nextClick" afterEffect="1"/>
                                        <p:tgtEl>
                                          <p:spTgt spid="7698"/>
                                        </p:tgtEl>
                                        <p:attrNameLst>
                                          <p:attrName>style.visibility</p:attrName>
                                        </p:attrNameLst>
                                      </p:cBhvr>
                                      <p:to>
                                        <p:strVal val="hidden"/>
                                      </p:to>
                                    </p:se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childTnLst>
                          </p:cTn>
                        </p:par>
                        <p:par>
                          <p:cTn id="22" fill="hold">
                            <p:stCondLst>
                              <p:cond delay="5000"/>
                            </p:stCondLst>
                            <p:childTnLst>
                              <p:par>
                                <p:cTn id="23" presetID="1" presetClass="entr" presetSubtype="0" fill="hold" nodeType="afterEffect">
                                  <p:stCondLst>
                                    <p:cond delay="1000"/>
                                  </p:stCondLst>
                                  <p:childTnLst>
                                    <p:set>
                                      <p:cBhvr>
                                        <p:cTn id="24" dur="1" fill="hold">
                                          <p:stCondLst>
                                            <p:cond delay="0"/>
                                          </p:stCondLst>
                                        </p:cTn>
                                        <p:tgtEl>
                                          <p:spTgt spid="7724"/>
                                        </p:tgtEl>
                                        <p:attrNameLst>
                                          <p:attrName>style.visibility</p:attrName>
                                        </p:attrNameLst>
                                      </p:cBhvr>
                                      <p:to>
                                        <p:strVal val="visible"/>
                                      </p:to>
                                    </p:set>
                                  </p:childTnLst>
                                  <p:subTnLst>
                                    <p:set>
                                      <p:cBhvr override="childStyle">
                                        <p:cTn dur="1" fill="hold" display="0" masterRel="nextClick" afterEffect="1"/>
                                        <p:tgtEl>
                                          <p:spTgt spid="7724"/>
                                        </p:tgtEl>
                                        <p:attrNameLst>
                                          <p:attrName>style.visibility</p:attrName>
                                        </p:attrNameLst>
                                      </p:cBhvr>
                                      <p:to>
                                        <p:strVal val="hidden"/>
                                      </p:to>
                                    </p:se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par>
                          <p:cTn id="25" fill="hold">
                            <p:stCondLst>
                              <p:cond delay="6000"/>
                            </p:stCondLst>
                            <p:childTnLst>
                              <p:par>
                                <p:cTn id="26" presetID="1" presetClass="entr" presetSubtype="0" fill="hold" nodeType="afterEffect">
                                  <p:stCondLst>
                                    <p:cond delay="1000"/>
                                  </p:stCondLst>
                                  <p:childTnLst>
                                    <p:set>
                                      <p:cBhvr>
                                        <p:cTn id="27" dur="1" fill="hold">
                                          <p:stCondLst>
                                            <p:cond delay="0"/>
                                          </p:stCondLst>
                                        </p:cTn>
                                        <p:tgtEl>
                                          <p:spTgt spid="7750"/>
                                        </p:tgtEl>
                                        <p:attrNameLst>
                                          <p:attrName>style.visibility</p:attrName>
                                        </p:attrNameLst>
                                      </p:cBhvr>
                                      <p:to>
                                        <p:strVal val="visible"/>
                                      </p:to>
                                    </p:set>
                                  </p:childTnLst>
                                  <p:subTnLst>
                                    <p:set>
                                      <p:cBhvr override="childStyle">
                                        <p:cTn dur="1" fill="hold" display="0" masterRel="nextClick" afterEffect="1"/>
                                        <p:tgtEl>
                                          <p:spTgt spid="7750"/>
                                        </p:tgtEl>
                                        <p:attrNameLst>
                                          <p:attrName>style.visibility</p:attrName>
                                        </p:attrNameLst>
                                      </p:cBhvr>
                                      <p:to>
                                        <p:strVal val="hidden"/>
                                      </p:to>
                                    </p:se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par>
                          <p:cTn id="28" fill="hold">
                            <p:stCondLst>
                              <p:cond delay="7000"/>
                            </p:stCondLst>
                            <p:childTnLst>
                              <p:par>
                                <p:cTn id="29" presetID="1" presetClass="entr" presetSubtype="0" fill="hold" nodeType="afterEffect">
                                  <p:stCondLst>
                                    <p:cond delay="1000"/>
                                  </p:stCondLst>
                                  <p:childTnLst>
                                    <p:set>
                                      <p:cBhvr>
                                        <p:cTn id="30" dur="1" fill="hold">
                                          <p:stCondLst>
                                            <p:cond delay="0"/>
                                          </p:stCondLst>
                                        </p:cTn>
                                        <p:tgtEl>
                                          <p:spTgt spid="7767"/>
                                        </p:tgtEl>
                                        <p:attrNameLst>
                                          <p:attrName>style.visibility</p:attrName>
                                        </p:attrNameLst>
                                      </p:cBhvr>
                                      <p:to>
                                        <p:strVal val="visible"/>
                                      </p:to>
                                    </p:set>
                                  </p:childTnLst>
                                  <p:subTnLst>
                                    <p:set>
                                      <p:cBhvr override="childStyle">
                                        <p:cTn dur="1" fill="hold" display="0" masterRel="nextClick" afterEffect="1"/>
                                        <p:tgtEl>
                                          <p:spTgt spid="7767"/>
                                        </p:tgtEl>
                                        <p:attrNameLst>
                                          <p:attrName>style.visibility</p:attrName>
                                        </p:attrNameLst>
                                      </p:cBhvr>
                                      <p:to>
                                        <p:strVal val="hidden"/>
                                      </p:to>
                                    </p:se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par>
                          <p:cTn id="31" fill="hold">
                            <p:stCondLst>
                              <p:cond delay="8000"/>
                            </p:stCondLst>
                            <p:childTnLst>
                              <p:par>
                                <p:cTn id="32" presetID="2" presetClass="entr" presetSubtype="2" fill="hold" grpId="0" nodeType="afterEffect">
                                  <p:stCondLst>
                                    <p:cond delay="1000"/>
                                  </p:stCondLst>
                                  <p:childTnLst>
                                    <p:set>
                                      <p:cBhvr>
                                        <p:cTn id="33" dur="1" fill="hold">
                                          <p:stCondLst>
                                            <p:cond delay="0"/>
                                          </p:stCondLst>
                                        </p:cTn>
                                        <p:tgtEl>
                                          <p:spTgt spid="529916"/>
                                        </p:tgtEl>
                                        <p:attrNameLst>
                                          <p:attrName>style.visibility</p:attrName>
                                        </p:attrNameLst>
                                      </p:cBhvr>
                                      <p:to>
                                        <p:strVal val="visible"/>
                                      </p:to>
                                    </p:set>
                                    <p:anim calcmode="lin" valueType="num">
                                      <p:cBhvr additive="base">
                                        <p:cTn id="34" dur="1000" fill="hold"/>
                                        <p:tgtEl>
                                          <p:spTgt spid="529916"/>
                                        </p:tgtEl>
                                        <p:attrNameLst>
                                          <p:attrName>ppt_x</p:attrName>
                                        </p:attrNameLst>
                                      </p:cBhvr>
                                      <p:tavLst>
                                        <p:tav tm="0">
                                          <p:val>
                                            <p:strVal val="1+#ppt_w/2"/>
                                          </p:val>
                                        </p:tav>
                                        <p:tav tm="100000">
                                          <p:val>
                                            <p:strVal val="#ppt_x"/>
                                          </p:val>
                                        </p:tav>
                                      </p:tavLst>
                                    </p:anim>
                                    <p:anim calcmode="lin" valueType="num">
                                      <p:cBhvr additive="base">
                                        <p:cTn id="35" dur="1000" fill="hold"/>
                                        <p:tgtEl>
                                          <p:spTgt spid="529916"/>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529916"/>
                                        </p:tgtEl>
                                        <p:attrNameLst>
                                          <p:attrName>style.visibility</p:attrName>
                                        </p:attrNameLst>
                                      </p:cBhvr>
                                      <p:to>
                                        <p:strVal val="hidden"/>
                                      </p:to>
                                    </p:set>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7771"/>
                                        </p:tgtEl>
                                        <p:attrNameLst>
                                          <p:attrName>style.visibility</p:attrName>
                                        </p:attrNameLst>
                                      </p:cBhvr>
                                      <p:to>
                                        <p:strVal val="visible"/>
                                      </p:to>
                                    </p:set>
                                  </p:childTnLst>
                                  <p:subTnLst>
                                    <p:set>
                                      <p:cBhvr override="childStyle">
                                        <p:cTn dur="1" fill="hold" display="0" masterRel="nextClick" afterEffect="1"/>
                                        <p:tgtEl>
                                          <p:spTgt spid="7771"/>
                                        </p:tgtEl>
                                        <p:attrNameLst>
                                          <p:attrName>style.visibility</p:attrName>
                                        </p:attrNameLst>
                                      </p:cBhvr>
                                      <p:to>
                                        <p:strVal val="hidden"/>
                                      </p:to>
                                    </p:se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childTnLst>
                          </p:cTn>
                        </p:par>
                        <p:par>
                          <p:cTn id="40" fill="hold">
                            <p:stCondLst>
                              <p:cond delay="0"/>
                            </p:stCondLst>
                            <p:childTnLst>
                              <p:par>
                                <p:cTn id="41" presetID="1" presetClass="entr" presetSubtype="0" fill="hold" nodeType="afterEffect">
                                  <p:stCondLst>
                                    <p:cond delay="1000"/>
                                  </p:stCondLst>
                                  <p:childTnLst>
                                    <p:set>
                                      <p:cBhvr>
                                        <p:cTn id="42" dur="1" fill="hold">
                                          <p:stCondLst>
                                            <p:cond delay="0"/>
                                          </p:stCondLst>
                                        </p:cTn>
                                        <p:tgtEl>
                                          <p:spTgt spid="7772"/>
                                        </p:tgtEl>
                                        <p:attrNameLst>
                                          <p:attrName>style.visibility</p:attrName>
                                        </p:attrNameLst>
                                      </p:cBhvr>
                                      <p:to>
                                        <p:strVal val="visible"/>
                                      </p:to>
                                    </p:set>
                                  </p:childTnLst>
                                  <p:subTnLst>
                                    <p:set>
                                      <p:cBhvr override="childStyle">
                                        <p:cTn dur="1" fill="hold" display="0" masterRel="nextClick" afterEffect="1"/>
                                        <p:tgtEl>
                                          <p:spTgt spid="7772"/>
                                        </p:tgtEl>
                                        <p:attrNameLst>
                                          <p:attrName>style.visibility</p:attrName>
                                        </p:attrNameLst>
                                      </p:cBhvr>
                                      <p:to>
                                        <p:strVal val="hidden"/>
                                      </p:to>
                                    </p:se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par>
                          <p:cTn id="43" fill="hold">
                            <p:stCondLst>
                              <p:cond delay="1000"/>
                            </p:stCondLst>
                            <p:childTnLst>
                              <p:par>
                                <p:cTn id="44" presetID="1" presetClass="entr" presetSubtype="0" fill="hold" nodeType="afterEffect">
                                  <p:stCondLst>
                                    <p:cond delay="1000"/>
                                  </p:stCondLst>
                                  <p:childTnLst>
                                    <p:set>
                                      <p:cBhvr>
                                        <p:cTn id="45" dur="1" fill="hold">
                                          <p:stCondLst>
                                            <p:cond delay="0"/>
                                          </p:stCondLst>
                                        </p:cTn>
                                        <p:tgtEl>
                                          <p:spTgt spid="7773"/>
                                        </p:tgtEl>
                                        <p:attrNameLst>
                                          <p:attrName>style.visibility</p:attrName>
                                        </p:attrNameLst>
                                      </p:cBhvr>
                                      <p:to>
                                        <p:strVal val="visible"/>
                                      </p:to>
                                    </p:set>
                                  </p:childTnLst>
                                  <p:subTnLst>
                                    <p:set>
                                      <p:cBhvr override="childStyle">
                                        <p:cTn dur="1" fill="hold" display="0" masterRel="nextClick" afterEffect="1"/>
                                        <p:tgtEl>
                                          <p:spTgt spid="7773"/>
                                        </p:tgtEl>
                                        <p:attrNameLst>
                                          <p:attrName>style.visibility</p:attrName>
                                        </p:attrNameLst>
                                      </p:cBhvr>
                                      <p:to>
                                        <p:strVal val="hidden"/>
                                      </p:to>
                                    </p:se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childTnLst>
                          </p:cTn>
                        </p:par>
                        <p:par>
                          <p:cTn id="46" fill="hold">
                            <p:stCondLst>
                              <p:cond delay="2000"/>
                            </p:stCondLst>
                            <p:childTnLst>
                              <p:par>
                                <p:cTn id="47" presetID="1" presetClass="entr" presetSubtype="0" fill="hold" nodeType="afterEffect">
                                  <p:stCondLst>
                                    <p:cond delay="1000"/>
                                  </p:stCondLst>
                                  <p:childTnLst>
                                    <p:set>
                                      <p:cBhvr>
                                        <p:cTn id="48" dur="1" fill="hold">
                                          <p:stCondLst>
                                            <p:cond delay="0"/>
                                          </p:stCondLst>
                                        </p:cTn>
                                        <p:tgtEl>
                                          <p:spTgt spid="7774"/>
                                        </p:tgtEl>
                                        <p:attrNameLst>
                                          <p:attrName>style.visibility</p:attrName>
                                        </p:attrNameLst>
                                      </p:cBhvr>
                                      <p:to>
                                        <p:strVal val="visible"/>
                                      </p:to>
                                    </p:set>
                                  </p:childTnLst>
                                  <p:subTnLst>
                                    <p:set>
                                      <p:cBhvr override="childStyle">
                                        <p:cTn dur="1" fill="hold" display="0" masterRel="nextClick" afterEffect="1"/>
                                        <p:tgtEl>
                                          <p:spTgt spid="7774"/>
                                        </p:tgtEl>
                                        <p:attrNameLst>
                                          <p:attrName>style.visibility</p:attrName>
                                        </p:attrNameLst>
                                      </p:cBhvr>
                                      <p:to>
                                        <p:strVal val="hidden"/>
                                      </p:to>
                                    </p:se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49" fill="hold">
                            <p:stCondLst>
                              <p:cond delay="3000"/>
                            </p:stCondLst>
                            <p:childTnLst>
                              <p:par>
                                <p:cTn id="50" presetID="1" presetClass="entr" presetSubtype="0" fill="hold" nodeType="afterEffect">
                                  <p:stCondLst>
                                    <p:cond delay="1000"/>
                                  </p:stCondLst>
                                  <p:childTnLst>
                                    <p:set>
                                      <p:cBhvr>
                                        <p:cTn id="51" dur="1" fill="hold">
                                          <p:stCondLst>
                                            <p:cond delay="0"/>
                                          </p:stCondLst>
                                        </p:cTn>
                                        <p:tgtEl>
                                          <p:spTgt spid="7775"/>
                                        </p:tgtEl>
                                        <p:attrNameLst>
                                          <p:attrName>style.visibility</p:attrName>
                                        </p:attrNameLst>
                                      </p:cBhvr>
                                      <p:to>
                                        <p:strVal val="visible"/>
                                      </p:to>
                                    </p:set>
                                  </p:childTnLst>
                                  <p:subTnLst>
                                    <p:set>
                                      <p:cBhvr override="childStyle">
                                        <p:cTn dur="1" fill="hold" display="0" masterRel="nextClick" afterEffect="1"/>
                                        <p:tgtEl>
                                          <p:spTgt spid="7775"/>
                                        </p:tgtEl>
                                        <p:attrNameLst>
                                          <p:attrName>style.visibility</p:attrName>
                                        </p:attrNameLst>
                                      </p:cBhvr>
                                      <p:to>
                                        <p:strVal val="hidden"/>
                                      </p:to>
                                    </p:se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childTnLst>
                          </p:cTn>
                        </p:par>
                        <p:par>
                          <p:cTn id="52" fill="hold">
                            <p:stCondLst>
                              <p:cond delay="4000"/>
                            </p:stCondLst>
                            <p:childTnLst>
                              <p:par>
                                <p:cTn id="53" presetID="1" presetClass="entr" presetSubtype="0" fill="hold" nodeType="afterEffect">
                                  <p:stCondLst>
                                    <p:cond delay="1000"/>
                                  </p:stCondLst>
                                  <p:childTnLst>
                                    <p:set>
                                      <p:cBhvr>
                                        <p:cTn id="54" dur="1" fill="hold">
                                          <p:stCondLst>
                                            <p:cond delay="0"/>
                                          </p:stCondLst>
                                        </p:cTn>
                                        <p:tgtEl>
                                          <p:spTgt spid="7168"/>
                                        </p:tgtEl>
                                        <p:attrNameLst>
                                          <p:attrName>style.visibility</p:attrName>
                                        </p:attrNameLst>
                                      </p:cBhvr>
                                      <p:to>
                                        <p:strVal val="visible"/>
                                      </p:to>
                                    </p:set>
                                  </p:childTnLst>
                                  <p:subTnLst>
                                    <p:set>
                                      <p:cBhvr override="childStyle">
                                        <p:cTn dur="1" fill="hold" display="0" masterRel="nextClick" afterEffect="1"/>
                                        <p:tgtEl>
                                          <p:spTgt spid="7168"/>
                                        </p:tgtEl>
                                        <p:attrNameLst>
                                          <p:attrName>style.visibility</p:attrName>
                                        </p:attrNameLst>
                                      </p:cBhvr>
                                      <p:to>
                                        <p:strVal val="hidden"/>
                                      </p:to>
                                    </p:se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childTnLst>
                          </p:cTn>
                        </p:par>
                        <p:par>
                          <p:cTn id="55" fill="hold">
                            <p:stCondLst>
                              <p:cond delay="5000"/>
                            </p:stCondLst>
                            <p:childTnLst>
                              <p:par>
                                <p:cTn id="56" presetID="1" presetClass="entr" presetSubtype="0" fill="hold" nodeType="afterEffect">
                                  <p:stCondLst>
                                    <p:cond delay="1000"/>
                                  </p:stCondLst>
                                  <p:childTnLst>
                                    <p:set>
                                      <p:cBhvr>
                                        <p:cTn id="57" dur="1" fill="hold">
                                          <p:stCondLst>
                                            <p:cond delay="0"/>
                                          </p:stCondLst>
                                        </p:cTn>
                                        <p:tgtEl>
                                          <p:spTgt spid="7169"/>
                                        </p:tgtEl>
                                        <p:attrNameLst>
                                          <p:attrName>style.visibility</p:attrName>
                                        </p:attrNameLst>
                                      </p:cBhvr>
                                      <p:to>
                                        <p:strVal val="visible"/>
                                      </p:to>
                                    </p:set>
                                  </p:childTnLst>
                                  <p:subTnLst>
                                    <p:set>
                                      <p:cBhvr override="childStyle">
                                        <p:cTn dur="1" fill="hold" display="0" masterRel="nextClick" afterEffect="1"/>
                                        <p:tgtEl>
                                          <p:spTgt spid="7169"/>
                                        </p:tgtEl>
                                        <p:attrNameLst>
                                          <p:attrName>style.visibility</p:attrName>
                                        </p:attrNameLst>
                                      </p:cBhvr>
                                      <p:to>
                                        <p:strVal val="hidden"/>
                                      </p:to>
                                    </p:se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childTnLst>
                          </p:cTn>
                        </p:par>
                        <p:par>
                          <p:cTn id="58" fill="hold">
                            <p:stCondLst>
                              <p:cond delay="6000"/>
                            </p:stCondLst>
                            <p:childTnLst>
                              <p:par>
                                <p:cTn id="59" presetID="1" presetClass="entr" presetSubtype="0" fill="hold" nodeType="afterEffect">
                                  <p:stCondLst>
                                    <p:cond delay="1000"/>
                                  </p:stCondLst>
                                  <p:childTnLst>
                                    <p:set>
                                      <p:cBhvr>
                                        <p:cTn id="60" dur="1" fill="hold">
                                          <p:stCondLst>
                                            <p:cond delay="0"/>
                                          </p:stCondLst>
                                        </p:cTn>
                                        <p:tgtEl>
                                          <p:spTgt spid="7170"/>
                                        </p:tgtEl>
                                        <p:attrNameLst>
                                          <p:attrName>style.visibility</p:attrName>
                                        </p:attrNameLst>
                                      </p:cBhvr>
                                      <p:to>
                                        <p:strVal val="visible"/>
                                      </p:to>
                                    </p:set>
                                  </p:childTnLst>
                                  <p:subTnLst>
                                    <p:set>
                                      <p:cBhvr override="childStyle">
                                        <p:cTn dur="1" fill="hold" display="0" masterRel="nextClick" afterEffect="1"/>
                                        <p:tgtEl>
                                          <p:spTgt spid="7170"/>
                                        </p:tgtEl>
                                        <p:attrNameLst>
                                          <p:attrName>style.visibility</p:attrName>
                                        </p:attrNameLst>
                                      </p:cBhvr>
                                      <p:to>
                                        <p:strVal val="hidden"/>
                                      </p:to>
                                    </p:se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childTnLst>
                          </p:cTn>
                        </p:par>
                        <p:par>
                          <p:cTn id="61" fill="hold">
                            <p:stCondLst>
                              <p:cond delay="7000"/>
                            </p:stCondLst>
                            <p:childTnLst>
                              <p:par>
                                <p:cTn id="62" presetID="1" presetClass="entr" presetSubtype="0" fill="hold" nodeType="afterEffect">
                                  <p:stCondLst>
                                    <p:cond delay="1000"/>
                                  </p:stCondLst>
                                  <p:childTnLst>
                                    <p:set>
                                      <p:cBhvr>
                                        <p:cTn id="63" dur="1" fill="hold">
                                          <p:stCondLst>
                                            <p:cond delay="0"/>
                                          </p:stCondLst>
                                        </p:cTn>
                                        <p:tgtEl>
                                          <p:spTgt spid="7172"/>
                                        </p:tgtEl>
                                        <p:attrNameLst>
                                          <p:attrName>style.visibility</p:attrName>
                                        </p:attrNameLst>
                                      </p:cBhvr>
                                      <p:to>
                                        <p:strVal val="visible"/>
                                      </p:to>
                                    </p:set>
                                  </p:childTnLst>
                                  <p:subTnLst>
                                    <p:set>
                                      <p:cBhvr override="childStyle">
                                        <p:cTn dur="1" fill="hold" display="0" masterRel="nextClick" afterEffect="1"/>
                                        <p:tgtEl>
                                          <p:spTgt spid="7172"/>
                                        </p:tgtEl>
                                        <p:attrNameLst>
                                          <p:attrName>style.visibility</p:attrName>
                                        </p:attrNameLst>
                                      </p:cBhvr>
                                      <p:to>
                                        <p:strVal val="hidden"/>
                                      </p:to>
                                    </p:se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childTnLst>
                          </p:cTn>
                        </p:par>
                        <p:par>
                          <p:cTn id="64" fill="hold">
                            <p:stCondLst>
                              <p:cond delay="8000"/>
                            </p:stCondLst>
                            <p:childTnLst>
                              <p:par>
                                <p:cTn id="65" presetID="17" presetClass="entr" presetSubtype="10" fill="hold" grpId="0" nodeType="afterEffect">
                                  <p:stCondLst>
                                    <p:cond delay="1000"/>
                                  </p:stCondLst>
                                  <p:childTnLst>
                                    <p:set>
                                      <p:cBhvr>
                                        <p:cTn id="66" dur="1" fill="hold">
                                          <p:stCondLst>
                                            <p:cond delay="0"/>
                                          </p:stCondLst>
                                        </p:cTn>
                                        <p:tgtEl>
                                          <p:spTgt spid="529915"/>
                                        </p:tgtEl>
                                        <p:attrNameLst>
                                          <p:attrName>style.visibility</p:attrName>
                                        </p:attrNameLst>
                                      </p:cBhvr>
                                      <p:to>
                                        <p:strVal val="visible"/>
                                      </p:to>
                                    </p:set>
                                    <p:anim calcmode="lin" valueType="num">
                                      <p:cBhvr>
                                        <p:cTn id="67" dur="1000" fill="hold"/>
                                        <p:tgtEl>
                                          <p:spTgt spid="529915"/>
                                        </p:tgtEl>
                                        <p:attrNameLst>
                                          <p:attrName>ppt_w</p:attrName>
                                        </p:attrNameLst>
                                      </p:cBhvr>
                                      <p:tavLst>
                                        <p:tav tm="0">
                                          <p:val>
                                            <p:fltVal val="0"/>
                                          </p:val>
                                        </p:tav>
                                        <p:tav tm="100000">
                                          <p:val>
                                            <p:strVal val="#ppt_w"/>
                                          </p:val>
                                        </p:tav>
                                      </p:tavLst>
                                    </p:anim>
                                    <p:anim calcmode="lin" valueType="num">
                                      <p:cBhvr>
                                        <p:cTn id="68" dur="1000" fill="hold"/>
                                        <p:tgtEl>
                                          <p:spTgt spid="5299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915" grpId="0" animBg="1"/>
      <p:bldP spid="52991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Data network interfaces</a:t>
            </a:r>
            <a:endParaRPr lang="en-SG" dirty="0"/>
          </a:p>
        </p:txBody>
      </p:sp>
      <p:sp>
        <p:nvSpPr>
          <p:cNvPr id="3" name="Slide Number Placeholder 2"/>
          <p:cNvSpPr>
            <a:spLocks noGrp="1"/>
          </p:cNvSpPr>
          <p:nvPr>
            <p:ph type="sldNum" sz="quarter" idx="11"/>
          </p:nvPr>
        </p:nvSpPr>
        <p:spPr/>
        <p:txBody>
          <a:bodyPr/>
          <a:lstStyle/>
          <a:p>
            <a:fld id="{5D0D82D1-030A-4AF5-855D-82A44DD93AEE}" type="slidenum">
              <a:rPr lang="en-US" smtClean="0"/>
              <a:pPr/>
              <a:t>69</a:t>
            </a:fld>
            <a:endParaRPr lang="en-US" dirty="0"/>
          </a:p>
        </p:txBody>
      </p:sp>
      <p:sp>
        <p:nvSpPr>
          <p:cNvPr id="2" name="Footer Placeholder 1"/>
          <p:cNvSpPr>
            <a:spLocks noGrp="1"/>
          </p:cNvSpPr>
          <p:nvPr>
            <p:ph type="ftr" sz="quarter" idx="12"/>
          </p:nvPr>
        </p:nvSpPr>
        <p:spPr/>
        <p:txBody>
          <a:bodyPr/>
          <a:lstStyle/>
          <a:p>
            <a:r>
              <a:rPr lang="en-US" smtClean="0"/>
              <a:t>B.Satyanarayana, TIFR, Mumbai                              Kashmir University Students' Visit                              March 12, 2012</a:t>
            </a:r>
            <a:endParaRPr lang="en-US" dirty="0"/>
          </a:p>
        </p:txBody>
      </p:sp>
      <p:sp>
        <p:nvSpPr>
          <p:cNvPr id="426004" name="Rectangle 2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SG"/>
          </a:p>
        </p:txBody>
      </p:sp>
      <p:sp>
        <p:nvSpPr>
          <p:cNvPr id="426016" name="Rectangle 32"/>
          <p:cNvSpPr>
            <a:spLocks noChangeArrowheads="1"/>
          </p:cNvSpPr>
          <p:nvPr/>
        </p:nvSpPr>
        <p:spPr bwMode="auto">
          <a:xfrm>
            <a:off x="0" y="58134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426017" name="Picture 33"/>
          <p:cNvPicPr>
            <a:picLocks noChangeAspect="1" noChangeArrowheads="1"/>
          </p:cNvPicPr>
          <p:nvPr/>
        </p:nvPicPr>
        <p:blipFill>
          <a:blip r:embed="rId2" cstate="print"/>
          <a:srcRect/>
          <a:stretch>
            <a:fillRect/>
          </a:stretch>
        </p:blipFill>
        <p:spPr bwMode="auto">
          <a:xfrm>
            <a:off x="1791941" y="1209600"/>
            <a:ext cx="5560119" cy="51732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26017"/>
                                        </p:tgtEl>
                                        <p:attrNameLst>
                                          <p:attrName>style.visibility</p:attrName>
                                        </p:attrNameLst>
                                      </p:cBhvr>
                                      <p:to>
                                        <p:strVal val="visible"/>
                                      </p:to>
                                    </p:set>
                                    <p:anim calcmode="lin" valueType="num">
                                      <p:cBhvr>
                                        <p:cTn id="7" dur="500" fill="hold"/>
                                        <p:tgtEl>
                                          <p:spTgt spid="426017"/>
                                        </p:tgtEl>
                                        <p:attrNameLst>
                                          <p:attrName>ppt_w</p:attrName>
                                        </p:attrNameLst>
                                      </p:cBhvr>
                                      <p:tavLst>
                                        <p:tav tm="0">
                                          <p:val>
                                            <p:fltVal val="0"/>
                                          </p:val>
                                        </p:tav>
                                        <p:tav tm="100000">
                                          <p:val>
                                            <p:strVal val="#ppt_w"/>
                                          </p:val>
                                        </p:tav>
                                      </p:tavLst>
                                    </p:anim>
                                    <p:anim calcmode="lin" valueType="num">
                                      <p:cBhvr>
                                        <p:cTn id="8" dur="500" fill="hold"/>
                                        <p:tgtEl>
                                          <p:spTgt spid="426017"/>
                                        </p:tgtEl>
                                        <p:attrNameLst>
                                          <p:attrName>ppt_h</p:attrName>
                                        </p:attrNameLst>
                                      </p:cBhvr>
                                      <p:tavLst>
                                        <p:tav tm="0">
                                          <p:val>
                                            <p:fltVal val="0"/>
                                          </p:val>
                                        </p:tav>
                                        <p:tav tm="100000">
                                          <p:val>
                                            <p:strVal val="#ppt_h"/>
                                          </p:val>
                                        </p:tav>
                                      </p:tavLst>
                                    </p:anim>
                                    <p:animEffect transition="in" filter="fade">
                                      <p:cBhvr>
                                        <p:cTn id="9" dur="500"/>
                                        <p:tgtEl>
                                          <p:spTgt spid="426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Neutrino physics using ICAL</a:t>
            </a:r>
            <a:endParaRPr lang="en-US" dirty="0"/>
          </a:p>
        </p:txBody>
      </p:sp>
      <p:sp>
        <p:nvSpPr>
          <p:cNvPr id="7" name="Content Placeholder 6"/>
          <p:cNvSpPr>
            <a:spLocks noGrp="1"/>
          </p:cNvSpPr>
          <p:nvPr>
            <p:ph idx="1"/>
          </p:nvPr>
        </p:nvSpPr>
        <p:spPr/>
        <p:txBody>
          <a:bodyPr>
            <a:normAutofit/>
          </a:bodyPr>
          <a:lstStyle/>
          <a:p>
            <a:r>
              <a:rPr lang="en-US" dirty="0" smtClean="0"/>
              <a:t>Reconfirm atmospheric neutrino oscillation.</a:t>
            </a:r>
          </a:p>
          <a:p>
            <a:r>
              <a:rPr lang="en-US" dirty="0" smtClean="0"/>
              <a:t>Improved measurement of oscillation parameters.</a:t>
            </a:r>
          </a:p>
          <a:p>
            <a:r>
              <a:rPr lang="en-US" dirty="0" smtClean="0"/>
              <a:t>Search for potential matter effect in neutrino oscillation.</a:t>
            </a:r>
          </a:p>
          <a:p>
            <a:r>
              <a:rPr lang="en-US" dirty="0" smtClean="0"/>
              <a:t>Determining the mass hierarchy using matter effect.</a:t>
            </a:r>
          </a:p>
          <a:p>
            <a:r>
              <a:rPr lang="en-US" dirty="0" smtClean="0">
                <a:sym typeface="Wingdings" pitchFamily="2" charset="2"/>
              </a:rPr>
              <a:t>Study of ultra high energy neutrinos and muons.</a:t>
            </a:r>
          </a:p>
          <a:p>
            <a:r>
              <a:rPr lang="en-US" dirty="0" smtClean="0">
                <a:sym typeface="Wingdings" pitchFamily="2" charset="2"/>
              </a:rPr>
              <a:t>Long baseline target for neutrino factories.</a:t>
            </a:r>
          </a:p>
        </p:txBody>
      </p:sp>
      <p:sp>
        <p:nvSpPr>
          <p:cNvPr id="5" name="Slide Number Placeholder 4"/>
          <p:cNvSpPr>
            <a:spLocks noGrp="1"/>
          </p:cNvSpPr>
          <p:nvPr>
            <p:ph type="sldNum" sz="quarter" idx="11"/>
          </p:nvPr>
        </p:nvSpPr>
        <p:spPr/>
        <p:txBody>
          <a:bodyPr/>
          <a:lstStyle/>
          <a:p>
            <a:fld id="{5D0D82D1-030A-4AF5-855D-82A44DD93AEE}" type="slidenum">
              <a:rPr lang="en-US" smtClean="0"/>
              <a:pPr/>
              <a:t>7</a:t>
            </a:fld>
            <a:endParaRPr lang="en-US" dirty="0"/>
          </a:p>
        </p:txBody>
      </p:sp>
      <p:sp>
        <p:nvSpPr>
          <p:cNvPr id="4" name="Footer Placeholder 3"/>
          <p:cNvSpPr>
            <a:spLocks noGrp="1"/>
          </p:cNvSpPr>
          <p:nvPr>
            <p:ph type="ftr" sz="quarter" idx="12"/>
          </p:nvPr>
        </p:nvSpPr>
        <p:spPr/>
        <p:txBody>
          <a:bodyPr/>
          <a:lstStyle/>
          <a:p>
            <a:r>
              <a:rPr lang="en-US" smtClean="0"/>
              <a:t>B.Satyanarayana, TIFR, Mumbai                              Kashmir University Students' Visit                              March 12, 2012</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subTnLst>
                                    <p:animClr>
                                      <p:cBhvr override="childStyle">
                                        <p:cTn dur="1" fill="hold" display="0" masterRel="nextClick" afterEffect="1"/>
                                        <p:tgtEl>
                                          <p:spTgt spid="7">
                                            <p:txEl>
                                              <p:pRg st="0" end="0"/>
                                            </p:txEl>
                                          </p:spTgt>
                                        </p:tgtEl>
                                        <p:attrNameLst>
                                          <p:attrName>ppt_c</p:attrName>
                                        </p:attrNameLst>
                                      </p:cBhvr>
                                      <p:to>
                                        <a:srgbClr val="B2B2B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subTnLst>
                                    <p:animClr>
                                      <p:cBhvr override="childStyle">
                                        <p:cTn dur="1" fill="hold" display="0" masterRel="nextClick" afterEffect="1"/>
                                        <p:tgtEl>
                                          <p:spTgt spid="7">
                                            <p:txEl>
                                              <p:pRg st="1" end="1"/>
                                            </p:txEl>
                                          </p:spTgt>
                                        </p:tgtEl>
                                        <p:attrNameLst>
                                          <p:attrName>ppt_c</p:attrName>
                                        </p:attrNameLst>
                                      </p:cBhvr>
                                      <p:to>
                                        <a:srgbClr val="B2B2B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subTnLst>
                                    <p:animClr>
                                      <p:cBhvr override="childStyle">
                                        <p:cTn dur="1" fill="hold" display="0" masterRel="nextClick" afterEffect="1"/>
                                        <p:tgtEl>
                                          <p:spTgt spid="7">
                                            <p:txEl>
                                              <p:pRg st="2" end="2"/>
                                            </p:txEl>
                                          </p:spTgt>
                                        </p:tgtEl>
                                        <p:attrNameLst>
                                          <p:attrName>ppt_c</p:attrName>
                                        </p:attrNameLst>
                                      </p:cBhvr>
                                      <p:to>
                                        <a:srgbClr val="B2B2B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subTnLst>
                                    <p:animClr>
                                      <p:cBhvr override="childStyle">
                                        <p:cTn dur="1" fill="hold" display="0" masterRel="nextClick" afterEffect="1"/>
                                        <p:tgtEl>
                                          <p:spTgt spid="7">
                                            <p:txEl>
                                              <p:pRg st="3" end="3"/>
                                            </p:txEl>
                                          </p:spTgt>
                                        </p:tgtEl>
                                        <p:attrNameLst>
                                          <p:attrName>ppt_c</p:attrName>
                                        </p:attrNameLst>
                                      </p:cBhvr>
                                      <p:to>
                                        <a:srgbClr val="B2B2B2"/>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requirements</a:t>
            </a:r>
            <a:endParaRPr lang="en-SG" dirty="0"/>
          </a:p>
        </p:txBody>
      </p:sp>
      <p:sp>
        <p:nvSpPr>
          <p:cNvPr id="3" name="Content Placeholder 2"/>
          <p:cNvSpPr>
            <a:spLocks noGrp="1"/>
          </p:cNvSpPr>
          <p:nvPr>
            <p:ph idx="1"/>
          </p:nvPr>
        </p:nvSpPr>
        <p:spPr/>
        <p:txBody>
          <a:bodyPr>
            <a:normAutofit fontScale="92500" lnSpcReduction="20000"/>
          </a:bodyPr>
          <a:lstStyle/>
          <a:p>
            <a:pPr>
              <a:lnSpc>
                <a:spcPct val="110000"/>
              </a:lnSpc>
            </a:pPr>
            <a:r>
              <a:rPr lang="en-US" dirty="0" smtClean="0"/>
              <a:t>RPC-DAQ controller firmware</a:t>
            </a:r>
          </a:p>
          <a:p>
            <a:pPr>
              <a:lnSpc>
                <a:spcPct val="110000"/>
              </a:lnSpc>
            </a:pPr>
            <a:r>
              <a:rPr lang="en-US" dirty="0" smtClean="0"/>
              <a:t>Backend online DAQ system</a:t>
            </a:r>
          </a:p>
          <a:p>
            <a:pPr>
              <a:lnSpc>
                <a:spcPct val="110000"/>
              </a:lnSpc>
            </a:pPr>
            <a:r>
              <a:rPr lang="en-US" dirty="0" smtClean="0"/>
              <a:t>Local and remote shift consoles</a:t>
            </a:r>
          </a:p>
          <a:p>
            <a:pPr>
              <a:lnSpc>
                <a:spcPct val="110000"/>
              </a:lnSpc>
            </a:pPr>
            <a:r>
              <a:rPr lang="en-US" dirty="0" smtClean="0"/>
              <a:t>Data packing and archival</a:t>
            </a:r>
          </a:p>
          <a:p>
            <a:pPr>
              <a:lnSpc>
                <a:spcPct val="110000"/>
              </a:lnSpc>
            </a:pPr>
            <a:r>
              <a:rPr lang="en-US" dirty="0" smtClean="0"/>
              <a:t>Event and monitor display panels</a:t>
            </a:r>
          </a:p>
          <a:p>
            <a:pPr>
              <a:lnSpc>
                <a:spcPct val="110000"/>
              </a:lnSpc>
            </a:pPr>
            <a:r>
              <a:rPr lang="en-US" dirty="0" smtClean="0"/>
              <a:t>Event data quality monitors</a:t>
            </a:r>
          </a:p>
          <a:p>
            <a:pPr>
              <a:lnSpc>
                <a:spcPct val="110000"/>
              </a:lnSpc>
            </a:pPr>
            <a:r>
              <a:rPr lang="en-US" dirty="0" smtClean="0"/>
              <a:t>Slow control and monitor consoles</a:t>
            </a:r>
          </a:p>
          <a:p>
            <a:pPr>
              <a:lnSpc>
                <a:spcPct val="110000"/>
              </a:lnSpc>
            </a:pPr>
            <a:r>
              <a:rPr lang="en-US" dirty="0" smtClean="0"/>
              <a:t>Database standards</a:t>
            </a:r>
          </a:p>
          <a:p>
            <a:pPr>
              <a:lnSpc>
                <a:spcPct val="110000"/>
              </a:lnSpc>
            </a:pPr>
            <a:r>
              <a:rPr lang="en-US" dirty="0" smtClean="0"/>
              <a:t>Data analysis and presentation software standards</a:t>
            </a:r>
          </a:p>
          <a:p>
            <a:pPr>
              <a:lnSpc>
                <a:spcPct val="110000"/>
              </a:lnSpc>
            </a:pPr>
            <a:r>
              <a:rPr lang="en-US" dirty="0" smtClean="0"/>
              <a:t>Operating System and development platforms</a:t>
            </a:r>
          </a:p>
          <a:p>
            <a:pPr>
              <a:lnSpc>
                <a:spcPct val="110000"/>
              </a:lnSpc>
            </a:pPr>
            <a:endParaRPr lang="en-SG" dirty="0"/>
          </a:p>
        </p:txBody>
      </p:sp>
      <p:sp>
        <p:nvSpPr>
          <p:cNvPr id="5" name="Slide Number Placeholder 4"/>
          <p:cNvSpPr>
            <a:spLocks noGrp="1"/>
          </p:cNvSpPr>
          <p:nvPr>
            <p:ph type="sldNum" sz="quarter" idx="11"/>
          </p:nvPr>
        </p:nvSpPr>
        <p:spPr/>
        <p:txBody>
          <a:bodyPr/>
          <a:lstStyle/>
          <a:p>
            <a:fld id="{5D0D82D1-030A-4AF5-855D-82A44DD93AEE}" type="slidenum">
              <a:rPr lang="en-US" smtClean="0"/>
              <a:pPr/>
              <a:t>70</a:t>
            </a:fld>
            <a:endParaRPr lang="en-US" dirty="0"/>
          </a:p>
        </p:txBody>
      </p:sp>
      <p:sp>
        <p:nvSpPr>
          <p:cNvPr id="4" name="Footer Placeholder 3"/>
          <p:cNvSpPr>
            <a:spLocks noGrp="1"/>
          </p:cNvSpPr>
          <p:nvPr>
            <p:ph type="ftr" sz="quarter" idx="12"/>
          </p:nvPr>
        </p:nvSpPr>
        <p:spPr/>
        <p:txBody>
          <a:bodyPr/>
          <a:lstStyle/>
          <a:p>
            <a:r>
              <a:rPr lang="en-SG" smtClean="0"/>
              <a:t>B.Satyanarayana, TIFR, Mumbai                              Kashmir University Students' Visit                              March 12, 2012</a:t>
            </a:r>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10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1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Career opportunities in INO</a:t>
            </a:r>
            <a:endParaRPr lang="en-SG" dirty="0"/>
          </a:p>
        </p:txBody>
      </p:sp>
      <p:sp>
        <p:nvSpPr>
          <p:cNvPr id="5" name="Content Placeholder 4"/>
          <p:cNvSpPr>
            <a:spLocks noGrp="1"/>
          </p:cNvSpPr>
          <p:nvPr>
            <p:ph idx="1"/>
          </p:nvPr>
        </p:nvSpPr>
        <p:spPr/>
        <p:txBody>
          <a:bodyPr>
            <a:normAutofit fontScale="62500" lnSpcReduction="20000"/>
          </a:bodyPr>
          <a:lstStyle/>
          <a:p>
            <a:pPr>
              <a:lnSpc>
                <a:spcPct val="120000"/>
              </a:lnSpc>
            </a:pPr>
            <a:r>
              <a:rPr lang="en-US" dirty="0" smtClean="0"/>
              <a:t>Research Scholars</a:t>
            </a:r>
          </a:p>
          <a:p>
            <a:pPr lvl="1">
              <a:lnSpc>
                <a:spcPct val="120000"/>
              </a:lnSpc>
            </a:pPr>
            <a:r>
              <a:rPr lang="en-SG" dirty="0" smtClean="0"/>
              <a:t>Applicants must have a minimum qualification of M.Sc. degree in Physics or B.E./B.Tech. degree in any one of Electronics, E &amp; CE, Instrumentation and Electrical Engineering subjects with strong motivation for and proficiency in Physics. </a:t>
            </a:r>
          </a:p>
          <a:p>
            <a:pPr lvl="1">
              <a:lnSpc>
                <a:spcPct val="120000"/>
              </a:lnSpc>
            </a:pPr>
            <a:r>
              <a:rPr lang="en-SG" dirty="0" smtClean="0"/>
              <a:t>The selected candidates will be enrolled as Ph.D. students of the Homi Bhabha National Institute (HBNI), a Deemed to be University, with constituent institutions that include BARC, HRI, IGCAR, IMSc, SINP and VECC.</a:t>
            </a:r>
          </a:p>
          <a:p>
            <a:pPr lvl="1">
              <a:lnSpc>
                <a:spcPct val="120000"/>
              </a:lnSpc>
            </a:pPr>
            <a:r>
              <a:rPr lang="en-SG" dirty="0" smtClean="0"/>
              <a:t>They will take up 1 year course work at TIFR, Mumbai in both theoretical and experimental high energy physics and necessary foundation courses specially designed to train people to be good experimental physicists.</a:t>
            </a:r>
          </a:p>
          <a:p>
            <a:pPr lvl="1">
              <a:lnSpc>
                <a:spcPct val="120000"/>
              </a:lnSpc>
            </a:pPr>
            <a:r>
              <a:rPr lang="en-SG" dirty="0" smtClean="0"/>
              <a:t>Successful candidates after the course work will be attached to Ph.D. guides at various collaborating institutions for a Ph. D. degree in Physics on the basis of their INO related work.</a:t>
            </a:r>
          </a:p>
          <a:p>
            <a:pPr>
              <a:lnSpc>
                <a:spcPct val="120000"/>
              </a:lnSpc>
            </a:pPr>
            <a:r>
              <a:rPr lang="en-US" dirty="0" smtClean="0"/>
              <a:t>Career opportunities for bright engineers in Electronics, Instrumentation, Computer Science, Information technology, Civil, Mechanical and Electrical engineers</a:t>
            </a:r>
            <a:endParaRPr lang="en-SG" dirty="0" smtClean="0"/>
          </a:p>
        </p:txBody>
      </p:sp>
      <p:sp>
        <p:nvSpPr>
          <p:cNvPr id="3" name="Slide Number Placeholder 2"/>
          <p:cNvSpPr>
            <a:spLocks noGrp="1"/>
          </p:cNvSpPr>
          <p:nvPr>
            <p:ph type="sldNum" sz="quarter" idx="11"/>
          </p:nvPr>
        </p:nvSpPr>
        <p:spPr/>
        <p:txBody>
          <a:bodyPr/>
          <a:lstStyle/>
          <a:p>
            <a:fld id="{5D0D82D1-030A-4AF5-855D-82A44DD93AEE}" type="slidenum">
              <a:rPr lang="en-US" smtClean="0"/>
              <a:pPr/>
              <a:t>71</a:t>
            </a:fld>
            <a:endParaRPr lang="en-US" dirty="0"/>
          </a:p>
        </p:txBody>
      </p:sp>
      <p:sp>
        <p:nvSpPr>
          <p:cNvPr id="2" name="Footer Placeholder 1"/>
          <p:cNvSpPr>
            <a:spLocks noGrp="1"/>
          </p:cNvSpPr>
          <p:nvPr>
            <p:ph type="ftr" sz="quarter" idx="12"/>
          </p:nvPr>
        </p:nvSpPr>
        <p:spPr/>
        <p:txBody>
          <a:bodyPr/>
          <a:lstStyle/>
          <a:p>
            <a:r>
              <a:rPr lang="en-US" smtClean="0"/>
              <a:t>B.Satyanarayana, TIFR, Mumbai                              Kashmir University Students' Visit                              March 12, 2012</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10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1000"/>
                                        <p:tgtEl>
                                          <p:spTgt spid="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1000"/>
                                        <p:tgtEl>
                                          <p:spTgt spid="5">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1000"/>
                                        <p:tgtEl>
                                          <p:spTgt spid="5">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fade">
                                      <p:cBhvr>
                                        <p:cTn id="24" dur="1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Career opportunities in TIFR</a:t>
            </a:r>
            <a:endParaRPr lang="en-SG" dirty="0"/>
          </a:p>
        </p:txBody>
      </p:sp>
      <p:sp>
        <p:nvSpPr>
          <p:cNvPr id="3" name="Content Placeholder 2"/>
          <p:cNvSpPr>
            <a:spLocks noGrp="1"/>
          </p:cNvSpPr>
          <p:nvPr>
            <p:ph idx="1"/>
          </p:nvPr>
        </p:nvSpPr>
        <p:spPr/>
        <p:txBody>
          <a:bodyPr>
            <a:normAutofit fontScale="55000" lnSpcReduction="20000"/>
          </a:bodyPr>
          <a:lstStyle/>
          <a:p>
            <a:pPr>
              <a:lnSpc>
                <a:spcPct val="120000"/>
              </a:lnSpc>
            </a:pPr>
            <a:r>
              <a:rPr lang="en-US" dirty="0" smtClean="0"/>
              <a:t>Visiting Students’ Research Programme (VSRP)</a:t>
            </a:r>
            <a:r>
              <a:rPr lang="en-SG" dirty="0" smtClean="0"/>
              <a:t>   </a:t>
            </a:r>
          </a:p>
          <a:p>
            <a:pPr lvl="1">
              <a:lnSpc>
                <a:spcPct val="120000"/>
              </a:lnSpc>
            </a:pPr>
            <a:r>
              <a:rPr lang="en-SG" sz="2600" dirty="0" smtClean="0"/>
              <a:t>Physics/Chemistry :</a:t>
            </a:r>
            <a:br>
              <a:rPr lang="en-SG" sz="2600" dirty="0" smtClean="0"/>
            </a:br>
            <a:r>
              <a:rPr lang="en-SG" sz="2600" dirty="0" smtClean="0"/>
              <a:t>Pre-final year students of M.Sc./B.E./B.Tech.</a:t>
            </a:r>
          </a:p>
          <a:p>
            <a:pPr lvl="1">
              <a:lnSpc>
                <a:spcPct val="120000"/>
              </a:lnSpc>
            </a:pPr>
            <a:r>
              <a:rPr lang="en-SG" sz="2600" dirty="0" smtClean="0"/>
              <a:t>Biology:</a:t>
            </a:r>
            <a:br>
              <a:rPr lang="en-SG" sz="2600" dirty="0" smtClean="0"/>
            </a:br>
            <a:r>
              <a:rPr lang="en-SG" sz="2600" dirty="0" smtClean="0"/>
              <a:t>Pre-final year students of M.Sc./B.E./B.Tech. Students doing </a:t>
            </a:r>
            <a:r>
              <a:rPr lang="en-SG" sz="2600" dirty="0" err="1" smtClean="0"/>
              <a:t>M.Pharm</a:t>
            </a:r>
            <a:r>
              <a:rPr lang="en-SG" sz="2600" dirty="0" smtClean="0"/>
              <a:t>., Medicine/Engineering will be also be considered.</a:t>
            </a:r>
          </a:p>
          <a:p>
            <a:pPr lvl="1">
              <a:lnSpc>
                <a:spcPct val="120000"/>
              </a:lnSpc>
            </a:pPr>
            <a:r>
              <a:rPr lang="en-SG" sz="2600" dirty="0" smtClean="0"/>
              <a:t>Mathematics:</a:t>
            </a:r>
            <a:br>
              <a:rPr lang="en-SG" sz="2600" dirty="0" smtClean="0"/>
            </a:br>
            <a:r>
              <a:rPr lang="en-SG" sz="2600" dirty="0" smtClean="0"/>
              <a:t>Pre-final and final year students of M.A./M.Sc./M-Stat./B.Tech.  Exceptionally bright pre-final and final year students of B.Sc./</a:t>
            </a:r>
            <a:r>
              <a:rPr lang="en-SG" sz="2600" dirty="0" err="1" smtClean="0"/>
              <a:t>B.Stat</a:t>
            </a:r>
            <a:r>
              <a:rPr lang="en-SG" sz="2600" dirty="0" smtClean="0"/>
              <a:t>./</a:t>
            </a:r>
            <a:r>
              <a:rPr lang="en-SG" sz="2600" dirty="0" err="1" smtClean="0"/>
              <a:t>B.Math</a:t>
            </a:r>
            <a:r>
              <a:rPr lang="en-SG" sz="2600" dirty="0" smtClean="0"/>
              <a:t>. will also be considered.</a:t>
            </a:r>
          </a:p>
          <a:p>
            <a:pPr lvl="1">
              <a:lnSpc>
                <a:spcPct val="120000"/>
              </a:lnSpc>
            </a:pPr>
            <a:r>
              <a:rPr lang="en-SG" sz="2600" dirty="0" smtClean="0"/>
              <a:t>Computer &amp; Systems Sciences:</a:t>
            </a:r>
            <a:br>
              <a:rPr lang="en-SG" sz="2600" dirty="0" smtClean="0"/>
            </a:br>
            <a:r>
              <a:rPr lang="en-SG" sz="2600" dirty="0" smtClean="0"/>
              <a:t>Pre-final year students of B.E./B.Tech./M.Sc./M.C.A./M.E./M.Tech. </a:t>
            </a:r>
          </a:p>
          <a:p>
            <a:pPr>
              <a:lnSpc>
                <a:spcPct val="120000"/>
              </a:lnSpc>
            </a:pPr>
            <a:r>
              <a:rPr lang="en-SG" dirty="0" smtClean="0"/>
              <a:t>Research opportunities for exceptionally talented and strongly motivated students</a:t>
            </a:r>
          </a:p>
          <a:p>
            <a:pPr lvl="1">
              <a:lnSpc>
                <a:spcPct val="120000"/>
              </a:lnSpc>
            </a:pPr>
            <a:r>
              <a:rPr lang="en-SG" sz="2600" dirty="0" smtClean="0"/>
              <a:t>TIFR is India's premier institution for advanced research in fundamental sciences. The Institute runs a graduate programme leading to the award of Ph.D. degree, as well as M.Sc. and Integrated Ph.D. in certain subjects. </a:t>
            </a:r>
          </a:p>
          <a:p>
            <a:pPr lvl="1">
              <a:lnSpc>
                <a:spcPct val="120000"/>
              </a:lnSpc>
            </a:pPr>
            <a:r>
              <a:rPr lang="en-SG" sz="2600" dirty="0" smtClean="0"/>
              <a:t>The Graduate Programme at TIFR is classified into the following Subjects - Mathematics, Physics, Chemistry, Biology, Computer &amp; Systems Sciences and Science Education.</a:t>
            </a:r>
          </a:p>
          <a:p>
            <a:pPr>
              <a:lnSpc>
                <a:spcPct val="120000"/>
              </a:lnSpc>
            </a:pPr>
            <a:r>
              <a:rPr lang="en-US" sz="3000" dirty="0" smtClean="0"/>
              <a:t>Career opportunities for bright engineers in Electronics, Instrumentation, Computer Science, Information technology, Civil, Mechanical and Electrical engineers</a:t>
            </a:r>
            <a:endParaRPr lang="en-SG" sz="3000" dirty="0" smtClean="0"/>
          </a:p>
          <a:p>
            <a:pPr>
              <a:lnSpc>
                <a:spcPct val="120000"/>
              </a:lnSpc>
            </a:pPr>
            <a:endParaRPr lang="en-SG" dirty="0"/>
          </a:p>
        </p:txBody>
      </p:sp>
      <p:sp>
        <p:nvSpPr>
          <p:cNvPr id="5" name="Slide Number Placeholder 4"/>
          <p:cNvSpPr>
            <a:spLocks noGrp="1"/>
          </p:cNvSpPr>
          <p:nvPr>
            <p:ph type="sldNum" sz="quarter" idx="11"/>
          </p:nvPr>
        </p:nvSpPr>
        <p:spPr/>
        <p:txBody>
          <a:bodyPr/>
          <a:lstStyle/>
          <a:p>
            <a:fld id="{5D0D82D1-030A-4AF5-855D-82A44DD93AEE}" type="slidenum">
              <a:rPr lang="en-US" smtClean="0"/>
              <a:pPr/>
              <a:t>72</a:t>
            </a:fld>
            <a:endParaRPr lang="en-US" dirty="0"/>
          </a:p>
        </p:txBody>
      </p:sp>
      <p:sp>
        <p:nvSpPr>
          <p:cNvPr id="4" name="Footer Placeholder 3"/>
          <p:cNvSpPr>
            <a:spLocks noGrp="1"/>
          </p:cNvSpPr>
          <p:nvPr>
            <p:ph type="ftr" sz="quarter" idx="12"/>
          </p:nvPr>
        </p:nvSpPr>
        <p:spPr/>
        <p:txBody>
          <a:bodyPr/>
          <a:lstStyle/>
          <a:p>
            <a:r>
              <a:rPr lang="en-US" smtClean="0"/>
              <a:t>B.Satyanarayana, TIFR, Mumbai                              Kashmir University Students' Visit                              March 12, 2012</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10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10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1000"/>
                                        <p:tgtEl>
                                          <p:spTgt spid="3">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10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Closing remarks</a:t>
            </a:r>
            <a:endParaRPr lang="en-SG" dirty="0"/>
          </a:p>
        </p:txBody>
      </p:sp>
      <p:sp>
        <p:nvSpPr>
          <p:cNvPr id="3" name="Content Placeholder 2"/>
          <p:cNvSpPr>
            <a:spLocks noGrp="1"/>
          </p:cNvSpPr>
          <p:nvPr>
            <p:ph idx="1"/>
          </p:nvPr>
        </p:nvSpPr>
        <p:spPr/>
        <p:txBody>
          <a:bodyPr>
            <a:normAutofit fontScale="77500" lnSpcReduction="20000"/>
          </a:bodyPr>
          <a:lstStyle/>
          <a:p>
            <a:pPr>
              <a:lnSpc>
                <a:spcPct val="120000"/>
              </a:lnSpc>
            </a:pPr>
            <a:r>
              <a:rPr lang="en-US" dirty="0" smtClean="0"/>
              <a:t>INO is an exciting mega basic science project.</a:t>
            </a:r>
          </a:p>
          <a:p>
            <a:pPr>
              <a:lnSpc>
                <a:spcPct val="120000"/>
              </a:lnSpc>
            </a:pPr>
            <a:r>
              <a:rPr lang="en-US" dirty="0" smtClean="0"/>
              <a:t>It is being planned on an unprecedented scale and budget.</a:t>
            </a:r>
          </a:p>
          <a:p>
            <a:pPr>
              <a:lnSpc>
                <a:spcPct val="120000"/>
              </a:lnSpc>
            </a:pPr>
            <a:r>
              <a:rPr lang="en-US" dirty="0" smtClean="0"/>
              <a:t>ICAL and other experiments will produce highly competitive physics.</a:t>
            </a:r>
          </a:p>
          <a:p>
            <a:pPr>
              <a:lnSpc>
                <a:spcPct val="120000"/>
              </a:lnSpc>
            </a:pPr>
            <a:r>
              <a:rPr lang="en-US" dirty="0" smtClean="0"/>
              <a:t>Beyond neutrino physics, INO is going to be an invaluable facility for many future experiments.</a:t>
            </a:r>
          </a:p>
          <a:p>
            <a:pPr>
              <a:lnSpc>
                <a:spcPct val="120000"/>
              </a:lnSpc>
            </a:pPr>
            <a:r>
              <a:rPr lang="en-US" dirty="0" smtClean="0"/>
              <a:t>It provides wonderful opportunities for science and engineering students alike.</a:t>
            </a:r>
          </a:p>
          <a:p>
            <a:pPr>
              <a:lnSpc>
                <a:spcPct val="120000"/>
              </a:lnSpc>
            </a:pPr>
            <a:r>
              <a:rPr lang="en-US" dirty="0" smtClean="0"/>
              <a:t>Detector and instrumentation R&amp;D, scientific human resource development are INO’s major trust areas.</a:t>
            </a:r>
          </a:p>
          <a:p>
            <a:pPr>
              <a:lnSpc>
                <a:spcPct val="120000"/>
              </a:lnSpc>
            </a:pPr>
            <a:r>
              <a:rPr lang="en-US" dirty="0" smtClean="0"/>
              <a:t>It offers a large number of engineering challenges and many spin-offs such as medical applications.</a:t>
            </a:r>
          </a:p>
          <a:p>
            <a:pPr>
              <a:lnSpc>
                <a:spcPct val="120000"/>
              </a:lnSpc>
            </a:pPr>
            <a:endParaRPr lang="en-SG" dirty="0"/>
          </a:p>
        </p:txBody>
      </p:sp>
      <p:sp>
        <p:nvSpPr>
          <p:cNvPr id="5" name="Slide Number Placeholder 4"/>
          <p:cNvSpPr>
            <a:spLocks noGrp="1"/>
          </p:cNvSpPr>
          <p:nvPr>
            <p:ph type="sldNum" sz="quarter" idx="11"/>
          </p:nvPr>
        </p:nvSpPr>
        <p:spPr/>
        <p:txBody>
          <a:bodyPr/>
          <a:lstStyle/>
          <a:p>
            <a:fld id="{5D0D82D1-030A-4AF5-855D-82A44DD93AEE}" type="slidenum">
              <a:rPr lang="en-US" smtClean="0"/>
              <a:pPr/>
              <a:t>73</a:t>
            </a:fld>
            <a:endParaRPr lang="en-US" dirty="0"/>
          </a:p>
        </p:txBody>
      </p:sp>
      <p:sp>
        <p:nvSpPr>
          <p:cNvPr id="4" name="Footer Placeholder 3"/>
          <p:cNvSpPr>
            <a:spLocks noGrp="1"/>
          </p:cNvSpPr>
          <p:nvPr>
            <p:ph type="ftr" sz="quarter" idx="12"/>
          </p:nvPr>
        </p:nvSpPr>
        <p:spPr/>
        <p:txBody>
          <a:bodyPr/>
          <a:lstStyle/>
          <a:p>
            <a:r>
              <a:rPr lang="en-US" smtClean="0"/>
              <a:t>B.Satyanarayana, TIFR, Mumbai                              Kashmir University Students' Visit                              March 12, 2012</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subTnLst>
                                    <p:animClr>
                                      <p:cBhvr override="childStyle">
                                        <p:cTn dur="1" fill="hold" display="0" masterRel="nextClick" afterEffect="1"/>
                                        <p:tgtEl>
                                          <p:spTgt spid="3">
                                            <p:txEl>
                                              <p:pRg st="0" end="0"/>
                                            </p:txEl>
                                          </p:spTgt>
                                        </p:tgtEl>
                                        <p:attrNameLst>
                                          <p:attrName>ppt_c</p:attrName>
                                        </p:attrNameLst>
                                      </p:cBhvr>
                                      <p:to>
                                        <a:schemeClr val="tx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subTnLst>
                                    <p:animClr>
                                      <p:cBhvr override="childStyle">
                                        <p:cTn dur="1" fill="hold" display="0" masterRel="nextClick" afterEffect="1"/>
                                        <p:tgtEl>
                                          <p:spTgt spid="3">
                                            <p:txEl>
                                              <p:pRg st="1" end="1"/>
                                            </p:txEl>
                                          </p:spTgt>
                                        </p:tgtEl>
                                        <p:attrNameLst>
                                          <p:attrName>ppt_c</p:attrName>
                                        </p:attrNameLst>
                                      </p:cBhvr>
                                      <p:to>
                                        <a:schemeClr val="tx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subTnLst>
                                    <p:animClr>
                                      <p:cBhvr override="childStyle">
                                        <p:cTn dur="1" fill="hold" display="0" masterRel="nextClick" afterEffect="1"/>
                                        <p:tgtEl>
                                          <p:spTgt spid="3">
                                            <p:txEl>
                                              <p:pRg st="2" end="2"/>
                                            </p:txEl>
                                          </p:spTgt>
                                        </p:tgtEl>
                                        <p:attrNameLst>
                                          <p:attrName>ppt_c</p:attrName>
                                        </p:attrNameLst>
                                      </p:cBhvr>
                                      <p:to>
                                        <a:schemeClr val="tx2"/>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childTnLst>
                                  <p:subTnLst>
                                    <p:animClr>
                                      <p:cBhvr override="childStyle">
                                        <p:cTn dur="1" fill="hold" display="0" masterRel="nextClick" afterEffect="1"/>
                                        <p:tgtEl>
                                          <p:spTgt spid="3">
                                            <p:txEl>
                                              <p:pRg st="3" end="3"/>
                                            </p:txEl>
                                          </p:spTgt>
                                        </p:tgtEl>
                                        <p:attrNameLst>
                                          <p:attrName>ppt_c</p:attrName>
                                        </p:attrNameLst>
                                      </p:cBhvr>
                                      <p:to>
                                        <a:schemeClr val="tx2"/>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childTnLst>
                                  <p:subTnLst>
                                    <p:animClr>
                                      <p:cBhvr override="childStyle">
                                        <p:cTn dur="1" fill="hold" display="0" masterRel="nextClick" afterEffect="1"/>
                                        <p:tgtEl>
                                          <p:spTgt spid="3">
                                            <p:txEl>
                                              <p:pRg st="4" end="4"/>
                                            </p:txEl>
                                          </p:spTgt>
                                        </p:tgtEl>
                                        <p:attrNameLst>
                                          <p:attrName>ppt_c</p:attrName>
                                        </p:attrNameLst>
                                      </p:cBhvr>
                                      <p:to>
                                        <a:schemeClr val="tx2"/>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childTnLst>
                                  <p:subTnLst>
                                    <p:animClr>
                                      <p:cBhvr override="childStyle">
                                        <p:cTn dur="1" fill="hold" display="0" masterRel="nextClick" afterEffect="1"/>
                                        <p:tgtEl>
                                          <p:spTgt spid="3">
                                            <p:txEl>
                                              <p:pRg st="5" end="5"/>
                                            </p:txEl>
                                          </p:spTgt>
                                        </p:tgtEl>
                                        <p:attrNameLst>
                                          <p:attrName>ppt_c</p:attrName>
                                        </p:attrNameLst>
                                      </p:cBhvr>
                                      <p:to>
                                        <a:schemeClr val="tx2"/>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smtClean="0"/>
              <a:t>Up-Down asymmetry </a:t>
            </a:r>
            <a:r>
              <a:rPr lang="en-GB" sz="4400" dirty="0" smtClean="0"/>
              <a:t>measurement</a:t>
            </a:r>
            <a:endParaRPr lang="en-US" sz="4400" dirty="0"/>
          </a:p>
        </p:txBody>
      </p:sp>
      <p:pic>
        <p:nvPicPr>
          <p:cNvPr id="7" name="Picture 2"/>
          <p:cNvPicPr>
            <a:picLocks noGrp="1" noChangeAspect="1" noChangeArrowheads="1"/>
          </p:cNvPicPr>
          <p:nvPr>
            <p:ph idx="1"/>
          </p:nvPr>
        </p:nvPicPr>
        <p:blipFill>
          <a:blip r:embed="rId4" cstate="print"/>
          <a:stretch>
            <a:fillRect/>
          </a:stretch>
        </p:blipFill>
        <p:spPr bwMode="auto">
          <a:xfrm>
            <a:off x="30879" y="1209600"/>
            <a:ext cx="4090130" cy="513720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11"/>
          </p:nvPr>
        </p:nvSpPr>
        <p:spPr/>
        <p:txBody>
          <a:bodyPr/>
          <a:lstStyle/>
          <a:p>
            <a:fld id="{5D0D82D1-030A-4AF5-855D-82A44DD93AEE}" type="slidenum">
              <a:rPr lang="en-US" smtClean="0"/>
              <a:pPr/>
              <a:t>8</a:t>
            </a:fld>
            <a:endParaRPr lang="en-US" dirty="0"/>
          </a:p>
        </p:txBody>
      </p:sp>
      <p:sp>
        <p:nvSpPr>
          <p:cNvPr id="5" name="Footer Placeholder 4"/>
          <p:cNvSpPr>
            <a:spLocks noGrp="1"/>
          </p:cNvSpPr>
          <p:nvPr>
            <p:ph type="ftr" sz="quarter" idx="12"/>
          </p:nvPr>
        </p:nvSpPr>
        <p:spPr/>
        <p:txBody>
          <a:bodyPr/>
          <a:lstStyle/>
          <a:p>
            <a:r>
              <a:rPr lang="en-US" smtClean="0"/>
              <a:t>B.Satyanarayana, TIFR, Mumbai                              Kashmir University Students' Visit                              March 12, 2012</a:t>
            </a:r>
            <a:endParaRPr lang="en-US" dirty="0"/>
          </a:p>
        </p:txBody>
      </p:sp>
      <p:sp>
        <p:nvSpPr>
          <p:cNvPr id="4" name="Content Placeholder 3"/>
          <p:cNvSpPr>
            <a:spLocks noGrp="1"/>
          </p:cNvSpPr>
          <p:nvPr>
            <p:ph idx="13"/>
          </p:nvPr>
        </p:nvSpPr>
        <p:spPr>
          <a:xfrm>
            <a:off x="4139952" y="1209600"/>
            <a:ext cx="4928400" cy="5172701"/>
          </a:xfrm>
          <a:prstGeom prst="rect">
            <a:avLst/>
          </a:prstGeom>
          <a:solidFill>
            <a:schemeClr val="bg1">
              <a:lumMod val="75000"/>
            </a:schemeClr>
          </a:solidFill>
        </p:spPr>
        <p:txBody>
          <a:bodyPr>
            <a:normAutofit/>
          </a:bodyPr>
          <a:lstStyle/>
          <a:p>
            <a:r>
              <a:rPr lang="en-GB" sz="2200" dirty="0" smtClean="0"/>
              <a:t>Atmospheric neutrino energy &gt; 1.3GeV     Dm</a:t>
            </a:r>
            <a:r>
              <a:rPr lang="en-GB" sz="2200" baseline="30000" dirty="0" smtClean="0"/>
              <a:t>2</a:t>
            </a:r>
            <a:r>
              <a:rPr lang="en-GB" sz="2200" dirty="0" smtClean="0"/>
              <a:t> ~2-3</a:t>
            </a:r>
            <a:r>
              <a:rPr lang="en-GB" sz="2200" dirty="0" smtClean="0">
                <a:sym typeface="Symbol"/>
              </a:rPr>
              <a:t></a:t>
            </a:r>
            <a:r>
              <a:rPr lang="en-GB" sz="2200" dirty="0" smtClean="0"/>
              <a:t>10</a:t>
            </a:r>
            <a:r>
              <a:rPr lang="en-GB" sz="2200" baseline="30000" dirty="0" smtClean="0"/>
              <a:t>-3</a:t>
            </a:r>
            <a:r>
              <a:rPr lang="en-GB" sz="2200" dirty="0" smtClean="0"/>
              <a:t> eV</a:t>
            </a:r>
            <a:r>
              <a:rPr lang="en-GB" sz="2200" baseline="30000" dirty="0" smtClean="0"/>
              <a:t>2</a:t>
            </a:r>
            <a:r>
              <a:rPr lang="en-GB" sz="2200" dirty="0" smtClean="0"/>
              <a:t>.</a:t>
            </a:r>
          </a:p>
          <a:p>
            <a:r>
              <a:rPr lang="en-GB" sz="2200" dirty="0" smtClean="0"/>
              <a:t>Downward muon neutrino are not affected by oscillation.</a:t>
            </a:r>
          </a:p>
          <a:p>
            <a:r>
              <a:rPr lang="en-GB" sz="2200" dirty="0" smtClean="0"/>
              <a:t>They may constitute a </a:t>
            </a:r>
            <a:r>
              <a:rPr lang="en-GB" sz="2200" i="1" dirty="0" smtClean="0"/>
              <a:t>near</a:t>
            </a:r>
            <a:r>
              <a:rPr lang="en-GB" sz="2200" dirty="0" smtClean="0"/>
              <a:t> reference source.</a:t>
            </a:r>
          </a:p>
          <a:p>
            <a:r>
              <a:rPr lang="en-GB" sz="2200" dirty="0" smtClean="0"/>
              <a:t>Upward neutrino are instead affected by oscillation since the L/E ratio  ranges up to 10</a:t>
            </a:r>
            <a:r>
              <a:rPr lang="en-GB" sz="2200" baseline="30000" dirty="0" smtClean="0"/>
              <a:t>4 </a:t>
            </a:r>
            <a:r>
              <a:rPr lang="en-GB" sz="2200" dirty="0" smtClean="0"/>
              <a:t>Km/GeV.</a:t>
            </a:r>
          </a:p>
          <a:p>
            <a:r>
              <a:rPr lang="en-GB" sz="2200" dirty="0" smtClean="0"/>
              <a:t>They may constitute a </a:t>
            </a:r>
            <a:r>
              <a:rPr lang="en-GB" sz="2200" i="1" dirty="0" smtClean="0"/>
              <a:t>far</a:t>
            </a:r>
            <a:r>
              <a:rPr lang="en-GB" sz="2200" dirty="0" smtClean="0"/>
              <a:t>  source.</a:t>
            </a:r>
          </a:p>
          <a:p>
            <a:r>
              <a:rPr lang="en-GB" sz="2200" dirty="0" smtClean="0"/>
              <a:t>Thus, oscillation studies with a single detector and two sources:</a:t>
            </a:r>
          </a:p>
          <a:p>
            <a:endParaRPr lang="en-GB" sz="2200" baseline="30000" dirty="0" smtClean="0"/>
          </a:p>
          <a:p>
            <a:endParaRPr lang="en-US" sz="2200" dirty="0"/>
          </a:p>
        </p:txBody>
      </p:sp>
      <p:graphicFrame>
        <p:nvGraphicFramePr>
          <p:cNvPr id="11" name="Object 10"/>
          <p:cNvGraphicFramePr>
            <a:graphicFrameLocks noChangeAspect="1"/>
          </p:cNvGraphicFramePr>
          <p:nvPr/>
        </p:nvGraphicFramePr>
        <p:xfrm>
          <a:off x="4150145" y="5738522"/>
          <a:ext cx="4978851" cy="608811"/>
        </p:xfrm>
        <a:graphic>
          <a:graphicData uri="http://schemas.openxmlformats.org/presentationml/2006/ole">
            <p:oleObj spid="_x0000_s6146" name="Equation" r:id="rId5" imgW="3606480" imgH="45720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
                                            <p:bg/>
                                          </p:spTgt>
                                        </p:tgtEl>
                                        <p:attrNameLst>
                                          <p:attrName>style.visibility</p:attrName>
                                        </p:attrNameLst>
                                      </p:cBhvr>
                                      <p:to>
                                        <p:strVal val="visible"/>
                                      </p:to>
                                    </p:set>
                                    <p:anim calcmode="lin" valueType="num">
                                      <p:cBhvr additive="base">
                                        <p:cTn id="11" dur="500" fill="hold"/>
                                        <p:tgtEl>
                                          <p:spTgt spid="4">
                                            <p:bg/>
                                          </p:spTgt>
                                        </p:tgtEl>
                                        <p:attrNameLst>
                                          <p:attrName>ppt_x</p:attrName>
                                        </p:attrNameLst>
                                      </p:cBhvr>
                                      <p:tavLst>
                                        <p:tav tm="0">
                                          <p:val>
                                            <p:strVal val="1+#ppt_w/2"/>
                                          </p:val>
                                        </p:tav>
                                        <p:tav tm="100000">
                                          <p:val>
                                            <p:strVal val="#ppt_x"/>
                                          </p:val>
                                        </p:tav>
                                      </p:tavLst>
                                    </p:anim>
                                    <p:anim calcmode="lin" valueType="num">
                                      <p:cBhvr additive="base">
                                        <p:cTn id="12" dur="500" fill="hold"/>
                                        <p:tgtEl>
                                          <p:spTgt spid="4">
                                            <p:bg/>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 calcmode="lin" valueType="num">
                                      <p:cBhvr additive="base">
                                        <p:cTn id="27" dur="5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4">
                                            <p:txEl>
                                              <p:pRg st="3" end="3"/>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 calcmode="lin" valueType="num">
                                      <p:cBhvr additive="base">
                                        <p:cTn id="35" dur="500" fill="hold"/>
                                        <p:tgtEl>
                                          <p:spTgt spid="4">
                                            <p:txEl>
                                              <p:pRg st="5" end="5"/>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4">
                                            <p:txEl>
                                              <p:pRg st="5" end="5"/>
                                            </p:txEl>
                                          </p:spTgt>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1+#ppt_w/2"/>
                                          </p:val>
                                        </p:tav>
                                        <p:tav tm="100000">
                                          <p:val>
                                            <p:strVal val="#ppt_x"/>
                                          </p:val>
                                        </p:tav>
                                      </p:tavLst>
                                    </p:anim>
                                    <p:anim calcmode="lin" valueType="num">
                                      <p:cBhvr additive="base">
                                        <p:cTn id="40"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Matter effects and neutrino mass hierarchy</a:t>
            </a:r>
            <a:endParaRPr lang="en-US" sz="3600" dirty="0"/>
          </a:p>
        </p:txBody>
      </p:sp>
      <p:pic>
        <p:nvPicPr>
          <p:cNvPr id="41986" name="Picture 2"/>
          <p:cNvPicPr>
            <a:picLocks noGrp="1" noChangeAspect="1" noChangeArrowheads="1"/>
          </p:cNvPicPr>
          <p:nvPr>
            <p:ph idx="1"/>
          </p:nvPr>
        </p:nvPicPr>
        <p:blipFill>
          <a:blip r:embed="rId3" cstate="print"/>
          <a:srcRect l="1500" r="2250"/>
          <a:stretch>
            <a:fillRect/>
          </a:stretch>
        </p:blipFill>
        <p:spPr bwMode="auto">
          <a:xfrm>
            <a:off x="139710" y="1209600"/>
            <a:ext cx="5316878" cy="5173200"/>
          </a:xfrm>
          <a:prstGeom prst="rect">
            <a:avLst/>
          </a:prstGeom>
          <a:noFill/>
          <a:ln w="9525">
            <a:noFill/>
            <a:miter lim="800000"/>
            <a:headEnd/>
            <a:tailEnd/>
          </a:ln>
          <a:effectLst/>
        </p:spPr>
      </p:pic>
      <p:sp>
        <p:nvSpPr>
          <p:cNvPr id="5" name="Slide Number Placeholder 4"/>
          <p:cNvSpPr>
            <a:spLocks noGrp="1"/>
          </p:cNvSpPr>
          <p:nvPr>
            <p:ph type="sldNum" sz="quarter" idx="11"/>
          </p:nvPr>
        </p:nvSpPr>
        <p:spPr/>
        <p:txBody>
          <a:bodyPr/>
          <a:lstStyle/>
          <a:p>
            <a:fld id="{5D0D82D1-030A-4AF5-855D-82A44DD93AEE}" type="slidenum">
              <a:rPr lang="en-US" smtClean="0"/>
              <a:pPr/>
              <a:t>9</a:t>
            </a:fld>
            <a:endParaRPr lang="en-US" dirty="0"/>
          </a:p>
        </p:txBody>
      </p:sp>
      <p:sp>
        <p:nvSpPr>
          <p:cNvPr id="4" name="Footer Placeholder 3"/>
          <p:cNvSpPr>
            <a:spLocks noGrp="1"/>
          </p:cNvSpPr>
          <p:nvPr>
            <p:ph type="ftr" sz="quarter" idx="12"/>
          </p:nvPr>
        </p:nvSpPr>
        <p:spPr/>
        <p:txBody>
          <a:bodyPr/>
          <a:lstStyle/>
          <a:p>
            <a:r>
              <a:rPr lang="en-US" smtClean="0"/>
              <a:t>B.Satyanarayana, TIFR, Mumbai                              Kashmir University Students' Visit                              March 12, 2012</a:t>
            </a:r>
            <a:endParaRPr lang="en-US" dirty="0"/>
          </a:p>
        </p:txBody>
      </p:sp>
      <p:sp>
        <p:nvSpPr>
          <p:cNvPr id="6" name="Content Placeholder 5"/>
          <p:cNvSpPr>
            <a:spLocks noGrp="1"/>
          </p:cNvSpPr>
          <p:nvPr>
            <p:ph idx="13"/>
          </p:nvPr>
        </p:nvSpPr>
        <p:spPr>
          <a:xfrm>
            <a:off x="5502838" y="1209600"/>
            <a:ext cx="3528000" cy="5172701"/>
          </a:xfrm>
          <a:prstGeom prst="rect">
            <a:avLst/>
          </a:prstGeom>
          <a:solidFill>
            <a:schemeClr val="bg1">
              <a:lumMod val="75000"/>
            </a:schemeClr>
          </a:solidFill>
        </p:spPr>
        <p:txBody>
          <a:bodyPr>
            <a:normAutofit fontScale="85000" lnSpcReduction="10000"/>
          </a:bodyPr>
          <a:lstStyle/>
          <a:p>
            <a:pPr>
              <a:lnSpc>
                <a:spcPct val="110000"/>
              </a:lnSpc>
            </a:pPr>
            <a:r>
              <a:rPr lang="en-US" sz="2800" dirty="0" smtClean="0"/>
              <a:t>Matter effects help to cleanly determine the sign of the </a:t>
            </a:r>
            <a:r>
              <a:rPr lang="el-GR" sz="2800" dirty="0" smtClean="0"/>
              <a:t>Δ</a:t>
            </a:r>
            <a:r>
              <a:rPr lang="en-US" sz="2800" dirty="0" smtClean="0"/>
              <a:t>m</a:t>
            </a:r>
            <a:r>
              <a:rPr lang="en-US" sz="2800" baseline="30000" dirty="0" smtClean="0"/>
              <a:t>2</a:t>
            </a:r>
            <a:endParaRPr lang="en-US" sz="2800" dirty="0" smtClean="0"/>
          </a:p>
          <a:p>
            <a:pPr>
              <a:lnSpc>
                <a:spcPct val="110000"/>
              </a:lnSpc>
            </a:pPr>
            <a:r>
              <a:rPr lang="en-US" sz="2800" dirty="0" smtClean="0">
                <a:sym typeface="Symbol"/>
              </a:rPr>
              <a:t>Neutrinos and anti-neutrinos interact differently with matter</a:t>
            </a:r>
          </a:p>
          <a:p>
            <a:pPr>
              <a:lnSpc>
                <a:spcPct val="110000"/>
              </a:lnSpc>
            </a:pPr>
            <a:r>
              <a:rPr lang="en-US" sz="2800" dirty="0" smtClean="0"/>
              <a:t>ICAL can distinguish this by detecting charge of the produced muons, due to its magnetic field</a:t>
            </a:r>
          </a:p>
          <a:p>
            <a:pPr>
              <a:lnSpc>
                <a:spcPct val="110000"/>
              </a:lnSpc>
            </a:pPr>
            <a:r>
              <a:rPr lang="en-US" sz="2800" dirty="0" smtClean="0"/>
              <a:t>Helps in model building for neutrino oscillations</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1986"/>
                                        </p:tgtEl>
                                        <p:attrNameLst>
                                          <p:attrName>style.visibility</p:attrName>
                                        </p:attrNameLst>
                                      </p:cBhvr>
                                      <p:to>
                                        <p:strVal val="visible"/>
                                      </p:to>
                                    </p:set>
                                    <p:anim calcmode="lin" valueType="num">
                                      <p:cBhvr additive="base">
                                        <p:cTn id="7" dur="500" fill="hold"/>
                                        <p:tgtEl>
                                          <p:spTgt spid="41986"/>
                                        </p:tgtEl>
                                        <p:attrNameLst>
                                          <p:attrName>ppt_x</p:attrName>
                                        </p:attrNameLst>
                                      </p:cBhvr>
                                      <p:tavLst>
                                        <p:tav tm="0">
                                          <p:val>
                                            <p:strVal val="0-#ppt_w/2"/>
                                          </p:val>
                                        </p:tav>
                                        <p:tav tm="100000">
                                          <p:val>
                                            <p:strVal val="#ppt_x"/>
                                          </p:val>
                                        </p:tav>
                                      </p:tavLst>
                                    </p:anim>
                                    <p:anim calcmode="lin" valueType="num">
                                      <p:cBhvr additive="base">
                                        <p:cTn id="8" dur="500" fill="hold"/>
                                        <p:tgtEl>
                                          <p:spTgt spid="4198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bg/>
                                          </p:spTgt>
                                        </p:tgtEl>
                                        <p:attrNameLst>
                                          <p:attrName>style.visibility</p:attrName>
                                        </p:attrNameLst>
                                      </p:cBhvr>
                                      <p:to>
                                        <p:strVal val="visible"/>
                                      </p:to>
                                    </p:set>
                                    <p:anim calcmode="lin" valueType="num">
                                      <p:cBhvr additive="base">
                                        <p:cTn id="13" dur="500" fill="hold"/>
                                        <p:tgtEl>
                                          <p:spTgt spid="6">
                                            <p:bg/>
                                          </p:spTgt>
                                        </p:tgtEl>
                                        <p:attrNameLst>
                                          <p:attrName>ppt_x</p:attrName>
                                        </p:attrNameLst>
                                      </p:cBhvr>
                                      <p:tavLst>
                                        <p:tav tm="0">
                                          <p:val>
                                            <p:strVal val="1+#ppt_w/2"/>
                                          </p:val>
                                        </p:tav>
                                        <p:tav tm="100000">
                                          <p:val>
                                            <p:strVal val="#ppt_x"/>
                                          </p:val>
                                        </p:tav>
                                      </p:tavLst>
                                    </p:anim>
                                    <p:anim calcmode="lin" valueType="num">
                                      <p:cBhvr additive="base">
                                        <p:cTn id="14" dur="500" fill="hold"/>
                                        <p:tgtEl>
                                          <p:spTgt spid="6">
                                            <p:bg/>
                                          </p:spTgt>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 calcmode="lin" valueType="num">
                                      <p:cBhvr additive="base">
                                        <p:cTn id="21" dur="500" fill="hold"/>
                                        <p:tgtEl>
                                          <p:spTgt spid="6">
                                            <p:txEl>
                                              <p:pRg st="1" end="1"/>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6">
                                            <p:txEl>
                                              <p:pRg st="1" end="1"/>
                                            </p:txEl>
                                          </p:spTgt>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additive="base">
                                        <p:cTn id="25" dur="500" fill="hold"/>
                                        <p:tgtEl>
                                          <p:spTgt spid="6">
                                            <p:txEl>
                                              <p:pRg st="2" end="2"/>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6">
                                            <p:txEl>
                                              <p:pRg st="2" end="2"/>
                                            </p:txEl>
                                          </p:spTgt>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 calcmode="lin" valueType="num">
                                      <p:cBhvr additive="base">
                                        <p:cTn id="29" dur="500" fill="hold"/>
                                        <p:tgtEl>
                                          <p:spTgt spid="6">
                                            <p:txEl>
                                              <p:pRg st="3" end="3"/>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theme/theme1.xml><?xml version="1.0" encoding="utf-8"?>
<a:theme xmlns:a="http://schemas.openxmlformats.org/drawingml/2006/main" name="Stream design template">
  <a:themeElements>
    <a:clrScheme name="Office Theme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Office Theme">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SG"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SG"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Office Theme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Office Theme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Office Theme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Office Theme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Office Theme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Office Theme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Office Theme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Office Theme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Office Theme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Stream design template</Template>
  <TotalTime>2311</TotalTime>
  <Words>4613</Words>
  <Application>Microsoft Office PowerPoint</Application>
  <PresentationFormat>On-screen Show (4:3)</PresentationFormat>
  <Paragraphs>916</Paragraphs>
  <Slides>73</Slides>
  <Notes>33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73</vt:i4>
      </vt:variant>
    </vt:vector>
  </HeadingPairs>
  <TitlesOfParts>
    <vt:vector size="75" baseType="lpstr">
      <vt:lpstr>Stream design template</vt:lpstr>
      <vt:lpstr>Equation</vt:lpstr>
      <vt:lpstr>Kashmir University Students’ Visit</vt:lpstr>
      <vt:lpstr>INO: Physics possibilities and career opportunities</vt:lpstr>
      <vt:lpstr>Neutrino ()</vt:lpstr>
      <vt:lpstr>Standard model of particle physics</vt:lpstr>
      <vt:lpstr>Unique features of neutrinos</vt:lpstr>
      <vt:lpstr>Neutrino oscillations</vt:lpstr>
      <vt:lpstr>Neutrino physics using ICAL</vt:lpstr>
      <vt:lpstr>Up-Down asymmetry measurement</vt:lpstr>
      <vt:lpstr>Matter effects and neutrino mass hierarchy</vt:lpstr>
      <vt:lpstr>Tradition of underground physics</vt:lpstr>
      <vt:lpstr>History of neutrino physics in India</vt:lpstr>
      <vt:lpstr>India-based Neutrino Observatory project</vt:lpstr>
      <vt:lpstr>INO Collaboration</vt:lpstr>
      <vt:lpstr>Possible new proposals at INO</vt:lpstr>
      <vt:lpstr>Physics possibilities with ICAL </vt:lpstr>
      <vt:lpstr>Using atmospheric neutrinos</vt:lpstr>
      <vt:lpstr>Accelerator-produced neutrinos</vt:lpstr>
      <vt:lpstr>Using long-baseline neutrinos</vt:lpstr>
      <vt:lpstr>Neutrino sources and detector choice</vt:lpstr>
      <vt:lpstr>National Centre for HEP (NCHEP)</vt:lpstr>
      <vt:lpstr>INO coming soon:  Inside a mountain near you!</vt:lpstr>
      <vt:lpstr>INO coming soon:  Inside a mountain near you!</vt:lpstr>
      <vt:lpstr>Schematic of the INO cavern</vt:lpstr>
      <vt:lpstr>ICAL detector and construction</vt:lpstr>
      <vt:lpstr>Factsheet of ICAL detector</vt:lpstr>
      <vt:lpstr>Detectors aided major discoveries</vt:lpstr>
      <vt:lpstr>Schematic of a basic RPC</vt:lpstr>
      <vt:lpstr>Why ICAL chose RPCs?</vt:lpstr>
      <vt:lpstr>Deployment of RPCs in running experiments</vt:lpstr>
      <vt:lpstr>Materials for gas volume fabrication</vt:lpstr>
      <vt:lpstr>Electrode coating techniques</vt:lpstr>
      <vt:lpstr>Automatic spray paint plant</vt:lpstr>
      <vt:lpstr>Screen printing techniques</vt:lpstr>
      <vt:lpstr>Schematic of RPC assembly jig</vt:lpstr>
      <vt:lpstr>Development and characterisation of  signal pickup panels</vt:lpstr>
      <vt:lpstr>Slide 36</vt:lpstr>
      <vt:lpstr>Initial RPC R&amp;D</vt:lpstr>
      <vt:lpstr>Fully assembled large area RPC</vt:lpstr>
      <vt:lpstr>2m x 2m RPC development</vt:lpstr>
      <vt:lpstr>RPC parameter characterisation</vt:lpstr>
      <vt:lpstr>RPC tomography with cosmic muons</vt:lpstr>
      <vt:lpstr>Long-term stability study of RPC</vt:lpstr>
      <vt:lpstr>Requirement of gases in ICAL</vt:lpstr>
      <vt:lpstr>Schematic of gas system</vt:lpstr>
      <vt:lpstr>Features of the gas system</vt:lpstr>
      <vt:lpstr>Constructional details of the gas system</vt:lpstr>
      <vt:lpstr>Closed loop recycling system</vt:lpstr>
      <vt:lpstr>Sealed gas operation</vt:lpstr>
      <vt:lpstr>RPC device simulations</vt:lpstr>
      <vt:lpstr>Prototype RPC stack</vt:lpstr>
      <vt:lpstr>Prototype detector DAQ system</vt:lpstr>
      <vt:lpstr>Design and implementation of the data acquisition system</vt:lpstr>
      <vt:lpstr>A couple of interesting events</vt:lpstr>
      <vt:lpstr>RPC time resolution plots</vt:lpstr>
      <vt:lpstr>RPC strip rate time profile</vt:lpstr>
      <vt:lpstr>Directonality of muons</vt:lpstr>
      <vt:lpstr>Angular distribution of muons</vt:lpstr>
      <vt:lpstr>Muon tomography</vt:lpstr>
      <vt:lpstr>Magnetized ICAL prototype</vt:lpstr>
      <vt:lpstr>State-of-the-art technologies for ICAL</vt:lpstr>
      <vt:lpstr>Functions &amp; integration of FE-DAQ</vt:lpstr>
      <vt:lpstr>Functions &amp; integration of FE-DAQ</vt:lpstr>
      <vt:lpstr>Picking up the tiny charges</vt:lpstr>
      <vt:lpstr>Picking up the tiny charges</vt:lpstr>
      <vt:lpstr>Features of ICAL trigger system</vt:lpstr>
      <vt:lpstr>ASIC based TDC devices</vt:lpstr>
      <vt:lpstr>FPGA based TDC devices</vt:lpstr>
      <vt:lpstr>Pulse shape monitor</vt:lpstr>
      <vt:lpstr>Data network interfaces</vt:lpstr>
      <vt:lpstr>Software requirements</vt:lpstr>
      <vt:lpstr>Career opportunities in INO</vt:lpstr>
      <vt:lpstr>Career opportunities in TIFR</vt:lpstr>
      <vt:lpstr>Closing remarks</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INO: Physics challenges and career opportunities</dc:title>
  <dc:creator>Satyanarayana Bheesette</dc:creator>
  <cp:lastModifiedBy>Satyanarayana Bheesette</cp:lastModifiedBy>
  <cp:revision>54</cp:revision>
  <cp:lastPrinted>1601-01-01T00:00:00Z</cp:lastPrinted>
  <dcterms:created xsi:type="dcterms:W3CDTF">2012-03-03T08:25:36Z</dcterms:created>
  <dcterms:modified xsi:type="dcterms:W3CDTF">2012-03-05T07:52:01Z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TC102037941033</vt:lpwstr>
  </property>
</Properties>
</file>